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3"/>
  </p:notesMasterIdLst>
  <p:handoutMasterIdLst>
    <p:handoutMasterId r:id="rId24"/>
  </p:handoutMasterIdLst>
  <p:sldIdLst>
    <p:sldId id="1323" r:id="rId2"/>
    <p:sldId id="1324" r:id="rId3"/>
    <p:sldId id="1325" r:id="rId4"/>
    <p:sldId id="1326" r:id="rId5"/>
    <p:sldId id="1330" r:id="rId6"/>
    <p:sldId id="1331" r:id="rId7"/>
    <p:sldId id="1332" r:id="rId8"/>
    <p:sldId id="1329" r:id="rId9"/>
    <p:sldId id="1328" r:id="rId10"/>
    <p:sldId id="1333" r:id="rId11"/>
    <p:sldId id="1334" r:id="rId12"/>
    <p:sldId id="1335" r:id="rId13"/>
    <p:sldId id="1336" r:id="rId14"/>
    <p:sldId id="1337" r:id="rId15"/>
    <p:sldId id="1338" r:id="rId16"/>
    <p:sldId id="1339" r:id="rId17"/>
    <p:sldId id="1340" r:id="rId18"/>
    <p:sldId id="1341" r:id="rId19"/>
    <p:sldId id="1342" r:id="rId20"/>
    <p:sldId id="1343" r:id="rId21"/>
    <p:sldId id="1327" r:id="rId22"/>
  </p:sldIdLst>
  <p:sldSz cx="12192000" cy="6858000"/>
  <p:notesSz cx="7099300" cy="10234613"/>
  <p:defaultTextStyle>
    <a:defPPr>
      <a:defRPr lang="zh-CN"/>
    </a:defPPr>
    <a:lvl1pPr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99FFCC"/>
    <a:srgbClr val="66FFFF"/>
    <a:srgbClr val="333399"/>
    <a:srgbClr val="FFFF00"/>
    <a:srgbClr val="FF00FF"/>
    <a:srgbClr val="FF0000"/>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6528" autoAdjust="0"/>
  </p:normalViewPr>
  <p:slideViewPr>
    <p:cSldViewPr>
      <p:cViewPr varScale="1">
        <p:scale>
          <a:sx n="108" d="100"/>
          <a:sy n="108" d="100"/>
        </p:scale>
        <p:origin x="594"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53" d="100"/>
          <a:sy n="53" d="100"/>
        </p:scale>
        <p:origin x="-2652" y="-102"/>
      </p:cViewPr>
      <p:guideLst>
        <p:guide orient="horz" pos="3223"/>
        <p:guide pos="2236"/>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anqing\Desktop\&#24452;&#27969;&#23454;&#27979;\&#24452;&#27969;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tlu\Downloads\Draw\&#38477;&#27700;&#24452;&#27969;&#25968;&#25454;&#32467;&#26524;\&#24452;&#27969;&#21464;&#21270;&#35268;&#24459;&#25968;&#2545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tlu\Downloads\Draw\&#38477;&#27700;&#24452;&#27969;&#25968;&#25454;&#32467;&#26524;\&#24452;&#27969;&#21464;&#21270;&#35268;&#24459;&#25968;&#2545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tlu\Downloads\Draw\&#38477;&#27700;&#24452;&#27969;&#25968;&#25454;&#32467;&#26524;\&#24452;&#27969;&#21464;&#21270;&#35268;&#24459;&#25968;&#2545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etlu\Downloads\Draw\&#38477;&#27700;&#24452;&#27969;&#25968;&#25454;&#32467;&#26524;\&#24452;&#27969;&#21464;&#21270;&#35268;&#24459;&#25968;&#2545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tlu\Downloads\Draw\&#38477;&#27700;&#24452;&#27969;&#25968;&#25454;&#32467;&#26524;\&#24452;&#27969;&#21464;&#21270;&#35268;&#24459;&#25968;&#2545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etlu\Downloads\Draw\&#24452;&#27969;&#27169;&#25311;&#32467;&#26524;\&#29575;&#23450;&#19982;&#39564;&#35777;.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15974359574086E-2"/>
          <c:y val="6.8318567074598296E-2"/>
          <c:w val="0.87208514888810307"/>
          <c:h val="0.85069004235481405"/>
        </c:manualLayout>
      </c:layout>
      <c:lineChart>
        <c:grouping val="standard"/>
        <c:varyColors val="0"/>
        <c:ser>
          <c:idx val="1"/>
          <c:order val="0"/>
          <c:tx>
            <c:strRef>
              <c:f>[径流1.xlsx]径流累计距平!$F$2</c:f>
              <c:strCache>
                <c:ptCount val="1"/>
                <c:pt idx="0">
                  <c:v>距平累积径流量/万m3/s
</c:v>
                </c:pt>
              </c:strCache>
            </c:strRef>
          </c:tx>
          <c:spPr>
            <a:ln w="12700" cap="rnd">
              <a:solidFill>
                <a:schemeClr val="tx1"/>
              </a:solidFill>
              <a:round/>
            </a:ln>
            <a:effectLst/>
          </c:spPr>
          <c:marker>
            <c:symbol val="none"/>
          </c:marker>
          <c:cat>
            <c:numRef>
              <c:f>[径流1.xlsx]径流累计距平!$E$2:$E$25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[径流1.xlsx]径流累计距平!$F$3:$F$25</c:f>
              <c:numCache>
                <c:formatCode>General</c:formatCode>
                <c:ptCount val="23"/>
                <c:pt idx="0">
                  <c:v>-7.3488992261789496</c:v>
                </c:pt>
                <c:pt idx="1">
                  <c:v>-2.2824653392684202</c:v>
                </c:pt>
                <c:pt idx="2">
                  <c:v>-3.0117994523578999</c:v>
                </c:pt>
                <c:pt idx="3">
                  <c:v>0.13171243455263401</c:v>
                </c:pt>
                <c:pt idx="4">
                  <c:v>1.90183332146315</c:v>
                </c:pt>
                <c:pt idx="5">
                  <c:v>-2.0226407916263298</c:v>
                </c:pt>
                <c:pt idx="6">
                  <c:v>3.2632040952842001</c:v>
                </c:pt>
                <c:pt idx="7">
                  <c:v>15.6663849821947</c:v>
                </c:pt>
                <c:pt idx="8">
                  <c:v>17.7759458691052</c:v>
                </c:pt>
                <c:pt idx="9">
                  <c:v>16.2489147560158</c:v>
                </c:pt>
                <c:pt idx="10">
                  <c:v>16.958698642926301</c:v>
                </c:pt>
                <c:pt idx="11">
                  <c:v>22.896599529836799</c:v>
                </c:pt>
                <c:pt idx="12">
                  <c:v>18.104712416747301</c:v>
                </c:pt>
                <c:pt idx="13">
                  <c:v>11.3782523036579</c:v>
                </c:pt>
                <c:pt idx="14">
                  <c:v>11.7211621905684</c:v>
                </c:pt>
                <c:pt idx="15">
                  <c:v>13.9613820774789</c:v>
                </c:pt>
                <c:pt idx="16">
                  <c:v>6.3401167643894398</c:v>
                </c:pt>
                <c:pt idx="17">
                  <c:v>2.6352586512999601</c:v>
                </c:pt>
                <c:pt idx="18">
                  <c:v>-3.5746794617895099</c:v>
                </c:pt>
                <c:pt idx="19">
                  <c:v>5.7173204251210201</c:v>
                </c:pt>
                <c:pt idx="20">
                  <c:v>-3.6593206879684499</c:v>
                </c:pt>
                <c:pt idx="21">
                  <c:v>4.6697635637732704</c:v>
                </c:pt>
                <c:pt idx="22">
                  <c:v>-4.88498130835069E-14</c:v>
                </c:pt>
              </c:numCache>
            </c:numRef>
          </c:val>
          <c:smooth val="0"/>
          <c:extLst xmlns:c16r2="http://schemas.microsoft.com/office/drawing/2015/06/chart">
            <c:ext xmlns:c16="http://schemas.microsoft.com/office/drawing/2014/chart" uri="{C3380CC4-5D6E-409C-BE32-E72D297353CC}">
              <c16:uniqueId val="{00000000-94CB-48CB-B7C9-A1B95D9DDFE6}"/>
            </c:ext>
          </c:extLst>
        </c:ser>
        <c:dLbls>
          <c:showLegendKey val="0"/>
          <c:showVal val="0"/>
          <c:showCatName val="0"/>
          <c:showSerName val="0"/>
          <c:showPercent val="0"/>
          <c:showBubbleSize val="0"/>
        </c:dLbls>
        <c:smooth val="0"/>
        <c:axId val="-1608634384"/>
        <c:axId val="-1608645808"/>
      </c:lineChart>
      <c:catAx>
        <c:axId val="-1608634384"/>
        <c:scaling>
          <c:orientation val="minMax"/>
        </c:scaling>
        <c:delete val="0"/>
        <c:axPos val="b"/>
        <c:title>
          <c:tx>
            <c:rich>
              <a:bodyPr rot="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r>
                  <a:rPr lang="en-US" altLang="zh-CN" sz="1300" dirty="0">
                    <a:solidFill>
                      <a:schemeClr val="tx1"/>
                    </a:solidFill>
                  </a:rPr>
                  <a:t>Year</a:t>
                </a:r>
                <a:endParaRPr lang="zh-CN" altLang="en-US" sz="1300" dirty="0">
                  <a:solidFill>
                    <a:schemeClr val="tx1"/>
                  </a:solidFill>
                </a:endParaRPr>
              </a:p>
            </c:rich>
          </c:tx>
          <c:layout>
            <c:manualLayout>
              <c:xMode val="edge"/>
              <c:yMode val="edge"/>
              <c:x val="0.51227152214919491"/>
              <c:y val="0.80512553403452303"/>
            </c:manualLayout>
          </c:layout>
          <c:overlay val="0"/>
          <c:spPr>
            <a:noFill/>
            <a:ln>
              <a:noFill/>
            </a:ln>
            <a:effectLst/>
          </c:spPr>
          <c:txPr>
            <a:bodyPr rot="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endParaRPr lang="zh-CN"/>
            </a:p>
          </c:txPr>
        </c:title>
        <c:numFmt formatCode="General" sourceLinked="0"/>
        <c:majorTickMark val="in"/>
        <c:minorTickMark val="none"/>
        <c:tickLblPos val="nextTo"/>
        <c:spPr>
          <a:noFill/>
          <a:ln w="6350" cap="flat" cmpd="sng" algn="ctr">
            <a:solidFill>
              <a:schemeClr val="tx1"/>
            </a:solidFill>
            <a:round/>
            <a:tailEnd type="triangle"/>
          </a:ln>
          <a:effectLst/>
        </c:spPr>
        <c:txPr>
          <a:bodyPr rot="-60000000" spcFirstLastPara="0" vertOverflow="ellipsis" vert="horz" wrap="square" anchor="ctr" anchorCtr="1"/>
          <a:lstStyle/>
          <a:p>
            <a:pPr>
              <a:defRPr lang="zh-CN" sz="1200" b="0" i="0" u="none" strike="noStrike" kern="1200" baseline="0">
                <a:solidFill>
                  <a:sysClr val="windowText" lastClr="000000"/>
                </a:solidFill>
                <a:latin typeface="+mn-lt"/>
                <a:ea typeface="+mn-ea"/>
                <a:cs typeface="+mn-cs"/>
              </a:defRPr>
            </a:pPr>
            <a:endParaRPr lang="zh-CN"/>
          </a:p>
        </c:txPr>
        <c:crossAx val="-1608645808"/>
        <c:crosses val="autoZero"/>
        <c:auto val="1"/>
        <c:lblAlgn val="ctr"/>
        <c:lblOffset val="100"/>
        <c:tickLblSkip val="1"/>
        <c:noMultiLvlLbl val="0"/>
      </c:catAx>
      <c:valAx>
        <c:axId val="-1608645808"/>
        <c:scaling>
          <c:orientation val="minMax"/>
        </c:scaling>
        <c:delete val="0"/>
        <c:axPos val="l"/>
        <c:title>
          <c:tx>
            <c:rich>
              <a:bodyPr rot="-5400000" spcFirstLastPara="0" vertOverflow="ellipsis" vert="horz" wrap="square" anchor="ctr" anchorCtr="1"/>
              <a:lstStyle/>
              <a:p>
                <a:pPr defTabSz="914400">
                  <a:defRPr lang="zh-CN" sz="1200" b="0" i="0" u="none" strike="noStrike" kern="1200" baseline="0">
                    <a:solidFill>
                      <a:schemeClr val="tx1"/>
                    </a:solidFill>
                    <a:latin typeface="+mn-lt"/>
                    <a:ea typeface="+mn-ea"/>
                    <a:cs typeface="+mn-cs"/>
                  </a:defRPr>
                </a:pPr>
                <a:r>
                  <a:rPr lang="en-US" altLang="zh-CN" sz="1400" dirty="0">
                    <a:solidFill>
                      <a:schemeClr val="tx1"/>
                    </a:solidFill>
                    <a:latin typeface="Times New Roman" panose="02020603050405020304" pitchFamily="18" charset="0"/>
                    <a:cs typeface="Times New Roman" panose="02020603050405020304" pitchFamily="18" charset="0"/>
                  </a:rPr>
                  <a:t>Runoff anomaly</a:t>
                </a:r>
                <a:r>
                  <a:rPr lang="en-US" altLang="zh-CN" sz="1400" baseline="0" dirty="0">
                    <a:solidFill>
                      <a:schemeClr val="tx1"/>
                    </a:solidFill>
                    <a:latin typeface="Times New Roman" panose="02020603050405020304" pitchFamily="18" charset="0"/>
                    <a:cs typeface="Times New Roman" panose="02020603050405020304" pitchFamily="18" charset="0"/>
                  </a:rPr>
                  <a:t> </a:t>
                </a:r>
                <a:r>
                  <a:rPr lang="en-US" altLang="zh-CN" sz="1400" dirty="0">
                    <a:solidFill>
                      <a:schemeClr val="tx1"/>
                    </a:solidFill>
                    <a:latin typeface="Times New Roman" panose="02020603050405020304" pitchFamily="18" charset="0"/>
                    <a:cs typeface="Times New Roman" panose="02020603050405020304" pitchFamily="18" charset="0"/>
                  </a:rPr>
                  <a:t>/*10^4</a:t>
                </a:r>
                <a:r>
                  <a:rPr lang="en-US" altLang="zh-CN" sz="1400" baseline="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m3/s</a:t>
                </a:r>
              </a:p>
            </c:rich>
          </c:tx>
          <c:layout>
            <c:manualLayout>
              <c:xMode val="edge"/>
              <c:yMode val="edge"/>
              <c:x val="1.0484011881880133E-2"/>
              <c:y val="0.21446802498227865"/>
            </c:manualLayout>
          </c:layout>
          <c:overlay val="0"/>
          <c:spPr>
            <a:noFill/>
            <a:ln>
              <a:noFill/>
            </a:ln>
            <a:effectLst/>
          </c:spPr>
          <c:txPr>
            <a:bodyPr rot="-5400000" spcFirstLastPara="0" vertOverflow="ellipsis" vert="horz" wrap="square" anchor="ctr" anchorCtr="1"/>
            <a:lstStyle/>
            <a:p>
              <a:pPr defTabSz="914400">
                <a:defRPr lang="zh-CN" sz="1200" b="0" i="0" u="none" strike="noStrike" kern="1200" baseline="0">
                  <a:solidFill>
                    <a:schemeClr val="tx1"/>
                  </a:solidFill>
                  <a:latin typeface="+mn-lt"/>
                  <a:ea typeface="+mn-ea"/>
                  <a:cs typeface="+mn-cs"/>
                </a:defRPr>
              </a:pPr>
              <a:endParaRPr lang="zh-CN"/>
            </a:p>
          </c:txPr>
        </c:title>
        <c:numFmt formatCode="General" sourceLinked="1"/>
        <c:majorTickMark val="in"/>
        <c:minorTickMark val="none"/>
        <c:tickLblPos val="nextTo"/>
        <c:spPr>
          <a:noFill/>
          <a:ln w="6350" cmpd="sng">
            <a:solidFill>
              <a:schemeClr val="tx1"/>
            </a:solidFill>
            <a:prstDash val="solid"/>
            <a:tailEnd type="stealth"/>
          </a:ln>
          <a:effectLst/>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crossAx val="-1608634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8838612189968"/>
          <c:y val="5.3703703703703698E-2"/>
          <c:w val="0.8312561466087065"/>
          <c:h val="0.785237710151096"/>
        </c:manualLayout>
      </c:layout>
      <c:lineChart>
        <c:grouping val="standard"/>
        <c:varyColors val="0"/>
        <c:ser>
          <c:idx val="0"/>
          <c:order val="0"/>
          <c:tx>
            <c:strRef>
              <c:f>三段月均曲线!$B$1</c:f>
              <c:strCache>
                <c:ptCount val="1"/>
                <c:pt idx="0">
                  <c:v>1990-1999</c:v>
                </c:pt>
              </c:strCache>
            </c:strRef>
          </c:tx>
          <c:spPr>
            <a:ln w="15875" cap="rnd">
              <a:solidFill>
                <a:schemeClr val="tx1"/>
              </a:solidFill>
              <a:round/>
            </a:ln>
            <a:effectLst/>
          </c:spPr>
          <c:marker>
            <c:symbol val="square"/>
            <c:size val="5"/>
            <c:spPr>
              <a:solidFill>
                <a:schemeClr val="tx1"/>
              </a:solidFill>
              <a:ln w="9525">
                <a:solidFill>
                  <a:schemeClr val="tx1"/>
                </a:solidFill>
              </a:ln>
              <a:effectLst/>
            </c:spPr>
          </c:marker>
          <c:dPt>
            <c:idx val="6"/>
            <c:marker>
              <c:symbol val="square"/>
              <c:size val="5"/>
              <c:spPr>
                <a:solidFill>
                  <a:schemeClr val="tx1"/>
                </a:solidFill>
                <a:ln w="9525">
                  <a:solidFill>
                    <a:schemeClr val="tx1">
                      <a:alpha val="87000"/>
                    </a:schemeClr>
                  </a:solidFill>
                </a:ln>
                <a:effectLst/>
              </c:spPr>
            </c:marker>
            <c:bubble3D val="0"/>
            <c:extLst xmlns:c16r2="http://schemas.microsoft.com/office/drawing/2015/06/chart">
              <c:ext xmlns:c16="http://schemas.microsoft.com/office/drawing/2014/chart" uri="{C3380CC4-5D6E-409C-BE32-E72D297353CC}">
                <c16:uniqueId val="{00000000-3C96-45FF-BAD2-2A9CE75CD941}"/>
              </c:ext>
            </c:extLst>
          </c:dPt>
          <c:cat>
            <c:numRef>
              <c:f>三段月均曲线!$A$2:$A$13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三段月均曲线!$B$2:$B$13</c:f>
              <c:numCache>
                <c:formatCode>General</c:formatCode>
                <c:ptCount val="12"/>
                <c:pt idx="0">
                  <c:v>214.161451602</c:v>
                </c:pt>
                <c:pt idx="1">
                  <c:v>286.70241254400003</c:v>
                </c:pt>
                <c:pt idx="2">
                  <c:v>562.27703220000001</c:v>
                </c:pt>
                <c:pt idx="3">
                  <c:v>622.63740740000003</c:v>
                </c:pt>
                <c:pt idx="4">
                  <c:v>609.17470971</c:v>
                </c:pt>
                <c:pt idx="5">
                  <c:v>1166.9202665600001</c:v>
                </c:pt>
                <c:pt idx="6">
                  <c:v>650.57890317709996</c:v>
                </c:pt>
                <c:pt idx="7">
                  <c:v>316.75393547499999</c:v>
                </c:pt>
                <c:pt idx="8">
                  <c:v>173.412962962222</c:v>
                </c:pt>
                <c:pt idx="9">
                  <c:v>130.8067741879</c:v>
                </c:pt>
                <c:pt idx="10">
                  <c:v>154.694166671</c:v>
                </c:pt>
                <c:pt idx="11">
                  <c:v>178.21864516100001</c:v>
                </c:pt>
              </c:numCache>
            </c:numRef>
          </c:val>
          <c:smooth val="0"/>
          <c:extLst xmlns:c16r2="http://schemas.microsoft.com/office/drawing/2015/06/chart">
            <c:ext xmlns:c16="http://schemas.microsoft.com/office/drawing/2014/chart" uri="{C3380CC4-5D6E-409C-BE32-E72D297353CC}">
              <c16:uniqueId val="{00000001-3C96-45FF-BAD2-2A9CE75CD941}"/>
            </c:ext>
          </c:extLst>
        </c:ser>
        <c:ser>
          <c:idx val="1"/>
          <c:order val="1"/>
          <c:tx>
            <c:strRef>
              <c:f>三段月均曲线!$C$1</c:f>
              <c:strCache>
                <c:ptCount val="1"/>
                <c:pt idx="0">
                  <c:v>2000-2008</c:v>
                </c:pt>
              </c:strCache>
            </c:strRef>
          </c:tx>
          <c:spPr>
            <a:ln w="15875" cap="rnd">
              <a:solidFill>
                <a:schemeClr val="tx1"/>
              </a:solidFill>
              <a:round/>
            </a:ln>
            <a:effectLst/>
          </c:spPr>
          <c:marker>
            <c:symbol val="triangle"/>
            <c:size val="5"/>
            <c:spPr>
              <a:solidFill>
                <a:schemeClr val="tx1"/>
              </a:solidFill>
              <a:ln w="9525">
                <a:solidFill>
                  <a:schemeClr val="tx1"/>
                </a:solidFill>
              </a:ln>
              <a:effectLst/>
            </c:spPr>
          </c:marker>
          <c:cat>
            <c:numRef>
              <c:f>三段月均曲线!$A$2:$A$13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三段月均曲线!$C$2:$C$13</c:f>
              <c:numCache>
                <c:formatCode>General</c:formatCode>
                <c:ptCount val="12"/>
                <c:pt idx="0">
                  <c:v>148.77275985914</c:v>
                </c:pt>
                <c:pt idx="1">
                  <c:v>254.366264367816</c:v>
                </c:pt>
                <c:pt idx="2">
                  <c:v>387.166093188172</c:v>
                </c:pt>
                <c:pt idx="3">
                  <c:v>600.75185185555495</c:v>
                </c:pt>
                <c:pt idx="4">
                  <c:v>600.75139785340502</c:v>
                </c:pt>
                <c:pt idx="5">
                  <c:v>890.60333329629702</c:v>
                </c:pt>
                <c:pt idx="6">
                  <c:v>300.35817204279499</c:v>
                </c:pt>
                <c:pt idx="7">
                  <c:v>202.811330646371</c:v>
                </c:pt>
                <c:pt idx="8">
                  <c:v>127.876740740741</c:v>
                </c:pt>
                <c:pt idx="9">
                  <c:v>143.14602150931901</c:v>
                </c:pt>
                <c:pt idx="10">
                  <c:v>216.82003703333299</c:v>
                </c:pt>
                <c:pt idx="11">
                  <c:v>145.57594265197099</c:v>
                </c:pt>
              </c:numCache>
            </c:numRef>
          </c:val>
          <c:smooth val="0"/>
          <c:extLst xmlns:c16r2="http://schemas.microsoft.com/office/drawing/2015/06/chart">
            <c:ext xmlns:c16="http://schemas.microsoft.com/office/drawing/2014/chart" uri="{C3380CC4-5D6E-409C-BE32-E72D297353CC}">
              <c16:uniqueId val="{00000002-3C96-45FF-BAD2-2A9CE75CD941}"/>
            </c:ext>
          </c:extLst>
        </c:ser>
        <c:ser>
          <c:idx val="2"/>
          <c:order val="2"/>
          <c:tx>
            <c:strRef>
              <c:f>三段月均曲线!$D$1</c:f>
              <c:strCache>
                <c:ptCount val="1"/>
                <c:pt idx="0">
                  <c:v>2009-2013</c:v>
                </c:pt>
              </c:strCache>
            </c:strRef>
          </c:tx>
          <c:spPr>
            <a:ln w="15875" cap="rnd">
              <a:solidFill>
                <a:schemeClr val="tx1"/>
              </a:solidFill>
              <a:round/>
            </a:ln>
            <a:effectLst/>
          </c:spPr>
          <c:marker>
            <c:symbol val="diamond"/>
            <c:size val="6"/>
            <c:spPr>
              <a:solidFill>
                <a:schemeClr val="tx1"/>
              </a:solidFill>
              <a:ln w="9525">
                <a:solidFill>
                  <a:schemeClr val="tx1"/>
                </a:solidFill>
              </a:ln>
              <a:effectLst/>
            </c:spPr>
          </c:marker>
          <c:cat>
            <c:numRef>
              <c:f>三段月均曲线!$A$2:$A$13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三段月均曲线!$D$2:$D$13</c:f>
              <c:numCache>
                <c:formatCode>General</c:formatCode>
                <c:ptCount val="12"/>
                <c:pt idx="0">
                  <c:v>155.62701358997899</c:v>
                </c:pt>
                <c:pt idx="1">
                  <c:v>184.94931377168601</c:v>
                </c:pt>
                <c:pt idx="2">
                  <c:v>545.37739682049698</c:v>
                </c:pt>
                <c:pt idx="3">
                  <c:v>595.91700164203701</c:v>
                </c:pt>
                <c:pt idx="4">
                  <c:v>741.80778277206605</c:v>
                </c:pt>
                <c:pt idx="5">
                  <c:v>1065.2009667943801</c:v>
                </c:pt>
                <c:pt idx="6">
                  <c:v>421.52558578775103</c:v>
                </c:pt>
                <c:pt idx="7">
                  <c:v>130.46247670250901</c:v>
                </c:pt>
                <c:pt idx="8">
                  <c:v>91.833158620689602</c:v>
                </c:pt>
                <c:pt idx="9">
                  <c:v>85.676531720430106</c:v>
                </c:pt>
                <c:pt idx="10">
                  <c:v>140.66982725779999</c:v>
                </c:pt>
                <c:pt idx="11">
                  <c:v>195.10711674347201</c:v>
                </c:pt>
              </c:numCache>
            </c:numRef>
          </c:val>
          <c:smooth val="0"/>
          <c:extLst xmlns:c16r2="http://schemas.microsoft.com/office/drawing/2015/06/chart">
            <c:ext xmlns:c16="http://schemas.microsoft.com/office/drawing/2014/chart" uri="{C3380CC4-5D6E-409C-BE32-E72D297353CC}">
              <c16:uniqueId val="{00000003-3C96-45FF-BAD2-2A9CE75CD941}"/>
            </c:ext>
          </c:extLst>
        </c:ser>
        <c:dLbls>
          <c:showLegendKey val="0"/>
          <c:showVal val="0"/>
          <c:showCatName val="0"/>
          <c:showSerName val="0"/>
          <c:showPercent val="0"/>
          <c:showBubbleSize val="0"/>
        </c:dLbls>
        <c:marker val="1"/>
        <c:smooth val="0"/>
        <c:axId val="-1608643632"/>
        <c:axId val="-1608634928"/>
      </c:lineChart>
      <c:catAx>
        <c:axId val="-1608643632"/>
        <c:scaling>
          <c:orientation val="minMax"/>
        </c:scaling>
        <c:delete val="0"/>
        <c:axPos val="b"/>
        <c:title>
          <c:tx>
            <c:rich>
              <a:bodyPr rot="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en-US" altLang="zh-CN" sz="1200"/>
                  <a:t>Month</a:t>
                </a:r>
                <a:endParaRPr lang="zh-CN" altLang="en-US" sz="1200"/>
              </a:p>
            </c:rich>
          </c:tx>
          <c:layout>
            <c:manualLayout>
              <c:xMode val="edge"/>
              <c:yMode val="edge"/>
              <c:x val="0.47780946922412137"/>
              <c:y val="0.91846265162800578"/>
            </c:manualLayout>
          </c:layout>
          <c:overlay val="0"/>
          <c:spPr>
            <a:noFill/>
            <a:ln>
              <a:noFill/>
            </a:ln>
            <a:effectLst/>
          </c:spPr>
          <c:txPr>
            <a:bodyPr rot="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0"/>
        <c:majorTickMark val="in"/>
        <c:minorTickMark val="none"/>
        <c:tickLblPos val="nextTo"/>
        <c:spPr>
          <a:noFill/>
          <a:ln w="0" cap="flat" cmpd="sng" algn="ctr">
            <a:solidFill>
              <a:schemeClr val="tx1"/>
            </a:solidFill>
            <a:miter lim="800000"/>
            <a:tailEnd type="triangle"/>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1608634928"/>
        <c:crosses val="autoZero"/>
        <c:auto val="1"/>
        <c:lblAlgn val="ctr"/>
        <c:lblOffset val="100"/>
        <c:noMultiLvlLbl val="0"/>
      </c:catAx>
      <c:valAx>
        <c:axId val="-1608634928"/>
        <c:scaling>
          <c:orientation val="minMax"/>
        </c:scaling>
        <c:delete val="0"/>
        <c:axPos val="l"/>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en-US" altLang="zh-CN" sz="1200"/>
                  <a:t>Discharge / </a:t>
                </a:r>
                <a:r>
                  <a:rPr lang="en-GB" altLang="zh-CN" sz="1200"/>
                  <a:t>m3/s</a:t>
                </a:r>
              </a:p>
            </c:rich>
          </c:tx>
          <c:layout>
            <c:manualLayout>
              <c:xMode val="edge"/>
              <c:yMode val="edge"/>
              <c:x val="8.8854421971328087E-3"/>
              <c:y val="0.20249779392525361"/>
            </c:manualLayout>
          </c:layout>
          <c:overlay val="0"/>
          <c:spPr>
            <a:noFill/>
            <a:ln>
              <a:noFill/>
            </a:ln>
            <a:effectLst/>
          </c:spPr>
          <c:txPr>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w="6350">
            <a:solidFill>
              <a:schemeClr val="tx1">
                <a:alpha val="82000"/>
              </a:schemeClr>
            </a:solidFill>
            <a:tailEnd type="triangle"/>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1608643632"/>
        <c:crosses val="autoZero"/>
        <c:crossBetween val="between"/>
      </c:valAx>
      <c:spPr>
        <a:noFill/>
        <a:ln>
          <a:noFill/>
        </a:ln>
        <a:effectLst/>
      </c:spPr>
    </c:plotArea>
    <c:legend>
      <c:legendPos val="r"/>
      <c:layout>
        <c:manualLayout>
          <c:xMode val="edge"/>
          <c:yMode val="edge"/>
          <c:x val="0.69742994584592288"/>
          <c:y val="0.14018588635505472"/>
          <c:w val="0.20219484443120656"/>
          <c:h val="0.3084186211451795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32020749823201E-2"/>
          <c:y val="5.0967618317685398E-2"/>
          <c:w val="0.89994712790953124"/>
          <c:h val="0.89806476336462904"/>
        </c:manualLayout>
      </c:layout>
      <c:lineChart>
        <c:grouping val="standard"/>
        <c:varyColors val="0"/>
        <c:ser>
          <c:idx val="0"/>
          <c:order val="0"/>
          <c:tx>
            <c:strRef>
              <c:f>变化率!$D$1</c:f>
              <c:strCache>
                <c:ptCount val="1"/>
                <c:pt idx="0">
                  <c:v>runoff change rate</c:v>
                </c:pt>
              </c:strCache>
            </c:strRef>
          </c:tx>
          <c:spPr>
            <a:ln w="12700" cap="rnd">
              <a:solidFill>
                <a:schemeClr val="tx1"/>
              </a:solidFill>
              <a:round/>
            </a:ln>
            <a:effectLst/>
          </c:spPr>
          <c:marker>
            <c:symbol val="none"/>
          </c:marker>
          <c:cat>
            <c:numRef>
              <c:f>变化率!$F$2:$F$25</c:f>
              <c:numCache>
                <c:formatCode>@</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变化率!$D$2:$D$25</c:f>
              <c:numCache>
                <c:formatCode>General</c:formatCode>
                <c:ptCount val="24"/>
                <c:pt idx="0">
                  <c:v>-18.283720720493399</c:v>
                </c:pt>
                <c:pt idx="1">
                  <c:v>-34.983302987314445</c:v>
                </c:pt>
                <c:pt idx="2">
                  <c:v>36.723030982209394</c:v>
                </c:pt>
                <c:pt idx="3">
                  <c:v>-5.286432198506251</c:v>
                </c:pt>
                <c:pt idx="4">
                  <c:v>22.785116117710331</c:v>
                </c:pt>
                <c:pt idx="5">
                  <c:v>12.830366609581882</c:v>
                </c:pt>
                <c:pt idx="6">
                  <c:v>-28.445764350385328</c:v>
                </c:pt>
                <c:pt idx="7">
                  <c:v>38.313387657277133</c:v>
                </c:pt>
                <c:pt idx="8">
                  <c:v>89.901971713226303</c:v>
                </c:pt>
                <c:pt idx="9">
                  <c:v>15.290729443646756</c:v>
                </c:pt>
                <c:pt idx="10">
                  <c:v>-11.068379086453989</c:v>
                </c:pt>
                <c:pt idx="11">
                  <c:v>5.1447263008859068</c:v>
                </c:pt>
                <c:pt idx="12">
                  <c:v>43.03968493552641</c:v>
                </c:pt>
                <c:pt idx="13">
                  <c:v>-34.733033696910873</c:v>
                </c:pt>
                <c:pt idx="14">
                  <c:v>-48.755398500661897</c:v>
                </c:pt>
                <c:pt idx="15">
                  <c:v>2.4855136141527767</c:v>
                </c:pt>
                <c:pt idx="16">
                  <c:v>16.237785027950533</c:v>
                </c:pt>
                <c:pt idx="17">
                  <c:v>-55.241214720930429</c:v>
                </c:pt>
                <c:pt idx="18">
                  <c:v>-26.853921773888818</c:v>
                </c:pt>
                <c:pt idx="19">
                  <c:v>-45.011492267522556</c:v>
                </c:pt>
                <c:pt idx="20">
                  <c:v>67.351199551876732</c:v>
                </c:pt>
                <c:pt idx="21">
                  <c:v>-67.964704522181748</c:v>
                </c:pt>
                <c:pt idx="22">
                  <c:v>60.371698488038518</c:v>
                </c:pt>
                <c:pt idx="23">
                  <c:v>-33.847845616833283</c:v>
                </c:pt>
              </c:numCache>
            </c:numRef>
          </c:val>
          <c:smooth val="0"/>
          <c:extLst xmlns:c16r2="http://schemas.microsoft.com/office/drawing/2015/06/chart">
            <c:ext xmlns:c16="http://schemas.microsoft.com/office/drawing/2014/chart" uri="{C3380CC4-5D6E-409C-BE32-E72D297353CC}">
              <c16:uniqueId val="{00000000-1A09-47D3-B777-26233F4CFB55}"/>
            </c:ext>
          </c:extLst>
        </c:ser>
        <c:ser>
          <c:idx val="1"/>
          <c:order val="1"/>
          <c:tx>
            <c:strRef>
              <c:f>变化率!$E$1</c:f>
              <c:strCache>
                <c:ptCount val="1"/>
                <c:pt idx="0">
                  <c:v>rainfall change rate</c:v>
                </c:pt>
              </c:strCache>
            </c:strRef>
          </c:tx>
          <c:spPr>
            <a:ln w="15875" cap="rnd" cmpd="sng">
              <a:solidFill>
                <a:schemeClr val="tx1"/>
              </a:solidFill>
              <a:prstDash val="sysDot"/>
              <a:round/>
            </a:ln>
            <a:effectLst/>
          </c:spPr>
          <c:marker>
            <c:symbol val="none"/>
          </c:marker>
          <c:cat>
            <c:numRef>
              <c:f>变化率!$F$2:$F$25</c:f>
              <c:numCache>
                <c:formatCode>@</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变化率!$E$2:$E$25</c:f>
              <c:numCache>
                <c:formatCode>General</c:formatCode>
                <c:ptCount val="24"/>
                <c:pt idx="0">
                  <c:v>1.64463726266264</c:v>
                </c:pt>
                <c:pt idx="1">
                  <c:v>-22.491243132030501</c:v>
                </c:pt>
                <c:pt idx="2">
                  <c:v>7.0650321604452397</c:v>
                </c:pt>
                <c:pt idx="3">
                  <c:v>-5.7692279655390202</c:v>
                </c:pt>
                <c:pt idx="4">
                  <c:v>17.872199241991002</c:v>
                </c:pt>
                <c:pt idx="5">
                  <c:v>-2.9737531463638498</c:v>
                </c:pt>
                <c:pt idx="6">
                  <c:v>-21.379086355443601</c:v>
                </c:pt>
                <c:pt idx="7">
                  <c:v>31.4969413952156</c:v>
                </c:pt>
                <c:pt idx="8">
                  <c:v>19.750487100666401</c:v>
                </c:pt>
                <c:pt idx="9">
                  <c:v>2.8847685958526301</c:v>
                </c:pt>
                <c:pt idx="10">
                  <c:v>-2.9587385253250198</c:v>
                </c:pt>
                <c:pt idx="11">
                  <c:v>2.1239384247568101</c:v>
                </c:pt>
                <c:pt idx="12">
                  <c:v>26.6964342087905</c:v>
                </c:pt>
                <c:pt idx="13">
                  <c:v>-35.414301562316297</c:v>
                </c:pt>
                <c:pt idx="14">
                  <c:v>-14.5857469216231</c:v>
                </c:pt>
                <c:pt idx="15">
                  <c:v>5.4319524016635103</c:v>
                </c:pt>
                <c:pt idx="16">
                  <c:v>7.1991676157336002</c:v>
                </c:pt>
                <c:pt idx="17">
                  <c:v>-28.0432441752654</c:v>
                </c:pt>
                <c:pt idx="18">
                  <c:v>-10.182865732857101</c:v>
                </c:pt>
                <c:pt idx="19">
                  <c:v>-13.505342212939301</c:v>
                </c:pt>
                <c:pt idx="20">
                  <c:v>36.829974793039703</c:v>
                </c:pt>
                <c:pt idx="21">
                  <c:v>-32.669710671074697</c:v>
                </c:pt>
                <c:pt idx="22">
                  <c:v>53.046253327953103</c:v>
                </c:pt>
                <c:pt idx="23">
                  <c:v>-22.0685261279929</c:v>
                </c:pt>
              </c:numCache>
            </c:numRef>
          </c:val>
          <c:smooth val="0"/>
          <c:extLst xmlns:c16r2="http://schemas.microsoft.com/office/drawing/2015/06/chart">
            <c:ext xmlns:c16="http://schemas.microsoft.com/office/drawing/2014/chart" uri="{C3380CC4-5D6E-409C-BE32-E72D297353CC}">
              <c16:uniqueId val="{00000001-1A09-47D3-B777-26233F4CFB55}"/>
            </c:ext>
          </c:extLst>
        </c:ser>
        <c:dLbls>
          <c:showLegendKey val="0"/>
          <c:showVal val="0"/>
          <c:showCatName val="0"/>
          <c:showSerName val="0"/>
          <c:showPercent val="0"/>
          <c:showBubbleSize val="0"/>
        </c:dLbls>
        <c:smooth val="0"/>
        <c:axId val="-1608641456"/>
        <c:axId val="-1608643088"/>
      </c:lineChart>
      <c:catAx>
        <c:axId val="-1608641456"/>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solidFill>
                    <a:latin typeface="+mn-lt"/>
                    <a:ea typeface="+mn-ea"/>
                    <a:cs typeface="+mn-cs"/>
                  </a:defRPr>
                </a:pPr>
                <a:r>
                  <a:rPr lang="en-US" altLang="zh-CN" sz="1000">
                    <a:solidFill>
                      <a:schemeClr val="tx1"/>
                    </a:solidFill>
                  </a:rPr>
                  <a:t>Year</a:t>
                </a:r>
                <a:endParaRPr lang="zh-CN" altLang="en-US" sz="1000">
                  <a:solidFill>
                    <a:schemeClr val="tx1"/>
                  </a:solidFill>
                </a:endParaRPr>
              </a:p>
            </c:rich>
          </c:tx>
          <c:layout>
            <c:manualLayout>
              <c:xMode val="edge"/>
              <c:yMode val="edge"/>
              <c:x val="0.39631298607033411"/>
              <c:y val="0.66805884198080956"/>
            </c:manualLayout>
          </c:layout>
          <c:overlay val="0"/>
          <c:spPr>
            <a:noFill/>
            <a:ln>
              <a:noFill/>
            </a:ln>
            <a:effectLst/>
          </c:spPr>
          <c:txPr>
            <a:bodyPr rot="0" spcFirstLastPara="0" vertOverflow="ellipsis" vert="horz" wrap="square" anchor="ctr" anchorCtr="1"/>
            <a:lstStyle/>
            <a:p>
              <a:pPr defTabSz="914400">
                <a:defRPr lang="zh-CN" sz="800" b="0" i="0" u="none" strike="noStrike" kern="1200" baseline="0">
                  <a:solidFill>
                    <a:schemeClr val="tx1"/>
                  </a:solidFill>
                  <a:latin typeface="+mn-lt"/>
                  <a:ea typeface="+mn-ea"/>
                  <a:cs typeface="+mn-cs"/>
                </a:defRPr>
              </a:pPr>
              <a:endParaRPr lang="zh-CN"/>
            </a:p>
          </c:txPr>
        </c:title>
        <c:numFmt formatCode="@" sourceLinked="0"/>
        <c:majorTickMark val="out"/>
        <c:minorTickMark val="none"/>
        <c:tickLblPos val="nextTo"/>
        <c:spPr>
          <a:noFill/>
          <a:ln w="9525" cap="flat" cmpd="sng" algn="ctr">
            <a:solidFill>
              <a:schemeClr val="tx1"/>
            </a:solidFill>
            <a:round/>
            <a:tailEnd type="stealth"/>
          </a:ln>
          <a:effectLst/>
        </c:spPr>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cs"/>
              </a:defRPr>
            </a:pPr>
            <a:endParaRPr lang="zh-CN"/>
          </a:p>
        </c:txPr>
        <c:crossAx val="-1608643088"/>
        <c:crosses val="autoZero"/>
        <c:auto val="1"/>
        <c:lblAlgn val="ctr"/>
        <c:lblOffset val="100"/>
        <c:noMultiLvlLbl val="0"/>
      </c:catAx>
      <c:valAx>
        <c:axId val="-1608643088"/>
        <c:scaling>
          <c:orientation val="minMax"/>
        </c:scaling>
        <c:delete val="0"/>
        <c:axPos val="l"/>
        <c:majorGridlines>
          <c:spPr>
            <a:ln w="9525" cap="flat" cmpd="sng" algn="ctr">
              <a:no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r>
                  <a:rPr lang="en-US" altLang="zh-CN">
                    <a:solidFill>
                      <a:schemeClr val="tx1"/>
                    </a:solidFill>
                  </a:rPr>
                  <a:t>change rate/%</a:t>
                </a:r>
                <a:endParaRPr lang="zh-CN" altLang="en-US">
                  <a:solidFill>
                    <a:schemeClr val="tx1"/>
                  </a:solidFill>
                </a:endParaRPr>
              </a:p>
            </c:rich>
          </c:tx>
          <c:layout/>
          <c:overlay val="0"/>
          <c:spPr>
            <a:noFill/>
            <a:ln>
              <a:noFill/>
            </a:ln>
            <a:effectLst/>
          </c:spPr>
          <c:txPr>
            <a:bodyPr rot="-540000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w="12700" cmpd="sng">
            <a:solidFill>
              <a:schemeClr val="tx1"/>
            </a:solidFill>
            <a:prstDash val="solid"/>
            <a:tailEnd type="arrow"/>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1608641456"/>
        <c:crosses val="autoZero"/>
        <c:crossBetween val="between"/>
      </c:valAx>
      <c:spPr>
        <a:noFill/>
        <a:ln>
          <a:noFill/>
        </a:ln>
        <a:effectLst/>
      </c:spPr>
    </c:plotArea>
    <c:legend>
      <c:legendPos val="r"/>
      <c:layout>
        <c:manualLayout>
          <c:xMode val="edge"/>
          <c:yMode val="edge"/>
          <c:x val="0.53699935434240231"/>
          <c:y val="7.3231081048474658E-2"/>
          <c:w val="0.27418129697827237"/>
          <c:h val="0.1705831919120426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9162862058409"/>
          <c:y val="2.412462380410595E-2"/>
          <c:w val="0.80232666099770522"/>
          <c:h val="0.74475094300347056"/>
        </c:manualLayout>
      </c:layout>
      <c:lineChart>
        <c:grouping val="standard"/>
        <c:varyColors val="0"/>
        <c:ser>
          <c:idx val="0"/>
          <c:order val="0"/>
          <c:tx>
            <c:strRef>
              <c:f>相关性径流降雨!$B$1</c:f>
              <c:strCache>
                <c:ptCount val="1"/>
                <c:pt idx="0">
                  <c:v>annual rainfall</c:v>
                </c:pt>
              </c:strCache>
            </c:strRef>
          </c:tx>
          <c:spPr>
            <a:ln w="15875" cap="rnd">
              <a:solidFill>
                <a:schemeClr val="tx1"/>
              </a:solidFill>
              <a:round/>
            </a:ln>
            <a:effectLst/>
          </c:spPr>
          <c:marker>
            <c:symbol val="square"/>
            <c:size val="3"/>
            <c:spPr>
              <a:solidFill>
                <a:schemeClr val="tx1"/>
              </a:solidFill>
              <a:ln w="9525">
                <a:solidFill>
                  <a:schemeClr val="tx1"/>
                </a:solidFill>
              </a:ln>
              <a:effectLst/>
            </c:spPr>
          </c:marker>
          <c:trendline>
            <c:name>moving average (annual rainfall)</c:name>
            <c:spPr>
              <a:ln w="15875" cap="rnd" cmpd="sng">
                <a:solidFill>
                  <a:schemeClr val="tx1"/>
                </a:solidFill>
                <a:prstDash val="sysDot"/>
              </a:ln>
              <a:effectLst/>
            </c:spPr>
            <c:trendlineType val="movingAvg"/>
            <c:period val="2"/>
            <c:dispRSqr val="0"/>
            <c:dispEq val="0"/>
          </c:trendline>
          <c:cat>
            <c:numRef>
              <c:f>相关性径流降雨!$A$2:$A$25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相关性径流降雨!$B$2:$B$25</c:f>
              <c:numCache>
                <c:formatCode>@</c:formatCode>
                <c:ptCount val="24"/>
                <c:pt idx="0">
                  <c:v>1794.3293828021101</c:v>
                </c:pt>
                <c:pt idx="1">
                  <c:v>1368.25949325071</c:v>
                </c:pt>
                <c:pt idx="2">
                  <c:v>1890.0154326853799</c:v>
                </c:pt>
                <c:pt idx="3">
                  <c:v>1663.4526678336599</c:v>
                </c:pt>
                <c:pt idx="4">
                  <c:v>2080.7939918056099</c:v>
                </c:pt>
                <c:pt idx="5">
                  <c:v>1712.80109134141</c:v>
                </c:pt>
                <c:pt idx="6">
                  <c:v>1387.89235963947</c:v>
                </c:pt>
                <c:pt idx="7">
                  <c:v>2321.31110945205</c:v>
                </c:pt>
                <c:pt idx="8">
                  <c:v>2113.9513445685802</c:v>
                </c:pt>
                <c:pt idx="9">
                  <c:v>1816.2213797593799</c:v>
                </c:pt>
                <c:pt idx="10">
                  <c:v>1713.06614394455</c:v>
                </c:pt>
                <c:pt idx="11">
                  <c:v>1802.79047018968</c:v>
                </c:pt>
                <c:pt idx="12">
                  <c:v>2236.5679166095601</c:v>
                </c:pt>
                <c:pt idx="13">
                  <c:v>1140.1291749023901</c:v>
                </c:pt>
                <c:pt idx="14">
                  <c:v>1507.8149535088701</c:v>
                </c:pt>
                <c:pt idx="15">
                  <c:v>1861.1867303105701</c:v>
                </c:pt>
                <c:pt idx="16">
                  <c:v>1892.3833213923599</c:v>
                </c:pt>
                <c:pt idx="17">
                  <c:v>1270.25020448242</c:v>
                </c:pt>
                <c:pt idx="18">
                  <c:v>1585.5388679105099</c:v>
                </c:pt>
                <c:pt idx="19">
                  <c:v>1526.8873017046701</c:v>
                </c:pt>
                <c:pt idx="20">
                  <c:v>2415.4549696977501</c:v>
                </c:pt>
                <c:pt idx="21">
                  <c:v>1188.5793461317901</c:v>
                </c:pt>
                <c:pt idx="22">
                  <c:v>2701.7203924342898</c:v>
                </c:pt>
                <c:pt idx="23">
                  <c:v>1375.7217023881601</c:v>
                </c:pt>
              </c:numCache>
            </c:numRef>
          </c:val>
          <c:smooth val="0"/>
          <c:extLst xmlns:c16r2="http://schemas.microsoft.com/office/drawing/2015/06/chart">
            <c:ext xmlns:c16="http://schemas.microsoft.com/office/drawing/2014/chart" uri="{C3380CC4-5D6E-409C-BE32-E72D297353CC}">
              <c16:uniqueId val="{00000001-143D-4CE0-8DFF-595C5E741775}"/>
            </c:ext>
          </c:extLst>
        </c:ser>
        <c:dLbls>
          <c:showLegendKey val="0"/>
          <c:showVal val="0"/>
          <c:showCatName val="0"/>
          <c:showSerName val="0"/>
          <c:showPercent val="0"/>
          <c:showBubbleSize val="0"/>
        </c:dLbls>
        <c:marker val="1"/>
        <c:smooth val="0"/>
        <c:axId val="-1608648528"/>
        <c:axId val="-1608638736"/>
      </c:lineChart>
      <c:lineChart>
        <c:grouping val="standard"/>
        <c:varyColors val="0"/>
        <c:ser>
          <c:idx val="1"/>
          <c:order val="1"/>
          <c:tx>
            <c:strRef>
              <c:f>相关性径流降雨!$C$1</c:f>
              <c:strCache>
                <c:ptCount val="1"/>
                <c:pt idx="0">
                  <c:v>annual runoff</c:v>
                </c:pt>
              </c:strCache>
            </c:strRef>
          </c:tx>
          <c:spPr>
            <a:ln w="15875" cap="rnd">
              <a:solidFill>
                <a:schemeClr val="tx1"/>
              </a:solidFill>
              <a:round/>
              <a:tailEnd type="none"/>
            </a:ln>
            <a:effectLst/>
          </c:spPr>
          <c:marker>
            <c:symbol val="triangle"/>
            <c:size val="3"/>
            <c:spPr>
              <a:solidFill>
                <a:schemeClr val="tx1"/>
              </a:solidFill>
              <a:ln w="9525">
                <a:solidFill>
                  <a:schemeClr val="tx1"/>
                </a:solidFill>
              </a:ln>
              <a:effectLst/>
            </c:spPr>
          </c:marker>
          <c:trendline>
            <c:name>moving average (annual runoff)</c:name>
            <c:spPr>
              <a:ln w="15875" cap="rnd" cmpd="thickThin">
                <a:solidFill>
                  <a:schemeClr val="tx1"/>
                </a:solidFill>
                <a:prstDash val="lgDash"/>
              </a:ln>
              <a:effectLst/>
            </c:spPr>
            <c:trendlineType val="movingAvg"/>
            <c:period val="2"/>
            <c:dispRSqr val="0"/>
            <c:dispEq val="0"/>
          </c:trendline>
          <c:cat>
            <c:numRef>
              <c:f>相关性径流降雨!$A$2:$A$25</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相关性径流降雨!$C$2:$C$25</c:f>
              <c:numCache>
                <c:formatCode>General</c:formatCode>
                <c:ptCount val="24"/>
                <c:pt idx="0">
                  <c:v>11.273854999999999</c:v>
                </c:pt>
                <c:pt idx="1">
                  <c:v>8.9699240000000007</c:v>
                </c:pt>
                <c:pt idx="2">
                  <c:v>18.862773000000001</c:v>
                </c:pt>
                <c:pt idx="3">
                  <c:v>13.067005</c:v>
                </c:pt>
                <c:pt idx="4">
                  <c:v>16.939851000000001</c:v>
                </c:pt>
                <c:pt idx="5">
                  <c:v>15.566459999999999</c:v>
                </c:pt>
                <c:pt idx="6">
                  <c:v>9.8718649999999997</c:v>
                </c:pt>
                <c:pt idx="7">
                  <c:v>19.082184000000002</c:v>
                </c:pt>
                <c:pt idx="8">
                  <c:v>26.19952</c:v>
                </c:pt>
                <c:pt idx="9">
                  <c:v>15.905900000000001</c:v>
                </c:pt>
                <c:pt idx="10">
                  <c:v>12.269308000000001</c:v>
                </c:pt>
                <c:pt idx="11">
                  <c:v>14.506123000000001</c:v>
                </c:pt>
                <c:pt idx="12">
                  <c:v>19.73424</c:v>
                </c:pt>
                <c:pt idx="13">
                  <c:v>9.0044520000000006</c:v>
                </c:pt>
                <c:pt idx="14">
                  <c:v>7.06987900000001</c:v>
                </c:pt>
                <c:pt idx="15">
                  <c:v>14.139249</c:v>
                </c:pt>
                <c:pt idx="16">
                  <c:v>16.036559</c:v>
                </c:pt>
                <c:pt idx="17">
                  <c:v>6.1750737999999998</c:v>
                </c:pt>
                <c:pt idx="18">
                  <c:v>10.091481</c:v>
                </c:pt>
                <c:pt idx="19">
                  <c:v>7.5864010000000102</c:v>
                </c:pt>
                <c:pt idx="20">
                  <c:v>23.088339000000001</c:v>
                </c:pt>
                <c:pt idx="21">
                  <c:v>4.4196980000000003</c:v>
                </c:pt>
                <c:pt idx="22">
                  <c:v>22.1254233648312</c:v>
                </c:pt>
                <c:pt idx="23">
                  <c:v>9.1265755493161507</c:v>
                </c:pt>
              </c:numCache>
            </c:numRef>
          </c:val>
          <c:smooth val="0"/>
          <c:extLst xmlns:c16r2="http://schemas.microsoft.com/office/drawing/2015/06/chart">
            <c:ext xmlns:c16="http://schemas.microsoft.com/office/drawing/2014/chart" uri="{C3380CC4-5D6E-409C-BE32-E72D297353CC}">
              <c16:uniqueId val="{00000003-143D-4CE0-8DFF-595C5E741775}"/>
            </c:ext>
          </c:extLst>
        </c:ser>
        <c:dLbls>
          <c:showLegendKey val="0"/>
          <c:showVal val="0"/>
          <c:showCatName val="0"/>
          <c:showSerName val="0"/>
          <c:showPercent val="0"/>
          <c:showBubbleSize val="0"/>
        </c:dLbls>
        <c:marker val="1"/>
        <c:smooth val="0"/>
        <c:axId val="-1608649072"/>
        <c:axId val="-1608638192"/>
      </c:lineChart>
      <c:catAx>
        <c:axId val="-1608648528"/>
        <c:scaling>
          <c:orientation val="minMax"/>
        </c:scaling>
        <c:delete val="0"/>
        <c:axPos val="b"/>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ltLang="zh-CN"/>
                  <a:t>Year</a:t>
                </a:r>
              </a:p>
            </c:rich>
          </c:tx>
          <c:layout>
            <c:manualLayout>
              <c:xMode val="edge"/>
              <c:yMode val="edge"/>
              <c:x val="0.46891158678764949"/>
              <c:y val="0.92085719976384139"/>
            </c:manualLayout>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0"/>
        <c:majorTickMark val="in"/>
        <c:minorTickMark val="none"/>
        <c:tickLblPos val="nextTo"/>
        <c:spPr>
          <a:noFill/>
          <a:ln w="6350" cap="flat" cmpd="sng" algn="ctr">
            <a:solidFill>
              <a:schemeClr val="tx1"/>
            </a:solidFill>
            <a:miter lim="800000"/>
            <a:tailEnd type="triangle"/>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1608638736"/>
        <c:crosses val="autoZero"/>
        <c:auto val="1"/>
        <c:lblAlgn val="ctr"/>
        <c:lblOffset val="100"/>
        <c:noMultiLvlLbl val="0"/>
      </c:catAx>
      <c:valAx>
        <c:axId val="-1608638736"/>
        <c:scaling>
          <c:orientation val="minMax"/>
        </c:scaling>
        <c:delete val="0"/>
        <c:axPos val="l"/>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t>rainfall / </a:t>
                </a:r>
                <a:r>
                  <a:rPr lang="en-GB"/>
                  <a:t>mm</a:t>
                </a:r>
              </a:p>
            </c:rich>
          </c:tx>
          <c:layout>
            <c:manualLayout>
              <c:xMode val="edge"/>
              <c:yMode val="edge"/>
              <c:x val="6.7915215308512154E-3"/>
              <c:y val="0.30884610829376485"/>
            </c:manualLayout>
          </c:layout>
          <c:overlay val="0"/>
          <c:spPr>
            <a:noFill/>
            <a:ln>
              <a:noFill/>
            </a:ln>
            <a:effectLst/>
          </c:spPr>
          <c:txPr>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 sourceLinked="1"/>
        <c:majorTickMark val="in"/>
        <c:minorTickMark val="none"/>
        <c:tickLblPos val="nextTo"/>
        <c:spPr>
          <a:noFill/>
          <a:ln w="6350">
            <a:solidFill>
              <a:schemeClr val="tx1"/>
            </a:solidFill>
            <a:tailEnd type="triangle"/>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1608648528"/>
        <c:crosses val="autoZero"/>
        <c:crossBetween val="between"/>
      </c:valAx>
      <c:catAx>
        <c:axId val="-1608649072"/>
        <c:scaling>
          <c:orientation val="minMax"/>
        </c:scaling>
        <c:delete val="1"/>
        <c:axPos val="b"/>
        <c:numFmt formatCode="General" sourceLinked="1"/>
        <c:majorTickMark val="none"/>
        <c:minorTickMark val="none"/>
        <c:tickLblPos val="nextTo"/>
        <c:crossAx val="-1608638192"/>
        <c:crosses val="autoZero"/>
        <c:auto val="1"/>
        <c:lblAlgn val="ctr"/>
        <c:lblOffset val="100"/>
        <c:noMultiLvlLbl val="0"/>
      </c:catAx>
      <c:valAx>
        <c:axId val="-1608638192"/>
        <c:scaling>
          <c:orientation val="minMax"/>
        </c:scaling>
        <c:delete val="0"/>
        <c:axPos val="r"/>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US"/>
                  <a:t>runoff /</a:t>
                </a:r>
                <a:r>
                  <a:rPr lang="zh-CN"/>
                  <a:t>*</a:t>
                </a:r>
                <a:r>
                  <a:rPr lang="en-US"/>
                  <a:t>10^4 </a:t>
                </a:r>
                <a:r>
                  <a:rPr lang="en-GB"/>
                  <a:t>m3/s</a:t>
                </a:r>
              </a:p>
            </c:rich>
          </c:tx>
          <c:layout>
            <c:manualLayout>
              <c:xMode val="edge"/>
              <c:yMode val="edge"/>
              <c:x val="0.96267855686788284"/>
              <c:y val="0.20847285477926006"/>
            </c:manualLayout>
          </c:layout>
          <c:overlay val="0"/>
          <c:spPr>
            <a:noFill/>
            <a:ln>
              <a:noFill/>
            </a:ln>
            <a:effectLst/>
          </c:spPr>
          <c:txPr>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in"/>
        <c:minorTickMark val="none"/>
        <c:tickLblPos val="nextTo"/>
        <c:spPr>
          <a:noFill/>
          <a:ln w="6350" cmpd="sng">
            <a:solidFill>
              <a:schemeClr val="tx1"/>
            </a:solidFill>
            <a:prstDash val="solid"/>
            <a:tailEnd type="triangle"/>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1608649072"/>
        <c:crosses val="max"/>
        <c:crossBetween val="between"/>
      </c:valAx>
      <c:spPr>
        <a:noFill/>
        <a:ln>
          <a:noFill/>
        </a:ln>
        <a:effectLst/>
      </c:spPr>
    </c:plotArea>
    <c:legend>
      <c:legendPos val="r"/>
      <c:layout>
        <c:manualLayout>
          <c:xMode val="edge"/>
          <c:yMode val="edge"/>
          <c:x val="0.18995942878247291"/>
          <c:y val="0.48710875674278886"/>
          <c:w val="0.36598782395134821"/>
          <c:h val="0.2726723050660404"/>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sz="1000"/>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1052573657113"/>
          <c:y val="3.2403396291803797E-2"/>
          <c:w val="0.83708189034057501"/>
          <c:h val="0.80564893432680595"/>
        </c:manualLayout>
      </c:layout>
      <c:scatterChart>
        <c:scatterStyle val="lineMarker"/>
        <c:varyColors val="0"/>
        <c:ser>
          <c:idx val="0"/>
          <c:order val="0"/>
          <c:tx>
            <c:strRef>
              <c:f>相关性径流降雨!$C$1</c:f>
              <c:strCache>
                <c:ptCount val="1"/>
                <c:pt idx="0">
                  <c:v>annual runoff</c:v>
                </c:pt>
              </c:strCache>
            </c:strRef>
          </c:tx>
          <c:spPr>
            <a:ln w="19050" cap="rnd">
              <a:noFill/>
              <a:round/>
            </a:ln>
            <a:effectLst/>
          </c:spPr>
          <c:marker>
            <c:symbol val="circle"/>
            <c:size val="5"/>
            <c:spPr>
              <a:solidFill>
                <a:schemeClr val="tx1"/>
              </a:solidFill>
              <a:ln w="9525">
                <a:noFill/>
              </a:ln>
              <a:effectLst/>
            </c:spPr>
          </c:marker>
          <c:trendline>
            <c:spPr>
              <a:ln w="19050" cap="rnd">
                <a:solidFill>
                  <a:schemeClr val="tx1"/>
                </a:solidFill>
                <a:prstDash val="sysDot"/>
              </a:ln>
              <a:effectLst/>
            </c:spPr>
            <c:trendlineType val="linear"/>
            <c:dispRSqr val="1"/>
            <c:dispEq val="1"/>
            <c:trendlineLbl>
              <c:layout>
                <c:manualLayout>
                  <c:x val="3.3696603536091725E-2"/>
                  <c:y val="0.36661423241666125"/>
                </c:manualLayout>
              </c:layout>
              <c:numFmt formatCode="General" sourceLinked="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trendlineLbl>
          </c:trendline>
          <c:xVal>
            <c:numRef>
              <c:f>相关性径流降雨!$B$2:$B$25</c:f>
              <c:numCache>
                <c:formatCode>@</c:formatCode>
                <c:ptCount val="24"/>
                <c:pt idx="0">
                  <c:v>1794.3293828021101</c:v>
                </c:pt>
                <c:pt idx="1">
                  <c:v>1368.25949325071</c:v>
                </c:pt>
                <c:pt idx="2">
                  <c:v>1890.0154326853799</c:v>
                </c:pt>
                <c:pt idx="3">
                  <c:v>1663.4526678336599</c:v>
                </c:pt>
                <c:pt idx="4">
                  <c:v>2080.7939918056099</c:v>
                </c:pt>
                <c:pt idx="5">
                  <c:v>1712.80109134141</c:v>
                </c:pt>
                <c:pt idx="6">
                  <c:v>1387.89235963947</c:v>
                </c:pt>
                <c:pt idx="7">
                  <c:v>2321.31110945205</c:v>
                </c:pt>
                <c:pt idx="8">
                  <c:v>2113.9513445685802</c:v>
                </c:pt>
                <c:pt idx="9">
                  <c:v>1816.2213797593799</c:v>
                </c:pt>
                <c:pt idx="10">
                  <c:v>1713.06614394455</c:v>
                </c:pt>
                <c:pt idx="11">
                  <c:v>1802.79047018968</c:v>
                </c:pt>
                <c:pt idx="12">
                  <c:v>2236.5679166095601</c:v>
                </c:pt>
                <c:pt idx="13">
                  <c:v>1140.1291749023901</c:v>
                </c:pt>
                <c:pt idx="14">
                  <c:v>1507.8149535088701</c:v>
                </c:pt>
                <c:pt idx="15">
                  <c:v>1861.1867303105701</c:v>
                </c:pt>
                <c:pt idx="16">
                  <c:v>1892.3833213923599</c:v>
                </c:pt>
                <c:pt idx="17">
                  <c:v>1270.25020448242</c:v>
                </c:pt>
                <c:pt idx="18">
                  <c:v>1585.5388679105099</c:v>
                </c:pt>
                <c:pt idx="19">
                  <c:v>1526.8873017046701</c:v>
                </c:pt>
                <c:pt idx="20">
                  <c:v>2415.4549696977501</c:v>
                </c:pt>
                <c:pt idx="21">
                  <c:v>1188.5793461317901</c:v>
                </c:pt>
                <c:pt idx="22">
                  <c:v>2701.7203924342898</c:v>
                </c:pt>
                <c:pt idx="23">
                  <c:v>1375.7217023881601</c:v>
                </c:pt>
              </c:numCache>
            </c:numRef>
          </c:xVal>
          <c:yVal>
            <c:numRef>
              <c:f>相关性径流降雨!$C$2:$C$25</c:f>
              <c:numCache>
                <c:formatCode>General</c:formatCode>
                <c:ptCount val="24"/>
                <c:pt idx="0">
                  <c:v>11.273854999999999</c:v>
                </c:pt>
                <c:pt idx="1">
                  <c:v>8.9699240000000007</c:v>
                </c:pt>
                <c:pt idx="2">
                  <c:v>18.862773000000001</c:v>
                </c:pt>
                <c:pt idx="3">
                  <c:v>13.067005</c:v>
                </c:pt>
                <c:pt idx="4">
                  <c:v>16.939851000000001</c:v>
                </c:pt>
                <c:pt idx="5">
                  <c:v>15.566459999999999</c:v>
                </c:pt>
                <c:pt idx="6">
                  <c:v>9.8718649999999997</c:v>
                </c:pt>
                <c:pt idx="7">
                  <c:v>19.082184000000002</c:v>
                </c:pt>
                <c:pt idx="8">
                  <c:v>26.19952</c:v>
                </c:pt>
                <c:pt idx="9">
                  <c:v>15.905900000000001</c:v>
                </c:pt>
                <c:pt idx="10">
                  <c:v>12.269308000000001</c:v>
                </c:pt>
                <c:pt idx="11">
                  <c:v>14.506123000000001</c:v>
                </c:pt>
                <c:pt idx="12">
                  <c:v>19.73424</c:v>
                </c:pt>
                <c:pt idx="13">
                  <c:v>9.0044520000000006</c:v>
                </c:pt>
                <c:pt idx="14">
                  <c:v>7.06987900000001</c:v>
                </c:pt>
                <c:pt idx="15">
                  <c:v>14.139249</c:v>
                </c:pt>
                <c:pt idx="16">
                  <c:v>16.036559</c:v>
                </c:pt>
                <c:pt idx="17">
                  <c:v>6.1750737999999998</c:v>
                </c:pt>
                <c:pt idx="18">
                  <c:v>10.091481</c:v>
                </c:pt>
                <c:pt idx="19">
                  <c:v>7.5864010000000102</c:v>
                </c:pt>
                <c:pt idx="20">
                  <c:v>23.088339000000001</c:v>
                </c:pt>
                <c:pt idx="21">
                  <c:v>4.4196980000000003</c:v>
                </c:pt>
                <c:pt idx="22">
                  <c:v>22.1254233648312</c:v>
                </c:pt>
                <c:pt idx="23">
                  <c:v>9.1265755493161507</c:v>
                </c:pt>
              </c:numCache>
            </c:numRef>
          </c:yVal>
          <c:smooth val="0"/>
          <c:extLst xmlns:c16r2="http://schemas.microsoft.com/office/drawing/2015/06/chart">
            <c:ext xmlns:c16="http://schemas.microsoft.com/office/drawing/2014/chart" uri="{C3380CC4-5D6E-409C-BE32-E72D297353CC}">
              <c16:uniqueId val="{00000001-D5ED-4500-8540-967FE6F7A7A1}"/>
            </c:ext>
          </c:extLst>
        </c:ser>
        <c:dLbls>
          <c:showLegendKey val="0"/>
          <c:showVal val="0"/>
          <c:showCatName val="0"/>
          <c:showSerName val="0"/>
          <c:showPercent val="0"/>
          <c:showBubbleSize val="0"/>
        </c:dLbls>
        <c:axId val="-1608637104"/>
        <c:axId val="-1608647984"/>
      </c:scatterChart>
      <c:valAx>
        <c:axId val="-1608637104"/>
        <c:scaling>
          <c:orientation val="minMax"/>
          <c:min val="1000"/>
        </c:scaling>
        <c:delete val="0"/>
        <c:axPos val="b"/>
        <c:majorGridlines>
          <c:spPr>
            <a:ln w="9525" cap="flat" cmpd="sng" algn="ctr">
              <a:noFill/>
              <a:round/>
            </a:ln>
            <a:effectLst/>
          </c:spPr>
        </c:majorGridlines>
        <c:title>
          <c:tx>
            <c:rich>
              <a:bodyPr rot="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r>
                  <a:rPr lang="en-US" altLang="zh-CN">
                    <a:solidFill>
                      <a:schemeClr val="tx1"/>
                    </a:solidFill>
                  </a:rPr>
                  <a:t>Annual</a:t>
                </a:r>
                <a:r>
                  <a:rPr lang="en-US" altLang="zh-CN" baseline="0">
                    <a:solidFill>
                      <a:schemeClr val="tx1"/>
                    </a:solidFill>
                  </a:rPr>
                  <a:t> rainfall</a:t>
                </a:r>
                <a:r>
                  <a:rPr lang="en-US" altLang="zh-CN">
                    <a:solidFill>
                      <a:schemeClr val="tx1"/>
                    </a:solidFill>
                  </a:rPr>
                  <a:t>/</a:t>
                </a:r>
                <a:r>
                  <a:rPr lang="en-GB" altLang="zh-CN">
                    <a:solidFill>
                      <a:schemeClr val="tx1"/>
                    </a:solidFill>
                  </a:rPr>
                  <a:t>mm</a:t>
                </a:r>
              </a:p>
            </c:rich>
          </c:tx>
          <c:layout>
            <c:manualLayout>
              <c:xMode val="edge"/>
              <c:yMode val="edge"/>
              <c:x val="0.40493330639622888"/>
              <c:y val="0.90379559995283154"/>
            </c:manualLayout>
          </c:layout>
          <c:overlay val="0"/>
          <c:spPr>
            <a:noFill/>
            <a:ln>
              <a:noFill/>
            </a:ln>
            <a:effectLst/>
          </c:spPr>
          <c:txPr>
            <a:bodyPr rot="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endParaRPr lang="zh-CN"/>
            </a:p>
          </c:txPr>
        </c:title>
        <c:numFmt formatCode="@" sourceLinked="1"/>
        <c:majorTickMark val="none"/>
        <c:minorTickMark val="none"/>
        <c:tickLblPos val="nextTo"/>
        <c:spPr>
          <a:noFill/>
          <a:ln w="9525" cap="flat" cmpd="sng" algn="ctr">
            <a:solidFill>
              <a:schemeClr val="tx1"/>
            </a:solidFill>
            <a:round/>
            <a:tailEnd type="triangle" w="sm" len="med"/>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1608647984"/>
        <c:crossesAt val="0"/>
        <c:crossBetween val="midCat"/>
      </c:valAx>
      <c:valAx>
        <c:axId val="-1608647984"/>
        <c:scaling>
          <c:orientation val="minMax"/>
        </c:scaling>
        <c:delete val="0"/>
        <c:axPos val="l"/>
        <c:majorGridlines>
          <c:spPr>
            <a:ln w="9525" cap="flat" cmpd="sng" algn="ctr">
              <a:no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r>
                  <a:rPr lang="en-US" altLang="zh-CN">
                    <a:solidFill>
                      <a:schemeClr val="tx1"/>
                    </a:solidFill>
                  </a:rPr>
                  <a:t>Annual</a:t>
                </a:r>
                <a:r>
                  <a:rPr lang="en-US" altLang="zh-CN" baseline="0">
                    <a:solidFill>
                      <a:schemeClr val="tx1"/>
                    </a:solidFill>
                  </a:rPr>
                  <a:t> runoff </a:t>
                </a:r>
                <a:r>
                  <a:rPr lang="en-US" altLang="zh-CN">
                    <a:solidFill>
                      <a:schemeClr val="tx1"/>
                    </a:solidFill>
                  </a:rPr>
                  <a:t>/ *10^4 </a:t>
                </a:r>
                <a:r>
                  <a:rPr lang="en-GB" altLang="zh-CN">
                    <a:solidFill>
                      <a:schemeClr val="tx1"/>
                    </a:solidFill>
                  </a:rPr>
                  <a:t>m3/S</a:t>
                </a:r>
                <a:endParaRPr lang="en-GB">
                  <a:solidFill>
                    <a:schemeClr val="tx1"/>
                  </a:solidFill>
                </a:endParaRPr>
              </a:p>
            </c:rich>
          </c:tx>
          <c:layout>
            <c:manualLayout>
              <c:xMode val="edge"/>
              <c:yMode val="edge"/>
              <c:x val="1.6777692564302737E-2"/>
              <c:y val="0.11420809951587482"/>
            </c:manualLayout>
          </c:layout>
          <c:overlay val="0"/>
          <c:spPr>
            <a:noFill/>
            <a:ln>
              <a:noFill/>
            </a:ln>
            <a:effectLst/>
          </c:spPr>
          <c:txPr>
            <a:bodyPr rot="-540000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solidFill>
            <a:miter lim="800000"/>
            <a:headEnd type="none"/>
            <a:tailEnd type="stealth"/>
          </a:ln>
          <a:effectLst/>
        </c:spPr>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1608637104"/>
        <c:crossesAt val="0"/>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5863126330243"/>
          <c:y val="4.0367875152028602E-2"/>
          <c:w val="0.8325272000706041"/>
          <c:h val="0.82115844254236825"/>
        </c:manualLayout>
      </c:layout>
      <c:scatterChart>
        <c:scatterStyle val="lineMarker"/>
        <c:varyColors val="0"/>
        <c:ser>
          <c:idx val="1"/>
          <c:order val="0"/>
          <c:tx>
            <c:v>1990-1999</c:v>
          </c:tx>
          <c:spPr>
            <a:ln w="19050" cap="rnd">
              <a:noFill/>
              <a:round/>
            </a:ln>
            <a:effectLst/>
          </c:spPr>
          <c:marker>
            <c:symbol val="circle"/>
            <c:size val="3"/>
            <c:spPr>
              <a:solidFill>
                <a:schemeClr val="tx1"/>
              </a:solidFill>
              <a:ln w="9525">
                <a:solidFill>
                  <a:schemeClr val="tx1"/>
                </a:solidFill>
              </a:ln>
              <a:effectLst/>
            </c:spPr>
          </c:marker>
          <c:trendline>
            <c:spPr>
              <a:ln w="3175" cap="rnd" cmpd="sng">
                <a:solidFill>
                  <a:schemeClr val="tx1"/>
                </a:solidFill>
                <a:prstDash val="solid"/>
              </a:ln>
              <a:effectLst/>
            </c:spPr>
            <c:trendlineType val="linear"/>
            <c:forward val="25000"/>
            <c:dispRSqr val="1"/>
            <c:dispEq val="1"/>
            <c:trendlineLbl>
              <c:layout>
                <c:manualLayout>
                  <c:x val="-8.6472440806311696E-2"/>
                  <c:y val="2.5022434189248901E-2"/>
                </c:manualLayout>
              </c:layout>
              <c:numFmt formatCode="General" sourceLinked="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mn-lt"/>
                      <a:ea typeface="+mn-ea"/>
                      <a:cs typeface="+mn-cs"/>
                    </a:defRPr>
                  </a:pPr>
                  <a:endParaRPr lang="zh-CN"/>
                </a:p>
              </c:txPr>
            </c:trendlineLbl>
          </c:trendline>
          <c:xVal>
            <c:numRef>
              <c:f>双累计曲线!$H$2:$H$11</c:f>
              <c:numCache>
                <c:formatCode>General</c:formatCode>
                <c:ptCount val="10"/>
                <c:pt idx="0">
                  <c:v>1794.3293828021101</c:v>
                </c:pt>
                <c:pt idx="1">
                  <c:v>3162.5888760528201</c:v>
                </c:pt>
                <c:pt idx="2">
                  <c:v>5052.6043087382004</c:v>
                </c:pt>
                <c:pt idx="3">
                  <c:v>6716.0569765718601</c:v>
                </c:pt>
                <c:pt idx="4">
                  <c:v>8796.8509683774701</c:v>
                </c:pt>
                <c:pt idx="5">
                  <c:v>10509.652059718899</c:v>
                </c:pt>
                <c:pt idx="6">
                  <c:v>11897.544419358301</c:v>
                </c:pt>
                <c:pt idx="7">
                  <c:v>14218.8555288104</c:v>
                </c:pt>
                <c:pt idx="8">
                  <c:v>16332.806873379001</c:v>
                </c:pt>
                <c:pt idx="9">
                  <c:v>18149.0282531384</c:v>
                </c:pt>
              </c:numCache>
            </c:numRef>
          </c:xVal>
          <c:yVal>
            <c:numRef>
              <c:f>双累计曲线!$I$2:$I$11</c:f>
              <c:numCache>
                <c:formatCode>General</c:formatCode>
                <c:ptCount val="10"/>
                <c:pt idx="0">
                  <c:v>11.273854999999999</c:v>
                </c:pt>
                <c:pt idx="1">
                  <c:v>20.243779</c:v>
                </c:pt>
                <c:pt idx="2">
                  <c:v>39.106552000000001</c:v>
                </c:pt>
                <c:pt idx="3">
                  <c:v>52.173557000000002</c:v>
                </c:pt>
                <c:pt idx="4">
                  <c:v>69.113408000000007</c:v>
                </c:pt>
                <c:pt idx="5">
                  <c:v>84.679867999999999</c:v>
                </c:pt>
                <c:pt idx="6">
                  <c:v>94.551732999999999</c:v>
                </c:pt>
                <c:pt idx="7">
                  <c:v>113.633917</c:v>
                </c:pt>
                <c:pt idx="8">
                  <c:v>139.833437</c:v>
                </c:pt>
                <c:pt idx="9">
                  <c:v>155.73933700000001</c:v>
                </c:pt>
              </c:numCache>
            </c:numRef>
          </c:yVal>
          <c:smooth val="0"/>
          <c:extLst xmlns:c16r2="http://schemas.microsoft.com/office/drawing/2015/06/chart">
            <c:ext xmlns:c16="http://schemas.microsoft.com/office/drawing/2014/chart" uri="{C3380CC4-5D6E-409C-BE32-E72D297353CC}">
              <c16:uniqueId val="{00000001-82B4-4F35-837D-94AC4AE5C0E9}"/>
            </c:ext>
          </c:extLst>
        </c:ser>
        <c:ser>
          <c:idx val="2"/>
          <c:order val="1"/>
          <c:tx>
            <c:v>2000-2008</c:v>
          </c:tx>
          <c:spPr>
            <a:ln w="19050" cap="rnd">
              <a:noFill/>
              <a:round/>
            </a:ln>
            <a:effectLst/>
          </c:spPr>
          <c:marker>
            <c:symbol val="triangle"/>
            <c:size val="2"/>
            <c:spPr>
              <a:solidFill>
                <a:schemeClr val="tx1"/>
              </a:solidFill>
              <a:ln w="9525">
                <a:solidFill>
                  <a:schemeClr val="tx1"/>
                </a:solidFill>
              </a:ln>
              <a:effectLst/>
            </c:spPr>
          </c:marker>
          <c:trendline>
            <c:spPr>
              <a:ln w="3175" cap="rnd" cmpd="sng">
                <a:solidFill>
                  <a:schemeClr val="tx1"/>
                </a:solidFill>
                <a:prstDash val="solid"/>
              </a:ln>
              <a:effectLst/>
            </c:spPr>
            <c:trendlineType val="linear"/>
            <c:dispRSqr val="1"/>
            <c:dispEq val="1"/>
            <c:trendlineLbl>
              <c:layout>
                <c:manualLayout>
                  <c:x val="9.9206833435021402E-2"/>
                  <c:y val="0.138264299802761"/>
                </c:manualLayout>
              </c:layout>
              <c:numFmt formatCode="General" sourceLinked="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mn-lt"/>
                      <a:ea typeface="+mn-ea"/>
                      <a:cs typeface="+mn-cs"/>
                    </a:defRPr>
                  </a:pPr>
                  <a:endParaRPr lang="zh-CN"/>
                </a:p>
              </c:txPr>
            </c:trendlineLbl>
          </c:trendline>
          <c:xVal>
            <c:numRef>
              <c:f>双累计曲线!$H$12:$H$20</c:f>
              <c:numCache>
                <c:formatCode>General</c:formatCode>
                <c:ptCount val="9"/>
                <c:pt idx="0">
                  <c:v>19862.094397082899</c:v>
                </c:pt>
                <c:pt idx="1">
                  <c:v>21664.884867272602</c:v>
                </c:pt>
                <c:pt idx="2">
                  <c:v>23901.4527838822</c:v>
                </c:pt>
                <c:pt idx="3">
                  <c:v>25041.5819587845</c:v>
                </c:pt>
                <c:pt idx="4">
                  <c:v>26549.3969122934</c:v>
                </c:pt>
                <c:pt idx="5">
                  <c:v>28410.583642604</c:v>
                </c:pt>
                <c:pt idx="6">
                  <c:v>30302.966963996299</c:v>
                </c:pt>
                <c:pt idx="7">
                  <c:v>31573.217168478801</c:v>
                </c:pt>
                <c:pt idx="8">
                  <c:v>33158.756036389299</c:v>
                </c:pt>
              </c:numCache>
            </c:numRef>
          </c:xVal>
          <c:yVal>
            <c:numRef>
              <c:f>双累计曲线!$I$12:$I$20</c:f>
              <c:numCache>
                <c:formatCode>General</c:formatCode>
                <c:ptCount val="9"/>
                <c:pt idx="0">
                  <c:v>168.008645</c:v>
                </c:pt>
                <c:pt idx="1">
                  <c:v>182.514768</c:v>
                </c:pt>
                <c:pt idx="2">
                  <c:v>202.249008</c:v>
                </c:pt>
                <c:pt idx="3">
                  <c:v>211.25345999999999</c:v>
                </c:pt>
                <c:pt idx="4">
                  <c:v>218.323339</c:v>
                </c:pt>
                <c:pt idx="5">
                  <c:v>232.46258800000001</c:v>
                </c:pt>
                <c:pt idx="6">
                  <c:v>248.49914699999999</c:v>
                </c:pt>
                <c:pt idx="7">
                  <c:v>254.6742208</c:v>
                </c:pt>
                <c:pt idx="8">
                  <c:v>264.76570179999999</c:v>
                </c:pt>
              </c:numCache>
            </c:numRef>
          </c:yVal>
          <c:smooth val="0"/>
          <c:extLst xmlns:c16r2="http://schemas.microsoft.com/office/drawing/2015/06/chart">
            <c:ext xmlns:c16="http://schemas.microsoft.com/office/drawing/2014/chart" uri="{C3380CC4-5D6E-409C-BE32-E72D297353CC}">
              <c16:uniqueId val="{00000003-82B4-4F35-837D-94AC4AE5C0E9}"/>
            </c:ext>
          </c:extLst>
        </c:ser>
        <c:ser>
          <c:idx val="0"/>
          <c:order val="2"/>
          <c:tx>
            <c:v>2009-2013</c:v>
          </c:tx>
          <c:spPr>
            <a:ln w="19050" cap="rnd">
              <a:noFill/>
              <a:round/>
            </a:ln>
            <a:effectLst/>
          </c:spPr>
          <c:marker>
            <c:symbol val="diamond"/>
            <c:size val="3"/>
            <c:spPr>
              <a:solidFill>
                <a:schemeClr val="tx1"/>
              </a:solidFill>
              <a:ln w="9525">
                <a:solidFill>
                  <a:schemeClr val="tx1"/>
                </a:solidFill>
              </a:ln>
              <a:effectLst/>
            </c:spPr>
          </c:marker>
          <c:trendline>
            <c:spPr>
              <a:ln w="3175" cap="rnd" cmpd="sng">
                <a:solidFill>
                  <a:schemeClr val="tx1"/>
                </a:solidFill>
                <a:prstDash val="solid"/>
              </a:ln>
              <a:effectLst/>
            </c:spPr>
            <c:trendlineType val="linear"/>
            <c:dispRSqr val="1"/>
            <c:dispEq val="1"/>
            <c:trendlineLbl>
              <c:layout>
                <c:manualLayout>
                  <c:x val="0.18752478276741599"/>
                  <c:y val="6.7311678077355802E-2"/>
                </c:manualLayout>
              </c:layout>
              <c:numFmt formatCode="General" sourceLinked="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mn-lt"/>
                      <a:ea typeface="+mn-ea"/>
                      <a:cs typeface="+mn-cs"/>
                    </a:defRPr>
                  </a:pPr>
                  <a:endParaRPr lang="zh-CN"/>
                </a:p>
              </c:txPr>
            </c:trendlineLbl>
          </c:trendline>
          <c:xVal>
            <c:numRef>
              <c:f>双累计曲线!$H$21:$H$25</c:f>
              <c:numCache>
                <c:formatCode>General</c:formatCode>
                <c:ptCount val="5"/>
                <c:pt idx="0">
                  <c:v>34685.643338093898</c:v>
                </c:pt>
                <c:pt idx="1">
                  <c:v>37101.098307791697</c:v>
                </c:pt>
                <c:pt idx="2">
                  <c:v>38289.6776539235</c:v>
                </c:pt>
                <c:pt idx="3">
                  <c:v>40991.398046357797</c:v>
                </c:pt>
                <c:pt idx="4">
                  <c:v>42367.119748745899</c:v>
                </c:pt>
              </c:numCache>
            </c:numRef>
          </c:xVal>
          <c:yVal>
            <c:numRef>
              <c:f>双累计曲线!$I$21:$I$25</c:f>
              <c:numCache>
                <c:formatCode>General</c:formatCode>
                <c:ptCount val="5"/>
                <c:pt idx="0">
                  <c:v>272.35210280000001</c:v>
                </c:pt>
                <c:pt idx="1">
                  <c:v>295.44044179999997</c:v>
                </c:pt>
                <c:pt idx="2">
                  <c:v>299.86013980000001</c:v>
                </c:pt>
                <c:pt idx="3">
                  <c:v>321.98556316483098</c:v>
                </c:pt>
                <c:pt idx="4">
                  <c:v>331.11213871414702</c:v>
                </c:pt>
              </c:numCache>
            </c:numRef>
          </c:yVal>
          <c:smooth val="0"/>
          <c:extLst xmlns:c16r2="http://schemas.microsoft.com/office/drawing/2015/06/chart">
            <c:ext xmlns:c16="http://schemas.microsoft.com/office/drawing/2014/chart" uri="{C3380CC4-5D6E-409C-BE32-E72D297353CC}">
              <c16:uniqueId val="{00000005-82B4-4F35-837D-94AC4AE5C0E9}"/>
            </c:ext>
          </c:extLst>
        </c:ser>
        <c:dLbls>
          <c:showLegendKey val="0"/>
          <c:showVal val="0"/>
          <c:showCatName val="0"/>
          <c:showSerName val="0"/>
          <c:showPercent val="0"/>
          <c:showBubbleSize val="0"/>
        </c:dLbls>
        <c:axId val="-1608637648"/>
        <c:axId val="-1608639824"/>
      </c:scatterChart>
      <c:valAx>
        <c:axId val="-1608637648"/>
        <c:scaling>
          <c:orientation val="minMax"/>
        </c:scaling>
        <c:delete val="0"/>
        <c:axPos val="b"/>
        <c:title>
          <c:tx>
            <c:rich>
              <a:bodyPr rot="0" spcFirstLastPara="0" vertOverflow="ellipsis" vert="horz" wrap="square" anchor="ctr" anchorCtr="1"/>
              <a:lstStyle/>
              <a:p>
                <a:pPr defTabSz="914400">
                  <a:defRPr lang="zh-CN" sz="1000" b="0" i="0" u="none" strike="noStrike" kern="1200" baseline="0">
                    <a:solidFill>
                      <a:sysClr val="windowText" lastClr="000000"/>
                    </a:solidFill>
                    <a:latin typeface="+mn-lt"/>
                    <a:ea typeface="+mn-ea"/>
                    <a:cs typeface="+mn-cs"/>
                  </a:defRPr>
                </a:pPr>
                <a:r>
                  <a:rPr lang="en-US" altLang="zh-CN">
                    <a:solidFill>
                      <a:sysClr val="windowText" lastClr="000000"/>
                    </a:solidFill>
                  </a:rPr>
                  <a:t>Cumulative annual rainfall/</a:t>
                </a:r>
                <a:r>
                  <a:rPr lang="en-GB" altLang="zh-CN">
                    <a:solidFill>
                      <a:sysClr val="windowText" lastClr="000000"/>
                    </a:solidFill>
                  </a:rPr>
                  <a:t>mm</a:t>
                </a:r>
              </a:p>
            </c:rich>
          </c:tx>
          <c:layout>
            <c:manualLayout>
              <c:xMode val="edge"/>
              <c:yMode val="edge"/>
              <c:x val="0.32868645363621996"/>
              <c:y val="0.92404583021414888"/>
            </c:manualLayout>
          </c:layout>
          <c:overlay val="0"/>
          <c:spPr>
            <a:noFill/>
            <a:ln>
              <a:noFill/>
            </a:ln>
            <a:effectLst/>
          </c:spPr>
          <c:txPr>
            <a:bodyPr rot="0" spcFirstLastPara="0" vertOverflow="ellipsis" vert="horz" wrap="square" anchor="ctr" anchorCtr="1"/>
            <a:lstStyle/>
            <a:p>
              <a:pPr defTabSz="914400">
                <a:defRPr lang="zh-CN" sz="1000" b="0" i="0" u="none" strike="noStrike" kern="1200" baseline="0">
                  <a:solidFill>
                    <a:sysClr val="windowText" lastClr="000000"/>
                  </a:solidFill>
                  <a:latin typeface="+mn-lt"/>
                  <a:ea typeface="+mn-ea"/>
                  <a:cs typeface="+mn-cs"/>
                </a:defRPr>
              </a:pPr>
              <a:endParaRPr lang="zh-CN"/>
            </a:p>
          </c:txPr>
        </c:title>
        <c:numFmt formatCode="General" sourceLinked="1"/>
        <c:majorTickMark val="in"/>
        <c:minorTickMark val="none"/>
        <c:tickLblPos val="nextTo"/>
        <c:spPr>
          <a:noFill/>
          <a:ln w="9525" cap="flat" cmpd="sng" algn="ctr">
            <a:solidFill>
              <a:schemeClr val="tx1"/>
            </a:solidFill>
            <a:round/>
            <a:tailEnd type="triangle"/>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mn-lt"/>
                <a:ea typeface="+mn-ea"/>
                <a:cs typeface="+mn-cs"/>
              </a:defRPr>
            </a:pPr>
            <a:endParaRPr lang="zh-CN"/>
          </a:p>
        </c:txPr>
        <c:crossAx val="-1608639824"/>
        <c:crosses val="autoZero"/>
        <c:crossBetween val="midCat"/>
      </c:valAx>
      <c:valAx>
        <c:axId val="-1608639824"/>
        <c:scaling>
          <c:orientation val="minMax"/>
        </c:scaling>
        <c:delete val="0"/>
        <c:axPos val="l"/>
        <c:title>
          <c:tx>
            <c:rich>
              <a:bodyPr rot="-5400000" spcFirstLastPara="0" vertOverflow="ellipsis" vert="horz" wrap="square" anchor="ctr" anchorCtr="1"/>
              <a:lstStyle/>
              <a:p>
                <a:pPr defTabSz="914400">
                  <a:defRPr lang="zh-CN" sz="800" b="0" i="0" u="none" strike="noStrike" kern="1200" baseline="0">
                    <a:solidFill>
                      <a:sysClr val="windowText" lastClr="000000"/>
                    </a:solidFill>
                    <a:latin typeface="+mn-lt"/>
                    <a:ea typeface="+mn-ea"/>
                    <a:cs typeface="+mn-cs"/>
                  </a:defRPr>
                </a:pPr>
                <a:r>
                  <a:rPr lang="en-GB" altLang="zh-CN" sz="800">
                    <a:solidFill>
                      <a:sysClr val="windowText" lastClr="000000"/>
                    </a:solidFill>
                  </a:rPr>
                  <a:t>Cumulative annual runoff </a:t>
                </a:r>
                <a:r>
                  <a:rPr lang="en-US" altLang="zh-CN" sz="800">
                    <a:solidFill>
                      <a:sysClr val="windowText" lastClr="000000"/>
                    </a:solidFill>
                  </a:rPr>
                  <a:t>/</a:t>
                </a:r>
                <a:r>
                  <a:rPr lang="zh-CN" altLang="en-US" sz="800" baseline="0">
                    <a:solidFill>
                      <a:sysClr val="windowText" lastClr="000000"/>
                    </a:solidFill>
                  </a:rPr>
                  <a:t> </a:t>
                </a:r>
                <a:r>
                  <a:rPr lang="en-US" altLang="zh-CN" sz="800">
                    <a:solidFill>
                      <a:sysClr val="windowText" lastClr="000000"/>
                    </a:solidFill>
                  </a:rPr>
                  <a:t>10^4</a:t>
                </a:r>
                <a:r>
                  <a:rPr lang="en-US" altLang="zh-CN" sz="800" baseline="0">
                    <a:solidFill>
                      <a:sysClr val="windowText" lastClr="000000"/>
                    </a:solidFill>
                  </a:rPr>
                  <a:t> </a:t>
                </a:r>
                <a:r>
                  <a:rPr lang="en-GB" altLang="zh-CN" sz="800">
                    <a:solidFill>
                      <a:sysClr val="windowText" lastClr="000000"/>
                    </a:solidFill>
                  </a:rPr>
                  <a:t>m3/s</a:t>
                </a:r>
                <a:endParaRPr lang="en-GB" sz="800">
                  <a:solidFill>
                    <a:sysClr val="windowText" lastClr="000000"/>
                  </a:solidFill>
                </a:endParaRPr>
              </a:p>
            </c:rich>
          </c:tx>
          <c:layout>
            <c:manualLayout>
              <c:xMode val="edge"/>
              <c:yMode val="edge"/>
              <c:x val="1.1784537642170897E-2"/>
              <c:y val="0.18725254207009615"/>
            </c:manualLayout>
          </c:layout>
          <c:overlay val="0"/>
          <c:spPr>
            <a:noFill/>
            <a:ln>
              <a:noFill/>
            </a:ln>
            <a:effectLst/>
          </c:spPr>
          <c:txPr>
            <a:bodyPr rot="-5400000" spcFirstLastPara="0" vertOverflow="ellipsis" vert="horz" wrap="square" anchor="ctr" anchorCtr="1"/>
            <a:lstStyle/>
            <a:p>
              <a:pPr defTabSz="914400">
                <a:defRPr lang="zh-CN" sz="800" b="0" i="0" u="none" strike="noStrike" kern="1200" baseline="0">
                  <a:solidFill>
                    <a:sysClr val="windowText" lastClr="000000"/>
                  </a:solidFill>
                  <a:latin typeface="+mn-lt"/>
                  <a:ea typeface="+mn-ea"/>
                  <a:cs typeface="+mn-cs"/>
                </a:defRPr>
              </a:pPr>
              <a:endParaRPr lang="zh-CN"/>
            </a:p>
          </c:txPr>
        </c:title>
        <c:numFmt formatCode="General" sourceLinked="1"/>
        <c:majorTickMark val="in"/>
        <c:minorTickMark val="none"/>
        <c:tickLblPos val="nextTo"/>
        <c:spPr>
          <a:noFill/>
          <a:ln w="9525" cap="flat" cmpd="sng" algn="ctr">
            <a:solidFill>
              <a:schemeClr val="tx1"/>
            </a:solidFill>
            <a:round/>
            <a:tailEnd type="triangle"/>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mn-lt"/>
                <a:ea typeface="+mn-ea"/>
                <a:cs typeface="+mn-cs"/>
              </a:defRPr>
            </a:pPr>
            <a:endParaRPr lang="zh-CN"/>
          </a:p>
        </c:txPr>
        <c:crossAx val="-1608637648"/>
        <c:crosses val="autoZero"/>
        <c:crossBetween val="midCat"/>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Entry>
      <c:legendEntry>
        <c:idx val="3"/>
        <c:delete val="1"/>
      </c:legendEntry>
      <c:legendEntry>
        <c:idx val="4"/>
        <c:delete val="1"/>
      </c:legendEntry>
      <c:legendEntry>
        <c:idx val="5"/>
        <c:delete val="1"/>
      </c:legendEntry>
      <c:layout>
        <c:manualLayout>
          <c:xMode val="edge"/>
          <c:yMode val="edge"/>
          <c:x val="0.141807824913806"/>
          <c:y val="8.6153107751379895E-2"/>
          <c:w val="0.22440413731074799"/>
          <c:h val="0.19702423806095501"/>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41985314418914E-2"/>
          <c:y val="2.5428331875182269E-2"/>
          <c:w val="0.87623319388671628"/>
          <c:h val="0.77185914260717392"/>
        </c:manualLayout>
      </c:layout>
      <c:scatterChart>
        <c:scatterStyle val="lineMarker"/>
        <c:varyColors val="0"/>
        <c:ser>
          <c:idx val="0"/>
          <c:order val="0"/>
          <c:tx>
            <c:strRef>
              <c:f>合并!$B$1</c:f>
              <c:strCache>
                <c:ptCount val="1"/>
                <c:pt idx="0">
                  <c:v>observed</c:v>
                </c:pt>
              </c:strCache>
            </c:strRef>
          </c:tx>
          <c:spPr>
            <a:ln w="19050" cap="rnd">
              <a:noFill/>
              <a:round/>
            </a:ln>
            <a:effectLst/>
          </c:spPr>
          <c:marker>
            <c:symbol val="circle"/>
            <c:size val="4"/>
            <c:spPr>
              <a:solidFill>
                <a:srgbClr val="FF0000"/>
              </a:solidFill>
              <a:ln w="9525">
                <a:noFill/>
              </a:ln>
              <a:effectLst/>
            </c:spPr>
          </c:marker>
          <c:xVal>
            <c:numRef>
              <c:f>合并!$A$2:$A$289</c:f>
              <c:numCache>
                <c:formatCode>yyyy/mm</c:formatCode>
                <c:ptCount val="28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numCache>
            </c:numRef>
          </c:xVal>
          <c:yVal>
            <c:numRef>
              <c:f>合并!$B$2:$B$289</c:f>
              <c:numCache>
                <c:formatCode>General</c:formatCode>
                <c:ptCount val="288"/>
                <c:pt idx="0">
                  <c:v>185.11609999999999</c:v>
                </c:pt>
                <c:pt idx="1">
                  <c:v>322.46429999999998</c:v>
                </c:pt>
                <c:pt idx="2">
                  <c:v>334.61290000000002</c:v>
                </c:pt>
                <c:pt idx="3">
                  <c:v>534.93330000000003</c:v>
                </c:pt>
                <c:pt idx="4">
                  <c:v>237.5471</c:v>
                </c:pt>
                <c:pt idx="5">
                  <c:v>652.41999999999996</c:v>
                </c:pt>
                <c:pt idx="6">
                  <c:v>130.5394</c:v>
                </c:pt>
                <c:pt idx="7">
                  <c:v>178.7877</c:v>
                </c:pt>
                <c:pt idx="8">
                  <c:v>407.86</c:v>
                </c:pt>
                <c:pt idx="9">
                  <c:v>183.5</c:v>
                </c:pt>
                <c:pt idx="10">
                  <c:v>422.63330000000002</c:v>
                </c:pt>
                <c:pt idx="11">
                  <c:v>178.77420000000001</c:v>
                </c:pt>
                <c:pt idx="12">
                  <c:v>327.06450000000001</c:v>
                </c:pt>
                <c:pt idx="13">
                  <c:v>262.67860000000002</c:v>
                </c:pt>
                <c:pt idx="14">
                  <c:v>690.12900000000002</c:v>
                </c:pt>
                <c:pt idx="15">
                  <c:v>781.53330000000005</c:v>
                </c:pt>
                <c:pt idx="16">
                  <c:v>476.83870000000002</c:v>
                </c:pt>
                <c:pt idx="17">
                  <c:v>148.24930000000001</c:v>
                </c:pt>
                <c:pt idx="18">
                  <c:v>1.8354999999999999</c:v>
                </c:pt>
                <c:pt idx="19">
                  <c:v>59.522599999999997</c:v>
                </c:pt>
                <c:pt idx="20">
                  <c:v>42.304699999999997</c:v>
                </c:pt>
                <c:pt idx="21">
                  <c:v>128.09520000000001</c:v>
                </c:pt>
                <c:pt idx="22">
                  <c:v>18.8597</c:v>
                </c:pt>
                <c:pt idx="23">
                  <c:v>13.7994</c:v>
                </c:pt>
                <c:pt idx="24">
                  <c:v>83.251599999999996</c:v>
                </c:pt>
                <c:pt idx="25">
                  <c:v>356.16210000000001</c:v>
                </c:pt>
                <c:pt idx="26">
                  <c:v>1296.5161000000001</c:v>
                </c:pt>
                <c:pt idx="27">
                  <c:v>991.43330000000003</c:v>
                </c:pt>
                <c:pt idx="28">
                  <c:v>856.90319999999997</c:v>
                </c:pt>
                <c:pt idx="29">
                  <c:v>1000.8665999999999</c:v>
                </c:pt>
                <c:pt idx="30">
                  <c:v>1203.9677999999999</c:v>
                </c:pt>
                <c:pt idx="31">
                  <c:v>134.00319999999999</c:v>
                </c:pt>
                <c:pt idx="32">
                  <c:v>96.563299999999998</c:v>
                </c:pt>
                <c:pt idx="33">
                  <c:v>7.2445000000000004</c:v>
                </c:pt>
                <c:pt idx="34">
                  <c:v>78.571700000000007</c:v>
                </c:pt>
                <c:pt idx="35">
                  <c:v>72.177400000000006</c:v>
                </c:pt>
                <c:pt idx="36">
                  <c:v>98.680599999999998</c:v>
                </c:pt>
                <c:pt idx="37">
                  <c:v>66.479600000000005</c:v>
                </c:pt>
                <c:pt idx="38">
                  <c:v>164.81610000000001</c:v>
                </c:pt>
                <c:pt idx="39">
                  <c:v>252.6867</c:v>
                </c:pt>
                <c:pt idx="40">
                  <c:v>692.06449999999995</c:v>
                </c:pt>
                <c:pt idx="41">
                  <c:v>1250.8</c:v>
                </c:pt>
                <c:pt idx="42">
                  <c:v>1080.5807</c:v>
                </c:pt>
                <c:pt idx="43">
                  <c:v>273.01929999999999</c:v>
                </c:pt>
                <c:pt idx="44">
                  <c:v>72.927300000000002</c:v>
                </c:pt>
                <c:pt idx="45">
                  <c:v>101.3613</c:v>
                </c:pt>
                <c:pt idx="46">
                  <c:v>147.6267</c:v>
                </c:pt>
                <c:pt idx="47">
                  <c:v>134.3871</c:v>
                </c:pt>
                <c:pt idx="48">
                  <c:v>62.635800000000003</c:v>
                </c:pt>
                <c:pt idx="49">
                  <c:v>237.05860000000001</c:v>
                </c:pt>
                <c:pt idx="50">
                  <c:v>395.06130000000002</c:v>
                </c:pt>
                <c:pt idx="51">
                  <c:v>731.7</c:v>
                </c:pt>
                <c:pt idx="52">
                  <c:v>1024.2902999999999</c:v>
                </c:pt>
                <c:pt idx="53">
                  <c:v>1893.5333000000001</c:v>
                </c:pt>
                <c:pt idx="54">
                  <c:v>341.51609999999999</c:v>
                </c:pt>
                <c:pt idx="55">
                  <c:v>152.4194</c:v>
                </c:pt>
                <c:pt idx="56">
                  <c:v>110.37</c:v>
                </c:pt>
                <c:pt idx="57">
                  <c:v>134.3194</c:v>
                </c:pt>
                <c:pt idx="58">
                  <c:v>71.242000000000004</c:v>
                </c:pt>
                <c:pt idx="59">
                  <c:v>423.80650000000003</c:v>
                </c:pt>
                <c:pt idx="60">
                  <c:v>241.0968</c:v>
                </c:pt>
                <c:pt idx="61">
                  <c:v>283.19639999999998</c:v>
                </c:pt>
                <c:pt idx="62">
                  <c:v>388.45159999999998</c:v>
                </c:pt>
                <c:pt idx="63">
                  <c:v>699.6</c:v>
                </c:pt>
                <c:pt idx="64">
                  <c:v>705.48389999999995</c:v>
                </c:pt>
                <c:pt idx="65">
                  <c:v>1421.6333</c:v>
                </c:pt>
                <c:pt idx="66">
                  <c:v>724.77419999999995</c:v>
                </c:pt>
                <c:pt idx="67">
                  <c:v>368.00639999999999</c:v>
                </c:pt>
                <c:pt idx="68">
                  <c:v>78.563299999999998</c:v>
                </c:pt>
                <c:pt idx="69">
                  <c:v>115.79349999999999</c:v>
                </c:pt>
                <c:pt idx="70">
                  <c:v>46.51</c:v>
                </c:pt>
                <c:pt idx="71">
                  <c:v>48.196800000000003</c:v>
                </c:pt>
                <c:pt idx="72">
                  <c:v>80.283900000000003</c:v>
                </c:pt>
                <c:pt idx="73">
                  <c:v>27.102399999999999</c:v>
                </c:pt>
                <c:pt idx="74">
                  <c:v>348.08969999999999</c:v>
                </c:pt>
                <c:pt idx="75">
                  <c:v>550.51670000000001</c:v>
                </c:pt>
                <c:pt idx="76">
                  <c:v>371.61939999999998</c:v>
                </c:pt>
                <c:pt idx="77">
                  <c:v>1069.6333</c:v>
                </c:pt>
                <c:pt idx="78">
                  <c:v>366.9948</c:v>
                </c:pt>
                <c:pt idx="79">
                  <c:v>197.3484</c:v>
                </c:pt>
                <c:pt idx="80">
                  <c:v>104.858</c:v>
                </c:pt>
                <c:pt idx="81">
                  <c:v>16.957100000000001</c:v>
                </c:pt>
                <c:pt idx="82">
                  <c:v>30.451699999999999</c:v>
                </c:pt>
                <c:pt idx="83">
                  <c:v>78.993499999999997</c:v>
                </c:pt>
                <c:pt idx="84">
                  <c:v>37.159399999999998</c:v>
                </c:pt>
                <c:pt idx="85">
                  <c:v>131.7286</c:v>
                </c:pt>
                <c:pt idx="86">
                  <c:v>241.66130000000001</c:v>
                </c:pt>
                <c:pt idx="87">
                  <c:v>572.53330000000005</c:v>
                </c:pt>
                <c:pt idx="88">
                  <c:v>451.96769999999998</c:v>
                </c:pt>
                <c:pt idx="89">
                  <c:v>568.29999999999995</c:v>
                </c:pt>
                <c:pt idx="90">
                  <c:v>1339.6451</c:v>
                </c:pt>
                <c:pt idx="91">
                  <c:v>838.45159999999998</c:v>
                </c:pt>
                <c:pt idx="92">
                  <c:v>522.23329999999999</c:v>
                </c:pt>
                <c:pt idx="93">
                  <c:v>375.51609999999999</c:v>
                </c:pt>
                <c:pt idx="94">
                  <c:v>524.29999999999995</c:v>
                </c:pt>
                <c:pt idx="95">
                  <c:v>635.35490000000004</c:v>
                </c:pt>
                <c:pt idx="96">
                  <c:v>924.96770000000004</c:v>
                </c:pt>
                <c:pt idx="97">
                  <c:v>1090.8928000000001</c:v>
                </c:pt>
                <c:pt idx="98">
                  <c:v>1468.7419</c:v>
                </c:pt>
                <c:pt idx="99">
                  <c:v>488.8</c:v>
                </c:pt>
                <c:pt idx="100">
                  <c:v>550.7097</c:v>
                </c:pt>
                <c:pt idx="101">
                  <c:v>2975.8332999999998</c:v>
                </c:pt>
                <c:pt idx="102">
                  <c:v>515.90319999999997</c:v>
                </c:pt>
                <c:pt idx="103">
                  <c:v>281.78710000000001</c:v>
                </c:pt>
                <c:pt idx="104">
                  <c:v>125.0367</c:v>
                </c:pt>
                <c:pt idx="105">
                  <c:v>41.990299999999998</c:v>
                </c:pt>
                <c:pt idx="106">
                  <c:v>81.67</c:v>
                </c:pt>
                <c:pt idx="107">
                  <c:v>129.1258</c:v>
                </c:pt>
                <c:pt idx="108">
                  <c:v>101.35809999999999</c:v>
                </c:pt>
                <c:pt idx="109">
                  <c:v>89.2607</c:v>
                </c:pt>
                <c:pt idx="110">
                  <c:v>294.69029999999998</c:v>
                </c:pt>
                <c:pt idx="111">
                  <c:v>622.9067</c:v>
                </c:pt>
                <c:pt idx="112">
                  <c:v>724.32259999999997</c:v>
                </c:pt>
                <c:pt idx="113">
                  <c:v>687.93330000000003</c:v>
                </c:pt>
                <c:pt idx="114">
                  <c:v>800.03229999999996</c:v>
                </c:pt>
                <c:pt idx="115">
                  <c:v>684.19349999999997</c:v>
                </c:pt>
                <c:pt idx="116">
                  <c:v>811.43330000000003</c:v>
                </c:pt>
                <c:pt idx="117">
                  <c:v>203.2903</c:v>
                </c:pt>
                <c:pt idx="118">
                  <c:v>125.0767</c:v>
                </c:pt>
                <c:pt idx="119">
                  <c:v>67.570999999999998</c:v>
                </c:pt>
                <c:pt idx="120">
                  <c:v>128.73869999999999</c:v>
                </c:pt>
                <c:pt idx="121">
                  <c:v>169.9</c:v>
                </c:pt>
                <c:pt idx="122">
                  <c:v>449.25810000000001</c:v>
                </c:pt>
                <c:pt idx="123">
                  <c:v>546.36659999999995</c:v>
                </c:pt>
                <c:pt idx="124">
                  <c:v>269.97230000000002</c:v>
                </c:pt>
                <c:pt idx="125">
                  <c:v>1044.9332999999999</c:v>
                </c:pt>
                <c:pt idx="126">
                  <c:v>62.301000000000002</c:v>
                </c:pt>
                <c:pt idx="127">
                  <c:v>214.74520000000001</c:v>
                </c:pt>
                <c:pt idx="128">
                  <c:v>141.28700000000001</c:v>
                </c:pt>
                <c:pt idx="129">
                  <c:v>437.9323</c:v>
                </c:pt>
                <c:pt idx="130">
                  <c:v>363.5333</c:v>
                </c:pt>
                <c:pt idx="131">
                  <c:v>207.45160000000001</c:v>
                </c:pt>
                <c:pt idx="132">
                  <c:v>256.32900000000001</c:v>
                </c:pt>
                <c:pt idx="133">
                  <c:v>288.46429999999998</c:v>
                </c:pt>
                <c:pt idx="134">
                  <c:v>393.09679999999997</c:v>
                </c:pt>
                <c:pt idx="135">
                  <c:v>1215.7333000000001</c:v>
                </c:pt>
                <c:pt idx="136">
                  <c:v>782.06449999999995</c:v>
                </c:pt>
                <c:pt idx="137">
                  <c:v>722.7</c:v>
                </c:pt>
                <c:pt idx="138">
                  <c:v>144.1848</c:v>
                </c:pt>
                <c:pt idx="139">
                  <c:v>316.89679999999998</c:v>
                </c:pt>
                <c:pt idx="140">
                  <c:v>131.666</c:v>
                </c:pt>
                <c:pt idx="141">
                  <c:v>31.510300000000001</c:v>
                </c:pt>
                <c:pt idx="142">
                  <c:v>283.82330000000002</c:v>
                </c:pt>
                <c:pt idx="143">
                  <c:v>216.77420000000001</c:v>
                </c:pt>
                <c:pt idx="144">
                  <c:v>211.10640000000001</c:v>
                </c:pt>
                <c:pt idx="145">
                  <c:v>223.25</c:v>
                </c:pt>
                <c:pt idx="146">
                  <c:v>348.79349999999999</c:v>
                </c:pt>
                <c:pt idx="147">
                  <c:v>554.75340000000006</c:v>
                </c:pt>
                <c:pt idx="148">
                  <c:v>725.22580000000005</c:v>
                </c:pt>
                <c:pt idx="149">
                  <c:v>1115.6466</c:v>
                </c:pt>
                <c:pt idx="150">
                  <c:v>1314.9032</c:v>
                </c:pt>
                <c:pt idx="151">
                  <c:v>503.38709999999998</c:v>
                </c:pt>
                <c:pt idx="152">
                  <c:v>249.0333</c:v>
                </c:pt>
                <c:pt idx="153">
                  <c:v>476.27420000000001</c:v>
                </c:pt>
                <c:pt idx="154">
                  <c:v>523.43330000000003</c:v>
                </c:pt>
                <c:pt idx="155">
                  <c:v>437.32260000000002</c:v>
                </c:pt>
                <c:pt idx="156">
                  <c:v>369.58069999999998</c:v>
                </c:pt>
                <c:pt idx="157">
                  <c:v>421.21429999999998</c:v>
                </c:pt>
                <c:pt idx="158">
                  <c:v>413.87099999999998</c:v>
                </c:pt>
                <c:pt idx="159">
                  <c:v>545.5</c:v>
                </c:pt>
                <c:pt idx="160">
                  <c:v>756.96770000000004</c:v>
                </c:pt>
                <c:pt idx="161">
                  <c:v>381.27330000000001</c:v>
                </c:pt>
                <c:pt idx="162">
                  <c:v>30.7639</c:v>
                </c:pt>
                <c:pt idx="163">
                  <c:v>47.285800000000002</c:v>
                </c:pt>
                <c:pt idx="164">
                  <c:v>1.522</c:v>
                </c:pt>
                <c:pt idx="165">
                  <c:v>2.6252</c:v>
                </c:pt>
                <c:pt idx="166">
                  <c:v>3.8913000000000002</c:v>
                </c:pt>
                <c:pt idx="167">
                  <c:v>3.2461000000000002</c:v>
                </c:pt>
                <c:pt idx="168">
                  <c:v>13.4384</c:v>
                </c:pt>
                <c:pt idx="169">
                  <c:v>46.8476</c:v>
                </c:pt>
                <c:pt idx="170">
                  <c:v>278.03579999999999</c:v>
                </c:pt>
                <c:pt idx="171">
                  <c:v>316.16669999999999</c:v>
                </c:pt>
                <c:pt idx="172">
                  <c:v>544.00969999999995</c:v>
                </c:pt>
                <c:pt idx="173">
                  <c:v>433.41</c:v>
                </c:pt>
                <c:pt idx="174">
                  <c:v>163.77809999999999</c:v>
                </c:pt>
                <c:pt idx="175">
                  <c:v>198.1645</c:v>
                </c:pt>
                <c:pt idx="176">
                  <c:v>144.3047</c:v>
                </c:pt>
                <c:pt idx="177">
                  <c:v>5.6794000000000002</c:v>
                </c:pt>
                <c:pt idx="178">
                  <c:v>96.474299999999999</c:v>
                </c:pt>
                <c:pt idx="179">
                  <c:v>75.332300000000004</c:v>
                </c:pt>
                <c:pt idx="180">
                  <c:v>152.5129</c:v>
                </c:pt>
                <c:pt idx="181">
                  <c:v>712.03570000000002</c:v>
                </c:pt>
                <c:pt idx="182">
                  <c:v>324.45159999999998</c:v>
                </c:pt>
                <c:pt idx="183">
                  <c:v>315.54329999999999</c:v>
                </c:pt>
                <c:pt idx="184">
                  <c:v>1019.1484</c:v>
                </c:pt>
                <c:pt idx="185">
                  <c:v>1159.0667000000001</c:v>
                </c:pt>
                <c:pt idx="186">
                  <c:v>288.37419999999997</c:v>
                </c:pt>
                <c:pt idx="187">
                  <c:v>71.877399999999994</c:v>
                </c:pt>
                <c:pt idx="188">
                  <c:v>177.00299999999999</c:v>
                </c:pt>
                <c:pt idx="189">
                  <c:v>180.8903</c:v>
                </c:pt>
                <c:pt idx="190">
                  <c:v>170.0033</c:v>
                </c:pt>
                <c:pt idx="191">
                  <c:v>117.80970000000001</c:v>
                </c:pt>
                <c:pt idx="192">
                  <c:v>106.65479999999999</c:v>
                </c:pt>
                <c:pt idx="193">
                  <c:v>111.625</c:v>
                </c:pt>
                <c:pt idx="194">
                  <c:v>552.80650000000003</c:v>
                </c:pt>
                <c:pt idx="195">
                  <c:v>776.43330000000003</c:v>
                </c:pt>
                <c:pt idx="196">
                  <c:v>822.38710000000003</c:v>
                </c:pt>
                <c:pt idx="197">
                  <c:v>1849.6333</c:v>
                </c:pt>
                <c:pt idx="198">
                  <c:v>411.77420000000001</c:v>
                </c:pt>
                <c:pt idx="199">
                  <c:v>174.6677</c:v>
                </c:pt>
                <c:pt idx="200">
                  <c:v>124.7533</c:v>
                </c:pt>
                <c:pt idx="201">
                  <c:v>38.561300000000003</c:v>
                </c:pt>
                <c:pt idx="202">
                  <c:v>159.6397</c:v>
                </c:pt>
                <c:pt idx="203">
                  <c:v>148.8355</c:v>
                </c:pt>
                <c:pt idx="204">
                  <c:v>81.900000000000006</c:v>
                </c:pt>
                <c:pt idx="205">
                  <c:v>176.23570000000001</c:v>
                </c:pt>
                <c:pt idx="206">
                  <c:v>441.67739999999998</c:v>
                </c:pt>
                <c:pt idx="207">
                  <c:v>425.5367</c:v>
                </c:pt>
                <c:pt idx="208">
                  <c:v>200.7355</c:v>
                </c:pt>
                <c:pt idx="209">
                  <c:v>462.86669999999998</c:v>
                </c:pt>
                <c:pt idx="210">
                  <c:v>35.331299999999999</c:v>
                </c:pt>
                <c:pt idx="211">
                  <c:v>95.466099999999997</c:v>
                </c:pt>
                <c:pt idx="212">
                  <c:v>95.734300000000005</c:v>
                </c:pt>
                <c:pt idx="213">
                  <c:v>2.5057999999999998</c:v>
                </c:pt>
                <c:pt idx="214">
                  <c:v>3.7483</c:v>
                </c:pt>
                <c:pt idx="215">
                  <c:v>19.143799999999999</c:v>
                </c:pt>
                <c:pt idx="216">
                  <c:v>18.693899999999999</c:v>
                </c:pt>
                <c:pt idx="217">
                  <c:v>139.72380000000001</c:v>
                </c:pt>
                <c:pt idx="218">
                  <c:v>282.50420000000003</c:v>
                </c:pt>
                <c:pt idx="219">
                  <c:v>710.73329999999999</c:v>
                </c:pt>
                <c:pt idx="220">
                  <c:v>286.2516</c:v>
                </c:pt>
                <c:pt idx="221">
                  <c:v>845.9</c:v>
                </c:pt>
                <c:pt idx="222">
                  <c:v>251.81290000000001</c:v>
                </c:pt>
                <c:pt idx="223">
                  <c:v>163.85059999999999</c:v>
                </c:pt>
                <c:pt idx="224">
                  <c:v>85.587000000000003</c:v>
                </c:pt>
                <c:pt idx="225">
                  <c:v>112.3355</c:v>
                </c:pt>
                <c:pt idx="226">
                  <c:v>346.83330000000001</c:v>
                </c:pt>
                <c:pt idx="227">
                  <c:v>84.267700000000005</c:v>
                </c:pt>
                <c:pt idx="228">
                  <c:v>41.120600000000003</c:v>
                </c:pt>
                <c:pt idx="229">
                  <c:v>34.913200000000003</c:v>
                </c:pt>
                <c:pt idx="230">
                  <c:v>557.06129999999996</c:v>
                </c:pt>
                <c:pt idx="231">
                  <c:v>356.75330000000002</c:v>
                </c:pt>
                <c:pt idx="232">
                  <c:v>309.47739999999999</c:v>
                </c:pt>
                <c:pt idx="233">
                  <c:v>250.88329999999999</c:v>
                </c:pt>
                <c:pt idx="234">
                  <c:v>424.1139</c:v>
                </c:pt>
                <c:pt idx="235">
                  <c:v>229.24520000000001</c:v>
                </c:pt>
                <c:pt idx="236">
                  <c:v>50.222299999999997</c:v>
                </c:pt>
                <c:pt idx="237">
                  <c:v>23.7377</c:v>
                </c:pt>
                <c:pt idx="238">
                  <c:v>118.73099999999999</c:v>
                </c:pt>
                <c:pt idx="239">
                  <c:v>79.396799999999999</c:v>
                </c:pt>
                <c:pt idx="240">
                  <c:v>122.0414</c:v>
                </c:pt>
                <c:pt idx="241">
                  <c:v>375.73910000000001</c:v>
                </c:pt>
                <c:pt idx="242">
                  <c:v>558.29999999999995</c:v>
                </c:pt>
                <c:pt idx="243">
                  <c:v>1536.0931</c:v>
                </c:pt>
                <c:pt idx="244">
                  <c:v>1311.6786</c:v>
                </c:pt>
                <c:pt idx="245">
                  <c:v>2244.2593000000002</c:v>
                </c:pt>
                <c:pt idx="246">
                  <c:v>770.66669999999999</c:v>
                </c:pt>
                <c:pt idx="247">
                  <c:v>130.2636</c:v>
                </c:pt>
                <c:pt idx="248">
                  <c:v>93.809700000000007</c:v>
                </c:pt>
                <c:pt idx="249">
                  <c:v>68.672899999999998</c:v>
                </c:pt>
                <c:pt idx="250">
                  <c:v>43.523299999999999</c:v>
                </c:pt>
                <c:pt idx="251">
                  <c:v>355.54640000000001</c:v>
                </c:pt>
                <c:pt idx="252">
                  <c:v>165.92</c:v>
                </c:pt>
                <c:pt idx="253">
                  <c:v>71.33</c:v>
                </c:pt>
                <c:pt idx="254">
                  <c:v>144.43</c:v>
                </c:pt>
                <c:pt idx="255">
                  <c:v>24.96</c:v>
                </c:pt>
                <c:pt idx="256">
                  <c:v>120.51</c:v>
                </c:pt>
                <c:pt idx="257">
                  <c:v>686.33</c:v>
                </c:pt>
                <c:pt idx="258">
                  <c:v>75.97</c:v>
                </c:pt>
                <c:pt idx="259">
                  <c:v>32.71</c:v>
                </c:pt>
                <c:pt idx="260">
                  <c:v>49.62</c:v>
                </c:pt>
                <c:pt idx="261">
                  <c:v>23.34</c:v>
                </c:pt>
                <c:pt idx="262">
                  <c:v>23.26</c:v>
                </c:pt>
                <c:pt idx="263">
                  <c:v>44.88</c:v>
                </c:pt>
                <c:pt idx="264">
                  <c:v>208.14</c:v>
                </c:pt>
                <c:pt idx="265">
                  <c:v>192.55170000000001</c:v>
                </c:pt>
                <c:pt idx="266">
                  <c:v>1166.3684000000001</c:v>
                </c:pt>
                <c:pt idx="267">
                  <c:v>632.42859999999996</c:v>
                </c:pt>
                <c:pt idx="268">
                  <c:v>1260.5769</c:v>
                </c:pt>
                <c:pt idx="269">
                  <c:v>1527.5172</c:v>
                </c:pt>
                <c:pt idx="270">
                  <c:v>695.16</c:v>
                </c:pt>
                <c:pt idx="271">
                  <c:v>205.57140000000001</c:v>
                </c:pt>
                <c:pt idx="272">
                  <c:v>215.5138</c:v>
                </c:pt>
                <c:pt idx="273">
                  <c:v>300</c:v>
                </c:pt>
                <c:pt idx="274">
                  <c:v>461.58550000000002</c:v>
                </c:pt>
                <c:pt idx="275">
                  <c:v>335.76</c:v>
                </c:pt>
                <c:pt idx="276">
                  <c:v>240.91300000000001</c:v>
                </c:pt>
                <c:pt idx="277">
                  <c:v>250.21250000000001</c:v>
                </c:pt>
                <c:pt idx="278">
                  <c:v>300.72730000000001</c:v>
                </c:pt>
                <c:pt idx="279">
                  <c:v>429.35</c:v>
                </c:pt>
                <c:pt idx="280">
                  <c:v>706.79600000000005</c:v>
                </c:pt>
                <c:pt idx="281">
                  <c:v>617.01499999999999</c:v>
                </c:pt>
                <c:pt idx="282">
                  <c:v>141.7174</c:v>
                </c:pt>
                <c:pt idx="283">
                  <c:v>54.522199999999998</c:v>
                </c:pt>
                <c:pt idx="284">
                  <c:v>50</c:v>
                </c:pt>
                <c:pt idx="285">
                  <c:v>12.632</c:v>
                </c:pt>
                <c:pt idx="286">
                  <c:v>56.249299999999998</c:v>
                </c:pt>
                <c:pt idx="287">
                  <c:v>159.95240000000001</c:v>
                </c:pt>
              </c:numCache>
            </c:numRef>
          </c:yVal>
          <c:smooth val="0"/>
        </c:ser>
        <c:ser>
          <c:idx val="1"/>
          <c:order val="1"/>
          <c:tx>
            <c:strRef>
              <c:f>合并!$C$1</c:f>
              <c:strCache>
                <c:ptCount val="1"/>
                <c:pt idx="0">
                  <c:v>simulated</c:v>
                </c:pt>
              </c:strCache>
            </c:strRef>
          </c:tx>
          <c:spPr>
            <a:ln w="19050" cap="rnd">
              <a:solidFill>
                <a:schemeClr val="tx1"/>
              </a:solidFill>
              <a:round/>
            </a:ln>
            <a:effectLst/>
          </c:spPr>
          <c:marker>
            <c:symbol val="none"/>
          </c:marker>
          <c:xVal>
            <c:numRef>
              <c:f>合并!$A$2:$A$289</c:f>
              <c:numCache>
                <c:formatCode>yyyy/mm</c:formatCode>
                <c:ptCount val="288"/>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numCache>
            </c:numRef>
          </c:xVal>
          <c:yVal>
            <c:numRef>
              <c:f>合并!$C$2:$C$289</c:f>
              <c:numCache>
                <c:formatCode>General</c:formatCode>
                <c:ptCount val="288"/>
                <c:pt idx="0">
                  <c:v>113.8</c:v>
                </c:pt>
                <c:pt idx="1">
                  <c:v>278.3</c:v>
                </c:pt>
                <c:pt idx="2">
                  <c:v>447.6</c:v>
                </c:pt>
                <c:pt idx="3">
                  <c:v>555.9</c:v>
                </c:pt>
                <c:pt idx="4">
                  <c:v>642.5</c:v>
                </c:pt>
                <c:pt idx="5">
                  <c:v>751.7</c:v>
                </c:pt>
                <c:pt idx="6">
                  <c:v>460.5</c:v>
                </c:pt>
                <c:pt idx="7">
                  <c:v>513.4</c:v>
                </c:pt>
                <c:pt idx="8">
                  <c:v>733.9</c:v>
                </c:pt>
                <c:pt idx="9">
                  <c:v>308.3</c:v>
                </c:pt>
                <c:pt idx="10">
                  <c:v>379.4</c:v>
                </c:pt>
                <c:pt idx="11">
                  <c:v>202.5</c:v>
                </c:pt>
                <c:pt idx="12">
                  <c:v>227</c:v>
                </c:pt>
                <c:pt idx="13">
                  <c:v>267.3</c:v>
                </c:pt>
                <c:pt idx="14">
                  <c:v>718.6</c:v>
                </c:pt>
                <c:pt idx="15">
                  <c:v>853.1</c:v>
                </c:pt>
                <c:pt idx="16">
                  <c:v>589.9</c:v>
                </c:pt>
                <c:pt idx="17">
                  <c:v>421</c:v>
                </c:pt>
                <c:pt idx="18">
                  <c:v>287.5</c:v>
                </c:pt>
                <c:pt idx="19">
                  <c:v>218.8</c:v>
                </c:pt>
                <c:pt idx="20">
                  <c:v>165.5</c:v>
                </c:pt>
                <c:pt idx="21">
                  <c:v>136.1</c:v>
                </c:pt>
                <c:pt idx="22">
                  <c:v>83.36</c:v>
                </c:pt>
                <c:pt idx="23">
                  <c:v>59.63</c:v>
                </c:pt>
                <c:pt idx="24">
                  <c:v>75.98</c:v>
                </c:pt>
                <c:pt idx="25">
                  <c:v>337.3</c:v>
                </c:pt>
                <c:pt idx="26">
                  <c:v>1063</c:v>
                </c:pt>
                <c:pt idx="27">
                  <c:v>849.2</c:v>
                </c:pt>
                <c:pt idx="28">
                  <c:v>659.3</c:v>
                </c:pt>
                <c:pt idx="29">
                  <c:v>1054</c:v>
                </c:pt>
                <c:pt idx="30">
                  <c:v>1222</c:v>
                </c:pt>
                <c:pt idx="31">
                  <c:v>481.5</c:v>
                </c:pt>
                <c:pt idx="32">
                  <c:v>331.8</c:v>
                </c:pt>
                <c:pt idx="33">
                  <c:v>235.1</c:v>
                </c:pt>
                <c:pt idx="34">
                  <c:v>169.6</c:v>
                </c:pt>
                <c:pt idx="35">
                  <c:v>125.7</c:v>
                </c:pt>
                <c:pt idx="36">
                  <c:v>116.3</c:v>
                </c:pt>
                <c:pt idx="37">
                  <c:v>103.8</c:v>
                </c:pt>
                <c:pt idx="38">
                  <c:v>181.6</c:v>
                </c:pt>
                <c:pt idx="39">
                  <c:v>383.8</c:v>
                </c:pt>
                <c:pt idx="40">
                  <c:v>694.9</c:v>
                </c:pt>
                <c:pt idx="41">
                  <c:v>1210</c:v>
                </c:pt>
                <c:pt idx="42">
                  <c:v>1142</c:v>
                </c:pt>
                <c:pt idx="43">
                  <c:v>531.6</c:v>
                </c:pt>
                <c:pt idx="44">
                  <c:v>377.1</c:v>
                </c:pt>
                <c:pt idx="45">
                  <c:v>277.39999999999998</c:v>
                </c:pt>
                <c:pt idx="46">
                  <c:v>196.2</c:v>
                </c:pt>
                <c:pt idx="47">
                  <c:v>146.5</c:v>
                </c:pt>
                <c:pt idx="48">
                  <c:v>106.9</c:v>
                </c:pt>
                <c:pt idx="49">
                  <c:v>329.1</c:v>
                </c:pt>
                <c:pt idx="50">
                  <c:v>412.3</c:v>
                </c:pt>
                <c:pt idx="51">
                  <c:v>709.9</c:v>
                </c:pt>
                <c:pt idx="52">
                  <c:v>1007</c:v>
                </c:pt>
                <c:pt idx="53">
                  <c:v>2204</c:v>
                </c:pt>
                <c:pt idx="54">
                  <c:v>568.1</c:v>
                </c:pt>
                <c:pt idx="55">
                  <c:v>511.1</c:v>
                </c:pt>
                <c:pt idx="56">
                  <c:v>364.1</c:v>
                </c:pt>
                <c:pt idx="57">
                  <c:v>271.2</c:v>
                </c:pt>
                <c:pt idx="58">
                  <c:v>195.1</c:v>
                </c:pt>
                <c:pt idx="59">
                  <c:v>352.8</c:v>
                </c:pt>
                <c:pt idx="60">
                  <c:v>296.60000000000002</c:v>
                </c:pt>
                <c:pt idx="61">
                  <c:v>340.7</c:v>
                </c:pt>
                <c:pt idx="62">
                  <c:v>454</c:v>
                </c:pt>
                <c:pt idx="63">
                  <c:v>720.1</c:v>
                </c:pt>
                <c:pt idx="64">
                  <c:v>893.6</c:v>
                </c:pt>
                <c:pt idx="65">
                  <c:v>1576</c:v>
                </c:pt>
                <c:pt idx="66">
                  <c:v>892.7</c:v>
                </c:pt>
                <c:pt idx="67">
                  <c:v>545.4</c:v>
                </c:pt>
                <c:pt idx="68">
                  <c:v>346.2</c:v>
                </c:pt>
                <c:pt idx="69">
                  <c:v>249.2</c:v>
                </c:pt>
                <c:pt idx="70">
                  <c:v>179</c:v>
                </c:pt>
                <c:pt idx="71">
                  <c:v>128.19999999999999</c:v>
                </c:pt>
                <c:pt idx="72">
                  <c:v>86.25</c:v>
                </c:pt>
                <c:pt idx="73">
                  <c:v>59.74</c:v>
                </c:pt>
                <c:pt idx="74">
                  <c:v>341.4</c:v>
                </c:pt>
                <c:pt idx="75">
                  <c:v>660.2</c:v>
                </c:pt>
                <c:pt idx="76">
                  <c:v>528.4</c:v>
                </c:pt>
                <c:pt idx="77">
                  <c:v>943.4</c:v>
                </c:pt>
                <c:pt idx="78">
                  <c:v>341.3</c:v>
                </c:pt>
                <c:pt idx="79">
                  <c:v>290.7</c:v>
                </c:pt>
                <c:pt idx="80">
                  <c:v>247.8</c:v>
                </c:pt>
                <c:pt idx="81">
                  <c:v>94.3</c:v>
                </c:pt>
                <c:pt idx="82">
                  <c:v>50.24</c:v>
                </c:pt>
                <c:pt idx="83">
                  <c:v>36.700000000000003</c:v>
                </c:pt>
                <c:pt idx="84">
                  <c:v>24.41</c:v>
                </c:pt>
                <c:pt idx="85">
                  <c:v>21.64</c:v>
                </c:pt>
                <c:pt idx="86">
                  <c:v>148.4</c:v>
                </c:pt>
                <c:pt idx="87">
                  <c:v>520.1</c:v>
                </c:pt>
                <c:pt idx="88">
                  <c:v>572.79999999999995</c:v>
                </c:pt>
                <c:pt idx="89">
                  <c:v>780</c:v>
                </c:pt>
                <c:pt idx="90">
                  <c:v>1312</c:v>
                </c:pt>
                <c:pt idx="91">
                  <c:v>691.2</c:v>
                </c:pt>
                <c:pt idx="92">
                  <c:v>639.70000000000005</c:v>
                </c:pt>
                <c:pt idx="93">
                  <c:v>449.1</c:v>
                </c:pt>
                <c:pt idx="94">
                  <c:v>590.79999999999995</c:v>
                </c:pt>
                <c:pt idx="95">
                  <c:v>589</c:v>
                </c:pt>
                <c:pt idx="96">
                  <c:v>791.6</c:v>
                </c:pt>
                <c:pt idx="97">
                  <c:v>879.6</c:v>
                </c:pt>
                <c:pt idx="98">
                  <c:v>1268</c:v>
                </c:pt>
                <c:pt idx="99">
                  <c:v>625.6</c:v>
                </c:pt>
                <c:pt idx="100">
                  <c:v>664.8</c:v>
                </c:pt>
                <c:pt idx="101">
                  <c:v>2433</c:v>
                </c:pt>
                <c:pt idx="102">
                  <c:v>506.3</c:v>
                </c:pt>
                <c:pt idx="103">
                  <c:v>431.1</c:v>
                </c:pt>
                <c:pt idx="104">
                  <c:v>237.7</c:v>
                </c:pt>
                <c:pt idx="105">
                  <c:v>145.80000000000001</c:v>
                </c:pt>
                <c:pt idx="106">
                  <c:v>108</c:v>
                </c:pt>
                <c:pt idx="107">
                  <c:v>81.08</c:v>
                </c:pt>
                <c:pt idx="108">
                  <c:v>54.56</c:v>
                </c:pt>
                <c:pt idx="109">
                  <c:v>24.83</c:v>
                </c:pt>
                <c:pt idx="110">
                  <c:v>194.4</c:v>
                </c:pt>
                <c:pt idx="111">
                  <c:v>753.1</c:v>
                </c:pt>
                <c:pt idx="112">
                  <c:v>677.3</c:v>
                </c:pt>
                <c:pt idx="113">
                  <c:v>636.29999999999995</c:v>
                </c:pt>
                <c:pt idx="114">
                  <c:v>759.6</c:v>
                </c:pt>
                <c:pt idx="115">
                  <c:v>673.2</c:v>
                </c:pt>
                <c:pt idx="116">
                  <c:v>798.8</c:v>
                </c:pt>
                <c:pt idx="117">
                  <c:v>294.39999999999998</c:v>
                </c:pt>
                <c:pt idx="118">
                  <c:v>213.2</c:v>
                </c:pt>
                <c:pt idx="119">
                  <c:v>152.9</c:v>
                </c:pt>
                <c:pt idx="120">
                  <c:v>61.17</c:v>
                </c:pt>
                <c:pt idx="121">
                  <c:v>83.98</c:v>
                </c:pt>
                <c:pt idx="122">
                  <c:v>327.5</c:v>
                </c:pt>
                <c:pt idx="123">
                  <c:v>480.9</c:v>
                </c:pt>
                <c:pt idx="124">
                  <c:v>330.6</c:v>
                </c:pt>
                <c:pt idx="125">
                  <c:v>1197</c:v>
                </c:pt>
                <c:pt idx="126">
                  <c:v>333.7</c:v>
                </c:pt>
                <c:pt idx="127">
                  <c:v>264.8</c:v>
                </c:pt>
                <c:pt idx="128">
                  <c:v>280.8</c:v>
                </c:pt>
                <c:pt idx="129">
                  <c:v>592.20000000000005</c:v>
                </c:pt>
                <c:pt idx="130">
                  <c:v>372.1</c:v>
                </c:pt>
                <c:pt idx="131">
                  <c:v>215.3</c:v>
                </c:pt>
                <c:pt idx="132">
                  <c:v>268.5</c:v>
                </c:pt>
                <c:pt idx="133">
                  <c:v>251.5</c:v>
                </c:pt>
                <c:pt idx="134">
                  <c:v>360.1</c:v>
                </c:pt>
                <c:pt idx="135">
                  <c:v>1020</c:v>
                </c:pt>
                <c:pt idx="136">
                  <c:v>599.1</c:v>
                </c:pt>
                <c:pt idx="137">
                  <c:v>731</c:v>
                </c:pt>
                <c:pt idx="138">
                  <c:v>505.9</c:v>
                </c:pt>
                <c:pt idx="139">
                  <c:v>516.5</c:v>
                </c:pt>
                <c:pt idx="140">
                  <c:v>377.7</c:v>
                </c:pt>
                <c:pt idx="141">
                  <c:v>263.39999999999998</c:v>
                </c:pt>
                <c:pt idx="142">
                  <c:v>344.3</c:v>
                </c:pt>
                <c:pt idx="143">
                  <c:v>245.4</c:v>
                </c:pt>
                <c:pt idx="144">
                  <c:v>258.5</c:v>
                </c:pt>
                <c:pt idx="145">
                  <c:v>235.6</c:v>
                </c:pt>
                <c:pt idx="146">
                  <c:v>410.8</c:v>
                </c:pt>
                <c:pt idx="147">
                  <c:v>574.4</c:v>
                </c:pt>
                <c:pt idx="148">
                  <c:v>717.6</c:v>
                </c:pt>
                <c:pt idx="149">
                  <c:v>1214</c:v>
                </c:pt>
                <c:pt idx="150">
                  <c:v>1180</c:v>
                </c:pt>
                <c:pt idx="151">
                  <c:v>571.29999999999995</c:v>
                </c:pt>
                <c:pt idx="152">
                  <c:v>470</c:v>
                </c:pt>
                <c:pt idx="153">
                  <c:v>562</c:v>
                </c:pt>
                <c:pt idx="154">
                  <c:v>619.1</c:v>
                </c:pt>
                <c:pt idx="155">
                  <c:v>391.6</c:v>
                </c:pt>
                <c:pt idx="156">
                  <c:v>355.7</c:v>
                </c:pt>
                <c:pt idx="157">
                  <c:v>408.4</c:v>
                </c:pt>
                <c:pt idx="158">
                  <c:v>439.1</c:v>
                </c:pt>
                <c:pt idx="159">
                  <c:v>632.5</c:v>
                </c:pt>
                <c:pt idx="160">
                  <c:v>694.8</c:v>
                </c:pt>
                <c:pt idx="161">
                  <c:v>483.7</c:v>
                </c:pt>
                <c:pt idx="162">
                  <c:v>333.5</c:v>
                </c:pt>
                <c:pt idx="163">
                  <c:v>289.10000000000002</c:v>
                </c:pt>
                <c:pt idx="164">
                  <c:v>215.4</c:v>
                </c:pt>
                <c:pt idx="165">
                  <c:v>178.8</c:v>
                </c:pt>
                <c:pt idx="166">
                  <c:v>144.6</c:v>
                </c:pt>
                <c:pt idx="167">
                  <c:v>116.4</c:v>
                </c:pt>
                <c:pt idx="168">
                  <c:v>95.25</c:v>
                </c:pt>
                <c:pt idx="169">
                  <c:v>92.61</c:v>
                </c:pt>
                <c:pt idx="170">
                  <c:v>262.89999999999998</c:v>
                </c:pt>
                <c:pt idx="171">
                  <c:v>479</c:v>
                </c:pt>
                <c:pt idx="172">
                  <c:v>618.9</c:v>
                </c:pt>
                <c:pt idx="173">
                  <c:v>389.1</c:v>
                </c:pt>
                <c:pt idx="174">
                  <c:v>340</c:v>
                </c:pt>
                <c:pt idx="175">
                  <c:v>377.4</c:v>
                </c:pt>
                <c:pt idx="176">
                  <c:v>395</c:v>
                </c:pt>
                <c:pt idx="177">
                  <c:v>199.9</c:v>
                </c:pt>
                <c:pt idx="178">
                  <c:v>166.9</c:v>
                </c:pt>
                <c:pt idx="179">
                  <c:v>133.6</c:v>
                </c:pt>
                <c:pt idx="180">
                  <c:v>127.8</c:v>
                </c:pt>
                <c:pt idx="181">
                  <c:v>529.79999999999995</c:v>
                </c:pt>
                <c:pt idx="182">
                  <c:v>308.10000000000002</c:v>
                </c:pt>
                <c:pt idx="183">
                  <c:v>424.4</c:v>
                </c:pt>
                <c:pt idx="184">
                  <c:v>756.9</c:v>
                </c:pt>
                <c:pt idx="185">
                  <c:v>1468</c:v>
                </c:pt>
                <c:pt idx="186">
                  <c:v>668.5</c:v>
                </c:pt>
                <c:pt idx="187">
                  <c:v>349.1</c:v>
                </c:pt>
                <c:pt idx="188">
                  <c:v>294.89999999999998</c:v>
                </c:pt>
                <c:pt idx="189">
                  <c:v>298</c:v>
                </c:pt>
                <c:pt idx="190">
                  <c:v>200.5</c:v>
                </c:pt>
                <c:pt idx="191">
                  <c:v>152.1</c:v>
                </c:pt>
                <c:pt idx="192">
                  <c:v>163.1</c:v>
                </c:pt>
                <c:pt idx="193">
                  <c:v>170.5</c:v>
                </c:pt>
                <c:pt idx="194">
                  <c:v>515.29999999999995</c:v>
                </c:pt>
                <c:pt idx="195">
                  <c:v>798.1</c:v>
                </c:pt>
                <c:pt idx="196">
                  <c:v>580</c:v>
                </c:pt>
                <c:pt idx="197">
                  <c:v>1718</c:v>
                </c:pt>
                <c:pt idx="198">
                  <c:v>432.5</c:v>
                </c:pt>
                <c:pt idx="199">
                  <c:v>262.60000000000002</c:v>
                </c:pt>
                <c:pt idx="200">
                  <c:v>224.7</c:v>
                </c:pt>
                <c:pt idx="201">
                  <c:v>143.5</c:v>
                </c:pt>
                <c:pt idx="202">
                  <c:v>201.5</c:v>
                </c:pt>
                <c:pt idx="203">
                  <c:v>178.3</c:v>
                </c:pt>
                <c:pt idx="204">
                  <c:v>135.9</c:v>
                </c:pt>
                <c:pt idx="205">
                  <c:v>200.8</c:v>
                </c:pt>
                <c:pt idx="206">
                  <c:v>331.2</c:v>
                </c:pt>
                <c:pt idx="207">
                  <c:v>396.4</c:v>
                </c:pt>
                <c:pt idx="208">
                  <c:v>302.89999999999998</c:v>
                </c:pt>
                <c:pt idx="209">
                  <c:v>495.5</c:v>
                </c:pt>
                <c:pt idx="210">
                  <c:v>174.2</c:v>
                </c:pt>
                <c:pt idx="211">
                  <c:v>124.4</c:v>
                </c:pt>
                <c:pt idx="212">
                  <c:v>146.6</c:v>
                </c:pt>
                <c:pt idx="213">
                  <c:v>63.61</c:v>
                </c:pt>
                <c:pt idx="214">
                  <c:v>63.68</c:v>
                </c:pt>
                <c:pt idx="215">
                  <c:v>68.69</c:v>
                </c:pt>
                <c:pt idx="216">
                  <c:v>56.67</c:v>
                </c:pt>
                <c:pt idx="217">
                  <c:v>113</c:v>
                </c:pt>
                <c:pt idx="218">
                  <c:v>314</c:v>
                </c:pt>
                <c:pt idx="219">
                  <c:v>608.6</c:v>
                </c:pt>
                <c:pt idx="220">
                  <c:v>375.5</c:v>
                </c:pt>
                <c:pt idx="221">
                  <c:v>811</c:v>
                </c:pt>
                <c:pt idx="222">
                  <c:v>308.89999999999998</c:v>
                </c:pt>
                <c:pt idx="223">
                  <c:v>196.4</c:v>
                </c:pt>
                <c:pt idx="224">
                  <c:v>138.1</c:v>
                </c:pt>
                <c:pt idx="225">
                  <c:v>174.9</c:v>
                </c:pt>
                <c:pt idx="226">
                  <c:v>249.7</c:v>
                </c:pt>
                <c:pt idx="227">
                  <c:v>106</c:v>
                </c:pt>
                <c:pt idx="228">
                  <c:v>1.31</c:v>
                </c:pt>
                <c:pt idx="229">
                  <c:v>20.11</c:v>
                </c:pt>
                <c:pt idx="230">
                  <c:v>451.3</c:v>
                </c:pt>
                <c:pt idx="231">
                  <c:v>381</c:v>
                </c:pt>
                <c:pt idx="232">
                  <c:v>284.3</c:v>
                </c:pt>
                <c:pt idx="233">
                  <c:v>339.4</c:v>
                </c:pt>
                <c:pt idx="234">
                  <c:v>297.10000000000002</c:v>
                </c:pt>
                <c:pt idx="235">
                  <c:v>395.1</c:v>
                </c:pt>
                <c:pt idx="236">
                  <c:v>62.42</c:v>
                </c:pt>
                <c:pt idx="237">
                  <c:v>37.36</c:v>
                </c:pt>
                <c:pt idx="238">
                  <c:v>196.6</c:v>
                </c:pt>
                <c:pt idx="239">
                  <c:v>92.09</c:v>
                </c:pt>
                <c:pt idx="240">
                  <c:v>94.02</c:v>
                </c:pt>
                <c:pt idx="241">
                  <c:v>456.9</c:v>
                </c:pt>
                <c:pt idx="242">
                  <c:v>442.8</c:v>
                </c:pt>
                <c:pt idx="243">
                  <c:v>1268</c:v>
                </c:pt>
                <c:pt idx="244">
                  <c:v>1001</c:v>
                </c:pt>
                <c:pt idx="245">
                  <c:v>1725</c:v>
                </c:pt>
                <c:pt idx="246">
                  <c:v>396.8</c:v>
                </c:pt>
                <c:pt idx="247">
                  <c:v>125.5</c:v>
                </c:pt>
                <c:pt idx="248">
                  <c:v>181.6</c:v>
                </c:pt>
                <c:pt idx="249">
                  <c:v>107</c:v>
                </c:pt>
                <c:pt idx="250">
                  <c:v>51.56</c:v>
                </c:pt>
                <c:pt idx="251">
                  <c:v>332.3</c:v>
                </c:pt>
                <c:pt idx="252">
                  <c:v>113.1</c:v>
                </c:pt>
                <c:pt idx="253">
                  <c:v>86.7</c:v>
                </c:pt>
                <c:pt idx="254">
                  <c:v>149.6</c:v>
                </c:pt>
                <c:pt idx="255">
                  <c:v>91.19</c:v>
                </c:pt>
                <c:pt idx="256">
                  <c:v>153.5</c:v>
                </c:pt>
                <c:pt idx="257">
                  <c:v>705.8</c:v>
                </c:pt>
                <c:pt idx="258">
                  <c:v>145.1</c:v>
                </c:pt>
                <c:pt idx="259">
                  <c:v>65.23</c:v>
                </c:pt>
                <c:pt idx="260">
                  <c:v>77.17</c:v>
                </c:pt>
                <c:pt idx="261">
                  <c:v>45.89</c:v>
                </c:pt>
                <c:pt idx="262">
                  <c:v>117.4</c:v>
                </c:pt>
                <c:pt idx="263">
                  <c:v>50.39</c:v>
                </c:pt>
                <c:pt idx="264">
                  <c:v>129.6</c:v>
                </c:pt>
                <c:pt idx="265">
                  <c:v>140.4</c:v>
                </c:pt>
                <c:pt idx="266">
                  <c:v>717.3</c:v>
                </c:pt>
                <c:pt idx="267">
                  <c:v>604.1</c:v>
                </c:pt>
                <c:pt idx="268">
                  <c:v>1285</c:v>
                </c:pt>
                <c:pt idx="269">
                  <c:v>1593</c:v>
                </c:pt>
                <c:pt idx="270">
                  <c:v>942.5</c:v>
                </c:pt>
                <c:pt idx="271">
                  <c:v>429.7</c:v>
                </c:pt>
                <c:pt idx="272">
                  <c:v>199.4</c:v>
                </c:pt>
                <c:pt idx="273">
                  <c:v>134.6</c:v>
                </c:pt>
                <c:pt idx="274">
                  <c:v>456</c:v>
                </c:pt>
                <c:pt idx="275">
                  <c:v>312.8</c:v>
                </c:pt>
                <c:pt idx="276">
                  <c:v>184.5</c:v>
                </c:pt>
                <c:pt idx="277">
                  <c:v>141.19999999999999</c:v>
                </c:pt>
                <c:pt idx="278">
                  <c:v>278</c:v>
                </c:pt>
                <c:pt idx="279">
                  <c:v>603.5</c:v>
                </c:pt>
                <c:pt idx="280">
                  <c:v>568</c:v>
                </c:pt>
                <c:pt idx="281">
                  <c:v>621.5</c:v>
                </c:pt>
                <c:pt idx="282">
                  <c:v>298.10000000000002</c:v>
                </c:pt>
                <c:pt idx="283">
                  <c:v>60.3</c:v>
                </c:pt>
                <c:pt idx="284">
                  <c:v>55.51</c:v>
                </c:pt>
                <c:pt idx="285">
                  <c:v>42.63</c:v>
                </c:pt>
                <c:pt idx="286">
                  <c:v>127</c:v>
                </c:pt>
                <c:pt idx="287">
                  <c:v>172.5</c:v>
                </c:pt>
              </c:numCache>
            </c:numRef>
          </c:yVal>
          <c:smooth val="0"/>
        </c:ser>
        <c:dLbls>
          <c:showLegendKey val="0"/>
          <c:showVal val="0"/>
          <c:showCatName val="0"/>
          <c:showSerName val="0"/>
          <c:showPercent val="0"/>
          <c:showBubbleSize val="0"/>
        </c:dLbls>
        <c:axId val="-1608636560"/>
        <c:axId val="-1608647440"/>
      </c:scatterChart>
      <c:valAx>
        <c:axId val="-1608636560"/>
        <c:scaling>
          <c:orientation val="minMax"/>
          <c:max val="41900"/>
          <c:min val="329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ltLang="zh-CN">
                    <a:solidFill>
                      <a:schemeClr val="tx1"/>
                    </a:solidFill>
                  </a:rPr>
                  <a:t>Time(yyyy/mm)</a:t>
                </a:r>
              </a:p>
            </c:rich>
          </c:tx>
          <c:layout>
            <c:manualLayout>
              <c:xMode val="edge"/>
              <c:yMode val="edge"/>
              <c:x val="0.46159933736645103"/>
              <c:y val="0.895427602799650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title>
        <c:numFmt formatCode="yyyy/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1608647440"/>
        <c:crosses val="autoZero"/>
        <c:crossBetween val="midCat"/>
        <c:majorUnit val="1100"/>
      </c:valAx>
      <c:valAx>
        <c:axId val="-160864744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ltLang="zh-CN">
                    <a:solidFill>
                      <a:schemeClr val="tx1"/>
                    </a:solidFill>
                  </a:rPr>
                  <a:t>monthly runoff (m3/s)</a:t>
                </a:r>
              </a:p>
            </c:rich>
          </c:tx>
          <c:layout>
            <c:manualLayout>
              <c:xMode val="edge"/>
              <c:yMode val="edge"/>
              <c:x val="8.8770528184642702E-3"/>
              <c:y val="0.192086978710994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zh-CN"/>
          </a:p>
        </c:txPr>
        <c:crossAx val="-1608636560"/>
        <c:crosses val="autoZero"/>
        <c:crossBetween val="midCat"/>
      </c:valAx>
      <c:spPr>
        <a:noFill/>
        <a:ln>
          <a:solidFill>
            <a:schemeClr val="accent1"/>
          </a:solidFill>
        </a:ln>
        <a:effectLst/>
      </c:spPr>
    </c:plotArea>
    <c:legend>
      <c:legendPos val="t"/>
      <c:layout>
        <c:manualLayout>
          <c:xMode val="edge"/>
          <c:yMode val="edge"/>
          <c:x val="9.0524236007954534E-2"/>
          <c:y val="4.8043301321317164E-2"/>
          <c:w val="0.25138779090696217"/>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0.40521</cdr:x>
      <cdr:y>0.02925</cdr:y>
    </cdr:from>
    <cdr:to>
      <cdr:x>0.40521</cdr:x>
      <cdr:y>0.78765</cdr:y>
    </cdr:to>
    <cdr:cxnSp macro="">
      <cdr:nvCxnSpPr>
        <cdr:cNvPr id="3" name="Straight Connector 2"/>
        <cdr:cNvCxnSpPr/>
      </cdr:nvCxnSpPr>
      <cdr:spPr>
        <a:xfrm xmlns:a="http://schemas.openxmlformats.org/drawingml/2006/main" flipV="1">
          <a:off x="3311372" y="86796"/>
          <a:ext cx="0" cy="225025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0.71913</cdr:x>
      <cdr:y>0.02925</cdr:y>
    </cdr:from>
    <cdr:to>
      <cdr:x>0.71913</cdr:x>
      <cdr:y>0.78765</cdr:y>
    </cdr:to>
    <cdr:cxnSp macro="">
      <cdr:nvCxnSpPr>
        <cdr:cNvPr id="4" name="Straight Connector 3"/>
        <cdr:cNvCxnSpPr/>
      </cdr:nvCxnSpPr>
      <cdr:spPr>
        <a:xfrm xmlns:a="http://schemas.openxmlformats.org/drawingml/2006/main" flipV="1">
          <a:off x="5876657" y="86796"/>
          <a:ext cx="0" cy="225025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0.09913</cdr:x>
      <cdr:y>0.13651</cdr:y>
    </cdr:from>
    <cdr:to>
      <cdr:x>0.20928</cdr:x>
      <cdr:y>0.45504</cdr:y>
    </cdr:to>
    <cdr:sp macro="" textlink="">
      <cdr:nvSpPr>
        <cdr:cNvPr id="5" name="矩形 4"/>
        <cdr:cNvSpPr/>
      </cdr:nvSpPr>
      <cdr:spPr>
        <a:xfrm xmlns:a="http://schemas.openxmlformats.org/drawingml/2006/main">
          <a:off x="810089" y="405044"/>
          <a:ext cx="900101" cy="945105"/>
        </a:xfrm>
        <a:prstGeom xmlns:a="http://schemas.openxmlformats.org/drawingml/2006/main" prst="rect">
          <a:avLst/>
        </a:prstGeom>
      </cdr:spPr>
      <cdr:txBody>
        <a:bodyPr xmlns:a="http://schemas.openxmlformats.org/drawingml/2006/main" vert="horz" wrap="square" lIns="45720" tIns="45720" rIns="45720" bIns="45720"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en-US" altLang="zh-CN" sz="1000" b="0" i="1" dirty="0" smtClean="0">
              <a:solidFill>
                <a:schemeClr val="tx1"/>
              </a:solidFill>
              <a:effectLst/>
              <a:latin typeface="Times New Roman" panose="02020603050405020304" charset="0"/>
              <a:cs typeface="Times New Roman" panose="02020603050405020304" charset="0"/>
            </a:rPr>
            <a:t>Calibration</a:t>
          </a:r>
        </a:p>
        <a:p xmlns:a="http://schemas.openxmlformats.org/drawingml/2006/main">
          <a:pPr>
            <a:lnSpc>
              <a:spcPct val="150000"/>
            </a:lnSpc>
          </a:pPr>
          <a:r>
            <a:rPr lang="en-US" altLang="zh-CN" sz="1000" i="1" dirty="0" smtClean="0">
              <a:solidFill>
                <a:schemeClr val="tx1"/>
              </a:solidFill>
              <a:latin typeface="Times New Roman" panose="02020603050405020304" charset="0"/>
              <a:cs typeface="Times New Roman" panose="02020603050405020304" charset="0"/>
            </a:rPr>
            <a:t>1990-1999</a:t>
          </a:r>
          <a:endParaRPr lang="en-US" altLang="zh-CN" sz="1000" b="0" i="1" dirty="0" smtClean="0">
            <a:solidFill>
              <a:schemeClr val="tx1"/>
            </a:solidFill>
            <a:effectLst/>
            <a:latin typeface="Times New Roman" panose="02020603050405020304" charset="0"/>
            <a:cs typeface="Times New Roman" panose="02020603050405020304" charset="0"/>
          </a:endParaRPr>
        </a:p>
        <a:p xmlns:a="http://schemas.openxmlformats.org/drawingml/2006/main">
          <a:pPr>
            <a:lnSpc>
              <a:spcPct val="150000"/>
            </a:lnSpc>
          </a:pPr>
          <a:r>
            <a:rPr lang="en-US" altLang="zh-CN" sz="1000" b="0" i="1" dirty="0" smtClean="0">
              <a:solidFill>
                <a:schemeClr val="tx1"/>
              </a:solidFill>
              <a:effectLst/>
              <a:latin typeface="Times New Roman" panose="02020603050405020304" charset="0"/>
              <a:cs typeface="Times New Roman" panose="02020603050405020304" charset="0"/>
            </a:rPr>
            <a:t>R</a:t>
          </a:r>
          <a:r>
            <a:rPr lang="en-US" altLang="zh-CN" sz="1000" b="0" i="1" baseline="30000" dirty="0" smtClean="0">
              <a:solidFill>
                <a:schemeClr val="tx1"/>
              </a:solidFill>
              <a:effectLst/>
              <a:latin typeface="Times New Roman" panose="02020603050405020304" charset="0"/>
              <a:cs typeface="Times New Roman" panose="02020603050405020304" charset="0"/>
            </a:rPr>
            <a:t>2</a:t>
          </a:r>
          <a:r>
            <a:rPr lang="en-US" altLang="zh-CN" sz="1000" b="0" dirty="0">
              <a:solidFill>
                <a:schemeClr val="tx1"/>
              </a:solidFill>
              <a:effectLst/>
              <a:latin typeface="Times New Roman" panose="02020603050405020304" charset="0"/>
              <a:cs typeface="Times New Roman" panose="02020603050405020304" charset="0"/>
            </a:rPr>
            <a:t>= 0.91</a:t>
          </a:r>
        </a:p>
        <a:p xmlns:a="http://schemas.openxmlformats.org/drawingml/2006/main">
          <a:pPr>
            <a:lnSpc>
              <a:spcPct val="150000"/>
            </a:lnSpc>
          </a:pPr>
          <a:r>
            <a:rPr lang="en-US" altLang="zh-CN" sz="1000" b="0" i="1" dirty="0">
              <a:solidFill>
                <a:schemeClr val="tx1"/>
              </a:solidFill>
              <a:effectLst/>
              <a:latin typeface="Times New Roman" panose="02020603050405020304" charset="0"/>
              <a:cs typeface="Times New Roman" panose="02020603050405020304" charset="0"/>
            </a:rPr>
            <a:t>E</a:t>
          </a:r>
          <a:r>
            <a:rPr lang="en-US" altLang="zh-CN" sz="1000" b="0" i="1" baseline="-25000" dirty="0">
              <a:solidFill>
                <a:schemeClr val="tx1"/>
              </a:solidFill>
              <a:effectLst/>
              <a:latin typeface="Times New Roman" panose="02020603050405020304" charset="0"/>
              <a:cs typeface="Times New Roman" panose="02020603050405020304" charset="0"/>
            </a:rPr>
            <a:t>ns</a:t>
          </a:r>
          <a:r>
            <a:rPr lang="en-US" altLang="zh-CN" sz="1000" b="0" dirty="0">
              <a:solidFill>
                <a:schemeClr val="tx1"/>
              </a:solidFill>
              <a:effectLst/>
              <a:latin typeface="Times New Roman" panose="02020603050405020304" charset="0"/>
              <a:cs typeface="Times New Roman" panose="02020603050405020304" charset="0"/>
            </a:rPr>
            <a:t>= 0.89</a:t>
          </a:r>
          <a:endParaRPr lang="zh-CN" altLang="en-US" sz="1000" b="0" dirty="0">
            <a:solidFill>
              <a:schemeClr val="tx1"/>
            </a:solidFill>
            <a:latin typeface="Times New Roman" panose="02020603050405020304" charset="0"/>
            <a:cs typeface="Times New Roman" panose="02020603050405020304" charset="0"/>
          </a:endParaRPr>
        </a:p>
        <a:p xmlns:a="http://schemas.openxmlformats.org/drawingml/2006/main">
          <a:endParaRPr lang="zh-CN" altLang="en-US" sz="1000" dirty="0">
            <a:solidFill>
              <a:schemeClr val="tx1"/>
            </a:solidFill>
          </a:endParaRPr>
        </a:p>
      </cdr:txBody>
    </cdr:sp>
  </cdr:relSizeAnchor>
  <cdr:relSizeAnchor xmlns:cdr="http://schemas.openxmlformats.org/drawingml/2006/chartDrawing">
    <cdr:from>
      <cdr:x>0.41305</cdr:x>
      <cdr:y>0</cdr:y>
    </cdr:from>
    <cdr:to>
      <cdr:x>0.52319</cdr:x>
      <cdr:y>0.31853</cdr:y>
    </cdr:to>
    <cdr:sp macro="" textlink="">
      <cdr:nvSpPr>
        <cdr:cNvPr id="7" name="矩形 4"/>
        <cdr:cNvSpPr/>
      </cdr:nvSpPr>
      <cdr:spPr>
        <a:xfrm xmlns:a="http://schemas.openxmlformats.org/drawingml/2006/main">
          <a:off x="3375375" y="0"/>
          <a:ext cx="900101" cy="945105"/>
        </a:xfrm>
        <a:prstGeom xmlns:a="http://schemas.openxmlformats.org/drawingml/2006/main" prst="rect">
          <a:avLst/>
        </a:prstGeom>
      </cdr:spPr>
      <cdr:txBody>
        <a:bodyPr xmlns:a="http://schemas.openxmlformats.org/drawingml/2006/main" vert="horz" wrap="square" lIns="45720" tIns="45720" rIns="45720" bIns="45720"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en-US" altLang="zh-CN" sz="1000" b="0" i="1" dirty="0" smtClean="0">
              <a:solidFill>
                <a:schemeClr val="tx1"/>
              </a:solidFill>
              <a:effectLst/>
              <a:latin typeface="Times New Roman" panose="02020603050405020304" charset="0"/>
              <a:cs typeface="Times New Roman" panose="02020603050405020304" charset="0"/>
            </a:rPr>
            <a:t>Validation</a:t>
          </a:r>
        </a:p>
        <a:p xmlns:a="http://schemas.openxmlformats.org/drawingml/2006/main">
          <a:pPr>
            <a:lnSpc>
              <a:spcPct val="150000"/>
            </a:lnSpc>
          </a:pPr>
          <a:r>
            <a:rPr lang="en-US" altLang="zh-CN" sz="1000" i="1" dirty="0" smtClean="0">
              <a:solidFill>
                <a:schemeClr val="tx1"/>
              </a:solidFill>
              <a:latin typeface="Times New Roman" panose="02020603050405020304" charset="0"/>
              <a:cs typeface="Times New Roman" panose="02020603050405020304" charset="0"/>
            </a:rPr>
            <a:t>2000-2008</a:t>
          </a:r>
          <a:endParaRPr lang="en-US" altLang="zh-CN" sz="1000" b="0" i="1" dirty="0" smtClean="0">
            <a:solidFill>
              <a:schemeClr val="tx1"/>
            </a:solidFill>
            <a:effectLst/>
            <a:latin typeface="Times New Roman" panose="02020603050405020304" charset="0"/>
            <a:cs typeface="Times New Roman" panose="02020603050405020304" charset="0"/>
          </a:endParaRPr>
        </a:p>
        <a:p xmlns:a="http://schemas.openxmlformats.org/drawingml/2006/main">
          <a:pPr>
            <a:lnSpc>
              <a:spcPct val="150000"/>
            </a:lnSpc>
          </a:pPr>
          <a:r>
            <a:rPr lang="en-US" altLang="zh-CN" sz="1000" b="0" i="1" dirty="0" smtClean="0">
              <a:solidFill>
                <a:schemeClr val="tx1"/>
              </a:solidFill>
              <a:effectLst/>
              <a:latin typeface="Times New Roman" panose="02020603050405020304" charset="0"/>
              <a:cs typeface="Times New Roman" panose="02020603050405020304" charset="0"/>
            </a:rPr>
            <a:t>R</a:t>
          </a:r>
          <a:r>
            <a:rPr lang="en-US" altLang="zh-CN" sz="1000" b="0" i="1" baseline="30000" dirty="0" smtClean="0">
              <a:solidFill>
                <a:schemeClr val="tx1"/>
              </a:solidFill>
              <a:effectLst/>
              <a:latin typeface="Times New Roman" panose="02020603050405020304" charset="0"/>
              <a:cs typeface="Times New Roman" panose="02020603050405020304" charset="0"/>
            </a:rPr>
            <a:t>2</a:t>
          </a:r>
          <a:r>
            <a:rPr lang="en-US" altLang="zh-CN" sz="1000" b="0" dirty="0">
              <a:solidFill>
                <a:schemeClr val="tx1"/>
              </a:solidFill>
              <a:effectLst/>
              <a:latin typeface="Times New Roman" panose="02020603050405020304" charset="0"/>
              <a:cs typeface="Times New Roman" panose="02020603050405020304" charset="0"/>
            </a:rPr>
            <a:t>= </a:t>
          </a:r>
          <a:r>
            <a:rPr lang="en-US" altLang="zh-CN" sz="1000" b="0" dirty="0" smtClean="0">
              <a:solidFill>
                <a:schemeClr val="tx1"/>
              </a:solidFill>
              <a:effectLst/>
              <a:latin typeface="Times New Roman" panose="02020603050405020304" charset="0"/>
              <a:cs typeface="Times New Roman" panose="02020603050405020304" charset="0"/>
            </a:rPr>
            <a:t>0.86</a:t>
          </a:r>
          <a:endParaRPr lang="en-US" altLang="zh-CN" sz="1000" b="0" dirty="0">
            <a:solidFill>
              <a:schemeClr val="tx1"/>
            </a:solidFill>
            <a:effectLst/>
            <a:latin typeface="Times New Roman" panose="02020603050405020304" charset="0"/>
            <a:cs typeface="Times New Roman" panose="02020603050405020304" charset="0"/>
          </a:endParaRPr>
        </a:p>
        <a:p xmlns:a="http://schemas.openxmlformats.org/drawingml/2006/main">
          <a:pPr>
            <a:lnSpc>
              <a:spcPct val="150000"/>
            </a:lnSpc>
          </a:pPr>
          <a:r>
            <a:rPr lang="en-US" altLang="zh-CN" sz="1000" b="0" i="1" dirty="0">
              <a:solidFill>
                <a:schemeClr val="tx1"/>
              </a:solidFill>
              <a:effectLst/>
              <a:latin typeface="Times New Roman" panose="02020603050405020304" charset="0"/>
              <a:cs typeface="Times New Roman" panose="02020603050405020304" charset="0"/>
            </a:rPr>
            <a:t>E</a:t>
          </a:r>
          <a:r>
            <a:rPr lang="en-US" altLang="zh-CN" sz="1000" b="0" i="1" baseline="-25000" dirty="0">
              <a:solidFill>
                <a:schemeClr val="tx1"/>
              </a:solidFill>
              <a:effectLst/>
              <a:latin typeface="Times New Roman" panose="02020603050405020304" charset="0"/>
              <a:cs typeface="Times New Roman" panose="02020603050405020304" charset="0"/>
            </a:rPr>
            <a:t>ns</a:t>
          </a:r>
          <a:r>
            <a:rPr lang="en-US" altLang="zh-CN" sz="1000" b="0" dirty="0">
              <a:solidFill>
                <a:schemeClr val="tx1"/>
              </a:solidFill>
              <a:effectLst/>
              <a:latin typeface="Times New Roman" panose="02020603050405020304" charset="0"/>
              <a:cs typeface="Times New Roman" panose="02020603050405020304" charset="0"/>
            </a:rPr>
            <a:t>= </a:t>
          </a:r>
          <a:r>
            <a:rPr lang="en-US" altLang="zh-CN" sz="1000" b="0" dirty="0" smtClean="0">
              <a:solidFill>
                <a:schemeClr val="tx1"/>
              </a:solidFill>
              <a:effectLst/>
              <a:latin typeface="Times New Roman" panose="02020603050405020304" charset="0"/>
              <a:cs typeface="Times New Roman" panose="02020603050405020304" charset="0"/>
            </a:rPr>
            <a:t>0.80</a:t>
          </a:r>
          <a:endParaRPr lang="zh-CN" altLang="en-US" sz="1000" b="0" dirty="0">
            <a:solidFill>
              <a:schemeClr val="tx1"/>
            </a:solidFill>
            <a:latin typeface="Times New Roman" panose="02020603050405020304" charset="0"/>
            <a:cs typeface="Times New Roman" panose="02020603050405020304" charset="0"/>
          </a:endParaRPr>
        </a:p>
        <a:p xmlns:a="http://schemas.openxmlformats.org/drawingml/2006/main">
          <a:endParaRPr lang="zh-CN" altLang="en-US" sz="1000" dirty="0">
            <a:solidFill>
              <a:schemeClr val="tx1"/>
            </a:solidFill>
          </a:endParaRPr>
        </a:p>
      </cdr:txBody>
    </cdr:sp>
  </cdr:relSizeAnchor>
  <cdr:relSizeAnchor xmlns:cdr="http://schemas.openxmlformats.org/drawingml/2006/chartDrawing">
    <cdr:from>
      <cdr:x>0.84812</cdr:x>
      <cdr:y>0</cdr:y>
    </cdr:from>
    <cdr:to>
      <cdr:x>0.95827</cdr:x>
      <cdr:y>0.31853</cdr:y>
    </cdr:to>
    <cdr:sp macro="" textlink="">
      <cdr:nvSpPr>
        <cdr:cNvPr id="8" name="矩形 4"/>
        <cdr:cNvSpPr/>
      </cdr:nvSpPr>
      <cdr:spPr>
        <a:xfrm xmlns:a="http://schemas.openxmlformats.org/drawingml/2006/main">
          <a:off x="6930770" y="0"/>
          <a:ext cx="900101" cy="945105"/>
        </a:xfrm>
        <a:prstGeom xmlns:a="http://schemas.openxmlformats.org/drawingml/2006/main" prst="rect">
          <a:avLst/>
        </a:prstGeom>
      </cdr:spPr>
      <cdr:txBody>
        <a:bodyPr xmlns:a="http://schemas.openxmlformats.org/drawingml/2006/main" vert="horz" wrap="square" lIns="45720" tIns="45720" rIns="45720" bIns="45720"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en-US" altLang="zh-CN" sz="1000" b="0" i="1" dirty="0" smtClean="0">
              <a:solidFill>
                <a:schemeClr val="tx1"/>
              </a:solidFill>
              <a:effectLst/>
              <a:latin typeface="Times New Roman" panose="02020603050405020304" charset="0"/>
              <a:cs typeface="Times New Roman" panose="02020603050405020304" charset="0"/>
            </a:rPr>
            <a:t>Validation</a:t>
          </a:r>
        </a:p>
        <a:p xmlns:a="http://schemas.openxmlformats.org/drawingml/2006/main">
          <a:pPr>
            <a:lnSpc>
              <a:spcPct val="150000"/>
            </a:lnSpc>
          </a:pPr>
          <a:r>
            <a:rPr lang="en-US" altLang="zh-CN" sz="1000" i="1" dirty="0" smtClean="0">
              <a:solidFill>
                <a:schemeClr val="tx1"/>
              </a:solidFill>
              <a:latin typeface="Times New Roman" panose="02020603050405020304" charset="0"/>
              <a:cs typeface="Times New Roman" panose="02020603050405020304" charset="0"/>
            </a:rPr>
            <a:t>2009-2013</a:t>
          </a:r>
          <a:endParaRPr lang="en-US" altLang="zh-CN" sz="1000" b="0" i="1" dirty="0" smtClean="0">
            <a:solidFill>
              <a:schemeClr val="tx1"/>
            </a:solidFill>
            <a:effectLst/>
            <a:latin typeface="Times New Roman" panose="02020603050405020304" charset="0"/>
            <a:cs typeface="Times New Roman" panose="02020603050405020304" charset="0"/>
          </a:endParaRPr>
        </a:p>
        <a:p xmlns:a="http://schemas.openxmlformats.org/drawingml/2006/main">
          <a:pPr>
            <a:lnSpc>
              <a:spcPct val="150000"/>
            </a:lnSpc>
          </a:pPr>
          <a:r>
            <a:rPr lang="en-US" altLang="zh-CN" sz="1000" b="0" i="1" dirty="0" smtClean="0">
              <a:solidFill>
                <a:schemeClr val="tx1"/>
              </a:solidFill>
              <a:effectLst/>
              <a:latin typeface="Times New Roman" panose="02020603050405020304" charset="0"/>
              <a:cs typeface="Times New Roman" panose="02020603050405020304" charset="0"/>
            </a:rPr>
            <a:t>R</a:t>
          </a:r>
          <a:r>
            <a:rPr lang="en-US" altLang="zh-CN" sz="1000" b="0" i="1" baseline="30000" dirty="0" smtClean="0">
              <a:solidFill>
                <a:schemeClr val="tx1"/>
              </a:solidFill>
              <a:effectLst/>
              <a:latin typeface="Times New Roman" panose="02020603050405020304" charset="0"/>
              <a:cs typeface="Times New Roman" panose="02020603050405020304" charset="0"/>
            </a:rPr>
            <a:t>2</a:t>
          </a:r>
          <a:r>
            <a:rPr lang="en-US" altLang="zh-CN" sz="1000" b="0" dirty="0">
              <a:solidFill>
                <a:schemeClr val="tx1"/>
              </a:solidFill>
              <a:effectLst/>
              <a:latin typeface="Times New Roman" panose="02020603050405020304" charset="0"/>
              <a:cs typeface="Times New Roman" panose="02020603050405020304" charset="0"/>
            </a:rPr>
            <a:t>= </a:t>
          </a:r>
          <a:r>
            <a:rPr lang="en-US" altLang="zh-CN" sz="1000" b="0" dirty="0" smtClean="0">
              <a:solidFill>
                <a:schemeClr val="tx1"/>
              </a:solidFill>
              <a:effectLst/>
              <a:latin typeface="Times New Roman" panose="02020603050405020304" charset="0"/>
              <a:cs typeface="Times New Roman" panose="02020603050405020304" charset="0"/>
            </a:rPr>
            <a:t>0.92</a:t>
          </a:r>
          <a:endParaRPr lang="en-US" altLang="zh-CN" sz="1000" b="0" dirty="0">
            <a:solidFill>
              <a:schemeClr val="tx1"/>
            </a:solidFill>
            <a:effectLst/>
            <a:latin typeface="Times New Roman" panose="02020603050405020304" charset="0"/>
            <a:cs typeface="Times New Roman" panose="02020603050405020304" charset="0"/>
          </a:endParaRPr>
        </a:p>
        <a:p xmlns:a="http://schemas.openxmlformats.org/drawingml/2006/main">
          <a:pPr>
            <a:lnSpc>
              <a:spcPct val="150000"/>
            </a:lnSpc>
          </a:pPr>
          <a:r>
            <a:rPr lang="en-US" altLang="zh-CN" sz="1000" b="0" i="1" dirty="0">
              <a:solidFill>
                <a:schemeClr val="tx1"/>
              </a:solidFill>
              <a:effectLst/>
              <a:latin typeface="Times New Roman" panose="02020603050405020304" charset="0"/>
              <a:cs typeface="Times New Roman" panose="02020603050405020304" charset="0"/>
            </a:rPr>
            <a:t>E</a:t>
          </a:r>
          <a:r>
            <a:rPr lang="en-US" altLang="zh-CN" sz="1000" b="0" i="1" baseline="-25000" dirty="0">
              <a:solidFill>
                <a:schemeClr val="tx1"/>
              </a:solidFill>
              <a:effectLst/>
              <a:latin typeface="Times New Roman" panose="02020603050405020304" charset="0"/>
              <a:cs typeface="Times New Roman" panose="02020603050405020304" charset="0"/>
            </a:rPr>
            <a:t>ns</a:t>
          </a:r>
          <a:r>
            <a:rPr lang="en-US" altLang="zh-CN" sz="1000" b="0" dirty="0">
              <a:solidFill>
                <a:schemeClr val="tx1"/>
              </a:solidFill>
              <a:effectLst/>
              <a:latin typeface="Times New Roman" panose="02020603050405020304" charset="0"/>
              <a:cs typeface="Times New Roman" panose="02020603050405020304" charset="0"/>
            </a:rPr>
            <a:t>= </a:t>
          </a:r>
          <a:r>
            <a:rPr lang="en-US" altLang="zh-CN" sz="1000" b="0" dirty="0" smtClean="0">
              <a:solidFill>
                <a:schemeClr val="tx1"/>
              </a:solidFill>
              <a:effectLst/>
              <a:latin typeface="Times New Roman" panose="02020603050405020304" charset="0"/>
              <a:cs typeface="Times New Roman" panose="02020603050405020304" charset="0"/>
            </a:rPr>
            <a:t>0.90</a:t>
          </a:r>
          <a:endParaRPr lang="zh-CN" altLang="en-US" sz="1000" b="0" dirty="0">
            <a:solidFill>
              <a:schemeClr val="tx1"/>
            </a:solidFill>
            <a:latin typeface="Times New Roman" panose="02020603050405020304" charset="0"/>
            <a:cs typeface="Times New Roman" panose="02020603050405020304" charset="0"/>
          </a:endParaRPr>
        </a:p>
        <a:p xmlns:a="http://schemas.openxmlformats.org/drawingml/2006/main">
          <a:endParaRPr lang="zh-CN" altLang="en-US" sz="1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ltLang="zh-CN"/>
          </a:p>
        </p:txBody>
      </p:sp>
      <p:sp>
        <p:nvSpPr>
          <p:cNvPr id="25805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zh-CN"/>
          </a:p>
        </p:txBody>
      </p:sp>
      <p:sp>
        <p:nvSpPr>
          <p:cNvPr id="25805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ltLang="zh-CN"/>
          </a:p>
        </p:txBody>
      </p:sp>
      <p:sp>
        <p:nvSpPr>
          <p:cNvPr id="25805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D896A726-7409-4219-92C5-3BFD688E4BAD}" type="slidenum">
              <a:rPr lang="en-US" altLang="zh-CN"/>
              <a:pPr>
                <a:defRPr/>
              </a:pPr>
              <a:t>‹#›</a:t>
            </a:fld>
            <a:endParaRPr lang="en-US" altLang="zh-CN"/>
          </a:p>
        </p:txBody>
      </p:sp>
    </p:spTree>
    <p:extLst>
      <p:ext uri="{BB962C8B-B14F-4D97-AF65-F5344CB8AC3E}">
        <p14:creationId xmlns:p14="http://schemas.microsoft.com/office/powerpoint/2010/main" val="2301616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n-US" altLang="zh-CN"/>
          </a:p>
        </p:txBody>
      </p:sp>
      <p:sp>
        <p:nvSpPr>
          <p:cNvPr id="61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n-US" altLang="zh-CN"/>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smtClean="0"/>
            </a:lvl1pPr>
          </a:lstStyle>
          <a:p>
            <a:pPr>
              <a:defRPr/>
            </a:pPr>
            <a:fld id="{FAF021FC-719F-4FF2-B60F-E53C592301BF}" type="slidenum">
              <a:rPr lang="en-US" altLang="zh-CN"/>
              <a:pPr>
                <a:defRPr/>
              </a:pPr>
              <a:t>‹#›</a:t>
            </a:fld>
            <a:endParaRPr lang="en-US" altLang="zh-CN"/>
          </a:p>
        </p:txBody>
      </p:sp>
    </p:spTree>
    <p:extLst>
      <p:ext uri="{BB962C8B-B14F-4D97-AF65-F5344CB8AC3E}">
        <p14:creationId xmlns:p14="http://schemas.microsoft.com/office/powerpoint/2010/main" val="576305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9060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90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90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90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0C91733-8052-4B7F-BDA3-2BD06962935F}" type="slidenum">
              <a:rPr lang="en-US" altLang="zh-CN" sz="1300"/>
              <a:pPr>
                <a:spcBef>
                  <a:spcPct val="0"/>
                </a:spcBef>
              </a:pPr>
              <a:t>1</a:t>
            </a:fld>
            <a:endParaRPr lang="en-US" altLang="zh-CN" sz="13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extLst>
      <p:ext uri="{BB962C8B-B14F-4D97-AF65-F5344CB8AC3E}">
        <p14:creationId xmlns:p14="http://schemas.microsoft.com/office/powerpoint/2010/main" val="4043137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pic>
        <p:nvPicPr>
          <p:cNvPr id="4" name="Picture 2" descr="서식1"/>
          <p:cNvPicPr>
            <a:picLocks noChangeArrowheads="1"/>
          </p:cNvPicPr>
          <p:nvPr/>
        </p:nvPicPr>
        <p:blipFill>
          <a:blip r:embed="rId2">
            <a:extLst>
              <a:ext uri="{28A0092B-C50C-407E-A947-70E740481C1C}">
                <a14:useLocalDpi xmlns:a14="http://schemas.microsoft.com/office/drawing/2010/main" val="0"/>
              </a:ext>
            </a:extLst>
          </a:blip>
          <a:srcRect t="55127"/>
          <a:stretch>
            <a:fillRect/>
          </a:stretch>
        </p:blipFill>
        <p:spPr bwMode="auto">
          <a:xfrm>
            <a:off x="0" y="3159125"/>
            <a:ext cx="122047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254250" y="3743325"/>
            <a:ext cx="7681913" cy="2997200"/>
            <a:chOff x="2928" y="240"/>
            <a:chExt cx="2570" cy="1488"/>
          </a:xfrm>
        </p:grpSpPr>
        <p:sp>
          <p:nvSpPr>
            <p:cNvPr id="6" name="Freeform 4"/>
            <p:cNvSpPr>
              <a:spLocks/>
            </p:cNvSpPr>
            <p:nvPr/>
          </p:nvSpPr>
          <p:spPr bwMode="gray">
            <a:xfrm>
              <a:off x="2928" y="240"/>
              <a:ext cx="1062" cy="1488"/>
            </a:xfrm>
            <a:custGeom>
              <a:avLst/>
              <a:gdLst>
                <a:gd name="T0" fmla="*/ 1166 w 1280"/>
                <a:gd name="T1" fmla="*/ 14 h 1782"/>
                <a:gd name="T2" fmla="*/ 1060 w 1280"/>
                <a:gd name="T3" fmla="*/ 40 h 1782"/>
                <a:gd name="T4" fmla="*/ 916 w 1280"/>
                <a:gd name="T5" fmla="*/ 14 h 1782"/>
                <a:gd name="T6" fmla="*/ 728 w 1280"/>
                <a:gd name="T7" fmla="*/ 64 h 1782"/>
                <a:gd name="T8" fmla="*/ 656 w 1280"/>
                <a:gd name="T9" fmla="*/ 102 h 1782"/>
                <a:gd name="T10" fmla="*/ 670 w 1280"/>
                <a:gd name="T11" fmla="*/ 148 h 1782"/>
                <a:gd name="T12" fmla="*/ 546 w 1280"/>
                <a:gd name="T13" fmla="*/ 90 h 1782"/>
                <a:gd name="T14" fmla="*/ 576 w 1280"/>
                <a:gd name="T15" fmla="*/ 120 h 1782"/>
                <a:gd name="T16" fmla="*/ 536 w 1280"/>
                <a:gd name="T17" fmla="*/ 132 h 1782"/>
                <a:gd name="T18" fmla="*/ 578 w 1280"/>
                <a:gd name="T19" fmla="*/ 170 h 1782"/>
                <a:gd name="T20" fmla="*/ 622 w 1280"/>
                <a:gd name="T21" fmla="*/ 174 h 1782"/>
                <a:gd name="T22" fmla="*/ 664 w 1280"/>
                <a:gd name="T23" fmla="*/ 234 h 1782"/>
                <a:gd name="T24" fmla="*/ 522 w 1280"/>
                <a:gd name="T25" fmla="*/ 284 h 1782"/>
                <a:gd name="T26" fmla="*/ 344 w 1280"/>
                <a:gd name="T27" fmla="*/ 262 h 1782"/>
                <a:gd name="T28" fmla="*/ 72 w 1280"/>
                <a:gd name="T29" fmla="*/ 246 h 1782"/>
                <a:gd name="T30" fmla="*/ 36 w 1280"/>
                <a:gd name="T31" fmla="*/ 352 h 1782"/>
                <a:gd name="T32" fmla="*/ 62 w 1280"/>
                <a:gd name="T33" fmla="*/ 418 h 1782"/>
                <a:gd name="T34" fmla="*/ 82 w 1280"/>
                <a:gd name="T35" fmla="*/ 454 h 1782"/>
                <a:gd name="T36" fmla="*/ 112 w 1280"/>
                <a:gd name="T37" fmla="*/ 406 h 1782"/>
                <a:gd name="T38" fmla="*/ 132 w 1280"/>
                <a:gd name="T39" fmla="*/ 400 h 1782"/>
                <a:gd name="T40" fmla="*/ 170 w 1280"/>
                <a:gd name="T41" fmla="*/ 402 h 1782"/>
                <a:gd name="T42" fmla="*/ 230 w 1280"/>
                <a:gd name="T43" fmla="*/ 436 h 1782"/>
                <a:gd name="T44" fmla="*/ 310 w 1280"/>
                <a:gd name="T45" fmla="*/ 508 h 1782"/>
                <a:gd name="T46" fmla="*/ 384 w 1280"/>
                <a:gd name="T47" fmla="*/ 704 h 1782"/>
                <a:gd name="T48" fmla="*/ 470 w 1280"/>
                <a:gd name="T49" fmla="*/ 796 h 1782"/>
                <a:gd name="T50" fmla="*/ 552 w 1280"/>
                <a:gd name="T51" fmla="*/ 912 h 1782"/>
                <a:gd name="T52" fmla="*/ 710 w 1280"/>
                <a:gd name="T53" fmla="*/ 1046 h 1782"/>
                <a:gd name="T54" fmla="*/ 808 w 1280"/>
                <a:gd name="T55" fmla="*/ 1288 h 1782"/>
                <a:gd name="T56" fmla="*/ 796 w 1280"/>
                <a:gd name="T57" fmla="*/ 1708 h 1782"/>
                <a:gd name="T58" fmla="*/ 854 w 1280"/>
                <a:gd name="T59" fmla="*/ 1662 h 1782"/>
                <a:gd name="T60" fmla="*/ 880 w 1280"/>
                <a:gd name="T61" fmla="*/ 1610 h 1782"/>
                <a:gd name="T62" fmla="*/ 1042 w 1280"/>
                <a:gd name="T63" fmla="*/ 1424 h 1782"/>
                <a:gd name="T64" fmla="*/ 1144 w 1280"/>
                <a:gd name="T65" fmla="*/ 1204 h 1782"/>
                <a:gd name="T66" fmla="*/ 1014 w 1280"/>
                <a:gd name="T67" fmla="*/ 1142 h 1782"/>
                <a:gd name="T68" fmla="*/ 836 w 1280"/>
                <a:gd name="T69" fmla="*/ 1040 h 1782"/>
                <a:gd name="T70" fmla="*/ 734 w 1280"/>
                <a:gd name="T71" fmla="*/ 1026 h 1782"/>
                <a:gd name="T72" fmla="*/ 648 w 1280"/>
                <a:gd name="T73" fmla="*/ 936 h 1782"/>
                <a:gd name="T74" fmla="*/ 604 w 1280"/>
                <a:gd name="T75" fmla="*/ 810 h 1782"/>
                <a:gd name="T76" fmla="*/ 734 w 1280"/>
                <a:gd name="T77" fmla="*/ 782 h 1782"/>
                <a:gd name="T78" fmla="*/ 828 w 1280"/>
                <a:gd name="T79" fmla="*/ 632 h 1782"/>
                <a:gd name="T80" fmla="*/ 880 w 1280"/>
                <a:gd name="T81" fmla="*/ 618 h 1782"/>
                <a:gd name="T82" fmla="*/ 922 w 1280"/>
                <a:gd name="T83" fmla="*/ 586 h 1782"/>
                <a:gd name="T84" fmla="*/ 860 w 1280"/>
                <a:gd name="T85" fmla="*/ 544 h 1782"/>
                <a:gd name="T86" fmla="*/ 938 w 1280"/>
                <a:gd name="T87" fmla="*/ 578 h 1782"/>
                <a:gd name="T88" fmla="*/ 984 w 1280"/>
                <a:gd name="T89" fmla="*/ 576 h 1782"/>
                <a:gd name="T90" fmla="*/ 984 w 1280"/>
                <a:gd name="T91" fmla="*/ 540 h 1782"/>
                <a:gd name="T92" fmla="*/ 934 w 1280"/>
                <a:gd name="T93" fmla="*/ 490 h 1782"/>
                <a:gd name="T94" fmla="*/ 866 w 1280"/>
                <a:gd name="T95" fmla="*/ 426 h 1782"/>
                <a:gd name="T96" fmla="*/ 770 w 1280"/>
                <a:gd name="T97" fmla="*/ 412 h 1782"/>
                <a:gd name="T98" fmla="*/ 720 w 1280"/>
                <a:gd name="T99" fmla="*/ 512 h 1782"/>
                <a:gd name="T100" fmla="*/ 646 w 1280"/>
                <a:gd name="T101" fmla="*/ 368 h 1782"/>
                <a:gd name="T102" fmla="*/ 724 w 1280"/>
                <a:gd name="T103" fmla="*/ 316 h 1782"/>
                <a:gd name="T104" fmla="*/ 778 w 1280"/>
                <a:gd name="T105" fmla="*/ 234 h 1782"/>
                <a:gd name="T106" fmla="*/ 788 w 1280"/>
                <a:gd name="T107" fmla="*/ 350 h 1782"/>
                <a:gd name="T108" fmla="*/ 876 w 1280"/>
                <a:gd name="T109" fmla="*/ 350 h 1782"/>
                <a:gd name="T110" fmla="*/ 816 w 1280"/>
                <a:gd name="T111" fmla="*/ 250 h 1782"/>
                <a:gd name="T112" fmla="*/ 734 w 1280"/>
                <a:gd name="T113" fmla="*/ 188 h 1782"/>
                <a:gd name="T114" fmla="*/ 780 w 1280"/>
                <a:gd name="T115" fmla="*/ 128 h 1782"/>
                <a:gd name="T116" fmla="*/ 842 w 1280"/>
                <a:gd name="T117" fmla="*/ 102 h 1782"/>
                <a:gd name="T118" fmla="*/ 968 w 1280"/>
                <a:gd name="T119" fmla="*/ 208 h 1782"/>
                <a:gd name="T120" fmla="*/ 994 w 1280"/>
                <a:gd name="T121" fmla="*/ 324 h 1782"/>
                <a:gd name="T122" fmla="*/ 1154 w 1280"/>
                <a:gd name="T123" fmla="*/ 308 h 1782"/>
                <a:gd name="T124" fmla="*/ 1252 w 1280"/>
                <a:gd name="T125" fmla="*/ 202 h 17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0" h="1782">
                  <a:moveTo>
                    <a:pt x="1214" y="64"/>
                  </a:moveTo>
                  <a:lnTo>
                    <a:pt x="1230" y="60"/>
                  </a:lnTo>
                  <a:lnTo>
                    <a:pt x="1244" y="54"/>
                  </a:lnTo>
                  <a:lnTo>
                    <a:pt x="1254" y="44"/>
                  </a:lnTo>
                  <a:lnTo>
                    <a:pt x="1256" y="30"/>
                  </a:lnTo>
                  <a:lnTo>
                    <a:pt x="1250" y="12"/>
                  </a:lnTo>
                  <a:lnTo>
                    <a:pt x="1238" y="22"/>
                  </a:lnTo>
                  <a:lnTo>
                    <a:pt x="1226" y="24"/>
                  </a:lnTo>
                  <a:lnTo>
                    <a:pt x="1212" y="20"/>
                  </a:lnTo>
                  <a:lnTo>
                    <a:pt x="1198" y="16"/>
                  </a:lnTo>
                  <a:lnTo>
                    <a:pt x="1184" y="14"/>
                  </a:lnTo>
                  <a:lnTo>
                    <a:pt x="1166" y="14"/>
                  </a:lnTo>
                  <a:lnTo>
                    <a:pt x="1146" y="16"/>
                  </a:lnTo>
                  <a:lnTo>
                    <a:pt x="1130" y="18"/>
                  </a:lnTo>
                  <a:lnTo>
                    <a:pt x="1116" y="16"/>
                  </a:lnTo>
                  <a:lnTo>
                    <a:pt x="1100" y="16"/>
                  </a:lnTo>
                  <a:lnTo>
                    <a:pt x="1086" y="14"/>
                  </a:lnTo>
                  <a:lnTo>
                    <a:pt x="1074" y="18"/>
                  </a:lnTo>
                  <a:lnTo>
                    <a:pt x="1070" y="20"/>
                  </a:lnTo>
                  <a:lnTo>
                    <a:pt x="1066" y="24"/>
                  </a:lnTo>
                  <a:lnTo>
                    <a:pt x="1064" y="30"/>
                  </a:lnTo>
                  <a:lnTo>
                    <a:pt x="1062" y="34"/>
                  </a:lnTo>
                  <a:lnTo>
                    <a:pt x="1060" y="38"/>
                  </a:lnTo>
                  <a:lnTo>
                    <a:pt x="1060" y="40"/>
                  </a:lnTo>
                  <a:lnTo>
                    <a:pt x="1036" y="44"/>
                  </a:lnTo>
                  <a:lnTo>
                    <a:pt x="1012" y="44"/>
                  </a:lnTo>
                  <a:lnTo>
                    <a:pt x="986" y="46"/>
                  </a:lnTo>
                  <a:lnTo>
                    <a:pt x="960" y="50"/>
                  </a:lnTo>
                  <a:lnTo>
                    <a:pt x="936" y="58"/>
                  </a:lnTo>
                  <a:lnTo>
                    <a:pt x="912" y="62"/>
                  </a:lnTo>
                  <a:lnTo>
                    <a:pt x="884" y="62"/>
                  </a:lnTo>
                  <a:lnTo>
                    <a:pt x="886" y="48"/>
                  </a:lnTo>
                  <a:lnTo>
                    <a:pt x="894" y="38"/>
                  </a:lnTo>
                  <a:lnTo>
                    <a:pt x="902" y="30"/>
                  </a:lnTo>
                  <a:lnTo>
                    <a:pt x="910" y="22"/>
                  </a:lnTo>
                  <a:lnTo>
                    <a:pt x="916" y="14"/>
                  </a:lnTo>
                  <a:lnTo>
                    <a:pt x="916" y="0"/>
                  </a:lnTo>
                  <a:lnTo>
                    <a:pt x="882" y="0"/>
                  </a:lnTo>
                  <a:lnTo>
                    <a:pt x="844" y="6"/>
                  </a:lnTo>
                  <a:lnTo>
                    <a:pt x="810" y="12"/>
                  </a:lnTo>
                  <a:lnTo>
                    <a:pt x="790" y="16"/>
                  </a:lnTo>
                  <a:lnTo>
                    <a:pt x="766" y="18"/>
                  </a:lnTo>
                  <a:lnTo>
                    <a:pt x="738" y="20"/>
                  </a:lnTo>
                  <a:lnTo>
                    <a:pt x="712" y="26"/>
                  </a:lnTo>
                  <a:lnTo>
                    <a:pt x="690" y="34"/>
                  </a:lnTo>
                  <a:lnTo>
                    <a:pt x="676" y="46"/>
                  </a:lnTo>
                  <a:lnTo>
                    <a:pt x="700" y="56"/>
                  </a:lnTo>
                  <a:lnTo>
                    <a:pt x="728" y="64"/>
                  </a:lnTo>
                  <a:lnTo>
                    <a:pt x="754" y="68"/>
                  </a:lnTo>
                  <a:lnTo>
                    <a:pt x="728" y="68"/>
                  </a:lnTo>
                  <a:lnTo>
                    <a:pt x="702" y="70"/>
                  </a:lnTo>
                  <a:lnTo>
                    <a:pt x="676" y="68"/>
                  </a:lnTo>
                  <a:lnTo>
                    <a:pt x="658" y="64"/>
                  </a:lnTo>
                  <a:lnTo>
                    <a:pt x="642" y="58"/>
                  </a:lnTo>
                  <a:lnTo>
                    <a:pt x="624" y="54"/>
                  </a:lnTo>
                  <a:lnTo>
                    <a:pt x="602" y="54"/>
                  </a:lnTo>
                  <a:lnTo>
                    <a:pt x="614" y="78"/>
                  </a:lnTo>
                  <a:lnTo>
                    <a:pt x="626" y="92"/>
                  </a:lnTo>
                  <a:lnTo>
                    <a:pt x="640" y="100"/>
                  </a:lnTo>
                  <a:lnTo>
                    <a:pt x="656" y="102"/>
                  </a:lnTo>
                  <a:lnTo>
                    <a:pt x="676" y="102"/>
                  </a:lnTo>
                  <a:lnTo>
                    <a:pt x="698" y="102"/>
                  </a:lnTo>
                  <a:lnTo>
                    <a:pt x="692" y="106"/>
                  </a:lnTo>
                  <a:lnTo>
                    <a:pt x="686" y="112"/>
                  </a:lnTo>
                  <a:lnTo>
                    <a:pt x="682" y="118"/>
                  </a:lnTo>
                  <a:lnTo>
                    <a:pt x="676" y="124"/>
                  </a:lnTo>
                  <a:lnTo>
                    <a:pt x="672" y="128"/>
                  </a:lnTo>
                  <a:lnTo>
                    <a:pt x="676" y="132"/>
                  </a:lnTo>
                  <a:lnTo>
                    <a:pt x="680" y="138"/>
                  </a:lnTo>
                  <a:lnTo>
                    <a:pt x="684" y="142"/>
                  </a:lnTo>
                  <a:lnTo>
                    <a:pt x="688" y="146"/>
                  </a:lnTo>
                  <a:lnTo>
                    <a:pt x="670" y="148"/>
                  </a:lnTo>
                  <a:lnTo>
                    <a:pt x="656" y="144"/>
                  </a:lnTo>
                  <a:lnTo>
                    <a:pt x="644" y="134"/>
                  </a:lnTo>
                  <a:lnTo>
                    <a:pt x="634" y="124"/>
                  </a:lnTo>
                  <a:lnTo>
                    <a:pt x="624" y="112"/>
                  </a:lnTo>
                  <a:lnTo>
                    <a:pt x="612" y="104"/>
                  </a:lnTo>
                  <a:lnTo>
                    <a:pt x="598" y="100"/>
                  </a:lnTo>
                  <a:lnTo>
                    <a:pt x="576" y="104"/>
                  </a:lnTo>
                  <a:lnTo>
                    <a:pt x="580" y="108"/>
                  </a:lnTo>
                  <a:lnTo>
                    <a:pt x="584" y="114"/>
                  </a:lnTo>
                  <a:lnTo>
                    <a:pt x="572" y="104"/>
                  </a:lnTo>
                  <a:lnTo>
                    <a:pt x="560" y="96"/>
                  </a:lnTo>
                  <a:lnTo>
                    <a:pt x="546" y="90"/>
                  </a:lnTo>
                  <a:lnTo>
                    <a:pt x="532" y="88"/>
                  </a:lnTo>
                  <a:lnTo>
                    <a:pt x="518" y="94"/>
                  </a:lnTo>
                  <a:lnTo>
                    <a:pt x="530" y="100"/>
                  </a:lnTo>
                  <a:lnTo>
                    <a:pt x="538" y="104"/>
                  </a:lnTo>
                  <a:lnTo>
                    <a:pt x="552" y="106"/>
                  </a:lnTo>
                  <a:lnTo>
                    <a:pt x="558" y="106"/>
                  </a:lnTo>
                  <a:lnTo>
                    <a:pt x="562" y="108"/>
                  </a:lnTo>
                  <a:lnTo>
                    <a:pt x="566" y="110"/>
                  </a:lnTo>
                  <a:lnTo>
                    <a:pt x="570" y="116"/>
                  </a:lnTo>
                  <a:lnTo>
                    <a:pt x="574" y="118"/>
                  </a:lnTo>
                  <a:lnTo>
                    <a:pt x="576" y="120"/>
                  </a:lnTo>
                  <a:lnTo>
                    <a:pt x="576" y="124"/>
                  </a:lnTo>
                  <a:lnTo>
                    <a:pt x="576" y="126"/>
                  </a:lnTo>
                  <a:lnTo>
                    <a:pt x="574" y="130"/>
                  </a:lnTo>
                  <a:lnTo>
                    <a:pt x="570" y="134"/>
                  </a:lnTo>
                  <a:lnTo>
                    <a:pt x="568" y="136"/>
                  </a:lnTo>
                  <a:lnTo>
                    <a:pt x="566" y="138"/>
                  </a:lnTo>
                  <a:lnTo>
                    <a:pt x="562" y="138"/>
                  </a:lnTo>
                  <a:lnTo>
                    <a:pt x="556" y="138"/>
                  </a:lnTo>
                  <a:lnTo>
                    <a:pt x="552" y="136"/>
                  </a:lnTo>
                  <a:lnTo>
                    <a:pt x="546" y="134"/>
                  </a:lnTo>
                  <a:lnTo>
                    <a:pt x="540" y="132"/>
                  </a:lnTo>
                  <a:lnTo>
                    <a:pt x="536" y="132"/>
                  </a:lnTo>
                  <a:lnTo>
                    <a:pt x="536" y="136"/>
                  </a:lnTo>
                  <a:lnTo>
                    <a:pt x="536" y="142"/>
                  </a:lnTo>
                  <a:lnTo>
                    <a:pt x="538" y="148"/>
                  </a:lnTo>
                  <a:lnTo>
                    <a:pt x="542" y="152"/>
                  </a:lnTo>
                  <a:lnTo>
                    <a:pt x="546" y="154"/>
                  </a:lnTo>
                  <a:lnTo>
                    <a:pt x="552" y="156"/>
                  </a:lnTo>
                  <a:lnTo>
                    <a:pt x="556" y="158"/>
                  </a:lnTo>
                  <a:lnTo>
                    <a:pt x="562" y="160"/>
                  </a:lnTo>
                  <a:lnTo>
                    <a:pt x="566" y="162"/>
                  </a:lnTo>
                  <a:lnTo>
                    <a:pt x="570" y="166"/>
                  </a:lnTo>
                  <a:lnTo>
                    <a:pt x="574" y="168"/>
                  </a:lnTo>
                  <a:lnTo>
                    <a:pt x="578" y="170"/>
                  </a:lnTo>
                  <a:lnTo>
                    <a:pt x="582" y="172"/>
                  </a:lnTo>
                  <a:lnTo>
                    <a:pt x="588" y="172"/>
                  </a:lnTo>
                  <a:lnTo>
                    <a:pt x="592" y="172"/>
                  </a:lnTo>
                  <a:lnTo>
                    <a:pt x="596" y="172"/>
                  </a:lnTo>
                  <a:lnTo>
                    <a:pt x="600" y="170"/>
                  </a:lnTo>
                  <a:lnTo>
                    <a:pt x="602" y="168"/>
                  </a:lnTo>
                  <a:lnTo>
                    <a:pt x="604" y="164"/>
                  </a:lnTo>
                  <a:lnTo>
                    <a:pt x="606" y="166"/>
                  </a:lnTo>
                  <a:lnTo>
                    <a:pt x="608" y="164"/>
                  </a:lnTo>
                  <a:lnTo>
                    <a:pt x="612" y="162"/>
                  </a:lnTo>
                  <a:lnTo>
                    <a:pt x="616" y="168"/>
                  </a:lnTo>
                  <a:lnTo>
                    <a:pt x="622" y="174"/>
                  </a:lnTo>
                  <a:lnTo>
                    <a:pt x="634" y="180"/>
                  </a:lnTo>
                  <a:lnTo>
                    <a:pt x="646" y="184"/>
                  </a:lnTo>
                  <a:lnTo>
                    <a:pt x="660" y="190"/>
                  </a:lnTo>
                  <a:lnTo>
                    <a:pt x="672" y="202"/>
                  </a:lnTo>
                  <a:lnTo>
                    <a:pt x="664" y="204"/>
                  </a:lnTo>
                  <a:lnTo>
                    <a:pt x="660" y="206"/>
                  </a:lnTo>
                  <a:lnTo>
                    <a:pt x="656" y="208"/>
                  </a:lnTo>
                  <a:lnTo>
                    <a:pt x="654" y="212"/>
                  </a:lnTo>
                  <a:lnTo>
                    <a:pt x="652" y="216"/>
                  </a:lnTo>
                  <a:lnTo>
                    <a:pt x="648" y="220"/>
                  </a:lnTo>
                  <a:lnTo>
                    <a:pt x="644" y="224"/>
                  </a:lnTo>
                  <a:lnTo>
                    <a:pt x="664" y="234"/>
                  </a:lnTo>
                  <a:lnTo>
                    <a:pt x="678" y="250"/>
                  </a:lnTo>
                  <a:lnTo>
                    <a:pt x="682" y="270"/>
                  </a:lnTo>
                  <a:lnTo>
                    <a:pt x="672" y="268"/>
                  </a:lnTo>
                  <a:lnTo>
                    <a:pt x="654" y="268"/>
                  </a:lnTo>
                  <a:lnTo>
                    <a:pt x="632" y="270"/>
                  </a:lnTo>
                  <a:lnTo>
                    <a:pt x="612" y="274"/>
                  </a:lnTo>
                  <a:lnTo>
                    <a:pt x="598" y="280"/>
                  </a:lnTo>
                  <a:lnTo>
                    <a:pt x="592" y="284"/>
                  </a:lnTo>
                  <a:lnTo>
                    <a:pt x="586" y="290"/>
                  </a:lnTo>
                  <a:lnTo>
                    <a:pt x="580" y="296"/>
                  </a:lnTo>
                  <a:lnTo>
                    <a:pt x="552" y="290"/>
                  </a:lnTo>
                  <a:lnTo>
                    <a:pt x="522" y="284"/>
                  </a:lnTo>
                  <a:lnTo>
                    <a:pt x="496" y="284"/>
                  </a:lnTo>
                  <a:lnTo>
                    <a:pt x="472" y="290"/>
                  </a:lnTo>
                  <a:lnTo>
                    <a:pt x="450" y="294"/>
                  </a:lnTo>
                  <a:lnTo>
                    <a:pt x="432" y="288"/>
                  </a:lnTo>
                  <a:lnTo>
                    <a:pt x="416" y="284"/>
                  </a:lnTo>
                  <a:lnTo>
                    <a:pt x="408" y="278"/>
                  </a:lnTo>
                  <a:lnTo>
                    <a:pt x="402" y="272"/>
                  </a:lnTo>
                  <a:lnTo>
                    <a:pt x="394" y="260"/>
                  </a:lnTo>
                  <a:lnTo>
                    <a:pt x="384" y="256"/>
                  </a:lnTo>
                  <a:lnTo>
                    <a:pt x="372" y="254"/>
                  </a:lnTo>
                  <a:lnTo>
                    <a:pt x="358" y="258"/>
                  </a:lnTo>
                  <a:lnTo>
                    <a:pt x="344" y="262"/>
                  </a:lnTo>
                  <a:lnTo>
                    <a:pt x="330" y="266"/>
                  </a:lnTo>
                  <a:lnTo>
                    <a:pt x="306" y="272"/>
                  </a:lnTo>
                  <a:lnTo>
                    <a:pt x="292" y="272"/>
                  </a:lnTo>
                  <a:lnTo>
                    <a:pt x="280" y="270"/>
                  </a:lnTo>
                  <a:lnTo>
                    <a:pt x="270" y="266"/>
                  </a:lnTo>
                  <a:lnTo>
                    <a:pt x="260" y="260"/>
                  </a:lnTo>
                  <a:lnTo>
                    <a:pt x="248" y="252"/>
                  </a:lnTo>
                  <a:lnTo>
                    <a:pt x="228" y="244"/>
                  </a:lnTo>
                  <a:lnTo>
                    <a:pt x="196" y="236"/>
                  </a:lnTo>
                  <a:lnTo>
                    <a:pt x="156" y="234"/>
                  </a:lnTo>
                  <a:lnTo>
                    <a:pt x="114" y="238"/>
                  </a:lnTo>
                  <a:lnTo>
                    <a:pt x="72" y="246"/>
                  </a:lnTo>
                  <a:lnTo>
                    <a:pt x="34" y="256"/>
                  </a:lnTo>
                  <a:lnTo>
                    <a:pt x="4" y="272"/>
                  </a:lnTo>
                  <a:lnTo>
                    <a:pt x="6" y="276"/>
                  </a:lnTo>
                  <a:lnTo>
                    <a:pt x="8" y="280"/>
                  </a:lnTo>
                  <a:lnTo>
                    <a:pt x="22" y="284"/>
                  </a:lnTo>
                  <a:lnTo>
                    <a:pt x="32" y="294"/>
                  </a:lnTo>
                  <a:lnTo>
                    <a:pt x="40" y="306"/>
                  </a:lnTo>
                  <a:lnTo>
                    <a:pt x="44" y="322"/>
                  </a:lnTo>
                  <a:lnTo>
                    <a:pt x="22" y="326"/>
                  </a:lnTo>
                  <a:lnTo>
                    <a:pt x="0" y="334"/>
                  </a:lnTo>
                  <a:lnTo>
                    <a:pt x="16" y="346"/>
                  </a:lnTo>
                  <a:lnTo>
                    <a:pt x="36" y="352"/>
                  </a:lnTo>
                  <a:lnTo>
                    <a:pt x="56" y="358"/>
                  </a:lnTo>
                  <a:lnTo>
                    <a:pt x="30" y="364"/>
                  </a:lnTo>
                  <a:lnTo>
                    <a:pt x="4" y="372"/>
                  </a:lnTo>
                  <a:lnTo>
                    <a:pt x="10" y="392"/>
                  </a:lnTo>
                  <a:lnTo>
                    <a:pt x="20" y="404"/>
                  </a:lnTo>
                  <a:lnTo>
                    <a:pt x="34" y="408"/>
                  </a:lnTo>
                  <a:lnTo>
                    <a:pt x="48" y="406"/>
                  </a:lnTo>
                  <a:lnTo>
                    <a:pt x="54" y="410"/>
                  </a:lnTo>
                  <a:lnTo>
                    <a:pt x="58" y="412"/>
                  </a:lnTo>
                  <a:lnTo>
                    <a:pt x="62" y="418"/>
                  </a:lnTo>
                  <a:lnTo>
                    <a:pt x="64" y="422"/>
                  </a:lnTo>
                  <a:lnTo>
                    <a:pt x="64" y="428"/>
                  </a:lnTo>
                  <a:lnTo>
                    <a:pt x="62" y="432"/>
                  </a:lnTo>
                  <a:lnTo>
                    <a:pt x="54" y="440"/>
                  </a:lnTo>
                  <a:lnTo>
                    <a:pt x="44" y="448"/>
                  </a:lnTo>
                  <a:lnTo>
                    <a:pt x="36" y="458"/>
                  </a:lnTo>
                  <a:lnTo>
                    <a:pt x="34" y="470"/>
                  </a:lnTo>
                  <a:lnTo>
                    <a:pt x="44" y="468"/>
                  </a:lnTo>
                  <a:lnTo>
                    <a:pt x="56" y="464"/>
                  </a:lnTo>
                  <a:lnTo>
                    <a:pt x="66" y="460"/>
                  </a:lnTo>
                  <a:lnTo>
                    <a:pt x="76" y="458"/>
                  </a:lnTo>
                  <a:lnTo>
                    <a:pt x="82" y="454"/>
                  </a:lnTo>
                  <a:lnTo>
                    <a:pt x="90" y="448"/>
                  </a:lnTo>
                  <a:lnTo>
                    <a:pt x="94" y="442"/>
                  </a:lnTo>
                  <a:lnTo>
                    <a:pt x="96" y="438"/>
                  </a:lnTo>
                  <a:lnTo>
                    <a:pt x="96" y="434"/>
                  </a:lnTo>
                  <a:lnTo>
                    <a:pt x="98" y="428"/>
                  </a:lnTo>
                  <a:lnTo>
                    <a:pt x="98" y="422"/>
                  </a:lnTo>
                  <a:lnTo>
                    <a:pt x="98" y="420"/>
                  </a:lnTo>
                  <a:lnTo>
                    <a:pt x="98" y="416"/>
                  </a:lnTo>
                  <a:lnTo>
                    <a:pt x="100" y="414"/>
                  </a:lnTo>
                  <a:lnTo>
                    <a:pt x="102" y="412"/>
                  </a:lnTo>
                  <a:lnTo>
                    <a:pt x="106" y="410"/>
                  </a:lnTo>
                  <a:lnTo>
                    <a:pt x="112" y="406"/>
                  </a:lnTo>
                  <a:lnTo>
                    <a:pt x="116" y="400"/>
                  </a:lnTo>
                  <a:lnTo>
                    <a:pt x="120" y="396"/>
                  </a:lnTo>
                  <a:lnTo>
                    <a:pt x="124" y="392"/>
                  </a:lnTo>
                  <a:lnTo>
                    <a:pt x="124" y="390"/>
                  </a:lnTo>
                  <a:lnTo>
                    <a:pt x="128" y="388"/>
                  </a:lnTo>
                  <a:lnTo>
                    <a:pt x="130" y="388"/>
                  </a:lnTo>
                  <a:lnTo>
                    <a:pt x="134" y="388"/>
                  </a:lnTo>
                  <a:lnTo>
                    <a:pt x="136" y="390"/>
                  </a:lnTo>
                  <a:lnTo>
                    <a:pt x="136" y="392"/>
                  </a:lnTo>
                  <a:lnTo>
                    <a:pt x="136" y="394"/>
                  </a:lnTo>
                  <a:lnTo>
                    <a:pt x="134" y="398"/>
                  </a:lnTo>
                  <a:lnTo>
                    <a:pt x="132" y="400"/>
                  </a:lnTo>
                  <a:lnTo>
                    <a:pt x="130" y="404"/>
                  </a:lnTo>
                  <a:lnTo>
                    <a:pt x="130" y="406"/>
                  </a:lnTo>
                  <a:lnTo>
                    <a:pt x="130" y="408"/>
                  </a:lnTo>
                  <a:lnTo>
                    <a:pt x="134" y="408"/>
                  </a:lnTo>
                  <a:lnTo>
                    <a:pt x="138" y="406"/>
                  </a:lnTo>
                  <a:lnTo>
                    <a:pt x="144" y="402"/>
                  </a:lnTo>
                  <a:lnTo>
                    <a:pt x="148" y="400"/>
                  </a:lnTo>
                  <a:lnTo>
                    <a:pt x="154" y="398"/>
                  </a:lnTo>
                  <a:lnTo>
                    <a:pt x="160" y="396"/>
                  </a:lnTo>
                  <a:lnTo>
                    <a:pt x="164" y="398"/>
                  </a:lnTo>
                  <a:lnTo>
                    <a:pt x="168" y="400"/>
                  </a:lnTo>
                  <a:lnTo>
                    <a:pt x="170" y="402"/>
                  </a:lnTo>
                  <a:lnTo>
                    <a:pt x="174" y="406"/>
                  </a:lnTo>
                  <a:lnTo>
                    <a:pt x="178" y="410"/>
                  </a:lnTo>
                  <a:lnTo>
                    <a:pt x="182" y="412"/>
                  </a:lnTo>
                  <a:lnTo>
                    <a:pt x="186" y="416"/>
                  </a:lnTo>
                  <a:lnTo>
                    <a:pt x="192" y="418"/>
                  </a:lnTo>
                  <a:lnTo>
                    <a:pt x="198" y="418"/>
                  </a:lnTo>
                  <a:lnTo>
                    <a:pt x="204" y="418"/>
                  </a:lnTo>
                  <a:lnTo>
                    <a:pt x="212" y="420"/>
                  </a:lnTo>
                  <a:lnTo>
                    <a:pt x="218" y="422"/>
                  </a:lnTo>
                  <a:lnTo>
                    <a:pt x="222" y="426"/>
                  </a:lnTo>
                  <a:lnTo>
                    <a:pt x="226" y="430"/>
                  </a:lnTo>
                  <a:lnTo>
                    <a:pt x="230" y="436"/>
                  </a:lnTo>
                  <a:lnTo>
                    <a:pt x="238" y="446"/>
                  </a:lnTo>
                  <a:lnTo>
                    <a:pt x="248" y="456"/>
                  </a:lnTo>
                  <a:lnTo>
                    <a:pt x="260" y="464"/>
                  </a:lnTo>
                  <a:lnTo>
                    <a:pt x="274" y="476"/>
                  </a:lnTo>
                  <a:lnTo>
                    <a:pt x="288" y="486"/>
                  </a:lnTo>
                  <a:lnTo>
                    <a:pt x="292" y="488"/>
                  </a:lnTo>
                  <a:lnTo>
                    <a:pt x="298" y="490"/>
                  </a:lnTo>
                  <a:lnTo>
                    <a:pt x="302" y="492"/>
                  </a:lnTo>
                  <a:lnTo>
                    <a:pt x="306" y="494"/>
                  </a:lnTo>
                  <a:lnTo>
                    <a:pt x="308" y="498"/>
                  </a:lnTo>
                  <a:lnTo>
                    <a:pt x="310" y="502"/>
                  </a:lnTo>
                  <a:lnTo>
                    <a:pt x="310" y="508"/>
                  </a:lnTo>
                  <a:lnTo>
                    <a:pt x="312" y="512"/>
                  </a:lnTo>
                  <a:lnTo>
                    <a:pt x="320" y="530"/>
                  </a:lnTo>
                  <a:lnTo>
                    <a:pt x="330" y="546"/>
                  </a:lnTo>
                  <a:lnTo>
                    <a:pt x="334" y="552"/>
                  </a:lnTo>
                  <a:lnTo>
                    <a:pt x="340" y="558"/>
                  </a:lnTo>
                  <a:lnTo>
                    <a:pt x="348" y="562"/>
                  </a:lnTo>
                  <a:lnTo>
                    <a:pt x="350" y="598"/>
                  </a:lnTo>
                  <a:lnTo>
                    <a:pt x="354" y="634"/>
                  </a:lnTo>
                  <a:lnTo>
                    <a:pt x="362" y="668"/>
                  </a:lnTo>
                  <a:lnTo>
                    <a:pt x="368" y="678"/>
                  </a:lnTo>
                  <a:lnTo>
                    <a:pt x="376" y="692"/>
                  </a:lnTo>
                  <a:lnTo>
                    <a:pt x="384" y="704"/>
                  </a:lnTo>
                  <a:lnTo>
                    <a:pt x="390" y="714"/>
                  </a:lnTo>
                  <a:lnTo>
                    <a:pt x="394" y="716"/>
                  </a:lnTo>
                  <a:lnTo>
                    <a:pt x="400" y="718"/>
                  </a:lnTo>
                  <a:lnTo>
                    <a:pt x="406" y="720"/>
                  </a:lnTo>
                  <a:lnTo>
                    <a:pt x="410" y="722"/>
                  </a:lnTo>
                  <a:lnTo>
                    <a:pt x="416" y="722"/>
                  </a:lnTo>
                  <a:lnTo>
                    <a:pt x="418" y="724"/>
                  </a:lnTo>
                  <a:lnTo>
                    <a:pt x="428" y="740"/>
                  </a:lnTo>
                  <a:lnTo>
                    <a:pt x="434" y="758"/>
                  </a:lnTo>
                  <a:lnTo>
                    <a:pt x="442" y="774"/>
                  </a:lnTo>
                  <a:lnTo>
                    <a:pt x="454" y="788"/>
                  </a:lnTo>
                  <a:lnTo>
                    <a:pt x="470" y="796"/>
                  </a:lnTo>
                  <a:lnTo>
                    <a:pt x="486" y="806"/>
                  </a:lnTo>
                  <a:lnTo>
                    <a:pt x="498" y="818"/>
                  </a:lnTo>
                  <a:lnTo>
                    <a:pt x="502" y="830"/>
                  </a:lnTo>
                  <a:lnTo>
                    <a:pt x="502" y="844"/>
                  </a:lnTo>
                  <a:lnTo>
                    <a:pt x="502" y="856"/>
                  </a:lnTo>
                  <a:lnTo>
                    <a:pt x="506" y="868"/>
                  </a:lnTo>
                  <a:lnTo>
                    <a:pt x="514" y="874"/>
                  </a:lnTo>
                  <a:lnTo>
                    <a:pt x="524" y="878"/>
                  </a:lnTo>
                  <a:lnTo>
                    <a:pt x="534" y="880"/>
                  </a:lnTo>
                  <a:lnTo>
                    <a:pt x="544" y="888"/>
                  </a:lnTo>
                  <a:lnTo>
                    <a:pt x="550" y="900"/>
                  </a:lnTo>
                  <a:lnTo>
                    <a:pt x="552" y="912"/>
                  </a:lnTo>
                  <a:lnTo>
                    <a:pt x="556" y="924"/>
                  </a:lnTo>
                  <a:lnTo>
                    <a:pt x="566" y="938"/>
                  </a:lnTo>
                  <a:lnTo>
                    <a:pt x="576" y="944"/>
                  </a:lnTo>
                  <a:lnTo>
                    <a:pt x="586" y="946"/>
                  </a:lnTo>
                  <a:lnTo>
                    <a:pt x="594" y="948"/>
                  </a:lnTo>
                  <a:lnTo>
                    <a:pt x="604" y="950"/>
                  </a:lnTo>
                  <a:lnTo>
                    <a:pt x="626" y="958"/>
                  </a:lnTo>
                  <a:lnTo>
                    <a:pt x="648" y="968"/>
                  </a:lnTo>
                  <a:lnTo>
                    <a:pt x="670" y="982"/>
                  </a:lnTo>
                  <a:lnTo>
                    <a:pt x="688" y="1000"/>
                  </a:lnTo>
                  <a:lnTo>
                    <a:pt x="702" y="1020"/>
                  </a:lnTo>
                  <a:lnTo>
                    <a:pt x="710" y="1046"/>
                  </a:lnTo>
                  <a:lnTo>
                    <a:pt x="738" y="1054"/>
                  </a:lnTo>
                  <a:lnTo>
                    <a:pt x="756" y="1062"/>
                  </a:lnTo>
                  <a:lnTo>
                    <a:pt x="766" y="1072"/>
                  </a:lnTo>
                  <a:lnTo>
                    <a:pt x="768" y="1084"/>
                  </a:lnTo>
                  <a:lnTo>
                    <a:pt x="766" y="1104"/>
                  </a:lnTo>
                  <a:lnTo>
                    <a:pt x="758" y="1130"/>
                  </a:lnTo>
                  <a:lnTo>
                    <a:pt x="754" y="1160"/>
                  </a:lnTo>
                  <a:lnTo>
                    <a:pt x="754" y="1184"/>
                  </a:lnTo>
                  <a:lnTo>
                    <a:pt x="760" y="1206"/>
                  </a:lnTo>
                  <a:lnTo>
                    <a:pt x="770" y="1226"/>
                  </a:lnTo>
                  <a:lnTo>
                    <a:pt x="784" y="1248"/>
                  </a:lnTo>
                  <a:lnTo>
                    <a:pt x="808" y="1288"/>
                  </a:lnTo>
                  <a:lnTo>
                    <a:pt x="828" y="1326"/>
                  </a:lnTo>
                  <a:lnTo>
                    <a:pt x="844" y="1364"/>
                  </a:lnTo>
                  <a:lnTo>
                    <a:pt x="850" y="1406"/>
                  </a:lnTo>
                  <a:lnTo>
                    <a:pt x="848" y="1444"/>
                  </a:lnTo>
                  <a:lnTo>
                    <a:pt x="840" y="1482"/>
                  </a:lnTo>
                  <a:lnTo>
                    <a:pt x="828" y="1518"/>
                  </a:lnTo>
                  <a:lnTo>
                    <a:pt x="820" y="1558"/>
                  </a:lnTo>
                  <a:lnTo>
                    <a:pt x="816" y="1598"/>
                  </a:lnTo>
                  <a:lnTo>
                    <a:pt x="814" y="1636"/>
                  </a:lnTo>
                  <a:lnTo>
                    <a:pt x="808" y="1660"/>
                  </a:lnTo>
                  <a:lnTo>
                    <a:pt x="800" y="1684"/>
                  </a:lnTo>
                  <a:lnTo>
                    <a:pt x="796" y="1708"/>
                  </a:lnTo>
                  <a:lnTo>
                    <a:pt x="796" y="1734"/>
                  </a:lnTo>
                  <a:lnTo>
                    <a:pt x="804" y="1762"/>
                  </a:lnTo>
                  <a:lnTo>
                    <a:pt x="814" y="1776"/>
                  </a:lnTo>
                  <a:lnTo>
                    <a:pt x="824" y="1782"/>
                  </a:lnTo>
                  <a:lnTo>
                    <a:pt x="836" y="1780"/>
                  </a:lnTo>
                  <a:lnTo>
                    <a:pt x="846" y="1772"/>
                  </a:lnTo>
                  <a:lnTo>
                    <a:pt x="854" y="1758"/>
                  </a:lnTo>
                  <a:lnTo>
                    <a:pt x="858" y="1740"/>
                  </a:lnTo>
                  <a:lnTo>
                    <a:pt x="860" y="1720"/>
                  </a:lnTo>
                  <a:lnTo>
                    <a:pt x="858" y="1704"/>
                  </a:lnTo>
                  <a:lnTo>
                    <a:pt x="852" y="1684"/>
                  </a:lnTo>
                  <a:lnTo>
                    <a:pt x="854" y="1662"/>
                  </a:lnTo>
                  <a:lnTo>
                    <a:pt x="856" y="1658"/>
                  </a:lnTo>
                  <a:lnTo>
                    <a:pt x="860" y="1654"/>
                  </a:lnTo>
                  <a:lnTo>
                    <a:pt x="864" y="1652"/>
                  </a:lnTo>
                  <a:lnTo>
                    <a:pt x="868" y="1650"/>
                  </a:lnTo>
                  <a:lnTo>
                    <a:pt x="872" y="1646"/>
                  </a:lnTo>
                  <a:lnTo>
                    <a:pt x="876" y="1642"/>
                  </a:lnTo>
                  <a:lnTo>
                    <a:pt x="876" y="1638"/>
                  </a:lnTo>
                  <a:lnTo>
                    <a:pt x="878" y="1632"/>
                  </a:lnTo>
                  <a:lnTo>
                    <a:pt x="878" y="1626"/>
                  </a:lnTo>
                  <a:lnTo>
                    <a:pt x="878" y="1620"/>
                  </a:lnTo>
                  <a:lnTo>
                    <a:pt x="878" y="1614"/>
                  </a:lnTo>
                  <a:lnTo>
                    <a:pt x="880" y="1610"/>
                  </a:lnTo>
                  <a:lnTo>
                    <a:pt x="888" y="1600"/>
                  </a:lnTo>
                  <a:lnTo>
                    <a:pt x="902" y="1588"/>
                  </a:lnTo>
                  <a:lnTo>
                    <a:pt x="914" y="1578"/>
                  </a:lnTo>
                  <a:lnTo>
                    <a:pt x="928" y="1566"/>
                  </a:lnTo>
                  <a:lnTo>
                    <a:pt x="936" y="1556"/>
                  </a:lnTo>
                  <a:lnTo>
                    <a:pt x="940" y="1542"/>
                  </a:lnTo>
                  <a:lnTo>
                    <a:pt x="936" y="1528"/>
                  </a:lnTo>
                  <a:lnTo>
                    <a:pt x="968" y="1512"/>
                  </a:lnTo>
                  <a:lnTo>
                    <a:pt x="994" y="1494"/>
                  </a:lnTo>
                  <a:lnTo>
                    <a:pt x="1012" y="1474"/>
                  </a:lnTo>
                  <a:lnTo>
                    <a:pt x="1028" y="1450"/>
                  </a:lnTo>
                  <a:lnTo>
                    <a:pt x="1042" y="1424"/>
                  </a:lnTo>
                  <a:lnTo>
                    <a:pt x="1056" y="1398"/>
                  </a:lnTo>
                  <a:lnTo>
                    <a:pt x="1070" y="1370"/>
                  </a:lnTo>
                  <a:lnTo>
                    <a:pt x="1084" y="1356"/>
                  </a:lnTo>
                  <a:lnTo>
                    <a:pt x="1100" y="1340"/>
                  </a:lnTo>
                  <a:lnTo>
                    <a:pt x="1112" y="1324"/>
                  </a:lnTo>
                  <a:lnTo>
                    <a:pt x="1114" y="1310"/>
                  </a:lnTo>
                  <a:lnTo>
                    <a:pt x="1114" y="1296"/>
                  </a:lnTo>
                  <a:lnTo>
                    <a:pt x="1116" y="1282"/>
                  </a:lnTo>
                  <a:lnTo>
                    <a:pt x="1124" y="1262"/>
                  </a:lnTo>
                  <a:lnTo>
                    <a:pt x="1136" y="1242"/>
                  </a:lnTo>
                  <a:lnTo>
                    <a:pt x="1144" y="1222"/>
                  </a:lnTo>
                  <a:lnTo>
                    <a:pt x="1144" y="1204"/>
                  </a:lnTo>
                  <a:lnTo>
                    <a:pt x="1136" y="1190"/>
                  </a:lnTo>
                  <a:lnTo>
                    <a:pt x="1126" y="1182"/>
                  </a:lnTo>
                  <a:lnTo>
                    <a:pt x="1112" y="1180"/>
                  </a:lnTo>
                  <a:lnTo>
                    <a:pt x="1098" y="1178"/>
                  </a:lnTo>
                  <a:lnTo>
                    <a:pt x="1082" y="1172"/>
                  </a:lnTo>
                  <a:lnTo>
                    <a:pt x="1070" y="1164"/>
                  </a:lnTo>
                  <a:lnTo>
                    <a:pt x="1060" y="1154"/>
                  </a:lnTo>
                  <a:lnTo>
                    <a:pt x="1050" y="1144"/>
                  </a:lnTo>
                  <a:lnTo>
                    <a:pt x="1042" y="1142"/>
                  </a:lnTo>
                  <a:lnTo>
                    <a:pt x="1032" y="1144"/>
                  </a:lnTo>
                  <a:lnTo>
                    <a:pt x="1022" y="1144"/>
                  </a:lnTo>
                  <a:lnTo>
                    <a:pt x="1014" y="1142"/>
                  </a:lnTo>
                  <a:lnTo>
                    <a:pt x="1008" y="1132"/>
                  </a:lnTo>
                  <a:lnTo>
                    <a:pt x="1004" y="1118"/>
                  </a:lnTo>
                  <a:lnTo>
                    <a:pt x="996" y="1106"/>
                  </a:lnTo>
                  <a:lnTo>
                    <a:pt x="982" y="1098"/>
                  </a:lnTo>
                  <a:lnTo>
                    <a:pt x="968" y="1092"/>
                  </a:lnTo>
                  <a:lnTo>
                    <a:pt x="954" y="1084"/>
                  </a:lnTo>
                  <a:lnTo>
                    <a:pt x="928" y="1068"/>
                  </a:lnTo>
                  <a:lnTo>
                    <a:pt x="902" y="1050"/>
                  </a:lnTo>
                  <a:lnTo>
                    <a:pt x="880" y="1034"/>
                  </a:lnTo>
                  <a:lnTo>
                    <a:pt x="858" y="1044"/>
                  </a:lnTo>
                  <a:lnTo>
                    <a:pt x="834" y="1046"/>
                  </a:lnTo>
                  <a:lnTo>
                    <a:pt x="836" y="1040"/>
                  </a:lnTo>
                  <a:lnTo>
                    <a:pt x="836" y="1034"/>
                  </a:lnTo>
                  <a:lnTo>
                    <a:pt x="836" y="1028"/>
                  </a:lnTo>
                  <a:lnTo>
                    <a:pt x="838" y="1024"/>
                  </a:lnTo>
                  <a:lnTo>
                    <a:pt x="822" y="1022"/>
                  </a:lnTo>
                  <a:lnTo>
                    <a:pt x="808" y="1024"/>
                  </a:lnTo>
                  <a:lnTo>
                    <a:pt x="796" y="1032"/>
                  </a:lnTo>
                  <a:lnTo>
                    <a:pt x="790" y="1044"/>
                  </a:lnTo>
                  <a:lnTo>
                    <a:pt x="790" y="1060"/>
                  </a:lnTo>
                  <a:lnTo>
                    <a:pt x="774" y="1054"/>
                  </a:lnTo>
                  <a:lnTo>
                    <a:pt x="760" y="1044"/>
                  </a:lnTo>
                  <a:lnTo>
                    <a:pt x="754" y="1028"/>
                  </a:lnTo>
                  <a:lnTo>
                    <a:pt x="734" y="1026"/>
                  </a:lnTo>
                  <a:lnTo>
                    <a:pt x="714" y="1012"/>
                  </a:lnTo>
                  <a:lnTo>
                    <a:pt x="700" y="994"/>
                  </a:lnTo>
                  <a:lnTo>
                    <a:pt x="694" y="974"/>
                  </a:lnTo>
                  <a:lnTo>
                    <a:pt x="690" y="974"/>
                  </a:lnTo>
                  <a:lnTo>
                    <a:pt x="684" y="972"/>
                  </a:lnTo>
                  <a:lnTo>
                    <a:pt x="678" y="972"/>
                  </a:lnTo>
                  <a:lnTo>
                    <a:pt x="672" y="972"/>
                  </a:lnTo>
                  <a:lnTo>
                    <a:pt x="674" y="952"/>
                  </a:lnTo>
                  <a:lnTo>
                    <a:pt x="676" y="934"/>
                  </a:lnTo>
                  <a:lnTo>
                    <a:pt x="672" y="914"/>
                  </a:lnTo>
                  <a:lnTo>
                    <a:pt x="662" y="928"/>
                  </a:lnTo>
                  <a:lnTo>
                    <a:pt x="648" y="936"/>
                  </a:lnTo>
                  <a:lnTo>
                    <a:pt x="632" y="940"/>
                  </a:lnTo>
                  <a:lnTo>
                    <a:pt x="616" y="940"/>
                  </a:lnTo>
                  <a:lnTo>
                    <a:pt x="598" y="940"/>
                  </a:lnTo>
                  <a:lnTo>
                    <a:pt x="604" y="924"/>
                  </a:lnTo>
                  <a:lnTo>
                    <a:pt x="604" y="908"/>
                  </a:lnTo>
                  <a:lnTo>
                    <a:pt x="598" y="896"/>
                  </a:lnTo>
                  <a:lnTo>
                    <a:pt x="592" y="884"/>
                  </a:lnTo>
                  <a:lnTo>
                    <a:pt x="584" y="872"/>
                  </a:lnTo>
                  <a:lnTo>
                    <a:pt x="580" y="860"/>
                  </a:lnTo>
                  <a:lnTo>
                    <a:pt x="582" y="844"/>
                  </a:lnTo>
                  <a:lnTo>
                    <a:pt x="590" y="826"/>
                  </a:lnTo>
                  <a:lnTo>
                    <a:pt x="604" y="810"/>
                  </a:lnTo>
                  <a:lnTo>
                    <a:pt x="620" y="802"/>
                  </a:lnTo>
                  <a:lnTo>
                    <a:pt x="638" y="798"/>
                  </a:lnTo>
                  <a:lnTo>
                    <a:pt x="656" y="800"/>
                  </a:lnTo>
                  <a:lnTo>
                    <a:pt x="676" y="804"/>
                  </a:lnTo>
                  <a:lnTo>
                    <a:pt x="694" y="808"/>
                  </a:lnTo>
                  <a:lnTo>
                    <a:pt x="694" y="822"/>
                  </a:lnTo>
                  <a:lnTo>
                    <a:pt x="698" y="834"/>
                  </a:lnTo>
                  <a:lnTo>
                    <a:pt x="706" y="840"/>
                  </a:lnTo>
                  <a:lnTo>
                    <a:pt x="716" y="842"/>
                  </a:lnTo>
                  <a:lnTo>
                    <a:pt x="732" y="838"/>
                  </a:lnTo>
                  <a:lnTo>
                    <a:pt x="732" y="810"/>
                  </a:lnTo>
                  <a:lnTo>
                    <a:pt x="734" y="782"/>
                  </a:lnTo>
                  <a:lnTo>
                    <a:pt x="742" y="756"/>
                  </a:lnTo>
                  <a:lnTo>
                    <a:pt x="750" y="744"/>
                  </a:lnTo>
                  <a:lnTo>
                    <a:pt x="760" y="732"/>
                  </a:lnTo>
                  <a:lnTo>
                    <a:pt x="768" y="720"/>
                  </a:lnTo>
                  <a:lnTo>
                    <a:pt x="774" y="708"/>
                  </a:lnTo>
                  <a:lnTo>
                    <a:pt x="776" y="692"/>
                  </a:lnTo>
                  <a:lnTo>
                    <a:pt x="790" y="688"/>
                  </a:lnTo>
                  <a:lnTo>
                    <a:pt x="798" y="682"/>
                  </a:lnTo>
                  <a:lnTo>
                    <a:pt x="800" y="672"/>
                  </a:lnTo>
                  <a:lnTo>
                    <a:pt x="804" y="660"/>
                  </a:lnTo>
                  <a:lnTo>
                    <a:pt x="810" y="648"/>
                  </a:lnTo>
                  <a:lnTo>
                    <a:pt x="828" y="632"/>
                  </a:lnTo>
                  <a:lnTo>
                    <a:pt x="848" y="618"/>
                  </a:lnTo>
                  <a:lnTo>
                    <a:pt x="868" y="604"/>
                  </a:lnTo>
                  <a:lnTo>
                    <a:pt x="870" y="602"/>
                  </a:lnTo>
                  <a:lnTo>
                    <a:pt x="874" y="598"/>
                  </a:lnTo>
                  <a:lnTo>
                    <a:pt x="880" y="602"/>
                  </a:lnTo>
                  <a:lnTo>
                    <a:pt x="886" y="604"/>
                  </a:lnTo>
                  <a:lnTo>
                    <a:pt x="890" y="606"/>
                  </a:lnTo>
                  <a:lnTo>
                    <a:pt x="888" y="606"/>
                  </a:lnTo>
                  <a:lnTo>
                    <a:pt x="890" y="608"/>
                  </a:lnTo>
                  <a:lnTo>
                    <a:pt x="894" y="612"/>
                  </a:lnTo>
                  <a:lnTo>
                    <a:pt x="888" y="614"/>
                  </a:lnTo>
                  <a:lnTo>
                    <a:pt x="880" y="618"/>
                  </a:lnTo>
                  <a:lnTo>
                    <a:pt x="872" y="622"/>
                  </a:lnTo>
                  <a:lnTo>
                    <a:pt x="864" y="628"/>
                  </a:lnTo>
                  <a:lnTo>
                    <a:pt x="862" y="634"/>
                  </a:lnTo>
                  <a:lnTo>
                    <a:pt x="864" y="640"/>
                  </a:lnTo>
                  <a:lnTo>
                    <a:pt x="878" y="646"/>
                  </a:lnTo>
                  <a:lnTo>
                    <a:pt x="886" y="638"/>
                  </a:lnTo>
                  <a:lnTo>
                    <a:pt x="898" y="628"/>
                  </a:lnTo>
                  <a:lnTo>
                    <a:pt x="912" y="616"/>
                  </a:lnTo>
                  <a:lnTo>
                    <a:pt x="922" y="604"/>
                  </a:lnTo>
                  <a:lnTo>
                    <a:pt x="930" y="592"/>
                  </a:lnTo>
                  <a:lnTo>
                    <a:pt x="930" y="582"/>
                  </a:lnTo>
                  <a:lnTo>
                    <a:pt x="922" y="586"/>
                  </a:lnTo>
                  <a:lnTo>
                    <a:pt x="914" y="592"/>
                  </a:lnTo>
                  <a:lnTo>
                    <a:pt x="906" y="594"/>
                  </a:lnTo>
                  <a:lnTo>
                    <a:pt x="896" y="594"/>
                  </a:lnTo>
                  <a:lnTo>
                    <a:pt x="892" y="592"/>
                  </a:lnTo>
                  <a:lnTo>
                    <a:pt x="890" y="588"/>
                  </a:lnTo>
                  <a:lnTo>
                    <a:pt x="886" y="586"/>
                  </a:lnTo>
                  <a:lnTo>
                    <a:pt x="894" y="574"/>
                  </a:lnTo>
                  <a:lnTo>
                    <a:pt x="896" y="566"/>
                  </a:lnTo>
                  <a:lnTo>
                    <a:pt x="896" y="556"/>
                  </a:lnTo>
                  <a:lnTo>
                    <a:pt x="890" y="550"/>
                  </a:lnTo>
                  <a:lnTo>
                    <a:pt x="878" y="544"/>
                  </a:lnTo>
                  <a:lnTo>
                    <a:pt x="860" y="544"/>
                  </a:lnTo>
                  <a:lnTo>
                    <a:pt x="890" y="540"/>
                  </a:lnTo>
                  <a:lnTo>
                    <a:pt x="918" y="536"/>
                  </a:lnTo>
                  <a:lnTo>
                    <a:pt x="946" y="528"/>
                  </a:lnTo>
                  <a:lnTo>
                    <a:pt x="954" y="534"/>
                  </a:lnTo>
                  <a:lnTo>
                    <a:pt x="954" y="540"/>
                  </a:lnTo>
                  <a:lnTo>
                    <a:pt x="948" y="546"/>
                  </a:lnTo>
                  <a:lnTo>
                    <a:pt x="942" y="554"/>
                  </a:lnTo>
                  <a:lnTo>
                    <a:pt x="936" y="562"/>
                  </a:lnTo>
                  <a:lnTo>
                    <a:pt x="934" y="570"/>
                  </a:lnTo>
                  <a:lnTo>
                    <a:pt x="934" y="574"/>
                  </a:lnTo>
                  <a:lnTo>
                    <a:pt x="936" y="578"/>
                  </a:lnTo>
                  <a:lnTo>
                    <a:pt x="938" y="578"/>
                  </a:lnTo>
                  <a:lnTo>
                    <a:pt x="940" y="578"/>
                  </a:lnTo>
                  <a:lnTo>
                    <a:pt x="944" y="578"/>
                  </a:lnTo>
                  <a:lnTo>
                    <a:pt x="948" y="576"/>
                  </a:lnTo>
                  <a:lnTo>
                    <a:pt x="950" y="574"/>
                  </a:lnTo>
                  <a:lnTo>
                    <a:pt x="954" y="572"/>
                  </a:lnTo>
                  <a:lnTo>
                    <a:pt x="956" y="570"/>
                  </a:lnTo>
                  <a:lnTo>
                    <a:pt x="958" y="570"/>
                  </a:lnTo>
                  <a:lnTo>
                    <a:pt x="966" y="570"/>
                  </a:lnTo>
                  <a:lnTo>
                    <a:pt x="972" y="570"/>
                  </a:lnTo>
                  <a:lnTo>
                    <a:pt x="976" y="572"/>
                  </a:lnTo>
                  <a:lnTo>
                    <a:pt x="982" y="576"/>
                  </a:lnTo>
                  <a:lnTo>
                    <a:pt x="984" y="576"/>
                  </a:lnTo>
                  <a:lnTo>
                    <a:pt x="986" y="580"/>
                  </a:lnTo>
                  <a:lnTo>
                    <a:pt x="988" y="582"/>
                  </a:lnTo>
                  <a:lnTo>
                    <a:pt x="992" y="584"/>
                  </a:lnTo>
                  <a:lnTo>
                    <a:pt x="1000" y="584"/>
                  </a:lnTo>
                  <a:lnTo>
                    <a:pt x="1006" y="584"/>
                  </a:lnTo>
                  <a:lnTo>
                    <a:pt x="1012" y="584"/>
                  </a:lnTo>
                  <a:lnTo>
                    <a:pt x="1010" y="572"/>
                  </a:lnTo>
                  <a:lnTo>
                    <a:pt x="1006" y="558"/>
                  </a:lnTo>
                  <a:lnTo>
                    <a:pt x="998" y="548"/>
                  </a:lnTo>
                  <a:lnTo>
                    <a:pt x="994" y="546"/>
                  </a:lnTo>
                  <a:lnTo>
                    <a:pt x="988" y="542"/>
                  </a:lnTo>
                  <a:lnTo>
                    <a:pt x="984" y="540"/>
                  </a:lnTo>
                  <a:lnTo>
                    <a:pt x="982" y="534"/>
                  </a:lnTo>
                  <a:lnTo>
                    <a:pt x="980" y="530"/>
                  </a:lnTo>
                  <a:lnTo>
                    <a:pt x="978" y="524"/>
                  </a:lnTo>
                  <a:lnTo>
                    <a:pt x="976" y="518"/>
                  </a:lnTo>
                  <a:lnTo>
                    <a:pt x="974" y="514"/>
                  </a:lnTo>
                  <a:lnTo>
                    <a:pt x="970" y="510"/>
                  </a:lnTo>
                  <a:lnTo>
                    <a:pt x="966" y="508"/>
                  </a:lnTo>
                  <a:lnTo>
                    <a:pt x="962" y="506"/>
                  </a:lnTo>
                  <a:lnTo>
                    <a:pt x="952" y="502"/>
                  </a:lnTo>
                  <a:lnTo>
                    <a:pt x="944" y="496"/>
                  </a:lnTo>
                  <a:lnTo>
                    <a:pt x="936" y="492"/>
                  </a:lnTo>
                  <a:lnTo>
                    <a:pt x="934" y="490"/>
                  </a:lnTo>
                  <a:lnTo>
                    <a:pt x="932" y="488"/>
                  </a:lnTo>
                  <a:lnTo>
                    <a:pt x="922" y="480"/>
                  </a:lnTo>
                  <a:lnTo>
                    <a:pt x="914" y="472"/>
                  </a:lnTo>
                  <a:lnTo>
                    <a:pt x="906" y="462"/>
                  </a:lnTo>
                  <a:lnTo>
                    <a:pt x="896" y="444"/>
                  </a:lnTo>
                  <a:lnTo>
                    <a:pt x="888" y="422"/>
                  </a:lnTo>
                  <a:lnTo>
                    <a:pt x="880" y="404"/>
                  </a:lnTo>
                  <a:lnTo>
                    <a:pt x="876" y="410"/>
                  </a:lnTo>
                  <a:lnTo>
                    <a:pt x="874" y="414"/>
                  </a:lnTo>
                  <a:lnTo>
                    <a:pt x="870" y="416"/>
                  </a:lnTo>
                  <a:lnTo>
                    <a:pt x="868" y="420"/>
                  </a:lnTo>
                  <a:lnTo>
                    <a:pt x="866" y="426"/>
                  </a:lnTo>
                  <a:lnTo>
                    <a:pt x="866" y="432"/>
                  </a:lnTo>
                  <a:lnTo>
                    <a:pt x="860" y="434"/>
                  </a:lnTo>
                  <a:lnTo>
                    <a:pt x="852" y="434"/>
                  </a:lnTo>
                  <a:lnTo>
                    <a:pt x="846" y="434"/>
                  </a:lnTo>
                  <a:lnTo>
                    <a:pt x="840" y="432"/>
                  </a:lnTo>
                  <a:lnTo>
                    <a:pt x="838" y="416"/>
                  </a:lnTo>
                  <a:lnTo>
                    <a:pt x="830" y="404"/>
                  </a:lnTo>
                  <a:lnTo>
                    <a:pt x="818" y="396"/>
                  </a:lnTo>
                  <a:lnTo>
                    <a:pt x="804" y="394"/>
                  </a:lnTo>
                  <a:lnTo>
                    <a:pt x="790" y="396"/>
                  </a:lnTo>
                  <a:lnTo>
                    <a:pt x="778" y="402"/>
                  </a:lnTo>
                  <a:lnTo>
                    <a:pt x="770" y="412"/>
                  </a:lnTo>
                  <a:lnTo>
                    <a:pt x="770" y="428"/>
                  </a:lnTo>
                  <a:lnTo>
                    <a:pt x="784" y="432"/>
                  </a:lnTo>
                  <a:lnTo>
                    <a:pt x="792" y="442"/>
                  </a:lnTo>
                  <a:lnTo>
                    <a:pt x="794" y="454"/>
                  </a:lnTo>
                  <a:lnTo>
                    <a:pt x="790" y="466"/>
                  </a:lnTo>
                  <a:lnTo>
                    <a:pt x="782" y="478"/>
                  </a:lnTo>
                  <a:lnTo>
                    <a:pt x="770" y="484"/>
                  </a:lnTo>
                  <a:lnTo>
                    <a:pt x="770" y="508"/>
                  </a:lnTo>
                  <a:lnTo>
                    <a:pt x="768" y="532"/>
                  </a:lnTo>
                  <a:lnTo>
                    <a:pt x="756" y="532"/>
                  </a:lnTo>
                  <a:lnTo>
                    <a:pt x="740" y="524"/>
                  </a:lnTo>
                  <a:lnTo>
                    <a:pt x="720" y="512"/>
                  </a:lnTo>
                  <a:lnTo>
                    <a:pt x="700" y="496"/>
                  </a:lnTo>
                  <a:lnTo>
                    <a:pt x="680" y="478"/>
                  </a:lnTo>
                  <a:lnTo>
                    <a:pt x="662" y="460"/>
                  </a:lnTo>
                  <a:lnTo>
                    <a:pt x="646" y="444"/>
                  </a:lnTo>
                  <a:lnTo>
                    <a:pt x="636" y="434"/>
                  </a:lnTo>
                  <a:lnTo>
                    <a:pt x="622" y="422"/>
                  </a:lnTo>
                  <a:lnTo>
                    <a:pt x="614" y="414"/>
                  </a:lnTo>
                  <a:lnTo>
                    <a:pt x="610" y="408"/>
                  </a:lnTo>
                  <a:lnTo>
                    <a:pt x="612" y="402"/>
                  </a:lnTo>
                  <a:lnTo>
                    <a:pt x="620" y="392"/>
                  </a:lnTo>
                  <a:lnTo>
                    <a:pt x="634" y="378"/>
                  </a:lnTo>
                  <a:lnTo>
                    <a:pt x="646" y="368"/>
                  </a:lnTo>
                  <a:lnTo>
                    <a:pt x="660" y="354"/>
                  </a:lnTo>
                  <a:lnTo>
                    <a:pt x="676" y="342"/>
                  </a:lnTo>
                  <a:lnTo>
                    <a:pt x="690" y="336"/>
                  </a:lnTo>
                  <a:lnTo>
                    <a:pt x="690" y="352"/>
                  </a:lnTo>
                  <a:lnTo>
                    <a:pt x="696" y="362"/>
                  </a:lnTo>
                  <a:lnTo>
                    <a:pt x="704" y="368"/>
                  </a:lnTo>
                  <a:lnTo>
                    <a:pt x="718" y="368"/>
                  </a:lnTo>
                  <a:lnTo>
                    <a:pt x="732" y="362"/>
                  </a:lnTo>
                  <a:lnTo>
                    <a:pt x="714" y="344"/>
                  </a:lnTo>
                  <a:lnTo>
                    <a:pt x="700" y="322"/>
                  </a:lnTo>
                  <a:lnTo>
                    <a:pt x="716" y="320"/>
                  </a:lnTo>
                  <a:lnTo>
                    <a:pt x="724" y="316"/>
                  </a:lnTo>
                  <a:lnTo>
                    <a:pt x="730" y="306"/>
                  </a:lnTo>
                  <a:lnTo>
                    <a:pt x="730" y="296"/>
                  </a:lnTo>
                  <a:lnTo>
                    <a:pt x="730" y="284"/>
                  </a:lnTo>
                  <a:lnTo>
                    <a:pt x="730" y="270"/>
                  </a:lnTo>
                  <a:lnTo>
                    <a:pt x="732" y="258"/>
                  </a:lnTo>
                  <a:lnTo>
                    <a:pt x="726" y="254"/>
                  </a:lnTo>
                  <a:lnTo>
                    <a:pt x="722" y="250"/>
                  </a:lnTo>
                  <a:lnTo>
                    <a:pt x="718" y="248"/>
                  </a:lnTo>
                  <a:lnTo>
                    <a:pt x="714" y="244"/>
                  </a:lnTo>
                  <a:lnTo>
                    <a:pt x="736" y="240"/>
                  </a:lnTo>
                  <a:lnTo>
                    <a:pt x="756" y="236"/>
                  </a:lnTo>
                  <a:lnTo>
                    <a:pt x="778" y="234"/>
                  </a:lnTo>
                  <a:lnTo>
                    <a:pt x="778" y="248"/>
                  </a:lnTo>
                  <a:lnTo>
                    <a:pt x="784" y="258"/>
                  </a:lnTo>
                  <a:lnTo>
                    <a:pt x="792" y="266"/>
                  </a:lnTo>
                  <a:lnTo>
                    <a:pt x="802" y="272"/>
                  </a:lnTo>
                  <a:lnTo>
                    <a:pt x="812" y="282"/>
                  </a:lnTo>
                  <a:lnTo>
                    <a:pt x="820" y="292"/>
                  </a:lnTo>
                  <a:lnTo>
                    <a:pt x="824" y="304"/>
                  </a:lnTo>
                  <a:lnTo>
                    <a:pt x="824" y="322"/>
                  </a:lnTo>
                  <a:lnTo>
                    <a:pt x="806" y="324"/>
                  </a:lnTo>
                  <a:lnTo>
                    <a:pt x="788" y="330"/>
                  </a:lnTo>
                  <a:lnTo>
                    <a:pt x="774" y="340"/>
                  </a:lnTo>
                  <a:lnTo>
                    <a:pt x="788" y="350"/>
                  </a:lnTo>
                  <a:lnTo>
                    <a:pt x="808" y="362"/>
                  </a:lnTo>
                  <a:lnTo>
                    <a:pt x="828" y="372"/>
                  </a:lnTo>
                  <a:lnTo>
                    <a:pt x="848" y="378"/>
                  </a:lnTo>
                  <a:lnTo>
                    <a:pt x="866" y="376"/>
                  </a:lnTo>
                  <a:lnTo>
                    <a:pt x="860" y="374"/>
                  </a:lnTo>
                  <a:lnTo>
                    <a:pt x="852" y="370"/>
                  </a:lnTo>
                  <a:lnTo>
                    <a:pt x="844" y="368"/>
                  </a:lnTo>
                  <a:lnTo>
                    <a:pt x="856" y="370"/>
                  </a:lnTo>
                  <a:lnTo>
                    <a:pt x="868" y="368"/>
                  </a:lnTo>
                  <a:lnTo>
                    <a:pt x="880" y="368"/>
                  </a:lnTo>
                  <a:lnTo>
                    <a:pt x="880" y="358"/>
                  </a:lnTo>
                  <a:lnTo>
                    <a:pt x="876" y="350"/>
                  </a:lnTo>
                  <a:lnTo>
                    <a:pt x="872" y="342"/>
                  </a:lnTo>
                  <a:lnTo>
                    <a:pt x="892" y="346"/>
                  </a:lnTo>
                  <a:lnTo>
                    <a:pt x="912" y="340"/>
                  </a:lnTo>
                  <a:lnTo>
                    <a:pt x="904" y="318"/>
                  </a:lnTo>
                  <a:lnTo>
                    <a:pt x="896" y="306"/>
                  </a:lnTo>
                  <a:lnTo>
                    <a:pt x="886" y="298"/>
                  </a:lnTo>
                  <a:lnTo>
                    <a:pt x="874" y="290"/>
                  </a:lnTo>
                  <a:lnTo>
                    <a:pt x="856" y="280"/>
                  </a:lnTo>
                  <a:lnTo>
                    <a:pt x="844" y="272"/>
                  </a:lnTo>
                  <a:lnTo>
                    <a:pt x="836" y="262"/>
                  </a:lnTo>
                  <a:lnTo>
                    <a:pt x="828" y="256"/>
                  </a:lnTo>
                  <a:lnTo>
                    <a:pt x="816" y="250"/>
                  </a:lnTo>
                  <a:lnTo>
                    <a:pt x="798" y="248"/>
                  </a:lnTo>
                  <a:lnTo>
                    <a:pt x="794" y="228"/>
                  </a:lnTo>
                  <a:lnTo>
                    <a:pt x="784" y="216"/>
                  </a:lnTo>
                  <a:lnTo>
                    <a:pt x="770" y="208"/>
                  </a:lnTo>
                  <a:lnTo>
                    <a:pt x="752" y="202"/>
                  </a:lnTo>
                  <a:lnTo>
                    <a:pt x="732" y="200"/>
                  </a:lnTo>
                  <a:lnTo>
                    <a:pt x="712" y="198"/>
                  </a:lnTo>
                  <a:lnTo>
                    <a:pt x="694" y="196"/>
                  </a:lnTo>
                  <a:lnTo>
                    <a:pt x="678" y="192"/>
                  </a:lnTo>
                  <a:lnTo>
                    <a:pt x="696" y="194"/>
                  </a:lnTo>
                  <a:lnTo>
                    <a:pt x="716" y="194"/>
                  </a:lnTo>
                  <a:lnTo>
                    <a:pt x="734" y="188"/>
                  </a:lnTo>
                  <a:lnTo>
                    <a:pt x="748" y="178"/>
                  </a:lnTo>
                  <a:lnTo>
                    <a:pt x="728" y="170"/>
                  </a:lnTo>
                  <a:lnTo>
                    <a:pt x="708" y="164"/>
                  </a:lnTo>
                  <a:lnTo>
                    <a:pt x="688" y="160"/>
                  </a:lnTo>
                  <a:lnTo>
                    <a:pt x="702" y="158"/>
                  </a:lnTo>
                  <a:lnTo>
                    <a:pt x="718" y="156"/>
                  </a:lnTo>
                  <a:lnTo>
                    <a:pt x="730" y="150"/>
                  </a:lnTo>
                  <a:lnTo>
                    <a:pt x="738" y="138"/>
                  </a:lnTo>
                  <a:lnTo>
                    <a:pt x="750" y="142"/>
                  </a:lnTo>
                  <a:lnTo>
                    <a:pt x="764" y="144"/>
                  </a:lnTo>
                  <a:lnTo>
                    <a:pt x="778" y="146"/>
                  </a:lnTo>
                  <a:lnTo>
                    <a:pt x="780" y="128"/>
                  </a:lnTo>
                  <a:lnTo>
                    <a:pt x="788" y="112"/>
                  </a:lnTo>
                  <a:lnTo>
                    <a:pt x="802" y="98"/>
                  </a:lnTo>
                  <a:lnTo>
                    <a:pt x="818" y="88"/>
                  </a:lnTo>
                  <a:lnTo>
                    <a:pt x="834" y="78"/>
                  </a:lnTo>
                  <a:lnTo>
                    <a:pt x="854" y="68"/>
                  </a:lnTo>
                  <a:lnTo>
                    <a:pt x="868" y="62"/>
                  </a:lnTo>
                  <a:lnTo>
                    <a:pt x="882" y="66"/>
                  </a:lnTo>
                  <a:lnTo>
                    <a:pt x="894" y="74"/>
                  </a:lnTo>
                  <a:lnTo>
                    <a:pt x="908" y="90"/>
                  </a:lnTo>
                  <a:lnTo>
                    <a:pt x="880" y="92"/>
                  </a:lnTo>
                  <a:lnTo>
                    <a:pt x="858" y="96"/>
                  </a:lnTo>
                  <a:lnTo>
                    <a:pt x="842" y="102"/>
                  </a:lnTo>
                  <a:lnTo>
                    <a:pt x="834" y="112"/>
                  </a:lnTo>
                  <a:lnTo>
                    <a:pt x="832" y="120"/>
                  </a:lnTo>
                  <a:lnTo>
                    <a:pt x="838" y="130"/>
                  </a:lnTo>
                  <a:lnTo>
                    <a:pt x="856" y="136"/>
                  </a:lnTo>
                  <a:lnTo>
                    <a:pt x="884" y="142"/>
                  </a:lnTo>
                  <a:lnTo>
                    <a:pt x="904" y="144"/>
                  </a:lnTo>
                  <a:lnTo>
                    <a:pt x="922" y="148"/>
                  </a:lnTo>
                  <a:lnTo>
                    <a:pt x="940" y="156"/>
                  </a:lnTo>
                  <a:lnTo>
                    <a:pt x="954" y="170"/>
                  </a:lnTo>
                  <a:lnTo>
                    <a:pt x="960" y="182"/>
                  </a:lnTo>
                  <a:lnTo>
                    <a:pt x="964" y="196"/>
                  </a:lnTo>
                  <a:lnTo>
                    <a:pt x="968" y="208"/>
                  </a:lnTo>
                  <a:lnTo>
                    <a:pt x="972" y="220"/>
                  </a:lnTo>
                  <a:lnTo>
                    <a:pt x="978" y="228"/>
                  </a:lnTo>
                  <a:lnTo>
                    <a:pt x="988" y="234"/>
                  </a:lnTo>
                  <a:lnTo>
                    <a:pt x="1004" y="236"/>
                  </a:lnTo>
                  <a:lnTo>
                    <a:pt x="1010" y="246"/>
                  </a:lnTo>
                  <a:lnTo>
                    <a:pt x="1014" y="260"/>
                  </a:lnTo>
                  <a:lnTo>
                    <a:pt x="1018" y="272"/>
                  </a:lnTo>
                  <a:lnTo>
                    <a:pt x="1018" y="284"/>
                  </a:lnTo>
                  <a:lnTo>
                    <a:pt x="1014" y="294"/>
                  </a:lnTo>
                  <a:lnTo>
                    <a:pt x="1006" y="300"/>
                  </a:lnTo>
                  <a:lnTo>
                    <a:pt x="990" y="304"/>
                  </a:lnTo>
                  <a:lnTo>
                    <a:pt x="994" y="324"/>
                  </a:lnTo>
                  <a:lnTo>
                    <a:pt x="998" y="346"/>
                  </a:lnTo>
                  <a:lnTo>
                    <a:pt x="1004" y="368"/>
                  </a:lnTo>
                  <a:lnTo>
                    <a:pt x="1014" y="388"/>
                  </a:lnTo>
                  <a:lnTo>
                    <a:pt x="1026" y="406"/>
                  </a:lnTo>
                  <a:lnTo>
                    <a:pt x="1044" y="416"/>
                  </a:lnTo>
                  <a:lnTo>
                    <a:pt x="1064" y="418"/>
                  </a:lnTo>
                  <a:lnTo>
                    <a:pt x="1080" y="388"/>
                  </a:lnTo>
                  <a:lnTo>
                    <a:pt x="1094" y="360"/>
                  </a:lnTo>
                  <a:lnTo>
                    <a:pt x="1110" y="334"/>
                  </a:lnTo>
                  <a:lnTo>
                    <a:pt x="1132" y="312"/>
                  </a:lnTo>
                  <a:lnTo>
                    <a:pt x="1144" y="308"/>
                  </a:lnTo>
                  <a:lnTo>
                    <a:pt x="1154" y="308"/>
                  </a:lnTo>
                  <a:lnTo>
                    <a:pt x="1164" y="302"/>
                  </a:lnTo>
                  <a:lnTo>
                    <a:pt x="1172" y="292"/>
                  </a:lnTo>
                  <a:lnTo>
                    <a:pt x="1176" y="278"/>
                  </a:lnTo>
                  <a:lnTo>
                    <a:pt x="1184" y="268"/>
                  </a:lnTo>
                  <a:lnTo>
                    <a:pt x="1200" y="260"/>
                  </a:lnTo>
                  <a:lnTo>
                    <a:pt x="1216" y="258"/>
                  </a:lnTo>
                  <a:lnTo>
                    <a:pt x="1234" y="256"/>
                  </a:lnTo>
                  <a:lnTo>
                    <a:pt x="1250" y="252"/>
                  </a:lnTo>
                  <a:lnTo>
                    <a:pt x="1264" y="244"/>
                  </a:lnTo>
                  <a:lnTo>
                    <a:pt x="1254" y="230"/>
                  </a:lnTo>
                  <a:lnTo>
                    <a:pt x="1250" y="216"/>
                  </a:lnTo>
                  <a:lnTo>
                    <a:pt x="1252" y="202"/>
                  </a:lnTo>
                  <a:lnTo>
                    <a:pt x="1262" y="190"/>
                  </a:lnTo>
                  <a:lnTo>
                    <a:pt x="1276" y="182"/>
                  </a:lnTo>
                  <a:lnTo>
                    <a:pt x="1274" y="164"/>
                  </a:lnTo>
                  <a:lnTo>
                    <a:pt x="1270" y="142"/>
                  </a:lnTo>
                  <a:lnTo>
                    <a:pt x="1268" y="120"/>
                  </a:lnTo>
                  <a:lnTo>
                    <a:pt x="1266" y="98"/>
                  </a:lnTo>
                  <a:lnTo>
                    <a:pt x="1270" y="78"/>
                  </a:lnTo>
                  <a:lnTo>
                    <a:pt x="1280" y="64"/>
                  </a:lnTo>
                  <a:lnTo>
                    <a:pt x="1258" y="66"/>
                  </a:lnTo>
                  <a:lnTo>
                    <a:pt x="1236" y="68"/>
                  </a:lnTo>
                  <a:lnTo>
                    <a:pt x="1214" y="64"/>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7" name="Freeform 5"/>
            <p:cNvSpPr>
              <a:spLocks/>
            </p:cNvSpPr>
            <p:nvPr/>
          </p:nvSpPr>
          <p:spPr bwMode="gray">
            <a:xfrm>
              <a:off x="2928" y="240"/>
              <a:ext cx="1062" cy="1488"/>
            </a:xfrm>
            <a:custGeom>
              <a:avLst/>
              <a:gdLst>
                <a:gd name="T0" fmla="*/ 1166 w 1280"/>
                <a:gd name="T1" fmla="*/ 14 h 1782"/>
                <a:gd name="T2" fmla="*/ 1060 w 1280"/>
                <a:gd name="T3" fmla="*/ 40 h 1782"/>
                <a:gd name="T4" fmla="*/ 916 w 1280"/>
                <a:gd name="T5" fmla="*/ 14 h 1782"/>
                <a:gd name="T6" fmla="*/ 728 w 1280"/>
                <a:gd name="T7" fmla="*/ 64 h 1782"/>
                <a:gd name="T8" fmla="*/ 656 w 1280"/>
                <a:gd name="T9" fmla="*/ 102 h 1782"/>
                <a:gd name="T10" fmla="*/ 670 w 1280"/>
                <a:gd name="T11" fmla="*/ 148 h 1782"/>
                <a:gd name="T12" fmla="*/ 546 w 1280"/>
                <a:gd name="T13" fmla="*/ 90 h 1782"/>
                <a:gd name="T14" fmla="*/ 576 w 1280"/>
                <a:gd name="T15" fmla="*/ 120 h 1782"/>
                <a:gd name="T16" fmla="*/ 536 w 1280"/>
                <a:gd name="T17" fmla="*/ 132 h 1782"/>
                <a:gd name="T18" fmla="*/ 578 w 1280"/>
                <a:gd name="T19" fmla="*/ 170 h 1782"/>
                <a:gd name="T20" fmla="*/ 622 w 1280"/>
                <a:gd name="T21" fmla="*/ 174 h 1782"/>
                <a:gd name="T22" fmla="*/ 664 w 1280"/>
                <a:gd name="T23" fmla="*/ 234 h 1782"/>
                <a:gd name="T24" fmla="*/ 522 w 1280"/>
                <a:gd name="T25" fmla="*/ 284 h 1782"/>
                <a:gd name="T26" fmla="*/ 344 w 1280"/>
                <a:gd name="T27" fmla="*/ 262 h 1782"/>
                <a:gd name="T28" fmla="*/ 72 w 1280"/>
                <a:gd name="T29" fmla="*/ 246 h 1782"/>
                <a:gd name="T30" fmla="*/ 36 w 1280"/>
                <a:gd name="T31" fmla="*/ 352 h 1782"/>
                <a:gd name="T32" fmla="*/ 62 w 1280"/>
                <a:gd name="T33" fmla="*/ 418 h 1782"/>
                <a:gd name="T34" fmla="*/ 82 w 1280"/>
                <a:gd name="T35" fmla="*/ 454 h 1782"/>
                <a:gd name="T36" fmla="*/ 112 w 1280"/>
                <a:gd name="T37" fmla="*/ 406 h 1782"/>
                <a:gd name="T38" fmla="*/ 132 w 1280"/>
                <a:gd name="T39" fmla="*/ 400 h 1782"/>
                <a:gd name="T40" fmla="*/ 170 w 1280"/>
                <a:gd name="T41" fmla="*/ 402 h 1782"/>
                <a:gd name="T42" fmla="*/ 230 w 1280"/>
                <a:gd name="T43" fmla="*/ 436 h 1782"/>
                <a:gd name="T44" fmla="*/ 310 w 1280"/>
                <a:gd name="T45" fmla="*/ 508 h 1782"/>
                <a:gd name="T46" fmla="*/ 384 w 1280"/>
                <a:gd name="T47" fmla="*/ 704 h 1782"/>
                <a:gd name="T48" fmla="*/ 470 w 1280"/>
                <a:gd name="T49" fmla="*/ 796 h 1782"/>
                <a:gd name="T50" fmla="*/ 552 w 1280"/>
                <a:gd name="T51" fmla="*/ 912 h 1782"/>
                <a:gd name="T52" fmla="*/ 710 w 1280"/>
                <a:gd name="T53" fmla="*/ 1046 h 1782"/>
                <a:gd name="T54" fmla="*/ 808 w 1280"/>
                <a:gd name="T55" fmla="*/ 1288 h 1782"/>
                <a:gd name="T56" fmla="*/ 796 w 1280"/>
                <a:gd name="T57" fmla="*/ 1708 h 1782"/>
                <a:gd name="T58" fmla="*/ 854 w 1280"/>
                <a:gd name="T59" fmla="*/ 1662 h 1782"/>
                <a:gd name="T60" fmla="*/ 880 w 1280"/>
                <a:gd name="T61" fmla="*/ 1610 h 1782"/>
                <a:gd name="T62" fmla="*/ 1042 w 1280"/>
                <a:gd name="T63" fmla="*/ 1424 h 1782"/>
                <a:gd name="T64" fmla="*/ 1144 w 1280"/>
                <a:gd name="T65" fmla="*/ 1204 h 1782"/>
                <a:gd name="T66" fmla="*/ 1014 w 1280"/>
                <a:gd name="T67" fmla="*/ 1142 h 1782"/>
                <a:gd name="T68" fmla="*/ 836 w 1280"/>
                <a:gd name="T69" fmla="*/ 1040 h 1782"/>
                <a:gd name="T70" fmla="*/ 734 w 1280"/>
                <a:gd name="T71" fmla="*/ 1026 h 1782"/>
                <a:gd name="T72" fmla="*/ 648 w 1280"/>
                <a:gd name="T73" fmla="*/ 936 h 1782"/>
                <a:gd name="T74" fmla="*/ 604 w 1280"/>
                <a:gd name="T75" fmla="*/ 810 h 1782"/>
                <a:gd name="T76" fmla="*/ 734 w 1280"/>
                <a:gd name="T77" fmla="*/ 782 h 1782"/>
                <a:gd name="T78" fmla="*/ 828 w 1280"/>
                <a:gd name="T79" fmla="*/ 632 h 1782"/>
                <a:gd name="T80" fmla="*/ 880 w 1280"/>
                <a:gd name="T81" fmla="*/ 618 h 1782"/>
                <a:gd name="T82" fmla="*/ 922 w 1280"/>
                <a:gd name="T83" fmla="*/ 586 h 1782"/>
                <a:gd name="T84" fmla="*/ 860 w 1280"/>
                <a:gd name="T85" fmla="*/ 544 h 1782"/>
                <a:gd name="T86" fmla="*/ 938 w 1280"/>
                <a:gd name="T87" fmla="*/ 578 h 1782"/>
                <a:gd name="T88" fmla="*/ 984 w 1280"/>
                <a:gd name="T89" fmla="*/ 576 h 1782"/>
                <a:gd name="T90" fmla="*/ 984 w 1280"/>
                <a:gd name="T91" fmla="*/ 540 h 1782"/>
                <a:gd name="T92" fmla="*/ 934 w 1280"/>
                <a:gd name="T93" fmla="*/ 490 h 1782"/>
                <a:gd name="T94" fmla="*/ 866 w 1280"/>
                <a:gd name="T95" fmla="*/ 426 h 1782"/>
                <a:gd name="T96" fmla="*/ 770 w 1280"/>
                <a:gd name="T97" fmla="*/ 412 h 1782"/>
                <a:gd name="T98" fmla="*/ 720 w 1280"/>
                <a:gd name="T99" fmla="*/ 512 h 1782"/>
                <a:gd name="T100" fmla="*/ 646 w 1280"/>
                <a:gd name="T101" fmla="*/ 368 h 1782"/>
                <a:gd name="T102" fmla="*/ 724 w 1280"/>
                <a:gd name="T103" fmla="*/ 316 h 1782"/>
                <a:gd name="T104" fmla="*/ 778 w 1280"/>
                <a:gd name="T105" fmla="*/ 234 h 1782"/>
                <a:gd name="T106" fmla="*/ 788 w 1280"/>
                <a:gd name="T107" fmla="*/ 350 h 1782"/>
                <a:gd name="T108" fmla="*/ 876 w 1280"/>
                <a:gd name="T109" fmla="*/ 350 h 1782"/>
                <a:gd name="T110" fmla="*/ 816 w 1280"/>
                <a:gd name="T111" fmla="*/ 250 h 1782"/>
                <a:gd name="T112" fmla="*/ 734 w 1280"/>
                <a:gd name="T113" fmla="*/ 188 h 1782"/>
                <a:gd name="T114" fmla="*/ 780 w 1280"/>
                <a:gd name="T115" fmla="*/ 128 h 1782"/>
                <a:gd name="T116" fmla="*/ 842 w 1280"/>
                <a:gd name="T117" fmla="*/ 102 h 1782"/>
                <a:gd name="T118" fmla="*/ 968 w 1280"/>
                <a:gd name="T119" fmla="*/ 208 h 1782"/>
                <a:gd name="T120" fmla="*/ 994 w 1280"/>
                <a:gd name="T121" fmla="*/ 324 h 1782"/>
                <a:gd name="T122" fmla="*/ 1154 w 1280"/>
                <a:gd name="T123" fmla="*/ 308 h 1782"/>
                <a:gd name="T124" fmla="*/ 1252 w 1280"/>
                <a:gd name="T125" fmla="*/ 202 h 17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0" h="1782">
                  <a:moveTo>
                    <a:pt x="1214" y="64"/>
                  </a:moveTo>
                  <a:lnTo>
                    <a:pt x="1230" y="60"/>
                  </a:lnTo>
                  <a:lnTo>
                    <a:pt x="1244" y="54"/>
                  </a:lnTo>
                  <a:lnTo>
                    <a:pt x="1254" y="44"/>
                  </a:lnTo>
                  <a:lnTo>
                    <a:pt x="1256" y="30"/>
                  </a:lnTo>
                  <a:lnTo>
                    <a:pt x="1250" y="12"/>
                  </a:lnTo>
                  <a:lnTo>
                    <a:pt x="1238" y="22"/>
                  </a:lnTo>
                  <a:lnTo>
                    <a:pt x="1226" y="24"/>
                  </a:lnTo>
                  <a:lnTo>
                    <a:pt x="1212" y="20"/>
                  </a:lnTo>
                  <a:lnTo>
                    <a:pt x="1198" y="16"/>
                  </a:lnTo>
                  <a:lnTo>
                    <a:pt x="1184" y="14"/>
                  </a:lnTo>
                  <a:lnTo>
                    <a:pt x="1166" y="14"/>
                  </a:lnTo>
                  <a:lnTo>
                    <a:pt x="1146" y="16"/>
                  </a:lnTo>
                  <a:lnTo>
                    <a:pt x="1130" y="18"/>
                  </a:lnTo>
                  <a:lnTo>
                    <a:pt x="1116" y="16"/>
                  </a:lnTo>
                  <a:lnTo>
                    <a:pt x="1100" y="16"/>
                  </a:lnTo>
                  <a:lnTo>
                    <a:pt x="1086" y="14"/>
                  </a:lnTo>
                  <a:lnTo>
                    <a:pt x="1074" y="18"/>
                  </a:lnTo>
                  <a:lnTo>
                    <a:pt x="1070" y="20"/>
                  </a:lnTo>
                  <a:lnTo>
                    <a:pt x="1066" y="24"/>
                  </a:lnTo>
                  <a:lnTo>
                    <a:pt x="1064" y="30"/>
                  </a:lnTo>
                  <a:lnTo>
                    <a:pt x="1062" y="34"/>
                  </a:lnTo>
                  <a:lnTo>
                    <a:pt x="1060" y="38"/>
                  </a:lnTo>
                  <a:lnTo>
                    <a:pt x="1060" y="40"/>
                  </a:lnTo>
                  <a:lnTo>
                    <a:pt x="1036" y="44"/>
                  </a:lnTo>
                  <a:lnTo>
                    <a:pt x="1012" y="44"/>
                  </a:lnTo>
                  <a:lnTo>
                    <a:pt x="986" y="46"/>
                  </a:lnTo>
                  <a:lnTo>
                    <a:pt x="960" y="50"/>
                  </a:lnTo>
                  <a:lnTo>
                    <a:pt x="936" y="58"/>
                  </a:lnTo>
                  <a:lnTo>
                    <a:pt x="912" y="62"/>
                  </a:lnTo>
                  <a:lnTo>
                    <a:pt x="884" y="62"/>
                  </a:lnTo>
                  <a:lnTo>
                    <a:pt x="886" y="48"/>
                  </a:lnTo>
                  <a:lnTo>
                    <a:pt x="894" y="38"/>
                  </a:lnTo>
                  <a:lnTo>
                    <a:pt x="902" y="30"/>
                  </a:lnTo>
                  <a:lnTo>
                    <a:pt x="910" y="22"/>
                  </a:lnTo>
                  <a:lnTo>
                    <a:pt x="916" y="14"/>
                  </a:lnTo>
                  <a:lnTo>
                    <a:pt x="916" y="0"/>
                  </a:lnTo>
                  <a:lnTo>
                    <a:pt x="882" y="0"/>
                  </a:lnTo>
                  <a:lnTo>
                    <a:pt x="844" y="6"/>
                  </a:lnTo>
                  <a:lnTo>
                    <a:pt x="810" y="12"/>
                  </a:lnTo>
                  <a:lnTo>
                    <a:pt x="790" y="16"/>
                  </a:lnTo>
                  <a:lnTo>
                    <a:pt x="766" y="18"/>
                  </a:lnTo>
                  <a:lnTo>
                    <a:pt x="738" y="20"/>
                  </a:lnTo>
                  <a:lnTo>
                    <a:pt x="712" y="26"/>
                  </a:lnTo>
                  <a:lnTo>
                    <a:pt x="690" y="34"/>
                  </a:lnTo>
                  <a:lnTo>
                    <a:pt x="676" y="46"/>
                  </a:lnTo>
                  <a:lnTo>
                    <a:pt x="700" y="56"/>
                  </a:lnTo>
                  <a:lnTo>
                    <a:pt x="728" y="64"/>
                  </a:lnTo>
                  <a:lnTo>
                    <a:pt x="754" y="68"/>
                  </a:lnTo>
                  <a:lnTo>
                    <a:pt x="728" y="68"/>
                  </a:lnTo>
                  <a:lnTo>
                    <a:pt x="702" y="70"/>
                  </a:lnTo>
                  <a:lnTo>
                    <a:pt x="676" y="68"/>
                  </a:lnTo>
                  <a:lnTo>
                    <a:pt x="658" y="64"/>
                  </a:lnTo>
                  <a:lnTo>
                    <a:pt x="642" y="58"/>
                  </a:lnTo>
                  <a:lnTo>
                    <a:pt x="624" y="54"/>
                  </a:lnTo>
                  <a:lnTo>
                    <a:pt x="602" y="54"/>
                  </a:lnTo>
                  <a:lnTo>
                    <a:pt x="614" y="78"/>
                  </a:lnTo>
                  <a:lnTo>
                    <a:pt x="626" y="92"/>
                  </a:lnTo>
                  <a:lnTo>
                    <a:pt x="640" y="100"/>
                  </a:lnTo>
                  <a:lnTo>
                    <a:pt x="656" y="102"/>
                  </a:lnTo>
                  <a:lnTo>
                    <a:pt x="676" y="102"/>
                  </a:lnTo>
                  <a:lnTo>
                    <a:pt x="698" y="102"/>
                  </a:lnTo>
                  <a:lnTo>
                    <a:pt x="692" y="106"/>
                  </a:lnTo>
                  <a:lnTo>
                    <a:pt x="686" y="112"/>
                  </a:lnTo>
                  <a:lnTo>
                    <a:pt x="682" y="118"/>
                  </a:lnTo>
                  <a:lnTo>
                    <a:pt x="676" y="124"/>
                  </a:lnTo>
                  <a:lnTo>
                    <a:pt x="672" y="128"/>
                  </a:lnTo>
                  <a:lnTo>
                    <a:pt x="676" y="132"/>
                  </a:lnTo>
                  <a:lnTo>
                    <a:pt x="680" y="138"/>
                  </a:lnTo>
                  <a:lnTo>
                    <a:pt x="684" y="142"/>
                  </a:lnTo>
                  <a:lnTo>
                    <a:pt x="688" y="146"/>
                  </a:lnTo>
                  <a:lnTo>
                    <a:pt x="670" y="148"/>
                  </a:lnTo>
                  <a:lnTo>
                    <a:pt x="656" y="144"/>
                  </a:lnTo>
                  <a:lnTo>
                    <a:pt x="644" y="134"/>
                  </a:lnTo>
                  <a:lnTo>
                    <a:pt x="634" y="124"/>
                  </a:lnTo>
                  <a:lnTo>
                    <a:pt x="624" y="112"/>
                  </a:lnTo>
                  <a:lnTo>
                    <a:pt x="612" y="104"/>
                  </a:lnTo>
                  <a:lnTo>
                    <a:pt x="598" y="100"/>
                  </a:lnTo>
                  <a:lnTo>
                    <a:pt x="576" y="104"/>
                  </a:lnTo>
                  <a:lnTo>
                    <a:pt x="580" y="108"/>
                  </a:lnTo>
                  <a:lnTo>
                    <a:pt x="584" y="114"/>
                  </a:lnTo>
                  <a:lnTo>
                    <a:pt x="572" y="104"/>
                  </a:lnTo>
                  <a:lnTo>
                    <a:pt x="560" y="96"/>
                  </a:lnTo>
                  <a:lnTo>
                    <a:pt x="546" y="90"/>
                  </a:lnTo>
                  <a:lnTo>
                    <a:pt x="532" y="88"/>
                  </a:lnTo>
                  <a:lnTo>
                    <a:pt x="518" y="94"/>
                  </a:lnTo>
                  <a:lnTo>
                    <a:pt x="530" y="100"/>
                  </a:lnTo>
                  <a:lnTo>
                    <a:pt x="538" y="104"/>
                  </a:lnTo>
                  <a:lnTo>
                    <a:pt x="552" y="106"/>
                  </a:lnTo>
                  <a:lnTo>
                    <a:pt x="558" y="106"/>
                  </a:lnTo>
                  <a:lnTo>
                    <a:pt x="562" y="108"/>
                  </a:lnTo>
                  <a:lnTo>
                    <a:pt x="566" y="110"/>
                  </a:lnTo>
                  <a:lnTo>
                    <a:pt x="570" y="116"/>
                  </a:lnTo>
                  <a:lnTo>
                    <a:pt x="574" y="118"/>
                  </a:lnTo>
                  <a:lnTo>
                    <a:pt x="576" y="120"/>
                  </a:lnTo>
                  <a:lnTo>
                    <a:pt x="576" y="124"/>
                  </a:lnTo>
                  <a:lnTo>
                    <a:pt x="576" y="126"/>
                  </a:lnTo>
                  <a:lnTo>
                    <a:pt x="574" y="130"/>
                  </a:lnTo>
                  <a:lnTo>
                    <a:pt x="570" y="134"/>
                  </a:lnTo>
                  <a:lnTo>
                    <a:pt x="568" y="136"/>
                  </a:lnTo>
                  <a:lnTo>
                    <a:pt x="566" y="138"/>
                  </a:lnTo>
                  <a:lnTo>
                    <a:pt x="562" y="138"/>
                  </a:lnTo>
                  <a:lnTo>
                    <a:pt x="556" y="138"/>
                  </a:lnTo>
                  <a:lnTo>
                    <a:pt x="552" y="136"/>
                  </a:lnTo>
                  <a:lnTo>
                    <a:pt x="546" y="134"/>
                  </a:lnTo>
                  <a:lnTo>
                    <a:pt x="540" y="132"/>
                  </a:lnTo>
                  <a:lnTo>
                    <a:pt x="536" y="132"/>
                  </a:lnTo>
                  <a:lnTo>
                    <a:pt x="536" y="136"/>
                  </a:lnTo>
                  <a:lnTo>
                    <a:pt x="536" y="142"/>
                  </a:lnTo>
                  <a:lnTo>
                    <a:pt x="538" y="148"/>
                  </a:lnTo>
                  <a:lnTo>
                    <a:pt x="542" y="152"/>
                  </a:lnTo>
                  <a:lnTo>
                    <a:pt x="546" y="154"/>
                  </a:lnTo>
                  <a:lnTo>
                    <a:pt x="552" y="156"/>
                  </a:lnTo>
                  <a:lnTo>
                    <a:pt x="556" y="158"/>
                  </a:lnTo>
                  <a:lnTo>
                    <a:pt x="562" y="160"/>
                  </a:lnTo>
                  <a:lnTo>
                    <a:pt x="566" y="162"/>
                  </a:lnTo>
                  <a:lnTo>
                    <a:pt x="570" y="166"/>
                  </a:lnTo>
                  <a:lnTo>
                    <a:pt x="574" y="168"/>
                  </a:lnTo>
                  <a:lnTo>
                    <a:pt x="578" y="170"/>
                  </a:lnTo>
                  <a:lnTo>
                    <a:pt x="582" y="172"/>
                  </a:lnTo>
                  <a:lnTo>
                    <a:pt x="588" y="172"/>
                  </a:lnTo>
                  <a:lnTo>
                    <a:pt x="592" y="172"/>
                  </a:lnTo>
                  <a:lnTo>
                    <a:pt x="596" y="172"/>
                  </a:lnTo>
                  <a:lnTo>
                    <a:pt x="600" y="170"/>
                  </a:lnTo>
                  <a:lnTo>
                    <a:pt x="602" y="168"/>
                  </a:lnTo>
                  <a:lnTo>
                    <a:pt x="604" y="164"/>
                  </a:lnTo>
                  <a:lnTo>
                    <a:pt x="606" y="166"/>
                  </a:lnTo>
                  <a:lnTo>
                    <a:pt x="608" y="164"/>
                  </a:lnTo>
                  <a:lnTo>
                    <a:pt x="612" y="162"/>
                  </a:lnTo>
                  <a:lnTo>
                    <a:pt x="616" y="168"/>
                  </a:lnTo>
                  <a:lnTo>
                    <a:pt x="622" y="174"/>
                  </a:lnTo>
                  <a:lnTo>
                    <a:pt x="634" y="180"/>
                  </a:lnTo>
                  <a:lnTo>
                    <a:pt x="646" y="184"/>
                  </a:lnTo>
                  <a:lnTo>
                    <a:pt x="660" y="190"/>
                  </a:lnTo>
                  <a:lnTo>
                    <a:pt x="672" y="202"/>
                  </a:lnTo>
                  <a:lnTo>
                    <a:pt x="664" y="204"/>
                  </a:lnTo>
                  <a:lnTo>
                    <a:pt x="660" y="206"/>
                  </a:lnTo>
                  <a:lnTo>
                    <a:pt x="656" y="208"/>
                  </a:lnTo>
                  <a:lnTo>
                    <a:pt x="654" y="212"/>
                  </a:lnTo>
                  <a:lnTo>
                    <a:pt x="652" y="216"/>
                  </a:lnTo>
                  <a:lnTo>
                    <a:pt x="648" y="220"/>
                  </a:lnTo>
                  <a:lnTo>
                    <a:pt x="644" y="224"/>
                  </a:lnTo>
                  <a:lnTo>
                    <a:pt x="664" y="234"/>
                  </a:lnTo>
                  <a:lnTo>
                    <a:pt x="678" y="250"/>
                  </a:lnTo>
                  <a:lnTo>
                    <a:pt x="682" y="270"/>
                  </a:lnTo>
                  <a:lnTo>
                    <a:pt x="672" y="268"/>
                  </a:lnTo>
                  <a:lnTo>
                    <a:pt x="654" y="268"/>
                  </a:lnTo>
                  <a:lnTo>
                    <a:pt x="632" y="270"/>
                  </a:lnTo>
                  <a:lnTo>
                    <a:pt x="612" y="274"/>
                  </a:lnTo>
                  <a:lnTo>
                    <a:pt x="598" y="280"/>
                  </a:lnTo>
                  <a:lnTo>
                    <a:pt x="592" y="284"/>
                  </a:lnTo>
                  <a:lnTo>
                    <a:pt x="586" y="290"/>
                  </a:lnTo>
                  <a:lnTo>
                    <a:pt x="580" y="296"/>
                  </a:lnTo>
                  <a:lnTo>
                    <a:pt x="552" y="290"/>
                  </a:lnTo>
                  <a:lnTo>
                    <a:pt x="522" y="284"/>
                  </a:lnTo>
                  <a:lnTo>
                    <a:pt x="496" y="284"/>
                  </a:lnTo>
                  <a:lnTo>
                    <a:pt x="472" y="290"/>
                  </a:lnTo>
                  <a:lnTo>
                    <a:pt x="450" y="294"/>
                  </a:lnTo>
                  <a:lnTo>
                    <a:pt x="432" y="288"/>
                  </a:lnTo>
                  <a:lnTo>
                    <a:pt x="416" y="284"/>
                  </a:lnTo>
                  <a:lnTo>
                    <a:pt x="408" y="278"/>
                  </a:lnTo>
                  <a:lnTo>
                    <a:pt x="402" y="272"/>
                  </a:lnTo>
                  <a:lnTo>
                    <a:pt x="394" y="260"/>
                  </a:lnTo>
                  <a:lnTo>
                    <a:pt x="384" y="256"/>
                  </a:lnTo>
                  <a:lnTo>
                    <a:pt x="372" y="254"/>
                  </a:lnTo>
                  <a:lnTo>
                    <a:pt x="358" y="258"/>
                  </a:lnTo>
                  <a:lnTo>
                    <a:pt x="344" y="262"/>
                  </a:lnTo>
                  <a:lnTo>
                    <a:pt x="330" y="266"/>
                  </a:lnTo>
                  <a:lnTo>
                    <a:pt x="306" y="272"/>
                  </a:lnTo>
                  <a:lnTo>
                    <a:pt x="292" y="272"/>
                  </a:lnTo>
                  <a:lnTo>
                    <a:pt x="280" y="270"/>
                  </a:lnTo>
                  <a:lnTo>
                    <a:pt x="270" y="266"/>
                  </a:lnTo>
                  <a:lnTo>
                    <a:pt x="260" y="260"/>
                  </a:lnTo>
                  <a:lnTo>
                    <a:pt x="248" y="252"/>
                  </a:lnTo>
                  <a:lnTo>
                    <a:pt x="228" y="244"/>
                  </a:lnTo>
                  <a:lnTo>
                    <a:pt x="196" y="236"/>
                  </a:lnTo>
                  <a:lnTo>
                    <a:pt x="156" y="234"/>
                  </a:lnTo>
                  <a:lnTo>
                    <a:pt x="114" y="238"/>
                  </a:lnTo>
                  <a:lnTo>
                    <a:pt x="72" y="246"/>
                  </a:lnTo>
                  <a:lnTo>
                    <a:pt x="34" y="256"/>
                  </a:lnTo>
                  <a:lnTo>
                    <a:pt x="4" y="272"/>
                  </a:lnTo>
                  <a:lnTo>
                    <a:pt x="6" y="276"/>
                  </a:lnTo>
                  <a:lnTo>
                    <a:pt x="8" y="280"/>
                  </a:lnTo>
                  <a:lnTo>
                    <a:pt x="22" y="284"/>
                  </a:lnTo>
                  <a:lnTo>
                    <a:pt x="32" y="294"/>
                  </a:lnTo>
                  <a:lnTo>
                    <a:pt x="40" y="306"/>
                  </a:lnTo>
                  <a:lnTo>
                    <a:pt x="44" y="322"/>
                  </a:lnTo>
                  <a:lnTo>
                    <a:pt x="22" y="326"/>
                  </a:lnTo>
                  <a:lnTo>
                    <a:pt x="0" y="334"/>
                  </a:lnTo>
                  <a:lnTo>
                    <a:pt x="16" y="346"/>
                  </a:lnTo>
                  <a:lnTo>
                    <a:pt x="36" y="352"/>
                  </a:lnTo>
                  <a:lnTo>
                    <a:pt x="56" y="358"/>
                  </a:lnTo>
                  <a:lnTo>
                    <a:pt x="30" y="364"/>
                  </a:lnTo>
                  <a:lnTo>
                    <a:pt x="4" y="372"/>
                  </a:lnTo>
                  <a:lnTo>
                    <a:pt x="10" y="392"/>
                  </a:lnTo>
                  <a:lnTo>
                    <a:pt x="20" y="404"/>
                  </a:lnTo>
                  <a:lnTo>
                    <a:pt x="34" y="408"/>
                  </a:lnTo>
                  <a:lnTo>
                    <a:pt x="48" y="406"/>
                  </a:lnTo>
                  <a:lnTo>
                    <a:pt x="54" y="410"/>
                  </a:lnTo>
                  <a:lnTo>
                    <a:pt x="58" y="412"/>
                  </a:lnTo>
                  <a:lnTo>
                    <a:pt x="62" y="418"/>
                  </a:lnTo>
                  <a:lnTo>
                    <a:pt x="64" y="422"/>
                  </a:lnTo>
                  <a:lnTo>
                    <a:pt x="64" y="428"/>
                  </a:lnTo>
                  <a:lnTo>
                    <a:pt x="62" y="432"/>
                  </a:lnTo>
                  <a:lnTo>
                    <a:pt x="54" y="440"/>
                  </a:lnTo>
                  <a:lnTo>
                    <a:pt x="44" y="448"/>
                  </a:lnTo>
                  <a:lnTo>
                    <a:pt x="36" y="458"/>
                  </a:lnTo>
                  <a:lnTo>
                    <a:pt x="34" y="470"/>
                  </a:lnTo>
                  <a:lnTo>
                    <a:pt x="44" y="468"/>
                  </a:lnTo>
                  <a:lnTo>
                    <a:pt x="56" y="464"/>
                  </a:lnTo>
                  <a:lnTo>
                    <a:pt x="66" y="460"/>
                  </a:lnTo>
                  <a:lnTo>
                    <a:pt x="76" y="458"/>
                  </a:lnTo>
                  <a:lnTo>
                    <a:pt x="82" y="454"/>
                  </a:lnTo>
                  <a:lnTo>
                    <a:pt x="90" y="448"/>
                  </a:lnTo>
                  <a:lnTo>
                    <a:pt x="94" y="442"/>
                  </a:lnTo>
                  <a:lnTo>
                    <a:pt x="96" y="438"/>
                  </a:lnTo>
                  <a:lnTo>
                    <a:pt x="96" y="434"/>
                  </a:lnTo>
                  <a:lnTo>
                    <a:pt x="98" y="428"/>
                  </a:lnTo>
                  <a:lnTo>
                    <a:pt x="98" y="422"/>
                  </a:lnTo>
                  <a:lnTo>
                    <a:pt x="98" y="420"/>
                  </a:lnTo>
                  <a:lnTo>
                    <a:pt x="98" y="416"/>
                  </a:lnTo>
                  <a:lnTo>
                    <a:pt x="100" y="414"/>
                  </a:lnTo>
                  <a:lnTo>
                    <a:pt x="102" y="412"/>
                  </a:lnTo>
                  <a:lnTo>
                    <a:pt x="106" y="410"/>
                  </a:lnTo>
                  <a:lnTo>
                    <a:pt x="112" y="406"/>
                  </a:lnTo>
                  <a:lnTo>
                    <a:pt x="116" y="400"/>
                  </a:lnTo>
                  <a:lnTo>
                    <a:pt x="120" y="396"/>
                  </a:lnTo>
                  <a:lnTo>
                    <a:pt x="124" y="392"/>
                  </a:lnTo>
                  <a:lnTo>
                    <a:pt x="124" y="390"/>
                  </a:lnTo>
                  <a:lnTo>
                    <a:pt x="128" y="388"/>
                  </a:lnTo>
                  <a:lnTo>
                    <a:pt x="130" y="388"/>
                  </a:lnTo>
                  <a:lnTo>
                    <a:pt x="134" y="388"/>
                  </a:lnTo>
                  <a:lnTo>
                    <a:pt x="136" y="390"/>
                  </a:lnTo>
                  <a:lnTo>
                    <a:pt x="136" y="392"/>
                  </a:lnTo>
                  <a:lnTo>
                    <a:pt x="136" y="394"/>
                  </a:lnTo>
                  <a:lnTo>
                    <a:pt x="134" y="398"/>
                  </a:lnTo>
                  <a:lnTo>
                    <a:pt x="132" y="400"/>
                  </a:lnTo>
                  <a:lnTo>
                    <a:pt x="130" y="404"/>
                  </a:lnTo>
                  <a:lnTo>
                    <a:pt x="130" y="406"/>
                  </a:lnTo>
                  <a:lnTo>
                    <a:pt x="130" y="408"/>
                  </a:lnTo>
                  <a:lnTo>
                    <a:pt x="134" y="408"/>
                  </a:lnTo>
                  <a:lnTo>
                    <a:pt x="138" y="406"/>
                  </a:lnTo>
                  <a:lnTo>
                    <a:pt x="144" y="402"/>
                  </a:lnTo>
                  <a:lnTo>
                    <a:pt x="148" y="400"/>
                  </a:lnTo>
                  <a:lnTo>
                    <a:pt x="154" y="398"/>
                  </a:lnTo>
                  <a:lnTo>
                    <a:pt x="160" y="396"/>
                  </a:lnTo>
                  <a:lnTo>
                    <a:pt x="164" y="398"/>
                  </a:lnTo>
                  <a:lnTo>
                    <a:pt x="168" y="400"/>
                  </a:lnTo>
                  <a:lnTo>
                    <a:pt x="170" y="402"/>
                  </a:lnTo>
                  <a:lnTo>
                    <a:pt x="174" y="406"/>
                  </a:lnTo>
                  <a:lnTo>
                    <a:pt x="178" y="410"/>
                  </a:lnTo>
                  <a:lnTo>
                    <a:pt x="182" y="412"/>
                  </a:lnTo>
                  <a:lnTo>
                    <a:pt x="186" y="416"/>
                  </a:lnTo>
                  <a:lnTo>
                    <a:pt x="192" y="418"/>
                  </a:lnTo>
                  <a:lnTo>
                    <a:pt x="198" y="418"/>
                  </a:lnTo>
                  <a:lnTo>
                    <a:pt x="204" y="418"/>
                  </a:lnTo>
                  <a:lnTo>
                    <a:pt x="212" y="420"/>
                  </a:lnTo>
                  <a:lnTo>
                    <a:pt x="218" y="422"/>
                  </a:lnTo>
                  <a:lnTo>
                    <a:pt x="222" y="426"/>
                  </a:lnTo>
                  <a:lnTo>
                    <a:pt x="226" y="430"/>
                  </a:lnTo>
                  <a:lnTo>
                    <a:pt x="230" y="436"/>
                  </a:lnTo>
                  <a:lnTo>
                    <a:pt x="238" y="446"/>
                  </a:lnTo>
                  <a:lnTo>
                    <a:pt x="248" y="456"/>
                  </a:lnTo>
                  <a:lnTo>
                    <a:pt x="260" y="464"/>
                  </a:lnTo>
                  <a:lnTo>
                    <a:pt x="274" y="476"/>
                  </a:lnTo>
                  <a:lnTo>
                    <a:pt x="288" y="486"/>
                  </a:lnTo>
                  <a:lnTo>
                    <a:pt x="292" y="488"/>
                  </a:lnTo>
                  <a:lnTo>
                    <a:pt x="298" y="490"/>
                  </a:lnTo>
                  <a:lnTo>
                    <a:pt x="302" y="492"/>
                  </a:lnTo>
                  <a:lnTo>
                    <a:pt x="306" y="494"/>
                  </a:lnTo>
                  <a:lnTo>
                    <a:pt x="308" y="498"/>
                  </a:lnTo>
                  <a:lnTo>
                    <a:pt x="310" y="502"/>
                  </a:lnTo>
                  <a:lnTo>
                    <a:pt x="310" y="508"/>
                  </a:lnTo>
                  <a:lnTo>
                    <a:pt x="312" y="512"/>
                  </a:lnTo>
                  <a:lnTo>
                    <a:pt x="320" y="530"/>
                  </a:lnTo>
                  <a:lnTo>
                    <a:pt x="330" y="546"/>
                  </a:lnTo>
                  <a:lnTo>
                    <a:pt x="334" y="552"/>
                  </a:lnTo>
                  <a:lnTo>
                    <a:pt x="340" y="558"/>
                  </a:lnTo>
                  <a:lnTo>
                    <a:pt x="348" y="562"/>
                  </a:lnTo>
                  <a:lnTo>
                    <a:pt x="350" y="598"/>
                  </a:lnTo>
                  <a:lnTo>
                    <a:pt x="354" y="634"/>
                  </a:lnTo>
                  <a:lnTo>
                    <a:pt x="362" y="668"/>
                  </a:lnTo>
                  <a:lnTo>
                    <a:pt x="368" y="678"/>
                  </a:lnTo>
                  <a:lnTo>
                    <a:pt x="376" y="692"/>
                  </a:lnTo>
                  <a:lnTo>
                    <a:pt x="384" y="704"/>
                  </a:lnTo>
                  <a:lnTo>
                    <a:pt x="390" y="714"/>
                  </a:lnTo>
                  <a:lnTo>
                    <a:pt x="394" y="716"/>
                  </a:lnTo>
                  <a:lnTo>
                    <a:pt x="400" y="718"/>
                  </a:lnTo>
                  <a:lnTo>
                    <a:pt x="406" y="720"/>
                  </a:lnTo>
                  <a:lnTo>
                    <a:pt x="410" y="722"/>
                  </a:lnTo>
                  <a:lnTo>
                    <a:pt x="416" y="722"/>
                  </a:lnTo>
                  <a:lnTo>
                    <a:pt x="418" y="724"/>
                  </a:lnTo>
                  <a:lnTo>
                    <a:pt x="428" y="740"/>
                  </a:lnTo>
                  <a:lnTo>
                    <a:pt x="434" y="758"/>
                  </a:lnTo>
                  <a:lnTo>
                    <a:pt x="442" y="774"/>
                  </a:lnTo>
                  <a:lnTo>
                    <a:pt x="454" y="788"/>
                  </a:lnTo>
                  <a:lnTo>
                    <a:pt x="470" y="796"/>
                  </a:lnTo>
                  <a:lnTo>
                    <a:pt x="486" y="806"/>
                  </a:lnTo>
                  <a:lnTo>
                    <a:pt x="498" y="818"/>
                  </a:lnTo>
                  <a:lnTo>
                    <a:pt x="502" y="830"/>
                  </a:lnTo>
                  <a:lnTo>
                    <a:pt x="502" y="844"/>
                  </a:lnTo>
                  <a:lnTo>
                    <a:pt x="502" y="856"/>
                  </a:lnTo>
                  <a:lnTo>
                    <a:pt x="506" y="868"/>
                  </a:lnTo>
                  <a:lnTo>
                    <a:pt x="514" y="874"/>
                  </a:lnTo>
                  <a:lnTo>
                    <a:pt x="524" y="878"/>
                  </a:lnTo>
                  <a:lnTo>
                    <a:pt x="534" y="880"/>
                  </a:lnTo>
                  <a:lnTo>
                    <a:pt x="544" y="888"/>
                  </a:lnTo>
                  <a:lnTo>
                    <a:pt x="550" y="900"/>
                  </a:lnTo>
                  <a:lnTo>
                    <a:pt x="552" y="912"/>
                  </a:lnTo>
                  <a:lnTo>
                    <a:pt x="556" y="924"/>
                  </a:lnTo>
                  <a:lnTo>
                    <a:pt x="566" y="938"/>
                  </a:lnTo>
                  <a:lnTo>
                    <a:pt x="576" y="944"/>
                  </a:lnTo>
                  <a:lnTo>
                    <a:pt x="586" y="946"/>
                  </a:lnTo>
                  <a:lnTo>
                    <a:pt x="594" y="948"/>
                  </a:lnTo>
                  <a:lnTo>
                    <a:pt x="604" y="950"/>
                  </a:lnTo>
                  <a:lnTo>
                    <a:pt x="626" y="958"/>
                  </a:lnTo>
                  <a:lnTo>
                    <a:pt x="648" y="968"/>
                  </a:lnTo>
                  <a:lnTo>
                    <a:pt x="670" y="982"/>
                  </a:lnTo>
                  <a:lnTo>
                    <a:pt x="688" y="1000"/>
                  </a:lnTo>
                  <a:lnTo>
                    <a:pt x="702" y="1020"/>
                  </a:lnTo>
                  <a:lnTo>
                    <a:pt x="710" y="1046"/>
                  </a:lnTo>
                  <a:lnTo>
                    <a:pt x="738" y="1054"/>
                  </a:lnTo>
                  <a:lnTo>
                    <a:pt x="756" y="1062"/>
                  </a:lnTo>
                  <a:lnTo>
                    <a:pt x="766" y="1072"/>
                  </a:lnTo>
                  <a:lnTo>
                    <a:pt x="768" y="1084"/>
                  </a:lnTo>
                  <a:lnTo>
                    <a:pt x="766" y="1104"/>
                  </a:lnTo>
                  <a:lnTo>
                    <a:pt x="758" y="1130"/>
                  </a:lnTo>
                  <a:lnTo>
                    <a:pt x="754" y="1160"/>
                  </a:lnTo>
                  <a:lnTo>
                    <a:pt x="754" y="1184"/>
                  </a:lnTo>
                  <a:lnTo>
                    <a:pt x="760" y="1206"/>
                  </a:lnTo>
                  <a:lnTo>
                    <a:pt x="770" y="1226"/>
                  </a:lnTo>
                  <a:lnTo>
                    <a:pt x="784" y="1248"/>
                  </a:lnTo>
                  <a:lnTo>
                    <a:pt x="808" y="1288"/>
                  </a:lnTo>
                  <a:lnTo>
                    <a:pt x="828" y="1326"/>
                  </a:lnTo>
                  <a:lnTo>
                    <a:pt x="844" y="1364"/>
                  </a:lnTo>
                  <a:lnTo>
                    <a:pt x="850" y="1406"/>
                  </a:lnTo>
                  <a:lnTo>
                    <a:pt x="848" y="1444"/>
                  </a:lnTo>
                  <a:lnTo>
                    <a:pt x="840" y="1482"/>
                  </a:lnTo>
                  <a:lnTo>
                    <a:pt x="828" y="1518"/>
                  </a:lnTo>
                  <a:lnTo>
                    <a:pt x="820" y="1558"/>
                  </a:lnTo>
                  <a:lnTo>
                    <a:pt x="816" y="1598"/>
                  </a:lnTo>
                  <a:lnTo>
                    <a:pt x="814" y="1636"/>
                  </a:lnTo>
                  <a:lnTo>
                    <a:pt x="808" y="1660"/>
                  </a:lnTo>
                  <a:lnTo>
                    <a:pt x="800" y="1684"/>
                  </a:lnTo>
                  <a:lnTo>
                    <a:pt x="796" y="1708"/>
                  </a:lnTo>
                  <a:lnTo>
                    <a:pt x="796" y="1734"/>
                  </a:lnTo>
                  <a:lnTo>
                    <a:pt x="804" y="1762"/>
                  </a:lnTo>
                  <a:lnTo>
                    <a:pt x="814" y="1776"/>
                  </a:lnTo>
                  <a:lnTo>
                    <a:pt x="824" y="1782"/>
                  </a:lnTo>
                  <a:lnTo>
                    <a:pt x="836" y="1780"/>
                  </a:lnTo>
                  <a:lnTo>
                    <a:pt x="846" y="1772"/>
                  </a:lnTo>
                  <a:lnTo>
                    <a:pt x="854" y="1758"/>
                  </a:lnTo>
                  <a:lnTo>
                    <a:pt x="858" y="1740"/>
                  </a:lnTo>
                  <a:lnTo>
                    <a:pt x="860" y="1720"/>
                  </a:lnTo>
                  <a:lnTo>
                    <a:pt x="858" y="1704"/>
                  </a:lnTo>
                  <a:lnTo>
                    <a:pt x="852" y="1684"/>
                  </a:lnTo>
                  <a:lnTo>
                    <a:pt x="854" y="1662"/>
                  </a:lnTo>
                  <a:lnTo>
                    <a:pt x="856" y="1658"/>
                  </a:lnTo>
                  <a:lnTo>
                    <a:pt x="860" y="1654"/>
                  </a:lnTo>
                  <a:lnTo>
                    <a:pt x="864" y="1652"/>
                  </a:lnTo>
                  <a:lnTo>
                    <a:pt x="868" y="1650"/>
                  </a:lnTo>
                  <a:lnTo>
                    <a:pt x="872" y="1646"/>
                  </a:lnTo>
                  <a:lnTo>
                    <a:pt x="876" y="1642"/>
                  </a:lnTo>
                  <a:lnTo>
                    <a:pt x="876" y="1638"/>
                  </a:lnTo>
                  <a:lnTo>
                    <a:pt x="878" y="1632"/>
                  </a:lnTo>
                  <a:lnTo>
                    <a:pt x="878" y="1626"/>
                  </a:lnTo>
                  <a:lnTo>
                    <a:pt x="878" y="1620"/>
                  </a:lnTo>
                  <a:lnTo>
                    <a:pt x="878" y="1614"/>
                  </a:lnTo>
                  <a:lnTo>
                    <a:pt x="880" y="1610"/>
                  </a:lnTo>
                  <a:lnTo>
                    <a:pt x="888" y="1600"/>
                  </a:lnTo>
                  <a:lnTo>
                    <a:pt x="902" y="1588"/>
                  </a:lnTo>
                  <a:lnTo>
                    <a:pt x="914" y="1578"/>
                  </a:lnTo>
                  <a:lnTo>
                    <a:pt x="928" y="1566"/>
                  </a:lnTo>
                  <a:lnTo>
                    <a:pt x="936" y="1556"/>
                  </a:lnTo>
                  <a:lnTo>
                    <a:pt x="940" y="1542"/>
                  </a:lnTo>
                  <a:lnTo>
                    <a:pt x="936" y="1528"/>
                  </a:lnTo>
                  <a:lnTo>
                    <a:pt x="968" y="1512"/>
                  </a:lnTo>
                  <a:lnTo>
                    <a:pt x="994" y="1494"/>
                  </a:lnTo>
                  <a:lnTo>
                    <a:pt x="1012" y="1474"/>
                  </a:lnTo>
                  <a:lnTo>
                    <a:pt x="1028" y="1450"/>
                  </a:lnTo>
                  <a:lnTo>
                    <a:pt x="1042" y="1424"/>
                  </a:lnTo>
                  <a:lnTo>
                    <a:pt x="1056" y="1398"/>
                  </a:lnTo>
                  <a:lnTo>
                    <a:pt x="1070" y="1370"/>
                  </a:lnTo>
                  <a:lnTo>
                    <a:pt x="1084" y="1356"/>
                  </a:lnTo>
                  <a:lnTo>
                    <a:pt x="1100" y="1340"/>
                  </a:lnTo>
                  <a:lnTo>
                    <a:pt x="1112" y="1324"/>
                  </a:lnTo>
                  <a:lnTo>
                    <a:pt x="1114" y="1310"/>
                  </a:lnTo>
                  <a:lnTo>
                    <a:pt x="1114" y="1296"/>
                  </a:lnTo>
                  <a:lnTo>
                    <a:pt x="1116" y="1282"/>
                  </a:lnTo>
                  <a:lnTo>
                    <a:pt x="1124" y="1262"/>
                  </a:lnTo>
                  <a:lnTo>
                    <a:pt x="1136" y="1242"/>
                  </a:lnTo>
                  <a:lnTo>
                    <a:pt x="1144" y="1222"/>
                  </a:lnTo>
                  <a:lnTo>
                    <a:pt x="1144" y="1204"/>
                  </a:lnTo>
                  <a:lnTo>
                    <a:pt x="1136" y="1190"/>
                  </a:lnTo>
                  <a:lnTo>
                    <a:pt x="1126" y="1182"/>
                  </a:lnTo>
                  <a:lnTo>
                    <a:pt x="1112" y="1180"/>
                  </a:lnTo>
                  <a:lnTo>
                    <a:pt x="1098" y="1178"/>
                  </a:lnTo>
                  <a:lnTo>
                    <a:pt x="1082" y="1172"/>
                  </a:lnTo>
                  <a:lnTo>
                    <a:pt x="1070" y="1164"/>
                  </a:lnTo>
                  <a:lnTo>
                    <a:pt x="1060" y="1154"/>
                  </a:lnTo>
                  <a:lnTo>
                    <a:pt x="1050" y="1144"/>
                  </a:lnTo>
                  <a:lnTo>
                    <a:pt x="1042" y="1142"/>
                  </a:lnTo>
                  <a:lnTo>
                    <a:pt x="1032" y="1144"/>
                  </a:lnTo>
                  <a:lnTo>
                    <a:pt x="1022" y="1144"/>
                  </a:lnTo>
                  <a:lnTo>
                    <a:pt x="1014" y="1142"/>
                  </a:lnTo>
                  <a:lnTo>
                    <a:pt x="1008" y="1132"/>
                  </a:lnTo>
                  <a:lnTo>
                    <a:pt x="1004" y="1118"/>
                  </a:lnTo>
                  <a:lnTo>
                    <a:pt x="996" y="1106"/>
                  </a:lnTo>
                  <a:lnTo>
                    <a:pt x="982" y="1098"/>
                  </a:lnTo>
                  <a:lnTo>
                    <a:pt x="968" y="1092"/>
                  </a:lnTo>
                  <a:lnTo>
                    <a:pt x="954" y="1084"/>
                  </a:lnTo>
                  <a:lnTo>
                    <a:pt x="928" y="1068"/>
                  </a:lnTo>
                  <a:lnTo>
                    <a:pt x="902" y="1050"/>
                  </a:lnTo>
                  <a:lnTo>
                    <a:pt x="880" y="1034"/>
                  </a:lnTo>
                  <a:lnTo>
                    <a:pt x="858" y="1044"/>
                  </a:lnTo>
                  <a:lnTo>
                    <a:pt x="834" y="1046"/>
                  </a:lnTo>
                  <a:lnTo>
                    <a:pt x="836" y="1040"/>
                  </a:lnTo>
                  <a:lnTo>
                    <a:pt x="836" y="1034"/>
                  </a:lnTo>
                  <a:lnTo>
                    <a:pt x="836" y="1028"/>
                  </a:lnTo>
                  <a:lnTo>
                    <a:pt x="838" y="1024"/>
                  </a:lnTo>
                  <a:lnTo>
                    <a:pt x="822" y="1022"/>
                  </a:lnTo>
                  <a:lnTo>
                    <a:pt x="808" y="1024"/>
                  </a:lnTo>
                  <a:lnTo>
                    <a:pt x="796" y="1032"/>
                  </a:lnTo>
                  <a:lnTo>
                    <a:pt x="790" y="1044"/>
                  </a:lnTo>
                  <a:lnTo>
                    <a:pt x="790" y="1060"/>
                  </a:lnTo>
                  <a:lnTo>
                    <a:pt x="774" y="1054"/>
                  </a:lnTo>
                  <a:lnTo>
                    <a:pt x="760" y="1044"/>
                  </a:lnTo>
                  <a:lnTo>
                    <a:pt x="754" y="1028"/>
                  </a:lnTo>
                  <a:lnTo>
                    <a:pt x="734" y="1026"/>
                  </a:lnTo>
                  <a:lnTo>
                    <a:pt x="714" y="1012"/>
                  </a:lnTo>
                  <a:lnTo>
                    <a:pt x="700" y="994"/>
                  </a:lnTo>
                  <a:lnTo>
                    <a:pt x="694" y="974"/>
                  </a:lnTo>
                  <a:lnTo>
                    <a:pt x="690" y="974"/>
                  </a:lnTo>
                  <a:lnTo>
                    <a:pt x="684" y="972"/>
                  </a:lnTo>
                  <a:lnTo>
                    <a:pt x="678" y="972"/>
                  </a:lnTo>
                  <a:lnTo>
                    <a:pt x="672" y="972"/>
                  </a:lnTo>
                  <a:lnTo>
                    <a:pt x="674" y="952"/>
                  </a:lnTo>
                  <a:lnTo>
                    <a:pt x="676" y="934"/>
                  </a:lnTo>
                  <a:lnTo>
                    <a:pt x="672" y="914"/>
                  </a:lnTo>
                  <a:lnTo>
                    <a:pt x="662" y="928"/>
                  </a:lnTo>
                  <a:lnTo>
                    <a:pt x="648" y="936"/>
                  </a:lnTo>
                  <a:lnTo>
                    <a:pt x="632" y="940"/>
                  </a:lnTo>
                  <a:lnTo>
                    <a:pt x="616" y="940"/>
                  </a:lnTo>
                  <a:lnTo>
                    <a:pt x="598" y="940"/>
                  </a:lnTo>
                  <a:lnTo>
                    <a:pt x="604" y="924"/>
                  </a:lnTo>
                  <a:lnTo>
                    <a:pt x="604" y="908"/>
                  </a:lnTo>
                  <a:lnTo>
                    <a:pt x="598" y="896"/>
                  </a:lnTo>
                  <a:lnTo>
                    <a:pt x="592" y="884"/>
                  </a:lnTo>
                  <a:lnTo>
                    <a:pt x="584" y="872"/>
                  </a:lnTo>
                  <a:lnTo>
                    <a:pt x="580" y="860"/>
                  </a:lnTo>
                  <a:lnTo>
                    <a:pt x="582" y="844"/>
                  </a:lnTo>
                  <a:lnTo>
                    <a:pt x="590" y="826"/>
                  </a:lnTo>
                  <a:lnTo>
                    <a:pt x="604" y="810"/>
                  </a:lnTo>
                  <a:lnTo>
                    <a:pt x="620" y="802"/>
                  </a:lnTo>
                  <a:lnTo>
                    <a:pt x="638" y="798"/>
                  </a:lnTo>
                  <a:lnTo>
                    <a:pt x="656" y="800"/>
                  </a:lnTo>
                  <a:lnTo>
                    <a:pt x="676" y="804"/>
                  </a:lnTo>
                  <a:lnTo>
                    <a:pt x="694" y="808"/>
                  </a:lnTo>
                  <a:lnTo>
                    <a:pt x="694" y="822"/>
                  </a:lnTo>
                  <a:lnTo>
                    <a:pt x="698" y="834"/>
                  </a:lnTo>
                  <a:lnTo>
                    <a:pt x="706" y="840"/>
                  </a:lnTo>
                  <a:lnTo>
                    <a:pt x="716" y="842"/>
                  </a:lnTo>
                  <a:lnTo>
                    <a:pt x="732" y="838"/>
                  </a:lnTo>
                  <a:lnTo>
                    <a:pt x="732" y="810"/>
                  </a:lnTo>
                  <a:lnTo>
                    <a:pt x="734" y="782"/>
                  </a:lnTo>
                  <a:lnTo>
                    <a:pt x="742" y="756"/>
                  </a:lnTo>
                  <a:lnTo>
                    <a:pt x="750" y="744"/>
                  </a:lnTo>
                  <a:lnTo>
                    <a:pt x="760" y="732"/>
                  </a:lnTo>
                  <a:lnTo>
                    <a:pt x="768" y="720"/>
                  </a:lnTo>
                  <a:lnTo>
                    <a:pt x="774" y="708"/>
                  </a:lnTo>
                  <a:lnTo>
                    <a:pt x="776" y="692"/>
                  </a:lnTo>
                  <a:lnTo>
                    <a:pt x="790" y="688"/>
                  </a:lnTo>
                  <a:lnTo>
                    <a:pt x="798" y="682"/>
                  </a:lnTo>
                  <a:lnTo>
                    <a:pt x="800" y="672"/>
                  </a:lnTo>
                  <a:lnTo>
                    <a:pt x="804" y="660"/>
                  </a:lnTo>
                  <a:lnTo>
                    <a:pt x="810" y="648"/>
                  </a:lnTo>
                  <a:lnTo>
                    <a:pt x="828" y="632"/>
                  </a:lnTo>
                  <a:lnTo>
                    <a:pt x="848" y="618"/>
                  </a:lnTo>
                  <a:lnTo>
                    <a:pt x="868" y="604"/>
                  </a:lnTo>
                  <a:lnTo>
                    <a:pt x="870" y="602"/>
                  </a:lnTo>
                  <a:lnTo>
                    <a:pt x="874" y="598"/>
                  </a:lnTo>
                  <a:lnTo>
                    <a:pt x="880" y="602"/>
                  </a:lnTo>
                  <a:lnTo>
                    <a:pt x="886" y="604"/>
                  </a:lnTo>
                  <a:lnTo>
                    <a:pt x="890" y="606"/>
                  </a:lnTo>
                  <a:lnTo>
                    <a:pt x="888" y="606"/>
                  </a:lnTo>
                  <a:lnTo>
                    <a:pt x="890" y="608"/>
                  </a:lnTo>
                  <a:lnTo>
                    <a:pt x="894" y="612"/>
                  </a:lnTo>
                  <a:lnTo>
                    <a:pt x="888" y="614"/>
                  </a:lnTo>
                  <a:lnTo>
                    <a:pt x="880" y="618"/>
                  </a:lnTo>
                  <a:lnTo>
                    <a:pt x="872" y="622"/>
                  </a:lnTo>
                  <a:lnTo>
                    <a:pt x="864" y="628"/>
                  </a:lnTo>
                  <a:lnTo>
                    <a:pt x="862" y="634"/>
                  </a:lnTo>
                  <a:lnTo>
                    <a:pt x="864" y="640"/>
                  </a:lnTo>
                  <a:lnTo>
                    <a:pt x="878" y="646"/>
                  </a:lnTo>
                  <a:lnTo>
                    <a:pt x="886" y="638"/>
                  </a:lnTo>
                  <a:lnTo>
                    <a:pt x="898" y="628"/>
                  </a:lnTo>
                  <a:lnTo>
                    <a:pt x="912" y="616"/>
                  </a:lnTo>
                  <a:lnTo>
                    <a:pt x="922" y="604"/>
                  </a:lnTo>
                  <a:lnTo>
                    <a:pt x="930" y="592"/>
                  </a:lnTo>
                  <a:lnTo>
                    <a:pt x="930" y="582"/>
                  </a:lnTo>
                  <a:lnTo>
                    <a:pt x="922" y="586"/>
                  </a:lnTo>
                  <a:lnTo>
                    <a:pt x="914" y="592"/>
                  </a:lnTo>
                  <a:lnTo>
                    <a:pt x="906" y="594"/>
                  </a:lnTo>
                  <a:lnTo>
                    <a:pt x="896" y="594"/>
                  </a:lnTo>
                  <a:lnTo>
                    <a:pt x="892" y="592"/>
                  </a:lnTo>
                  <a:lnTo>
                    <a:pt x="890" y="588"/>
                  </a:lnTo>
                  <a:lnTo>
                    <a:pt x="886" y="586"/>
                  </a:lnTo>
                  <a:lnTo>
                    <a:pt x="894" y="574"/>
                  </a:lnTo>
                  <a:lnTo>
                    <a:pt x="896" y="566"/>
                  </a:lnTo>
                  <a:lnTo>
                    <a:pt x="896" y="556"/>
                  </a:lnTo>
                  <a:lnTo>
                    <a:pt x="890" y="550"/>
                  </a:lnTo>
                  <a:lnTo>
                    <a:pt x="878" y="544"/>
                  </a:lnTo>
                  <a:lnTo>
                    <a:pt x="860" y="544"/>
                  </a:lnTo>
                  <a:lnTo>
                    <a:pt x="890" y="540"/>
                  </a:lnTo>
                  <a:lnTo>
                    <a:pt x="918" y="536"/>
                  </a:lnTo>
                  <a:lnTo>
                    <a:pt x="946" y="528"/>
                  </a:lnTo>
                  <a:lnTo>
                    <a:pt x="954" y="534"/>
                  </a:lnTo>
                  <a:lnTo>
                    <a:pt x="954" y="540"/>
                  </a:lnTo>
                  <a:lnTo>
                    <a:pt x="948" y="546"/>
                  </a:lnTo>
                  <a:lnTo>
                    <a:pt x="942" y="554"/>
                  </a:lnTo>
                  <a:lnTo>
                    <a:pt x="936" y="562"/>
                  </a:lnTo>
                  <a:lnTo>
                    <a:pt x="934" y="570"/>
                  </a:lnTo>
                  <a:lnTo>
                    <a:pt x="934" y="574"/>
                  </a:lnTo>
                  <a:lnTo>
                    <a:pt x="936" y="578"/>
                  </a:lnTo>
                  <a:lnTo>
                    <a:pt x="938" y="578"/>
                  </a:lnTo>
                  <a:lnTo>
                    <a:pt x="940" y="578"/>
                  </a:lnTo>
                  <a:lnTo>
                    <a:pt x="944" y="578"/>
                  </a:lnTo>
                  <a:lnTo>
                    <a:pt x="948" y="576"/>
                  </a:lnTo>
                  <a:lnTo>
                    <a:pt x="950" y="574"/>
                  </a:lnTo>
                  <a:lnTo>
                    <a:pt x="954" y="572"/>
                  </a:lnTo>
                  <a:lnTo>
                    <a:pt x="956" y="570"/>
                  </a:lnTo>
                  <a:lnTo>
                    <a:pt x="958" y="570"/>
                  </a:lnTo>
                  <a:lnTo>
                    <a:pt x="966" y="570"/>
                  </a:lnTo>
                  <a:lnTo>
                    <a:pt x="972" y="570"/>
                  </a:lnTo>
                  <a:lnTo>
                    <a:pt x="976" y="572"/>
                  </a:lnTo>
                  <a:lnTo>
                    <a:pt x="982" y="576"/>
                  </a:lnTo>
                  <a:lnTo>
                    <a:pt x="984" y="576"/>
                  </a:lnTo>
                  <a:lnTo>
                    <a:pt x="986" y="580"/>
                  </a:lnTo>
                  <a:lnTo>
                    <a:pt x="988" y="582"/>
                  </a:lnTo>
                  <a:lnTo>
                    <a:pt x="992" y="584"/>
                  </a:lnTo>
                  <a:lnTo>
                    <a:pt x="1000" y="584"/>
                  </a:lnTo>
                  <a:lnTo>
                    <a:pt x="1006" y="584"/>
                  </a:lnTo>
                  <a:lnTo>
                    <a:pt x="1012" y="584"/>
                  </a:lnTo>
                  <a:lnTo>
                    <a:pt x="1010" y="572"/>
                  </a:lnTo>
                  <a:lnTo>
                    <a:pt x="1006" y="558"/>
                  </a:lnTo>
                  <a:lnTo>
                    <a:pt x="998" y="548"/>
                  </a:lnTo>
                  <a:lnTo>
                    <a:pt x="994" y="546"/>
                  </a:lnTo>
                  <a:lnTo>
                    <a:pt x="988" y="542"/>
                  </a:lnTo>
                  <a:lnTo>
                    <a:pt x="984" y="540"/>
                  </a:lnTo>
                  <a:lnTo>
                    <a:pt x="982" y="534"/>
                  </a:lnTo>
                  <a:lnTo>
                    <a:pt x="980" y="530"/>
                  </a:lnTo>
                  <a:lnTo>
                    <a:pt x="978" y="524"/>
                  </a:lnTo>
                  <a:lnTo>
                    <a:pt x="976" y="518"/>
                  </a:lnTo>
                  <a:lnTo>
                    <a:pt x="974" y="514"/>
                  </a:lnTo>
                  <a:lnTo>
                    <a:pt x="970" y="510"/>
                  </a:lnTo>
                  <a:lnTo>
                    <a:pt x="966" y="508"/>
                  </a:lnTo>
                  <a:lnTo>
                    <a:pt x="962" y="506"/>
                  </a:lnTo>
                  <a:lnTo>
                    <a:pt x="952" y="502"/>
                  </a:lnTo>
                  <a:lnTo>
                    <a:pt x="944" y="496"/>
                  </a:lnTo>
                  <a:lnTo>
                    <a:pt x="936" y="492"/>
                  </a:lnTo>
                  <a:lnTo>
                    <a:pt x="934" y="490"/>
                  </a:lnTo>
                  <a:lnTo>
                    <a:pt x="932" y="488"/>
                  </a:lnTo>
                  <a:lnTo>
                    <a:pt x="922" y="480"/>
                  </a:lnTo>
                  <a:lnTo>
                    <a:pt x="914" y="472"/>
                  </a:lnTo>
                  <a:lnTo>
                    <a:pt x="906" y="462"/>
                  </a:lnTo>
                  <a:lnTo>
                    <a:pt x="896" y="444"/>
                  </a:lnTo>
                  <a:lnTo>
                    <a:pt x="888" y="422"/>
                  </a:lnTo>
                  <a:lnTo>
                    <a:pt x="880" y="404"/>
                  </a:lnTo>
                  <a:lnTo>
                    <a:pt x="876" y="410"/>
                  </a:lnTo>
                  <a:lnTo>
                    <a:pt x="874" y="414"/>
                  </a:lnTo>
                  <a:lnTo>
                    <a:pt x="870" y="416"/>
                  </a:lnTo>
                  <a:lnTo>
                    <a:pt x="868" y="420"/>
                  </a:lnTo>
                  <a:lnTo>
                    <a:pt x="866" y="426"/>
                  </a:lnTo>
                  <a:lnTo>
                    <a:pt x="866" y="432"/>
                  </a:lnTo>
                  <a:lnTo>
                    <a:pt x="860" y="434"/>
                  </a:lnTo>
                  <a:lnTo>
                    <a:pt x="852" y="434"/>
                  </a:lnTo>
                  <a:lnTo>
                    <a:pt x="846" y="434"/>
                  </a:lnTo>
                  <a:lnTo>
                    <a:pt x="840" y="432"/>
                  </a:lnTo>
                  <a:lnTo>
                    <a:pt x="838" y="416"/>
                  </a:lnTo>
                  <a:lnTo>
                    <a:pt x="830" y="404"/>
                  </a:lnTo>
                  <a:lnTo>
                    <a:pt x="818" y="396"/>
                  </a:lnTo>
                  <a:lnTo>
                    <a:pt x="804" y="394"/>
                  </a:lnTo>
                  <a:lnTo>
                    <a:pt x="790" y="396"/>
                  </a:lnTo>
                  <a:lnTo>
                    <a:pt x="778" y="402"/>
                  </a:lnTo>
                  <a:lnTo>
                    <a:pt x="770" y="412"/>
                  </a:lnTo>
                  <a:lnTo>
                    <a:pt x="770" y="428"/>
                  </a:lnTo>
                  <a:lnTo>
                    <a:pt x="784" y="432"/>
                  </a:lnTo>
                  <a:lnTo>
                    <a:pt x="792" y="442"/>
                  </a:lnTo>
                  <a:lnTo>
                    <a:pt x="794" y="454"/>
                  </a:lnTo>
                  <a:lnTo>
                    <a:pt x="790" y="466"/>
                  </a:lnTo>
                  <a:lnTo>
                    <a:pt x="782" y="478"/>
                  </a:lnTo>
                  <a:lnTo>
                    <a:pt x="770" y="484"/>
                  </a:lnTo>
                  <a:lnTo>
                    <a:pt x="770" y="508"/>
                  </a:lnTo>
                  <a:lnTo>
                    <a:pt x="768" y="532"/>
                  </a:lnTo>
                  <a:lnTo>
                    <a:pt x="756" y="532"/>
                  </a:lnTo>
                  <a:lnTo>
                    <a:pt x="740" y="524"/>
                  </a:lnTo>
                  <a:lnTo>
                    <a:pt x="720" y="512"/>
                  </a:lnTo>
                  <a:lnTo>
                    <a:pt x="700" y="496"/>
                  </a:lnTo>
                  <a:lnTo>
                    <a:pt x="680" y="478"/>
                  </a:lnTo>
                  <a:lnTo>
                    <a:pt x="662" y="460"/>
                  </a:lnTo>
                  <a:lnTo>
                    <a:pt x="646" y="444"/>
                  </a:lnTo>
                  <a:lnTo>
                    <a:pt x="636" y="434"/>
                  </a:lnTo>
                  <a:lnTo>
                    <a:pt x="622" y="422"/>
                  </a:lnTo>
                  <a:lnTo>
                    <a:pt x="614" y="414"/>
                  </a:lnTo>
                  <a:lnTo>
                    <a:pt x="610" y="408"/>
                  </a:lnTo>
                  <a:lnTo>
                    <a:pt x="612" y="402"/>
                  </a:lnTo>
                  <a:lnTo>
                    <a:pt x="620" y="392"/>
                  </a:lnTo>
                  <a:lnTo>
                    <a:pt x="634" y="378"/>
                  </a:lnTo>
                  <a:lnTo>
                    <a:pt x="646" y="368"/>
                  </a:lnTo>
                  <a:lnTo>
                    <a:pt x="660" y="354"/>
                  </a:lnTo>
                  <a:lnTo>
                    <a:pt x="676" y="342"/>
                  </a:lnTo>
                  <a:lnTo>
                    <a:pt x="690" y="336"/>
                  </a:lnTo>
                  <a:lnTo>
                    <a:pt x="690" y="352"/>
                  </a:lnTo>
                  <a:lnTo>
                    <a:pt x="696" y="362"/>
                  </a:lnTo>
                  <a:lnTo>
                    <a:pt x="704" y="368"/>
                  </a:lnTo>
                  <a:lnTo>
                    <a:pt x="718" y="368"/>
                  </a:lnTo>
                  <a:lnTo>
                    <a:pt x="732" y="362"/>
                  </a:lnTo>
                  <a:lnTo>
                    <a:pt x="714" y="344"/>
                  </a:lnTo>
                  <a:lnTo>
                    <a:pt x="700" y="322"/>
                  </a:lnTo>
                  <a:lnTo>
                    <a:pt x="716" y="320"/>
                  </a:lnTo>
                  <a:lnTo>
                    <a:pt x="724" y="316"/>
                  </a:lnTo>
                  <a:lnTo>
                    <a:pt x="730" y="306"/>
                  </a:lnTo>
                  <a:lnTo>
                    <a:pt x="730" y="296"/>
                  </a:lnTo>
                  <a:lnTo>
                    <a:pt x="730" y="284"/>
                  </a:lnTo>
                  <a:lnTo>
                    <a:pt x="730" y="270"/>
                  </a:lnTo>
                  <a:lnTo>
                    <a:pt x="732" y="258"/>
                  </a:lnTo>
                  <a:lnTo>
                    <a:pt x="726" y="254"/>
                  </a:lnTo>
                  <a:lnTo>
                    <a:pt x="722" y="250"/>
                  </a:lnTo>
                  <a:lnTo>
                    <a:pt x="718" y="248"/>
                  </a:lnTo>
                  <a:lnTo>
                    <a:pt x="714" y="244"/>
                  </a:lnTo>
                  <a:lnTo>
                    <a:pt x="736" y="240"/>
                  </a:lnTo>
                  <a:lnTo>
                    <a:pt x="756" y="236"/>
                  </a:lnTo>
                  <a:lnTo>
                    <a:pt x="778" y="234"/>
                  </a:lnTo>
                  <a:lnTo>
                    <a:pt x="778" y="248"/>
                  </a:lnTo>
                  <a:lnTo>
                    <a:pt x="784" y="258"/>
                  </a:lnTo>
                  <a:lnTo>
                    <a:pt x="792" y="266"/>
                  </a:lnTo>
                  <a:lnTo>
                    <a:pt x="802" y="272"/>
                  </a:lnTo>
                  <a:lnTo>
                    <a:pt x="812" y="282"/>
                  </a:lnTo>
                  <a:lnTo>
                    <a:pt x="820" y="292"/>
                  </a:lnTo>
                  <a:lnTo>
                    <a:pt x="824" y="304"/>
                  </a:lnTo>
                  <a:lnTo>
                    <a:pt x="824" y="322"/>
                  </a:lnTo>
                  <a:lnTo>
                    <a:pt x="806" y="324"/>
                  </a:lnTo>
                  <a:lnTo>
                    <a:pt x="788" y="330"/>
                  </a:lnTo>
                  <a:lnTo>
                    <a:pt x="774" y="340"/>
                  </a:lnTo>
                  <a:lnTo>
                    <a:pt x="788" y="350"/>
                  </a:lnTo>
                  <a:lnTo>
                    <a:pt x="808" y="362"/>
                  </a:lnTo>
                  <a:lnTo>
                    <a:pt x="828" y="372"/>
                  </a:lnTo>
                  <a:lnTo>
                    <a:pt x="848" y="378"/>
                  </a:lnTo>
                  <a:lnTo>
                    <a:pt x="866" y="376"/>
                  </a:lnTo>
                  <a:lnTo>
                    <a:pt x="860" y="374"/>
                  </a:lnTo>
                  <a:lnTo>
                    <a:pt x="852" y="370"/>
                  </a:lnTo>
                  <a:lnTo>
                    <a:pt x="844" y="368"/>
                  </a:lnTo>
                  <a:lnTo>
                    <a:pt x="856" y="370"/>
                  </a:lnTo>
                  <a:lnTo>
                    <a:pt x="868" y="368"/>
                  </a:lnTo>
                  <a:lnTo>
                    <a:pt x="880" y="368"/>
                  </a:lnTo>
                  <a:lnTo>
                    <a:pt x="880" y="358"/>
                  </a:lnTo>
                  <a:lnTo>
                    <a:pt x="876" y="350"/>
                  </a:lnTo>
                  <a:lnTo>
                    <a:pt x="872" y="342"/>
                  </a:lnTo>
                  <a:lnTo>
                    <a:pt x="892" y="346"/>
                  </a:lnTo>
                  <a:lnTo>
                    <a:pt x="912" y="340"/>
                  </a:lnTo>
                  <a:lnTo>
                    <a:pt x="904" y="318"/>
                  </a:lnTo>
                  <a:lnTo>
                    <a:pt x="896" y="306"/>
                  </a:lnTo>
                  <a:lnTo>
                    <a:pt x="886" y="298"/>
                  </a:lnTo>
                  <a:lnTo>
                    <a:pt x="874" y="290"/>
                  </a:lnTo>
                  <a:lnTo>
                    <a:pt x="856" y="280"/>
                  </a:lnTo>
                  <a:lnTo>
                    <a:pt x="844" y="272"/>
                  </a:lnTo>
                  <a:lnTo>
                    <a:pt x="836" y="262"/>
                  </a:lnTo>
                  <a:lnTo>
                    <a:pt x="828" y="256"/>
                  </a:lnTo>
                  <a:lnTo>
                    <a:pt x="816" y="250"/>
                  </a:lnTo>
                  <a:lnTo>
                    <a:pt x="798" y="248"/>
                  </a:lnTo>
                  <a:lnTo>
                    <a:pt x="794" y="228"/>
                  </a:lnTo>
                  <a:lnTo>
                    <a:pt x="784" y="216"/>
                  </a:lnTo>
                  <a:lnTo>
                    <a:pt x="770" y="208"/>
                  </a:lnTo>
                  <a:lnTo>
                    <a:pt x="752" y="202"/>
                  </a:lnTo>
                  <a:lnTo>
                    <a:pt x="732" y="200"/>
                  </a:lnTo>
                  <a:lnTo>
                    <a:pt x="712" y="198"/>
                  </a:lnTo>
                  <a:lnTo>
                    <a:pt x="694" y="196"/>
                  </a:lnTo>
                  <a:lnTo>
                    <a:pt x="678" y="192"/>
                  </a:lnTo>
                  <a:lnTo>
                    <a:pt x="696" y="194"/>
                  </a:lnTo>
                  <a:lnTo>
                    <a:pt x="716" y="194"/>
                  </a:lnTo>
                  <a:lnTo>
                    <a:pt x="734" y="188"/>
                  </a:lnTo>
                  <a:lnTo>
                    <a:pt x="748" y="178"/>
                  </a:lnTo>
                  <a:lnTo>
                    <a:pt x="728" y="170"/>
                  </a:lnTo>
                  <a:lnTo>
                    <a:pt x="708" y="164"/>
                  </a:lnTo>
                  <a:lnTo>
                    <a:pt x="688" y="160"/>
                  </a:lnTo>
                  <a:lnTo>
                    <a:pt x="702" y="158"/>
                  </a:lnTo>
                  <a:lnTo>
                    <a:pt x="718" y="156"/>
                  </a:lnTo>
                  <a:lnTo>
                    <a:pt x="730" y="150"/>
                  </a:lnTo>
                  <a:lnTo>
                    <a:pt x="738" y="138"/>
                  </a:lnTo>
                  <a:lnTo>
                    <a:pt x="750" y="142"/>
                  </a:lnTo>
                  <a:lnTo>
                    <a:pt x="764" y="144"/>
                  </a:lnTo>
                  <a:lnTo>
                    <a:pt x="778" y="146"/>
                  </a:lnTo>
                  <a:lnTo>
                    <a:pt x="780" y="128"/>
                  </a:lnTo>
                  <a:lnTo>
                    <a:pt x="788" y="112"/>
                  </a:lnTo>
                  <a:lnTo>
                    <a:pt x="802" y="98"/>
                  </a:lnTo>
                  <a:lnTo>
                    <a:pt x="818" y="88"/>
                  </a:lnTo>
                  <a:lnTo>
                    <a:pt x="834" y="78"/>
                  </a:lnTo>
                  <a:lnTo>
                    <a:pt x="854" y="68"/>
                  </a:lnTo>
                  <a:lnTo>
                    <a:pt x="868" y="62"/>
                  </a:lnTo>
                  <a:lnTo>
                    <a:pt x="882" y="66"/>
                  </a:lnTo>
                  <a:lnTo>
                    <a:pt x="894" y="74"/>
                  </a:lnTo>
                  <a:lnTo>
                    <a:pt x="908" y="90"/>
                  </a:lnTo>
                  <a:lnTo>
                    <a:pt x="880" y="92"/>
                  </a:lnTo>
                  <a:lnTo>
                    <a:pt x="858" y="96"/>
                  </a:lnTo>
                  <a:lnTo>
                    <a:pt x="842" y="102"/>
                  </a:lnTo>
                  <a:lnTo>
                    <a:pt x="834" y="112"/>
                  </a:lnTo>
                  <a:lnTo>
                    <a:pt x="832" y="120"/>
                  </a:lnTo>
                  <a:lnTo>
                    <a:pt x="838" y="130"/>
                  </a:lnTo>
                  <a:lnTo>
                    <a:pt x="856" y="136"/>
                  </a:lnTo>
                  <a:lnTo>
                    <a:pt x="884" y="142"/>
                  </a:lnTo>
                  <a:lnTo>
                    <a:pt x="904" y="144"/>
                  </a:lnTo>
                  <a:lnTo>
                    <a:pt x="922" y="148"/>
                  </a:lnTo>
                  <a:lnTo>
                    <a:pt x="940" y="156"/>
                  </a:lnTo>
                  <a:lnTo>
                    <a:pt x="954" y="170"/>
                  </a:lnTo>
                  <a:lnTo>
                    <a:pt x="960" y="182"/>
                  </a:lnTo>
                  <a:lnTo>
                    <a:pt x="964" y="196"/>
                  </a:lnTo>
                  <a:lnTo>
                    <a:pt x="968" y="208"/>
                  </a:lnTo>
                  <a:lnTo>
                    <a:pt x="972" y="220"/>
                  </a:lnTo>
                  <a:lnTo>
                    <a:pt x="978" y="228"/>
                  </a:lnTo>
                  <a:lnTo>
                    <a:pt x="988" y="234"/>
                  </a:lnTo>
                  <a:lnTo>
                    <a:pt x="1004" y="236"/>
                  </a:lnTo>
                  <a:lnTo>
                    <a:pt x="1010" y="246"/>
                  </a:lnTo>
                  <a:lnTo>
                    <a:pt x="1014" y="260"/>
                  </a:lnTo>
                  <a:lnTo>
                    <a:pt x="1018" y="272"/>
                  </a:lnTo>
                  <a:lnTo>
                    <a:pt x="1018" y="284"/>
                  </a:lnTo>
                  <a:lnTo>
                    <a:pt x="1014" y="294"/>
                  </a:lnTo>
                  <a:lnTo>
                    <a:pt x="1006" y="300"/>
                  </a:lnTo>
                  <a:lnTo>
                    <a:pt x="990" y="304"/>
                  </a:lnTo>
                  <a:lnTo>
                    <a:pt x="994" y="324"/>
                  </a:lnTo>
                  <a:lnTo>
                    <a:pt x="998" y="346"/>
                  </a:lnTo>
                  <a:lnTo>
                    <a:pt x="1004" y="368"/>
                  </a:lnTo>
                  <a:lnTo>
                    <a:pt x="1014" y="388"/>
                  </a:lnTo>
                  <a:lnTo>
                    <a:pt x="1026" y="406"/>
                  </a:lnTo>
                  <a:lnTo>
                    <a:pt x="1044" y="416"/>
                  </a:lnTo>
                  <a:lnTo>
                    <a:pt x="1064" y="418"/>
                  </a:lnTo>
                  <a:lnTo>
                    <a:pt x="1080" y="388"/>
                  </a:lnTo>
                  <a:lnTo>
                    <a:pt x="1094" y="360"/>
                  </a:lnTo>
                  <a:lnTo>
                    <a:pt x="1110" y="334"/>
                  </a:lnTo>
                  <a:lnTo>
                    <a:pt x="1132" y="312"/>
                  </a:lnTo>
                  <a:lnTo>
                    <a:pt x="1144" y="308"/>
                  </a:lnTo>
                  <a:lnTo>
                    <a:pt x="1154" y="308"/>
                  </a:lnTo>
                  <a:lnTo>
                    <a:pt x="1164" y="302"/>
                  </a:lnTo>
                  <a:lnTo>
                    <a:pt x="1172" y="292"/>
                  </a:lnTo>
                  <a:lnTo>
                    <a:pt x="1176" y="278"/>
                  </a:lnTo>
                  <a:lnTo>
                    <a:pt x="1184" y="268"/>
                  </a:lnTo>
                  <a:lnTo>
                    <a:pt x="1200" y="260"/>
                  </a:lnTo>
                  <a:lnTo>
                    <a:pt x="1216" y="258"/>
                  </a:lnTo>
                  <a:lnTo>
                    <a:pt x="1234" y="256"/>
                  </a:lnTo>
                  <a:lnTo>
                    <a:pt x="1250" y="252"/>
                  </a:lnTo>
                  <a:lnTo>
                    <a:pt x="1264" y="244"/>
                  </a:lnTo>
                  <a:lnTo>
                    <a:pt x="1254" y="230"/>
                  </a:lnTo>
                  <a:lnTo>
                    <a:pt x="1250" y="216"/>
                  </a:lnTo>
                  <a:lnTo>
                    <a:pt x="1252" y="202"/>
                  </a:lnTo>
                  <a:lnTo>
                    <a:pt x="1262" y="190"/>
                  </a:lnTo>
                  <a:lnTo>
                    <a:pt x="1276" y="182"/>
                  </a:lnTo>
                  <a:lnTo>
                    <a:pt x="1274" y="164"/>
                  </a:lnTo>
                  <a:lnTo>
                    <a:pt x="1270" y="142"/>
                  </a:lnTo>
                  <a:lnTo>
                    <a:pt x="1268" y="120"/>
                  </a:lnTo>
                  <a:lnTo>
                    <a:pt x="1266" y="98"/>
                  </a:lnTo>
                  <a:lnTo>
                    <a:pt x="1270" y="78"/>
                  </a:lnTo>
                  <a:lnTo>
                    <a:pt x="1280" y="64"/>
                  </a:lnTo>
                  <a:lnTo>
                    <a:pt x="1258" y="66"/>
                  </a:lnTo>
                  <a:lnTo>
                    <a:pt x="1236" y="68"/>
                  </a:lnTo>
                  <a:lnTo>
                    <a:pt x="1214" y="64"/>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grpSp>
          <p:nvGrpSpPr>
            <p:cNvPr id="8" name="Group 6"/>
            <p:cNvGrpSpPr>
              <a:grpSpLocks/>
            </p:cNvGrpSpPr>
            <p:nvPr/>
          </p:nvGrpSpPr>
          <p:grpSpPr bwMode="auto">
            <a:xfrm>
              <a:off x="3227" y="316"/>
              <a:ext cx="2279" cy="1338"/>
              <a:chOff x="2764" y="292"/>
              <a:chExt cx="2742" cy="1606"/>
            </a:xfrm>
          </p:grpSpPr>
          <p:sp>
            <p:nvSpPr>
              <p:cNvPr id="9" name="Freeform 7"/>
              <p:cNvSpPr>
                <a:spLocks/>
              </p:cNvSpPr>
              <p:nvPr/>
            </p:nvSpPr>
            <p:spPr bwMode="gray">
              <a:xfrm>
                <a:off x="3117" y="1065"/>
                <a:ext cx="160" cy="72"/>
              </a:xfrm>
              <a:custGeom>
                <a:avLst/>
                <a:gdLst>
                  <a:gd name="T0" fmla="*/ 160 w 160"/>
                  <a:gd name="T1" fmla="*/ 72 h 72"/>
                  <a:gd name="T2" fmla="*/ 148 w 160"/>
                  <a:gd name="T3" fmla="*/ 68 h 72"/>
                  <a:gd name="T4" fmla="*/ 136 w 160"/>
                  <a:gd name="T5" fmla="*/ 68 h 72"/>
                  <a:gd name="T6" fmla="*/ 122 w 160"/>
                  <a:gd name="T7" fmla="*/ 66 h 72"/>
                  <a:gd name="T8" fmla="*/ 108 w 160"/>
                  <a:gd name="T9" fmla="*/ 62 h 72"/>
                  <a:gd name="T10" fmla="*/ 98 w 160"/>
                  <a:gd name="T11" fmla="*/ 58 h 72"/>
                  <a:gd name="T12" fmla="*/ 90 w 160"/>
                  <a:gd name="T13" fmla="*/ 50 h 72"/>
                  <a:gd name="T14" fmla="*/ 90 w 160"/>
                  <a:gd name="T15" fmla="*/ 36 h 72"/>
                  <a:gd name="T16" fmla="*/ 68 w 160"/>
                  <a:gd name="T17" fmla="*/ 36 h 72"/>
                  <a:gd name="T18" fmla="*/ 52 w 160"/>
                  <a:gd name="T19" fmla="*/ 32 h 72"/>
                  <a:gd name="T20" fmla="*/ 36 w 160"/>
                  <a:gd name="T21" fmla="*/ 26 h 72"/>
                  <a:gd name="T22" fmla="*/ 20 w 160"/>
                  <a:gd name="T23" fmla="*/ 20 h 72"/>
                  <a:gd name="T24" fmla="*/ 0 w 160"/>
                  <a:gd name="T25" fmla="*/ 16 h 72"/>
                  <a:gd name="T26" fmla="*/ 0 w 160"/>
                  <a:gd name="T27" fmla="*/ 14 h 72"/>
                  <a:gd name="T28" fmla="*/ 0 w 160"/>
                  <a:gd name="T29" fmla="*/ 10 h 72"/>
                  <a:gd name="T30" fmla="*/ 0 w 160"/>
                  <a:gd name="T31" fmla="*/ 6 h 72"/>
                  <a:gd name="T32" fmla="*/ 0 w 160"/>
                  <a:gd name="T33" fmla="*/ 4 h 72"/>
                  <a:gd name="T34" fmla="*/ 20 w 160"/>
                  <a:gd name="T35" fmla="*/ 0 h 72"/>
                  <a:gd name="T36" fmla="*/ 44 w 160"/>
                  <a:gd name="T37" fmla="*/ 2 h 72"/>
                  <a:gd name="T38" fmla="*/ 66 w 160"/>
                  <a:gd name="T39" fmla="*/ 10 h 72"/>
                  <a:gd name="T40" fmla="*/ 86 w 160"/>
                  <a:gd name="T41" fmla="*/ 18 h 72"/>
                  <a:gd name="T42" fmla="*/ 100 w 160"/>
                  <a:gd name="T43" fmla="*/ 20 h 72"/>
                  <a:gd name="T44" fmla="*/ 114 w 160"/>
                  <a:gd name="T45" fmla="*/ 24 h 72"/>
                  <a:gd name="T46" fmla="*/ 128 w 160"/>
                  <a:gd name="T47" fmla="*/ 30 h 72"/>
                  <a:gd name="T48" fmla="*/ 142 w 160"/>
                  <a:gd name="T49" fmla="*/ 36 h 72"/>
                  <a:gd name="T50" fmla="*/ 150 w 160"/>
                  <a:gd name="T51" fmla="*/ 44 h 72"/>
                  <a:gd name="T52" fmla="*/ 154 w 160"/>
                  <a:gd name="T53" fmla="*/ 56 h 72"/>
                  <a:gd name="T54" fmla="*/ 152 w 160"/>
                  <a:gd name="T55" fmla="*/ 72 h 72"/>
                  <a:gd name="T56" fmla="*/ 160 w 160"/>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72">
                    <a:moveTo>
                      <a:pt x="160" y="72"/>
                    </a:moveTo>
                    <a:lnTo>
                      <a:pt x="148" y="68"/>
                    </a:lnTo>
                    <a:lnTo>
                      <a:pt x="136" y="68"/>
                    </a:lnTo>
                    <a:lnTo>
                      <a:pt x="122" y="66"/>
                    </a:lnTo>
                    <a:lnTo>
                      <a:pt x="108" y="62"/>
                    </a:lnTo>
                    <a:lnTo>
                      <a:pt x="98" y="58"/>
                    </a:lnTo>
                    <a:lnTo>
                      <a:pt x="90" y="50"/>
                    </a:lnTo>
                    <a:lnTo>
                      <a:pt x="90" y="36"/>
                    </a:lnTo>
                    <a:lnTo>
                      <a:pt x="68" y="36"/>
                    </a:lnTo>
                    <a:lnTo>
                      <a:pt x="52" y="32"/>
                    </a:lnTo>
                    <a:lnTo>
                      <a:pt x="36" y="26"/>
                    </a:lnTo>
                    <a:lnTo>
                      <a:pt x="20" y="20"/>
                    </a:lnTo>
                    <a:lnTo>
                      <a:pt x="0" y="16"/>
                    </a:lnTo>
                    <a:lnTo>
                      <a:pt x="0" y="14"/>
                    </a:lnTo>
                    <a:lnTo>
                      <a:pt x="0" y="10"/>
                    </a:lnTo>
                    <a:lnTo>
                      <a:pt x="0" y="6"/>
                    </a:lnTo>
                    <a:lnTo>
                      <a:pt x="0" y="4"/>
                    </a:lnTo>
                    <a:lnTo>
                      <a:pt x="20" y="0"/>
                    </a:lnTo>
                    <a:lnTo>
                      <a:pt x="44" y="2"/>
                    </a:lnTo>
                    <a:lnTo>
                      <a:pt x="66" y="10"/>
                    </a:lnTo>
                    <a:lnTo>
                      <a:pt x="86" y="18"/>
                    </a:lnTo>
                    <a:lnTo>
                      <a:pt x="100" y="20"/>
                    </a:lnTo>
                    <a:lnTo>
                      <a:pt x="114" y="24"/>
                    </a:lnTo>
                    <a:lnTo>
                      <a:pt x="128" y="30"/>
                    </a:lnTo>
                    <a:lnTo>
                      <a:pt x="142" y="36"/>
                    </a:lnTo>
                    <a:lnTo>
                      <a:pt x="150" y="44"/>
                    </a:lnTo>
                    <a:lnTo>
                      <a:pt x="154" y="56"/>
                    </a:lnTo>
                    <a:lnTo>
                      <a:pt x="152" y="72"/>
                    </a:lnTo>
                    <a:lnTo>
                      <a:pt x="160" y="72"/>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 name="Freeform 8"/>
              <p:cNvSpPr>
                <a:spLocks/>
              </p:cNvSpPr>
              <p:nvPr/>
            </p:nvSpPr>
            <p:spPr bwMode="gray">
              <a:xfrm>
                <a:off x="3117" y="1065"/>
                <a:ext cx="160" cy="72"/>
              </a:xfrm>
              <a:custGeom>
                <a:avLst/>
                <a:gdLst>
                  <a:gd name="T0" fmla="*/ 160 w 160"/>
                  <a:gd name="T1" fmla="*/ 72 h 72"/>
                  <a:gd name="T2" fmla="*/ 148 w 160"/>
                  <a:gd name="T3" fmla="*/ 68 h 72"/>
                  <a:gd name="T4" fmla="*/ 136 w 160"/>
                  <a:gd name="T5" fmla="*/ 68 h 72"/>
                  <a:gd name="T6" fmla="*/ 122 w 160"/>
                  <a:gd name="T7" fmla="*/ 66 h 72"/>
                  <a:gd name="T8" fmla="*/ 108 w 160"/>
                  <a:gd name="T9" fmla="*/ 62 h 72"/>
                  <a:gd name="T10" fmla="*/ 98 w 160"/>
                  <a:gd name="T11" fmla="*/ 58 h 72"/>
                  <a:gd name="T12" fmla="*/ 90 w 160"/>
                  <a:gd name="T13" fmla="*/ 50 h 72"/>
                  <a:gd name="T14" fmla="*/ 90 w 160"/>
                  <a:gd name="T15" fmla="*/ 36 h 72"/>
                  <a:gd name="T16" fmla="*/ 68 w 160"/>
                  <a:gd name="T17" fmla="*/ 36 h 72"/>
                  <a:gd name="T18" fmla="*/ 52 w 160"/>
                  <a:gd name="T19" fmla="*/ 32 h 72"/>
                  <a:gd name="T20" fmla="*/ 36 w 160"/>
                  <a:gd name="T21" fmla="*/ 26 h 72"/>
                  <a:gd name="T22" fmla="*/ 20 w 160"/>
                  <a:gd name="T23" fmla="*/ 20 h 72"/>
                  <a:gd name="T24" fmla="*/ 0 w 160"/>
                  <a:gd name="T25" fmla="*/ 16 h 72"/>
                  <a:gd name="T26" fmla="*/ 0 w 160"/>
                  <a:gd name="T27" fmla="*/ 14 h 72"/>
                  <a:gd name="T28" fmla="*/ 0 w 160"/>
                  <a:gd name="T29" fmla="*/ 10 h 72"/>
                  <a:gd name="T30" fmla="*/ 0 w 160"/>
                  <a:gd name="T31" fmla="*/ 6 h 72"/>
                  <a:gd name="T32" fmla="*/ 0 w 160"/>
                  <a:gd name="T33" fmla="*/ 4 h 72"/>
                  <a:gd name="T34" fmla="*/ 20 w 160"/>
                  <a:gd name="T35" fmla="*/ 0 h 72"/>
                  <a:gd name="T36" fmla="*/ 44 w 160"/>
                  <a:gd name="T37" fmla="*/ 2 h 72"/>
                  <a:gd name="T38" fmla="*/ 66 w 160"/>
                  <a:gd name="T39" fmla="*/ 10 h 72"/>
                  <a:gd name="T40" fmla="*/ 86 w 160"/>
                  <a:gd name="T41" fmla="*/ 18 h 72"/>
                  <a:gd name="T42" fmla="*/ 100 w 160"/>
                  <a:gd name="T43" fmla="*/ 20 h 72"/>
                  <a:gd name="T44" fmla="*/ 114 w 160"/>
                  <a:gd name="T45" fmla="*/ 24 h 72"/>
                  <a:gd name="T46" fmla="*/ 128 w 160"/>
                  <a:gd name="T47" fmla="*/ 30 h 72"/>
                  <a:gd name="T48" fmla="*/ 142 w 160"/>
                  <a:gd name="T49" fmla="*/ 36 h 72"/>
                  <a:gd name="T50" fmla="*/ 150 w 160"/>
                  <a:gd name="T51" fmla="*/ 44 h 72"/>
                  <a:gd name="T52" fmla="*/ 154 w 160"/>
                  <a:gd name="T53" fmla="*/ 56 h 72"/>
                  <a:gd name="T54" fmla="*/ 152 w 160"/>
                  <a:gd name="T55" fmla="*/ 72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0" h="72">
                    <a:moveTo>
                      <a:pt x="160" y="72"/>
                    </a:moveTo>
                    <a:lnTo>
                      <a:pt x="148" y="68"/>
                    </a:lnTo>
                    <a:lnTo>
                      <a:pt x="136" y="68"/>
                    </a:lnTo>
                    <a:lnTo>
                      <a:pt x="122" y="66"/>
                    </a:lnTo>
                    <a:lnTo>
                      <a:pt x="108" y="62"/>
                    </a:lnTo>
                    <a:lnTo>
                      <a:pt x="98" y="58"/>
                    </a:lnTo>
                    <a:lnTo>
                      <a:pt x="90" y="50"/>
                    </a:lnTo>
                    <a:lnTo>
                      <a:pt x="90" y="36"/>
                    </a:lnTo>
                    <a:lnTo>
                      <a:pt x="68" y="36"/>
                    </a:lnTo>
                    <a:lnTo>
                      <a:pt x="52" y="32"/>
                    </a:lnTo>
                    <a:lnTo>
                      <a:pt x="36" y="26"/>
                    </a:lnTo>
                    <a:lnTo>
                      <a:pt x="20" y="20"/>
                    </a:lnTo>
                    <a:lnTo>
                      <a:pt x="0" y="16"/>
                    </a:lnTo>
                    <a:lnTo>
                      <a:pt x="0" y="14"/>
                    </a:lnTo>
                    <a:lnTo>
                      <a:pt x="0" y="10"/>
                    </a:lnTo>
                    <a:lnTo>
                      <a:pt x="0" y="6"/>
                    </a:lnTo>
                    <a:lnTo>
                      <a:pt x="0" y="4"/>
                    </a:lnTo>
                    <a:lnTo>
                      <a:pt x="20" y="0"/>
                    </a:lnTo>
                    <a:lnTo>
                      <a:pt x="44" y="2"/>
                    </a:lnTo>
                    <a:lnTo>
                      <a:pt x="66" y="10"/>
                    </a:lnTo>
                    <a:lnTo>
                      <a:pt x="86" y="18"/>
                    </a:lnTo>
                    <a:lnTo>
                      <a:pt x="100" y="20"/>
                    </a:lnTo>
                    <a:lnTo>
                      <a:pt x="114" y="24"/>
                    </a:lnTo>
                    <a:lnTo>
                      <a:pt x="128" y="30"/>
                    </a:lnTo>
                    <a:lnTo>
                      <a:pt x="142" y="36"/>
                    </a:lnTo>
                    <a:lnTo>
                      <a:pt x="150" y="44"/>
                    </a:lnTo>
                    <a:lnTo>
                      <a:pt x="154" y="56"/>
                    </a:lnTo>
                    <a:lnTo>
                      <a:pt x="152" y="72"/>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1" name="Freeform 9"/>
              <p:cNvSpPr>
                <a:spLocks/>
              </p:cNvSpPr>
              <p:nvPr/>
            </p:nvSpPr>
            <p:spPr bwMode="gray">
              <a:xfrm>
                <a:off x="3630" y="491"/>
                <a:ext cx="116" cy="70"/>
              </a:xfrm>
              <a:custGeom>
                <a:avLst/>
                <a:gdLst>
                  <a:gd name="T0" fmla="*/ 92 w 116"/>
                  <a:gd name="T1" fmla="*/ 64 h 70"/>
                  <a:gd name="T2" fmla="*/ 68 w 116"/>
                  <a:gd name="T3" fmla="*/ 70 h 70"/>
                  <a:gd name="T4" fmla="*/ 46 w 116"/>
                  <a:gd name="T5" fmla="*/ 70 h 70"/>
                  <a:gd name="T6" fmla="*/ 38 w 116"/>
                  <a:gd name="T7" fmla="*/ 48 h 70"/>
                  <a:gd name="T8" fmla="*/ 36 w 116"/>
                  <a:gd name="T9" fmla="*/ 24 h 70"/>
                  <a:gd name="T10" fmla="*/ 24 w 116"/>
                  <a:gd name="T11" fmla="*/ 24 h 70"/>
                  <a:gd name="T12" fmla="*/ 12 w 116"/>
                  <a:gd name="T13" fmla="*/ 22 h 70"/>
                  <a:gd name="T14" fmla="*/ 0 w 116"/>
                  <a:gd name="T15" fmla="*/ 22 h 70"/>
                  <a:gd name="T16" fmla="*/ 6 w 116"/>
                  <a:gd name="T17" fmla="*/ 10 h 70"/>
                  <a:gd name="T18" fmla="*/ 14 w 116"/>
                  <a:gd name="T19" fmla="*/ 2 h 70"/>
                  <a:gd name="T20" fmla="*/ 26 w 116"/>
                  <a:gd name="T21" fmla="*/ 0 h 70"/>
                  <a:gd name="T22" fmla="*/ 40 w 116"/>
                  <a:gd name="T23" fmla="*/ 2 h 70"/>
                  <a:gd name="T24" fmla="*/ 52 w 116"/>
                  <a:gd name="T25" fmla="*/ 6 h 70"/>
                  <a:gd name="T26" fmla="*/ 66 w 116"/>
                  <a:gd name="T27" fmla="*/ 12 h 70"/>
                  <a:gd name="T28" fmla="*/ 76 w 116"/>
                  <a:gd name="T29" fmla="*/ 18 h 70"/>
                  <a:gd name="T30" fmla="*/ 82 w 116"/>
                  <a:gd name="T31" fmla="*/ 22 h 70"/>
                  <a:gd name="T32" fmla="*/ 88 w 116"/>
                  <a:gd name="T33" fmla="*/ 24 h 70"/>
                  <a:gd name="T34" fmla="*/ 96 w 116"/>
                  <a:gd name="T35" fmla="*/ 24 h 70"/>
                  <a:gd name="T36" fmla="*/ 102 w 116"/>
                  <a:gd name="T37" fmla="*/ 26 h 70"/>
                  <a:gd name="T38" fmla="*/ 110 w 116"/>
                  <a:gd name="T39" fmla="*/ 28 h 70"/>
                  <a:gd name="T40" fmla="*/ 114 w 116"/>
                  <a:gd name="T41" fmla="*/ 34 h 70"/>
                  <a:gd name="T42" fmla="*/ 116 w 116"/>
                  <a:gd name="T43" fmla="*/ 46 h 70"/>
                  <a:gd name="T44" fmla="*/ 110 w 116"/>
                  <a:gd name="T45" fmla="*/ 60 h 70"/>
                  <a:gd name="T46" fmla="*/ 100 w 116"/>
                  <a:gd name="T47" fmla="*/ 68 h 70"/>
                  <a:gd name="T48" fmla="*/ 82 w 116"/>
                  <a:gd name="T49" fmla="*/ 70 h 70"/>
                  <a:gd name="T50" fmla="*/ 92 w 116"/>
                  <a:gd name="T51" fmla="*/ 64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6" h="70">
                    <a:moveTo>
                      <a:pt x="92" y="64"/>
                    </a:moveTo>
                    <a:lnTo>
                      <a:pt x="68" y="70"/>
                    </a:lnTo>
                    <a:lnTo>
                      <a:pt x="46" y="70"/>
                    </a:lnTo>
                    <a:lnTo>
                      <a:pt x="38" y="48"/>
                    </a:lnTo>
                    <a:lnTo>
                      <a:pt x="36" y="24"/>
                    </a:lnTo>
                    <a:lnTo>
                      <a:pt x="24" y="24"/>
                    </a:lnTo>
                    <a:lnTo>
                      <a:pt x="12" y="22"/>
                    </a:lnTo>
                    <a:lnTo>
                      <a:pt x="0" y="22"/>
                    </a:lnTo>
                    <a:lnTo>
                      <a:pt x="6" y="10"/>
                    </a:lnTo>
                    <a:lnTo>
                      <a:pt x="14" y="2"/>
                    </a:lnTo>
                    <a:lnTo>
                      <a:pt x="26" y="0"/>
                    </a:lnTo>
                    <a:lnTo>
                      <a:pt x="40" y="2"/>
                    </a:lnTo>
                    <a:lnTo>
                      <a:pt x="52" y="6"/>
                    </a:lnTo>
                    <a:lnTo>
                      <a:pt x="66" y="12"/>
                    </a:lnTo>
                    <a:lnTo>
                      <a:pt x="76" y="18"/>
                    </a:lnTo>
                    <a:lnTo>
                      <a:pt x="82" y="22"/>
                    </a:lnTo>
                    <a:lnTo>
                      <a:pt x="88" y="24"/>
                    </a:lnTo>
                    <a:lnTo>
                      <a:pt x="96" y="24"/>
                    </a:lnTo>
                    <a:lnTo>
                      <a:pt x="102" y="26"/>
                    </a:lnTo>
                    <a:lnTo>
                      <a:pt x="110" y="28"/>
                    </a:lnTo>
                    <a:lnTo>
                      <a:pt x="114" y="34"/>
                    </a:lnTo>
                    <a:lnTo>
                      <a:pt x="116" y="46"/>
                    </a:lnTo>
                    <a:lnTo>
                      <a:pt x="110" y="60"/>
                    </a:lnTo>
                    <a:lnTo>
                      <a:pt x="100" y="68"/>
                    </a:lnTo>
                    <a:lnTo>
                      <a:pt x="82" y="70"/>
                    </a:lnTo>
                    <a:lnTo>
                      <a:pt x="92" y="64"/>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2" name="Freeform 10"/>
              <p:cNvSpPr>
                <a:spLocks/>
              </p:cNvSpPr>
              <p:nvPr/>
            </p:nvSpPr>
            <p:spPr bwMode="gray">
              <a:xfrm>
                <a:off x="3630" y="491"/>
                <a:ext cx="116" cy="70"/>
              </a:xfrm>
              <a:custGeom>
                <a:avLst/>
                <a:gdLst>
                  <a:gd name="T0" fmla="*/ 92 w 116"/>
                  <a:gd name="T1" fmla="*/ 64 h 70"/>
                  <a:gd name="T2" fmla="*/ 68 w 116"/>
                  <a:gd name="T3" fmla="*/ 70 h 70"/>
                  <a:gd name="T4" fmla="*/ 46 w 116"/>
                  <a:gd name="T5" fmla="*/ 70 h 70"/>
                  <a:gd name="T6" fmla="*/ 38 w 116"/>
                  <a:gd name="T7" fmla="*/ 48 h 70"/>
                  <a:gd name="T8" fmla="*/ 36 w 116"/>
                  <a:gd name="T9" fmla="*/ 24 h 70"/>
                  <a:gd name="T10" fmla="*/ 24 w 116"/>
                  <a:gd name="T11" fmla="*/ 24 h 70"/>
                  <a:gd name="T12" fmla="*/ 12 w 116"/>
                  <a:gd name="T13" fmla="*/ 22 h 70"/>
                  <a:gd name="T14" fmla="*/ 0 w 116"/>
                  <a:gd name="T15" fmla="*/ 22 h 70"/>
                  <a:gd name="T16" fmla="*/ 6 w 116"/>
                  <a:gd name="T17" fmla="*/ 10 h 70"/>
                  <a:gd name="T18" fmla="*/ 14 w 116"/>
                  <a:gd name="T19" fmla="*/ 2 h 70"/>
                  <a:gd name="T20" fmla="*/ 26 w 116"/>
                  <a:gd name="T21" fmla="*/ 0 h 70"/>
                  <a:gd name="T22" fmla="*/ 40 w 116"/>
                  <a:gd name="T23" fmla="*/ 2 h 70"/>
                  <a:gd name="T24" fmla="*/ 52 w 116"/>
                  <a:gd name="T25" fmla="*/ 6 h 70"/>
                  <a:gd name="T26" fmla="*/ 66 w 116"/>
                  <a:gd name="T27" fmla="*/ 12 h 70"/>
                  <a:gd name="T28" fmla="*/ 76 w 116"/>
                  <a:gd name="T29" fmla="*/ 18 h 70"/>
                  <a:gd name="T30" fmla="*/ 82 w 116"/>
                  <a:gd name="T31" fmla="*/ 22 h 70"/>
                  <a:gd name="T32" fmla="*/ 88 w 116"/>
                  <a:gd name="T33" fmla="*/ 24 h 70"/>
                  <a:gd name="T34" fmla="*/ 96 w 116"/>
                  <a:gd name="T35" fmla="*/ 24 h 70"/>
                  <a:gd name="T36" fmla="*/ 102 w 116"/>
                  <a:gd name="T37" fmla="*/ 26 h 70"/>
                  <a:gd name="T38" fmla="*/ 110 w 116"/>
                  <a:gd name="T39" fmla="*/ 28 h 70"/>
                  <a:gd name="T40" fmla="*/ 114 w 116"/>
                  <a:gd name="T41" fmla="*/ 34 h 70"/>
                  <a:gd name="T42" fmla="*/ 116 w 116"/>
                  <a:gd name="T43" fmla="*/ 46 h 70"/>
                  <a:gd name="T44" fmla="*/ 110 w 116"/>
                  <a:gd name="T45" fmla="*/ 60 h 70"/>
                  <a:gd name="T46" fmla="*/ 100 w 116"/>
                  <a:gd name="T47" fmla="*/ 68 h 70"/>
                  <a:gd name="T48" fmla="*/ 82 w 116"/>
                  <a:gd name="T49" fmla="*/ 7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70">
                    <a:moveTo>
                      <a:pt x="92" y="64"/>
                    </a:moveTo>
                    <a:lnTo>
                      <a:pt x="68" y="70"/>
                    </a:lnTo>
                    <a:lnTo>
                      <a:pt x="46" y="70"/>
                    </a:lnTo>
                    <a:lnTo>
                      <a:pt x="38" y="48"/>
                    </a:lnTo>
                    <a:lnTo>
                      <a:pt x="36" y="24"/>
                    </a:lnTo>
                    <a:lnTo>
                      <a:pt x="24" y="24"/>
                    </a:lnTo>
                    <a:lnTo>
                      <a:pt x="12" y="22"/>
                    </a:lnTo>
                    <a:lnTo>
                      <a:pt x="0" y="22"/>
                    </a:lnTo>
                    <a:lnTo>
                      <a:pt x="6" y="10"/>
                    </a:lnTo>
                    <a:lnTo>
                      <a:pt x="14" y="2"/>
                    </a:lnTo>
                    <a:lnTo>
                      <a:pt x="26" y="0"/>
                    </a:lnTo>
                    <a:lnTo>
                      <a:pt x="40" y="2"/>
                    </a:lnTo>
                    <a:lnTo>
                      <a:pt x="52" y="6"/>
                    </a:lnTo>
                    <a:lnTo>
                      <a:pt x="66" y="12"/>
                    </a:lnTo>
                    <a:lnTo>
                      <a:pt x="76" y="18"/>
                    </a:lnTo>
                    <a:lnTo>
                      <a:pt x="82" y="22"/>
                    </a:lnTo>
                    <a:lnTo>
                      <a:pt x="88" y="24"/>
                    </a:lnTo>
                    <a:lnTo>
                      <a:pt x="96" y="24"/>
                    </a:lnTo>
                    <a:lnTo>
                      <a:pt x="102" y="26"/>
                    </a:lnTo>
                    <a:lnTo>
                      <a:pt x="110" y="28"/>
                    </a:lnTo>
                    <a:lnTo>
                      <a:pt x="114" y="34"/>
                    </a:lnTo>
                    <a:lnTo>
                      <a:pt x="116" y="46"/>
                    </a:lnTo>
                    <a:lnTo>
                      <a:pt x="110" y="60"/>
                    </a:lnTo>
                    <a:lnTo>
                      <a:pt x="100" y="68"/>
                    </a:lnTo>
                    <a:lnTo>
                      <a:pt x="82" y="70"/>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3" name="Freeform 11"/>
              <p:cNvSpPr>
                <a:spLocks/>
              </p:cNvSpPr>
              <p:nvPr/>
            </p:nvSpPr>
            <p:spPr bwMode="gray">
              <a:xfrm>
                <a:off x="2764" y="372"/>
                <a:ext cx="208" cy="101"/>
              </a:xfrm>
              <a:custGeom>
                <a:avLst/>
                <a:gdLst>
                  <a:gd name="T0" fmla="*/ 198 w 208"/>
                  <a:gd name="T1" fmla="*/ 96 h 102"/>
                  <a:gd name="T2" fmla="*/ 188 w 208"/>
                  <a:gd name="T3" fmla="*/ 96 h 102"/>
                  <a:gd name="T4" fmla="*/ 178 w 208"/>
                  <a:gd name="T5" fmla="*/ 92 h 102"/>
                  <a:gd name="T6" fmla="*/ 174 w 208"/>
                  <a:gd name="T7" fmla="*/ 88 h 102"/>
                  <a:gd name="T8" fmla="*/ 164 w 208"/>
                  <a:gd name="T9" fmla="*/ 84 h 102"/>
                  <a:gd name="T10" fmla="*/ 158 w 208"/>
                  <a:gd name="T11" fmla="*/ 84 h 102"/>
                  <a:gd name="T12" fmla="*/ 154 w 208"/>
                  <a:gd name="T13" fmla="*/ 90 h 102"/>
                  <a:gd name="T14" fmla="*/ 150 w 208"/>
                  <a:gd name="T15" fmla="*/ 96 h 102"/>
                  <a:gd name="T16" fmla="*/ 132 w 208"/>
                  <a:gd name="T17" fmla="*/ 102 h 102"/>
                  <a:gd name="T18" fmla="*/ 96 w 208"/>
                  <a:gd name="T19" fmla="*/ 96 h 102"/>
                  <a:gd name="T20" fmla="*/ 74 w 208"/>
                  <a:gd name="T21" fmla="*/ 74 h 102"/>
                  <a:gd name="T22" fmla="*/ 98 w 208"/>
                  <a:gd name="T23" fmla="*/ 78 h 102"/>
                  <a:gd name="T24" fmla="*/ 120 w 208"/>
                  <a:gd name="T25" fmla="*/ 70 h 102"/>
                  <a:gd name="T26" fmla="*/ 88 w 208"/>
                  <a:gd name="T27" fmla="*/ 64 h 102"/>
                  <a:gd name="T28" fmla="*/ 62 w 208"/>
                  <a:gd name="T29" fmla="*/ 56 h 102"/>
                  <a:gd name="T30" fmla="*/ 60 w 208"/>
                  <a:gd name="T31" fmla="*/ 36 h 102"/>
                  <a:gd name="T32" fmla="*/ 80 w 208"/>
                  <a:gd name="T33" fmla="*/ 26 h 102"/>
                  <a:gd name="T34" fmla="*/ 66 w 208"/>
                  <a:gd name="T35" fmla="*/ 20 h 102"/>
                  <a:gd name="T36" fmla="*/ 48 w 208"/>
                  <a:gd name="T37" fmla="*/ 30 h 102"/>
                  <a:gd name="T38" fmla="*/ 28 w 208"/>
                  <a:gd name="T39" fmla="*/ 40 h 102"/>
                  <a:gd name="T40" fmla="*/ 0 w 208"/>
                  <a:gd name="T41" fmla="*/ 42 h 102"/>
                  <a:gd name="T42" fmla="*/ 2 w 208"/>
                  <a:gd name="T43" fmla="*/ 28 h 102"/>
                  <a:gd name="T44" fmla="*/ 6 w 208"/>
                  <a:gd name="T45" fmla="*/ 14 h 102"/>
                  <a:gd name="T46" fmla="*/ 30 w 208"/>
                  <a:gd name="T47" fmla="*/ 2 h 102"/>
                  <a:gd name="T48" fmla="*/ 56 w 208"/>
                  <a:gd name="T49" fmla="*/ 0 h 102"/>
                  <a:gd name="T50" fmla="*/ 86 w 208"/>
                  <a:gd name="T51" fmla="*/ 4 h 102"/>
                  <a:gd name="T52" fmla="*/ 92 w 208"/>
                  <a:gd name="T53" fmla="*/ 10 h 102"/>
                  <a:gd name="T54" fmla="*/ 92 w 208"/>
                  <a:gd name="T55" fmla="*/ 18 h 102"/>
                  <a:gd name="T56" fmla="*/ 92 w 208"/>
                  <a:gd name="T57" fmla="*/ 28 h 102"/>
                  <a:gd name="T58" fmla="*/ 118 w 208"/>
                  <a:gd name="T59" fmla="*/ 42 h 102"/>
                  <a:gd name="T60" fmla="*/ 128 w 208"/>
                  <a:gd name="T61" fmla="*/ 42 h 102"/>
                  <a:gd name="T62" fmla="*/ 126 w 208"/>
                  <a:gd name="T63" fmla="*/ 34 h 102"/>
                  <a:gd name="T64" fmla="*/ 128 w 208"/>
                  <a:gd name="T65" fmla="*/ 26 h 102"/>
                  <a:gd name="T66" fmla="*/ 134 w 208"/>
                  <a:gd name="T67" fmla="*/ 22 h 102"/>
                  <a:gd name="T68" fmla="*/ 144 w 208"/>
                  <a:gd name="T69" fmla="*/ 28 h 102"/>
                  <a:gd name="T70" fmla="*/ 150 w 208"/>
                  <a:gd name="T71" fmla="*/ 36 h 102"/>
                  <a:gd name="T72" fmla="*/ 152 w 208"/>
                  <a:gd name="T73" fmla="*/ 36 h 102"/>
                  <a:gd name="T74" fmla="*/ 156 w 208"/>
                  <a:gd name="T75" fmla="*/ 30 h 102"/>
                  <a:gd name="T76" fmla="*/ 160 w 208"/>
                  <a:gd name="T77" fmla="*/ 32 h 102"/>
                  <a:gd name="T78" fmla="*/ 166 w 208"/>
                  <a:gd name="T79" fmla="*/ 38 h 102"/>
                  <a:gd name="T80" fmla="*/ 170 w 208"/>
                  <a:gd name="T81" fmla="*/ 44 h 102"/>
                  <a:gd name="T82" fmla="*/ 180 w 208"/>
                  <a:gd name="T83" fmla="*/ 60 h 102"/>
                  <a:gd name="T84" fmla="*/ 208 w 208"/>
                  <a:gd name="T85" fmla="*/ 74 h 102"/>
                  <a:gd name="T86" fmla="*/ 208 w 208"/>
                  <a:gd name="T87" fmla="*/ 86 h 102"/>
                  <a:gd name="T88" fmla="*/ 204 w 208"/>
                  <a:gd name="T89" fmla="*/ 92 h 102"/>
                  <a:gd name="T90" fmla="*/ 194 w 208"/>
                  <a:gd name="T91" fmla="*/ 98 h 102"/>
                  <a:gd name="T92" fmla="*/ 184 w 208"/>
                  <a:gd name="T93" fmla="*/ 100 h 102"/>
                  <a:gd name="T94" fmla="*/ 204 w 208"/>
                  <a:gd name="T95" fmla="*/ 94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8" h="102">
                    <a:moveTo>
                      <a:pt x="204" y="94"/>
                    </a:moveTo>
                    <a:lnTo>
                      <a:pt x="198" y="96"/>
                    </a:lnTo>
                    <a:lnTo>
                      <a:pt x="192" y="96"/>
                    </a:lnTo>
                    <a:lnTo>
                      <a:pt x="188" y="96"/>
                    </a:lnTo>
                    <a:lnTo>
                      <a:pt x="182" y="94"/>
                    </a:lnTo>
                    <a:lnTo>
                      <a:pt x="178" y="92"/>
                    </a:lnTo>
                    <a:lnTo>
                      <a:pt x="176" y="90"/>
                    </a:lnTo>
                    <a:lnTo>
                      <a:pt x="174" y="88"/>
                    </a:lnTo>
                    <a:lnTo>
                      <a:pt x="170" y="86"/>
                    </a:lnTo>
                    <a:lnTo>
                      <a:pt x="164" y="84"/>
                    </a:lnTo>
                    <a:lnTo>
                      <a:pt x="162" y="82"/>
                    </a:lnTo>
                    <a:lnTo>
                      <a:pt x="158" y="84"/>
                    </a:lnTo>
                    <a:lnTo>
                      <a:pt x="156" y="86"/>
                    </a:lnTo>
                    <a:lnTo>
                      <a:pt x="154" y="90"/>
                    </a:lnTo>
                    <a:lnTo>
                      <a:pt x="152" y="92"/>
                    </a:lnTo>
                    <a:lnTo>
                      <a:pt x="150" y="96"/>
                    </a:lnTo>
                    <a:lnTo>
                      <a:pt x="146" y="98"/>
                    </a:lnTo>
                    <a:lnTo>
                      <a:pt x="132" y="102"/>
                    </a:lnTo>
                    <a:lnTo>
                      <a:pt x="114" y="102"/>
                    </a:lnTo>
                    <a:lnTo>
                      <a:pt x="96" y="96"/>
                    </a:lnTo>
                    <a:lnTo>
                      <a:pt x="82" y="88"/>
                    </a:lnTo>
                    <a:lnTo>
                      <a:pt x="74" y="74"/>
                    </a:lnTo>
                    <a:lnTo>
                      <a:pt x="86" y="76"/>
                    </a:lnTo>
                    <a:lnTo>
                      <a:pt x="98" y="78"/>
                    </a:lnTo>
                    <a:lnTo>
                      <a:pt x="108" y="78"/>
                    </a:lnTo>
                    <a:lnTo>
                      <a:pt x="120" y="70"/>
                    </a:lnTo>
                    <a:lnTo>
                      <a:pt x="104" y="66"/>
                    </a:lnTo>
                    <a:lnTo>
                      <a:pt x="88" y="64"/>
                    </a:lnTo>
                    <a:lnTo>
                      <a:pt x="74" y="62"/>
                    </a:lnTo>
                    <a:lnTo>
                      <a:pt x="62" y="56"/>
                    </a:lnTo>
                    <a:lnTo>
                      <a:pt x="52" y="44"/>
                    </a:lnTo>
                    <a:lnTo>
                      <a:pt x="60" y="36"/>
                    </a:lnTo>
                    <a:lnTo>
                      <a:pt x="70" y="30"/>
                    </a:lnTo>
                    <a:lnTo>
                      <a:pt x="80" y="26"/>
                    </a:lnTo>
                    <a:lnTo>
                      <a:pt x="74" y="20"/>
                    </a:lnTo>
                    <a:lnTo>
                      <a:pt x="66" y="20"/>
                    </a:lnTo>
                    <a:lnTo>
                      <a:pt x="56" y="24"/>
                    </a:lnTo>
                    <a:lnTo>
                      <a:pt x="48" y="30"/>
                    </a:lnTo>
                    <a:lnTo>
                      <a:pt x="40" y="34"/>
                    </a:lnTo>
                    <a:lnTo>
                      <a:pt x="28" y="40"/>
                    </a:lnTo>
                    <a:lnTo>
                      <a:pt x="14" y="42"/>
                    </a:lnTo>
                    <a:lnTo>
                      <a:pt x="0" y="42"/>
                    </a:lnTo>
                    <a:lnTo>
                      <a:pt x="2" y="34"/>
                    </a:lnTo>
                    <a:lnTo>
                      <a:pt x="2" y="28"/>
                    </a:lnTo>
                    <a:lnTo>
                      <a:pt x="2" y="20"/>
                    </a:lnTo>
                    <a:lnTo>
                      <a:pt x="6" y="14"/>
                    </a:lnTo>
                    <a:lnTo>
                      <a:pt x="16" y="6"/>
                    </a:lnTo>
                    <a:lnTo>
                      <a:pt x="30" y="2"/>
                    </a:lnTo>
                    <a:lnTo>
                      <a:pt x="42" y="2"/>
                    </a:lnTo>
                    <a:lnTo>
                      <a:pt x="56" y="0"/>
                    </a:lnTo>
                    <a:lnTo>
                      <a:pt x="72" y="2"/>
                    </a:lnTo>
                    <a:lnTo>
                      <a:pt x="86" y="4"/>
                    </a:lnTo>
                    <a:lnTo>
                      <a:pt x="90" y="6"/>
                    </a:lnTo>
                    <a:lnTo>
                      <a:pt x="92" y="10"/>
                    </a:lnTo>
                    <a:lnTo>
                      <a:pt x="92" y="14"/>
                    </a:lnTo>
                    <a:lnTo>
                      <a:pt x="92" y="18"/>
                    </a:lnTo>
                    <a:lnTo>
                      <a:pt x="92" y="24"/>
                    </a:lnTo>
                    <a:lnTo>
                      <a:pt x="92" y="28"/>
                    </a:lnTo>
                    <a:lnTo>
                      <a:pt x="104" y="34"/>
                    </a:lnTo>
                    <a:lnTo>
                      <a:pt x="118" y="42"/>
                    </a:lnTo>
                    <a:lnTo>
                      <a:pt x="128" y="46"/>
                    </a:lnTo>
                    <a:lnTo>
                      <a:pt x="128" y="42"/>
                    </a:lnTo>
                    <a:lnTo>
                      <a:pt x="128" y="38"/>
                    </a:lnTo>
                    <a:lnTo>
                      <a:pt x="126" y="34"/>
                    </a:lnTo>
                    <a:lnTo>
                      <a:pt x="126" y="30"/>
                    </a:lnTo>
                    <a:lnTo>
                      <a:pt x="128" y="26"/>
                    </a:lnTo>
                    <a:lnTo>
                      <a:pt x="130" y="24"/>
                    </a:lnTo>
                    <a:lnTo>
                      <a:pt x="134" y="22"/>
                    </a:lnTo>
                    <a:lnTo>
                      <a:pt x="140" y="24"/>
                    </a:lnTo>
                    <a:lnTo>
                      <a:pt x="144" y="28"/>
                    </a:lnTo>
                    <a:lnTo>
                      <a:pt x="148" y="32"/>
                    </a:lnTo>
                    <a:lnTo>
                      <a:pt x="150" y="36"/>
                    </a:lnTo>
                    <a:lnTo>
                      <a:pt x="150" y="40"/>
                    </a:lnTo>
                    <a:lnTo>
                      <a:pt x="152" y="36"/>
                    </a:lnTo>
                    <a:lnTo>
                      <a:pt x="154" y="32"/>
                    </a:lnTo>
                    <a:lnTo>
                      <a:pt x="156" y="30"/>
                    </a:lnTo>
                    <a:lnTo>
                      <a:pt x="158" y="32"/>
                    </a:lnTo>
                    <a:lnTo>
                      <a:pt x="160" y="32"/>
                    </a:lnTo>
                    <a:lnTo>
                      <a:pt x="162" y="36"/>
                    </a:lnTo>
                    <a:lnTo>
                      <a:pt x="166" y="38"/>
                    </a:lnTo>
                    <a:lnTo>
                      <a:pt x="168" y="42"/>
                    </a:lnTo>
                    <a:lnTo>
                      <a:pt x="170" y="44"/>
                    </a:lnTo>
                    <a:lnTo>
                      <a:pt x="170" y="48"/>
                    </a:lnTo>
                    <a:lnTo>
                      <a:pt x="180" y="60"/>
                    </a:lnTo>
                    <a:lnTo>
                      <a:pt x="192" y="68"/>
                    </a:lnTo>
                    <a:lnTo>
                      <a:pt x="208" y="74"/>
                    </a:lnTo>
                    <a:lnTo>
                      <a:pt x="208" y="80"/>
                    </a:lnTo>
                    <a:lnTo>
                      <a:pt x="208" y="86"/>
                    </a:lnTo>
                    <a:lnTo>
                      <a:pt x="206" y="90"/>
                    </a:lnTo>
                    <a:lnTo>
                      <a:pt x="204" y="92"/>
                    </a:lnTo>
                    <a:lnTo>
                      <a:pt x="198" y="96"/>
                    </a:lnTo>
                    <a:lnTo>
                      <a:pt x="194" y="98"/>
                    </a:lnTo>
                    <a:lnTo>
                      <a:pt x="188" y="98"/>
                    </a:lnTo>
                    <a:lnTo>
                      <a:pt x="184" y="100"/>
                    </a:lnTo>
                    <a:lnTo>
                      <a:pt x="180" y="98"/>
                    </a:lnTo>
                    <a:lnTo>
                      <a:pt x="204" y="94"/>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4" name="Freeform 12"/>
              <p:cNvSpPr>
                <a:spLocks/>
              </p:cNvSpPr>
              <p:nvPr/>
            </p:nvSpPr>
            <p:spPr bwMode="gray">
              <a:xfrm>
                <a:off x="2764" y="372"/>
                <a:ext cx="208" cy="101"/>
              </a:xfrm>
              <a:custGeom>
                <a:avLst/>
                <a:gdLst>
                  <a:gd name="T0" fmla="*/ 198 w 208"/>
                  <a:gd name="T1" fmla="*/ 96 h 102"/>
                  <a:gd name="T2" fmla="*/ 188 w 208"/>
                  <a:gd name="T3" fmla="*/ 96 h 102"/>
                  <a:gd name="T4" fmla="*/ 178 w 208"/>
                  <a:gd name="T5" fmla="*/ 92 h 102"/>
                  <a:gd name="T6" fmla="*/ 174 w 208"/>
                  <a:gd name="T7" fmla="*/ 88 h 102"/>
                  <a:gd name="T8" fmla="*/ 164 w 208"/>
                  <a:gd name="T9" fmla="*/ 84 h 102"/>
                  <a:gd name="T10" fmla="*/ 158 w 208"/>
                  <a:gd name="T11" fmla="*/ 84 h 102"/>
                  <a:gd name="T12" fmla="*/ 154 w 208"/>
                  <a:gd name="T13" fmla="*/ 90 h 102"/>
                  <a:gd name="T14" fmla="*/ 150 w 208"/>
                  <a:gd name="T15" fmla="*/ 96 h 102"/>
                  <a:gd name="T16" fmla="*/ 132 w 208"/>
                  <a:gd name="T17" fmla="*/ 102 h 102"/>
                  <a:gd name="T18" fmla="*/ 96 w 208"/>
                  <a:gd name="T19" fmla="*/ 96 h 102"/>
                  <a:gd name="T20" fmla="*/ 74 w 208"/>
                  <a:gd name="T21" fmla="*/ 74 h 102"/>
                  <a:gd name="T22" fmla="*/ 98 w 208"/>
                  <a:gd name="T23" fmla="*/ 78 h 102"/>
                  <a:gd name="T24" fmla="*/ 120 w 208"/>
                  <a:gd name="T25" fmla="*/ 70 h 102"/>
                  <a:gd name="T26" fmla="*/ 88 w 208"/>
                  <a:gd name="T27" fmla="*/ 64 h 102"/>
                  <a:gd name="T28" fmla="*/ 62 w 208"/>
                  <a:gd name="T29" fmla="*/ 56 h 102"/>
                  <a:gd name="T30" fmla="*/ 60 w 208"/>
                  <a:gd name="T31" fmla="*/ 36 h 102"/>
                  <a:gd name="T32" fmla="*/ 80 w 208"/>
                  <a:gd name="T33" fmla="*/ 26 h 102"/>
                  <a:gd name="T34" fmla="*/ 66 w 208"/>
                  <a:gd name="T35" fmla="*/ 20 h 102"/>
                  <a:gd name="T36" fmla="*/ 48 w 208"/>
                  <a:gd name="T37" fmla="*/ 30 h 102"/>
                  <a:gd name="T38" fmla="*/ 28 w 208"/>
                  <a:gd name="T39" fmla="*/ 40 h 102"/>
                  <a:gd name="T40" fmla="*/ 0 w 208"/>
                  <a:gd name="T41" fmla="*/ 42 h 102"/>
                  <a:gd name="T42" fmla="*/ 2 w 208"/>
                  <a:gd name="T43" fmla="*/ 28 h 102"/>
                  <a:gd name="T44" fmla="*/ 6 w 208"/>
                  <a:gd name="T45" fmla="*/ 14 h 102"/>
                  <a:gd name="T46" fmla="*/ 30 w 208"/>
                  <a:gd name="T47" fmla="*/ 2 h 102"/>
                  <a:gd name="T48" fmla="*/ 56 w 208"/>
                  <a:gd name="T49" fmla="*/ 0 h 102"/>
                  <a:gd name="T50" fmla="*/ 86 w 208"/>
                  <a:gd name="T51" fmla="*/ 4 h 102"/>
                  <a:gd name="T52" fmla="*/ 92 w 208"/>
                  <a:gd name="T53" fmla="*/ 10 h 102"/>
                  <a:gd name="T54" fmla="*/ 92 w 208"/>
                  <a:gd name="T55" fmla="*/ 18 h 102"/>
                  <a:gd name="T56" fmla="*/ 92 w 208"/>
                  <a:gd name="T57" fmla="*/ 28 h 102"/>
                  <a:gd name="T58" fmla="*/ 118 w 208"/>
                  <a:gd name="T59" fmla="*/ 42 h 102"/>
                  <a:gd name="T60" fmla="*/ 128 w 208"/>
                  <a:gd name="T61" fmla="*/ 42 h 102"/>
                  <a:gd name="T62" fmla="*/ 126 w 208"/>
                  <a:gd name="T63" fmla="*/ 34 h 102"/>
                  <a:gd name="T64" fmla="*/ 128 w 208"/>
                  <a:gd name="T65" fmla="*/ 26 h 102"/>
                  <a:gd name="T66" fmla="*/ 134 w 208"/>
                  <a:gd name="T67" fmla="*/ 22 h 102"/>
                  <a:gd name="T68" fmla="*/ 144 w 208"/>
                  <a:gd name="T69" fmla="*/ 28 h 102"/>
                  <a:gd name="T70" fmla="*/ 150 w 208"/>
                  <a:gd name="T71" fmla="*/ 36 h 102"/>
                  <a:gd name="T72" fmla="*/ 152 w 208"/>
                  <a:gd name="T73" fmla="*/ 36 h 102"/>
                  <a:gd name="T74" fmla="*/ 156 w 208"/>
                  <a:gd name="T75" fmla="*/ 30 h 102"/>
                  <a:gd name="T76" fmla="*/ 160 w 208"/>
                  <a:gd name="T77" fmla="*/ 32 h 102"/>
                  <a:gd name="T78" fmla="*/ 166 w 208"/>
                  <a:gd name="T79" fmla="*/ 38 h 102"/>
                  <a:gd name="T80" fmla="*/ 170 w 208"/>
                  <a:gd name="T81" fmla="*/ 44 h 102"/>
                  <a:gd name="T82" fmla="*/ 180 w 208"/>
                  <a:gd name="T83" fmla="*/ 60 h 102"/>
                  <a:gd name="T84" fmla="*/ 208 w 208"/>
                  <a:gd name="T85" fmla="*/ 74 h 102"/>
                  <a:gd name="T86" fmla="*/ 208 w 208"/>
                  <a:gd name="T87" fmla="*/ 86 h 102"/>
                  <a:gd name="T88" fmla="*/ 204 w 208"/>
                  <a:gd name="T89" fmla="*/ 92 h 102"/>
                  <a:gd name="T90" fmla="*/ 194 w 208"/>
                  <a:gd name="T91" fmla="*/ 98 h 102"/>
                  <a:gd name="T92" fmla="*/ 184 w 208"/>
                  <a:gd name="T93" fmla="*/ 10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8" h="102">
                    <a:moveTo>
                      <a:pt x="204" y="94"/>
                    </a:moveTo>
                    <a:lnTo>
                      <a:pt x="198" y="96"/>
                    </a:lnTo>
                    <a:lnTo>
                      <a:pt x="192" y="96"/>
                    </a:lnTo>
                    <a:lnTo>
                      <a:pt x="188" y="96"/>
                    </a:lnTo>
                    <a:lnTo>
                      <a:pt x="182" y="94"/>
                    </a:lnTo>
                    <a:lnTo>
                      <a:pt x="178" y="92"/>
                    </a:lnTo>
                    <a:lnTo>
                      <a:pt x="176" y="90"/>
                    </a:lnTo>
                    <a:lnTo>
                      <a:pt x="174" y="88"/>
                    </a:lnTo>
                    <a:lnTo>
                      <a:pt x="170" y="86"/>
                    </a:lnTo>
                    <a:lnTo>
                      <a:pt x="164" y="84"/>
                    </a:lnTo>
                    <a:lnTo>
                      <a:pt x="162" y="82"/>
                    </a:lnTo>
                    <a:lnTo>
                      <a:pt x="158" y="84"/>
                    </a:lnTo>
                    <a:lnTo>
                      <a:pt x="156" y="86"/>
                    </a:lnTo>
                    <a:lnTo>
                      <a:pt x="154" y="90"/>
                    </a:lnTo>
                    <a:lnTo>
                      <a:pt x="152" y="92"/>
                    </a:lnTo>
                    <a:lnTo>
                      <a:pt x="150" y="96"/>
                    </a:lnTo>
                    <a:lnTo>
                      <a:pt x="146" y="98"/>
                    </a:lnTo>
                    <a:lnTo>
                      <a:pt x="132" y="102"/>
                    </a:lnTo>
                    <a:lnTo>
                      <a:pt x="114" y="102"/>
                    </a:lnTo>
                    <a:lnTo>
                      <a:pt x="96" y="96"/>
                    </a:lnTo>
                    <a:lnTo>
                      <a:pt x="82" y="88"/>
                    </a:lnTo>
                    <a:lnTo>
                      <a:pt x="74" y="74"/>
                    </a:lnTo>
                    <a:lnTo>
                      <a:pt x="86" y="76"/>
                    </a:lnTo>
                    <a:lnTo>
                      <a:pt x="98" y="78"/>
                    </a:lnTo>
                    <a:lnTo>
                      <a:pt x="108" y="78"/>
                    </a:lnTo>
                    <a:lnTo>
                      <a:pt x="120" y="70"/>
                    </a:lnTo>
                    <a:lnTo>
                      <a:pt x="104" y="66"/>
                    </a:lnTo>
                    <a:lnTo>
                      <a:pt x="88" y="64"/>
                    </a:lnTo>
                    <a:lnTo>
                      <a:pt x="74" y="62"/>
                    </a:lnTo>
                    <a:lnTo>
                      <a:pt x="62" y="56"/>
                    </a:lnTo>
                    <a:lnTo>
                      <a:pt x="52" y="44"/>
                    </a:lnTo>
                    <a:lnTo>
                      <a:pt x="60" y="36"/>
                    </a:lnTo>
                    <a:lnTo>
                      <a:pt x="70" y="30"/>
                    </a:lnTo>
                    <a:lnTo>
                      <a:pt x="80" y="26"/>
                    </a:lnTo>
                    <a:lnTo>
                      <a:pt x="74" y="20"/>
                    </a:lnTo>
                    <a:lnTo>
                      <a:pt x="66" y="20"/>
                    </a:lnTo>
                    <a:lnTo>
                      <a:pt x="56" y="24"/>
                    </a:lnTo>
                    <a:lnTo>
                      <a:pt x="48" y="30"/>
                    </a:lnTo>
                    <a:lnTo>
                      <a:pt x="40" y="34"/>
                    </a:lnTo>
                    <a:lnTo>
                      <a:pt x="28" y="40"/>
                    </a:lnTo>
                    <a:lnTo>
                      <a:pt x="14" y="42"/>
                    </a:lnTo>
                    <a:lnTo>
                      <a:pt x="0" y="42"/>
                    </a:lnTo>
                    <a:lnTo>
                      <a:pt x="2" y="34"/>
                    </a:lnTo>
                    <a:lnTo>
                      <a:pt x="2" y="28"/>
                    </a:lnTo>
                    <a:lnTo>
                      <a:pt x="2" y="20"/>
                    </a:lnTo>
                    <a:lnTo>
                      <a:pt x="6" y="14"/>
                    </a:lnTo>
                    <a:lnTo>
                      <a:pt x="16" y="6"/>
                    </a:lnTo>
                    <a:lnTo>
                      <a:pt x="30" y="2"/>
                    </a:lnTo>
                    <a:lnTo>
                      <a:pt x="42" y="2"/>
                    </a:lnTo>
                    <a:lnTo>
                      <a:pt x="56" y="0"/>
                    </a:lnTo>
                    <a:lnTo>
                      <a:pt x="72" y="2"/>
                    </a:lnTo>
                    <a:lnTo>
                      <a:pt x="86" y="4"/>
                    </a:lnTo>
                    <a:lnTo>
                      <a:pt x="90" y="6"/>
                    </a:lnTo>
                    <a:lnTo>
                      <a:pt x="92" y="10"/>
                    </a:lnTo>
                    <a:lnTo>
                      <a:pt x="92" y="14"/>
                    </a:lnTo>
                    <a:lnTo>
                      <a:pt x="92" y="18"/>
                    </a:lnTo>
                    <a:lnTo>
                      <a:pt x="92" y="24"/>
                    </a:lnTo>
                    <a:lnTo>
                      <a:pt x="92" y="28"/>
                    </a:lnTo>
                    <a:lnTo>
                      <a:pt x="104" y="34"/>
                    </a:lnTo>
                    <a:lnTo>
                      <a:pt x="118" y="42"/>
                    </a:lnTo>
                    <a:lnTo>
                      <a:pt x="128" y="46"/>
                    </a:lnTo>
                    <a:lnTo>
                      <a:pt x="128" y="42"/>
                    </a:lnTo>
                    <a:lnTo>
                      <a:pt x="128" y="38"/>
                    </a:lnTo>
                    <a:lnTo>
                      <a:pt x="126" y="34"/>
                    </a:lnTo>
                    <a:lnTo>
                      <a:pt x="126" y="30"/>
                    </a:lnTo>
                    <a:lnTo>
                      <a:pt x="128" y="26"/>
                    </a:lnTo>
                    <a:lnTo>
                      <a:pt x="130" y="24"/>
                    </a:lnTo>
                    <a:lnTo>
                      <a:pt x="134" y="22"/>
                    </a:lnTo>
                    <a:lnTo>
                      <a:pt x="140" y="24"/>
                    </a:lnTo>
                    <a:lnTo>
                      <a:pt x="144" y="28"/>
                    </a:lnTo>
                    <a:lnTo>
                      <a:pt x="148" y="32"/>
                    </a:lnTo>
                    <a:lnTo>
                      <a:pt x="150" y="36"/>
                    </a:lnTo>
                    <a:lnTo>
                      <a:pt x="150" y="40"/>
                    </a:lnTo>
                    <a:lnTo>
                      <a:pt x="152" y="36"/>
                    </a:lnTo>
                    <a:lnTo>
                      <a:pt x="154" y="32"/>
                    </a:lnTo>
                    <a:lnTo>
                      <a:pt x="156" y="30"/>
                    </a:lnTo>
                    <a:lnTo>
                      <a:pt x="158" y="32"/>
                    </a:lnTo>
                    <a:lnTo>
                      <a:pt x="160" y="32"/>
                    </a:lnTo>
                    <a:lnTo>
                      <a:pt x="162" y="36"/>
                    </a:lnTo>
                    <a:lnTo>
                      <a:pt x="166" y="38"/>
                    </a:lnTo>
                    <a:lnTo>
                      <a:pt x="168" y="42"/>
                    </a:lnTo>
                    <a:lnTo>
                      <a:pt x="170" y="44"/>
                    </a:lnTo>
                    <a:lnTo>
                      <a:pt x="170" y="48"/>
                    </a:lnTo>
                    <a:lnTo>
                      <a:pt x="180" y="60"/>
                    </a:lnTo>
                    <a:lnTo>
                      <a:pt x="192" y="68"/>
                    </a:lnTo>
                    <a:lnTo>
                      <a:pt x="208" y="74"/>
                    </a:lnTo>
                    <a:lnTo>
                      <a:pt x="208" y="80"/>
                    </a:lnTo>
                    <a:lnTo>
                      <a:pt x="208" y="86"/>
                    </a:lnTo>
                    <a:lnTo>
                      <a:pt x="206" y="90"/>
                    </a:lnTo>
                    <a:lnTo>
                      <a:pt x="204" y="92"/>
                    </a:lnTo>
                    <a:lnTo>
                      <a:pt x="198" y="96"/>
                    </a:lnTo>
                    <a:lnTo>
                      <a:pt x="194" y="98"/>
                    </a:lnTo>
                    <a:lnTo>
                      <a:pt x="188" y="98"/>
                    </a:lnTo>
                    <a:lnTo>
                      <a:pt x="184" y="100"/>
                    </a:lnTo>
                    <a:lnTo>
                      <a:pt x="180" y="98"/>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5" name="Freeform 13"/>
              <p:cNvSpPr>
                <a:spLocks/>
              </p:cNvSpPr>
              <p:nvPr/>
            </p:nvSpPr>
            <p:spPr bwMode="gray">
              <a:xfrm>
                <a:off x="2956" y="381"/>
                <a:ext cx="56" cy="50"/>
              </a:xfrm>
              <a:custGeom>
                <a:avLst/>
                <a:gdLst>
                  <a:gd name="T0" fmla="*/ 56 w 56"/>
                  <a:gd name="T1" fmla="*/ 30 h 50"/>
                  <a:gd name="T2" fmla="*/ 54 w 56"/>
                  <a:gd name="T3" fmla="*/ 30 h 50"/>
                  <a:gd name="T4" fmla="*/ 50 w 56"/>
                  <a:gd name="T5" fmla="*/ 32 h 50"/>
                  <a:gd name="T6" fmla="*/ 50 w 56"/>
                  <a:gd name="T7" fmla="*/ 34 h 50"/>
                  <a:gd name="T8" fmla="*/ 48 w 56"/>
                  <a:gd name="T9" fmla="*/ 36 h 50"/>
                  <a:gd name="T10" fmla="*/ 48 w 56"/>
                  <a:gd name="T11" fmla="*/ 40 h 50"/>
                  <a:gd name="T12" fmla="*/ 48 w 56"/>
                  <a:gd name="T13" fmla="*/ 42 h 50"/>
                  <a:gd name="T14" fmla="*/ 46 w 56"/>
                  <a:gd name="T15" fmla="*/ 46 h 50"/>
                  <a:gd name="T16" fmla="*/ 46 w 56"/>
                  <a:gd name="T17" fmla="*/ 48 h 50"/>
                  <a:gd name="T18" fmla="*/ 44 w 56"/>
                  <a:gd name="T19" fmla="*/ 50 h 50"/>
                  <a:gd name="T20" fmla="*/ 40 w 56"/>
                  <a:gd name="T21" fmla="*/ 50 h 50"/>
                  <a:gd name="T22" fmla="*/ 38 w 56"/>
                  <a:gd name="T23" fmla="*/ 48 h 50"/>
                  <a:gd name="T24" fmla="*/ 32 w 56"/>
                  <a:gd name="T25" fmla="*/ 46 h 50"/>
                  <a:gd name="T26" fmla="*/ 28 w 56"/>
                  <a:gd name="T27" fmla="*/ 44 h 50"/>
                  <a:gd name="T28" fmla="*/ 24 w 56"/>
                  <a:gd name="T29" fmla="*/ 40 h 50"/>
                  <a:gd name="T30" fmla="*/ 22 w 56"/>
                  <a:gd name="T31" fmla="*/ 34 h 50"/>
                  <a:gd name="T32" fmla="*/ 20 w 56"/>
                  <a:gd name="T33" fmla="*/ 30 h 50"/>
                  <a:gd name="T34" fmla="*/ 16 w 56"/>
                  <a:gd name="T35" fmla="*/ 28 h 50"/>
                  <a:gd name="T36" fmla="*/ 14 w 56"/>
                  <a:gd name="T37" fmla="*/ 26 h 50"/>
                  <a:gd name="T38" fmla="*/ 10 w 56"/>
                  <a:gd name="T39" fmla="*/ 26 h 50"/>
                  <a:gd name="T40" fmla="*/ 6 w 56"/>
                  <a:gd name="T41" fmla="*/ 24 h 50"/>
                  <a:gd name="T42" fmla="*/ 4 w 56"/>
                  <a:gd name="T43" fmla="*/ 24 h 50"/>
                  <a:gd name="T44" fmla="*/ 2 w 56"/>
                  <a:gd name="T45" fmla="*/ 22 h 50"/>
                  <a:gd name="T46" fmla="*/ 0 w 56"/>
                  <a:gd name="T47" fmla="*/ 20 h 50"/>
                  <a:gd name="T48" fmla="*/ 0 w 56"/>
                  <a:gd name="T49" fmla="*/ 16 h 50"/>
                  <a:gd name="T50" fmla="*/ 4 w 56"/>
                  <a:gd name="T51" fmla="*/ 14 h 50"/>
                  <a:gd name="T52" fmla="*/ 10 w 56"/>
                  <a:gd name="T53" fmla="*/ 12 h 50"/>
                  <a:gd name="T54" fmla="*/ 16 w 56"/>
                  <a:gd name="T55" fmla="*/ 14 h 50"/>
                  <a:gd name="T56" fmla="*/ 20 w 56"/>
                  <a:gd name="T57" fmla="*/ 16 h 50"/>
                  <a:gd name="T58" fmla="*/ 20 w 56"/>
                  <a:gd name="T59" fmla="*/ 8 h 50"/>
                  <a:gd name="T60" fmla="*/ 20 w 56"/>
                  <a:gd name="T61" fmla="*/ 0 h 50"/>
                  <a:gd name="T62" fmla="*/ 34 w 56"/>
                  <a:gd name="T63" fmla="*/ 0 h 50"/>
                  <a:gd name="T64" fmla="*/ 44 w 56"/>
                  <a:gd name="T65" fmla="*/ 6 h 50"/>
                  <a:gd name="T66" fmla="*/ 54 w 56"/>
                  <a:gd name="T67" fmla="*/ 18 h 50"/>
                  <a:gd name="T68" fmla="*/ 56 w 56"/>
                  <a:gd name="T69" fmla="*/ 22 h 50"/>
                  <a:gd name="T70" fmla="*/ 56 w 56"/>
                  <a:gd name="T71" fmla="*/ 24 h 50"/>
                  <a:gd name="T72" fmla="*/ 56 w 56"/>
                  <a:gd name="T73" fmla="*/ 26 h 50"/>
                  <a:gd name="T74" fmla="*/ 56 w 56"/>
                  <a:gd name="T75" fmla="*/ 28 h 50"/>
                  <a:gd name="T76" fmla="*/ 54 w 56"/>
                  <a:gd name="T77" fmla="*/ 28 h 50"/>
                  <a:gd name="T78" fmla="*/ 52 w 56"/>
                  <a:gd name="T79" fmla="*/ 30 h 50"/>
                  <a:gd name="T80" fmla="*/ 52 w 56"/>
                  <a:gd name="T81" fmla="*/ 32 h 50"/>
                  <a:gd name="T82" fmla="*/ 50 w 56"/>
                  <a:gd name="T83" fmla="*/ 36 h 50"/>
                  <a:gd name="T84" fmla="*/ 52 w 56"/>
                  <a:gd name="T85" fmla="*/ 36 h 50"/>
                  <a:gd name="T86" fmla="*/ 54 w 56"/>
                  <a:gd name="T87" fmla="*/ 38 h 50"/>
                  <a:gd name="T88" fmla="*/ 56 w 56"/>
                  <a:gd name="T89" fmla="*/ 38 h 50"/>
                  <a:gd name="T90" fmla="*/ 56 w 56"/>
                  <a:gd name="T91" fmla="*/ 40 h 50"/>
                  <a:gd name="T92" fmla="*/ 56 w 56"/>
                  <a:gd name="T93" fmla="*/ 30 h 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 h="50">
                    <a:moveTo>
                      <a:pt x="56" y="30"/>
                    </a:moveTo>
                    <a:lnTo>
                      <a:pt x="54" y="30"/>
                    </a:lnTo>
                    <a:lnTo>
                      <a:pt x="50" y="32"/>
                    </a:lnTo>
                    <a:lnTo>
                      <a:pt x="50" y="34"/>
                    </a:lnTo>
                    <a:lnTo>
                      <a:pt x="48" y="36"/>
                    </a:lnTo>
                    <a:lnTo>
                      <a:pt x="48" y="40"/>
                    </a:lnTo>
                    <a:lnTo>
                      <a:pt x="48" y="42"/>
                    </a:lnTo>
                    <a:lnTo>
                      <a:pt x="46" y="46"/>
                    </a:lnTo>
                    <a:lnTo>
                      <a:pt x="46" y="48"/>
                    </a:lnTo>
                    <a:lnTo>
                      <a:pt x="44" y="50"/>
                    </a:lnTo>
                    <a:lnTo>
                      <a:pt x="40" y="50"/>
                    </a:lnTo>
                    <a:lnTo>
                      <a:pt x="38" y="48"/>
                    </a:lnTo>
                    <a:lnTo>
                      <a:pt x="32" y="46"/>
                    </a:lnTo>
                    <a:lnTo>
                      <a:pt x="28" y="44"/>
                    </a:lnTo>
                    <a:lnTo>
                      <a:pt x="24" y="40"/>
                    </a:lnTo>
                    <a:lnTo>
                      <a:pt x="22" y="34"/>
                    </a:lnTo>
                    <a:lnTo>
                      <a:pt x="20" y="30"/>
                    </a:lnTo>
                    <a:lnTo>
                      <a:pt x="16" y="28"/>
                    </a:lnTo>
                    <a:lnTo>
                      <a:pt x="14" y="26"/>
                    </a:lnTo>
                    <a:lnTo>
                      <a:pt x="10" y="26"/>
                    </a:lnTo>
                    <a:lnTo>
                      <a:pt x="6" y="24"/>
                    </a:lnTo>
                    <a:lnTo>
                      <a:pt x="4" y="24"/>
                    </a:lnTo>
                    <a:lnTo>
                      <a:pt x="2" y="22"/>
                    </a:lnTo>
                    <a:lnTo>
                      <a:pt x="0" y="20"/>
                    </a:lnTo>
                    <a:lnTo>
                      <a:pt x="0" y="16"/>
                    </a:lnTo>
                    <a:lnTo>
                      <a:pt x="4" y="14"/>
                    </a:lnTo>
                    <a:lnTo>
                      <a:pt x="10" y="12"/>
                    </a:lnTo>
                    <a:lnTo>
                      <a:pt x="16" y="14"/>
                    </a:lnTo>
                    <a:lnTo>
                      <a:pt x="20" y="16"/>
                    </a:lnTo>
                    <a:lnTo>
                      <a:pt x="20" y="8"/>
                    </a:lnTo>
                    <a:lnTo>
                      <a:pt x="20" y="0"/>
                    </a:lnTo>
                    <a:lnTo>
                      <a:pt x="34" y="0"/>
                    </a:lnTo>
                    <a:lnTo>
                      <a:pt x="44" y="6"/>
                    </a:lnTo>
                    <a:lnTo>
                      <a:pt x="54" y="18"/>
                    </a:lnTo>
                    <a:lnTo>
                      <a:pt x="56" y="22"/>
                    </a:lnTo>
                    <a:lnTo>
                      <a:pt x="56" y="24"/>
                    </a:lnTo>
                    <a:lnTo>
                      <a:pt x="56" y="26"/>
                    </a:lnTo>
                    <a:lnTo>
                      <a:pt x="56" y="28"/>
                    </a:lnTo>
                    <a:lnTo>
                      <a:pt x="54" y="28"/>
                    </a:lnTo>
                    <a:lnTo>
                      <a:pt x="52" y="30"/>
                    </a:lnTo>
                    <a:lnTo>
                      <a:pt x="52" y="32"/>
                    </a:lnTo>
                    <a:lnTo>
                      <a:pt x="50" y="36"/>
                    </a:lnTo>
                    <a:lnTo>
                      <a:pt x="52" y="36"/>
                    </a:lnTo>
                    <a:lnTo>
                      <a:pt x="54" y="38"/>
                    </a:lnTo>
                    <a:lnTo>
                      <a:pt x="56" y="38"/>
                    </a:lnTo>
                    <a:lnTo>
                      <a:pt x="56" y="40"/>
                    </a:lnTo>
                    <a:lnTo>
                      <a:pt x="56" y="30"/>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6" name="Freeform 14"/>
              <p:cNvSpPr>
                <a:spLocks/>
              </p:cNvSpPr>
              <p:nvPr/>
            </p:nvSpPr>
            <p:spPr bwMode="gray">
              <a:xfrm>
                <a:off x="2956" y="381"/>
                <a:ext cx="56" cy="50"/>
              </a:xfrm>
              <a:custGeom>
                <a:avLst/>
                <a:gdLst>
                  <a:gd name="T0" fmla="*/ 56 w 56"/>
                  <a:gd name="T1" fmla="*/ 30 h 50"/>
                  <a:gd name="T2" fmla="*/ 54 w 56"/>
                  <a:gd name="T3" fmla="*/ 30 h 50"/>
                  <a:gd name="T4" fmla="*/ 50 w 56"/>
                  <a:gd name="T5" fmla="*/ 32 h 50"/>
                  <a:gd name="T6" fmla="*/ 50 w 56"/>
                  <a:gd name="T7" fmla="*/ 34 h 50"/>
                  <a:gd name="T8" fmla="*/ 48 w 56"/>
                  <a:gd name="T9" fmla="*/ 36 h 50"/>
                  <a:gd name="T10" fmla="*/ 48 w 56"/>
                  <a:gd name="T11" fmla="*/ 40 h 50"/>
                  <a:gd name="T12" fmla="*/ 48 w 56"/>
                  <a:gd name="T13" fmla="*/ 42 h 50"/>
                  <a:gd name="T14" fmla="*/ 46 w 56"/>
                  <a:gd name="T15" fmla="*/ 46 h 50"/>
                  <a:gd name="T16" fmla="*/ 46 w 56"/>
                  <a:gd name="T17" fmla="*/ 48 h 50"/>
                  <a:gd name="T18" fmla="*/ 44 w 56"/>
                  <a:gd name="T19" fmla="*/ 50 h 50"/>
                  <a:gd name="T20" fmla="*/ 40 w 56"/>
                  <a:gd name="T21" fmla="*/ 50 h 50"/>
                  <a:gd name="T22" fmla="*/ 38 w 56"/>
                  <a:gd name="T23" fmla="*/ 48 h 50"/>
                  <a:gd name="T24" fmla="*/ 32 w 56"/>
                  <a:gd name="T25" fmla="*/ 46 h 50"/>
                  <a:gd name="T26" fmla="*/ 28 w 56"/>
                  <a:gd name="T27" fmla="*/ 44 h 50"/>
                  <a:gd name="T28" fmla="*/ 24 w 56"/>
                  <a:gd name="T29" fmla="*/ 40 h 50"/>
                  <a:gd name="T30" fmla="*/ 22 w 56"/>
                  <a:gd name="T31" fmla="*/ 34 h 50"/>
                  <a:gd name="T32" fmla="*/ 20 w 56"/>
                  <a:gd name="T33" fmla="*/ 30 h 50"/>
                  <a:gd name="T34" fmla="*/ 16 w 56"/>
                  <a:gd name="T35" fmla="*/ 28 h 50"/>
                  <a:gd name="T36" fmla="*/ 14 w 56"/>
                  <a:gd name="T37" fmla="*/ 26 h 50"/>
                  <a:gd name="T38" fmla="*/ 10 w 56"/>
                  <a:gd name="T39" fmla="*/ 26 h 50"/>
                  <a:gd name="T40" fmla="*/ 6 w 56"/>
                  <a:gd name="T41" fmla="*/ 24 h 50"/>
                  <a:gd name="T42" fmla="*/ 4 w 56"/>
                  <a:gd name="T43" fmla="*/ 24 h 50"/>
                  <a:gd name="T44" fmla="*/ 2 w 56"/>
                  <a:gd name="T45" fmla="*/ 22 h 50"/>
                  <a:gd name="T46" fmla="*/ 0 w 56"/>
                  <a:gd name="T47" fmla="*/ 20 h 50"/>
                  <a:gd name="T48" fmla="*/ 0 w 56"/>
                  <a:gd name="T49" fmla="*/ 16 h 50"/>
                  <a:gd name="T50" fmla="*/ 4 w 56"/>
                  <a:gd name="T51" fmla="*/ 14 h 50"/>
                  <a:gd name="T52" fmla="*/ 10 w 56"/>
                  <a:gd name="T53" fmla="*/ 12 h 50"/>
                  <a:gd name="T54" fmla="*/ 16 w 56"/>
                  <a:gd name="T55" fmla="*/ 14 h 50"/>
                  <a:gd name="T56" fmla="*/ 20 w 56"/>
                  <a:gd name="T57" fmla="*/ 16 h 50"/>
                  <a:gd name="T58" fmla="*/ 20 w 56"/>
                  <a:gd name="T59" fmla="*/ 8 h 50"/>
                  <a:gd name="T60" fmla="*/ 20 w 56"/>
                  <a:gd name="T61" fmla="*/ 0 h 50"/>
                  <a:gd name="T62" fmla="*/ 34 w 56"/>
                  <a:gd name="T63" fmla="*/ 0 h 50"/>
                  <a:gd name="T64" fmla="*/ 44 w 56"/>
                  <a:gd name="T65" fmla="*/ 6 h 50"/>
                  <a:gd name="T66" fmla="*/ 54 w 56"/>
                  <a:gd name="T67" fmla="*/ 18 h 50"/>
                  <a:gd name="T68" fmla="*/ 56 w 56"/>
                  <a:gd name="T69" fmla="*/ 22 h 50"/>
                  <a:gd name="T70" fmla="*/ 56 w 56"/>
                  <a:gd name="T71" fmla="*/ 24 h 50"/>
                  <a:gd name="T72" fmla="*/ 56 w 56"/>
                  <a:gd name="T73" fmla="*/ 26 h 50"/>
                  <a:gd name="T74" fmla="*/ 56 w 56"/>
                  <a:gd name="T75" fmla="*/ 28 h 50"/>
                  <a:gd name="T76" fmla="*/ 54 w 56"/>
                  <a:gd name="T77" fmla="*/ 28 h 50"/>
                  <a:gd name="T78" fmla="*/ 52 w 56"/>
                  <a:gd name="T79" fmla="*/ 30 h 50"/>
                  <a:gd name="T80" fmla="*/ 52 w 56"/>
                  <a:gd name="T81" fmla="*/ 32 h 50"/>
                  <a:gd name="T82" fmla="*/ 50 w 56"/>
                  <a:gd name="T83" fmla="*/ 36 h 50"/>
                  <a:gd name="T84" fmla="*/ 52 w 56"/>
                  <a:gd name="T85" fmla="*/ 36 h 50"/>
                  <a:gd name="T86" fmla="*/ 54 w 56"/>
                  <a:gd name="T87" fmla="*/ 38 h 50"/>
                  <a:gd name="T88" fmla="*/ 56 w 56"/>
                  <a:gd name="T89" fmla="*/ 38 h 50"/>
                  <a:gd name="T90" fmla="*/ 56 w 56"/>
                  <a:gd name="T91" fmla="*/ 40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 h="50">
                    <a:moveTo>
                      <a:pt x="56" y="30"/>
                    </a:moveTo>
                    <a:lnTo>
                      <a:pt x="54" y="30"/>
                    </a:lnTo>
                    <a:lnTo>
                      <a:pt x="50" y="32"/>
                    </a:lnTo>
                    <a:lnTo>
                      <a:pt x="50" y="34"/>
                    </a:lnTo>
                    <a:lnTo>
                      <a:pt x="48" y="36"/>
                    </a:lnTo>
                    <a:lnTo>
                      <a:pt x="48" y="40"/>
                    </a:lnTo>
                    <a:lnTo>
                      <a:pt x="48" y="42"/>
                    </a:lnTo>
                    <a:lnTo>
                      <a:pt x="46" y="46"/>
                    </a:lnTo>
                    <a:lnTo>
                      <a:pt x="46" y="48"/>
                    </a:lnTo>
                    <a:lnTo>
                      <a:pt x="44" y="50"/>
                    </a:lnTo>
                    <a:lnTo>
                      <a:pt x="40" y="50"/>
                    </a:lnTo>
                    <a:lnTo>
                      <a:pt x="38" y="48"/>
                    </a:lnTo>
                    <a:lnTo>
                      <a:pt x="32" y="46"/>
                    </a:lnTo>
                    <a:lnTo>
                      <a:pt x="28" y="44"/>
                    </a:lnTo>
                    <a:lnTo>
                      <a:pt x="24" y="40"/>
                    </a:lnTo>
                    <a:lnTo>
                      <a:pt x="22" y="34"/>
                    </a:lnTo>
                    <a:lnTo>
                      <a:pt x="20" y="30"/>
                    </a:lnTo>
                    <a:lnTo>
                      <a:pt x="16" y="28"/>
                    </a:lnTo>
                    <a:lnTo>
                      <a:pt x="14" y="26"/>
                    </a:lnTo>
                    <a:lnTo>
                      <a:pt x="10" y="26"/>
                    </a:lnTo>
                    <a:lnTo>
                      <a:pt x="6" y="24"/>
                    </a:lnTo>
                    <a:lnTo>
                      <a:pt x="4" y="24"/>
                    </a:lnTo>
                    <a:lnTo>
                      <a:pt x="2" y="22"/>
                    </a:lnTo>
                    <a:lnTo>
                      <a:pt x="0" y="20"/>
                    </a:lnTo>
                    <a:lnTo>
                      <a:pt x="0" y="16"/>
                    </a:lnTo>
                    <a:lnTo>
                      <a:pt x="4" y="14"/>
                    </a:lnTo>
                    <a:lnTo>
                      <a:pt x="10" y="12"/>
                    </a:lnTo>
                    <a:lnTo>
                      <a:pt x="16" y="14"/>
                    </a:lnTo>
                    <a:lnTo>
                      <a:pt x="20" y="16"/>
                    </a:lnTo>
                    <a:lnTo>
                      <a:pt x="20" y="8"/>
                    </a:lnTo>
                    <a:lnTo>
                      <a:pt x="20" y="0"/>
                    </a:lnTo>
                    <a:lnTo>
                      <a:pt x="34" y="0"/>
                    </a:lnTo>
                    <a:lnTo>
                      <a:pt x="44" y="6"/>
                    </a:lnTo>
                    <a:lnTo>
                      <a:pt x="54" y="18"/>
                    </a:lnTo>
                    <a:lnTo>
                      <a:pt x="56" y="22"/>
                    </a:lnTo>
                    <a:lnTo>
                      <a:pt x="56" y="24"/>
                    </a:lnTo>
                    <a:lnTo>
                      <a:pt x="56" y="26"/>
                    </a:lnTo>
                    <a:lnTo>
                      <a:pt x="56" y="28"/>
                    </a:lnTo>
                    <a:lnTo>
                      <a:pt x="54" y="28"/>
                    </a:lnTo>
                    <a:lnTo>
                      <a:pt x="52" y="30"/>
                    </a:lnTo>
                    <a:lnTo>
                      <a:pt x="52" y="32"/>
                    </a:lnTo>
                    <a:lnTo>
                      <a:pt x="50" y="36"/>
                    </a:lnTo>
                    <a:lnTo>
                      <a:pt x="52" y="36"/>
                    </a:lnTo>
                    <a:lnTo>
                      <a:pt x="54" y="38"/>
                    </a:lnTo>
                    <a:lnTo>
                      <a:pt x="56" y="38"/>
                    </a:lnTo>
                    <a:lnTo>
                      <a:pt x="56" y="40"/>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7" name="Freeform 15"/>
              <p:cNvSpPr>
                <a:spLocks/>
              </p:cNvSpPr>
              <p:nvPr/>
            </p:nvSpPr>
            <p:spPr bwMode="gray">
              <a:xfrm>
                <a:off x="2777" y="292"/>
                <a:ext cx="158" cy="84"/>
              </a:xfrm>
              <a:custGeom>
                <a:avLst/>
                <a:gdLst>
                  <a:gd name="T0" fmla="*/ 152 w 158"/>
                  <a:gd name="T1" fmla="*/ 70 h 84"/>
                  <a:gd name="T2" fmla="*/ 134 w 158"/>
                  <a:gd name="T3" fmla="*/ 70 h 84"/>
                  <a:gd name="T4" fmla="*/ 116 w 158"/>
                  <a:gd name="T5" fmla="*/ 70 h 84"/>
                  <a:gd name="T6" fmla="*/ 102 w 158"/>
                  <a:gd name="T7" fmla="*/ 80 h 84"/>
                  <a:gd name="T8" fmla="*/ 84 w 158"/>
                  <a:gd name="T9" fmla="*/ 84 h 84"/>
                  <a:gd name="T10" fmla="*/ 80 w 158"/>
                  <a:gd name="T11" fmla="*/ 74 h 84"/>
                  <a:gd name="T12" fmla="*/ 90 w 158"/>
                  <a:gd name="T13" fmla="*/ 70 h 84"/>
                  <a:gd name="T14" fmla="*/ 98 w 158"/>
                  <a:gd name="T15" fmla="*/ 68 h 84"/>
                  <a:gd name="T16" fmla="*/ 80 w 158"/>
                  <a:gd name="T17" fmla="*/ 66 h 84"/>
                  <a:gd name="T18" fmla="*/ 70 w 158"/>
                  <a:gd name="T19" fmla="*/ 66 h 84"/>
                  <a:gd name="T20" fmla="*/ 62 w 158"/>
                  <a:gd name="T21" fmla="*/ 66 h 84"/>
                  <a:gd name="T22" fmla="*/ 54 w 158"/>
                  <a:gd name="T23" fmla="*/ 64 h 84"/>
                  <a:gd name="T24" fmla="*/ 54 w 158"/>
                  <a:gd name="T25" fmla="*/ 58 h 84"/>
                  <a:gd name="T26" fmla="*/ 60 w 158"/>
                  <a:gd name="T27" fmla="*/ 52 h 84"/>
                  <a:gd name="T28" fmla="*/ 68 w 158"/>
                  <a:gd name="T29" fmla="*/ 50 h 84"/>
                  <a:gd name="T30" fmla="*/ 48 w 158"/>
                  <a:gd name="T31" fmla="*/ 36 h 84"/>
                  <a:gd name="T32" fmla="*/ 28 w 158"/>
                  <a:gd name="T33" fmla="*/ 44 h 84"/>
                  <a:gd name="T34" fmla="*/ 12 w 158"/>
                  <a:gd name="T35" fmla="*/ 48 h 84"/>
                  <a:gd name="T36" fmla="*/ 0 w 158"/>
                  <a:gd name="T37" fmla="*/ 34 h 84"/>
                  <a:gd name="T38" fmla="*/ 12 w 158"/>
                  <a:gd name="T39" fmla="*/ 24 h 84"/>
                  <a:gd name="T40" fmla="*/ 34 w 158"/>
                  <a:gd name="T41" fmla="*/ 20 h 84"/>
                  <a:gd name="T42" fmla="*/ 46 w 158"/>
                  <a:gd name="T43" fmla="*/ 16 h 84"/>
                  <a:gd name="T44" fmla="*/ 52 w 158"/>
                  <a:gd name="T45" fmla="*/ 12 h 84"/>
                  <a:gd name="T46" fmla="*/ 58 w 158"/>
                  <a:gd name="T47" fmla="*/ 12 h 84"/>
                  <a:gd name="T48" fmla="*/ 64 w 158"/>
                  <a:gd name="T49" fmla="*/ 20 h 84"/>
                  <a:gd name="T50" fmla="*/ 66 w 158"/>
                  <a:gd name="T51" fmla="*/ 28 h 84"/>
                  <a:gd name="T52" fmla="*/ 62 w 158"/>
                  <a:gd name="T53" fmla="*/ 36 h 84"/>
                  <a:gd name="T54" fmla="*/ 82 w 158"/>
                  <a:gd name="T55" fmla="*/ 46 h 84"/>
                  <a:gd name="T56" fmla="*/ 112 w 158"/>
                  <a:gd name="T57" fmla="*/ 54 h 84"/>
                  <a:gd name="T58" fmla="*/ 128 w 158"/>
                  <a:gd name="T59" fmla="*/ 50 h 84"/>
                  <a:gd name="T60" fmla="*/ 108 w 158"/>
                  <a:gd name="T61" fmla="*/ 36 h 84"/>
                  <a:gd name="T62" fmla="*/ 92 w 158"/>
                  <a:gd name="T63" fmla="*/ 34 h 84"/>
                  <a:gd name="T64" fmla="*/ 86 w 158"/>
                  <a:gd name="T65" fmla="*/ 34 h 84"/>
                  <a:gd name="T66" fmla="*/ 80 w 158"/>
                  <a:gd name="T67" fmla="*/ 32 h 84"/>
                  <a:gd name="T68" fmla="*/ 80 w 158"/>
                  <a:gd name="T69" fmla="*/ 26 h 84"/>
                  <a:gd name="T70" fmla="*/ 86 w 158"/>
                  <a:gd name="T71" fmla="*/ 20 h 84"/>
                  <a:gd name="T72" fmla="*/ 92 w 158"/>
                  <a:gd name="T73" fmla="*/ 18 h 84"/>
                  <a:gd name="T74" fmla="*/ 98 w 158"/>
                  <a:gd name="T75" fmla="*/ 14 h 84"/>
                  <a:gd name="T76" fmla="*/ 84 w 158"/>
                  <a:gd name="T77" fmla="*/ 8 h 84"/>
                  <a:gd name="T78" fmla="*/ 108 w 158"/>
                  <a:gd name="T79" fmla="*/ 0 h 84"/>
                  <a:gd name="T80" fmla="*/ 122 w 158"/>
                  <a:gd name="T81" fmla="*/ 10 h 84"/>
                  <a:gd name="T82" fmla="*/ 122 w 158"/>
                  <a:gd name="T83" fmla="*/ 16 h 84"/>
                  <a:gd name="T84" fmla="*/ 120 w 158"/>
                  <a:gd name="T85" fmla="*/ 18 h 84"/>
                  <a:gd name="T86" fmla="*/ 118 w 158"/>
                  <a:gd name="T87" fmla="*/ 24 h 84"/>
                  <a:gd name="T88" fmla="*/ 120 w 158"/>
                  <a:gd name="T89" fmla="*/ 32 h 84"/>
                  <a:gd name="T90" fmla="*/ 128 w 158"/>
                  <a:gd name="T91" fmla="*/ 42 h 84"/>
                  <a:gd name="T92" fmla="*/ 134 w 158"/>
                  <a:gd name="T93" fmla="*/ 50 h 84"/>
                  <a:gd name="T94" fmla="*/ 138 w 158"/>
                  <a:gd name="T95" fmla="*/ 56 h 84"/>
                  <a:gd name="T96" fmla="*/ 142 w 158"/>
                  <a:gd name="T97" fmla="*/ 58 h 84"/>
                  <a:gd name="T98" fmla="*/ 150 w 158"/>
                  <a:gd name="T99" fmla="*/ 54 h 84"/>
                  <a:gd name="T100" fmla="*/ 156 w 158"/>
                  <a:gd name="T101" fmla="*/ 64 h 84"/>
                  <a:gd name="T102" fmla="*/ 158 w 158"/>
                  <a:gd name="T103" fmla="*/ 6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8" h="84">
                    <a:moveTo>
                      <a:pt x="158" y="64"/>
                    </a:moveTo>
                    <a:lnTo>
                      <a:pt x="152" y="70"/>
                    </a:lnTo>
                    <a:lnTo>
                      <a:pt x="144" y="70"/>
                    </a:lnTo>
                    <a:lnTo>
                      <a:pt x="134" y="70"/>
                    </a:lnTo>
                    <a:lnTo>
                      <a:pt x="124" y="70"/>
                    </a:lnTo>
                    <a:lnTo>
                      <a:pt x="116" y="70"/>
                    </a:lnTo>
                    <a:lnTo>
                      <a:pt x="110" y="74"/>
                    </a:lnTo>
                    <a:lnTo>
                      <a:pt x="102" y="80"/>
                    </a:lnTo>
                    <a:lnTo>
                      <a:pt x="92" y="84"/>
                    </a:lnTo>
                    <a:lnTo>
                      <a:pt x="84" y="84"/>
                    </a:lnTo>
                    <a:lnTo>
                      <a:pt x="78" y="78"/>
                    </a:lnTo>
                    <a:lnTo>
                      <a:pt x="80" y="74"/>
                    </a:lnTo>
                    <a:lnTo>
                      <a:pt x="84" y="70"/>
                    </a:lnTo>
                    <a:lnTo>
                      <a:pt x="90" y="70"/>
                    </a:lnTo>
                    <a:lnTo>
                      <a:pt x="94" y="68"/>
                    </a:lnTo>
                    <a:lnTo>
                      <a:pt x="98" y="68"/>
                    </a:lnTo>
                    <a:lnTo>
                      <a:pt x="90" y="66"/>
                    </a:lnTo>
                    <a:lnTo>
                      <a:pt x="80" y="66"/>
                    </a:lnTo>
                    <a:lnTo>
                      <a:pt x="76" y="66"/>
                    </a:lnTo>
                    <a:lnTo>
                      <a:pt x="70" y="66"/>
                    </a:lnTo>
                    <a:lnTo>
                      <a:pt x="66" y="66"/>
                    </a:lnTo>
                    <a:lnTo>
                      <a:pt x="62" y="66"/>
                    </a:lnTo>
                    <a:lnTo>
                      <a:pt x="58" y="66"/>
                    </a:lnTo>
                    <a:lnTo>
                      <a:pt x="54" y="64"/>
                    </a:lnTo>
                    <a:lnTo>
                      <a:pt x="54" y="60"/>
                    </a:lnTo>
                    <a:lnTo>
                      <a:pt x="54" y="58"/>
                    </a:lnTo>
                    <a:lnTo>
                      <a:pt x="56" y="56"/>
                    </a:lnTo>
                    <a:lnTo>
                      <a:pt x="60" y="52"/>
                    </a:lnTo>
                    <a:lnTo>
                      <a:pt x="64" y="52"/>
                    </a:lnTo>
                    <a:lnTo>
                      <a:pt x="68" y="50"/>
                    </a:lnTo>
                    <a:lnTo>
                      <a:pt x="58" y="38"/>
                    </a:lnTo>
                    <a:lnTo>
                      <a:pt x="48" y="36"/>
                    </a:lnTo>
                    <a:lnTo>
                      <a:pt x="36" y="40"/>
                    </a:lnTo>
                    <a:lnTo>
                      <a:pt x="28" y="44"/>
                    </a:lnTo>
                    <a:lnTo>
                      <a:pt x="20" y="48"/>
                    </a:lnTo>
                    <a:lnTo>
                      <a:pt x="12" y="48"/>
                    </a:lnTo>
                    <a:lnTo>
                      <a:pt x="2" y="44"/>
                    </a:lnTo>
                    <a:lnTo>
                      <a:pt x="0" y="34"/>
                    </a:lnTo>
                    <a:lnTo>
                      <a:pt x="2" y="28"/>
                    </a:lnTo>
                    <a:lnTo>
                      <a:pt x="12" y="24"/>
                    </a:lnTo>
                    <a:lnTo>
                      <a:pt x="22" y="22"/>
                    </a:lnTo>
                    <a:lnTo>
                      <a:pt x="34" y="20"/>
                    </a:lnTo>
                    <a:lnTo>
                      <a:pt x="40" y="18"/>
                    </a:lnTo>
                    <a:lnTo>
                      <a:pt x="46" y="16"/>
                    </a:lnTo>
                    <a:lnTo>
                      <a:pt x="50" y="14"/>
                    </a:lnTo>
                    <a:lnTo>
                      <a:pt x="52" y="12"/>
                    </a:lnTo>
                    <a:lnTo>
                      <a:pt x="56" y="12"/>
                    </a:lnTo>
                    <a:lnTo>
                      <a:pt x="58" y="12"/>
                    </a:lnTo>
                    <a:lnTo>
                      <a:pt x="62" y="14"/>
                    </a:lnTo>
                    <a:lnTo>
                      <a:pt x="64" y="20"/>
                    </a:lnTo>
                    <a:lnTo>
                      <a:pt x="66" y="24"/>
                    </a:lnTo>
                    <a:lnTo>
                      <a:pt x="66" y="28"/>
                    </a:lnTo>
                    <a:lnTo>
                      <a:pt x="64" y="32"/>
                    </a:lnTo>
                    <a:lnTo>
                      <a:pt x="62" y="36"/>
                    </a:lnTo>
                    <a:lnTo>
                      <a:pt x="70" y="40"/>
                    </a:lnTo>
                    <a:lnTo>
                      <a:pt x="82" y="46"/>
                    </a:lnTo>
                    <a:lnTo>
                      <a:pt x="98" y="50"/>
                    </a:lnTo>
                    <a:lnTo>
                      <a:pt x="112" y="54"/>
                    </a:lnTo>
                    <a:lnTo>
                      <a:pt x="122" y="54"/>
                    </a:lnTo>
                    <a:lnTo>
                      <a:pt x="128" y="50"/>
                    </a:lnTo>
                    <a:lnTo>
                      <a:pt x="118" y="42"/>
                    </a:lnTo>
                    <a:lnTo>
                      <a:pt x="108" y="36"/>
                    </a:lnTo>
                    <a:lnTo>
                      <a:pt x="96" y="34"/>
                    </a:lnTo>
                    <a:lnTo>
                      <a:pt x="92" y="34"/>
                    </a:lnTo>
                    <a:lnTo>
                      <a:pt x="88" y="34"/>
                    </a:lnTo>
                    <a:lnTo>
                      <a:pt x="86" y="34"/>
                    </a:lnTo>
                    <a:lnTo>
                      <a:pt x="82" y="32"/>
                    </a:lnTo>
                    <a:lnTo>
                      <a:pt x="80" y="32"/>
                    </a:lnTo>
                    <a:lnTo>
                      <a:pt x="80" y="28"/>
                    </a:lnTo>
                    <a:lnTo>
                      <a:pt x="80" y="26"/>
                    </a:lnTo>
                    <a:lnTo>
                      <a:pt x="82" y="22"/>
                    </a:lnTo>
                    <a:lnTo>
                      <a:pt x="86" y="20"/>
                    </a:lnTo>
                    <a:lnTo>
                      <a:pt x="88" y="20"/>
                    </a:lnTo>
                    <a:lnTo>
                      <a:pt x="92" y="18"/>
                    </a:lnTo>
                    <a:lnTo>
                      <a:pt x="96" y="18"/>
                    </a:lnTo>
                    <a:lnTo>
                      <a:pt x="98" y="14"/>
                    </a:lnTo>
                    <a:lnTo>
                      <a:pt x="90" y="12"/>
                    </a:lnTo>
                    <a:lnTo>
                      <a:pt x="84" y="8"/>
                    </a:lnTo>
                    <a:lnTo>
                      <a:pt x="96" y="0"/>
                    </a:lnTo>
                    <a:lnTo>
                      <a:pt x="108" y="0"/>
                    </a:lnTo>
                    <a:lnTo>
                      <a:pt x="120" y="6"/>
                    </a:lnTo>
                    <a:lnTo>
                      <a:pt x="122" y="10"/>
                    </a:lnTo>
                    <a:lnTo>
                      <a:pt x="122" y="12"/>
                    </a:lnTo>
                    <a:lnTo>
                      <a:pt x="122" y="16"/>
                    </a:lnTo>
                    <a:lnTo>
                      <a:pt x="122" y="18"/>
                    </a:lnTo>
                    <a:lnTo>
                      <a:pt x="120" y="18"/>
                    </a:lnTo>
                    <a:lnTo>
                      <a:pt x="118" y="22"/>
                    </a:lnTo>
                    <a:lnTo>
                      <a:pt x="118" y="24"/>
                    </a:lnTo>
                    <a:lnTo>
                      <a:pt x="118" y="28"/>
                    </a:lnTo>
                    <a:lnTo>
                      <a:pt x="120" y="32"/>
                    </a:lnTo>
                    <a:lnTo>
                      <a:pt x="124" y="38"/>
                    </a:lnTo>
                    <a:lnTo>
                      <a:pt x="128" y="42"/>
                    </a:lnTo>
                    <a:lnTo>
                      <a:pt x="132" y="46"/>
                    </a:lnTo>
                    <a:lnTo>
                      <a:pt x="134" y="50"/>
                    </a:lnTo>
                    <a:lnTo>
                      <a:pt x="136" y="52"/>
                    </a:lnTo>
                    <a:lnTo>
                      <a:pt x="138" y="56"/>
                    </a:lnTo>
                    <a:lnTo>
                      <a:pt x="140" y="58"/>
                    </a:lnTo>
                    <a:lnTo>
                      <a:pt x="142" y="58"/>
                    </a:lnTo>
                    <a:lnTo>
                      <a:pt x="146" y="58"/>
                    </a:lnTo>
                    <a:lnTo>
                      <a:pt x="150" y="54"/>
                    </a:lnTo>
                    <a:lnTo>
                      <a:pt x="152" y="58"/>
                    </a:lnTo>
                    <a:lnTo>
                      <a:pt x="156" y="64"/>
                    </a:lnTo>
                    <a:lnTo>
                      <a:pt x="158" y="66"/>
                    </a:lnTo>
                    <a:lnTo>
                      <a:pt x="158" y="64"/>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8" name="Freeform 16"/>
              <p:cNvSpPr>
                <a:spLocks/>
              </p:cNvSpPr>
              <p:nvPr/>
            </p:nvSpPr>
            <p:spPr bwMode="gray">
              <a:xfrm>
                <a:off x="2777" y="292"/>
                <a:ext cx="158" cy="84"/>
              </a:xfrm>
              <a:custGeom>
                <a:avLst/>
                <a:gdLst>
                  <a:gd name="T0" fmla="*/ 152 w 158"/>
                  <a:gd name="T1" fmla="*/ 70 h 84"/>
                  <a:gd name="T2" fmla="*/ 134 w 158"/>
                  <a:gd name="T3" fmla="*/ 70 h 84"/>
                  <a:gd name="T4" fmla="*/ 116 w 158"/>
                  <a:gd name="T5" fmla="*/ 70 h 84"/>
                  <a:gd name="T6" fmla="*/ 102 w 158"/>
                  <a:gd name="T7" fmla="*/ 80 h 84"/>
                  <a:gd name="T8" fmla="*/ 84 w 158"/>
                  <a:gd name="T9" fmla="*/ 84 h 84"/>
                  <a:gd name="T10" fmla="*/ 80 w 158"/>
                  <a:gd name="T11" fmla="*/ 74 h 84"/>
                  <a:gd name="T12" fmla="*/ 90 w 158"/>
                  <a:gd name="T13" fmla="*/ 70 h 84"/>
                  <a:gd name="T14" fmla="*/ 98 w 158"/>
                  <a:gd name="T15" fmla="*/ 68 h 84"/>
                  <a:gd name="T16" fmla="*/ 80 w 158"/>
                  <a:gd name="T17" fmla="*/ 66 h 84"/>
                  <a:gd name="T18" fmla="*/ 70 w 158"/>
                  <a:gd name="T19" fmla="*/ 66 h 84"/>
                  <a:gd name="T20" fmla="*/ 62 w 158"/>
                  <a:gd name="T21" fmla="*/ 66 h 84"/>
                  <a:gd name="T22" fmla="*/ 54 w 158"/>
                  <a:gd name="T23" fmla="*/ 64 h 84"/>
                  <a:gd name="T24" fmla="*/ 54 w 158"/>
                  <a:gd name="T25" fmla="*/ 58 h 84"/>
                  <a:gd name="T26" fmla="*/ 60 w 158"/>
                  <a:gd name="T27" fmla="*/ 52 h 84"/>
                  <a:gd name="T28" fmla="*/ 68 w 158"/>
                  <a:gd name="T29" fmla="*/ 50 h 84"/>
                  <a:gd name="T30" fmla="*/ 48 w 158"/>
                  <a:gd name="T31" fmla="*/ 36 h 84"/>
                  <a:gd name="T32" fmla="*/ 28 w 158"/>
                  <a:gd name="T33" fmla="*/ 44 h 84"/>
                  <a:gd name="T34" fmla="*/ 12 w 158"/>
                  <a:gd name="T35" fmla="*/ 48 h 84"/>
                  <a:gd name="T36" fmla="*/ 0 w 158"/>
                  <a:gd name="T37" fmla="*/ 34 h 84"/>
                  <a:gd name="T38" fmla="*/ 12 w 158"/>
                  <a:gd name="T39" fmla="*/ 24 h 84"/>
                  <a:gd name="T40" fmla="*/ 34 w 158"/>
                  <a:gd name="T41" fmla="*/ 20 h 84"/>
                  <a:gd name="T42" fmla="*/ 46 w 158"/>
                  <a:gd name="T43" fmla="*/ 16 h 84"/>
                  <a:gd name="T44" fmla="*/ 52 w 158"/>
                  <a:gd name="T45" fmla="*/ 12 h 84"/>
                  <a:gd name="T46" fmla="*/ 58 w 158"/>
                  <a:gd name="T47" fmla="*/ 12 h 84"/>
                  <a:gd name="T48" fmla="*/ 64 w 158"/>
                  <a:gd name="T49" fmla="*/ 20 h 84"/>
                  <a:gd name="T50" fmla="*/ 66 w 158"/>
                  <a:gd name="T51" fmla="*/ 28 h 84"/>
                  <a:gd name="T52" fmla="*/ 62 w 158"/>
                  <a:gd name="T53" fmla="*/ 36 h 84"/>
                  <a:gd name="T54" fmla="*/ 82 w 158"/>
                  <a:gd name="T55" fmla="*/ 46 h 84"/>
                  <a:gd name="T56" fmla="*/ 112 w 158"/>
                  <a:gd name="T57" fmla="*/ 54 h 84"/>
                  <a:gd name="T58" fmla="*/ 128 w 158"/>
                  <a:gd name="T59" fmla="*/ 50 h 84"/>
                  <a:gd name="T60" fmla="*/ 108 w 158"/>
                  <a:gd name="T61" fmla="*/ 36 h 84"/>
                  <a:gd name="T62" fmla="*/ 92 w 158"/>
                  <a:gd name="T63" fmla="*/ 34 h 84"/>
                  <a:gd name="T64" fmla="*/ 86 w 158"/>
                  <a:gd name="T65" fmla="*/ 34 h 84"/>
                  <a:gd name="T66" fmla="*/ 80 w 158"/>
                  <a:gd name="T67" fmla="*/ 32 h 84"/>
                  <a:gd name="T68" fmla="*/ 80 w 158"/>
                  <a:gd name="T69" fmla="*/ 26 h 84"/>
                  <a:gd name="T70" fmla="*/ 86 w 158"/>
                  <a:gd name="T71" fmla="*/ 20 h 84"/>
                  <a:gd name="T72" fmla="*/ 92 w 158"/>
                  <a:gd name="T73" fmla="*/ 18 h 84"/>
                  <a:gd name="T74" fmla="*/ 98 w 158"/>
                  <a:gd name="T75" fmla="*/ 14 h 84"/>
                  <a:gd name="T76" fmla="*/ 84 w 158"/>
                  <a:gd name="T77" fmla="*/ 8 h 84"/>
                  <a:gd name="T78" fmla="*/ 108 w 158"/>
                  <a:gd name="T79" fmla="*/ 0 h 84"/>
                  <a:gd name="T80" fmla="*/ 122 w 158"/>
                  <a:gd name="T81" fmla="*/ 10 h 84"/>
                  <a:gd name="T82" fmla="*/ 122 w 158"/>
                  <a:gd name="T83" fmla="*/ 16 h 84"/>
                  <a:gd name="T84" fmla="*/ 120 w 158"/>
                  <a:gd name="T85" fmla="*/ 18 h 84"/>
                  <a:gd name="T86" fmla="*/ 118 w 158"/>
                  <a:gd name="T87" fmla="*/ 24 h 84"/>
                  <a:gd name="T88" fmla="*/ 120 w 158"/>
                  <a:gd name="T89" fmla="*/ 32 h 84"/>
                  <a:gd name="T90" fmla="*/ 128 w 158"/>
                  <a:gd name="T91" fmla="*/ 42 h 84"/>
                  <a:gd name="T92" fmla="*/ 134 w 158"/>
                  <a:gd name="T93" fmla="*/ 50 h 84"/>
                  <a:gd name="T94" fmla="*/ 138 w 158"/>
                  <a:gd name="T95" fmla="*/ 56 h 84"/>
                  <a:gd name="T96" fmla="*/ 142 w 158"/>
                  <a:gd name="T97" fmla="*/ 58 h 84"/>
                  <a:gd name="T98" fmla="*/ 150 w 158"/>
                  <a:gd name="T99" fmla="*/ 54 h 84"/>
                  <a:gd name="T100" fmla="*/ 156 w 158"/>
                  <a:gd name="T101" fmla="*/ 64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8" h="84">
                    <a:moveTo>
                      <a:pt x="158" y="64"/>
                    </a:moveTo>
                    <a:lnTo>
                      <a:pt x="152" y="70"/>
                    </a:lnTo>
                    <a:lnTo>
                      <a:pt x="144" y="70"/>
                    </a:lnTo>
                    <a:lnTo>
                      <a:pt x="134" y="70"/>
                    </a:lnTo>
                    <a:lnTo>
                      <a:pt x="124" y="70"/>
                    </a:lnTo>
                    <a:lnTo>
                      <a:pt x="116" y="70"/>
                    </a:lnTo>
                    <a:lnTo>
                      <a:pt x="110" y="74"/>
                    </a:lnTo>
                    <a:lnTo>
                      <a:pt x="102" y="80"/>
                    </a:lnTo>
                    <a:lnTo>
                      <a:pt x="92" y="84"/>
                    </a:lnTo>
                    <a:lnTo>
                      <a:pt x="84" y="84"/>
                    </a:lnTo>
                    <a:lnTo>
                      <a:pt x="78" y="78"/>
                    </a:lnTo>
                    <a:lnTo>
                      <a:pt x="80" y="74"/>
                    </a:lnTo>
                    <a:lnTo>
                      <a:pt x="84" y="70"/>
                    </a:lnTo>
                    <a:lnTo>
                      <a:pt x="90" y="70"/>
                    </a:lnTo>
                    <a:lnTo>
                      <a:pt x="94" y="68"/>
                    </a:lnTo>
                    <a:lnTo>
                      <a:pt x="98" y="68"/>
                    </a:lnTo>
                    <a:lnTo>
                      <a:pt x="90" y="66"/>
                    </a:lnTo>
                    <a:lnTo>
                      <a:pt x="80" y="66"/>
                    </a:lnTo>
                    <a:lnTo>
                      <a:pt x="76" y="66"/>
                    </a:lnTo>
                    <a:lnTo>
                      <a:pt x="70" y="66"/>
                    </a:lnTo>
                    <a:lnTo>
                      <a:pt x="66" y="66"/>
                    </a:lnTo>
                    <a:lnTo>
                      <a:pt x="62" y="66"/>
                    </a:lnTo>
                    <a:lnTo>
                      <a:pt x="58" y="66"/>
                    </a:lnTo>
                    <a:lnTo>
                      <a:pt x="54" y="64"/>
                    </a:lnTo>
                    <a:lnTo>
                      <a:pt x="54" y="60"/>
                    </a:lnTo>
                    <a:lnTo>
                      <a:pt x="54" y="58"/>
                    </a:lnTo>
                    <a:lnTo>
                      <a:pt x="56" y="56"/>
                    </a:lnTo>
                    <a:lnTo>
                      <a:pt x="60" y="52"/>
                    </a:lnTo>
                    <a:lnTo>
                      <a:pt x="64" y="52"/>
                    </a:lnTo>
                    <a:lnTo>
                      <a:pt x="68" y="50"/>
                    </a:lnTo>
                    <a:lnTo>
                      <a:pt x="58" y="38"/>
                    </a:lnTo>
                    <a:lnTo>
                      <a:pt x="48" y="36"/>
                    </a:lnTo>
                    <a:lnTo>
                      <a:pt x="36" y="40"/>
                    </a:lnTo>
                    <a:lnTo>
                      <a:pt x="28" y="44"/>
                    </a:lnTo>
                    <a:lnTo>
                      <a:pt x="20" y="48"/>
                    </a:lnTo>
                    <a:lnTo>
                      <a:pt x="12" y="48"/>
                    </a:lnTo>
                    <a:lnTo>
                      <a:pt x="2" y="44"/>
                    </a:lnTo>
                    <a:lnTo>
                      <a:pt x="0" y="34"/>
                    </a:lnTo>
                    <a:lnTo>
                      <a:pt x="2" y="28"/>
                    </a:lnTo>
                    <a:lnTo>
                      <a:pt x="12" y="24"/>
                    </a:lnTo>
                    <a:lnTo>
                      <a:pt x="22" y="22"/>
                    </a:lnTo>
                    <a:lnTo>
                      <a:pt x="34" y="20"/>
                    </a:lnTo>
                    <a:lnTo>
                      <a:pt x="40" y="18"/>
                    </a:lnTo>
                    <a:lnTo>
                      <a:pt x="46" y="16"/>
                    </a:lnTo>
                    <a:lnTo>
                      <a:pt x="50" y="14"/>
                    </a:lnTo>
                    <a:lnTo>
                      <a:pt x="52" y="12"/>
                    </a:lnTo>
                    <a:lnTo>
                      <a:pt x="56" y="12"/>
                    </a:lnTo>
                    <a:lnTo>
                      <a:pt x="58" y="12"/>
                    </a:lnTo>
                    <a:lnTo>
                      <a:pt x="62" y="14"/>
                    </a:lnTo>
                    <a:lnTo>
                      <a:pt x="64" y="20"/>
                    </a:lnTo>
                    <a:lnTo>
                      <a:pt x="66" y="24"/>
                    </a:lnTo>
                    <a:lnTo>
                      <a:pt x="66" y="28"/>
                    </a:lnTo>
                    <a:lnTo>
                      <a:pt x="64" y="32"/>
                    </a:lnTo>
                    <a:lnTo>
                      <a:pt x="62" y="36"/>
                    </a:lnTo>
                    <a:lnTo>
                      <a:pt x="70" y="40"/>
                    </a:lnTo>
                    <a:lnTo>
                      <a:pt x="82" y="46"/>
                    </a:lnTo>
                    <a:lnTo>
                      <a:pt x="98" y="50"/>
                    </a:lnTo>
                    <a:lnTo>
                      <a:pt x="112" y="54"/>
                    </a:lnTo>
                    <a:lnTo>
                      <a:pt x="122" y="54"/>
                    </a:lnTo>
                    <a:lnTo>
                      <a:pt x="128" y="50"/>
                    </a:lnTo>
                    <a:lnTo>
                      <a:pt x="118" y="42"/>
                    </a:lnTo>
                    <a:lnTo>
                      <a:pt x="108" y="36"/>
                    </a:lnTo>
                    <a:lnTo>
                      <a:pt x="96" y="34"/>
                    </a:lnTo>
                    <a:lnTo>
                      <a:pt x="92" y="34"/>
                    </a:lnTo>
                    <a:lnTo>
                      <a:pt x="88" y="34"/>
                    </a:lnTo>
                    <a:lnTo>
                      <a:pt x="86" y="34"/>
                    </a:lnTo>
                    <a:lnTo>
                      <a:pt x="82" y="32"/>
                    </a:lnTo>
                    <a:lnTo>
                      <a:pt x="80" y="32"/>
                    </a:lnTo>
                    <a:lnTo>
                      <a:pt x="80" y="28"/>
                    </a:lnTo>
                    <a:lnTo>
                      <a:pt x="80" y="26"/>
                    </a:lnTo>
                    <a:lnTo>
                      <a:pt x="82" y="22"/>
                    </a:lnTo>
                    <a:lnTo>
                      <a:pt x="86" y="20"/>
                    </a:lnTo>
                    <a:lnTo>
                      <a:pt x="88" y="20"/>
                    </a:lnTo>
                    <a:lnTo>
                      <a:pt x="92" y="18"/>
                    </a:lnTo>
                    <a:lnTo>
                      <a:pt x="96" y="18"/>
                    </a:lnTo>
                    <a:lnTo>
                      <a:pt x="98" y="14"/>
                    </a:lnTo>
                    <a:lnTo>
                      <a:pt x="90" y="12"/>
                    </a:lnTo>
                    <a:lnTo>
                      <a:pt x="84" y="8"/>
                    </a:lnTo>
                    <a:lnTo>
                      <a:pt x="96" y="0"/>
                    </a:lnTo>
                    <a:lnTo>
                      <a:pt x="108" y="0"/>
                    </a:lnTo>
                    <a:lnTo>
                      <a:pt x="120" y="6"/>
                    </a:lnTo>
                    <a:lnTo>
                      <a:pt x="122" y="10"/>
                    </a:lnTo>
                    <a:lnTo>
                      <a:pt x="122" y="12"/>
                    </a:lnTo>
                    <a:lnTo>
                      <a:pt x="122" y="16"/>
                    </a:lnTo>
                    <a:lnTo>
                      <a:pt x="122" y="18"/>
                    </a:lnTo>
                    <a:lnTo>
                      <a:pt x="120" y="18"/>
                    </a:lnTo>
                    <a:lnTo>
                      <a:pt x="118" y="22"/>
                    </a:lnTo>
                    <a:lnTo>
                      <a:pt x="118" y="24"/>
                    </a:lnTo>
                    <a:lnTo>
                      <a:pt x="118" y="28"/>
                    </a:lnTo>
                    <a:lnTo>
                      <a:pt x="120" y="32"/>
                    </a:lnTo>
                    <a:lnTo>
                      <a:pt x="124" y="38"/>
                    </a:lnTo>
                    <a:lnTo>
                      <a:pt x="128" y="42"/>
                    </a:lnTo>
                    <a:lnTo>
                      <a:pt x="132" y="46"/>
                    </a:lnTo>
                    <a:lnTo>
                      <a:pt x="134" y="50"/>
                    </a:lnTo>
                    <a:lnTo>
                      <a:pt x="136" y="52"/>
                    </a:lnTo>
                    <a:lnTo>
                      <a:pt x="138" y="56"/>
                    </a:lnTo>
                    <a:lnTo>
                      <a:pt x="140" y="58"/>
                    </a:lnTo>
                    <a:lnTo>
                      <a:pt x="142" y="58"/>
                    </a:lnTo>
                    <a:lnTo>
                      <a:pt x="146" y="58"/>
                    </a:lnTo>
                    <a:lnTo>
                      <a:pt x="150" y="54"/>
                    </a:lnTo>
                    <a:lnTo>
                      <a:pt x="152" y="58"/>
                    </a:lnTo>
                    <a:lnTo>
                      <a:pt x="156" y="64"/>
                    </a:lnTo>
                    <a:lnTo>
                      <a:pt x="158" y="66"/>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9" name="Freeform 17"/>
              <p:cNvSpPr>
                <a:spLocks/>
              </p:cNvSpPr>
              <p:nvPr/>
            </p:nvSpPr>
            <p:spPr bwMode="gray">
              <a:xfrm>
                <a:off x="3772" y="678"/>
                <a:ext cx="30" cy="58"/>
              </a:xfrm>
              <a:custGeom>
                <a:avLst/>
                <a:gdLst>
                  <a:gd name="T0" fmla="*/ 6 w 30"/>
                  <a:gd name="T1" fmla="*/ 56 h 58"/>
                  <a:gd name="T2" fmla="*/ 12 w 30"/>
                  <a:gd name="T3" fmla="*/ 58 h 58"/>
                  <a:gd name="T4" fmla="*/ 16 w 30"/>
                  <a:gd name="T5" fmla="*/ 56 h 58"/>
                  <a:gd name="T6" fmla="*/ 20 w 30"/>
                  <a:gd name="T7" fmla="*/ 54 h 58"/>
                  <a:gd name="T8" fmla="*/ 24 w 30"/>
                  <a:gd name="T9" fmla="*/ 50 h 58"/>
                  <a:gd name="T10" fmla="*/ 26 w 30"/>
                  <a:gd name="T11" fmla="*/ 46 h 58"/>
                  <a:gd name="T12" fmla="*/ 28 w 30"/>
                  <a:gd name="T13" fmla="*/ 40 h 58"/>
                  <a:gd name="T14" fmla="*/ 28 w 30"/>
                  <a:gd name="T15" fmla="*/ 36 h 58"/>
                  <a:gd name="T16" fmla="*/ 30 w 30"/>
                  <a:gd name="T17" fmla="*/ 30 h 58"/>
                  <a:gd name="T18" fmla="*/ 30 w 30"/>
                  <a:gd name="T19" fmla="*/ 24 h 58"/>
                  <a:gd name="T20" fmla="*/ 28 w 30"/>
                  <a:gd name="T21" fmla="*/ 20 h 58"/>
                  <a:gd name="T22" fmla="*/ 26 w 30"/>
                  <a:gd name="T23" fmla="*/ 16 h 58"/>
                  <a:gd name="T24" fmla="*/ 28 w 30"/>
                  <a:gd name="T25" fmla="*/ 10 h 58"/>
                  <a:gd name="T26" fmla="*/ 28 w 30"/>
                  <a:gd name="T27" fmla="*/ 2 h 58"/>
                  <a:gd name="T28" fmla="*/ 22 w 30"/>
                  <a:gd name="T29" fmla="*/ 0 h 58"/>
                  <a:gd name="T30" fmla="*/ 14 w 30"/>
                  <a:gd name="T31" fmla="*/ 0 h 58"/>
                  <a:gd name="T32" fmla="*/ 12 w 30"/>
                  <a:gd name="T33" fmla="*/ 10 h 58"/>
                  <a:gd name="T34" fmla="*/ 12 w 30"/>
                  <a:gd name="T35" fmla="*/ 22 h 58"/>
                  <a:gd name="T36" fmla="*/ 8 w 30"/>
                  <a:gd name="T37" fmla="*/ 22 h 58"/>
                  <a:gd name="T38" fmla="*/ 6 w 30"/>
                  <a:gd name="T39" fmla="*/ 22 h 58"/>
                  <a:gd name="T40" fmla="*/ 6 w 30"/>
                  <a:gd name="T41" fmla="*/ 28 h 58"/>
                  <a:gd name="T42" fmla="*/ 6 w 30"/>
                  <a:gd name="T43" fmla="*/ 32 h 58"/>
                  <a:gd name="T44" fmla="*/ 8 w 30"/>
                  <a:gd name="T45" fmla="*/ 36 h 58"/>
                  <a:gd name="T46" fmla="*/ 8 w 30"/>
                  <a:gd name="T47" fmla="*/ 40 h 58"/>
                  <a:gd name="T48" fmla="*/ 8 w 30"/>
                  <a:gd name="T49" fmla="*/ 44 h 58"/>
                  <a:gd name="T50" fmla="*/ 8 w 30"/>
                  <a:gd name="T51" fmla="*/ 46 h 58"/>
                  <a:gd name="T52" fmla="*/ 6 w 30"/>
                  <a:gd name="T53" fmla="*/ 48 h 58"/>
                  <a:gd name="T54" fmla="*/ 0 w 30"/>
                  <a:gd name="T55" fmla="*/ 50 h 58"/>
                  <a:gd name="T56" fmla="*/ 6 w 30"/>
                  <a:gd name="T57" fmla="*/ 52 h 58"/>
                  <a:gd name="T58" fmla="*/ 12 w 30"/>
                  <a:gd name="T59" fmla="*/ 54 h 58"/>
                  <a:gd name="T60" fmla="*/ 18 w 30"/>
                  <a:gd name="T61" fmla="*/ 56 h 58"/>
                  <a:gd name="T62" fmla="*/ 6 w 30"/>
                  <a:gd name="T63" fmla="*/ 56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58">
                    <a:moveTo>
                      <a:pt x="6" y="56"/>
                    </a:moveTo>
                    <a:lnTo>
                      <a:pt x="12" y="58"/>
                    </a:lnTo>
                    <a:lnTo>
                      <a:pt x="16" y="56"/>
                    </a:lnTo>
                    <a:lnTo>
                      <a:pt x="20" y="54"/>
                    </a:lnTo>
                    <a:lnTo>
                      <a:pt x="24" y="50"/>
                    </a:lnTo>
                    <a:lnTo>
                      <a:pt x="26" y="46"/>
                    </a:lnTo>
                    <a:lnTo>
                      <a:pt x="28" y="40"/>
                    </a:lnTo>
                    <a:lnTo>
                      <a:pt x="28" y="36"/>
                    </a:lnTo>
                    <a:lnTo>
                      <a:pt x="30" y="30"/>
                    </a:lnTo>
                    <a:lnTo>
                      <a:pt x="30" y="24"/>
                    </a:lnTo>
                    <a:lnTo>
                      <a:pt x="28" y="20"/>
                    </a:lnTo>
                    <a:lnTo>
                      <a:pt x="26" y="16"/>
                    </a:lnTo>
                    <a:lnTo>
                      <a:pt x="28" y="10"/>
                    </a:lnTo>
                    <a:lnTo>
                      <a:pt x="28" y="2"/>
                    </a:lnTo>
                    <a:lnTo>
                      <a:pt x="22" y="0"/>
                    </a:lnTo>
                    <a:lnTo>
                      <a:pt x="14" y="0"/>
                    </a:lnTo>
                    <a:lnTo>
                      <a:pt x="12" y="10"/>
                    </a:lnTo>
                    <a:lnTo>
                      <a:pt x="12" y="22"/>
                    </a:lnTo>
                    <a:lnTo>
                      <a:pt x="8" y="22"/>
                    </a:lnTo>
                    <a:lnTo>
                      <a:pt x="6" y="22"/>
                    </a:lnTo>
                    <a:lnTo>
                      <a:pt x="6" y="28"/>
                    </a:lnTo>
                    <a:lnTo>
                      <a:pt x="6" y="32"/>
                    </a:lnTo>
                    <a:lnTo>
                      <a:pt x="8" y="36"/>
                    </a:lnTo>
                    <a:lnTo>
                      <a:pt x="8" y="40"/>
                    </a:lnTo>
                    <a:lnTo>
                      <a:pt x="8" y="44"/>
                    </a:lnTo>
                    <a:lnTo>
                      <a:pt x="8" y="46"/>
                    </a:lnTo>
                    <a:lnTo>
                      <a:pt x="6" y="48"/>
                    </a:lnTo>
                    <a:lnTo>
                      <a:pt x="0" y="50"/>
                    </a:lnTo>
                    <a:lnTo>
                      <a:pt x="6" y="52"/>
                    </a:lnTo>
                    <a:lnTo>
                      <a:pt x="12" y="54"/>
                    </a:lnTo>
                    <a:lnTo>
                      <a:pt x="18" y="56"/>
                    </a:lnTo>
                    <a:lnTo>
                      <a:pt x="6" y="56"/>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0" name="Freeform 18"/>
              <p:cNvSpPr>
                <a:spLocks/>
              </p:cNvSpPr>
              <p:nvPr/>
            </p:nvSpPr>
            <p:spPr bwMode="gray">
              <a:xfrm>
                <a:off x="3772" y="678"/>
                <a:ext cx="30" cy="58"/>
              </a:xfrm>
              <a:custGeom>
                <a:avLst/>
                <a:gdLst>
                  <a:gd name="T0" fmla="*/ 6 w 30"/>
                  <a:gd name="T1" fmla="*/ 56 h 58"/>
                  <a:gd name="T2" fmla="*/ 12 w 30"/>
                  <a:gd name="T3" fmla="*/ 58 h 58"/>
                  <a:gd name="T4" fmla="*/ 16 w 30"/>
                  <a:gd name="T5" fmla="*/ 56 h 58"/>
                  <a:gd name="T6" fmla="*/ 20 w 30"/>
                  <a:gd name="T7" fmla="*/ 54 h 58"/>
                  <a:gd name="T8" fmla="*/ 24 w 30"/>
                  <a:gd name="T9" fmla="*/ 50 h 58"/>
                  <a:gd name="T10" fmla="*/ 26 w 30"/>
                  <a:gd name="T11" fmla="*/ 46 h 58"/>
                  <a:gd name="T12" fmla="*/ 28 w 30"/>
                  <a:gd name="T13" fmla="*/ 40 h 58"/>
                  <a:gd name="T14" fmla="*/ 28 w 30"/>
                  <a:gd name="T15" fmla="*/ 36 h 58"/>
                  <a:gd name="T16" fmla="*/ 30 w 30"/>
                  <a:gd name="T17" fmla="*/ 30 h 58"/>
                  <a:gd name="T18" fmla="*/ 30 w 30"/>
                  <a:gd name="T19" fmla="*/ 24 h 58"/>
                  <a:gd name="T20" fmla="*/ 28 w 30"/>
                  <a:gd name="T21" fmla="*/ 20 h 58"/>
                  <a:gd name="T22" fmla="*/ 26 w 30"/>
                  <a:gd name="T23" fmla="*/ 16 h 58"/>
                  <a:gd name="T24" fmla="*/ 28 w 30"/>
                  <a:gd name="T25" fmla="*/ 10 h 58"/>
                  <a:gd name="T26" fmla="*/ 28 w 30"/>
                  <a:gd name="T27" fmla="*/ 2 h 58"/>
                  <a:gd name="T28" fmla="*/ 22 w 30"/>
                  <a:gd name="T29" fmla="*/ 0 h 58"/>
                  <a:gd name="T30" fmla="*/ 14 w 30"/>
                  <a:gd name="T31" fmla="*/ 0 h 58"/>
                  <a:gd name="T32" fmla="*/ 12 w 30"/>
                  <a:gd name="T33" fmla="*/ 10 h 58"/>
                  <a:gd name="T34" fmla="*/ 12 w 30"/>
                  <a:gd name="T35" fmla="*/ 22 h 58"/>
                  <a:gd name="T36" fmla="*/ 8 w 30"/>
                  <a:gd name="T37" fmla="*/ 22 h 58"/>
                  <a:gd name="T38" fmla="*/ 6 w 30"/>
                  <a:gd name="T39" fmla="*/ 22 h 58"/>
                  <a:gd name="T40" fmla="*/ 6 w 30"/>
                  <a:gd name="T41" fmla="*/ 28 h 58"/>
                  <a:gd name="T42" fmla="*/ 6 w 30"/>
                  <a:gd name="T43" fmla="*/ 32 h 58"/>
                  <a:gd name="T44" fmla="*/ 8 w 30"/>
                  <a:gd name="T45" fmla="*/ 36 h 58"/>
                  <a:gd name="T46" fmla="*/ 8 w 30"/>
                  <a:gd name="T47" fmla="*/ 40 h 58"/>
                  <a:gd name="T48" fmla="*/ 8 w 30"/>
                  <a:gd name="T49" fmla="*/ 44 h 58"/>
                  <a:gd name="T50" fmla="*/ 8 w 30"/>
                  <a:gd name="T51" fmla="*/ 46 h 58"/>
                  <a:gd name="T52" fmla="*/ 6 w 30"/>
                  <a:gd name="T53" fmla="*/ 48 h 58"/>
                  <a:gd name="T54" fmla="*/ 0 w 30"/>
                  <a:gd name="T55" fmla="*/ 50 h 58"/>
                  <a:gd name="T56" fmla="*/ 6 w 30"/>
                  <a:gd name="T57" fmla="*/ 52 h 58"/>
                  <a:gd name="T58" fmla="*/ 12 w 30"/>
                  <a:gd name="T59" fmla="*/ 54 h 58"/>
                  <a:gd name="T60" fmla="*/ 18 w 30"/>
                  <a:gd name="T61" fmla="*/ 56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58">
                    <a:moveTo>
                      <a:pt x="6" y="56"/>
                    </a:moveTo>
                    <a:lnTo>
                      <a:pt x="12" y="58"/>
                    </a:lnTo>
                    <a:lnTo>
                      <a:pt x="16" y="56"/>
                    </a:lnTo>
                    <a:lnTo>
                      <a:pt x="20" y="54"/>
                    </a:lnTo>
                    <a:lnTo>
                      <a:pt x="24" y="50"/>
                    </a:lnTo>
                    <a:lnTo>
                      <a:pt x="26" y="46"/>
                    </a:lnTo>
                    <a:lnTo>
                      <a:pt x="28" y="40"/>
                    </a:lnTo>
                    <a:lnTo>
                      <a:pt x="28" y="36"/>
                    </a:lnTo>
                    <a:lnTo>
                      <a:pt x="30" y="30"/>
                    </a:lnTo>
                    <a:lnTo>
                      <a:pt x="30" y="24"/>
                    </a:lnTo>
                    <a:lnTo>
                      <a:pt x="28" y="20"/>
                    </a:lnTo>
                    <a:lnTo>
                      <a:pt x="26" y="16"/>
                    </a:lnTo>
                    <a:lnTo>
                      <a:pt x="28" y="10"/>
                    </a:lnTo>
                    <a:lnTo>
                      <a:pt x="28" y="2"/>
                    </a:lnTo>
                    <a:lnTo>
                      <a:pt x="22" y="0"/>
                    </a:lnTo>
                    <a:lnTo>
                      <a:pt x="14" y="0"/>
                    </a:lnTo>
                    <a:lnTo>
                      <a:pt x="12" y="10"/>
                    </a:lnTo>
                    <a:lnTo>
                      <a:pt x="12" y="22"/>
                    </a:lnTo>
                    <a:lnTo>
                      <a:pt x="8" y="22"/>
                    </a:lnTo>
                    <a:lnTo>
                      <a:pt x="6" y="22"/>
                    </a:lnTo>
                    <a:lnTo>
                      <a:pt x="6" y="28"/>
                    </a:lnTo>
                    <a:lnTo>
                      <a:pt x="6" y="32"/>
                    </a:lnTo>
                    <a:lnTo>
                      <a:pt x="8" y="36"/>
                    </a:lnTo>
                    <a:lnTo>
                      <a:pt x="8" y="40"/>
                    </a:lnTo>
                    <a:lnTo>
                      <a:pt x="8" y="44"/>
                    </a:lnTo>
                    <a:lnTo>
                      <a:pt x="8" y="46"/>
                    </a:lnTo>
                    <a:lnTo>
                      <a:pt x="6" y="48"/>
                    </a:lnTo>
                    <a:lnTo>
                      <a:pt x="0" y="50"/>
                    </a:lnTo>
                    <a:lnTo>
                      <a:pt x="6" y="52"/>
                    </a:lnTo>
                    <a:lnTo>
                      <a:pt x="12" y="54"/>
                    </a:lnTo>
                    <a:lnTo>
                      <a:pt x="18" y="56"/>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21" name="Freeform 19"/>
              <p:cNvSpPr>
                <a:spLocks/>
              </p:cNvSpPr>
              <p:nvPr/>
            </p:nvSpPr>
            <p:spPr bwMode="gray">
              <a:xfrm>
                <a:off x="3808" y="626"/>
                <a:ext cx="66" cy="116"/>
              </a:xfrm>
              <a:custGeom>
                <a:avLst/>
                <a:gdLst>
                  <a:gd name="T0" fmla="*/ 54 w 66"/>
                  <a:gd name="T1" fmla="*/ 84 h 116"/>
                  <a:gd name="T2" fmla="*/ 50 w 66"/>
                  <a:gd name="T3" fmla="*/ 78 h 116"/>
                  <a:gd name="T4" fmla="*/ 50 w 66"/>
                  <a:gd name="T5" fmla="*/ 72 h 116"/>
                  <a:gd name="T6" fmla="*/ 52 w 66"/>
                  <a:gd name="T7" fmla="*/ 64 h 116"/>
                  <a:gd name="T8" fmla="*/ 50 w 66"/>
                  <a:gd name="T9" fmla="*/ 58 h 116"/>
                  <a:gd name="T10" fmla="*/ 46 w 66"/>
                  <a:gd name="T11" fmla="*/ 54 h 116"/>
                  <a:gd name="T12" fmla="*/ 42 w 66"/>
                  <a:gd name="T13" fmla="*/ 46 h 116"/>
                  <a:gd name="T14" fmla="*/ 42 w 66"/>
                  <a:gd name="T15" fmla="*/ 38 h 116"/>
                  <a:gd name="T16" fmla="*/ 48 w 66"/>
                  <a:gd name="T17" fmla="*/ 34 h 116"/>
                  <a:gd name="T18" fmla="*/ 54 w 66"/>
                  <a:gd name="T19" fmla="*/ 28 h 116"/>
                  <a:gd name="T20" fmla="*/ 48 w 66"/>
                  <a:gd name="T21" fmla="*/ 24 h 116"/>
                  <a:gd name="T22" fmla="*/ 38 w 66"/>
                  <a:gd name="T23" fmla="*/ 20 h 116"/>
                  <a:gd name="T24" fmla="*/ 34 w 66"/>
                  <a:gd name="T25" fmla="*/ 12 h 116"/>
                  <a:gd name="T26" fmla="*/ 28 w 66"/>
                  <a:gd name="T27" fmla="*/ 0 h 116"/>
                  <a:gd name="T28" fmla="*/ 20 w 66"/>
                  <a:gd name="T29" fmla="*/ 6 h 116"/>
                  <a:gd name="T30" fmla="*/ 12 w 66"/>
                  <a:gd name="T31" fmla="*/ 10 h 116"/>
                  <a:gd name="T32" fmla="*/ 4 w 66"/>
                  <a:gd name="T33" fmla="*/ 14 h 116"/>
                  <a:gd name="T34" fmla="*/ 0 w 66"/>
                  <a:gd name="T35" fmla="*/ 22 h 116"/>
                  <a:gd name="T36" fmla="*/ 4 w 66"/>
                  <a:gd name="T37" fmla="*/ 30 h 116"/>
                  <a:gd name="T38" fmla="*/ 6 w 66"/>
                  <a:gd name="T39" fmla="*/ 40 h 116"/>
                  <a:gd name="T40" fmla="*/ 8 w 66"/>
                  <a:gd name="T41" fmla="*/ 46 h 116"/>
                  <a:gd name="T42" fmla="*/ 20 w 66"/>
                  <a:gd name="T43" fmla="*/ 50 h 116"/>
                  <a:gd name="T44" fmla="*/ 28 w 66"/>
                  <a:gd name="T45" fmla="*/ 58 h 116"/>
                  <a:gd name="T46" fmla="*/ 30 w 66"/>
                  <a:gd name="T47" fmla="*/ 70 h 116"/>
                  <a:gd name="T48" fmla="*/ 22 w 66"/>
                  <a:gd name="T49" fmla="*/ 72 h 116"/>
                  <a:gd name="T50" fmla="*/ 20 w 66"/>
                  <a:gd name="T51" fmla="*/ 78 h 116"/>
                  <a:gd name="T52" fmla="*/ 22 w 66"/>
                  <a:gd name="T53" fmla="*/ 88 h 116"/>
                  <a:gd name="T54" fmla="*/ 16 w 66"/>
                  <a:gd name="T55" fmla="*/ 94 h 116"/>
                  <a:gd name="T56" fmla="*/ 4 w 66"/>
                  <a:gd name="T57" fmla="*/ 100 h 116"/>
                  <a:gd name="T58" fmla="*/ 2 w 66"/>
                  <a:gd name="T59" fmla="*/ 116 h 116"/>
                  <a:gd name="T60" fmla="*/ 42 w 66"/>
                  <a:gd name="T61" fmla="*/ 108 h 116"/>
                  <a:gd name="T62" fmla="*/ 58 w 66"/>
                  <a:gd name="T63" fmla="*/ 112 h 116"/>
                  <a:gd name="T64" fmla="*/ 64 w 66"/>
                  <a:gd name="T65" fmla="*/ 106 h 116"/>
                  <a:gd name="T66" fmla="*/ 60 w 66"/>
                  <a:gd name="T67" fmla="*/ 92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6" h="116">
                    <a:moveTo>
                      <a:pt x="60" y="86"/>
                    </a:moveTo>
                    <a:lnTo>
                      <a:pt x="54" y="84"/>
                    </a:lnTo>
                    <a:lnTo>
                      <a:pt x="50" y="82"/>
                    </a:lnTo>
                    <a:lnTo>
                      <a:pt x="50" y="78"/>
                    </a:lnTo>
                    <a:lnTo>
                      <a:pt x="50" y="76"/>
                    </a:lnTo>
                    <a:lnTo>
                      <a:pt x="50" y="72"/>
                    </a:lnTo>
                    <a:lnTo>
                      <a:pt x="52" y="68"/>
                    </a:lnTo>
                    <a:lnTo>
                      <a:pt x="52" y="64"/>
                    </a:lnTo>
                    <a:lnTo>
                      <a:pt x="52" y="60"/>
                    </a:lnTo>
                    <a:lnTo>
                      <a:pt x="50" y="58"/>
                    </a:lnTo>
                    <a:lnTo>
                      <a:pt x="48" y="56"/>
                    </a:lnTo>
                    <a:lnTo>
                      <a:pt x="46" y="54"/>
                    </a:lnTo>
                    <a:lnTo>
                      <a:pt x="44" y="50"/>
                    </a:lnTo>
                    <a:lnTo>
                      <a:pt x="42" y="46"/>
                    </a:lnTo>
                    <a:lnTo>
                      <a:pt x="42" y="42"/>
                    </a:lnTo>
                    <a:lnTo>
                      <a:pt x="42" y="38"/>
                    </a:lnTo>
                    <a:lnTo>
                      <a:pt x="46" y="36"/>
                    </a:lnTo>
                    <a:lnTo>
                      <a:pt x="48" y="34"/>
                    </a:lnTo>
                    <a:lnTo>
                      <a:pt x="52" y="30"/>
                    </a:lnTo>
                    <a:lnTo>
                      <a:pt x="54" y="28"/>
                    </a:lnTo>
                    <a:lnTo>
                      <a:pt x="56" y="24"/>
                    </a:lnTo>
                    <a:lnTo>
                      <a:pt x="48" y="24"/>
                    </a:lnTo>
                    <a:lnTo>
                      <a:pt x="42" y="22"/>
                    </a:lnTo>
                    <a:lnTo>
                      <a:pt x="38" y="20"/>
                    </a:lnTo>
                    <a:lnTo>
                      <a:pt x="36" y="16"/>
                    </a:lnTo>
                    <a:lnTo>
                      <a:pt x="34" y="12"/>
                    </a:lnTo>
                    <a:lnTo>
                      <a:pt x="30" y="6"/>
                    </a:lnTo>
                    <a:lnTo>
                      <a:pt x="28" y="0"/>
                    </a:lnTo>
                    <a:lnTo>
                      <a:pt x="24" y="4"/>
                    </a:lnTo>
                    <a:lnTo>
                      <a:pt x="20" y="6"/>
                    </a:lnTo>
                    <a:lnTo>
                      <a:pt x="16" y="8"/>
                    </a:lnTo>
                    <a:lnTo>
                      <a:pt x="12" y="10"/>
                    </a:lnTo>
                    <a:lnTo>
                      <a:pt x="6" y="12"/>
                    </a:lnTo>
                    <a:lnTo>
                      <a:pt x="4" y="14"/>
                    </a:lnTo>
                    <a:lnTo>
                      <a:pt x="0" y="20"/>
                    </a:lnTo>
                    <a:lnTo>
                      <a:pt x="0" y="22"/>
                    </a:lnTo>
                    <a:lnTo>
                      <a:pt x="2" y="24"/>
                    </a:lnTo>
                    <a:lnTo>
                      <a:pt x="4" y="30"/>
                    </a:lnTo>
                    <a:lnTo>
                      <a:pt x="4" y="34"/>
                    </a:lnTo>
                    <a:lnTo>
                      <a:pt x="6" y="40"/>
                    </a:lnTo>
                    <a:lnTo>
                      <a:pt x="8" y="44"/>
                    </a:lnTo>
                    <a:lnTo>
                      <a:pt x="8" y="46"/>
                    </a:lnTo>
                    <a:lnTo>
                      <a:pt x="14" y="48"/>
                    </a:lnTo>
                    <a:lnTo>
                      <a:pt x="20" y="50"/>
                    </a:lnTo>
                    <a:lnTo>
                      <a:pt x="24" y="54"/>
                    </a:lnTo>
                    <a:lnTo>
                      <a:pt x="28" y="58"/>
                    </a:lnTo>
                    <a:lnTo>
                      <a:pt x="30" y="64"/>
                    </a:lnTo>
                    <a:lnTo>
                      <a:pt x="30" y="70"/>
                    </a:lnTo>
                    <a:lnTo>
                      <a:pt x="26" y="70"/>
                    </a:lnTo>
                    <a:lnTo>
                      <a:pt x="22" y="72"/>
                    </a:lnTo>
                    <a:lnTo>
                      <a:pt x="18" y="72"/>
                    </a:lnTo>
                    <a:lnTo>
                      <a:pt x="20" y="78"/>
                    </a:lnTo>
                    <a:lnTo>
                      <a:pt x="20" y="82"/>
                    </a:lnTo>
                    <a:lnTo>
                      <a:pt x="22" y="88"/>
                    </a:lnTo>
                    <a:lnTo>
                      <a:pt x="24" y="92"/>
                    </a:lnTo>
                    <a:lnTo>
                      <a:pt x="16" y="94"/>
                    </a:lnTo>
                    <a:lnTo>
                      <a:pt x="10" y="96"/>
                    </a:lnTo>
                    <a:lnTo>
                      <a:pt x="4" y="100"/>
                    </a:lnTo>
                    <a:lnTo>
                      <a:pt x="2" y="108"/>
                    </a:lnTo>
                    <a:lnTo>
                      <a:pt x="2" y="116"/>
                    </a:lnTo>
                    <a:lnTo>
                      <a:pt x="22" y="110"/>
                    </a:lnTo>
                    <a:lnTo>
                      <a:pt x="42" y="108"/>
                    </a:lnTo>
                    <a:lnTo>
                      <a:pt x="50" y="110"/>
                    </a:lnTo>
                    <a:lnTo>
                      <a:pt x="58" y="112"/>
                    </a:lnTo>
                    <a:lnTo>
                      <a:pt x="66" y="114"/>
                    </a:lnTo>
                    <a:lnTo>
                      <a:pt x="64" y="106"/>
                    </a:lnTo>
                    <a:lnTo>
                      <a:pt x="62" y="100"/>
                    </a:lnTo>
                    <a:lnTo>
                      <a:pt x="60" y="92"/>
                    </a:lnTo>
                    <a:lnTo>
                      <a:pt x="60" y="86"/>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2" name="Freeform 20"/>
              <p:cNvSpPr>
                <a:spLocks/>
              </p:cNvSpPr>
              <p:nvPr/>
            </p:nvSpPr>
            <p:spPr bwMode="gray">
              <a:xfrm>
                <a:off x="3808" y="626"/>
                <a:ext cx="66" cy="116"/>
              </a:xfrm>
              <a:custGeom>
                <a:avLst/>
                <a:gdLst>
                  <a:gd name="T0" fmla="*/ 54 w 66"/>
                  <a:gd name="T1" fmla="*/ 84 h 116"/>
                  <a:gd name="T2" fmla="*/ 50 w 66"/>
                  <a:gd name="T3" fmla="*/ 78 h 116"/>
                  <a:gd name="T4" fmla="*/ 50 w 66"/>
                  <a:gd name="T5" fmla="*/ 72 h 116"/>
                  <a:gd name="T6" fmla="*/ 52 w 66"/>
                  <a:gd name="T7" fmla="*/ 64 h 116"/>
                  <a:gd name="T8" fmla="*/ 50 w 66"/>
                  <a:gd name="T9" fmla="*/ 58 h 116"/>
                  <a:gd name="T10" fmla="*/ 46 w 66"/>
                  <a:gd name="T11" fmla="*/ 54 h 116"/>
                  <a:gd name="T12" fmla="*/ 42 w 66"/>
                  <a:gd name="T13" fmla="*/ 46 h 116"/>
                  <a:gd name="T14" fmla="*/ 42 w 66"/>
                  <a:gd name="T15" fmla="*/ 38 h 116"/>
                  <a:gd name="T16" fmla="*/ 48 w 66"/>
                  <a:gd name="T17" fmla="*/ 34 h 116"/>
                  <a:gd name="T18" fmla="*/ 54 w 66"/>
                  <a:gd name="T19" fmla="*/ 28 h 116"/>
                  <a:gd name="T20" fmla="*/ 48 w 66"/>
                  <a:gd name="T21" fmla="*/ 24 h 116"/>
                  <a:gd name="T22" fmla="*/ 38 w 66"/>
                  <a:gd name="T23" fmla="*/ 20 h 116"/>
                  <a:gd name="T24" fmla="*/ 34 w 66"/>
                  <a:gd name="T25" fmla="*/ 12 h 116"/>
                  <a:gd name="T26" fmla="*/ 28 w 66"/>
                  <a:gd name="T27" fmla="*/ 0 h 116"/>
                  <a:gd name="T28" fmla="*/ 20 w 66"/>
                  <a:gd name="T29" fmla="*/ 6 h 116"/>
                  <a:gd name="T30" fmla="*/ 12 w 66"/>
                  <a:gd name="T31" fmla="*/ 10 h 116"/>
                  <a:gd name="T32" fmla="*/ 4 w 66"/>
                  <a:gd name="T33" fmla="*/ 14 h 116"/>
                  <a:gd name="T34" fmla="*/ 0 w 66"/>
                  <a:gd name="T35" fmla="*/ 22 h 116"/>
                  <a:gd name="T36" fmla="*/ 4 w 66"/>
                  <a:gd name="T37" fmla="*/ 30 h 116"/>
                  <a:gd name="T38" fmla="*/ 6 w 66"/>
                  <a:gd name="T39" fmla="*/ 40 h 116"/>
                  <a:gd name="T40" fmla="*/ 8 w 66"/>
                  <a:gd name="T41" fmla="*/ 46 h 116"/>
                  <a:gd name="T42" fmla="*/ 20 w 66"/>
                  <a:gd name="T43" fmla="*/ 50 h 116"/>
                  <a:gd name="T44" fmla="*/ 28 w 66"/>
                  <a:gd name="T45" fmla="*/ 58 h 116"/>
                  <a:gd name="T46" fmla="*/ 30 w 66"/>
                  <a:gd name="T47" fmla="*/ 70 h 116"/>
                  <a:gd name="T48" fmla="*/ 22 w 66"/>
                  <a:gd name="T49" fmla="*/ 72 h 116"/>
                  <a:gd name="T50" fmla="*/ 20 w 66"/>
                  <a:gd name="T51" fmla="*/ 78 h 116"/>
                  <a:gd name="T52" fmla="*/ 22 w 66"/>
                  <a:gd name="T53" fmla="*/ 88 h 116"/>
                  <a:gd name="T54" fmla="*/ 16 w 66"/>
                  <a:gd name="T55" fmla="*/ 94 h 116"/>
                  <a:gd name="T56" fmla="*/ 4 w 66"/>
                  <a:gd name="T57" fmla="*/ 100 h 116"/>
                  <a:gd name="T58" fmla="*/ 2 w 66"/>
                  <a:gd name="T59" fmla="*/ 116 h 116"/>
                  <a:gd name="T60" fmla="*/ 42 w 66"/>
                  <a:gd name="T61" fmla="*/ 108 h 116"/>
                  <a:gd name="T62" fmla="*/ 58 w 66"/>
                  <a:gd name="T63" fmla="*/ 112 h 116"/>
                  <a:gd name="T64" fmla="*/ 64 w 66"/>
                  <a:gd name="T65" fmla="*/ 106 h 116"/>
                  <a:gd name="T66" fmla="*/ 60 w 66"/>
                  <a:gd name="T67" fmla="*/ 92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6" h="116">
                    <a:moveTo>
                      <a:pt x="60" y="86"/>
                    </a:moveTo>
                    <a:lnTo>
                      <a:pt x="54" y="84"/>
                    </a:lnTo>
                    <a:lnTo>
                      <a:pt x="50" y="82"/>
                    </a:lnTo>
                    <a:lnTo>
                      <a:pt x="50" y="78"/>
                    </a:lnTo>
                    <a:lnTo>
                      <a:pt x="50" y="76"/>
                    </a:lnTo>
                    <a:lnTo>
                      <a:pt x="50" y="72"/>
                    </a:lnTo>
                    <a:lnTo>
                      <a:pt x="52" y="68"/>
                    </a:lnTo>
                    <a:lnTo>
                      <a:pt x="52" y="64"/>
                    </a:lnTo>
                    <a:lnTo>
                      <a:pt x="52" y="60"/>
                    </a:lnTo>
                    <a:lnTo>
                      <a:pt x="50" y="58"/>
                    </a:lnTo>
                    <a:lnTo>
                      <a:pt x="48" y="56"/>
                    </a:lnTo>
                    <a:lnTo>
                      <a:pt x="46" y="54"/>
                    </a:lnTo>
                    <a:lnTo>
                      <a:pt x="44" y="50"/>
                    </a:lnTo>
                    <a:lnTo>
                      <a:pt x="42" y="46"/>
                    </a:lnTo>
                    <a:lnTo>
                      <a:pt x="42" y="42"/>
                    </a:lnTo>
                    <a:lnTo>
                      <a:pt x="42" y="38"/>
                    </a:lnTo>
                    <a:lnTo>
                      <a:pt x="46" y="36"/>
                    </a:lnTo>
                    <a:lnTo>
                      <a:pt x="48" y="34"/>
                    </a:lnTo>
                    <a:lnTo>
                      <a:pt x="52" y="30"/>
                    </a:lnTo>
                    <a:lnTo>
                      <a:pt x="54" y="28"/>
                    </a:lnTo>
                    <a:lnTo>
                      <a:pt x="56" y="24"/>
                    </a:lnTo>
                    <a:lnTo>
                      <a:pt x="48" y="24"/>
                    </a:lnTo>
                    <a:lnTo>
                      <a:pt x="42" y="22"/>
                    </a:lnTo>
                    <a:lnTo>
                      <a:pt x="38" y="20"/>
                    </a:lnTo>
                    <a:lnTo>
                      <a:pt x="36" y="16"/>
                    </a:lnTo>
                    <a:lnTo>
                      <a:pt x="34" y="12"/>
                    </a:lnTo>
                    <a:lnTo>
                      <a:pt x="30" y="6"/>
                    </a:lnTo>
                    <a:lnTo>
                      <a:pt x="28" y="0"/>
                    </a:lnTo>
                    <a:lnTo>
                      <a:pt x="24" y="4"/>
                    </a:lnTo>
                    <a:lnTo>
                      <a:pt x="20" y="6"/>
                    </a:lnTo>
                    <a:lnTo>
                      <a:pt x="16" y="8"/>
                    </a:lnTo>
                    <a:lnTo>
                      <a:pt x="12" y="10"/>
                    </a:lnTo>
                    <a:lnTo>
                      <a:pt x="6" y="12"/>
                    </a:lnTo>
                    <a:lnTo>
                      <a:pt x="4" y="14"/>
                    </a:lnTo>
                    <a:lnTo>
                      <a:pt x="0" y="20"/>
                    </a:lnTo>
                    <a:lnTo>
                      <a:pt x="0" y="22"/>
                    </a:lnTo>
                    <a:lnTo>
                      <a:pt x="2" y="24"/>
                    </a:lnTo>
                    <a:lnTo>
                      <a:pt x="4" y="30"/>
                    </a:lnTo>
                    <a:lnTo>
                      <a:pt x="4" y="34"/>
                    </a:lnTo>
                    <a:lnTo>
                      <a:pt x="6" y="40"/>
                    </a:lnTo>
                    <a:lnTo>
                      <a:pt x="8" y="44"/>
                    </a:lnTo>
                    <a:lnTo>
                      <a:pt x="8" y="46"/>
                    </a:lnTo>
                    <a:lnTo>
                      <a:pt x="14" y="48"/>
                    </a:lnTo>
                    <a:lnTo>
                      <a:pt x="20" y="50"/>
                    </a:lnTo>
                    <a:lnTo>
                      <a:pt x="24" y="54"/>
                    </a:lnTo>
                    <a:lnTo>
                      <a:pt x="28" y="58"/>
                    </a:lnTo>
                    <a:lnTo>
                      <a:pt x="30" y="64"/>
                    </a:lnTo>
                    <a:lnTo>
                      <a:pt x="30" y="70"/>
                    </a:lnTo>
                    <a:lnTo>
                      <a:pt x="26" y="70"/>
                    </a:lnTo>
                    <a:lnTo>
                      <a:pt x="22" y="72"/>
                    </a:lnTo>
                    <a:lnTo>
                      <a:pt x="18" y="72"/>
                    </a:lnTo>
                    <a:lnTo>
                      <a:pt x="20" y="78"/>
                    </a:lnTo>
                    <a:lnTo>
                      <a:pt x="20" y="82"/>
                    </a:lnTo>
                    <a:lnTo>
                      <a:pt x="22" y="88"/>
                    </a:lnTo>
                    <a:lnTo>
                      <a:pt x="24" y="92"/>
                    </a:lnTo>
                    <a:lnTo>
                      <a:pt x="16" y="94"/>
                    </a:lnTo>
                    <a:lnTo>
                      <a:pt x="10" y="96"/>
                    </a:lnTo>
                    <a:lnTo>
                      <a:pt x="4" y="100"/>
                    </a:lnTo>
                    <a:lnTo>
                      <a:pt x="2" y="108"/>
                    </a:lnTo>
                    <a:lnTo>
                      <a:pt x="2" y="116"/>
                    </a:lnTo>
                    <a:lnTo>
                      <a:pt x="22" y="110"/>
                    </a:lnTo>
                    <a:lnTo>
                      <a:pt x="42" y="108"/>
                    </a:lnTo>
                    <a:lnTo>
                      <a:pt x="50" y="110"/>
                    </a:lnTo>
                    <a:lnTo>
                      <a:pt x="58" y="112"/>
                    </a:lnTo>
                    <a:lnTo>
                      <a:pt x="66" y="114"/>
                    </a:lnTo>
                    <a:lnTo>
                      <a:pt x="64" y="106"/>
                    </a:lnTo>
                    <a:lnTo>
                      <a:pt x="62" y="100"/>
                    </a:lnTo>
                    <a:lnTo>
                      <a:pt x="60" y="92"/>
                    </a:lnTo>
                    <a:lnTo>
                      <a:pt x="60" y="86"/>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23" name="Freeform 21"/>
              <p:cNvSpPr>
                <a:spLocks/>
              </p:cNvSpPr>
              <p:nvPr/>
            </p:nvSpPr>
            <p:spPr bwMode="gray">
              <a:xfrm>
                <a:off x="4540" y="424"/>
                <a:ext cx="9" cy="6"/>
              </a:xfrm>
              <a:custGeom>
                <a:avLst/>
                <a:gdLst>
                  <a:gd name="T0" fmla="*/ 8 w 8"/>
                  <a:gd name="T1" fmla="*/ 6 h 6"/>
                  <a:gd name="T2" fmla="*/ 4 w 8"/>
                  <a:gd name="T3" fmla="*/ 2 h 6"/>
                  <a:gd name="T4" fmla="*/ 0 w 8"/>
                  <a:gd name="T5" fmla="*/ 0 h 6"/>
                  <a:gd name="T6" fmla="*/ 4 w 8"/>
                  <a:gd name="T7" fmla="*/ 4 h 6"/>
                  <a:gd name="T8" fmla="*/ 8 w 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6"/>
                    </a:moveTo>
                    <a:lnTo>
                      <a:pt x="4" y="2"/>
                    </a:lnTo>
                    <a:lnTo>
                      <a:pt x="0" y="0"/>
                    </a:lnTo>
                    <a:lnTo>
                      <a:pt x="4" y="4"/>
                    </a:lnTo>
                    <a:lnTo>
                      <a:pt x="8" y="6"/>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4" name="Freeform 22"/>
              <p:cNvSpPr>
                <a:spLocks/>
              </p:cNvSpPr>
              <p:nvPr/>
            </p:nvSpPr>
            <p:spPr bwMode="gray">
              <a:xfrm>
                <a:off x="4540" y="424"/>
                <a:ext cx="9" cy="6"/>
              </a:xfrm>
              <a:custGeom>
                <a:avLst/>
                <a:gdLst>
                  <a:gd name="T0" fmla="*/ 8 w 8"/>
                  <a:gd name="T1" fmla="*/ 6 h 6"/>
                  <a:gd name="T2" fmla="*/ 4 w 8"/>
                  <a:gd name="T3" fmla="*/ 2 h 6"/>
                  <a:gd name="T4" fmla="*/ 0 w 8"/>
                  <a:gd name="T5" fmla="*/ 0 h 6"/>
                  <a:gd name="T6" fmla="*/ 4 w 8"/>
                  <a:gd name="T7" fmla="*/ 4 h 6"/>
                  <a:gd name="T8" fmla="*/ 8 w 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6"/>
                    </a:moveTo>
                    <a:lnTo>
                      <a:pt x="4" y="2"/>
                    </a:lnTo>
                    <a:lnTo>
                      <a:pt x="0" y="0"/>
                    </a:lnTo>
                    <a:lnTo>
                      <a:pt x="4" y="4"/>
                    </a:lnTo>
                    <a:lnTo>
                      <a:pt x="8" y="6"/>
                    </a:lnTo>
                  </a:path>
                </a:pathLst>
              </a:custGeom>
              <a:solidFill>
                <a:srgbClr val="FFFFFF">
                  <a:alpha val="20000"/>
                </a:srgbClr>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25" name="Freeform 23"/>
              <p:cNvSpPr>
                <a:spLocks/>
              </p:cNvSpPr>
              <p:nvPr/>
            </p:nvSpPr>
            <p:spPr bwMode="gray">
              <a:xfrm>
                <a:off x="4332" y="324"/>
                <a:ext cx="142" cy="138"/>
              </a:xfrm>
              <a:custGeom>
                <a:avLst/>
                <a:gdLst>
                  <a:gd name="T0" fmla="*/ 52 w 142"/>
                  <a:gd name="T1" fmla="*/ 122 h 138"/>
                  <a:gd name="T2" fmla="*/ 38 w 142"/>
                  <a:gd name="T3" fmla="*/ 108 h 138"/>
                  <a:gd name="T4" fmla="*/ 32 w 142"/>
                  <a:gd name="T5" fmla="*/ 94 h 138"/>
                  <a:gd name="T6" fmla="*/ 34 w 142"/>
                  <a:gd name="T7" fmla="*/ 82 h 138"/>
                  <a:gd name="T8" fmla="*/ 44 w 142"/>
                  <a:gd name="T9" fmla="*/ 68 h 138"/>
                  <a:gd name="T10" fmla="*/ 62 w 142"/>
                  <a:gd name="T11" fmla="*/ 56 h 138"/>
                  <a:gd name="T12" fmla="*/ 72 w 142"/>
                  <a:gd name="T13" fmla="*/ 50 h 138"/>
                  <a:gd name="T14" fmla="*/ 88 w 142"/>
                  <a:gd name="T15" fmla="*/ 44 h 138"/>
                  <a:gd name="T16" fmla="*/ 106 w 142"/>
                  <a:gd name="T17" fmla="*/ 38 h 138"/>
                  <a:gd name="T18" fmla="*/ 124 w 142"/>
                  <a:gd name="T19" fmla="*/ 32 h 138"/>
                  <a:gd name="T20" fmla="*/ 136 w 142"/>
                  <a:gd name="T21" fmla="*/ 22 h 138"/>
                  <a:gd name="T22" fmla="*/ 142 w 142"/>
                  <a:gd name="T23" fmla="*/ 12 h 138"/>
                  <a:gd name="T24" fmla="*/ 140 w 142"/>
                  <a:gd name="T25" fmla="*/ 0 h 138"/>
                  <a:gd name="T26" fmla="*/ 116 w 142"/>
                  <a:gd name="T27" fmla="*/ 6 h 138"/>
                  <a:gd name="T28" fmla="*/ 96 w 142"/>
                  <a:gd name="T29" fmla="*/ 12 h 138"/>
                  <a:gd name="T30" fmla="*/ 90 w 142"/>
                  <a:gd name="T31" fmla="*/ 16 h 138"/>
                  <a:gd name="T32" fmla="*/ 84 w 142"/>
                  <a:gd name="T33" fmla="*/ 20 h 138"/>
                  <a:gd name="T34" fmla="*/ 78 w 142"/>
                  <a:gd name="T35" fmla="*/ 22 h 138"/>
                  <a:gd name="T36" fmla="*/ 72 w 142"/>
                  <a:gd name="T37" fmla="*/ 26 h 138"/>
                  <a:gd name="T38" fmla="*/ 66 w 142"/>
                  <a:gd name="T39" fmla="*/ 28 h 138"/>
                  <a:gd name="T40" fmla="*/ 62 w 142"/>
                  <a:gd name="T41" fmla="*/ 28 h 138"/>
                  <a:gd name="T42" fmla="*/ 56 w 142"/>
                  <a:gd name="T43" fmla="*/ 28 h 138"/>
                  <a:gd name="T44" fmla="*/ 52 w 142"/>
                  <a:gd name="T45" fmla="*/ 28 h 138"/>
                  <a:gd name="T46" fmla="*/ 46 w 142"/>
                  <a:gd name="T47" fmla="*/ 30 h 138"/>
                  <a:gd name="T48" fmla="*/ 44 w 142"/>
                  <a:gd name="T49" fmla="*/ 30 h 138"/>
                  <a:gd name="T50" fmla="*/ 40 w 142"/>
                  <a:gd name="T51" fmla="*/ 34 h 138"/>
                  <a:gd name="T52" fmla="*/ 38 w 142"/>
                  <a:gd name="T53" fmla="*/ 38 h 138"/>
                  <a:gd name="T54" fmla="*/ 36 w 142"/>
                  <a:gd name="T55" fmla="*/ 42 h 138"/>
                  <a:gd name="T56" fmla="*/ 34 w 142"/>
                  <a:gd name="T57" fmla="*/ 46 h 138"/>
                  <a:gd name="T58" fmla="*/ 32 w 142"/>
                  <a:gd name="T59" fmla="*/ 52 h 138"/>
                  <a:gd name="T60" fmla="*/ 28 w 142"/>
                  <a:gd name="T61" fmla="*/ 54 h 138"/>
                  <a:gd name="T62" fmla="*/ 24 w 142"/>
                  <a:gd name="T63" fmla="*/ 54 h 138"/>
                  <a:gd name="T64" fmla="*/ 20 w 142"/>
                  <a:gd name="T65" fmla="*/ 56 h 138"/>
                  <a:gd name="T66" fmla="*/ 16 w 142"/>
                  <a:gd name="T67" fmla="*/ 56 h 138"/>
                  <a:gd name="T68" fmla="*/ 12 w 142"/>
                  <a:gd name="T69" fmla="*/ 58 h 138"/>
                  <a:gd name="T70" fmla="*/ 4 w 142"/>
                  <a:gd name="T71" fmla="*/ 70 h 138"/>
                  <a:gd name="T72" fmla="*/ 0 w 142"/>
                  <a:gd name="T73" fmla="*/ 84 h 138"/>
                  <a:gd name="T74" fmla="*/ 0 w 142"/>
                  <a:gd name="T75" fmla="*/ 98 h 138"/>
                  <a:gd name="T76" fmla="*/ 2 w 142"/>
                  <a:gd name="T77" fmla="*/ 112 h 138"/>
                  <a:gd name="T78" fmla="*/ 6 w 142"/>
                  <a:gd name="T79" fmla="*/ 120 h 138"/>
                  <a:gd name="T80" fmla="*/ 8 w 142"/>
                  <a:gd name="T81" fmla="*/ 126 h 138"/>
                  <a:gd name="T82" fmla="*/ 12 w 142"/>
                  <a:gd name="T83" fmla="*/ 130 h 138"/>
                  <a:gd name="T84" fmla="*/ 18 w 142"/>
                  <a:gd name="T85" fmla="*/ 134 h 138"/>
                  <a:gd name="T86" fmla="*/ 24 w 142"/>
                  <a:gd name="T87" fmla="*/ 136 h 138"/>
                  <a:gd name="T88" fmla="*/ 32 w 142"/>
                  <a:gd name="T89" fmla="*/ 136 h 138"/>
                  <a:gd name="T90" fmla="*/ 50 w 142"/>
                  <a:gd name="T91" fmla="*/ 138 h 138"/>
                  <a:gd name="T92" fmla="*/ 70 w 142"/>
                  <a:gd name="T93" fmla="*/ 138 h 138"/>
                  <a:gd name="T94" fmla="*/ 64 w 142"/>
                  <a:gd name="T95" fmla="*/ 132 h 138"/>
                  <a:gd name="T96" fmla="*/ 58 w 142"/>
                  <a:gd name="T97" fmla="*/ 128 h 138"/>
                  <a:gd name="T98" fmla="*/ 52 w 142"/>
                  <a:gd name="T99" fmla="*/ 122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2" h="138">
                    <a:moveTo>
                      <a:pt x="52" y="122"/>
                    </a:moveTo>
                    <a:lnTo>
                      <a:pt x="38" y="108"/>
                    </a:lnTo>
                    <a:lnTo>
                      <a:pt x="32" y="94"/>
                    </a:lnTo>
                    <a:lnTo>
                      <a:pt x="34" y="82"/>
                    </a:lnTo>
                    <a:lnTo>
                      <a:pt x="44" y="68"/>
                    </a:lnTo>
                    <a:lnTo>
                      <a:pt x="62" y="56"/>
                    </a:lnTo>
                    <a:lnTo>
                      <a:pt x="72" y="50"/>
                    </a:lnTo>
                    <a:lnTo>
                      <a:pt x="88" y="44"/>
                    </a:lnTo>
                    <a:lnTo>
                      <a:pt x="106" y="38"/>
                    </a:lnTo>
                    <a:lnTo>
                      <a:pt x="124" y="32"/>
                    </a:lnTo>
                    <a:lnTo>
                      <a:pt x="136" y="22"/>
                    </a:lnTo>
                    <a:lnTo>
                      <a:pt x="142" y="12"/>
                    </a:lnTo>
                    <a:lnTo>
                      <a:pt x="140" y="0"/>
                    </a:lnTo>
                    <a:lnTo>
                      <a:pt x="116" y="6"/>
                    </a:lnTo>
                    <a:lnTo>
                      <a:pt x="96" y="12"/>
                    </a:lnTo>
                    <a:lnTo>
                      <a:pt x="90" y="16"/>
                    </a:lnTo>
                    <a:lnTo>
                      <a:pt x="84" y="20"/>
                    </a:lnTo>
                    <a:lnTo>
                      <a:pt x="78" y="22"/>
                    </a:lnTo>
                    <a:lnTo>
                      <a:pt x="72" y="26"/>
                    </a:lnTo>
                    <a:lnTo>
                      <a:pt x="66" y="28"/>
                    </a:lnTo>
                    <a:lnTo>
                      <a:pt x="62" y="28"/>
                    </a:lnTo>
                    <a:lnTo>
                      <a:pt x="56" y="28"/>
                    </a:lnTo>
                    <a:lnTo>
                      <a:pt x="52" y="28"/>
                    </a:lnTo>
                    <a:lnTo>
                      <a:pt x="46" y="30"/>
                    </a:lnTo>
                    <a:lnTo>
                      <a:pt x="44" y="30"/>
                    </a:lnTo>
                    <a:lnTo>
                      <a:pt x="40" y="34"/>
                    </a:lnTo>
                    <a:lnTo>
                      <a:pt x="38" y="38"/>
                    </a:lnTo>
                    <a:lnTo>
                      <a:pt x="36" y="42"/>
                    </a:lnTo>
                    <a:lnTo>
                      <a:pt x="34" y="46"/>
                    </a:lnTo>
                    <a:lnTo>
                      <a:pt x="32" y="52"/>
                    </a:lnTo>
                    <a:lnTo>
                      <a:pt x="28" y="54"/>
                    </a:lnTo>
                    <a:lnTo>
                      <a:pt x="24" y="54"/>
                    </a:lnTo>
                    <a:lnTo>
                      <a:pt x="20" y="56"/>
                    </a:lnTo>
                    <a:lnTo>
                      <a:pt x="16" y="56"/>
                    </a:lnTo>
                    <a:lnTo>
                      <a:pt x="12" y="58"/>
                    </a:lnTo>
                    <a:lnTo>
                      <a:pt x="4" y="70"/>
                    </a:lnTo>
                    <a:lnTo>
                      <a:pt x="0" y="84"/>
                    </a:lnTo>
                    <a:lnTo>
                      <a:pt x="0" y="98"/>
                    </a:lnTo>
                    <a:lnTo>
                      <a:pt x="2" y="112"/>
                    </a:lnTo>
                    <a:lnTo>
                      <a:pt x="6" y="120"/>
                    </a:lnTo>
                    <a:lnTo>
                      <a:pt x="8" y="126"/>
                    </a:lnTo>
                    <a:lnTo>
                      <a:pt x="12" y="130"/>
                    </a:lnTo>
                    <a:lnTo>
                      <a:pt x="18" y="134"/>
                    </a:lnTo>
                    <a:lnTo>
                      <a:pt x="24" y="136"/>
                    </a:lnTo>
                    <a:lnTo>
                      <a:pt x="32" y="136"/>
                    </a:lnTo>
                    <a:lnTo>
                      <a:pt x="50" y="138"/>
                    </a:lnTo>
                    <a:lnTo>
                      <a:pt x="70" y="138"/>
                    </a:lnTo>
                    <a:lnTo>
                      <a:pt x="64" y="132"/>
                    </a:lnTo>
                    <a:lnTo>
                      <a:pt x="58" y="128"/>
                    </a:lnTo>
                    <a:lnTo>
                      <a:pt x="52" y="122"/>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6" name="Freeform 24"/>
              <p:cNvSpPr>
                <a:spLocks/>
              </p:cNvSpPr>
              <p:nvPr/>
            </p:nvSpPr>
            <p:spPr bwMode="gray">
              <a:xfrm>
                <a:off x="4332" y="324"/>
                <a:ext cx="142" cy="138"/>
              </a:xfrm>
              <a:custGeom>
                <a:avLst/>
                <a:gdLst>
                  <a:gd name="T0" fmla="*/ 52 w 142"/>
                  <a:gd name="T1" fmla="*/ 122 h 138"/>
                  <a:gd name="T2" fmla="*/ 38 w 142"/>
                  <a:gd name="T3" fmla="*/ 108 h 138"/>
                  <a:gd name="T4" fmla="*/ 32 w 142"/>
                  <a:gd name="T5" fmla="*/ 94 h 138"/>
                  <a:gd name="T6" fmla="*/ 34 w 142"/>
                  <a:gd name="T7" fmla="*/ 82 h 138"/>
                  <a:gd name="T8" fmla="*/ 44 w 142"/>
                  <a:gd name="T9" fmla="*/ 68 h 138"/>
                  <a:gd name="T10" fmla="*/ 62 w 142"/>
                  <a:gd name="T11" fmla="*/ 56 h 138"/>
                  <a:gd name="T12" fmla="*/ 72 w 142"/>
                  <a:gd name="T13" fmla="*/ 50 h 138"/>
                  <a:gd name="T14" fmla="*/ 88 w 142"/>
                  <a:gd name="T15" fmla="*/ 44 h 138"/>
                  <a:gd name="T16" fmla="*/ 106 w 142"/>
                  <a:gd name="T17" fmla="*/ 38 h 138"/>
                  <a:gd name="T18" fmla="*/ 124 w 142"/>
                  <a:gd name="T19" fmla="*/ 32 h 138"/>
                  <a:gd name="T20" fmla="*/ 136 w 142"/>
                  <a:gd name="T21" fmla="*/ 22 h 138"/>
                  <a:gd name="T22" fmla="*/ 142 w 142"/>
                  <a:gd name="T23" fmla="*/ 12 h 138"/>
                  <a:gd name="T24" fmla="*/ 140 w 142"/>
                  <a:gd name="T25" fmla="*/ 0 h 138"/>
                  <a:gd name="T26" fmla="*/ 116 w 142"/>
                  <a:gd name="T27" fmla="*/ 6 h 138"/>
                  <a:gd name="T28" fmla="*/ 96 w 142"/>
                  <a:gd name="T29" fmla="*/ 12 h 138"/>
                  <a:gd name="T30" fmla="*/ 90 w 142"/>
                  <a:gd name="T31" fmla="*/ 16 h 138"/>
                  <a:gd name="T32" fmla="*/ 84 w 142"/>
                  <a:gd name="T33" fmla="*/ 20 h 138"/>
                  <a:gd name="T34" fmla="*/ 78 w 142"/>
                  <a:gd name="T35" fmla="*/ 22 h 138"/>
                  <a:gd name="T36" fmla="*/ 72 w 142"/>
                  <a:gd name="T37" fmla="*/ 26 h 138"/>
                  <a:gd name="T38" fmla="*/ 66 w 142"/>
                  <a:gd name="T39" fmla="*/ 28 h 138"/>
                  <a:gd name="T40" fmla="*/ 62 w 142"/>
                  <a:gd name="T41" fmla="*/ 28 h 138"/>
                  <a:gd name="T42" fmla="*/ 56 w 142"/>
                  <a:gd name="T43" fmla="*/ 28 h 138"/>
                  <a:gd name="T44" fmla="*/ 52 w 142"/>
                  <a:gd name="T45" fmla="*/ 28 h 138"/>
                  <a:gd name="T46" fmla="*/ 46 w 142"/>
                  <a:gd name="T47" fmla="*/ 30 h 138"/>
                  <a:gd name="T48" fmla="*/ 44 w 142"/>
                  <a:gd name="T49" fmla="*/ 30 h 138"/>
                  <a:gd name="T50" fmla="*/ 40 w 142"/>
                  <a:gd name="T51" fmla="*/ 34 h 138"/>
                  <a:gd name="T52" fmla="*/ 38 w 142"/>
                  <a:gd name="T53" fmla="*/ 38 h 138"/>
                  <a:gd name="T54" fmla="*/ 36 w 142"/>
                  <a:gd name="T55" fmla="*/ 42 h 138"/>
                  <a:gd name="T56" fmla="*/ 34 w 142"/>
                  <a:gd name="T57" fmla="*/ 46 h 138"/>
                  <a:gd name="T58" fmla="*/ 32 w 142"/>
                  <a:gd name="T59" fmla="*/ 52 h 138"/>
                  <a:gd name="T60" fmla="*/ 28 w 142"/>
                  <a:gd name="T61" fmla="*/ 54 h 138"/>
                  <a:gd name="T62" fmla="*/ 24 w 142"/>
                  <a:gd name="T63" fmla="*/ 54 h 138"/>
                  <a:gd name="T64" fmla="*/ 20 w 142"/>
                  <a:gd name="T65" fmla="*/ 56 h 138"/>
                  <a:gd name="T66" fmla="*/ 16 w 142"/>
                  <a:gd name="T67" fmla="*/ 56 h 138"/>
                  <a:gd name="T68" fmla="*/ 12 w 142"/>
                  <a:gd name="T69" fmla="*/ 58 h 138"/>
                  <a:gd name="T70" fmla="*/ 4 w 142"/>
                  <a:gd name="T71" fmla="*/ 70 h 138"/>
                  <a:gd name="T72" fmla="*/ 0 w 142"/>
                  <a:gd name="T73" fmla="*/ 84 h 138"/>
                  <a:gd name="T74" fmla="*/ 0 w 142"/>
                  <a:gd name="T75" fmla="*/ 98 h 138"/>
                  <a:gd name="T76" fmla="*/ 2 w 142"/>
                  <a:gd name="T77" fmla="*/ 112 h 138"/>
                  <a:gd name="T78" fmla="*/ 6 w 142"/>
                  <a:gd name="T79" fmla="*/ 120 h 138"/>
                  <a:gd name="T80" fmla="*/ 8 w 142"/>
                  <a:gd name="T81" fmla="*/ 126 h 138"/>
                  <a:gd name="T82" fmla="*/ 12 w 142"/>
                  <a:gd name="T83" fmla="*/ 130 h 138"/>
                  <a:gd name="T84" fmla="*/ 18 w 142"/>
                  <a:gd name="T85" fmla="*/ 134 h 138"/>
                  <a:gd name="T86" fmla="*/ 24 w 142"/>
                  <a:gd name="T87" fmla="*/ 136 h 138"/>
                  <a:gd name="T88" fmla="*/ 32 w 142"/>
                  <a:gd name="T89" fmla="*/ 136 h 138"/>
                  <a:gd name="T90" fmla="*/ 50 w 142"/>
                  <a:gd name="T91" fmla="*/ 138 h 138"/>
                  <a:gd name="T92" fmla="*/ 70 w 142"/>
                  <a:gd name="T93" fmla="*/ 138 h 138"/>
                  <a:gd name="T94" fmla="*/ 64 w 142"/>
                  <a:gd name="T95" fmla="*/ 132 h 138"/>
                  <a:gd name="T96" fmla="*/ 58 w 142"/>
                  <a:gd name="T97" fmla="*/ 128 h 138"/>
                  <a:gd name="T98" fmla="*/ 52 w 142"/>
                  <a:gd name="T99" fmla="*/ 122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2" h="138">
                    <a:moveTo>
                      <a:pt x="52" y="122"/>
                    </a:moveTo>
                    <a:lnTo>
                      <a:pt x="38" y="108"/>
                    </a:lnTo>
                    <a:lnTo>
                      <a:pt x="32" y="94"/>
                    </a:lnTo>
                    <a:lnTo>
                      <a:pt x="34" y="82"/>
                    </a:lnTo>
                    <a:lnTo>
                      <a:pt x="44" y="68"/>
                    </a:lnTo>
                    <a:lnTo>
                      <a:pt x="62" y="56"/>
                    </a:lnTo>
                    <a:lnTo>
                      <a:pt x="72" y="50"/>
                    </a:lnTo>
                    <a:lnTo>
                      <a:pt x="88" y="44"/>
                    </a:lnTo>
                    <a:lnTo>
                      <a:pt x="106" y="38"/>
                    </a:lnTo>
                    <a:lnTo>
                      <a:pt x="124" y="32"/>
                    </a:lnTo>
                    <a:lnTo>
                      <a:pt x="136" y="22"/>
                    </a:lnTo>
                    <a:lnTo>
                      <a:pt x="142" y="12"/>
                    </a:lnTo>
                    <a:lnTo>
                      <a:pt x="140" y="0"/>
                    </a:lnTo>
                    <a:lnTo>
                      <a:pt x="116" y="6"/>
                    </a:lnTo>
                    <a:lnTo>
                      <a:pt x="96" y="12"/>
                    </a:lnTo>
                    <a:lnTo>
                      <a:pt x="90" y="16"/>
                    </a:lnTo>
                    <a:lnTo>
                      <a:pt x="84" y="20"/>
                    </a:lnTo>
                    <a:lnTo>
                      <a:pt x="78" y="22"/>
                    </a:lnTo>
                    <a:lnTo>
                      <a:pt x="72" y="26"/>
                    </a:lnTo>
                    <a:lnTo>
                      <a:pt x="66" y="28"/>
                    </a:lnTo>
                    <a:lnTo>
                      <a:pt x="62" y="28"/>
                    </a:lnTo>
                    <a:lnTo>
                      <a:pt x="56" y="28"/>
                    </a:lnTo>
                    <a:lnTo>
                      <a:pt x="52" y="28"/>
                    </a:lnTo>
                    <a:lnTo>
                      <a:pt x="46" y="30"/>
                    </a:lnTo>
                    <a:lnTo>
                      <a:pt x="44" y="30"/>
                    </a:lnTo>
                    <a:lnTo>
                      <a:pt x="40" y="34"/>
                    </a:lnTo>
                    <a:lnTo>
                      <a:pt x="38" y="38"/>
                    </a:lnTo>
                    <a:lnTo>
                      <a:pt x="36" y="42"/>
                    </a:lnTo>
                    <a:lnTo>
                      <a:pt x="34" y="46"/>
                    </a:lnTo>
                    <a:lnTo>
                      <a:pt x="32" y="52"/>
                    </a:lnTo>
                    <a:lnTo>
                      <a:pt x="28" y="54"/>
                    </a:lnTo>
                    <a:lnTo>
                      <a:pt x="24" y="54"/>
                    </a:lnTo>
                    <a:lnTo>
                      <a:pt x="20" y="56"/>
                    </a:lnTo>
                    <a:lnTo>
                      <a:pt x="16" y="56"/>
                    </a:lnTo>
                    <a:lnTo>
                      <a:pt x="12" y="58"/>
                    </a:lnTo>
                    <a:lnTo>
                      <a:pt x="4" y="70"/>
                    </a:lnTo>
                    <a:lnTo>
                      <a:pt x="0" y="84"/>
                    </a:lnTo>
                    <a:lnTo>
                      <a:pt x="0" y="98"/>
                    </a:lnTo>
                    <a:lnTo>
                      <a:pt x="2" y="112"/>
                    </a:lnTo>
                    <a:lnTo>
                      <a:pt x="6" y="120"/>
                    </a:lnTo>
                    <a:lnTo>
                      <a:pt x="8" y="126"/>
                    </a:lnTo>
                    <a:lnTo>
                      <a:pt x="12" y="130"/>
                    </a:lnTo>
                    <a:lnTo>
                      <a:pt x="18" y="134"/>
                    </a:lnTo>
                    <a:lnTo>
                      <a:pt x="24" y="136"/>
                    </a:lnTo>
                    <a:lnTo>
                      <a:pt x="32" y="136"/>
                    </a:lnTo>
                    <a:lnTo>
                      <a:pt x="50" y="138"/>
                    </a:lnTo>
                    <a:lnTo>
                      <a:pt x="70" y="138"/>
                    </a:lnTo>
                    <a:lnTo>
                      <a:pt x="64" y="132"/>
                    </a:lnTo>
                    <a:lnTo>
                      <a:pt x="58" y="128"/>
                    </a:lnTo>
                    <a:lnTo>
                      <a:pt x="52" y="122"/>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27" name="Freeform 25"/>
              <p:cNvSpPr>
                <a:spLocks noEditPoints="1"/>
              </p:cNvSpPr>
              <p:nvPr/>
            </p:nvSpPr>
            <p:spPr bwMode="gray">
              <a:xfrm>
                <a:off x="3710" y="326"/>
                <a:ext cx="1796" cy="1416"/>
              </a:xfrm>
              <a:custGeom>
                <a:avLst/>
                <a:gdLst>
                  <a:gd name="T0" fmla="*/ 1632 w 1796"/>
                  <a:gd name="T1" fmla="*/ 152 h 1416"/>
                  <a:gd name="T2" fmla="*/ 1476 w 1796"/>
                  <a:gd name="T3" fmla="*/ 114 h 1416"/>
                  <a:gd name="T4" fmla="*/ 1368 w 1796"/>
                  <a:gd name="T5" fmla="*/ 124 h 1416"/>
                  <a:gd name="T6" fmla="*/ 1224 w 1796"/>
                  <a:gd name="T7" fmla="*/ 90 h 1416"/>
                  <a:gd name="T8" fmla="*/ 1140 w 1796"/>
                  <a:gd name="T9" fmla="*/ 88 h 1416"/>
                  <a:gd name="T10" fmla="*/ 1150 w 1796"/>
                  <a:gd name="T11" fmla="*/ 18 h 1416"/>
                  <a:gd name="T12" fmla="*/ 946 w 1796"/>
                  <a:gd name="T13" fmla="*/ 30 h 1416"/>
                  <a:gd name="T14" fmla="*/ 894 w 1796"/>
                  <a:gd name="T15" fmla="*/ 106 h 1416"/>
                  <a:gd name="T16" fmla="*/ 876 w 1796"/>
                  <a:gd name="T17" fmla="*/ 116 h 1416"/>
                  <a:gd name="T18" fmla="*/ 840 w 1796"/>
                  <a:gd name="T19" fmla="*/ 120 h 1416"/>
                  <a:gd name="T20" fmla="*/ 794 w 1796"/>
                  <a:gd name="T21" fmla="*/ 78 h 1416"/>
                  <a:gd name="T22" fmla="*/ 696 w 1796"/>
                  <a:gd name="T23" fmla="*/ 150 h 1416"/>
                  <a:gd name="T24" fmla="*/ 560 w 1796"/>
                  <a:gd name="T25" fmla="*/ 174 h 1416"/>
                  <a:gd name="T26" fmla="*/ 518 w 1796"/>
                  <a:gd name="T27" fmla="*/ 204 h 1416"/>
                  <a:gd name="T28" fmla="*/ 466 w 1796"/>
                  <a:gd name="T29" fmla="*/ 170 h 1416"/>
                  <a:gd name="T30" fmla="*/ 338 w 1796"/>
                  <a:gd name="T31" fmla="*/ 114 h 1416"/>
                  <a:gd name="T32" fmla="*/ 272 w 1796"/>
                  <a:gd name="T33" fmla="*/ 210 h 1416"/>
                  <a:gd name="T34" fmla="*/ 206 w 1796"/>
                  <a:gd name="T35" fmla="*/ 302 h 1416"/>
                  <a:gd name="T36" fmla="*/ 286 w 1796"/>
                  <a:gd name="T37" fmla="*/ 344 h 1416"/>
                  <a:gd name="T38" fmla="*/ 304 w 1796"/>
                  <a:gd name="T39" fmla="*/ 224 h 1416"/>
                  <a:gd name="T40" fmla="*/ 368 w 1796"/>
                  <a:gd name="T41" fmla="*/ 228 h 1416"/>
                  <a:gd name="T42" fmla="*/ 428 w 1796"/>
                  <a:gd name="T43" fmla="*/ 266 h 1416"/>
                  <a:gd name="T44" fmla="*/ 388 w 1796"/>
                  <a:gd name="T45" fmla="*/ 304 h 1416"/>
                  <a:gd name="T46" fmla="*/ 258 w 1796"/>
                  <a:gd name="T47" fmla="*/ 366 h 1416"/>
                  <a:gd name="T48" fmla="*/ 172 w 1796"/>
                  <a:gd name="T49" fmla="*/ 414 h 1416"/>
                  <a:gd name="T50" fmla="*/ 76 w 1796"/>
                  <a:gd name="T51" fmla="*/ 512 h 1416"/>
                  <a:gd name="T52" fmla="*/ 150 w 1796"/>
                  <a:gd name="T53" fmla="*/ 550 h 1416"/>
                  <a:gd name="T54" fmla="*/ 274 w 1796"/>
                  <a:gd name="T55" fmla="*/ 536 h 1416"/>
                  <a:gd name="T56" fmla="*/ 320 w 1796"/>
                  <a:gd name="T57" fmla="*/ 548 h 1416"/>
                  <a:gd name="T58" fmla="*/ 350 w 1796"/>
                  <a:gd name="T59" fmla="*/ 592 h 1416"/>
                  <a:gd name="T60" fmla="*/ 370 w 1796"/>
                  <a:gd name="T61" fmla="*/ 538 h 1416"/>
                  <a:gd name="T62" fmla="*/ 468 w 1796"/>
                  <a:gd name="T63" fmla="*/ 652 h 1416"/>
                  <a:gd name="T64" fmla="*/ 254 w 1796"/>
                  <a:gd name="T65" fmla="*/ 602 h 1416"/>
                  <a:gd name="T66" fmla="*/ 84 w 1796"/>
                  <a:gd name="T67" fmla="*/ 638 h 1416"/>
                  <a:gd name="T68" fmla="*/ 64 w 1796"/>
                  <a:gd name="T69" fmla="*/ 960 h 1416"/>
                  <a:gd name="T70" fmla="*/ 230 w 1796"/>
                  <a:gd name="T71" fmla="*/ 972 h 1416"/>
                  <a:gd name="T72" fmla="*/ 290 w 1796"/>
                  <a:gd name="T73" fmla="*/ 1284 h 1416"/>
                  <a:gd name="T74" fmla="*/ 458 w 1796"/>
                  <a:gd name="T75" fmla="*/ 1292 h 1416"/>
                  <a:gd name="T76" fmla="*/ 530 w 1796"/>
                  <a:gd name="T77" fmla="*/ 1020 h 1416"/>
                  <a:gd name="T78" fmla="*/ 528 w 1796"/>
                  <a:gd name="T79" fmla="*/ 870 h 1416"/>
                  <a:gd name="T80" fmla="*/ 520 w 1796"/>
                  <a:gd name="T81" fmla="*/ 794 h 1416"/>
                  <a:gd name="T82" fmla="*/ 656 w 1796"/>
                  <a:gd name="T83" fmla="*/ 720 h 1416"/>
                  <a:gd name="T84" fmla="*/ 630 w 1796"/>
                  <a:gd name="T85" fmla="*/ 710 h 1416"/>
                  <a:gd name="T86" fmla="*/ 772 w 1796"/>
                  <a:gd name="T87" fmla="*/ 760 h 1416"/>
                  <a:gd name="T88" fmla="*/ 858 w 1796"/>
                  <a:gd name="T89" fmla="*/ 916 h 1416"/>
                  <a:gd name="T90" fmla="*/ 938 w 1796"/>
                  <a:gd name="T91" fmla="*/ 772 h 1416"/>
                  <a:gd name="T92" fmla="*/ 1004 w 1796"/>
                  <a:gd name="T93" fmla="*/ 834 h 1416"/>
                  <a:gd name="T94" fmla="*/ 1064 w 1796"/>
                  <a:gd name="T95" fmla="*/ 994 h 1416"/>
                  <a:gd name="T96" fmla="*/ 1118 w 1796"/>
                  <a:gd name="T97" fmla="*/ 862 h 1416"/>
                  <a:gd name="T98" fmla="*/ 1148 w 1796"/>
                  <a:gd name="T99" fmla="*/ 786 h 1416"/>
                  <a:gd name="T100" fmla="*/ 1232 w 1796"/>
                  <a:gd name="T101" fmla="*/ 588 h 1416"/>
                  <a:gd name="T102" fmla="*/ 1272 w 1796"/>
                  <a:gd name="T103" fmla="*/ 566 h 1416"/>
                  <a:gd name="T104" fmla="*/ 1300 w 1796"/>
                  <a:gd name="T105" fmla="*/ 546 h 1416"/>
                  <a:gd name="T106" fmla="*/ 1364 w 1796"/>
                  <a:gd name="T107" fmla="*/ 486 h 1416"/>
                  <a:gd name="T108" fmla="*/ 1330 w 1796"/>
                  <a:gd name="T109" fmla="*/ 366 h 1416"/>
                  <a:gd name="T110" fmla="*/ 1532 w 1796"/>
                  <a:gd name="T111" fmla="*/ 274 h 1416"/>
                  <a:gd name="T112" fmla="*/ 1552 w 1796"/>
                  <a:gd name="T113" fmla="*/ 406 h 1416"/>
                  <a:gd name="T114" fmla="*/ 1660 w 1796"/>
                  <a:gd name="T115" fmla="*/ 278 h 1416"/>
                  <a:gd name="T116" fmla="*/ 1768 w 1796"/>
                  <a:gd name="T117" fmla="*/ 206 h 1416"/>
                  <a:gd name="T118" fmla="*/ 812 w 1796"/>
                  <a:gd name="T119" fmla="*/ 188 h 1416"/>
                  <a:gd name="T120" fmla="*/ 834 w 1796"/>
                  <a:gd name="T121" fmla="*/ 162 h 14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96" h="1416">
                    <a:moveTo>
                      <a:pt x="1702" y="140"/>
                    </a:moveTo>
                    <a:lnTo>
                      <a:pt x="1696" y="138"/>
                    </a:lnTo>
                    <a:lnTo>
                      <a:pt x="1692" y="136"/>
                    </a:lnTo>
                    <a:lnTo>
                      <a:pt x="1686" y="136"/>
                    </a:lnTo>
                    <a:lnTo>
                      <a:pt x="1680" y="134"/>
                    </a:lnTo>
                    <a:lnTo>
                      <a:pt x="1676" y="134"/>
                    </a:lnTo>
                    <a:lnTo>
                      <a:pt x="1672" y="134"/>
                    </a:lnTo>
                    <a:lnTo>
                      <a:pt x="1668" y="138"/>
                    </a:lnTo>
                    <a:lnTo>
                      <a:pt x="1666" y="140"/>
                    </a:lnTo>
                    <a:lnTo>
                      <a:pt x="1666" y="144"/>
                    </a:lnTo>
                    <a:lnTo>
                      <a:pt x="1666" y="148"/>
                    </a:lnTo>
                    <a:lnTo>
                      <a:pt x="1666" y="150"/>
                    </a:lnTo>
                    <a:lnTo>
                      <a:pt x="1664" y="154"/>
                    </a:lnTo>
                    <a:lnTo>
                      <a:pt x="1664" y="156"/>
                    </a:lnTo>
                    <a:lnTo>
                      <a:pt x="1660" y="158"/>
                    </a:lnTo>
                    <a:lnTo>
                      <a:pt x="1654" y="160"/>
                    </a:lnTo>
                    <a:lnTo>
                      <a:pt x="1648" y="160"/>
                    </a:lnTo>
                    <a:lnTo>
                      <a:pt x="1642" y="158"/>
                    </a:lnTo>
                    <a:lnTo>
                      <a:pt x="1638" y="154"/>
                    </a:lnTo>
                    <a:lnTo>
                      <a:pt x="1632" y="152"/>
                    </a:lnTo>
                    <a:lnTo>
                      <a:pt x="1628" y="148"/>
                    </a:lnTo>
                    <a:lnTo>
                      <a:pt x="1622" y="146"/>
                    </a:lnTo>
                    <a:lnTo>
                      <a:pt x="1604" y="146"/>
                    </a:lnTo>
                    <a:lnTo>
                      <a:pt x="1590" y="152"/>
                    </a:lnTo>
                    <a:lnTo>
                      <a:pt x="1588" y="150"/>
                    </a:lnTo>
                    <a:lnTo>
                      <a:pt x="1584" y="146"/>
                    </a:lnTo>
                    <a:lnTo>
                      <a:pt x="1582" y="144"/>
                    </a:lnTo>
                    <a:lnTo>
                      <a:pt x="1580" y="140"/>
                    </a:lnTo>
                    <a:lnTo>
                      <a:pt x="1580" y="146"/>
                    </a:lnTo>
                    <a:lnTo>
                      <a:pt x="1580" y="154"/>
                    </a:lnTo>
                    <a:lnTo>
                      <a:pt x="1580" y="160"/>
                    </a:lnTo>
                    <a:lnTo>
                      <a:pt x="1570" y="146"/>
                    </a:lnTo>
                    <a:lnTo>
                      <a:pt x="1566" y="136"/>
                    </a:lnTo>
                    <a:lnTo>
                      <a:pt x="1560" y="128"/>
                    </a:lnTo>
                    <a:lnTo>
                      <a:pt x="1552" y="122"/>
                    </a:lnTo>
                    <a:lnTo>
                      <a:pt x="1536" y="118"/>
                    </a:lnTo>
                    <a:lnTo>
                      <a:pt x="1520" y="118"/>
                    </a:lnTo>
                    <a:lnTo>
                      <a:pt x="1504" y="120"/>
                    </a:lnTo>
                    <a:lnTo>
                      <a:pt x="1488" y="118"/>
                    </a:lnTo>
                    <a:lnTo>
                      <a:pt x="1476" y="114"/>
                    </a:lnTo>
                    <a:lnTo>
                      <a:pt x="1470" y="102"/>
                    </a:lnTo>
                    <a:lnTo>
                      <a:pt x="1472" y="100"/>
                    </a:lnTo>
                    <a:lnTo>
                      <a:pt x="1474" y="98"/>
                    </a:lnTo>
                    <a:lnTo>
                      <a:pt x="1476" y="96"/>
                    </a:lnTo>
                    <a:lnTo>
                      <a:pt x="1462" y="98"/>
                    </a:lnTo>
                    <a:lnTo>
                      <a:pt x="1450" y="108"/>
                    </a:lnTo>
                    <a:lnTo>
                      <a:pt x="1442" y="118"/>
                    </a:lnTo>
                    <a:lnTo>
                      <a:pt x="1442" y="112"/>
                    </a:lnTo>
                    <a:lnTo>
                      <a:pt x="1440" y="106"/>
                    </a:lnTo>
                    <a:lnTo>
                      <a:pt x="1440" y="100"/>
                    </a:lnTo>
                    <a:lnTo>
                      <a:pt x="1428" y="98"/>
                    </a:lnTo>
                    <a:lnTo>
                      <a:pt x="1416" y="96"/>
                    </a:lnTo>
                    <a:lnTo>
                      <a:pt x="1402" y="96"/>
                    </a:lnTo>
                    <a:lnTo>
                      <a:pt x="1390" y="96"/>
                    </a:lnTo>
                    <a:lnTo>
                      <a:pt x="1380" y="98"/>
                    </a:lnTo>
                    <a:lnTo>
                      <a:pt x="1376" y="104"/>
                    </a:lnTo>
                    <a:lnTo>
                      <a:pt x="1376" y="112"/>
                    </a:lnTo>
                    <a:lnTo>
                      <a:pt x="1386" y="122"/>
                    </a:lnTo>
                    <a:lnTo>
                      <a:pt x="1374" y="126"/>
                    </a:lnTo>
                    <a:lnTo>
                      <a:pt x="1368" y="124"/>
                    </a:lnTo>
                    <a:lnTo>
                      <a:pt x="1362" y="120"/>
                    </a:lnTo>
                    <a:lnTo>
                      <a:pt x="1358" y="114"/>
                    </a:lnTo>
                    <a:lnTo>
                      <a:pt x="1354" y="106"/>
                    </a:lnTo>
                    <a:lnTo>
                      <a:pt x="1346" y="104"/>
                    </a:lnTo>
                    <a:lnTo>
                      <a:pt x="1340" y="102"/>
                    </a:lnTo>
                    <a:lnTo>
                      <a:pt x="1334" y="104"/>
                    </a:lnTo>
                    <a:lnTo>
                      <a:pt x="1330" y="106"/>
                    </a:lnTo>
                    <a:lnTo>
                      <a:pt x="1328" y="110"/>
                    </a:lnTo>
                    <a:lnTo>
                      <a:pt x="1324" y="116"/>
                    </a:lnTo>
                    <a:lnTo>
                      <a:pt x="1322" y="120"/>
                    </a:lnTo>
                    <a:lnTo>
                      <a:pt x="1320" y="126"/>
                    </a:lnTo>
                    <a:lnTo>
                      <a:pt x="1318" y="130"/>
                    </a:lnTo>
                    <a:lnTo>
                      <a:pt x="1296" y="116"/>
                    </a:lnTo>
                    <a:lnTo>
                      <a:pt x="1274" y="104"/>
                    </a:lnTo>
                    <a:lnTo>
                      <a:pt x="1248" y="94"/>
                    </a:lnTo>
                    <a:lnTo>
                      <a:pt x="1242" y="92"/>
                    </a:lnTo>
                    <a:lnTo>
                      <a:pt x="1238" y="94"/>
                    </a:lnTo>
                    <a:lnTo>
                      <a:pt x="1234" y="94"/>
                    </a:lnTo>
                    <a:lnTo>
                      <a:pt x="1228" y="92"/>
                    </a:lnTo>
                    <a:lnTo>
                      <a:pt x="1224" y="90"/>
                    </a:lnTo>
                    <a:lnTo>
                      <a:pt x="1222" y="86"/>
                    </a:lnTo>
                    <a:lnTo>
                      <a:pt x="1218" y="82"/>
                    </a:lnTo>
                    <a:lnTo>
                      <a:pt x="1216" y="78"/>
                    </a:lnTo>
                    <a:lnTo>
                      <a:pt x="1212" y="76"/>
                    </a:lnTo>
                    <a:lnTo>
                      <a:pt x="1206" y="76"/>
                    </a:lnTo>
                    <a:lnTo>
                      <a:pt x="1200" y="76"/>
                    </a:lnTo>
                    <a:lnTo>
                      <a:pt x="1196" y="76"/>
                    </a:lnTo>
                    <a:lnTo>
                      <a:pt x="1190" y="76"/>
                    </a:lnTo>
                    <a:lnTo>
                      <a:pt x="1186" y="74"/>
                    </a:lnTo>
                    <a:lnTo>
                      <a:pt x="1184" y="72"/>
                    </a:lnTo>
                    <a:lnTo>
                      <a:pt x="1180" y="68"/>
                    </a:lnTo>
                    <a:lnTo>
                      <a:pt x="1176" y="64"/>
                    </a:lnTo>
                    <a:lnTo>
                      <a:pt x="1172" y="62"/>
                    </a:lnTo>
                    <a:lnTo>
                      <a:pt x="1168" y="62"/>
                    </a:lnTo>
                    <a:lnTo>
                      <a:pt x="1160" y="66"/>
                    </a:lnTo>
                    <a:lnTo>
                      <a:pt x="1154" y="76"/>
                    </a:lnTo>
                    <a:lnTo>
                      <a:pt x="1152" y="86"/>
                    </a:lnTo>
                    <a:lnTo>
                      <a:pt x="1152" y="96"/>
                    </a:lnTo>
                    <a:lnTo>
                      <a:pt x="1146" y="92"/>
                    </a:lnTo>
                    <a:lnTo>
                      <a:pt x="1140" y="88"/>
                    </a:lnTo>
                    <a:lnTo>
                      <a:pt x="1136" y="82"/>
                    </a:lnTo>
                    <a:lnTo>
                      <a:pt x="1132" y="76"/>
                    </a:lnTo>
                    <a:lnTo>
                      <a:pt x="1108" y="90"/>
                    </a:lnTo>
                    <a:lnTo>
                      <a:pt x="1082" y="96"/>
                    </a:lnTo>
                    <a:lnTo>
                      <a:pt x="1084" y="90"/>
                    </a:lnTo>
                    <a:lnTo>
                      <a:pt x="1086" y="84"/>
                    </a:lnTo>
                    <a:lnTo>
                      <a:pt x="1088" y="82"/>
                    </a:lnTo>
                    <a:lnTo>
                      <a:pt x="1092" y="78"/>
                    </a:lnTo>
                    <a:lnTo>
                      <a:pt x="1096" y="76"/>
                    </a:lnTo>
                    <a:lnTo>
                      <a:pt x="1100" y="74"/>
                    </a:lnTo>
                    <a:lnTo>
                      <a:pt x="1104" y="70"/>
                    </a:lnTo>
                    <a:lnTo>
                      <a:pt x="1110" y="66"/>
                    </a:lnTo>
                    <a:lnTo>
                      <a:pt x="1114" y="60"/>
                    </a:lnTo>
                    <a:lnTo>
                      <a:pt x="1118" y="56"/>
                    </a:lnTo>
                    <a:lnTo>
                      <a:pt x="1122" y="52"/>
                    </a:lnTo>
                    <a:lnTo>
                      <a:pt x="1138" y="42"/>
                    </a:lnTo>
                    <a:lnTo>
                      <a:pt x="1154" y="38"/>
                    </a:lnTo>
                    <a:lnTo>
                      <a:pt x="1172" y="36"/>
                    </a:lnTo>
                    <a:lnTo>
                      <a:pt x="1160" y="28"/>
                    </a:lnTo>
                    <a:lnTo>
                      <a:pt x="1150" y="18"/>
                    </a:lnTo>
                    <a:lnTo>
                      <a:pt x="1138" y="12"/>
                    </a:lnTo>
                    <a:lnTo>
                      <a:pt x="1126" y="14"/>
                    </a:lnTo>
                    <a:lnTo>
                      <a:pt x="1114" y="18"/>
                    </a:lnTo>
                    <a:lnTo>
                      <a:pt x="1102" y="20"/>
                    </a:lnTo>
                    <a:lnTo>
                      <a:pt x="1094" y="14"/>
                    </a:lnTo>
                    <a:lnTo>
                      <a:pt x="1088" y="6"/>
                    </a:lnTo>
                    <a:lnTo>
                      <a:pt x="1082" y="0"/>
                    </a:lnTo>
                    <a:lnTo>
                      <a:pt x="1066" y="4"/>
                    </a:lnTo>
                    <a:lnTo>
                      <a:pt x="1052" y="12"/>
                    </a:lnTo>
                    <a:lnTo>
                      <a:pt x="1038" y="22"/>
                    </a:lnTo>
                    <a:lnTo>
                      <a:pt x="1030" y="26"/>
                    </a:lnTo>
                    <a:lnTo>
                      <a:pt x="1018" y="32"/>
                    </a:lnTo>
                    <a:lnTo>
                      <a:pt x="1006" y="40"/>
                    </a:lnTo>
                    <a:lnTo>
                      <a:pt x="1008" y="32"/>
                    </a:lnTo>
                    <a:lnTo>
                      <a:pt x="1010" y="24"/>
                    </a:lnTo>
                    <a:lnTo>
                      <a:pt x="1014" y="18"/>
                    </a:lnTo>
                    <a:lnTo>
                      <a:pt x="1000" y="18"/>
                    </a:lnTo>
                    <a:lnTo>
                      <a:pt x="980" y="20"/>
                    </a:lnTo>
                    <a:lnTo>
                      <a:pt x="962" y="24"/>
                    </a:lnTo>
                    <a:lnTo>
                      <a:pt x="946" y="30"/>
                    </a:lnTo>
                    <a:lnTo>
                      <a:pt x="932" y="36"/>
                    </a:lnTo>
                    <a:lnTo>
                      <a:pt x="916" y="38"/>
                    </a:lnTo>
                    <a:lnTo>
                      <a:pt x="918" y="42"/>
                    </a:lnTo>
                    <a:lnTo>
                      <a:pt x="922" y="46"/>
                    </a:lnTo>
                    <a:lnTo>
                      <a:pt x="928" y="50"/>
                    </a:lnTo>
                    <a:lnTo>
                      <a:pt x="932" y="52"/>
                    </a:lnTo>
                    <a:lnTo>
                      <a:pt x="938" y="54"/>
                    </a:lnTo>
                    <a:lnTo>
                      <a:pt x="932" y="60"/>
                    </a:lnTo>
                    <a:lnTo>
                      <a:pt x="920" y="66"/>
                    </a:lnTo>
                    <a:lnTo>
                      <a:pt x="902" y="70"/>
                    </a:lnTo>
                    <a:lnTo>
                      <a:pt x="886" y="74"/>
                    </a:lnTo>
                    <a:lnTo>
                      <a:pt x="876" y="80"/>
                    </a:lnTo>
                    <a:lnTo>
                      <a:pt x="880" y="82"/>
                    </a:lnTo>
                    <a:lnTo>
                      <a:pt x="884" y="84"/>
                    </a:lnTo>
                    <a:lnTo>
                      <a:pt x="890" y="88"/>
                    </a:lnTo>
                    <a:lnTo>
                      <a:pt x="894" y="90"/>
                    </a:lnTo>
                    <a:lnTo>
                      <a:pt x="896" y="94"/>
                    </a:lnTo>
                    <a:lnTo>
                      <a:pt x="898" y="98"/>
                    </a:lnTo>
                    <a:lnTo>
                      <a:pt x="898" y="102"/>
                    </a:lnTo>
                    <a:lnTo>
                      <a:pt x="894" y="106"/>
                    </a:lnTo>
                    <a:lnTo>
                      <a:pt x="886" y="110"/>
                    </a:lnTo>
                    <a:lnTo>
                      <a:pt x="888" y="114"/>
                    </a:lnTo>
                    <a:lnTo>
                      <a:pt x="890" y="120"/>
                    </a:lnTo>
                    <a:lnTo>
                      <a:pt x="894" y="124"/>
                    </a:lnTo>
                    <a:lnTo>
                      <a:pt x="898" y="126"/>
                    </a:lnTo>
                    <a:lnTo>
                      <a:pt x="902" y="128"/>
                    </a:lnTo>
                    <a:lnTo>
                      <a:pt x="904" y="134"/>
                    </a:lnTo>
                    <a:lnTo>
                      <a:pt x="902" y="140"/>
                    </a:lnTo>
                    <a:lnTo>
                      <a:pt x="900" y="144"/>
                    </a:lnTo>
                    <a:lnTo>
                      <a:pt x="896" y="146"/>
                    </a:lnTo>
                    <a:lnTo>
                      <a:pt x="892" y="146"/>
                    </a:lnTo>
                    <a:lnTo>
                      <a:pt x="888" y="146"/>
                    </a:lnTo>
                    <a:lnTo>
                      <a:pt x="884" y="144"/>
                    </a:lnTo>
                    <a:lnTo>
                      <a:pt x="878" y="140"/>
                    </a:lnTo>
                    <a:lnTo>
                      <a:pt x="874" y="136"/>
                    </a:lnTo>
                    <a:lnTo>
                      <a:pt x="872" y="132"/>
                    </a:lnTo>
                    <a:lnTo>
                      <a:pt x="870" y="126"/>
                    </a:lnTo>
                    <a:lnTo>
                      <a:pt x="872" y="122"/>
                    </a:lnTo>
                    <a:lnTo>
                      <a:pt x="872" y="118"/>
                    </a:lnTo>
                    <a:lnTo>
                      <a:pt x="876" y="116"/>
                    </a:lnTo>
                    <a:lnTo>
                      <a:pt x="878" y="114"/>
                    </a:lnTo>
                    <a:lnTo>
                      <a:pt x="880" y="112"/>
                    </a:lnTo>
                    <a:lnTo>
                      <a:pt x="880" y="108"/>
                    </a:lnTo>
                    <a:lnTo>
                      <a:pt x="880" y="104"/>
                    </a:lnTo>
                    <a:lnTo>
                      <a:pt x="876" y="100"/>
                    </a:lnTo>
                    <a:lnTo>
                      <a:pt x="870" y="96"/>
                    </a:lnTo>
                    <a:lnTo>
                      <a:pt x="864" y="94"/>
                    </a:lnTo>
                    <a:lnTo>
                      <a:pt x="858" y="92"/>
                    </a:lnTo>
                    <a:lnTo>
                      <a:pt x="852" y="90"/>
                    </a:lnTo>
                    <a:lnTo>
                      <a:pt x="852" y="92"/>
                    </a:lnTo>
                    <a:lnTo>
                      <a:pt x="850" y="96"/>
                    </a:lnTo>
                    <a:lnTo>
                      <a:pt x="848" y="100"/>
                    </a:lnTo>
                    <a:lnTo>
                      <a:pt x="848" y="104"/>
                    </a:lnTo>
                    <a:lnTo>
                      <a:pt x="844" y="104"/>
                    </a:lnTo>
                    <a:lnTo>
                      <a:pt x="842" y="102"/>
                    </a:lnTo>
                    <a:lnTo>
                      <a:pt x="846" y="106"/>
                    </a:lnTo>
                    <a:lnTo>
                      <a:pt x="850" y="108"/>
                    </a:lnTo>
                    <a:lnTo>
                      <a:pt x="850" y="114"/>
                    </a:lnTo>
                    <a:lnTo>
                      <a:pt x="850" y="118"/>
                    </a:lnTo>
                    <a:lnTo>
                      <a:pt x="840" y="120"/>
                    </a:lnTo>
                    <a:lnTo>
                      <a:pt x="830" y="118"/>
                    </a:lnTo>
                    <a:lnTo>
                      <a:pt x="822" y="114"/>
                    </a:lnTo>
                    <a:lnTo>
                      <a:pt x="816" y="108"/>
                    </a:lnTo>
                    <a:lnTo>
                      <a:pt x="816" y="104"/>
                    </a:lnTo>
                    <a:lnTo>
                      <a:pt x="816" y="102"/>
                    </a:lnTo>
                    <a:lnTo>
                      <a:pt x="818" y="98"/>
                    </a:lnTo>
                    <a:lnTo>
                      <a:pt x="820" y="96"/>
                    </a:lnTo>
                    <a:lnTo>
                      <a:pt x="822" y="92"/>
                    </a:lnTo>
                    <a:lnTo>
                      <a:pt x="824" y="88"/>
                    </a:lnTo>
                    <a:lnTo>
                      <a:pt x="824" y="86"/>
                    </a:lnTo>
                    <a:lnTo>
                      <a:pt x="824" y="82"/>
                    </a:lnTo>
                    <a:lnTo>
                      <a:pt x="822" y="82"/>
                    </a:lnTo>
                    <a:lnTo>
                      <a:pt x="818" y="80"/>
                    </a:lnTo>
                    <a:lnTo>
                      <a:pt x="812" y="80"/>
                    </a:lnTo>
                    <a:lnTo>
                      <a:pt x="806" y="100"/>
                    </a:lnTo>
                    <a:lnTo>
                      <a:pt x="804" y="126"/>
                    </a:lnTo>
                    <a:lnTo>
                      <a:pt x="796" y="114"/>
                    </a:lnTo>
                    <a:lnTo>
                      <a:pt x="792" y="100"/>
                    </a:lnTo>
                    <a:lnTo>
                      <a:pt x="790" y="90"/>
                    </a:lnTo>
                    <a:lnTo>
                      <a:pt x="794" y="78"/>
                    </a:lnTo>
                    <a:lnTo>
                      <a:pt x="780" y="76"/>
                    </a:lnTo>
                    <a:lnTo>
                      <a:pt x="768" y="82"/>
                    </a:lnTo>
                    <a:lnTo>
                      <a:pt x="760" y="92"/>
                    </a:lnTo>
                    <a:lnTo>
                      <a:pt x="754" y="106"/>
                    </a:lnTo>
                    <a:lnTo>
                      <a:pt x="752" y="120"/>
                    </a:lnTo>
                    <a:lnTo>
                      <a:pt x="754" y="128"/>
                    </a:lnTo>
                    <a:lnTo>
                      <a:pt x="760" y="138"/>
                    </a:lnTo>
                    <a:lnTo>
                      <a:pt x="764" y="148"/>
                    </a:lnTo>
                    <a:lnTo>
                      <a:pt x="766" y="156"/>
                    </a:lnTo>
                    <a:lnTo>
                      <a:pt x="762" y="164"/>
                    </a:lnTo>
                    <a:lnTo>
                      <a:pt x="750" y="166"/>
                    </a:lnTo>
                    <a:lnTo>
                      <a:pt x="740" y="160"/>
                    </a:lnTo>
                    <a:lnTo>
                      <a:pt x="730" y="150"/>
                    </a:lnTo>
                    <a:lnTo>
                      <a:pt x="722" y="142"/>
                    </a:lnTo>
                    <a:lnTo>
                      <a:pt x="712" y="138"/>
                    </a:lnTo>
                    <a:lnTo>
                      <a:pt x="704" y="136"/>
                    </a:lnTo>
                    <a:lnTo>
                      <a:pt x="694" y="136"/>
                    </a:lnTo>
                    <a:lnTo>
                      <a:pt x="696" y="140"/>
                    </a:lnTo>
                    <a:lnTo>
                      <a:pt x="696" y="144"/>
                    </a:lnTo>
                    <a:lnTo>
                      <a:pt x="696" y="150"/>
                    </a:lnTo>
                    <a:lnTo>
                      <a:pt x="692" y="158"/>
                    </a:lnTo>
                    <a:lnTo>
                      <a:pt x="684" y="162"/>
                    </a:lnTo>
                    <a:lnTo>
                      <a:pt x="678" y="160"/>
                    </a:lnTo>
                    <a:lnTo>
                      <a:pt x="668" y="156"/>
                    </a:lnTo>
                    <a:lnTo>
                      <a:pt x="660" y="152"/>
                    </a:lnTo>
                    <a:lnTo>
                      <a:pt x="652" y="150"/>
                    </a:lnTo>
                    <a:lnTo>
                      <a:pt x="646" y="152"/>
                    </a:lnTo>
                    <a:lnTo>
                      <a:pt x="638" y="154"/>
                    </a:lnTo>
                    <a:lnTo>
                      <a:pt x="632" y="158"/>
                    </a:lnTo>
                    <a:lnTo>
                      <a:pt x="626" y="162"/>
                    </a:lnTo>
                    <a:lnTo>
                      <a:pt x="628" y="158"/>
                    </a:lnTo>
                    <a:lnTo>
                      <a:pt x="630" y="152"/>
                    </a:lnTo>
                    <a:lnTo>
                      <a:pt x="634" y="148"/>
                    </a:lnTo>
                    <a:lnTo>
                      <a:pt x="618" y="150"/>
                    </a:lnTo>
                    <a:lnTo>
                      <a:pt x="604" y="160"/>
                    </a:lnTo>
                    <a:lnTo>
                      <a:pt x="588" y="174"/>
                    </a:lnTo>
                    <a:lnTo>
                      <a:pt x="572" y="186"/>
                    </a:lnTo>
                    <a:lnTo>
                      <a:pt x="558" y="188"/>
                    </a:lnTo>
                    <a:lnTo>
                      <a:pt x="558" y="182"/>
                    </a:lnTo>
                    <a:lnTo>
                      <a:pt x="560" y="174"/>
                    </a:lnTo>
                    <a:lnTo>
                      <a:pt x="566" y="168"/>
                    </a:lnTo>
                    <a:lnTo>
                      <a:pt x="562" y="162"/>
                    </a:lnTo>
                    <a:lnTo>
                      <a:pt x="558" y="160"/>
                    </a:lnTo>
                    <a:lnTo>
                      <a:pt x="552" y="158"/>
                    </a:lnTo>
                    <a:lnTo>
                      <a:pt x="546" y="158"/>
                    </a:lnTo>
                    <a:lnTo>
                      <a:pt x="544" y="164"/>
                    </a:lnTo>
                    <a:lnTo>
                      <a:pt x="542" y="170"/>
                    </a:lnTo>
                    <a:lnTo>
                      <a:pt x="542" y="174"/>
                    </a:lnTo>
                    <a:lnTo>
                      <a:pt x="540" y="180"/>
                    </a:lnTo>
                    <a:lnTo>
                      <a:pt x="538" y="184"/>
                    </a:lnTo>
                    <a:lnTo>
                      <a:pt x="534" y="188"/>
                    </a:lnTo>
                    <a:lnTo>
                      <a:pt x="536" y="192"/>
                    </a:lnTo>
                    <a:lnTo>
                      <a:pt x="536" y="196"/>
                    </a:lnTo>
                    <a:lnTo>
                      <a:pt x="534" y="198"/>
                    </a:lnTo>
                    <a:lnTo>
                      <a:pt x="530" y="200"/>
                    </a:lnTo>
                    <a:lnTo>
                      <a:pt x="526" y="200"/>
                    </a:lnTo>
                    <a:lnTo>
                      <a:pt x="522" y="200"/>
                    </a:lnTo>
                    <a:lnTo>
                      <a:pt x="518" y="198"/>
                    </a:lnTo>
                    <a:lnTo>
                      <a:pt x="514" y="196"/>
                    </a:lnTo>
                    <a:lnTo>
                      <a:pt x="518" y="204"/>
                    </a:lnTo>
                    <a:lnTo>
                      <a:pt x="518" y="212"/>
                    </a:lnTo>
                    <a:lnTo>
                      <a:pt x="518" y="220"/>
                    </a:lnTo>
                    <a:lnTo>
                      <a:pt x="512" y="222"/>
                    </a:lnTo>
                    <a:lnTo>
                      <a:pt x="506" y="222"/>
                    </a:lnTo>
                    <a:lnTo>
                      <a:pt x="502" y="220"/>
                    </a:lnTo>
                    <a:lnTo>
                      <a:pt x="500" y="218"/>
                    </a:lnTo>
                    <a:lnTo>
                      <a:pt x="500" y="214"/>
                    </a:lnTo>
                    <a:lnTo>
                      <a:pt x="498" y="210"/>
                    </a:lnTo>
                    <a:lnTo>
                      <a:pt x="498" y="206"/>
                    </a:lnTo>
                    <a:lnTo>
                      <a:pt x="496" y="202"/>
                    </a:lnTo>
                    <a:lnTo>
                      <a:pt x="494" y="196"/>
                    </a:lnTo>
                    <a:lnTo>
                      <a:pt x="486" y="204"/>
                    </a:lnTo>
                    <a:lnTo>
                      <a:pt x="476" y="212"/>
                    </a:lnTo>
                    <a:lnTo>
                      <a:pt x="466" y="218"/>
                    </a:lnTo>
                    <a:lnTo>
                      <a:pt x="466" y="206"/>
                    </a:lnTo>
                    <a:lnTo>
                      <a:pt x="462" y="196"/>
                    </a:lnTo>
                    <a:lnTo>
                      <a:pt x="456" y="188"/>
                    </a:lnTo>
                    <a:lnTo>
                      <a:pt x="450" y="180"/>
                    </a:lnTo>
                    <a:lnTo>
                      <a:pt x="444" y="170"/>
                    </a:lnTo>
                    <a:lnTo>
                      <a:pt x="466" y="170"/>
                    </a:lnTo>
                    <a:lnTo>
                      <a:pt x="488" y="174"/>
                    </a:lnTo>
                    <a:lnTo>
                      <a:pt x="510" y="176"/>
                    </a:lnTo>
                    <a:lnTo>
                      <a:pt x="494" y="150"/>
                    </a:lnTo>
                    <a:lnTo>
                      <a:pt x="474" y="134"/>
                    </a:lnTo>
                    <a:lnTo>
                      <a:pt x="448" y="128"/>
                    </a:lnTo>
                    <a:lnTo>
                      <a:pt x="420" y="130"/>
                    </a:lnTo>
                    <a:lnTo>
                      <a:pt x="422" y="126"/>
                    </a:lnTo>
                    <a:lnTo>
                      <a:pt x="424" y="122"/>
                    </a:lnTo>
                    <a:lnTo>
                      <a:pt x="426" y="118"/>
                    </a:lnTo>
                    <a:lnTo>
                      <a:pt x="428" y="114"/>
                    </a:lnTo>
                    <a:lnTo>
                      <a:pt x="418" y="106"/>
                    </a:lnTo>
                    <a:lnTo>
                      <a:pt x="408" y="106"/>
                    </a:lnTo>
                    <a:lnTo>
                      <a:pt x="398" y="112"/>
                    </a:lnTo>
                    <a:lnTo>
                      <a:pt x="388" y="118"/>
                    </a:lnTo>
                    <a:lnTo>
                      <a:pt x="378" y="120"/>
                    </a:lnTo>
                    <a:lnTo>
                      <a:pt x="366" y="120"/>
                    </a:lnTo>
                    <a:lnTo>
                      <a:pt x="360" y="116"/>
                    </a:lnTo>
                    <a:lnTo>
                      <a:pt x="356" y="112"/>
                    </a:lnTo>
                    <a:lnTo>
                      <a:pt x="350" y="110"/>
                    </a:lnTo>
                    <a:lnTo>
                      <a:pt x="338" y="114"/>
                    </a:lnTo>
                    <a:lnTo>
                      <a:pt x="332" y="118"/>
                    </a:lnTo>
                    <a:lnTo>
                      <a:pt x="326" y="122"/>
                    </a:lnTo>
                    <a:lnTo>
                      <a:pt x="320" y="128"/>
                    </a:lnTo>
                    <a:lnTo>
                      <a:pt x="316" y="134"/>
                    </a:lnTo>
                    <a:lnTo>
                      <a:pt x="314" y="140"/>
                    </a:lnTo>
                    <a:lnTo>
                      <a:pt x="312" y="146"/>
                    </a:lnTo>
                    <a:lnTo>
                      <a:pt x="312" y="150"/>
                    </a:lnTo>
                    <a:lnTo>
                      <a:pt x="312" y="156"/>
                    </a:lnTo>
                    <a:lnTo>
                      <a:pt x="312" y="160"/>
                    </a:lnTo>
                    <a:lnTo>
                      <a:pt x="308" y="166"/>
                    </a:lnTo>
                    <a:lnTo>
                      <a:pt x="302" y="168"/>
                    </a:lnTo>
                    <a:lnTo>
                      <a:pt x="298" y="172"/>
                    </a:lnTo>
                    <a:lnTo>
                      <a:pt x="292" y="174"/>
                    </a:lnTo>
                    <a:lnTo>
                      <a:pt x="288" y="176"/>
                    </a:lnTo>
                    <a:lnTo>
                      <a:pt x="282" y="180"/>
                    </a:lnTo>
                    <a:lnTo>
                      <a:pt x="278" y="184"/>
                    </a:lnTo>
                    <a:lnTo>
                      <a:pt x="274" y="190"/>
                    </a:lnTo>
                    <a:lnTo>
                      <a:pt x="272" y="194"/>
                    </a:lnTo>
                    <a:lnTo>
                      <a:pt x="272" y="200"/>
                    </a:lnTo>
                    <a:lnTo>
                      <a:pt x="272" y="210"/>
                    </a:lnTo>
                    <a:lnTo>
                      <a:pt x="260" y="214"/>
                    </a:lnTo>
                    <a:lnTo>
                      <a:pt x="250" y="220"/>
                    </a:lnTo>
                    <a:lnTo>
                      <a:pt x="242" y="228"/>
                    </a:lnTo>
                    <a:lnTo>
                      <a:pt x="232" y="234"/>
                    </a:lnTo>
                    <a:lnTo>
                      <a:pt x="220" y="234"/>
                    </a:lnTo>
                    <a:lnTo>
                      <a:pt x="220" y="240"/>
                    </a:lnTo>
                    <a:lnTo>
                      <a:pt x="220" y="246"/>
                    </a:lnTo>
                    <a:lnTo>
                      <a:pt x="222" y="252"/>
                    </a:lnTo>
                    <a:lnTo>
                      <a:pt x="220" y="260"/>
                    </a:lnTo>
                    <a:lnTo>
                      <a:pt x="220" y="264"/>
                    </a:lnTo>
                    <a:lnTo>
                      <a:pt x="216" y="268"/>
                    </a:lnTo>
                    <a:lnTo>
                      <a:pt x="212" y="272"/>
                    </a:lnTo>
                    <a:lnTo>
                      <a:pt x="208" y="276"/>
                    </a:lnTo>
                    <a:lnTo>
                      <a:pt x="204" y="278"/>
                    </a:lnTo>
                    <a:lnTo>
                      <a:pt x="200" y="282"/>
                    </a:lnTo>
                    <a:lnTo>
                      <a:pt x="198" y="288"/>
                    </a:lnTo>
                    <a:lnTo>
                      <a:pt x="198" y="292"/>
                    </a:lnTo>
                    <a:lnTo>
                      <a:pt x="200" y="296"/>
                    </a:lnTo>
                    <a:lnTo>
                      <a:pt x="202" y="300"/>
                    </a:lnTo>
                    <a:lnTo>
                      <a:pt x="206" y="302"/>
                    </a:lnTo>
                    <a:lnTo>
                      <a:pt x="210" y="304"/>
                    </a:lnTo>
                    <a:lnTo>
                      <a:pt x="214" y="306"/>
                    </a:lnTo>
                    <a:lnTo>
                      <a:pt x="218" y="308"/>
                    </a:lnTo>
                    <a:lnTo>
                      <a:pt x="220" y="310"/>
                    </a:lnTo>
                    <a:lnTo>
                      <a:pt x="220" y="314"/>
                    </a:lnTo>
                    <a:lnTo>
                      <a:pt x="220" y="318"/>
                    </a:lnTo>
                    <a:lnTo>
                      <a:pt x="240" y="302"/>
                    </a:lnTo>
                    <a:lnTo>
                      <a:pt x="262" y="290"/>
                    </a:lnTo>
                    <a:lnTo>
                      <a:pt x="286" y="286"/>
                    </a:lnTo>
                    <a:lnTo>
                      <a:pt x="286" y="298"/>
                    </a:lnTo>
                    <a:lnTo>
                      <a:pt x="282" y="306"/>
                    </a:lnTo>
                    <a:lnTo>
                      <a:pt x="272" y="310"/>
                    </a:lnTo>
                    <a:lnTo>
                      <a:pt x="262" y="310"/>
                    </a:lnTo>
                    <a:lnTo>
                      <a:pt x="252" y="306"/>
                    </a:lnTo>
                    <a:lnTo>
                      <a:pt x="252" y="316"/>
                    </a:lnTo>
                    <a:lnTo>
                      <a:pt x="258" y="324"/>
                    </a:lnTo>
                    <a:lnTo>
                      <a:pt x="266" y="328"/>
                    </a:lnTo>
                    <a:lnTo>
                      <a:pt x="272" y="334"/>
                    </a:lnTo>
                    <a:lnTo>
                      <a:pt x="274" y="344"/>
                    </a:lnTo>
                    <a:lnTo>
                      <a:pt x="286" y="344"/>
                    </a:lnTo>
                    <a:lnTo>
                      <a:pt x="296" y="340"/>
                    </a:lnTo>
                    <a:lnTo>
                      <a:pt x="302" y="332"/>
                    </a:lnTo>
                    <a:lnTo>
                      <a:pt x="304" y="324"/>
                    </a:lnTo>
                    <a:lnTo>
                      <a:pt x="300" y="316"/>
                    </a:lnTo>
                    <a:lnTo>
                      <a:pt x="290" y="310"/>
                    </a:lnTo>
                    <a:lnTo>
                      <a:pt x="298" y="306"/>
                    </a:lnTo>
                    <a:lnTo>
                      <a:pt x="308" y="304"/>
                    </a:lnTo>
                    <a:lnTo>
                      <a:pt x="318" y="300"/>
                    </a:lnTo>
                    <a:lnTo>
                      <a:pt x="328" y="298"/>
                    </a:lnTo>
                    <a:lnTo>
                      <a:pt x="334" y="290"/>
                    </a:lnTo>
                    <a:lnTo>
                      <a:pt x="334" y="278"/>
                    </a:lnTo>
                    <a:lnTo>
                      <a:pt x="316" y="276"/>
                    </a:lnTo>
                    <a:lnTo>
                      <a:pt x="308" y="272"/>
                    </a:lnTo>
                    <a:lnTo>
                      <a:pt x="306" y="264"/>
                    </a:lnTo>
                    <a:lnTo>
                      <a:pt x="310" y="254"/>
                    </a:lnTo>
                    <a:lnTo>
                      <a:pt x="314" y="242"/>
                    </a:lnTo>
                    <a:lnTo>
                      <a:pt x="320" y="228"/>
                    </a:lnTo>
                    <a:lnTo>
                      <a:pt x="314" y="226"/>
                    </a:lnTo>
                    <a:lnTo>
                      <a:pt x="310" y="224"/>
                    </a:lnTo>
                    <a:lnTo>
                      <a:pt x="304" y="224"/>
                    </a:lnTo>
                    <a:lnTo>
                      <a:pt x="316" y="222"/>
                    </a:lnTo>
                    <a:lnTo>
                      <a:pt x="326" y="220"/>
                    </a:lnTo>
                    <a:lnTo>
                      <a:pt x="336" y="222"/>
                    </a:lnTo>
                    <a:lnTo>
                      <a:pt x="344" y="220"/>
                    </a:lnTo>
                    <a:lnTo>
                      <a:pt x="352" y="216"/>
                    </a:lnTo>
                    <a:lnTo>
                      <a:pt x="356" y="208"/>
                    </a:lnTo>
                    <a:lnTo>
                      <a:pt x="356" y="194"/>
                    </a:lnTo>
                    <a:lnTo>
                      <a:pt x="362" y="194"/>
                    </a:lnTo>
                    <a:lnTo>
                      <a:pt x="368" y="194"/>
                    </a:lnTo>
                    <a:lnTo>
                      <a:pt x="374" y="194"/>
                    </a:lnTo>
                    <a:lnTo>
                      <a:pt x="378" y="194"/>
                    </a:lnTo>
                    <a:lnTo>
                      <a:pt x="380" y="194"/>
                    </a:lnTo>
                    <a:lnTo>
                      <a:pt x="382" y="196"/>
                    </a:lnTo>
                    <a:lnTo>
                      <a:pt x="384" y="200"/>
                    </a:lnTo>
                    <a:lnTo>
                      <a:pt x="384" y="206"/>
                    </a:lnTo>
                    <a:lnTo>
                      <a:pt x="382" y="210"/>
                    </a:lnTo>
                    <a:lnTo>
                      <a:pt x="378" y="214"/>
                    </a:lnTo>
                    <a:lnTo>
                      <a:pt x="376" y="218"/>
                    </a:lnTo>
                    <a:lnTo>
                      <a:pt x="372" y="222"/>
                    </a:lnTo>
                    <a:lnTo>
                      <a:pt x="368" y="228"/>
                    </a:lnTo>
                    <a:lnTo>
                      <a:pt x="366" y="230"/>
                    </a:lnTo>
                    <a:lnTo>
                      <a:pt x="364" y="232"/>
                    </a:lnTo>
                    <a:lnTo>
                      <a:pt x="362" y="234"/>
                    </a:lnTo>
                    <a:lnTo>
                      <a:pt x="360" y="238"/>
                    </a:lnTo>
                    <a:lnTo>
                      <a:pt x="358" y="240"/>
                    </a:lnTo>
                    <a:lnTo>
                      <a:pt x="356" y="242"/>
                    </a:lnTo>
                    <a:lnTo>
                      <a:pt x="356" y="244"/>
                    </a:lnTo>
                    <a:lnTo>
                      <a:pt x="356" y="262"/>
                    </a:lnTo>
                    <a:lnTo>
                      <a:pt x="362" y="274"/>
                    </a:lnTo>
                    <a:lnTo>
                      <a:pt x="374" y="280"/>
                    </a:lnTo>
                    <a:lnTo>
                      <a:pt x="388" y="276"/>
                    </a:lnTo>
                    <a:lnTo>
                      <a:pt x="404" y="266"/>
                    </a:lnTo>
                    <a:lnTo>
                      <a:pt x="408" y="270"/>
                    </a:lnTo>
                    <a:lnTo>
                      <a:pt x="414" y="274"/>
                    </a:lnTo>
                    <a:lnTo>
                      <a:pt x="420" y="276"/>
                    </a:lnTo>
                    <a:lnTo>
                      <a:pt x="424" y="278"/>
                    </a:lnTo>
                    <a:lnTo>
                      <a:pt x="432" y="278"/>
                    </a:lnTo>
                    <a:lnTo>
                      <a:pt x="432" y="274"/>
                    </a:lnTo>
                    <a:lnTo>
                      <a:pt x="430" y="270"/>
                    </a:lnTo>
                    <a:lnTo>
                      <a:pt x="428" y="266"/>
                    </a:lnTo>
                    <a:lnTo>
                      <a:pt x="426" y="262"/>
                    </a:lnTo>
                    <a:lnTo>
                      <a:pt x="424" y="258"/>
                    </a:lnTo>
                    <a:lnTo>
                      <a:pt x="424" y="254"/>
                    </a:lnTo>
                    <a:lnTo>
                      <a:pt x="426" y="250"/>
                    </a:lnTo>
                    <a:lnTo>
                      <a:pt x="428" y="246"/>
                    </a:lnTo>
                    <a:lnTo>
                      <a:pt x="434" y="246"/>
                    </a:lnTo>
                    <a:lnTo>
                      <a:pt x="438" y="246"/>
                    </a:lnTo>
                    <a:lnTo>
                      <a:pt x="444" y="250"/>
                    </a:lnTo>
                    <a:lnTo>
                      <a:pt x="448" y="254"/>
                    </a:lnTo>
                    <a:lnTo>
                      <a:pt x="450" y="260"/>
                    </a:lnTo>
                    <a:lnTo>
                      <a:pt x="452" y="264"/>
                    </a:lnTo>
                    <a:lnTo>
                      <a:pt x="452" y="268"/>
                    </a:lnTo>
                    <a:lnTo>
                      <a:pt x="448" y="280"/>
                    </a:lnTo>
                    <a:lnTo>
                      <a:pt x="438" y="286"/>
                    </a:lnTo>
                    <a:lnTo>
                      <a:pt x="424" y="290"/>
                    </a:lnTo>
                    <a:lnTo>
                      <a:pt x="408" y="292"/>
                    </a:lnTo>
                    <a:lnTo>
                      <a:pt x="396" y="294"/>
                    </a:lnTo>
                    <a:lnTo>
                      <a:pt x="396" y="298"/>
                    </a:lnTo>
                    <a:lnTo>
                      <a:pt x="398" y="302"/>
                    </a:lnTo>
                    <a:lnTo>
                      <a:pt x="388" y="304"/>
                    </a:lnTo>
                    <a:lnTo>
                      <a:pt x="376" y="306"/>
                    </a:lnTo>
                    <a:lnTo>
                      <a:pt x="366" y="306"/>
                    </a:lnTo>
                    <a:lnTo>
                      <a:pt x="366" y="308"/>
                    </a:lnTo>
                    <a:lnTo>
                      <a:pt x="364" y="312"/>
                    </a:lnTo>
                    <a:lnTo>
                      <a:pt x="364" y="314"/>
                    </a:lnTo>
                    <a:lnTo>
                      <a:pt x="370" y="314"/>
                    </a:lnTo>
                    <a:lnTo>
                      <a:pt x="374" y="314"/>
                    </a:lnTo>
                    <a:lnTo>
                      <a:pt x="370" y="318"/>
                    </a:lnTo>
                    <a:lnTo>
                      <a:pt x="366" y="320"/>
                    </a:lnTo>
                    <a:lnTo>
                      <a:pt x="360" y="322"/>
                    </a:lnTo>
                    <a:lnTo>
                      <a:pt x="354" y="322"/>
                    </a:lnTo>
                    <a:lnTo>
                      <a:pt x="350" y="324"/>
                    </a:lnTo>
                    <a:lnTo>
                      <a:pt x="346" y="328"/>
                    </a:lnTo>
                    <a:lnTo>
                      <a:pt x="340" y="338"/>
                    </a:lnTo>
                    <a:lnTo>
                      <a:pt x="340" y="354"/>
                    </a:lnTo>
                    <a:lnTo>
                      <a:pt x="340" y="366"/>
                    </a:lnTo>
                    <a:lnTo>
                      <a:pt x="316" y="372"/>
                    </a:lnTo>
                    <a:lnTo>
                      <a:pt x="290" y="372"/>
                    </a:lnTo>
                    <a:lnTo>
                      <a:pt x="264" y="368"/>
                    </a:lnTo>
                    <a:lnTo>
                      <a:pt x="258" y="366"/>
                    </a:lnTo>
                    <a:lnTo>
                      <a:pt x="252" y="366"/>
                    </a:lnTo>
                    <a:lnTo>
                      <a:pt x="250" y="366"/>
                    </a:lnTo>
                    <a:lnTo>
                      <a:pt x="248" y="366"/>
                    </a:lnTo>
                    <a:lnTo>
                      <a:pt x="248" y="368"/>
                    </a:lnTo>
                    <a:lnTo>
                      <a:pt x="246" y="368"/>
                    </a:lnTo>
                    <a:lnTo>
                      <a:pt x="246" y="370"/>
                    </a:lnTo>
                    <a:lnTo>
                      <a:pt x="244" y="372"/>
                    </a:lnTo>
                    <a:lnTo>
                      <a:pt x="242" y="374"/>
                    </a:lnTo>
                    <a:lnTo>
                      <a:pt x="238" y="378"/>
                    </a:lnTo>
                    <a:lnTo>
                      <a:pt x="220" y="388"/>
                    </a:lnTo>
                    <a:lnTo>
                      <a:pt x="200" y="392"/>
                    </a:lnTo>
                    <a:lnTo>
                      <a:pt x="200" y="398"/>
                    </a:lnTo>
                    <a:lnTo>
                      <a:pt x="198" y="400"/>
                    </a:lnTo>
                    <a:lnTo>
                      <a:pt x="196" y="402"/>
                    </a:lnTo>
                    <a:lnTo>
                      <a:pt x="192" y="404"/>
                    </a:lnTo>
                    <a:lnTo>
                      <a:pt x="190" y="406"/>
                    </a:lnTo>
                    <a:lnTo>
                      <a:pt x="186" y="408"/>
                    </a:lnTo>
                    <a:lnTo>
                      <a:pt x="184" y="410"/>
                    </a:lnTo>
                    <a:lnTo>
                      <a:pt x="178" y="412"/>
                    </a:lnTo>
                    <a:lnTo>
                      <a:pt x="172" y="414"/>
                    </a:lnTo>
                    <a:lnTo>
                      <a:pt x="166" y="414"/>
                    </a:lnTo>
                    <a:lnTo>
                      <a:pt x="166" y="418"/>
                    </a:lnTo>
                    <a:lnTo>
                      <a:pt x="166" y="424"/>
                    </a:lnTo>
                    <a:lnTo>
                      <a:pt x="164" y="428"/>
                    </a:lnTo>
                    <a:lnTo>
                      <a:pt x="156" y="434"/>
                    </a:lnTo>
                    <a:lnTo>
                      <a:pt x="144" y="440"/>
                    </a:lnTo>
                    <a:lnTo>
                      <a:pt x="130" y="444"/>
                    </a:lnTo>
                    <a:lnTo>
                      <a:pt x="120" y="450"/>
                    </a:lnTo>
                    <a:lnTo>
                      <a:pt x="134" y="458"/>
                    </a:lnTo>
                    <a:lnTo>
                      <a:pt x="146" y="468"/>
                    </a:lnTo>
                    <a:lnTo>
                      <a:pt x="154" y="480"/>
                    </a:lnTo>
                    <a:lnTo>
                      <a:pt x="156" y="492"/>
                    </a:lnTo>
                    <a:lnTo>
                      <a:pt x="152" y="506"/>
                    </a:lnTo>
                    <a:lnTo>
                      <a:pt x="138" y="516"/>
                    </a:lnTo>
                    <a:lnTo>
                      <a:pt x="126" y="520"/>
                    </a:lnTo>
                    <a:lnTo>
                      <a:pt x="114" y="516"/>
                    </a:lnTo>
                    <a:lnTo>
                      <a:pt x="102" y="512"/>
                    </a:lnTo>
                    <a:lnTo>
                      <a:pt x="92" y="508"/>
                    </a:lnTo>
                    <a:lnTo>
                      <a:pt x="82" y="506"/>
                    </a:lnTo>
                    <a:lnTo>
                      <a:pt x="76" y="512"/>
                    </a:lnTo>
                    <a:lnTo>
                      <a:pt x="74" y="516"/>
                    </a:lnTo>
                    <a:lnTo>
                      <a:pt x="74" y="522"/>
                    </a:lnTo>
                    <a:lnTo>
                      <a:pt x="76" y="526"/>
                    </a:lnTo>
                    <a:lnTo>
                      <a:pt x="78" y="530"/>
                    </a:lnTo>
                    <a:lnTo>
                      <a:pt x="82" y="534"/>
                    </a:lnTo>
                    <a:lnTo>
                      <a:pt x="82" y="538"/>
                    </a:lnTo>
                    <a:lnTo>
                      <a:pt x="82" y="544"/>
                    </a:lnTo>
                    <a:lnTo>
                      <a:pt x="80" y="550"/>
                    </a:lnTo>
                    <a:lnTo>
                      <a:pt x="78" y="554"/>
                    </a:lnTo>
                    <a:lnTo>
                      <a:pt x="76" y="560"/>
                    </a:lnTo>
                    <a:lnTo>
                      <a:pt x="76" y="564"/>
                    </a:lnTo>
                    <a:lnTo>
                      <a:pt x="76" y="580"/>
                    </a:lnTo>
                    <a:lnTo>
                      <a:pt x="82" y="588"/>
                    </a:lnTo>
                    <a:lnTo>
                      <a:pt x="90" y="590"/>
                    </a:lnTo>
                    <a:lnTo>
                      <a:pt x="100" y="588"/>
                    </a:lnTo>
                    <a:lnTo>
                      <a:pt x="112" y="582"/>
                    </a:lnTo>
                    <a:lnTo>
                      <a:pt x="124" y="574"/>
                    </a:lnTo>
                    <a:lnTo>
                      <a:pt x="134" y="566"/>
                    </a:lnTo>
                    <a:lnTo>
                      <a:pt x="144" y="556"/>
                    </a:lnTo>
                    <a:lnTo>
                      <a:pt x="150" y="550"/>
                    </a:lnTo>
                    <a:lnTo>
                      <a:pt x="160" y="536"/>
                    </a:lnTo>
                    <a:lnTo>
                      <a:pt x="168" y="518"/>
                    </a:lnTo>
                    <a:lnTo>
                      <a:pt x="176" y="508"/>
                    </a:lnTo>
                    <a:lnTo>
                      <a:pt x="188" y="502"/>
                    </a:lnTo>
                    <a:lnTo>
                      <a:pt x="200" y="502"/>
                    </a:lnTo>
                    <a:lnTo>
                      <a:pt x="212" y="500"/>
                    </a:lnTo>
                    <a:lnTo>
                      <a:pt x="222" y="490"/>
                    </a:lnTo>
                    <a:lnTo>
                      <a:pt x="226" y="494"/>
                    </a:lnTo>
                    <a:lnTo>
                      <a:pt x="230" y="498"/>
                    </a:lnTo>
                    <a:lnTo>
                      <a:pt x="234" y="500"/>
                    </a:lnTo>
                    <a:lnTo>
                      <a:pt x="240" y="500"/>
                    </a:lnTo>
                    <a:lnTo>
                      <a:pt x="244" y="502"/>
                    </a:lnTo>
                    <a:lnTo>
                      <a:pt x="248" y="506"/>
                    </a:lnTo>
                    <a:lnTo>
                      <a:pt x="252" y="512"/>
                    </a:lnTo>
                    <a:lnTo>
                      <a:pt x="256" y="516"/>
                    </a:lnTo>
                    <a:lnTo>
                      <a:pt x="258" y="522"/>
                    </a:lnTo>
                    <a:lnTo>
                      <a:pt x="262" y="528"/>
                    </a:lnTo>
                    <a:lnTo>
                      <a:pt x="266" y="530"/>
                    </a:lnTo>
                    <a:lnTo>
                      <a:pt x="270" y="534"/>
                    </a:lnTo>
                    <a:lnTo>
                      <a:pt x="274" y="536"/>
                    </a:lnTo>
                    <a:lnTo>
                      <a:pt x="278" y="538"/>
                    </a:lnTo>
                    <a:lnTo>
                      <a:pt x="282" y="542"/>
                    </a:lnTo>
                    <a:lnTo>
                      <a:pt x="286" y="548"/>
                    </a:lnTo>
                    <a:lnTo>
                      <a:pt x="288" y="554"/>
                    </a:lnTo>
                    <a:lnTo>
                      <a:pt x="290" y="562"/>
                    </a:lnTo>
                    <a:lnTo>
                      <a:pt x="290" y="572"/>
                    </a:lnTo>
                    <a:lnTo>
                      <a:pt x="272" y="576"/>
                    </a:lnTo>
                    <a:lnTo>
                      <a:pt x="254" y="580"/>
                    </a:lnTo>
                    <a:lnTo>
                      <a:pt x="268" y="588"/>
                    </a:lnTo>
                    <a:lnTo>
                      <a:pt x="282" y="594"/>
                    </a:lnTo>
                    <a:lnTo>
                      <a:pt x="298" y="598"/>
                    </a:lnTo>
                    <a:lnTo>
                      <a:pt x="310" y="596"/>
                    </a:lnTo>
                    <a:lnTo>
                      <a:pt x="314" y="590"/>
                    </a:lnTo>
                    <a:lnTo>
                      <a:pt x="314" y="582"/>
                    </a:lnTo>
                    <a:lnTo>
                      <a:pt x="308" y="572"/>
                    </a:lnTo>
                    <a:lnTo>
                      <a:pt x="304" y="564"/>
                    </a:lnTo>
                    <a:lnTo>
                      <a:pt x="300" y="554"/>
                    </a:lnTo>
                    <a:lnTo>
                      <a:pt x="306" y="552"/>
                    </a:lnTo>
                    <a:lnTo>
                      <a:pt x="312" y="550"/>
                    </a:lnTo>
                    <a:lnTo>
                      <a:pt x="320" y="548"/>
                    </a:lnTo>
                    <a:lnTo>
                      <a:pt x="304" y="538"/>
                    </a:lnTo>
                    <a:lnTo>
                      <a:pt x="288" y="524"/>
                    </a:lnTo>
                    <a:lnTo>
                      <a:pt x="270" y="510"/>
                    </a:lnTo>
                    <a:lnTo>
                      <a:pt x="252" y="500"/>
                    </a:lnTo>
                    <a:lnTo>
                      <a:pt x="234" y="496"/>
                    </a:lnTo>
                    <a:lnTo>
                      <a:pt x="250" y="492"/>
                    </a:lnTo>
                    <a:lnTo>
                      <a:pt x="266" y="488"/>
                    </a:lnTo>
                    <a:lnTo>
                      <a:pt x="280" y="484"/>
                    </a:lnTo>
                    <a:lnTo>
                      <a:pt x="292" y="474"/>
                    </a:lnTo>
                    <a:lnTo>
                      <a:pt x="298" y="488"/>
                    </a:lnTo>
                    <a:lnTo>
                      <a:pt x="306" y="500"/>
                    </a:lnTo>
                    <a:lnTo>
                      <a:pt x="316" y="512"/>
                    </a:lnTo>
                    <a:lnTo>
                      <a:pt x="322" y="520"/>
                    </a:lnTo>
                    <a:lnTo>
                      <a:pt x="330" y="526"/>
                    </a:lnTo>
                    <a:lnTo>
                      <a:pt x="336" y="532"/>
                    </a:lnTo>
                    <a:lnTo>
                      <a:pt x="340" y="542"/>
                    </a:lnTo>
                    <a:lnTo>
                      <a:pt x="348" y="558"/>
                    </a:lnTo>
                    <a:lnTo>
                      <a:pt x="350" y="574"/>
                    </a:lnTo>
                    <a:lnTo>
                      <a:pt x="346" y="592"/>
                    </a:lnTo>
                    <a:lnTo>
                      <a:pt x="350" y="592"/>
                    </a:lnTo>
                    <a:lnTo>
                      <a:pt x="356" y="592"/>
                    </a:lnTo>
                    <a:lnTo>
                      <a:pt x="362" y="592"/>
                    </a:lnTo>
                    <a:lnTo>
                      <a:pt x="368" y="592"/>
                    </a:lnTo>
                    <a:lnTo>
                      <a:pt x="372" y="590"/>
                    </a:lnTo>
                    <a:lnTo>
                      <a:pt x="378" y="586"/>
                    </a:lnTo>
                    <a:lnTo>
                      <a:pt x="380" y="584"/>
                    </a:lnTo>
                    <a:lnTo>
                      <a:pt x="380" y="580"/>
                    </a:lnTo>
                    <a:lnTo>
                      <a:pt x="378" y="578"/>
                    </a:lnTo>
                    <a:lnTo>
                      <a:pt x="376" y="576"/>
                    </a:lnTo>
                    <a:lnTo>
                      <a:pt x="374" y="572"/>
                    </a:lnTo>
                    <a:lnTo>
                      <a:pt x="372" y="568"/>
                    </a:lnTo>
                    <a:lnTo>
                      <a:pt x="370" y="566"/>
                    </a:lnTo>
                    <a:lnTo>
                      <a:pt x="368" y="562"/>
                    </a:lnTo>
                    <a:lnTo>
                      <a:pt x="364" y="560"/>
                    </a:lnTo>
                    <a:lnTo>
                      <a:pt x="362" y="556"/>
                    </a:lnTo>
                    <a:lnTo>
                      <a:pt x="360" y="552"/>
                    </a:lnTo>
                    <a:lnTo>
                      <a:pt x="360" y="548"/>
                    </a:lnTo>
                    <a:lnTo>
                      <a:pt x="362" y="544"/>
                    </a:lnTo>
                    <a:lnTo>
                      <a:pt x="366" y="540"/>
                    </a:lnTo>
                    <a:lnTo>
                      <a:pt x="370" y="538"/>
                    </a:lnTo>
                    <a:lnTo>
                      <a:pt x="376" y="536"/>
                    </a:lnTo>
                    <a:lnTo>
                      <a:pt x="382" y="538"/>
                    </a:lnTo>
                    <a:lnTo>
                      <a:pt x="388" y="540"/>
                    </a:lnTo>
                    <a:lnTo>
                      <a:pt x="398" y="548"/>
                    </a:lnTo>
                    <a:lnTo>
                      <a:pt x="400" y="560"/>
                    </a:lnTo>
                    <a:lnTo>
                      <a:pt x="400" y="574"/>
                    </a:lnTo>
                    <a:lnTo>
                      <a:pt x="402" y="586"/>
                    </a:lnTo>
                    <a:lnTo>
                      <a:pt x="404" y="596"/>
                    </a:lnTo>
                    <a:lnTo>
                      <a:pt x="414" y="604"/>
                    </a:lnTo>
                    <a:lnTo>
                      <a:pt x="426" y="606"/>
                    </a:lnTo>
                    <a:lnTo>
                      <a:pt x="438" y="604"/>
                    </a:lnTo>
                    <a:lnTo>
                      <a:pt x="448" y="600"/>
                    </a:lnTo>
                    <a:lnTo>
                      <a:pt x="458" y="602"/>
                    </a:lnTo>
                    <a:lnTo>
                      <a:pt x="466" y="610"/>
                    </a:lnTo>
                    <a:lnTo>
                      <a:pt x="470" y="608"/>
                    </a:lnTo>
                    <a:lnTo>
                      <a:pt x="474" y="606"/>
                    </a:lnTo>
                    <a:lnTo>
                      <a:pt x="478" y="604"/>
                    </a:lnTo>
                    <a:lnTo>
                      <a:pt x="484" y="620"/>
                    </a:lnTo>
                    <a:lnTo>
                      <a:pt x="478" y="638"/>
                    </a:lnTo>
                    <a:lnTo>
                      <a:pt x="468" y="652"/>
                    </a:lnTo>
                    <a:lnTo>
                      <a:pt x="452" y="664"/>
                    </a:lnTo>
                    <a:lnTo>
                      <a:pt x="438" y="672"/>
                    </a:lnTo>
                    <a:lnTo>
                      <a:pt x="420" y="674"/>
                    </a:lnTo>
                    <a:lnTo>
                      <a:pt x="404" y="672"/>
                    </a:lnTo>
                    <a:lnTo>
                      <a:pt x="390" y="666"/>
                    </a:lnTo>
                    <a:lnTo>
                      <a:pt x="376" y="660"/>
                    </a:lnTo>
                    <a:lnTo>
                      <a:pt x="362" y="654"/>
                    </a:lnTo>
                    <a:lnTo>
                      <a:pt x="346" y="654"/>
                    </a:lnTo>
                    <a:lnTo>
                      <a:pt x="342" y="664"/>
                    </a:lnTo>
                    <a:lnTo>
                      <a:pt x="332" y="668"/>
                    </a:lnTo>
                    <a:lnTo>
                      <a:pt x="320" y="666"/>
                    </a:lnTo>
                    <a:lnTo>
                      <a:pt x="306" y="662"/>
                    </a:lnTo>
                    <a:lnTo>
                      <a:pt x="290" y="656"/>
                    </a:lnTo>
                    <a:lnTo>
                      <a:pt x="276" y="648"/>
                    </a:lnTo>
                    <a:lnTo>
                      <a:pt x="264" y="644"/>
                    </a:lnTo>
                    <a:lnTo>
                      <a:pt x="254" y="642"/>
                    </a:lnTo>
                    <a:lnTo>
                      <a:pt x="250" y="622"/>
                    </a:lnTo>
                    <a:lnTo>
                      <a:pt x="252" y="604"/>
                    </a:lnTo>
                    <a:lnTo>
                      <a:pt x="254" y="608"/>
                    </a:lnTo>
                    <a:lnTo>
                      <a:pt x="254" y="602"/>
                    </a:lnTo>
                    <a:lnTo>
                      <a:pt x="254" y="598"/>
                    </a:lnTo>
                    <a:lnTo>
                      <a:pt x="254" y="592"/>
                    </a:lnTo>
                    <a:lnTo>
                      <a:pt x="236" y="590"/>
                    </a:lnTo>
                    <a:lnTo>
                      <a:pt x="214" y="590"/>
                    </a:lnTo>
                    <a:lnTo>
                      <a:pt x="194" y="590"/>
                    </a:lnTo>
                    <a:lnTo>
                      <a:pt x="174" y="592"/>
                    </a:lnTo>
                    <a:lnTo>
                      <a:pt x="162" y="594"/>
                    </a:lnTo>
                    <a:lnTo>
                      <a:pt x="156" y="596"/>
                    </a:lnTo>
                    <a:lnTo>
                      <a:pt x="148" y="602"/>
                    </a:lnTo>
                    <a:lnTo>
                      <a:pt x="140" y="606"/>
                    </a:lnTo>
                    <a:lnTo>
                      <a:pt x="126" y="608"/>
                    </a:lnTo>
                    <a:lnTo>
                      <a:pt x="114" y="604"/>
                    </a:lnTo>
                    <a:lnTo>
                      <a:pt x="104" y="606"/>
                    </a:lnTo>
                    <a:lnTo>
                      <a:pt x="102" y="608"/>
                    </a:lnTo>
                    <a:lnTo>
                      <a:pt x="98" y="612"/>
                    </a:lnTo>
                    <a:lnTo>
                      <a:pt x="96" y="618"/>
                    </a:lnTo>
                    <a:lnTo>
                      <a:pt x="92" y="624"/>
                    </a:lnTo>
                    <a:lnTo>
                      <a:pt x="90" y="628"/>
                    </a:lnTo>
                    <a:lnTo>
                      <a:pt x="88" y="632"/>
                    </a:lnTo>
                    <a:lnTo>
                      <a:pt x="84" y="638"/>
                    </a:lnTo>
                    <a:lnTo>
                      <a:pt x="78" y="642"/>
                    </a:lnTo>
                    <a:lnTo>
                      <a:pt x="74" y="646"/>
                    </a:lnTo>
                    <a:lnTo>
                      <a:pt x="72" y="652"/>
                    </a:lnTo>
                    <a:lnTo>
                      <a:pt x="68" y="658"/>
                    </a:lnTo>
                    <a:lnTo>
                      <a:pt x="58" y="676"/>
                    </a:lnTo>
                    <a:lnTo>
                      <a:pt x="46" y="690"/>
                    </a:lnTo>
                    <a:lnTo>
                      <a:pt x="32" y="708"/>
                    </a:lnTo>
                    <a:lnTo>
                      <a:pt x="20" y="726"/>
                    </a:lnTo>
                    <a:lnTo>
                      <a:pt x="8" y="746"/>
                    </a:lnTo>
                    <a:lnTo>
                      <a:pt x="2" y="766"/>
                    </a:lnTo>
                    <a:lnTo>
                      <a:pt x="2" y="790"/>
                    </a:lnTo>
                    <a:lnTo>
                      <a:pt x="4" y="812"/>
                    </a:lnTo>
                    <a:lnTo>
                      <a:pt x="4" y="832"/>
                    </a:lnTo>
                    <a:lnTo>
                      <a:pt x="2" y="848"/>
                    </a:lnTo>
                    <a:lnTo>
                      <a:pt x="0" y="864"/>
                    </a:lnTo>
                    <a:lnTo>
                      <a:pt x="4" y="880"/>
                    </a:lnTo>
                    <a:lnTo>
                      <a:pt x="16" y="898"/>
                    </a:lnTo>
                    <a:lnTo>
                      <a:pt x="30" y="920"/>
                    </a:lnTo>
                    <a:lnTo>
                      <a:pt x="48" y="942"/>
                    </a:lnTo>
                    <a:lnTo>
                      <a:pt x="64" y="960"/>
                    </a:lnTo>
                    <a:lnTo>
                      <a:pt x="80" y="972"/>
                    </a:lnTo>
                    <a:lnTo>
                      <a:pt x="96" y="978"/>
                    </a:lnTo>
                    <a:lnTo>
                      <a:pt x="112" y="982"/>
                    </a:lnTo>
                    <a:lnTo>
                      <a:pt x="126" y="978"/>
                    </a:lnTo>
                    <a:lnTo>
                      <a:pt x="130" y="976"/>
                    </a:lnTo>
                    <a:lnTo>
                      <a:pt x="132" y="972"/>
                    </a:lnTo>
                    <a:lnTo>
                      <a:pt x="134" y="968"/>
                    </a:lnTo>
                    <a:lnTo>
                      <a:pt x="138" y="962"/>
                    </a:lnTo>
                    <a:lnTo>
                      <a:pt x="140" y="960"/>
                    </a:lnTo>
                    <a:lnTo>
                      <a:pt x="146" y="958"/>
                    </a:lnTo>
                    <a:lnTo>
                      <a:pt x="150" y="958"/>
                    </a:lnTo>
                    <a:lnTo>
                      <a:pt x="156" y="958"/>
                    </a:lnTo>
                    <a:lnTo>
                      <a:pt x="162" y="958"/>
                    </a:lnTo>
                    <a:lnTo>
                      <a:pt x="174" y="952"/>
                    </a:lnTo>
                    <a:lnTo>
                      <a:pt x="186" y="944"/>
                    </a:lnTo>
                    <a:lnTo>
                      <a:pt x="198" y="942"/>
                    </a:lnTo>
                    <a:lnTo>
                      <a:pt x="210" y="948"/>
                    </a:lnTo>
                    <a:lnTo>
                      <a:pt x="218" y="962"/>
                    </a:lnTo>
                    <a:lnTo>
                      <a:pt x="220" y="976"/>
                    </a:lnTo>
                    <a:lnTo>
                      <a:pt x="230" y="972"/>
                    </a:lnTo>
                    <a:lnTo>
                      <a:pt x="240" y="968"/>
                    </a:lnTo>
                    <a:lnTo>
                      <a:pt x="250" y="960"/>
                    </a:lnTo>
                    <a:lnTo>
                      <a:pt x="250" y="980"/>
                    </a:lnTo>
                    <a:lnTo>
                      <a:pt x="250" y="998"/>
                    </a:lnTo>
                    <a:lnTo>
                      <a:pt x="246" y="1018"/>
                    </a:lnTo>
                    <a:lnTo>
                      <a:pt x="244" y="1032"/>
                    </a:lnTo>
                    <a:lnTo>
                      <a:pt x="248" y="1044"/>
                    </a:lnTo>
                    <a:lnTo>
                      <a:pt x="254" y="1056"/>
                    </a:lnTo>
                    <a:lnTo>
                      <a:pt x="264" y="1072"/>
                    </a:lnTo>
                    <a:lnTo>
                      <a:pt x="270" y="1086"/>
                    </a:lnTo>
                    <a:lnTo>
                      <a:pt x="272" y="1096"/>
                    </a:lnTo>
                    <a:lnTo>
                      <a:pt x="270" y="1108"/>
                    </a:lnTo>
                    <a:lnTo>
                      <a:pt x="268" y="1120"/>
                    </a:lnTo>
                    <a:lnTo>
                      <a:pt x="268" y="1134"/>
                    </a:lnTo>
                    <a:lnTo>
                      <a:pt x="270" y="1154"/>
                    </a:lnTo>
                    <a:lnTo>
                      <a:pt x="272" y="1174"/>
                    </a:lnTo>
                    <a:lnTo>
                      <a:pt x="270" y="1194"/>
                    </a:lnTo>
                    <a:lnTo>
                      <a:pt x="272" y="1222"/>
                    </a:lnTo>
                    <a:lnTo>
                      <a:pt x="280" y="1254"/>
                    </a:lnTo>
                    <a:lnTo>
                      <a:pt x="290" y="1284"/>
                    </a:lnTo>
                    <a:lnTo>
                      <a:pt x="300" y="1314"/>
                    </a:lnTo>
                    <a:lnTo>
                      <a:pt x="310" y="1346"/>
                    </a:lnTo>
                    <a:lnTo>
                      <a:pt x="318" y="1380"/>
                    </a:lnTo>
                    <a:lnTo>
                      <a:pt x="322" y="1416"/>
                    </a:lnTo>
                    <a:lnTo>
                      <a:pt x="346" y="1412"/>
                    </a:lnTo>
                    <a:lnTo>
                      <a:pt x="366" y="1404"/>
                    </a:lnTo>
                    <a:lnTo>
                      <a:pt x="382" y="1394"/>
                    </a:lnTo>
                    <a:lnTo>
                      <a:pt x="400" y="1382"/>
                    </a:lnTo>
                    <a:lnTo>
                      <a:pt x="418" y="1370"/>
                    </a:lnTo>
                    <a:lnTo>
                      <a:pt x="424" y="1366"/>
                    </a:lnTo>
                    <a:lnTo>
                      <a:pt x="430" y="1364"/>
                    </a:lnTo>
                    <a:lnTo>
                      <a:pt x="436" y="1360"/>
                    </a:lnTo>
                    <a:lnTo>
                      <a:pt x="440" y="1358"/>
                    </a:lnTo>
                    <a:lnTo>
                      <a:pt x="442" y="1354"/>
                    </a:lnTo>
                    <a:lnTo>
                      <a:pt x="446" y="1350"/>
                    </a:lnTo>
                    <a:lnTo>
                      <a:pt x="448" y="1342"/>
                    </a:lnTo>
                    <a:lnTo>
                      <a:pt x="448" y="1326"/>
                    </a:lnTo>
                    <a:lnTo>
                      <a:pt x="446" y="1310"/>
                    </a:lnTo>
                    <a:lnTo>
                      <a:pt x="446" y="1294"/>
                    </a:lnTo>
                    <a:lnTo>
                      <a:pt x="458" y="1292"/>
                    </a:lnTo>
                    <a:lnTo>
                      <a:pt x="466" y="1286"/>
                    </a:lnTo>
                    <a:lnTo>
                      <a:pt x="468" y="1276"/>
                    </a:lnTo>
                    <a:lnTo>
                      <a:pt x="468" y="1264"/>
                    </a:lnTo>
                    <a:lnTo>
                      <a:pt x="466" y="1252"/>
                    </a:lnTo>
                    <a:lnTo>
                      <a:pt x="466" y="1240"/>
                    </a:lnTo>
                    <a:lnTo>
                      <a:pt x="468" y="1224"/>
                    </a:lnTo>
                    <a:lnTo>
                      <a:pt x="476" y="1214"/>
                    </a:lnTo>
                    <a:lnTo>
                      <a:pt x="486" y="1208"/>
                    </a:lnTo>
                    <a:lnTo>
                      <a:pt x="496" y="1204"/>
                    </a:lnTo>
                    <a:lnTo>
                      <a:pt x="508" y="1200"/>
                    </a:lnTo>
                    <a:lnTo>
                      <a:pt x="518" y="1192"/>
                    </a:lnTo>
                    <a:lnTo>
                      <a:pt x="526" y="1180"/>
                    </a:lnTo>
                    <a:lnTo>
                      <a:pt x="530" y="1160"/>
                    </a:lnTo>
                    <a:lnTo>
                      <a:pt x="526" y="1140"/>
                    </a:lnTo>
                    <a:lnTo>
                      <a:pt x="518" y="1118"/>
                    </a:lnTo>
                    <a:lnTo>
                      <a:pt x="508" y="1096"/>
                    </a:lnTo>
                    <a:lnTo>
                      <a:pt x="504" y="1076"/>
                    </a:lnTo>
                    <a:lnTo>
                      <a:pt x="506" y="1056"/>
                    </a:lnTo>
                    <a:lnTo>
                      <a:pt x="516" y="1038"/>
                    </a:lnTo>
                    <a:lnTo>
                      <a:pt x="530" y="1020"/>
                    </a:lnTo>
                    <a:lnTo>
                      <a:pt x="548" y="1002"/>
                    </a:lnTo>
                    <a:lnTo>
                      <a:pt x="564" y="986"/>
                    </a:lnTo>
                    <a:lnTo>
                      <a:pt x="580" y="970"/>
                    </a:lnTo>
                    <a:lnTo>
                      <a:pt x="586" y="960"/>
                    </a:lnTo>
                    <a:lnTo>
                      <a:pt x="596" y="948"/>
                    </a:lnTo>
                    <a:lnTo>
                      <a:pt x="606" y="932"/>
                    </a:lnTo>
                    <a:lnTo>
                      <a:pt x="616" y="918"/>
                    </a:lnTo>
                    <a:lnTo>
                      <a:pt x="620" y="904"/>
                    </a:lnTo>
                    <a:lnTo>
                      <a:pt x="618" y="892"/>
                    </a:lnTo>
                    <a:lnTo>
                      <a:pt x="608" y="884"/>
                    </a:lnTo>
                    <a:lnTo>
                      <a:pt x="594" y="882"/>
                    </a:lnTo>
                    <a:lnTo>
                      <a:pt x="580" y="886"/>
                    </a:lnTo>
                    <a:lnTo>
                      <a:pt x="564" y="892"/>
                    </a:lnTo>
                    <a:lnTo>
                      <a:pt x="550" y="894"/>
                    </a:lnTo>
                    <a:lnTo>
                      <a:pt x="536" y="890"/>
                    </a:lnTo>
                    <a:lnTo>
                      <a:pt x="534" y="888"/>
                    </a:lnTo>
                    <a:lnTo>
                      <a:pt x="532" y="884"/>
                    </a:lnTo>
                    <a:lnTo>
                      <a:pt x="530" y="878"/>
                    </a:lnTo>
                    <a:lnTo>
                      <a:pt x="530" y="874"/>
                    </a:lnTo>
                    <a:lnTo>
                      <a:pt x="528" y="870"/>
                    </a:lnTo>
                    <a:lnTo>
                      <a:pt x="524" y="862"/>
                    </a:lnTo>
                    <a:lnTo>
                      <a:pt x="518" y="856"/>
                    </a:lnTo>
                    <a:lnTo>
                      <a:pt x="514" y="850"/>
                    </a:lnTo>
                    <a:lnTo>
                      <a:pt x="504" y="830"/>
                    </a:lnTo>
                    <a:lnTo>
                      <a:pt x="496" y="810"/>
                    </a:lnTo>
                    <a:lnTo>
                      <a:pt x="488" y="794"/>
                    </a:lnTo>
                    <a:lnTo>
                      <a:pt x="478" y="780"/>
                    </a:lnTo>
                    <a:lnTo>
                      <a:pt x="468" y="766"/>
                    </a:lnTo>
                    <a:lnTo>
                      <a:pt x="462" y="742"/>
                    </a:lnTo>
                    <a:lnTo>
                      <a:pt x="456" y="718"/>
                    </a:lnTo>
                    <a:lnTo>
                      <a:pt x="446" y="694"/>
                    </a:lnTo>
                    <a:lnTo>
                      <a:pt x="458" y="688"/>
                    </a:lnTo>
                    <a:lnTo>
                      <a:pt x="468" y="690"/>
                    </a:lnTo>
                    <a:lnTo>
                      <a:pt x="474" y="698"/>
                    </a:lnTo>
                    <a:lnTo>
                      <a:pt x="480" y="708"/>
                    </a:lnTo>
                    <a:lnTo>
                      <a:pt x="484" y="720"/>
                    </a:lnTo>
                    <a:lnTo>
                      <a:pt x="502" y="750"/>
                    </a:lnTo>
                    <a:lnTo>
                      <a:pt x="518" y="780"/>
                    </a:lnTo>
                    <a:lnTo>
                      <a:pt x="520" y="788"/>
                    </a:lnTo>
                    <a:lnTo>
                      <a:pt x="520" y="794"/>
                    </a:lnTo>
                    <a:lnTo>
                      <a:pt x="520" y="800"/>
                    </a:lnTo>
                    <a:lnTo>
                      <a:pt x="522" y="806"/>
                    </a:lnTo>
                    <a:lnTo>
                      <a:pt x="524" y="810"/>
                    </a:lnTo>
                    <a:lnTo>
                      <a:pt x="526" y="814"/>
                    </a:lnTo>
                    <a:lnTo>
                      <a:pt x="528" y="818"/>
                    </a:lnTo>
                    <a:lnTo>
                      <a:pt x="532" y="824"/>
                    </a:lnTo>
                    <a:lnTo>
                      <a:pt x="540" y="850"/>
                    </a:lnTo>
                    <a:lnTo>
                      <a:pt x="548" y="876"/>
                    </a:lnTo>
                    <a:lnTo>
                      <a:pt x="590" y="856"/>
                    </a:lnTo>
                    <a:lnTo>
                      <a:pt x="634" y="830"/>
                    </a:lnTo>
                    <a:lnTo>
                      <a:pt x="672" y="800"/>
                    </a:lnTo>
                    <a:lnTo>
                      <a:pt x="684" y="790"/>
                    </a:lnTo>
                    <a:lnTo>
                      <a:pt x="692" y="778"/>
                    </a:lnTo>
                    <a:lnTo>
                      <a:pt x="694" y="766"/>
                    </a:lnTo>
                    <a:lnTo>
                      <a:pt x="686" y="752"/>
                    </a:lnTo>
                    <a:lnTo>
                      <a:pt x="678" y="746"/>
                    </a:lnTo>
                    <a:lnTo>
                      <a:pt x="670" y="742"/>
                    </a:lnTo>
                    <a:lnTo>
                      <a:pt x="664" y="740"/>
                    </a:lnTo>
                    <a:lnTo>
                      <a:pt x="660" y="732"/>
                    </a:lnTo>
                    <a:lnTo>
                      <a:pt x="656" y="720"/>
                    </a:lnTo>
                    <a:lnTo>
                      <a:pt x="652" y="718"/>
                    </a:lnTo>
                    <a:lnTo>
                      <a:pt x="646" y="718"/>
                    </a:lnTo>
                    <a:lnTo>
                      <a:pt x="644" y="718"/>
                    </a:lnTo>
                    <a:lnTo>
                      <a:pt x="642" y="720"/>
                    </a:lnTo>
                    <a:lnTo>
                      <a:pt x="638" y="724"/>
                    </a:lnTo>
                    <a:lnTo>
                      <a:pt x="636" y="728"/>
                    </a:lnTo>
                    <a:lnTo>
                      <a:pt x="634" y="732"/>
                    </a:lnTo>
                    <a:lnTo>
                      <a:pt x="632" y="734"/>
                    </a:lnTo>
                    <a:lnTo>
                      <a:pt x="630" y="738"/>
                    </a:lnTo>
                    <a:lnTo>
                      <a:pt x="626" y="740"/>
                    </a:lnTo>
                    <a:lnTo>
                      <a:pt x="612" y="726"/>
                    </a:lnTo>
                    <a:lnTo>
                      <a:pt x="596" y="712"/>
                    </a:lnTo>
                    <a:lnTo>
                      <a:pt x="584" y="696"/>
                    </a:lnTo>
                    <a:lnTo>
                      <a:pt x="576" y="676"/>
                    </a:lnTo>
                    <a:lnTo>
                      <a:pt x="590" y="672"/>
                    </a:lnTo>
                    <a:lnTo>
                      <a:pt x="600" y="676"/>
                    </a:lnTo>
                    <a:lnTo>
                      <a:pt x="608" y="684"/>
                    </a:lnTo>
                    <a:lnTo>
                      <a:pt x="614" y="694"/>
                    </a:lnTo>
                    <a:lnTo>
                      <a:pt x="620" y="704"/>
                    </a:lnTo>
                    <a:lnTo>
                      <a:pt x="630" y="710"/>
                    </a:lnTo>
                    <a:lnTo>
                      <a:pt x="642" y="712"/>
                    </a:lnTo>
                    <a:lnTo>
                      <a:pt x="656" y="708"/>
                    </a:lnTo>
                    <a:lnTo>
                      <a:pt x="668" y="706"/>
                    </a:lnTo>
                    <a:lnTo>
                      <a:pt x="672" y="720"/>
                    </a:lnTo>
                    <a:lnTo>
                      <a:pt x="680" y="726"/>
                    </a:lnTo>
                    <a:lnTo>
                      <a:pt x="690" y="728"/>
                    </a:lnTo>
                    <a:lnTo>
                      <a:pt x="704" y="726"/>
                    </a:lnTo>
                    <a:lnTo>
                      <a:pt x="718" y="724"/>
                    </a:lnTo>
                    <a:lnTo>
                      <a:pt x="730" y="724"/>
                    </a:lnTo>
                    <a:lnTo>
                      <a:pt x="736" y="724"/>
                    </a:lnTo>
                    <a:lnTo>
                      <a:pt x="740" y="726"/>
                    </a:lnTo>
                    <a:lnTo>
                      <a:pt x="742" y="726"/>
                    </a:lnTo>
                    <a:lnTo>
                      <a:pt x="744" y="726"/>
                    </a:lnTo>
                    <a:lnTo>
                      <a:pt x="744" y="728"/>
                    </a:lnTo>
                    <a:lnTo>
                      <a:pt x="744" y="730"/>
                    </a:lnTo>
                    <a:lnTo>
                      <a:pt x="746" y="732"/>
                    </a:lnTo>
                    <a:lnTo>
                      <a:pt x="748" y="736"/>
                    </a:lnTo>
                    <a:lnTo>
                      <a:pt x="750" y="742"/>
                    </a:lnTo>
                    <a:lnTo>
                      <a:pt x="760" y="752"/>
                    </a:lnTo>
                    <a:lnTo>
                      <a:pt x="772" y="760"/>
                    </a:lnTo>
                    <a:lnTo>
                      <a:pt x="786" y="760"/>
                    </a:lnTo>
                    <a:lnTo>
                      <a:pt x="786" y="766"/>
                    </a:lnTo>
                    <a:lnTo>
                      <a:pt x="784" y="770"/>
                    </a:lnTo>
                    <a:lnTo>
                      <a:pt x="780" y="774"/>
                    </a:lnTo>
                    <a:lnTo>
                      <a:pt x="776" y="776"/>
                    </a:lnTo>
                    <a:lnTo>
                      <a:pt x="780" y="780"/>
                    </a:lnTo>
                    <a:lnTo>
                      <a:pt x="786" y="784"/>
                    </a:lnTo>
                    <a:lnTo>
                      <a:pt x="792" y="784"/>
                    </a:lnTo>
                    <a:lnTo>
                      <a:pt x="800" y="786"/>
                    </a:lnTo>
                    <a:lnTo>
                      <a:pt x="800" y="810"/>
                    </a:lnTo>
                    <a:lnTo>
                      <a:pt x="804" y="834"/>
                    </a:lnTo>
                    <a:lnTo>
                      <a:pt x="812" y="858"/>
                    </a:lnTo>
                    <a:lnTo>
                      <a:pt x="822" y="874"/>
                    </a:lnTo>
                    <a:lnTo>
                      <a:pt x="832" y="892"/>
                    </a:lnTo>
                    <a:lnTo>
                      <a:pt x="840" y="910"/>
                    </a:lnTo>
                    <a:lnTo>
                      <a:pt x="844" y="928"/>
                    </a:lnTo>
                    <a:lnTo>
                      <a:pt x="848" y="926"/>
                    </a:lnTo>
                    <a:lnTo>
                      <a:pt x="852" y="924"/>
                    </a:lnTo>
                    <a:lnTo>
                      <a:pt x="854" y="922"/>
                    </a:lnTo>
                    <a:lnTo>
                      <a:pt x="858" y="916"/>
                    </a:lnTo>
                    <a:lnTo>
                      <a:pt x="856" y="928"/>
                    </a:lnTo>
                    <a:lnTo>
                      <a:pt x="858" y="938"/>
                    </a:lnTo>
                    <a:lnTo>
                      <a:pt x="864" y="950"/>
                    </a:lnTo>
                    <a:lnTo>
                      <a:pt x="874" y="958"/>
                    </a:lnTo>
                    <a:lnTo>
                      <a:pt x="876" y="942"/>
                    </a:lnTo>
                    <a:lnTo>
                      <a:pt x="872" y="926"/>
                    </a:lnTo>
                    <a:lnTo>
                      <a:pt x="866" y="910"/>
                    </a:lnTo>
                    <a:lnTo>
                      <a:pt x="864" y="890"/>
                    </a:lnTo>
                    <a:lnTo>
                      <a:pt x="864" y="870"/>
                    </a:lnTo>
                    <a:lnTo>
                      <a:pt x="866" y="850"/>
                    </a:lnTo>
                    <a:lnTo>
                      <a:pt x="866" y="836"/>
                    </a:lnTo>
                    <a:lnTo>
                      <a:pt x="870" y="830"/>
                    </a:lnTo>
                    <a:lnTo>
                      <a:pt x="874" y="826"/>
                    </a:lnTo>
                    <a:lnTo>
                      <a:pt x="884" y="824"/>
                    </a:lnTo>
                    <a:lnTo>
                      <a:pt x="896" y="818"/>
                    </a:lnTo>
                    <a:lnTo>
                      <a:pt x="908" y="806"/>
                    </a:lnTo>
                    <a:lnTo>
                      <a:pt x="918" y="792"/>
                    </a:lnTo>
                    <a:lnTo>
                      <a:pt x="930" y="780"/>
                    </a:lnTo>
                    <a:lnTo>
                      <a:pt x="932" y="776"/>
                    </a:lnTo>
                    <a:lnTo>
                      <a:pt x="938" y="772"/>
                    </a:lnTo>
                    <a:lnTo>
                      <a:pt x="944" y="766"/>
                    </a:lnTo>
                    <a:lnTo>
                      <a:pt x="948" y="762"/>
                    </a:lnTo>
                    <a:lnTo>
                      <a:pt x="954" y="758"/>
                    </a:lnTo>
                    <a:lnTo>
                      <a:pt x="958" y="756"/>
                    </a:lnTo>
                    <a:lnTo>
                      <a:pt x="964" y="754"/>
                    </a:lnTo>
                    <a:lnTo>
                      <a:pt x="968" y="754"/>
                    </a:lnTo>
                    <a:lnTo>
                      <a:pt x="970" y="754"/>
                    </a:lnTo>
                    <a:lnTo>
                      <a:pt x="972" y="756"/>
                    </a:lnTo>
                    <a:lnTo>
                      <a:pt x="974" y="760"/>
                    </a:lnTo>
                    <a:lnTo>
                      <a:pt x="974" y="762"/>
                    </a:lnTo>
                    <a:lnTo>
                      <a:pt x="974" y="766"/>
                    </a:lnTo>
                    <a:lnTo>
                      <a:pt x="974" y="772"/>
                    </a:lnTo>
                    <a:lnTo>
                      <a:pt x="974" y="776"/>
                    </a:lnTo>
                    <a:lnTo>
                      <a:pt x="976" y="780"/>
                    </a:lnTo>
                    <a:lnTo>
                      <a:pt x="982" y="792"/>
                    </a:lnTo>
                    <a:lnTo>
                      <a:pt x="988" y="800"/>
                    </a:lnTo>
                    <a:lnTo>
                      <a:pt x="994" y="810"/>
                    </a:lnTo>
                    <a:lnTo>
                      <a:pt x="998" y="820"/>
                    </a:lnTo>
                    <a:lnTo>
                      <a:pt x="996" y="834"/>
                    </a:lnTo>
                    <a:lnTo>
                      <a:pt x="1004" y="834"/>
                    </a:lnTo>
                    <a:lnTo>
                      <a:pt x="1012" y="832"/>
                    </a:lnTo>
                    <a:lnTo>
                      <a:pt x="1018" y="828"/>
                    </a:lnTo>
                    <a:lnTo>
                      <a:pt x="1020" y="850"/>
                    </a:lnTo>
                    <a:lnTo>
                      <a:pt x="1026" y="868"/>
                    </a:lnTo>
                    <a:lnTo>
                      <a:pt x="1032" y="888"/>
                    </a:lnTo>
                    <a:lnTo>
                      <a:pt x="1032" y="902"/>
                    </a:lnTo>
                    <a:lnTo>
                      <a:pt x="1032" y="916"/>
                    </a:lnTo>
                    <a:lnTo>
                      <a:pt x="1034" y="930"/>
                    </a:lnTo>
                    <a:lnTo>
                      <a:pt x="1038" y="936"/>
                    </a:lnTo>
                    <a:lnTo>
                      <a:pt x="1042" y="940"/>
                    </a:lnTo>
                    <a:lnTo>
                      <a:pt x="1048" y="946"/>
                    </a:lnTo>
                    <a:lnTo>
                      <a:pt x="1052" y="950"/>
                    </a:lnTo>
                    <a:lnTo>
                      <a:pt x="1054" y="956"/>
                    </a:lnTo>
                    <a:lnTo>
                      <a:pt x="1056" y="962"/>
                    </a:lnTo>
                    <a:lnTo>
                      <a:pt x="1056" y="970"/>
                    </a:lnTo>
                    <a:lnTo>
                      <a:pt x="1058" y="976"/>
                    </a:lnTo>
                    <a:lnTo>
                      <a:pt x="1058" y="980"/>
                    </a:lnTo>
                    <a:lnTo>
                      <a:pt x="1060" y="986"/>
                    </a:lnTo>
                    <a:lnTo>
                      <a:pt x="1062" y="990"/>
                    </a:lnTo>
                    <a:lnTo>
                      <a:pt x="1064" y="994"/>
                    </a:lnTo>
                    <a:lnTo>
                      <a:pt x="1068" y="996"/>
                    </a:lnTo>
                    <a:lnTo>
                      <a:pt x="1074" y="998"/>
                    </a:lnTo>
                    <a:lnTo>
                      <a:pt x="1080" y="996"/>
                    </a:lnTo>
                    <a:lnTo>
                      <a:pt x="1080" y="980"/>
                    </a:lnTo>
                    <a:lnTo>
                      <a:pt x="1074" y="966"/>
                    </a:lnTo>
                    <a:lnTo>
                      <a:pt x="1064" y="954"/>
                    </a:lnTo>
                    <a:lnTo>
                      <a:pt x="1054" y="942"/>
                    </a:lnTo>
                    <a:lnTo>
                      <a:pt x="1048" y="928"/>
                    </a:lnTo>
                    <a:lnTo>
                      <a:pt x="1042" y="908"/>
                    </a:lnTo>
                    <a:lnTo>
                      <a:pt x="1042" y="886"/>
                    </a:lnTo>
                    <a:lnTo>
                      <a:pt x="1044" y="866"/>
                    </a:lnTo>
                    <a:lnTo>
                      <a:pt x="1056" y="864"/>
                    </a:lnTo>
                    <a:lnTo>
                      <a:pt x="1066" y="870"/>
                    </a:lnTo>
                    <a:lnTo>
                      <a:pt x="1074" y="880"/>
                    </a:lnTo>
                    <a:lnTo>
                      <a:pt x="1080" y="894"/>
                    </a:lnTo>
                    <a:lnTo>
                      <a:pt x="1086" y="906"/>
                    </a:lnTo>
                    <a:lnTo>
                      <a:pt x="1090" y="918"/>
                    </a:lnTo>
                    <a:lnTo>
                      <a:pt x="1104" y="902"/>
                    </a:lnTo>
                    <a:lnTo>
                      <a:pt x="1114" y="884"/>
                    </a:lnTo>
                    <a:lnTo>
                      <a:pt x="1118" y="862"/>
                    </a:lnTo>
                    <a:lnTo>
                      <a:pt x="1112" y="842"/>
                    </a:lnTo>
                    <a:lnTo>
                      <a:pt x="1104" y="832"/>
                    </a:lnTo>
                    <a:lnTo>
                      <a:pt x="1096" y="824"/>
                    </a:lnTo>
                    <a:lnTo>
                      <a:pt x="1090" y="816"/>
                    </a:lnTo>
                    <a:lnTo>
                      <a:pt x="1090" y="804"/>
                    </a:lnTo>
                    <a:lnTo>
                      <a:pt x="1094" y="792"/>
                    </a:lnTo>
                    <a:lnTo>
                      <a:pt x="1104" y="782"/>
                    </a:lnTo>
                    <a:lnTo>
                      <a:pt x="1116" y="774"/>
                    </a:lnTo>
                    <a:lnTo>
                      <a:pt x="1128" y="768"/>
                    </a:lnTo>
                    <a:lnTo>
                      <a:pt x="1130" y="774"/>
                    </a:lnTo>
                    <a:lnTo>
                      <a:pt x="1128" y="784"/>
                    </a:lnTo>
                    <a:lnTo>
                      <a:pt x="1124" y="794"/>
                    </a:lnTo>
                    <a:lnTo>
                      <a:pt x="1120" y="804"/>
                    </a:lnTo>
                    <a:lnTo>
                      <a:pt x="1118" y="812"/>
                    </a:lnTo>
                    <a:lnTo>
                      <a:pt x="1118" y="818"/>
                    </a:lnTo>
                    <a:lnTo>
                      <a:pt x="1124" y="820"/>
                    </a:lnTo>
                    <a:lnTo>
                      <a:pt x="1134" y="818"/>
                    </a:lnTo>
                    <a:lnTo>
                      <a:pt x="1146" y="810"/>
                    </a:lnTo>
                    <a:lnTo>
                      <a:pt x="1148" y="800"/>
                    </a:lnTo>
                    <a:lnTo>
                      <a:pt x="1148" y="786"/>
                    </a:lnTo>
                    <a:lnTo>
                      <a:pt x="1148" y="774"/>
                    </a:lnTo>
                    <a:lnTo>
                      <a:pt x="1152" y="764"/>
                    </a:lnTo>
                    <a:lnTo>
                      <a:pt x="1160" y="756"/>
                    </a:lnTo>
                    <a:lnTo>
                      <a:pt x="1172" y="752"/>
                    </a:lnTo>
                    <a:lnTo>
                      <a:pt x="1184" y="750"/>
                    </a:lnTo>
                    <a:lnTo>
                      <a:pt x="1196" y="748"/>
                    </a:lnTo>
                    <a:lnTo>
                      <a:pt x="1208" y="742"/>
                    </a:lnTo>
                    <a:lnTo>
                      <a:pt x="1216" y="730"/>
                    </a:lnTo>
                    <a:lnTo>
                      <a:pt x="1218" y="716"/>
                    </a:lnTo>
                    <a:lnTo>
                      <a:pt x="1218" y="700"/>
                    </a:lnTo>
                    <a:lnTo>
                      <a:pt x="1224" y="688"/>
                    </a:lnTo>
                    <a:lnTo>
                      <a:pt x="1232" y="674"/>
                    </a:lnTo>
                    <a:lnTo>
                      <a:pt x="1232" y="660"/>
                    </a:lnTo>
                    <a:lnTo>
                      <a:pt x="1228" y="652"/>
                    </a:lnTo>
                    <a:lnTo>
                      <a:pt x="1222" y="644"/>
                    </a:lnTo>
                    <a:lnTo>
                      <a:pt x="1216" y="634"/>
                    </a:lnTo>
                    <a:lnTo>
                      <a:pt x="1212" y="624"/>
                    </a:lnTo>
                    <a:lnTo>
                      <a:pt x="1214" y="610"/>
                    </a:lnTo>
                    <a:lnTo>
                      <a:pt x="1222" y="598"/>
                    </a:lnTo>
                    <a:lnTo>
                      <a:pt x="1232" y="588"/>
                    </a:lnTo>
                    <a:lnTo>
                      <a:pt x="1222" y="586"/>
                    </a:lnTo>
                    <a:lnTo>
                      <a:pt x="1212" y="588"/>
                    </a:lnTo>
                    <a:lnTo>
                      <a:pt x="1204" y="590"/>
                    </a:lnTo>
                    <a:lnTo>
                      <a:pt x="1196" y="586"/>
                    </a:lnTo>
                    <a:lnTo>
                      <a:pt x="1194" y="576"/>
                    </a:lnTo>
                    <a:lnTo>
                      <a:pt x="1196" y="564"/>
                    </a:lnTo>
                    <a:lnTo>
                      <a:pt x="1206" y="552"/>
                    </a:lnTo>
                    <a:lnTo>
                      <a:pt x="1218" y="542"/>
                    </a:lnTo>
                    <a:lnTo>
                      <a:pt x="1230" y="536"/>
                    </a:lnTo>
                    <a:lnTo>
                      <a:pt x="1242" y="534"/>
                    </a:lnTo>
                    <a:lnTo>
                      <a:pt x="1242" y="542"/>
                    </a:lnTo>
                    <a:lnTo>
                      <a:pt x="1240" y="548"/>
                    </a:lnTo>
                    <a:lnTo>
                      <a:pt x="1236" y="556"/>
                    </a:lnTo>
                    <a:lnTo>
                      <a:pt x="1232" y="562"/>
                    </a:lnTo>
                    <a:lnTo>
                      <a:pt x="1238" y="562"/>
                    </a:lnTo>
                    <a:lnTo>
                      <a:pt x="1248" y="560"/>
                    </a:lnTo>
                    <a:lnTo>
                      <a:pt x="1256" y="558"/>
                    </a:lnTo>
                    <a:lnTo>
                      <a:pt x="1264" y="558"/>
                    </a:lnTo>
                    <a:lnTo>
                      <a:pt x="1270" y="560"/>
                    </a:lnTo>
                    <a:lnTo>
                      <a:pt x="1272" y="566"/>
                    </a:lnTo>
                    <a:lnTo>
                      <a:pt x="1268" y="578"/>
                    </a:lnTo>
                    <a:lnTo>
                      <a:pt x="1280" y="582"/>
                    </a:lnTo>
                    <a:lnTo>
                      <a:pt x="1282" y="590"/>
                    </a:lnTo>
                    <a:lnTo>
                      <a:pt x="1282" y="600"/>
                    </a:lnTo>
                    <a:lnTo>
                      <a:pt x="1276" y="610"/>
                    </a:lnTo>
                    <a:lnTo>
                      <a:pt x="1272" y="620"/>
                    </a:lnTo>
                    <a:lnTo>
                      <a:pt x="1270" y="628"/>
                    </a:lnTo>
                    <a:lnTo>
                      <a:pt x="1278" y="626"/>
                    </a:lnTo>
                    <a:lnTo>
                      <a:pt x="1284" y="624"/>
                    </a:lnTo>
                    <a:lnTo>
                      <a:pt x="1292" y="618"/>
                    </a:lnTo>
                    <a:lnTo>
                      <a:pt x="1296" y="610"/>
                    </a:lnTo>
                    <a:lnTo>
                      <a:pt x="1300" y="600"/>
                    </a:lnTo>
                    <a:lnTo>
                      <a:pt x="1300" y="592"/>
                    </a:lnTo>
                    <a:lnTo>
                      <a:pt x="1296" y="588"/>
                    </a:lnTo>
                    <a:lnTo>
                      <a:pt x="1290" y="580"/>
                    </a:lnTo>
                    <a:lnTo>
                      <a:pt x="1286" y="572"/>
                    </a:lnTo>
                    <a:lnTo>
                      <a:pt x="1284" y="562"/>
                    </a:lnTo>
                    <a:lnTo>
                      <a:pt x="1288" y="556"/>
                    </a:lnTo>
                    <a:lnTo>
                      <a:pt x="1294" y="550"/>
                    </a:lnTo>
                    <a:lnTo>
                      <a:pt x="1300" y="546"/>
                    </a:lnTo>
                    <a:lnTo>
                      <a:pt x="1306" y="536"/>
                    </a:lnTo>
                    <a:lnTo>
                      <a:pt x="1306" y="532"/>
                    </a:lnTo>
                    <a:lnTo>
                      <a:pt x="1306" y="528"/>
                    </a:lnTo>
                    <a:lnTo>
                      <a:pt x="1304" y="526"/>
                    </a:lnTo>
                    <a:lnTo>
                      <a:pt x="1304" y="522"/>
                    </a:lnTo>
                    <a:lnTo>
                      <a:pt x="1304" y="518"/>
                    </a:lnTo>
                    <a:lnTo>
                      <a:pt x="1306" y="514"/>
                    </a:lnTo>
                    <a:lnTo>
                      <a:pt x="1310" y="510"/>
                    </a:lnTo>
                    <a:lnTo>
                      <a:pt x="1314" y="506"/>
                    </a:lnTo>
                    <a:lnTo>
                      <a:pt x="1320" y="502"/>
                    </a:lnTo>
                    <a:lnTo>
                      <a:pt x="1326" y="500"/>
                    </a:lnTo>
                    <a:lnTo>
                      <a:pt x="1330" y="494"/>
                    </a:lnTo>
                    <a:lnTo>
                      <a:pt x="1330" y="500"/>
                    </a:lnTo>
                    <a:lnTo>
                      <a:pt x="1330" y="504"/>
                    </a:lnTo>
                    <a:lnTo>
                      <a:pt x="1334" y="508"/>
                    </a:lnTo>
                    <a:lnTo>
                      <a:pt x="1336" y="512"/>
                    </a:lnTo>
                    <a:lnTo>
                      <a:pt x="1340" y="516"/>
                    </a:lnTo>
                    <a:lnTo>
                      <a:pt x="1346" y="518"/>
                    </a:lnTo>
                    <a:lnTo>
                      <a:pt x="1352" y="502"/>
                    </a:lnTo>
                    <a:lnTo>
                      <a:pt x="1364" y="486"/>
                    </a:lnTo>
                    <a:lnTo>
                      <a:pt x="1376" y="472"/>
                    </a:lnTo>
                    <a:lnTo>
                      <a:pt x="1386" y="458"/>
                    </a:lnTo>
                    <a:lnTo>
                      <a:pt x="1394" y="442"/>
                    </a:lnTo>
                    <a:lnTo>
                      <a:pt x="1398" y="424"/>
                    </a:lnTo>
                    <a:lnTo>
                      <a:pt x="1398" y="410"/>
                    </a:lnTo>
                    <a:lnTo>
                      <a:pt x="1394" y="396"/>
                    </a:lnTo>
                    <a:lnTo>
                      <a:pt x="1388" y="386"/>
                    </a:lnTo>
                    <a:lnTo>
                      <a:pt x="1378" y="382"/>
                    </a:lnTo>
                    <a:lnTo>
                      <a:pt x="1364" y="384"/>
                    </a:lnTo>
                    <a:lnTo>
                      <a:pt x="1362" y="380"/>
                    </a:lnTo>
                    <a:lnTo>
                      <a:pt x="1360" y="376"/>
                    </a:lnTo>
                    <a:lnTo>
                      <a:pt x="1360" y="374"/>
                    </a:lnTo>
                    <a:lnTo>
                      <a:pt x="1356" y="374"/>
                    </a:lnTo>
                    <a:lnTo>
                      <a:pt x="1352" y="374"/>
                    </a:lnTo>
                    <a:lnTo>
                      <a:pt x="1346" y="374"/>
                    </a:lnTo>
                    <a:lnTo>
                      <a:pt x="1342" y="374"/>
                    </a:lnTo>
                    <a:lnTo>
                      <a:pt x="1338" y="374"/>
                    </a:lnTo>
                    <a:lnTo>
                      <a:pt x="1334" y="372"/>
                    </a:lnTo>
                    <a:lnTo>
                      <a:pt x="1332" y="370"/>
                    </a:lnTo>
                    <a:lnTo>
                      <a:pt x="1330" y="366"/>
                    </a:lnTo>
                    <a:lnTo>
                      <a:pt x="1330" y="362"/>
                    </a:lnTo>
                    <a:lnTo>
                      <a:pt x="1332" y="356"/>
                    </a:lnTo>
                    <a:lnTo>
                      <a:pt x="1340" y="350"/>
                    </a:lnTo>
                    <a:lnTo>
                      <a:pt x="1352" y="346"/>
                    </a:lnTo>
                    <a:lnTo>
                      <a:pt x="1366" y="344"/>
                    </a:lnTo>
                    <a:lnTo>
                      <a:pt x="1376" y="340"/>
                    </a:lnTo>
                    <a:lnTo>
                      <a:pt x="1384" y="334"/>
                    </a:lnTo>
                    <a:lnTo>
                      <a:pt x="1390" y="328"/>
                    </a:lnTo>
                    <a:lnTo>
                      <a:pt x="1396" y="320"/>
                    </a:lnTo>
                    <a:lnTo>
                      <a:pt x="1402" y="312"/>
                    </a:lnTo>
                    <a:lnTo>
                      <a:pt x="1424" y="294"/>
                    </a:lnTo>
                    <a:lnTo>
                      <a:pt x="1446" y="282"/>
                    </a:lnTo>
                    <a:lnTo>
                      <a:pt x="1472" y="278"/>
                    </a:lnTo>
                    <a:lnTo>
                      <a:pt x="1500" y="278"/>
                    </a:lnTo>
                    <a:lnTo>
                      <a:pt x="1498" y="290"/>
                    </a:lnTo>
                    <a:lnTo>
                      <a:pt x="1494" y="300"/>
                    </a:lnTo>
                    <a:lnTo>
                      <a:pt x="1508" y="300"/>
                    </a:lnTo>
                    <a:lnTo>
                      <a:pt x="1518" y="294"/>
                    </a:lnTo>
                    <a:lnTo>
                      <a:pt x="1524" y="284"/>
                    </a:lnTo>
                    <a:lnTo>
                      <a:pt x="1532" y="274"/>
                    </a:lnTo>
                    <a:lnTo>
                      <a:pt x="1540" y="264"/>
                    </a:lnTo>
                    <a:lnTo>
                      <a:pt x="1548" y="260"/>
                    </a:lnTo>
                    <a:lnTo>
                      <a:pt x="1560" y="258"/>
                    </a:lnTo>
                    <a:lnTo>
                      <a:pt x="1570" y="258"/>
                    </a:lnTo>
                    <a:lnTo>
                      <a:pt x="1578" y="262"/>
                    </a:lnTo>
                    <a:lnTo>
                      <a:pt x="1580" y="270"/>
                    </a:lnTo>
                    <a:lnTo>
                      <a:pt x="1588" y="258"/>
                    </a:lnTo>
                    <a:lnTo>
                      <a:pt x="1600" y="246"/>
                    </a:lnTo>
                    <a:lnTo>
                      <a:pt x="1614" y="242"/>
                    </a:lnTo>
                    <a:lnTo>
                      <a:pt x="1614" y="260"/>
                    </a:lnTo>
                    <a:lnTo>
                      <a:pt x="1608" y="274"/>
                    </a:lnTo>
                    <a:lnTo>
                      <a:pt x="1598" y="286"/>
                    </a:lnTo>
                    <a:lnTo>
                      <a:pt x="1584" y="296"/>
                    </a:lnTo>
                    <a:lnTo>
                      <a:pt x="1572" y="306"/>
                    </a:lnTo>
                    <a:lnTo>
                      <a:pt x="1560" y="316"/>
                    </a:lnTo>
                    <a:lnTo>
                      <a:pt x="1550" y="330"/>
                    </a:lnTo>
                    <a:lnTo>
                      <a:pt x="1540" y="358"/>
                    </a:lnTo>
                    <a:lnTo>
                      <a:pt x="1538" y="388"/>
                    </a:lnTo>
                    <a:lnTo>
                      <a:pt x="1544" y="420"/>
                    </a:lnTo>
                    <a:lnTo>
                      <a:pt x="1552" y="406"/>
                    </a:lnTo>
                    <a:lnTo>
                      <a:pt x="1560" y="390"/>
                    </a:lnTo>
                    <a:lnTo>
                      <a:pt x="1568" y="376"/>
                    </a:lnTo>
                    <a:lnTo>
                      <a:pt x="1574" y="372"/>
                    </a:lnTo>
                    <a:lnTo>
                      <a:pt x="1578" y="368"/>
                    </a:lnTo>
                    <a:lnTo>
                      <a:pt x="1584" y="364"/>
                    </a:lnTo>
                    <a:lnTo>
                      <a:pt x="1588" y="358"/>
                    </a:lnTo>
                    <a:lnTo>
                      <a:pt x="1592" y="352"/>
                    </a:lnTo>
                    <a:lnTo>
                      <a:pt x="1598" y="336"/>
                    </a:lnTo>
                    <a:lnTo>
                      <a:pt x="1602" y="322"/>
                    </a:lnTo>
                    <a:lnTo>
                      <a:pt x="1606" y="308"/>
                    </a:lnTo>
                    <a:lnTo>
                      <a:pt x="1614" y="296"/>
                    </a:lnTo>
                    <a:lnTo>
                      <a:pt x="1628" y="284"/>
                    </a:lnTo>
                    <a:lnTo>
                      <a:pt x="1632" y="284"/>
                    </a:lnTo>
                    <a:lnTo>
                      <a:pt x="1638" y="282"/>
                    </a:lnTo>
                    <a:lnTo>
                      <a:pt x="1644" y="282"/>
                    </a:lnTo>
                    <a:lnTo>
                      <a:pt x="1650" y="280"/>
                    </a:lnTo>
                    <a:lnTo>
                      <a:pt x="1654" y="280"/>
                    </a:lnTo>
                    <a:lnTo>
                      <a:pt x="1656" y="278"/>
                    </a:lnTo>
                    <a:lnTo>
                      <a:pt x="1658" y="278"/>
                    </a:lnTo>
                    <a:lnTo>
                      <a:pt x="1660" y="278"/>
                    </a:lnTo>
                    <a:lnTo>
                      <a:pt x="1662" y="278"/>
                    </a:lnTo>
                    <a:lnTo>
                      <a:pt x="1664" y="276"/>
                    </a:lnTo>
                    <a:lnTo>
                      <a:pt x="1666" y="274"/>
                    </a:lnTo>
                    <a:lnTo>
                      <a:pt x="1672" y="270"/>
                    </a:lnTo>
                    <a:lnTo>
                      <a:pt x="1688" y="256"/>
                    </a:lnTo>
                    <a:lnTo>
                      <a:pt x="1700" y="250"/>
                    </a:lnTo>
                    <a:lnTo>
                      <a:pt x="1714" y="248"/>
                    </a:lnTo>
                    <a:lnTo>
                      <a:pt x="1732" y="248"/>
                    </a:lnTo>
                    <a:lnTo>
                      <a:pt x="1732" y="242"/>
                    </a:lnTo>
                    <a:lnTo>
                      <a:pt x="1730" y="238"/>
                    </a:lnTo>
                    <a:lnTo>
                      <a:pt x="1728" y="232"/>
                    </a:lnTo>
                    <a:lnTo>
                      <a:pt x="1724" y="228"/>
                    </a:lnTo>
                    <a:lnTo>
                      <a:pt x="1736" y="226"/>
                    </a:lnTo>
                    <a:lnTo>
                      <a:pt x="1744" y="218"/>
                    </a:lnTo>
                    <a:lnTo>
                      <a:pt x="1746" y="208"/>
                    </a:lnTo>
                    <a:lnTo>
                      <a:pt x="1746" y="194"/>
                    </a:lnTo>
                    <a:lnTo>
                      <a:pt x="1752" y="194"/>
                    </a:lnTo>
                    <a:lnTo>
                      <a:pt x="1758" y="198"/>
                    </a:lnTo>
                    <a:lnTo>
                      <a:pt x="1764" y="202"/>
                    </a:lnTo>
                    <a:lnTo>
                      <a:pt x="1768" y="206"/>
                    </a:lnTo>
                    <a:lnTo>
                      <a:pt x="1774" y="210"/>
                    </a:lnTo>
                    <a:lnTo>
                      <a:pt x="1778" y="214"/>
                    </a:lnTo>
                    <a:lnTo>
                      <a:pt x="1792" y="204"/>
                    </a:lnTo>
                    <a:lnTo>
                      <a:pt x="1796" y="194"/>
                    </a:lnTo>
                    <a:lnTo>
                      <a:pt x="1790" y="184"/>
                    </a:lnTo>
                    <a:lnTo>
                      <a:pt x="1778" y="172"/>
                    </a:lnTo>
                    <a:lnTo>
                      <a:pt x="1764" y="162"/>
                    </a:lnTo>
                    <a:lnTo>
                      <a:pt x="1746" y="154"/>
                    </a:lnTo>
                    <a:lnTo>
                      <a:pt x="1728" y="146"/>
                    </a:lnTo>
                    <a:lnTo>
                      <a:pt x="1712" y="142"/>
                    </a:lnTo>
                    <a:lnTo>
                      <a:pt x="1702" y="140"/>
                    </a:lnTo>
                    <a:close/>
                    <a:moveTo>
                      <a:pt x="818" y="196"/>
                    </a:moveTo>
                    <a:lnTo>
                      <a:pt x="822" y="188"/>
                    </a:lnTo>
                    <a:lnTo>
                      <a:pt x="824" y="182"/>
                    </a:lnTo>
                    <a:lnTo>
                      <a:pt x="828" y="174"/>
                    </a:lnTo>
                    <a:lnTo>
                      <a:pt x="824" y="172"/>
                    </a:lnTo>
                    <a:lnTo>
                      <a:pt x="822" y="170"/>
                    </a:lnTo>
                    <a:lnTo>
                      <a:pt x="818" y="176"/>
                    </a:lnTo>
                    <a:lnTo>
                      <a:pt x="816" y="182"/>
                    </a:lnTo>
                    <a:lnTo>
                      <a:pt x="812" y="188"/>
                    </a:lnTo>
                    <a:lnTo>
                      <a:pt x="808" y="194"/>
                    </a:lnTo>
                    <a:lnTo>
                      <a:pt x="804" y="198"/>
                    </a:lnTo>
                    <a:lnTo>
                      <a:pt x="798" y="200"/>
                    </a:lnTo>
                    <a:lnTo>
                      <a:pt x="792" y="200"/>
                    </a:lnTo>
                    <a:lnTo>
                      <a:pt x="790" y="194"/>
                    </a:lnTo>
                    <a:lnTo>
                      <a:pt x="790" y="190"/>
                    </a:lnTo>
                    <a:lnTo>
                      <a:pt x="792" y="186"/>
                    </a:lnTo>
                    <a:lnTo>
                      <a:pt x="794" y="184"/>
                    </a:lnTo>
                    <a:lnTo>
                      <a:pt x="798" y="182"/>
                    </a:lnTo>
                    <a:lnTo>
                      <a:pt x="802" y="178"/>
                    </a:lnTo>
                    <a:lnTo>
                      <a:pt x="804" y="176"/>
                    </a:lnTo>
                    <a:lnTo>
                      <a:pt x="808" y="170"/>
                    </a:lnTo>
                    <a:lnTo>
                      <a:pt x="810" y="166"/>
                    </a:lnTo>
                    <a:lnTo>
                      <a:pt x="812" y="164"/>
                    </a:lnTo>
                    <a:lnTo>
                      <a:pt x="814" y="160"/>
                    </a:lnTo>
                    <a:lnTo>
                      <a:pt x="814" y="158"/>
                    </a:lnTo>
                    <a:lnTo>
                      <a:pt x="814" y="154"/>
                    </a:lnTo>
                    <a:lnTo>
                      <a:pt x="812" y="148"/>
                    </a:lnTo>
                    <a:lnTo>
                      <a:pt x="826" y="154"/>
                    </a:lnTo>
                    <a:lnTo>
                      <a:pt x="834" y="162"/>
                    </a:lnTo>
                    <a:lnTo>
                      <a:pt x="842" y="172"/>
                    </a:lnTo>
                    <a:lnTo>
                      <a:pt x="844" y="182"/>
                    </a:lnTo>
                    <a:lnTo>
                      <a:pt x="840" y="190"/>
                    </a:lnTo>
                    <a:lnTo>
                      <a:pt x="832" y="196"/>
                    </a:lnTo>
                    <a:lnTo>
                      <a:pt x="818" y="196"/>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8" name="Freeform 26"/>
              <p:cNvSpPr>
                <a:spLocks/>
              </p:cNvSpPr>
              <p:nvPr/>
            </p:nvSpPr>
            <p:spPr bwMode="gray">
              <a:xfrm>
                <a:off x="3710" y="326"/>
                <a:ext cx="1796" cy="1416"/>
              </a:xfrm>
              <a:custGeom>
                <a:avLst/>
                <a:gdLst>
                  <a:gd name="T0" fmla="*/ 1638 w 1796"/>
                  <a:gd name="T1" fmla="*/ 154 h 1416"/>
                  <a:gd name="T2" fmla="*/ 1504 w 1796"/>
                  <a:gd name="T3" fmla="*/ 120 h 1416"/>
                  <a:gd name="T4" fmla="*/ 1376 w 1796"/>
                  <a:gd name="T5" fmla="*/ 112 h 1416"/>
                  <a:gd name="T6" fmla="*/ 1242 w 1796"/>
                  <a:gd name="T7" fmla="*/ 92 h 1416"/>
                  <a:gd name="T8" fmla="*/ 1160 w 1796"/>
                  <a:gd name="T9" fmla="*/ 66 h 1416"/>
                  <a:gd name="T10" fmla="*/ 1118 w 1796"/>
                  <a:gd name="T11" fmla="*/ 56 h 1416"/>
                  <a:gd name="T12" fmla="*/ 1006 w 1796"/>
                  <a:gd name="T13" fmla="*/ 40 h 1416"/>
                  <a:gd name="T14" fmla="*/ 876 w 1796"/>
                  <a:gd name="T15" fmla="*/ 80 h 1416"/>
                  <a:gd name="T16" fmla="*/ 892 w 1796"/>
                  <a:gd name="T17" fmla="*/ 146 h 1416"/>
                  <a:gd name="T18" fmla="*/ 852 w 1796"/>
                  <a:gd name="T19" fmla="*/ 92 h 1416"/>
                  <a:gd name="T20" fmla="*/ 824 w 1796"/>
                  <a:gd name="T21" fmla="*/ 88 h 1416"/>
                  <a:gd name="T22" fmla="*/ 764 w 1796"/>
                  <a:gd name="T23" fmla="*/ 148 h 1416"/>
                  <a:gd name="T24" fmla="*/ 646 w 1796"/>
                  <a:gd name="T25" fmla="*/ 152 h 1416"/>
                  <a:gd name="T26" fmla="*/ 544 w 1796"/>
                  <a:gd name="T27" fmla="*/ 164 h 1416"/>
                  <a:gd name="T28" fmla="*/ 502 w 1796"/>
                  <a:gd name="T29" fmla="*/ 220 h 1416"/>
                  <a:gd name="T30" fmla="*/ 474 w 1796"/>
                  <a:gd name="T31" fmla="*/ 134 h 1416"/>
                  <a:gd name="T32" fmla="*/ 320 w 1796"/>
                  <a:gd name="T33" fmla="*/ 128 h 1416"/>
                  <a:gd name="T34" fmla="*/ 250 w 1796"/>
                  <a:gd name="T35" fmla="*/ 220 h 1416"/>
                  <a:gd name="T36" fmla="*/ 210 w 1796"/>
                  <a:gd name="T37" fmla="*/ 304 h 1416"/>
                  <a:gd name="T38" fmla="*/ 286 w 1796"/>
                  <a:gd name="T39" fmla="*/ 344 h 1416"/>
                  <a:gd name="T40" fmla="*/ 310 w 1796"/>
                  <a:gd name="T41" fmla="*/ 224 h 1416"/>
                  <a:gd name="T42" fmla="*/ 376 w 1796"/>
                  <a:gd name="T43" fmla="*/ 218 h 1416"/>
                  <a:gd name="T44" fmla="*/ 432 w 1796"/>
                  <a:gd name="T45" fmla="*/ 278 h 1416"/>
                  <a:gd name="T46" fmla="*/ 408 w 1796"/>
                  <a:gd name="T47" fmla="*/ 292 h 1416"/>
                  <a:gd name="T48" fmla="*/ 340 w 1796"/>
                  <a:gd name="T49" fmla="*/ 354 h 1416"/>
                  <a:gd name="T50" fmla="*/ 196 w 1796"/>
                  <a:gd name="T51" fmla="*/ 402 h 1416"/>
                  <a:gd name="T52" fmla="*/ 152 w 1796"/>
                  <a:gd name="T53" fmla="*/ 506 h 1416"/>
                  <a:gd name="T54" fmla="*/ 76 w 1796"/>
                  <a:gd name="T55" fmla="*/ 580 h 1416"/>
                  <a:gd name="T56" fmla="*/ 240 w 1796"/>
                  <a:gd name="T57" fmla="*/ 500 h 1416"/>
                  <a:gd name="T58" fmla="*/ 282 w 1796"/>
                  <a:gd name="T59" fmla="*/ 594 h 1416"/>
                  <a:gd name="T60" fmla="*/ 292 w 1796"/>
                  <a:gd name="T61" fmla="*/ 474 h 1416"/>
                  <a:gd name="T62" fmla="*/ 378 w 1796"/>
                  <a:gd name="T63" fmla="*/ 578 h 1416"/>
                  <a:gd name="T64" fmla="*/ 402 w 1796"/>
                  <a:gd name="T65" fmla="*/ 586 h 1416"/>
                  <a:gd name="T66" fmla="*/ 376 w 1796"/>
                  <a:gd name="T67" fmla="*/ 660 h 1416"/>
                  <a:gd name="T68" fmla="*/ 194 w 1796"/>
                  <a:gd name="T69" fmla="*/ 590 h 1416"/>
                  <a:gd name="T70" fmla="*/ 68 w 1796"/>
                  <a:gd name="T71" fmla="*/ 658 h 1416"/>
                  <a:gd name="T72" fmla="*/ 112 w 1796"/>
                  <a:gd name="T73" fmla="*/ 982 h 1416"/>
                  <a:gd name="T74" fmla="*/ 250 w 1796"/>
                  <a:gd name="T75" fmla="*/ 960 h 1416"/>
                  <a:gd name="T76" fmla="*/ 300 w 1796"/>
                  <a:gd name="T77" fmla="*/ 1314 h 1416"/>
                  <a:gd name="T78" fmla="*/ 458 w 1796"/>
                  <a:gd name="T79" fmla="*/ 1292 h 1416"/>
                  <a:gd name="T80" fmla="*/ 516 w 1796"/>
                  <a:gd name="T81" fmla="*/ 1038 h 1416"/>
                  <a:gd name="T82" fmla="*/ 530 w 1796"/>
                  <a:gd name="T83" fmla="*/ 878 h 1416"/>
                  <a:gd name="T84" fmla="*/ 502 w 1796"/>
                  <a:gd name="T85" fmla="*/ 750 h 1416"/>
                  <a:gd name="T86" fmla="*/ 678 w 1796"/>
                  <a:gd name="T87" fmla="*/ 746 h 1416"/>
                  <a:gd name="T88" fmla="*/ 590 w 1796"/>
                  <a:gd name="T89" fmla="*/ 672 h 1416"/>
                  <a:gd name="T90" fmla="*/ 744 w 1796"/>
                  <a:gd name="T91" fmla="*/ 728 h 1416"/>
                  <a:gd name="T92" fmla="*/ 822 w 1796"/>
                  <a:gd name="T93" fmla="*/ 874 h 1416"/>
                  <a:gd name="T94" fmla="*/ 870 w 1796"/>
                  <a:gd name="T95" fmla="*/ 830 h 1416"/>
                  <a:gd name="T96" fmla="*/ 974 w 1796"/>
                  <a:gd name="T97" fmla="*/ 766 h 1416"/>
                  <a:gd name="T98" fmla="*/ 1042 w 1796"/>
                  <a:gd name="T99" fmla="*/ 940 h 1416"/>
                  <a:gd name="T100" fmla="*/ 1042 w 1796"/>
                  <a:gd name="T101" fmla="*/ 908 h 1416"/>
                  <a:gd name="T102" fmla="*/ 1116 w 1796"/>
                  <a:gd name="T103" fmla="*/ 774 h 1416"/>
                  <a:gd name="T104" fmla="*/ 1208 w 1796"/>
                  <a:gd name="T105" fmla="*/ 742 h 1416"/>
                  <a:gd name="T106" fmla="*/ 1196 w 1796"/>
                  <a:gd name="T107" fmla="*/ 564 h 1416"/>
                  <a:gd name="T108" fmla="*/ 1276 w 1796"/>
                  <a:gd name="T109" fmla="*/ 610 h 1416"/>
                  <a:gd name="T110" fmla="*/ 1304 w 1796"/>
                  <a:gd name="T111" fmla="*/ 526 h 1416"/>
                  <a:gd name="T112" fmla="*/ 1394 w 1796"/>
                  <a:gd name="T113" fmla="*/ 442 h 1416"/>
                  <a:gd name="T114" fmla="*/ 1332 w 1796"/>
                  <a:gd name="T115" fmla="*/ 356 h 1416"/>
                  <a:gd name="T116" fmla="*/ 1540 w 1796"/>
                  <a:gd name="T117" fmla="*/ 264 h 1416"/>
                  <a:gd name="T118" fmla="*/ 1552 w 1796"/>
                  <a:gd name="T119" fmla="*/ 406 h 1416"/>
                  <a:gd name="T120" fmla="*/ 1658 w 1796"/>
                  <a:gd name="T121" fmla="*/ 278 h 1416"/>
                  <a:gd name="T122" fmla="*/ 1758 w 1796"/>
                  <a:gd name="T123" fmla="*/ 198 h 1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6" h="1416">
                    <a:moveTo>
                      <a:pt x="1702" y="140"/>
                    </a:moveTo>
                    <a:lnTo>
                      <a:pt x="1696" y="138"/>
                    </a:lnTo>
                    <a:lnTo>
                      <a:pt x="1692" y="136"/>
                    </a:lnTo>
                    <a:lnTo>
                      <a:pt x="1686" y="136"/>
                    </a:lnTo>
                    <a:lnTo>
                      <a:pt x="1680" y="134"/>
                    </a:lnTo>
                    <a:lnTo>
                      <a:pt x="1676" y="134"/>
                    </a:lnTo>
                    <a:lnTo>
                      <a:pt x="1672" y="134"/>
                    </a:lnTo>
                    <a:lnTo>
                      <a:pt x="1668" y="138"/>
                    </a:lnTo>
                    <a:lnTo>
                      <a:pt x="1666" y="140"/>
                    </a:lnTo>
                    <a:lnTo>
                      <a:pt x="1666" y="144"/>
                    </a:lnTo>
                    <a:lnTo>
                      <a:pt x="1666" y="148"/>
                    </a:lnTo>
                    <a:lnTo>
                      <a:pt x="1666" y="150"/>
                    </a:lnTo>
                    <a:lnTo>
                      <a:pt x="1664" y="154"/>
                    </a:lnTo>
                    <a:lnTo>
                      <a:pt x="1664" y="156"/>
                    </a:lnTo>
                    <a:lnTo>
                      <a:pt x="1660" y="158"/>
                    </a:lnTo>
                    <a:lnTo>
                      <a:pt x="1654" y="160"/>
                    </a:lnTo>
                    <a:lnTo>
                      <a:pt x="1648" y="160"/>
                    </a:lnTo>
                    <a:lnTo>
                      <a:pt x="1642" y="158"/>
                    </a:lnTo>
                    <a:lnTo>
                      <a:pt x="1638" y="154"/>
                    </a:lnTo>
                    <a:lnTo>
                      <a:pt x="1632" y="152"/>
                    </a:lnTo>
                    <a:lnTo>
                      <a:pt x="1628" y="148"/>
                    </a:lnTo>
                    <a:lnTo>
                      <a:pt x="1622" y="146"/>
                    </a:lnTo>
                    <a:lnTo>
                      <a:pt x="1604" y="146"/>
                    </a:lnTo>
                    <a:lnTo>
                      <a:pt x="1590" y="152"/>
                    </a:lnTo>
                    <a:lnTo>
                      <a:pt x="1588" y="150"/>
                    </a:lnTo>
                    <a:lnTo>
                      <a:pt x="1584" y="146"/>
                    </a:lnTo>
                    <a:lnTo>
                      <a:pt x="1582" y="144"/>
                    </a:lnTo>
                    <a:lnTo>
                      <a:pt x="1580" y="140"/>
                    </a:lnTo>
                    <a:lnTo>
                      <a:pt x="1580" y="146"/>
                    </a:lnTo>
                    <a:lnTo>
                      <a:pt x="1580" y="154"/>
                    </a:lnTo>
                    <a:lnTo>
                      <a:pt x="1580" y="160"/>
                    </a:lnTo>
                    <a:lnTo>
                      <a:pt x="1570" y="146"/>
                    </a:lnTo>
                    <a:lnTo>
                      <a:pt x="1566" y="136"/>
                    </a:lnTo>
                    <a:lnTo>
                      <a:pt x="1560" y="128"/>
                    </a:lnTo>
                    <a:lnTo>
                      <a:pt x="1552" y="122"/>
                    </a:lnTo>
                    <a:lnTo>
                      <a:pt x="1536" y="118"/>
                    </a:lnTo>
                    <a:lnTo>
                      <a:pt x="1520" y="118"/>
                    </a:lnTo>
                    <a:lnTo>
                      <a:pt x="1504" y="120"/>
                    </a:lnTo>
                    <a:lnTo>
                      <a:pt x="1488" y="118"/>
                    </a:lnTo>
                    <a:lnTo>
                      <a:pt x="1476" y="114"/>
                    </a:lnTo>
                    <a:lnTo>
                      <a:pt x="1470" y="102"/>
                    </a:lnTo>
                    <a:lnTo>
                      <a:pt x="1472" y="100"/>
                    </a:lnTo>
                    <a:lnTo>
                      <a:pt x="1474" y="98"/>
                    </a:lnTo>
                    <a:lnTo>
                      <a:pt x="1476" y="96"/>
                    </a:lnTo>
                    <a:lnTo>
                      <a:pt x="1462" y="98"/>
                    </a:lnTo>
                    <a:lnTo>
                      <a:pt x="1450" y="108"/>
                    </a:lnTo>
                    <a:lnTo>
                      <a:pt x="1442" y="118"/>
                    </a:lnTo>
                    <a:lnTo>
                      <a:pt x="1442" y="112"/>
                    </a:lnTo>
                    <a:lnTo>
                      <a:pt x="1440" y="106"/>
                    </a:lnTo>
                    <a:lnTo>
                      <a:pt x="1440" y="100"/>
                    </a:lnTo>
                    <a:lnTo>
                      <a:pt x="1428" y="98"/>
                    </a:lnTo>
                    <a:lnTo>
                      <a:pt x="1416" y="96"/>
                    </a:lnTo>
                    <a:lnTo>
                      <a:pt x="1402" y="96"/>
                    </a:lnTo>
                    <a:lnTo>
                      <a:pt x="1390" y="96"/>
                    </a:lnTo>
                    <a:lnTo>
                      <a:pt x="1380" y="98"/>
                    </a:lnTo>
                    <a:lnTo>
                      <a:pt x="1376" y="104"/>
                    </a:lnTo>
                    <a:lnTo>
                      <a:pt x="1376" y="112"/>
                    </a:lnTo>
                    <a:lnTo>
                      <a:pt x="1386" y="122"/>
                    </a:lnTo>
                    <a:lnTo>
                      <a:pt x="1374" y="126"/>
                    </a:lnTo>
                    <a:lnTo>
                      <a:pt x="1368" y="124"/>
                    </a:lnTo>
                    <a:lnTo>
                      <a:pt x="1362" y="120"/>
                    </a:lnTo>
                    <a:lnTo>
                      <a:pt x="1358" y="114"/>
                    </a:lnTo>
                    <a:lnTo>
                      <a:pt x="1354" y="106"/>
                    </a:lnTo>
                    <a:lnTo>
                      <a:pt x="1346" y="104"/>
                    </a:lnTo>
                    <a:lnTo>
                      <a:pt x="1340" y="102"/>
                    </a:lnTo>
                    <a:lnTo>
                      <a:pt x="1334" y="104"/>
                    </a:lnTo>
                    <a:lnTo>
                      <a:pt x="1330" y="106"/>
                    </a:lnTo>
                    <a:lnTo>
                      <a:pt x="1328" y="110"/>
                    </a:lnTo>
                    <a:lnTo>
                      <a:pt x="1324" y="116"/>
                    </a:lnTo>
                    <a:lnTo>
                      <a:pt x="1322" y="120"/>
                    </a:lnTo>
                    <a:lnTo>
                      <a:pt x="1320" y="126"/>
                    </a:lnTo>
                    <a:lnTo>
                      <a:pt x="1318" y="130"/>
                    </a:lnTo>
                    <a:lnTo>
                      <a:pt x="1296" y="116"/>
                    </a:lnTo>
                    <a:lnTo>
                      <a:pt x="1274" y="104"/>
                    </a:lnTo>
                    <a:lnTo>
                      <a:pt x="1248" y="94"/>
                    </a:lnTo>
                    <a:lnTo>
                      <a:pt x="1242" y="92"/>
                    </a:lnTo>
                    <a:lnTo>
                      <a:pt x="1238" y="94"/>
                    </a:lnTo>
                    <a:lnTo>
                      <a:pt x="1234" y="94"/>
                    </a:lnTo>
                    <a:lnTo>
                      <a:pt x="1228" y="92"/>
                    </a:lnTo>
                    <a:lnTo>
                      <a:pt x="1224" y="90"/>
                    </a:lnTo>
                    <a:lnTo>
                      <a:pt x="1222" y="86"/>
                    </a:lnTo>
                    <a:lnTo>
                      <a:pt x="1218" y="82"/>
                    </a:lnTo>
                    <a:lnTo>
                      <a:pt x="1216" y="78"/>
                    </a:lnTo>
                    <a:lnTo>
                      <a:pt x="1212" y="76"/>
                    </a:lnTo>
                    <a:lnTo>
                      <a:pt x="1206" y="76"/>
                    </a:lnTo>
                    <a:lnTo>
                      <a:pt x="1200" y="76"/>
                    </a:lnTo>
                    <a:lnTo>
                      <a:pt x="1196" y="76"/>
                    </a:lnTo>
                    <a:lnTo>
                      <a:pt x="1190" y="76"/>
                    </a:lnTo>
                    <a:lnTo>
                      <a:pt x="1186" y="74"/>
                    </a:lnTo>
                    <a:lnTo>
                      <a:pt x="1184" y="72"/>
                    </a:lnTo>
                    <a:lnTo>
                      <a:pt x="1180" y="68"/>
                    </a:lnTo>
                    <a:lnTo>
                      <a:pt x="1176" y="64"/>
                    </a:lnTo>
                    <a:lnTo>
                      <a:pt x="1172" y="62"/>
                    </a:lnTo>
                    <a:lnTo>
                      <a:pt x="1168" y="62"/>
                    </a:lnTo>
                    <a:lnTo>
                      <a:pt x="1160" y="66"/>
                    </a:lnTo>
                    <a:lnTo>
                      <a:pt x="1154" y="76"/>
                    </a:lnTo>
                    <a:lnTo>
                      <a:pt x="1152" y="86"/>
                    </a:lnTo>
                    <a:lnTo>
                      <a:pt x="1152" y="96"/>
                    </a:lnTo>
                    <a:lnTo>
                      <a:pt x="1146" y="92"/>
                    </a:lnTo>
                    <a:lnTo>
                      <a:pt x="1140" y="88"/>
                    </a:lnTo>
                    <a:lnTo>
                      <a:pt x="1136" y="82"/>
                    </a:lnTo>
                    <a:lnTo>
                      <a:pt x="1132" y="76"/>
                    </a:lnTo>
                    <a:lnTo>
                      <a:pt x="1108" y="90"/>
                    </a:lnTo>
                    <a:lnTo>
                      <a:pt x="1082" y="96"/>
                    </a:lnTo>
                    <a:lnTo>
                      <a:pt x="1084" y="90"/>
                    </a:lnTo>
                    <a:lnTo>
                      <a:pt x="1086" y="84"/>
                    </a:lnTo>
                    <a:lnTo>
                      <a:pt x="1088" y="82"/>
                    </a:lnTo>
                    <a:lnTo>
                      <a:pt x="1092" y="78"/>
                    </a:lnTo>
                    <a:lnTo>
                      <a:pt x="1096" y="76"/>
                    </a:lnTo>
                    <a:lnTo>
                      <a:pt x="1100" y="74"/>
                    </a:lnTo>
                    <a:lnTo>
                      <a:pt x="1104" y="70"/>
                    </a:lnTo>
                    <a:lnTo>
                      <a:pt x="1110" y="66"/>
                    </a:lnTo>
                    <a:lnTo>
                      <a:pt x="1114" y="60"/>
                    </a:lnTo>
                    <a:lnTo>
                      <a:pt x="1118" y="56"/>
                    </a:lnTo>
                    <a:lnTo>
                      <a:pt x="1122" y="52"/>
                    </a:lnTo>
                    <a:lnTo>
                      <a:pt x="1138" y="42"/>
                    </a:lnTo>
                    <a:lnTo>
                      <a:pt x="1154" y="38"/>
                    </a:lnTo>
                    <a:lnTo>
                      <a:pt x="1172" y="36"/>
                    </a:lnTo>
                    <a:lnTo>
                      <a:pt x="1160" y="28"/>
                    </a:lnTo>
                    <a:lnTo>
                      <a:pt x="1150" y="18"/>
                    </a:lnTo>
                    <a:lnTo>
                      <a:pt x="1138" y="12"/>
                    </a:lnTo>
                    <a:lnTo>
                      <a:pt x="1126" y="14"/>
                    </a:lnTo>
                    <a:lnTo>
                      <a:pt x="1114" y="18"/>
                    </a:lnTo>
                    <a:lnTo>
                      <a:pt x="1102" y="20"/>
                    </a:lnTo>
                    <a:lnTo>
                      <a:pt x="1094" y="14"/>
                    </a:lnTo>
                    <a:lnTo>
                      <a:pt x="1088" y="6"/>
                    </a:lnTo>
                    <a:lnTo>
                      <a:pt x="1082" y="0"/>
                    </a:lnTo>
                    <a:lnTo>
                      <a:pt x="1066" y="4"/>
                    </a:lnTo>
                    <a:lnTo>
                      <a:pt x="1052" y="12"/>
                    </a:lnTo>
                    <a:lnTo>
                      <a:pt x="1038" y="22"/>
                    </a:lnTo>
                    <a:lnTo>
                      <a:pt x="1030" y="26"/>
                    </a:lnTo>
                    <a:lnTo>
                      <a:pt x="1018" y="32"/>
                    </a:lnTo>
                    <a:lnTo>
                      <a:pt x="1006" y="40"/>
                    </a:lnTo>
                    <a:lnTo>
                      <a:pt x="1008" y="32"/>
                    </a:lnTo>
                    <a:lnTo>
                      <a:pt x="1010" y="24"/>
                    </a:lnTo>
                    <a:lnTo>
                      <a:pt x="1014" y="18"/>
                    </a:lnTo>
                    <a:lnTo>
                      <a:pt x="1000" y="18"/>
                    </a:lnTo>
                    <a:lnTo>
                      <a:pt x="980" y="20"/>
                    </a:lnTo>
                    <a:lnTo>
                      <a:pt x="962" y="24"/>
                    </a:lnTo>
                    <a:lnTo>
                      <a:pt x="946" y="30"/>
                    </a:lnTo>
                    <a:lnTo>
                      <a:pt x="932" y="36"/>
                    </a:lnTo>
                    <a:lnTo>
                      <a:pt x="916" y="38"/>
                    </a:lnTo>
                    <a:lnTo>
                      <a:pt x="918" y="42"/>
                    </a:lnTo>
                    <a:lnTo>
                      <a:pt x="922" y="46"/>
                    </a:lnTo>
                    <a:lnTo>
                      <a:pt x="928" y="50"/>
                    </a:lnTo>
                    <a:lnTo>
                      <a:pt x="932" y="52"/>
                    </a:lnTo>
                    <a:lnTo>
                      <a:pt x="938" y="54"/>
                    </a:lnTo>
                    <a:lnTo>
                      <a:pt x="932" y="60"/>
                    </a:lnTo>
                    <a:lnTo>
                      <a:pt x="920" y="66"/>
                    </a:lnTo>
                    <a:lnTo>
                      <a:pt x="902" y="70"/>
                    </a:lnTo>
                    <a:lnTo>
                      <a:pt x="886" y="74"/>
                    </a:lnTo>
                    <a:lnTo>
                      <a:pt x="876" y="80"/>
                    </a:lnTo>
                    <a:lnTo>
                      <a:pt x="880" y="82"/>
                    </a:lnTo>
                    <a:lnTo>
                      <a:pt x="884" y="84"/>
                    </a:lnTo>
                    <a:lnTo>
                      <a:pt x="890" y="88"/>
                    </a:lnTo>
                    <a:lnTo>
                      <a:pt x="894" y="90"/>
                    </a:lnTo>
                    <a:lnTo>
                      <a:pt x="896" y="94"/>
                    </a:lnTo>
                    <a:lnTo>
                      <a:pt x="898" y="98"/>
                    </a:lnTo>
                    <a:lnTo>
                      <a:pt x="898" y="102"/>
                    </a:lnTo>
                    <a:lnTo>
                      <a:pt x="894" y="106"/>
                    </a:lnTo>
                    <a:lnTo>
                      <a:pt x="886" y="110"/>
                    </a:lnTo>
                    <a:lnTo>
                      <a:pt x="888" y="114"/>
                    </a:lnTo>
                    <a:lnTo>
                      <a:pt x="890" y="120"/>
                    </a:lnTo>
                    <a:lnTo>
                      <a:pt x="894" y="124"/>
                    </a:lnTo>
                    <a:lnTo>
                      <a:pt x="898" y="126"/>
                    </a:lnTo>
                    <a:lnTo>
                      <a:pt x="902" y="128"/>
                    </a:lnTo>
                    <a:lnTo>
                      <a:pt x="904" y="134"/>
                    </a:lnTo>
                    <a:lnTo>
                      <a:pt x="902" y="140"/>
                    </a:lnTo>
                    <a:lnTo>
                      <a:pt x="900" y="144"/>
                    </a:lnTo>
                    <a:lnTo>
                      <a:pt x="896" y="146"/>
                    </a:lnTo>
                    <a:lnTo>
                      <a:pt x="892" y="146"/>
                    </a:lnTo>
                    <a:lnTo>
                      <a:pt x="888" y="146"/>
                    </a:lnTo>
                    <a:lnTo>
                      <a:pt x="884" y="144"/>
                    </a:lnTo>
                    <a:lnTo>
                      <a:pt x="878" y="140"/>
                    </a:lnTo>
                    <a:lnTo>
                      <a:pt x="874" y="136"/>
                    </a:lnTo>
                    <a:lnTo>
                      <a:pt x="872" y="132"/>
                    </a:lnTo>
                    <a:lnTo>
                      <a:pt x="870" y="126"/>
                    </a:lnTo>
                    <a:lnTo>
                      <a:pt x="872" y="122"/>
                    </a:lnTo>
                    <a:lnTo>
                      <a:pt x="872" y="118"/>
                    </a:lnTo>
                    <a:lnTo>
                      <a:pt x="876" y="116"/>
                    </a:lnTo>
                    <a:lnTo>
                      <a:pt x="878" y="114"/>
                    </a:lnTo>
                    <a:lnTo>
                      <a:pt x="880" y="112"/>
                    </a:lnTo>
                    <a:lnTo>
                      <a:pt x="880" y="108"/>
                    </a:lnTo>
                    <a:lnTo>
                      <a:pt x="880" y="104"/>
                    </a:lnTo>
                    <a:lnTo>
                      <a:pt x="876" y="100"/>
                    </a:lnTo>
                    <a:lnTo>
                      <a:pt x="870" y="96"/>
                    </a:lnTo>
                    <a:lnTo>
                      <a:pt x="864" y="94"/>
                    </a:lnTo>
                    <a:lnTo>
                      <a:pt x="858" y="92"/>
                    </a:lnTo>
                    <a:lnTo>
                      <a:pt x="852" y="90"/>
                    </a:lnTo>
                    <a:lnTo>
                      <a:pt x="852" y="92"/>
                    </a:lnTo>
                    <a:lnTo>
                      <a:pt x="850" y="96"/>
                    </a:lnTo>
                    <a:lnTo>
                      <a:pt x="848" y="100"/>
                    </a:lnTo>
                    <a:lnTo>
                      <a:pt x="848" y="104"/>
                    </a:lnTo>
                    <a:lnTo>
                      <a:pt x="844" y="104"/>
                    </a:lnTo>
                    <a:lnTo>
                      <a:pt x="842" y="102"/>
                    </a:lnTo>
                    <a:lnTo>
                      <a:pt x="846" y="106"/>
                    </a:lnTo>
                    <a:lnTo>
                      <a:pt x="850" y="108"/>
                    </a:lnTo>
                    <a:lnTo>
                      <a:pt x="850" y="114"/>
                    </a:lnTo>
                    <a:lnTo>
                      <a:pt x="850" y="118"/>
                    </a:lnTo>
                    <a:lnTo>
                      <a:pt x="840" y="120"/>
                    </a:lnTo>
                    <a:lnTo>
                      <a:pt x="830" y="118"/>
                    </a:lnTo>
                    <a:lnTo>
                      <a:pt x="822" y="114"/>
                    </a:lnTo>
                    <a:lnTo>
                      <a:pt x="816" y="108"/>
                    </a:lnTo>
                    <a:lnTo>
                      <a:pt x="816" y="104"/>
                    </a:lnTo>
                    <a:lnTo>
                      <a:pt x="816" y="102"/>
                    </a:lnTo>
                    <a:lnTo>
                      <a:pt x="818" y="98"/>
                    </a:lnTo>
                    <a:lnTo>
                      <a:pt x="820" y="96"/>
                    </a:lnTo>
                    <a:lnTo>
                      <a:pt x="822" y="92"/>
                    </a:lnTo>
                    <a:lnTo>
                      <a:pt x="824" y="88"/>
                    </a:lnTo>
                    <a:lnTo>
                      <a:pt x="824" y="86"/>
                    </a:lnTo>
                    <a:lnTo>
                      <a:pt x="824" y="82"/>
                    </a:lnTo>
                    <a:lnTo>
                      <a:pt x="822" y="82"/>
                    </a:lnTo>
                    <a:lnTo>
                      <a:pt x="818" y="80"/>
                    </a:lnTo>
                    <a:lnTo>
                      <a:pt x="812" y="80"/>
                    </a:lnTo>
                    <a:lnTo>
                      <a:pt x="806" y="100"/>
                    </a:lnTo>
                    <a:lnTo>
                      <a:pt x="804" y="126"/>
                    </a:lnTo>
                    <a:lnTo>
                      <a:pt x="796" y="114"/>
                    </a:lnTo>
                    <a:lnTo>
                      <a:pt x="792" y="100"/>
                    </a:lnTo>
                    <a:lnTo>
                      <a:pt x="790" y="90"/>
                    </a:lnTo>
                    <a:lnTo>
                      <a:pt x="794" y="78"/>
                    </a:lnTo>
                    <a:lnTo>
                      <a:pt x="780" y="76"/>
                    </a:lnTo>
                    <a:lnTo>
                      <a:pt x="768" y="82"/>
                    </a:lnTo>
                    <a:lnTo>
                      <a:pt x="760" y="92"/>
                    </a:lnTo>
                    <a:lnTo>
                      <a:pt x="754" y="106"/>
                    </a:lnTo>
                    <a:lnTo>
                      <a:pt x="752" y="120"/>
                    </a:lnTo>
                    <a:lnTo>
                      <a:pt x="754" y="128"/>
                    </a:lnTo>
                    <a:lnTo>
                      <a:pt x="760" y="138"/>
                    </a:lnTo>
                    <a:lnTo>
                      <a:pt x="764" y="148"/>
                    </a:lnTo>
                    <a:lnTo>
                      <a:pt x="766" y="156"/>
                    </a:lnTo>
                    <a:lnTo>
                      <a:pt x="762" y="164"/>
                    </a:lnTo>
                    <a:lnTo>
                      <a:pt x="750" y="166"/>
                    </a:lnTo>
                    <a:lnTo>
                      <a:pt x="740" y="160"/>
                    </a:lnTo>
                    <a:lnTo>
                      <a:pt x="730" y="150"/>
                    </a:lnTo>
                    <a:lnTo>
                      <a:pt x="722" y="142"/>
                    </a:lnTo>
                    <a:lnTo>
                      <a:pt x="712" y="138"/>
                    </a:lnTo>
                    <a:lnTo>
                      <a:pt x="704" y="136"/>
                    </a:lnTo>
                    <a:lnTo>
                      <a:pt x="694" y="136"/>
                    </a:lnTo>
                    <a:lnTo>
                      <a:pt x="696" y="140"/>
                    </a:lnTo>
                    <a:lnTo>
                      <a:pt x="696" y="144"/>
                    </a:lnTo>
                    <a:lnTo>
                      <a:pt x="696" y="150"/>
                    </a:lnTo>
                    <a:lnTo>
                      <a:pt x="692" y="158"/>
                    </a:lnTo>
                    <a:lnTo>
                      <a:pt x="684" y="162"/>
                    </a:lnTo>
                    <a:lnTo>
                      <a:pt x="678" y="160"/>
                    </a:lnTo>
                    <a:lnTo>
                      <a:pt x="668" y="156"/>
                    </a:lnTo>
                    <a:lnTo>
                      <a:pt x="660" y="152"/>
                    </a:lnTo>
                    <a:lnTo>
                      <a:pt x="652" y="150"/>
                    </a:lnTo>
                    <a:lnTo>
                      <a:pt x="646" y="152"/>
                    </a:lnTo>
                    <a:lnTo>
                      <a:pt x="638" y="154"/>
                    </a:lnTo>
                    <a:lnTo>
                      <a:pt x="632" y="158"/>
                    </a:lnTo>
                    <a:lnTo>
                      <a:pt x="626" y="162"/>
                    </a:lnTo>
                    <a:lnTo>
                      <a:pt x="628" y="158"/>
                    </a:lnTo>
                    <a:lnTo>
                      <a:pt x="630" y="152"/>
                    </a:lnTo>
                    <a:lnTo>
                      <a:pt x="634" y="148"/>
                    </a:lnTo>
                    <a:lnTo>
                      <a:pt x="618" y="150"/>
                    </a:lnTo>
                    <a:lnTo>
                      <a:pt x="604" y="160"/>
                    </a:lnTo>
                    <a:lnTo>
                      <a:pt x="588" y="174"/>
                    </a:lnTo>
                    <a:lnTo>
                      <a:pt x="572" y="186"/>
                    </a:lnTo>
                    <a:lnTo>
                      <a:pt x="558" y="188"/>
                    </a:lnTo>
                    <a:lnTo>
                      <a:pt x="558" y="182"/>
                    </a:lnTo>
                    <a:lnTo>
                      <a:pt x="560" y="174"/>
                    </a:lnTo>
                    <a:lnTo>
                      <a:pt x="566" y="168"/>
                    </a:lnTo>
                    <a:lnTo>
                      <a:pt x="562" y="162"/>
                    </a:lnTo>
                    <a:lnTo>
                      <a:pt x="558" y="160"/>
                    </a:lnTo>
                    <a:lnTo>
                      <a:pt x="552" y="158"/>
                    </a:lnTo>
                    <a:lnTo>
                      <a:pt x="546" y="158"/>
                    </a:lnTo>
                    <a:lnTo>
                      <a:pt x="544" y="164"/>
                    </a:lnTo>
                    <a:lnTo>
                      <a:pt x="542" y="170"/>
                    </a:lnTo>
                    <a:lnTo>
                      <a:pt x="542" y="174"/>
                    </a:lnTo>
                    <a:lnTo>
                      <a:pt x="540" y="180"/>
                    </a:lnTo>
                    <a:lnTo>
                      <a:pt x="538" y="184"/>
                    </a:lnTo>
                    <a:lnTo>
                      <a:pt x="534" y="188"/>
                    </a:lnTo>
                    <a:lnTo>
                      <a:pt x="536" y="192"/>
                    </a:lnTo>
                    <a:lnTo>
                      <a:pt x="536" y="196"/>
                    </a:lnTo>
                    <a:lnTo>
                      <a:pt x="534" y="198"/>
                    </a:lnTo>
                    <a:lnTo>
                      <a:pt x="530" y="200"/>
                    </a:lnTo>
                    <a:lnTo>
                      <a:pt x="526" y="200"/>
                    </a:lnTo>
                    <a:lnTo>
                      <a:pt x="522" y="200"/>
                    </a:lnTo>
                    <a:lnTo>
                      <a:pt x="518" y="198"/>
                    </a:lnTo>
                    <a:lnTo>
                      <a:pt x="514" y="196"/>
                    </a:lnTo>
                    <a:lnTo>
                      <a:pt x="518" y="204"/>
                    </a:lnTo>
                    <a:lnTo>
                      <a:pt x="518" y="212"/>
                    </a:lnTo>
                    <a:lnTo>
                      <a:pt x="518" y="220"/>
                    </a:lnTo>
                    <a:lnTo>
                      <a:pt x="512" y="222"/>
                    </a:lnTo>
                    <a:lnTo>
                      <a:pt x="506" y="222"/>
                    </a:lnTo>
                    <a:lnTo>
                      <a:pt x="502" y="220"/>
                    </a:lnTo>
                    <a:lnTo>
                      <a:pt x="500" y="218"/>
                    </a:lnTo>
                    <a:lnTo>
                      <a:pt x="500" y="214"/>
                    </a:lnTo>
                    <a:lnTo>
                      <a:pt x="498" y="210"/>
                    </a:lnTo>
                    <a:lnTo>
                      <a:pt x="498" y="206"/>
                    </a:lnTo>
                    <a:lnTo>
                      <a:pt x="496" y="202"/>
                    </a:lnTo>
                    <a:lnTo>
                      <a:pt x="494" y="196"/>
                    </a:lnTo>
                    <a:lnTo>
                      <a:pt x="486" y="204"/>
                    </a:lnTo>
                    <a:lnTo>
                      <a:pt x="476" y="212"/>
                    </a:lnTo>
                    <a:lnTo>
                      <a:pt x="466" y="218"/>
                    </a:lnTo>
                    <a:lnTo>
                      <a:pt x="466" y="206"/>
                    </a:lnTo>
                    <a:lnTo>
                      <a:pt x="462" y="196"/>
                    </a:lnTo>
                    <a:lnTo>
                      <a:pt x="456" y="188"/>
                    </a:lnTo>
                    <a:lnTo>
                      <a:pt x="450" y="180"/>
                    </a:lnTo>
                    <a:lnTo>
                      <a:pt x="444" y="170"/>
                    </a:lnTo>
                    <a:lnTo>
                      <a:pt x="466" y="170"/>
                    </a:lnTo>
                    <a:lnTo>
                      <a:pt x="488" y="174"/>
                    </a:lnTo>
                    <a:lnTo>
                      <a:pt x="510" y="176"/>
                    </a:lnTo>
                    <a:lnTo>
                      <a:pt x="494" y="150"/>
                    </a:lnTo>
                    <a:lnTo>
                      <a:pt x="474" y="134"/>
                    </a:lnTo>
                    <a:lnTo>
                      <a:pt x="448" y="128"/>
                    </a:lnTo>
                    <a:lnTo>
                      <a:pt x="420" y="130"/>
                    </a:lnTo>
                    <a:lnTo>
                      <a:pt x="422" y="126"/>
                    </a:lnTo>
                    <a:lnTo>
                      <a:pt x="424" y="122"/>
                    </a:lnTo>
                    <a:lnTo>
                      <a:pt x="426" y="118"/>
                    </a:lnTo>
                    <a:lnTo>
                      <a:pt x="428" y="114"/>
                    </a:lnTo>
                    <a:lnTo>
                      <a:pt x="418" y="106"/>
                    </a:lnTo>
                    <a:lnTo>
                      <a:pt x="408" y="106"/>
                    </a:lnTo>
                    <a:lnTo>
                      <a:pt x="398" y="112"/>
                    </a:lnTo>
                    <a:lnTo>
                      <a:pt x="388" y="118"/>
                    </a:lnTo>
                    <a:lnTo>
                      <a:pt x="378" y="120"/>
                    </a:lnTo>
                    <a:lnTo>
                      <a:pt x="366" y="120"/>
                    </a:lnTo>
                    <a:lnTo>
                      <a:pt x="360" y="116"/>
                    </a:lnTo>
                    <a:lnTo>
                      <a:pt x="356" y="112"/>
                    </a:lnTo>
                    <a:lnTo>
                      <a:pt x="350" y="110"/>
                    </a:lnTo>
                    <a:lnTo>
                      <a:pt x="338" y="114"/>
                    </a:lnTo>
                    <a:lnTo>
                      <a:pt x="332" y="118"/>
                    </a:lnTo>
                    <a:lnTo>
                      <a:pt x="326" y="122"/>
                    </a:lnTo>
                    <a:lnTo>
                      <a:pt x="320" y="128"/>
                    </a:lnTo>
                    <a:lnTo>
                      <a:pt x="316" y="134"/>
                    </a:lnTo>
                    <a:lnTo>
                      <a:pt x="314" y="140"/>
                    </a:lnTo>
                    <a:lnTo>
                      <a:pt x="312" y="146"/>
                    </a:lnTo>
                    <a:lnTo>
                      <a:pt x="312" y="150"/>
                    </a:lnTo>
                    <a:lnTo>
                      <a:pt x="312" y="156"/>
                    </a:lnTo>
                    <a:lnTo>
                      <a:pt x="312" y="160"/>
                    </a:lnTo>
                    <a:lnTo>
                      <a:pt x="308" y="166"/>
                    </a:lnTo>
                    <a:lnTo>
                      <a:pt x="302" y="168"/>
                    </a:lnTo>
                    <a:lnTo>
                      <a:pt x="298" y="172"/>
                    </a:lnTo>
                    <a:lnTo>
                      <a:pt x="292" y="174"/>
                    </a:lnTo>
                    <a:lnTo>
                      <a:pt x="288" y="176"/>
                    </a:lnTo>
                    <a:lnTo>
                      <a:pt x="282" y="180"/>
                    </a:lnTo>
                    <a:lnTo>
                      <a:pt x="278" y="184"/>
                    </a:lnTo>
                    <a:lnTo>
                      <a:pt x="274" y="190"/>
                    </a:lnTo>
                    <a:lnTo>
                      <a:pt x="272" y="194"/>
                    </a:lnTo>
                    <a:lnTo>
                      <a:pt x="272" y="200"/>
                    </a:lnTo>
                    <a:lnTo>
                      <a:pt x="272" y="210"/>
                    </a:lnTo>
                    <a:lnTo>
                      <a:pt x="260" y="214"/>
                    </a:lnTo>
                    <a:lnTo>
                      <a:pt x="250" y="220"/>
                    </a:lnTo>
                    <a:lnTo>
                      <a:pt x="242" y="228"/>
                    </a:lnTo>
                    <a:lnTo>
                      <a:pt x="232" y="234"/>
                    </a:lnTo>
                    <a:lnTo>
                      <a:pt x="220" y="234"/>
                    </a:lnTo>
                    <a:lnTo>
                      <a:pt x="220" y="240"/>
                    </a:lnTo>
                    <a:lnTo>
                      <a:pt x="220" y="246"/>
                    </a:lnTo>
                    <a:lnTo>
                      <a:pt x="222" y="252"/>
                    </a:lnTo>
                    <a:lnTo>
                      <a:pt x="220" y="260"/>
                    </a:lnTo>
                    <a:lnTo>
                      <a:pt x="220" y="264"/>
                    </a:lnTo>
                    <a:lnTo>
                      <a:pt x="216" y="268"/>
                    </a:lnTo>
                    <a:lnTo>
                      <a:pt x="212" y="272"/>
                    </a:lnTo>
                    <a:lnTo>
                      <a:pt x="208" y="276"/>
                    </a:lnTo>
                    <a:lnTo>
                      <a:pt x="204" y="278"/>
                    </a:lnTo>
                    <a:lnTo>
                      <a:pt x="200" y="282"/>
                    </a:lnTo>
                    <a:lnTo>
                      <a:pt x="198" y="288"/>
                    </a:lnTo>
                    <a:lnTo>
                      <a:pt x="198" y="292"/>
                    </a:lnTo>
                    <a:lnTo>
                      <a:pt x="200" y="296"/>
                    </a:lnTo>
                    <a:lnTo>
                      <a:pt x="202" y="300"/>
                    </a:lnTo>
                    <a:lnTo>
                      <a:pt x="206" y="302"/>
                    </a:lnTo>
                    <a:lnTo>
                      <a:pt x="210" y="304"/>
                    </a:lnTo>
                    <a:lnTo>
                      <a:pt x="214" y="306"/>
                    </a:lnTo>
                    <a:lnTo>
                      <a:pt x="218" y="308"/>
                    </a:lnTo>
                    <a:lnTo>
                      <a:pt x="220" y="310"/>
                    </a:lnTo>
                    <a:lnTo>
                      <a:pt x="220" y="314"/>
                    </a:lnTo>
                    <a:lnTo>
                      <a:pt x="220" y="318"/>
                    </a:lnTo>
                    <a:lnTo>
                      <a:pt x="240" y="302"/>
                    </a:lnTo>
                    <a:lnTo>
                      <a:pt x="262" y="290"/>
                    </a:lnTo>
                    <a:lnTo>
                      <a:pt x="286" y="286"/>
                    </a:lnTo>
                    <a:lnTo>
                      <a:pt x="286" y="298"/>
                    </a:lnTo>
                    <a:lnTo>
                      <a:pt x="282" y="306"/>
                    </a:lnTo>
                    <a:lnTo>
                      <a:pt x="272" y="310"/>
                    </a:lnTo>
                    <a:lnTo>
                      <a:pt x="262" y="310"/>
                    </a:lnTo>
                    <a:lnTo>
                      <a:pt x="252" y="306"/>
                    </a:lnTo>
                    <a:lnTo>
                      <a:pt x="252" y="316"/>
                    </a:lnTo>
                    <a:lnTo>
                      <a:pt x="258" y="324"/>
                    </a:lnTo>
                    <a:lnTo>
                      <a:pt x="266" y="328"/>
                    </a:lnTo>
                    <a:lnTo>
                      <a:pt x="272" y="334"/>
                    </a:lnTo>
                    <a:lnTo>
                      <a:pt x="274" y="344"/>
                    </a:lnTo>
                    <a:lnTo>
                      <a:pt x="286" y="344"/>
                    </a:lnTo>
                    <a:lnTo>
                      <a:pt x="296" y="340"/>
                    </a:lnTo>
                    <a:lnTo>
                      <a:pt x="302" y="332"/>
                    </a:lnTo>
                    <a:lnTo>
                      <a:pt x="304" y="324"/>
                    </a:lnTo>
                    <a:lnTo>
                      <a:pt x="300" y="316"/>
                    </a:lnTo>
                    <a:lnTo>
                      <a:pt x="290" y="310"/>
                    </a:lnTo>
                    <a:lnTo>
                      <a:pt x="298" y="306"/>
                    </a:lnTo>
                    <a:lnTo>
                      <a:pt x="308" y="304"/>
                    </a:lnTo>
                    <a:lnTo>
                      <a:pt x="318" y="300"/>
                    </a:lnTo>
                    <a:lnTo>
                      <a:pt x="328" y="298"/>
                    </a:lnTo>
                    <a:lnTo>
                      <a:pt x="334" y="290"/>
                    </a:lnTo>
                    <a:lnTo>
                      <a:pt x="334" y="278"/>
                    </a:lnTo>
                    <a:lnTo>
                      <a:pt x="316" y="276"/>
                    </a:lnTo>
                    <a:lnTo>
                      <a:pt x="308" y="272"/>
                    </a:lnTo>
                    <a:lnTo>
                      <a:pt x="306" y="264"/>
                    </a:lnTo>
                    <a:lnTo>
                      <a:pt x="310" y="254"/>
                    </a:lnTo>
                    <a:lnTo>
                      <a:pt x="314" y="242"/>
                    </a:lnTo>
                    <a:lnTo>
                      <a:pt x="320" y="228"/>
                    </a:lnTo>
                    <a:lnTo>
                      <a:pt x="314" y="226"/>
                    </a:lnTo>
                    <a:lnTo>
                      <a:pt x="310" y="224"/>
                    </a:lnTo>
                    <a:lnTo>
                      <a:pt x="304" y="224"/>
                    </a:lnTo>
                    <a:lnTo>
                      <a:pt x="316" y="222"/>
                    </a:lnTo>
                    <a:lnTo>
                      <a:pt x="326" y="220"/>
                    </a:lnTo>
                    <a:lnTo>
                      <a:pt x="336" y="222"/>
                    </a:lnTo>
                    <a:lnTo>
                      <a:pt x="344" y="220"/>
                    </a:lnTo>
                    <a:lnTo>
                      <a:pt x="352" y="216"/>
                    </a:lnTo>
                    <a:lnTo>
                      <a:pt x="356" y="208"/>
                    </a:lnTo>
                    <a:lnTo>
                      <a:pt x="356" y="194"/>
                    </a:lnTo>
                    <a:lnTo>
                      <a:pt x="362" y="194"/>
                    </a:lnTo>
                    <a:lnTo>
                      <a:pt x="368" y="194"/>
                    </a:lnTo>
                    <a:lnTo>
                      <a:pt x="374" y="194"/>
                    </a:lnTo>
                    <a:lnTo>
                      <a:pt x="378" y="194"/>
                    </a:lnTo>
                    <a:lnTo>
                      <a:pt x="380" y="194"/>
                    </a:lnTo>
                    <a:lnTo>
                      <a:pt x="382" y="196"/>
                    </a:lnTo>
                    <a:lnTo>
                      <a:pt x="384" y="200"/>
                    </a:lnTo>
                    <a:lnTo>
                      <a:pt x="384" y="206"/>
                    </a:lnTo>
                    <a:lnTo>
                      <a:pt x="382" y="210"/>
                    </a:lnTo>
                    <a:lnTo>
                      <a:pt x="378" y="214"/>
                    </a:lnTo>
                    <a:lnTo>
                      <a:pt x="376" y="218"/>
                    </a:lnTo>
                    <a:lnTo>
                      <a:pt x="372" y="222"/>
                    </a:lnTo>
                    <a:lnTo>
                      <a:pt x="368" y="228"/>
                    </a:lnTo>
                    <a:lnTo>
                      <a:pt x="366" y="230"/>
                    </a:lnTo>
                    <a:lnTo>
                      <a:pt x="364" y="232"/>
                    </a:lnTo>
                    <a:lnTo>
                      <a:pt x="362" y="234"/>
                    </a:lnTo>
                    <a:lnTo>
                      <a:pt x="360" y="238"/>
                    </a:lnTo>
                    <a:lnTo>
                      <a:pt x="358" y="240"/>
                    </a:lnTo>
                    <a:lnTo>
                      <a:pt x="356" y="242"/>
                    </a:lnTo>
                    <a:lnTo>
                      <a:pt x="356" y="244"/>
                    </a:lnTo>
                    <a:lnTo>
                      <a:pt x="356" y="262"/>
                    </a:lnTo>
                    <a:lnTo>
                      <a:pt x="362" y="274"/>
                    </a:lnTo>
                    <a:lnTo>
                      <a:pt x="374" y="280"/>
                    </a:lnTo>
                    <a:lnTo>
                      <a:pt x="388" y="276"/>
                    </a:lnTo>
                    <a:lnTo>
                      <a:pt x="404" y="266"/>
                    </a:lnTo>
                    <a:lnTo>
                      <a:pt x="408" y="270"/>
                    </a:lnTo>
                    <a:lnTo>
                      <a:pt x="414" y="274"/>
                    </a:lnTo>
                    <a:lnTo>
                      <a:pt x="420" y="276"/>
                    </a:lnTo>
                    <a:lnTo>
                      <a:pt x="424" y="278"/>
                    </a:lnTo>
                    <a:lnTo>
                      <a:pt x="432" y="278"/>
                    </a:lnTo>
                    <a:lnTo>
                      <a:pt x="432" y="274"/>
                    </a:lnTo>
                    <a:lnTo>
                      <a:pt x="430" y="270"/>
                    </a:lnTo>
                    <a:lnTo>
                      <a:pt x="428" y="266"/>
                    </a:lnTo>
                    <a:lnTo>
                      <a:pt x="426" y="262"/>
                    </a:lnTo>
                    <a:lnTo>
                      <a:pt x="424" y="258"/>
                    </a:lnTo>
                    <a:lnTo>
                      <a:pt x="424" y="254"/>
                    </a:lnTo>
                    <a:lnTo>
                      <a:pt x="426" y="250"/>
                    </a:lnTo>
                    <a:lnTo>
                      <a:pt x="428" y="246"/>
                    </a:lnTo>
                    <a:lnTo>
                      <a:pt x="434" y="246"/>
                    </a:lnTo>
                    <a:lnTo>
                      <a:pt x="438" y="246"/>
                    </a:lnTo>
                    <a:lnTo>
                      <a:pt x="444" y="250"/>
                    </a:lnTo>
                    <a:lnTo>
                      <a:pt x="448" y="254"/>
                    </a:lnTo>
                    <a:lnTo>
                      <a:pt x="450" y="260"/>
                    </a:lnTo>
                    <a:lnTo>
                      <a:pt x="452" y="264"/>
                    </a:lnTo>
                    <a:lnTo>
                      <a:pt x="452" y="268"/>
                    </a:lnTo>
                    <a:lnTo>
                      <a:pt x="448" y="280"/>
                    </a:lnTo>
                    <a:lnTo>
                      <a:pt x="438" y="286"/>
                    </a:lnTo>
                    <a:lnTo>
                      <a:pt x="424" y="290"/>
                    </a:lnTo>
                    <a:lnTo>
                      <a:pt x="408" y="292"/>
                    </a:lnTo>
                    <a:lnTo>
                      <a:pt x="396" y="294"/>
                    </a:lnTo>
                    <a:lnTo>
                      <a:pt x="396" y="298"/>
                    </a:lnTo>
                    <a:lnTo>
                      <a:pt x="398" y="302"/>
                    </a:lnTo>
                    <a:lnTo>
                      <a:pt x="388" y="304"/>
                    </a:lnTo>
                    <a:lnTo>
                      <a:pt x="376" y="306"/>
                    </a:lnTo>
                    <a:lnTo>
                      <a:pt x="366" y="306"/>
                    </a:lnTo>
                    <a:lnTo>
                      <a:pt x="366" y="308"/>
                    </a:lnTo>
                    <a:lnTo>
                      <a:pt x="364" y="312"/>
                    </a:lnTo>
                    <a:lnTo>
                      <a:pt x="364" y="314"/>
                    </a:lnTo>
                    <a:lnTo>
                      <a:pt x="370" y="314"/>
                    </a:lnTo>
                    <a:lnTo>
                      <a:pt x="374" y="314"/>
                    </a:lnTo>
                    <a:lnTo>
                      <a:pt x="370" y="318"/>
                    </a:lnTo>
                    <a:lnTo>
                      <a:pt x="366" y="320"/>
                    </a:lnTo>
                    <a:lnTo>
                      <a:pt x="360" y="322"/>
                    </a:lnTo>
                    <a:lnTo>
                      <a:pt x="354" y="322"/>
                    </a:lnTo>
                    <a:lnTo>
                      <a:pt x="350" y="324"/>
                    </a:lnTo>
                    <a:lnTo>
                      <a:pt x="346" y="328"/>
                    </a:lnTo>
                    <a:lnTo>
                      <a:pt x="340" y="338"/>
                    </a:lnTo>
                    <a:lnTo>
                      <a:pt x="340" y="354"/>
                    </a:lnTo>
                    <a:lnTo>
                      <a:pt x="340" y="366"/>
                    </a:lnTo>
                    <a:lnTo>
                      <a:pt x="316" y="372"/>
                    </a:lnTo>
                    <a:lnTo>
                      <a:pt x="290" y="372"/>
                    </a:lnTo>
                    <a:lnTo>
                      <a:pt x="264" y="368"/>
                    </a:lnTo>
                    <a:lnTo>
                      <a:pt x="258" y="366"/>
                    </a:lnTo>
                    <a:lnTo>
                      <a:pt x="252" y="366"/>
                    </a:lnTo>
                    <a:lnTo>
                      <a:pt x="250" y="366"/>
                    </a:lnTo>
                    <a:lnTo>
                      <a:pt x="248" y="366"/>
                    </a:lnTo>
                    <a:lnTo>
                      <a:pt x="248" y="368"/>
                    </a:lnTo>
                    <a:lnTo>
                      <a:pt x="246" y="368"/>
                    </a:lnTo>
                    <a:lnTo>
                      <a:pt x="246" y="370"/>
                    </a:lnTo>
                    <a:lnTo>
                      <a:pt x="244" y="372"/>
                    </a:lnTo>
                    <a:lnTo>
                      <a:pt x="242" y="374"/>
                    </a:lnTo>
                    <a:lnTo>
                      <a:pt x="238" y="378"/>
                    </a:lnTo>
                    <a:lnTo>
                      <a:pt x="220" y="388"/>
                    </a:lnTo>
                    <a:lnTo>
                      <a:pt x="200" y="392"/>
                    </a:lnTo>
                    <a:lnTo>
                      <a:pt x="200" y="398"/>
                    </a:lnTo>
                    <a:lnTo>
                      <a:pt x="198" y="400"/>
                    </a:lnTo>
                    <a:lnTo>
                      <a:pt x="196" y="402"/>
                    </a:lnTo>
                    <a:lnTo>
                      <a:pt x="192" y="404"/>
                    </a:lnTo>
                    <a:lnTo>
                      <a:pt x="190" y="406"/>
                    </a:lnTo>
                    <a:lnTo>
                      <a:pt x="186" y="408"/>
                    </a:lnTo>
                    <a:lnTo>
                      <a:pt x="184" y="410"/>
                    </a:lnTo>
                    <a:lnTo>
                      <a:pt x="178" y="412"/>
                    </a:lnTo>
                    <a:lnTo>
                      <a:pt x="172" y="414"/>
                    </a:lnTo>
                    <a:lnTo>
                      <a:pt x="166" y="414"/>
                    </a:lnTo>
                    <a:lnTo>
                      <a:pt x="166" y="418"/>
                    </a:lnTo>
                    <a:lnTo>
                      <a:pt x="166" y="424"/>
                    </a:lnTo>
                    <a:lnTo>
                      <a:pt x="164" y="428"/>
                    </a:lnTo>
                    <a:lnTo>
                      <a:pt x="156" y="434"/>
                    </a:lnTo>
                    <a:lnTo>
                      <a:pt x="144" y="440"/>
                    </a:lnTo>
                    <a:lnTo>
                      <a:pt x="130" y="444"/>
                    </a:lnTo>
                    <a:lnTo>
                      <a:pt x="120" y="450"/>
                    </a:lnTo>
                    <a:lnTo>
                      <a:pt x="134" y="458"/>
                    </a:lnTo>
                    <a:lnTo>
                      <a:pt x="146" y="468"/>
                    </a:lnTo>
                    <a:lnTo>
                      <a:pt x="154" y="480"/>
                    </a:lnTo>
                    <a:lnTo>
                      <a:pt x="156" y="492"/>
                    </a:lnTo>
                    <a:lnTo>
                      <a:pt x="152" y="506"/>
                    </a:lnTo>
                    <a:lnTo>
                      <a:pt x="138" y="516"/>
                    </a:lnTo>
                    <a:lnTo>
                      <a:pt x="126" y="520"/>
                    </a:lnTo>
                    <a:lnTo>
                      <a:pt x="114" y="516"/>
                    </a:lnTo>
                    <a:lnTo>
                      <a:pt x="102" y="512"/>
                    </a:lnTo>
                    <a:lnTo>
                      <a:pt x="92" y="508"/>
                    </a:lnTo>
                    <a:lnTo>
                      <a:pt x="82" y="506"/>
                    </a:lnTo>
                    <a:lnTo>
                      <a:pt x="76" y="512"/>
                    </a:lnTo>
                    <a:lnTo>
                      <a:pt x="74" y="516"/>
                    </a:lnTo>
                    <a:lnTo>
                      <a:pt x="74" y="522"/>
                    </a:lnTo>
                    <a:lnTo>
                      <a:pt x="76" y="526"/>
                    </a:lnTo>
                    <a:lnTo>
                      <a:pt x="78" y="530"/>
                    </a:lnTo>
                    <a:lnTo>
                      <a:pt x="82" y="534"/>
                    </a:lnTo>
                    <a:lnTo>
                      <a:pt x="82" y="538"/>
                    </a:lnTo>
                    <a:lnTo>
                      <a:pt x="82" y="544"/>
                    </a:lnTo>
                    <a:lnTo>
                      <a:pt x="80" y="550"/>
                    </a:lnTo>
                    <a:lnTo>
                      <a:pt x="78" y="554"/>
                    </a:lnTo>
                    <a:lnTo>
                      <a:pt x="76" y="560"/>
                    </a:lnTo>
                    <a:lnTo>
                      <a:pt x="76" y="564"/>
                    </a:lnTo>
                    <a:lnTo>
                      <a:pt x="76" y="580"/>
                    </a:lnTo>
                    <a:lnTo>
                      <a:pt x="82" y="588"/>
                    </a:lnTo>
                    <a:lnTo>
                      <a:pt x="90" y="590"/>
                    </a:lnTo>
                    <a:lnTo>
                      <a:pt x="100" y="588"/>
                    </a:lnTo>
                    <a:lnTo>
                      <a:pt x="112" y="582"/>
                    </a:lnTo>
                    <a:lnTo>
                      <a:pt x="124" y="574"/>
                    </a:lnTo>
                    <a:lnTo>
                      <a:pt x="134" y="566"/>
                    </a:lnTo>
                    <a:lnTo>
                      <a:pt x="144" y="556"/>
                    </a:lnTo>
                    <a:lnTo>
                      <a:pt x="150" y="550"/>
                    </a:lnTo>
                    <a:lnTo>
                      <a:pt x="160" y="536"/>
                    </a:lnTo>
                    <a:lnTo>
                      <a:pt x="168" y="518"/>
                    </a:lnTo>
                    <a:lnTo>
                      <a:pt x="176" y="508"/>
                    </a:lnTo>
                    <a:lnTo>
                      <a:pt x="188" y="502"/>
                    </a:lnTo>
                    <a:lnTo>
                      <a:pt x="200" y="502"/>
                    </a:lnTo>
                    <a:lnTo>
                      <a:pt x="212" y="500"/>
                    </a:lnTo>
                    <a:lnTo>
                      <a:pt x="222" y="490"/>
                    </a:lnTo>
                    <a:lnTo>
                      <a:pt x="226" y="494"/>
                    </a:lnTo>
                    <a:lnTo>
                      <a:pt x="230" y="498"/>
                    </a:lnTo>
                    <a:lnTo>
                      <a:pt x="234" y="500"/>
                    </a:lnTo>
                    <a:lnTo>
                      <a:pt x="240" y="500"/>
                    </a:lnTo>
                    <a:lnTo>
                      <a:pt x="244" y="502"/>
                    </a:lnTo>
                    <a:lnTo>
                      <a:pt x="248" y="506"/>
                    </a:lnTo>
                    <a:lnTo>
                      <a:pt x="252" y="512"/>
                    </a:lnTo>
                    <a:lnTo>
                      <a:pt x="256" y="516"/>
                    </a:lnTo>
                    <a:lnTo>
                      <a:pt x="258" y="522"/>
                    </a:lnTo>
                    <a:lnTo>
                      <a:pt x="262" y="528"/>
                    </a:lnTo>
                    <a:lnTo>
                      <a:pt x="266" y="530"/>
                    </a:lnTo>
                    <a:lnTo>
                      <a:pt x="270" y="534"/>
                    </a:lnTo>
                    <a:lnTo>
                      <a:pt x="274" y="536"/>
                    </a:lnTo>
                    <a:lnTo>
                      <a:pt x="278" y="538"/>
                    </a:lnTo>
                    <a:lnTo>
                      <a:pt x="282" y="542"/>
                    </a:lnTo>
                    <a:lnTo>
                      <a:pt x="286" y="548"/>
                    </a:lnTo>
                    <a:lnTo>
                      <a:pt x="288" y="554"/>
                    </a:lnTo>
                    <a:lnTo>
                      <a:pt x="290" y="562"/>
                    </a:lnTo>
                    <a:lnTo>
                      <a:pt x="290" y="572"/>
                    </a:lnTo>
                    <a:lnTo>
                      <a:pt x="272" y="576"/>
                    </a:lnTo>
                    <a:lnTo>
                      <a:pt x="254" y="580"/>
                    </a:lnTo>
                    <a:lnTo>
                      <a:pt x="268" y="588"/>
                    </a:lnTo>
                    <a:lnTo>
                      <a:pt x="282" y="594"/>
                    </a:lnTo>
                    <a:lnTo>
                      <a:pt x="298" y="598"/>
                    </a:lnTo>
                    <a:lnTo>
                      <a:pt x="310" y="596"/>
                    </a:lnTo>
                    <a:lnTo>
                      <a:pt x="314" y="590"/>
                    </a:lnTo>
                    <a:lnTo>
                      <a:pt x="314" y="582"/>
                    </a:lnTo>
                    <a:lnTo>
                      <a:pt x="308" y="572"/>
                    </a:lnTo>
                    <a:lnTo>
                      <a:pt x="304" y="564"/>
                    </a:lnTo>
                    <a:lnTo>
                      <a:pt x="300" y="554"/>
                    </a:lnTo>
                    <a:lnTo>
                      <a:pt x="306" y="552"/>
                    </a:lnTo>
                    <a:lnTo>
                      <a:pt x="312" y="550"/>
                    </a:lnTo>
                    <a:lnTo>
                      <a:pt x="320" y="548"/>
                    </a:lnTo>
                    <a:lnTo>
                      <a:pt x="304" y="538"/>
                    </a:lnTo>
                    <a:lnTo>
                      <a:pt x="288" y="524"/>
                    </a:lnTo>
                    <a:lnTo>
                      <a:pt x="270" y="510"/>
                    </a:lnTo>
                    <a:lnTo>
                      <a:pt x="252" y="500"/>
                    </a:lnTo>
                    <a:lnTo>
                      <a:pt x="234" y="496"/>
                    </a:lnTo>
                    <a:lnTo>
                      <a:pt x="250" y="492"/>
                    </a:lnTo>
                    <a:lnTo>
                      <a:pt x="266" y="488"/>
                    </a:lnTo>
                    <a:lnTo>
                      <a:pt x="280" y="484"/>
                    </a:lnTo>
                    <a:lnTo>
                      <a:pt x="292" y="474"/>
                    </a:lnTo>
                    <a:lnTo>
                      <a:pt x="298" y="488"/>
                    </a:lnTo>
                    <a:lnTo>
                      <a:pt x="306" y="500"/>
                    </a:lnTo>
                    <a:lnTo>
                      <a:pt x="316" y="512"/>
                    </a:lnTo>
                    <a:lnTo>
                      <a:pt x="322" y="520"/>
                    </a:lnTo>
                    <a:lnTo>
                      <a:pt x="330" y="526"/>
                    </a:lnTo>
                    <a:lnTo>
                      <a:pt x="336" y="532"/>
                    </a:lnTo>
                    <a:lnTo>
                      <a:pt x="340" y="542"/>
                    </a:lnTo>
                    <a:lnTo>
                      <a:pt x="348" y="558"/>
                    </a:lnTo>
                    <a:lnTo>
                      <a:pt x="350" y="574"/>
                    </a:lnTo>
                    <a:lnTo>
                      <a:pt x="346" y="592"/>
                    </a:lnTo>
                    <a:lnTo>
                      <a:pt x="350" y="592"/>
                    </a:lnTo>
                    <a:lnTo>
                      <a:pt x="356" y="592"/>
                    </a:lnTo>
                    <a:lnTo>
                      <a:pt x="362" y="592"/>
                    </a:lnTo>
                    <a:lnTo>
                      <a:pt x="368" y="592"/>
                    </a:lnTo>
                    <a:lnTo>
                      <a:pt x="372" y="590"/>
                    </a:lnTo>
                    <a:lnTo>
                      <a:pt x="378" y="586"/>
                    </a:lnTo>
                    <a:lnTo>
                      <a:pt x="380" y="584"/>
                    </a:lnTo>
                    <a:lnTo>
                      <a:pt x="380" y="580"/>
                    </a:lnTo>
                    <a:lnTo>
                      <a:pt x="378" y="578"/>
                    </a:lnTo>
                    <a:lnTo>
                      <a:pt x="376" y="576"/>
                    </a:lnTo>
                    <a:lnTo>
                      <a:pt x="374" y="572"/>
                    </a:lnTo>
                    <a:lnTo>
                      <a:pt x="372" y="568"/>
                    </a:lnTo>
                    <a:lnTo>
                      <a:pt x="370" y="566"/>
                    </a:lnTo>
                    <a:lnTo>
                      <a:pt x="368" y="562"/>
                    </a:lnTo>
                    <a:lnTo>
                      <a:pt x="364" y="560"/>
                    </a:lnTo>
                    <a:lnTo>
                      <a:pt x="362" y="556"/>
                    </a:lnTo>
                    <a:lnTo>
                      <a:pt x="360" y="552"/>
                    </a:lnTo>
                    <a:lnTo>
                      <a:pt x="360" y="548"/>
                    </a:lnTo>
                    <a:lnTo>
                      <a:pt x="362" y="544"/>
                    </a:lnTo>
                    <a:lnTo>
                      <a:pt x="366" y="540"/>
                    </a:lnTo>
                    <a:lnTo>
                      <a:pt x="370" y="538"/>
                    </a:lnTo>
                    <a:lnTo>
                      <a:pt x="376" y="536"/>
                    </a:lnTo>
                    <a:lnTo>
                      <a:pt x="382" y="538"/>
                    </a:lnTo>
                    <a:lnTo>
                      <a:pt x="388" y="540"/>
                    </a:lnTo>
                    <a:lnTo>
                      <a:pt x="398" y="548"/>
                    </a:lnTo>
                    <a:lnTo>
                      <a:pt x="400" y="560"/>
                    </a:lnTo>
                    <a:lnTo>
                      <a:pt x="400" y="574"/>
                    </a:lnTo>
                    <a:lnTo>
                      <a:pt x="402" y="586"/>
                    </a:lnTo>
                    <a:lnTo>
                      <a:pt x="404" y="596"/>
                    </a:lnTo>
                    <a:lnTo>
                      <a:pt x="414" y="604"/>
                    </a:lnTo>
                    <a:lnTo>
                      <a:pt x="426" y="606"/>
                    </a:lnTo>
                    <a:lnTo>
                      <a:pt x="438" y="604"/>
                    </a:lnTo>
                    <a:lnTo>
                      <a:pt x="448" y="600"/>
                    </a:lnTo>
                    <a:lnTo>
                      <a:pt x="458" y="602"/>
                    </a:lnTo>
                    <a:lnTo>
                      <a:pt x="466" y="610"/>
                    </a:lnTo>
                    <a:lnTo>
                      <a:pt x="470" y="608"/>
                    </a:lnTo>
                    <a:lnTo>
                      <a:pt x="474" y="606"/>
                    </a:lnTo>
                    <a:lnTo>
                      <a:pt x="478" y="604"/>
                    </a:lnTo>
                    <a:lnTo>
                      <a:pt x="484" y="620"/>
                    </a:lnTo>
                    <a:lnTo>
                      <a:pt x="478" y="638"/>
                    </a:lnTo>
                    <a:lnTo>
                      <a:pt x="468" y="652"/>
                    </a:lnTo>
                    <a:lnTo>
                      <a:pt x="452" y="664"/>
                    </a:lnTo>
                    <a:lnTo>
                      <a:pt x="438" y="672"/>
                    </a:lnTo>
                    <a:lnTo>
                      <a:pt x="420" y="674"/>
                    </a:lnTo>
                    <a:lnTo>
                      <a:pt x="404" y="672"/>
                    </a:lnTo>
                    <a:lnTo>
                      <a:pt x="390" y="666"/>
                    </a:lnTo>
                    <a:lnTo>
                      <a:pt x="376" y="660"/>
                    </a:lnTo>
                    <a:lnTo>
                      <a:pt x="362" y="654"/>
                    </a:lnTo>
                    <a:lnTo>
                      <a:pt x="346" y="654"/>
                    </a:lnTo>
                    <a:lnTo>
                      <a:pt x="342" y="664"/>
                    </a:lnTo>
                    <a:lnTo>
                      <a:pt x="332" y="668"/>
                    </a:lnTo>
                    <a:lnTo>
                      <a:pt x="320" y="666"/>
                    </a:lnTo>
                    <a:lnTo>
                      <a:pt x="306" y="662"/>
                    </a:lnTo>
                    <a:lnTo>
                      <a:pt x="290" y="656"/>
                    </a:lnTo>
                    <a:lnTo>
                      <a:pt x="276" y="648"/>
                    </a:lnTo>
                    <a:lnTo>
                      <a:pt x="264" y="644"/>
                    </a:lnTo>
                    <a:lnTo>
                      <a:pt x="254" y="642"/>
                    </a:lnTo>
                    <a:lnTo>
                      <a:pt x="250" y="622"/>
                    </a:lnTo>
                    <a:lnTo>
                      <a:pt x="252" y="604"/>
                    </a:lnTo>
                    <a:lnTo>
                      <a:pt x="254" y="608"/>
                    </a:lnTo>
                    <a:lnTo>
                      <a:pt x="254" y="602"/>
                    </a:lnTo>
                    <a:lnTo>
                      <a:pt x="254" y="598"/>
                    </a:lnTo>
                    <a:lnTo>
                      <a:pt x="254" y="592"/>
                    </a:lnTo>
                    <a:lnTo>
                      <a:pt x="236" y="590"/>
                    </a:lnTo>
                    <a:lnTo>
                      <a:pt x="214" y="590"/>
                    </a:lnTo>
                    <a:lnTo>
                      <a:pt x="194" y="590"/>
                    </a:lnTo>
                    <a:lnTo>
                      <a:pt x="174" y="592"/>
                    </a:lnTo>
                    <a:lnTo>
                      <a:pt x="162" y="594"/>
                    </a:lnTo>
                    <a:lnTo>
                      <a:pt x="156" y="596"/>
                    </a:lnTo>
                    <a:lnTo>
                      <a:pt x="148" y="602"/>
                    </a:lnTo>
                    <a:lnTo>
                      <a:pt x="140" y="606"/>
                    </a:lnTo>
                    <a:lnTo>
                      <a:pt x="126" y="608"/>
                    </a:lnTo>
                    <a:lnTo>
                      <a:pt x="114" y="604"/>
                    </a:lnTo>
                    <a:lnTo>
                      <a:pt x="104" y="606"/>
                    </a:lnTo>
                    <a:lnTo>
                      <a:pt x="102" y="608"/>
                    </a:lnTo>
                    <a:lnTo>
                      <a:pt x="98" y="612"/>
                    </a:lnTo>
                    <a:lnTo>
                      <a:pt x="96" y="618"/>
                    </a:lnTo>
                    <a:lnTo>
                      <a:pt x="92" y="624"/>
                    </a:lnTo>
                    <a:lnTo>
                      <a:pt x="90" y="628"/>
                    </a:lnTo>
                    <a:lnTo>
                      <a:pt x="88" y="632"/>
                    </a:lnTo>
                    <a:lnTo>
                      <a:pt x="84" y="638"/>
                    </a:lnTo>
                    <a:lnTo>
                      <a:pt x="78" y="642"/>
                    </a:lnTo>
                    <a:lnTo>
                      <a:pt x="74" y="646"/>
                    </a:lnTo>
                    <a:lnTo>
                      <a:pt x="72" y="652"/>
                    </a:lnTo>
                    <a:lnTo>
                      <a:pt x="68" y="658"/>
                    </a:lnTo>
                    <a:lnTo>
                      <a:pt x="58" y="676"/>
                    </a:lnTo>
                    <a:lnTo>
                      <a:pt x="46" y="690"/>
                    </a:lnTo>
                    <a:lnTo>
                      <a:pt x="32" y="708"/>
                    </a:lnTo>
                    <a:lnTo>
                      <a:pt x="20" y="726"/>
                    </a:lnTo>
                    <a:lnTo>
                      <a:pt x="8" y="746"/>
                    </a:lnTo>
                    <a:lnTo>
                      <a:pt x="2" y="766"/>
                    </a:lnTo>
                    <a:lnTo>
                      <a:pt x="2" y="790"/>
                    </a:lnTo>
                    <a:lnTo>
                      <a:pt x="4" y="812"/>
                    </a:lnTo>
                    <a:lnTo>
                      <a:pt x="4" y="832"/>
                    </a:lnTo>
                    <a:lnTo>
                      <a:pt x="2" y="848"/>
                    </a:lnTo>
                    <a:lnTo>
                      <a:pt x="0" y="864"/>
                    </a:lnTo>
                    <a:lnTo>
                      <a:pt x="4" y="880"/>
                    </a:lnTo>
                    <a:lnTo>
                      <a:pt x="16" y="898"/>
                    </a:lnTo>
                    <a:lnTo>
                      <a:pt x="30" y="920"/>
                    </a:lnTo>
                    <a:lnTo>
                      <a:pt x="48" y="942"/>
                    </a:lnTo>
                    <a:lnTo>
                      <a:pt x="64" y="960"/>
                    </a:lnTo>
                    <a:lnTo>
                      <a:pt x="80" y="972"/>
                    </a:lnTo>
                    <a:lnTo>
                      <a:pt x="96" y="978"/>
                    </a:lnTo>
                    <a:lnTo>
                      <a:pt x="112" y="982"/>
                    </a:lnTo>
                    <a:lnTo>
                      <a:pt x="126" y="978"/>
                    </a:lnTo>
                    <a:lnTo>
                      <a:pt x="130" y="976"/>
                    </a:lnTo>
                    <a:lnTo>
                      <a:pt x="132" y="972"/>
                    </a:lnTo>
                    <a:lnTo>
                      <a:pt x="134" y="968"/>
                    </a:lnTo>
                    <a:lnTo>
                      <a:pt x="138" y="962"/>
                    </a:lnTo>
                    <a:lnTo>
                      <a:pt x="140" y="960"/>
                    </a:lnTo>
                    <a:lnTo>
                      <a:pt x="146" y="958"/>
                    </a:lnTo>
                    <a:lnTo>
                      <a:pt x="150" y="958"/>
                    </a:lnTo>
                    <a:lnTo>
                      <a:pt x="156" y="958"/>
                    </a:lnTo>
                    <a:lnTo>
                      <a:pt x="162" y="958"/>
                    </a:lnTo>
                    <a:lnTo>
                      <a:pt x="174" y="952"/>
                    </a:lnTo>
                    <a:lnTo>
                      <a:pt x="186" y="944"/>
                    </a:lnTo>
                    <a:lnTo>
                      <a:pt x="198" y="942"/>
                    </a:lnTo>
                    <a:lnTo>
                      <a:pt x="210" y="948"/>
                    </a:lnTo>
                    <a:lnTo>
                      <a:pt x="218" y="962"/>
                    </a:lnTo>
                    <a:lnTo>
                      <a:pt x="220" y="976"/>
                    </a:lnTo>
                    <a:lnTo>
                      <a:pt x="230" y="972"/>
                    </a:lnTo>
                    <a:lnTo>
                      <a:pt x="240" y="968"/>
                    </a:lnTo>
                    <a:lnTo>
                      <a:pt x="250" y="960"/>
                    </a:lnTo>
                    <a:lnTo>
                      <a:pt x="250" y="980"/>
                    </a:lnTo>
                    <a:lnTo>
                      <a:pt x="250" y="998"/>
                    </a:lnTo>
                    <a:lnTo>
                      <a:pt x="246" y="1018"/>
                    </a:lnTo>
                    <a:lnTo>
                      <a:pt x="244" y="1032"/>
                    </a:lnTo>
                    <a:lnTo>
                      <a:pt x="248" y="1044"/>
                    </a:lnTo>
                    <a:lnTo>
                      <a:pt x="254" y="1056"/>
                    </a:lnTo>
                    <a:lnTo>
                      <a:pt x="264" y="1072"/>
                    </a:lnTo>
                    <a:lnTo>
                      <a:pt x="270" y="1086"/>
                    </a:lnTo>
                    <a:lnTo>
                      <a:pt x="272" y="1096"/>
                    </a:lnTo>
                    <a:lnTo>
                      <a:pt x="270" y="1108"/>
                    </a:lnTo>
                    <a:lnTo>
                      <a:pt x="268" y="1120"/>
                    </a:lnTo>
                    <a:lnTo>
                      <a:pt x="268" y="1134"/>
                    </a:lnTo>
                    <a:lnTo>
                      <a:pt x="270" y="1154"/>
                    </a:lnTo>
                    <a:lnTo>
                      <a:pt x="272" y="1174"/>
                    </a:lnTo>
                    <a:lnTo>
                      <a:pt x="270" y="1194"/>
                    </a:lnTo>
                    <a:lnTo>
                      <a:pt x="272" y="1222"/>
                    </a:lnTo>
                    <a:lnTo>
                      <a:pt x="280" y="1254"/>
                    </a:lnTo>
                    <a:lnTo>
                      <a:pt x="290" y="1284"/>
                    </a:lnTo>
                    <a:lnTo>
                      <a:pt x="300" y="1314"/>
                    </a:lnTo>
                    <a:lnTo>
                      <a:pt x="310" y="1346"/>
                    </a:lnTo>
                    <a:lnTo>
                      <a:pt x="318" y="1380"/>
                    </a:lnTo>
                    <a:lnTo>
                      <a:pt x="322" y="1416"/>
                    </a:lnTo>
                    <a:lnTo>
                      <a:pt x="346" y="1412"/>
                    </a:lnTo>
                    <a:lnTo>
                      <a:pt x="366" y="1404"/>
                    </a:lnTo>
                    <a:lnTo>
                      <a:pt x="382" y="1394"/>
                    </a:lnTo>
                    <a:lnTo>
                      <a:pt x="400" y="1382"/>
                    </a:lnTo>
                    <a:lnTo>
                      <a:pt x="418" y="1370"/>
                    </a:lnTo>
                    <a:lnTo>
                      <a:pt x="424" y="1366"/>
                    </a:lnTo>
                    <a:lnTo>
                      <a:pt x="430" y="1364"/>
                    </a:lnTo>
                    <a:lnTo>
                      <a:pt x="436" y="1360"/>
                    </a:lnTo>
                    <a:lnTo>
                      <a:pt x="440" y="1358"/>
                    </a:lnTo>
                    <a:lnTo>
                      <a:pt x="442" y="1354"/>
                    </a:lnTo>
                    <a:lnTo>
                      <a:pt x="446" y="1350"/>
                    </a:lnTo>
                    <a:lnTo>
                      <a:pt x="448" y="1342"/>
                    </a:lnTo>
                    <a:lnTo>
                      <a:pt x="448" y="1326"/>
                    </a:lnTo>
                    <a:lnTo>
                      <a:pt x="446" y="1310"/>
                    </a:lnTo>
                    <a:lnTo>
                      <a:pt x="446" y="1294"/>
                    </a:lnTo>
                    <a:lnTo>
                      <a:pt x="458" y="1292"/>
                    </a:lnTo>
                    <a:lnTo>
                      <a:pt x="466" y="1286"/>
                    </a:lnTo>
                    <a:lnTo>
                      <a:pt x="468" y="1276"/>
                    </a:lnTo>
                    <a:lnTo>
                      <a:pt x="468" y="1264"/>
                    </a:lnTo>
                    <a:lnTo>
                      <a:pt x="466" y="1252"/>
                    </a:lnTo>
                    <a:lnTo>
                      <a:pt x="466" y="1240"/>
                    </a:lnTo>
                    <a:lnTo>
                      <a:pt x="468" y="1224"/>
                    </a:lnTo>
                    <a:lnTo>
                      <a:pt x="476" y="1214"/>
                    </a:lnTo>
                    <a:lnTo>
                      <a:pt x="486" y="1208"/>
                    </a:lnTo>
                    <a:lnTo>
                      <a:pt x="496" y="1204"/>
                    </a:lnTo>
                    <a:lnTo>
                      <a:pt x="508" y="1200"/>
                    </a:lnTo>
                    <a:lnTo>
                      <a:pt x="518" y="1192"/>
                    </a:lnTo>
                    <a:lnTo>
                      <a:pt x="526" y="1180"/>
                    </a:lnTo>
                    <a:lnTo>
                      <a:pt x="530" y="1160"/>
                    </a:lnTo>
                    <a:lnTo>
                      <a:pt x="526" y="1140"/>
                    </a:lnTo>
                    <a:lnTo>
                      <a:pt x="518" y="1118"/>
                    </a:lnTo>
                    <a:lnTo>
                      <a:pt x="508" y="1096"/>
                    </a:lnTo>
                    <a:lnTo>
                      <a:pt x="504" y="1076"/>
                    </a:lnTo>
                    <a:lnTo>
                      <a:pt x="506" y="1056"/>
                    </a:lnTo>
                    <a:lnTo>
                      <a:pt x="516" y="1038"/>
                    </a:lnTo>
                    <a:lnTo>
                      <a:pt x="530" y="1020"/>
                    </a:lnTo>
                    <a:lnTo>
                      <a:pt x="548" y="1002"/>
                    </a:lnTo>
                    <a:lnTo>
                      <a:pt x="564" y="986"/>
                    </a:lnTo>
                    <a:lnTo>
                      <a:pt x="580" y="970"/>
                    </a:lnTo>
                    <a:lnTo>
                      <a:pt x="586" y="960"/>
                    </a:lnTo>
                    <a:lnTo>
                      <a:pt x="596" y="948"/>
                    </a:lnTo>
                    <a:lnTo>
                      <a:pt x="606" y="932"/>
                    </a:lnTo>
                    <a:lnTo>
                      <a:pt x="616" y="918"/>
                    </a:lnTo>
                    <a:lnTo>
                      <a:pt x="620" y="904"/>
                    </a:lnTo>
                    <a:lnTo>
                      <a:pt x="618" y="892"/>
                    </a:lnTo>
                    <a:lnTo>
                      <a:pt x="608" y="884"/>
                    </a:lnTo>
                    <a:lnTo>
                      <a:pt x="594" y="882"/>
                    </a:lnTo>
                    <a:lnTo>
                      <a:pt x="580" y="886"/>
                    </a:lnTo>
                    <a:lnTo>
                      <a:pt x="564" y="892"/>
                    </a:lnTo>
                    <a:lnTo>
                      <a:pt x="550" y="894"/>
                    </a:lnTo>
                    <a:lnTo>
                      <a:pt x="536" y="890"/>
                    </a:lnTo>
                    <a:lnTo>
                      <a:pt x="534" y="888"/>
                    </a:lnTo>
                    <a:lnTo>
                      <a:pt x="532" y="884"/>
                    </a:lnTo>
                    <a:lnTo>
                      <a:pt x="530" y="878"/>
                    </a:lnTo>
                    <a:lnTo>
                      <a:pt x="530" y="874"/>
                    </a:lnTo>
                    <a:lnTo>
                      <a:pt x="528" y="870"/>
                    </a:lnTo>
                    <a:lnTo>
                      <a:pt x="524" y="862"/>
                    </a:lnTo>
                    <a:lnTo>
                      <a:pt x="518" y="856"/>
                    </a:lnTo>
                    <a:lnTo>
                      <a:pt x="514" y="850"/>
                    </a:lnTo>
                    <a:lnTo>
                      <a:pt x="504" y="830"/>
                    </a:lnTo>
                    <a:lnTo>
                      <a:pt x="496" y="810"/>
                    </a:lnTo>
                    <a:lnTo>
                      <a:pt x="488" y="794"/>
                    </a:lnTo>
                    <a:lnTo>
                      <a:pt x="478" y="780"/>
                    </a:lnTo>
                    <a:lnTo>
                      <a:pt x="468" y="766"/>
                    </a:lnTo>
                    <a:lnTo>
                      <a:pt x="462" y="742"/>
                    </a:lnTo>
                    <a:lnTo>
                      <a:pt x="456" y="718"/>
                    </a:lnTo>
                    <a:lnTo>
                      <a:pt x="446" y="694"/>
                    </a:lnTo>
                    <a:lnTo>
                      <a:pt x="458" y="688"/>
                    </a:lnTo>
                    <a:lnTo>
                      <a:pt x="468" y="690"/>
                    </a:lnTo>
                    <a:lnTo>
                      <a:pt x="474" y="698"/>
                    </a:lnTo>
                    <a:lnTo>
                      <a:pt x="480" y="708"/>
                    </a:lnTo>
                    <a:lnTo>
                      <a:pt x="484" y="720"/>
                    </a:lnTo>
                    <a:lnTo>
                      <a:pt x="502" y="750"/>
                    </a:lnTo>
                    <a:lnTo>
                      <a:pt x="518" y="780"/>
                    </a:lnTo>
                    <a:lnTo>
                      <a:pt x="520" y="788"/>
                    </a:lnTo>
                    <a:lnTo>
                      <a:pt x="520" y="794"/>
                    </a:lnTo>
                    <a:lnTo>
                      <a:pt x="520" y="800"/>
                    </a:lnTo>
                    <a:lnTo>
                      <a:pt x="522" y="806"/>
                    </a:lnTo>
                    <a:lnTo>
                      <a:pt x="524" y="810"/>
                    </a:lnTo>
                    <a:lnTo>
                      <a:pt x="526" y="814"/>
                    </a:lnTo>
                    <a:lnTo>
                      <a:pt x="528" y="818"/>
                    </a:lnTo>
                    <a:lnTo>
                      <a:pt x="532" y="824"/>
                    </a:lnTo>
                    <a:lnTo>
                      <a:pt x="540" y="850"/>
                    </a:lnTo>
                    <a:lnTo>
                      <a:pt x="548" y="876"/>
                    </a:lnTo>
                    <a:lnTo>
                      <a:pt x="590" y="856"/>
                    </a:lnTo>
                    <a:lnTo>
                      <a:pt x="634" y="830"/>
                    </a:lnTo>
                    <a:lnTo>
                      <a:pt x="672" y="800"/>
                    </a:lnTo>
                    <a:lnTo>
                      <a:pt x="684" y="790"/>
                    </a:lnTo>
                    <a:lnTo>
                      <a:pt x="692" y="778"/>
                    </a:lnTo>
                    <a:lnTo>
                      <a:pt x="694" y="766"/>
                    </a:lnTo>
                    <a:lnTo>
                      <a:pt x="686" y="752"/>
                    </a:lnTo>
                    <a:lnTo>
                      <a:pt x="678" y="746"/>
                    </a:lnTo>
                    <a:lnTo>
                      <a:pt x="670" y="742"/>
                    </a:lnTo>
                    <a:lnTo>
                      <a:pt x="664" y="740"/>
                    </a:lnTo>
                    <a:lnTo>
                      <a:pt x="660" y="732"/>
                    </a:lnTo>
                    <a:lnTo>
                      <a:pt x="656" y="720"/>
                    </a:lnTo>
                    <a:lnTo>
                      <a:pt x="652" y="718"/>
                    </a:lnTo>
                    <a:lnTo>
                      <a:pt x="646" y="718"/>
                    </a:lnTo>
                    <a:lnTo>
                      <a:pt x="644" y="718"/>
                    </a:lnTo>
                    <a:lnTo>
                      <a:pt x="642" y="720"/>
                    </a:lnTo>
                    <a:lnTo>
                      <a:pt x="638" y="724"/>
                    </a:lnTo>
                    <a:lnTo>
                      <a:pt x="636" y="728"/>
                    </a:lnTo>
                    <a:lnTo>
                      <a:pt x="634" y="732"/>
                    </a:lnTo>
                    <a:lnTo>
                      <a:pt x="632" y="734"/>
                    </a:lnTo>
                    <a:lnTo>
                      <a:pt x="630" y="738"/>
                    </a:lnTo>
                    <a:lnTo>
                      <a:pt x="626" y="740"/>
                    </a:lnTo>
                    <a:lnTo>
                      <a:pt x="612" y="726"/>
                    </a:lnTo>
                    <a:lnTo>
                      <a:pt x="596" y="712"/>
                    </a:lnTo>
                    <a:lnTo>
                      <a:pt x="584" y="696"/>
                    </a:lnTo>
                    <a:lnTo>
                      <a:pt x="576" y="676"/>
                    </a:lnTo>
                    <a:lnTo>
                      <a:pt x="590" y="672"/>
                    </a:lnTo>
                    <a:lnTo>
                      <a:pt x="600" y="676"/>
                    </a:lnTo>
                    <a:lnTo>
                      <a:pt x="608" y="684"/>
                    </a:lnTo>
                    <a:lnTo>
                      <a:pt x="614" y="694"/>
                    </a:lnTo>
                    <a:lnTo>
                      <a:pt x="620" y="704"/>
                    </a:lnTo>
                    <a:lnTo>
                      <a:pt x="630" y="710"/>
                    </a:lnTo>
                    <a:lnTo>
                      <a:pt x="642" y="712"/>
                    </a:lnTo>
                    <a:lnTo>
                      <a:pt x="656" y="708"/>
                    </a:lnTo>
                    <a:lnTo>
                      <a:pt x="668" y="706"/>
                    </a:lnTo>
                    <a:lnTo>
                      <a:pt x="672" y="720"/>
                    </a:lnTo>
                    <a:lnTo>
                      <a:pt x="680" y="726"/>
                    </a:lnTo>
                    <a:lnTo>
                      <a:pt x="690" y="728"/>
                    </a:lnTo>
                    <a:lnTo>
                      <a:pt x="704" y="726"/>
                    </a:lnTo>
                    <a:lnTo>
                      <a:pt x="718" y="724"/>
                    </a:lnTo>
                    <a:lnTo>
                      <a:pt x="730" y="724"/>
                    </a:lnTo>
                    <a:lnTo>
                      <a:pt x="736" y="724"/>
                    </a:lnTo>
                    <a:lnTo>
                      <a:pt x="740" y="726"/>
                    </a:lnTo>
                    <a:lnTo>
                      <a:pt x="742" y="726"/>
                    </a:lnTo>
                    <a:lnTo>
                      <a:pt x="744" y="726"/>
                    </a:lnTo>
                    <a:lnTo>
                      <a:pt x="744" y="728"/>
                    </a:lnTo>
                    <a:lnTo>
                      <a:pt x="744" y="730"/>
                    </a:lnTo>
                    <a:lnTo>
                      <a:pt x="746" y="732"/>
                    </a:lnTo>
                    <a:lnTo>
                      <a:pt x="748" y="736"/>
                    </a:lnTo>
                    <a:lnTo>
                      <a:pt x="750" y="742"/>
                    </a:lnTo>
                    <a:lnTo>
                      <a:pt x="760" y="752"/>
                    </a:lnTo>
                    <a:lnTo>
                      <a:pt x="772" y="760"/>
                    </a:lnTo>
                    <a:lnTo>
                      <a:pt x="786" y="760"/>
                    </a:lnTo>
                    <a:lnTo>
                      <a:pt x="786" y="766"/>
                    </a:lnTo>
                    <a:lnTo>
                      <a:pt x="784" y="770"/>
                    </a:lnTo>
                    <a:lnTo>
                      <a:pt x="780" y="774"/>
                    </a:lnTo>
                    <a:lnTo>
                      <a:pt x="776" y="776"/>
                    </a:lnTo>
                    <a:lnTo>
                      <a:pt x="780" y="780"/>
                    </a:lnTo>
                    <a:lnTo>
                      <a:pt x="786" y="784"/>
                    </a:lnTo>
                    <a:lnTo>
                      <a:pt x="792" y="784"/>
                    </a:lnTo>
                    <a:lnTo>
                      <a:pt x="800" y="786"/>
                    </a:lnTo>
                    <a:lnTo>
                      <a:pt x="800" y="810"/>
                    </a:lnTo>
                    <a:lnTo>
                      <a:pt x="804" y="834"/>
                    </a:lnTo>
                    <a:lnTo>
                      <a:pt x="812" y="858"/>
                    </a:lnTo>
                    <a:lnTo>
                      <a:pt x="822" y="874"/>
                    </a:lnTo>
                    <a:lnTo>
                      <a:pt x="832" y="892"/>
                    </a:lnTo>
                    <a:lnTo>
                      <a:pt x="840" y="910"/>
                    </a:lnTo>
                    <a:lnTo>
                      <a:pt x="844" y="928"/>
                    </a:lnTo>
                    <a:lnTo>
                      <a:pt x="848" y="926"/>
                    </a:lnTo>
                    <a:lnTo>
                      <a:pt x="852" y="924"/>
                    </a:lnTo>
                    <a:lnTo>
                      <a:pt x="854" y="922"/>
                    </a:lnTo>
                    <a:lnTo>
                      <a:pt x="858" y="916"/>
                    </a:lnTo>
                    <a:lnTo>
                      <a:pt x="856" y="928"/>
                    </a:lnTo>
                    <a:lnTo>
                      <a:pt x="858" y="938"/>
                    </a:lnTo>
                    <a:lnTo>
                      <a:pt x="864" y="950"/>
                    </a:lnTo>
                    <a:lnTo>
                      <a:pt x="874" y="958"/>
                    </a:lnTo>
                    <a:lnTo>
                      <a:pt x="876" y="942"/>
                    </a:lnTo>
                    <a:lnTo>
                      <a:pt x="872" y="926"/>
                    </a:lnTo>
                    <a:lnTo>
                      <a:pt x="866" y="910"/>
                    </a:lnTo>
                    <a:lnTo>
                      <a:pt x="864" y="890"/>
                    </a:lnTo>
                    <a:lnTo>
                      <a:pt x="864" y="870"/>
                    </a:lnTo>
                    <a:lnTo>
                      <a:pt x="866" y="850"/>
                    </a:lnTo>
                    <a:lnTo>
                      <a:pt x="866" y="836"/>
                    </a:lnTo>
                    <a:lnTo>
                      <a:pt x="870" y="830"/>
                    </a:lnTo>
                    <a:lnTo>
                      <a:pt x="874" y="826"/>
                    </a:lnTo>
                    <a:lnTo>
                      <a:pt x="884" y="824"/>
                    </a:lnTo>
                    <a:lnTo>
                      <a:pt x="896" y="818"/>
                    </a:lnTo>
                    <a:lnTo>
                      <a:pt x="908" y="806"/>
                    </a:lnTo>
                    <a:lnTo>
                      <a:pt x="918" y="792"/>
                    </a:lnTo>
                    <a:lnTo>
                      <a:pt x="930" y="780"/>
                    </a:lnTo>
                    <a:lnTo>
                      <a:pt x="932" y="776"/>
                    </a:lnTo>
                    <a:lnTo>
                      <a:pt x="938" y="772"/>
                    </a:lnTo>
                    <a:lnTo>
                      <a:pt x="944" y="766"/>
                    </a:lnTo>
                    <a:lnTo>
                      <a:pt x="948" y="762"/>
                    </a:lnTo>
                    <a:lnTo>
                      <a:pt x="954" y="758"/>
                    </a:lnTo>
                    <a:lnTo>
                      <a:pt x="958" y="756"/>
                    </a:lnTo>
                    <a:lnTo>
                      <a:pt x="964" y="754"/>
                    </a:lnTo>
                    <a:lnTo>
                      <a:pt x="968" y="754"/>
                    </a:lnTo>
                    <a:lnTo>
                      <a:pt x="970" y="754"/>
                    </a:lnTo>
                    <a:lnTo>
                      <a:pt x="972" y="756"/>
                    </a:lnTo>
                    <a:lnTo>
                      <a:pt x="974" y="760"/>
                    </a:lnTo>
                    <a:lnTo>
                      <a:pt x="974" y="762"/>
                    </a:lnTo>
                    <a:lnTo>
                      <a:pt x="974" y="766"/>
                    </a:lnTo>
                    <a:lnTo>
                      <a:pt x="974" y="772"/>
                    </a:lnTo>
                    <a:lnTo>
                      <a:pt x="974" y="776"/>
                    </a:lnTo>
                    <a:lnTo>
                      <a:pt x="976" y="780"/>
                    </a:lnTo>
                    <a:lnTo>
                      <a:pt x="982" y="792"/>
                    </a:lnTo>
                    <a:lnTo>
                      <a:pt x="988" y="800"/>
                    </a:lnTo>
                    <a:lnTo>
                      <a:pt x="994" y="810"/>
                    </a:lnTo>
                    <a:lnTo>
                      <a:pt x="998" y="820"/>
                    </a:lnTo>
                    <a:lnTo>
                      <a:pt x="996" y="834"/>
                    </a:lnTo>
                    <a:lnTo>
                      <a:pt x="1004" y="834"/>
                    </a:lnTo>
                    <a:lnTo>
                      <a:pt x="1012" y="832"/>
                    </a:lnTo>
                    <a:lnTo>
                      <a:pt x="1018" y="828"/>
                    </a:lnTo>
                    <a:lnTo>
                      <a:pt x="1020" y="850"/>
                    </a:lnTo>
                    <a:lnTo>
                      <a:pt x="1026" y="868"/>
                    </a:lnTo>
                    <a:lnTo>
                      <a:pt x="1032" y="888"/>
                    </a:lnTo>
                    <a:lnTo>
                      <a:pt x="1032" y="902"/>
                    </a:lnTo>
                    <a:lnTo>
                      <a:pt x="1032" y="916"/>
                    </a:lnTo>
                    <a:lnTo>
                      <a:pt x="1034" y="930"/>
                    </a:lnTo>
                    <a:lnTo>
                      <a:pt x="1038" y="936"/>
                    </a:lnTo>
                    <a:lnTo>
                      <a:pt x="1042" y="940"/>
                    </a:lnTo>
                    <a:lnTo>
                      <a:pt x="1048" y="946"/>
                    </a:lnTo>
                    <a:lnTo>
                      <a:pt x="1052" y="950"/>
                    </a:lnTo>
                    <a:lnTo>
                      <a:pt x="1054" y="956"/>
                    </a:lnTo>
                    <a:lnTo>
                      <a:pt x="1056" y="962"/>
                    </a:lnTo>
                    <a:lnTo>
                      <a:pt x="1056" y="970"/>
                    </a:lnTo>
                    <a:lnTo>
                      <a:pt x="1058" y="976"/>
                    </a:lnTo>
                    <a:lnTo>
                      <a:pt x="1058" y="980"/>
                    </a:lnTo>
                    <a:lnTo>
                      <a:pt x="1060" y="986"/>
                    </a:lnTo>
                    <a:lnTo>
                      <a:pt x="1062" y="990"/>
                    </a:lnTo>
                    <a:lnTo>
                      <a:pt x="1064" y="994"/>
                    </a:lnTo>
                    <a:lnTo>
                      <a:pt x="1068" y="996"/>
                    </a:lnTo>
                    <a:lnTo>
                      <a:pt x="1074" y="998"/>
                    </a:lnTo>
                    <a:lnTo>
                      <a:pt x="1080" y="996"/>
                    </a:lnTo>
                    <a:lnTo>
                      <a:pt x="1080" y="980"/>
                    </a:lnTo>
                    <a:lnTo>
                      <a:pt x="1074" y="966"/>
                    </a:lnTo>
                    <a:lnTo>
                      <a:pt x="1064" y="954"/>
                    </a:lnTo>
                    <a:lnTo>
                      <a:pt x="1054" y="942"/>
                    </a:lnTo>
                    <a:lnTo>
                      <a:pt x="1048" y="928"/>
                    </a:lnTo>
                    <a:lnTo>
                      <a:pt x="1042" y="908"/>
                    </a:lnTo>
                    <a:lnTo>
                      <a:pt x="1042" y="886"/>
                    </a:lnTo>
                    <a:lnTo>
                      <a:pt x="1044" y="866"/>
                    </a:lnTo>
                    <a:lnTo>
                      <a:pt x="1056" y="864"/>
                    </a:lnTo>
                    <a:lnTo>
                      <a:pt x="1066" y="870"/>
                    </a:lnTo>
                    <a:lnTo>
                      <a:pt x="1074" y="880"/>
                    </a:lnTo>
                    <a:lnTo>
                      <a:pt x="1080" y="894"/>
                    </a:lnTo>
                    <a:lnTo>
                      <a:pt x="1086" y="906"/>
                    </a:lnTo>
                    <a:lnTo>
                      <a:pt x="1090" y="918"/>
                    </a:lnTo>
                    <a:lnTo>
                      <a:pt x="1104" y="902"/>
                    </a:lnTo>
                    <a:lnTo>
                      <a:pt x="1114" y="884"/>
                    </a:lnTo>
                    <a:lnTo>
                      <a:pt x="1118" y="862"/>
                    </a:lnTo>
                    <a:lnTo>
                      <a:pt x="1112" y="842"/>
                    </a:lnTo>
                    <a:lnTo>
                      <a:pt x="1104" y="832"/>
                    </a:lnTo>
                    <a:lnTo>
                      <a:pt x="1096" y="824"/>
                    </a:lnTo>
                    <a:lnTo>
                      <a:pt x="1090" y="816"/>
                    </a:lnTo>
                    <a:lnTo>
                      <a:pt x="1090" y="804"/>
                    </a:lnTo>
                    <a:lnTo>
                      <a:pt x="1094" y="792"/>
                    </a:lnTo>
                    <a:lnTo>
                      <a:pt x="1104" y="782"/>
                    </a:lnTo>
                    <a:lnTo>
                      <a:pt x="1116" y="774"/>
                    </a:lnTo>
                    <a:lnTo>
                      <a:pt x="1128" y="768"/>
                    </a:lnTo>
                    <a:lnTo>
                      <a:pt x="1130" y="774"/>
                    </a:lnTo>
                    <a:lnTo>
                      <a:pt x="1128" y="784"/>
                    </a:lnTo>
                    <a:lnTo>
                      <a:pt x="1124" y="794"/>
                    </a:lnTo>
                    <a:lnTo>
                      <a:pt x="1120" y="804"/>
                    </a:lnTo>
                    <a:lnTo>
                      <a:pt x="1118" y="812"/>
                    </a:lnTo>
                    <a:lnTo>
                      <a:pt x="1118" y="818"/>
                    </a:lnTo>
                    <a:lnTo>
                      <a:pt x="1124" y="820"/>
                    </a:lnTo>
                    <a:lnTo>
                      <a:pt x="1134" y="818"/>
                    </a:lnTo>
                    <a:lnTo>
                      <a:pt x="1146" y="810"/>
                    </a:lnTo>
                    <a:lnTo>
                      <a:pt x="1148" y="800"/>
                    </a:lnTo>
                    <a:lnTo>
                      <a:pt x="1148" y="786"/>
                    </a:lnTo>
                    <a:lnTo>
                      <a:pt x="1148" y="774"/>
                    </a:lnTo>
                    <a:lnTo>
                      <a:pt x="1152" y="764"/>
                    </a:lnTo>
                    <a:lnTo>
                      <a:pt x="1160" y="756"/>
                    </a:lnTo>
                    <a:lnTo>
                      <a:pt x="1172" y="752"/>
                    </a:lnTo>
                    <a:lnTo>
                      <a:pt x="1184" y="750"/>
                    </a:lnTo>
                    <a:lnTo>
                      <a:pt x="1196" y="748"/>
                    </a:lnTo>
                    <a:lnTo>
                      <a:pt x="1208" y="742"/>
                    </a:lnTo>
                    <a:lnTo>
                      <a:pt x="1216" y="730"/>
                    </a:lnTo>
                    <a:lnTo>
                      <a:pt x="1218" y="716"/>
                    </a:lnTo>
                    <a:lnTo>
                      <a:pt x="1218" y="700"/>
                    </a:lnTo>
                    <a:lnTo>
                      <a:pt x="1224" y="688"/>
                    </a:lnTo>
                    <a:lnTo>
                      <a:pt x="1232" y="674"/>
                    </a:lnTo>
                    <a:lnTo>
                      <a:pt x="1232" y="660"/>
                    </a:lnTo>
                    <a:lnTo>
                      <a:pt x="1228" y="652"/>
                    </a:lnTo>
                    <a:lnTo>
                      <a:pt x="1222" y="644"/>
                    </a:lnTo>
                    <a:lnTo>
                      <a:pt x="1216" y="634"/>
                    </a:lnTo>
                    <a:lnTo>
                      <a:pt x="1212" y="624"/>
                    </a:lnTo>
                    <a:lnTo>
                      <a:pt x="1214" y="610"/>
                    </a:lnTo>
                    <a:lnTo>
                      <a:pt x="1222" y="598"/>
                    </a:lnTo>
                    <a:lnTo>
                      <a:pt x="1232" y="588"/>
                    </a:lnTo>
                    <a:lnTo>
                      <a:pt x="1222" y="586"/>
                    </a:lnTo>
                    <a:lnTo>
                      <a:pt x="1212" y="588"/>
                    </a:lnTo>
                    <a:lnTo>
                      <a:pt x="1204" y="590"/>
                    </a:lnTo>
                    <a:lnTo>
                      <a:pt x="1196" y="586"/>
                    </a:lnTo>
                    <a:lnTo>
                      <a:pt x="1194" y="576"/>
                    </a:lnTo>
                    <a:lnTo>
                      <a:pt x="1196" y="564"/>
                    </a:lnTo>
                    <a:lnTo>
                      <a:pt x="1206" y="552"/>
                    </a:lnTo>
                    <a:lnTo>
                      <a:pt x="1218" y="542"/>
                    </a:lnTo>
                    <a:lnTo>
                      <a:pt x="1230" y="536"/>
                    </a:lnTo>
                    <a:lnTo>
                      <a:pt x="1242" y="534"/>
                    </a:lnTo>
                    <a:lnTo>
                      <a:pt x="1242" y="542"/>
                    </a:lnTo>
                    <a:lnTo>
                      <a:pt x="1240" y="548"/>
                    </a:lnTo>
                    <a:lnTo>
                      <a:pt x="1236" y="556"/>
                    </a:lnTo>
                    <a:lnTo>
                      <a:pt x="1232" y="562"/>
                    </a:lnTo>
                    <a:lnTo>
                      <a:pt x="1238" y="562"/>
                    </a:lnTo>
                    <a:lnTo>
                      <a:pt x="1248" y="560"/>
                    </a:lnTo>
                    <a:lnTo>
                      <a:pt x="1256" y="558"/>
                    </a:lnTo>
                    <a:lnTo>
                      <a:pt x="1264" y="558"/>
                    </a:lnTo>
                    <a:lnTo>
                      <a:pt x="1270" y="560"/>
                    </a:lnTo>
                    <a:lnTo>
                      <a:pt x="1272" y="566"/>
                    </a:lnTo>
                    <a:lnTo>
                      <a:pt x="1268" y="578"/>
                    </a:lnTo>
                    <a:lnTo>
                      <a:pt x="1280" y="582"/>
                    </a:lnTo>
                    <a:lnTo>
                      <a:pt x="1282" y="590"/>
                    </a:lnTo>
                    <a:lnTo>
                      <a:pt x="1282" y="600"/>
                    </a:lnTo>
                    <a:lnTo>
                      <a:pt x="1276" y="610"/>
                    </a:lnTo>
                    <a:lnTo>
                      <a:pt x="1272" y="620"/>
                    </a:lnTo>
                    <a:lnTo>
                      <a:pt x="1270" y="628"/>
                    </a:lnTo>
                    <a:lnTo>
                      <a:pt x="1278" y="626"/>
                    </a:lnTo>
                    <a:lnTo>
                      <a:pt x="1284" y="624"/>
                    </a:lnTo>
                    <a:lnTo>
                      <a:pt x="1292" y="618"/>
                    </a:lnTo>
                    <a:lnTo>
                      <a:pt x="1296" y="610"/>
                    </a:lnTo>
                    <a:lnTo>
                      <a:pt x="1300" y="600"/>
                    </a:lnTo>
                    <a:lnTo>
                      <a:pt x="1300" y="592"/>
                    </a:lnTo>
                    <a:lnTo>
                      <a:pt x="1296" y="588"/>
                    </a:lnTo>
                    <a:lnTo>
                      <a:pt x="1290" y="580"/>
                    </a:lnTo>
                    <a:lnTo>
                      <a:pt x="1286" y="572"/>
                    </a:lnTo>
                    <a:lnTo>
                      <a:pt x="1284" y="562"/>
                    </a:lnTo>
                    <a:lnTo>
                      <a:pt x="1288" y="556"/>
                    </a:lnTo>
                    <a:lnTo>
                      <a:pt x="1294" y="550"/>
                    </a:lnTo>
                    <a:lnTo>
                      <a:pt x="1300" y="546"/>
                    </a:lnTo>
                    <a:lnTo>
                      <a:pt x="1306" y="536"/>
                    </a:lnTo>
                    <a:lnTo>
                      <a:pt x="1306" y="532"/>
                    </a:lnTo>
                    <a:lnTo>
                      <a:pt x="1306" y="528"/>
                    </a:lnTo>
                    <a:lnTo>
                      <a:pt x="1304" y="526"/>
                    </a:lnTo>
                    <a:lnTo>
                      <a:pt x="1304" y="522"/>
                    </a:lnTo>
                    <a:lnTo>
                      <a:pt x="1304" y="518"/>
                    </a:lnTo>
                    <a:lnTo>
                      <a:pt x="1306" y="514"/>
                    </a:lnTo>
                    <a:lnTo>
                      <a:pt x="1310" y="510"/>
                    </a:lnTo>
                    <a:lnTo>
                      <a:pt x="1314" y="506"/>
                    </a:lnTo>
                    <a:lnTo>
                      <a:pt x="1320" y="502"/>
                    </a:lnTo>
                    <a:lnTo>
                      <a:pt x="1326" y="500"/>
                    </a:lnTo>
                    <a:lnTo>
                      <a:pt x="1330" y="494"/>
                    </a:lnTo>
                    <a:lnTo>
                      <a:pt x="1330" y="500"/>
                    </a:lnTo>
                    <a:lnTo>
                      <a:pt x="1330" y="504"/>
                    </a:lnTo>
                    <a:lnTo>
                      <a:pt x="1334" y="508"/>
                    </a:lnTo>
                    <a:lnTo>
                      <a:pt x="1336" y="512"/>
                    </a:lnTo>
                    <a:lnTo>
                      <a:pt x="1340" y="516"/>
                    </a:lnTo>
                    <a:lnTo>
                      <a:pt x="1346" y="518"/>
                    </a:lnTo>
                    <a:lnTo>
                      <a:pt x="1352" y="502"/>
                    </a:lnTo>
                    <a:lnTo>
                      <a:pt x="1364" y="486"/>
                    </a:lnTo>
                    <a:lnTo>
                      <a:pt x="1376" y="472"/>
                    </a:lnTo>
                    <a:lnTo>
                      <a:pt x="1386" y="458"/>
                    </a:lnTo>
                    <a:lnTo>
                      <a:pt x="1394" y="442"/>
                    </a:lnTo>
                    <a:lnTo>
                      <a:pt x="1398" y="424"/>
                    </a:lnTo>
                    <a:lnTo>
                      <a:pt x="1398" y="410"/>
                    </a:lnTo>
                    <a:lnTo>
                      <a:pt x="1394" y="396"/>
                    </a:lnTo>
                    <a:lnTo>
                      <a:pt x="1388" y="386"/>
                    </a:lnTo>
                    <a:lnTo>
                      <a:pt x="1378" y="382"/>
                    </a:lnTo>
                    <a:lnTo>
                      <a:pt x="1364" y="384"/>
                    </a:lnTo>
                    <a:lnTo>
                      <a:pt x="1362" y="380"/>
                    </a:lnTo>
                    <a:lnTo>
                      <a:pt x="1360" y="376"/>
                    </a:lnTo>
                    <a:lnTo>
                      <a:pt x="1360" y="374"/>
                    </a:lnTo>
                    <a:lnTo>
                      <a:pt x="1356" y="374"/>
                    </a:lnTo>
                    <a:lnTo>
                      <a:pt x="1352" y="374"/>
                    </a:lnTo>
                    <a:lnTo>
                      <a:pt x="1346" y="374"/>
                    </a:lnTo>
                    <a:lnTo>
                      <a:pt x="1342" y="374"/>
                    </a:lnTo>
                    <a:lnTo>
                      <a:pt x="1338" y="374"/>
                    </a:lnTo>
                    <a:lnTo>
                      <a:pt x="1334" y="372"/>
                    </a:lnTo>
                    <a:lnTo>
                      <a:pt x="1332" y="370"/>
                    </a:lnTo>
                    <a:lnTo>
                      <a:pt x="1330" y="366"/>
                    </a:lnTo>
                    <a:lnTo>
                      <a:pt x="1330" y="362"/>
                    </a:lnTo>
                    <a:lnTo>
                      <a:pt x="1332" y="356"/>
                    </a:lnTo>
                    <a:lnTo>
                      <a:pt x="1340" y="350"/>
                    </a:lnTo>
                    <a:lnTo>
                      <a:pt x="1352" y="346"/>
                    </a:lnTo>
                    <a:lnTo>
                      <a:pt x="1366" y="344"/>
                    </a:lnTo>
                    <a:lnTo>
                      <a:pt x="1376" y="340"/>
                    </a:lnTo>
                    <a:lnTo>
                      <a:pt x="1384" y="334"/>
                    </a:lnTo>
                    <a:lnTo>
                      <a:pt x="1390" y="328"/>
                    </a:lnTo>
                    <a:lnTo>
                      <a:pt x="1396" y="320"/>
                    </a:lnTo>
                    <a:lnTo>
                      <a:pt x="1402" y="312"/>
                    </a:lnTo>
                    <a:lnTo>
                      <a:pt x="1424" y="294"/>
                    </a:lnTo>
                    <a:lnTo>
                      <a:pt x="1446" y="282"/>
                    </a:lnTo>
                    <a:lnTo>
                      <a:pt x="1472" y="278"/>
                    </a:lnTo>
                    <a:lnTo>
                      <a:pt x="1500" y="278"/>
                    </a:lnTo>
                    <a:lnTo>
                      <a:pt x="1498" y="290"/>
                    </a:lnTo>
                    <a:lnTo>
                      <a:pt x="1494" y="300"/>
                    </a:lnTo>
                    <a:lnTo>
                      <a:pt x="1508" y="300"/>
                    </a:lnTo>
                    <a:lnTo>
                      <a:pt x="1518" y="294"/>
                    </a:lnTo>
                    <a:lnTo>
                      <a:pt x="1524" y="284"/>
                    </a:lnTo>
                    <a:lnTo>
                      <a:pt x="1532" y="274"/>
                    </a:lnTo>
                    <a:lnTo>
                      <a:pt x="1540" y="264"/>
                    </a:lnTo>
                    <a:lnTo>
                      <a:pt x="1548" y="260"/>
                    </a:lnTo>
                    <a:lnTo>
                      <a:pt x="1560" y="258"/>
                    </a:lnTo>
                    <a:lnTo>
                      <a:pt x="1570" y="258"/>
                    </a:lnTo>
                    <a:lnTo>
                      <a:pt x="1578" y="262"/>
                    </a:lnTo>
                    <a:lnTo>
                      <a:pt x="1580" y="270"/>
                    </a:lnTo>
                    <a:lnTo>
                      <a:pt x="1588" y="258"/>
                    </a:lnTo>
                    <a:lnTo>
                      <a:pt x="1600" y="246"/>
                    </a:lnTo>
                    <a:lnTo>
                      <a:pt x="1614" y="242"/>
                    </a:lnTo>
                    <a:lnTo>
                      <a:pt x="1614" y="260"/>
                    </a:lnTo>
                    <a:lnTo>
                      <a:pt x="1608" y="274"/>
                    </a:lnTo>
                    <a:lnTo>
                      <a:pt x="1598" y="286"/>
                    </a:lnTo>
                    <a:lnTo>
                      <a:pt x="1584" y="296"/>
                    </a:lnTo>
                    <a:lnTo>
                      <a:pt x="1572" y="306"/>
                    </a:lnTo>
                    <a:lnTo>
                      <a:pt x="1560" y="316"/>
                    </a:lnTo>
                    <a:lnTo>
                      <a:pt x="1550" y="330"/>
                    </a:lnTo>
                    <a:lnTo>
                      <a:pt x="1540" y="358"/>
                    </a:lnTo>
                    <a:lnTo>
                      <a:pt x="1538" y="388"/>
                    </a:lnTo>
                    <a:lnTo>
                      <a:pt x="1544" y="420"/>
                    </a:lnTo>
                    <a:lnTo>
                      <a:pt x="1552" y="406"/>
                    </a:lnTo>
                    <a:lnTo>
                      <a:pt x="1560" y="390"/>
                    </a:lnTo>
                    <a:lnTo>
                      <a:pt x="1568" y="376"/>
                    </a:lnTo>
                    <a:lnTo>
                      <a:pt x="1574" y="372"/>
                    </a:lnTo>
                    <a:lnTo>
                      <a:pt x="1578" y="368"/>
                    </a:lnTo>
                    <a:lnTo>
                      <a:pt x="1584" y="364"/>
                    </a:lnTo>
                    <a:lnTo>
                      <a:pt x="1588" y="358"/>
                    </a:lnTo>
                    <a:lnTo>
                      <a:pt x="1592" y="352"/>
                    </a:lnTo>
                    <a:lnTo>
                      <a:pt x="1598" y="336"/>
                    </a:lnTo>
                    <a:lnTo>
                      <a:pt x="1602" y="322"/>
                    </a:lnTo>
                    <a:lnTo>
                      <a:pt x="1606" y="308"/>
                    </a:lnTo>
                    <a:lnTo>
                      <a:pt x="1614" y="296"/>
                    </a:lnTo>
                    <a:lnTo>
                      <a:pt x="1628" y="284"/>
                    </a:lnTo>
                    <a:lnTo>
                      <a:pt x="1632" y="284"/>
                    </a:lnTo>
                    <a:lnTo>
                      <a:pt x="1638" y="282"/>
                    </a:lnTo>
                    <a:lnTo>
                      <a:pt x="1644" y="282"/>
                    </a:lnTo>
                    <a:lnTo>
                      <a:pt x="1650" y="280"/>
                    </a:lnTo>
                    <a:lnTo>
                      <a:pt x="1654" y="280"/>
                    </a:lnTo>
                    <a:lnTo>
                      <a:pt x="1656" y="278"/>
                    </a:lnTo>
                    <a:lnTo>
                      <a:pt x="1658" y="278"/>
                    </a:lnTo>
                    <a:lnTo>
                      <a:pt x="1660" y="278"/>
                    </a:lnTo>
                    <a:lnTo>
                      <a:pt x="1662" y="278"/>
                    </a:lnTo>
                    <a:lnTo>
                      <a:pt x="1664" y="276"/>
                    </a:lnTo>
                    <a:lnTo>
                      <a:pt x="1666" y="274"/>
                    </a:lnTo>
                    <a:lnTo>
                      <a:pt x="1672" y="270"/>
                    </a:lnTo>
                    <a:lnTo>
                      <a:pt x="1688" y="256"/>
                    </a:lnTo>
                    <a:lnTo>
                      <a:pt x="1700" y="250"/>
                    </a:lnTo>
                    <a:lnTo>
                      <a:pt x="1714" y="248"/>
                    </a:lnTo>
                    <a:lnTo>
                      <a:pt x="1732" y="248"/>
                    </a:lnTo>
                    <a:lnTo>
                      <a:pt x="1732" y="242"/>
                    </a:lnTo>
                    <a:lnTo>
                      <a:pt x="1730" y="238"/>
                    </a:lnTo>
                    <a:lnTo>
                      <a:pt x="1728" y="232"/>
                    </a:lnTo>
                    <a:lnTo>
                      <a:pt x="1724" y="228"/>
                    </a:lnTo>
                    <a:lnTo>
                      <a:pt x="1736" y="226"/>
                    </a:lnTo>
                    <a:lnTo>
                      <a:pt x="1744" y="218"/>
                    </a:lnTo>
                    <a:lnTo>
                      <a:pt x="1746" y="208"/>
                    </a:lnTo>
                    <a:lnTo>
                      <a:pt x="1746" y="194"/>
                    </a:lnTo>
                    <a:lnTo>
                      <a:pt x="1752" y="194"/>
                    </a:lnTo>
                    <a:lnTo>
                      <a:pt x="1758" y="198"/>
                    </a:lnTo>
                    <a:lnTo>
                      <a:pt x="1764" y="202"/>
                    </a:lnTo>
                    <a:lnTo>
                      <a:pt x="1768" y="206"/>
                    </a:lnTo>
                    <a:lnTo>
                      <a:pt x="1774" y="210"/>
                    </a:lnTo>
                    <a:lnTo>
                      <a:pt x="1778" y="214"/>
                    </a:lnTo>
                    <a:lnTo>
                      <a:pt x="1792" y="204"/>
                    </a:lnTo>
                    <a:lnTo>
                      <a:pt x="1796" y="194"/>
                    </a:lnTo>
                    <a:lnTo>
                      <a:pt x="1790" y="184"/>
                    </a:lnTo>
                    <a:lnTo>
                      <a:pt x="1778" y="172"/>
                    </a:lnTo>
                    <a:lnTo>
                      <a:pt x="1764" y="162"/>
                    </a:lnTo>
                    <a:lnTo>
                      <a:pt x="1746" y="154"/>
                    </a:lnTo>
                    <a:lnTo>
                      <a:pt x="1728" y="146"/>
                    </a:lnTo>
                    <a:lnTo>
                      <a:pt x="1712" y="142"/>
                    </a:lnTo>
                    <a:lnTo>
                      <a:pt x="1702" y="140"/>
                    </a:lnTo>
                  </a:path>
                </a:pathLst>
              </a:custGeom>
              <a:solidFill>
                <a:srgbClr val="EAEAEA">
                  <a:alpha val="3137"/>
                </a:srgbClr>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29" name="Freeform 27"/>
              <p:cNvSpPr>
                <a:spLocks/>
              </p:cNvSpPr>
              <p:nvPr/>
            </p:nvSpPr>
            <p:spPr bwMode="gray">
              <a:xfrm>
                <a:off x="4499" y="473"/>
                <a:ext cx="55" cy="52"/>
              </a:xfrm>
              <a:custGeom>
                <a:avLst/>
                <a:gdLst>
                  <a:gd name="T0" fmla="*/ 28 w 54"/>
                  <a:gd name="T1" fmla="*/ 48 h 52"/>
                  <a:gd name="T2" fmla="*/ 32 w 54"/>
                  <a:gd name="T3" fmla="*/ 40 h 52"/>
                  <a:gd name="T4" fmla="*/ 34 w 54"/>
                  <a:gd name="T5" fmla="*/ 34 h 52"/>
                  <a:gd name="T6" fmla="*/ 38 w 54"/>
                  <a:gd name="T7" fmla="*/ 26 h 52"/>
                  <a:gd name="T8" fmla="*/ 34 w 54"/>
                  <a:gd name="T9" fmla="*/ 24 h 52"/>
                  <a:gd name="T10" fmla="*/ 32 w 54"/>
                  <a:gd name="T11" fmla="*/ 22 h 52"/>
                  <a:gd name="T12" fmla="*/ 28 w 54"/>
                  <a:gd name="T13" fmla="*/ 28 h 52"/>
                  <a:gd name="T14" fmla="*/ 26 w 54"/>
                  <a:gd name="T15" fmla="*/ 34 h 52"/>
                  <a:gd name="T16" fmla="*/ 22 w 54"/>
                  <a:gd name="T17" fmla="*/ 40 h 52"/>
                  <a:gd name="T18" fmla="*/ 18 w 54"/>
                  <a:gd name="T19" fmla="*/ 46 h 52"/>
                  <a:gd name="T20" fmla="*/ 14 w 54"/>
                  <a:gd name="T21" fmla="*/ 50 h 52"/>
                  <a:gd name="T22" fmla="*/ 8 w 54"/>
                  <a:gd name="T23" fmla="*/ 52 h 52"/>
                  <a:gd name="T24" fmla="*/ 2 w 54"/>
                  <a:gd name="T25" fmla="*/ 52 h 52"/>
                  <a:gd name="T26" fmla="*/ 0 w 54"/>
                  <a:gd name="T27" fmla="*/ 46 h 52"/>
                  <a:gd name="T28" fmla="*/ 0 w 54"/>
                  <a:gd name="T29" fmla="*/ 42 h 52"/>
                  <a:gd name="T30" fmla="*/ 2 w 54"/>
                  <a:gd name="T31" fmla="*/ 38 h 52"/>
                  <a:gd name="T32" fmla="*/ 4 w 54"/>
                  <a:gd name="T33" fmla="*/ 36 h 52"/>
                  <a:gd name="T34" fmla="*/ 8 w 54"/>
                  <a:gd name="T35" fmla="*/ 34 h 52"/>
                  <a:gd name="T36" fmla="*/ 12 w 54"/>
                  <a:gd name="T37" fmla="*/ 30 h 52"/>
                  <a:gd name="T38" fmla="*/ 14 w 54"/>
                  <a:gd name="T39" fmla="*/ 28 h 52"/>
                  <a:gd name="T40" fmla="*/ 18 w 54"/>
                  <a:gd name="T41" fmla="*/ 22 h 52"/>
                  <a:gd name="T42" fmla="*/ 20 w 54"/>
                  <a:gd name="T43" fmla="*/ 18 h 52"/>
                  <a:gd name="T44" fmla="*/ 22 w 54"/>
                  <a:gd name="T45" fmla="*/ 16 h 52"/>
                  <a:gd name="T46" fmla="*/ 24 w 54"/>
                  <a:gd name="T47" fmla="*/ 12 h 52"/>
                  <a:gd name="T48" fmla="*/ 24 w 54"/>
                  <a:gd name="T49" fmla="*/ 10 h 52"/>
                  <a:gd name="T50" fmla="*/ 24 w 54"/>
                  <a:gd name="T51" fmla="*/ 6 h 52"/>
                  <a:gd name="T52" fmla="*/ 22 w 54"/>
                  <a:gd name="T53" fmla="*/ 0 h 52"/>
                  <a:gd name="T54" fmla="*/ 36 w 54"/>
                  <a:gd name="T55" fmla="*/ 6 h 52"/>
                  <a:gd name="T56" fmla="*/ 44 w 54"/>
                  <a:gd name="T57" fmla="*/ 14 h 52"/>
                  <a:gd name="T58" fmla="*/ 52 w 54"/>
                  <a:gd name="T59" fmla="*/ 24 h 52"/>
                  <a:gd name="T60" fmla="*/ 54 w 54"/>
                  <a:gd name="T61" fmla="*/ 34 h 52"/>
                  <a:gd name="T62" fmla="*/ 50 w 54"/>
                  <a:gd name="T63" fmla="*/ 42 h 52"/>
                  <a:gd name="T64" fmla="*/ 42 w 54"/>
                  <a:gd name="T65" fmla="*/ 48 h 52"/>
                  <a:gd name="T66" fmla="*/ 28 w 54"/>
                  <a:gd name="T67" fmla="*/ 48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 h="52">
                    <a:moveTo>
                      <a:pt x="28" y="48"/>
                    </a:moveTo>
                    <a:lnTo>
                      <a:pt x="32" y="40"/>
                    </a:lnTo>
                    <a:lnTo>
                      <a:pt x="34" y="34"/>
                    </a:lnTo>
                    <a:lnTo>
                      <a:pt x="38" y="26"/>
                    </a:lnTo>
                    <a:lnTo>
                      <a:pt x="34" y="24"/>
                    </a:lnTo>
                    <a:lnTo>
                      <a:pt x="32" y="22"/>
                    </a:lnTo>
                    <a:lnTo>
                      <a:pt x="28" y="28"/>
                    </a:lnTo>
                    <a:lnTo>
                      <a:pt x="26" y="34"/>
                    </a:lnTo>
                    <a:lnTo>
                      <a:pt x="22" y="40"/>
                    </a:lnTo>
                    <a:lnTo>
                      <a:pt x="18" y="46"/>
                    </a:lnTo>
                    <a:lnTo>
                      <a:pt x="14" y="50"/>
                    </a:lnTo>
                    <a:lnTo>
                      <a:pt x="8" y="52"/>
                    </a:lnTo>
                    <a:lnTo>
                      <a:pt x="2" y="52"/>
                    </a:lnTo>
                    <a:lnTo>
                      <a:pt x="0" y="46"/>
                    </a:lnTo>
                    <a:lnTo>
                      <a:pt x="0" y="42"/>
                    </a:lnTo>
                    <a:lnTo>
                      <a:pt x="2" y="38"/>
                    </a:lnTo>
                    <a:lnTo>
                      <a:pt x="4" y="36"/>
                    </a:lnTo>
                    <a:lnTo>
                      <a:pt x="8" y="34"/>
                    </a:lnTo>
                    <a:lnTo>
                      <a:pt x="12" y="30"/>
                    </a:lnTo>
                    <a:lnTo>
                      <a:pt x="14" y="28"/>
                    </a:lnTo>
                    <a:lnTo>
                      <a:pt x="18" y="22"/>
                    </a:lnTo>
                    <a:lnTo>
                      <a:pt x="20" y="18"/>
                    </a:lnTo>
                    <a:lnTo>
                      <a:pt x="22" y="16"/>
                    </a:lnTo>
                    <a:lnTo>
                      <a:pt x="24" y="12"/>
                    </a:lnTo>
                    <a:lnTo>
                      <a:pt x="24" y="10"/>
                    </a:lnTo>
                    <a:lnTo>
                      <a:pt x="24" y="6"/>
                    </a:lnTo>
                    <a:lnTo>
                      <a:pt x="22" y="0"/>
                    </a:lnTo>
                    <a:lnTo>
                      <a:pt x="36" y="6"/>
                    </a:lnTo>
                    <a:lnTo>
                      <a:pt x="44" y="14"/>
                    </a:lnTo>
                    <a:lnTo>
                      <a:pt x="52" y="24"/>
                    </a:lnTo>
                    <a:lnTo>
                      <a:pt x="54" y="34"/>
                    </a:lnTo>
                    <a:lnTo>
                      <a:pt x="50" y="42"/>
                    </a:lnTo>
                    <a:lnTo>
                      <a:pt x="42" y="48"/>
                    </a:lnTo>
                    <a:lnTo>
                      <a:pt x="28" y="48"/>
                    </a:lnTo>
                  </a:path>
                </a:pathLst>
              </a:custGeom>
              <a:solidFill>
                <a:srgbClr val="FFFFFF">
                  <a:alpha val="20000"/>
                </a:srgbClr>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30" name="Freeform 28"/>
              <p:cNvSpPr>
                <a:spLocks/>
              </p:cNvSpPr>
              <p:nvPr/>
            </p:nvSpPr>
            <p:spPr bwMode="gray">
              <a:xfrm>
                <a:off x="5006" y="690"/>
                <a:ext cx="180" cy="310"/>
              </a:xfrm>
              <a:custGeom>
                <a:avLst/>
                <a:gdLst>
                  <a:gd name="T0" fmla="*/ 118 w 180"/>
                  <a:gd name="T1" fmla="*/ 116 h 310"/>
                  <a:gd name="T2" fmla="*/ 122 w 180"/>
                  <a:gd name="T3" fmla="*/ 96 h 310"/>
                  <a:gd name="T4" fmla="*/ 144 w 180"/>
                  <a:gd name="T5" fmla="*/ 86 h 310"/>
                  <a:gd name="T6" fmla="*/ 126 w 180"/>
                  <a:gd name="T7" fmla="*/ 28 h 310"/>
                  <a:gd name="T8" fmla="*/ 110 w 180"/>
                  <a:gd name="T9" fmla="*/ 10 h 310"/>
                  <a:gd name="T10" fmla="*/ 102 w 180"/>
                  <a:gd name="T11" fmla="*/ 34 h 310"/>
                  <a:gd name="T12" fmla="*/ 106 w 180"/>
                  <a:gd name="T13" fmla="*/ 38 h 310"/>
                  <a:gd name="T14" fmla="*/ 106 w 180"/>
                  <a:gd name="T15" fmla="*/ 42 h 310"/>
                  <a:gd name="T16" fmla="*/ 108 w 180"/>
                  <a:gd name="T17" fmla="*/ 56 h 310"/>
                  <a:gd name="T18" fmla="*/ 102 w 180"/>
                  <a:gd name="T19" fmla="*/ 90 h 310"/>
                  <a:gd name="T20" fmla="*/ 102 w 180"/>
                  <a:gd name="T21" fmla="*/ 114 h 310"/>
                  <a:gd name="T22" fmla="*/ 102 w 180"/>
                  <a:gd name="T23" fmla="*/ 140 h 310"/>
                  <a:gd name="T24" fmla="*/ 98 w 180"/>
                  <a:gd name="T25" fmla="*/ 148 h 310"/>
                  <a:gd name="T26" fmla="*/ 94 w 180"/>
                  <a:gd name="T27" fmla="*/ 152 h 310"/>
                  <a:gd name="T28" fmla="*/ 92 w 180"/>
                  <a:gd name="T29" fmla="*/ 156 h 310"/>
                  <a:gd name="T30" fmla="*/ 94 w 180"/>
                  <a:gd name="T31" fmla="*/ 164 h 310"/>
                  <a:gd name="T32" fmla="*/ 96 w 180"/>
                  <a:gd name="T33" fmla="*/ 172 h 310"/>
                  <a:gd name="T34" fmla="*/ 100 w 180"/>
                  <a:gd name="T35" fmla="*/ 180 h 310"/>
                  <a:gd name="T36" fmla="*/ 100 w 180"/>
                  <a:gd name="T37" fmla="*/ 190 h 310"/>
                  <a:gd name="T38" fmla="*/ 96 w 180"/>
                  <a:gd name="T39" fmla="*/ 200 h 310"/>
                  <a:gd name="T40" fmla="*/ 92 w 180"/>
                  <a:gd name="T41" fmla="*/ 212 h 310"/>
                  <a:gd name="T42" fmla="*/ 88 w 180"/>
                  <a:gd name="T43" fmla="*/ 222 h 310"/>
                  <a:gd name="T44" fmla="*/ 52 w 180"/>
                  <a:gd name="T45" fmla="*/ 248 h 310"/>
                  <a:gd name="T46" fmla="*/ 10 w 180"/>
                  <a:gd name="T47" fmla="*/ 258 h 310"/>
                  <a:gd name="T48" fmla="*/ 0 w 180"/>
                  <a:gd name="T49" fmla="*/ 310 h 310"/>
                  <a:gd name="T50" fmla="*/ 8 w 180"/>
                  <a:gd name="T51" fmla="*/ 310 h 310"/>
                  <a:gd name="T52" fmla="*/ 10 w 180"/>
                  <a:gd name="T53" fmla="*/ 292 h 310"/>
                  <a:gd name="T54" fmla="*/ 12 w 180"/>
                  <a:gd name="T55" fmla="*/ 282 h 310"/>
                  <a:gd name="T56" fmla="*/ 24 w 180"/>
                  <a:gd name="T57" fmla="*/ 272 h 310"/>
                  <a:gd name="T58" fmla="*/ 32 w 180"/>
                  <a:gd name="T59" fmla="*/ 270 h 310"/>
                  <a:gd name="T60" fmla="*/ 38 w 180"/>
                  <a:gd name="T61" fmla="*/ 268 h 310"/>
                  <a:gd name="T62" fmla="*/ 44 w 180"/>
                  <a:gd name="T63" fmla="*/ 260 h 310"/>
                  <a:gd name="T64" fmla="*/ 48 w 180"/>
                  <a:gd name="T65" fmla="*/ 268 h 310"/>
                  <a:gd name="T66" fmla="*/ 52 w 180"/>
                  <a:gd name="T67" fmla="*/ 274 h 310"/>
                  <a:gd name="T68" fmla="*/ 76 w 180"/>
                  <a:gd name="T69" fmla="*/ 264 h 310"/>
                  <a:gd name="T70" fmla="*/ 98 w 180"/>
                  <a:gd name="T71" fmla="*/ 256 h 310"/>
                  <a:gd name="T72" fmla="*/ 108 w 180"/>
                  <a:gd name="T73" fmla="*/ 232 h 310"/>
                  <a:gd name="T74" fmla="*/ 114 w 180"/>
                  <a:gd name="T75" fmla="*/ 204 h 310"/>
                  <a:gd name="T76" fmla="*/ 118 w 180"/>
                  <a:gd name="T77" fmla="*/ 194 h 310"/>
                  <a:gd name="T78" fmla="*/ 120 w 180"/>
                  <a:gd name="T79" fmla="*/ 182 h 310"/>
                  <a:gd name="T80" fmla="*/ 118 w 180"/>
                  <a:gd name="T81" fmla="*/ 176 h 310"/>
                  <a:gd name="T82" fmla="*/ 112 w 180"/>
                  <a:gd name="T83" fmla="*/ 168 h 310"/>
                  <a:gd name="T84" fmla="*/ 108 w 180"/>
                  <a:gd name="T85" fmla="*/ 162 h 310"/>
                  <a:gd name="T86" fmla="*/ 104 w 180"/>
                  <a:gd name="T87" fmla="*/ 160 h 310"/>
                  <a:gd name="T88" fmla="*/ 122 w 180"/>
                  <a:gd name="T89" fmla="*/ 154 h 310"/>
                  <a:gd name="T90" fmla="*/ 140 w 180"/>
                  <a:gd name="T91" fmla="*/ 138 h 310"/>
                  <a:gd name="T92" fmla="*/ 166 w 180"/>
                  <a:gd name="T93" fmla="*/ 128 h 310"/>
                  <a:gd name="T94" fmla="*/ 180 w 180"/>
                  <a:gd name="T95" fmla="*/ 106 h 310"/>
                  <a:gd name="T96" fmla="*/ 154 w 180"/>
                  <a:gd name="T97" fmla="*/ 124 h 310"/>
                  <a:gd name="T98" fmla="*/ 126 w 180"/>
                  <a:gd name="T99" fmla="*/ 126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0" h="310">
                    <a:moveTo>
                      <a:pt x="126" y="126"/>
                    </a:moveTo>
                    <a:lnTo>
                      <a:pt x="118" y="116"/>
                    </a:lnTo>
                    <a:lnTo>
                      <a:pt x="116" y="106"/>
                    </a:lnTo>
                    <a:lnTo>
                      <a:pt x="122" y="96"/>
                    </a:lnTo>
                    <a:lnTo>
                      <a:pt x="132" y="88"/>
                    </a:lnTo>
                    <a:lnTo>
                      <a:pt x="144" y="86"/>
                    </a:lnTo>
                    <a:lnTo>
                      <a:pt x="132" y="58"/>
                    </a:lnTo>
                    <a:lnTo>
                      <a:pt x="126" y="28"/>
                    </a:lnTo>
                    <a:lnTo>
                      <a:pt x="118" y="0"/>
                    </a:lnTo>
                    <a:lnTo>
                      <a:pt x="110" y="10"/>
                    </a:lnTo>
                    <a:lnTo>
                      <a:pt x="104" y="22"/>
                    </a:lnTo>
                    <a:lnTo>
                      <a:pt x="102" y="34"/>
                    </a:lnTo>
                    <a:lnTo>
                      <a:pt x="104" y="36"/>
                    </a:lnTo>
                    <a:lnTo>
                      <a:pt x="106" y="38"/>
                    </a:lnTo>
                    <a:lnTo>
                      <a:pt x="106" y="40"/>
                    </a:lnTo>
                    <a:lnTo>
                      <a:pt x="106" y="42"/>
                    </a:lnTo>
                    <a:lnTo>
                      <a:pt x="110" y="42"/>
                    </a:lnTo>
                    <a:lnTo>
                      <a:pt x="108" y="56"/>
                    </a:lnTo>
                    <a:lnTo>
                      <a:pt x="106" y="74"/>
                    </a:lnTo>
                    <a:lnTo>
                      <a:pt x="102" y="90"/>
                    </a:lnTo>
                    <a:lnTo>
                      <a:pt x="100" y="102"/>
                    </a:lnTo>
                    <a:lnTo>
                      <a:pt x="102" y="114"/>
                    </a:lnTo>
                    <a:lnTo>
                      <a:pt x="104" y="128"/>
                    </a:lnTo>
                    <a:lnTo>
                      <a:pt x="102" y="140"/>
                    </a:lnTo>
                    <a:lnTo>
                      <a:pt x="100" y="146"/>
                    </a:lnTo>
                    <a:lnTo>
                      <a:pt x="98" y="148"/>
                    </a:lnTo>
                    <a:lnTo>
                      <a:pt x="96" y="150"/>
                    </a:lnTo>
                    <a:lnTo>
                      <a:pt x="94" y="152"/>
                    </a:lnTo>
                    <a:lnTo>
                      <a:pt x="94" y="154"/>
                    </a:lnTo>
                    <a:lnTo>
                      <a:pt x="92" y="156"/>
                    </a:lnTo>
                    <a:lnTo>
                      <a:pt x="92" y="160"/>
                    </a:lnTo>
                    <a:lnTo>
                      <a:pt x="94" y="164"/>
                    </a:lnTo>
                    <a:lnTo>
                      <a:pt x="94" y="168"/>
                    </a:lnTo>
                    <a:lnTo>
                      <a:pt x="96" y="172"/>
                    </a:lnTo>
                    <a:lnTo>
                      <a:pt x="98" y="176"/>
                    </a:lnTo>
                    <a:lnTo>
                      <a:pt x="100" y="180"/>
                    </a:lnTo>
                    <a:lnTo>
                      <a:pt x="100" y="184"/>
                    </a:lnTo>
                    <a:lnTo>
                      <a:pt x="100" y="190"/>
                    </a:lnTo>
                    <a:lnTo>
                      <a:pt x="98" y="194"/>
                    </a:lnTo>
                    <a:lnTo>
                      <a:pt x="96" y="200"/>
                    </a:lnTo>
                    <a:lnTo>
                      <a:pt x="94" y="206"/>
                    </a:lnTo>
                    <a:lnTo>
                      <a:pt x="92" y="212"/>
                    </a:lnTo>
                    <a:lnTo>
                      <a:pt x="90" y="218"/>
                    </a:lnTo>
                    <a:lnTo>
                      <a:pt x="88" y="222"/>
                    </a:lnTo>
                    <a:lnTo>
                      <a:pt x="74" y="236"/>
                    </a:lnTo>
                    <a:lnTo>
                      <a:pt x="52" y="248"/>
                    </a:lnTo>
                    <a:lnTo>
                      <a:pt x="30" y="256"/>
                    </a:lnTo>
                    <a:lnTo>
                      <a:pt x="10" y="258"/>
                    </a:lnTo>
                    <a:lnTo>
                      <a:pt x="2" y="284"/>
                    </a:lnTo>
                    <a:lnTo>
                      <a:pt x="0" y="310"/>
                    </a:lnTo>
                    <a:lnTo>
                      <a:pt x="4" y="310"/>
                    </a:lnTo>
                    <a:lnTo>
                      <a:pt x="8" y="310"/>
                    </a:lnTo>
                    <a:lnTo>
                      <a:pt x="10" y="300"/>
                    </a:lnTo>
                    <a:lnTo>
                      <a:pt x="10" y="292"/>
                    </a:lnTo>
                    <a:lnTo>
                      <a:pt x="10" y="288"/>
                    </a:lnTo>
                    <a:lnTo>
                      <a:pt x="12" y="282"/>
                    </a:lnTo>
                    <a:lnTo>
                      <a:pt x="20" y="274"/>
                    </a:lnTo>
                    <a:lnTo>
                      <a:pt x="24" y="272"/>
                    </a:lnTo>
                    <a:lnTo>
                      <a:pt x="28" y="270"/>
                    </a:lnTo>
                    <a:lnTo>
                      <a:pt x="32" y="270"/>
                    </a:lnTo>
                    <a:lnTo>
                      <a:pt x="34" y="270"/>
                    </a:lnTo>
                    <a:lnTo>
                      <a:pt x="38" y="268"/>
                    </a:lnTo>
                    <a:lnTo>
                      <a:pt x="40" y="266"/>
                    </a:lnTo>
                    <a:lnTo>
                      <a:pt x="44" y="260"/>
                    </a:lnTo>
                    <a:lnTo>
                      <a:pt x="46" y="264"/>
                    </a:lnTo>
                    <a:lnTo>
                      <a:pt x="48" y="268"/>
                    </a:lnTo>
                    <a:lnTo>
                      <a:pt x="50" y="270"/>
                    </a:lnTo>
                    <a:lnTo>
                      <a:pt x="52" y="274"/>
                    </a:lnTo>
                    <a:lnTo>
                      <a:pt x="64" y="266"/>
                    </a:lnTo>
                    <a:lnTo>
                      <a:pt x="76" y="264"/>
                    </a:lnTo>
                    <a:lnTo>
                      <a:pt x="86" y="262"/>
                    </a:lnTo>
                    <a:lnTo>
                      <a:pt x="98" y="256"/>
                    </a:lnTo>
                    <a:lnTo>
                      <a:pt x="104" y="246"/>
                    </a:lnTo>
                    <a:lnTo>
                      <a:pt x="108" y="232"/>
                    </a:lnTo>
                    <a:lnTo>
                      <a:pt x="112" y="216"/>
                    </a:lnTo>
                    <a:lnTo>
                      <a:pt x="114" y="204"/>
                    </a:lnTo>
                    <a:lnTo>
                      <a:pt x="116" y="198"/>
                    </a:lnTo>
                    <a:lnTo>
                      <a:pt x="118" y="194"/>
                    </a:lnTo>
                    <a:lnTo>
                      <a:pt x="120" y="188"/>
                    </a:lnTo>
                    <a:lnTo>
                      <a:pt x="120" y="182"/>
                    </a:lnTo>
                    <a:lnTo>
                      <a:pt x="120" y="180"/>
                    </a:lnTo>
                    <a:lnTo>
                      <a:pt x="118" y="176"/>
                    </a:lnTo>
                    <a:lnTo>
                      <a:pt x="114" y="172"/>
                    </a:lnTo>
                    <a:lnTo>
                      <a:pt x="112" y="168"/>
                    </a:lnTo>
                    <a:lnTo>
                      <a:pt x="108" y="164"/>
                    </a:lnTo>
                    <a:lnTo>
                      <a:pt x="108" y="162"/>
                    </a:lnTo>
                    <a:lnTo>
                      <a:pt x="106" y="160"/>
                    </a:lnTo>
                    <a:lnTo>
                      <a:pt x="104" y="160"/>
                    </a:lnTo>
                    <a:lnTo>
                      <a:pt x="112" y="158"/>
                    </a:lnTo>
                    <a:lnTo>
                      <a:pt x="122" y="154"/>
                    </a:lnTo>
                    <a:lnTo>
                      <a:pt x="132" y="148"/>
                    </a:lnTo>
                    <a:lnTo>
                      <a:pt x="140" y="138"/>
                    </a:lnTo>
                    <a:lnTo>
                      <a:pt x="152" y="136"/>
                    </a:lnTo>
                    <a:lnTo>
                      <a:pt x="166" y="128"/>
                    </a:lnTo>
                    <a:lnTo>
                      <a:pt x="176" y="120"/>
                    </a:lnTo>
                    <a:lnTo>
                      <a:pt x="180" y="106"/>
                    </a:lnTo>
                    <a:lnTo>
                      <a:pt x="166" y="116"/>
                    </a:lnTo>
                    <a:lnTo>
                      <a:pt x="154" y="124"/>
                    </a:lnTo>
                    <a:lnTo>
                      <a:pt x="138" y="128"/>
                    </a:lnTo>
                    <a:lnTo>
                      <a:pt x="126" y="126"/>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31" name="Freeform 29"/>
              <p:cNvSpPr>
                <a:spLocks/>
              </p:cNvSpPr>
              <p:nvPr/>
            </p:nvSpPr>
            <p:spPr bwMode="gray">
              <a:xfrm>
                <a:off x="5006" y="690"/>
                <a:ext cx="180" cy="310"/>
              </a:xfrm>
              <a:custGeom>
                <a:avLst/>
                <a:gdLst>
                  <a:gd name="T0" fmla="*/ 118 w 180"/>
                  <a:gd name="T1" fmla="*/ 116 h 310"/>
                  <a:gd name="T2" fmla="*/ 122 w 180"/>
                  <a:gd name="T3" fmla="*/ 96 h 310"/>
                  <a:gd name="T4" fmla="*/ 144 w 180"/>
                  <a:gd name="T5" fmla="*/ 86 h 310"/>
                  <a:gd name="T6" fmla="*/ 126 w 180"/>
                  <a:gd name="T7" fmla="*/ 28 h 310"/>
                  <a:gd name="T8" fmla="*/ 110 w 180"/>
                  <a:gd name="T9" fmla="*/ 10 h 310"/>
                  <a:gd name="T10" fmla="*/ 102 w 180"/>
                  <a:gd name="T11" fmla="*/ 34 h 310"/>
                  <a:gd name="T12" fmla="*/ 106 w 180"/>
                  <a:gd name="T13" fmla="*/ 38 h 310"/>
                  <a:gd name="T14" fmla="*/ 106 w 180"/>
                  <a:gd name="T15" fmla="*/ 42 h 310"/>
                  <a:gd name="T16" fmla="*/ 108 w 180"/>
                  <a:gd name="T17" fmla="*/ 56 h 310"/>
                  <a:gd name="T18" fmla="*/ 102 w 180"/>
                  <a:gd name="T19" fmla="*/ 90 h 310"/>
                  <a:gd name="T20" fmla="*/ 102 w 180"/>
                  <a:gd name="T21" fmla="*/ 114 h 310"/>
                  <a:gd name="T22" fmla="*/ 102 w 180"/>
                  <a:gd name="T23" fmla="*/ 140 h 310"/>
                  <a:gd name="T24" fmla="*/ 98 w 180"/>
                  <a:gd name="T25" fmla="*/ 148 h 310"/>
                  <a:gd name="T26" fmla="*/ 94 w 180"/>
                  <a:gd name="T27" fmla="*/ 152 h 310"/>
                  <a:gd name="T28" fmla="*/ 92 w 180"/>
                  <a:gd name="T29" fmla="*/ 156 h 310"/>
                  <a:gd name="T30" fmla="*/ 94 w 180"/>
                  <a:gd name="T31" fmla="*/ 164 h 310"/>
                  <a:gd name="T32" fmla="*/ 96 w 180"/>
                  <a:gd name="T33" fmla="*/ 172 h 310"/>
                  <a:gd name="T34" fmla="*/ 100 w 180"/>
                  <a:gd name="T35" fmla="*/ 180 h 310"/>
                  <a:gd name="T36" fmla="*/ 100 w 180"/>
                  <a:gd name="T37" fmla="*/ 190 h 310"/>
                  <a:gd name="T38" fmla="*/ 96 w 180"/>
                  <a:gd name="T39" fmla="*/ 200 h 310"/>
                  <a:gd name="T40" fmla="*/ 92 w 180"/>
                  <a:gd name="T41" fmla="*/ 212 h 310"/>
                  <a:gd name="T42" fmla="*/ 88 w 180"/>
                  <a:gd name="T43" fmla="*/ 222 h 310"/>
                  <a:gd name="T44" fmla="*/ 52 w 180"/>
                  <a:gd name="T45" fmla="*/ 248 h 310"/>
                  <a:gd name="T46" fmla="*/ 10 w 180"/>
                  <a:gd name="T47" fmla="*/ 258 h 310"/>
                  <a:gd name="T48" fmla="*/ 0 w 180"/>
                  <a:gd name="T49" fmla="*/ 310 h 310"/>
                  <a:gd name="T50" fmla="*/ 8 w 180"/>
                  <a:gd name="T51" fmla="*/ 310 h 310"/>
                  <a:gd name="T52" fmla="*/ 10 w 180"/>
                  <a:gd name="T53" fmla="*/ 292 h 310"/>
                  <a:gd name="T54" fmla="*/ 12 w 180"/>
                  <a:gd name="T55" fmla="*/ 282 h 310"/>
                  <a:gd name="T56" fmla="*/ 24 w 180"/>
                  <a:gd name="T57" fmla="*/ 272 h 310"/>
                  <a:gd name="T58" fmla="*/ 32 w 180"/>
                  <a:gd name="T59" fmla="*/ 270 h 310"/>
                  <a:gd name="T60" fmla="*/ 38 w 180"/>
                  <a:gd name="T61" fmla="*/ 268 h 310"/>
                  <a:gd name="T62" fmla="*/ 44 w 180"/>
                  <a:gd name="T63" fmla="*/ 260 h 310"/>
                  <a:gd name="T64" fmla="*/ 48 w 180"/>
                  <a:gd name="T65" fmla="*/ 268 h 310"/>
                  <a:gd name="T66" fmla="*/ 52 w 180"/>
                  <a:gd name="T67" fmla="*/ 274 h 310"/>
                  <a:gd name="T68" fmla="*/ 76 w 180"/>
                  <a:gd name="T69" fmla="*/ 264 h 310"/>
                  <a:gd name="T70" fmla="*/ 98 w 180"/>
                  <a:gd name="T71" fmla="*/ 256 h 310"/>
                  <a:gd name="T72" fmla="*/ 108 w 180"/>
                  <a:gd name="T73" fmla="*/ 232 h 310"/>
                  <a:gd name="T74" fmla="*/ 114 w 180"/>
                  <a:gd name="T75" fmla="*/ 204 h 310"/>
                  <a:gd name="T76" fmla="*/ 118 w 180"/>
                  <a:gd name="T77" fmla="*/ 194 h 310"/>
                  <a:gd name="T78" fmla="*/ 120 w 180"/>
                  <a:gd name="T79" fmla="*/ 182 h 310"/>
                  <a:gd name="T80" fmla="*/ 118 w 180"/>
                  <a:gd name="T81" fmla="*/ 176 h 310"/>
                  <a:gd name="T82" fmla="*/ 112 w 180"/>
                  <a:gd name="T83" fmla="*/ 168 h 310"/>
                  <a:gd name="T84" fmla="*/ 108 w 180"/>
                  <a:gd name="T85" fmla="*/ 162 h 310"/>
                  <a:gd name="T86" fmla="*/ 104 w 180"/>
                  <a:gd name="T87" fmla="*/ 160 h 310"/>
                  <a:gd name="T88" fmla="*/ 122 w 180"/>
                  <a:gd name="T89" fmla="*/ 154 h 310"/>
                  <a:gd name="T90" fmla="*/ 140 w 180"/>
                  <a:gd name="T91" fmla="*/ 138 h 310"/>
                  <a:gd name="T92" fmla="*/ 166 w 180"/>
                  <a:gd name="T93" fmla="*/ 128 h 310"/>
                  <a:gd name="T94" fmla="*/ 180 w 180"/>
                  <a:gd name="T95" fmla="*/ 106 h 310"/>
                  <a:gd name="T96" fmla="*/ 154 w 180"/>
                  <a:gd name="T97" fmla="*/ 124 h 310"/>
                  <a:gd name="T98" fmla="*/ 126 w 180"/>
                  <a:gd name="T99" fmla="*/ 126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0" h="310">
                    <a:moveTo>
                      <a:pt x="126" y="126"/>
                    </a:moveTo>
                    <a:lnTo>
                      <a:pt x="118" y="116"/>
                    </a:lnTo>
                    <a:lnTo>
                      <a:pt x="116" y="106"/>
                    </a:lnTo>
                    <a:lnTo>
                      <a:pt x="122" y="96"/>
                    </a:lnTo>
                    <a:lnTo>
                      <a:pt x="132" y="88"/>
                    </a:lnTo>
                    <a:lnTo>
                      <a:pt x="144" y="86"/>
                    </a:lnTo>
                    <a:lnTo>
                      <a:pt x="132" y="58"/>
                    </a:lnTo>
                    <a:lnTo>
                      <a:pt x="126" y="28"/>
                    </a:lnTo>
                    <a:lnTo>
                      <a:pt x="118" y="0"/>
                    </a:lnTo>
                    <a:lnTo>
                      <a:pt x="110" y="10"/>
                    </a:lnTo>
                    <a:lnTo>
                      <a:pt x="104" y="22"/>
                    </a:lnTo>
                    <a:lnTo>
                      <a:pt x="102" y="34"/>
                    </a:lnTo>
                    <a:lnTo>
                      <a:pt x="104" y="36"/>
                    </a:lnTo>
                    <a:lnTo>
                      <a:pt x="106" y="38"/>
                    </a:lnTo>
                    <a:lnTo>
                      <a:pt x="106" y="40"/>
                    </a:lnTo>
                    <a:lnTo>
                      <a:pt x="106" y="42"/>
                    </a:lnTo>
                    <a:lnTo>
                      <a:pt x="110" y="42"/>
                    </a:lnTo>
                    <a:lnTo>
                      <a:pt x="108" y="56"/>
                    </a:lnTo>
                    <a:lnTo>
                      <a:pt x="106" y="74"/>
                    </a:lnTo>
                    <a:lnTo>
                      <a:pt x="102" y="90"/>
                    </a:lnTo>
                    <a:lnTo>
                      <a:pt x="100" y="102"/>
                    </a:lnTo>
                    <a:lnTo>
                      <a:pt x="102" y="114"/>
                    </a:lnTo>
                    <a:lnTo>
                      <a:pt x="104" y="128"/>
                    </a:lnTo>
                    <a:lnTo>
                      <a:pt x="102" y="140"/>
                    </a:lnTo>
                    <a:lnTo>
                      <a:pt x="100" y="146"/>
                    </a:lnTo>
                    <a:lnTo>
                      <a:pt x="98" y="148"/>
                    </a:lnTo>
                    <a:lnTo>
                      <a:pt x="96" y="150"/>
                    </a:lnTo>
                    <a:lnTo>
                      <a:pt x="94" y="152"/>
                    </a:lnTo>
                    <a:lnTo>
                      <a:pt x="94" y="154"/>
                    </a:lnTo>
                    <a:lnTo>
                      <a:pt x="92" y="156"/>
                    </a:lnTo>
                    <a:lnTo>
                      <a:pt x="92" y="160"/>
                    </a:lnTo>
                    <a:lnTo>
                      <a:pt x="94" y="164"/>
                    </a:lnTo>
                    <a:lnTo>
                      <a:pt x="94" y="168"/>
                    </a:lnTo>
                    <a:lnTo>
                      <a:pt x="96" y="172"/>
                    </a:lnTo>
                    <a:lnTo>
                      <a:pt x="98" y="176"/>
                    </a:lnTo>
                    <a:lnTo>
                      <a:pt x="100" y="180"/>
                    </a:lnTo>
                    <a:lnTo>
                      <a:pt x="100" y="184"/>
                    </a:lnTo>
                    <a:lnTo>
                      <a:pt x="100" y="190"/>
                    </a:lnTo>
                    <a:lnTo>
                      <a:pt x="98" y="194"/>
                    </a:lnTo>
                    <a:lnTo>
                      <a:pt x="96" y="200"/>
                    </a:lnTo>
                    <a:lnTo>
                      <a:pt x="94" y="206"/>
                    </a:lnTo>
                    <a:lnTo>
                      <a:pt x="92" y="212"/>
                    </a:lnTo>
                    <a:lnTo>
                      <a:pt x="90" y="218"/>
                    </a:lnTo>
                    <a:lnTo>
                      <a:pt x="88" y="222"/>
                    </a:lnTo>
                    <a:lnTo>
                      <a:pt x="74" y="236"/>
                    </a:lnTo>
                    <a:lnTo>
                      <a:pt x="52" y="248"/>
                    </a:lnTo>
                    <a:lnTo>
                      <a:pt x="30" y="256"/>
                    </a:lnTo>
                    <a:lnTo>
                      <a:pt x="10" y="258"/>
                    </a:lnTo>
                    <a:lnTo>
                      <a:pt x="2" y="284"/>
                    </a:lnTo>
                    <a:lnTo>
                      <a:pt x="0" y="310"/>
                    </a:lnTo>
                    <a:lnTo>
                      <a:pt x="4" y="310"/>
                    </a:lnTo>
                    <a:lnTo>
                      <a:pt x="8" y="310"/>
                    </a:lnTo>
                    <a:lnTo>
                      <a:pt x="10" y="300"/>
                    </a:lnTo>
                    <a:lnTo>
                      <a:pt x="10" y="292"/>
                    </a:lnTo>
                    <a:lnTo>
                      <a:pt x="10" y="288"/>
                    </a:lnTo>
                    <a:lnTo>
                      <a:pt x="12" y="282"/>
                    </a:lnTo>
                    <a:lnTo>
                      <a:pt x="20" y="274"/>
                    </a:lnTo>
                    <a:lnTo>
                      <a:pt x="24" y="272"/>
                    </a:lnTo>
                    <a:lnTo>
                      <a:pt x="28" y="270"/>
                    </a:lnTo>
                    <a:lnTo>
                      <a:pt x="32" y="270"/>
                    </a:lnTo>
                    <a:lnTo>
                      <a:pt x="34" y="270"/>
                    </a:lnTo>
                    <a:lnTo>
                      <a:pt x="38" y="268"/>
                    </a:lnTo>
                    <a:lnTo>
                      <a:pt x="40" y="266"/>
                    </a:lnTo>
                    <a:lnTo>
                      <a:pt x="44" y="260"/>
                    </a:lnTo>
                    <a:lnTo>
                      <a:pt x="46" y="264"/>
                    </a:lnTo>
                    <a:lnTo>
                      <a:pt x="48" y="268"/>
                    </a:lnTo>
                    <a:lnTo>
                      <a:pt x="50" y="270"/>
                    </a:lnTo>
                    <a:lnTo>
                      <a:pt x="52" y="274"/>
                    </a:lnTo>
                    <a:lnTo>
                      <a:pt x="64" y="266"/>
                    </a:lnTo>
                    <a:lnTo>
                      <a:pt x="76" y="264"/>
                    </a:lnTo>
                    <a:lnTo>
                      <a:pt x="86" y="262"/>
                    </a:lnTo>
                    <a:lnTo>
                      <a:pt x="98" y="256"/>
                    </a:lnTo>
                    <a:lnTo>
                      <a:pt x="104" y="246"/>
                    </a:lnTo>
                    <a:lnTo>
                      <a:pt x="108" y="232"/>
                    </a:lnTo>
                    <a:lnTo>
                      <a:pt x="112" y="216"/>
                    </a:lnTo>
                    <a:lnTo>
                      <a:pt x="114" y="204"/>
                    </a:lnTo>
                    <a:lnTo>
                      <a:pt x="116" y="198"/>
                    </a:lnTo>
                    <a:lnTo>
                      <a:pt x="118" y="194"/>
                    </a:lnTo>
                    <a:lnTo>
                      <a:pt x="120" y="188"/>
                    </a:lnTo>
                    <a:lnTo>
                      <a:pt x="120" y="182"/>
                    </a:lnTo>
                    <a:lnTo>
                      <a:pt x="120" y="180"/>
                    </a:lnTo>
                    <a:lnTo>
                      <a:pt x="118" y="176"/>
                    </a:lnTo>
                    <a:lnTo>
                      <a:pt x="114" y="172"/>
                    </a:lnTo>
                    <a:lnTo>
                      <a:pt x="112" y="168"/>
                    </a:lnTo>
                    <a:lnTo>
                      <a:pt x="108" y="164"/>
                    </a:lnTo>
                    <a:lnTo>
                      <a:pt x="108" y="162"/>
                    </a:lnTo>
                    <a:lnTo>
                      <a:pt x="106" y="160"/>
                    </a:lnTo>
                    <a:lnTo>
                      <a:pt x="104" y="160"/>
                    </a:lnTo>
                    <a:lnTo>
                      <a:pt x="112" y="158"/>
                    </a:lnTo>
                    <a:lnTo>
                      <a:pt x="122" y="154"/>
                    </a:lnTo>
                    <a:lnTo>
                      <a:pt x="132" y="148"/>
                    </a:lnTo>
                    <a:lnTo>
                      <a:pt x="140" y="138"/>
                    </a:lnTo>
                    <a:lnTo>
                      <a:pt x="152" y="136"/>
                    </a:lnTo>
                    <a:lnTo>
                      <a:pt x="166" y="128"/>
                    </a:lnTo>
                    <a:lnTo>
                      <a:pt x="176" y="120"/>
                    </a:lnTo>
                    <a:lnTo>
                      <a:pt x="180" y="106"/>
                    </a:lnTo>
                    <a:lnTo>
                      <a:pt x="166" y="116"/>
                    </a:lnTo>
                    <a:lnTo>
                      <a:pt x="154" y="124"/>
                    </a:lnTo>
                    <a:lnTo>
                      <a:pt x="138" y="128"/>
                    </a:lnTo>
                    <a:lnTo>
                      <a:pt x="126" y="126"/>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32" name="Freeform 30"/>
              <p:cNvSpPr>
                <a:spLocks/>
              </p:cNvSpPr>
              <p:nvPr/>
            </p:nvSpPr>
            <p:spPr bwMode="gray">
              <a:xfrm>
                <a:off x="4818" y="1049"/>
                <a:ext cx="156" cy="344"/>
              </a:xfrm>
              <a:custGeom>
                <a:avLst/>
                <a:gdLst>
                  <a:gd name="T0" fmla="*/ 116 w 156"/>
                  <a:gd name="T1" fmla="*/ 82 h 344"/>
                  <a:gd name="T2" fmla="*/ 116 w 156"/>
                  <a:gd name="T3" fmla="*/ 108 h 344"/>
                  <a:gd name="T4" fmla="*/ 124 w 156"/>
                  <a:gd name="T5" fmla="*/ 130 h 344"/>
                  <a:gd name="T6" fmla="*/ 148 w 156"/>
                  <a:gd name="T7" fmla="*/ 146 h 344"/>
                  <a:gd name="T8" fmla="*/ 150 w 156"/>
                  <a:gd name="T9" fmla="*/ 170 h 344"/>
                  <a:gd name="T10" fmla="*/ 152 w 156"/>
                  <a:gd name="T11" fmla="*/ 196 h 344"/>
                  <a:gd name="T12" fmla="*/ 154 w 156"/>
                  <a:gd name="T13" fmla="*/ 224 h 344"/>
                  <a:gd name="T14" fmla="*/ 136 w 156"/>
                  <a:gd name="T15" fmla="*/ 216 h 344"/>
                  <a:gd name="T16" fmla="*/ 118 w 156"/>
                  <a:gd name="T17" fmla="*/ 208 h 344"/>
                  <a:gd name="T18" fmla="*/ 122 w 156"/>
                  <a:gd name="T19" fmla="*/ 198 h 344"/>
                  <a:gd name="T20" fmla="*/ 126 w 156"/>
                  <a:gd name="T21" fmla="*/ 188 h 344"/>
                  <a:gd name="T22" fmla="*/ 132 w 156"/>
                  <a:gd name="T23" fmla="*/ 168 h 344"/>
                  <a:gd name="T24" fmla="*/ 132 w 156"/>
                  <a:gd name="T25" fmla="*/ 150 h 344"/>
                  <a:gd name="T26" fmla="*/ 118 w 156"/>
                  <a:gd name="T27" fmla="*/ 152 h 344"/>
                  <a:gd name="T28" fmla="*/ 100 w 156"/>
                  <a:gd name="T29" fmla="*/ 176 h 344"/>
                  <a:gd name="T30" fmla="*/ 88 w 156"/>
                  <a:gd name="T31" fmla="*/ 196 h 344"/>
                  <a:gd name="T32" fmla="*/ 92 w 156"/>
                  <a:gd name="T33" fmla="*/ 218 h 344"/>
                  <a:gd name="T34" fmla="*/ 100 w 156"/>
                  <a:gd name="T35" fmla="*/ 238 h 344"/>
                  <a:gd name="T36" fmla="*/ 100 w 156"/>
                  <a:gd name="T37" fmla="*/ 250 h 344"/>
                  <a:gd name="T38" fmla="*/ 96 w 156"/>
                  <a:gd name="T39" fmla="*/ 256 h 344"/>
                  <a:gd name="T40" fmla="*/ 86 w 156"/>
                  <a:gd name="T41" fmla="*/ 266 h 344"/>
                  <a:gd name="T42" fmla="*/ 76 w 156"/>
                  <a:gd name="T43" fmla="*/ 282 h 344"/>
                  <a:gd name="T44" fmla="*/ 82 w 156"/>
                  <a:gd name="T45" fmla="*/ 296 h 344"/>
                  <a:gd name="T46" fmla="*/ 86 w 156"/>
                  <a:gd name="T47" fmla="*/ 320 h 344"/>
                  <a:gd name="T48" fmla="*/ 74 w 156"/>
                  <a:gd name="T49" fmla="*/ 336 h 344"/>
                  <a:gd name="T50" fmla="*/ 44 w 156"/>
                  <a:gd name="T51" fmla="*/ 330 h 344"/>
                  <a:gd name="T52" fmla="*/ 10 w 156"/>
                  <a:gd name="T53" fmla="*/ 296 h 344"/>
                  <a:gd name="T54" fmla="*/ 18 w 156"/>
                  <a:gd name="T55" fmla="*/ 272 h 344"/>
                  <a:gd name="T56" fmla="*/ 44 w 156"/>
                  <a:gd name="T57" fmla="*/ 248 h 344"/>
                  <a:gd name="T58" fmla="*/ 74 w 156"/>
                  <a:gd name="T59" fmla="*/ 226 h 344"/>
                  <a:gd name="T60" fmla="*/ 82 w 156"/>
                  <a:gd name="T61" fmla="*/ 184 h 344"/>
                  <a:gd name="T62" fmla="*/ 106 w 156"/>
                  <a:gd name="T63" fmla="*/ 144 h 344"/>
                  <a:gd name="T64" fmla="*/ 128 w 156"/>
                  <a:gd name="T65" fmla="*/ 72 h 344"/>
                  <a:gd name="T66" fmla="*/ 132 w 156"/>
                  <a:gd name="T67" fmla="*/ 46 h 344"/>
                  <a:gd name="T68" fmla="*/ 130 w 156"/>
                  <a:gd name="T69" fmla="*/ 18 h 344"/>
                  <a:gd name="T70" fmla="*/ 120 w 156"/>
                  <a:gd name="T71" fmla="*/ 2 h 344"/>
                  <a:gd name="T72" fmla="*/ 92 w 156"/>
                  <a:gd name="T73" fmla="*/ 8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6" h="344">
                    <a:moveTo>
                      <a:pt x="110" y="82"/>
                    </a:moveTo>
                    <a:lnTo>
                      <a:pt x="116" y="82"/>
                    </a:lnTo>
                    <a:lnTo>
                      <a:pt x="124" y="84"/>
                    </a:lnTo>
                    <a:lnTo>
                      <a:pt x="116" y="108"/>
                    </a:lnTo>
                    <a:lnTo>
                      <a:pt x="108" y="130"/>
                    </a:lnTo>
                    <a:lnTo>
                      <a:pt x="124" y="130"/>
                    </a:lnTo>
                    <a:lnTo>
                      <a:pt x="136" y="136"/>
                    </a:lnTo>
                    <a:lnTo>
                      <a:pt x="148" y="146"/>
                    </a:lnTo>
                    <a:lnTo>
                      <a:pt x="156" y="158"/>
                    </a:lnTo>
                    <a:lnTo>
                      <a:pt x="150" y="170"/>
                    </a:lnTo>
                    <a:lnTo>
                      <a:pt x="150" y="184"/>
                    </a:lnTo>
                    <a:lnTo>
                      <a:pt x="152" y="196"/>
                    </a:lnTo>
                    <a:lnTo>
                      <a:pt x="156" y="210"/>
                    </a:lnTo>
                    <a:lnTo>
                      <a:pt x="154" y="224"/>
                    </a:lnTo>
                    <a:lnTo>
                      <a:pt x="146" y="220"/>
                    </a:lnTo>
                    <a:lnTo>
                      <a:pt x="136" y="216"/>
                    </a:lnTo>
                    <a:lnTo>
                      <a:pt x="126" y="212"/>
                    </a:lnTo>
                    <a:lnTo>
                      <a:pt x="118" y="208"/>
                    </a:lnTo>
                    <a:lnTo>
                      <a:pt x="118" y="198"/>
                    </a:lnTo>
                    <a:lnTo>
                      <a:pt x="122" y="198"/>
                    </a:lnTo>
                    <a:lnTo>
                      <a:pt x="126" y="196"/>
                    </a:lnTo>
                    <a:lnTo>
                      <a:pt x="126" y="188"/>
                    </a:lnTo>
                    <a:lnTo>
                      <a:pt x="128" y="178"/>
                    </a:lnTo>
                    <a:lnTo>
                      <a:pt x="132" y="168"/>
                    </a:lnTo>
                    <a:lnTo>
                      <a:pt x="134" y="158"/>
                    </a:lnTo>
                    <a:lnTo>
                      <a:pt x="132" y="150"/>
                    </a:lnTo>
                    <a:lnTo>
                      <a:pt x="124" y="148"/>
                    </a:lnTo>
                    <a:lnTo>
                      <a:pt x="118" y="152"/>
                    </a:lnTo>
                    <a:lnTo>
                      <a:pt x="108" y="162"/>
                    </a:lnTo>
                    <a:lnTo>
                      <a:pt x="100" y="176"/>
                    </a:lnTo>
                    <a:lnTo>
                      <a:pt x="92" y="188"/>
                    </a:lnTo>
                    <a:lnTo>
                      <a:pt x="88" y="196"/>
                    </a:lnTo>
                    <a:lnTo>
                      <a:pt x="88" y="208"/>
                    </a:lnTo>
                    <a:lnTo>
                      <a:pt x="92" y="218"/>
                    </a:lnTo>
                    <a:lnTo>
                      <a:pt x="98" y="226"/>
                    </a:lnTo>
                    <a:lnTo>
                      <a:pt x="100" y="238"/>
                    </a:lnTo>
                    <a:lnTo>
                      <a:pt x="100" y="244"/>
                    </a:lnTo>
                    <a:lnTo>
                      <a:pt x="100" y="250"/>
                    </a:lnTo>
                    <a:lnTo>
                      <a:pt x="98" y="252"/>
                    </a:lnTo>
                    <a:lnTo>
                      <a:pt x="96" y="256"/>
                    </a:lnTo>
                    <a:lnTo>
                      <a:pt x="92" y="260"/>
                    </a:lnTo>
                    <a:lnTo>
                      <a:pt x="86" y="266"/>
                    </a:lnTo>
                    <a:lnTo>
                      <a:pt x="78" y="276"/>
                    </a:lnTo>
                    <a:lnTo>
                      <a:pt x="76" y="282"/>
                    </a:lnTo>
                    <a:lnTo>
                      <a:pt x="78" y="288"/>
                    </a:lnTo>
                    <a:lnTo>
                      <a:pt x="82" y="296"/>
                    </a:lnTo>
                    <a:lnTo>
                      <a:pt x="86" y="308"/>
                    </a:lnTo>
                    <a:lnTo>
                      <a:pt x="86" y="320"/>
                    </a:lnTo>
                    <a:lnTo>
                      <a:pt x="82" y="330"/>
                    </a:lnTo>
                    <a:lnTo>
                      <a:pt x="74" y="336"/>
                    </a:lnTo>
                    <a:lnTo>
                      <a:pt x="60" y="344"/>
                    </a:lnTo>
                    <a:lnTo>
                      <a:pt x="44" y="330"/>
                    </a:lnTo>
                    <a:lnTo>
                      <a:pt x="26" y="314"/>
                    </a:lnTo>
                    <a:lnTo>
                      <a:pt x="10" y="296"/>
                    </a:lnTo>
                    <a:lnTo>
                      <a:pt x="0" y="278"/>
                    </a:lnTo>
                    <a:lnTo>
                      <a:pt x="18" y="272"/>
                    </a:lnTo>
                    <a:lnTo>
                      <a:pt x="32" y="260"/>
                    </a:lnTo>
                    <a:lnTo>
                      <a:pt x="44" y="248"/>
                    </a:lnTo>
                    <a:lnTo>
                      <a:pt x="56" y="234"/>
                    </a:lnTo>
                    <a:lnTo>
                      <a:pt x="74" y="226"/>
                    </a:lnTo>
                    <a:lnTo>
                      <a:pt x="72" y="204"/>
                    </a:lnTo>
                    <a:lnTo>
                      <a:pt x="82" y="184"/>
                    </a:lnTo>
                    <a:lnTo>
                      <a:pt x="94" y="164"/>
                    </a:lnTo>
                    <a:lnTo>
                      <a:pt x="106" y="144"/>
                    </a:lnTo>
                    <a:lnTo>
                      <a:pt x="120" y="110"/>
                    </a:lnTo>
                    <a:lnTo>
                      <a:pt x="128" y="72"/>
                    </a:lnTo>
                    <a:lnTo>
                      <a:pt x="130" y="60"/>
                    </a:lnTo>
                    <a:lnTo>
                      <a:pt x="132" y="46"/>
                    </a:lnTo>
                    <a:lnTo>
                      <a:pt x="132" y="32"/>
                    </a:lnTo>
                    <a:lnTo>
                      <a:pt x="130" y="18"/>
                    </a:lnTo>
                    <a:lnTo>
                      <a:pt x="126" y="8"/>
                    </a:lnTo>
                    <a:lnTo>
                      <a:pt x="120" y="2"/>
                    </a:lnTo>
                    <a:lnTo>
                      <a:pt x="108" y="0"/>
                    </a:lnTo>
                    <a:lnTo>
                      <a:pt x="92" y="8"/>
                    </a:lnTo>
                    <a:lnTo>
                      <a:pt x="110" y="82"/>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33" name="Freeform 31"/>
              <p:cNvSpPr>
                <a:spLocks/>
              </p:cNvSpPr>
              <p:nvPr/>
            </p:nvSpPr>
            <p:spPr bwMode="gray">
              <a:xfrm>
                <a:off x="4818" y="1049"/>
                <a:ext cx="156" cy="344"/>
              </a:xfrm>
              <a:custGeom>
                <a:avLst/>
                <a:gdLst>
                  <a:gd name="T0" fmla="*/ 116 w 156"/>
                  <a:gd name="T1" fmla="*/ 82 h 344"/>
                  <a:gd name="T2" fmla="*/ 116 w 156"/>
                  <a:gd name="T3" fmla="*/ 108 h 344"/>
                  <a:gd name="T4" fmla="*/ 124 w 156"/>
                  <a:gd name="T5" fmla="*/ 130 h 344"/>
                  <a:gd name="T6" fmla="*/ 148 w 156"/>
                  <a:gd name="T7" fmla="*/ 146 h 344"/>
                  <a:gd name="T8" fmla="*/ 150 w 156"/>
                  <a:gd name="T9" fmla="*/ 170 h 344"/>
                  <a:gd name="T10" fmla="*/ 152 w 156"/>
                  <a:gd name="T11" fmla="*/ 196 h 344"/>
                  <a:gd name="T12" fmla="*/ 154 w 156"/>
                  <a:gd name="T13" fmla="*/ 224 h 344"/>
                  <a:gd name="T14" fmla="*/ 136 w 156"/>
                  <a:gd name="T15" fmla="*/ 216 h 344"/>
                  <a:gd name="T16" fmla="*/ 118 w 156"/>
                  <a:gd name="T17" fmla="*/ 208 h 344"/>
                  <a:gd name="T18" fmla="*/ 122 w 156"/>
                  <a:gd name="T19" fmla="*/ 198 h 344"/>
                  <a:gd name="T20" fmla="*/ 126 w 156"/>
                  <a:gd name="T21" fmla="*/ 188 h 344"/>
                  <a:gd name="T22" fmla="*/ 132 w 156"/>
                  <a:gd name="T23" fmla="*/ 168 h 344"/>
                  <a:gd name="T24" fmla="*/ 132 w 156"/>
                  <a:gd name="T25" fmla="*/ 150 h 344"/>
                  <a:gd name="T26" fmla="*/ 118 w 156"/>
                  <a:gd name="T27" fmla="*/ 152 h 344"/>
                  <a:gd name="T28" fmla="*/ 100 w 156"/>
                  <a:gd name="T29" fmla="*/ 176 h 344"/>
                  <a:gd name="T30" fmla="*/ 88 w 156"/>
                  <a:gd name="T31" fmla="*/ 196 h 344"/>
                  <a:gd name="T32" fmla="*/ 92 w 156"/>
                  <a:gd name="T33" fmla="*/ 218 h 344"/>
                  <a:gd name="T34" fmla="*/ 100 w 156"/>
                  <a:gd name="T35" fmla="*/ 238 h 344"/>
                  <a:gd name="T36" fmla="*/ 100 w 156"/>
                  <a:gd name="T37" fmla="*/ 250 h 344"/>
                  <a:gd name="T38" fmla="*/ 96 w 156"/>
                  <a:gd name="T39" fmla="*/ 256 h 344"/>
                  <a:gd name="T40" fmla="*/ 86 w 156"/>
                  <a:gd name="T41" fmla="*/ 266 h 344"/>
                  <a:gd name="T42" fmla="*/ 76 w 156"/>
                  <a:gd name="T43" fmla="*/ 282 h 344"/>
                  <a:gd name="T44" fmla="*/ 82 w 156"/>
                  <a:gd name="T45" fmla="*/ 296 h 344"/>
                  <a:gd name="T46" fmla="*/ 86 w 156"/>
                  <a:gd name="T47" fmla="*/ 320 h 344"/>
                  <a:gd name="T48" fmla="*/ 74 w 156"/>
                  <a:gd name="T49" fmla="*/ 336 h 344"/>
                  <a:gd name="T50" fmla="*/ 44 w 156"/>
                  <a:gd name="T51" fmla="*/ 330 h 344"/>
                  <a:gd name="T52" fmla="*/ 10 w 156"/>
                  <a:gd name="T53" fmla="*/ 296 h 344"/>
                  <a:gd name="T54" fmla="*/ 18 w 156"/>
                  <a:gd name="T55" fmla="*/ 272 h 344"/>
                  <a:gd name="T56" fmla="*/ 44 w 156"/>
                  <a:gd name="T57" fmla="*/ 248 h 344"/>
                  <a:gd name="T58" fmla="*/ 74 w 156"/>
                  <a:gd name="T59" fmla="*/ 226 h 344"/>
                  <a:gd name="T60" fmla="*/ 82 w 156"/>
                  <a:gd name="T61" fmla="*/ 184 h 344"/>
                  <a:gd name="T62" fmla="*/ 106 w 156"/>
                  <a:gd name="T63" fmla="*/ 144 h 344"/>
                  <a:gd name="T64" fmla="*/ 128 w 156"/>
                  <a:gd name="T65" fmla="*/ 72 h 344"/>
                  <a:gd name="T66" fmla="*/ 132 w 156"/>
                  <a:gd name="T67" fmla="*/ 46 h 344"/>
                  <a:gd name="T68" fmla="*/ 130 w 156"/>
                  <a:gd name="T69" fmla="*/ 18 h 344"/>
                  <a:gd name="T70" fmla="*/ 120 w 156"/>
                  <a:gd name="T71" fmla="*/ 2 h 344"/>
                  <a:gd name="T72" fmla="*/ 92 w 156"/>
                  <a:gd name="T73" fmla="*/ 8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6" h="344">
                    <a:moveTo>
                      <a:pt x="110" y="82"/>
                    </a:moveTo>
                    <a:lnTo>
                      <a:pt x="116" y="82"/>
                    </a:lnTo>
                    <a:lnTo>
                      <a:pt x="124" y="84"/>
                    </a:lnTo>
                    <a:lnTo>
                      <a:pt x="116" y="108"/>
                    </a:lnTo>
                    <a:lnTo>
                      <a:pt x="108" y="130"/>
                    </a:lnTo>
                    <a:lnTo>
                      <a:pt x="124" y="130"/>
                    </a:lnTo>
                    <a:lnTo>
                      <a:pt x="136" y="136"/>
                    </a:lnTo>
                    <a:lnTo>
                      <a:pt x="148" y="146"/>
                    </a:lnTo>
                    <a:lnTo>
                      <a:pt x="156" y="158"/>
                    </a:lnTo>
                    <a:lnTo>
                      <a:pt x="150" y="170"/>
                    </a:lnTo>
                    <a:lnTo>
                      <a:pt x="150" y="184"/>
                    </a:lnTo>
                    <a:lnTo>
                      <a:pt x="152" y="196"/>
                    </a:lnTo>
                    <a:lnTo>
                      <a:pt x="156" y="210"/>
                    </a:lnTo>
                    <a:lnTo>
                      <a:pt x="154" y="224"/>
                    </a:lnTo>
                    <a:lnTo>
                      <a:pt x="146" y="220"/>
                    </a:lnTo>
                    <a:lnTo>
                      <a:pt x="136" y="216"/>
                    </a:lnTo>
                    <a:lnTo>
                      <a:pt x="126" y="212"/>
                    </a:lnTo>
                    <a:lnTo>
                      <a:pt x="118" y="208"/>
                    </a:lnTo>
                    <a:lnTo>
                      <a:pt x="118" y="198"/>
                    </a:lnTo>
                    <a:lnTo>
                      <a:pt x="122" y="198"/>
                    </a:lnTo>
                    <a:lnTo>
                      <a:pt x="126" y="196"/>
                    </a:lnTo>
                    <a:lnTo>
                      <a:pt x="126" y="188"/>
                    </a:lnTo>
                    <a:lnTo>
                      <a:pt x="128" y="178"/>
                    </a:lnTo>
                    <a:lnTo>
                      <a:pt x="132" y="168"/>
                    </a:lnTo>
                    <a:lnTo>
                      <a:pt x="134" y="158"/>
                    </a:lnTo>
                    <a:lnTo>
                      <a:pt x="132" y="150"/>
                    </a:lnTo>
                    <a:lnTo>
                      <a:pt x="124" y="148"/>
                    </a:lnTo>
                    <a:lnTo>
                      <a:pt x="118" y="152"/>
                    </a:lnTo>
                    <a:lnTo>
                      <a:pt x="108" y="162"/>
                    </a:lnTo>
                    <a:lnTo>
                      <a:pt x="100" y="176"/>
                    </a:lnTo>
                    <a:lnTo>
                      <a:pt x="92" y="188"/>
                    </a:lnTo>
                    <a:lnTo>
                      <a:pt x="88" y="196"/>
                    </a:lnTo>
                    <a:lnTo>
                      <a:pt x="88" y="208"/>
                    </a:lnTo>
                    <a:lnTo>
                      <a:pt x="92" y="218"/>
                    </a:lnTo>
                    <a:lnTo>
                      <a:pt x="98" y="226"/>
                    </a:lnTo>
                    <a:lnTo>
                      <a:pt x="100" y="238"/>
                    </a:lnTo>
                    <a:lnTo>
                      <a:pt x="100" y="244"/>
                    </a:lnTo>
                    <a:lnTo>
                      <a:pt x="100" y="250"/>
                    </a:lnTo>
                    <a:lnTo>
                      <a:pt x="98" y="252"/>
                    </a:lnTo>
                    <a:lnTo>
                      <a:pt x="96" y="256"/>
                    </a:lnTo>
                    <a:lnTo>
                      <a:pt x="92" y="260"/>
                    </a:lnTo>
                    <a:lnTo>
                      <a:pt x="86" y="266"/>
                    </a:lnTo>
                    <a:lnTo>
                      <a:pt x="78" y="276"/>
                    </a:lnTo>
                    <a:lnTo>
                      <a:pt x="76" y="282"/>
                    </a:lnTo>
                    <a:lnTo>
                      <a:pt x="78" y="288"/>
                    </a:lnTo>
                    <a:lnTo>
                      <a:pt x="82" y="296"/>
                    </a:lnTo>
                    <a:lnTo>
                      <a:pt x="86" y="308"/>
                    </a:lnTo>
                    <a:lnTo>
                      <a:pt x="86" y="320"/>
                    </a:lnTo>
                    <a:lnTo>
                      <a:pt x="82" y="330"/>
                    </a:lnTo>
                    <a:lnTo>
                      <a:pt x="74" y="336"/>
                    </a:lnTo>
                    <a:lnTo>
                      <a:pt x="60" y="344"/>
                    </a:lnTo>
                    <a:lnTo>
                      <a:pt x="44" y="330"/>
                    </a:lnTo>
                    <a:lnTo>
                      <a:pt x="26" y="314"/>
                    </a:lnTo>
                    <a:lnTo>
                      <a:pt x="10" y="296"/>
                    </a:lnTo>
                    <a:lnTo>
                      <a:pt x="0" y="278"/>
                    </a:lnTo>
                    <a:lnTo>
                      <a:pt x="18" y="272"/>
                    </a:lnTo>
                    <a:lnTo>
                      <a:pt x="32" y="260"/>
                    </a:lnTo>
                    <a:lnTo>
                      <a:pt x="44" y="248"/>
                    </a:lnTo>
                    <a:lnTo>
                      <a:pt x="56" y="234"/>
                    </a:lnTo>
                    <a:lnTo>
                      <a:pt x="74" y="226"/>
                    </a:lnTo>
                    <a:lnTo>
                      <a:pt x="72" y="204"/>
                    </a:lnTo>
                    <a:lnTo>
                      <a:pt x="82" y="184"/>
                    </a:lnTo>
                    <a:lnTo>
                      <a:pt x="94" y="164"/>
                    </a:lnTo>
                    <a:lnTo>
                      <a:pt x="106" y="144"/>
                    </a:lnTo>
                    <a:lnTo>
                      <a:pt x="120" y="110"/>
                    </a:lnTo>
                    <a:lnTo>
                      <a:pt x="128" y="72"/>
                    </a:lnTo>
                    <a:lnTo>
                      <a:pt x="130" y="60"/>
                    </a:lnTo>
                    <a:lnTo>
                      <a:pt x="132" y="46"/>
                    </a:lnTo>
                    <a:lnTo>
                      <a:pt x="132" y="32"/>
                    </a:lnTo>
                    <a:lnTo>
                      <a:pt x="130" y="18"/>
                    </a:lnTo>
                    <a:lnTo>
                      <a:pt x="126" y="8"/>
                    </a:lnTo>
                    <a:lnTo>
                      <a:pt x="120" y="2"/>
                    </a:lnTo>
                    <a:lnTo>
                      <a:pt x="108" y="0"/>
                    </a:lnTo>
                    <a:lnTo>
                      <a:pt x="92" y="8"/>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34" name="Freeform 32"/>
              <p:cNvSpPr>
                <a:spLocks/>
              </p:cNvSpPr>
              <p:nvPr/>
            </p:nvSpPr>
            <p:spPr bwMode="gray">
              <a:xfrm>
                <a:off x="4701" y="1270"/>
                <a:ext cx="268" cy="184"/>
              </a:xfrm>
              <a:custGeom>
                <a:avLst/>
                <a:gdLst>
                  <a:gd name="T0" fmla="*/ 6 w 268"/>
                  <a:gd name="T1" fmla="*/ 2 h 184"/>
                  <a:gd name="T2" fmla="*/ 22 w 268"/>
                  <a:gd name="T3" fmla="*/ 4 h 184"/>
                  <a:gd name="T4" fmla="*/ 40 w 268"/>
                  <a:gd name="T5" fmla="*/ 24 h 184"/>
                  <a:gd name="T6" fmla="*/ 54 w 268"/>
                  <a:gd name="T7" fmla="*/ 44 h 184"/>
                  <a:gd name="T8" fmla="*/ 74 w 268"/>
                  <a:gd name="T9" fmla="*/ 62 h 184"/>
                  <a:gd name="T10" fmla="*/ 102 w 268"/>
                  <a:gd name="T11" fmla="*/ 84 h 184"/>
                  <a:gd name="T12" fmla="*/ 108 w 268"/>
                  <a:gd name="T13" fmla="*/ 104 h 184"/>
                  <a:gd name="T14" fmla="*/ 106 w 268"/>
                  <a:gd name="T15" fmla="*/ 120 h 184"/>
                  <a:gd name="T16" fmla="*/ 102 w 268"/>
                  <a:gd name="T17" fmla="*/ 124 h 184"/>
                  <a:gd name="T18" fmla="*/ 100 w 268"/>
                  <a:gd name="T19" fmla="*/ 130 h 184"/>
                  <a:gd name="T20" fmla="*/ 102 w 268"/>
                  <a:gd name="T21" fmla="*/ 134 h 184"/>
                  <a:gd name="T22" fmla="*/ 114 w 268"/>
                  <a:gd name="T23" fmla="*/ 140 h 184"/>
                  <a:gd name="T24" fmla="*/ 144 w 268"/>
                  <a:gd name="T25" fmla="*/ 140 h 184"/>
                  <a:gd name="T26" fmla="*/ 164 w 268"/>
                  <a:gd name="T27" fmla="*/ 148 h 184"/>
                  <a:gd name="T28" fmla="*/ 176 w 268"/>
                  <a:gd name="T29" fmla="*/ 156 h 184"/>
                  <a:gd name="T30" fmla="*/ 190 w 268"/>
                  <a:gd name="T31" fmla="*/ 164 h 184"/>
                  <a:gd name="T32" fmla="*/ 218 w 268"/>
                  <a:gd name="T33" fmla="*/ 164 h 184"/>
                  <a:gd name="T34" fmla="*/ 240 w 268"/>
                  <a:gd name="T35" fmla="*/ 162 h 184"/>
                  <a:gd name="T36" fmla="*/ 260 w 268"/>
                  <a:gd name="T37" fmla="*/ 164 h 184"/>
                  <a:gd name="T38" fmla="*/ 268 w 268"/>
                  <a:gd name="T39" fmla="*/ 176 h 184"/>
                  <a:gd name="T40" fmla="*/ 250 w 268"/>
                  <a:gd name="T41" fmla="*/ 184 h 184"/>
                  <a:gd name="T42" fmla="*/ 222 w 268"/>
                  <a:gd name="T43" fmla="*/ 184 h 184"/>
                  <a:gd name="T44" fmla="*/ 198 w 268"/>
                  <a:gd name="T45" fmla="*/ 182 h 184"/>
                  <a:gd name="T46" fmla="*/ 176 w 268"/>
                  <a:gd name="T47" fmla="*/ 174 h 184"/>
                  <a:gd name="T48" fmla="*/ 148 w 268"/>
                  <a:gd name="T49" fmla="*/ 162 h 184"/>
                  <a:gd name="T50" fmla="*/ 114 w 268"/>
                  <a:gd name="T51" fmla="*/ 158 h 184"/>
                  <a:gd name="T52" fmla="*/ 86 w 268"/>
                  <a:gd name="T53" fmla="*/ 146 h 184"/>
                  <a:gd name="T54" fmla="*/ 84 w 268"/>
                  <a:gd name="T55" fmla="*/ 136 h 184"/>
                  <a:gd name="T56" fmla="*/ 82 w 268"/>
                  <a:gd name="T57" fmla="*/ 128 h 184"/>
                  <a:gd name="T58" fmla="*/ 78 w 268"/>
                  <a:gd name="T59" fmla="*/ 120 h 184"/>
                  <a:gd name="T60" fmla="*/ 70 w 268"/>
                  <a:gd name="T61" fmla="*/ 116 h 184"/>
                  <a:gd name="T62" fmla="*/ 56 w 268"/>
                  <a:gd name="T63" fmla="*/ 96 h 184"/>
                  <a:gd name="T64" fmla="*/ 38 w 268"/>
                  <a:gd name="T65" fmla="*/ 66 h 184"/>
                  <a:gd name="T66" fmla="*/ 18 w 268"/>
                  <a:gd name="T67" fmla="*/ 40 h 184"/>
                  <a:gd name="T68" fmla="*/ 4 w 268"/>
                  <a:gd name="T69" fmla="*/ 16 h 184"/>
                  <a:gd name="T70" fmla="*/ 12 w 268"/>
                  <a:gd name="T71" fmla="*/ 8 h 184"/>
                  <a:gd name="T72" fmla="*/ 16 w 268"/>
                  <a:gd name="T73" fmla="*/ 6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8" h="184">
                    <a:moveTo>
                      <a:pt x="0" y="12"/>
                    </a:moveTo>
                    <a:lnTo>
                      <a:pt x="6" y="2"/>
                    </a:lnTo>
                    <a:lnTo>
                      <a:pt x="14" y="0"/>
                    </a:lnTo>
                    <a:lnTo>
                      <a:pt x="22" y="4"/>
                    </a:lnTo>
                    <a:lnTo>
                      <a:pt x="30" y="12"/>
                    </a:lnTo>
                    <a:lnTo>
                      <a:pt x="40" y="24"/>
                    </a:lnTo>
                    <a:lnTo>
                      <a:pt x="46" y="36"/>
                    </a:lnTo>
                    <a:lnTo>
                      <a:pt x="54" y="44"/>
                    </a:lnTo>
                    <a:lnTo>
                      <a:pt x="58" y="50"/>
                    </a:lnTo>
                    <a:lnTo>
                      <a:pt x="74" y="62"/>
                    </a:lnTo>
                    <a:lnTo>
                      <a:pt x="92" y="74"/>
                    </a:lnTo>
                    <a:lnTo>
                      <a:pt x="102" y="84"/>
                    </a:lnTo>
                    <a:lnTo>
                      <a:pt x="106" y="94"/>
                    </a:lnTo>
                    <a:lnTo>
                      <a:pt x="108" y="104"/>
                    </a:lnTo>
                    <a:lnTo>
                      <a:pt x="108" y="116"/>
                    </a:lnTo>
                    <a:lnTo>
                      <a:pt x="106" y="120"/>
                    </a:lnTo>
                    <a:lnTo>
                      <a:pt x="104" y="122"/>
                    </a:lnTo>
                    <a:lnTo>
                      <a:pt x="102" y="124"/>
                    </a:lnTo>
                    <a:lnTo>
                      <a:pt x="102" y="128"/>
                    </a:lnTo>
                    <a:lnTo>
                      <a:pt x="100" y="130"/>
                    </a:lnTo>
                    <a:lnTo>
                      <a:pt x="100" y="132"/>
                    </a:lnTo>
                    <a:lnTo>
                      <a:pt x="102" y="134"/>
                    </a:lnTo>
                    <a:lnTo>
                      <a:pt x="106" y="138"/>
                    </a:lnTo>
                    <a:lnTo>
                      <a:pt x="114" y="140"/>
                    </a:lnTo>
                    <a:lnTo>
                      <a:pt x="128" y="140"/>
                    </a:lnTo>
                    <a:lnTo>
                      <a:pt x="144" y="140"/>
                    </a:lnTo>
                    <a:lnTo>
                      <a:pt x="158" y="144"/>
                    </a:lnTo>
                    <a:lnTo>
                      <a:pt x="164" y="148"/>
                    </a:lnTo>
                    <a:lnTo>
                      <a:pt x="170" y="152"/>
                    </a:lnTo>
                    <a:lnTo>
                      <a:pt x="176" y="156"/>
                    </a:lnTo>
                    <a:lnTo>
                      <a:pt x="182" y="160"/>
                    </a:lnTo>
                    <a:lnTo>
                      <a:pt x="190" y="164"/>
                    </a:lnTo>
                    <a:lnTo>
                      <a:pt x="204" y="166"/>
                    </a:lnTo>
                    <a:lnTo>
                      <a:pt x="218" y="164"/>
                    </a:lnTo>
                    <a:lnTo>
                      <a:pt x="232" y="162"/>
                    </a:lnTo>
                    <a:lnTo>
                      <a:pt x="240" y="162"/>
                    </a:lnTo>
                    <a:lnTo>
                      <a:pt x="250" y="162"/>
                    </a:lnTo>
                    <a:lnTo>
                      <a:pt x="260" y="164"/>
                    </a:lnTo>
                    <a:lnTo>
                      <a:pt x="268" y="168"/>
                    </a:lnTo>
                    <a:lnTo>
                      <a:pt x="268" y="176"/>
                    </a:lnTo>
                    <a:lnTo>
                      <a:pt x="262" y="180"/>
                    </a:lnTo>
                    <a:lnTo>
                      <a:pt x="250" y="184"/>
                    </a:lnTo>
                    <a:lnTo>
                      <a:pt x="236" y="184"/>
                    </a:lnTo>
                    <a:lnTo>
                      <a:pt x="222" y="184"/>
                    </a:lnTo>
                    <a:lnTo>
                      <a:pt x="212" y="184"/>
                    </a:lnTo>
                    <a:lnTo>
                      <a:pt x="198" y="182"/>
                    </a:lnTo>
                    <a:lnTo>
                      <a:pt x="186" y="180"/>
                    </a:lnTo>
                    <a:lnTo>
                      <a:pt x="176" y="174"/>
                    </a:lnTo>
                    <a:lnTo>
                      <a:pt x="162" y="166"/>
                    </a:lnTo>
                    <a:lnTo>
                      <a:pt x="148" y="162"/>
                    </a:lnTo>
                    <a:lnTo>
                      <a:pt x="132" y="160"/>
                    </a:lnTo>
                    <a:lnTo>
                      <a:pt x="114" y="158"/>
                    </a:lnTo>
                    <a:lnTo>
                      <a:pt x="98" y="154"/>
                    </a:lnTo>
                    <a:lnTo>
                      <a:pt x="86" y="146"/>
                    </a:lnTo>
                    <a:lnTo>
                      <a:pt x="84" y="142"/>
                    </a:lnTo>
                    <a:lnTo>
                      <a:pt x="84" y="136"/>
                    </a:lnTo>
                    <a:lnTo>
                      <a:pt x="82" y="132"/>
                    </a:lnTo>
                    <a:lnTo>
                      <a:pt x="82" y="128"/>
                    </a:lnTo>
                    <a:lnTo>
                      <a:pt x="80" y="124"/>
                    </a:lnTo>
                    <a:lnTo>
                      <a:pt x="78" y="120"/>
                    </a:lnTo>
                    <a:lnTo>
                      <a:pt x="74" y="118"/>
                    </a:lnTo>
                    <a:lnTo>
                      <a:pt x="70" y="116"/>
                    </a:lnTo>
                    <a:lnTo>
                      <a:pt x="66" y="114"/>
                    </a:lnTo>
                    <a:lnTo>
                      <a:pt x="56" y="96"/>
                    </a:lnTo>
                    <a:lnTo>
                      <a:pt x="46" y="76"/>
                    </a:lnTo>
                    <a:lnTo>
                      <a:pt x="38" y="66"/>
                    </a:lnTo>
                    <a:lnTo>
                      <a:pt x="28" y="54"/>
                    </a:lnTo>
                    <a:lnTo>
                      <a:pt x="18" y="40"/>
                    </a:lnTo>
                    <a:lnTo>
                      <a:pt x="8" y="28"/>
                    </a:lnTo>
                    <a:lnTo>
                      <a:pt x="4" y="16"/>
                    </a:lnTo>
                    <a:lnTo>
                      <a:pt x="10" y="10"/>
                    </a:lnTo>
                    <a:lnTo>
                      <a:pt x="12" y="8"/>
                    </a:lnTo>
                    <a:lnTo>
                      <a:pt x="14" y="6"/>
                    </a:lnTo>
                    <a:lnTo>
                      <a:pt x="16" y="6"/>
                    </a:lnTo>
                    <a:lnTo>
                      <a:pt x="0" y="12"/>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35" name="Freeform 33"/>
              <p:cNvSpPr>
                <a:spLocks/>
              </p:cNvSpPr>
              <p:nvPr/>
            </p:nvSpPr>
            <p:spPr bwMode="gray">
              <a:xfrm>
                <a:off x="4701" y="1270"/>
                <a:ext cx="268" cy="184"/>
              </a:xfrm>
              <a:custGeom>
                <a:avLst/>
                <a:gdLst>
                  <a:gd name="T0" fmla="*/ 6 w 268"/>
                  <a:gd name="T1" fmla="*/ 2 h 184"/>
                  <a:gd name="T2" fmla="*/ 22 w 268"/>
                  <a:gd name="T3" fmla="*/ 4 h 184"/>
                  <a:gd name="T4" fmla="*/ 40 w 268"/>
                  <a:gd name="T5" fmla="*/ 24 h 184"/>
                  <a:gd name="T6" fmla="*/ 54 w 268"/>
                  <a:gd name="T7" fmla="*/ 44 h 184"/>
                  <a:gd name="T8" fmla="*/ 74 w 268"/>
                  <a:gd name="T9" fmla="*/ 62 h 184"/>
                  <a:gd name="T10" fmla="*/ 102 w 268"/>
                  <a:gd name="T11" fmla="*/ 84 h 184"/>
                  <a:gd name="T12" fmla="*/ 108 w 268"/>
                  <a:gd name="T13" fmla="*/ 104 h 184"/>
                  <a:gd name="T14" fmla="*/ 106 w 268"/>
                  <a:gd name="T15" fmla="*/ 120 h 184"/>
                  <a:gd name="T16" fmla="*/ 102 w 268"/>
                  <a:gd name="T17" fmla="*/ 124 h 184"/>
                  <a:gd name="T18" fmla="*/ 100 w 268"/>
                  <a:gd name="T19" fmla="*/ 130 h 184"/>
                  <a:gd name="T20" fmla="*/ 102 w 268"/>
                  <a:gd name="T21" fmla="*/ 134 h 184"/>
                  <a:gd name="T22" fmla="*/ 114 w 268"/>
                  <a:gd name="T23" fmla="*/ 140 h 184"/>
                  <a:gd name="T24" fmla="*/ 144 w 268"/>
                  <a:gd name="T25" fmla="*/ 140 h 184"/>
                  <a:gd name="T26" fmla="*/ 164 w 268"/>
                  <a:gd name="T27" fmla="*/ 148 h 184"/>
                  <a:gd name="T28" fmla="*/ 176 w 268"/>
                  <a:gd name="T29" fmla="*/ 156 h 184"/>
                  <a:gd name="T30" fmla="*/ 190 w 268"/>
                  <a:gd name="T31" fmla="*/ 164 h 184"/>
                  <a:gd name="T32" fmla="*/ 218 w 268"/>
                  <a:gd name="T33" fmla="*/ 164 h 184"/>
                  <a:gd name="T34" fmla="*/ 240 w 268"/>
                  <a:gd name="T35" fmla="*/ 162 h 184"/>
                  <a:gd name="T36" fmla="*/ 260 w 268"/>
                  <a:gd name="T37" fmla="*/ 164 h 184"/>
                  <a:gd name="T38" fmla="*/ 268 w 268"/>
                  <a:gd name="T39" fmla="*/ 176 h 184"/>
                  <a:gd name="T40" fmla="*/ 250 w 268"/>
                  <a:gd name="T41" fmla="*/ 184 h 184"/>
                  <a:gd name="T42" fmla="*/ 222 w 268"/>
                  <a:gd name="T43" fmla="*/ 184 h 184"/>
                  <a:gd name="T44" fmla="*/ 198 w 268"/>
                  <a:gd name="T45" fmla="*/ 182 h 184"/>
                  <a:gd name="T46" fmla="*/ 176 w 268"/>
                  <a:gd name="T47" fmla="*/ 174 h 184"/>
                  <a:gd name="T48" fmla="*/ 148 w 268"/>
                  <a:gd name="T49" fmla="*/ 162 h 184"/>
                  <a:gd name="T50" fmla="*/ 114 w 268"/>
                  <a:gd name="T51" fmla="*/ 158 h 184"/>
                  <a:gd name="T52" fmla="*/ 86 w 268"/>
                  <a:gd name="T53" fmla="*/ 146 h 184"/>
                  <a:gd name="T54" fmla="*/ 84 w 268"/>
                  <a:gd name="T55" fmla="*/ 136 h 184"/>
                  <a:gd name="T56" fmla="*/ 82 w 268"/>
                  <a:gd name="T57" fmla="*/ 128 h 184"/>
                  <a:gd name="T58" fmla="*/ 78 w 268"/>
                  <a:gd name="T59" fmla="*/ 120 h 184"/>
                  <a:gd name="T60" fmla="*/ 70 w 268"/>
                  <a:gd name="T61" fmla="*/ 116 h 184"/>
                  <a:gd name="T62" fmla="*/ 56 w 268"/>
                  <a:gd name="T63" fmla="*/ 96 h 184"/>
                  <a:gd name="T64" fmla="*/ 38 w 268"/>
                  <a:gd name="T65" fmla="*/ 66 h 184"/>
                  <a:gd name="T66" fmla="*/ 18 w 268"/>
                  <a:gd name="T67" fmla="*/ 40 h 184"/>
                  <a:gd name="T68" fmla="*/ 4 w 268"/>
                  <a:gd name="T69" fmla="*/ 16 h 184"/>
                  <a:gd name="T70" fmla="*/ 12 w 268"/>
                  <a:gd name="T71" fmla="*/ 8 h 184"/>
                  <a:gd name="T72" fmla="*/ 16 w 268"/>
                  <a:gd name="T73" fmla="*/ 6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8" h="184">
                    <a:moveTo>
                      <a:pt x="0" y="12"/>
                    </a:moveTo>
                    <a:lnTo>
                      <a:pt x="6" y="2"/>
                    </a:lnTo>
                    <a:lnTo>
                      <a:pt x="14" y="0"/>
                    </a:lnTo>
                    <a:lnTo>
                      <a:pt x="22" y="4"/>
                    </a:lnTo>
                    <a:lnTo>
                      <a:pt x="30" y="12"/>
                    </a:lnTo>
                    <a:lnTo>
                      <a:pt x="40" y="24"/>
                    </a:lnTo>
                    <a:lnTo>
                      <a:pt x="46" y="36"/>
                    </a:lnTo>
                    <a:lnTo>
                      <a:pt x="54" y="44"/>
                    </a:lnTo>
                    <a:lnTo>
                      <a:pt x="58" y="50"/>
                    </a:lnTo>
                    <a:lnTo>
                      <a:pt x="74" y="62"/>
                    </a:lnTo>
                    <a:lnTo>
                      <a:pt x="92" y="74"/>
                    </a:lnTo>
                    <a:lnTo>
                      <a:pt x="102" y="84"/>
                    </a:lnTo>
                    <a:lnTo>
                      <a:pt x="106" y="94"/>
                    </a:lnTo>
                    <a:lnTo>
                      <a:pt x="108" y="104"/>
                    </a:lnTo>
                    <a:lnTo>
                      <a:pt x="108" y="116"/>
                    </a:lnTo>
                    <a:lnTo>
                      <a:pt x="106" y="120"/>
                    </a:lnTo>
                    <a:lnTo>
                      <a:pt x="104" y="122"/>
                    </a:lnTo>
                    <a:lnTo>
                      <a:pt x="102" y="124"/>
                    </a:lnTo>
                    <a:lnTo>
                      <a:pt x="102" y="128"/>
                    </a:lnTo>
                    <a:lnTo>
                      <a:pt x="100" y="130"/>
                    </a:lnTo>
                    <a:lnTo>
                      <a:pt x="100" y="132"/>
                    </a:lnTo>
                    <a:lnTo>
                      <a:pt x="102" y="134"/>
                    </a:lnTo>
                    <a:lnTo>
                      <a:pt x="106" y="138"/>
                    </a:lnTo>
                    <a:lnTo>
                      <a:pt x="114" y="140"/>
                    </a:lnTo>
                    <a:lnTo>
                      <a:pt x="128" y="140"/>
                    </a:lnTo>
                    <a:lnTo>
                      <a:pt x="144" y="140"/>
                    </a:lnTo>
                    <a:lnTo>
                      <a:pt x="158" y="144"/>
                    </a:lnTo>
                    <a:lnTo>
                      <a:pt x="164" y="148"/>
                    </a:lnTo>
                    <a:lnTo>
                      <a:pt x="170" y="152"/>
                    </a:lnTo>
                    <a:lnTo>
                      <a:pt x="176" y="156"/>
                    </a:lnTo>
                    <a:lnTo>
                      <a:pt x="182" y="160"/>
                    </a:lnTo>
                    <a:lnTo>
                      <a:pt x="190" y="164"/>
                    </a:lnTo>
                    <a:lnTo>
                      <a:pt x="204" y="166"/>
                    </a:lnTo>
                    <a:lnTo>
                      <a:pt x="218" y="164"/>
                    </a:lnTo>
                    <a:lnTo>
                      <a:pt x="232" y="162"/>
                    </a:lnTo>
                    <a:lnTo>
                      <a:pt x="240" y="162"/>
                    </a:lnTo>
                    <a:lnTo>
                      <a:pt x="250" y="162"/>
                    </a:lnTo>
                    <a:lnTo>
                      <a:pt x="260" y="164"/>
                    </a:lnTo>
                    <a:lnTo>
                      <a:pt x="268" y="168"/>
                    </a:lnTo>
                    <a:lnTo>
                      <a:pt x="268" y="176"/>
                    </a:lnTo>
                    <a:lnTo>
                      <a:pt x="262" y="180"/>
                    </a:lnTo>
                    <a:lnTo>
                      <a:pt x="250" y="184"/>
                    </a:lnTo>
                    <a:lnTo>
                      <a:pt x="236" y="184"/>
                    </a:lnTo>
                    <a:lnTo>
                      <a:pt x="222" y="184"/>
                    </a:lnTo>
                    <a:lnTo>
                      <a:pt x="212" y="184"/>
                    </a:lnTo>
                    <a:lnTo>
                      <a:pt x="198" y="182"/>
                    </a:lnTo>
                    <a:lnTo>
                      <a:pt x="186" y="180"/>
                    </a:lnTo>
                    <a:lnTo>
                      <a:pt x="176" y="174"/>
                    </a:lnTo>
                    <a:lnTo>
                      <a:pt x="162" y="166"/>
                    </a:lnTo>
                    <a:lnTo>
                      <a:pt x="148" y="162"/>
                    </a:lnTo>
                    <a:lnTo>
                      <a:pt x="132" y="160"/>
                    </a:lnTo>
                    <a:lnTo>
                      <a:pt x="114" y="158"/>
                    </a:lnTo>
                    <a:lnTo>
                      <a:pt x="98" y="154"/>
                    </a:lnTo>
                    <a:lnTo>
                      <a:pt x="86" y="146"/>
                    </a:lnTo>
                    <a:lnTo>
                      <a:pt x="84" y="142"/>
                    </a:lnTo>
                    <a:lnTo>
                      <a:pt x="84" y="136"/>
                    </a:lnTo>
                    <a:lnTo>
                      <a:pt x="82" y="132"/>
                    </a:lnTo>
                    <a:lnTo>
                      <a:pt x="82" y="128"/>
                    </a:lnTo>
                    <a:lnTo>
                      <a:pt x="80" y="124"/>
                    </a:lnTo>
                    <a:lnTo>
                      <a:pt x="78" y="120"/>
                    </a:lnTo>
                    <a:lnTo>
                      <a:pt x="74" y="118"/>
                    </a:lnTo>
                    <a:lnTo>
                      <a:pt x="70" y="116"/>
                    </a:lnTo>
                    <a:lnTo>
                      <a:pt x="66" y="114"/>
                    </a:lnTo>
                    <a:lnTo>
                      <a:pt x="56" y="96"/>
                    </a:lnTo>
                    <a:lnTo>
                      <a:pt x="46" y="76"/>
                    </a:lnTo>
                    <a:lnTo>
                      <a:pt x="38" y="66"/>
                    </a:lnTo>
                    <a:lnTo>
                      <a:pt x="28" y="54"/>
                    </a:lnTo>
                    <a:lnTo>
                      <a:pt x="18" y="40"/>
                    </a:lnTo>
                    <a:lnTo>
                      <a:pt x="8" y="28"/>
                    </a:lnTo>
                    <a:lnTo>
                      <a:pt x="4" y="16"/>
                    </a:lnTo>
                    <a:lnTo>
                      <a:pt x="10" y="10"/>
                    </a:lnTo>
                    <a:lnTo>
                      <a:pt x="12" y="8"/>
                    </a:lnTo>
                    <a:lnTo>
                      <a:pt x="14" y="6"/>
                    </a:lnTo>
                    <a:lnTo>
                      <a:pt x="16" y="6"/>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36" name="Freeform 34"/>
              <p:cNvSpPr>
                <a:spLocks/>
              </p:cNvSpPr>
              <p:nvPr/>
            </p:nvSpPr>
            <p:spPr bwMode="gray">
              <a:xfrm>
                <a:off x="4874" y="1311"/>
                <a:ext cx="337" cy="531"/>
              </a:xfrm>
              <a:custGeom>
                <a:avLst/>
                <a:gdLst>
                  <a:gd name="T0" fmla="*/ 268 w 336"/>
                  <a:gd name="T1" fmla="*/ 126 h 530"/>
                  <a:gd name="T2" fmla="*/ 236 w 336"/>
                  <a:gd name="T3" fmla="*/ 164 h 530"/>
                  <a:gd name="T4" fmla="*/ 218 w 336"/>
                  <a:gd name="T5" fmla="*/ 228 h 530"/>
                  <a:gd name="T6" fmla="*/ 184 w 336"/>
                  <a:gd name="T7" fmla="*/ 180 h 530"/>
                  <a:gd name="T8" fmla="*/ 190 w 336"/>
                  <a:gd name="T9" fmla="*/ 166 h 530"/>
                  <a:gd name="T10" fmla="*/ 148 w 336"/>
                  <a:gd name="T11" fmla="*/ 160 h 530"/>
                  <a:gd name="T12" fmla="*/ 134 w 336"/>
                  <a:gd name="T13" fmla="*/ 174 h 530"/>
                  <a:gd name="T14" fmla="*/ 118 w 336"/>
                  <a:gd name="T15" fmla="*/ 186 h 530"/>
                  <a:gd name="T16" fmla="*/ 142 w 336"/>
                  <a:gd name="T17" fmla="*/ 208 h 530"/>
                  <a:gd name="T18" fmla="*/ 110 w 336"/>
                  <a:gd name="T19" fmla="*/ 190 h 530"/>
                  <a:gd name="T20" fmla="*/ 76 w 336"/>
                  <a:gd name="T21" fmla="*/ 210 h 530"/>
                  <a:gd name="T22" fmla="*/ 52 w 336"/>
                  <a:gd name="T23" fmla="*/ 236 h 530"/>
                  <a:gd name="T24" fmla="*/ 28 w 336"/>
                  <a:gd name="T25" fmla="*/ 258 h 530"/>
                  <a:gd name="T26" fmla="*/ 14 w 336"/>
                  <a:gd name="T27" fmla="*/ 296 h 530"/>
                  <a:gd name="T28" fmla="*/ 4 w 336"/>
                  <a:gd name="T29" fmla="*/ 334 h 530"/>
                  <a:gd name="T30" fmla="*/ 10 w 336"/>
                  <a:gd name="T31" fmla="*/ 392 h 530"/>
                  <a:gd name="T32" fmla="*/ 22 w 336"/>
                  <a:gd name="T33" fmla="*/ 414 h 530"/>
                  <a:gd name="T34" fmla="*/ 34 w 336"/>
                  <a:gd name="T35" fmla="*/ 400 h 530"/>
                  <a:gd name="T36" fmla="*/ 72 w 336"/>
                  <a:gd name="T37" fmla="*/ 402 h 530"/>
                  <a:gd name="T38" fmla="*/ 98 w 336"/>
                  <a:gd name="T39" fmla="*/ 384 h 530"/>
                  <a:gd name="T40" fmla="*/ 140 w 336"/>
                  <a:gd name="T41" fmla="*/ 372 h 530"/>
                  <a:gd name="T42" fmla="*/ 182 w 336"/>
                  <a:gd name="T43" fmla="*/ 408 h 530"/>
                  <a:gd name="T44" fmla="*/ 202 w 336"/>
                  <a:gd name="T45" fmla="*/ 402 h 530"/>
                  <a:gd name="T46" fmla="*/ 236 w 336"/>
                  <a:gd name="T47" fmla="*/ 454 h 530"/>
                  <a:gd name="T48" fmla="*/ 272 w 336"/>
                  <a:gd name="T49" fmla="*/ 470 h 530"/>
                  <a:gd name="T50" fmla="*/ 262 w 336"/>
                  <a:gd name="T51" fmla="*/ 502 h 530"/>
                  <a:gd name="T52" fmla="*/ 286 w 336"/>
                  <a:gd name="T53" fmla="*/ 526 h 530"/>
                  <a:gd name="T54" fmla="*/ 286 w 336"/>
                  <a:gd name="T55" fmla="*/ 496 h 530"/>
                  <a:gd name="T56" fmla="*/ 270 w 336"/>
                  <a:gd name="T57" fmla="*/ 486 h 530"/>
                  <a:gd name="T58" fmla="*/ 268 w 336"/>
                  <a:gd name="T59" fmla="*/ 468 h 530"/>
                  <a:gd name="T60" fmla="*/ 280 w 336"/>
                  <a:gd name="T61" fmla="*/ 462 h 530"/>
                  <a:gd name="T62" fmla="*/ 298 w 336"/>
                  <a:gd name="T63" fmla="*/ 450 h 530"/>
                  <a:gd name="T64" fmla="*/ 308 w 336"/>
                  <a:gd name="T65" fmla="*/ 428 h 530"/>
                  <a:gd name="T66" fmla="*/ 306 w 336"/>
                  <a:gd name="T67" fmla="*/ 404 h 530"/>
                  <a:gd name="T68" fmla="*/ 324 w 336"/>
                  <a:gd name="T69" fmla="*/ 384 h 530"/>
                  <a:gd name="T70" fmla="*/ 316 w 336"/>
                  <a:gd name="T71" fmla="*/ 298 h 530"/>
                  <a:gd name="T72" fmla="*/ 278 w 336"/>
                  <a:gd name="T73" fmla="*/ 236 h 530"/>
                  <a:gd name="T74" fmla="*/ 258 w 336"/>
                  <a:gd name="T75" fmla="*/ 168 h 530"/>
                  <a:gd name="T76" fmla="*/ 194 w 336"/>
                  <a:gd name="T77" fmla="*/ 132 h 530"/>
                  <a:gd name="T78" fmla="*/ 198 w 336"/>
                  <a:gd name="T79" fmla="*/ 90 h 530"/>
                  <a:gd name="T80" fmla="*/ 162 w 336"/>
                  <a:gd name="T81" fmla="*/ 64 h 530"/>
                  <a:gd name="T82" fmla="*/ 132 w 336"/>
                  <a:gd name="T83" fmla="*/ 36 h 530"/>
                  <a:gd name="T84" fmla="*/ 116 w 336"/>
                  <a:gd name="T85" fmla="*/ 0 h 530"/>
                  <a:gd name="T86" fmla="*/ 142 w 336"/>
                  <a:gd name="T87" fmla="*/ 18 h 530"/>
                  <a:gd name="T88" fmla="*/ 152 w 336"/>
                  <a:gd name="T89" fmla="*/ 26 h 530"/>
                  <a:gd name="T90" fmla="*/ 162 w 336"/>
                  <a:gd name="T91" fmla="*/ 28 h 530"/>
                  <a:gd name="T92" fmla="*/ 176 w 336"/>
                  <a:gd name="T93" fmla="*/ 36 h 530"/>
                  <a:gd name="T94" fmla="*/ 178 w 336"/>
                  <a:gd name="T95" fmla="*/ 48 h 530"/>
                  <a:gd name="T96" fmla="*/ 184 w 336"/>
                  <a:gd name="T97" fmla="*/ 66 h 530"/>
                  <a:gd name="T98" fmla="*/ 200 w 336"/>
                  <a:gd name="T99" fmla="*/ 70 h 530"/>
                  <a:gd name="T100" fmla="*/ 206 w 336"/>
                  <a:gd name="T101" fmla="*/ 48 h 530"/>
                  <a:gd name="T102" fmla="*/ 228 w 336"/>
                  <a:gd name="T103" fmla="*/ 54 h 530"/>
                  <a:gd name="T104" fmla="*/ 260 w 336"/>
                  <a:gd name="T105" fmla="*/ 80 h 530"/>
                  <a:gd name="T106" fmla="*/ 270 w 336"/>
                  <a:gd name="T107" fmla="*/ 98 h 530"/>
                  <a:gd name="T108" fmla="*/ 290 w 336"/>
                  <a:gd name="T109" fmla="*/ 116 h 530"/>
                  <a:gd name="T110" fmla="*/ 302 w 336"/>
                  <a:gd name="T111" fmla="*/ 152 h 530"/>
                  <a:gd name="T112" fmla="*/ 296 w 336"/>
                  <a:gd name="T113" fmla="*/ 150 h 5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6" h="530">
                    <a:moveTo>
                      <a:pt x="300" y="138"/>
                    </a:moveTo>
                    <a:lnTo>
                      <a:pt x="288" y="136"/>
                    </a:lnTo>
                    <a:lnTo>
                      <a:pt x="278" y="132"/>
                    </a:lnTo>
                    <a:lnTo>
                      <a:pt x="268" y="126"/>
                    </a:lnTo>
                    <a:lnTo>
                      <a:pt x="260" y="124"/>
                    </a:lnTo>
                    <a:lnTo>
                      <a:pt x="252" y="128"/>
                    </a:lnTo>
                    <a:lnTo>
                      <a:pt x="244" y="142"/>
                    </a:lnTo>
                    <a:lnTo>
                      <a:pt x="236" y="164"/>
                    </a:lnTo>
                    <a:lnTo>
                      <a:pt x="234" y="188"/>
                    </a:lnTo>
                    <a:lnTo>
                      <a:pt x="234" y="210"/>
                    </a:lnTo>
                    <a:lnTo>
                      <a:pt x="236" y="234"/>
                    </a:lnTo>
                    <a:lnTo>
                      <a:pt x="218" y="228"/>
                    </a:lnTo>
                    <a:lnTo>
                      <a:pt x="202" y="216"/>
                    </a:lnTo>
                    <a:lnTo>
                      <a:pt x="190" y="200"/>
                    </a:lnTo>
                    <a:lnTo>
                      <a:pt x="184" y="182"/>
                    </a:lnTo>
                    <a:lnTo>
                      <a:pt x="184" y="180"/>
                    </a:lnTo>
                    <a:lnTo>
                      <a:pt x="186" y="176"/>
                    </a:lnTo>
                    <a:lnTo>
                      <a:pt x="190" y="172"/>
                    </a:lnTo>
                    <a:lnTo>
                      <a:pt x="190" y="170"/>
                    </a:lnTo>
                    <a:lnTo>
                      <a:pt x="190" y="166"/>
                    </a:lnTo>
                    <a:lnTo>
                      <a:pt x="184" y="158"/>
                    </a:lnTo>
                    <a:lnTo>
                      <a:pt x="172" y="156"/>
                    </a:lnTo>
                    <a:lnTo>
                      <a:pt x="158" y="156"/>
                    </a:lnTo>
                    <a:lnTo>
                      <a:pt x="148" y="160"/>
                    </a:lnTo>
                    <a:lnTo>
                      <a:pt x="142" y="162"/>
                    </a:lnTo>
                    <a:lnTo>
                      <a:pt x="140" y="166"/>
                    </a:lnTo>
                    <a:lnTo>
                      <a:pt x="136" y="170"/>
                    </a:lnTo>
                    <a:lnTo>
                      <a:pt x="134" y="174"/>
                    </a:lnTo>
                    <a:lnTo>
                      <a:pt x="132" y="178"/>
                    </a:lnTo>
                    <a:lnTo>
                      <a:pt x="128" y="182"/>
                    </a:lnTo>
                    <a:lnTo>
                      <a:pt x="124" y="184"/>
                    </a:lnTo>
                    <a:lnTo>
                      <a:pt x="118" y="186"/>
                    </a:lnTo>
                    <a:lnTo>
                      <a:pt x="132" y="190"/>
                    </a:lnTo>
                    <a:lnTo>
                      <a:pt x="144" y="194"/>
                    </a:lnTo>
                    <a:lnTo>
                      <a:pt x="154" y="202"/>
                    </a:lnTo>
                    <a:lnTo>
                      <a:pt x="142" y="208"/>
                    </a:lnTo>
                    <a:lnTo>
                      <a:pt x="132" y="206"/>
                    </a:lnTo>
                    <a:lnTo>
                      <a:pt x="124" y="202"/>
                    </a:lnTo>
                    <a:lnTo>
                      <a:pt x="118" y="196"/>
                    </a:lnTo>
                    <a:lnTo>
                      <a:pt x="110" y="190"/>
                    </a:lnTo>
                    <a:lnTo>
                      <a:pt x="100" y="188"/>
                    </a:lnTo>
                    <a:lnTo>
                      <a:pt x="88" y="192"/>
                    </a:lnTo>
                    <a:lnTo>
                      <a:pt x="82" y="200"/>
                    </a:lnTo>
                    <a:lnTo>
                      <a:pt x="76" y="210"/>
                    </a:lnTo>
                    <a:lnTo>
                      <a:pt x="70" y="220"/>
                    </a:lnTo>
                    <a:lnTo>
                      <a:pt x="60" y="228"/>
                    </a:lnTo>
                    <a:lnTo>
                      <a:pt x="48" y="230"/>
                    </a:lnTo>
                    <a:lnTo>
                      <a:pt x="52" y="236"/>
                    </a:lnTo>
                    <a:lnTo>
                      <a:pt x="54" y="242"/>
                    </a:lnTo>
                    <a:lnTo>
                      <a:pt x="56" y="250"/>
                    </a:lnTo>
                    <a:lnTo>
                      <a:pt x="42" y="254"/>
                    </a:lnTo>
                    <a:lnTo>
                      <a:pt x="28" y="258"/>
                    </a:lnTo>
                    <a:lnTo>
                      <a:pt x="18" y="262"/>
                    </a:lnTo>
                    <a:lnTo>
                      <a:pt x="12" y="270"/>
                    </a:lnTo>
                    <a:lnTo>
                      <a:pt x="10" y="280"/>
                    </a:lnTo>
                    <a:lnTo>
                      <a:pt x="14" y="296"/>
                    </a:lnTo>
                    <a:lnTo>
                      <a:pt x="4" y="300"/>
                    </a:lnTo>
                    <a:lnTo>
                      <a:pt x="0" y="310"/>
                    </a:lnTo>
                    <a:lnTo>
                      <a:pt x="0" y="322"/>
                    </a:lnTo>
                    <a:lnTo>
                      <a:pt x="4" y="334"/>
                    </a:lnTo>
                    <a:lnTo>
                      <a:pt x="6" y="346"/>
                    </a:lnTo>
                    <a:lnTo>
                      <a:pt x="8" y="356"/>
                    </a:lnTo>
                    <a:lnTo>
                      <a:pt x="8" y="372"/>
                    </a:lnTo>
                    <a:lnTo>
                      <a:pt x="10" y="392"/>
                    </a:lnTo>
                    <a:lnTo>
                      <a:pt x="12" y="406"/>
                    </a:lnTo>
                    <a:lnTo>
                      <a:pt x="12" y="414"/>
                    </a:lnTo>
                    <a:lnTo>
                      <a:pt x="18" y="414"/>
                    </a:lnTo>
                    <a:lnTo>
                      <a:pt x="22" y="414"/>
                    </a:lnTo>
                    <a:lnTo>
                      <a:pt x="24" y="410"/>
                    </a:lnTo>
                    <a:lnTo>
                      <a:pt x="28" y="408"/>
                    </a:lnTo>
                    <a:lnTo>
                      <a:pt x="32" y="404"/>
                    </a:lnTo>
                    <a:lnTo>
                      <a:pt x="34" y="400"/>
                    </a:lnTo>
                    <a:lnTo>
                      <a:pt x="38" y="398"/>
                    </a:lnTo>
                    <a:lnTo>
                      <a:pt x="50" y="398"/>
                    </a:lnTo>
                    <a:lnTo>
                      <a:pt x="60" y="400"/>
                    </a:lnTo>
                    <a:lnTo>
                      <a:pt x="72" y="402"/>
                    </a:lnTo>
                    <a:lnTo>
                      <a:pt x="86" y="396"/>
                    </a:lnTo>
                    <a:lnTo>
                      <a:pt x="90" y="392"/>
                    </a:lnTo>
                    <a:lnTo>
                      <a:pt x="94" y="388"/>
                    </a:lnTo>
                    <a:lnTo>
                      <a:pt x="98" y="384"/>
                    </a:lnTo>
                    <a:lnTo>
                      <a:pt x="102" y="378"/>
                    </a:lnTo>
                    <a:lnTo>
                      <a:pt x="108" y="374"/>
                    </a:lnTo>
                    <a:lnTo>
                      <a:pt x="124" y="372"/>
                    </a:lnTo>
                    <a:lnTo>
                      <a:pt x="140" y="372"/>
                    </a:lnTo>
                    <a:lnTo>
                      <a:pt x="156" y="372"/>
                    </a:lnTo>
                    <a:lnTo>
                      <a:pt x="164" y="388"/>
                    </a:lnTo>
                    <a:lnTo>
                      <a:pt x="174" y="396"/>
                    </a:lnTo>
                    <a:lnTo>
                      <a:pt x="182" y="408"/>
                    </a:lnTo>
                    <a:lnTo>
                      <a:pt x="188" y="400"/>
                    </a:lnTo>
                    <a:lnTo>
                      <a:pt x="194" y="392"/>
                    </a:lnTo>
                    <a:lnTo>
                      <a:pt x="200" y="384"/>
                    </a:lnTo>
                    <a:lnTo>
                      <a:pt x="202" y="402"/>
                    </a:lnTo>
                    <a:lnTo>
                      <a:pt x="200" y="418"/>
                    </a:lnTo>
                    <a:lnTo>
                      <a:pt x="210" y="428"/>
                    </a:lnTo>
                    <a:lnTo>
                      <a:pt x="224" y="440"/>
                    </a:lnTo>
                    <a:lnTo>
                      <a:pt x="236" y="454"/>
                    </a:lnTo>
                    <a:lnTo>
                      <a:pt x="248" y="464"/>
                    </a:lnTo>
                    <a:lnTo>
                      <a:pt x="260" y="468"/>
                    </a:lnTo>
                    <a:lnTo>
                      <a:pt x="272" y="462"/>
                    </a:lnTo>
                    <a:lnTo>
                      <a:pt x="272" y="470"/>
                    </a:lnTo>
                    <a:lnTo>
                      <a:pt x="268" y="478"/>
                    </a:lnTo>
                    <a:lnTo>
                      <a:pt x="262" y="486"/>
                    </a:lnTo>
                    <a:lnTo>
                      <a:pt x="258" y="496"/>
                    </a:lnTo>
                    <a:lnTo>
                      <a:pt x="262" y="502"/>
                    </a:lnTo>
                    <a:lnTo>
                      <a:pt x="266" y="512"/>
                    </a:lnTo>
                    <a:lnTo>
                      <a:pt x="274" y="522"/>
                    </a:lnTo>
                    <a:lnTo>
                      <a:pt x="278" y="530"/>
                    </a:lnTo>
                    <a:lnTo>
                      <a:pt x="286" y="526"/>
                    </a:lnTo>
                    <a:lnTo>
                      <a:pt x="290" y="516"/>
                    </a:lnTo>
                    <a:lnTo>
                      <a:pt x="292" y="506"/>
                    </a:lnTo>
                    <a:lnTo>
                      <a:pt x="292" y="496"/>
                    </a:lnTo>
                    <a:lnTo>
                      <a:pt x="286" y="496"/>
                    </a:lnTo>
                    <a:lnTo>
                      <a:pt x="280" y="496"/>
                    </a:lnTo>
                    <a:lnTo>
                      <a:pt x="276" y="494"/>
                    </a:lnTo>
                    <a:lnTo>
                      <a:pt x="272" y="490"/>
                    </a:lnTo>
                    <a:lnTo>
                      <a:pt x="270" y="486"/>
                    </a:lnTo>
                    <a:lnTo>
                      <a:pt x="268" y="480"/>
                    </a:lnTo>
                    <a:lnTo>
                      <a:pt x="266" y="474"/>
                    </a:lnTo>
                    <a:lnTo>
                      <a:pt x="268" y="470"/>
                    </a:lnTo>
                    <a:lnTo>
                      <a:pt x="268" y="468"/>
                    </a:lnTo>
                    <a:lnTo>
                      <a:pt x="270" y="466"/>
                    </a:lnTo>
                    <a:lnTo>
                      <a:pt x="274" y="464"/>
                    </a:lnTo>
                    <a:lnTo>
                      <a:pt x="276" y="464"/>
                    </a:lnTo>
                    <a:lnTo>
                      <a:pt x="280" y="462"/>
                    </a:lnTo>
                    <a:lnTo>
                      <a:pt x="284" y="460"/>
                    </a:lnTo>
                    <a:lnTo>
                      <a:pt x="290" y="456"/>
                    </a:lnTo>
                    <a:lnTo>
                      <a:pt x="294" y="452"/>
                    </a:lnTo>
                    <a:lnTo>
                      <a:pt x="298" y="450"/>
                    </a:lnTo>
                    <a:lnTo>
                      <a:pt x="302" y="446"/>
                    </a:lnTo>
                    <a:lnTo>
                      <a:pt x="306" y="440"/>
                    </a:lnTo>
                    <a:lnTo>
                      <a:pt x="308" y="432"/>
                    </a:lnTo>
                    <a:lnTo>
                      <a:pt x="308" y="428"/>
                    </a:lnTo>
                    <a:lnTo>
                      <a:pt x="308" y="422"/>
                    </a:lnTo>
                    <a:lnTo>
                      <a:pt x="306" y="416"/>
                    </a:lnTo>
                    <a:lnTo>
                      <a:pt x="306" y="410"/>
                    </a:lnTo>
                    <a:lnTo>
                      <a:pt x="306" y="404"/>
                    </a:lnTo>
                    <a:lnTo>
                      <a:pt x="310" y="398"/>
                    </a:lnTo>
                    <a:lnTo>
                      <a:pt x="314" y="394"/>
                    </a:lnTo>
                    <a:lnTo>
                      <a:pt x="320" y="390"/>
                    </a:lnTo>
                    <a:lnTo>
                      <a:pt x="324" y="384"/>
                    </a:lnTo>
                    <a:lnTo>
                      <a:pt x="336" y="362"/>
                    </a:lnTo>
                    <a:lnTo>
                      <a:pt x="336" y="340"/>
                    </a:lnTo>
                    <a:lnTo>
                      <a:pt x="328" y="318"/>
                    </a:lnTo>
                    <a:lnTo>
                      <a:pt x="316" y="298"/>
                    </a:lnTo>
                    <a:lnTo>
                      <a:pt x="300" y="278"/>
                    </a:lnTo>
                    <a:lnTo>
                      <a:pt x="288" y="262"/>
                    </a:lnTo>
                    <a:lnTo>
                      <a:pt x="280" y="250"/>
                    </a:lnTo>
                    <a:lnTo>
                      <a:pt x="278" y="236"/>
                    </a:lnTo>
                    <a:lnTo>
                      <a:pt x="276" y="220"/>
                    </a:lnTo>
                    <a:lnTo>
                      <a:pt x="274" y="200"/>
                    </a:lnTo>
                    <a:lnTo>
                      <a:pt x="268" y="182"/>
                    </a:lnTo>
                    <a:lnTo>
                      <a:pt x="258" y="168"/>
                    </a:lnTo>
                    <a:lnTo>
                      <a:pt x="242" y="156"/>
                    </a:lnTo>
                    <a:lnTo>
                      <a:pt x="226" y="150"/>
                    </a:lnTo>
                    <a:lnTo>
                      <a:pt x="208" y="142"/>
                    </a:lnTo>
                    <a:lnTo>
                      <a:pt x="194" y="132"/>
                    </a:lnTo>
                    <a:lnTo>
                      <a:pt x="188" y="120"/>
                    </a:lnTo>
                    <a:lnTo>
                      <a:pt x="190" y="110"/>
                    </a:lnTo>
                    <a:lnTo>
                      <a:pt x="194" y="100"/>
                    </a:lnTo>
                    <a:lnTo>
                      <a:pt x="198" y="90"/>
                    </a:lnTo>
                    <a:lnTo>
                      <a:pt x="198" y="80"/>
                    </a:lnTo>
                    <a:lnTo>
                      <a:pt x="190" y="76"/>
                    </a:lnTo>
                    <a:lnTo>
                      <a:pt x="178" y="70"/>
                    </a:lnTo>
                    <a:lnTo>
                      <a:pt x="162" y="64"/>
                    </a:lnTo>
                    <a:lnTo>
                      <a:pt x="150" y="56"/>
                    </a:lnTo>
                    <a:lnTo>
                      <a:pt x="144" y="48"/>
                    </a:lnTo>
                    <a:lnTo>
                      <a:pt x="146" y="40"/>
                    </a:lnTo>
                    <a:lnTo>
                      <a:pt x="132" y="36"/>
                    </a:lnTo>
                    <a:lnTo>
                      <a:pt x="120" y="28"/>
                    </a:lnTo>
                    <a:lnTo>
                      <a:pt x="110" y="18"/>
                    </a:lnTo>
                    <a:lnTo>
                      <a:pt x="104" y="4"/>
                    </a:lnTo>
                    <a:lnTo>
                      <a:pt x="116" y="0"/>
                    </a:lnTo>
                    <a:lnTo>
                      <a:pt x="124" y="0"/>
                    </a:lnTo>
                    <a:lnTo>
                      <a:pt x="130" y="4"/>
                    </a:lnTo>
                    <a:lnTo>
                      <a:pt x="136" y="10"/>
                    </a:lnTo>
                    <a:lnTo>
                      <a:pt x="142" y="18"/>
                    </a:lnTo>
                    <a:lnTo>
                      <a:pt x="146" y="22"/>
                    </a:lnTo>
                    <a:lnTo>
                      <a:pt x="148" y="24"/>
                    </a:lnTo>
                    <a:lnTo>
                      <a:pt x="150" y="26"/>
                    </a:lnTo>
                    <a:lnTo>
                      <a:pt x="152" y="26"/>
                    </a:lnTo>
                    <a:lnTo>
                      <a:pt x="154" y="26"/>
                    </a:lnTo>
                    <a:lnTo>
                      <a:pt x="156" y="26"/>
                    </a:lnTo>
                    <a:lnTo>
                      <a:pt x="158" y="28"/>
                    </a:lnTo>
                    <a:lnTo>
                      <a:pt x="162" y="28"/>
                    </a:lnTo>
                    <a:lnTo>
                      <a:pt x="168" y="30"/>
                    </a:lnTo>
                    <a:lnTo>
                      <a:pt x="172" y="32"/>
                    </a:lnTo>
                    <a:lnTo>
                      <a:pt x="174" y="34"/>
                    </a:lnTo>
                    <a:lnTo>
                      <a:pt x="176" y="36"/>
                    </a:lnTo>
                    <a:lnTo>
                      <a:pt x="176" y="38"/>
                    </a:lnTo>
                    <a:lnTo>
                      <a:pt x="176" y="42"/>
                    </a:lnTo>
                    <a:lnTo>
                      <a:pt x="176" y="44"/>
                    </a:lnTo>
                    <a:lnTo>
                      <a:pt x="178" y="48"/>
                    </a:lnTo>
                    <a:lnTo>
                      <a:pt x="180" y="54"/>
                    </a:lnTo>
                    <a:lnTo>
                      <a:pt x="180" y="58"/>
                    </a:lnTo>
                    <a:lnTo>
                      <a:pt x="182" y="62"/>
                    </a:lnTo>
                    <a:lnTo>
                      <a:pt x="184" y="66"/>
                    </a:lnTo>
                    <a:lnTo>
                      <a:pt x="186" y="68"/>
                    </a:lnTo>
                    <a:lnTo>
                      <a:pt x="190" y="70"/>
                    </a:lnTo>
                    <a:lnTo>
                      <a:pt x="194" y="70"/>
                    </a:lnTo>
                    <a:lnTo>
                      <a:pt x="200" y="70"/>
                    </a:lnTo>
                    <a:lnTo>
                      <a:pt x="200" y="62"/>
                    </a:lnTo>
                    <a:lnTo>
                      <a:pt x="200" y="56"/>
                    </a:lnTo>
                    <a:lnTo>
                      <a:pt x="202" y="50"/>
                    </a:lnTo>
                    <a:lnTo>
                      <a:pt x="206" y="48"/>
                    </a:lnTo>
                    <a:lnTo>
                      <a:pt x="208" y="46"/>
                    </a:lnTo>
                    <a:lnTo>
                      <a:pt x="214" y="48"/>
                    </a:lnTo>
                    <a:lnTo>
                      <a:pt x="220" y="50"/>
                    </a:lnTo>
                    <a:lnTo>
                      <a:pt x="228" y="54"/>
                    </a:lnTo>
                    <a:lnTo>
                      <a:pt x="240" y="62"/>
                    </a:lnTo>
                    <a:lnTo>
                      <a:pt x="250" y="68"/>
                    </a:lnTo>
                    <a:lnTo>
                      <a:pt x="256" y="74"/>
                    </a:lnTo>
                    <a:lnTo>
                      <a:pt x="260" y="80"/>
                    </a:lnTo>
                    <a:lnTo>
                      <a:pt x="262" y="86"/>
                    </a:lnTo>
                    <a:lnTo>
                      <a:pt x="264" y="92"/>
                    </a:lnTo>
                    <a:lnTo>
                      <a:pt x="268" y="96"/>
                    </a:lnTo>
                    <a:lnTo>
                      <a:pt x="270" y="98"/>
                    </a:lnTo>
                    <a:lnTo>
                      <a:pt x="274" y="98"/>
                    </a:lnTo>
                    <a:lnTo>
                      <a:pt x="276" y="100"/>
                    </a:lnTo>
                    <a:lnTo>
                      <a:pt x="280" y="100"/>
                    </a:lnTo>
                    <a:lnTo>
                      <a:pt x="290" y="116"/>
                    </a:lnTo>
                    <a:lnTo>
                      <a:pt x="302" y="132"/>
                    </a:lnTo>
                    <a:lnTo>
                      <a:pt x="316" y="146"/>
                    </a:lnTo>
                    <a:lnTo>
                      <a:pt x="310" y="150"/>
                    </a:lnTo>
                    <a:lnTo>
                      <a:pt x="302" y="152"/>
                    </a:lnTo>
                    <a:lnTo>
                      <a:pt x="294" y="152"/>
                    </a:lnTo>
                    <a:lnTo>
                      <a:pt x="296" y="150"/>
                    </a:lnTo>
                    <a:lnTo>
                      <a:pt x="298" y="150"/>
                    </a:lnTo>
                    <a:lnTo>
                      <a:pt x="300" y="138"/>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37" name="Freeform 35"/>
              <p:cNvSpPr>
                <a:spLocks/>
              </p:cNvSpPr>
              <p:nvPr/>
            </p:nvSpPr>
            <p:spPr bwMode="gray">
              <a:xfrm>
                <a:off x="4874" y="1311"/>
                <a:ext cx="337" cy="531"/>
              </a:xfrm>
              <a:custGeom>
                <a:avLst/>
                <a:gdLst>
                  <a:gd name="T0" fmla="*/ 268 w 336"/>
                  <a:gd name="T1" fmla="*/ 126 h 530"/>
                  <a:gd name="T2" fmla="*/ 236 w 336"/>
                  <a:gd name="T3" fmla="*/ 164 h 530"/>
                  <a:gd name="T4" fmla="*/ 218 w 336"/>
                  <a:gd name="T5" fmla="*/ 228 h 530"/>
                  <a:gd name="T6" fmla="*/ 184 w 336"/>
                  <a:gd name="T7" fmla="*/ 180 h 530"/>
                  <a:gd name="T8" fmla="*/ 190 w 336"/>
                  <a:gd name="T9" fmla="*/ 166 h 530"/>
                  <a:gd name="T10" fmla="*/ 148 w 336"/>
                  <a:gd name="T11" fmla="*/ 160 h 530"/>
                  <a:gd name="T12" fmla="*/ 134 w 336"/>
                  <a:gd name="T13" fmla="*/ 174 h 530"/>
                  <a:gd name="T14" fmla="*/ 118 w 336"/>
                  <a:gd name="T15" fmla="*/ 186 h 530"/>
                  <a:gd name="T16" fmla="*/ 142 w 336"/>
                  <a:gd name="T17" fmla="*/ 208 h 530"/>
                  <a:gd name="T18" fmla="*/ 110 w 336"/>
                  <a:gd name="T19" fmla="*/ 190 h 530"/>
                  <a:gd name="T20" fmla="*/ 76 w 336"/>
                  <a:gd name="T21" fmla="*/ 210 h 530"/>
                  <a:gd name="T22" fmla="*/ 52 w 336"/>
                  <a:gd name="T23" fmla="*/ 236 h 530"/>
                  <a:gd name="T24" fmla="*/ 28 w 336"/>
                  <a:gd name="T25" fmla="*/ 258 h 530"/>
                  <a:gd name="T26" fmla="*/ 14 w 336"/>
                  <a:gd name="T27" fmla="*/ 296 h 530"/>
                  <a:gd name="T28" fmla="*/ 4 w 336"/>
                  <a:gd name="T29" fmla="*/ 334 h 530"/>
                  <a:gd name="T30" fmla="*/ 10 w 336"/>
                  <a:gd name="T31" fmla="*/ 392 h 530"/>
                  <a:gd name="T32" fmla="*/ 22 w 336"/>
                  <a:gd name="T33" fmla="*/ 414 h 530"/>
                  <a:gd name="T34" fmla="*/ 34 w 336"/>
                  <a:gd name="T35" fmla="*/ 400 h 530"/>
                  <a:gd name="T36" fmla="*/ 72 w 336"/>
                  <a:gd name="T37" fmla="*/ 402 h 530"/>
                  <a:gd name="T38" fmla="*/ 98 w 336"/>
                  <a:gd name="T39" fmla="*/ 384 h 530"/>
                  <a:gd name="T40" fmla="*/ 140 w 336"/>
                  <a:gd name="T41" fmla="*/ 372 h 530"/>
                  <a:gd name="T42" fmla="*/ 182 w 336"/>
                  <a:gd name="T43" fmla="*/ 408 h 530"/>
                  <a:gd name="T44" fmla="*/ 202 w 336"/>
                  <a:gd name="T45" fmla="*/ 402 h 530"/>
                  <a:gd name="T46" fmla="*/ 236 w 336"/>
                  <a:gd name="T47" fmla="*/ 454 h 530"/>
                  <a:gd name="T48" fmla="*/ 272 w 336"/>
                  <a:gd name="T49" fmla="*/ 470 h 530"/>
                  <a:gd name="T50" fmla="*/ 262 w 336"/>
                  <a:gd name="T51" fmla="*/ 502 h 530"/>
                  <a:gd name="T52" fmla="*/ 286 w 336"/>
                  <a:gd name="T53" fmla="*/ 526 h 530"/>
                  <a:gd name="T54" fmla="*/ 286 w 336"/>
                  <a:gd name="T55" fmla="*/ 496 h 530"/>
                  <a:gd name="T56" fmla="*/ 270 w 336"/>
                  <a:gd name="T57" fmla="*/ 486 h 530"/>
                  <a:gd name="T58" fmla="*/ 268 w 336"/>
                  <a:gd name="T59" fmla="*/ 468 h 530"/>
                  <a:gd name="T60" fmla="*/ 280 w 336"/>
                  <a:gd name="T61" fmla="*/ 462 h 530"/>
                  <a:gd name="T62" fmla="*/ 298 w 336"/>
                  <a:gd name="T63" fmla="*/ 450 h 530"/>
                  <a:gd name="T64" fmla="*/ 308 w 336"/>
                  <a:gd name="T65" fmla="*/ 428 h 530"/>
                  <a:gd name="T66" fmla="*/ 306 w 336"/>
                  <a:gd name="T67" fmla="*/ 404 h 530"/>
                  <a:gd name="T68" fmla="*/ 324 w 336"/>
                  <a:gd name="T69" fmla="*/ 384 h 530"/>
                  <a:gd name="T70" fmla="*/ 316 w 336"/>
                  <a:gd name="T71" fmla="*/ 298 h 530"/>
                  <a:gd name="T72" fmla="*/ 278 w 336"/>
                  <a:gd name="T73" fmla="*/ 236 h 530"/>
                  <a:gd name="T74" fmla="*/ 258 w 336"/>
                  <a:gd name="T75" fmla="*/ 168 h 530"/>
                  <a:gd name="T76" fmla="*/ 194 w 336"/>
                  <a:gd name="T77" fmla="*/ 132 h 530"/>
                  <a:gd name="T78" fmla="*/ 198 w 336"/>
                  <a:gd name="T79" fmla="*/ 90 h 530"/>
                  <a:gd name="T80" fmla="*/ 162 w 336"/>
                  <a:gd name="T81" fmla="*/ 64 h 530"/>
                  <a:gd name="T82" fmla="*/ 132 w 336"/>
                  <a:gd name="T83" fmla="*/ 36 h 530"/>
                  <a:gd name="T84" fmla="*/ 116 w 336"/>
                  <a:gd name="T85" fmla="*/ 0 h 530"/>
                  <a:gd name="T86" fmla="*/ 142 w 336"/>
                  <a:gd name="T87" fmla="*/ 18 h 530"/>
                  <a:gd name="T88" fmla="*/ 152 w 336"/>
                  <a:gd name="T89" fmla="*/ 26 h 530"/>
                  <a:gd name="T90" fmla="*/ 162 w 336"/>
                  <a:gd name="T91" fmla="*/ 28 h 530"/>
                  <a:gd name="T92" fmla="*/ 176 w 336"/>
                  <a:gd name="T93" fmla="*/ 36 h 530"/>
                  <a:gd name="T94" fmla="*/ 178 w 336"/>
                  <a:gd name="T95" fmla="*/ 48 h 530"/>
                  <a:gd name="T96" fmla="*/ 184 w 336"/>
                  <a:gd name="T97" fmla="*/ 66 h 530"/>
                  <a:gd name="T98" fmla="*/ 200 w 336"/>
                  <a:gd name="T99" fmla="*/ 70 h 530"/>
                  <a:gd name="T100" fmla="*/ 206 w 336"/>
                  <a:gd name="T101" fmla="*/ 48 h 530"/>
                  <a:gd name="T102" fmla="*/ 228 w 336"/>
                  <a:gd name="T103" fmla="*/ 54 h 530"/>
                  <a:gd name="T104" fmla="*/ 260 w 336"/>
                  <a:gd name="T105" fmla="*/ 80 h 530"/>
                  <a:gd name="T106" fmla="*/ 270 w 336"/>
                  <a:gd name="T107" fmla="*/ 98 h 530"/>
                  <a:gd name="T108" fmla="*/ 290 w 336"/>
                  <a:gd name="T109" fmla="*/ 116 h 530"/>
                  <a:gd name="T110" fmla="*/ 302 w 336"/>
                  <a:gd name="T111" fmla="*/ 152 h 530"/>
                  <a:gd name="T112" fmla="*/ 296 w 336"/>
                  <a:gd name="T113" fmla="*/ 150 h 5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6" h="530">
                    <a:moveTo>
                      <a:pt x="300" y="138"/>
                    </a:moveTo>
                    <a:lnTo>
                      <a:pt x="288" y="136"/>
                    </a:lnTo>
                    <a:lnTo>
                      <a:pt x="278" y="132"/>
                    </a:lnTo>
                    <a:lnTo>
                      <a:pt x="268" y="126"/>
                    </a:lnTo>
                    <a:lnTo>
                      <a:pt x="260" y="124"/>
                    </a:lnTo>
                    <a:lnTo>
                      <a:pt x="252" y="128"/>
                    </a:lnTo>
                    <a:lnTo>
                      <a:pt x="244" y="142"/>
                    </a:lnTo>
                    <a:lnTo>
                      <a:pt x="236" y="164"/>
                    </a:lnTo>
                    <a:lnTo>
                      <a:pt x="234" y="188"/>
                    </a:lnTo>
                    <a:lnTo>
                      <a:pt x="234" y="210"/>
                    </a:lnTo>
                    <a:lnTo>
                      <a:pt x="236" y="234"/>
                    </a:lnTo>
                    <a:lnTo>
                      <a:pt x="218" y="228"/>
                    </a:lnTo>
                    <a:lnTo>
                      <a:pt x="202" y="216"/>
                    </a:lnTo>
                    <a:lnTo>
                      <a:pt x="190" y="200"/>
                    </a:lnTo>
                    <a:lnTo>
                      <a:pt x="184" y="182"/>
                    </a:lnTo>
                    <a:lnTo>
                      <a:pt x="184" y="180"/>
                    </a:lnTo>
                    <a:lnTo>
                      <a:pt x="186" y="176"/>
                    </a:lnTo>
                    <a:lnTo>
                      <a:pt x="190" y="172"/>
                    </a:lnTo>
                    <a:lnTo>
                      <a:pt x="190" y="170"/>
                    </a:lnTo>
                    <a:lnTo>
                      <a:pt x="190" y="166"/>
                    </a:lnTo>
                    <a:lnTo>
                      <a:pt x="184" y="158"/>
                    </a:lnTo>
                    <a:lnTo>
                      <a:pt x="172" y="156"/>
                    </a:lnTo>
                    <a:lnTo>
                      <a:pt x="158" y="156"/>
                    </a:lnTo>
                    <a:lnTo>
                      <a:pt x="148" y="160"/>
                    </a:lnTo>
                    <a:lnTo>
                      <a:pt x="142" y="162"/>
                    </a:lnTo>
                    <a:lnTo>
                      <a:pt x="140" y="166"/>
                    </a:lnTo>
                    <a:lnTo>
                      <a:pt x="136" y="170"/>
                    </a:lnTo>
                    <a:lnTo>
                      <a:pt x="134" y="174"/>
                    </a:lnTo>
                    <a:lnTo>
                      <a:pt x="132" y="178"/>
                    </a:lnTo>
                    <a:lnTo>
                      <a:pt x="128" y="182"/>
                    </a:lnTo>
                    <a:lnTo>
                      <a:pt x="124" y="184"/>
                    </a:lnTo>
                    <a:lnTo>
                      <a:pt x="118" y="186"/>
                    </a:lnTo>
                    <a:lnTo>
                      <a:pt x="132" y="190"/>
                    </a:lnTo>
                    <a:lnTo>
                      <a:pt x="144" y="194"/>
                    </a:lnTo>
                    <a:lnTo>
                      <a:pt x="154" y="202"/>
                    </a:lnTo>
                    <a:lnTo>
                      <a:pt x="142" y="208"/>
                    </a:lnTo>
                    <a:lnTo>
                      <a:pt x="132" y="206"/>
                    </a:lnTo>
                    <a:lnTo>
                      <a:pt x="124" y="202"/>
                    </a:lnTo>
                    <a:lnTo>
                      <a:pt x="118" y="196"/>
                    </a:lnTo>
                    <a:lnTo>
                      <a:pt x="110" y="190"/>
                    </a:lnTo>
                    <a:lnTo>
                      <a:pt x="100" y="188"/>
                    </a:lnTo>
                    <a:lnTo>
                      <a:pt x="88" y="192"/>
                    </a:lnTo>
                    <a:lnTo>
                      <a:pt x="82" y="200"/>
                    </a:lnTo>
                    <a:lnTo>
                      <a:pt x="76" y="210"/>
                    </a:lnTo>
                    <a:lnTo>
                      <a:pt x="70" y="220"/>
                    </a:lnTo>
                    <a:lnTo>
                      <a:pt x="60" y="228"/>
                    </a:lnTo>
                    <a:lnTo>
                      <a:pt x="48" y="230"/>
                    </a:lnTo>
                    <a:lnTo>
                      <a:pt x="52" y="236"/>
                    </a:lnTo>
                    <a:lnTo>
                      <a:pt x="54" y="242"/>
                    </a:lnTo>
                    <a:lnTo>
                      <a:pt x="56" y="250"/>
                    </a:lnTo>
                    <a:lnTo>
                      <a:pt x="42" y="254"/>
                    </a:lnTo>
                    <a:lnTo>
                      <a:pt x="28" y="258"/>
                    </a:lnTo>
                    <a:lnTo>
                      <a:pt x="18" y="262"/>
                    </a:lnTo>
                    <a:lnTo>
                      <a:pt x="12" y="270"/>
                    </a:lnTo>
                    <a:lnTo>
                      <a:pt x="10" y="280"/>
                    </a:lnTo>
                    <a:lnTo>
                      <a:pt x="14" y="296"/>
                    </a:lnTo>
                    <a:lnTo>
                      <a:pt x="4" y="300"/>
                    </a:lnTo>
                    <a:lnTo>
                      <a:pt x="0" y="310"/>
                    </a:lnTo>
                    <a:lnTo>
                      <a:pt x="0" y="322"/>
                    </a:lnTo>
                    <a:lnTo>
                      <a:pt x="4" y="334"/>
                    </a:lnTo>
                    <a:lnTo>
                      <a:pt x="6" y="346"/>
                    </a:lnTo>
                    <a:lnTo>
                      <a:pt x="8" y="356"/>
                    </a:lnTo>
                    <a:lnTo>
                      <a:pt x="8" y="372"/>
                    </a:lnTo>
                    <a:lnTo>
                      <a:pt x="10" y="392"/>
                    </a:lnTo>
                    <a:lnTo>
                      <a:pt x="12" y="406"/>
                    </a:lnTo>
                    <a:lnTo>
                      <a:pt x="12" y="414"/>
                    </a:lnTo>
                    <a:lnTo>
                      <a:pt x="18" y="414"/>
                    </a:lnTo>
                    <a:lnTo>
                      <a:pt x="22" y="414"/>
                    </a:lnTo>
                    <a:lnTo>
                      <a:pt x="24" y="410"/>
                    </a:lnTo>
                    <a:lnTo>
                      <a:pt x="28" y="408"/>
                    </a:lnTo>
                    <a:lnTo>
                      <a:pt x="32" y="404"/>
                    </a:lnTo>
                    <a:lnTo>
                      <a:pt x="34" y="400"/>
                    </a:lnTo>
                    <a:lnTo>
                      <a:pt x="38" y="398"/>
                    </a:lnTo>
                    <a:lnTo>
                      <a:pt x="50" y="398"/>
                    </a:lnTo>
                    <a:lnTo>
                      <a:pt x="60" y="400"/>
                    </a:lnTo>
                    <a:lnTo>
                      <a:pt x="72" y="402"/>
                    </a:lnTo>
                    <a:lnTo>
                      <a:pt x="86" y="396"/>
                    </a:lnTo>
                    <a:lnTo>
                      <a:pt x="90" y="392"/>
                    </a:lnTo>
                    <a:lnTo>
                      <a:pt x="94" y="388"/>
                    </a:lnTo>
                    <a:lnTo>
                      <a:pt x="98" y="384"/>
                    </a:lnTo>
                    <a:lnTo>
                      <a:pt x="102" y="378"/>
                    </a:lnTo>
                    <a:lnTo>
                      <a:pt x="108" y="374"/>
                    </a:lnTo>
                    <a:lnTo>
                      <a:pt x="124" y="372"/>
                    </a:lnTo>
                    <a:lnTo>
                      <a:pt x="140" y="372"/>
                    </a:lnTo>
                    <a:lnTo>
                      <a:pt x="156" y="372"/>
                    </a:lnTo>
                    <a:lnTo>
                      <a:pt x="164" y="388"/>
                    </a:lnTo>
                    <a:lnTo>
                      <a:pt x="174" y="396"/>
                    </a:lnTo>
                    <a:lnTo>
                      <a:pt x="182" y="408"/>
                    </a:lnTo>
                    <a:lnTo>
                      <a:pt x="188" y="400"/>
                    </a:lnTo>
                    <a:lnTo>
                      <a:pt x="194" y="392"/>
                    </a:lnTo>
                    <a:lnTo>
                      <a:pt x="200" y="384"/>
                    </a:lnTo>
                    <a:lnTo>
                      <a:pt x="202" y="402"/>
                    </a:lnTo>
                    <a:lnTo>
                      <a:pt x="200" y="418"/>
                    </a:lnTo>
                    <a:lnTo>
                      <a:pt x="210" y="428"/>
                    </a:lnTo>
                    <a:lnTo>
                      <a:pt x="224" y="440"/>
                    </a:lnTo>
                    <a:lnTo>
                      <a:pt x="236" y="454"/>
                    </a:lnTo>
                    <a:lnTo>
                      <a:pt x="248" y="464"/>
                    </a:lnTo>
                    <a:lnTo>
                      <a:pt x="260" y="468"/>
                    </a:lnTo>
                    <a:lnTo>
                      <a:pt x="272" y="462"/>
                    </a:lnTo>
                    <a:lnTo>
                      <a:pt x="272" y="470"/>
                    </a:lnTo>
                    <a:lnTo>
                      <a:pt x="268" y="478"/>
                    </a:lnTo>
                    <a:lnTo>
                      <a:pt x="262" y="486"/>
                    </a:lnTo>
                    <a:lnTo>
                      <a:pt x="258" y="496"/>
                    </a:lnTo>
                    <a:lnTo>
                      <a:pt x="262" y="502"/>
                    </a:lnTo>
                    <a:lnTo>
                      <a:pt x="266" y="512"/>
                    </a:lnTo>
                    <a:lnTo>
                      <a:pt x="274" y="522"/>
                    </a:lnTo>
                    <a:lnTo>
                      <a:pt x="278" y="530"/>
                    </a:lnTo>
                    <a:lnTo>
                      <a:pt x="286" y="526"/>
                    </a:lnTo>
                    <a:lnTo>
                      <a:pt x="290" y="516"/>
                    </a:lnTo>
                    <a:lnTo>
                      <a:pt x="292" y="506"/>
                    </a:lnTo>
                    <a:lnTo>
                      <a:pt x="292" y="496"/>
                    </a:lnTo>
                    <a:lnTo>
                      <a:pt x="286" y="496"/>
                    </a:lnTo>
                    <a:lnTo>
                      <a:pt x="280" y="496"/>
                    </a:lnTo>
                    <a:lnTo>
                      <a:pt x="276" y="494"/>
                    </a:lnTo>
                    <a:lnTo>
                      <a:pt x="272" y="490"/>
                    </a:lnTo>
                    <a:lnTo>
                      <a:pt x="270" y="486"/>
                    </a:lnTo>
                    <a:lnTo>
                      <a:pt x="268" y="480"/>
                    </a:lnTo>
                    <a:lnTo>
                      <a:pt x="266" y="474"/>
                    </a:lnTo>
                    <a:lnTo>
                      <a:pt x="268" y="470"/>
                    </a:lnTo>
                    <a:lnTo>
                      <a:pt x="268" y="468"/>
                    </a:lnTo>
                    <a:lnTo>
                      <a:pt x="270" y="466"/>
                    </a:lnTo>
                    <a:lnTo>
                      <a:pt x="274" y="464"/>
                    </a:lnTo>
                    <a:lnTo>
                      <a:pt x="276" y="464"/>
                    </a:lnTo>
                    <a:lnTo>
                      <a:pt x="280" y="462"/>
                    </a:lnTo>
                    <a:lnTo>
                      <a:pt x="284" y="460"/>
                    </a:lnTo>
                    <a:lnTo>
                      <a:pt x="290" y="456"/>
                    </a:lnTo>
                    <a:lnTo>
                      <a:pt x="294" y="452"/>
                    </a:lnTo>
                    <a:lnTo>
                      <a:pt x="298" y="450"/>
                    </a:lnTo>
                    <a:lnTo>
                      <a:pt x="302" y="446"/>
                    </a:lnTo>
                    <a:lnTo>
                      <a:pt x="306" y="440"/>
                    </a:lnTo>
                    <a:lnTo>
                      <a:pt x="308" y="432"/>
                    </a:lnTo>
                    <a:lnTo>
                      <a:pt x="308" y="428"/>
                    </a:lnTo>
                    <a:lnTo>
                      <a:pt x="308" y="422"/>
                    </a:lnTo>
                    <a:lnTo>
                      <a:pt x="306" y="416"/>
                    </a:lnTo>
                    <a:lnTo>
                      <a:pt x="306" y="410"/>
                    </a:lnTo>
                    <a:lnTo>
                      <a:pt x="306" y="404"/>
                    </a:lnTo>
                    <a:lnTo>
                      <a:pt x="310" y="398"/>
                    </a:lnTo>
                    <a:lnTo>
                      <a:pt x="314" y="394"/>
                    </a:lnTo>
                    <a:lnTo>
                      <a:pt x="320" y="390"/>
                    </a:lnTo>
                    <a:lnTo>
                      <a:pt x="324" y="384"/>
                    </a:lnTo>
                    <a:lnTo>
                      <a:pt x="336" y="362"/>
                    </a:lnTo>
                    <a:lnTo>
                      <a:pt x="336" y="340"/>
                    </a:lnTo>
                    <a:lnTo>
                      <a:pt x="328" y="318"/>
                    </a:lnTo>
                    <a:lnTo>
                      <a:pt x="316" y="298"/>
                    </a:lnTo>
                    <a:lnTo>
                      <a:pt x="300" y="278"/>
                    </a:lnTo>
                    <a:lnTo>
                      <a:pt x="288" y="262"/>
                    </a:lnTo>
                    <a:lnTo>
                      <a:pt x="280" y="250"/>
                    </a:lnTo>
                    <a:lnTo>
                      <a:pt x="278" y="236"/>
                    </a:lnTo>
                    <a:lnTo>
                      <a:pt x="276" y="220"/>
                    </a:lnTo>
                    <a:lnTo>
                      <a:pt x="274" y="200"/>
                    </a:lnTo>
                    <a:lnTo>
                      <a:pt x="268" y="182"/>
                    </a:lnTo>
                    <a:lnTo>
                      <a:pt x="258" y="168"/>
                    </a:lnTo>
                    <a:lnTo>
                      <a:pt x="242" y="156"/>
                    </a:lnTo>
                    <a:lnTo>
                      <a:pt x="226" y="150"/>
                    </a:lnTo>
                    <a:lnTo>
                      <a:pt x="208" y="142"/>
                    </a:lnTo>
                    <a:lnTo>
                      <a:pt x="194" y="132"/>
                    </a:lnTo>
                    <a:lnTo>
                      <a:pt x="188" y="120"/>
                    </a:lnTo>
                    <a:lnTo>
                      <a:pt x="190" y="110"/>
                    </a:lnTo>
                    <a:lnTo>
                      <a:pt x="194" y="100"/>
                    </a:lnTo>
                    <a:lnTo>
                      <a:pt x="198" y="90"/>
                    </a:lnTo>
                    <a:lnTo>
                      <a:pt x="198" y="80"/>
                    </a:lnTo>
                    <a:lnTo>
                      <a:pt x="190" y="76"/>
                    </a:lnTo>
                    <a:lnTo>
                      <a:pt x="178" y="70"/>
                    </a:lnTo>
                    <a:lnTo>
                      <a:pt x="162" y="64"/>
                    </a:lnTo>
                    <a:lnTo>
                      <a:pt x="150" y="56"/>
                    </a:lnTo>
                    <a:lnTo>
                      <a:pt x="144" y="48"/>
                    </a:lnTo>
                    <a:lnTo>
                      <a:pt x="146" y="40"/>
                    </a:lnTo>
                    <a:lnTo>
                      <a:pt x="132" y="36"/>
                    </a:lnTo>
                    <a:lnTo>
                      <a:pt x="120" y="28"/>
                    </a:lnTo>
                    <a:lnTo>
                      <a:pt x="110" y="18"/>
                    </a:lnTo>
                    <a:lnTo>
                      <a:pt x="104" y="4"/>
                    </a:lnTo>
                    <a:lnTo>
                      <a:pt x="116" y="0"/>
                    </a:lnTo>
                    <a:lnTo>
                      <a:pt x="124" y="0"/>
                    </a:lnTo>
                    <a:lnTo>
                      <a:pt x="130" y="4"/>
                    </a:lnTo>
                    <a:lnTo>
                      <a:pt x="136" y="10"/>
                    </a:lnTo>
                    <a:lnTo>
                      <a:pt x="142" y="18"/>
                    </a:lnTo>
                    <a:lnTo>
                      <a:pt x="146" y="22"/>
                    </a:lnTo>
                    <a:lnTo>
                      <a:pt x="148" y="24"/>
                    </a:lnTo>
                    <a:lnTo>
                      <a:pt x="150" y="26"/>
                    </a:lnTo>
                    <a:lnTo>
                      <a:pt x="152" y="26"/>
                    </a:lnTo>
                    <a:lnTo>
                      <a:pt x="154" y="26"/>
                    </a:lnTo>
                    <a:lnTo>
                      <a:pt x="156" y="26"/>
                    </a:lnTo>
                    <a:lnTo>
                      <a:pt x="158" y="28"/>
                    </a:lnTo>
                    <a:lnTo>
                      <a:pt x="162" y="28"/>
                    </a:lnTo>
                    <a:lnTo>
                      <a:pt x="168" y="30"/>
                    </a:lnTo>
                    <a:lnTo>
                      <a:pt x="172" y="32"/>
                    </a:lnTo>
                    <a:lnTo>
                      <a:pt x="174" y="34"/>
                    </a:lnTo>
                    <a:lnTo>
                      <a:pt x="176" y="36"/>
                    </a:lnTo>
                    <a:lnTo>
                      <a:pt x="176" y="38"/>
                    </a:lnTo>
                    <a:lnTo>
                      <a:pt x="176" y="42"/>
                    </a:lnTo>
                    <a:lnTo>
                      <a:pt x="176" y="44"/>
                    </a:lnTo>
                    <a:lnTo>
                      <a:pt x="178" y="48"/>
                    </a:lnTo>
                    <a:lnTo>
                      <a:pt x="180" y="54"/>
                    </a:lnTo>
                    <a:lnTo>
                      <a:pt x="180" y="58"/>
                    </a:lnTo>
                    <a:lnTo>
                      <a:pt x="182" y="62"/>
                    </a:lnTo>
                    <a:lnTo>
                      <a:pt x="184" y="66"/>
                    </a:lnTo>
                    <a:lnTo>
                      <a:pt x="186" y="68"/>
                    </a:lnTo>
                    <a:lnTo>
                      <a:pt x="190" y="70"/>
                    </a:lnTo>
                    <a:lnTo>
                      <a:pt x="194" y="70"/>
                    </a:lnTo>
                    <a:lnTo>
                      <a:pt x="200" y="70"/>
                    </a:lnTo>
                    <a:lnTo>
                      <a:pt x="200" y="62"/>
                    </a:lnTo>
                    <a:lnTo>
                      <a:pt x="200" y="56"/>
                    </a:lnTo>
                    <a:lnTo>
                      <a:pt x="202" y="50"/>
                    </a:lnTo>
                    <a:lnTo>
                      <a:pt x="206" y="48"/>
                    </a:lnTo>
                    <a:lnTo>
                      <a:pt x="208" y="46"/>
                    </a:lnTo>
                    <a:lnTo>
                      <a:pt x="214" y="48"/>
                    </a:lnTo>
                    <a:lnTo>
                      <a:pt x="220" y="50"/>
                    </a:lnTo>
                    <a:lnTo>
                      <a:pt x="228" y="54"/>
                    </a:lnTo>
                    <a:lnTo>
                      <a:pt x="240" y="62"/>
                    </a:lnTo>
                    <a:lnTo>
                      <a:pt x="250" y="68"/>
                    </a:lnTo>
                    <a:lnTo>
                      <a:pt x="256" y="74"/>
                    </a:lnTo>
                    <a:lnTo>
                      <a:pt x="260" y="80"/>
                    </a:lnTo>
                    <a:lnTo>
                      <a:pt x="262" y="86"/>
                    </a:lnTo>
                    <a:lnTo>
                      <a:pt x="264" y="92"/>
                    </a:lnTo>
                    <a:lnTo>
                      <a:pt x="268" y="96"/>
                    </a:lnTo>
                    <a:lnTo>
                      <a:pt x="270" y="98"/>
                    </a:lnTo>
                    <a:lnTo>
                      <a:pt x="274" y="98"/>
                    </a:lnTo>
                    <a:lnTo>
                      <a:pt x="276" y="100"/>
                    </a:lnTo>
                    <a:lnTo>
                      <a:pt x="280" y="100"/>
                    </a:lnTo>
                    <a:lnTo>
                      <a:pt x="290" y="116"/>
                    </a:lnTo>
                    <a:lnTo>
                      <a:pt x="302" y="132"/>
                    </a:lnTo>
                    <a:lnTo>
                      <a:pt x="316" y="146"/>
                    </a:lnTo>
                    <a:lnTo>
                      <a:pt x="310" y="150"/>
                    </a:lnTo>
                    <a:lnTo>
                      <a:pt x="302" y="152"/>
                    </a:lnTo>
                    <a:lnTo>
                      <a:pt x="294" y="152"/>
                    </a:lnTo>
                    <a:lnTo>
                      <a:pt x="296" y="150"/>
                    </a:lnTo>
                    <a:lnTo>
                      <a:pt x="298" y="150"/>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38" name="Freeform 36"/>
              <p:cNvSpPr>
                <a:spLocks/>
              </p:cNvSpPr>
              <p:nvPr/>
            </p:nvSpPr>
            <p:spPr bwMode="gray">
              <a:xfrm>
                <a:off x="4240" y="1476"/>
                <a:ext cx="68" cy="154"/>
              </a:xfrm>
              <a:custGeom>
                <a:avLst/>
                <a:gdLst>
                  <a:gd name="T0" fmla="*/ 68 w 68"/>
                  <a:gd name="T1" fmla="*/ 0 h 154"/>
                  <a:gd name="T2" fmla="*/ 64 w 68"/>
                  <a:gd name="T3" fmla="*/ 2 h 154"/>
                  <a:gd name="T4" fmla="*/ 60 w 68"/>
                  <a:gd name="T5" fmla="*/ 4 h 154"/>
                  <a:gd name="T6" fmla="*/ 56 w 68"/>
                  <a:gd name="T7" fmla="*/ 8 h 154"/>
                  <a:gd name="T8" fmla="*/ 50 w 68"/>
                  <a:gd name="T9" fmla="*/ 12 h 154"/>
                  <a:gd name="T10" fmla="*/ 46 w 68"/>
                  <a:gd name="T11" fmla="*/ 16 h 154"/>
                  <a:gd name="T12" fmla="*/ 44 w 68"/>
                  <a:gd name="T13" fmla="*/ 20 h 154"/>
                  <a:gd name="T14" fmla="*/ 44 w 68"/>
                  <a:gd name="T15" fmla="*/ 24 h 154"/>
                  <a:gd name="T16" fmla="*/ 42 w 68"/>
                  <a:gd name="T17" fmla="*/ 30 h 154"/>
                  <a:gd name="T18" fmla="*/ 42 w 68"/>
                  <a:gd name="T19" fmla="*/ 34 h 154"/>
                  <a:gd name="T20" fmla="*/ 40 w 68"/>
                  <a:gd name="T21" fmla="*/ 36 h 154"/>
                  <a:gd name="T22" fmla="*/ 34 w 68"/>
                  <a:gd name="T23" fmla="*/ 42 h 154"/>
                  <a:gd name="T24" fmla="*/ 28 w 68"/>
                  <a:gd name="T25" fmla="*/ 44 h 154"/>
                  <a:gd name="T26" fmla="*/ 24 w 68"/>
                  <a:gd name="T27" fmla="*/ 48 h 154"/>
                  <a:gd name="T28" fmla="*/ 18 w 68"/>
                  <a:gd name="T29" fmla="*/ 50 h 154"/>
                  <a:gd name="T30" fmla="*/ 14 w 68"/>
                  <a:gd name="T31" fmla="*/ 54 h 154"/>
                  <a:gd name="T32" fmla="*/ 10 w 68"/>
                  <a:gd name="T33" fmla="*/ 60 h 154"/>
                  <a:gd name="T34" fmla="*/ 6 w 68"/>
                  <a:gd name="T35" fmla="*/ 70 h 154"/>
                  <a:gd name="T36" fmla="*/ 6 w 68"/>
                  <a:gd name="T37" fmla="*/ 80 h 154"/>
                  <a:gd name="T38" fmla="*/ 8 w 68"/>
                  <a:gd name="T39" fmla="*/ 88 h 154"/>
                  <a:gd name="T40" fmla="*/ 12 w 68"/>
                  <a:gd name="T41" fmla="*/ 100 h 154"/>
                  <a:gd name="T42" fmla="*/ 14 w 68"/>
                  <a:gd name="T43" fmla="*/ 104 h 154"/>
                  <a:gd name="T44" fmla="*/ 16 w 68"/>
                  <a:gd name="T45" fmla="*/ 106 h 154"/>
                  <a:gd name="T46" fmla="*/ 16 w 68"/>
                  <a:gd name="T47" fmla="*/ 108 h 154"/>
                  <a:gd name="T48" fmla="*/ 18 w 68"/>
                  <a:gd name="T49" fmla="*/ 108 h 154"/>
                  <a:gd name="T50" fmla="*/ 18 w 68"/>
                  <a:gd name="T51" fmla="*/ 110 h 154"/>
                  <a:gd name="T52" fmla="*/ 16 w 68"/>
                  <a:gd name="T53" fmla="*/ 114 h 154"/>
                  <a:gd name="T54" fmla="*/ 14 w 68"/>
                  <a:gd name="T55" fmla="*/ 118 h 154"/>
                  <a:gd name="T56" fmla="*/ 12 w 68"/>
                  <a:gd name="T57" fmla="*/ 120 h 154"/>
                  <a:gd name="T58" fmla="*/ 8 w 68"/>
                  <a:gd name="T59" fmla="*/ 124 h 154"/>
                  <a:gd name="T60" fmla="*/ 4 w 68"/>
                  <a:gd name="T61" fmla="*/ 126 h 154"/>
                  <a:gd name="T62" fmla="*/ 0 w 68"/>
                  <a:gd name="T63" fmla="*/ 128 h 154"/>
                  <a:gd name="T64" fmla="*/ 0 w 68"/>
                  <a:gd name="T65" fmla="*/ 132 h 154"/>
                  <a:gd name="T66" fmla="*/ 0 w 68"/>
                  <a:gd name="T67" fmla="*/ 136 h 154"/>
                  <a:gd name="T68" fmla="*/ 2 w 68"/>
                  <a:gd name="T69" fmla="*/ 140 h 154"/>
                  <a:gd name="T70" fmla="*/ 8 w 68"/>
                  <a:gd name="T71" fmla="*/ 144 h 154"/>
                  <a:gd name="T72" fmla="*/ 12 w 68"/>
                  <a:gd name="T73" fmla="*/ 148 h 154"/>
                  <a:gd name="T74" fmla="*/ 18 w 68"/>
                  <a:gd name="T75" fmla="*/ 152 h 154"/>
                  <a:gd name="T76" fmla="*/ 24 w 68"/>
                  <a:gd name="T77" fmla="*/ 154 h 154"/>
                  <a:gd name="T78" fmla="*/ 28 w 68"/>
                  <a:gd name="T79" fmla="*/ 154 h 154"/>
                  <a:gd name="T80" fmla="*/ 38 w 68"/>
                  <a:gd name="T81" fmla="*/ 148 h 154"/>
                  <a:gd name="T82" fmla="*/ 44 w 68"/>
                  <a:gd name="T83" fmla="*/ 132 h 154"/>
                  <a:gd name="T84" fmla="*/ 48 w 68"/>
                  <a:gd name="T85" fmla="*/ 114 h 154"/>
                  <a:gd name="T86" fmla="*/ 50 w 68"/>
                  <a:gd name="T87" fmla="*/ 96 h 154"/>
                  <a:gd name="T88" fmla="*/ 54 w 68"/>
                  <a:gd name="T89" fmla="*/ 82 h 154"/>
                  <a:gd name="T90" fmla="*/ 56 w 68"/>
                  <a:gd name="T91" fmla="*/ 74 h 154"/>
                  <a:gd name="T92" fmla="*/ 60 w 68"/>
                  <a:gd name="T93" fmla="*/ 62 h 154"/>
                  <a:gd name="T94" fmla="*/ 62 w 68"/>
                  <a:gd name="T95" fmla="*/ 50 h 154"/>
                  <a:gd name="T96" fmla="*/ 66 w 68"/>
                  <a:gd name="T97" fmla="*/ 36 h 154"/>
                  <a:gd name="T98" fmla="*/ 66 w 68"/>
                  <a:gd name="T99" fmla="*/ 24 h 154"/>
                  <a:gd name="T100" fmla="*/ 64 w 68"/>
                  <a:gd name="T101" fmla="*/ 14 h 154"/>
                  <a:gd name="T102" fmla="*/ 60 w 68"/>
                  <a:gd name="T103" fmla="*/ 6 h 154"/>
                  <a:gd name="T104" fmla="*/ 52 w 68"/>
                  <a:gd name="T105" fmla="*/ 6 h 154"/>
                  <a:gd name="T106" fmla="*/ 38 w 68"/>
                  <a:gd name="T107" fmla="*/ 12 h 154"/>
                  <a:gd name="T108" fmla="*/ 68 w 68"/>
                  <a:gd name="T109" fmla="*/ 0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 h="154">
                    <a:moveTo>
                      <a:pt x="68" y="0"/>
                    </a:moveTo>
                    <a:lnTo>
                      <a:pt x="64" y="2"/>
                    </a:lnTo>
                    <a:lnTo>
                      <a:pt x="60" y="4"/>
                    </a:lnTo>
                    <a:lnTo>
                      <a:pt x="56" y="8"/>
                    </a:lnTo>
                    <a:lnTo>
                      <a:pt x="50" y="12"/>
                    </a:lnTo>
                    <a:lnTo>
                      <a:pt x="46" y="16"/>
                    </a:lnTo>
                    <a:lnTo>
                      <a:pt x="44" y="20"/>
                    </a:lnTo>
                    <a:lnTo>
                      <a:pt x="44" y="24"/>
                    </a:lnTo>
                    <a:lnTo>
                      <a:pt x="42" y="30"/>
                    </a:lnTo>
                    <a:lnTo>
                      <a:pt x="42" y="34"/>
                    </a:lnTo>
                    <a:lnTo>
                      <a:pt x="40" y="36"/>
                    </a:lnTo>
                    <a:lnTo>
                      <a:pt x="34" y="42"/>
                    </a:lnTo>
                    <a:lnTo>
                      <a:pt x="28" y="44"/>
                    </a:lnTo>
                    <a:lnTo>
                      <a:pt x="24" y="48"/>
                    </a:lnTo>
                    <a:lnTo>
                      <a:pt x="18" y="50"/>
                    </a:lnTo>
                    <a:lnTo>
                      <a:pt x="14" y="54"/>
                    </a:lnTo>
                    <a:lnTo>
                      <a:pt x="10" y="60"/>
                    </a:lnTo>
                    <a:lnTo>
                      <a:pt x="6" y="70"/>
                    </a:lnTo>
                    <a:lnTo>
                      <a:pt x="6" y="80"/>
                    </a:lnTo>
                    <a:lnTo>
                      <a:pt x="8" y="88"/>
                    </a:lnTo>
                    <a:lnTo>
                      <a:pt x="12" y="100"/>
                    </a:lnTo>
                    <a:lnTo>
                      <a:pt x="14" y="104"/>
                    </a:lnTo>
                    <a:lnTo>
                      <a:pt x="16" y="106"/>
                    </a:lnTo>
                    <a:lnTo>
                      <a:pt x="16" y="108"/>
                    </a:lnTo>
                    <a:lnTo>
                      <a:pt x="18" y="108"/>
                    </a:lnTo>
                    <a:lnTo>
                      <a:pt x="18" y="110"/>
                    </a:lnTo>
                    <a:lnTo>
                      <a:pt x="16" y="114"/>
                    </a:lnTo>
                    <a:lnTo>
                      <a:pt x="14" y="118"/>
                    </a:lnTo>
                    <a:lnTo>
                      <a:pt x="12" y="120"/>
                    </a:lnTo>
                    <a:lnTo>
                      <a:pt x="8" y="124"/>
                    </a:lnTo>
                    <a:lnTo>
                      <a:pt x="4" y="126"/>
                    </a:lnTo>
                    <a:lnTo>
                      <a:pt x="0" y="128"/>
                    </a:lnTo>
                    <a:lnTo>
                      <a:pt x="0" y="132"/>
                    </a:lnTo>
                    <a:lnTo>
                      <a:pt x="0" y="136"/>
                    </a:lnTo>
                    <a:lnTo>
                      <a:pt x="2" y="140"/>
                    </a:lnTo>
                    <a:lnTo>
                      <a:pt x="8" y="144"/>
                    </a:lnTo>
                    <a:lnTo>
                      <a:pt x="12" y="148"/>
                    </a:lnTo>
                    <a:lnTo>
                      <a:pt x="18" y="152"/>
                    </a:lnTo>
                    <a:lnTo>
                      <a:pt x="24" y="154"/>
                    </a:lnTo>
                    <a:lnTo>
                      <a:pt x="28" y="154"/>
                    </a:lnTo>
                    <a:lnTo>
                      <a:pt x="38" y="148"/>
                    </a:lnTo>
                    <a:lnTo>
                      <a:pt x="44" y="132"/>
                    </a:lnTo>
                    <a:lnTo>
                      <a:pt x="48" y="114"/>
                    </a:lnTo>
                    <a:lnTo>
                      <a:pt x="50" y="96"/>
                    </a:lnTo>
                    <a:lnTo>
                      <a:pt x="54" y="82"/>
                    </a:lnTo>
                    <a:lnTo>
                      <a:pt x="56" y="74"/>
                    </a:lnTo>
                    <a:lnTo>
                      <a:pt x="60" y="62"/>
                    </a:lnTo>
                    <a:lnTo>
                      <a:pt x="62" y="50"/>
                    </a:lnTo>
                    <a:lnTo>
                      <a:pt x="66" y="36"/>
                    </a:lnTo>
                    <a:lnTo>
                      <a:pt x="66" y="24"/>
                    </a:lnTo>
                    <a:lnTo>
                      <a:pt x="64" y="14"/>
                    </a:lnTo>
                    <a:lnTo>
                      <a:pt x="60" y="6"/>
                    </a:lnTo>
                    <a:lnTo>
                      <a:pt x="52" y="6"/>
                    </a:lnTo>
                    <a:lnTo>
                      <a:pt x="38" y="12"/>
                    </a:lnTo>
                    <a:lnTo>
                      <a:pt x="68" y="0"/>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39" name="Freeform 37"/>
              <p:cNvSpPr>
                <a:spLocks/>
              </p:cNvSpPr>
              <p:nvPr/>
            </p:nvSpPr>
            <p:spPr bwMode="gray">
              <a:xfrm>
                <a:off x="4240" y="1476"/>
                <a:ext cx="68" cy="154"/>
              </a:xfrm>
              <a:custGeom>
                <a:avLst/>
                <a:gdLst>
                  <a:gd name="T0" fmla="*/ 68 w 68"/>
                  <a:gd name="T1" fmla="*/ 0 h 154"/>
                  <a:gd name="T2" fmla="*/ 64 w 68"/>
                  <a:gd name="T3" fmla="*/ 2 h 154"/>
                  <a:gd name="T4" fmla="*/ 60 w 68"/>
                  <a:gd name="T5" fmla="*/ 4 h 154"/>
                  <a:gd name="T6" fmla="*/ 56 w 68"/>
                  <a:gd name="T7" fmla="*/ 8 h 154"/>
                  <a:gd name="T8" fmla="*/ 50 w 68"/>
                  <a:gd name="T9" fmla="*/ 12 h 154"/>
                  <a:gd name="T10" fmla="*/ 46 w 68"/>
                  <a:gd name="T11" fmla="*/ 16 h 154"/>
                  <a:gd name="T12" fmla="*/ 44 w 68"/>
                  <a:gd name="T13" fmla="*/ 20 h 154"/>
                  <a:gd name="T14" fmla="*/ 44 w 68"/>
                  <a:gd name="T15" fmla="*/ 24 h 154"/>
                  <a:gd name="T16" fmla="*/ 42 w 68"/>
                  <a:gd name="T17" fmla="*/ 30 h 154"/>
                  <a:gd name="T18" fmla="*/ 42 w 68"/>
                  <a:gd name="T19" fmla="*/ 34 h 154"/>
                  <a:gd name="T20" fmla="*/ 40 w 68"/>
                  <a:gd name="T21" fmla="*/ 36 h 154"/>
                  <a:gd name="T22" fmla="*/ 34 w 68"/>
                  <a:gd name="T23" fmla="*/ 42 h 154"/>
                  <a:gd name="T24" fmla="*/ 28 w 68"/>
                  <a:gd name="T25" fmla="*/ 44 h 154"/>
                  <a:gd name="T26" fmla="*/ 24 w 68"/>
                  <a:gd name="T27" fmla="*/ 48 h 154"/>
                  <a:gd name="T28" fmla="*/ 18 w 68"/>
                  <a:gd name="T29" fmla="*/ 50 h 154"/>
                  <a:gd name="T30" fmla="*/ 14 w 68"/>
                  <a:gd name="T31" fmla="*/ 54 h 154"/>
                  <a:gd name="T32" fmla="*/ 10 w 68"/>
                  <a:gd name="T33" fmla="*/ 60 h 154"/>
                  <a:gd name="T34" fmla="*/ 6 w 68"/>
                  <a:gd name="T35" fmla="*/ 70 h 154"/>
                  <a:gd name="T36" fmla="*/ 6 w 68"/>
                  <a:gd name="T37" fmla="*/ 80 h 154"/>
                  <a:gd name="T38" fmla="*/ 8 w 68"/>
                  <a:gd name="T39" fmla="*/ 88 h 154"/>
                  <a:gd name="T40" fmla="*/ 12 w 68"/>
                  <a:gd name="T41" fmla="*/ 100 h 154"/>
                  <a:gd name="T42" fmla="*/ 14 w 68"/>
                  <a:gd name="T43" fmla="*/ 104 h 154"/>
                  <a:gd name="T44" fmla="*/ 16 w 68"/>
                  <a:gd name="T45" fmla="*/ 106 h 154"/>
                  <a:gd name="T46" fmla="*/ 16 w 68"/>
                  <a:gd name="T47" fmla="*/ 108 h 154"/>
                  <a:gd name="T48" fmla="*/ 18 w 68"/>
                  <a:gd name="T49" fmla="*/ 108 h 154"/>
                  <a:gd name="T50" fmla="*/ 18 w 68"/>
                  <a:gd name="T51" fmla="*/ 110 h 154"/>
                  <a:gd name="T52" fmla="*/ 16 w 68"/>
                  <a:gd name="T53" fmla="*/ 114 h 154"/>
                  <a:gd name="T54" fmla="*/ 14 w 68"/>
                  <a:gd name="T55" fmla="*/ 118 h 154"/>
                  <a:gd name="T56" fmla="*/ 12 w 68"/>
                  <a:gd name="T57" fmla="*/ 120 h 154"/>
                  <a:gd name="T58" fmla="*/ 8 w 68"/>
                  <a:gd name="T59" fmla="*/ 124 h 154"/>
                  <a:gd name="T60" fmla="*/ 4 w 68"/>
                  <a:gd name="T61" fmla="*/ 126 h 154"/>
                  <a:gd name="T62" fmla="*/ 0 w 68"/>
                  <a:gd name="T63" fmla="*/ 128 h 154"/>
                  <a:gd name="T64" fmla="*/ 0 w 68"/>
                  <a:gd name="T65" fmla="*/ 132 h 154"/>
                  <a:gd name="T66" fmla="*/ 0 w 68"/>
                  <a:gd name="T67" fmla="*/ 136 h 154"/>
                  <a:gd name="T68" fmla="*/ 2 w 68"/>
                  <a:gd name="T69" fmla="*/ 140 h 154"/>
                  <a:gd name="T70" fmla="*/ 8 w 68"/>
                  <a:gd name="T71" fmla="*/ 144 h 154"/>
                  <a:gd name="T72" fmla="*/ 12 w 68"/>
                  <a:gd name="T73" fmla="*/ 148 h 154"/>
                  <a:gd name="T74" fmla="*/ 18 w 68"/>
                  <a:gd name="T75" fmla="*/ 152 h 154"/>
                  <a:gd name="T76" fmla="*/ 24 w 68"/>
                  <a:gd name="T77" fmla="*/ 154 h 154"/>
                  <a:gd name="T78" fmla="*/ 28 w 68"/>
                  <a:gd name="T79" fmla="*/ 154 h 154"/>
                  <a:gd name="T80" fmla="*/ 38 w 68"/>
                  <a:gd name="T81" fmla="*/ 148 h 154"/>
                  <a:gd name="T82" fmla="*/ 44 w 68"/>
                  <a:gd name="T83" fmla="*/ 132 h 154"/>
                  <a:gd name="T84" fmla="*/ 48 w 68"/>
                  <a:gd name="T85" fmla="*/ 114 h 154"/>
                  <a:gd name="T86" fmla="*/ 50 w 68"/>
                  <a:gd name="T87" fmla="*/ 96 h 154"/>
                  <a:gd name="T88" fmla="*/ 54 w 68"/>
                  <a:gd name="T89" fmla="*/ 82 h 154"/>
                  <a:gd name="T90" fmla="*/ 56 w 68"/>
                  <a:gd name="T91" fmla="*/ 74 h 154"/>
                  <a:gd name="T92" fmla="*/ 60 w 68"/>
                  <a:gd name="T93" fmla="*/ 62 h 154"/>
                  <a:gd name="T94" fmla="*/ 62 w 68"/>
                  <a:gd name="T95" fmla="*/ 50 h 154"/>
                  <a:gd name="T96" fmla="*/ 66 w 68"/>
                  <a:gd name="T97" fmla="*/ 36 h 154"/>
                  <a:gd name="T98" fmla="*/ 66 w 68"/>
                  <a:gd name="T99" fmla="*/ 24 h 154"/>
                  <a:gd name="T100" fmla="*/ 64 w 68"/>
                  <a:gd name="T101" fmla="*/ 14 h 154"/>
                  <a:gd name="T102" fmla="*/ 60 w 68"/>
                  <a:gd name="T103" fmla="*/ 6 h 154"/>
                  <a:gd name="T104" fmla="*/ 52 w 68"/>
                  <a:gd name="T105" fmla="*/ 6 h 154"/>
                  <a:gd name="T106" fmla="*/ 38 w 68"/>
                  <a:gd name="T107" fmla="*/ 12 h 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 h="154">
                    <a:moveTo>
                      <a:pt x="68" y="0"/>
                    </a:moveTo>
                    <a:lnTo>
                      <a:pt x="64" y="2"/>
                    </a:lnTo>
                    <a:lnTo>
                      <a:pt x="60" y="4"/>
                    </a:lnTo>
                    <a:lnTo>
                      <a:pt x="56" y="8"/>
                    </a:lnTo>
                    <a:lnTo>
                      <a:pt x="50" y="12"/>
                    </a:lnTo>
                    <a:lnTo>
                      <a:pt x="46" y="16"/>
                    </a:lnTo>
                    <a:lnTo>
                      <a:pt x="44" y="20"/>
                    </a:lnTo>
                    <a:lnTo>
                      <a:pt x="44" y="24"/>
                    </a:lnTo>
                    <a:lnTo>
                      <a:pt x="42" y="30"/>
                    </a:lnTo>
                    <a:lnTo>
                      <a:pt x="42" y="34"/>
                    </a:lnTo>
                    <a:lnTo>
                      <a:pt x="40" y="36"/>
                    </a:lnTo>
                    <a:lnTo>
                      <a:pt x="34" y="42"/>
                    </a:lnTo>
                    <a:lnTo>
                      <a:pt x="28" y="44"/>
                    </a:lnTo>
                    <a:lnTo>
                      <a:pt x="24" y="48"/>
                    </a:lnTo>
                    <a:lnTo>
                      <a:pt x="18" y="50"/>
                    </a:lnTo>
                    <a:lnTo>
                      <a:pt x="14" y="54"/>
                    </a:lnTo>
                    <a:lnTo>
                      <a:pt x="10" y="60"/>
                    </a:lnTo>
                    <a:lnTo>
                      <a:pt x="6" y="70"/>
                    </a:lnTo>
                    <a:lnTo>
                      <a:pt x="6" y="80"/>
                    </a:lnTo>
                    <a:lnTo>
                      <a:pt x="8" y="88"/>
                    </a:lnTo>
                    <a:lnTo>
                      <a:pt x="12" y="100"/>
                    </a:lnTo>
                    <a:lnTo>
                      <a:pt x="14" y="104"/>
                    </a:lnTo>
                    <a:lnTo>
                      <a:pt x="16" y="106"/>
                    </a:lnTo>
                    <a:lnTo>
                      <a:pt x="16" y="108"/>
                    </a:lnTo>
                    <a:lnTo>
                      <a:pt x="18" y="108"/>
                    </a:lnTo>
                    <a:lnTo>
                      <a:pt x="18" y="110"/>
                    </a:lnTo>
                    <a:lnTo>
                      <a:pt x="16" y="114"/>
                    </a:lnTo>
                    <a:lnTo>
                      <a:pt x="14" y="118"/>
                    </a:lnTo>
                    <a:lnTo>
                      <a:pt x="12" y="120"/>
                    </a:lnTo>
                    <a:lnTo>
                      <a:pt x="8" y="124"/>
                    </a:lnTo>
                    <a:lnTo>
                      <a:pt x="4" y="126"/>
                    </a:lnTo>
                    <a:lnTo>
                      <a:pt x="0" y="128"/>
                    </a:lnTo>
                    <a:lnTo>
                      <a:pt x="0" y="132"/>
                    </a:lnTo>
                    <a:lnTo>
                      <a:pt x="0" y="136"/>
                    </a:lnTo>
                    <a:lnTo>
                      <a:pt x="2" y="140"/>
                    </a:lnTo>
                    <a:lnTo>
                      <a:pt x="8" y="144"/>
                    </a:lnTo>
                    <a:lnTo>
                      <a:pt x="12" y="148"/>
                    </a:lnTo>
                    <a:lnTo>
                      <a:pt x="18" y="152"/>
                    </a:lnTo>
                    <a:lnTo>
                      <a:pt x="24" y="154"/>
                    </a:lnTo>
                    <a:lnTo>
                      <a:pt x="28" y="154"/>
                    </a:lnTo>
                    <a:lnTo>
                      <a:pt x="38" y="148"/>
                    </a:lnTo>
                    <a:lnTo>
                      <a:pt x="44" y="132"/>
                    </a:lnTo>
                    <a:lnTo>
                      <a:pt x="48" y="114"/>
                    </a:lnTo>
                    <a:lnTo>
                      <a:pt x="50" y="96"/>
                    </a:lnTo>
                    <a:lnTo>
                      <a:pt x="54" y="82"/>
                    </a:lnTo>
                    <a:lnTo>
                      <a:pt x="56" y="74"/>
                    </a:lnTo>
                    <a:lnTo>
                      <a:pt x="60" y="62"/>
                    </a:lnTo>
                    <a:lnTo>
                      <a:pt x="62" y="50"/>
                    </a:lnTo>
                    <a:lnTo>
                      <a:pt x="66" y="36"/>
                    </a:lnTo>
                    <a:lnTo>
                      <a:pt x="66" y="24"/>
                    </a:lnTo>
                    <a:lnTo>
                      <a:pt x="64" y="14"/>
                    </a:lnTo>
                    <a:lnTo>
                      <a:pt x="60" y="6"/>
                    </a:lnTo>
                    <a:lnTo>
                      <a:pt x="52" y="6"/>
                    </a:lnTo>
                    <a:lnTo>
                      <a:pt x="38" y="12"/>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40" name="Freeform 38"/>
              <p:cNvSpPr>
                <a:spLocks/>
              </p:cNvSpPr>
              <p:nvPr/>
            </p:nvSpPr>
            <p:spPr bwMode="gray">
              <a:xfrm>
                <a:off x="5356" y="1890"/>
                <a:ext cx="6" cy="8"/>
              </a:xfrm>
              <a:custGeom>
                <a:avLst/>
                <a:gdLst>
                  <a:gd name="T0" fmla="*/ 4 w 6"/>
                  <a:gd name="T1" fmla="*/ 8 h 8"/>
                  <a:gd name="T2" fmla="*/ 4 w 6"/>
                  <a:gd name="T3" fmla="*/ 4 h 8"/>
                  <a:gd name="T4" fmla="*/ 6 w 6"/>
                  <a:gd name="T5" fmla="*/ 0 h 8"/>
                  <a:gd name="T6" fmla="*/ 2 w 6"/>
                  <a:gd name="T7" fmla="*/ 4 h 8"/>
                  <a:gd name="T8" fmla="*/ 0 w 6"/>
                  <a:gd name="T9" fmla="*/ 6 h 8"/>
                  <a:gd name="T10" fmla="*/ 4 w 6"/>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4" y="4"/>
                    </a:lnTo>
                    <a:lnTo>
                      <a:pt x="6" y="0"/>
                    </a:lnTo>
                    <a:lnTo>
                      <a:pt x="2" y="4"/>
                    </a:lnTo>
                    <a:lnTo>
                      <a:pt x="0" y="6"/>
                    </a:lnTo>
                    <a:lnTo>
                      <a:pt x="4" y="8"/>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41" name="Freeform 39"/>
              <p:cNvSpPr>
                <a:spLocks/>
              </p:cNvSpPr>
              <p:nvPr/>
            </p:nvSpPr>
            <p:spPr bwMode="gray">
              <a:xfrm>
                <a:off x="5356" y="1890"/>
                <a:ext cx="6" cy="8"/>
              </a:xfrm>
              <a:custGeom>
                <a:avLst/>
                <a:gdLst>
                  <a:gd name="T0" fmla="*/ 4 w 6"/>
                  <a:gd name="T1" fmla="*/ 8 h 8"/>
                  <a:gd name="T2" fmla="*/ 4 w 6"/>
                  <a:gd name="T3" fmla="*/ 4 h 8"/>
                  <a:gd name="T4" fmla="*/ 6 w 6"/>
                  <a:gd name="T5" fmla="*/ 0 h 8"/>
                  <a:gd name="T6" fmla="*/ 2 w 6"/>
                  <a:gd name="T7" fmla="*/ 4 h 8"/>
                  <a:gd name="T8" fmla="*/ 0 w 6"/>
                  <a:gd name="T9" fmla="*/ 6 h 8"/>
                  <a:gd name="T10" fmla="*/ 4 w 6"/>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4" y="4"/>
                    </a:lnTo>
                    <a:lnTo>
                      <a:pt x="6" y="0"/>
                    </a:lnTo>
                    <a:lnTo>
                      <a:pt x="2" y="4"/>
                    </a:lnTo>
                    <a:lnTo>
                      <a:pt x="0" y="6"/>
                    </a:lnTo>
                    <a:lnTo>
                      <a:pt x="4" y="8"/>
                    </a:lnTo>
                  </a:path>
                </a:pathLst>
              </a:custGeom>
              <a:solidFill>
                <a:srgbClr val="FFFFFF">
                  <a:alpha val="20000"/>
                </a:srgbClr>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42" name="Freeform 40"/>
              <p:cNvSpPr>
                <a:spLocks/>
              </p:cNvSpPr>
              <p:nvPr/>
            </p:nvSpPr>
            <p:spPr bwMode="gray">
              <a:xfrm>
                <a:off x="5362" y="1734"/>
                <a:ext cx="68" cy="156"/>
              </a:xfrm>
              <a:custGeom>
                <a:avLst/>
                <a:gdLst>
                  <a:gd name="T0" fmla="*/ 68 w 68"/>
                  <a:gd name="T1" fmla="*/ 30 h 156"/>
                  <a:gd name="T2" fmla="*/ 54 w 68"/>
                  <a:gd name="T3" fmla="*/ 28 h 156"/>
                  <a:gd name="T4" fmla="*/ 46 w 68"/>
                  <a:gd name="T5" fmla="*/ 22 h 156"/>
                  <a:gd name="T6" fmla="*/ 40 w 68"/>
                  <a:gd name="T7" fmla="*/ 14 h 156"/>
                  <a:gd name="T8" fmla="*/ 36 w 68"/>
                  <a:gd name="T9" fmla="*/ 0 h 156"/>
                  <a:gd name="T10" fmla="*/ 32 w 68"/>
                  <a:gd name="T11" fmla="*/ 0 h 156"/>
                  <a:gd name="T12" fmla="*/ 26 w 68"/>
                  <a:gd name="T13" fmla="*/ 2 h 156"/>
                  <a:gd name="T14" fmla="*/ 22 w 68"/>
                  <a:gd name="T15" fmla="*/ 6 h 156"/>
                  <a:gd name="T16" fmla="*/ 28 w 68"/>
                  <a:gd name="T17" fmla="*/ 22 h 156"/>
                  <a:gd name="T18" fmla="*/ 28 w 68"/>
                  <a:gd name="T19" fmla="*/ 40 h 156"/>
                  <a:gd name="T20" fmla="*/ 24 w 68"/>
                  <a:gd name="T21" fmla="*/ 60 h 156"/>
                  <a:gd name="T22" fmla="*/ 18 w 68"/>
                  <a:gd name="T23" fmla="*/ 78 h 156"/>
                  <a:gd name="T24" fmla="*/ 14 w 68"/>
                  <a:gd name="T25" fmla="*/ 96 h 156"/>
                  <a:gd name="T26" fmla="*/ 8 w 68"/>
                  <a:gd name="T27" fmla="*/ 118 h 156"/>
                  <a:gd name="T28" fmla="*/ 4 w 68"/>
                  <a:gd name="T29" fmla="*/ 136 h 156"/>
                  <a:gd name="T30" fmla="*/ 0 w 68"/>
                  <a:gd name="T31" fmla="*/ 156 h 156"/>
                  <a:gd name="T32" fmla="*/ 12 w 68"/>
                  <a:gd name="T33" fmla="*/ 144 h 156"/>
                  <a:gd name="T34" fmla="*/ 24 w 68"/>
                  <a:gd name="T35" fmla="*/ 126 h 156"/>
                  <a:gd name="T36" fmla="*/ 38 w 68"/>
                  <a:gd name="T37" fmla="*/ 104 h 156"/>
                  <a:gd name="T38" fmla="*/ 50 w 68"/>
                  <a:gd name="T39" fmla="*/ 84 h 156"/>
                  <a:gd name="T40" fmla="*/ 60 w 68"/>
                  <a:gd name="T41" fmla="*/ 62 h 156"/>
                  <a:gd name="T42" fmla="*/ 66 w 68"/>
                  <a:gd name="T43" fmla="*/ 44 h 156"/>
                  <a:gd name="T44" fmla="*/ 68 w 68"/>
                  <a:gd name="T45" fmla="*/ 30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56">
                    <a:moveTo>
                      <a:pt x="68" y="30"/>
                    </a:moveTo>
                    <a:lnTo>
                      <a:pt x="54" y="28"/>
                    </a:lnTo>
                    <a:lnTo>
                      <a:pt x="46" y="22"/>
                    </a:lnTo>
                    <a:lnTo>
                      <a:pt x="40" y="14"/>
                    </a:lnTo>
                    <a:lnTo>
                      <a:pt x="36" y="0"/>
                    </a:lnTo>
                    <a:lnTo>
                      <a:pt x="32" y="0"/>
                    </a:lnTo>
                    <a:lnTo>
                      <a:pt x="26" y="2"/>
                    </a:lnTo>
                    <a:lnTo>
                      <a:pt x="22" y="6"/>
                    </a:lnTo>
                    <a:lnTo>
                      <a:pt x="28" y="22"/>
                    </a:lnTo>
                    <a:lnTo>
                      <a:pt x="28" y="40"/>
                    </a:lnTo>
                    <a:lnTo>
                      <a:pt x="24" y="60"/>
                    </a:lnTo>
                    <a:lnTo>
                      <a:pt x="18" y="78"/>
                    </a:lnTo>
                    <a:lnTo>
                      <a:pt x="14" y="96"/>
                    </a:lnTo>
                    <a:lnTo>
                      <a:pt x="8" y="118"/>
                    </a:lnTo>
                    <a:lnTo>
                      <a:pt x="4" y="136"/>
                    </a:lnTo>
                    <a:lnTo>
                      <a:pt x="0" y="156"/>
                    </a:lnTo>
                    <a:lnTo>
                      <a:pt x="12" y="144"/>
                    </a:lnTo>
                    <a:lnTo>
                      <a:pt x="24" y="126"/>
                    </a:lnTo>
                    <a:lnTo>
                      <a:pt x="38" y="104"/>
                    </a:lnTo>
                    <a:lnTo>
                      <a:pt x="50" y="84"/>
                    </a:lnTo>
                    <a:lnTo>
                      <a:pt x="60" y="62"/>
                    </a:lnTo>
                    <a:lnTo>
                      <a:pt x="66" y="44"/>
                    </a:lnTo>
                    <a:lnTo>
                      <a:pt x="68" y="30"/>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43" name="Freeform 41"/>
              <p:cNvSpPr>
                <a:spLocks/>
              </p:cNvSpPr>
              <p:nvPr/>
            </p:nvSpPr>
            <p:spPr bwMode="gray">
              <a:xfrm>
                <a:off x="5362" y="1734"/>
                <a:ext cx="68" cy="156"/>
              </a:xfrm>
              <a:custGeom>
                <a:avLst/>
                <a:gdLst>
                  <a:gd name="T0" fmla="*/ 68 w 68"/>
                  <a:gd name="T1" fmla="*/ 30 h 156"/>
                  <a:gd name="T2" fmla="*/ 54 w 68"/>
                  <a:gd name="T3" fmla="*/ 28 h 156"/>
                  <a:gd name="T4" fmla="*/ 46 w 68"/>
                  <a:gd name="T5" fmla="*/ 22 h 156"/>
                  <a:gd name="T6" fmla="*/ 40 w 68"/>
                  <a:gd name="T7" fmla="*/ 14 h 156"/>
                  <a:gd name="T8" fmla="*/ 36 w 68"/>
                  <a:gd name="T9" fmla="*/ 0 h 156"/>
                  <a:gd name="T10" fmla="*/ 32 w 68"/>
                  <a:gd name="T11" fmla="*/ 0 h 156"/>
                  <a:gd name="T12" fmla="*/ 26 w 68"/>
                  <a:gd name="T13" fmla="*/ 2 h 156"/>
                  <a:gd name="T14" fmla="*/ 22 w 68"/>
                  <a:gd name="T15" fmla="*/ 6 h 156"/>
                  <a:gd name="T16" fmla="*/ 28 w 68"/>
                  <a:gd name="T17" fmla="*/ 22 h 156"/>
                  <a:gd name="T18" fmla="*/ 28 w 68"/>
                  <a:gd name="T19" fmla="*/ 40 h 156"/>
                  <a:gd name="T20" fmla="*/ 24 w 68"/>
                  <a:gd name="T21" fmla="*/ 60 h 156"/>
                  <a:gd name="T22" fmla="*/ 18 w 68"/>
                  <a:gd name="T23" fmla="*/ 78 h 156"/>
                  <a:gd name="T24" fmla="*/ 14 w 68"/>
                  <a:gd name="T25" fmla="*/ 96 h 156"/>
                  <a:gd name="T26" fmla="*/ 8 w 68"/>
                  <a:gd name="T27" fmla="*/ 118 h 156"/>
                  <a:gd name="T28" fmla="*/ 4 w 68"/>
                  <a:gd name="T29" fmla="*/ 136 h 156"/>
                  <a:gd name="T30" fmla="*/ 0 w 68"/>
                  <a:gd name="T31" fmla="*/ 156 h 156"/>
                  <a:gd name="T32" fmla="*/ 12 w 68"/>
                  <a:gd name="T33" fmla="*/ 144 h 156"/>
                  <a:gd name="T34" fmla="*/ 24 w 68"/>
                  <a:gd name="T35" fmla="*/ 126 h 156"/>
                  <a:gd name="T36" fmla="*/ 38 w 68"/>
                  <a:gd name="T37" fmla="*/ 104 h 156"/>
                  <a:gd name="T38" fmla="*/ 50 w 68"/>
                  <a:gd name="T39" fmla="*/ 84 h 156"/>
                  <a:gd name="T40" fmla="*/ 60 w 68"/>
                  <a:gd name="T41" fmla="*/ 62 h 156"/>
                  <a:gd name="T42" fmla="*/ 66 w 68"/>
                  <a:gd name="T43" fmla="*/ 44 h 156"/>
                  <a:gd name="T44" fmla="*/ 68 w 68"/>
                  <a:gd name="T45" fmla="*/ 30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56">
                    <a:moveTo>
                      <a:pt x="68" y="30"/>
                    </a:moveTo>
                    <a:lnTo>
                      <a:pt x="54" y="28"/>
                    </a:lnTo>
                    <a:lnTo>
                      <a:pt x="46" y="22"/>
                    </a:lnTo>
                    <a:lnTo>
                      <a:pt x="40" y="14"/>
                    </a:lnTo>
                    <a:lnTo>
                      <a:pt x="36" y="0"/>
                    </a:lnTo>
                    <a:lnTo>
                      <a:pt x="32" y="0"/>
                    </a:lnTo>
                    <a:lnTo>
                      <a:pt x="26" y="2"/>
                    </a:lnTo>
                    <a:lnTo>
                      <a:pt x="22" y="6"/>
                    </a:lnTo>
                    <a:lnTo>
                      <a:pt x="28" y="22"/>
                    </a:lnTo>
                    <a:lnTo>
                      <a:pt x="28" y="40"/>
                    </a:lnTo>
                    <a:lnTo>
                      <a:pt x="24" y="60"/>
                    </a:lnTo>
                    <a:lnTo>
                      <a:pt x="18" y="78"/>
                    </a:lnTo>
                    <a:lnTo>
                      <a:pt x="14" y="96"/>
                    </a:lnTo>
                    <a:lnTo>
                      <a:pt x="8" y="118"/>
                    </a:lnTo>
                    <a:lnTo>
                      <a:pt x="4" y="136"/>
                    </a:lnTo>
                    <a:lnTo>
                      <a:pt x="0" y="156"/>
                    </a:lnTo>
                    <a:lnTo>
                      <a:pt x="12" y="144"/>
                    </a:lnTo>
                    <a:lnTo>
                      <a:pt x="24" y="126"/>
                    </a:lnTo>
                    <a:lnTo>
                      <a:pt x="38" y="104"/>
                    </a:lnTo>
                    <a:lnTo>
                      <a:pt x="50" y="84"/>
                    </a:lnTo>
                    <a:lnTo>
                      <a:pt x="60" y="62"/>
                    </a:lnTo>
                    <a:lnTo>
                      <a:pt x="66" y="44"/>
                    </a:lnTo>
                    <a:lnTo>
                      <a:pt x="68" y="30"/>
                    </a:lnTo>
                  </a:path>
                </a:pathLst>
              </a:custGeom>
              <a:solidFill>
                <a:srgbClr val="EAEAEA">
                  <a:alpha val="3137"/>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44" name="Freeform 42"/>
              <p:cNvSpPr>
                <a:spLocks/>
              </p:cNvSpPr>
              <p:nvPr/>
            </p:nvSpPr>
            <p:spPr bwMode="gray">
              <a:xfrm>
                <a:off x="3286" y="801"/>
                <a:ext cx="9" cy="2"/>
              </a:xfrm>
              <a:custGeom>
                <a:avLst/>
                <a:gdLst>
                  <a:gd name="T0" fmla="*/ 10 w 10"/>
                  <a:gd name="T1" fmla="*/ 2 h 2"/>
                  <a:gd name="T2" fmla="*/ 4 w 10"/>
                  <a:gd name="T3" fmla="*/ 0 h 2"/>
                  <a:gd name="T4" fmla="*/ 0 w 10"/>
                  <a:gd name="T5" fmla="*/ 0 h 2"/>
                  <a:gd name="T6" fmla="*/ 10 w 10"/>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2"/>
                    </a:moveTo>
                    <a:lnTo>
                      <a:pt x="4" y="0"/>
                    </a:lnTo>
                    <a:lnTo>
                      <a:pt x="0" y="0"/>
                    </a:lnTo>
                    <a:lnTo>
                      <a:pt x="10" y="2"/>
                    </a:lnTo>
                    <a:close/>
                  </a:path>
                </a:pathLst>
              </a:custGeom>
              <a:solidFill>
                <a:srgbClr val="FFFFFF">
                  <a:alpha val="20000"/>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45" name="Freeform 43"/>
              <p:cNvSpPr>
                <a:spLocks/>
              </p:cNvSpPr>
              <p:nvPr/>
            </p:nvSpPr>
            <p:spPr bwMode="gray">
              <a:xfrm>
                <a:off x="3286" y="801"/>
                <a:ext cx="9" cy="2"/>
              </a:xfrm>
              <a:custGeom>
                <a:avLst/>
                <a:gdLst>
                  <a:gd name="T0" fmla="*/ 10 w 10"/>
                  <a:gd name="T1" fmla="*/ 2 h 2"/>
                  <a:gd name="T2" fmla="*/ 4 w 10"/>
                  <a:gd name="T3" fmla="*/ 0 h 2"/>
                  <a:gd name="T4" fmla="*/ 0 w 10"/>
                  <a:gd name="T5" fmla="*/ 0 h 2"/>
                  <a:gd name="T6" fmla="*/ 10 w 10"/>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2"/>
                    </a:moveTo>
                    <a:lnTo>
                      <a:pt x="4" y="0"/>
                    </a:lnTo>
                    <a:lnTo>
                      <a:pt x="0" y="0"/>
                    </a:lnTo>
                    <a:lnTo>
                      <a:pt x="10" y="2"/>
                    </a:lnTo>
                  </a:path>
                </a:pathLst>
              </a:custGeom>
              <a:solidFill>
                <a:srgbClr val="FFFFFF">
                  <a:alpha val="20000"/>
                </a:srgbClr>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grpSp>
      </p:grpSp>
      <p:pic>
        <p:nvPicPr>
          <p:cNvPr id="46" name="Picture 52" descr="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79113" y="19050"/>
            <a:ext cx="150336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95" descr="wudalog2.JPG.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8111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0182" name="Rectangle 54"/>
          <p:cNvSpPr>
            <a:spLocks noGrp="1" noChangeArrowheads="1"/>
          </p:cNvSpPr>
          <p:nvPr>
            <p:ph type="ctrTitle" sz="quarter"/>
          </p:nvPr>
        </p:nvSpPr>
        <p:spPr>
          <a:xfrm>
            <a:off x="876300" y="1538289"/>
            <a:ext cx="10363200" cy="1470025"/>
          </a:xfrm>
        </p:spPr>
        <p:txBody>
          <a:bodyPr/>
          <a:lstStyle>
            <a:lvl1pPr>
              <a:defRPr sz="4800"/>
            </a:lvl1pPr>
          </a:lstStyle>
          <a:p>
            <a:r>
              <a:rPr lang="zh-CN" altLang="en-US"/>
              <a:t>单击此处编辑母版标题样式</a:t>
            </a:r>
          </a:p>
        </p:txBody>
      </p:sp>
      <p:sp>
        <p:nvSpPr>
          <p:cNvPr id="2480183" name="Rectangle 55"/>
          <p:cNvSpPr>
            <a:spLocks noGrp="1" noChangeArrowheads="1"/>
          </p:cNvSpPr>
          <p:nvPr>
            <p:ph type="subTitle" sz="quarter" idx="1"/>
          </p:nvPr>
        </p:nvSpPr>
        <p:spPr>
          <a:xfrm>
            <a:off x="1835151" y="4194176"/>
            <a:ext cx="8534400" cy="1489075"/>
          </a:xfrm>
        </p:spPr>
        <p:txBody>
          <a:bodyPr/>
          <a:lstStyle>
            <a:lvl1pPr marL="0" indent="0" algn="ctr">
              <a:buFont typeface="Wingdings" pitchFamily="2" charset="2"/>
              <a:buNone/>
              <a:defRPr sz="1800">
                <a:solidFill>
                  <a:schemeClr val="bg1"/>
                </a:solidFill>
              </a:defRPr>
            </a:lvl1pPr>
          </a:lstStyle>
          <a:p>
            <a:r>
              <a:rPr lang="zh-CN" altLang="en-US"/>
              <a:t>单击此处编辑母版副标题样式</a:t>
            </a:r>
          </a:p>
        </p:txBody>
      </p:sp>
      <p:sp>
        <p:nvSpPr>
          <p:cNvPr id="48" name="Rectangle 56"/>
          <p:cNvSpPr>
            <a:spLocks noGrp="1" noChangeArrowheads="1"/>
          </p:cNvSpPr>
          <p:nvPr>
            <p:ph type="dt" sz="quarter" idx="10"/>
          </p:nvPr>
        </p:nvSpPr>
        <p:spPr>
          <a:xfrm>
            <a:off x="609600" y="6245225"/>
            <a:ext cx="2844800" cy="476250"/>
          </a:xfrm>
        </p:spPr>
        <p:txBody>
          <a:bodyPr/>
          <a:lstStyle>
            <a:lvl1pPr>
              <a:defRPr/>
            </a:lvl1pPr>
          </a:lstStyle>
          <a:p>
            <a:pPr>
              <a:defRPr/>
            </a:pPr>
            <a:endParaRPr lang="en-US" altLang="zh-CN"/>
          </a:p>
        </p:txBody>
      </p:sp>
      <p:sp>
        <p:nvSpPr>
          <p:cNvPr id="49" name="Rectangle 57"/>
          <p:cNvSpPr>
            <a:spLocks noGrp="1" noChangeArrowheads="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50" name="Rectangle 58"/>
          <p:cNvSpPr>
            <a:spLocks noGrp="1" noChangeArrowheads="1"/>
          </p:cNvSpPr>
          <p:nvPr>
            <p:ph type="sldNum" sz="quarter" idx="12"/>
          </p:nvPr>
        </p:nvSpPr>
        <p:spPr>
          <a:xfrm>
            <a:off x="8737600" y="6245225"/>
            <a:ext cx="2844800" cy="476250"/>
          </a:xfrm>
        </p:spPr>
        <p:txBody>
          <a:bodyPr/>
          <a:lstStyle>
            <a:lvl1pPr>
              <a:defRPr smtClean="0"/>
            </a:lvl1pPr>
          </a:lstStyle>
          <a:p>
            <a:pPr>
              <a:defRPr/>
            </a:pPr>
            <a:fld id="{DB27A061-F93D-4BB2-B4E2-8D39B958A7B3}" type="slidenum">
              <a:rPr lang="en-US" altLang="zh-CN"/>
              <a:pPr>
                <a:defRPr/>
              </a:pPr>
              <a:t>‹#›</a:t>
            </a:fld>
            <a:endParaRPr lang="en-US" altLang="zh-CN"/>
          </a:p>
        </p:txBody>
      </p:sp>
    </p:spTree>
    <p:extLst>
      <p:ext uri="{BB962C8B-B14F-4D97-AF65-F5344CB8AC3E}">
        <p14:creationId xmlns:p14="http://schemas.microsoft.com/office/powerpoint/2010/main" val="101187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0" y="25400"/>
            <a:ext cx="12182475" cy="811213"/>
          </a:xfrm>
        </p:spPr>
        <p:txBody>
          <a:bodyPr/>
          <a:lstStyle/>
          <a:p>
            <a:r>
              <a:rPr lang="zh-CN" altLang="en-US" dirty="0"/>
              <a:t>单击此处编辑母版标题样式</a:t>
            </a:r>
          </a:p>
        </p:txBody>
      </p:sp>
      <p:sp>
        <p:nvSpPr>
          <p:cNvPr id="6" name="内容占位符 2"/>
          <p:cNvSpPr>
            <a:spLocks noGrp="1"/>
          </p:cNvSpPr>
          <p:nvPr>
            <p:ph idx="1"/>
          </p:nvPr>
        </p:nvSpPr>
        <p:spPr>
          <a:xfrm>
            <a:off x="381000" y="1014413"/>
            <a:ext cx="11430000" cy="5384800"/>
          </a:xfrm>
        </p:spPr>
        <p:txBody>
          <a:bodyPr/>
          <a:lstStyle>
            <a:lvl1pPr>
              <a:buClr>
                <a:schemeClr val="tx1">
                  <a:lumMod val="75000"/>
                </a:schemeClr>
              </a:buClr>
              <a:buSzPct val="90000"/>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Rectangle 51"/>
          <p:cNvSpPr>
            <a:spLocks noGrp="1" noChangeArrowheads="1"/>
          </p:cNvSpPr>
          <p:nvPr>
            <p:ph type="dt" sz="half" idx="10"/>
          </p:nvPr>
        </p:nvSpPr>
        <p:spPr>
          <a:xfrm>
            <a:off x="609600" y="6481763"/>
            <a:ext cx="2844800" cy="322262"/>
          </a:xfrm>
          <a:ln/>
        </p:spPr>
        <p:txBody>
          <a:bodyPr/>
          <a:lstStyle>
            <a:lvl1pPr>
              <a:defRPr/>
            </a:lvl1pPr>
          </a:lstStyle>
          <a:p>
            <a:pPr>
              <a:defRPr/>
            </a:pPr>
            <a:endParaRPr lang="en-US" altLang="zh-CN"/>
          </a:p>
        </p:txBody>
      </p:sp>
      <p:sp>
        <p:nvSpPr>
          <p:cNvPr id="8" name="Rectangle 52"/>
          <p:cNvSpPr>
            <a:spLocks noGrp="1" noChangeArrowheads="1"/>
          </p:cNvSpPr>
          <p:nvPr>
            <p:ph type="ftr" sz="quarter" idx="11"/>
          </p:nvPr>
        </p:nvSpPr>
        <p:spPr>
          <a:xfrm>
            <a:off x="4165600" y="6481763"/>
            <a:ext cx="3860800" cy="322262"/>
          </a:xfrm>
          <a:ln/>
        </p:spPr>
        <p:txBody>
          <a:bodyPr/>
          <a:lstStyle>
            <a:lvl1pPr>
              <a:defRPr/>
            </a:lvl1pPr>
          </a:lstStyle>
          <a:p>
            <a:pPr>
              <a:defRPr/>
            </a:pPr>
            <a:endParaRPr lang="en-US" altLang="zh-CN"/>
          </a:p>
        </p:txBody>
      </p:sp>
      <p:sp>
        <p:nvSpPr>
          <p:cNvPr id="9" name="Rectangle 53"/>
          <p:cNvSpPr>
            <a:spLocks noGrp="1" noChangeArrowheads="1"/>
          </p:cNvSpPr>
          <p:nvPr>
            <p:ph type="sldNum" sz="quarter" idx="12"/>
          </p:nvPr>
        </p:nvSpPr>
        <p:spPr>
          <a:xfrm>
            <a:off x="8737600" y="6481763"/>
            <a:ext cx="2844800" cy="322262"/>
          </a:xfrm>
          <a:ln/>
        </p:spPr>
        <p:txBody>
          <a:bodyPr/>
          <a:lstStyle>
            <a:lvl1pPr>
              <a:defRPr/>
            </a:lvl1pPr>
          </a:lstStyle>
          <a:p>
            <a:pPr>
              <a:defRPr/>
            </a:pPr>
            <a:fld id="{FD4DE6C0-E542-4053-97BE-87B5E0275D7C}" type="slidenum">
              <a:rPr lang="en-US" altLang="zh-CN"/>
              <a:pPr>
                <a:defRPr/>
              </a:pPr>
              <a:t>‹#›</a:t>
            </a:fld>
            <a:endParaRPr lang="en-US" altLang="zh-CN"/>
          </a:p>
        </p:txBody>
      </p:sp>
    </p:spTree>
    <p:extLst>
      <p:ext uri="{BB962C8B-B14F-4D97-AF65-F5344CB8AC3E}">
        <p14:creationId xmlns:p14="http://schemas.microsoft.com/office/powerpoint/2010/main" val="403050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449389"/>
            <a:ext cx="5384800" cy="4859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9389"/>
            <a:ext cx="5384800" cy="4859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53"/>
          <p:cNvSpPr>
            <a:spLocks noGrp="1" noChangeArrowheads="1"/>
          </p:cNvSpPr>
          <p:nvPr>
            <p:ph type="sldNum" sz="quarter" idx="12"/>
          </p:nvPr>
        </p:nvSpPr>
        <p:spPr>
          <a:ln/>
        </p:spPr>
        <p:txBody>
          <a:bodyPr/>
          <a:lstStyle>
            <a:lvl1pPr>
              <a:defRPr/>
            </a:lvl1pPr>
          </a:lstStyle>
          <a:p>
            <a:pPr>
              <a:defRPr/>
            </a:pPr>
            <a:fld id="{30A4F6DD-3704-40E0-8B31-12C23C67E1AF}" type="slidenum">
              <a:rPr lang="en-US" altLang="zh-CN"/>
              <a:pPr>
                <a:defRPr/>
              </a:pPr>
              <a:t>‹#›</a:t>
            </a:fld>
            <a:endParaRPr lang="en-US" altLang="zh-CN"/>
          </a:p>
        </p:txBody>
      </p:sp>
    </p:spTree>
    <p:extLst>
      <p:ext uri="{BB962C8B-B14F-4D97-AF65-F5344CB8AC3E}">
        <p14:creationId xmlns:p14="http://schemas.microsoft.com/office/powerpoint/2010/main" val="3982512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08000" y="1371600"/>
            <a:ext cx="11379200" cy="5181600"/>
            <a:chOff x="1002" y="1842"/>
            <a:chExt cx="4656" cy="2400"/>
          </a:xfrm>
        </p:grpSpPr>
        <p:sp>
          <p:nvSpPr>
            <p:cNvPr id="1035" name="Freeform 3"/>
            <p:cNvSpPr>
              <a:spLocks/>
            </p:cNvSpPr>
            <p:nvPr userDrawn="1"/>
          </p:nvSpPr>
          <p:spPr bwMode="gray">
            <a:xfrm>
              <a:off x="1002" y="1842"/>
              <a:ext cx="1924" cy="2400"/>
            </a:xfrm>
            <a:custGeom>
              <a:avLst/>
              <a:gdLst>
                <a:gd name="T0" fmla="*/ 1166 w 1280"/>
                <a:gd name="T1" fmla="*/ 14 h 1782"/>
                <a:gd name="T2" fmla="*/ 1060 w 1280"/>
                <a:gd name="T3" fmla="*/ 40 h 1782"/>
                <a:gd name="T4" fmla="*/ 916 w 1280"/>
                <a:gd name="T5" fmla="*/ 14 h 1782"/>
                <a:gd name="T6" fmla="*/ 728 w 1280"/>
                <a:gd name="T7" fmla="*/ 64 h 1782"/>
                <a:gd name="T8" fmla="*/ 656 w 1280"/>
                <a:gd name="T9" fmla="*/ 102 h 1782"/>
                <a:gd name="T10" fmla="*/ 670 w 1280"/>
                <a:gd name="T11" fmla="*/ 148 h 1782"/>
                <a:gd name="T12" fmla="*/ 546 w 1280"/>
                <a:gd name="T13" fmla="*/ 90 h 1782"/>
                <a:gd name="T14" fmla="*/ 576 w 1280"/>
                <a:gd name="T15" fmla="*/ 120 h 1782"/>
                <a:gd name="T16" fmla="*/ 536 w 1280"/>
                <a:gd name="T17" fmla="*/ 132 h 1782"/>
                <a:gd name="T18" fmla="*/ 578 w 1280"/>
                <a:gd name="T19" fmla="*/ 170 h 1782"/>
                <a:gd name="T20" fmla="*/ 622 w 1280"/>
                <a:gd name="T21" fmla="*/ 174 h 1782"/>
                <a:gd name="T22" fmla="*/ 664 w 1280"/>
                <a:gd name="T23" fmla="*/ 234 h 1782"/>
                <a:gd name="T24" fmla="*/ 522 w 1280"/>
                <a:gd name="T25" fmla="*/ 284 h 1782"/>
                <a:gd name="T26" fmla="*/ 344 w 1280"/>
                <a:gd name="T27" fmla="*/ 262 h 1782"/>
                <a:gd name="T28" fmla="*/ 72 w 1280"/>
                <a:gd name="T29" fmla="*/ 246 h 1782"/>
                <a:gd name="T30" fmla="*/ 36 w 1280"/>
                <a:gd name="T31" fmla="*/ 352 h 1782"/>
                <a:gd name="T32" fmla="*/ 62 w 1280"/>
                <a:gd name="T33" fmla="*/ 418 h 1782"/>
                <a:gd name="T34" fmla="*/ 82 w 1280"/>
                <a:gd name="T35" fmla="*/ 454 h 1782"/>
                <a:gd name="T36" fmla="*/ 112 w 1280"/>
                <a:gd name="T37" fmla="*/ 406 h 1782"/>
                <a:gd name="T38" fmla="*/ 132 w 1280"/>
                <a:gd name="T39" fmla="*/ 400 h 1782"/>
                <a:gd name="T40" fmla="*/ 170 w 1280"/>
                <a:gd name="T41" fmla="*/ 402 h 1782"/>
                <a:gd name="T42" fmla="*/ 230 w 1280"/>
                <a:gd name="T43" fmla="*/ 436 h 1782"/>
                <a:gd name="T44" fmla="*/ 310 w 1280"/>
                <a:gd name="T45" fmla="*/ 508 h 1782"/>
                <a:gd name="T46" fmla="*/ 384 w 1280"/>
                <a:gd name="T47" fmla="*/ 704 h 1782"/>
                <a:gd name="T48" fmla="*/ 470 w 1280"/>
                <a:gd name="T49" fmla="*/ 796 h 1782"/>
                <a:gd name="T50" fmla="*/ 552 w 1280"/>
                <a:gd name="T51" fmla="*/ 912 h 1782"/>
                <a:gd name="T52" fmla="*/ 710 w 1280"/>
                <a:gd name="T53" fmla="*/ 1046 h 1782"/>
                <a:gd name="T54" fmla="*/ 808 w 1280"/>
                <a:gd name="T55" fmla="*/ 1288 h 1782"/>
                <a:gd name="T56" fmla="*/ 796 w 1280"/>
                <a:gd name="T57" fmla="*/ 1708 h 1782"/>
                <a:gd name="T58" fmla="*/ 854 w 1280"/>
                <a:gd name="T59" fmla="*/ 1662 h 1782"/>
                <a:gd name="T60" fmla="*/ 880 w 1280"/>
                <a:gd name="T61" fmla="*/ 1610 h 1782"/>
                <a:gd name="T62" fmla="*/ 1042 w 1280"/>
                <a:gd name="T63" fmla="*/ 1424 h 1782"/>
                <a:gd name="T64" fmla="*/ 1144 w 1280"/>
                <a:gd name="T65" fmla="*/ 1204 h 1782"/>
                <a:gd name="T66" fmla="*/ 1014 w 1280"/>
                <a:gd name="T67" fmla="*/ 1142 h 1782"/>
                <a:gd name="T68" fmla="*/ 836 w 1280"/>
                <a:gd name="T69" fmla="*/ 1040 h 1782"/>
                <a:gd name="T70" fmla="*/ 734 w 1280"/>
                <a:gd name="T71" fmla="*/ 1026 h 1782"/>
                <a:gd name="T72" fmla="*/ 648 w 1280"/>
                <a:gd name="T73" fmla="*/ 936 h 1782"/>
                <a:gd name="T74" fmla="*/ 604 w 1280"/>
                <a:gd name="T75" fmla="*/ 810 h 1782"/>
                <a:gd name="T76" fmla="*/ 734 w 1280"/>
                <a:gd name="T77" fmla="*/ 782 h 1782"/>
                <a:gd name="T78" fmla="*/ 828 w 1280"/>
                <a:gd name="T79" fmla="*/ 632 h 1782"/>
                <a:gd name="T80" fmla="*/ 880 w 1280"/>
                <a:gd name="T81" fmla="*/ 618 h 1782"/>
                <a:gd name="T82" fmla="*/ 922 w 1280"/>
                <a:gd name="T83" fmla="*/ 586 h 1782"/>
                <a:gd name="T84" fmla="*/ 860 w 1280"/>
                <a:gd name="T85" fmla="*/ 544 h 1782"/>
                <a:gd name="T86" fmla="*/ 938 w 1280"/>
                <a:gd name="T87" fmla="*/ 578 h 1782"/>
                <a:gd name="T88" fmla="*/ 984 w 1280"/>
                <a:gd name="T89" fmla="*/ 576 h 1782"/>
                <a:gd name="T90" fmla="*/ 984 w 1280"/>
                <a:gd name="T91" fmla="*/ 540 h 1782"/>
                <a:gd name="T92" fmla="*/ 934 w 1280"/>
                <a:gd name="T93" fmla="*/ 490 h 1782"/>
                <a:gd name="T94" fmla="*/ 866 w 1280"/>
                <a:gd name="T95" fmla="*/ 426 h 1782"/>
                <a:gd name="T96" fmla="*/ 770 w 1280"/>
                <a:gd name="T97" fmla="*/ 412 h 1782"/>
                <a:gd name="T98" fmla="*/ 720 w 1280"/>
                <a:gd name="T99" fmla="*/ 512 h 1782"/>
                <a:gd name="T100" fmla="*/ 646 w 1280"/>
                <a:gd name="T101" fmla="*/ 368 h 1782"/>
                <a:gd name="T102" fmla="*/ 724 w 1280"/>
                <a:gd name="T103" fmla="*/ 316 h 1782"/>
                <a:gd name="T104" fmla="*/ 778 w 1280"/>
                <a:gd name="T105" fmla="*/ 234 h 1782"/>
                <a:gd name="T106" fmla="*/ 788 w 1280"/>
                <a:gd name="T107" fmla="*/ 350 h 1782"/>
                <a:gd name="T108" fmla="*/ 876 w 1280"/>
                <a:gd name="T109" fmla="*/ 350 h 1782"/>
                <a:gd name="T110" fmla="*/ 816 w 1280"/>
                <a:gd name="T111" fmla="*/ 250 h 1782"/>
                <a:gd name="T112" fmla="*/ 734 w 1280"/>
                <a:gd name="T113" fmla="*/ 188 h 1782"/>
                <a:gd name="T114" fmla="*/ 780 w 1280"/>
                <a:gd name="T115" fmla="*/ 128 h 1782"/>
                <a:gd name="T116" fmla="*/ 842 w 1280"/>
                <a:gd name="T117" fmla="*/ 102 h 1782"/>
                <a:gd name="T118" fmla="*/ 968 w 1280"/>
                <a:gd name="T119" fmla="*/ 208 h 1782"/>
                <a:gd name="T120" fmla="*/ 994 w 1280"/>
                <a:gd name="T121" fmla="*/ 324 h 1782"/>
                <a:gd name="T122" fmla="*/ 1154 w 1280"/>
                <a:gd name="T123" fmla="*/ 308 h 1782"/>
                <a:gd name="T124" fmla="*/ 1252 w 1280"/>
                <a:gd name="T125" fmla="*/ 202 h 17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0" h="1782">
                  <a:moveTo>
                    <a:pt x="1214" y="64"/>
                  </a:moveTo>
                  <a:lnTo>
                    <a:pt x="1230" y="60"/>
                  </a:lnTo>
                  <a:lnTo>
                    <a:pt x="1244" y="54"/>
                  </a:lnTo>
                  <a:lnTo>
                    <a:pt x="1254" y="44"/>
                  </a:lnTo>
                  <a:lnTo>
                    <a:pt x="1256" y="30"/>
                  </a:lnTo>
                  <a:lnTo>
                    <a:pt x="1250" y="12"/>
                  </a:lnTo>
                  <a:lnTo>
                    <a:pt x="1238" y="22"/>
                  </a:lnTo>
                  <a:lnTo>
                    <a:pt x="1226" y="24"/>
                  </a:lnTo>
                  <a:lnTo>
                    <a:pt x="1212" y="20"/>
                  </a:lnTo>
                  <a:lnTo>
                    <a:pt x="1198" y="16"/>
                  </a:lnTo>
                  <a:lnTo>
                    <a:pt x="1184" y="14"/>
                  </a:lnTo>
                  <a:lnTo>
                    <a:pt x="1166" y="14"/>
                  </a:lnTo>
                  <a:lnTo>
                    <a:pt x="1146" y="16"/>
                  </a:lnTo>
                  <a:lnTo>
                    <a:pt x="1130" y="18"/>
                  </a:lnTo>
                  <a:lnTo>
                    <a:pt x="1116" y="16"/>
                  </a:lnTo>
                  <a:lnTo>
                    <a:pt x="1100" y="16"/>
                  </a:lnTo>
                  <a:lnTo>
                    <a:pt x="1086" y="14"/>
                  </a:lnTo>
                  <a:lnTo>
                    <a:pt x="1074" y="18"/>
                  </a:lnTo>
                  <a:lnTo>
                    <a:pt x="1070" y="20"/>
                  </a:lnTo>
                  <a:lnTo>
                    <a:pt x="1066" y="24"/>
                  </a:lnTo>
                  <a:lnTo>
                    <a:pt x="1064" y="30"/>
                  </a:lnTo>
                  <a:lnTo>
                    <a:pt x="1062" y="34"/>
                  </a:lnTo>
                  <a:lnTo>
                    <a:pt x="1060" y="38"/>
                  </a:lnTo>
                  <a:lnTo>
                    <a:pt x="1060" y="40"/>
                  </a:lnTo>
                  <a:lnTo>
                    <a:pt x="1036" y="44"/>
                  </a:lnTo>
                  <a:lnTo>
                    <a:pt x="1012" y="44"/>
                  </a:lnTo>
                  <a:lnTo>
                    <a:pt x="986" y="46"/>
                  </a:lnTo>
                  <a:lnTo>
                    <a:pt x="960" y="50"/>
                  </a:lnTo>
                  <a:lnTo>
                    <a:pt x="936" y="58"/>
                  </a:lnTo>
                  <a:lnTo>
                    <a:pt x="912" y="62"/>
                  </a:lnTo>
                  <a:lnTo>
                    <a:pt x="884" y="62"/>
                  </a:lnTo>
                  <a:lnTo>
                    <a:pt x="886" y="48"/>
                  </a:lnTo>
                  <a:lnTo>
                    <a:pt x="894" y="38"/>
                  </a:lnTo>
                  <a:lnTo>
                    <a:pt x="902" y="30"/>
                  </a:lnTo>
                  <a:lnTo>
                    <a:pt x="910" y="22"/>
                  </a:lnTo>
                  <a:lnTo>
                    <a:pt x="916" y="14"/>
                  </a:lnTo>
                  <a:lnTo>
                    <a:pt x="916" y="0"/>
                  </a:lnTo>
                  <a:lnTo>
                    <a:pt x="882" y="0"/>
                  </a:lnTo>
                  <a:lnTo>
                    <a:pt x="844" y="6"/>
                  </a:lnTo>
                  <a:lnTo>
                    <a:pt x="810" y="12"/>
                  </a:lnTo>
                  <a:lnTo>
                    <a:pt x="790" y="16"/>
                  </a:lnTo>
                  <a:lnTo>
                    <a:pt x="766" y="18"/>
                  </a:lnTo>
                  <a:lnTo>
                    <a:pt x="738" y="20"/>
                  </a:lnTo>
                  <a:lnTo>
                    <a:pt x="712" y="26"/>
                  </a:lnTo>
                  <a:lnTo>
                    <a:pt x="690" y="34"/>
                  </a:lnTo>
                  <a:lnTo>
                    <a:pt x="676" y="46"/>
                  </a:lnTo>
                  <a:lnTo>
                    <a:pt x="700" y="56"/>
                  </a:lnTo>
                  <a:lnTo>
                    <a:pt x="728" y="64"/>
                  </a:lnTo>
                  <a:lnTo>
                    <a:pt x="754" y="68"/>
                  </a:lnTo>
                  <a:lnTo>
                    <a:pt x="728" y="68"/>
                  </a:lnTo>
                  <a:lnTo>
                    <a:pt x="702" y="70"/>
                  </a:lnTo>
                  <a:lnTo>
                    <a:pt x="676" y="68"/>
                  </a:lnTo>
                  <a:lnTo>
                    <a:pt x="658" y="64"/>
                  </a:lnTo>
                  <a:lnTo>
                    <a:pt x="642" y="58"/>
                  </a:lnTo>
                  <a:lnTo>
                    <a:pt x="624" y="54"/>
                  </a:lnTo>
                  <a:lnTo>
                    <a:pt x="602" y="54"/>
                  </a:lnTo>
                  <a:lnTo>
                    <a:pt x="614" y="78"/>
                  </a:lnTo>
                  <a:lnTo>
                    <a:pt x="626" y="92"/>
                  </a:lnTo>
                  <a:lnTo>
                    <a:pt x="640" y="100"/>
                  </a:lnTo>
                  <a:lnTo>
                    <a:pt x="656" y="102"/>
                  </a:lnTo>
                  <a:lnTo>
                    <a:pt x="676" y="102"/>
                  </a:lnTo>
                  <a:lnTo>
                    <a:pt x="698" y="102"/>
                  </a:lnTo>
                  <a:lnTo>
                    <a:pt x="692" y="106"/>
                  </a:lnTo>
                  <a:lnTo>
                    <a:pt x="686" y="112"/>
                  </a:lnTo>
                  <a:lnTo>
                    <a:pt x="682" y="118"/>
                  </a:lnTo>
                  <a:lnTo>
                    <a:pt x="676" y="124"/>
                  </a:lnTo>
                  <a:lnTo>
                    <a:pt x="672" y="128"/>
                  </a:lnTo>
                  <a:lnTo>
                    <a:pt x="676" y="132"/>
                  </a:lnTo>
                  <a:lnTo>
                    <a:pt x="680" y="138"/>
                  </a:lnTo>
                  <a:lnTo>
                    <a:pt x="684" y="142"/>
                  </a:lnTo>
                  <a:lnTo>
                    <a:pt x="688" y="146"/>
                  </a:lnTo>
                  <a:lnTo>
                    <a:pt x="670" y="148"/>
                  </a:lnTo>
                  <a:lnTo>
                    <a:pt x="656" y="144"/>
                  </a:lnTo>
                  <a:lnTo>
                    <a:pt x="644" y="134"/>
                  </a:lnTo>
                  <a:lnTo>
                    <a:pt x="634" y="124"/>
                  </a:lnTo>
                  <a:lnTo>
                    <a:pt x="624" y="112"/>
                  </a:lnTo>
                  <a:lnTo>
                    <a:pt x="612" y="104"/>
                  </a:lnTo>
                  <a:lnTo>
                    <a:pt x="598" y="100"/>
                  </a:lnTo>
                  <a:lnTo>
                    <a:pt x="576" y="104"/>
                  </a:lnTo>
                  <a:lnTo>
                    <a:pt x="580" y="108"/>
                  </a:lnTo>
                  <a:lnTo>
                    <a:pt x="584" y="114"/>
                  </a:lnTo>
                  <a:lnTo>
                    <a:pt x="572" y="104"/>
                  </a:lnTo>
                  <a:lnTo>
                    <a:pt x="560" y="96"/>
                  </a:lnTo>
                  <a:lnTo>
                    <a:pt x="546" y="90"/>
                  </a:lnTo>
                  <a:lnTo>
                    <a:pt x="532" y="88"/>
                  </a:lnTo>
                  <a:lnTo>
                    <a:pt x="518" y="94"/>
                  </a:lnTo>
                  <a:lnTo>
                    <a:pt x="530" y="100"/>
                  </a:lnTo>
                  <a:lnTo>
                    <a:pt x="538" y="104"/>
                  </a:lnTo>
                  <a:lnTo>
                    <a:pt x="552" y="106"/>
                  </a:lnTo>
                  <a:lnTo>
                    <a:pt x="558" y="106"/>
                  </a:lnTo>
                  <a:lnTo>
                    <a:pt x="562" y="108"/>
                  </a:lnTo>
                  <a:lnTo>
                    <a:pt x="566" y="110"/>
                  </a:lnTo>
                  <a:lnTo>
                    <a:pt x="570" y="116"/>
                  </a:lnTo>
                  <a:lnTo>
                    <a:pt x="574" y="118"/>
                  </a:lnTo>
                  <a:lnTo>
                    <a:pt x="576" y="120"/>
                  </a:lnTo>
                  <a:lnTo>
                    <a:pt x="576" y="124"/>
                  </a:lnTo>
                  <a:lnTo>
                    <a:pt x="576" y="126"/>
                  </a:lnTo>
                  <a:lnTo>
                    <a:pt x="574" y="130"/>
                  </a:lnTo>
                  <a:lnTo>
                    <a:pt x="570" y="134"/>
                  </a:lnTo>
                  <a:lnTo>
                    <a:pt x="568" y="136"/>
                  </a:lnTo>
                  <a:lnTo>
                    <a:pt x="566" y="138"/>
                  </a:lnTo>
                  <a:lnTo>
                    <a:pt x="562" y="138"/>
                  </a:lnTo>
                  <a:lnTo>
                    <a:pt x="556" y="138"/>
                  </a:lnTo>
                  <a:lnTo>
                    <a:pt x="552" y="136"/>
                  </a:lnTo>
                  <a:lnTo>
                    <a:pt x="546" y="134"/>
                  </a:lnTo>
                  <a:lnTo>
                    <a:pt x="540" y="132"/>
                  </a:lnTo>
                  <a:lnTo>
                    <a:pt x="536" y="132"/>
                  </a:lnTo>
                  <a:lnTo>
                    <a:pt x="536" y="136"/>
                  </a:lnTo>
                  <a:lnTo>
                    <a:pt x="536" y="142"/>
                  </a:lnTo>
                  <a:lnTo>
                    <a:pt x="538" y="148"/>
                  </a:lnTo>
                  <a:lnTo>
                    <a:pt x="542" y="152"/>
                  </a:lnTo>
                  <a:lnTo>
                    <a:pt x="546" y="154"/>
                  </a:lnTo>
                  <a:lnTo>
                    <a:pt x="552" y="156"/>
                  </a:lnTo>
                  <a:lnTo>
                    <a:pt x="556" y="158"/>
                  </a:lnTo>
                  <a:lnTo>
                    <a:pt x="562" y="160"/>
                  </a:lnTo>
                  <a:lnTo>
                    <a:pt x="566" y="162"/>
                  </a:lnTo>
                  <a:lnTo>
                    <a:pt x="570" y="166"/>
                  </a:lnTo>
                  <a:lnTo>
                    <a:pt x="574" y="168"/>
                  </a:lnTo>
                  <a:lnTo>
                    <a:pt x="578" y="170"/>
                  </a:lnTo>
                  <a:lnTo>
                    <a:pt x="582" y="172"/>
                  </a:lnTo>
                  <a:lnTo>
                    <a:pt x="588" y="172"/>
                  </a:lnTo>
                  <a:lnTo>
                    <a:pt x="592" y="172"/>
                  </a:lnTo>
                  <a:lnTo>
                    <a:pt x="596" y="172"/>
                  </a:lnTo>
                  <a:lnTo>
                    <a:pt x="600" y="170"/>
                  </a:lnTo>
                  <a:lnTo>
                    <a:pt x="602" y="168"/>
                  </a:lnTo>
                  <a:lnTo>
                    <a:pt x="604" y="164"/>
                  </a:lnTo>
                  <a:lnTo>
                    <a:pt x="606" y="166"/>
                  </a:lnTo>
                  <a:lnTo>
                    <a:pt x="608" y="164"/>
                  </a:lnTo>
                  <a:lnTo>
                    <a:pt x="612" y="162"/>
                  </a:lnTo>
                  <a:lnTo>
                    <a:pt x="616" y="168"/>
                  </a:lnTo>
                  <a:lnTo>
                    <a:pt x="622" y="174"/>
                  </a:lnTo>
                  <a:lnTo>
                    <a:pt x="634" y="180"/>
                  </a:lnTo>
                  <a:lnTo>
                    <a:pt x="646" y="184"/>
                  </a:lnTo>
                  <a:lnTo>
                    <a:pt x="660" y="190"/>
                  </a:lnTo>
                  <a:lnTo>
                    <a:pt x="672" y="202"/>
                  </a:lnTo>
                  <a:lnTo>
                    <a:pt x="664" y="204"/>
                  </a:lnTo>
                  <a:lnTo>
                    <a:pt x="660" y="206"/>
                  </a:lnTo>
                  <a:lnTo>
                    <a:pt x="656" y="208"/>
                  </a:lnTo>
                  <a:lnTo>
                    <a:pt x="654" y="212"/>
                  </a:lnTo>
                  <a:lnTo>
                    <a:pt x="652" y="216"/>
                  </a:lnTo>
                  <a:lnTo>
                    <a:pt x="648" y="220"/>
                  </a:lnTo>
                  <a:lnTo>
                    <a:pt x="644" y="224"/>
                  </a:lnTo>
                  <a:lnTo>
                    <a:pt x="664" y="234"/>
                  </a:lnTo>
                  <a:lnTo>
                    <a:pt x="678" y="250"/>
                  </a:lnTo>
                  <a:lnTo>
                    <a:pt x="682" y="270"/>
                  </a:lnTo>
                  <a:lnTo>
                    <a:pt x="672" y="268"/>
                  </a:lnTo>
                  <a:lnTo>
                    <a:pt x="654" y="268"/>
                  </a:lnTo>
                  <a:lnTo>
                    <a:pt x="632" y="270"/>
                  </a:lnTo>
                  <a:lnTo>
                    <a:pt x="612" y="274"/>
                  </a:lnTo>
                  <a:lnTo>
                    <a:pt x="598" y="280"/>
                  </a:lnTo>
                  <a:lnTo>
                    <a:pt x="592" y="284"/>
                  </a:lnTo>
                  <a:lnTo>
                    <a:pt x="586" y="290"/>
                  </a:lnTo>
                  <a:lnTo>
                    <a:pt x="580" y="296"/>
                  </a:lnTo>
                  <a:lnTo>
                    <a:pt x="552" y="290"/>
                  </a:lnTo>
                  <a:lnTo>
                    <a:pt x="522" y="284"/>
                  </a:lnTo>
                  <a:lnTo>
                    <a:pt x="496" y="284"/>
                  </a:lnTo>
                  <a:lnTo>
                    <a:pt x="472" y="290"/>
                  </a:lnTo>
                  <a:lnTo>
                    <a:pt x="450" y="294"/>
                  </a:lnTo>
                  <a:lnTo>
                    <a:pt x="432" y="288"/>
                  </a:lnTo>
                  <a:lnTo>
                    <a:pt x="416" y="284"/>
                  </a:lnTo>
                  <a:lnTo>
                    <a:pt x="408" y="278"/>
                  </a:lnTo>
                  <a:lnTo>
                    <a:pt x="402" y="272"/>
                  </a:lnTo>
                  <a:lnTo>
                    <a:pt x="394" y="260"/>
                  </a:lnTo>
                  <a:lnTo>
                    <a:pt x="384" y="256"/>
                  </a:lnTo>
                  <a:lnTo>
                    <a:pt x="372" y="254"/>
                  </a:lnTo>
                  <a:lnTo>
                    <a:pt x="358" y="258"/>
                  </a:lnTo>
                  <a:lnTo>
                    <a:pt x="344" y="262"/>
                  </a:lnTo>
                  <a:lnTo>
                    <a:pt x="330" y="266"/>
                  </a:lnTo>
                  <a:lnTo>
                    <a:pt x="306" y="272"/>
                  </a:lnTo>
                  <a:lnTo>
                    <a:pt x="292" y="272"/>
                  </a:lnTo>
                  <a:lnTo>
                    <a:pt x="280" y="270"/>
                  </a:lnTo>
                  <a:lnTo>
                    <a:pt x="270" y="266"/>
                  </a:lnTo>
                  <a:lnTo>
                    <a:pt x="260" y="260"/>
                  </a:lnTo>
                  <a:lnTo>
                    <a:pt x="248" y="252"/>
                  </a:lnTo>
                  <a:lnTo>
                    <a:pt x="228" y="244"/>
                  </a:lnTo>
                  <a:lnTo>
                    <a:pt x="196" y="236"/>
                  </a:lnTo>
                  <a:lnTo>
                    <a:pt x="156" y="234"/>
                  </a:lnTo>
                  <a:lnTo>
                    <a:pt x="114" y="238"/>
                  </a:lnTo>
                  <a:lnTo>
                    <a:pt x="72" y="246"/>
                  </a:lnTo>
                  <a:lnTo>
                    <a:pt x="34" y="256"/>
                  </a:lnTo>
                  <a:lnTo>
                    <a:pt x="4" y="272"/>
                  </a:lnTo>
                  <a:lnTo>
                    <a:pt x="6" y="276"/>
                  </a:lnTo>
                  <a:lnTo>
                    <a:pt x="8" y="280"/>
                  </a:lnTo>
                  <a:lnTo>
                    <a:pt x="22" y="284"/>
                  </a:lnTo>
                  <a:lnTo>
                    <a:pt x="32" y="294"/>
                  </a:lnTo>
                  <a:lnTo>
                    <a:pt x="40" y="306"/>
                  </a:lnTo>
                  <a:lnTo>
                    <a:pt x="44" y="322"/>
                  </a:lnTo>
                  <a:lnTo>
                    <a:pt x="22" y="326"/>
                  </a:lnTo>
                  <a:lnTo>
                    <a:pt x="0" y="334"/>
                  </a:lnTo>
                  <a:lnTo>
                    <a:pt x="16" y="346"/>
                  </a:lnTo>
                  <a:lnTo>
                    <a:pt x="36" y="352"/>
                  </a:lnTo>
                  <a:lnTo>
                    <a:pt x="56" y="358"/>
                  </a:lnTo>
                  <a:lnTo>
                    <a:pt x="30" y="364"/>
                  </a:lnTo>
                  <a:lnTo>
                    <a:pt x="4" y="372"/>
                  </a:lnTo>
                  <a:lnTo>
                    <a:pt x="10" y="392"/>
                  </a:lnTo>
                  <a:lnTo>
                    <a:pt x="20" y="404"/>
                  </a:lnTo>
                  <a:lnTo>
                    <a:pt x="34" y="408"/>
                  </a:lnTo>
                  <a:lnTo>
                    <a:pt x="48" y="406"/>
                  </a:lnTo>
                  <a:lnTo>
                    <a:pt x="54" y="410"/>
                  </a:lnTo>
                  <a:lnTo>
                    <a:pt x="58" y="412"/>
                  </a:lnTo>
                  <a:lnTo>
                    <a:pt x="62" y="418"/>
                  </a:lnTo>
                  <a:lnTo>
                    <a:pt x="64" y="422"/>
                  </a:lnTo>
                  <a:lnTo>
                    <a:pt x="64" y="428"/>
                  </a:lnTo>
                  <a:lnTo>
                    <a:pt x="62" y="432"/>
                  </a:lnTo>
                  <a:lnTo>
                    <a:pt x="54" y="440"/>
                  </a:lnTo>
                  <a:lnTo>
                    <a:pt x="44" y="448"/>
                  </a:lnTo>
                  <a:lnTo>
                    <a:pt x="36" y="458"/>
                  </a:lnTo>
                  <a:lnTo>
                    <a:pt x="34" y="470"/>
                  </a:lnTo>
                  <a:lnTo>
                    <a:pt x="44" y="468"/>
                  </a:lnTo>
                  <a:lnTo>
                    <a:pt x="56" y="464"/>
                  </a:lnTo>
                  <a:lnTo>
                    <a:pt x="66" y="460"/>
                  </a:lnTo>
                  <a:lnTo>
                    <a:pt x="76" y="458"/>
                  </a:lnTo>
                  <a:lnTo>
                    <a:pt x="82" y="454"/>
                  </a:lnTo>
                  <a:lnTo>
                    <a:pt x="90" y="448"/>
                  </a:lnTo>
                  <a:lnTo>
                    <a:pt x="94" y="442"/>
                  </a:lnTo>
                  <a:lnTo>
                    <a:pt x="96" y="438"/>
                  </a:lnTo>
                  <a:lnTo>
                    <a:pt x="96" y="434"/>
                  </a:lnTo>
                  <a:lnTo>
                    <a:pt x="98" y="428"/>
                  </a:lnTo>
                  <a:lnTo>
                    <a:pt x="98" y="422"/>
                  </a:lnTo>
                  <a:lnTo>
                    <a:pt x="98" y="420"/>
                  </a:lnTo>
                  <a:lnTo>
                    <a:pt x="98" y="416"/>
                  </a:lnTo>
                  <a:lnTo>
                    <a:pt x="100" y="414"/>
                  </a:lnTo>
                  <a:lnTo>
                    <a:pt x="102" y="412"/>
                  </a:lnTo>
                  <a:lnTo>
                    <a:pt x="106" y="410"/>
                  </a:lnTo>
                  <a:lnTo>
                    <a:pt x="112" y="406"/>
                  </a:lnTo>
                  <a:lnTo>
                    <a:pt x="116" y="400"/>
                  </a:lnTo>
                  <a:lnTo>
                    <a:pt x="120" y="396"/>
                  </a:lnTo>
                  <a:lnTo>
                    <a:pt x="124" y="392"/>
                  </a:lnTo>
                  <a:lnTo>
                    <a:pt x="124" y="390"/>
                  </a:lnTo>
                  <a:lnTo>
                    <a:pt x="128" y="388"/>
                  </a:lnTo>
                  <a:lnTo>
                    <a:pt x="130" y="388"/>
                  </a:lnTo>
                  <a:lnTo>
                    <a:pt x="134" y="388"/>
                  </a:lnTo>
                  <a:lnTo>
                    <a:pt x="136" y="390"/>
                  </a:lnTo>
                  <a:lnTo>
                    <a:pt x="136" y="392"/>
                  </a:lnTo>
                  <a:lnTo>
                    <a:pt x="136" y="394"/>
                  </a:lnTo>
                  <a:lnTo>
                    <a:pt x="134" y="398"/>
                  </a:lnTo>
                  <a:lnTo>
                    <a:pt x="132" y="400"/>
                  </a:lnTo>
                  <a:lnTo>
                    <a:pt x="130" y="404"/>
                  </a:lnTo>
                  <a:lnTo>
                    <a:pt x="130" y="406"/>
                  </a:lnTo>
                  <a:lnTo>
                    <a:pt x="130" y="408"/>
                  </a:lnTo>
                  <a:lnTo>
                    <a:pt x="134" y="408"/>
                  </a:lnTo>
                  <a:lnTo>
                    <a:pt x="138" y="406"/>
                  </a:lnTo>
                  <a:lnTo>
                    <a:pt x="144" y="402"/>
                  </a:lnTo>
                  <a:lnTo>
                    <a:pt x="148" y="400"/>
                  </a:lnTo>
                  <a:lnTo>
                    <a:pt x="154" y="398"/>
                  </a:lnTo>
                  <a:lnTo>
                    <a:pt x="160" y="396"/>
                  </a:lnTo>
                  <a:lnTo>
                    <a:pt x="164" y="398"/>
                  </a:lnTo>
                  <a:lnTo>
                    <a:pt x="168" y="400"/>
                  </a:lnTo>
                  <a:lnTo>
                    <a:pt x="170" y="402"/>
                  </a:lnTo>
                  <a:lnTo>
                    <a:pt x="174" y="406"/>
                  </a:lnTo>
                  <a:lnTo>
                    <a:pt x="178" y="410"/>
                  </a:lnTo>
                  <a:lnTo>
                    <a:pt x="182" y="412"/>
                  </a:lnTo>
                  <a:lnTo>
                    <a:pt x="186" y="416"/>
                  </a:lnTo>
                  <a:lnTo>
                    <a:pt x="192" y="418"/>
                  </a:lnTo>
                  <a:lnTo>
                    <a:pt x="198" y="418"/>
                  </a:lnTo>
                  <a:lnTo>
                    <a:pt x="204" y="418"/>
                  </a:lnTo>
                  <a:lnTo>
                    <a:pt x="212" y="420"/>
                  </a:lnTo>
                  <a:lnTo>
                    <a:pt x="218" y="422"/>
                  </a:lnTo>
                  <a:lnTo>
                    <a:pt x="222" y="426"/>
                  </a:lnTo>
                  <a:lnTo>
                    <a:pt x="226" y="430"/>
                  </a:lnTo>
                  <a:lnTo>
                    <a:pt x="230" y="436"/>
                  </a:lnTo>
                  <a:lnTo>
                    <a:pt x="238" y="446"/>
                  </a:lnTo>
                  <a:lnTo>
                    <a:pt x="248" y="456"/>
                  </a:lnTo>
                  <a:lnTo>
                    <a:pt x="260" y="464"/>
                  </a:lnTo>
                  <a:lnTo>
                    <a:pt x="274" y="476"/>
                  </a:lnTo>
                  <a:lnTo>
                    <a:pt x="288" y="486"/>
                  </a:lnTo>
                  <a:lnTo>
                    <a:pt x="292" y="488"/>
                  </a:lnTo>
                  <a:lnTo>
                    <a:pt x="298" y="490"/>
                  </a:lnTo>
                  <a:lnTo>
                    <a:pt x="302" y="492"/>
                  </a:lnTo>
                  <a:lnTo>
                    <a:pt x="306" y="494"/>
                  </a:lnTo>
                  <a:lnTo>
                    <a:pt x="308" y="498"/>
                  </a:lnTo>
                  <a:lnTo>
                    <a:pt x="310" y="502"/>
                  </a:lnTo>
                  <a:lnTo>
                    <a:pt x="310" y="508"/>
                  </a:lnTo>
                  <a:lnTo>
                    <a:pt x="312" y="512"/>
                  </a:lnTo>
                  <a:lnTo>
                    <a:pt x="320" y="530"/>
                  </a:lnTo>
                  <a:lnTo>
                    <a:pt x="330" y="546"/>
                  </a:lnTo>
                  <a:lnTo>
                    <a:pt x="334" y="552"/>
                  </a:lnTo>
                  <a:lnTo>
                    <a:pt x="340" y="558"/>
                  </a:lnTo>
                  <a:lnTo>
                    <a:pt x="348" y="562"/>
                  </a:lnTo>
                  <a:lnTo>
                    <a:pt x="350" y="598"/>
                  </a:lnTo>
                  <a:lnTo>
                    <a:pt x="354" y="634"/>
                  </a:lnTo>
                  <a:lnTo>
                    <a:pt x="362" y="668"/>
                  </a:lnTo>
                  <a:lnTo>
                    <a:pt x="368" y="678"/>
                  </a:lnTo>
                  <a:lnTo>
                    <a:pt x="376" y="692"/>
                  </a:lnTo>
                  <a:lnTo>
                    <a:pt x="384" y="704"/>
                  </a:lnTo>
                  <a:lnTo>
                    <a:pt x="390" y="714"/>
                  </a:lnTo>
                  <a:lnTo>
                    <a:pt x="394" y="716"/>
                  </a:lnTo>
                  <a:lnTo>
                    <a:pt x="400" y="718"/>
                  </a:lnTo>
                  <a:lnTo>
                    <a:pt x="406" y="720"/>
                  </a:lnTo>
                  <a:lnTo>
                    <a:pt x="410" y="722"/>
                  </a:lnTo>
                  <a:lnTo>
                    <a:pt x="416" y="722"/>
                  </a:lnTo>
                  <a:lnTo>
                    <a:pt x="418" y="724"/>
                  </a:lnTo>
                  <a:lnTo>
                    <a:pt x="428" y="740"/>
                  </a:lnTo>
                  <a:lnTo>
                    <a:pt x="434" y="758"/>
                  </a:lnTo>
                  <a:lnTo>
                    <a:pt x="442" y="774"/>
                  </a:lnTo>
                  <a:lnTo>
                    <a:pt x="454" y="788"/>
                  </a:lnTo>
                  <a:lnTo>
                    <a:pt x="470" y="796"/>
                  </a:lnTo>
                  <a:lnTo>
                    <a:pt x="486" y="806"/>
                  </a:lnTo>
                  <a:lnTo>
                    <a:pt x="498" y="818"/>
                  </a:lnTo>
                  <a:lnTo>
                    <a:pt x="502" y="830"/>
                  </a:lnTo>
                  <a:lnTo>
                    <a:pt x="502" y="844"/>
                  </a:lnTo>
                  <a:lnTo>
                    <a:pt x="502" y="856"/>
                  </a:lnTo>
                  <a:lnTo>
                    <a:pt x="506" y="868"/>
                  </a:lnTo>
                  <a:lnTo>
                    <a:pt x="514" y="874"/>
                  </a:lnTo>
                  <a:lnTo>
                    <a:pt x="524" y="878"/>
                  </a:lnTo>
                  <a:lnTo>
                    <a:pt x="534" y="880"/>
                  </a:lnTo>
                  <a:lnTo>
                    <a:pt x="544" y="888"/>
                  </a:lnTo>
                  <a:lnTo>
                    <a:pt x="550" y="900"/>
                  </a:lnTo>
                  <a:lnTo>
                    <a:pt x="552" y="912"/>
                  </a:lnTo>
                  <a:lnTo>
                    <a:pt x="556" y="924"/>
                  </a:lnTo>
                  <a:lnTo>
                    <a:pt x="566" y="938"/>
                  </a:lnTo>
                  <a:lnTo>
                    <a:pt x="576" y="944"/>
                  </a:lnTo>
                  <a:lnTo>
                    <a:pt x="586" y="946"/>
                  </a:lnTo>
                  <a:lnTo>
                    <a:pt x="594" y="948"/>
                  </a:lnTo>
                  <a:lnTo>
                    <a:pt x="604" y="950"/>
                  </a:lnTo>
                  <a:lnTo>
                    <a:pt x="626" y="958"/>
                  </a:lnTo>
                  <a:lnTo>
                    <a:pt x="648" y="968"/>
                  </a:lnTo>
                  <a:lnTo>
                    <a:pt x="670" y="982"/>
                  </a:lnTo>
                  <a:lnTo>
                    <a:pt x="688" y="1000"/>
                  </a:lnTo>
                  <a:lnTo>
                    <a:pt x="702" y="1020"/>
                  </a:lnTo>
                  <a:lnTo>
                    <a:pt x="710" y="1046"/>
                  </a:lnTo>
                  <a:lnTo>
                    <a:pt x="738" y="1054"/>
                  </a:lnTo>
                  <a:lnTo>
                    <a:pt x="756" y="1062"/>
                  </a:lnTo>
                  <a:lnTo>
                    <a:pt x="766" y="1072"/>
                  </a:lnTo>
                  <a:lnTo>
                    <a:pt x="768" y="1084"/>
                  </a:lnTo>
                  <a:lnTo>
                    <a:pt x="766" y="1104"/>
                  </a:lnTo>
                  <a:lnTo>
                    <a:pt x="758" y="1130"/>
                  </a:lnTo>
                  <a:lnTo>
                    <a:pt x="754" y="1160"/>
                  </a:lnTo>
                  <a:lnTo>
                    <a:pt x="754" y="1184"/>
                  </a:lnTo>
                  <a:lnTo>
                    <a:pt x="760" y="1206"/>
                  </a:lnTo>
                  <a:lnTo>
                    <a:pt x="770" y="1226"/>
                  </a:lnTo>
                  <a:lnTo>
                    <a:pt x="784" y="1248"/>
                  </a:lnTo>
                  <a:lnTo>
                    <a:pt x="808" y="1288"/>
                  </a:lnTo>
                  <a:lnTo>
                    <a:pt x="828" y="1326"/>
                  </a:lnTo>
                  <a:lnTo>
                    <a:pt x="844" y="1364"/>
                  </a:lnTo>
                  <a:lnTo>
                    <a:pt x="850" y="1406"/>
                  </a:lnTo>
                  <a:lnTo>
                    <a:pt x="848" y="1444"/>
                  </a:lnTo>
                  <a:lnTo>
                    <a:pt x="840" y="1482"/>
                  </a:lnTo>
                  <a:lnTo>
                    <a:pt x="828" y="1518"/>
                  </a:lnTo>
                  <a:lnTo>
                    <a:pt x="820" y="1558"/>
                  </a:lnTo>
                  <a:lnTo>
                    <a:pt x="816" y="1598"/>
                  </a:lnTo>
                  <a:lnTo>
                    <a:pt x="814" y="1636"/>
                  </a:lnTo>
                  <a:lnTo>
                    <a:pt x="808" y="1660"/>
                  </a:lnTo>
                  <a:lnTo>
                    <a:pt x="800" y="1684"/>
                  </a:lnTo>
                  <a:lnTo>
                    <a:pt x="796" y="1708"/>
                  </a:lnTo>
                  <a:lnTo>
                    <a:pt x="796" y="1734"/>
                  </a:lnTo>
                  <a:lnTo>
                    <a:pt x="804" y="1762"/>
                  </a:lnTo>
                  <a:lnTo>
                    <a:pt x="814" y="1776"/>
                  </a:lnTo>
                  <a:lnTo>
                    <a:pt x="824" y="1782"/>
                  </a:lnTo>
                  <a:lnTo>
                    <a:pt x="836" y="1780"/>
                  </a:lnTo>
                  <a:lnTo>
                    <a:pt x="846" y="1772"/>
                  </a:lnTo>
                  <a:lnTo>
                    <a:pt x="854" y="1758"/>
                  </a:lnTo>
                  <a:lnTo>
                    <a:pt x="858" y="1740"/>
                  </a:lnTo>
                  <a:lnTo>
                    <a:pt x="860" y="1720"/>
                  </a:lnTo>
                  <a:lnTo>
                    <a:pt x="858" y="1704"/>
                  </a:lnTo>
                  <a:lnTo>
                    <a:pt x="852" y="1684"/>
                  </a:lnTo>
                  <a:lnTo>
                    <a:pt x="854" y="1662"/>
                  </a:lnTo>
                  <a:lnTo>
                    <a:pt x="856" y="1658"/>
                  </a:lnTo>
                  <a:lnTo>
                    <a:pt x="860" y="1654"/>
                  </a:lnTo>
                  <a:lnTo>
                    <a:pt x="864" y="1652"/>
                  </a:lnTo>
                  <a:lnTo>
                    <a:pt x="868" y="1650"/>
                  </a:lnTo>
                  <a:lnTo>
                    <a:pt x="872" y="1646"/>
                  </a:lnTo>
                  <a:lnTo>
                    <a:pt x="876" y="1642"/>
                  </a:lnTo>
                  <a:lnTo>
                    <a:pt x="876" y="1638"/>
                  </a:lnTo>
                  <a:lnTo>
                    <a:pt x="878" y="1632"/>
                  </a:lnTo>
                  <a:lnTo>
                    <a:pt x="878" y="1626"/>
                  </a:lnTo>
                  <a:lnTo>
                    <a:pt x="878" y="1620"/>
                  </a:lnTo>
                  <a:lnTo>
                    <a:pt x="878" y="1614"/>
                  </a:lnTo>
                  <a:lnTo>
                    <a:pt x="880" y="1610"/>
                  </a:lnTo>
                  <a:lnTo>
                    <a:pt x="888" y="1600"/>
                  </a:lnTo>
                  <a:lnTo>
                    <a:pt x="902" y="1588"/>
                  </a:lnTo>
                  <a:lnTo>
                    <a:pt x="914" y="1578"/>
                  </a:lnTo>
                  <a:lnTo>
                    <a:pt x="928" y="1566"/>
                  </a:lnTo>
                  <a:lnTo>
                    <a:pt x="936" y="1556"/>
                  </a:lnTo>
                  <a:lnTo>
                    <a:pt x="940" y="1542"/>
                  </a:lnTo>
                  <a:lnTo>
                    <a:pt x="936" y="1528"/>
                  </a:lnTo>
                  <a:lnTo>
                    <a:pt x="968" y="1512"/>
                  </a:lnTo>
                  <a:lnTo>
                    <a:pt x="994" y="1494"/>
                  </a:lnTo>
                  <a:lnTo>
                    <a:pt x="1012" y="1474"/>
                  </a:lnTo>
                  <a:lnTo>
                    <a:pt x="1028" y="1450"/>
                  </a:lnTo>
                  <a:lnTo>
                    <a:pt x="1042" y="1424"/>
                  </a:lnTo>
                  <a:lnTo>
                    <a:pt x="1056" y="1398"/>
                  </a:lnTo>
                  <a:lnTo>
                    <a:pt x="1070" y="1370"/>
                  </a:lnTo>
                  <a:lnTo>
                    <a:pt x="1084" y="1356"/>
                  </a:lnTo>
                  <a:lnTo>
                    <a:pt x="1100" y="1340"/>
                  </a:lnTo>
                  <a:lnTo>
                    <a:pt x="1112" y="1324"/>
                  </a:lnTo>
                  <a:lnTo>
                    <a:pt x="1114" y="1310"/>
                  </a:lnTo>
                  <a:lnTo>
                    <a:pt x="1114" y="1296"/>
                  </a:lnTo>
                  <a:lnTo>
                    <a:pt x="1116" y="1282"/>
                  </a:lnTo>
                  <a:lnTo>
                    <a:pt x="1124" y="1262"/>
                  </a:lnTo>
                  <a:lnTo>
                    <a:pt x="1136" y="1242"/>
                  </a:lnTo>
                  <a:lnTo>
                    <a:pt x="1144" y="1222"/>
                  </a:lnTo>
                  <a:lnTo>
                    <a:pt x="1144" y="1204"/>
                  </a:lnTo>
                  <a:lnTo>
                    <a:pt x="1136" y="1190"/>
                  </a:lnTo>
                  <a:lnTo>
                    <a:pt x="1126" y="1182"/>
                  </a:lnTo>
                  <a:lnTo>
                    <a:pt x="1112" y="1180"/>
                  </a:lnTo>
                  <a:lnTo>
                    <a:pt x="1098" y="1178"/>
                  </a:lnTo>
                  <a:lnTo>
                    <a:pt x="1082" y="1172"/>
                  </a:lnTo>
                  <a:lnTo>
                    <a:pt x="1070" y="1164"/>
                  </a:lnTo>
                  <a:lnTo>
                    <a:pt x="1060" y="1154"/>
                  </a:lnTo>
                  <a:lnTo>
                    <a:pt x="1050" y="1144"/>
                  </a:lnTo>
                  <a:lnTo>
                    <a:pt x="1042" y="1142"/>
                  </a:lnTo>
                  <a:lnTo>
                    <a:pt x="1032" y="1144"/>
                  </a:lnTo>
                  <a:lnTo>
                    <a:pt x="1022" y="1144"/>
                  </a:lnTo>
                  <a:lnTo>
                    <a:pt x="1014" y="1142"/>
                  </a:lnTo>
                  <a:lnTo>
                    <a:pt x="1008" y="1132"/>
                  </a:lnTo>
                  <a:lnTo>
                    <a:pt x="1004" y="1118"/>
                  </a:lnTo>
                  <a:lnTo>
                    <a:pt x="996" y="1106"/>
                  </a:lnTo>
                  <a:lnTo>
                    <a:pt x="982" y="1098"/>
                  </a:lnTo>
                  <a:lnTo>
                    <a:pt x="968" y="1092"/>
                  </a:lnTo>
                  <a:lnTo>
                    <a:pt x="954" y="1084"/>
                  </a:lnTo>
                  <a:lnTo>
                    <a:pt x="928" y="1068"/>
                  </a:lnTo>
                  <a:lnTo>
                    <a:pt x="902" y="1050"/>
                  </a:lnTo>
                  <a:lnTo>
                    <a:pt x="880" y="1034"/>
                  </a:lnTo>
                  <a:lnTo>
                    <a:pt x="858" y="1044"/>
                  </a:lnTo>
                  <a:lnTo>
                    <a:pt x="834" y="1046"/>
                  </a:lnTo>
                  <a:lnTo>
                    <a:pt x="836" y="1040"/>
                  </a:lnTo>
                  <a:lnTo>
                    <a:pt x="836" y="1034"/>
                  </a:lnTo>
                  <a:lnTo>
                    <a:pt x="836" y="1028"/>
                  </a:lnTo>
                  <a:lnTo>
                    <a:pt x="838" y="1024"/>
                  </a:lnTo>
                  <a:lnTo>
                    <a:pt x="822" y="1022"/>
                  </a:lnTo>
                  <a:lnTo>
                    <a:pt x="808" y="1024"/>
                  </a:lnTo>
                  <a:lnTo>
                    <a:pt x="796" y="1032"/>
                  </a:lnTo>
                  <a:lnTo>
                    <a:pt x="790" y="1044"/>
                  </a:lnTo>
                  <a:lnTo>
                    <a:pt x="790" y="1060"/>
                  </a:lnTo>
                  <a:lnTo>
                    <a:pt x="774" y="1054"/>
                  </a:lnTo>
                  <a:lnTo>
                    <a:pt x="760" y="1044"/>
                  </a:lnTo>
                  <a:lnTo>
                    <a:pt x="754" y="1028"/>
                  </a:lnTo>
                  <a:lnTo>
                    <a:pt x="734" y="1026"/>
                  </a:lnTo>
                  <a:lnTo>
                    <a:pt x="714" y="1012"/>
                  </a:lnTo>
                  <a:lnTo>
                    <a:pt x="700" y="994"/>
                  </a:lnTo>
                  <a:lnTo>
                    <a:pt x="694" y="974"/>
                  </a:lnTo>
                  <a:lnTo>
                    <a:pt x="690" y="974"/>
                  </a:lnTo>
                  <a:lnTo>
                    <a:pt x="684" y="972"/>
                  </a:lnTo>
                  <a:lnTo>
                    <a:pt x="678" y="972"/>
                  </a:lnTo>
                  <a:lnTo>
                    <a:pt x="672" y="972"/>
                  </a:lnTo>
                  <a:lnTo>
                    <a:pt x="674" y="952"/>
                  </a:lnTo>
                  <a:lnTo>
                    <a:pt x="676" y="934"/>
                  </a:lnTo>
                  <a:lnTo>
                    <a:pt x="672" y="914"/>
                  </a:lnTo>
                  <a:lnTo>
                    <a:pt x="662" y="928"/>
                  </a:lnTo>
                  <a:lnTo>
                    <a:pt x="648" y="936"/>
                  </a:lnTo>
                  <a:lnTo>
                    <a:pt x="632" y="940"/>
                  </a:lnTo>
                  <a:lnTo>
                    <a:pt x="616" y="940"/>
                  </a:lnTo>
                  <a:lnTo>
                    <a:pt x="598" y="940"/>
                  </a:lnTo>
                  <a:lnTo>
                    <a:pt x="604" y="924"/>
                  </a:lnTo>
                  <a:lnTo>
                    <a:pt x="604" y="908"/>
                  </a:lnTo>
                  <a:lnTo>
                    <a:pt x="598" y="896"/>
                  </a:lnTo>
                  <a:lnTo>
                    <a:pt x="592" y="884"/>
                  </a:lnTo>
                  <a:lnTo>
                    <a:pt x="584" y="872"/>
                  </a:lnTo>
                  <a:lnTo>
                    <a:pt x="580" y="860"/>
                  </a:lnTo>
                  <a:lnTo>
                    <a:pt x="582" y="844"/>
                  </a:lnTo>
                  <a:lnTo>
                    <a:pt x="590" y="826"/>
                  </a:lnTo>
                  <a:lnTo>
                    <a:pt x="604" y="810"/>
                  </a:lnTo>
                  <a:lnTo>
                    <a:pt x="620" y="802"/>
                  </a:lnTo>
                  <a:lnTo>
                    <a:pt x="638" y="798"/>
                  </a:lnTo>
                  <a:lnTo>
                    <a:pt x="656" y="800"/>
                  </a:lnTo>
                  <a:lnTo>
                    <a:pt x="676" y="804"/>
                  </a:lnTo>
                  <a:lnTo>
                    <a:pt x="694" y="808"/>
                  </a:lnTo>
                  <a:lnTo>
                    <a:pt x="694" y="822"/>
                  </a:lnTo>
                  <a:lnTo>
                    <a:pt x="698" y="834"/>
                  </a:lnTo>
                  <a:lnTo>
                    <a:pt x="706" y="840"/>
                  </a:lnTo>
                  <a:lnTo>
                    <a:pt x="716" y="842"/>
                  </a:lnTo>
                  <a:lnTo>
                    <a:pt x="732" y="838"/>
                  </a:lnTo>
                  <a:lnTo>
                    <a:pt x="732" y="810"/>
                  </a:lnTo>
                  <a:lnTo>
                    <a:pt x="734" y="782"/>
                  </a:lnTo>
                  <a:lnTo>
                    <a:pt x="742" y="756"/>
                  </a:lnTo>
                  <a:lnTo>
                    <a:pt x="750" y="744"/>
                  </a:lnTo>
                  <a:lnTo>
                    <a:pt x="760" y="732"/>
                  </a:lnTo>
                  <a:lnTo>
                    <a:pt x="768" y="720"/>
                  </a:lnTo>
                  <a:lnTo>
                    <a:pt x="774" y="708"/>
                  </a:lnTo>
                  <a:lnTo>
                    <a:pt x="776" y="692"/>
                  </a:lnTo>
                  <a:lnTo>
                    <a:pt x="790" y="688"/>
                  </a:lnTo>
                  <a:lnTo>
                    <a:pt x="798" y="682"/>
                  </a:lnTo>
                  <a:lnTo>
                    <a:pt x="800" y="672"/>
                  </a:lnTo>
                  <a:lnTo>
                    <a:pt x="804" y="660"/>
                  </a:lnTo>
                  <a:lnTo>
                    <a:pt x="810" y="648"/>
                  </a:lnTo>
                  <a:lnTo>
                    <a:pt x="828" y="632"/>
                  </a:lnTo>
                  <a:lnTo>
                    <a:pt x="848" y="618"/>
                  </a:lnTo>
                  <a:lnTo>
                    <a:pt x="868" y="604"/>
                  </a:lnTo>
                  <a:lnTo>
                    <a:pt x="870" y="602"/>
                  </a:lnTo>
                  <a:lnTo>
                    <a:pt x="874" y="598"/>
                  </a:lnTo>
                  <a:lnTo>
                    <a:pt x="880" y="602"/>
                  </a:lnTo>
                  <a:lnTo>
                    <a:pt x="886" y="604"/>
                  </a:lnTo>
                  <a:lnTo>
                    <a:pt x="890" y="606"/>
                  </a:lnTo>
                  <a:lnTo>
                    <a:pt x="888" y="606"/>
                  </a:lnTo>
                  <a:lnTo>
                    <a:pt x="890" y="608"/>
                  </a:lnTo>
                  <a:lnTo>
                    <a:pt x="894" y="612"/>
                  </a:lnTo>
                  <a:lnTo>
                    <a:pt x="888" y="614"/>
                  </a:lnTo>
                  <a:lnTo>
                    <a:pt x="880" y="618"/>
                  </a:lnTo>
                  <a:lnTo>
                    <a:pt x="872" y="622"/>
                  </a:lnTo>
                  <a:lnTo>
                    <a:pt x="864" y="628"/>
                  </a:lnTo>
                  <a:lnTo>
                    <a:pt x="862" y="634"/>
                  </a:lnTo>
                  <a:lnTo>
                    <a:pt x="864" y="640"/>
                  </a:lnTo>
                  <a:lnTo>
                    <a:pt x="878" y="646"/>
                  </a:lnTo>
                  <a:lnTo>
                    <a:pt x="886" y="638"/>
                  </a:lnTo>
                  <a:lnTo>
                    <a:pt x="898" y="628"/>
                  </a:lnTo>
                  <a:lnTo>
                    <a:pt x="912" y="616"/>
                  </a:lnTo>
                  <a:lnTo>
                    <a:pt x="922" y="604"/>
                  </a:lnTo>
                  <a:lnTo>
                    <a:pt x="930" y="592"/>
                  </a:lnTo>
                  <a:lnTo>
                    <a:pt x="930" y="582"/>
                  </a:lnTo>
                  <a:lnTo>
                    <a:pt x="922" y="586"/>
                  </a:lnTo>
                  <a:lnTo>
                    <a:pt x="914" y="592"/>
                  </a:lnTo>
                  <a:lnTo>
                    <a:pt x="906" y="594"/>
                  </a:lnTo>
                  <a:lnTo>
                    <a:pt x="896" y="594"/>
                  </a:lnTo>
                  <a:lnTo>
                    <a:pt x="892" y="592"/>
                  </a:lnTo>
                  <a:lnTo>
                    <a:pt x="890" y="588"/>
                  </a:lnTo>
                  <a:lnTo>
                    <a:pt x="886" y="586"/>
                  </a:lnTo>
                  <a:lnTo>
                    <a:pt x="894" y="574"/>
                  </a:lnTo>
                  <a:lnTo>
                    <a:pt x="896" y="566"/>
                  </a:lnTo>
                  <a:lnTo>
                    <a:pt x="896" y="556"/>
                  </a:lnTo>
                  <a:lnTo>
                    <a:pt x="890" y="550"/>
                  </a:lnTo>
                  <a:lnTo>
                    <a:pt x="878" y="544"/>
                  </a:lnTo>
                  <a:lnTo>
                    <a:pt x="860" y="544"/>
                  </a:lnTo>
                  <a:lnTo>
                    <a:pt x="890" y="540"/>
                  </a:lnTo>
                  <a:lnTo>
                    <a:pt x="918" y="536"/>
                  </a:lnTo>
                  <a:lnTo>
                    <a:pt x="946" y="528"/>
                  </a:lnTo>
                  <a:lnTo>
                    <a:pt x="954" y="534"/>
                  </a:lnTo>
                  <a:lnTo>
                    <a:pt x="954" y="540"/>
                  </a:lnTo>
                  <a:lnTo>
                    <a:pt x="948" y="546"/>
                  </a:lnTo>
                  <a:lnTo>
                    <a:pt x="942" y="554"/>
                  </a:lnTo>
                  <a:lnTo>
                    <a:pt x="936" y="562"/>
                  </a:lnTo>
                  <a:lnTo>
                    <a:pt x="934" y="570"/>
                  </a:lnTo>
                  <a:lnTo>
                    <a:pt x="934" y="574"/>
                  </a:lnTo>
                  <a:lnTo>
                    <a:pt x="936" y="578"/>
                  </a:lnTo>
                  <a:lnTo>
                    <a:pt x="938" y="578"/>
                  </a:lnTo>
                  <a:lnTo>
                    <a:pt x="940" y="578"/>
                  </a:lnTo>
                  <a:lnTo>
                    <a:pt x="944" y="578"/>
                  </a:lnTo>
                  <a:lnTo>
                    <a:pt x="948" y="576"/>
                  </a:lnTo>
                  <a:lnTo>
                    <a:pt x="950" y="574"/>
                  </a:lnTo>
                  <a:lnTo>
                    <a:pt x="954" y="572"/>
                  </a:lnTo>
                  <a:lnTo>
                    <a:pt x="956" y="570"/>
                  </a:lnTo>
                  <a:lnTo>
                    <a:pt x="958" y="570"/>
                  </a:lnTo>
                  <a:lnTo>
                    <a:pt x="966" y="570"/>
                  </a:lnTo>
                  <a:lnTo>
                    <a:pt x="972" y="570"/>
                  </a:lnTo>
                  <a:lnTo>
                    <a:pt x="976" y="572"/>
                  </a:lnTo>
                  <a:lnTo>
                    <a:pt x="982" y="576"/>
                  </a:lnTo>
                  <a:lnTo>
                    <a:pt x="984" y="576"/>
                  </a:lnTo>
                  <a:lnTo>
                    <a:pt x="986" y="580"/>
                  </a:lnTo>
                  <a:lnTo>
                    <a:pt x="988" y="582"/>
                  </a:lnTo>
                  <a:lnTo>
                    <a:pt x="992" y="584"/>
                  </a:lnTo>
                  <a:lnTo>
                    <a:pt x="1000" y="584"/>
                  </a:lnTo>
                  <a:lnTo>
                    <a:pt x="1006" y="584"/>
                  </a:lnTo>
                  <a:lnTo>
                    <a:pt x="1012" y="584"/>
                  </a:lnTo>
                  <a:lnTo>
                    <a:pt x="1010" y="572"/>
                  </a:lnTo>
                  <a:lnTo>
                    <a:pt x="1006" y="558"/>
                  </a:lnTo>
                  <a:lnTo>
                    <a:pt x="998" y="548"/>
                  </a:lnTo>
                  <a:lnTo>
                    <a:pt x="994" y="546"/>
                  </a:lnTo>
                  <a:lnTo>
                    <a:pt x="988" y="542"/>
                  </a:lnTo>
                  <a:lnTo>
                    <a:pt x="984" y="540"/>
                  </a:lnTo>
                  <a:lnTo>
                    <a:pt x="982" y="534"/>
                  </a:lnTo>
                  <a:lnTo>
                    <a:pt x="980" y="530"/>
                  </a:lnTo>
                  <a:lnTo>
                    <a:pt x="978" y="524"/>
                  </a:lnTo>
                  <a:lnTo>
                    <a:pt x="976" y="518"/>
                  </a:lnTo>
                  <a:lnTo>
                    <a:pt x="974" y="514"/>
                  </a:lnTo>
                  <a:lnTo>
                    <a:pt x="970" y="510"/>
                  </a:lnTo>
                  <a:lnTo>
                    <a:pt x="966" y="508"/>
                  </a:lnTo>
                  <a:lnTo>
                    <a:pt x="962" y="506"/>
                  </a:lnTo>
                  <a:lnTo>
                    <a:pt x="952" y="502"/>
                  </a:lnTo>
                  <a:lnTo>
                    <a:pt x="944" y="496"/>
                  </a:lnTo>
                  <a:lnTo>
                    <a:pt x="936" y="492"/>
                  </a:lnTo>
                  <a:lnTo>
                    <a:pt x="934" y="490"/>
                  </a:lnTo>
                  <a:lnTo>
                    <a:pt x="932" y="488"/>
                  </a:lnTo>
                  <a:lnTo>
                    <a:pt x="922" y="480"/>
                  </a:lnTo>
                  <a:lnTo>
                    <a:pt x="914" y="472"/>
                  </a:lnTo>
                  <a:lnTo>
                    <a:pt x="906" y="462"/>
                  </a:lnTo>
                  <a:lnTo>
                    <a:pt x="896" y="444"/>
                  </a:lnTo>
                  <a:lnTo>
                    <a:pt x="888" y="422"/>
                  </a:lnTo>
                  <a:lnTo>
                    <a:pt x="880" y="404"/>
                  </a:lnTo>
                  <a:lnTo>
                    <a:pt x="876" y="410"/>
                  </a:lnTo>
                  <a:lnTo>
                    <a:pt x="874" y="414"/>
                  </a:lnTo>
                  <a:lnTo>
                    <a:pt x="870" y="416"/>
                  </a:lnTo>
                  <a:lnTo>
                    <a:pt x="868" y="420"/>
                  </a:lnTo>
                  <a:lnTo>
                    <a:pt x="866" y="426"/>
                  </a:lnTo>
                  <a:lnTo>
                    <a:pt x="866" y="432"/>
                  </a:lnTo>
                  <a:lnTo>
                    <a:pt x="860" y="434"/>
                  </a:lnTo>
                  <a:lnTo>
                    <a:pt x="852" y="434"/>
                  </a:lnTo>
                  <a:lnTo>
                    <a:pt x="846" y="434"/>
                  </a:lnTo>
                  <a:lnTo>
                    <a:pt x="840" y="432"/>
                  </a:lnTo>
                  <a:lnTo>
                    <a:pt x="838" y="416"/>
                  </a:lnTo>
                  <a:lnTo>
                    <a:pt x="830" y="404"/>
                  </a:lnTo>
                  <a:lnTo>
                    <a:pt x="818" y="396"/>
                  </a:lnTo>
                  <a:lnTo>
                    <a:pt x="804" y="394"/>
                  </a:lnTo>
                  <a:lnTo>
                    <a:pt x="790" y="396"/>
                  </a:lnTo>
                  <a:lnTo>
                    <a:pt x="778" y="402"/>
                  </a:lnTo>
                  <a:lnTo>
                    <a:pt x="770" y="412"/>
                  </a:lnTo>
                  <a:lnTo>
                    <a:pt x="770" y="428"/>
                  </a:lnTo>
                  <a:lnTo>
                    <a:pt x="784" y="432"/>
                  </a:lnTo>
                  <a:lnTo>
                    <a:pt x="792" y="442"/>
                  </a:lnTo>
                  <a:lnTo>
                    <a:pt x="794" y="454"/>
                  </a:lnTo>
                  <a:lnTo>
                    <a:pt x="790" y="466"/>
                  </a:lnTo>
                  <a:lnTo>
                    <a:pt x="782" y="478"/>
                  </a:lnTo>
                  <a:lnTo>
                    <a:pt x="770" y="484"/>
                  </a:lnTo>
                  <a:lnTo>
                    <a:pt x="770" y="508"/>
                  </a:lnTo>
                  <a:lnTo>
                    <a:pt x="768" y="532"/>
                  </a:lnTo>
                  <a:lnTo>
                    <a:pt x="756" y="532"/>
                  </a:lnTo>
                  <a:lnTo>
                    <a:pt x="740" y="524"/>
                  </a:lnTo>
                  <a:lnTo>
                    <a:pt x="720" y="512"/>
                  </a:lnTo>
                  <a:lnTo>
                    <a:pt x="700" y="496"/>
                  </a:lnTo>
                  <a:lnTo>
                    <a:pt x="680" y="478"/>
                  </a:lnTo>
                  <a:lnTo>
                    <a:pt x="662" y="460"/>
                  </a:lnTo>
                  <a:lnTo>
                    <a:pt x="646" y="444"/>
                  </a:lnTo>
                  <a:lnTo>
                    <a:pt x="636" y="434"/>
                  </a:lnTo>
                  <a:lnTo>
                    <a:pt x="622" y="422"/>
                  </a:lnTo>
                  <a:lnTo>
                    <a:pt x="614" y="414"/>
                  </a:lnTo>
                  <a:lnTo>
                    <a:pt x="610" y="408"/>
                  </a:lnTo>
                  <a:lnTo>
                    <a:pt x="612" y="402"/>
                  </a:lnTo>
                  <a:lnTo>
                    <a:pt x="620" y="392"/>
                  </a:lnTo>
                  <a:lnTo>
                    <a:pt x="634" y="378"/>
                  </a:lnTo>
                  <a:lnTo>
                    <a:pt x="646" y="368"/>
                  </a:lnTo>
                  <a:lnTo>
                    <a:pt x="660" y="354"/>
                  </a:lnTo>
                  <a:lnTo>
                    <a:pt x="676" y="342"/>
                  </a:lnTo>
                  <a:lnTo>
                    <a:pt x="690" y="336"/>
                  </a:lnTo>
                  <a:lnTo>
                    <a:pt x="690" y="352"/>
                  </a:lnTo>
                  <a:lnTo>
                    <a:pt x="696" y="362"/>
                  </a:lnTo>
                  <a:lnTo>
                    <a:pt x="704" y="368"/>
                  </a:lnTo>
                  <a:lnTo>
                    <a:pt x="718" y="368"/>
                  </a:lnTo>
                  <a:lnTo>
                    <a:pt x="732" y="362"/>
                  </a:lnTo>
                  <a:lnTo>
                    <a:pt x="714" y="344"/>
                  </a:lnTo>
                  <a:lnTo>
                    <a:pt x="700" y="322"/>
                  </a:lnTo>
                  <a:lnTo>
                    <a:pt x="716" y="320"/>
                  </a:lnTo>
                  <a:lnTo>
                    <a:pt x="724" y="316"/>
                  </a:lnTo>
                  <a:lnTo>
                    <a:pt x="730" y="306"/>
                  </a:lnTo>
                  <a:lnTo>
                    <a:pt x="730" y="296"/>
                  </a:lnTo>
                  <a:lnTo>
                    <a:pt x="730" y="284"/>
                  </a:lnTo>
                  <a:lnTo>
                    <a:pt x="730" y="270"/>
                  </a:lnTo>
                  <a:lnTo>
                    <a:pt x="732" y="258"/>
                  </a:lnTo>
                  <a:lnTo>
                    <a:pt x="726" y="254"/>
                  </a:lnTo>
                  <a:lnTo>
                    <a:pt x="722" y="250"/>
                  </a:lnTo>
                  <a:lnTo>
                    <a:pt x="718" y="248"/>
                  </a:lnTo>
                  <a:lnTo>
                    <a:pt x="714" y="244"/>
                  </a:lnTo>
                  <a:lnTo>
                    <a:pt x="736" y="240"/>
                  </a:lnTo>
                  <a:lnTo>
                    <a:pt x="756" y="236"/>
                  </a:lnTo>
                  <a:lnTo>
                    <a:pt x="778" y="234"/>
                  </a:lnTo>
                  <a:lnTo>
                    <a:pt x="778" y="248"/>
                  </a:lnTo>
                  <a:lnTo>
                    <a:pt x="784" y="258"/>
                  </a:lnTo>
                  <a:lnTo>
                    <a:pt x="792" y="266"/>
                  </a:lnTo>
                  <a:lnTo>
                    <a:pt x="802" y="272"/>
                  </a:lnTo>
                  <a:lnTo>
                    <a:pt x="812" y="282"/>
                  </a:lnTo>
                  <a:lnTo>
                    <a:pt x="820" y="292"/>
                  </a:lnTo>
                  <a:lnTo>
                    <a:pt x="824" y="304"/>
                  </a:lnTo>
                  <a:lnTo>
                    <a:pt x="824" y="322"/>
                  </a:lnTo>
                  <a:lnTo>
                    <a:pt x="806" y="324"/>
                  </a:lnTo>
                  <a:lnTo>
                    <a:pt x="788" y="330"/>
                  </a:lnTo>
                  <a:lnTo>
                    <a:pt x="774" y="340"/>
                  </a:lnTo>
                  <a:lnTo>
                    <a:pt x="788" y="350"/>
                  </a:lnTo>
                  <a:lnTo>
                    <a:pt x="808" y="362"/>
                  </a:lnTo>
                  <a:lnTo>
                    <a:pt x="828" y="372"/>
                  </a:lnTo>
                  <a:lnTo>
                    <a:pt x="848" y="378"/>
                  </a:lnTo>
                  <a:lnTo>
                    <a:pt x="866" y="376"/>
                  </a:lnTo>
                  <a:lnTo>
                    <a:pt x="860" y="374"/>
                  </a:lnTo>
                  <a:lnTo>
                    <a:pt x="852" y="370"/>
                  </a:lnTo>
                  <a:lnTo>
                    <a:pt x="844" y="368"/>
                  </a:lnTo>
                  <a:lnTo>
                    <a:pt x="856" y="370"/>
                  </a:lnTo>
                  <a:lnTo>
                    <a:pt x="868" y="368"/>
                  </a:lnTo>
                  <a:lnTo>
                    <a:pt x="880" y="368"/>
                  </a:lnTo>
                  <a:lnTo>
                    <a:pt x="880" y="358"/>
                  </a:lnTo>
                  <a:lnTo>
                    <a:pt x="876" y="350"/>
                  </a:lnTo>
                  <a:lnTo>
                    <a:pt x="872" y="342"/>
                  </a:lnTo>
                  <a:lnTo>
                    <a:pt x="892" y="346"/>
                  </a:lnTo>
                  <a:lnTo>
                    <a:pt x="912" y="340"/>
                  </a:lnTo>
                  <a:lnTo>
                    <a:pt x="904" y="318"/>
                  </a:lnTo>
                  <a:lnTo>
                    <a:pt x="896" y="306"/>
                  </a:lnTo>
                  <a:lnTo>
                    <a:pt x="886" y="298"/>
                  </a:lnTo>
                  <a:lnTo>
                    <a:pt x="874" y="290"/>
                  </a:lnTo>
                  <a:lnTo>
                    <a:pt x="856" y="280"/>
                  </a:lnTo>
                  <a:lnTo>
                    <a:pt x="844" y="272"/>
                  </a:lnTo>
                  <a:lnTo>
                    <a:pt x="836" y="262"/>
                  </a:lnTo>
                  <a:lnTo>
                    <a:pt x="828" y="256"/>
                  </a:lnTo>
                  <a:lnTo>
                    <a:pt x="816" y="250"/>
                  </a:lnTo>
                  <a:lnTo>
                    <a:pt x="798" y="248"/>
                  </a:lnTo>
                  <a:lnTo>
                    <a:pt x="794" y="228"/>
                  </a:lnTo>
                  <a:lnTo>
                    <a:pt x="784" y="216"/>
                  </a:lnTo>
                  <a:lnTo>
                    <a:pt x="770" y="208"/>
                  </a:lnTo>
                  <a:lnTo>
                    <a:pt x="752" y="202"/>
                  </a:lnTo>
                  <a:lnTo>
                    <a:pt x="732" y="200"/>
                  </a:lnTo>
                  <a:lnTo>
                    <a:pt x="712" y="198"/>
                  </a:lnTo>
                  <a:lnTo>
                    <a:pt x="694" y="196"/>
                  </a:lnTo>
                  <a:lnTo>
                    <a:pt x="678" y="192"/>
                  </a:lnTo>
                  <a:lnTo>
                    <a:pt x="696" y="194"/>
                  </a:lnTo>
                  <a:lnTo>
                    <a:pt x="716" y="194"/>
                  </a:lnTo>
                  <a:lnTo>
                    <a:pt x="734" y="188"/>
                  </a:lnTo>
                  <a:lnTo>
                    <a:pt x="748" y="178"/>
                  </a:lnTo>
                  <a:lnTo>
                    <a:pt x="728" y="170"/>
                  </a:lnTo>
                  <a:lnTo>
                    <a:pt x="708" y="164"/>
                  </a:lnTo>
                  <a:lnTo>
                    <a:pt x="688" y="160"/>
                  </a:lnTo>
                  <a:lnTo>
                    <a:pt x="702" y="158"/>
                  </a:lnTo>
                  <a:lnTo>
                    <a:pt x="718" y="156"/>
                  </a:lnTo>
                  <a:lnTo>
                    <a:pt x="730" y="150"/>
                  </a:lnTo>
                  <a:lnTo>
                    <a:pt x="738" y="138"/>
                  </a:lnTo>
                  <a:lnTo>
                    <a:pt x="750" y="142"/>
                  </a:lnTo>
                  <a:lnTo>
                    <a:pt x="764" y="144"/>
                  </a:lnTo>
                  <a:lnTo>
                    <a:pt x="778" y="146"/>
                  </a:lnTo>
                  <a:lnTo>
                    <a:pt x="780" y="128"/>
                  </a:lnTo>
                  <a:lnTo>
                    <a:pt x="788" y="112"/>
                  </a:lnTo>
                  <a:lnTo>
                    <a:pt x="802" y="98"/>
                  </a:lnTo>
                  <a:lnTo>
                    <a:pt x="818" y="88"/>
                  </a:lnTo>
                  <a:lnTo>
                    <a:pt x="834" y="78"/>
                  </a:lnTo>
                  <a:lnTo>
                    <a:pt x="854" y="68"/>
                  </a:lnTo>
                  <a:lnTo>
                    <a:pt x="868" y="62"/>
                  </a:lnTo>
                  <a:lnTo>
                    <a:pt x="882" y="66"/>
                  </a:lnTo>
                  <a:lnTo>
                    <a:pt x="894" y="74"/>
                  </a:lnTo>
                  <a:lnTo>
                    <a:pt x="908" y="90"/>
                  </a:lnTo>
                  <a:lnTo>
                    <a:pt x="880" y="92"/>
                  </a:lnTo>
                  <a:lnTo>
                    <a:pt x="858" y="96"/>
                  </a:lnTo>
                  <a:lnTo>
                    <a:pt x="842" y="102"/>
                  </a:lnTo>
                  <a:lnTo>
                    <a:pt x="834" y="112"/>
                  </a:lnTo>
                  <a:lnTo>
                    <a:pt x="832" y="120"/>
                  </a:lnTo>
                  <a:lnTo>
                    <a:pt x="838" y="130"/>
                  </a:lnTo>
                  <a:lnTo>
                    <a:pt x="856" y="136"/>
                  </a:lnTo>
                  <a:lnTo>
                    <a:pt x="884" y="142"/>
                  </a:lnTo>
                  <a:lnTo>
                    <a:pt x="904" y="144"/>
                  </a:lnTo>
                  <a:lnTo>
                    <a:pt x="922" y="148"/>
                  </a:lnTo>
                  <a:lnTo>
                    <a:pt x="940" y="156"/>
                  </a:lnTo>
                  <a:lnTo>
                    <a:pt x="954" y="170"/>
                  </a:lnTo>
                  <a:lnTo>
                    <a:pt x="960" y="182"/>
                  </a:lnTo>
                  <a:lnTo>
                    <a:pt x="964" y="196"/>
                  </a:lnTo>
                  <a:lnTo>
                    <a:pt x="968" y="208"/>
                  </a:lnTo>
                  <a:lnTo>
                    <a:pt x="972" y="220"/>
                  </a:lnTo>
                  <a:lnTo>
                    <a:pt x="978" y="228"/>
                  </a:lnTo>
                  <a:lnTo>
                    <a:pt x="988" y="234"/>
                  </a:lnTo>
                  <a:lnTo>
                    <a:pt x="1004" y="236"/>
                  </a:lnTo>
                  <a:lnTo>
                    <a:pt x="1010" y="246"/>
                  </a:lnTo>
                  <a:lnTo>
                    <a:pt x="1014" y="260"/>
                  </a:lnTo>
                  <a:lnTo>
                    <a:pt x="1018" y="272"/>
                  </a:lnTo>
                  <a:lnTo>
                    <a:pt x="1018" y="284"/>
                  </a:lnTo>
                  <a:lnTo>
                    <a:pt x="1014" y="294"/>
                  </a:lnTo>
                  <a:lnTo>
                    <a:pt x="1006" y="300"/>
                  </a:lnTo>
                  <a:lnTo>
                    <a:pt x="990" y="304"/>
                  </a:lnTo>
                  <a:lnTo>
                    <a:pt x="994" y="324"/>
                  </a:lnTo>
                  <a:lnTo>
                    <a:pt x="998" y="346"/>
                  </a:lnTo>
                  <a:lnTo>
                    <a:pt x="1004" y="368"/>
                  </a:lnTo>
                  <a:lnTo>
                    <a:pt x="1014" y="388"/>
                  </a:lnTo>
                  <a:lnTo>
                    <a:pt x="1026" y="406"/>
                  </a:lnTo>
                  <a:lnTo>
                    <a:pt x="1044" y="416"/>
                  </a:lnTo>
                  <a:lnTo>
                    <a:pt x="1064" y="418"/>
                  </a:lnTo>
                  <a:lnTo>
                    <a:pt x="1080" y="388"/>
                  </a:lnTo>
                  <a:lnTo>
                    <a:pt x="1094" y="360"/>
                  </a:lnTo>
                  <a:lnTo>
                    <a:pt x="1110" y="334"/>
                  </a:lnTo>
                  <a:lnTo>
                    <a:pt x="1132" y="312"/>
                  </a:lnTo>
                  <a:lnTo>
                    <a:pt x="1144" y="308"/>
                  </a:lnTo>
                  <a:lnTo>
                    <a:pt x="1154" y="308"/>
                  </a:lnTo>
                  <a:lnTo>
                    <a:pt x="1164" y="302"/>
                  </a:lnTo>
                  <a:lnTo>
                    <a:pt x="1172" y="292"/>
                  </a:lnTo>
                  <a:lnTo>
                    <a:pt x="1176" y="278"/>
                  </a:lnTo>
                  <a:lnTo>
                    <a:pt x="1184" y="268"/>
                  </a:lnTo>
                  <a:lnTo>
                    <a:pt x="1200" y="260"/>
                  </a:lnTo>
                  <a:lnTo>
                    <a:pt x="1216" y="258"/>
                  </a:lnTo>
                  <a:lnTo>
                    <a:pt x="1234" y="256"/>
                  </a:lnTo>
                  <a:lnTo>
                    <a:pt x="1250" y="252"/>
                  </a:lnTo>
                  <a:lnTo>
                    <a:pt x="1264" y="244"/>
                  </a:lnTo>
                  <a:lnTo>
                    <a:pt x="1254" y="230"/>
                  </a:lnTo>
                  <a:lnTo>
                    <a:pt x="1250" y="216"/>
                  </a:lnTo>
                  <a:lnTo>
                    <a:pt x="1252" y="202"/>
                  </a:lnTo>
                  <a:lnTo>
                    <a:pt x="1262" y="190"/>
                  </a:lnTo>
                  <a:lnTo>
                    <a:pt x="1276" y="182"/>
                  </a:lnTo>
                  <a:lnTo>
                    <a:pt x="1274" y="164"/>
                  </a:lnTo>
                  <a:lnTo>
                    <a:pt x="1270" y="142"/>
                  </a:lnTo>
                  <a:lnTo>
                    <a:pt x="1268" y="120"/>
                  </a:lnTo>
                  <a:lnTo>
                    <a:pt x="1266" y="98"/>
                  </a:lnTo>
                  <a:lnTo>
                    <a:pt x="1270" y="78"/>
                  </a:lnTo>
                  <a:lnTo>
                    <a:pt x="1280" y="64"/>
                  </a:lnTo>
                  <a:lnTo>
                    <a:pt x="1258" y="66"/>
                  </a:lnTo>
                  <a:lnTo>
                    <a:pt x="1236" y="68"/>
                  </a:lnTo>
                  <a:lnTo>
                    <a:pt x="1214" y="64"/>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36" name="Freeform 4"/>
            <p:cNvSpPr>
              <a:spLocks/>
            </p:cNvSpPr>
            <p:nvPr userDrawn="1"/>
          </p:nvSpPr>
          <p:spPr bwMode="gray">
            <a:xfrm>
              <a:off x="1002" y="1842"/>
              <a:ext cx="1924" cy="2400"/>
            </a:xfrm>
            <a:custGeom>
              <a:avLst/>
              <a:gdLst>
                <a:gd name="T0" fmla="*/ 1166 w 1280"/>
                <a:gd name="T1" fmla="*/ 14 h 1782"/>
                <a:gd name="T2" fmla="*/ 1060 w 1280"/>
                <a:gd name="T3" fmla="*/ 40 h 1782"/>
                <a:gd name="T4" fmla="*/ 916 w 1280"/>
                <a:gd name="T5" fmla="*/ 14 h 1782"/>
                <a:gd name="T6" fmla="*/ 728 w 1280"/>
                <a:gd name="T7" fmla="*/ 64 h 1782"/>
                <a:gd name="T8" fmla="*/ 656 w 1280"/>
                <a:gd name="T9" fmla="*/ 102 h 1782"/>
                <a:gd name="T10" fmla="*/ 670 w 1280"/>
                <a:gd name="T11" fmla="*/ 148 h 1782"/>
                <a:gd name="T12" fmla="*/ 546 w 1280"/>
                <a:gd name="T13" fmla="*/ 90 h 1782"/>
                <a:gd name="T14" fmla="*/ 576 w 1280"/>
                <a:gd name="T15" fmla="*/ 120 h 1782"/>
                <a:gd name="T16" fmla="*/ 536 w 1280"/>
                <a:gd name="T17" fmla="*/ 132 h 1782"/>
                <a:gd name="T18" fmla="*/ 578 w 1280"/>
                <a:gd name="T19" fmla="*/ 170 h 1782"/>
                <a:gd name="T20" fmla="*/ 622 w 1280"/>
                <a:gd name="T21" fmla="*/ 174 h 1782"/>
                <a:gd name="T22" fmla="*/ 664 w 1280"/>
                <a:gd name="T23" fmla="*/ 234 h 1782"/>
                <a:gd name="T24" fmla="*/ 522 w 1280"/>
                <a:gd name="T25" fmla="*/ 284 h 1782"/>
                <a:gd name="T26" fmla="*/ 344 w 1280"/>
                <a:gd name="T27" fmla="*/ 262 h 1782"/>
                <a:gd name="T28" fmla="*/ 72 w 1280"/>
                <a:gd name="T29" fmla="*/ 246 h 1782"/>
                <a:gd name="T30" fmla="*/ 36 w 1280"/>
                <a:gd name="T31" fmla="*/ 352 h 1782"/>
                <a:gd name="T32" fmla="*/ 62 w 1280"/>
                <a:gd name="T33" fmla="*/ 418 h 1782"/>
                <a:gd name="T34" fmla="*/ 82 w 1280"/>
                <a:gd name="T35" fmla="*/ 454 h 1782"/>
                <a:gd name="T36" fmla="*/ 112 w 1280"/>
                <a:gd name="T37" fmla="*/ 406 h 1782"/>
                <a:gd name="T38" fmla="*/ 132 w 1280"/>
                <a:gd name="T39" fmla="*/ 400 h 1782"/>
                <a:gd name="T40" fmla="*/ 170 w 1280"/>
                <a:gd name="T41" fmla="*/ 402 h 1782"/>
                <a:gd name="T42" fmla="*/ 230 w 1280"/>
                <a:gd name="T43" fmla="*/ 436 h 1782"/>
                <a:gd name="T44" fmla="*/ 310 w 1280"/>
                <a:gd name="T45" fmla="*/ 508 h 1782"/>
                <a:gd name="T46" fmla="*/ 384 w 1280"/>
                <a:gd name="T47" fmla="*/ 704 h 1782"/>
                <a:gd name="T48" fmla="*/ 470 w 1280"/>
                <a:gd name="T49" fmla="*/ 796 h 1782"/>
                <a:gd name="T50" fmla="*/ 552 w 1280"/>
                <a:gd name="T51" fmla="*/ 912 h 1782"/>
                <a:gd name="T52" fmla="*/ 710 w 1280"/>
                <a:gd name="T53" fmla="*/ 1046 h 1782"/>
                <a:gd name="T54" fmla="*/ 808 w 1280"/>
                <a:gd name="T55" fmla="*/ 1288 h 1782"/>
                <a:gd name="T56" fmla="*/ 796 w 1280"/>
                <a:gd name="T57" fmla="*/ 1708 h 1782"/>
                <a:gd name="T58" fmla="*/ 854 w 1280"/>
                <a:gd name="T59" fmla="*/ 1662 h 1782"/>
                <a:gd name="T60" fmla="*/ 880 w 1280"/>
                <a:gd name="T61" fmla="*/ 1610 h 1782"/>
                <a:gd name="T62" fmla="*/ 1042 w 1280"/>
                <a:gd name="T63" fmla="*/ 1424 h 1782"/>
                <a:gd name="T64" fmla="*/ 1144 w 1280"/>
                <a:gd name="T65" fmla="*/ 1204 h 1782"/>
                <a:gd name="T66" fmla="*/ 1014 w 1280"/>
                <a:gd name="T67" fmla="*/ 1142 h 1782"/>
                <a:gd name="T68" fmla="*/ 836 w 1280"/>
                <a:gd name="T69" fmla="*/ 1040 h 1782"/>
                <a:gd name="T70" fmla="*/ 734 w 1280"/>
                <a:gd name="T71" fmla="*/ 1026 h 1782"/>
                <a:gd name="T72" fmla="*/ 648 w 1280"/>
                <a:gd name="T73" fmla="*/ 936 h 1782"/>
                <a:gd name="T74" fmla="*/ 604 w 1280"/>
                <a:gd name="T75" fmla="*/ 810 h 1782"/>
                <a:gd name="T76" fmla="*/ 734 w 1280"/>
                <a:gd name="T77" fmla="*/ 782 h 1782"/>
                <a:gd name="T78" fmla="*/ 828 w 1280"/>
                <a:gd name="T79" fmla="*/ 632 h 1782"/>
                <a:gd name="T80" fmla="*/ 880 w 1280"/>
                <a:gd name="T81" fmla="*/ 618 h 1782"/>
                <a:gd name="T82" fmla="*/ 922 w 1280"/>
                <a:gd name="T83" fmla="*/ 586 h 1782"/>
                <a:gd name="T84" fmla="*/ 860 w 1280"/>
                <a:gd name="T85" fmla="*/ 544 h 1782"/>
                <a:gd name="T86" fmla="*/ 938 w 1280"/>
                <a:gd name="T87" fmla="*/ 578 h 1782"/>
                <a:gd name="T88" fmla="*/ 984 w 1280"/>
                <a:gd name="T89" fmla="*/ 576 h 1782"/>
                <a:gd name="T90" fmla="*/ 984 w 1280"/>
                <a:gd name="T91" fmla="*/ 540 h 1782"/>
                <a:gd name="T92" fmla="*/ 934 w 1280"/>
                <a:gd name="T93" fmla="*/ 490 h 1782"/>
                <a:gd name="T94" fmla="*/ 866 w 1280"/>
                <a:gd name="T95" fmla="*/ 426 h 1782"/>
                <a:gd name="T96" fmla="*/ 770 w 1280"/>
                <a:gd name="T97" fmla="*/ 412 h 1782"/>
                <a:gd name="T98" fmla="*/ 720 w 1280"/>
                <a:gd name="T99" fmla="*/ 512 h 1782"/>
                <a:gd name="T100" fmla="*/ 646 w 1280"/>
                <a:gd name="T101" fmla="*/ 368 h 1782"/>
                <a:gd name="T102" fmla="*/ 724 w 1280"/>
                <a:gd name="T103" fmla="*/ 316 h 1782"/>
                <a:gd name="T104" fmla="*/ 778 w 1280"/>
                <a:gd name="T105" fmla="*/ 234 h 1782"/>
                <a:gd name="T106" fmla="*/ 788 w 1280"/>
                <a:gd name="T107" fmla="*/ 350 h 1782"/>
                <a:gd name="T108" fmla="*/ 876 w 1280"/>
                <a:gd name="T109" fmla="*/ 350 h 1782"/>
                <a:gd name="T110" fmla="*/ 816 w 1280"/>
                <a:gd name="T111" fmla="*/ 250 h 1782"/>
                <a:gd name="T112" fmla="*/ 734 w 1280"/>
                <a:gd name="T113" fmla="*/ 188 h 1782"/>
                <a:gd name="T114" fmla="*/ 780 w 1280"/>
                <a:gd name="T115" fmla="*/ 128 h 1782"/>
                <a:gd name="T116" fmla="*/ 842 w 1280"/>
                <a:gd name="T117" fmla="*/ 102 h 1782"/>
                <a:gd name="T118" fmla="*/ 968 w 1280"/>
                <a:gd name="T119" fmla="*/ 208 h 1782"/>
                <a:gd name="T120" fmla="*/ 994 w 1280"/>
                <a:gd name="T121" fmla="*/ 324 h 1782"/>
                <a:gd name="T122" fmla="*/ 1154 w 1280"/>
                <a:gd name="T123" fmla="*/ 308 h 1782"/>
                <a:gd name="T124" fmla="*/ 1252 w 1280"/>
                <a:gd name="T125" fmla="*/ 202 h 17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80" h="1782">
                  <a:moveTo>
                    <a:pt x="1214" y="64"/>
                  </a:moveTo>
                  <a:lnTo>
                    <a:pt x="1230" y="60"/>
                  </a:lnTo>
                  <a:lnTo>
                    <a:pt x="1244" y="54"/>
                  </a:lnTo>
                  <a:lnTo>
                    <a:pt x="1254" y="44"/>
                  </a:lnTo>
                  <a:lnTo>
                    <a:pt x="1256" y="30"/>
                  </a:lnTo>
                  <a:lnTo>
                    <a:pt x="1250" y="12"/>
                  </a:lnTo>
                  <a:lnTo>
                    <a:pt x="1238" y="22"/>
                  </a:lnTo>
                  <a:lnTo>
                    <a:pt x="1226" y="24"/>
                  </a:lnTo>
                  <a:lnTo>
                    <a:pt x="1212" y="20"/>
                  </a:lnTo>
                  <a:lnTo>
                    <a:pt x="1198" y="16"/>
                  </a:lnTo>
                  <a:lnTo>
                    <a:pt x="1184" y="14"/>
                  </a:lnTo>
                  <a:lnTo>
                    <a:pt x="1166" y="14"/>
                  </a:lnTo>
                  <a:lnTo>
                    <a:pt x="1146" y="16"/>
                  </a:lnTo>
                  <a:lnTo>
                    <a:pt x="1130" y="18"/>
                  </a:lnTo>
                  <a:lnTo>
                    <a:pt x="1116" y="16"/>
                  </a:lnTo>
                  <a:lnTo>
                    <a:pt x="1100" y="16"/>
                  </a:lnTo>
                  <a:lnTo>
                    <a:pt x="1086" y="14"/>
                  </a:lnTo>
                  <a:lnTo>
                    <a:pt x="1074" y="18"/>
                  </a:lnTo>
                  <a:lnTo>
                    <a:pt x="1070" y="20"/>
                  </a:lnTo>
                  <a:lnTo>
                    <a:pt x="1066" y="24"/>
                  </a:lnTo>
                  <a:lnTo>
                    <a:pt x="1064" y="30"/>
                  </a:lnTo>
                  <a:lnTo>
                    <a:pt x="1062" y="34"/>
                  </a:lnTo>
                  <a:lnTo>
                    <a:pt x="1060" y="38"/>
                  </a:lnTo>
                  <a:lnTo>
                    <a:pt x="1060" y="40"/>
                  </a:lnTo>
                  <a:lnTo>
                    <a:pt x="1036" y="44"/>
                  </a:lnTo>
                  <a:lnTo>
                    <a:pt x="1012" y="44"/>
                  </a:lnTo>
                  <a:lnTo>
                    <a:pt x="986" y="46"/>
                  </a:lnTo>
                  <a:lnTo>
                    <a:pt x="960" y="50"/>
                  </a:lnTo>
                  <a:lnTo>
                    <a:pt x="936" y="58"/>
                  </a:lnTo>
                  <a:lnTo>
                    <a:pt x="912" y="62"/>
                  </a:lnTo>
                  <a:lnTo>
                    <a:pt x="884" y="62"/>
                  </a:lnTo>
                  <a:lnTo>
                    <a:pt x="886" y="48"/>
                  </a:lnTo>
                  <a:lnTo>
                    <a:pt x="894" y="38"/>
                  </a:lnTo>
                  <a:lnTo>
                    <a:pt x="902" y="30"/>
                  </a:lnTo>
                  <a:lnTo>
                    <a:pt x="910" y="22"/>
                  </a:lnTo>
                  <a:lnTo>
                    <a:pt x="916" y="14"/>
                  </a:lnTo>
                  <a:lnTo>
                    <a:pt x="916" y="0"/>
                  </a:lnTo>
                  <a:lnTo>
                    <a:pt x="882" y="0"/>
                  </a:lnTo>
                  <a:lnTo>
                    <a:pt x="844" y="6"/>
                  </a:lnTo>
                  <a:lnTo>
                    <a:pt x="810" y="12"/>
                  </a:lnTo>
                  <a:lnTo>
                    <a:pt x="790" y="16"/>
                  </a:lnTo>
                  <a:lnTo>
                    <a:pt x="766" y="18"/>
                  </a:lnTo>
                  <a:lnTo>
                    <a:pt x="738" y="20"/>
                  </a:lnTo>
                  <a:lnTo>
                    <a:pt x="712" y="26"/>
                  </a:lnTo>
                  <a:lnTo>
                    <a:pt x="690" y="34"/>
                  </a:lnTo>
                  <a:lnTo>
                    <a:pt x="676" y="46"/>
                  </a:lnTo>
                  <a:lnTo>
                    <a:pt x="700" y="56"/>
                  </a:lnTo>
                  <a:lnTo>
                    <a:pt x="728" y="64"/>
                  </a:lnTo>
                  <a:lnTo>
                    <a:pt x="754" y="68"/>
                  </a:lnTo>
                  <a:lnTo>
                    <a:pt x="728" y="68"/>
                  </a:lnTo>
                  <a:lnTo>
                    <a:pt x="702" y="70"/>
                  </a:lnTo>
                  <a:lnTo>
                    <a:pt x="676" y="68"/>
                  </a:lnTo>
                  <a:lnTo>
                    <a:pt x="658" y="64"/>
                  </a:lnTo>
                  <a:lnTo>
                    <a:pt x="642" y="58"/>
                  </a:lnTo>
                  <a:lnTo>
                    <a:pt x="624" y="54"/>
                  </a:lnTo>
                  <a:lnTo>
                    <a:pt x="602" y="54"/>
                  </a:lnTo>
                  <a:lnTo>
                    <a:pt x="614" y="78"/>
                  </a:lnTo>
                  <a:lnTo>
                    <a:pt x="626" y="92"/>
                  </a:lnTo>
                  <a:lnTo>
                    <a:pt x="640" y="100"/>
                  </a:lnTo>
                  <a:lnTo>
                    <a:pt x="656" y="102"/>
                  </a:lnTo>
                  <a:lnTo>
                    <a:pt x="676" y="102"/>
                  </a:lnTo>
                  <a:lnTo>
                    <a:pt x="698" y="102"/>
                  </a:lnTo>
                  <a:lnTo>
                    <a:pt x="692" y="106"/>
                  </a:lnTo>
                  <a:lnTo>
                    <a:pt x="686" y="112"/>
                  </a:lnTo>
                  <a:lnTo>
                    <a:pt x="682" y="118"/>
                  </a:lnTo>
                  <a:lnTo>
                    <a:pt x="676" y="124"/>
                  </a:lnTo>
                  <a:lnTo>
                    <a:pt x="672" y="128"/>
                  </a:lnTo>
                  <a:lnTo>
                    <a:pt x="676" y="132"/>
                  </a:lnTo>
                  <a:lnTo>
                    <a:pt x="680" y="138"/>
                  </a:lnTo>
                  <a:lnTo>
                    <a:pt x="684" y="142"/>
                  </a:lnTo>
                  <a:lnTo>
                    <a:pt x="688" y="146"/>
                  </a:lnTo>
                  <a:lnTo>
                    <a:pt x="670" y="148"/>
                  </a:lnTo>
                  <a:lnTo>
                    <a:pt x="656" y="144"/>
                  </a:lnTo>
                  <a:lnTo>
                    <a:pt x="644" y="134"/>
                  </a:lnTo>
                  <a:lnTo>
                    <a:pt x="634" y="124"/>
                  </a:lnTo>
                  <a:lnTo>
                    <a:pt x="624" y="112"/>
                  </a:lnTo>
                  <a:lnTo>
                    <a:pt x="612" y="104"/>
                  </a:lnTo>
                  <a:lnTo>
                    <a:pt x="598" y="100"/>
                  </a:lnTo>
                  <a:lnTo>
                    <a:pt x="576" y="104"/>
                  </a:lnTo>
                  <a:lnTo>
                    <a:pt x="580" y="108"/>
                  </a:lnTo>
                  <a:lnTo>
                    <a:pt x="584" y="114"/>
                  </a:lnTo>
                  <a:lnTo>
                    <a:pt x="572" y="104"/>
                  </a:lnTo>
                  <a:lnTo>
                    <a:pt x="560" y="96"/>
                  </a:lnTo>
                  <a:lnTo>
                    <a:pt x="546" y="90"/>
                  </a:lnTo>
                  <a:lnTo>
                    <a:pt x="532" y="88"/>
                  </a:lnTo>
                  <a:lnTo>
                    <a:pt x="518" y="94"/>
                  </a:lnTo>
                  <a:lnTo>
                    <a:pt x="530" y="100"/>
                  </a:lnTo>
                  <a:lnTo>
                    <a:pt x="538" y="104"/>
                  </a:lnTo>
                  <a:lnTo>
                    <a:pt x="552" y="106"/>
                  </a:lnTo>
                  <a:lnTo>
                    <a:pt x="558" y="106"/>
                  </a:lnTo>
                  <a:lnTo>
                    <a:pt x="562" y="108"/>
                  </a:lnTo>
                  <a:lnTo>
                    <a:pt x="566" y="110"/>
                  </a:lnTo>
                  <a:lnTo>
                    <a:pt x="570" y="116"/>
                  </a:lnTo>
                  <a:lnTo>
                    <a:pt x="574" y="118"/>
                  </a:lnTo>
                  <a:lnTo>
                    <a:pt x="576" y="120"/>
                  </a:lnTo>
                  <a:lnTo>
                    <a:pt x="576" y="124"/>
                  </a:lnTo>
                  <a:lnTo>
                    <a:pt x="576" y="126"/>
                  </a:lnTo>
                  <a:lnTo>
                    <a:pt x="574" y="130"/>
                  </a:lnTo>
                  <a:lnTo>
                    <a:pt x="570" y="134"/>
                  </a:lnTo>
                  <a:lnTo>
                    <a:pt x="568" y="136"/>
                  </a:lnTo>
                  <a:lnTo>
                    <a:pt x="566" y="138"/>
                  </a:lnTo>
                  <a:lnTo>
                    <a:pt x="562" y="138"/>
                  </a:lnTo>
                  <a:lnTo>
                    <a:pt x="556" y="138"/>
                  </a:lnTo>
                  <a:lnTo>
                    <a:pt x="552" y="136"/>
                  </a:lnTo>
                  <a:lnTo>
                    <a:pt x="546" y="134"/>
                  </a:lnTo>
                  <a:lnTo>
                    <a:pt x="540" y="132"/>
                  </a:lnTo>
                  <a:lnTo>
                    <a:pt x="536" y="132"/>
                  </a:lnTo>
                  <a:lnTo>
                    <a:pt x="536" y="136"/>
                  </a:lnTo>
                  <a:lnTo>
                    <a:pt x="536" y="142"/>
                  </a:lnTo>
                  <a:lnTo>
                    <a:pt x="538" y="148"/>
                  </a:lnTo>
                  <a:lnTo>
                    <a:pt x="542" y="152"/>
                  </a:lnTo>
                  <a:lnTo>
                    <a:pt x="546" y="154"/>
                  </a:lnTo>
                  <a:lnTo>
                    <a:pt x="552" y="156"/>
                  </a:lnTo>
                  <a:lnTo>
                    <a:pt x="556" y="158"/>
                  </a:lnTo>
                  <a:lnTo>
                    <a:pt x="562" y="160"/>
                  </a:lnTo>
                  <a:lnTo>
                    <a:pt x="566" y="162"/>
                  </a:lnTo>
                  <a:lnTo>
                    <a:pt x="570" y="166"/>
                  </a:lnTo>
                  <a:lnTo>
                    <a:pt x="574" y="168"/>
                  </a:lnTo>
                  <a:lnTo>
                    <a:pt x="578" y="170"/>
                  </a:lnTo>
                  <a:lnTo>
                    <a:pt x="582" y="172"/>
                  </a:lnTo>
                  <a:lnTo>
                    <a:pt x="588" y="172"/>
                  </a:lnTo>
                  <a:lnTo>
                    <a:pt x="592" y="172"/>
                  </a:lnTo>
                  <a:lnTo>
                    <a:pt x="596" y="172"/>
                  </a:lnTo>
                  <a:lnTo>
                    <a:pt x="600" y="170"/>
                  </a:lnTo>
                  <a:lnTo>
                    <a:pt x="602" y="168"/>
                  </a:lnTo>
                  <a:lnTo>
                    <a:pt x="604" y="164"/>
                  </a:lnTo>
                  <a:lnTo>
                    <a:pt x="606" y="166"/>
                  </a:lnTo>
                  <a:lnTo>
                    <a:pt x="608" y="164"/>
                  </a:lnTo>
                  <a:lnTo>
                    <a:pt x="612" y="162"/>
                  </a:lnTo>
                  <a:lnTo>
                    <a:pt x="616" y="168"/>
                  </a:lnTo>
                  <a:lnTo>
                    <a:pt x="622" y="174"/>
                  </a:lnTo>
                  <a:lnTo>
                    <a:pt x="634" y="180"/>
                  </a:lnTo>
                  <a:lnTo>
                    <a:pt x="646" y="184"/>
                  </a:lnTo>
                  <a:lnTo>
                    <a:pt x="660" y="190"/>
                  </a:lnTo>
                  <a:lnTo>
                    <a:pt x="672" y="202"/>
                  </a:lnTo>
                  <a:lnTo>
                    <a:pt x="664" y="204"/>
                  </a:lnTo>
                  <a:lnTo>
                    <a:pt x="660" y="206"/>
                  </a:lnTo>
                  <a:lnTo>
                    <a:pt x="656" y="208"/>
                  </a:lnTo>
                  <a:lnTo>
                    <a:pt x="654" y="212"/>
                  </a:lnTo>
                  <a:lnTo>
                    <a:pt x="652" y="216"/>
                  </a:lnTo>
                  <a:lnTo>
                    <a:pt x="648" y="220"/>
                  </a:lnTo>
                  <a:lnTo>
                    <a:pt x="644" y="224"/>
                  </a:lnTo>
                  <a:lnTo>
                    <a:pt x="664" y="234"/>
                  </a:lnTo>
                  <a:lnTo>
                    <a:pt x="678" y="250"/>
                  </a:lnTo>
                  <a:lnTo>
                    <a:pt x="682" y="270"/>
                  </a:lnTo>
                  <a:lnTo>
                    <a:pt x="672" y="268"/>
                  </a:lnTo>
                  <a:lnTo>
                    <a:pt x="654" y="268"/>
                  </a:lnTo>
                  <a:lnTo>
                    <a:pt x="632" y="270"/>
                  </a:lnTo>
                  <a:lnTo>
                    <a:pt x="612" y="274"/>
                  </a:lnTo>
                  <a:lnTo>
                    <a:pt x="598" y="280"/>
                  </a:lnTo>
                  <a:lnTo>
                    <a:pt x="592" y="284"/>
                  </a:lnTo>
                  <a:lnTo>
                    <a:pt x="586" y="290"/>
                  </a:lnTo>
                  <a:lnTo>
                    <a:pt x="580" y="296"/>
                  </a:lnTo>
                  <a:lnTo>
                    <a:pt x="552" y="290"/>
                  </a:lnTo>
                  <a:lnTo>
                    <a:pt x="522" y="284"/>
                  </a:lnTo>
                  <a:lnTo>
                    <a:pt x="496" y="284"/>
                  </a:lnTo>
                  <a:lnTo>
                    <a:pt x="472" y="290"/>
                  </a:lnTo>
                  <a:lnTo>
                    <a:pt x="450" y="294"/>
                  </a:lnTo>
                  <a:lnTo>
                    <a:pt x="432" y="288"/>
                  </a:lnTo>
                  <a:lnTo>
                    <a:pt x="416" y="284"/>
                  </a:lnTo>
                  <a:lnTo>
                    <a:pt x="408" y="278"/>
                  </a:lnTo>
                  <a:lnTo>
                    <a:pt x="402" y="272"/>
                  </a:lnTo>
                  <a:lnTo>
                    <a:pt x="394" y="260"/>
                  </a:lnTo>
                  <a:lnTo>
                    <a:pt x="384" y="256"/>
                  </a:lnTo>
                  <a:lnTo>
                    <a:pt x="372" y="254"/>
                  </a:lnTo>
                  <a:lnTo>
                    <a:pt x="358" y="258"/>
                  </a:lnTo>
                  <a:lnTo>
                    <a:pt x="344" y="262"/>
                  </a:lnTo>
                  <a:lnTo>
                    <a:pt x="330" y="266"/>
                  </a:lnTo>
                  <a:lnTo>
                    <a:pt x="306" y="272"/>
                  </a:lnTo>
                  <a:lnTo>
                    <a:pt x="292" y="272"/>
                  </a:lnTo>
                  <a:lnTo>
                    <a:pt x="280" y="270"/>
                  </a:lnTo>
                  <a:lnTo>
                    <a:pt x="270" y="266"/>
                  </a:lnTo>
                  <a:lnTo>
                    <a:pt x="260" y="260"/>
                  </a:lnTo>
                  <a:lnTo>
                    <a:pt x="248" y="252"/>
                  </a:lnTo>
                  <a:lnTo>
                    <a:pt x="228" y="244"/>
                  </a:lnTo>
                  <a:lnTo>
                    <a:pt x="196" y="236"/>
                  </a:lnTo>
                  <a:lnTo>
                    <a:pt x="156" y="234"/>
                  </a:lnTo>
                  <a:lnTo>
                    <a:pt x="114" y="238"/>
                  </a:lnTo>
                  <a:lnTo>
                    <a:pt x="72" y="246"/>
                  </a:lnTo>
                  <a:lnTo>
                    <a:pt x="34" y="256"/>
                  </a:lnTo>
                  <a:lnTo>
                    <a:pt x="4" y="272"/>
                  </a:lnTo>
                  <a:lnTo>
                    <a:pt x="6" y="276"/>
                  </a:lnTo>
                  <a:lnTo>
                    <a:pt x="8" y="280"/>
                  </a:lnTo>
                  <a:lnTo>
                    <a:pt x="22" y="284"/>
                  </a:lnTo>
                  <a:lnTo>
                    <a:pt x="32" y="294"/>
                  </a:lnTo>
                  <a:lnTo>
                    <a:pt x="40" y="306"/>
                  </a:lnTo>
                  <a:lnTo>
                    <a:pt x="44" y="322"/>
                  </a:lnTo>
                  <a:lnTo>
                    <a:pt x="22" y="326"/>
                  </a:lnTo>
                  <a:lnTo>
                    <a:pt x="0" y="334"/>
                  </a:lnTo>
                  <a:lnTo>
                    <a:pt x="16" y="346"/>
                  </a:lnTo>
                  <a:lnTo>
                    <a:pt x="36" y="352"/>
                  </a:lnTo>
                  <a:lnTo>
                    <a:pt x="56" y="358"/>
                  </a:lnTo>
                  <a:lnTo>
                    <a:pt x="30" y="364"/>
                  </a:lnTo>
                  <a:lnTo>
                    <a:pt x="4" y="372"/>
                  </a:lnTo>
                  <a:lnTo>
                    <a:pt x="10" y="392"/>
                  </a:lnTo>
                  <a:lnTo>
                    <a:pt x="20" y="404"/>
                  </a:lnTo>
                  <a:lnTo>
                    <a:pt x="34" y="408"/>
                  </a:lnTo>
                  <a:lnTo>
                    <a:pt x="48" y="406"/>
                  </a:lnTo>
                  <a:lnTo>
                    <a:pt x="54" y="410"/>
                  </a:lnTo>
                  <a:lnTo>
                    <a:pt x="58" y="412"/>
                  </a:lnTo>
                  <a:lnTo>
                    <a:pt x="62" y="418"/>
                  </a:lnTo>
                  <a:lnTo>
                    <a:pt x="64" y="422"/>
                  </a:lnTo>
                  <a:lnTo>
                    <a:pt x="64" y="428"/>
                  </a:lnTo>
                  <a:lnTo>
                    <a:pt x="62" y="432"/>
                  </a:lnTo>
                  <a:lnTo>
                    <a:pt x="54" y="440"/>
                  </a:lnTo>
                  <a:lnTo>
                    <a:pt x="44" y="448"/>
                  </a:lnTo>
                  <a:lnTo>
                    <a:pt x="36" y="458"/>
                  </a:lnTo>
                  <a:lnTo>
                    <a:pt x="34" y="470"/>
                  </a:lnTo>
                  <a:lnTo>
                    <a:pt x="44" y="468"/>
                  </a:lnTo>
                  <a:lnTo>
                    <a:pt x="56" y="464"/>
                  </a:lnTo>
                  <a:lnTo>
                    <a:pt x="66" y="460"/>
                  </a:lnTo>
                  <a:lnTo>
                    <a:pt x="76" y="458"/>
                  </a:lnTo>
                  <a:lnTo>
                    <a:pt x="82" y="454"/>
                  </a:lnTo>
                  <a:lnTo>
                    <a:pt x="90" y="448"/>
                  </a:lnTo>
                  <a:lnTo>
                    <a:pt x="94" y="442"/>
                  </a:lnTo>
                  <a:lnTo>
                    <a:pt x="96" y="438"/>
                  </a:lnTo>
                  <a:lnTo>
                    <a:pt x="96" y="434"/>
                  </a:lnTo>
                  <a:lnTo>
                    <a:pt x="98" y="428"/>
                  </a:lnTo>
                  <a:lnTo>
                    <a:pt x="98" y="422"/>
                  </a:lnTo>
                  <a:lnTo>
                    <a:pt x="98" y="420"/>
                  </a:lnTo>
                  <a:lnTo>
                    <a:pt x="98" y="416"/>
                  </a:lnTo>
                  <a:lnTo>
                    <a:pt x="100" y="414"/>
                  </a:lnTo>
                  <a:lnTo>
                    <a:pt x="102" y="412"/>
                  </a:lnTo>
                  <a:lnTo>
                    <a:pt x="106" y="410"/>
                  </a:lnTo>
                  <a:lnTo>
                    <a:pt x="112" y="406"/>
                  </a:lnTo>
                  <a:lnTo>
                    <a:pt x="116" y="400"/>
                  </a:lnTo>
                  <a:lnTo>
                    <a:pt x="120" y="396"/>
                  </a:lnTo>
                  <a:lnTo>
                    <a:pt x="124" y="392"/>
                  </a:lnTo>
                  <a:lnTo>
                    <a:pt x="124" y="390"/>
                  </a:lnTo>
                  <a:lnTo>
                    <a:pt x="128" y="388"/>
                  </a:lnTo>
                  <a:lnTo>
                    <a:pt x="130" y="388"/>
                  </a:lnTo>
                  <a:lnTo>
                    <a:pt x="134" y="388"/>
                  </a:lnTo>
                  <a:lnTo>
                    <a:pt x="136" y="390"/>
                  </a:lnTo>
                  <a:lnTo>
                    <a:pt x="136" y="392"/>
                  </a:lnTo>
                  <a:lnTo>
                    <a:pt x="136" y="394"/>
                  </a:lnTo>
                  <a:lnTo>
                    <a:pt x="134" y="398"/>
                  </a:lnTo>
                  <a:lnTo>
                    <a:pt x="132" y="400"/>
                  </a:lnTo>
                  <a:lnTo>
                    <a:pt x="130" y="404"/>
                  </a:lnTo>
                  <a:lnTo>
                    <a:pt x="130" y="406"/>
                  </a:lnTo>
                  <a:lnTo>
                    <a:pt x="130" y="408"/>
                  </a:lnTo>
                  <a:lnTo>
                    <a:pt x="134" y="408"/>
                  </a:lnTo>
                  <a:lnTo>
                    <a:pt x="138" y="406"/>
                  </a:lnTo>
                  <a:lnTo>
                    <a:pt x="144" y="402"/>
                  </a:lnTo>
                  <a:lnTo>
                    <a:pt x="148" y="400"/>
                  </a:lnTo>
                  <a:lnTo>
                    <a:pt x="154" y="398"/>
                  </a:lnTo>
                  <a:lnTo>
                    <a:pt x="160" y="396"/>
                  </a:lnTo>
                  <a:lnTo>
                    <a:pt x="164" y="398"/>
                  </a:lnTo>
                  <a:lnTo>
                    <a:pt x="168" y="400"/>
                  </a:lnTo>
                  <a:lnTo>
                    <a:pt x="170" y="402"/>
                  </a:lnTo>
                  <a:lnTo>
                    <a:pt x="174" y="406"/>
                  </a:lnTo>
                  <a:lnTo>
                    <a:pt x="178" y="410"/>
                  </a:lnTo>
                  <a:lnTo>
                    <a:pt x="182" y="412"/>
                  </a:lnTo>
                  <a:lnTo>
                    <a:pt x="186" y="416"/>
                  </a:lnTo>
                  <a:lnTo>
                    <a:pt x="192" y="418"/>
                  </a:lnTo>
                  <a:lnTo>
                    <a:pt x="198" y="418"/>
                  </a:lnTo>
                  <a:lnTo>
                    <a:pt x="204" y="418"/>
                  </a:lnTo>
                  <a:lnTo>
                    <a:pt x="212" y="420"/>
                  </a:lnTo>
                  <a:lnTo>
                    <a:pt x="218" y="422"/>
                  </a:lnTo>
                  <a:lnTo>
                    <a:pt x="222" y="426"/>
                  </a:lnTo>
                  <a:lnTo>
                    <a:pt x="226" y="430"/>
                  </a:lnTo>
                  <a:lnTo>
                    <a:pt x="230" y="436"/>
                  </a:lnTo>
                  <a:lnTo>
                    <a:pt x="238" y="446"/>
                  </a:lnTo>
                  <a:lnTo>
                    <a:pt x="248" y="456"/>
                  </a:lnTo>
                  <a:lnTo>
                    <a:pt x="260" y="464"/>
                  </a:lnTo>
                  <a:lnTo>
                    <a:pt x="274" y="476"/>
                  </a:lnTo>
                  <a:lnTo>
                    <a:pt x="288" y="486"/>
                  </a:lnTo>
                  <a:lnTo>
                    <a:pt x="292" y="488"/>
                  </a:lnTo>
                  <a:lnTo>
                    <a:pt x="298" y="490"/>
                  </a:lnTo>
                  <a:lnTo>
                    <a:pt x="302" y="492"/>
                  </a:lnTo>
                  <a:lnTo>
                    <a:pt x="306" y="494"/>
                  </a:lnTo>
                  <a:lnTo>
                    <a:pt x="308" y="498"/>
                  </a:lnTo>
                  <a:lnTo>
                    <a:pt x="310" y="502"/>
                  </a:lnTo>
                  <a:lnTo>
                    <a:pt x="310" y="508"/>
                  </a:lnTo>
                  <a:lnTo>
                    <a:pt x="312" y="512"/>
                  </a:lnTo>
                  <a:lnTo>
                    <a:pt x="320" y="530"/>
                  </a:lnTo>
                  <a:lnTo>
                    <a:pt x="330" y="546"/>
                  </a:lnTo>
                  <a:lnTo>
                    <a:pt x="334" y="552"/>
                  </a:lnTo>
                  <a:lnTo>
                    <a:pt x="340" y="558"/>
                  </a:lnTo>
                  <a:lnTo>
                    <a:pt x="348" y="562"/>
                  </a:lnTo>
                  <a:lnTo>
                    <a:pt x="350" y="598"/>
                  </a:lnTo>
                  <a:lnTo>
                    <a:pt x="354" y="634"/>
                  </a:lnTo>
                  <a:lnTo>
                    <a:pt x="362" y="668"/>
                  </a:lnTo>
                  <a:lnTo>
                    <a:pt x="368" y="678"/>
                  </a:lnTo>
                  <a:lnTo>
                    <a:pt x="376" y="692"/>
                  </a:lnTo>
                  <a:lnTo>
                    <a:pt x="384" y="704"/>
                  </a:lnTo>
                  <a:lnTo>
                    <a:pt x="390" y="714"/>
                  </a:lnTo>
                  <a:lnTo>
                    <a:pt x="394" y="716"/>
                  </a:lnTo>
                  <a:lnTo>
                    <a:pt x="400" y="718"/>
                  </a:lnTo>
                  <a:lnTo>
                    <a:pt x="406" y="720"/>
                  </a:lnTo>
                  <a:lnTo>
                    <a:pt x="410" y="722"/>
                  </a:lnTo>
                  <a:lnTo>
                    <a:pt x="416" y="722"/>
                  </a:lnTo>
                  <a:lnTo>
                    <a:pt x="418" y="724"/>
                  </a:lnTo>
                  <a:lnTo>
                    <a:pt x="428" y="740"/>
                  </a:lnTo>
                  <a:lnTo>
                    <a:pt x="434" y="758"/>
                  </a:lnTo>
                  <a:lnTo>
                    <a:pt x="442" y="774"/>
                  </a:lnTo>
                  <a:lnTo>
                    <a:pt x="454" y="788"/>
                  </a:lnTo>
                  <a:lnTo>
                    <a:pt x="470" y="796"/>
                  </a:lnTo>
                  <a:lnTo>
                    <a:pt x="486" y="806"/>
                  </a:lnTo>
                  <a:lnTo>
                    <a:pt x="498" y="818"/>
                  </a:lnTo>
                  <a:lnTo>
                    <a:pt x="502" y="830"/>
                  </a:lnTo>
                  <a:lnTo>
                    <a:pt x="502" y="844"/>
                  </a:lnTo>
                  <a:lnTo>
                    <a:pt x="502" y="856"/>
                  </a:lnTo>
                  <a:lnTo>
                    <a:pt x="506" y="868"/>
                  </a:lnTo>
                  <a:lnTo>
                    <a:pt x="514" y="874"/>
                  </a:lnTo>
                  <a:lnTo>
                    <a:pt x="524" y="878"/>
                  </a:lnTo>
                  <a:lnTo>
                    <a:pt x="534" y="880"/>
                  </a:lnTo>
                  <a:lnTo>
                    <a:pt x="544" y="888"/>
                  </a:lnTo>
                  <a:lnTo>
                    <a:pt x="550" y="900"/>
                  </a:lnTo>
                  <a:lnTo>
                    <a:pt x="552" y="912"/>
                  </a:lnTo>
                  <a:lnTo>
                    <a:pt x="556" y="924"/>
                  </a:lnTo>
                  <a:lnTo>
                    <a:pt x="566" y="938"/>
                  </a:lnTo>
                  <a:lnTo>
                    <a:pt x="576" y="944"/>
                  </a:lnTo>
                  <a:lnTo>
                    <a:pt x="586" y="946"/>
                  </a:lnTo>
                  <a:lnTo>
                    <a:pt x="594" y="948"/>
                  </a:lnTo>
                  <a:lnTo>
                    <a:pt x="604" y="950"/>
                  </a:lnTo>
                  <a:lnTo>
                    <a:pt x="626" y="958"/>
                  </a:lnTo>
                  <a:lnTo>
                    <a:pt x="648" y="968"/>
                  </a:lnTo>
                  <a:lnTo>
                    <a:pt x="670" y="982"/>
                  </a:lnTo>
                  <a:lnTo>
                    <a:pt x="688" y="1000"/>
                  </a:lnTo>
                  <a:lnTo>
                    <a:pt x="702" y="1020"/>
                  </a:lnTo>
                  <a:lnTo>
                    <a:pt x="710" y="1046"/>
                  </a:lnTo>
                  <a:lnTo>
                    <a:pt x="738" y="1054"/>
                  </a:lnTo>
                  <a:lnTo>
                    <a:pt x="756" y="1062"/>
                  </a:lnTo>
                  <a:lnTo>
                    <a:pt x="766" y="1072"/>
                  </a:lnTo>
                  <a:lnTo>
                    <a:pt x="768" y="1084"/>
                  </a:lnTo>
                  <a:lnTo>
                    <a:pt x="766" y="1104"/>
                  </a:lnTo>
                  <a:lnTo>
                    <a:pt x="758" y="1130"/>
                  </a:lnTo>
                  <a:lnTo>
                    <a:pt x="754" y="1160"/>
                  </a:lnTo>
                  <a:lnTo>
                    <a:pt x="754" y="1184"/>
                  </a:lnTo>
                  <a:lnTo>
                    <a:pt x="760" y="1206"/>
                  </a:lnTo>
                  <a:lnTo>
                    <a:pt x="770" y="1226"/>
                  </a:lnTo>
                  <a:lnTo>
                    <a:pt x="784" y="1248"/>
                  </a:lnTo>
                  <a:lnTo>
                    <a:pt x="808" y="1288"/>
                  </a:lnTo>
                  <a:lnTo>
                    <a:pt x="828" y="1326"/>
                  </a:lnTo>
                  <a:lnTo>
                    <a:pt x="844" y="1364"/>
                  </a:lnTo>
                  <a:lnTo>
                    <a:pt x="850" y="1406"/>
                  </a:lnTo>
                  <a:lnTo>
                    <a:pt x="848" y="1444"/>
                  </a:lnTo>
                  <a:lnTo>
                    <a:pt x="840" y="1482"/>
                  </a:lnTo>
                  <a:lnTo>
                    <a:pt x="828" y="1518"/>
                  </a:lnTo>
                  <a:lnTo>
                    <a:pt x="820" y="1558"/>
                  </a:lnTo>
                  <a:lnTo>
                    <a:pt x="816" y="1598"/>
                  </a:lnTo>
                  <a:lnTo>
                    <a:pt x="814" y="1636"/>
                  </a:lnTo>
                  <a:lnTo>
                    <a:pt x="808" y="1660"/>
                  </a:lnTo>
                  <a:lnTo>
                    <a:pt x="800" y="1684"/>
                  </a:lnTo>
                  <a:lnTo>
                    <a:pt x="796" y="1708"/>
                  </a:lnTo>
                  <a:lnTo>
                    <a:pt x="796" y="1734"/>
                  </a:lnTo>
                  <a:lnTo>
                    <a:pt x="804" y="1762"/>
                  </a:lnTo>
                  <a:lnTo>
                    <a:pt x="814" y="1776"/>
                  </a:lnTo>
                  <a:lnTo>
                    <a:pt x="824" y="1782"/>
                  </a:lnTo>
                  <a:lnTo>
                    <a:pt x="836" y="1780"/>
                  </a:lnTo>
                  <a:lnTo>
                    <a:pt x="846" y="1772"/>
                  </a:lnTo>
                  <a:lnTo>
                    <a:pt x="854" y="1758"/>
                  </a:lnTo>
                  <a:lnTo>
                    <a:pt x="858" y="1740"/>
                  </a:lnTo>
                  <a:lnTo>
                    <a:pt x="860" y="1720"/>
                  </a:lnTo>
                  <a:lnTo>
                    <a:pt x="858" y="1704"/>
                  </a:lnTo>
                  <a:lnTo>
                    <a:pt x="852" y="1684"/>
                  </a:lnTo>
                  <a:lnTo>
                    <a:pt x="854" y="1662"/>
                  </a:lnTo>
                  <a:lnTo>
                    <a:pt x="856" y="1658"/>
                  </a:lnTo>
                  <a:lnTo>
                    <a:pt x="860" y="1654"/>
                  </a:lnTo>
                  <a:lnTo>
                    <a:pt x="864" y="1652"/>
                  </a:lnTo>
                  <a:lnTo>
                    <a:pt x="868" y="1650"/>
                  </a:lnTo>
                  <a:lnTo>
                    <a:pt x="872" y="1646"/>
                  </a:lnTo>
                  <a:lnTo>
                    <a:pt x="876" y="1642"/>
                  </a:lnTo>
                  <a:lnTo>
                    <a:pt x="876" y="1638"/>
                  </a:lnTo>
                  <a:lnTo>
                    <a:pt x="878" y="1632"/>
                  </a:lnTo>
                  <a:lnTo>
                    <a:pt x="878" y="1626"/>
                  </a:lnTo>
                  <a:lnTo>
                    <a:pt x="878" y="1620"/>
                  </a:lnTo>
                  <a:lnTo>
                    <a:pt x="878" y="1614"/>
                  </a:lnTo>
                  <a:lnTo>
                    <a:pt x="880" y="1610"/>
                  </a:lnTo>
                  <a:lnTo>
                    <a:pt x="888" y="1600"/>
                  </a:lnTo>
                  <a:lnTo>
                    <a:pt x="902" y="1588"/>
                  </a:lnTo>
                  <a:lnTo>
                    <a:pt x="914" y="1578"/>
                  </a:lnTo>
                  <a:lnTo>
                    <a:pt x="928" y="1566"/>
                  </a:lnTo>
                  <a:lnTo>
                    <a:pt x="936" y="1556"/>
                  </a:lnTo>
                  <a:lnTo>
                    <a:pt x="940" y="1542"/>
                  </a:lnTo>
                  <a:lnTo>
                    <a:pt x="936" y="1528"/>
                  </a:lnTo>
                  <a:lnTo>
                    <a:pt x="968" y="1512"/>
                  </a:lnTo>
                  <a:lnTo>
                    <a:pt x="994" y="1494"/>
                  </a:lnTo>
                  <a:lnTo>
                    <a:pt x="1012" y="1474"/>
                  </a:lnTo>
                  <a:lnTo>
                    <a:pt x="1028" y="1450"/>
                  </a:lnTo>
                  <a:lnTo>
                    <a:pt x="1042" y="1424"/>
                  </a:lnTo>
                  <a:lnTo>
                    <a:pt x="1056" y="1398"/>
                  </a:lnTo>
                  <a:lnTo>
                    <a:pt x="1070" y="1370"/>
                  </a:lnTo>
                  <a:lnTo>
                    <a:pt x="1084" y="1356"/>
                  </a:lnTo>
                  <a:lnTo>
                    <a:pt x="1100" y="1340"/>
                  </a:lnTo>
                  <a:lnTo>
                    <a:pt x="1112" y="1324"/>
                  </a:lnTo>
                  <a:lnTo>
                    <a:pt x="1114" y="1310"/>
                  </a:lnTo>
                  <a:lnTo>
                    <a:pt x="1114" y="1296"/>
                  </a:lnTo>
                  <a:lnTo>
                    <a:pt x="1116" y="1282"/>
                  </a:lnTo>
                  <a:lnTo>
                    <a:pt x="1124" y="1262"/>
                  </a:lnTo>
                  <a:lnTo>
                    <a:pt x="1136" y="1242"/>
                  </a:lnTo>
                  <a:lnTo>
                    <a:pt x="1144" y="1222"/>
                  </a:lnTo>
                  <a:lnTo>
                    <a:pt x="1144" y="1204"/>
                  </a:lnTo>
                  <a:lnTo>
                    <a:pt x="1136" y="1190"/>
                  </a:lnTo>
                  <a:lnTo>
                    <a:pt x="1126" y="1182"/>
                  </a:lnTo>
                  <a:lnTo>
                    <a:pt x="1112" y="1180"/>
                  </a:lnTo>
                  <a:lnTo>
                    <a:pt x="1098" y="1178"/>
                  </a:lnTo>
                  <a:lnTo>
                    <a:pt x="1082" y="1172"/>
                  </a:lnTo>
                  <a:lnTo>
                    <a:pt x="1070" y="1164"/>
                  </a:lnTo>
                  <a:lnTo>
                    <a:pt x="1060" y="1154"/>
                  </a:lnTo>
                  <a:lnTo>
                    <a:pt x="1050" y="1144"/>
                  </a:lnTo>
                  <a:lnTo>
                    <a:pt x="1042" y="1142"/>
                  </a:lnTo>
                  <a:lnTo>
                    <a:pt x="1032" y="1144"/>
                  </a:lnTo>
                  <a:lnTo>
                    <a:pt x="1022" y="1144"/>
                  </a:lnTo>
                  <a:lnTo>
                    <a:pt x="1014" y="1142"/>
                  </a:lnTo>
                  <a:lnTo>
                    <a:pt x="1008" y="1132"/>
                  </a:lnTo>
                  <a:lnTo>
                    <a:pt x="1004" y="1118"/>
                  </a:lnTo>
                  <a:lnTo>
                    <a:pt x="996" y="1106"/>
                  </a:lnTo>
                  <a:lnTo>
                    <a:pt x="982" y="1098"/>
                  </a:lnTo>
                  <a:lnTo>
                    <a:pt x="968" y="1092"/>
                  </a:lnTo>
                  <a:lnTo>
                    <a:pt x="954" y="1084"/>
                  </a:lnTo>
                  <a:lnTo>
                    <a:pt x="928" y="1068"/>
                  </a:lnTo>
                  <a:lnTo>
                    <a:pt x="902" y="1050"/>
                  </a:lnTo>
                  <a:lnTo>
                    <a:pt x="880" y="1034"/>
                  </a:lnTo>
                  <a:lnTo>
                    <a:pt x="858" y="1044"/>
                  </a:lnTo>
                  <a:lnTo>
                    <a:pt x="834" y="1046"/>
                  </a:lnTo>
                  <a:lnTo>
                    <a:pt x="836" y="1040"/>
                  </a:lnTo>
                  <a:lnTo>
                    <a:pt x="836" y="1034"/>
                  </a:lnTo>
                  <a:lnTo>
                    <a:pt x="836" y="1028"/>
                  </a:lnTo>
                  <a:lnTo>
                    <a:pt x="838" y="1024"/>
                  </a:lnTo>
                  <a:lnTo>
                    <a:pt x="822" y="1022"/>
                  </a:lnTo>
                  <a:lnTo>
                    <a:pt x="808" y="1024"/>
                  </a:lnTo>
                  <a:lnTo>
                    <a:pt x="796" y="1032"/>
                  </a:lnTo>
                  <a:lnTo>
                    <a:pt x="790" y="1044"/>
                  </a:lnTo>
                  <a:lnTo>
                    <a:pt x="790" y="1060"/>
                  </a:lnTo>
                  <a:lnTo>
                    <a:pt x="774" y="1054"/>
                  </a:lnTo>
                  <a:lnTo>
                    <a:pt x="760" y="1044"/>
                  </a:lnTo>
                  <a:lnTo>
                    <a:pt x="754" y="1028"/>
                  </a:lnTo>
                  <a:lnTo>
                    <a:pt x="734" y="1026"/>
                  </a:lnTo>
                  <a:lnTo>
                    <a:pt x="714" y="1012"/>
                  </a:lnTo>
                  <a:lnTo>
                    <a:pt x="700" y="994"/>
                  </a:lnTo>
                  <a:lnTo>
                    <a:pt x="694" y="974"/>
                  </a:lnTo>
                  <a:lnTo>
                    <a:pt x="690" y="974"/>
                  </a:lnTo>
                  <a:lnTo>
                    <a:pt x="684" y="972"/>
                  </a:lnTo>
                  <a:lnTo>
                    <a:pt x="678" y="972"/>
                  </a:lnTo>
                  <a:lnTo>
                    <a:pt x="672" y="972"/>
                  </a:lnTo>
                  <a:lnTo>
                    <a:pt x="674" y="952"/>
                  </a:lnTo>
                  <a:lnTo>
                    <a:pt x="676" y="934"/>
                  </a:lnTo>
                  <a:lnTo>
                    <a:pt x="672" y="914"/>
                  </a:lnTo>
                  <a:lnTo>
                    <a:pt x="662" y="928"/>
                  </a:lnTo>
                  <a:lnTo>
                    <a:pt x="648" y="936"/>
                  </a:lnTo>
                  <a:lnTo>
                    <a:pt x="632" y="940"/>
                  </a:lnTo>
                  <a:lnTo>
                    <a:pt x="616" y="940"/>
                  </a:lnTo>
                  <a:lnTo>
                    <a:pt x="598" y="940"/>
                  </a:lnTo>
                  <a:lnTo>
                    <a:pt x="604" y="924"/>
                  </a:lnTo>
                  <a:lnTo>
                    <a:pt x="604" y="908"/>
                  </a:lnTo>
                  <a:lnTo>
                    <a:pt x="598" y="896"/>
                  </a:lnTo>
                  <a:lnTo>
                    <a:pt x="592" y="884"/>
                  </a:lnTo>
                  <a:lnTo>
                    <a:pt x="584" y="872"/>
                  </a:lnTo>
                  <a:lnTo>
                    <a:pt x="580" y="860"/>
                  </a:lnTo>
                  <a:lnTo>
                    <a:pt x="582" y="844"/>
                  </a:lnTo>
                  <a:lnTo>
                    <a:pt x="590" y="826"/>
                  </a:lnTo>
                  <a:lnTo>
                    <a:pt x="604" y="810"/>
                  </a:lnTo>
                  <a:lnTo>
                    <a:pt x="620" y="802"/>
                  </a:lnTo>
                  <a:lnTo>
                    <a:pt x="638" y="798"/>
                  </a:lnTo>
                  <a:lnTo>
                    <a:pt x="656" y="800"/>
                  </a:lnTo>
                  <a:lnTo>
                    <a:pt x="676" y="804"/>
                  </a:lnTo>
                  <a:lnTo>
                    <a:pt x="694" y="808"/>
                  </a:lnTo>
                  <a:lnTo>
                    <a:pt x="694" y="822"/>
                  </a:lnTo>
                  <a:lnTo>
                    <a:pt x="698" y="834"/>
                  </a:lnTo>
                  <a:lnTo>
                    <a:pt x="706" y="840"/>
                  </a:lnTo>
                  <a:lnTo>
                    <a:pt x="716" y="842"/>
                  </a:lnTo>
                  <a:lnTo>
                    <a:pt x="732" y="838"/>
                  </a:lnTo>
                  <a:lnTo>
                    <a:pt x="732" y="810"/>
                  </a:lnTo>
                  <a:lnTo>
                    <a:pt x="734" y="782"/>
                  </a:lnTo>
                  <a:lnTo>
                    <a:pt x="742" y="756"/>
                  </a:lnTo>
                  <a:lnTo>
                    <a:pt x="750" y="744"/>
                  </a:lnTo>
                  <a:lnTo>
                    <a:pt x="760" y="732"/>
                  </a:lnTo>
                  <a:lnTo>
                    <a:pt x="768" y="720"/>
                  </a:lnTo>
                  <a:lnTo>
                    <a:pt x="774" y="708"/>
                  </a:lnTo>
                  <a:lnTo>
                    <a:pt x="776" y="692"/>
                  </a:lnTo>
                  <a:lnTo>
                    <a:pt x="790" y="688"/>
                  </a:lnTo>
                  <a:lnTo>
                    <a:pt x="798" y="682"/>
                  </a:lnTo>
                  <a:lnTo>
                    <a:pt x="800" y="672"/>
                  </a:lnTo>
                  <a:lnTo>
                    <a:pt x="804" y="660"/>
                  </a:lnTo>
                  <a:lnTo>
                    <a:pt x="810" y="648"/>
                  </a:lnTo>
                  <a:lnTo>
                    <a:pt x="828" y="632"/>
                  </a:lnTo>
                  <a:lnTo>
                    <a:pt x="848" y="618"/>
                  </a:lnTo>
                  <a:lnTo>
                    <a:pt x="868" y="604"/>
                  </a:lnTo>
                  <a:lnTo>
                    <a:pt x="870" y="602"/>
                  </a:lnTo>
                  <a:lnTo>
                    <a:pt x="874" y="598"/>
                  </a:lnTo>
                  <a:lnTo>
                    <a:pt x="880" y="602"/>
                  </a:lnTo>
                  <a:lnTo>
                    <a:pt x="886" y="604"/>
                  </a:lnTo>
                  <a:lnTo>
                    <a:pt x="890" y="606"/>
                  </a:lnTo>
                  <a:lnTo>
                    <a:pt x="888" y="606"/>
                  </a:lnTo>
                  <a:lnTo>
                    <a:pt x="890" y="608"/>
                  </a:lnTo>
                  <a:lnTo>
                    <a:pt x="894" y="612"/>
                  </a:lnTo>
                  <a:lnTo>
                    <a:pt x="888" y="614"/>
                  </a:lnTo>
                  <a:lnTo>
                    <a:pt x="880" y="618"/>
                  </a:lnTo>
                  <a:lnTo>
                    <a:pt x="872" y="622"/>
                  </a:lnTo>
                  <a:lnTo>
                    <a:pt x="864" y="628"/>
                  </a:lnTo>
                  <a:lnTo>
                    <a:pt x="862" y="634"/>
                  </a:lnTo>
                  <a:lnTo>
                    <a:pt x="864" y="640"/>
                  </a:lnTo>
                  <a:lnTo>
                    <a:pt x="878" y="646"/>
                  </a:lnTo>
                  <a:lnTo>
                    <a:pt x="886" y="638"/>
                  </a:lnTo>
                  <a:lnTo>
                    <a:pt x="898" y="628"/>
                  </a:lnTo>
                  <a:lnTo>
                    <a:pt x="912" y="616"/>
                  </a:lnTo>
                  <a:lnTo>
                    <a:pt x="922" y="604"/>
                  </a:lnTo>
                  <a:lnTo>
                    <a:pt x="930" y="592"/>
                  </a:lnTo>
                  <a:lnTo>
                    <a:pt x="930" y="582"/>
                  </a:lnTo>
                  <a:lnTo>
                    <a:pt x="922" y="586"/>
                  </a:lnTo>
                  <a:lnTo>
                    <a:pt x="914" y="592"/>
                  </a:lnTo>
                  <a:lnTo>
                    <a:pt x="906" y="594"/>
                  </a:lnTo>
                  <a:lnTo>
                    <a:pt x="896" y="594"/>
                  </a:lnTo>
                  <a:lnTo>
                    <a:pt x="892" y="592"/>
                  </a:lnTo>
                  <a:lnTo>
                    <a:pt x="890" y="588"/>
                  </a:lnTo>
                  <a:lnTo>
                    <a:pt x="886" y="586"/>
                  </a:lnTo>
                  <a:lnTo>
                    <a:pt x="894" y="574"/>
                  </a:lnTo>
                  <a:lnTo>
                    <a:pt x="896" y="566"/>
                  </a:lnTo>
                  <a:lnTo>
                    <a:pt x="896" y="556"/>
                  </a:lnTo>
                  <a:lnTo>
                    <a:pt x="890" y="550"/>
                  </a:lnTo>
                  <a:lnTo>
                    <a:pt x="878" y="544"/>
                  </a:lnTo>
                  <a:lnTo>
                    <a:pt x="860" y="544"/>
                  </a:lnTo>
                  <a:lnTo>
                    <a:pt x="890" y="540"/>
                  </a:lnTo>
                  <a:lnTo>
                    <a:pt x="918" y="536"/>
                  </a:lnTo>
                  <a:lnTo>
                    <a:pt x="946" y="528"/>
                  </a:lnTo>
                  <a:lnTo>
                    <a:pt x="954" y="534"/>
                  </a:lnTo>
                  <a:lnTo>
                    <a:pt x="954" y="540"/>
                  </a:lnTo>
                  <a:lnTo>
                    <a:pt x="948" y="546"/>
                  </a:lnTo>
                  <a:lnTo>
                    <a:pt x="942" y="554"/>
                  </a:lnTo>
                  <a:lnTo>
                    <a:pt x="936" y="562"/>
                  </a:lnTo>
                  <a:lnTo>
                    <a:pt x="934" y="570"/>
                  </a:lnTo>
                  <a:lnTo>
                    <a:pt x="934" y="574"/>
                  </a:lnTo>
                  <a:lnTo>
                    <a:pt x="936" y="578"/>
                  </a:lnTo>
                  <a:lnTo>
                    <a:pt x="938" y="578"/>
                  </a:lnTo>
                  <a:lnTo>
                    <a:pt x="940" y="578"/>
                  </a:lnTo>
                  <a:lnTo>
                    <a:pt x="944" y="578"/>
                  </a:lnTo>
                  <a:lnTo>
                    <a:pt x="948" y="576"/>
                  </a:lnTo>
                  <a:lnTo>
                    <a:pt x="950" y="574"/>
                  </a:lnTo>
                  <a:lnTo>
                    <a:pt x="954" y="572"/>
                  </a:lnTo>
                  <a:lnTo>
                    <a:pt x="956" y="570"/>
                  </a:lnTo>
                  <a:lnTo>
                    <a:pt x="958" y="570"/>
                  </a:lnTo>
                  <a:lnTo>
                    <a:pt x="966" y="570"/>
                  </a:lnTo>
                  <a:lnTo>
                    <a:pt x="972" y="570"/>
                  </a:lnTo>
                  <a:lnTo>
                    <a:pt x="976" y="572"/>
                  </a:lnTo>
                  <a:lnTo>
                    <a:pt x="982" y="576"/>
                  </a:lnTo>
                  <a:lnTo>
                    <a:pt x="984" y="576"/>
                  </a:lnTo>
                  <a:lnTo>
                    <a:pt x="986" y="580"/>
                  </a:lnTo>
                  <a:lnTo>
                    <a:pt x="988" y="582"/>
                  </a:lnTo>
                  <a:lnTo>
                    <a:pt x="992" y="584"/>
                  </a:lnTo>
                  <a:lnTo>
                    <a:pt x="1000" y="584"/>
                  </a:lnTo>
                  <a:lnTo>
                    <a:pt x="1006" y="584"/>
                  </a:lnTo>
                  <a:lnTo>
                    <a:pt x="1012" y="584"/>
                  </a:lnTo>
                  <a:lnTo>
                    <a:pt x="1010" y="572"/>
                  </a:lnTo>
                  <a:lnTo>
                    <a:pt x="1006" y="558"/>
                  </a:lnTo>
                  <a:lnTo>
                    <a:pt x="998" y="548"/>
                  </a:lnTo>
                  <a:lnTo>
                    <a:pt x="994" y="546"/>
                  </a:lnTo>
                  <a:lnTo>
                    <a:pt x="988" y="542"/>
                  </a:lnTo>
                  <a:lnTo>
                    <a:pt x="984" y="540"/>
                  </a:lnTo>
                  <a:lnTo>
                    <a:pt x="982" y="534"/>
                  </a:lnTo>
                  <a:lnTo>
                    <a:pt x="980" y="530"/>
                  </a:lnTo>
                  <a:lnTo>
                    <a:pt x="978" y="524"/>
                  </a:lnTo>
                  <a:lnTo>
                    <a:pt x="976" y="518"/>
                  </a:lnTo>
                  <a:lnTo>
                    <a:pt x="974" y="514"/>
                  </a:lnTo>
                  <a:lnTo>
                    <a:pt x="970" y="510"/>
                  </a:lnTo>
                  <a:lnTo>
                    <a:pt x="966" y="508"/>
                  </a:lnTo>
                  <a:lnTo>
                    <a:pt x="962" y="506"/>
                  </a:lnTo>
                  <a:lnTo>
                    <a:pt x="952" y="502"/>
                  </a:lnTo>
                  <a:lnTo>
                    <a:pt x="944" y="496"/>
                  </a:lnTo>
                  <a:lnTo>
                    <a:pt x="936" y="492"/>
                  </a:lnTo>
                  <a:lnTo>
                    <a:pt x="934" y="490"/>
                  </a:lnTo>
                  <a:lnTo>
                    <a:pt x="932" y="488"/>
                  </a:lnTo>
                  <a:lnTo>
                    <a:pt x="922" y="480"/>
                  </a:lnTo>
                  <a:lnTo>
                    <a:pt x="914" y="472"/>
                  </a:lnTo>
                  <a:lnTo>
                    <a:pt x="906" y="462"/>
                  </a:lnTo>
                  <a:lnTo>
                    <a:pt x="896" y="444"/>
                  </a:lnTo>
                  <a:lnTo>
                    <a:pt x="888" y="422"/>
                  </a:lnTo>
                  <a:lnTo>
                    <a:pt x="880" y="404"/>
                  </a:lnTo>
                  <a:lnTo>
                    <a:pt x="876" y="410"/>
                  </a:lnTo>
                  <a:lnTo>
                    <a:pt x="874" y="414"/>
                  </a:lnTo>
                  <a:lnTo>
                    <a:pt x="870" y="416"/>
                  </a:lnTo>
                  <a:lnTo>
                    <a:pt x="868" y="420"/>
                  </a:lnTo>
                  <a:lnTo>
                    <a:pt x="866" y="426"/>
                  </a:lnTo>
                  <a:lnTo>
                    <a:pt x="866" y="432"/>
                  </a:lnTo>
                  <a:lnTo>
                    <a:pt x="860" y="434"/>
                  </a:lnTo>
                  <a:lnTo>
                    <a:pt x="852" y="434"/>
                  </a:lnTo>
                  <a:lnTo>
                    <a:pt x="846" y="434"/>
                  </a:lnTo>
                  <a:lnTo>
                    <a:pt x="840" y="432"/>
                  </a:lnTo>
                  <a:lnTo>
                    <a:pt x="838" y="416"/>
                  </a:lnTo>
                  <a:lnTo>
                    <a:pt x="830" y="404"/>
                  </a:lnTo>
                  <a:lnTo>
                    <a:pt x="818" y="396"/>
                  </a:lnTo>
                  <a:lnTo>
                    <a:pt x="804" y="394"/>
                  </a:lnTo>
                  <a:lnTo>
                    <a:pt x="790" y="396"/>
                  </a:lnTo>
                  <a:lnTo>
                    <a:pt x="778" y="402"/>
                  </a:lnTo>
                  <a:lnTo>
                    <a:pt x="770" y="412"/>
                  </a:lnTo>
                  <a:lnTo>
                    <a:pt x="770" y="428"/>
                  </a:lnTo>
                  <a:lnTo>
                    <a:pt x="784" y="432"/>
                  </a:lnTo>
                  <a:lnTo>
                    <a:pt x="792" y="442"/>
                  </a:lnTo>
                  <a:lnTo>
                    <a:pt x="794" y="454"/>
                  </a:lnTo>
                  <a:lnTo>
                    <a:pt x="790" y="466"/>
                  </a:lnTo>
                  <a:lnTo>
                    <a:pt x="782" y="478"/>
                  </a:lnTo>
                  <a:lnTo>
                    <a:pt x="770" y="484"/>
                  </a:lnTo>
                  <a:lnTo>
                    <a:pt x="770" y="508"/>
                  </a:lnTo>
                  <a:lnTo>
                    <a:pt x="768" y="532"/>
                  </a:lnTo>
                  <a:lnTo>
                    <a:pt x="756" y="532"/>
                  </a:lnTo>
                  <a:lnTo>
                    <a:pt x="740" y="524"/>
                  </a:lnTo>
                  <a:lnTo>
                    <a:pt x="720" y="512"/>
                  </a:lnTo>
                  <a:lnTo>
                    <a:pt x="700" y="496"/>
                  </a:lnTo>
                  <a:lnTo>
                    <a:pt x="680" y="478"/>
                  </a:lnTo>
                  <a:lnTo>
                    <a:pt x="662" y="460"/>
                  </a:lnTo>
                  <a:lnTo>
                    <a:pt x="646" y="444"/>
                  </a:lnTo>
                  <a:lnTo>
                    <a:pt x="636" y="434"/>
                  </a:lnTo>
                  <a:lnTo>
                    <a:pt x="622" y="422"/>
                  </a:lnTo>
                  <a:lnTo>
                    <a:pt x="614" y="414"/>
                  </a:lnTo>
                  <a:lnTo>
                    <a:pt x="610" y="408"/>
                  </a:lnTo>
                  <a:lnTo>
                    <a:pt x="612" y="402"/>
                  </a:lnTo>
                  <a:lnTo>
                    <a:pt x="620" y="392"/>
                  </a:lnTo>
                  <a:lnTo>
                    <a:pt x="634" y="378"/>
                  </a:lnTo>
                  <a:lnTo>
                    <a:pt x="646" y="368"/>
                  </a:lnTo>
                  <a:lnTo>
                    <a:pt x="660" y="354"/>
                  </a:lnTo>
                  <a:lnTo>
                    <a:pt x="676" y="342"/>
                  </a:lnTo>
                  <a:lnTo>
                    <a:pt x="690" y="336"/>
                  </a:lnTo>
                  <a:lnTo>
                    <a:pt x="690" y="352"/>
                  </a:lnTo>
                  <a:lnTo>
                    <a:pt x="696" y="362"/>
                  </a:lnTo>
                  <a:lnTo>
                    <a:pt x="704" y="368"/>
                  </a:lnTo>
                  <a:lnTo>
                    <a:pt x="718" y="368"/>
                  </a:lnTo>
                  <a:lnTo>
                    <a:pt x="732" y="362"/>
                  </a:lnTo>
                  <a:lnTo>
                    <a:pt x="714" y="344"/>
                  </a:lnTo>
                  <a:lnTo>
                    <a:pt x="700" y="322"/>
                  </a:lnTo>
                  <a:lnTo>
                    <a:pt x="716" y="320"/>
                  </a:lnTo>
                  <a:lnTo>
                    <a:pt x="724" y="316"/>
                  </a:lnTo>
                  <a:lnTo>
                    <a:pt x="730" y="306"/>
                  </a:lnTo>
                  <a:lnTo>
                    <a:pt x="730" y="296"/>
                  </a:lnTo>
                  <a:lnTo>
                    <a:pt x="730" y="284"/>
                  </a:lnTo>
                  <a:lnTo>
                    <a:pt x="730" y="270"/>
                  </a:lnTo>
                  <a:lnTo>
                    <a:pt x="732" y="258"/>
                  </a:lnTo>
                  <a:lnTo>
                    <a:pt x="726" y="254"/>
                  </a:lnTo>
                  <a:lnTo>
                    <a:pt x="722" y="250"/>
                  </a:lnTo>
                  <a:lnTo>
                    <a:pt x="718" y="248"/>
                  </a:lnTo>
                  <a:lnTo>
                    <a:pt x="714" y="244"/>
                  </a:lnTo>
                  <a:lnTo>
                    <a:pt x="736" y="240"/>
                  </a:lnTo>
                  <a:lnTo>
                    <a:pt x="756" y="236"/>
                  </a:lnTo>
                  <a:lnTo>
                    <a:pt x="778" y="234"/>
                  </a:lnTo>
                  <a:lnTo>
                    <a:pt x="778" y="248"/>
                  </a:lnTo>
                  <a:lnTo>
                    <a:pt x="784" y="258"/>
                  </a:lnTo>
                  <a:lnTo>
                    <a:pt x="792" y="266"/>
                  </a:lnTo>
                  <a:lnTo>
                    <a:pt x="802" y="272"/>
                  </a:lnTo>
                  <a:lnTo>
                    <a:pt x="812" y="282"/>
                  </a:lnTo>
                  <a:lnTo>
                    <a:pt x="820" y="292"/>
                  </a:lnTo>
                  <a:lnTo>
                    <a:pt x="824" y="304"/>
                  </a:lnTo>
                  <a:lnTo>
                    <a:pt x="824" y="322"/>
                  </a:lnTo>
                  <a:lnTo>
                    <a:pt x="806" y="324"/>
                  </a:lnTo>
                  <a:lnTo>
                    <a:pt x="788" y="330"/>
                  </a:lnTo>
                  <a:lnTo>
                    <a:pt x="774" y="340"/>
                  </a:lnTo>
                  <a:lnTo>
                    <a:pt x="788" y="350"/>
                  </a:lnTo>
                  <a:lnTo>
                    <a:pt x="808" y="362"/>
                  </a:lnTo>
                  <a:lnTo>
                    <a:pt x="828" y="372"/>
                  </a:lnTo>
                  <a:lnTo>
                    <a:pt x="848" y="378"/>
                  </a:lnTo>
                  <a:lnTo>
                    <a:pt x="866" y="376"/>
                  </a:lnTo>
                  <a:lnTo>
                    <a:pt x="860" y="374"/>
                  </a:lnTo>
                  <a:lnTo>
                    <a:pt x="852" y="370"/>
                  </a:lnTo>
                  <a:lnTo>
                    <a:pt x="844" y="368"/>
                  </a:lnTo>
                  <a:lnTo>
                    <a:pt x="856" y="370"/>
                  </a:lnTo>
                  <a:lnTo>
                    <a:pt x="868" y="368"/>
                  </a:lnTo>
                  <a:lnTo>
                    <a:pt x="880" y="368"/>
                  </a:lnTo>
                  <a:lnTo>
                    <a:pt x="880" y="358"/>
                  </a:lnTo>
                  <a:lnTo>
                    <a:pt x="876" y="350"/>
                  </a:lnTo>
                  <a:lnTo>
                    <a:pt x="872" y="342"/>
                  </a:lnTo>
                  <a:lnTo>
                    <a:pt x="892" y="346"/>
                  </a:lnTo>
                  <a:lnTo>
                    <a:pt x="912" y="340"/>
                  </a:lnTo>
                  <a:lnTo>
                    <a:pt x="904" y="318"/>
                  </a:lnTo>
                  <a:lnTo>
                    <a:pt x="896" y="306"/>
                  </a:lnTo>
                  <a:lnTo>
                    <a:pt x="886" y="298"/>
                  </a:lnTo>
                  <a:lnTo>
                    <a:pt x="874" y="290"/>
                  </a:lnTo>
                  <a:lnTo>
                    <a:pt x="856" y="280"/>
                  </a:lnTo>
                  <a:lnTo>
                    <a:pt x="844" y="272"/>
                  </a:lnTo>
                  <a:lnTo>
                    <a:pt x="836" y="262"/>
                  </a:lnTo>
                  <a:lnTo>
                    <a:pt x="828" y="256"/>
                  </a:lnTo>
                  <a:lnTo>
                    <a:pt x="816" y="250"/>
                  </a:lnTo>
                  <a:lnTo>
                    <a:pt x="798" y="248"/>
                  </a:lnTo>
                  <a:lnTo>
                    <a:pt x="794" y="228"/>
                  </a:lnTo>
                  <a:lnTo>
                    <a:pt x="784" y="216"/>
                  </a:lnTo>
                  <a:lnTo>
                    <a:pt x="770" y="208"/>
                  </a:lnTo>
                  <a:lnTo>
                    <a:pt x="752" y="202"/>
                  </a:lnTo>
                  <a:lnTo>
                    <a:pt x="732" y="200"/>
                  </a:lnTo>
                  <a:lnTo>
                    <a:pt x="712" y="198"/>
                  </a:lnTo>
                  <a:lnTo>
                    <a:pt x="694" y="196"/>
                  </a:lnTo>
                  <a:lnTo>
                    <a:pt x="678" y="192"/>
                  </a:lnTo>
                  <a:lnTo>
                    <a:pt x="696" y="194"/>
                  </a:lnTo>
                  <a:lnTo>
                    <a:pt x="716" y="194"/>
                  </a:lnTo>
                  <a:lnTo>
                    <a:pt x="734" y="188"/>
                  </a:lnTo>
                  <a:lnTo>
                    <a:pt x="748" y="178"/>
                  </a:lnTo>
                  <a:lnTo>
                    <a:pt x="728" y="170"/>
                  </a:lnTo>
                  <a:lnTo>
                    <a:pt x="708" y="164"/>
                  </a:lnTo>
                  <a:lnTo>
                    <a:pt x="688" y="160"/>
                  </a:lnTo>
                  <a:lnTo>
                    <a:pt x="702" y="158"/>
                  </a:lnTo>
                  <a:lnTo>
                    <a:pt x="718" y="156"/>
                  </a:lnTo>
                  <a:lnTo>
                    <a:pt x="730" y="150"/>
                  </a:lnTo>
                  <a:lnTo>
                    <a:pt x="738" y="138"/>
                  </a:lnTo>
                  <a:lnTo>
                    <a:pt x="750" y="142"/>
                  </a:lnTo>
                  <a:lnTo>
                    <a:pt x="764" y="144"/>
                  </a:lnTo>
                  <a:lnTo>
                    <a:pt x="778" y="146"/>
                  </a:lnTo>
                  <a:lnTo>
                    <a:pt x="780" y="128"/>
                  </a:lnTo>
                  <a:lnTo>
                    <a:pt x="788" y="112"/>
                  </a:lnTo>
                  <a:lnTo>
                    <a:pt x="802" y="98"/>
                  </a:lnTo>
                  <a:lnTo>
                    <a:pt x="818" y="88"/>
                  </a:lnTo>
                  <a:lnTo>
                    <a:pt x="834" y="78"/>
                  </a:lnTo>
                  <a:lnTo>
                    <a:pt x="854" y="68"/>
                  </a:lnTo>
                  <a:lnTo>
                    <a:pt x="868" y="62"/>
                  </a:lnTo>
                  <a:lnTo>
                    <a:pt x="882" y="66"/>
                  </a:lnTo>
                  <a:lnTo>
                    <a:pt x="894" y="74"/>
                  </a:lnTo>
                  <a:lnTo>
                    <a:pt x="908" y="90"/>
                  </a:lnTo>
                  <a:lnTo>
                    <a:pt x="880" y="92"/>
                  </a:lnTo>
                  <a:lnTo>
                    <a:pt x="858" y="96"/>
                  </a:lnTo>
                  <a:lnTo>
                    <a:pt x="842" y="102"/>
                  </a:lnTo>
                  <a:lnTo>
                    <a:pt x="834" y="112"/>
                  </a:lnTo>
                  <a:lnTo>
                    <a:pt x="832" y="120"/>
                  </a:lnTo>
                  <a:lnTo>
                    <a:pt x="838" y="130"/>
                  </a:lnTo>
                  <a:lnTo>
                    <a:pt x="856" y="136"/>
                  </a:lnTo>
                  <a:lnTo>
                    <a:pt x="884" y="142"/>
                  </a:lnTo>
                  <a:lnTo>
                    <a:pt x="904" y="144"/>
                  </a:lnTo>
                  <a:lnTo>
                    <a:pt x="922" y="148"/>
                  </a:lnTo>
                  <a:lnTo>
                    <a:pt x="940" y="156"/>
                  </a:lnTo>
                  <a:lnTo>
                    <a:pt x="954" y="170"/>
                  </a:lnTo>
                  <a:lnTo>
                    <a:pt x="960" y="182"/>
                  </a:lnTo>
                  <a:lnTo>
                    <a:pt x="964" y="196"/>
                  </a:lnTo>
                  <a:lnTo>
                    <a:pt x="968" y="208"/>
                  </a:lnTo>
                  <a:lnTo>
                    <a:pt x="972" y="220"/>
                  </a:lnTo>
                  <a:lnTo>
                    <a:pt x="978" y="228"/>
                  </a:lnTo>
                  <a:lnTo>
                    <a:pt x="988" y="234"/>
                  </a:lnTo>
                  <a:lnTo>
                    <a:pt x="1004" y="236"/>
                  </a:lnTo>
                  <a:lnTo>
                    <a:pt x="1010" y="246"/>
                  </a:lnTo>
                  <a:lnTo>
                    <a:pt x="1014" y="260"/>
                  </a:lnTo>
                  <a:lnTo>
                    <a:pt x="1018" y="272"/>
                  </a:lnTo>
                  <a:lnTo>
                    <a:pt x="1018" y="284"/>
                  </a:lnTo>
                  <a:lnTo>
                    <a:pt x="1014" y="294"/>
                  </a:lnTo>
                  <a:lnTo>
                    <a:pt x="1006" y="300"/>
                  </a:lnTo>
                  <a:lnTo>
                    <a:pt x="990" y="304"/>
                  </a:lnTo>
                  <a:lnTo>
                    <a:pt x="994" y="324"/>
                  </a:lnTo>
                  <a:lnTo>
                    <a:pt x="998" y="346"/>
                  </a:lnTo>
                  <a:lnTo>
                    <a:pt x="1004" y="368"/>
                  </a:lnTo>
                  <a:lnTo>
                    <a:pt x="1014" y="388"/>
                  </a:lnTo>
                  <a:lnTo>
                    <a:pt x="1026" y="406"/>
                  </a:lnTo>
                  <a:lnTo>
                    <a:pt x="1044" y="416"/>
                  </a:lnTo>
                  <a:lnTo>
                    <a:pt x="1064" y="418"/>
                  </a:lnTo>
                  <a:lnTo>
                    <a:pt x="1080" y="388"/>
                  </a:lnTo>
                  <a:lnTo>
                    <a:pt x="1094" y="360"/>
                  </a:lnTo>
                  <a:lnTo>
                    <a:pt x="1110" y="334"/>
                  </a:lnTo>
                  <a:lnTo>
                    <a:pt x="1132" y="312"/>
                  </a:lnTo>
                  <a:lnTo>
                    <a:pt x="1144" y="308"/>
                  </a:lnTo>
                  <a:lnTo>
                    <a:pt x="1154" y="308"/>
                  </a:lnTo>
                  <a:lnTo>
                    <a:pt x="1164" y="302"/>
                  </a:lnTo>
                  <a:lnTo>
                    <a:pt x="1172" y="292"/>
                  </a:lnTo>
                  <a:lnTo>
                    <a:pt x="1176" y="278"/>
                  </a:lnTo>
                  <a:lnTo>
                    <a:pt x="1184" y="268"/>
                  </a:lnTo>
                  <a:lnTo>
                    <a:pt x="1200" y="260"/>
                  </a:lnTo>
                  <a:lnTo>
                    <a:pt x="1216" y="258"/>
                  </a:lnTo>
                  <a:lnTo>
                    <a:pt x="1234" y="256"/>
                  </a:lnTo>
                  <a:lnTo>
                    <a:pt x="1250" y="252"/>
                  </a:lnTo>
                  <a:lnTo>
                    <a:pt x="1264" y="244"/>
                  </a:lnTo>
                  <a:lnTo>
                    <a:pt x="1254" y="230"/>
                  </a:lnTo>
                  <a:lnTo>
                    <a:pt x="1250" y="216"/>
                  </a:lnTo>
                  <a:lnTo>
                    <a:pt x="1252" y="202"/>
                  </a:lnTo>
                  <a:lnTo>
                    <a:pt x="1262" y="190"/>
                  </a:lnTo>
                  <a:lnTo>
                    <a:pt x="1276" y="182"/>
                  </a:lnTo>
                  <a:lnTo>
                    <a:pt x="1274" y="164"/>
                  </a:lnTo>
                  <a:lnTo>
                    <a:pt x="1270" y="142"/>
                  </a:lnTo>
                  <a:lnTo>
                    <a:pt x="1268" y="120"/>
                  </a:lnTo>
                  <a:lnTo>
                    <a:pt x="1266" y="98"/>
                  </a:lnTo>
                  <a:lnTo>
                    <a:pt x="1270" y="78"/>
                  </a:lnTo>
                  <a:lnTo>
                    <a:pt x="1280" y="64"/>
                  </a:lnTo>
                  <a:lnTo>
                    <a:pt x="1258" y="66"/>
                  </a:lnTo>
                  <a:lnTo>
                    <a:pt x="1236" y="68"/>
                  </a:lnTo>
                  <a:lnTo>
                    <a:pt x="1214" y="64"/>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grpSp>
          <p:nvGrpSpPr>
            <p:cNvPr id="1037" name="Group 5"/>
            <p:cNvGrpSpPr>
              <a:grpSpLocks/>
            </p:cNvGrpSpPr>
            <p:nvPr userDrawn="1"/>
          </p:nvGrpSpPr>
          <p:grpSpPr bwMode="auto">
            <a:xfrm>
              <a:off x="1536" y="1968"/>
              <a:ext cx="4122" cy="2164"/>
              <a:chOff x="2764" y="292"/>
              <a:chExt cx="2742" cy="1606"/>
            </a:xfrm>
          </p:grpSpPr>
          <p:sp>
            <p:nvSpPr>
              <p:cNvPr id="1038" name="Freeform 6"/>
              <p:cNvSpPr>
                <a:spLocks/>
              </p:cNvSpPr>
              <p:nvPr/>
            </p:nvSpPr>
            <p:spPr bwMode="gray">
              <a:xfrm>
                <a:off x="3118" y="1066"/>
                <a:ext cx="160" cy="72"/>
              </a:xfrm>
              <a:custGeom>
                <a:avLst/>
                <a:gdLst>
                  <a:gd name="T0" fmla="*/ 160 w 160"/>
                  <a:gd name="T1" fmla="*/ 72 h 72"/>
                  <a:gd name="T2" fmla="*/ 148 w 160"/>
                  <a:gd name="T3" fmla="*/ 68 h 72"/>
                  <a:gd name="T4" fmla="*/ 136 w 160"/>
                  <a:gd name="T5" fmla="*/ 68 h 72"/>
                  <a:gd name="T6" fmla="*/ 122 w 160"/>
                  <a:gd name="T7" fmla="*/ 66 h 72"/>
                  <a:gd name="T8" fmla="*/ 108 w 160"/>
                  <a:gd name="T9" fmla="*/ 62 h 72"/>
                  <a:gd name="T10" fmla="*/ 98 w 160"/>
                  <a:gd name="T11" fmla="*/ 58 h 72"/>
                  <a:gd name="T12" fmla="*/ 90 w 160"/>
                  <a:gd name="T13" fmla="*/ 50 h 72"/>
                  <a:gd name="T14" fmla="*/ 90 w 160"/>
                  <a:gd name="T15" fmla="*/ 36 h 72"/>
                  <a:gd name="T16" fmla="*/ 68 w 160"/>
                  <a:gd name="T17" fmla="*/ 36 h 72"/>
                  <a:gd name="T18" fmla="*/ 52 w 160"/>
                  <a:gd name="T19" fmla="*/ 32 h 72"/>
                  <a:gd name="T20" fmla="*/ 36 w 160"/>
                  <a:gd name="T21" fmla="*/ 26 h 72"/>
                  <a:gd name="T22" fmla="*/ 20 w 160"/>
                  <a:gd name="T23" fmla="*/ 20 h 72"/>
                  <a:gd name="T24" fmla="*/ 0 w 160"/>
                  <a:gd name="T25" fmla="*/ 16 h 72"/>
                  <a:gd name="T26" fmla="*/ 0 w 160"/>
                  <a:gd name="T27" fmla="*/ 14 h 72"/>
                  <a:gd name="T28" fmla="*/ 0 w 160"/>
                  <a:gd name="T29" fmla="*/ 10 h 72"/>
                  <a:gd name="T30" fmla="*/ 0 w 160"/>
                  <a:gd name="T31" fmla="*/ 6 h 72"/>
                  <a:gd name="T32" fmla="*/ 0 w 160"/>
                  <a:gd name="T33" fmla="*/ 4 h 72"/>
                  <a:gd name="T34" fmla="*/ 20 w 160"/>
                  <a:gd name="T35" fmla="*/ 0 h 72"/>
                  <a:gd name="T36" fmla="*/ 44 w 160"/>
                  <a:gd name="T37" fmla="*/ 2 h 72"/>
                  <a:gd name="T38" fmla="*/ 66 w 160"/>
                  <a:gd name="T39" fmla="*/ 10 h 72"/>
                  <a:gd name="T40" fmla="*/ 86 w 160"/>
                  <a:gd name="T41" fmla="*/ 18 h 72"/>
                  <a:gd name="T42" fmla="*/ 100 w 160"/>
                  <a:gd name="T43" fmla="*/ 20 h 72"/>
                  <a:gd name="T44" fmla="*/ 114 w 160"/>
                  <a:gd name="T45" fmla="*/ 24 h 72"/>
                  <a:gd name="T46" fmla="*/ 128 w 160"/>
                  <a:gd name="T47" fmla="*/ 30 h 72"/>
                  <a:gd name="T48" fmla="*/ 142 w 160"/>
                  <a:gd name="T49" fmla="*/ 36 h 72"/>
                  <a:gd name="T50" fmla="*/ 150 w 160"/>
                  <a:gd name="T51" fmla="*/ 44 h 72"/>
                  <a:gd name="T52" fmla="*/ 154 w 160"/>
                  <a:gd name="T53" fmla="*/ 56 h 72"/>
                  <a:gd name="T54" fmla="*/ 152 w 160"/>
                  <a:gd name="T55" fmla="*/ 72 h 72"/>
                  <a:gd name="T56" fmla="*/ 160 w 160"/>
                  <a:gd name="T57" fmla="*/ 7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72">
                    <a:moveTo>
                      <a:pt x="160" y="72"/>
                    </a:moveTo>
                    <a:lnTo>
                      <a:pt x="148" y="68"/>
                    </a:lnTo>
                    <a:lnTo>
                      <a:pt x="136" y="68"/>
                    </a:lnTo>
                    <a:lnTo>
                      <a:pt x="122" y="66"/>
                    </a:lnTo>
                    <a:lnTo>
                      <a:pt x="108" y="62"/>
                    </a:lnTo>
                    <a:lnTo>
                      <a:pt x="98" y="58"/>
                    </a:lnTo>
                    <a:lnTo>
                      <a:pt x="90" y="50"/>
                    </a:lnTo>
                    <a:lnTo>
                      <a:pt x="90" y="36"/>
                    </a:lnTo>
                    <a:lnTo>
                      <a:pt x="68" y="36"/>
                    </a:lnTo>
                    <a:lnTo>
                      <a:pt x="52" y="32"/>
                    </a:lnTo>
                    <a:lnTo>
                      <a:pt x="36" y="26"/>
                    </a:lnTo>
                    <a:lnTo>
                      <a:pt x="20" y="20"/>
                    </a:lnTo>
                    <a:lnTo>
                      <a:pt x="0" y="16"/>
                    </a:lnTo>
                    <a:lnTo>
                      <a:pt x="0" y="14"/>
                    </a:lnTo>
                    <a:lnTo>
                      <a:pt x="0" y="10"/>
                    </a:lnTo>
                    <a:lnTo>
                      <a:pt x="0" y="6"/>
                    </a:lnTo>
                    <a:lnTo>
                      <a:pt x="0" y="4"/>
                    </a:lnTo>
                    <a:lnTo>
                      <a:pt x="20" y="0"/>
                    </a:lnTo>
                    <a:lnTo>
                      <a:pt x="44" y="2"/>
                    </a:lnTo>
                    <a:lnTo>
                      <a:pt x="66" y="10"/>
                    </a:lnTo>
                    <a:lnTo>
                      <a:pt x="86" y="18"/>
                    </a:lnTo>
                    <a:lnTo>
                      <a:pt x="100" y="20"/>
                    </a:lnTo>
                    <a:lnTo>
                      <a:pt x="114" y="24"/>
                    </a:lnTo>
                    <a:lnTo>
                      <a:pt x="128" y="30"/>
                    </a:lnTo>
                    <a:lnTo>
                      <a:pt x="142" y="36"/>
                    </a:lnTo>
                    <a:lnTo>
                      <a:pt x="150" y="44"/>
                    </a:lnTo>
                    <a:lnTo>
                      <a:pt x="154" y="56"/>
                    </a:lnTo>
                    <a:lnTo>
                      <a:pt x="152" y="72"/>
                    </a:lnTo>
                    <a:lnTo>
                      <a:pt x="160" y="72"/>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39" name="Freeform 7"/>
              <p:cNvSpPr>
                <a:spLocks/>
              </p:cNvSpPr>
              <p:nvPr/>
            </p:nvSpPr>
            <p:spPr bwMode="gray">
              <a:xfrm>
                <a:off x="3118" y="1066"/>
                <a:ext cx="160" cy="72"/>
              </a:xfrm>
              <a:custGeom>
                <a:avLst/>
                <a:gdLst>
                  <a:gd name="T0" fmla="*/ 160 w 160"/>
                  <a:gd name="T1" fmla="*/ 72 h 72"/>
                  <a:gd name="T2" fmla="*/ 148 w 160"/>
                  <a:gd name="T3" fmla="*/ 68 h 72"/>
                  <a:gd name="T4" fmla="*/ 136 w 160"/>
                  <a:gd name="T5" fmla="*/ 68 h 72"/>
                  <a:gd name="T6" fmla="*/ 122 w 160"/>
                  <a:gd name="T7" fmla="*/ 66 h 72"/>
                  <a:gd name="T8" fmla="*/ 108 w 160"/>
                  <a:gd name="T9" fmla="*/ 62 h 72"/>
                  <a:gd name="T10" fmla="*/ 98 w 160"/>
                  <a:gd name="T11" fmla="*/ 58 h 72"/>
                  <a:gd name="T12" fmla="*/ 90 w 160"/>
                  <a:gd name="T13" fmla="*/ 50 h 72"/>
                  <a:gd name="T14" fmla="*/ 90 w 160"/>
                  <a:gd name="T15" fmla="*/ 36 h 72"/>
                  <a:gd name="T16" fmla="*/ 68 w 160"/>
                  <a:gd name="T17" fmla="*/ 36 h 72"/>
                  <a:gd name="T18" fmla="*/ 52 w 160"/>
                  <a:gd name="T19" fmla="*/ 32 h 72"/>
                  <a:gd name="T20" fmla="*/ 36 w 160"/>
                  <a:gd name="T21" fmla="*/ 26 h 72"/>
                  <a:gd name="T22" fmla="*/ 20 w 160"/>
                  <a:gd name="T23" fmla="*/ 20 h 72"/>
                  <a:gd name="T24" fmla="*/ 0 w 160"/>
                  <a:gd name="T25" fmla="*/ 16 h 72"/>
                  <a:gd name="T26" fmla="*/ 0 w 160"/>
                  <a:gd name="T27" fmla="*/ 14 h 72"/>
                  <a:gd name="T28" fmla="*/ 0 w 160"/>
                  <a:gd name="T29" fmla="*/ 10 h 72"/>
                  <a:gd name="T30" fmla="*/ 0 w 160"/>
                  <a:gd name="T31" fmla="*/ 6 h 72"/>
                  <a:gd name="T32" fmla="*/ 0 w 160"/>
                  <a:gd name="T33" fmla="*/ 4 h 72"/>
                  <a:gd name="T34" fmla="*/ 20 w 160"/>
                  <a:gd name="T35" fmla="*/ 0 h 72"/>
                  <a:gd name="T36" fmla="*/ 44 w 160"/>
                  <a:gd name="T37" fmla="*/ 2 h 72"/>
                  <a:gd name="T38" fmla="*/ 66 w 160"/>
                  <a:gd name="T39" fmla="*/ 10 h 72"/>
                  <a:gd name="T40" fmla="*/ 86 w 160"/>
                  <a:gd name="T41" fmla="*/ 18 h 72"/>
                  <a:gd name="T42" fmla="*/ 100 w 160"/>
                  <a:gd name="T43" fmla="*/ 20 h 72"/>
                  <a:gd name="T44" fmla="*/ 114 w 160"/>
                  <a:gd name="T45" fmla="*/ 24 h 72"/>
                  <a:gd name="T46" fmla="*/ 128 w 160"/>
                  <a:gd name="T47" fmla="*/ 30 h 72"/>
                  <a:gd name="T48" fmla="*/ 142 w 160"/>
                  <a:gd name="T49" fmla="*/ 36 h 72"/>
                  <a:gd name="T50" fmla="*/ 150 w 160"/>
                  <a:gd name="T51" fmla="*/ 44 h 72"/>
                  <a:gd name="T52" fmla="*/ 154 w 160"/>
                  <a:gd name="T53" fmla="*/ 56 h 72"/>
                  <a:gd name="T54" fmla="*/ 152 w 160"/>
                  <a:gd name="T55" fmla="*/ 72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0" h="72">
                    <a:moveTo>
                      <a:pt x="160" y="72"/>
                    </a:moveTo>
                    <a:lnTo>
                      <a:pt x="148" y="68"/>
                    </a:lnTo>
                    <a:lnTo>
                      <a:pt x="136" y="68"/>
                    </a:lnTo>
                    <a:lnTo>
                      <a:pt x="122" y="66"/>
                    </a:lnTo>
                    <a:lnTo>
                      <a:pt x="108" y="62"/>
                    </a:lnTo>
                    <a:lnTo>
                      <a:pt x="98" y="58"/>
                    </a:lnTo>
                    <a:lnTo>
                      <a:pt x="90" y="50"/>
                    </a:lnTo>
                    <a:lnTo>
                      <a:pt x="90" y="36"/>
                    </a:lnTo>
                    <a:lnTo>
                      <a:pt x="68" y="36"/>
                    </a:lnTo>
                    <a:lnTo>
                      <a:pt x="52" y="32"/>
                    </a:lnTo>
                    <a:lnTo>
                      <a:pt x="36" y="26"/>
                    </a:lnTo>
                    <a:lnTo>
                      <a:pt x="20" y="20"/>
                    </a:lnTo>
                    <a:lnTo>
                      <a:pt x="0" y="16"/>
                    </a:lnTo>
                    <a:lnTo>
                      <a:pt x="0" y="14"/>
                    </a:lnTo>
                    <a:lnTo>
                      <a:pt x="0" y="10"/>
                    </a:lnTo>
                    <a:lnTo>
                      <a:pt x="0" y="6"/>
                    </a:lnTo>
                    <a:lnTo>
                      <a:pt x="0" y="4"/>
                    </a:lnTo>
                    <a:lnTo>
                      <a:pt x="20" y="0"/>
                    </a:lnTo>
                    <a:lnTo>
                      <a:pt x="44" y="2"/>
                    </a:lnTo>
                    <a:lnTo>
                      <a:pt x="66" y="10"/>
                    </a:lnTo>
                    <a:lnTo>
                      <a:pt x="86" y="18"/>
                    </a:lnTo>
                    <a:lnTo>
                      <a:pt x="100" y="20"/>
                    </a:lnTo>
                    <a:lnTo>
                      <a:pt x="114" y="24"/>
                    </a:lnTo>
                    <a:lnTo>
                      <a:pt x="128" y="30"/>
                    </a:lnTo>
                    <a:lnTo>
                      <a:pt x="142" y="36"/>
                    </a:lnTo>
                    <a:lnTo>
                      <a:pt x="150" y="44"/>
                    </a:lnTo>
                    <a:lnTo>
                      <a:pt x="154" y="56"/>
                    </a:lnTo>
                    <a:lnTo>
                      <a:pt x="152" y="72"/>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40" name="Freeform 8"/>
              <p:cNvSpPr>
                <a:spLocks/>
              </p:cNvSpPr>
              <p:nvPr/>
            </p:nvSpPr>
            <p:spPr bwMode="gray">
              <a:xfrm>
                <a:off x="3630" y="492"/>
                <a:ext cx="116" cy="70"/>
              </a:xfrm>
              <a:custGeom>
                <a:avLst/>
                <a:gdLst>
                  <a:gd name="T0" fmla="*/ 92 w 116"/>
                  <a:gd name="T1" fmla="*/ 64 h 70"/>
                  <a:gd name="T2" fmla="*/ 68 w 116"/>
                  <a:gd name="T3" fmla="*/ 70 h 70"/>
                  <a:gd name="T4" fmla="*/ 46 w 116"/>
                  <a:gd name="T5" fmla="*/ 70 h 70"/>
                  <a:gd name="T6" fmla="*/ 38 w 116"/>
                  <a:gd name="T7" fmla="*/ 48 h 70"/>
                  <a:gd name="T8" fmla="*/ 36 w 116"/>
                  <a:gd name="T9" fmla="*/ 24 h 70"/>
                  <a:gd name="T10" fmla="*/ 24 w 116"/>
                  <a:gd name="T11" fmla="*/ 24 h 70"/>
                  <a:gd name="T12" fmla="*/ 12 w 116"/>
                  <a:gd name="T13" fmla="*/ 22 h 70"/>
                  <a:gd name="T14" fmla="*/ 0 w 116"/>
                  <a:gd name="T15" fmla="*/ 22 h 70"/>
                  <a:gd name="T16" fmla="*/ 6 w 116"/>
                  <a:gd name="T17" fmla="*/ 10 h 70"/>
                  <a:gd name="T18" fmla="*/ 14 w 116"/>
                  <a:gd name="T19" fmla="*/ 2 h 70"/>
                  <a:gd name="T20" fmla="*/ 26 w 116"/>
                  <a:gd name="T21" fmla="*/ 0 h 70"/>
                  <a:gd name="T22" fmla="*/ 40 w 116"/>
                  <a:gd name="T23" fmla="*/ 2 h 70"/>
                  <a:gd name="T24" fmla="*/ 52 w 116"/>
                  <a:gd name="T25" fmla="*/ 6 h 70"/>
                  <a:gd name="T26" fmla="*/ 66 w 116"/>
                  <a:gd name="T27" fmla="*/ 12 h 70"/>
                  <a:gd name="T28" fmla="*/ 76 w 116"/>
                  <a:gd name="T29" fmla="*/ 18 h 70"/>
                  <a:gd name="T30" fmla="*/ 82 w 116"/>
                  <a:gd name="T31" fmla="*/ 22 h 70"/>
                  <a:gd name="T32" fmla="*/ 88 w 116"/>
                  <a:gd name="T33" fmla="*/ 24 h 70"/>
                  <a:gd name="T34" fmla="*/ 96 w 116"/>
                  <a:gd name="T35" fmla="*/ 24 h 70"/>
                  <a:gd name="T36" fmla="*/ 102 w 116"/>
                  <a:gd name="T37" fmla="*/ 26 h 70"/>
                  <a:gd name="T38" fmla="*/ 110 w 116"/>
                  <a:gd name="T39" fmla="*/ 28 h 70"/>
                  <a:gd name="T40" fmla="*/ 114 w 116"/>
                  <a:gd name="T41" fmla="*/ 34 h 70"/>
                  <a:gd name="T42" fmla="*/ 116 w 116"/>
                  <a:gd name="T43" fmla="*/ 46 h 70"/>
                  <a:gd name="T44" fmla="*/ 110 w 116"/>
                  <a:gd name="T45" fmla="*/ 60 h 70"/>
                  <a:gd name="T46" fmla="*/ 100 w 116"/>
                  <a:gd name="T47" fmla="*/ 68 h 70"/>
                  <a:gd name="T48" fmla="*/ 82 w 116"/>
                  <a:gd name="T49" fmla="*/ 70 h 70"/>
                  <a:gd name="T50" fmla="*/ 92 w 116"/>
                  <a:gd name="T51" fmla="*/ 64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6" h="70">
                    <a:moveTo>
                      <a:pt x="92" y="64"/>
                    </a:moveTo>
                    <a:lnTo>
                      <a:pt x="68" y="70"/>
                    </a:lnTo>
                    <a:lnTo>
                      <a:pt x="46" y="70"/>
                    </a:lnTo>
                    <a:lnTo>
                      <a:pt x="38" y="48"/>
                    </a:lnTo>
                    <a:lnTo>
                      <a:pt x="36" y="24"/>
                    </a:lnTo>
                    <a:lnTo>
                      <a:pt x="24" y="24"/>
                    </a:lnTo>
                    <a:lnTo>
                      <a:pt x="12" y="22"/>
                    </a:lnTo>
                    <a:lnTo>
                      <a:pt x="0" y="22"/>
                    </a:lnTo>
                    <a:lnTo>
                      <a:pt x="6" y="10"/>
                    </a:lnTo>
                    <a:lnTo>
                      <a:pt x="14" y="2"/>
                    </a:lnTo>
                    <a:lnTo>
                      <a:pt x="26" y="0"/>
                    </a:lnTo>
                    <a:lnTo>
                      <a:pt x="40" y="2"/>
                    </a:lnTo>
                    <a:lnTo>
                      <a:pt x="52" y="6"/>
                    </a:lnTo>
                    <a:lnTo>
                      <a:pt x="66" y="12"/>
                    </a:lnTo>
                    <a:lnTo>
                      <a:pt x="76" y="18"/>
                    </a:lnTo>
                    <a:lnTo>
                      <a:pt x="82" y="22"/>
                    </a:lnTo>
                    <a:lnTo>
                      <a:pt x="88" y="24"/>
                    </a:lnTo>
                    <a:lnTo>
                      <a:pt x="96" y="24"/>
                    </a:lnTo>
                    <a:lnTo>
                      <a:pt x="102" y="26"/>
                    </a:lnTo>
                    <a:lnTo>
                      <a:pt x="110" y="28"/>
                    </a:lnTo>
                    <a:lnTo>
                      <a:pt x="114" y="34"/>
                    </a:lnTo>
                    <a:lnTo>
                      <a:pt x="116" y="46"/>
                    </a:lnTo>
                    <a:lnTo>
                      <a:pt x="110" y="60"/>
                    </a:lnTo>
                    <a:lnTo>
                      <a:pt x="100" y="68"/>
                    </a:lnTo>
                    <a:lnTo>
                      <a:pt x="82" y="70"/>
                    </a:lnTo>
                    <a:lnTo>
                      <a:pt x="92" y="64"/>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41" name="Freeform 9"/>
              <p:cNvSpPr>
                <a:spLocks/>
              </p:cNvSpPr>
              <p:nvPr/>
            </p:nvSpPr>
            <p:spPr bwMode="gray">
              <a:xfrm>
                <a:off x="3630" y="492"/>
                <a:ext cx="116" cy="70"/>
              </a:xfrm>
              <a:custGeom>
                <a:avLst/>
                <a:gdLst>
                  <a:gd name="T0" fmla="*/ 92 w 116"/>
                  <a:gd name="T1" fmla="*/ 64 h 70"/>
                  <a:gd name="T2" fmla="*/ 68 w 116"/>
                  <a:gd name="T3" fmla="*/ 70 h 70"/>
                  <a:gd name="T4" fmla="*/ 46 w 116"/>
                  <a:gd name="T5" fmla="*/ 70 h 70"/>
                  <a:gd name="T6" fmla="*/ 38 w 116"/>
                  <a:gd name="T7" fmla="*/ 48 h 70"/>
                  <a:gd name="T8" fmla="*/ 36 w 116"/>
                  <a:gd name="T9" fmla="*/ 24 h 70"/>
                  <a:gd name="T10" fmla="*/ 24 w 116"/>
                  <a:gd name="T11" fmla="*/ 24 h 70"/>
                  <a:gd name="T12" fmla="*/ 12 w 116"/>
                  <a:gd name="T13" fmla="*/ 22 h 70"/>
                  <a:gd name="T14" fmla="*/ 0 w 116"/>
                  <a:gd name="T15" fmla="*/ 22 h 70"/>
                  <a:gd name="T16" fmla="*/ 6 w 116"/>
                  <a:gd name="T17" fmla="*/ 10 h 70"/>
                  <a:gd name="T18" fmla="*/ 14 w 116"/>
                  <a:gd name="T19" fmla="*/ 2 h 70"/>
                  <a:gd name="T20" fmla="*/ 26 w 116"/>
                  <a:gd name="T21" fmla="*/ 0 h 70"/>
                  <a:gd name="T22" fmla="*/ 40 w 116"/>
                  <a:gd name="T23" fmla="*/ 2 h 70"/>
                  <a:gd name="T24" fmla="*/ 52 w 116"/>
                  <a:gd name="T25" fmla="*/ 6 h 70"/>
                  <a:gd name="T26" fmla="*/ 66 w 116"/>
                  <a:gd name="T27" fmla="*/ 12 h 70"/>
                  <a:gd name="T28" fmla="*/ 76 w 116"/>
                  <a:gd name="T29" fmla="*/ 18 h 70"/>
                  <a:gd name="T30" fmla="*/ 82 w 116"/>
                  <a:gd name="T31" fmla="*/ 22 h 70"/>
                  <a:gd name="T32" fmla="*/ 88 w 116"/>
                  <a:gd name="T33" fmla="*/ 24 h 70"/>
                  <a:gd name="T34" fmla="*/ 96 w 116"/>
                  <a:gd name="T35" fmla="*/ 24 h 70"/>
                  <a:gd name="T36" fmla="*/ 102 w 116"/>
                  <a:gd name="T37" fmla="*/ 26 h 70"/>
                  <a:gd name="T38" fmla="*/ 110 w 116"/>
                  <a:gd name="T39" fmla="*/ 28 h 70"/>
                  <a:gd name="T40" fmla="*/ 114 w 116"/>
                  <a:gd name="T41" fmla="*/ 34 h 70"/>
                  <a:gd name="T42" fmla="*/ 116 w 116"/>
                  <a:gd name="T43" fmla="*/ 46 h 70"/>
                  <a:gd name="T44" fmla="*/ 110 w 116"/>
                  <a:gd name="T45" fmla="*/ 60 h 70"/>
                  <a:gd name="T46" fmla="*/ 100 w 116"/>
                  <a:gd name="T47" fmla="*/ 68 h 70"/>
                  <a:gd name="T48" fmla="*/ 82 w 116"/>
                  <a:gd name="T49" fmla="*/ 7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70">
                    <a:moveTo>
                      <a:pt x="92" y="64"/>
                    </a:moveTo>
                    <a:lnTo>
                      <a:pt x="68" y="70"/>
                    </a:lnTo>
                    <a:lnTo>
                      <a:pt x="46" y="70"/>
                    </a:lnTo>
                    <a:lnTo>
                      <a:pt x="38" y="48"/>
                    </a:lnTo>
                    <a:lnTo>
                      <a:pt x="36" y="24"/>
                    </a:lnTo>
                    <a:lnTo>
                      <a:pt x="24" y="24"/>
                    </a:lnTo>
                    <a:lnTo>
                      <a:pt x="12" y="22"/>
                    </a:lnTo>
                    <a:lnTo>
                      <a:pt x="0" y="22"/>
                    </a:lnTo>
                    <a:lnTo>
                      <a:pt x="6" y="10"/>
                    </a:lnTo>
                    <a:lnTo>
                      <a:pt x="14" y="2"/>
                    </a:lnTo>
                    <a:lnTo>
                      <a:pt x="26" y="0"/>
                    </a:lnTo>
                    <a:lnTo>
                      <a:pt x="40" y="2"/>
                    </a:lnTo>
                    <a:lnTo>
                      <a:pt x="52" y="6"/>
                    </a:lnTo>
                    <a:lnTo>
                      <a:pt x="66" y="12"/>
                    </a:lnTo>
                    <a:lnTo>
                      <a:pt x="76" y="18"/>
                    </a:lnTo>
                    <a:lnTo>
                      <a:pt x="82" y="22"/>
                    </a:lnTo>
                    <a:lnTo>
                      <a:pt x="88" y="24"/>
                    </a:lnTo>
                    <a:lnTo>
                      <a:pt x="96" y="24"/>
                    </a:lnTo>
                    <a:lnTo>
                      <a:pt x="102" y="26"/>
                    </a:lnTo>
                    <a:lnTo>
                      <a:pt x="110" y="28"/>
                    </a:lnTo>
                    <a:lnTo>
                      <a:pt x="114" y="34"/>
                    </a:lnTo>
                    <a:lnTo>
                      <a:pt x="116" y="46"/>
                    </a:lnTo>
                    <a:lnTo>
                      <a:pt x="110" y="60"/>
                    </a:lnTo>
                    <a:lnTo>
                      <a:pt x="100" y="68"/>
                    </a:lnTo>
                    <a:lnTo>
                      <a:pt x="82" y="70"/>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42" name="Freeform 10"/>
              <p:cNvSpPr>
                <a:spLocks/>
              </p:cNvSpPr>
              <p:nvPr/>
            </p:nvSpPr>
            <p:spPr bwMode="gray">
              <a:xfrm>
                <a:off x="2764" y="372"/>
                <a:ext cx="208" cy="102"/>
              </a:xfrm>
              <a:custGeom>
                <a:avLst/>
                <a:gdLst>
                  <a:gd name="T0" fmla="*/ 198 w 208"/>
                  <a:gd name="T1" fmla="*/ 96 h 102"/>
                  <a:gd name="T2" fmla="*/ 188 w 208"/>
                  <a:gd name="T3" fmla="*/ 96 h 102"/>
                  <a:gd name="T4" fmla="*/ 178 w 208"/>
                  <a:gd name="T5" fmla="*/ 92 h 102"/>
                  <a:gd name="T6" fmla="*/ 174 w 208"/>
                  <a:gd name="T7" fmla="*/ 88 h 102"/>
                  <a:gd name="T8" fmla="*/ 164 w 208"/>
                  <a:gd name="T9" fmla="*/ 84 h 102"/>
                  <a:gd name="T10" fmla="*/ 158 w 208"/>
                  <a:gd name="T11" fmla="*/ 84 h 102"/>
                  <a:gd name="T12" fmla="*/ 154 w 208"/>
                  <a:gd name="T13" fmla="*/ 90 h 102"/>
                  <a:gd name="T14" fmla="*/ 150 w 208"/>
                  <a:gd name="T15" fmla="*/ 96 h 102"/>
                  <a:gd name="T16" fmla="*/ 132 w 208"/>
                  <a:gd name="T17" fmla="*/ 102 h 102"/>
                  <a:gd name="T18" fmla="*/ 96 w 208"/>
                  <a:gd name="T19" fmla="*/ 96 h 102"/>
                  <a:gd name="T20" fmla="*/ 74 w 208"/>
                  <a:gd name="T21" fmla="*/ 74 h 102"/>
                  <a:gd name="T22" fmla="*/ 98 w 208"/>
                  <a:gd name="T23" fmla="*/ 78 h 102"/>
                  <a:gd name="T24" fmla="*/ 120 w 208"/>
                  <a:gd name="T25" fmla="*/ 70 h 102"/>
                  <a:gd name="T26" fmla="*/ 88 w 208"/>
                  <a:gd name="T27" fmla="*/ 64 h 102"/>
                  <a:gd name="T28" fmla="*/ 62 w 208"/>
                  <a:gd name="T29" fmla="*/ 56 h 102"/>
                  <a:gd name="T30" fmla="*/ 60 w 208"/>
                  <a:gd name="T31" fmla="*/ 36 h 102"/>
                  <a:gd name="T32" fmla="*/ 80 w 208"/>
                  <a:gd name="T33" fmla="*/ 26 h 102"/>
                  <a:gd name="T34" fmla="*/ 66 w 208"/>
                  <a:gd name="T35" fmla="*/ 20 h 102"/>
                  <a:gd name="T36" fmla="*/ 48 w 208"/>
                  <a:gd name="T37" fmla="*/ 30 h 102"/>
                  <a:gd name="T38" fmla="*/ 28 w 208"/>
                  <a:gd name="T39" fmla="*/ 40 h 102"/>
                  <a:gd name="T40" fmla="*/ 0 w 208"/>
                  <a:gd name="T41" fmla="*/ 42 h 102"/>
                  <a:gd name="T42" fmla="*/ 2 w 208"/>
                  <a:gd name="T43" fmla="*/ 28 h 102"/>
                  <a:gd name="T44" fmla="*/ 6 w 208"/>
                  <a:gd name="T45" fmla="*/ 14 h 102"/>
                  <a:gd name="T46" fmla="*/ 30 w 208"/>
                  <a:gd name="T47" fmla="*/ 2 h 102"/>
                  <a:gd name="T48" fmla="*/ 56 w 208"/>
                  <a:gd name="T49" fmla="*/ 0 h 102"/>
                  <a:gd name="T50" fmla="*/ 86 w 208"/>
                  <a:gd name="T51" fmla="*/ 4 h 102"/>
                  <a:gd name="T52" fmla="*/ 92 w 208"/>
                  <a:gd name="T53" fmla="*/ 10 h 102"/>
                  <a:gd name="T54" fmla="*/ 92 w 208"/>
                  <a:gd name="T55" fmla="*/ 18 h 102"/>
                  <a:gd name="T56" fmla="*/ 92 w 208"/>
                  <a:gd name="T57" fmla="*/ 28 h 102"/>
                  <a:gd name="T58" fmla="*/ 118 w 208"/>
                  <a:gd name="T59" fmla="*/ 42 h 102"/>
                  <a:gd name="T60" fmla="*/ 128 w 208"/>
                  <a:gd name="T61" fmla="*/ 42 h 102"/>
                  <a:gd name="T62" fmla="*/ 126 w 208"/>
                  <a:gd name="T63" fmla="*/ 34 h 102"/>
                  <a:gd name="T64" fmla="*/ 128 w 208"/>
                  <a:gd name="T65" fmla="*/ 26 h 102"/>
                  <a:gd name="T66" fmla="*/ 134 w 208"/>
                  <a:gd name="T67" fmla="*/ 22 h 102"/>
                  <a:gd name="T68" fmla="*/ 144 w 208"/>
                  <a:gd name="T69" fmla="*/ 28 h 102"/>
                  <a:gd name="T70" fmla="*/ 150 w 208"/>
                  <a:gd name="T71" fmla="*/ 36 h 102"/>
                  <a:gd name="T72" fmla="*/ 152 w 208"/>
                  <a:gd name="T73" fmla="*/ 36 h 102"/>
                  <a:gd name="T74" fmla="*/ 156 w 208"/>
                  <a:gd name="T75" fmla="*/ 30 h 102"/>
                  <a:gd name="T76" fmla="*/ 160 w 208"/>
                  <a:gd name="T77" fmla="*/ 32 h 102"/>
                  <a:gd name="T78" fmla="*/ 166 w 208"/>
                  <a:gd name="T79" fmla="*/ 38 h 102"/>
                  <a:gd name="T80" fmla="*/ 170 w 208"/>
                  <a:gd name="T81" fmla="*/ 44 h 102"/>
                  <a:gd name="T82" fmla="*/ 180 w 208"/>
                  <a:gd name="T83" fmla="*/ 60 h 102"/>
                  <a:gd name="T84" fmla="*/ 208 w 208"/>
                  <a:gd name="T85" fmla="*/ 74 h 102"/>
                  <a:gd name="T86" fmla="*/ 208 w 208"/>
                  <a:gd name="T87" fmla="*/ 86 h 102"/>
                  <a:gd name="T88" fmla="*/ 204 w 208"/>
                  <a:gd name="T89" fmla="*/ 92 h 102"/>
                  <a:gd name="T90" fmla="*/ 194 w 208"/>
                  <a:gd name="T91" fmla="*/ 98 h 102"/>
                  <a:gd name="T92" fmla="*/ 184 w 208"/>
                  <a:gd name="T93" fmla="*/ 100 h 102"/>
                  <a:gd name="T94" fmla="*/ 204 w 208"/>
                  <a:gd name="T95" fmla="*/ 94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8" h="102">
                    <a:moveTo>
                      <a:pt x="204" y="94"/>
                    </a:moveTo>
                    <a:lnTo>
                      <a:pt x="198" y="96"/>
                    </a:lnTo>
                    <a:lnTo>
                      <a:pt x="192" y="96"/>
                    </a:lnTo>
                    <a:lnTo>
                      <a:pt x="188" y="96"/>
                    </a:lnTo>
                    <a:lnTo>
                      <a:pt x="182" y="94"/>
                    </a:lnTo>
                    <a:lnTo>
                      <a:pt x="178" y="92"/>
                    </a:lnTo>
                    <a:lnTo>
                      <a:pt x="176" y="90"/>
                    </a:lnTo>
                    <a:lnTo>
                      <a:pt x="174" y="88"/>
                    </a:lnTo>
                    <a:lnTo>
                      <a:pt x="170" y="86"/>
                    </a:lnTo>
                    <a:lnTo>
                      <a:pt x="164" y="84"/>
                    </a:lnTo>
                    <a:lnTo>
                      <a:pt x="162" y="82"/>
                    </a:lnTo>
                    <a:lnTo>
                      <a:pt x="158" y="84"/>
                    </a:lnTo>
                    <a:lnTo>
                      <a:pt x="156" y="86"/>
                    </a:lnTo>
                    <a:lnTo>
                      <a:pt x="154" y="90"/>
                    </a:lnTo>
                    <a:lnTo>
                      <a:pt x="152" y="92"/>
                    </a:lnTo>
                    <a:lnTo>
                      <a:pt x="150" y="96"/>
                    </a:lnTo>
                    <a:lnTo>
                      <a:pt x="146" y="98"/>
                    </a:lnTo>
                    <a:lnTo>
                      <a:pt x="132" y="102"/>
                    </a:lnTo>
                    <a:lnTo>
                      <a:pt x="114" y="102"/>
                    </a:lnTo>
                    <a:lnTo>
                      <a:pt x="96" y="96"/>
                    </a:lnTo>
                    <a:lnTo>
                      <a:pt x="82" y="88"/>
                    </a:lnTo>
                    <a:lnTo>
                      <a:pt x="74" y="74"/>
                    </a:lnTo>
                    <a:lnTo>
                      <a:pt x="86" y="76"/>
                    </a:lnTo>
                    <a:lnTo>
                      <a:pt x="98" y="78"/>
                    </a:lnTo>
                    <a:lnTo>
                      <a:pt x="108" y="78"/>
                    </a:lnTo>
                    <a:lnTo>
                      <a:pt x="120" y="70"/>
                    </a:lnTo>
                    <a:lnTo>
                      <a:pt x="104" y="66"/>
                    </a:lnTo>
                    <a:lnTo>
                      <a:pt x="88" y="64"/>
                    </a:lnTo>
                    <a:lnTo>
                      <a:pt x="74" y="62"/>
                    </a:lnTo>
                    <a:lnTo>
                      <a:pt x="62" y="56"/>
                    </a:lnTo>
                    <a:lnTo>
                      <a:pt x="52" y="44"/>
                    </a:lnTo>
                    <a:lnTo>
                      <a:pt x="60" y="36"/>
                    </a:lnTo>
                    <a:lnTo>
                      <a:pt x="70" y="30"/>
                    </a:lnTo>
                    <a:lnTo>
                      <a:pt x="80" y="26"/>
                    </a:lnTo>
                    <a:lnTo>
                      <a:pt x="74" y="20"/>
                    </a:lnTo>
                    <a:lnTo>
                      <a:pt x="66" y="20"/>
                    </a:lnTo>
                    <a:lnTo>
                      <a:pt x="56" y="24"/>
                    </a:lnTo>
                    <a:lnTo>
                      <a:pt x="48" y="30"/>
                    </a:lnTo>
                    <a:lnTo>
                      <a:pt x="40" y="34"/>
                    </a:lnTo>
                    <a:lnTo>
                      <a:pt x="28" y="40"/>
                    </a:lnTo>
                    <a:lnTo>
                      <a:pt x="14" y="42"/>
                    </a:lnTo>
                    <a:lnTo>
                      <a:pt x="0" y="42"/>
                    </a:lnTo>
                    <a:lnTo>
                      <a:pt x="2" y="34"/>
                    </a:lnTo>
                    <a:lnTo>
                      <a:pt x="2" y="28"/>
                    </a:lnTo>
                    <a:lnTo>
                      <a:pt x="2" y="20"/>
                    </a:lnTo>
                    <a:lnTo>
                      <a:pt x="6" y="14"/>
                    </a:lnTo>
                    <a:lnTo>
                      <a:pt x="16" y="6"/>
                    </a:lnTo>
                    <a:lnTo>
                      <a:pt x="30" y="2"/>
                    </a:lnTo>
                    <a:lnTo>
                      <a:pt x="42" y="2"/>
                    </a:lnTo>
                    <a:lnTo>
                      <a:pt x="56" y="0"/>
                    </a:lnTo>
                    <a:lnTo>
                      <a:pt x="72" y="2"/>
                    </a:lnTo>
                    <a:lnTo>
                      <a:pt x="86" y="4"/>
                    </a:lnTo>
                    <a:lnTo>
                      <a:pt x="90" y="6"/>
                    </a:lnTo>
                    <a:lnTo>
                      <a:pt x="92" y="10"/>
                    </a:lnTo>
                    <a:lnTo>
                      <a:pt x="92" y="14"/>
                    </a:lnTo>
                    <a:lnTo>
                      <a:pt x="92" y="18"/>
                    </a:lnTo>
                    <a:lnTo>
                      <a:pt x="92" y="24"/>
                    </a:lnTo>
                    <a:lnTo>
                      <a:pt x="92" y="28"/>
                    </a:lnTo>
                    <a:lnTo>
                      <a:pt x="104" y="34"/>
                    </a:lnTo>
                    <a:lnTo>
                      <a:pt x="118" y="42"/>
                    </a:lnTo>
                    <a:lnTo>
                      <a:pt x="128" y="46"/>
                    </a:lnTo>
                    <a:lnTo>
                      <a:pt x="128" y="42"/>
                    </a:lnTo>
                    <a:lnTo>
                      <a:pt x="128" y="38"/>
                    </a:lnTo>
                    <a:lnTo>
                      <a:pt x="126" y="34"/>
                    </a:lnTo>
                    <a:lnTo>
                      <a:pt x="126" y="30"/>
                    </a:lnTo>
                    <a:lnTo>
                      <a:pt x="128" y="26"/>
                    </a:lnTo>
                    <a:lnTo>
                      <a:pt x="130" y="24"/>
                    </a:lnTo>
                    <a:lnTo>
                      <a:pt x="134" y="22"/>
                    </a:lnTo>
                    <a:lnTo>
                      <a:pt x="140" y="24"/>
                    </a:lnTo>
                    <a:lnTo>
                      <a:pt x="144" y="28"/>
                    </a:lnTo>
                    <a:lnTo>
                      <a:pt x="148" y="32"/>
                    </a:lnTo>
                    <a:lnTo>
                      <a:pt x="150" y="36"/>
                    </a:lnTo>
                    <a:lnTo>
                      <a:pt x="150" y="40"/>
                    </a:lnTo>
                    <a:lnTo>
                      <a:pt x="152" y="36"/>
                    </a:lnTo>
                    <a:lnTo>
                      <a:pt x="154" y="32"/>
                    </a:lnTo>
                    <a:lnTo>
                      <a:pt x="156" y="30"/>
                    </a:lnTo>
                    <a:lnTo>
                      <a:pt x="158" y="32"/>
                    </a:lnTo>
                    <a:lnTo>
                      <a:pt x="160" y="32"/>
                    </a:lnTo>
                    <a:lnTo>
                      <a:pt x="162" y="36"/>
                    </a:lnTo>
                    <a:lnTo>
                      <a:pt x="166" y="38"/>
                    </a:lnTo>
                    <a:lnTo>
                      <a:pt x="168" y="42"/>
                    </a:lnTo>
                    <a:lnTo>
                      <a:pt x="170" y="44"/>
                    </a:lnTo>
                    <a:lnTo>
                      <a:pt x="170" y="48"/>
                    </a:lnTo>
                    <a:lnTo>
                      <a:pt x="180" y="60"/>
                    </a:lnTo>
                    <a:lnTo>
                      <a:pt x="192" y="68"/>
                    </a:lnTo>
                    <a:lnTo>
                      <a:pt x="208" y="74"/>
                    </a:lnTo>
                    <a:lnTo>
                      <a:pt x="208" y="80"/>
                    </a:lnTo>
                    <a:lnTo>
                      <a:pt x="208" y="86"/>
                    </a:lnTo>
                    <a:lnTo>
                      <a:pt x="206" y="90"/>
                    </a:lnTo>
                    <a:lnTo>
                      <a:pt x="204" y="92"/>
                    </a:lnTo>
                    <a:lnTo>
                      <a:pt x="198" y="96"/>
                    </a:lnTo>
                    <a:lnTo>
                      <a:pt x="194" y="98"/>
                    </a:lnTo>
                    <a:lnTo>
                      <a:pt x="188" y="98"/>
                    </a:lnTo>
                    <a:lnTo>
                      <a:pt x="184" y="100"/>
                    </a:lnTo>
                    <a:lnTo>
                      <a:pt x="180" y="98"/>
                    </a:lnTo>
                    <a:lnTo>
                      <a:pt x="204" y="94"/>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43" name="Freeform 11"/>
              <p:cNvSpPr>
                <a:spLocks/>
              </p:cNvSpPr>
              <p:nvPr/>
            </p:nvSpPr>
            <p:spPr bwMode="gray">
              <a:xfrm>
                <a:off x="2764" y="372"/>
                <a:ext cx="208" cy="102"/>
              </a:xfrm>
              <a:custGeom>
                <a:avLst/>
                <a:gdLst>
                  <a:gd name="T0" fmla="*/ 198 w 208"/>
                  <a:gd name="T1" fmla="*/ 96 h 102"/>
                  <a:gd name="T2" fmla="*/ 188 w 208"/>
                  <a:gd name="T3" fmla="*/ 96 h 102"/>
                  <a:gd name="T4" fmla="*/ 178 w 208"/>
                  <a:gd name="T5" fmla="*/ 92 h 102"/>
                  <a:gd name="T6" fmla="*/ 174 w 208"/>
                  <a:gd name="T7" fmla="*/ 88 h 102"/>
                  <a:gd name="T8" fmla="*/ 164 w 208"/>
                  <a:gd name="T9" fmla="*/ 84 h 102"/>
                  <a:gd name="T10" fmla="*/ 158 w 208"/>
                  <a:gd name="T11" fmla="*/ 84 h 102"/>
                  <a:gd name="T12" fmla="*/ 154 w 208"/>
                  <a:gd name="T13" fmla="*/ 90 h 102"/>
                  <a:gd name="T14" fmla="*/ 150 w 208"/>
                  <a:gd name="T15" fmla="*/ 96 h 102"/>
                  <a:gd name="T16" fmla="*/ 132 w 208"/>
                  <a:gd name="T17" fmla="*/ 102 h 102"/>
                  <a:gd name="T18" fmla="*/ 96 w 208"/>
                  <a:gd name="T19" fmla="*/ 96 h 102"/>
                  <a:gd name="T20" fmla="*/ 74 w 208"/>
                  <a:gd name="T21" fmla="*/ 74 h 102"/>
                  <a:gd name="T22" fmla="*/ 98 w 208"/>
                  <a:gd name="T23" fmla="*/ 78 h 102"/>
                  <a:gd name="T24" fmla="*/ 120 w 208"/>
                  <a:gd name="T25" fmla="*/ 70 h 102"/>
                  <a:gd name="T26" fmla="*/ 88 w 208"/>
                  <a:gd name="T27" fmla="*/ 64 h 102"/>
                  <a:gd name="T28" fmla="*/ 62 w 208"/>
                  <a:gd name="T29" fmla="*/ 56 h 102"/>
                  <a:gd name="T30" fmla="*/ 60 w 208"/>
                  <a:gd name="T31" fmla="*/ 36 h 102"/>
                  <a:gd name="T32" fmla="*/ 80 w 208"/>
                  <a:gd name="T33" fmla="*/ 26 h 102"/>
                  <a:gd name="T34" fmla="*/ 66 w 208"/>
                  <a:gd name="T35" fmla="*/ 20 h 102"/>
                  <a:gd name="T36" fmla="*/ 48 w 208"/>
                  <a:gd name="T37" fmla="*/ 30 h 102"/>
                  <a:gd name="T38" fmla="*/ 28 w 208"/>
                  <a:gd name="T39" fmla="*/ 40 h 102"/>
                  <a:gd name="T40" fmla="*/ 0 w 208"/>
                  <a:gd name="T41" fmla="*/ 42 h 102"/>
                  <a:gd name="T42" fmla="*/ 2 w 208"/>
                  <a:gd name="T43" fmla="*/ 28 h 102"/>
                  <a:gd name="T44" fmla="*/ 6 w 208"/>
                  <a:gd name="T45" fmla="*/ 14 h 102"/>
                  <a:gd name="T46" fmla="*/ 30 w 208"/>
                  <a:gd name="T47" fmla="*/ 2 h 102"/>
                  <a:gd name="T48" fmla="*/ 56 w 208"/>
                  <a:gd name="T49" fmla="*/ 0 h 102"/>
                  <a:gd name="T50" fmla="*/ 86 w 208"/>
                  <a:gd name="T51" fmla="*/ 4 h 102"/>
                  <a:gd name="T52" fmla="*/ 92 w 208"/>
                  <a:gd name="T53" fmla="*/ 10 h 102"/>
                  <a:gd name="T54" fmla="*/ 92 w 208"/>
                  <a:gd name="T55" fmla="*/ 18 h 102"/>
                  <a:gd name="T56" fmla="*/ 92 w 208"/>
                  <a:gd name="T57" fmla="*/ 28 h 102"/>
                  <a:gd name="T58" fmla="*/ 118 w 208"/>
                  <a:gd name="T59" fmla="*/ 42 h 102"/>
                  <a:gd name="T60" fmla="*/ 128 w 208"/>
                  <a:gd name="T61" fmla="*/ 42 h 102"/>
                  <a:gd name="T62" fmla="*/ 126 w 208"/>
                  <a:gd name="T63" fmla="*/ 34 h 102"/>
                  <a:gd name="T64" fmla="*/ 128 w 208"/>
                  <a:gd name="T65" fmla="*/ 26 h 102"/>
                  <a:gd name="T66" fmla="*/ 134 w 208"/>
                  <a:gd name="T67" fmla="*/ 22 h 102"/>
                  <a:gd name="T68" fmla="*/ 144 w 208"/>
                  <a:gd name="T69" fmla="*/ 28 h 102"/>
                  <a:gd name="T70" fmla="*/ 150 w 208"/>
                  <a:gd name="T71" fmla="*/ 36 h 102"/>
                  <a:gd name="T72" fmla="*/ 152 w 208"/>
                  <a:gd name="T73" fmla="*/ 36 h 102"/>
                  <a:gd name="T74" fmla="*/ 156 w 208"/>
                  <a:gd name="T75" fmla="*/ 30 h 102"/>
                  <a:gd name="T76" fmla="*/ 160 w 208"/>
                  <a:gd name="T77" fmla="*/ 32 h 102"/>
                  <a:gd name="T78" fmla="*/ 166 w 208"/>
                  <a:gd name="T79" fmla="*/ 38 h 102"/>
                  <a:gd name="T80" fmla="*/ 170 w 208"/>
                  <a:gd name="T81" fmla="*/ 44 h 102"/>
                  <a:gd name="T82" fmla="*/ 180 w 208"/>
                  <a:gd name="T83" fmla="*/ 60 h 102"/>
                  <a:gd name="T84" fmla="*/ 208 w 208"/>
                  <a:gd name="T85" fmla="*/ 74 h 102"/>
                  <a:gd name="T86" fmla="*/ 208 w 208"/>
                  <a:gd name="T87" fmla="*/ 86 h 102"/>
                  <a:gd name="T88" fmla="*/ 204 w 208"/>
                  <a:gd name="T89" fmla="*/ 92 h 102"/>
                  <a:gd name="T90" fmla="*/ 194 w 208"/>
                  <a:gd name="T91" fmla="*/ 98 h 102"/>
                  <a:gd name="T92" fmla="*/ 184 w 208"/>
                  <a:gd name="T93" fmla="*/ 10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8" h="102">
                    <a:moveTo>
                      <a:pt x="204" y="94"/>
                    </a:moveTo>
                    <a:lnTo>
                      <a:pt x="198" y="96"/>
                    </a:lnTo>
                    <a:lnTo>
                      <a:pt x="192" y="96"/>
                    </a:lnTo>
                    <a:lnTo>
                      <a:pt x="188" y="96"/>
                    </a:lnTo>
                    <a:lnTo>
                      <a:pt x="182" y="94"/>
                    </a:lnTo>
                    <a:lnTo>
                      <a:pt x="178" y="92"/>
                    </a:lnTo>
                    <a:lnTo>
                      <a:pt x="176" y="90"/>
                    </a:lnTo>
                    <a:lnTo>
                      <a:pt x="174" y="88"/>
                    </a:lnTo>
                    <a:lnTo>
                      <a:pt x="170" y="86"/>
                    </a:lnTo>
                    <a:lnTo>
                      <a:pt x="164" y="84"/>
                    </a:lnTo>
                    <a:lnTo>
                      <a:pt x="162" y="82"/>
                    </a:lnTo>
                    <a:lnTo>
                      <a:pt x="158" y="84"/>
                    </a:lnTo>
                    <a:lnTo>
                      <a:pt x="156" y="86"/>
                    </a:lnTo>
                    <a:lnTo>
                      <a:pt x="154" y="90"/>
                    </a:lnTo>
                    <a:lnTo>
                      <a:pt x="152" y="92"/>
                    </a:lnTo>
                    <a:lnTo>
                      <a:pt x="150" y="96"/>
                    </a:lnTo>
                    <a:lnTo>
                      <a:pt x="146" y="98"/>
                    </a:lnTo>
                    <a:lnTo>
                      <a:pt x="132" y="102"/>
                    </a:lnTo>
                    <a:lnTo>
                      <a:pt x="114" y="102"/>
                    </a:lnTo>
                    <a:lnTo>
                      <a:pt x="96" y="96"/>
                    </a:lnTo>
                    <a:lnTo>
                      <a:pt x="82" y="88"/>
                    </a:lnTo>
                    <a:lnTo>
                      <a:pt x="74" y="74"/>
                    </a:lnTo>
                    <a:lnTo>
                      <a:pt x="86" y="76"/>
                    </a:lnTo>
                    <a:lnTo>
                      <a:pt x="98" y="78"/>
                    </a:lnTo>
                    <a:lnTo>
                      <a:pt x="108" y="78"/>
                    </a:lnTo>
                    <a:lnTo>
                      <a:pt x="120" y="70"/>
                    </a:lnTo>
                    <a:lnTo>
                      <a:pt x="104" y="66"/>
                    </a:lnTo>
                    <a:lnTo>
                      <a:pt x="88" y="64"/>
                    </a:lnTo>
                    <a:lnTo>
                      <a:pt x="74" y="62"/>
                    </a:lnTo>
                    <a:lnTo>
                      <a:pt x="62" y="56"/>
                    </a:lnTo>
                    <a:lnTo>
                      <a:pt x="52" y="44"/>
                    </a:lnTo>
                    <a:lnTo>
                      <a:pt x="60" y="36"/>
                    </a:lnTo>
                    <a:lnTo>
                      <a:pt x="70" y="30"/>
                    </a:lnTo>
                    <a:lnTo>
                      <a:pt x="80" y="26"/>
                    </a:lnTo>
                    <a:lnTo>
                      <a:pt x="74" y="20"/>
                    </a:lnTo>
                    <a:lnTo>
                      <a:pt x="66" y="20"/>
                    </a:lnTo>
                    <a:lnTo>
                      <a:pt x="56" y="24"/>
                    </a:lnTo>
                    <a:lnTo>
                      <a:pt x="48" y="30"/>
                    </a:lnTo>
                    <a:lnTo>
                      <a:pt x="40" y="34"/>
                    </a:lnTo>
                    <a:lnTo>
                      <a:pt x="28" y="40"/>
                    </a:lnTo>
                    <a:lnTo>
                      <a:pt x="14" y="42"/>
                    </a:lnTo>
                    <a:lnTo>
                      <a:pt x="0" y="42"/>
                    </a:lnTo>
                    <a:lnTo>
                      <a:pt x="2" y="34"/>
                    </a:lnTo>
                    <a:lnTo>
                      <a:pt x="2" y="28"/>
                    </a:lnTo>
                    <a:lnTo>
                      <a:pt x="2" y="20"/>
                    </a:lnTo>
                    <a:lnTo>
                      <a:pt x="6" y="14"/>
                    </a:lnTo>
                    <a:lnTo>
                      <a:pt x="16" y="6"/>
                    </a:lnTo>
                    <a:lnTo>
                      <a:pt x="30" y="2"/>
                    </a:lnTo>
                    <a:lnTo>
                      <a:pt x="42" y="2"/>
                    </a:lnTo>
                    <a:lnTo>
                      <a:pt x="56" y="0"/>
                    </a:lnTo>
                    <a:lnTo>
                      <a:pt x="72" y="2"/>
                    </a:lnTo>
                    <a:lnTo>
                      <a:pt x="86" y="4"/>
                    </a:lnTo>
                    <a:lnTo>
                      <a:pt x="90" y="6"/>
                    </a:lnTo>
                    <a:lnTo>
                      <a:pt x="92" y="10"/>
                    </a:lnTo>
                    <a:lnTo>
                      <a:pt x="92" y="14"/>
                    </a:lnTo>
                    <a:lnTo>
                      <a:pt x="92" y="18"/>
                    </a:lnTo>
                    <a:lnTo>
                      <a:pt x="92" y="24"/>
                    </a:lnTo>
                    <a:lnTo>
                      <a:pt x="92" y="28"/>
                    </a:lnTo>
                    <a:lnTo>
                      <a:pt x="104" y="34"/>
                    </a:lnTo>
                    <a:lnTo>
                      <a:pt x="118" y="42"/>
                    </a:lnTo>
                    <a:lnTo>
                      <a:pt x="128" y="46"/>
                    </a:lnTo>
                    <a:lnTo>
                      <a:pt x="128" y="42"/>
                    </a:lnTo>
                    <a:lnTo>
                      <a:pt x="128" y="38"/>
                    </a:lnTo>
                    <a:lnTo>
                      <a:pt x="126" y="34"/>
                    </a:lnTo>
                    <a:lnTo>
                      <a:pt x="126" y="30"/>
                    </a:lnTo>
                    <a:lnTo>
                      <a:pt x="128" y="26"/>
                    </a:lnTo>
                    <a:lnTo>
                      <a:pt x="130" y="24"/>
                    </a:lnTo>
                    <a:lnTo>
                      <a:pt x="134" y="22"/>
                    </a:lnTo>
                    <a:lnTo>
                      <a:pt x="140" y="24"/>
                    </a:lnTo>
                    <a:lnTo>
                      <a:pt x="144" y="28"/>
                    </a:lnTo>
                    <a:lnTo>
                      <a:pt x="148" y="32"/>
                    </a:lnTo>
                    <a:lnTo>
                      <a:pt x="150" y="36"/>
                    </a:lnTo>
                    <a:lnTo>
                      <a:pt x="150" y="40"/>
                    </a:lnTo>
                    <a:lnTo>
                      <a:pt x="152" y="36"/>
                    </a:lnTo>
                    <a:lnTo>
                      <a:pt x="154" y="32"/>
                    </a:lnTo>
                    <a:lnTo>
                      <a:pt x="156" y="30"/>
                    </a:lnTo>
                    <a:lnTo>
                      <a:pt x="158" y="32"/>
                    </a:lnTo>
                    <a:lnTo>
                      <a:pt x="160" y="32"/>
                    </a:lnTo>
                    <a:lnTo>
                      <a:pt x="162" y="36"/>
                    </a:lnTo>
                    <a:lnTo>
                      <a:pt x="166" y="38"/>
                    </a:lnTo>
                    <a:lnTo>
                      <a:pt x="168" y="42"/>
                    </a:lnTo>
                    <a:lnTo>
                      <a:pt x="170" y="44"/>
                    </a:lnTo>
                    <a:lnTo>
                      <a:pt x="170" y="48"/>
                    </a:lnTo>
                    <a:lnTo>
                      <a:pt x="180" y="60"/>
                    </a:lnTo>
                    <a:lnTo>
                      <a:pt x="192" y="68"/>
                    </a:lnTo>
                    <a:lnTo>
                      <a:pt x="208" y="74"/>
                    </a:lnTo>
                    <a:lnTo>
                      <a:pt x="208" y="80"/>
                    </a:lnTo>
                    <a:lnTo>
                      <a:pt x="208" y="86"/>
                    </a:lnTo>
                    <a:lnTo>
                      <a:pt x="206" y="90"/>
                    </a:lnTo>
                    <a:lnTo>
                      <a:pt x="204" y="92"/>
                    </a:lnTo>
                    <a:lnTo>
                      <a:pt x="198" y="96"/>
                    </a:lnTo>
                    <a:lnTo>
                      <a:pt x="194" y="98"/>
                    </a:lnTo>
                    <a:lnTo>
                      <a:pt x="188" y="98"/>
                    </a:lnTo>
                    <a:lnTo>
                      <a:pt x="184" y="100"/>
                    </a:lnTo>
                    <a:lnTo>
                      <a:pt x="180" y="98"/>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44" name="Freeform 12"/>
              <p:cNvSpPr>
                <a:spLocks/>
              </p:cNvSpPr>
              <p:nvPr/>
            </p:nvSpPr>
            <p:spPr bwMode="gray">
              <a:xfrm>
                <a:off x="2956" y="382"/>
                <a:ext cx="56" cy="50"/>
              </a:xfrm>
              <a:custGeom>
                <a:avLst/>
                <a:gdLst>
                  <a:gd name="T0" fmla="*/ 56 w 56"/>
                  <a:gd name="T1" fmla="*/ 30 h 50"/>
                  <a:gd name="T2" fmla="*/ 54 w 56"/>
                  <a:gd name="T3" fmla="*/ 30 h 50"/>
                  <a:gd name="T4" fmla="*/ 50 w 56"/>
                  <a:gd name="T5" fmla="*/ 32 h 50"/>
                  <a:gd name="T6" fmla="*/ 50 w 56"/>
                  <a:gd name="T7" fmla="*/ 34 h 50"/>
                  <a:gd name="T8" fmla="*/ 48 w 56"/>
                  <a:gd name="T9" fmla="*/ 36 h 50"/>
                  <a:gd name="T10" fmla="*/ 48 w 56"/>
                  <a:gd name="T11" fmla="*/ 40 h 50"/>
                  <a:gd name="T12" fmla="*/ 48 w 56"/>
                  <a:gd name="T13" fmla="*/ 42 h 50"/>
                  <a:gd name="T14" fmla="*/ 46 w 56"/>
                  <a:gd name="T15" fmla="*/ 46 h 50"/>
                  <a:gd name="T16" fmla="*/ 46 w 56"/>
                  <a:gd name="T17" fmla="*/ 48 h 50"/>
                  <a:gd name="T18" fmla="*/ 44 w 56"/>
                  <a:gd name="T19" fmla="*/ 50 h 50"/>
                  <a:gd name="T20" fmla="*/ 40 w 56"/>
                  <a:gd name="T21" fmla="*/ 50 h 50"/>
                  <a:gd name="T22" fmla="*/ 38 w 56"/>
                  <a:gd name="T23" fmla="*/ 48 h 50"/>
                  <a:gd name="T24" fmla="*/ 32 w 56"/>
                  <a:gd name="T25" fmla="*/ 46 h 50"/>
                  <a:gd name="T26" fmla="*/ 28 w 56"/>
                  <a:gd name="T27" fmla="*/ 44 h 50"/>
                  <a:gd name="T28" fmla="*/ 24 w 56"/>
                  <a:gd name="T29" fmla="*/ 40 h 50"/>
                  <a:gd name="T30" fmla="*/ 22 w 56"/>
                  <a:gd name="T31" fmla="*/ 34 h 50"/>
                  <a:gd name="T32" fmla="*/ 20 w 56"/>
                  <a:gd name="T33" fmla="*/ 30 h 50"/>
                  <a:gd name="T34" fmla="*/ 16 w 56"/>
                  <a:gd name="T35" fmla="*/ 28 h 50"/>
                  <a:gd name="T36" fmla="*/ 14 w 56"/>
                  <a:gd name="T37" fmla="*/ 26 h 50"/>
                  <a:gd name="T38" fmla="*/ 10 w 56"/>
                  <a:gd name="T39" fmla="*/ 26 h 50"/>
                  <a:gd name="T40" fmla="*/ 6 w 56"/>
                  <a:gd name="T41" fmla="*/ 24 h 50"/>
                  <a:gd name="T42" fmla="*/ 4 w 56"/>
                  <a:gd name="T43" fmla="*/ 24 h 50"/>
                  <a:gd name="T44" fmla="*/ 2 w 56"/>
                  <a:gd name="T45" fmla="*/ 22 h 50"/>
                  <a:gd name="T46" fmla="*/ 0 w 56"/>
                  <a:gd name="T47" fmla="*/ 20 h 50"/>
                  <a:gd name="T48" fmla="*/ 0 w 56"/>
                  <a:gd name="T49" fmla="*/ 16 h 50"/>
                  <a:gd name="T50" fmla="*/ 4 w 56"/>
                  <a:gd name="T51" fmla="*/ 14 h 50"/>
                  <a:gd name="T52" fmla="*/ 10 w 56"/>
                  <a:gd name="T53" fmla="*/ 12 h 50"/>
                  <a:gd name="T54" fmla="*/ 16 w 56"/>
                  <a:gd name="T55" fmla="*/ 14 h 50"/>
                  <a:gd name="T56" fmla="*/ 20 w 56"/>
                  <a:gd name="T57" fmla="*/ 16 h 50"/>
                  <a:gd name="T58" fmla="*/ 20 w 56"/>
                  <a:gd name="T59" fmla="*/ 8 h 50"/>
                  <a:gd name="T60" fmla="*/ 20 w 56"/>
                  <a:gd name="T61" fmla="*/ 0 h 50"/>
                  <a:gd name="T62" fmla="*/ 34 w 56"/>
                  <a:gd name="T63" fmla="*/ 0 h 50"/>
                  <a:gd name="T64" fmla="*/ 44 w 56"/>
                  <a:gd name="T65" fmla="*/ 6 h 50"/>
                  <a:gd name="T66" fmla="*/ 54 w 56"/>
                  <a:gd name="T67" fmla="*/ 18 h 50"/>
                  <a:gd name="T68" fmla="*/ 56 w 56"/>
                  <a:gd name="T69" fmla="*/ 22 h 50"/>
                  <a:gd name="T70" fmla="*/ 56 w 56"/>
                  <a:gd name="T71" fmla="*/ 24 h 50"/>
                  <a:gd name="T72" fmla="*/ 56 w 56"/>
                  <a:gd name="T73" fmla="*/ 26 h 50"/>
                  <a:gd name="T74" fmla="*/ 56 w 56"/>
                  <a:gd name="T75" fmla="*/ 28 h 50"/>
                  <a:gd name="T76" fmla="*/ 54 w 56"/>
                  <a:gd name="T77" fmla="*/ 28 h 50"/>
                  <a:gd name="T78" fmla="*/ 52 w 56"/>
                  <a:gd name="T79" fmla="*/ 30 h 50"/>
                  <a:gd name="T80" fmla="*/ 52 w 56"/>
                  <a:gd name="T81" fmla="*/ 32 h 50"/>
                  <a:gd name="T82" fmla="*/ 50 w 56"/>
                  <a:gd name="T83" fmla="*/ 36 h 50"/>
                  <a:gd name="T84" fmla="*/ 52 w 56"/>
                  <a:gd name="T85" fmla="*/ 36 h 50"/>
                  <a:gd name="T86" fmla="*/ 54 w 56"/>
                  <a:gd name="T87" fmla="*/ 38 h 50"/>
                  <a:gd name="T88" fmla="*/ 56 w 56"/>
                  <a:gd name="T89" fmla="*/ 38 h 50"/>
                  <a:gd name="T90" fmla="*/ 56 w 56"/>
                  <a:gd name="T91" fmla="*/ 40 h 50"/>
                  <a:gd name="T92" fmla="*/ 56 w 56"/>
                  <a:gd name="T93" fmla="*/ 30 h 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 h="50">
                    <a:moveTo>
                      <a:pt x="56" y="30"/>
                    </a:moveTo>
                    <a:lnTo>
                      <a:pt x="54" y="30"/>
                    </a:lnTo>
                    <a:lnTo>
                      <a:pt x="50" y="32"/>
                    </a:lnTo>
                    <a:lnTo>
                      <a:pt x="50" y="34"/>
                    </a:lnTo>
                    <a:lnTo>
                      <a:pt x="48" y="36"/>
                    </a:lnTo>
                    <a:lnTo>
                      <a:pt x="48" y="40"/>
                    </a:lnTo>
                    <a:lnTo>
                      <a:pt x="48" y="42"/>
                    </a:lnTo>
                    <a:lnTo>
                      <a:pt x="46" y="46"/>
                    </a:lnTo>
                    <a:lnTo>
                      <a:pt x="46" y="48"/>
                    </a:lnTo>
                    <a:lnTo>
                      <a:pt x="44" y="50"/>
                    </a:lnTo>
                    <a:lnTo>
                      <a:pt x="40" y="50"/>
                    </a:lnTo>
                    <a:lnTo>
                      <a:pt x="38" y="48"/>
                    </a:lnTo>
                    <a:lnTo>
                      <a:pt x="32" y="46"/>
                    </a:lnTo>
                    <a:lnTo>
                      <a:pt x="28" y="44"/>
                    </a:lnTo>
                    <a:lnTo>
                      <a:pt x="24" y="40"/>
                    </a:lnTo>
                    <a:lnTo>
                      <a:pt x="22" y="34"/>
                    </a:lnTo>
                    <a:lnTo>
                      <a:pt x="20" y="30"/>
                    </a:lnTo>
                    <a:lnTo>
                      <a:pt x="16" y="28"/>
                    </a:lnTo>
                    <a:lnTo>
                      <a:pt x="14" y="26"/>
                    </a:lnTo>
                    <a:lnTo>
                      <a:pt x="10" y="26"/>
                    </a:lnTo>
                    <a:lnTo>
                      <a:pt x="6" y="24"/>
                    </a:lnTo>
                    <a:lnTo>
                      <a:pt x="4" y="24"/>
                    </a:lnTo>
                    <a:lnTo>
                      <a:pt x="2" y="22"/>
                    </a:lnTo>
                    <a:lnTo>
                      <a:pt x="0" y="20"/>
                    </a:lnTo>
                    <a:lnTo>
                      <a:pt x="0" y="16"/>
                    </a:lnTo>
                    <a:lnTo>
                      <a:pt x="4" y="14"/>
                    </a:lnTo>
                    <a:lnTo>
                      <a:pt x="10" y="12"/>
                    </a:lnTo>
                    <a:lnTo>
                      <a:pt x="16" y="14"/>
                    </a:lnTo>
                    <a:lnTo>
                      <a:pt x="20" y="16"/>
                    </a:lnTo>
                    <a:lnTo>
                      <a:pt x="20" y="8"/>
                    </a:lnTo>
                    <a:lnTo>
                      <a:pt x="20" y="0"/>
                    </a:lnTo>
                    <a:lnTo>
                      <a:pt x="34" y="0"/>
                    </a:lnTo>
                    <a:lnTo>
                      <a:pt x="44" y="6"/>
                    </a:lnTo>
                    <a:lnTo>
                      <a:pt x="54" y="18"/>
                    </a:lnTo>
                    <a:lnTo>
                      <a:pt x="56" y="22"/>
                    </a:lnTo>
                    <a:lnTo>
                      <a:pt x="56" y="24"/>
                    </a:lnTo>
                    <a:lnTo>
                      <a:pt x="56" y="26"/>
                    </a:lnTo>
                    <a:lnTo>
                      <a:pt x="56" y="28"/>
                    </a:lnTo>
                    <a:lnTo>
                      <a:pt x="54" y="28"/>
                    </a:lnTo>
                    <a:lnTo>
                      <a:pt x="52" y="30"/>
                    </a:lnTo>
                    <a:lnTo>
                      <a:pt x="52" y="32"/>
                    </a:lnTo>
                    <a:lnTo>
                      <a:pt x="50" y="36"/>
                    </a:lnTo>
                    <a:lnTo>
                      <a:pt x="52" y="36"/>
                    </a:lnTo>
                    <a:lnTo>
                      <a:pt x="54" y="38"/>
                    </a:lnTo>
                    <a:lnTo>
                      <a:pt x="56" y="38"/>
                    </a:lnTo>
                    <a:lnTo>
                      <a:pt x="56" y="40"/>
                    </a:lnTo>
                    <a:lnTo>
                      <a:pt x="56" y="30"/>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45" name="Freeform 13"/>
              <p:cNvSpPr>
                <a:spLocks/>
              </p:cNvSpPr>
              <p:nvPr/>
            </p:nvSpPr>
            <p:spPr bwMode="gray">
              <a:xfrm>
                <a:off x="2956" y="382"/>
                <a:ext cx="56" cy="50"/>
              </a:xfrm>
              <a:custGeom>
                <a:avLst/>
                <a:gdLst>
                  <a:gd name="T0" fmla="*/ 56 w 56"/>
                  <a:gd name="T1" fmla="*/ 30 h 50"/>
                  <a:gd name="T2" fmla="*/ 54 w 56"/>
                  <a:gd name="T3" fmla="*/ 30 h 50"/>
                  <a:gd name="T4" fmla="*/ 50 w 56"/>
                  <a:gd name="T5" fmla="*/ 32 h 50"/>
                  <a:gd name="T6" fmla="*/ 50 w 56"/>
                  <a:gd name="T7" fmla="*/ 34 h 50"/>
                  <a:gd name="T8" fmla="*/ 48 w 56"/>
                  <a:gd name="T9" fmla="*/ 36 h 50"/>
                  <a:gd name="T10" fmla="*/ 48 w 56"/>
                  <a:gd name="T11" fmla="*/ 40 h 50"/>
                  <a:gd name="T12" fmla="*/ 48 w 56"/>
                  <a:gd name="T13" fmla="*/ 42 h 50"/>
                  <a:gd name="T14" fmla="*/ 46 w 56"/>
                  <a:gd name="T15" fmla="*/ 46 h 50"/>
                  <a:gd name="T16" fmla="*/ 46 w 56"/>
                  <a:gd name="T17" fmla="*/ 48 h 50"/>
                  <a:gd name="T18" fmla="*/ 44 w 56"/>
                  <a:gd name="T19" fmla="*/ 50 h 50"/>
                  <a:gd name="T20" fmla="*/ 40 w 56"/>
                  <a:gd name="T21" fmla="*/ 50 h 50"/>
                  <a:gd name="T22" fmla="*/ 38 w 56"/>
                  <a:gd name="T23" fmla="*/ 48 h 50"/>
                  <a:gd name="T24" fmla="*/ 32 w 56"/>
                  <a:gd name="T25" fmla="*/ 46 h 50"/>
                  <a:gd name="T26" fmla="*/ 28 w 56"/>
                  <a:gd name="T27" fmla="*/ 44 h 50"/>
                  <a:gd name="T28" fmla="*/ 24 w 56"/>
                  <a:gd name="T29" fmla="*/ 40 h 50"/>
                  <a:gd name="T30" fmla="*/ 22 w 56"/>
                  <a:gd name="T31" fmla="*/ 34 h 50"/>
                  <a:gd name="T32" fmla="*/ 20 w 56"/>
                  <a:gd name="T33" fmla="*/ 30 h 50"/>
                  <a:gd name="T34" fmla="*/ 16 w 56"/>
                  <a:gd name="T35" fmla="*/ 28 h 50"/>
                  <a:gd name="T36" fmla="*/ 14 w 56"/>
                  <a:gd name="T37" fmla="*/ 26 h 50"/>
                  <a:gd name="T38" fmla="*/ 10 w 56"/>
                  <a:gd name="T39" fmla="*/ 26 h 50"/>
                  <a:gd name="T40" fmla="*/ 6 w 56"/>
                  <a:gd name="T41" fmla="*/ 24 h 50"/>
                  <a:gd name="T42" fmla="*/ 4 w 56"/>
                  <a:gd name="T43" fmla="*/ 24 h 50"/>
                  <a:gd name="T44" fmla="*/ 2 w 56"/>
                  <a:gd name="T45" fmla="*/ 22 h 50"/>
                  <a:gd name="T46" fmla="*/ 0 w 56"/>
                  <a:gd name="T47" fmla="*/ 20 h 50"/>
                  <a:gd name="T48" fmla="*/ 0 w 56"/>
                  <a:gd name="T49" fmla="*/ 16 h 50"/>
                  <a:gd name="T50" fmla="*/ 4 w 56"/>
                  <a:gd name="T51" fmla="*/ 14 h 50"/>
                  <a:gd name="T52" fmla="*/ 10 w 56"/>
                  <a:gd name="T53" fmla="*/ 12 h 50"/>
                  <a:gd name="T54" fmla="*/ 16 w 56"/>
                  <a:gd name="T55" fmla="*/ 14 h 50"/>
                  <a:gd name="T56" fmla="*/ 20 w 56"/>
                  <a:gd name="T57" fmla="*/ 16 h 50"/>
                  <a:gd name="T58" fmla="*/ 20 w 56"/>
                  <a:gd name="T59" fmla="*/ 8 h 50"/>
                  <a:gd name="T60" fmla="*/ 20 w 56"/>
                  <a:gd name="T61" fmla="*/ 0 h 50"/>
                  <a:gd name="T62" fmla="*/ 34 w 56"/>
                  <a:gd name="T63" fmla="*/ 0 h 50"/>
                  <a:gd name="T64" fmla="*/ 44 w 56"/>
                  <a:gd name="T65" fmla="*/ 6 h 50"/>
                  <a:gd name="T66" fmla="*/ 54 w 56"/>
                  <a:gd name="T67" fmla="*/ 18 h 50"/>
                  <a:gd name="T68" fmla="*/ 56 w 56"/>
                  <a:gd name="T69" fmla="*/ 22 h 50"/>
                  <a:gd name="T70" fmla="*/ 56 w 56"/>
                  <a:gd name="T71" fmla="*/ 24 h 50"/>
                  <a:gd name="T72" fmla="*/ 56 w 56"/>
                  <a:gd name="T73" fmla="*/ 26 h 50"/>
                  <a:gd name="T74" fmla="*/ 56 w 56"/>
                  <a:gd name="T75" fmla="*/ 28 h 50"/>
                  <a:gd name="T76" fmla="*/ 54 w 56"/>
                  <a:gd name="T77" fmla="*/ 28 h 50"/>
                  <a:gd name="T78" fmla="*/ 52 w 56"/>
                  <a:gd name="T79" fmla="*/ 30 h 50"/>
                  <a:gd name="T80" fmla="*/ 52 w 56"/>
                  <a:gd name="T81" fmla="*/ 32 h 50"/>
                  <a:gd name="T82" fmla="*/ 50 w 56"/>
                  <a:gd name="T83" fmla="*/ 36 h 50"/>
                  <a:gd name="T84" fmla="*/ 52 w 56"/>
                  <a:gd name="T85" fmla="*/ 36 h 50"/>
                  <a:gd name="T86" fmla="*/ 54 w 56"/>
                  <a:gd name="T87" fmla="*/ 38 h 50"/>
                  <a:gd name="T88" fmla="*/ 56 w 56"/>
                  <a:gd name="T89" fmla="*/ 38 h 50"/>
                  <a:gd name="T90" fmla="*/ 56 w 56"/>
                  <a:gd name="T91" fmla="*/ 40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 h="50">
                    <a:moveTo>
                      <a:pt x="56" y="30"/>
                    </a:moveTo>
                    <a:lnTo>
                      <a:pt x="54" y="30"/>
                    </a:lnTo>
                    <a:lnTo>
                      <a:pt x="50" y="32"/>
                    </a:lnTo>
                    <a:lnTo>
                      <a:pt x="50" y="34"/>
                    </a:lnTo>
                    <a:lnTo>
                      <a:pt x="48" y="36"/>
                    </a:lnTo>
                    <a:lnTo>
                      <a:pt x="48" y="40"/>
                    </a:lnTo>
                    <a:lnTo>
                      <a:pt x="48" y="42"/>
                    </a:lnTo>
                    <a:lnTo>
                      <a:pt x="46" y="46"/>
                    </a:lnTo>
                    <a:lnTo>
                      <a:pt x="46" y="48"/>
                    </a:lnTo>
                    <a:lnTo>
                      <a:pt x="44" y="50"/>
                    </a:lnTo>
                    <a:lnTo>
                      <a:pt x="40" y="50"/>
                    </a:lnTo>
                    <a:lnTo>
                      <a:pt x="38" y="48"/>
                    </a:lnTo>
                    <a:lnTo>
                      <a:pt x="32" y="46"/>
                    </a:lnTo>
                    <a:lnTo>
                      <a:pt x="28" y="44"/>
                    </a:lnTo>
                    <a:lnTo>
                      <a:pt x="24" y="40"/>
                    </a:lnTo>
                    <a:lnTo>
                      <a:pt x="22" y="34"/>
                    </a:lnTo>
                    <a:lnTo>
                      <a:pt x="20" y="30"/>
                    </a:lnTo>
                    <a:lnTo>
                      <a:pt x="16" y="28"/>
                    </a:lnTo>
                    <a:lnTo>
                      <a:pt x="14" y="26"/>
                    </a:lnTo>
                    <a:lnTo>
                      <a:pt x="10" y="26"/>
                    </a:lnTo>
                    <a:lnTo>
                      <a:pt x="6" y="24"/>
                    </a:lnTo>
                    <a:lnTo>
                      <a:pt x="4" y="24"/>
                    </a:lnTo>
                    <a:lnTo>
                      <a:pt x="2" y="22"/>
                    </a:lnTo>
                    <a:lnTo>
                      <a:pt x="0" y="20"/>
                    </a:lnTo>
                    <a:lnTo>
                      <a:pt x="0" y="16"/>
                    </a:lnTo>
                    <a:lnTo>
                      <a:pt x="4" y="14"/>
                    </a:lnTo>
                    <a:lnTo>
                      <a:pt x="10" y="12"/>
                    </a:lnTo>
                    <a:lnTo>
                      <a:pt x="16" y="14"/>
                    </a:lnTo>
                    <a:lnTo>
                      <a:pt x="20" y="16"/>
                    </a:lnTo>
                    <a:lnTo>
                      <a:pt x="20" y="8"/>
                    </a:lnTo>
                    <a:lnTo>
                      <a:pt x="20" y="0"/>
                    </a:lnTo>
                    <a:lnTo>
                      <a:pt x="34" y="0"/>
                    </a:lnTo>
                    <a:lnTo>
                      <a:pt x="44" y="6"/>
                    </a:lnTo>
                    <a:lnTo>
                      <a:pt x="54" y="18"/>
                    </a:lnTo>
                    <a:lnTo>
                      <a:pt x="56" y="22"/>
                    </a:lnTo>
                    <a:lnTo>
                      <a:pt x="56" y="24"/>
                    </a:lnTo>
                    <a:lnTo>
                      <a:pt x="56" y="26"/>
                    </a:lnTo>
                    <a:lnTo>
                      <a:pt x="56" y="28"/>
                    </a:lnTo>
                    <a:lnTo>
                      <a:pt x="54" y="28"/>
                    </a:lnTo>
                    <a:lnTo>
                      <a:pt x="52" y="30"/>
                    </a:lnTo>
                    <a:lnTo>
                      <a:pt x="52" y="32"/>
                    </a:lnTo>
                    <a:lnTo>
                      <a:pt x="50" y="36"/>
                    </a:lnTo>
                    <a:lnTo>
                      <a:pt x="52" y="36"/>
                    </a:lnTo>
                    <a:lnTo>
                      <a:pt x="54" y="38"/>
                    </a:lnTo>
                    <a:lnTo>
                      <a:pt x="56" y="38"/>
                    </a:lnTo>
                    <a:lnTo>
                      <a:pt x="56" y="40"/>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46" name="Freeform 14"/>
              <p:cNvSpPr>
                <a:spLocks/>
              </p:cNvSpPr>
              <p:nvPr/>
            </p:nvSpPr>
            <p:spPr bwMode="gray">
              <a:xfrm>
                <a:off x="2778" y="292"/>
                <a:ext cx="158" cy="84"/>
              </a:xfrm>
              <a:custGeom>
                <a:avLst/>
                <a:gdLst>
                  <a:gd name="T0" fmla="*/ 152 w 158"/>
                  <a:gd name="T1" fmla="*/ 70 h 84"/>
                  <a:gd name="T2" fmla="*/ 134 w 158"/>
                  <a:gd name="T3" fmla="*/ 70 h 84"/>
                  <a:gd name="T4" fmla="*/ 116 w 158"/>
                  <a:gd name="T5" fmla="*/ 70 h 84"/>
                  <a:gd name="T6" fmla="*/ 102 w 158"/>
                  <a:gd name="T7" fmla="*/ 80 h 84"/>
                  <a:gd name="T8" fmla="*/ 84 w 158"/>
                  <a:gd name="T9" fmla="*/ 84 h 84"/>
                  <a:gd name="T10" fmla="*/ 80 w 158"/>
                  <a:gd name="T11" fmla="*/ 74 h 84"/>
                  <a:gd name="T12" fmla="*/ 90 w 158"/>
                  <a:gd name="T13" fmla="*/ 70 h 84"/>
                  <a:gd name="T14" fmla="*/ 98 w 158"/>
                  <a:gd name="T15" fmla="*/ 68 h 84"/>
                  <a:gd name="T16" fmla="*/ 80 w 158"/>
                  <a:gd name="T17" fmla="*/ 66 h 84"/>
                  <a:gd name="T18" fmla="*/ 70 w 158"/>
                  <a:gd name="T19" fmla="*/ 66 h 84"/>
                  <a:gd name="T20" fmla="*/ 62 w 158"/>
                  <a:gd name="T21" fmla="*/ 66 h 84"/>
                  <a:gd name="T22" fmla="*/ 54 w 158"/>
                  <a:gd name="T23" fmla="*/ 64 h 84"/>
                  <a:gd name="T24" fmla="*/ 54 w 158"/>
                  <a:gd name="T25" fmla="*/ 58 h 84"/>
                  <a:gd name="T26" fmla="*/ 60 w 158"/>
                  <a:gd name="T27" fmla="*/ 52 h 84"/>
                  <a:gd name="T28" fmla="*/ 68 w 158"/>
                  <a:gd name="T29" fmla="*/ 50 h 84"/>
                  <a:gd name="T30" fmla="*/ 48 w 158"/>
                  <a:gd name="T31" fmla="*/ 36 h 84"/>
                  <a:gd name="T32" fmla="*/ 28 w 158"/>
                  <a:gd name="T33" fmla="*/ 44 h 84"/>
                  <a:gd name="T34" fmla="*/ 12 w 158"/>
                  <a:gd name="T35" fmla="*/ 48 h 84"/>
                  <a:gd name="T36" fmla="*/ 0 w 158"/>
                  <a:gd name="T37" fmla="*/ 34 h 84"/>
                  <a:gd name="T38" fmla="*/ 12 w 158"/>
                  <a:gd name="T39" fmla="*/ 24 h 84"/>
                  <a:gd name="T40" fmla="*/ 34 w 158"/>
                  <a:gd name="T41" fmla="*/ 20 h 84"/>
                  <a:gd name="T42" fmla="*/ 46 w 158"/>
                  <a:gd name="T43" fmla="*/ 16 h 84"/>
                  <a:gd name="T44" fmla="*/ 52 w 158"/>
                  <a:gd name="T45" fmla="*/ 12 h 84"/>
                  <a:gd name="T46" fmla="*/ 58 w 158"/>
                  <a:gd name="T47" fmla="*/ 12 h 84"/>
                  <a:gd name="T48" fmla="*/ 64 w 158"/>
                  <a:gd name="T49" fmla="*/ 20 h 84"/>
                  <a:gd name="T50" fmla="*/ 66 w 158"/>
                  <a:gd name="T51" fmla="*/ 28 h 84"/>
                  <a:gd name="T52" fmla="*/ 62 w 158"/>
                  <a:gd name="T53" fmla="*/ 36 h 84"/>
                  <a:gd name="T54" fmla="*/ 82 w 158"/>
                  <a:gd name="T55" fmla="*/ 46 h 84"/>
                  <a:gd name="T56" fmla="*/ 112 w 158"/>
                  <a:gd name="T57" fmla="*/ 54 h 84"/>
                  <a:gd name="T58" fmla="*/ 128 w 158"/>
                  <a:gd name="T59" fmla="*/ 50 h 84"/>
                  <a:gd name="T60" fmla="*/ 108 w 158"/>
                  <a:gd name="T61" fmla="*/ 36 h 84"/>
                  <a:gd name="T62" fmla="*/ 92 w 158"/>
                  <a:gd name="T63" fmla="*/ 34 h 84"/>
                  <a:gd name="T64" fmla="*/ 86 w 158"/>
                  <a:gd name="T65" fmla="*/ 34 h 84"/>
                  <a:gd name="T66" fmla="*/ 80 w 158"/>
                  <a:gd name="T67" fmla="*/ 32 h 84"/>
                  <a:gd name="T68" fmla="*/ 80 w 158"/>
                  <a:gd name="T69" fmla="*/ 26 h 84"/>
                  <a:gd name="T70" fmla="*/ 86 w 158"/>
                  <a:gd name="T71" fmla="*/ 20 h 84"/>
                  <a:gd name="T72" fmla="*/ 92 w 158"/>
                  <a:gd name="T73" fmla="*/ 18 h 84"/>
                  <a:gd name="T74" fmla="*/ 98 w 158"/>
                  <a:gd name="T75" fmla="*/ 14 h 84"/>
                  <a:gd name="T76" fmla="*/ 84 w 158"/>
                  <a:gd name="T77" fmla="*/ 8 h 84"/>
                  <a:gd name="T78" fmla="*/ 108 w 158"/>
                  <a:gd name="T79" fmla="*/ 0 h 84"/>
                  <a:gd name="T80" fmla="*/ 122 w 158"/>
                  <a:gd name="T81" fmla="*/ 10 h 84"/>
                  <a:gd name="T82" fmla="*/ 122 w 158"/>
                  <a:gd name="T83" fmla="*/ 16 h 84"/>
                  <a:gd name="T84" fmla="*/ 120 w 158"/>
                  <a:gd name="T85" fmla="*/ 18 h 84"/>
                  <a:gd name="T86" fmla="*/ 118 w 158"/>
                  <a:gd name="T87" fmla="*/ 24 h 84"/>
                  <a:gd name="T88" fmla="*/ 120 w 158"/>
                  <a:gd name="T89" fmla="*/ 32 h 84"/>
                  <a:gd name="T90" fmla="*/ 128 w 158"/>
                  <a:gd name="T91" fmla="*/ 42 h 84"/>
                  <a:gd name="T92" fmla="*/ 134 w 158"/>
                  <a:gd name="T93" fmla="*/ 50 h 84"/>
                  <a:gd name="T94" fmla="*/ 138 w 158"/>
                  <a:gd name="T95" fmla="*/ 56 h 84"/>
                  <a:gd name="T96" fmla="*/ 142 w 158"/>
                  <a:gd name="T97" fmla="*/ 58 h 84"/>
                  <a:gd name="T98" fmla="*/ 150 w 158"/>
                  <a:gd name="T99" fmla="*/ 54 h 84"/>
                  <a:gd name="T100" fmla="*/ 156 w 158"/>
                  <a:gd name="T101" fmla="*/ 64 h 84"/>
                  <a:gd name="T102" fmla="*/ 158 w 158"/>
                  <a:gd name="T103" fmla="*/ 6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8" h="84">
                    <a:moveTo>
                      <a:pt x="158" y="64"/>
                    </a:moveTo>
                    <a:lnTo>
                      <a:pt x="152" y="70"/>
                    </a:lnTo>
                    <a:lnTo>
                      <a:pt x="144" y="70"/>
                    </a:lnTo>
                    <a:lnTo>
                      <a:pt x="134" y="70"/>
                    </a:lnTo>
                    <a:lnTo>
                      <a:pt x="124" y="70"/>
                    </a:lnTo>
                    <a:lnTo>
                      <a:pt x="116" y="70"/>
                    </a:lnTo>
                    <a:lnTo>
                      <a:pt x="110" y="74"/>
                    </a:lnTo>
                    <a:lnTo>
                      <a:pt x="102" y="80"/>
                    </a:lnTo>
                    <a:lnTo>
                      <a:pt x="92" y="84"/>
                    </a:lnTo>
                    <a:lnTo>
                      <a:pt x="84" y="84"/>
                    </a:lnTo>
                    <a:lnTo>
                      <a:pt x="78" y="78"/>
                    </a:lnTo>
                    <a:lnTo>
                      <a:pt x="80" y="74"/>
                    </a:lnTo>
                    <a:lnTo>
                      <a:pt x="84" y="70"/>
                    </a:lnTo>
                    <a:lnTo>
                      <a:pt x="90" y="70"/>
                    </a:lnTo>
                    <a:lnTo>
                      <a:pt x="94" y="68"/>
                    </a:lnTo>
                    <a:lnTo>
                      <a:pt x="98" y="68"/>
                    </a:lnTo>
                    <a:lnTo>
                      <a:pt x="90" y="66"/>
                    </a:lnTo>
                    <a:lnTo>
                      <a:pt x="80" y="66"/>
                    </a:lnTo>
                    <a:lnTo>
                      <a:pt x="76" y="66"/>
                    </a:lnTo>
                    <a:lnTo>
                      <a:pt x="70" y="66"/>
                    </a:lnTo>
                    <a:lnTo>
                      <a:pt x="66" y="66"/>
                    </a:lnTo>
                    <a:lnTo>
                      <a:pt x="62" y="66"/>
                    </a:lnTo>
                    <a:lnTo>
                      <a:pt x="58" y="66"/>
                    </a:lnTo>
                    <a:lnTo>
                      <a:pt x="54" y="64"/>
                    </a:lnTo>
                    <a:lnTo>
                      <a:pt x="54" y="60"/>
                    </a:lnTo>
                    <a:lnTo>
                      <a:pt x="54" y="58"/>
                    </a:lnTo>
                    <a:lnTo>
                      <a:pt x="56" y="56"/>
                    </a:lnTo>
                    <a:lnTo>
                      <a:pt x="60" y="52"/>
                    </a:lnTo>
                    <a:lnTo>
                      <a:pt x="64" y="52"/>
                    </a:lnTo>
                    <a:lnTo>
                      <a:pt x="68" y="50"/>
                    </a:lnTo>
                    <a:lnTo>
                      <a:pt x="58" y="38"/>
                    </a:lnTo>
                    <a:lnTo>
                      <a:pt x="48" y="36"/>
                    </a:lnTo>
                    <a:lnTo>
                      <a:pt x="36" y="40"/>
                    </a:lnTo>
                    <a:lnTo>
                      <a:pt x="28" y="44"/>
                    </a:lnTo>
                    <a:lnTo>
                      <a:pt x="20" y="48"/>
                    </a:lnTo>
                    <a:lnTo>
                      <a:pt x="12" y="48"/>
                    </a:lnTo>
                    <a:lnTo>
                      <a:pt x="2" y="44"/>
                    </a:lnTo>
                    <a:lnTo>
                      <a:pt x="0" y="34"/>
                    </a:lnTo>
                    <a:lnTo>
                      <a:pt x="2" y="28"/>
                    </a:lnTo>
                    <a:lnTo>
                      <a:pt x="12" y="24"/>
                    </a:lnTo>
                    <a:lnTo>
                      <a:pt x="22" y="22"/>
                    </a:lnTo>
                    <a:lnTo>
                      <a:pt x="34" y="20"/>
                    </a:lnTo>
                    <a:lnTo>
                      <a:pt x="40" y="18"/>
                    </a:lnTo>
                    <a:lnTo>
                      <a:pt x="46" y="16"/>
                    </a:lnTo>
                    <a:lnTo>
                      <a:pt x="50" y="14"/>
                    </a:lnTo>
                    <a:lnTo>
                      <a:pt x="52" y="12"/>
                    </a:lnTo>
                    <a:lnTo>
                      <a:pt x="56" y="12"/>
                    </a:lnTo>
                    <a:lnTo>
                      <a:pt x="58" y="12"/>
                    </a:lnTo>
                    <a:lnTo>
                      <a:pt x="62" y="14"/>
                    </a:lnTo>
                    <a:lnTo>
                      <a:pt x="64" y="20"/>
                    </a:lnTo>
                    <a:lnTo>
                      <a:pt x="66" y="24"/>
                    </a:lnTo>
                    <a:lnTo>
                      <a:pt x="66" y="28"/>
                    </a:lnTo>
                    <a:lnTo>
                      <a:pt x="64" y="32"/>
                    </a:lnTo>
                    <a:lnTo>
                      <a:pt x="62" y="36"/>
                    </a:lnTo>
                    <a:lnTo>
                      <a:pt x="70" y="40"/>
                    </a:lnTo>
                    <a:lnTo>
                      <a:pt x="82" y="46"/>
                    </a:lnTo>
                    <a:lnTo>
                      <a:pt x="98" y="50"/>
                    </a:lnTo>
                    <a:lnTo>
                      <a:pt x="112" y="54"/>
                    </a:lnTo>
                    <a:lnTo>
                      <a:pt x="122" y="54"/>
                    </a:lnTo>
                    <a:lnTo>
                      <a:pt x="128" y="50"/>
                    </a:lnTo>
                    <a:lnTo>
                      <a:pt x="118" y="42"/>
                    </a:lnTo>
                    <a:lnTo>
                      <a:pt x="108" y="36"/>
                    </a:lnTo>
                    <a:lnTo>
                      <a:pt x="96" y="34"/>
                    </a:lnTo>
                    <a:lnTo>
                      <a:pt x="92" y="34"/>
                    </a:lnTo>
                    <a:lnTo>
                      <a:pt x="88" y="34"/>
                    </a:lnTo>
                    <a:lnTo>
                      <a:pt x="86" y="34"/>
                    </a:lnTo>
                    <a:lnTo>
                      <a:pt x="82" y="32"/>
                    </a:lnTo>
                    <a:lnTo>
                      <a:pt x="80" y="32"/>
                    </a:lnTo>
                    <a:lnTo>
                      <a:pt x="80" y="28"/>
                    </a:lnTo>
                    <a:lnTo>
                      <a:pt x="80" y="26"/>
                    </a:lnTo>
                    <a:lnTo>
                      <a:pt x="82" y="22"/>
                    </a:lnTo>
                    <a:lnTo>
                      <a:pt x="86" y="20"/>
                    </a:lnTo>
                    <a:lnTo>
                      <a:pt x="88" y="20"/>
                    </a:lnTo>
                    <a:lnTo>
                      <a:pt x="92" y="18"/>
                    </a:lnTo>
                    <a:lnTo>
                      <a:pt x="96" y="18"/>
                    </a:lnTo>
                    <a:lnTo>
                      <a:pt x="98" y="14"/>
                    </a:lnTo>
                    <a:lnTo>
                      <a:pt x="90" y="12"/>
                    </a:lnTo>
                    <a:lnTo>
                      <a:pt x="84" y="8"/>
                    </a:lnTo>
                    <a:lnTo>
                      <a:pt x="96" y="0"/>
                    </a:lnTo>
                    <a:lnTo>
                      <a:pt x="108" y="0"/>
                    </a:lnTo>
                    <a:lnTo>
                      <a:pt x="120" y="6"/>
                    </a:lnTo>
                    <a:lnTo>
                      <a:pt x="122" y="10"/>
                    </a:lnTo>
                    <a:lnTo>
                      <a:pt x="122" y="12"/>
                    </a:lnTo>
                    <a:lnTo>
                      <a:pt x="122" y="16"/>
                    </a:lnTo>
                    <a:lnTo>
                      <a:pt x="122" y="18"/>
                    </a:lnTo>
                    <a:lnTo>
                      <a:pt x="120" y="18"/>
                    </a:lnTo>
                    <a:lnTo>
                      <a:pt x="118" y="22"/>
                    </a:lnTo>
                    <a:lnTo>
                      <a:pt x="118" y="24"/>
                    </a:lnTo>
                    <a:lnTo>
                      <a:pt x="118" y="28"/>
                    </a:lnTo>
                    <a:lnTo>
                      <a:pt x="120" y="32"/>
                    </a:lnTo>
                    <a:lnTo>
                      <a:pt x="124" y="38"/>
                    </a:lnTo>
                    <a:lnTo>
                      <a:pt x="128" y="42"/>
                    </a:lnTo>
                    <a:lnTo>
                      <a:pt x="132" y="46"/>
                    </a:lnTo>
                    <a:lnTo>
                      <a:pt x="134" y="50"/>
                    </a:lnTo>
                    <a:lnTo>
                      <a:pt x="136" y="52"/>
                    </a:lnTo>
                    <a:lnTo>
                      <a:pt x="138" y="56"/>
                    </a:lnTo>
                    <a:lnTo>
                      <a:pt x="140" y="58"/>
                    </a:lnTo>
                    <a:lnTo>
                      <a:pt x="142" y="58"/>
                    </a:lnTo>
                    <a:lnTo>
                      <a:pt x="146" y="58"/>
                    </a:lnTo>
                    <a:lnTo>
                      <a:pt x="150" y="54"/>
                    </a:lnTo>
                    <a:lnTo>
                      <a:pt x="152" y="58"/>
                    </a:lnTo>
                    <a:lnTo>
                      <a:pt x="156" y="64"/>
                    </a:lnTo>
                    <a:lnTo>
                      <a:pt x="158" y="66"/>
                    </a:lnTo>
                    <a:lnTo>
                      <a:pt x="158" y="64"/>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47" name="Freeform 15"/>
              <p:cNvSpPr>
                <a:spLocks/>
              </p:cNvSpPr>
              <p:nvPr/>
            </p:nvSpPr>
            <p:spPr bwMode="gray">
              <a:xfrm>
                <a:off x="2778" y="292"/>
                <a:ext cx="158" cy="84"/>
              </a:xfrm>
              <a:custGeom>
                <a:avLst/>
                <a:gdLst>
                  <a:gd name="T0" fmla="*/ 152 w 158"/>
                  <a:gd name="T1" fmla="*/ 70 h 84"/>
                  <a:gd name="T2" fmla="*/ 134 w 158"/>
                  <a:gd name="T3" fmla="*/ 70 h 84"/>
                  <a:gd name="T4" fmla="*/ 116 w 158"/>
                  <a:gd name="T5" fmla="*/ 70 h 84"/>
                  <a:gd name="T6" fmla="*/ 102 w 158"/>
                  <a:gd name="T7" fmla="*/ 80 h 84"/>
                  <a:gd name="T8" fmla="*/ 84 w 158"/>
                  <a:gd name="T9" fmla="*/ 84 h 84"/>
                  <a:gd name="T10" fmla="*/ 80 w 158"/>
                  <a:gd name="T11" fmla="*/ 74 h 84"/>
                  <a:gd name="T12" fmla="*/ 90 w 158"/>
                  <a:gd name="T13" fmla="*/ 70 h 84"/>
                  <a:gd name="T14" fmla="*/ 98 w 158"/>
                  <a:gd name="T15" fmla="*/ 68 h 84"/>
                  <a:gd name="T16" fmla="*/ 80 w 158"/>
                  <a:gd name="T17" fmla="*/ 66 h 84"/>
                  <a:gd name="T18" fmla="*/ 70 w 158"/>
                  <a:gd name="T19" fmla="*/ 66 h 84"/>
                  <a:gd name="T20" fmla="*/ 62 w 158"/>
                  <a:gd name="T21" fmla="*/ 66 h 84"/>
                  <a:gd name="T22" fmla="*/ 54 w 158"/>
                  <a:gd name="T23" fmla="*/ 64 h 84"/>
                  <a:gd name="T24" fmla="*/ 54 w 158"/>
                  <a:gd name="T25" fmla="*/ 58 h 84"/>
                  <a:gd name="T26" fmla="*/ 60 w 158"/>
                  <a:gd name="T27" fmla="*/ 52 h 84"/>
                  <a:gd name="T28" fmla="*/ 68 w 158"/>
                  <a:gd name="T29" fmla="*/ 50 h 84"/>
                  <a:gd name="T30" fmla="*/ 48 w 158"/>
                  <a:gd name="T31" fmla="*/ 36 h 84"/>
                  <a:gd name="T32" fmla="*/ 28 w 158"/>
                  <a:gd name="T33" fmla="*/ 44 h 84"/>
                  <a:gd name="T34" fmla="*/ 12 w 158"/>
                  <a:gd name="T35" fmla="*/ 48 h 84"/>
                  <a:gd name="T36" fmla="*/ 0 w 158"/>
                  <a:gd name="T37" fmla="*/ 34 h 84"/>
                  <a:gd name="T38" fmla="*/ 12 w 158"/>
                  <a:gd name="T39" fmla="*/ 24 h 84"/>
                  <a:gd name="T40" fmla="*/ 34 w 158"/>
                  <a:gd name="T41" fmla="*/ 20 h 84"/>
                  <a:gd name="T42" fmla="*/ 46 w 158"/>
                  <a:gd name="T43" fmla="*/ 16 h 84"/>
                  <a:gd name="T44" fmla="*/ 52 w 158"/>
                  <a:gd name="T45" fmla="*/ 12 h 84"/>
                  <a:gd name="T46" fmla="*/ 58 w 158"/>
                  <a:gd name="T47" fmla="*/ 12 h 84"/>
                  <a:gd name="T48" fmla="*/ 64 w 158"/>
                  <a:gd name="T49" fmla="*/ 20 h 84"/>
                  <a:gd name="T50" fmla="*/ 66 w 158"/>
                  <a:gd name="T51" fmla="*/ 28 h 84"/>
                  <a:gd name="T52" fmla="*/ 62 w 158"/>
                  <a:gd name="T53" fmla="*/ 36 h 84"/>
                  <a:gd name="T54" fmla="*/ 82 w 158"/>
                  <a:gd name="T55" fmla="*/ 46 h 84"/>
                  <a:gd name="T56" fmla="*/ 112 w 158"/>
                  <a:gd name="T57" fmla="*/ 54 h 84"/>
                  <a:gd name="T58" fmla="*/ 128 w 158"/>
                  <a:gd name="T59" fmla="*/ 50 h 84"/>
                  <a:gd name="T60" fmla="*/ 108 w 158"/>
                  <a:gd name="T61" fmla="*/ 36 h 84"/>
                  <a:gd name="T62" fmla="*/ 92 w 158"/>
                  <a:gd name="T63" fmla="*/ 34 h 84"/>
                  <a:gd name="T64" fmla="*/ 86 w 158"/>
                  <a:gd name="T65" fmla="*/ 34 h 84"/>
                  <a:gd name="T66" fmla="*/ 80 w 158"/>
                  <a:gd name="T67" fmla="*/ 32 h 84"/>
                  <a:gd name="T68" fmla="*/ 80 w 158"/>
                  <a:gd name="T69" fmla="*/ 26 h 84"/>
                  <a:gd name="T70" fmla="*/ 86 w 158"/>
                  <a:gd name="T71" fmla="*/ 20 h 84"/>
                  <a:gd name="T72" fmla="*/ 92 w 158"/>
                  <a:gd name="T73" fmla="*/ 18 h 84"/>
                  <a:gd name="T74" fmla="*/ 98 w 158"/>
                  <a:gd name="T75" fmla="*/ 14 h 84"/>
                  <a:gd name="T76" fmla="*/ 84 w 158"/>
                  <a:gd name="T77" fmla="*/ 8 h 84"/>
                  <a:gd name="T78" fmla="*/ 108 w 158"/>
                  <a:gd name="T79" fmla="*/ 0 h 84"/>
                  <a:gd name="T80" fmla="*/ 122 w 158"/>
                  <a:gd name="T81" fmla="*/ 10 h 84"/>
                  <a:gd name="T82" fmla="*/ 122 w 158"/>
                  <a:gd name="T83" fmla="*/ 16 h 84"/>
                  <a:gd name="T84" fmla="*/ 120 w 158"/>
                  <a:gd name="T85" fmla="*/ 18 h 84"/>
                  <a:gd name="T86" fmla="*/ 118 w 158"/>
                  <a:gd name="T87" fmla="*/ 24 h 84"/>
                  <a:gd name="T88" fmla="*/ 120 w 158"/>
                  <a:gd name="T89" fmla="*/ 32 h 84"/>
                  <a:gd name="T90" fmla="*/ 128 w 158"/>
                  <a:gd name="T91" fmla="*/ 42 h 84"/>
                  <a:gd name="T92" fmla="*/ 134 w 158"/>
                  <a:gd name="T93" fmla="*/ 50 h 84"/>
                  <a:gd name="T94" fmla="*/ 138 w 158"/>
                  <a:gd name="T95" fmla="*/ 56 h 84"/>
                  <a:gd name="T96" fmla="*/ 142 w 158"/>
                  <a:gd name="T97" fmla="*/ 58 h 84"/>
                  <a:gd name="T98" fmla="*/ 150 w 158"/>
                  <a:gd name="T99" fmla="*/ 54 h 84"/>
                  <a:gd name="T100" fmla="*/ 156 w 158"/>
                  <a:gd name="T101" fmla="*/ 64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8" h="84">
                    <a:moveTo>
                      <a:pt x="158" y="64"/>
                    </a:moveTo>
                    <a:lnTo>
                      <a:pt x="152" y="70"/>
                    </a:lnTo>
                    <a:lnTo>
                      <a:pt x="144" y="70"/>
                    </a:lnTo>
                    <a:lnTo>
                      <a:pt x="134" y="70"/>
                    </a:lnTo>
                    <a:lnTo>
                      <a:pt x="124" y="70"/>
                    </a:lnTo>
                    <a:lnTo>
                      <a:pt x="116" y="70"/>
                    </a:lnTo>
                    <a:lnTo>
                      <a:pt x="110" y="74"/>
                    </a:lnTo>
                    <a:lnTo>
                      <a:pt x="102" y="80"/>
                    </a:lnTo>
                    <a:lnTo>
                      <a:pt x="92" y="84"/>
                    </a:lnTo>
                    <a:lnTo>
                      <a:pt x="84" y="84"/>
                    </a:lnTo>
                    <a:lnTo>
                      <a:pt x="78" y="78"/>
                    </a:lnTo>
                    <a:lnTo>
                      <a:pt x="80" y="74"/>
                    </a:lnTo>
                    <a:lnTo>
                      <a:pt x="84" y="70"/>
                    </a:lnTo>
                    <a:lnTo>
                      <a:pt x="90" y="70"/>
                    </a:lnTo>
                    <a:lnTo>
                      <a:pt x="94" y="68"/>
                    </a:lnTo>
                    <a:lnTo>
                      <a:pt x="98" y="68"/>
                    </a:lnTo>
                    <a:lnTo>
                      <a:pt x="90" y="66"/>
                    </a:lnTo>
                    <a:lnTo>
                      <a:pt x="80" y="66"/>
                    </a:lnTo>
                    <a:lnTo>
                      <a:pt x="76" y="66"/>
                    </a:lnTo>
                    <a:lnTo>
                      <a:pt x="70" y="66"/>
                    </a:lnTo>
                    <a:lnTo>
                      <a:pt x="66" y="66"/>
                    </a:lnTo>
                    <a:lnTo>
                      <a:pt x="62" y="66"/>
                    </a:lnTo>
                    <a:lnTo>
                      <a:pt x="58" y="66"/>
                    </a:lnTo>
                    <a:lnTo>
                      <a:pt x="54" y="64"/>
                    </a:lnTo>
                    <a:lnTo>
                      <a:pt x="54" y="60"/>
                    </a:lnTo>
                    <a:lnTo>
                      <a:pt x="54" y="58"/>
                    </a:lnTo>
                    <a:lnTo>
                      <a:pt x="56" y="56"/>
                    </a:lnTo>
                    <a:lnTo>
                      <a:pt x="60" y="52"/>
                    </a:lnTo>
                    <a:lnTo>
                      <a:pt x="64" y="52"/>
                    </a:lnTo>
                    <a:lnTo>
                      <a:pt x="68" y="50"/>
                    </a:lnTo>
                    <a:lnTo>
                      <a:pt x="58" y="38"/>
                    </a:lnTo>
                    <a:lnTo>
                      <a:pt x="48" y="36"/>
                    </a:lnTo>
                    <a:lnTo>
                      <a:pt x="36" y="40"/>
                    </a:lnTo>
                    <a:lnTo>
                      <a:pt x="28" y="44"/>
                    </a:lnTo>
                    <a:lnTo>
                      <a:pt x="20" y="48"/>
                    </a:lnTo>
                    <a:lnTo>
                      <a:pt x="12" y="48"/>
                    </a:lnTo>
                    <a:lnTo>
                      <a:pt x="2" y="44"/>
                    </a:lnTo>
                    <a:lnTo>
                      <a:pt x="0" y="34"/>
                    </a:lnTo>
                    <a:lnTo>
                      <a:pt x="2" y="28"/>
                    </a:lnTo>
                    <a:lnTo>
                      <a:pt x="12" y="24"/>
                    </a:lnTo>
                    <a:lnTo>
                      <a:pt x="22" y="22"/>
                    </a:lnTo>
                    <a:lnTo>
                      <a:pt x="34" y="20"/>
                    </a:lnTo>
                    <a:lnTo>
                      <a:pt x="40" y="18"/>
                    </a:lnTo>
                    <a:lnTo>
                      <a:pt x="46" y="16"/>
                    </a:lnTo>
                    <a:lnTo>
                      <a:pt x="50" y="14"/>
                    </a:lnTo>
                    <a:lnTo>
                      <a:pt x="52" y="12"/>
                    </a:lnTo>
                    <a:lnTo>
                      <a:pt x="56" y="12"/>
                    </a:lnTo>
                    <a:lnTo>
                      <a:pt x="58" y="12"/>
                    </a:lnTo>
                    <a:lnTo>
                      <a:pt x="62" y="14"/>
                    </a:lnTo>
                    <a:lnTo>
                      <a:pt x="64" y="20"/>
                    </a:lnTo>
                    <a:lnTo>
                      <a:pt x="66" y="24"/>
                    </a:lnTo>
                    <a:lnTo>
                      <a:pt x="66" y="28"/>
                    </a:lnTo>
                    <a:lnTo>
                      <a:pt x="64" y="32"/>
                    </a:lnTo>
                    <a:lnTo>
                      <a:pt x="62" y="36"/>
                    </a:lnTo>
                    <a:lnTo>
                      <a:pt x="70" y="40"/>
                    </a:lnTo>
                    <a:lnTo>
                      <a:pt x="82" y="46"/>
                    </a:lnTo>
                    <a:lnTo>
                      <a:pt x="98" y="50"/>
                    </a:lnTo>
                    <a:lnTo>
                      <a:pt x="112" y="54"/>
                    </a:lnTo>
                    <a:lnTo>
                      <a:pt x="122" y="54"/>
                    </a:lnTo>
                    <a:lnTo>
                      <a:pt x="128" y="50"/>
                    </a:lnTo>
                    <a:lnTo>
                      <a:pt x="118" y="42"/>
                    </a:lnTo>
                    <a:lnTo>
                      <a:pt x="108" y="36"/>
                    </a:lnTo>
                    <a:lnTo>
                      <a:pt x="96" y="34"/>
                    </a:lnTo>
                    <a:lnTo>
                      <a:pt x="92" y="34"/>
                    </a:lnTo>
                    <a:lnTo>
                      <a:pt x="88" y="34"/>
                    </a:lnTo>
                    <a:lnTo>
                      <a:pt x="86" y="34"/>
                    </a:lnTo>
                    <a:lnTo>
                      <a:pt x="82" y="32"/>
                    </a:lnTo>
                    <a:lnTo>
                      <a:pt x="80" y="32"/>
                    </a:lnTo>
                    <a:lnTo>
                      <a:pt x="80" y="28"/>
                    </a:lnTo>
                    <a:lnTo>
                      <a:pt x="80" y="26"/>
                    </a:lnTo>
                    <a:lnTo>
                      <a:pt x="82" y="22"/>
                    </a:lnTo>
                    <a:lnTo>
                      <a:pt x="86" y="20"/>
                    </a:lnTo>
                    <a:lnTo>
                      <a:pt x="88" y="20"/>
                    </a:lnTo>
                    <a:lnTo>
                      <a:pt x="92" y="18"/>
                    </a:lnTo>
                    <a:lnTo>
                      <a:pt x="96" y="18"/>
                    </a:lnTo>
                    <a:lnTo>
                      <a:pt x="98" y="14"/>
                    </a:lnTo>
                    <a:lnTo>
                      <a:pt x="90" y="12"/>
                    </a:lnTo>
                    <a:lnTo>
                      <a:pt x="84" y="8"/>
                    </a:lnTo>
                    <a:lnTo>
                      <a:pt x="96" y="0"/>
                    </a:lnTo>
                    <a:lnTo>
                      <a:pt x="108" y="0"/>
                    </a:lnTo>
                    <a:lnTo>
                      <a:pt x="120" y="6"/>
                    </a:lnTo>
                    <a:lnTo>
                      <a:pt x="122" y="10"/>
                    </a:lnTo>
                    <a:lnTo>
                      <a:pt x="122" y="12"/>
                    </a:lnTo>
                    <a:lnTo>
                      <a:pt x="122" y="16"/>
                    </a:lnTo>
                    <a:lnTo>
                      <a:pt x="122" y="18"/>
                    </a:lnTo>
                    <a:lnTo>
                      <a:pt x="120" y="18"/>
                    </a:lnTo>
                    <a:lnTo>
                      <a:pt x="118" y="22"/>
                    </a:lnTo>
                    <a:lnTo>
                      <a:pt x="118" y="24"/>
                    </a:lnTo>
                    <a:lnTo>
                      <a:pt x="118" y="28"/>
                    </a:lnTo>
                    <a:lnTo>
                      <a:pt x="120" y="32"/>
                    </a:lnTo>
                    <a:lnTo>
                      <a:pt x="124" y="38"/>
                    </a:lnTo>
                    <a:lnTo>
                      <a:pt x="128" y="42"/>
                    </a:lnTo>
                    <a:lnTo>
                      <a:pt x="132" y="46"/>
                    </a:lnTo>
                    <a:lnTo>
                      <a:pt x="134" y="50"/>
                    </a:lnTo>
                    <a:lnTo>
                      <a:pt x="136" y="52"/>
                    </a:lnTo>
                    <a:lnTo>
                      <a:pt x="138" y="56"/>
                    </a:lnTo>
                    <a:lnTo>
                      <a:pt x="140" y="58"/>
                    </a:lnTo>
                    <a:lnTo>
                      <a:pt x="142" y="58"/>
                    </a:lnTo>
                    <a:lnTo>
                      <a:pt x="146" y="58"/>
                    </a:lnTo>
                    <a:lnTo>
                      <a:pt x="150" y="54"/>
                    </a:lnTo>
                    <a:lnTo>
                      <a:pt x="152" y="58"/>
                    </a:lnTo>
                    <a:lnTo>
                      <a:pt x="156" y="64"/>
                    </a:lnTo>
                    <a:lnTo>
                      <a:pt x="158" y="66"/>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48" name="Freeform 16"/>
              <p:cNvSpPr>
                <a:spLocks/>
              </p:cNvSpPr>
              <p:nvPr/>
            </p:nvSpPr>
            <p:spPr bwMode="gray">
              <a:xfrm>
                <a:off x="3772" y="678"/>
                <a:ext cx="31" cy="58"/>
              </a:xfrm>
              <a:custGeom>
                <a:avLst/>
                <a:gdLst>
                  <a:gd name="T0" fmla="*/ 6 w 30"/>
                  <a:gd name="T1" fmla="*/ 56 h 58"/>
                  <a:gd name="T2" fmla="*/ 12 w 30"/>
                  <a:gd name="T3" fmla="*/ 58 h 58"/>
                  <a:gd name="T4" fmla="*/ 16 w 30"/>
                  <a:gd name="T5" fmla="*/ 56 h 58"/>
                  <a:gd name="T6" fmla="*/ 20 w 30"/>
                  <a:gd name="T7" fmla="*/ 54 h 58"/>
                  <a:gd name="T8" fmla="*/ 24 w 30"/>
                  <a:gd name="T9" fmla="*/ 50 h 58"/>
                  <a:gd name="T10" fmla="*/ 26 w 30"/>
                  <a:gd name="T11" fmla="*/ 46 h 58"/>
                  <a:gd name="T12" fmla="*/ 28 w 30"/>
                  <a:gd name="T13" fmla="*/ 40 h 58"/>
                  <a:gd name="T14" fmla="*/ 28 w 30"/>
                  <a:gd name="T15" fmla="*/ 36 h 58"/>
                  <a:gd name="T16" fmla="*/ 30 w 30"/>
                  <a:gd name="T17" fmla="*/ 30 h 58"/>
                  <a:gd name="T18" fmla="*/ 30 w 30"/>
                  <a:gd name="T19" fmla="*/ 24 h 58"/>
                  <a:gd name="T20" fmla="*/ 28 w 30"/>
                  <a:gd name="T21" fmla="*/ 20 h 58"/>
                  <a:gd name="T22" fmla="*/ 26 w 30"/>
                  <a:gd name="T23" fmla="*/ 16 h 58"/>
                  <a:gd name="T24" fmla="*/ 28 w 30"/>
                  <a:gd name="T25" fmla="*/ 10 h 58"/>
                  <a:gd name="T26" fmla="*/ 28 w 30"/>
                  <a:gd name="T27" fmla="*/ 2 h 58"/>
                  <a:gd name="T28" fmla="*/ 22 w 30"/>
                  <a:gd name="T29" fmla="*/ 0 h 58"/>
                  <a:gd name="T30" fmla="*/ 14 w 30"/>
                  <a:gd name="T31" fmla="*/ 0 h 58"/>
                  <a:gd name="T32" fmla="*/ 12 w 30"/>
                  <a:gd name="T33" fmla="*/ 10 h 58"/>
                  <a:gd name="T34" fmla="*/ 12 w 30"/>
                  <a:gd name="T35" fmla="*/ 22 h 58"/>
                  <a:gd name="T36" fmla="*/ 8 w 30"/>
                  <a:gd name="T37" fmla="*/ 22 h 58"/>
                  <a:gd name="T38" fmla="*/ 6 w 30"/>
                  <a:gd name="T39" fmla="*/ 22 h 58"/>
                  <a:gd name="T40" fmla="*/ 6 w 30"/>
                  <a:gd name="T41" fmla="*/ 28 h 58"/>
                  <a:gd name="T42" fmla="*/ 6 w 30"/>
                  <a:gd name="T43" fmla="*/ 32 h 58"/>
                  <a:gd name="T44" fmla="*/ 8 w 30"/>
                  <a:gd name="T45" fmla="*/ 36 h 58"/>
                  <a:gd name="T46" fmla="*/ 8 w 30"/>
                  <a:gd name="T47" fmla="*/ 40 h 58"/>
                  <a:gd name="T48" fmla="*/ 8 w 30"/>
                  <a:gd name="T49" fmla="*/ 44 h 58"/>
                  <a:gd name="T50" fmla="*/ 8 w 30"/>
                  <a:gd name="T51" fmla="*/ 46 h 58"/>
                  <a:gd name="T52" fmla="*/ 6 w 30"/>
                  <a:gd name="T53" fmla="*/ 48 h 58"/>
                  <a:gd name="T54" fmla="*/ 0 w 30"/>
                  <a:gd name="T55" fmla="*/ 50 h 58"/>
                  <a:gd name="T56" fmla="*/ 6 w 30"/>
                  <a:gd name="T57" fmla="*/ 52 h 58"/>
                  <a:gd name="T58" fmla="*/ 12 w 30"/>
                  <a:gd name="T59" fmla="*/ 54 h 58"/>
                  <a:gd name="T60" fmla="*/ 18 w 30"/>
                  <a:gd name="T61" fmla="*/ 56 h 58"/>
                  <a:gd name="T62" fmla="*/ 6 w 30"/>
                  <a:gd name="T63" fmla="*/ 56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58">
                    <a:moveTo>
                      <a:pt x="6" y="56"/>
                    </a:moveTo>
                    <a:lnTo>
                      <a:pt x="12" y="58"/>
                    </a:lnTo>
                    <a:lnTo>
                      <a:pt x="16" y="56"/>
                    </a:lnTo>
                    <a:lnTo>
                      <a:pt x="20" y="54"/>
                    </a:lnTo>
                    <a:lnTo>
                      <a:pt x="24" y="50"/>
                    </a:lnTo>
                    <a:lnTo>
                      <a:pt x="26" y="46"/>
                    </a:lnTo>
                    <a:lnTo>
                      <a:pt x="28" y="40"/>
                    </a:lnTo>
                    <a:lnTo>
                      <a:pt x="28" y="36"/>
                    </a:lnTo>
                    <a:lnTo>
                      <a:pt x="30" y="30"/>
                    </a:lnTo>
                    <a:lnTo>
                      <a:pt x="30" y="24"/>
                    </a:lnTo>
                    <a:lnTo>
                      <a:pt x="28" y="20"/>
                    </a:lnTo>
                    <a:lnTo>
                      <a:pt x="26" y="16"/>
                    </a:lnTo>
                    <a:lnTo>
                      <a:pt x="28" y="10"/>
                    </a:lnTo>
                    <a:lnTo>
                      <a:pt x="28" y="2"/>
                    </a:lnTo>
                    <a:lnTo>
                      <a:pt x="22" y="0"/>
                    </a:lnTo>
                    <a:lnTo>
                      <a:pt x="14" y="0"/>
                    </a:lnTo>
                    <a:lnTo>
                      <a:pt x="12" y="10"/>
                    </a:lnTo>
                    <a:lnTo>
                      <a:pt x="12" y="22"/>
                    </a:lnTo>
                    <a:lnTo>
                      <a:pt x="8" y="22"/>
                    </a:lnTo>
                    <a:lnTo>
                      <a:pt x="6" y="22"/>
                    </a:lnTo>
                    <a:lnTo>
                      <a:pt x="6" y="28"/>
                    </a:lnTo>
                    <a:lnTo>
                      <a:pt x="6" y="32"/>
                    </a:lnTo>
                    <a:lnTo>
                      <a:pt x="8" y="36"/>
                    </a:lnTo>
                    <a:lnTo>
                      <a:pt x="8" y="40"/>
                    </a:lnTo>
                    <a:lnTo>
                      <a:pt x="8" y="44"/>
                    </a:lnTo>
                    <a:lnTo>
                      <a:pt x="8" y="46"/>
                    </a:lnTo>
                    <a:lnTo>
                      <a:pt x="6" y="48"/>
                    </a:lnTo>
                    <a:lnTo>
                      <a:pt x="0" y="50"/>
                    </a:lnTo>
                    <a:lnTo>
                      <a:pt x="6" y="52"/>
                    </a:lnTo>
                    <a:lnTo>
                      <a:pt x="12" y="54"/>
                    </a:lnTo>
                    <a:lnTo>
                      <a:pt x="18" y="56"/>
                    </a:lnTo>
                    <a:lnTo>
                      <a:pt x="6" y="56"/>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49" name="Freeform 17"/>
              <p:cNvSpPr>
                <a:spLocks/>
              </p:cNvSpPr>
              <p:nvPr/>
            </p:nvSpPr>
            <p:spPr bwMode="gray">
              <a:xfrm>
                <a:off x="3772" y="678"/>
                <a:ext cx="31" cy="58"/>
              </a:xfrm>
              <a:custGeom>
                <a:avLst/>
                <a:gdLst>
                  <a:gd name="T0" fmla="*/ 6 w 30"/>
                  <a:gd name="T1" fmla="*/ 56 h 58"/>
                  <a:gd name="T2" fmla="*/ 12 w 30"/>
                  <a:gd name="T3" fmla="*/ 58 h 58"/>
                  <a:gd name="T4" fmla="*/ 16 w 30"/>
                  <a:gd name="T5" fmla="*/ 56 h 58"/>
                  <a:gd name="T6" fmla="*/ 20 w 30"/>
                  <a:gd name="T7" fmla="*/ 54 h 58"/>
                  <a:gd name="T8" fmla="*/ 24 w 30"/>
                  <a:gd name="T9" fmla="*/ 50 h 58"/>
                  <a:gd name="T10" fmla="*/ 26 w 30"/>
                  <a:gd name="T11" fmla="*/ 46 h 58"/>
                  <a:gd name="T12" fmla="*/ 28 w 30"/>
                  <a:gd name="T13" fmla="*/ 40 h 58"/>
                  <a:gd name="T14" fmla="*/ 28 w 30"/>
                  <a:gd name="T15" fmla="*/ 36 h 58"/>
                  <a:gd name="T16" fmla="*/ 30 w 30"/>
                  <a:gd name="T17" fmla="*/ 30 h 58"/>
                  <a:gd name="T18" fmla="*/ 30 w 30"/>
                  <a:gd name="T19" fmla="*/ 24 h 58"/>
                  <a:gd name="T20" fmla="*/ 28 w 30"/>
                  <a:gd name="T21" fmla="*/ 20 h 58"/>
                  <a:gd name="T22" fmla="*/ 26 w 30"/>
                  <a:gd name="T23" fmla="*/ 16 h 58"/>
                  <a:gd name="T24" fmla="*/ 28 w 30"/>
                  <a:gd name="T25" fmla="*/ 10 h 58"/>
                  <a:gd name="T26" fmla="*/ 28 w 30"/>
                  <a:gd name="T27" fmla="*/ 2 h 58"/>
                  <a:gd name="T28" fmla="*/ 22 w 30"/>
                  <a:gd name="T29" fmla="*/ 0 h 58"/>
                  <a:gd name="T30" fmla="*/ 14 w 30"/>
                  <a:gd name="T31" fmla="*/ 0 h 58"/>
                  <a:gd name="T32" fmla="*/ 12 w 30"/>
                  <a:gd name="T33" fmla="*/ 10 h 58"/>
                  <a:gd name="T34" fmla="*/ 12 w 30"/>
                  <a:gd name="T35" fmla="*/ 22 h 58"/>
                  <a:gd name="T36" fmla="*/ 8 w 30"/>
                  <a:gd name="T37" fmla="*/ 22 h 58"/>
                  <a:gd name="T38" fmla="*/ 6 w 30"/>
                  <a:gd name="T39" fmla="*/ 22 h 58"/>
                  <a:gd name="T40" fmla="*/ 6 w 30"/>
                  <a:gd name="T41" fmla="*/ 28 h 58"/>
                  <a:gd name="T42" fmla="*/ 6 w 30"/>
                  <a:gd name="T43" fmla="*/ 32 h 58"/>
                  <a:gd name="T44" fmla="*/ 8 w 30"/>
                  <a:gd name="T45" fmla="*/ 36 h 58"/>
                  <a:gd name="T46" fmla="*/ 8 w 30"/>
                  <a:gd name="T47" fmla="*/ 40 h 58"/>
                  <a:gd name="T48" fmla="*/ 8 w 30"/>
                  <a:gd name="T49" fmla="*/ 44 h 58"/>
                  <a:gd name="T50" fmla="*/ 8 w 30"/>
                  <a:gd name="T51" fmla="*/ 46 h 58"/>
                  <a:gd name="T52" fmla="*/ 6 w 30"/>
                  <a:gd name="T53" fmla="*/ 48 h 58"/>
                  <a:gd name="T54" fmla="*/ 0 w 30"/>
                  <a:gd name="T55" fmla="*/ 50 h 58"/>
                  <a:gd name="T56" fmla="*/ 6 w 30"/>
                  <a:gd name="T57" fmla="*/ 52 h 58"/>
                  <a:gd name="T58" fmla="*/ 12 w 30"/>
                  <a:gd name="T59" fmla="*/ 54 h 58"/>
                  <a:gd name="T60" fmla="*/ 18 w 30"/>
                  <a:gd name="T61" fmla="*/ 56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58">
                    <a:moveTo>
                      <a:pt x="6" y="56"/>
                    </a:moveTo>
                    <a:lnTo>
                      <a:pt x="12" y="58"/>
                    </a:lnTo>
                    <a:lnTo>
                      <a:pt x="16" y="56"/>
                    </a:lnTo>
                    <a:lnTo>
                      <a:pt x="20" y="54"/>
                    </a:lnTo>
                    <a:lnTo>
                      <a:pt x="24" y="50"/>
                    </a:lnTo>
                    <a:lnTo>
                      <a:pt x="26" y="46"/>
                    </a:lnTo>
                    <a:lnTo>
                      <a:pt x="28" y="40"/>
                    </a:lnTo>
                    <a:lnTo>
                      <a:pt x="28" y="36"/>
                    </a:lnTo>
                    <a:lnTo>
                      <a:pt x="30" y="30"/>
                    </a:lnTo>
                    <a:lnTo>
                      <a:pt x="30" y="24"/>
                    </a:lnTo>
                    <a:lnTo>
                      <a:pt x="28" y="20"/>
                    </a:lnTo>
                    <a:lnTo>
                      <a:pt x="26" y="16"/>
                    </a:lnTo>
                    <a:lnTo>
                      <a:pt x="28" y="10"/>
                    </a:lnTo>
                    <a:lnTo>
                      <a:pt x="28" y="2"/>
                    </a:lnTo>
                    <a:lnTo>
                      <a:pt x="22" y="0"/>
                    </a:lnTo>
                    <a:lnTo>
                      <a:pt x="14" y="0"/>
                    </a:lnTo>
                    <a:lnTo>
                      <a:pt x="12" y="10"/>
                    </a:lnTo>
                    <a:lnTo>
                      <a:pt x="12" y="22"/>
                    </a:lnTo>
                    <a:lnTo>
                      <a:pt x="8" y="22"/>
                    </a:lnTo>
                    <a:lnTo>
                      <a:pt x="6" y="22"/>
                    </a:lnTo>
                    <a:lnTo>
                      <a:pt x="6" y="28"/>
                    </a:lnTo>
                    <a:lnTo>
                      <a:pt x="6" y="32"/>
                    </a:lnTo>
                    <a:lnTo>
                      <a:pt x="8" y="36"/>
                    </a:lnTo>
                    <a:lnTo>
                      <a:pt x="8" y="40"/>
                    </a:lnTo>
                    <a:lnTo>
                      <a:pt x="8" y="44"/>
                    </a:lnTo>
                    <a:lnTo>
                      <a:pt x="8" y="46"/>
                    </a:lnTo>
                    <a:lnTo>
                      <a:pt x="6" y="48"/>
                    </a:lnTo>
                    <a:lnTo>
                      <a:pt x="0" y="50"/>
                    </a:lnTo>
                    <a:lnTo>
                      <a:pt x="6" y="52"/>
                    </a:lnTo>
                    <a:lnTo>
                      <a:pt x="12" y="54"/>
                    </a:lnTo>
                    <a:lnTo>
                      <a:pt x="18" y="56"/>
                    </a:lnTo>
                  </a:path>
                </a:pathLst>
              </a:custGeom>
              <a:solidFill>
                <a:srgbClr val="EAEAEA"/>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1050" name="Freeform 18"/>
              <p:cNvSpPr>
                <a:spLocks/>
              </p:cNvSpPr>
              <p:nvPr/>
            </p:nvSpPr>
            <p:spPr bwMode="gray">
              <a:xfrm>
                <a:off x="3808" y="626"/>
                <a:ext cx="66" cy="116"/>
              </a:xfrm>
              <a:custGeom>
                <a:avLst/>
                <a:gdLst>
                  <a:gd name="T0" fmla="*/ 54 w 66"/>
                  <a:gd name="T1" fmla="*/ 84 h 116"/>
                  <a:gd name="T2" fmla="*/ 50 w 66"/>
                  <a:gd name="T3" fmla="*/ 78 h 116"/>
                  <a:gd name="T4" fmla="*/ 50 w 66"/>
                  <a:gd name="T5" fmla="*/ 72 h 116"/>
                  <a:gd name="T6" fmla="*/ 52 w 66"/>
                  <a:gd name="T7" fmla="*/ 64 h 116"/>
                  <a:gd name="T8" fmla="*/ 50 w 66"/>
                  <a:gd name="T9" fmla="*/ 58 h 116"/>
                  <a:gd name="T10" fmla="*/ 46 w 66"/>
                  <a:gd name="T11" fmla="*/ 54 h 116"/>
                  <a:gd name="T12" fmla="*/ 42 w 66"/>
                  <a:gd name="T13" fmla="*/ 46 h 116"/>
                  <a:gd name="T14" fmla="*/ 42 w 66"/>
                  <a:gd name="T15" fmla="*/ 38 h 116"/>
                  <a:gd name="T16" fmla="*/ 48 w 66"/>
                  <a:gd name="T17" fmla="*/ 34 h 116"/>
                  <a:gd name="T18" fmla="*/ 54 w 66"/>
                  <a:gd name="T19" fmla="*/ 28 h 116"/>
                  <a:gd name="T20" fmla="*/ 48 w 66"/>
                  <a:gd name="T21" fmla="*/ 24 h 116"/>
                  <a:gd name="T22" fmla="*/ 38 w 66"/>
                  <a:gd name="T23" fmla="*/ 20 h 116"/>
                  <a:gd name="T24" fmla="*/ 34 w 66"/>
                  <a:gd name="T25" fmla="*/ 12 h 116"/>
                  <a:gd name="T26" fmla="*/ 28 w 66"/>
                  <a:gd name="T27" fmla="*/ 0 h 116"/>
                  <a:gd name="T28" fmla="*/ 20 w 66"/>
                  <a:gd name="T29" fmla="*/ 6 h 116"/>
                  <a:gd name="T30" fmla="*/ 12 w 66"/>
                  <a:gd name="T31" fmla="*/ 10 h 116"/>
                  <a:gd name="T32" fmla="*/ 4 w 66"/>
                  <a:gd name="T33" fmla="*/ 14 h 116"/>
                  <a:gd name="T34" fmla="*/ 0 w 66"/>
                  <a:gd name="T35" fmla="*/ 22 h 116"/>
                  <a:gd name="T36" fmla="*/ 4 w 66"/>
                  <a:gd name="T37" fmla="*/ 30 h 116"/>
                  <a:gd name="T38" fmla="*/ 6 w 66"/>
                  <a:gd name="T39" fmla="*/ 40 h 116"/>
                  <a:gd name="T40" fmla="*/ 8 w 66"/>
                  <a:gd name="T41" fmla="*/ 46 h 116"/>
                  <a:gd name="T42" fmla="*/ 20 w 66"/>
                  <a:gd name="T43" fmla="*/ 50 h 116"/>
                  <a:gd name="T44" fmla="*/ 28 w 66"/>
                  <a:gd name="T45" fmla="*/ 58 h 116"/>
                  <a:gd name="T46" fmla="*/ 30 w 66"/>
                  <a:gd name="T47" fmla="*/ 70 h 116"/>
                  <a:gd name="T48" fmla="*/ 22 w 66"/>
                  <a:gd name="T49" fmla="*/ 72 h 116"/>
                  <a:gd name="T50" fmla="*/ 20 w 66"/>
                  <a:gd name="T51" fmla="*/ 78 h 116"/>
                  <a:gd name="T52" fmla="*/ 22 w 66"/>
                  <a:gd name="T53" fmla="*/ 88 h 116"/>
                  <a:gd name="T54" fmla="*/ 16 w 66"/>
                  <a:gd name="T55" fmla="*/ 94 h 116"/>
                  <a:gd name="T56" fmla="*/ 4 w 66"/>
                  <a:gd name="T57" fmla="*/ 100 h 116"/>
                  <a:gd name="T58" fmla="*/ 2 w 66"/>
                  <a:gd name="T59" fmla="*/ 116 h 116"/>
                  <a:gd name="T60" fmla="*/ 42 w 66"/>
                  <a:gd name="T61" fmla="*/ 108 h 116"/>
                  <a:gd name="T62" fmla="*/ 58 w 66"/>
                  <a:gd name="T63" fmla="*/ 112 h 116"/>
                  <a:gd name="T64" fmla="*/ 64 w 66"/>
                  <a:gd name="T65" fmla="*/ 106 h 116"/>
                  <a:gd name="T66" fmla="*/ 60 w 66"/>
                  <a:gd name="T67" fmla="*/ 92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6" h="116">
                    <a:moveTo>
                      <a:pt x="60" y="86"/>
                    </a:moveTo>
                    <a:lnTo>
                      <a:pt x="54" y="84"/>
                    </a:lnTo>
                    <a:lnTo>
                      <a:pt x="50" y="82"/>
                    </a:lnTo>
                    <a:lnTo>
                      <a:pt x="50" y="78"/>
                    </a:lnTo>
                    <a:lnTo>
                      <a:pt x="50" y="76"/>
                    </a:lnTo>
                    <a:lnTo>
                      <a:pt x="50" y="72"/>
                    </a:lnTo>
                    <a:lnTo>
                      <a:pt x="52" y="68"/>
                    </a:lnTo>
                    <a:lnTo>
                      <a:pt x="52" y="64"/>
                    </a:lnTo>
                    <a:lnTo>
                      <a:pt x="52" y="60"/>
                    </a:lnTo>
                    <a:lnTo>
                      <a:pt x="50" y="58"/>
                    </a:lnTo>
                    <a:lnTo>
                      <a:pt x="48" y="56"/>
                    </a:lnTo>
                    <a:lnTo>
                      <a:pt x="46" y="54"/>
                    </a:lnTo>
                    <a:lnTo>
                      <a:pt x="44" y="50"/>
                    </a:lnTo>
                    <a:lnTo>
                      <a:pt x="42" y="46"/>
                    </a:lnTo>
                    <a:lnTo>
                      <a:pt x="42" y="42"/>
                    </a:lnTo>
                    <a:lnTo>
                      <a:pt x="42" y="38"/>
                    </a:lnTo>
                    <a:lnTo>
                      <a:pt x="46" y="36"/>
                    </a:lnTo>
                    <a:lnTo>
                      <a:pt x="48" y="34"/>
                    </a:lnTo>
                    <a:lnTo>
                      <a:pt x="52" y="30"/>
                    </a:lnTo>
                    <a:lnTo>
                      <a:pt x="54" y="28"/>
                    </a:lnTo>
                    <a:lnTo>
                      <a:pt x="56" y="24"/>
                    </a:lnTo>
                    <a:lnTo>
                      <a:pt x="48" y="24"/>
                    </a:lnTo>
                    <a:lnTo>
                      <a:pt x="42" y="22"/>
                    </a:lnTo>
                    <a:lnTo>
                      <a:pt x="38" y="20"/>
                    </a:lnTo>
                    <a:lnTo>
                      <a:pt x="36" y="16"/>
                    </a:lnTo>
                    <a:lnTo>
                      <a:pt x="34" y="12"/>
                    </a:lnTo>
                    <a:lnTo>
                      <a:pt x="30" y="6"/>
                    </a:lnTo>
                    <a:lnTo>
                      <a:pt x="28" y="0"/>
                    </a:lnTo>
                    <a:lnTo>
                      <a:pt x="24" y="4"/>
                    </a:lnTo>
                    <a:lnTo>
                      <a:pt x="20" y="6"/>
                    </a:lnTo>
                    <a:lnTo>
                      <a:pt x="16" y="8"/>
                    </a:lnTo>
                    <a:lnTo>
                      <a:pt x="12" y="10"/>
                    </a:lnTo>
                    <a:lnTo>
                      <a:pt x="6" y="12"/>
                    </a:lnTo>
                    <a:lnTo>
                      <a:pt x="4" y="14"/>
                    </a:lnTo>
                    <a:lnTo>
                      <a:pt x="0" y="20"/>
                    </a:lnTo>
                    <a:lnTo>
                      <a:pt x="0" y="22"/>
                    </a:lnTo>
                    <a:lnTo>
                      <a:pt x="2" y="24"/>
                    </a:lnTo>
                    <a:lnTo>
                      <a:pt x="4" y="30"/>
                    </a:lnTo>
                    <a:lnTo>
                      <a:pt x="4" y="34"/>
                    </a:lnTo>
                    <a:lnTo>
                      <a:pt x="6" y="40"/>
                    </a:lnTo>
                    <a:lnTo>
                      <a:pt x="8" y="44"/>
                    </a:lnTo>
                    <a:lnTo>
                      <a:pt x="8" y="46"/>
                    </a:lnTo>
                    <a:lnTo>
                      <a:pt x="14" y="48"/>
                    </a:lnTo>
                    <a:lnTo>
                      <a:pt x="20" y="50"/>
                    </a:lnTo>
                    <a:lnTo>
                      <a:pt x="24" y="54"/>
                    </a:lnTo>
                    <a:lnTo>
                      <a:pt x="28" y="58"/>
                    </a:lnTo>
                    <a:lnTo>
                      <a:pt x="30" y="64"/>
                    </a:lnTo>
                    <a:lnTo>
                      <a:pt x="30" y="70"/>
                    </a:lnTo>
                    <a:lnTo>
                      <a:pt x="26" y="70"/>
                    </a:lnTo>
                    <a:lnTo>
                      <a:pt x="22" y="72"/>
                    </a:lnTo>
                    <a:lnTo>
                      <a:pt x="18" y="72"/>
                    </a:lnTo>
                    <a:lnTo>
                      <a:pt x="20" y="78"/>
                    </a:lnTo>
                    <a:lnTo>
                      <a:pt x="20" y="82"/>
                    </a:lnTo>
                    <a:lnTo>
                      <a:pt x="22" y="88"/>
                    </a:lnTo>
                    <a:lnTo>
                      <a:pt x="24" y="92"/>
                    </a:lnTo>
                    <a:lnTo>
                      <a:pt x="16" y="94"/>
                    </a:lnTo>
                    <a:lnTo>
                      <a:pt x="10" y="96"/>
                    </a:lnTo>
                    <a:lnTo>
                      <a:pt x="4" y="100"/>
                    </a:lnTo>
                    <a:lnTo>
                      <a:pt x="2" y="108"/>
                    </a:lnTo>
                    <a:lnTo>
                      <a:pt x="2" y="116"/>
                    </a:lnTo>
                    <a:lnTo>
                      <a:pt x="22" y="110"/>
                    </a:lnTo>
                    <a:lnTo>
                      <a:pt x="42" y="108"/>
                    </a:lnTo>
                    <a:lnTo>
                      <a:pt x="50" y="110"/>
                    </a:lnTo>
                    <a:lnTo>
                      <a:pt x="58" y="112"/>
                    </a:lnTo>
                    <a:lnTo>
                      <a:pt x="66" y="114"/>
                    </a:lnTo>
                    <a:lnTo>
                      <a:pt x="64" y="106"/>
                    </a:lnTo>
                    <a:lnTo>
                      <a:pt x="62" y="100"/>
                    </a:lnTo>
                    <a:lnTo>
                      <a:pt x="60" y="92"/>
                    </a:lnTo>
                    <a:lnTo>
                      <a:pt x="60" y="86"/>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51" name="Freeform 19"/>
              <p:cNvSpPr>
                <a:spLocks/>
              </p:cNvSpPr>
              <p:nvPr/>
            </p:nvSpPr>
            <p:spPr bwMode="gray">
              <a:xfrm>
                <a:off x="3808" y="626"/>
                <a:ext cx="66" cy="116"/>
              </a:xfrm>
              <a:custGeom>
                <a:avLst/>
                <a:gdLst>
                  <a:gd name="T0" fmla="*/ 54 w 66"/>
                  <a:gd name="T1" fmla="*/ 84 h 116"/>
                  <a:gd name="T2" fmla="*/ 50 w 66"/>
                  <a:gd name="T3" fmla="*/ 78 h 116"/>
                  <a:gd name="T4" fmla="*/ 50 w 66"/>
                  <a:gd name="T5" fmla="*/ 72 h 116"/>
                  <a:gd name="T6" fmla="*/ 52 w 66"/>
                  <a:gd name="T7" fmla="*/ 64 h 116"/>
                  <a:gd name="T8" fmla="*/ 50 w 66"/>
                  <a:gd name="T9" fmla="*/ 58 h 116"/>
                  <a:gd name="T10" fmla="*/ 46 w 66"/>
                  <a:gd name="T11" fmla="*/ 54 h 116"/>
                  <a:gd name="T12" fmla="*/ 42 w 66"/>
                  <a:gd name="T13" fmla="*/ 46 h 116"/>
                  <a:gd name="T14" fmla="*/ 42 w 66"/>
                  <a:gd name="T15" fmla="*/ 38 h 116"/>
                  <a:gd name="T16" fmla="*/ 48 w 66"/>
                  <a:gd name="T17" fmla="*/ 34 h 116"/>
                  <a:gd name="T18" fmla="*/ 54 w 66"/>
                  <a:gd name="T19" fmla="*/ 28 h 116"/>
                  <a:gd name="T20" fmla="*/ 48 w 66"/>
                  <a:gd name="T21" fmla="*/ 24 h 116"/>
                  <a:gd name="T22" fmla="*/ 38 w 66"/>
                  <a:gd name="T23" fmla="*/ 20 h 116"/>
                  <a:gd name="T24" fmla="*/ 34 w 66"/>
                  <a:gd name="T25" fmla="*/ 12 h 116"/>
                  <a:gd name="T26" fmla="*/ 28 w 66"/>
                  <a:gd name="T27" fmla="*/ 0 h 116"/>
                  <a:gd name="T28" fmla="*/ 20 w 66"/>
                  <a:gd name="T29" fmla="*/ 6 h 116"/>
                  <a:gd name="T30" fmla="*/ 12 w 66"/>
                  <a:gd name="T31" fmla="*/ 10 h 116"/>
                  <a:gd name="T32" fmla="*/ 4 w 66"/>
                  <a:gd name="T33" fmla="*/ 14 h 116"/>
                  <a:gd name="T34" fmla="*/ 0 w 66"/>
                  <a:gd name="T35" fmla="*/ 22 h 116"/>
                  <a:gd name="T36" fmla="*/ 4 w 66"/>
                  <a:gd name="T37" fmla="*/ 30 h 116"/>
                  <a:gd name="T38" fmla="*/ 6 w 66"/>
                  <a:gd name="T39" fmla="*/ 40 h 116"/>
                  <a:gd name="T40" fmla="*/ 8 w 66"/>
                  <a:gd name="T41" fmla="*/ 46 h 116"/>
                  <a:gd name="T42" fmla="*/ 20 w 66"/>
                  <a:gd name="T43" fmla="*/ 50 h 116"/>
                  <a:gd name="T44" fmla="*/ 28 w 66"/>
                  <a:gd name="T45" fmla="*/ 58 h 116"/>
                  <a:gd name="T46" fmla="*/ 30 w 66"/>
                  <a:gd name="T47" fmla="*/ 70 h 116"/>
                  <a:gd name="T48" fmla="*/ 22 w 66"/>
                  <a:gd name="T49" fmla="*/ 72 h 116"/>
                  <a:gd name="T50" fmla="*/ 20 w 66"/>
                  <a:gd name="T51" fmla="*/ 78 h 116"/>
                  <a:gd name="T52" fmla="*/ 22 w 66"/>
                  <a:gd name="T53" fmla="*/ 88 h 116"/>
                  <a:gd name="T54" fmla="*/ 16 w 66"/>
                  <a:gd name="T55" fmla="*/ 94 h 116"/>
                  <a:gd name="T56" fmla="*/ 4 w 66"/>
                  <a:gd name="T57" fmla="*/ 100 h 116"/>
                  <a:gd name="T58" fmla="*/ 2 w 66"/>
                  <a:gd name="T59" fmla="*/ 116 h 116"/>
                  <a:gd name="T60" fmla="*/ 42 w 66"/>
                  <a:gd name="T61" fmla="*/ 108 h 116"/>
                  <a:gd name="T62" fmla="*/ 58 w 66"/>
                  <a:gd name="T63" fmla="*/ 112 h 116"/>
                  <a:gd name="T64" fmla="*/ 64 w 66"/>
                  <a:gd name="T65" fmla="*/ 106 h 116"/>
                  <a:gd name="T66" fmla="*/ 60 w 66"/>
                  <a:gd name="T67" fmla="*/ 92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6" h="116">
                    <a:moveTo>
                      <a:pt x="60" y="86"/>
                    </a:moveTo>
                    <a:lnTo>
                      <a:pt x="54" y="84"/>
                    </a:lnTo>
                    <a:lnTo>
                      <a:pt x="50" y="82"/>
                    </a:lnTo>
                    <a:lnTo>
                      <a:pt x="50" y="78"/>
                    </a:lnTo>
                    <a:lnTo>
                      <a:pt x="50" y="76"/>
                    </a:lnTo>
                    <a:lnTo>
                      <a:pt x="50" y="72"/>
                    </a:lnTo>
                    <a:lnTo>
                      <a:pt x="52" y="68"/>
                    </a:lnTo>
                    <a:lnTo>
                      <a:pt x="52" y="64"/>
                    </a:lnTo>
                    <a:lnTo>
                      <a:pt x="52" y="60"/>
                    </a:lnTo>
                    <a:lnTo>
                      <a:pt x="50" y="58"/>
                    </a:lnTo>
                    <a:lnTo>
                      <a:pt x="48" y="56"/>
                    </a:lnTo>
                    <a:lnTo>
                      <a:pt x="46" y="54"/>
                    </a:lnTo>
                    <a:lnTo>
                      <a:pt x="44" y="50"/>
                    </a:lnTo>
                    <a:lnTo>
                      <a:pt x="42" y="46"/>
                    </a:lnTo>
                    <a:lnTo>
                      <a:pt x="42" y="42"/>
                    </a:lnTo>
                    <a:lnTo>
                      <a:pt x="42" y="38"/>
                    </a:lnTo>
                    <a:lnTo>
                      <a:pt x="46" y="36"/>
                    </a:lnTo>
                    <a:lnTo>
                      <a:pt x="48" y="34"/>
                    </a:lnTo>
                    <a:lnTo>
                      <a:pt x="52" y="30"/>
                    </a:lnTo>
                    <a:lnTo>
                      <a:pt x="54" y="28"/>
                    </a:lnTo>
                    <a:lnTo>
                      <a:pt x="56" y="24"/>
                    </a:lnTo>
                    <a:lnTo>
                      <a:pt x="48" y="24"/>
                    </a:lnTo>
                    <a:lnTo>
                      <a:pt x="42" y="22"/>
                    </a:lnTo>
                    <a:lnTo>
                      <a:pt x="38" y="20"/>
                    </a:lnTo>
                    <a:lnTo>
                      <a:pt x="36" y="16"/>
                    </a:lnTo>
                    <a:lnTo>
                      <a:pt x="34" y="12"/>
                    </a:lnTo>
                    <a:lnTo>
                      <a:pt x="30" y="6"/>
                    </a:lnTo>
                    <a:lnTo>
                      <a:pt x="28" y="0"/>
                    </a:lnTo>
                    <a:lnTo>
                      <a:pt x="24" y="4"/>
                    </a:lnTo>
                    <a:lnTo>
                      <a:pt x="20" y="6"/>
                    </a:lnTo>
                    <a:lnTo>
                      <a:pt x="16" y="8"/>
                    </a:lnTo>
                    <a:lnTo>
                      <a:pt x="12" y="10"/>
                    </a:lnTo>
                    <a:lnTo>
                      <a:pt x="6" y="12"/>
                    </a:lnTo>
                    <a:lnTo>
                      <a:pt x="4" y="14"/>
                    </a:lnTo>
                    <a:lnTo>
                      <a:pt x="0" y="20"/>
                    </a:lnTo>
                    <a:lnTo>
                      <a:pt x="0" y="22"/>
                    </a:lnTo>
                    <a:lnTo>
                      <a:pt x="2" y="24"/>
                    </a:lnTo>
                    <a:lnTo>
                      <a:pt x="4" y="30"/>
                    </a:lnTo>
                    <a:lnTo>
                      <a:pt x="4" y="34"/>
                    </a:lnTo>
                    <a:lnTo>
                      <a:pt x="6" y="40"/>
                    </a:lnTo>
                    <a:lnTo>
                      <a:pt x="8" y="44"/>
                    </a:lnTo>
                    <a:lnTo>
                      <a:pt x="8" y="46"/>
                    </a:lnTo>
                    <a:lnTo>
                      <a:pt x="14" y="48"/>
                    </a:lnTo>
                    <a:lnTo>
                      <a:pt x="20" y="50"/>
                    </a:lnTo>
                    <a:lnTo>
                      <a:pt x="24" y="54"/>
                    </a:lnTo>
                    <a:lnTo>
                      <a:pt x="28" y="58"/>
                    </a:lnTo>
                    <a:lnTo>
                      <a:pt x="30" y="64"/>
                    </a:lnTo>
                    <a:lnTo>
                      <a:pt x="30" y="70"/>
                    </a:lnTo>
                    <a:lnTo>
                      <a:pt x="26" y="70"/>
                    </a:lnTo>
                    <a:lnTo>
                      <a:pt x="22" y="72"/>
                    </a:lnTo>
                    <a:lnTo>
                      <a:pt x="18" y="72"/>
                    </a:lnTo>
                    <a:lnTo>
                      <a:pt x="20" y="78"/>
                    </a:lnTo>
                    <a:lnTo>
                      <a:pt x="20" y="82"/>
                    </a:lnTo>
                    <a:lnTo>
                      <a:pt x="22" y="88"/>
                    </a:lnTo>
                    <a:lnTo>
                      <a:pt x="24" y="92"/>
                    </a:lnTo>
                    <a:lnTo>
                      <a:pt x="16" y="94"/>
                    </a:lnTo>
                    <a:lnTo>
                      <a:pt x="10" y="96"/>
                    </a:lnTo>
                    <a:lnTo>
                      <a:pt x="4" y="100"/>
                    </a:lnTo>
                    <a:lnTo>
                      <a:pt x="2" y="108"/>
                    </a:lnTo>
                    <a:lnTo>
                      <a:pt x="2" y="116"/>
                    </a:lnTo>
                    <a:lnTo>
                      <a:pt x="22" y="110"/>
                    </a:lnTo>
                    <a:lnTo>
                      <a:pt x="42" y="108"/>
                    </a:lnTo>
                    <a:lnTo>
                      <a:pt x="50" y="110"/>
                    </a:lnTo>
                    <a:lnTo>
                      <a:pt x="58" y="112"/>
                    </a:lnTo>
                    <a:lnTo>
                      <a:pt x="66" y="114"/>
                    </a:lnTo>
                    <a:lnTo>
                      <a:pt x="64" y="106"/>
                    </a:lnTo>
                    <a:lnTo>
                      <a:pt x="62" y="100"/>
                    </a:lnTo>
                    <a:lnTo>
                      <a:pt x="60" y="92"/>
                    </a:lnTo>
                    <a:lnTo>
                      <a:pt x="60" y="86"/>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52" name="Freeform 20"/>
              <p:cNvSpPr>
                <a:spLocks/>
              </p:cNvSpPr>
              <p:nvPr/>
            </p:nvSpPr>
            <p:spPr bwMode="gray">
              <a:xfrm>
                <a:off x="4540" y="424"/>
                <a:ext cx="8" cy="6"/>
              </a:xfrm>
              <a:custGeom>
                <a:avLst/>
                <a:gdLst>
                  <a:gd name="T0" fmla="*/ 8 w 8"/>
                  <a:gd name="T1" fmla="*/ 6 h 6"/>
                  <a:gd name="T2" fmla="*/ 4 w 8"/>
                  <a:gd name="T3" fmla="*/ 2 h 6"/>
                  <a:gd name="T4" fmla="*/ 0 w 8"/>
                  <a:gd name="T5" fmla="*/ 0 h 6"/>
                  <a:gd name="T6" fmla="*/ 4 w 8"/>
                  <a:gd name="T7" fmla="*/ 4 h 6"/>
                  <a:gd name="T8" fmla="*/ 8 w 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6"/>
                    </a:moveTo>
                    <a:lnTo>
                      <a:pt x="4" y="2"/>
                    </a:lnTo>
                    <a:lnTo>
                      <a:pt x="0" y="0"/>
                    </a:lnTo>
                    <a:lnTo>
                      <a:pt x="4" y="4"/>
                    </a:lnTo>
                    <a:lnTo>
                      <a:pt x="8" y="6"/>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53" name="Freeform 21"/>
              <p:cNvSpPr>
                <a:spLocks/>
              </p:cNvSpPr>
              <p:nvPr/>
            </p:nvSpPr>
            <p:spPr bwMode="gray">
              <a:xfrm>
                <a:off x="4540" y="424"/>
                <a:ext cx="8" cy="6"/>
              </a:xfrm>
              <a:custGeom>
                <a:avLst/>
                <a:gdLst>
                  <a:gd name="T0" fmla="*/ 8 w 8"/>
                  <a:gd name="T1" fmla="*/ 6 h 6"/>
                  <a:gd name="T2" fmla="*/ 4 w 8"/>
                  <a:gd name="T3" fmla="*/ 2 h 6"/>
                  <a:gd name="T4" fmla="*/ 0 w 8"/>
                  <a:gd name="T5" fmla="*/ 0 h 6"/>
                  <a:gd name="T6" fmla="*/ 4 w 8"/>
                  <a:gd name="T7" fmla="*/ 4 h 6"/>
                  <a:gd name="T8" fmla="*/ 8 w 8"/>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
                    <a:moveTo>
                      <a:pt x="8" y="6"/>
                    </a:moveTo>
                    <a:lnTo>
                      <a:pt x="4" y="2"/>
                    </a:lnTo>
                    <a:lnTo>
                      <a:pt x="0" y="0"/>
                    </a:lnTo>
                    <a:lnTo>
                      <a:pt x="4" y="4"/>
                    </a:lnTo>
                    <a:lnTo>
                      <a:pt x="8" y="6"/>
                    </a:lnTo>
                  </a:path>
                </a:pathLst>
              </a:custGeom>
              <a:solidFill>
                <a:srgbClr val="EAEAEA"/>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1054" name="Freeform 22"/>
              <p:cNvSpPr>
                <a:spLocks/>
              </p:cNvSpPr>
              <p:nvPr/>
            </p:nvSpPr>
            <p:spPr bwMode="gray">
              <a:xfrm>
                <a:off x="4332" y="324"/>
                <a:ext cx="142" cy="138"/>
              </a:xfrm>
              <a:custGeom>
                <a:avLst/>
                <a:gdLst>
                  <a:gd name="T0" fmla="*/ 52 w 142"/>
                  <a:gd name="T1" fmla="*/ 122 h 138"/>
                  <a:gd name="T2" fmla="*/ 38 w 142"/>
                  <a:gd name="T3" fmla="*/ 108 h 138"/>
                  <a:gd name="T4" fmla="*/ 32 w 142"/>
                  <a:gd name="T5" fmla="*/ 94 h 138"/>
                  <a:gd name="T6" fmla="*/ 34 w 142"/>
                  <a:gd name="T7" fmla="*/ 82 h 138"/>
                  <a:gd name="T8" fmla="*/ 44 w 142"/>
                  <a:gd name="T9" fmla="*/ 68 h 138"/>
                  <a:gd name="T10" fmla="*/ 62 w 142"/>
                  <a:gd name="T11" fmla="*/ 56 h 138"/>
                  <a:gd name="T12" fmla="*/ 72 w 142"/>
                  <a:gd name="T13" fmla="*/ 50 h 138"/>
                  <a:gd name="T14" fmla="*/ 88 w 142"/>
                  <a:gd name="T15" fmla="*/ 44 h 138"/>
                  <a:gd name="T16" fmla="*/ 106 w 142"/>
                  <a:gd name="T17" fmla="*/ 38 h 138"/>
                  <a:gd name="T18" fmla="*/ 124 w 142"/>
                  <a:gd name="T19" fmla="*/ 32 h 138"/>
                  <a:gd name="T20" fmla="*/ 136 w 142"/>
                  <a:gd name="T21" fmla="*/ 22 h 138"/>
                  <a:gd name="T22" fmla="*/ 142 w 142"/>
                  <a:gd name="T23" fmla="*/ 12 h 138"/>
                  <a:gd name="T24" fmla="*/ 140 w 142"/>
                  <a:gd name="T25" fmla="*/ 0 h 138"/>
                  <a:gd name="T26" fmla="*/ 116 w 142"/>
                  <a:gd name="T27" fmla="*/ 6 h 138"/>
                  <a:gd name="T28" fmla="*/ 96 w 142"/>
                  <a:gd name="T29" fmla="*/ 12 h 138"/>
                  <a:gd name="T30" fmla="*/ 90 w 142"/>
                  <a:gd name="T31" fmla="*/ 16 h 138"/>
                  <a:gd name="T32" fmla="*/ 84 w 142"/>
                  <a:gd name="T33" fmla="*/ 20 h 138"/>
                  <a:gd name="T34" fmla="*/ 78 w 142"/>
                  <a:gd name="T35" fmla="*/ 22 h 138"/>
                  <a:gd name="T36" fmla="*/ 72 w 142"/>
                  <a:gd name="T37" fmla="*/ 26 h 138"/>
                  <a:gd name="T38" fmla="*/ 66 w 142"/>
                  <a:gd name="T39" fmla="*/ 28 h 138"/>
                  <a:gd name="T40" fmla="*/ 62 w 142"/>
                  <a:gd name="T41" fmla="*/ 28 h 138"/>
                  <a:gd name="T42" fmla="*/ 56 w 142"/>
                  <a:gd name="T43" fmla="*/ 28 h 138"/>
                  <a:gd name="T44" fmla="*/ 52 w 142"/>
                  <a:gd name="T45" fmla="*/ 28 h 138"/>
                  <a:gd name="T46" fmla="*/ 46 w 142"/>
                  <a:gd name="T47" fmla="*/ 30 h 138"/>
                  <a:gd name="T48" fmla="*/ 44 w 142"/>
                  <a:gd name="T49" fmla="*/ 30 h 138"/>
                  <a:gd name="T50" fmla="*/ 40 w 142"/>
                  <a:gd name="T51" fmla="*/ 34 h 138"/>
                  <a:gd name="T52" fmla="*/ 38 w 142"/>
                  <a:gd name="T53" fmla="*/ 38 h 138"/>
                  <a:gd name="T54" fmla="*/ 36 w 142"/>
                  <a:gd name="T55" fmla="*/ 42 h 138"/>
                  <a:gd name="T56" fmla="*/ 34 w 142"/>
                  <a:gd name="T57" fmla="*/ 46 h 138"/>
                  <a:gd name="T58" fmla="*/ 32 w 142"/>
                  <a:gd name="T59" fmla="*/ 52 h 138"/>
                  <a:gd name="T60" fmla="*/ 28 w 142"/>
                  <a:gd name="T61" fmla="*/ 54 h 138"/>
                  <a:gd name="T62" fmla="*/ 24 w 142"/>
                  <a:gd name="T63" fmla="*/ 54 h 138"/>
                  <a:gd name="T64" fmla="*/ 20 w 142"/>
                  <a:gd name="T65" fmla="*/ 56 h 138"/>
                  <a:gd name="T66" fmla="*/ 16 w 142"/>
                  <a:gd name="T67" fmla="*/ 56 h 138"/>
                  <a:gd name="T68" fmla="*/ 12 w 142"/>
                  <a:gd name="T69" fmla="*/ 58 h 138"/>
                  <a:gd name="T70" fmla="*/ 4 w 142"/>
                  <a:gd name="T71" fmla="*/ 70 h 138"/>
                  <a:gd name="T72" fmla="*/ 0 w 142"/>
                  <a:gd name="T73" fmla="*/ 84 h 138"/>
                  <a:gd name="T74" fmla="*/ 0 w 142"/>
                  <a:gd name="T75" fmla="*/ 98 h 138"/>
                  <a:gd name="T76" fmla="*/ 2 w 142"/>
                  <a:gd name="T77" fmla="*/ 112 h 138"/>
                  <a:gd name="T78" fmla="*/ 6 w 142"/>
                  <a:gd name="T79" fmla="*/ 120 h 138"/>
                  <a:gd name="T80" fmla="*/ 8 w 142"/>
                  <a:gd name="T81" fmla="*/ 126 h 138"/>
                  <a:gd name="T82" fmla="*/ 12 w 142"/>
                  <a:gd name="T83" fmla="*/ 130 h 138"/>
                  <a:gd name="T84" fmla="*/ 18 w 142"/>
                  <a:gd name="T85" fmla="*/ 134 h 138"/>
                  <a:gd name="T86" fmla="*/ 24 w 142"/>
                  <a:gd name="T87" fmla="*/ 136 h 138"/>
                  <a:gd name="T88" fmla="*/ 32 w 142"/>
                  <a:gd name="T89" fmla="*/ 136 h 138"/>
                  <a:gd name="T90" fmla="*/ 50 w 142"/>
                  <a:gd name="T91" fmla="*/ 138 h 138"/>
                  <a:gd name="T92" fmla="*/ 70 w 142"/>
                  <a:gd name="T93" fmla="*/ 138 h 138"/>
                  <a:gd name="T94" fmla="*/ 64 w 142"/>
                  <a:gd name="T95" fmla="*/ 132 h 138"/>
                  <a:gd name="T96" fmla="*/ 58 w 142"/>
                  <a:gd name="T97" fmla="*/ 128 h 138"/>
                  <a:gd name="T98" fmla="*/ 52 w 142"/>
                  <a:gd name="T99" fmla="*/ 122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2" h="138">
                    <a:moveTo>
                      <a:pt x="52" y="122"/>
                    </a:moveTo>
                    <a:lnTo>
                      <a:pt x="38" y="108"/>
                    </a:lnTo>
                    <a:lnTo>
                      <a:pt x="32" y="94"/>
                    </a:lnTo>
                    <a:lnTo>
                      <a:pt x="34" y="82"/>
                    </a:lnTo>
                    <a:lnTo>
                      <a:pt x="44" y="68"/>
                    </a:lnTo>
                    <a:lnTo>
                      <a:pt x="62" y="56"/>
                    </a:lnTo>
                    <a:lnTo>
                      <a:pt x="72" y="50"/>
                    </a:lnTo>
                    <a:lnTo>
                      <a:pt x="88" y="44"/>
                    </a:lnTo>
                    <a:lnTo>
                      <a:pt x="106" y="38"/>
                    </a:lnTo>
                    <a:lnTo>
                      <a:pt x="124" y="32"/>
                    </a:lnTo>
                    <a:lnTo>
                      <a:pt x="136" y="22"/>
                    </a:lnTo>
                    <a:lnTo>
                      <a:pt x="142" y="12"/>
                    </a:lnTo>
                    <a:lnTo>
                      <a:pt x="140" y="0"/>
                    </a:lnTo>
                    <a:lnTo>
                      <a:pt x="116" y="6"/>
                    </a:lnTo>
                    <a:lnTo>
                      <a:pt x="96" y="12"/>
                    </a:lnTo>
                    <a:lnTo>
                      <a:pt x="90" y="16"/>
                    </a:lnTo>
                    <a:lnTo>
                      <a:pt x="84" y="20"/>
                    </a:lnTo>
                    <a:lnTo>
                      <a:pt x="78" y="22"/>
                    </a:lnTo>
                    <a:lnTo>
                      <a:pt x="72" y="26"/>
                    </a:lnTo>
                    <a:lnTo>
                      <a:pt x="66" y="28"/>
                    </a:lnTo>
                    <a:lnTo>
                      <a:pt x="62" y="28"/>
                    </a:lnTo>
                    <a:lnTo>
                      <a:pt x="56" y="28"/>
                    </a:lnTo>
                    <a:lnTo>
                      <a:pt x="52" y="28"/>
                    </a:lnTo>
                    <a:lnTo>
                      <a:pt x="46" y="30"/>
                    </a:lnTo>
                    <a:lnTo>
                      <a:pt x="44" y="30"/>
                    </a:lnTo>
                    <a:lnTo>
                      <a:pt x="40" y="34"/>
                    </a:lnTo>
                    <a:lnTo>
                      <a:pt x="38" y="38"/>
                    </a:lnTo>
                    <a:lnTo>
                      <a:pt x="36" y="42"/>
                    </a:lnTo>
                    <a:lnTo>
                      <a:pt x="34" y="46"/>
                    </a:lnTo>
                    <a:lnTo>
                      <a:pt x="32" y="52"/>
                    </a:lnTo>
                    <a:lnTo>
                      <a:pt x="28" y="54"/>
                    </a:lnTo>
                    <a:lnTo>
                      <a:pt x="24" y="54"/>
                    </a:lnTo>
                    <a:lnTo>
                      <a:pt x="20" y="56"/>
                    </a:lnTo>
                    <a:lnTo>
                      <a:pt x="16" y="56"/>
                    </a:lnTo>
                    <a:lnTo>
                      <a:pt x="12" y="58"/>
                    </a:lnTo>
                    <a:lnTo>
                      <a:pt x="4" y="70"/>
                    </a:lnTo>
                    <a:lnTo>
                      <a:pt x="0" y="84"/>
                    </a:lnTo>
                    <a:lnTo>
                      <a:pt x="0" y="98"/>
                    </a:lnTo>
                    <a:lnTo>
                      <a:pt x="2" y="112"/>
                    </a:lnTo>
                    <a:lnTo>
                      <a:pt x="6" y="120"/>
                    </a:lnTo>
                    <a:lnTo>
                      <a:pt x="8" y="126"/>
                    </a:lnTo>
                    <a:lnTo>
                      <a:pt x="12" y="130"/>
                    </a:lnTo>
                    <a:lnTo>
                      <a:pt x="18" y="134"/>
                    </a:lnTo>
                    <a:lnTo>
                      <a:pt x="24" y="136"/>
                    </a:lnTo>
                    <a:lnTo>
                      <a:pt x="32" y="136"/>
                    </a:lnTo>
                    <a:lnTo>
                      <a:pt x="50" y="138"/>
                    </a:lnTo>
                    <a:lnTo>
                      <a:pt x="70" y="138"/>
                    </a:lnTo>
                    <a:lnTo>
                      <a:pt x="64" y="132"/>
                    </a:lnTo>
                    <a:lnTo>
                      <a:pt x="58" y="128"/>
                    </a:lnTo>
                    <a:lnTo>
                      <a:pt x="52" y="122"/>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55" name="Freeform 23"/>
              <p:cNvSpPr>
                <a:spLocks/>
              </p:cNvSpPr>
              <p:nvPr/>
            </p:nvSpPr>
            <p:spPr bwMode="gray">
              <a:xfrm>
                <a:off x="4332" y="324"/>
                <a:ext cx="142" cy="138"/>
              </a:xfrm>
              <a:custGeom>
                <a:avLst/>
                <a:gdLst>
                  <a:gd name="T0" fmla="*/ 52 w 142"/>
                  <a:gd name="T1" fmla="*/ 122 h 138"/>
                  <a:gd name="T2" fmla="*/ 38 w 142"/>
                  <a:gd name="T3" fmla="*/ 108 h 138"/>
                  <a:gd name="T4" fmla="*/ 32 w 142"/>
                  <a:gd name="T5" fmla="*/ 94 h 138"/>
                  <a:gd name="T6" fmla="*/ 34 w 142"/>
                  <a:gd name="T7" fmla="*/ 82 h 138"/>
                  <a:gd name="T8" fmla="*/ 44 w 142"/>
                  <a:gd name="T9" fmla="*/ 68 h 138"/>
                  <a:gd name="T10" fmla="*/ 62 w 142"/>
                  <a:gd name="T11" fmla="*/ 56 h 138"/>
                  <a:gd name="T12" fmla="*/ 72 w 142"/>
                  <a:gd name="T13" fmla="*/ 50 h 138"/>
                  <a:gd name="T14" fmla="*/ 88 w 142"/>
                  <a:gd name="T15" fmla="*/ 44 h 138"/>
                  <a:gd name="T16" fmla="*/ 106 w 142"/>
                  <a:gd name="T17" fmla="*/ 38 h 138"/>
                  <a:gd name="T18" fmla="*/ 124 w 142"/>
                  <a:gd name="T19" fmla="*/ 32 h 138"/>
                  <a:gd name="T20" fmla="*/ 136 w 142"/>
                  <a:gd name="T21" fmla="*/ 22 h 138"/>
                  <a:gd name="T22" fmla="*/ 142 w 142"/>
                  <a:gd name="T23" fmla="*/ 12 h 138"/>
                  <a:gd name="T24" fmla="*/ 140 w 142"/>
                  <a:gd name="T25" fmla="*/ 0 h 138"/>
                  <a:gd name="T26" fmla="*/ 116 w 142"/>
                  <a:gd name="T27" fmla="*/ 6 h 138"/>
                  <a:gd name="T28" fmla="*/ 96 w 142"/>
                  <a:gd name="T29" fmla="*/ 12 h 138"/>
                  <a:gd name="T30" fmla="*/ 90 w 142"/>
                  <a:gd name="T31" fmla="*/ 16 h 138"/>
                  <a:gd name="T32" fmla="*/ 84 w 142"/>
                  <a:gd name="T33" fmla="*/ 20 h 138"/>
                  <a:gd name="T34" fmla="*/ 78 w 142"/>
                  <a:gd name="T35" fmla="*/ 22 h 138"/>
                  <a:gd name="T36" fmla="*/ 72 w 142"/>
                  <a:gd name="T37" fmla="*/ 26 h 138"/>
                  <a:gd name="T38" fmla="*/ 66 w 142"/>
                  <a:gd name="T39" fmla="*/ 28 h 138"/>
                  <a:gd name="T40" fmla="*/ 62 w 142"/>
                  <a:gd name="T41" fmla="*/ 28 h 138"/>
                  <a:gd name="T42" fmla="*/ 56 w 142"/>
                  <a:gd name="T43" fmla="*/ 28 h 138"/>
                  <a:gd name="T44" fmla="*/ 52 w 142"/>
                  <a:gd name="T45" fmla="*/ 28 h 138"/>
                  <a:gd name="T46" fmla="*/ 46 w 142"/>
                  <a:gd name="T47" fmla="*/ 30 h 138"/>
                  <a:gd name="T48" fmla="*/ 44 w 142"/>
                  <a:gd name="T49" fmla="*/ 30 h 138"/>
                  <a:gd name="T50" fmla="*/ 40 w 142"/>
                  <a:gd name="T51" fmla="*/ 34 h 138"/>
                  <a:gd name="T52" fmla="*/ 38 w 142"/>
                  <a:gd name="T53" fmla="*/ 38 h 138"/>
                  <a:gd name="T54" fmla="*/ 36 w 142"/>
                  <a:gd name="T55" fmla="*/ 42 h 138"/>
                  <a:gd name="T56" fmla="*/ 34 w 142"/>
                  <a:gd name="T57" fmla="*/ 46 h 138"/>
                  <a:gd name="T58" fmla="*/ 32 w 142"/>
                  <a:gd name="T59" fmla="*/ 52 h 138"/>
                  <a:gd name="T60" fmla="*/ 28 w 142"/>
                  <a:gd name="T61" fmla="*/ 54 h 138"/>
                  <a:gd name="T62" fmla="*/ 24 w 142"/>
                  <a:gd name="T63" fmla="*/ 54 h 138"/>
                  <a:gd name="T64" fmla="*/ 20 w 142"/>
                  <a:gd name="T65" fmla="*/ 56 h 138"/>
                  <a:gd name="T66" fmla="*/ 16 w 142"/>
                  <a:gd name="T67" fmla="*/ 56 h 138"/>
                  <a:gd name="T68" fmla="*/ 12 w 142"/>
                  <a:gd name="T69" fmla="*/ 58 h 138"/>
                  <a:gd name="T70" fmla="*/ 4 w 142"/>
                  <a:gd name="T71" fmla="*/ 70 h 138"/>
                  <a:gd name="T72" fmla="*/ 0 w 142"/>
                  <a:gd name="T73" fmla="*/ 84 h 138"/>
                  <a:gd name="T74" fmla="*/ 0 w 142"/>
                  <a:gd name="T75" fmla="*/ 98 h 138"/>
                  <a:gd name="T76" fmla="*/ 2 w 142"/>
                  <a:gd name="T77" fmla="*/ 112 h 138"/>
                  <a:gd name="T78" fmla="*/ 6 w 142"/>
                  <a:gd name="T79" fmla="*/ 120 h 138"/>
                  <a:gd name="T80" fmla="*/ 8 w 142"/>
                  <a:gd name="T81" fmla="*/ 126 h 138"/>
                  <a:gd name="T82" fmla="*/ 12 w 142"/>
                  <a:gd name="T83" fmla="*/ 130 h 138"/>
                  <a:gd name="T84" fmla="*/ 18 w 142"/>
                  <a:gd name="T85" fmla="*/ 134 h 138"/>
                  <a:gd name="T86" fmla="*/ 24 w 142"/>
                  <a:gd name="T87" fmla="*/ 136 h 138"/>
                  <a:gd name="T88" fmla="*/ 32 w 142"/>
                  <a:gd name="T89" fmla="*/ 136 h 138"/>
                  <a:gd name="T90" fmla="*/ 50 w 142"/>
                  <a:gd name="T91" fmla="*/ 138 h 138"/>
                  <a:gd name="T92" fmla="*/ 70 w 142"/>
                  <a:gd name="T93" fmla="*/ 138 h 138"/>
                  <a:gd name="T94" fmla="*/ 64 w 142"/>
                  <a:gd name="T95" fmla="*/ 132 h 138"/>
                  <a:gd name="T96" fmla="*/ 58 w 142"/>
                  <a:gd name="T97" fmla="*/ 128 h 138"/>
                  <a:gd name="T98" fmla="*/ 52 w 142"/>
                  <a:gd name="T99" fmla="*/ 122 h 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2" h="138">
                    <a:moveTo>
                      <a:pt x="52" y="122"/>
                    </a:moveTo>
                    <a:lnTo>
                      <a:pt x="38" y="108"/>
                    </a:lnTo>
                    <a:lnTo>
                      <a:pt x="32" y="94"/>
                    </a:lnTo>
                    <a:lnTo>
                      <a:pt x="34" y="82"/>
                    </a:lnTo>
                    <a:lnTo>
                      <a:pt x="44" y="68"/>
                    </a:lnTo>
                    <a:lnTo>
                      <a:pt x="62" y="56"/>
                    </a:lnTo>
                    <a:lnTo>
                      <a:pt x="72" y="50"/>
                    </a:lnTo>
                    <a:lnTo>
                      <a:pt x="88" y="44"/>
                    </a:lnTo>
                    <a:lnTo>
                      <a:pt x="106" y="38"/>
                    </a:lnTo>
                    <a:lnTo>
                      <a:pt x="124" y="32"/>
                    </a:lnTo>
                    <a:lnTo>
                      <a:pt x="136" y="22"/>
                    </a:lnTo>
                    <a:lnTo>
                      <a:pt x="142" y="12"/>
                    </a:lnTo>
                    <a:lnTo>
                      <a:pt x="140" y="0"/>
                    </a:lnTo>
                    <a:lnTo>
                      <a:pt x="116" y="6"/>
                    </a:lnTo>
                    <a:lnTo>
                      <a:pt x="96" y="12"/>
                    </a:lnTo>
                    <a:lnTo>
                      <a:pt x="90" y="16"/>
                    </a:lnTo>
                    <a:lnTo>
                      <a:pt x="84" y="20"/>
                    </a:lnTo>
                    <a:lnTo>
                      <a:pt x="78" y="22"/>
                    </a:lnTo>
                    <a:lnTo>
                      <a:pt x="72" y="26"/>
                    </a:lnTo>
                    <a:lnTo>
                      <a:pt x="66" y="28"/>
                    </a:lnTo>
                    <a:lnTo>
                      <a:pt x="62" y="28"/>
                    </a:lnTo>
                    <a:lnTo>
                      <a:pt x="56" y="28"/>
                    </a:lnTo>
                    <a:lnTo>
                      <a:pt x="52" y="28"/>
                    </a:lnTo>
                    <a:lnTo>
                      <a:pt x="46" y="30"/>
                    </a:lnTo>
                    <a:lnTo>
                      <a:pt x="44" y="30"/>
                    </a:lnTo>
                    <a:lnTo>
                      <a:pt x="40" y="34"/>
                    </a:lnTo>
                    <a:lnTo>
                      <a:pt x="38" y="38"/>
                    </a:lnTo>
                    <a:lnTo>
                      <a:pt x="36" y="42"/>
                    </a:lnTo>
                    <a:lnTo>
                      <a:pt x="34" y="46"/>
                    </a:lnTo>
                    <a:lnTo>
                      <a:pt x="32" y="52"/>
                    </a:lnTo>
                    <a:lnTo>
                      <a:pt x="28" y="54"/>
                    </a:lnTo>
                    <a:lnTo>
                      <a:pt x="24" y="54"/>
                    </a:lnTo>
                    <a:lnTo>
                      <a:pt x="20" y="56"/>
                    </a:lnTo>
                    <a:lnTo>
                      <a:pt x="16" y="56"/>
                    </a:lnTo>
                    <a:lnTo>
                      <a:pt x="12" y="58"/>
                    </a:lnTo>
                    <a:lnTo>
                      <a:pt x="4" y="70"/>
                    </a:lnTo>
                    <a:lnTo>
                      <a:pt x="0" y="84"/>
                    </a:lnTo>
                    <a:lnTo>
                      <a:pt x="0" y="98"/>
                    </a:lnTo>
                    <a:lnTo>
                      <a:pt x="2" y="112"/>
                    </a:lnTo>
                    <a:lnTo>
                      <a:pt x="6" y="120"/>
                    </a:lnTo>
                    <a:lnTo>
                      <a:pt x="8" y="126"/>
                    </a:lnTo>
                    <a:lnTo>
                      <a:pt x="12" y="130"/>
                    </a:lnTo>
                    <a:lnTo>
                      <a:pt x="18" y="134"/>
                    </a:lnTo>
                    <a:lnTo>
                      <a:pt x="24" y="136"/>
                    </a:lnTo>
                    <a:lnTo>
                      <a:pt x="32" y="136"/>
                    </a:lnTo>
                    <a:lnTo>
                      <a:pt x="50" y="138"/>
                    </a:lnTo>
                    <a:lnTo>
                      <a:pt x="70" y="138"/>
                    </a:lnTo>
                    <a:lnTo>
                      <a:pt x="64" y="132"/>
                    </a:lnTo>
                    <a:lnTo>
                      <a:pt x="58" y="128"/>
                    </a:lnTo>
                    <a:lnTo>
                      <a:pt x="52" y="122"/>
                    </a:lnTo>
                  </a:path>
                </a:pathLst>
              </a:custGeom>
              <a:solidFill>
                <a:srgbClr val="EAEAEA"/>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1056" name="Freeform 24"/>
              <p:cNvSpPr>
                <a:spLocks noEditPoints="1"/>
              </p:cNvSpPr>
              <p:nvPr/>
            </p:nvSpPr>
            <p:spPr bwMode="gray">
              <a:xfrm>
                <a:off x="3710" y="326"/>
                <a:ext cx="1796" cy="1416"/>
              </a:xfrm>
              <a:custGeom>
                <a:avLst/>
                <a:gdLst>
                  <a:gd name="T0" fmla="*/ 1632 w 1796"/>
                  <a:gd name="T1" fmla="*/ 152 h 1416"/>
                  <a:gd name="T2" fmla="*/ 1476 w 1796"/>
                  <a:gd name="T3" fmla="*/ 114 h 1416"/>
                  <a:gd name="T4" fmla="*/ 1368 w 1796"/>
                  <a:gd name="T5" fmla="*/ 124 h 1416"/>
                  <a:gd name="T6" fmla="*/ 1224 w 1796"/>
                  <a:gd name="T7" fmla="*/ 90 h 1416"/>
                  <a:gd name="T8" fmla="*/ 1140 w 1796"/>
                  <a:gd name="T9" fmla="*/ 88 h 1416"/>
                  <a:gd name="T10" fmla="*/ 1150 w 1796"/>
                  <a:gd name="T11" fmla="*/ 18 h 1416"/>
                  <a:gd name="T12" fmla="*/ 946 w 1796"/>
                  <a:gd name="T13" fmla="*/ 30 h 1416"/>
                  <a:gd name="T14" fmla="*/ 894 w 1796"/>
                  <a:gd name="T15" fmla="*/ 106 h 1416"/>
                  <a:gd name="T16" fmla="*/ 876 w 1796"/>
                  <a:gd name="T17" fmla="*/ 116 h 1416"/>
                  <a:gd name="T18" fmla="*/ 840 w 1796"/>
                  <a:gd name="T19" fmla="*/ 120 h 1416"/>
                  <a:gd name="T20" fmla="*/ 794 w 1796"/>
                  <a:gd name="T21" fmla="*/ 78 h 1416"/>
                  <a:gd name="T22" fmla="*/ 696 w 1796"/>
                  <a:gd name="T23" fmla="*/ 150 h 1416"/>
                  <a:gd name="T24" fmla="*/ 560 w 1796"/>
                  <a:gd name="T25" fmla="*/ 174 h 1416"/>
                  <a:gd name="T26" fmla="*/ 518 w 1796"/>
                  <a:gd name="T27" fmla="*/ 204 h 1416"/>
                  <a:gd name="T28" fmla="*/ 466 w 1796"/>
                  <a:gd name="T29" fmla="*/ 170 h 1416"/>
                  <a:gd name="T30" fmla="*/ 338 w 1796"/>
                  <a:gd name="T31" fmla="*/ 114 h 1416"/>
                  <a:gd name="T32" fmla="*/ 272 w 1796"/>
                  <a:gd name="T33" fmla="*/ 210 h 1416"/>
                  <a:gd name="T34" fmla="*/ 206 w 1796"/>
                  <a:gd name="T35" fmla="*/ 302 h 1416"/>
                  <a:gd name="T36" fmla="*/ 286 w 1796"/>
                  <a:gd name="T37" fmla="*/ 344 h 1416"/>
                  <a:gd name="T38" fmla="*/ 304 w 1796"/>
                  <a:gd name="T39" fmla="*/ 224 h 1416"/>
                  <a:gd name="T40" fmla="*/ 368 w 1796"/>
                  <a:gd name="T41" fmla="*/ 228 h 1416"/>
                  <a:gd name="T42" fmla="*/ 428 w 1796"/>
                  <a:gd name="T43" fmla="*/ 266 h 1416"/>
                  <a:gd name="T44" fmla="*/ 388 w 1796"/>
                  <a:gd name="T45" fmla="*/ 304 h 1416"/>
                  <a:gd name="T46" fmla="*/ 258 w 1796"/>
                  <a:gd name="T47" fmla="*/ 366 h 1416"/>
                  <a:gd name="T48" fmla="*/ 172 w 1796"/>
                  <a:gd name="T49" fmla="*/ 414 h 1416"/>
                  <a:gd name="T50" fmla="*/ 76 w 1796"/>
                  <a:gd name="T51" fmla="*/ 512 h 1416"/>
                  <a:gd name="T52" fmla="*/ 150 w 1796"/>
                  <a:gd name="T53" fmla="*/ 550 h 1416"/>
                  <a:gd name="T54" fmla="*/ 274 w 1796"/>
                  <a:gd name="T55" fmla="*/ 536 h 1416"/>
                  <a:gd name="T56" fmla="*/ 320 w 1796"/>
                  <a:gd name="T57" fmla="*/ 548 h 1416"/>
                  <a:gd name="T58" fmla="*/ 350 w 1796"/>
                  <a:gd name="T59" fmla="*/ 592 h 1416"/>
                  <a:gd name="T60" fmla="*/ 370 w 1796"/>
                  <a:gd name="T61" fmla="*/ 538 h 1416"/>
                  <a:gd name="T62" fmla="*/ 468 w 1796"/>
                  <a:gd name="T63" fmla="*/ 652 h 1416"/>
                  <a:gd name="T64" fmla="*/ 254 w 1796"/>
                  <a:gd name="T65" fmla="*/ 602 h 1416"/>
                  <a:gd name="T66" fmla="*/ 84 w 1796"/>
                  <a:gd name="T67" fmla="*/ 638 h 1416"/>
                  <a:gd name="T68" fmla="*/ 64 w 1796"/>
                  <a:gd name="T69" fmla="*/ 960 h 1416"/>
                  <a:gd name="T70" fmla="*/ 230 w 1796"/>
                  <a:gd name="T71" fmla="*/ 972 h 1416"/>
                  <a:gd name="T72" fmla="*/ 290 w 1796"/>
                  <a:gd name="T73" fmla="*/ 1284 h 1416"/>
                  <a:gd name="T74" fmla="*/ 458 w 1796"/>
                  <a:gd name="T75" fmla="*/ 1292 h 1416"/>
                  <a:gd name="T76" fmla="*/ 530 w 1796"/>
                  <a:gd name="T77" fmla="*/ 1020 h 1416"/>
                  <a:gd name="T78" fmla="*/ 528 w 1796"/>
                  <a:gd name="T79" fmla="*/ 870 h 1416"/>
                  <a:gd name="T80" fmla="*/ 520 w 1796"/>
                  <a:gd name="T81" fmla="*/ 794 h 1416"/>
                  <a:gd name="T82" fmla="*/ 656 w 1796"/>
                  <a:gd name="T83" fmla="*/ 720 h 1416"/>
                  <a:gd name="T84" fmla="*/ 630 w 1796"/>
                  <a:gd name="T85" fmla="*/ 710 h 1416"/>
                  <a:gd name="T86" fmla="*/ 772 w 1796"/>
                  <a:gd name="T87" fmla="*/ 760 h 1416"/>
                  <a:gd name="T88" fmla="*/ 858 w 1796"/>
                  <a:gd name="T89" fmla="*/ 916 h 1416"/>
                  <a:gd name="T90" fmla="*/ 938 w 1796"/>
                  <a:gd name="T91" fmla="*/ 772 h 1416"/>
                  <a:gd name="T92" fmla="*/ 1004 w 1796"/>
                  <a:gd name="T93" fmla="*/ 834 h 1416"/>
                  <a:gd name="T94" fmla="*/ 1064 w 1796"/>
                  <a:gd name="T95" fmla="*/ 994 h 1416"/>
                  <a:gd name="T96" fmla="*/ 1118 w 1796"/>
                  <a:gd name="T97" fmla="*/ 862 h 1416"/>
                  <a:gd name="T98" fmla="*/ 1148 w 1796"/>
                  <a:gd name="T99" fmla="*/ 786 h 1416"/>
                  <a:gd name="T100" fmla="*/ 1232 w 1796"/>
                  <a:gd name="T101" fmla="*/ 588 h 1416"/>
                  <a:gd name="T102" fmla="*/ 1272 w 1796"/>
                  <a:gd name="T103" fmla="*/ 566 h 1416"/>
                  <a:gd name="T104" fmla="*/ 1300 w 1796"/>
                  <a:gd name="T105" fmla="*/ 546 h 1416"/>
                  <a:gd name="T106" fmla="*/ 1364 w 1796"/>
                  <a:gd name="T107" fmla="*/ 486 h 1416"/>
                  <a:gd name="T108" fmla="*/ 1330 w 1796"/>
                  <a:gd name="T109" fmla="*/ 366 h 1416"/>
                  <a:gd name="T110" fmla="*/ 1532 w 1796"/>
                  <a:gd name="T111" fmla="*/ 274 h 1416"/>
                  <a:gd name="T112" fmla="*/ 1552 w 1796"/>
                  <a:gd name="T113" fmla="*/ 406 h 1416"/>
                  <a:gd name="T114" fmla="*/ 1660 w 1796"/>
                  <a:gd name="T115" fmla="*/ 278 h 1416"/>
                  <a:gd name="T116" fmla="*/ 1768 w 1796"/>
                  <a:gd name="T117" fmla="*/ 206 h 1416"/>
                  <a:gd name="T118" fmla="*/ 812 w 1796"/>
                  <a:gd name="T119" fmla="*/ 188 h 1416"/>
                  <a:gd name="T120" fmla="*/ 834 w 1796"/>
                  <a:gd name="T121" fmla="*/ 162 h 14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96" h="1416">
                    <a:moveTo>
                      <a:pt x="1702" y="140"/>
                    </a:moveTo>
                    <a:lnTo>
                      <a:pt x="1696" y="138"/>
                    </a:lnTo>
                    <a:lnTo>
                      <a:pt x="1692" y="136"/>
                    </a:lnTo>
                    <a:lnTo>
                      <a:pt x="1686" y="136"/>
                    </a:lnTo>
                    <a:lnTo>
                      <a:pt x="1680" y="134"/>
                    </a:lnTo>
                    <a:lnTo>
                      <a:pt x="1676" y="134"/>
                    </a:lnTo>
                    <a:lnTo>
                      <a:pt x="1672" y="134"/>
                    </a:lnTo>
                    <a:lnTo>
                      <a:pt x="1668" y="138"/>
                    </a:lnTo>
                    <a:lnTo>
                      <a:pt x="1666" y="140"/>
                    </a:lnTo>
                    <a:lnTo>
                      <a:pt x="1666" y="144"/>
                    </a:lnTo>
                    <a:lnTo>
                      <a:pt x="1666" y="148"/>
                    </a:lnTo>
                    <a:lnTo>
                      <a:pt x="1666" y="150"/>
                    </a:lnTo>
                    <a:lnTo>
                      <a:pt x="1664" y="154"/>
                    </a:lnTo>
                    <a:lnTo>
                      <a:pt x="1664" y="156"/>
                    </a:lnTo>
                    <a:lnTo>
                      <a:pt x="1660" y="158"/>
                    </a:lnTo>
                    <a:lnTo>
                      <a:pt x="1654" y="160"/>
                    </a:lnTo>
                    <a:lnTo>
                      <a:pt x="1648" y="160"/>
                    </a:lnTo>
                    <a:lnTo>
                      <a:pt x="1642" y="158"/>
                    </a:lnTo>
                    <a:lnTo>
                      <a:pt x="1638" y="154"/>
                    </a:lnTo>
                    <a:lnTo>
                      <a:pt x="1632" y="152"/>
                    </a:lnTo>
                    <a:lnTo>
                      <a:pt x="1628" y="148"/>
                    </a:lnTo>
                    <a:lnTo>
                      <a:pt x="1622" y="146"/>
                    </a:lnTo>
                    <a:lnTo>
                      <a:pt x="1604" y="146"/>
                    </a:lnTo>
                    <a:lnTo>
                      <a:pt x="1590" y="152"/>
                    </a:lnTo>
                    <a:lnTo>
                      <a:pt x="1588" y="150"/>
                    </a:lnTo>
                    <a:lnTo>
                      <a:pt x="1584" y="146"/>
                    </a:lnTo>
                    <a:lnTo>
                      <a:pt x="1582" y="144"/>
                    </a:lnTo>
                    <a:lnTo>
                      <a:pt x="1580" y="140"/>
                    </a:lnTo>
                    <a:lnTo>
                      <a:pt x="1580" y="146"/>
                    </a:lnTo>
                    <a:lnTo>
                      <a:pt x="1580" y="154"/>
                    </a:lnTo>
                    <a:lnTo>
                      <a:pt x="1580" y="160"/>
                    </a:lnTo>
                    <a:lnTo>
                      <a:pt x="1570" y="146"/>
                    </a:lnTo>
                    <a:lnTo>
                      <a:pt x="1566" y="136"/>
                    </a:lnTo>
                    <a:lnTo>
                      <a:pt x="1560" y="128"/>
                    </a:lnTo>
                    <a:lnTo>
                      <a:pt x="1552" y="122"/>
                    </a:lnTo>
                    <a:lnTo>
                      <a:pt x="1536" y="118"/>
                    </a:lnTo>
                    <a:lnTo>
                      <a:pt x="1520" y="118"/>
                    </a:lnTo>
                    <a:lnTo>
                      <a:pt x="1504" y="120"/>
                    </a:lnTo>
                    <a:lnTo>
                      <a:pt x="1488" y="118"/>
                    </a:lnTo>
                    <a:lnTo>
                      <a:pt x="1476" y="114"/>
                    </a:lnTo>
                    <a:lnTo>
                      <a:pt x="1470" y="102"/>
                    </a:lnTo>
                    <a:lnTo>
                      <a:pt x="1472" y="100"/>
                    </a:lnTo>
                    <a:lnTo>
                      <a:pt x="1474" y="98"/>
                    </a:lnTo>
                    <a:lnTo>
                      <a:pt x="1476" y="96"/>
                    </a:lnTo>
                    <a:lnTo>
                      <a:pt x="1462" y="98"/>
                    </a:lnTo>
                    <a:lnTo>
                      <a:pt x="1450" y="108"/>
                    </a:lnTo>
                    <a:lnTo>
                      <a:pt x="1442" y="118"/>
                    </a:lnTo>
                    <a:lnTo>
                      <a:pt x="1442" y="112"/>
                    </a:lnTo>
                    <a:lnTo>
                      <a:pt x="1440" y="106"/>
                    </a:lnTo>
                    <a:lnTo>
                      <a:pt x="1440" y="100"/>
                    </a:lnTo>
                    <a:lnTo>
                      <a:pt x="1428" y="98"/>
                    </a:lnTo>
                    <a:lnTo>
                      <a:pt x="1416" y="96"/>
                    </a:lnTo>
                    <a:lnTo>
                      <a:pt x="1402" y="96"/>
                    </a:lnTo>
                    <a:lnTo>
                      <a:pt x="1390" y="96"/>
                    </a:lnTo>
                    <a:lnTo>
                      <a:pt x="1380" y="98"/>
                    </a:lnTo>
                    <a:lnTo>
                      <a:pt x="1376" y="104"/>
                    </a:lnTo>
                    <a:lnTo>
                      <a:pt x="1376" y="112"/>
                    </a:lnTo>
                    <a:lnTo>
                      <a:pt x="1386" y="122"/>
                    </a:lnTo>
                    <a:lnTo>
                      <a:pt x="1374" y="126"/>
                    </a:lnTo>
                    <a:lnTo>
                      <a:pt x="1368" y="124"/>
                    </a:lnTo>
                    <a:lnTo>
                      <a:pt x="1362" y="120"/>
                    </a:lnTo>
                    <a:lnTo>
                      <a:pt x="1358" y="114"/>
                    </a:lnTo>
                    <a:lnTo>
                      <a:pt x="1354" y="106"/>
                    </a:lnTo>
                    <a:lnTo>
                      <a:pt x="1346" y="104"/>
                    </a:lnTo>
                    <a:lnTo>
                      <a:pt x="1340" y="102"/>
                    </a:lnTo>
                    <a:lnTo>
                      <a:pt x="1334" y="104"/>
                    </a:lnTo>
                    <a:lnTo>
                      <a:pt x="1330" y="106"/>
                    </a:lnTo>
                    <a:lnTo>
                      <a:pt x="1328" y="110"/>
                    </a:lnTo>
                    <a:lnTo>
                      <a:pt x="1324" y="116"/>
                    </a:lnTo>
                    <a:lnTo>
                      <a:pt x="1322" y="120"/>
                    </a:lnTo>
                    <a:lnTo>
                      <a:pt x="1320" y="126"/>
                    </a:lnTo>
                    <a:lnTo>
                      <a:pt x="1318" y="130"/>
                    </a:lnTo>
                    <a:lnTo>
                      <a:pt x="1296" y="116"/>
                    </a:lnTo>
                    <a:lnTo>
                      <a:pt x="1274" y="104"/>
                    </a:lnTo>
                    <a:lnTo>
                      <a:pt x="1248" y="94"/>
                    </a:lnTo>
                    <a:lnTo>
                      <a:pt x="1242" y="92"/>
                    </a:lnTo>
                    <a:lnTo>
                      <a:pt x="1238" y="94"/>
                    </a:lnTo>
                    <a:lnTo>
                      <a:pt x="1234" y="94"/>
                    </a:lnTo>
                    <a:lnTo>
                      <a:pt x="1228" y="92"/>
                    </a:lnTo>
                    <a:lnTo>
                      <a:pt x="1224" y="90"/>
                    </a:lnTo>
                    <a:lnTo>
                      <a:pt x="1222" y="86"/>
                    </a:lnTo>
                    <a:lnTo>
                      <a:pt x="1218" y="82"/>
                    </a:lnTo>
                    <a:lnTo>
                      <a:pt x="1216" y="78"/>
                    </a:lnTo>
                    <a:lnTo>
                      <a:pt x="1212" y="76"/>
                    </a:lnTo>
                    <a:lnTo>
                      <a:pt x="1206" y="76"/>
                    </a:lnTo>
                    <a:lnTo>
                      <a:pt x="1200" y="76"/>
                    </a:lnTo>
                    <a:lnTo>
                      <a:pt x="1196" y="76"/>
                    </a:lnTo>
                    <a:lnTo>
                      <a:pt x="1190" y="76"/>
                    </a:lnTo>
                    <a:lnTo>
                      <a:pt x="1186" y="74"/>
                    </a:lnTo>
                    <a:lnTo>
                      <a:pt x="1184" y="72"/>
                    </a:lnTo>
                    <a:lnTo>
                      <a:pt x="1180" y="68"/>
                    </a:lnTo>
                    <a:lnTo>
                      <a:pt x="1176" y="64"/>
                    </a:lnTo>
                    <a:lnTo>
                      <a:pt x="1172" y="62"/>
                    </a:lnTo>
                    <a:lnTo>
                      <a:pt x="1168" y="62"/>
                    </a:lnTo>
                    <a:lnTo>
                      <a:pt x="1160" y="66"/>
                    </a:lnTo>
                    <a:lnTo>
                      <a:pt x="1154" y="76"/>
                    </a:lnTo>
                    <a:lnTo>
                      <a:pt x="1152" y="86"/>
                    </a:lnTo>
                    <a:lnTo>
                      <a:pt x="1152" y="96"/>
                    </a:lnTo>
                    <a:lnTo>
                      <a:pt x="1146" y="92"/>
                    </a:lnTo>
                    <a:lnTo>
                      <a:pt x="1140" y="88"/>
                    </a:lnTo>
                    <a:lnTo>
                      <a:pt x="1136" y="82"/>
                    </a:lnTo>
                    <a:lnTo>
                      <a:pt x="1132" y="76"/>
                    </a:lnTo>
                    <a:lnTo>
                      <a:pt x="1108" y="90"/>
                    </a:lnTo>
                    <a:lnTo>
                      <a:pt x="1082" y="96"/>
                    </a:lnTo>
                    <a:lnTo>
                      <a:pt x="1084" y="90"/>
                    </a:lnTo>
                    <a:lnTo>
                      <a:pt x="1086" y="84"/>
                    </a:lnTo>
                    <a:lnTo>
                      <a:pt x="1088" y="82"/>
                    </a:lnTo>
                    <a:lnTo>
                      <a:pt x="1092" y="78"/>
                    </a:lnTo>
                    <a:lnTo>
                      <a:pt x="1096" y="76"/>
                    </a:lnTo>
                    <a:lnTo>
                      <a:pt x="1100" y="74"/>
                    </a:lnTo>
                    <a:lnTo>
                      <a:pt x="1104" y="70"/>
                    </a:lnTo>
                    <a:lnTo>
                      <a:pt x="1110" y="66"/>
                    </a:lnTo>
                    <a:lnTo>
                      <a:pt x="1114" y="60"/>
                    </a:lnTo>
                    <a:lnTo>
                      <a:pt x="1118" y="56"/>
                    </a:lnTo>
                    <a:lnTo>
                      <a:pt x="1122" y="52"/>
                    </a:lnTo>
                    <a:lnTo>
                      <a:pt x="1138" y="42"/>
                    </a:lnTo>
                    <a:lnTo>
                      <a:pt x="1154" y="38"/>
                    </a:lnTo>
                    <a:lnTo>
                      <a:pt x="1172" y="36"/>
                    </a:lnTo>
                    <a:lnTo>
                      <a:pt x="1160" y="28"/>
                    </a:lnTo>
                    <a:lnTo>
                      <a:pt x="1150" y="18"/>
                    </a:lnTo>
                    <a:lnTo>
                      <a:pt x="1138" y="12"/>
                    </a:lnTo>
                    <a:lnTo>
                      <a:pt x="1126" y="14"/>
                    </a:lnTo>
                    <a:lnTo>
                      <a:pt x="1114" y="18"/>
                    </a:lnTo>
                    <a:lnTo>
                      <a:pt x="1102" y="20"/>
                    </a:lnTo>
                    <a:lnTo>
                      <a:pt x="1094" y="14"/>
                    </a:lnTo>
                    <a:lnTo>
                      <a:pt x="1088" y="6"/>
                    </a:lnTo>
                    <a:lnTo>
                      <a:pt x="1082" y="0"/>
                    </a:lnTo>
                    <a:lnTo>
                      <a:pt x="1066" y="4"/>
                    </a:lnTo>
                    <a:lnTo>
                      <a:pt x="1052" y="12"/>
                    </a:lnTo>
                    <a:lnTo>
                      <a:pt x="1038" y="22"/>
                    </a:lnTo>
                    <a:lnTo>
                      <a:pt x="1030" y="26"/>
                    </a:lnTo>
                    <a:lnTo>
                      <a:pt x="1018" y="32"/>
                    </a:lnTo>
                    <a:lnTo>
                      <a:pt x="1006" y="40"/>
                    </a:lnTo>
                    <a:lnTo>
                      <a:pt x="1008" y="32"/>
                    </a:lnTo>
                    <a:lnTo>
                      <a:pt x="1010" y="24"/>
                    </a:lnTo>
                    <a:lnTo>
                      <a:pt x="1014" y="18"/>
                    </a:lnTo>
                    <a:lnTo>
                      <a:pt x="1000" y="18"/>
                    </a:lnTo>
                    <a:lnTo>
                      <a:pt x="980" y="20"/>
                    </a:lnTo>
                    <a:lnTo>
                      <a:pt x="962" y="24"/>
                    </a:lnTo>
                    <a:lnTo>
                      <a:pt x="946" y="30"/>
                    </a:lnTo>
                    <a:lnTo>
                      <a:pt x="932" y="36"/>
                    </a:lnTo>
                    <a:lnTo>
                      <a:pt x="916" y="38"/>
                    </a:lnTo>
                    <a:lnTo>
                      <a:pt x="918" y="42"/>
                    </a:lnTo>
                    <a:lnTo>
                      <a:pt x="922" y="46"/>
                    </a:lnTo>
                    <a:lnTo>
                      <a:pt x="928" y="50"/>
                    </a:lnTo>
                    <a:lnTo>
                      <a:pt x="932" y="52"/>
                    </a:lnTo>
                    <a:lnTo>
                      <a:pt x="938" y="54"/>
                    </a:lnTo>
                    <a:lnTo>
                      <a:pt x="932" y="60"/>
                    </a:lnTo>
                    <a:lnTo>
                      <a:pt x="920" y="66"/>
                    </a:lnTo>
                    <a:lnTo>
                      <a:pt x="902" y="70"/>
                    </a:lnTo>
                    <a:lnTo>
                      <a:pt x="886" y="74"/>
                    </a:lnTo>
                    <a:lnTo>
                      <a:pt x="876" y="80"/>
                    </a:lnTo>
                    <a:lnTo>
                      <a:pt x="880" y="82"/>
                    </a:lnTo>
                    <a:lnTo>
                      <a:pt x="884" y="84"/>
                    </a:lnTo>
                    <a:lnTo>
                      <a:pt x="890" y="88"/>
                    </a:lnTo>
                    <a:lnTo>
                      <a:pt x="894" y="90"/>
                    </a:lnTo>
                    <a:lnTo>
                      <a:pt x="896" y="94"/>
                    </a:lnTo>
                    <a:lnTo>
                      <a:pt x="898" y="98"/>
                    </a:lnTo>
                    <a:lnTo>
                      <a:pt x="898" y="102"/>
                    </a:lnTo>
                    <a:lnTo>
                      <a:pt x="894" y="106"/>
                    </a:lnTo>
                    <a:lnTo>
                      <a:pt x="886" y="110"/>
                    </a:lnTo>
                    <a:lnTo>
                      <a:pt x="888" y="114"/>
                    </a:lnTo>
                    <a:lnTo>
                      <a:pt x="890" y="120"/>
                    </a:lnTo>
                    <a:lnTo>
                      <a:pt x="894" y="124"/>
                    </a:lnTo>
                    <a:lnTo>
                      <a:pt x="898" y="126"/>
                    </a:lnTo>
                    <a:lnTo>
                      <a:pt x="902" y="128"/>
                    </a:lnTo>
                    <a:lnTo>
                      <a:pt x="904" y="134"/>
                    </a:lnTo>
                    <a:lnTo>
                      <a:pt x="902" y="140"/>
                    </a:lnTo>
                    <a:lnTo>
                      <a:pt x="900" y="144"/>
                    </a:lnTo>
                    <a:lnTo>
                      <a:pt x="896" y="146"/>
                    </a:lnTo>
                    <a:lnTo>
                      <a:pt x="892" y="146"/>
                    </a:lnTo>
                    <a:lnTo>
                      <a:pt x="888" y="146"/>
                    </a:lnTo>
                    <a:lnTo>
                      <a:pt x="884" y="144"/>
                    </a:lnTo>
                    <a:lnTo>
                      <a:pt x="878" y="140"/>
                    </a:lnTo>
                    <a:lnTo>
                      <a:pt x="874" y="136"/>
                    </a:lnTo>
                    <a:lnTo>
                      <a:pt x="872" y="132"/>
                    </a:lnTo>
                    <a:lnTo>
                      <a:pt x="870" y="126"/>
                    </a:lnTo>
                    <a:lnTo>
                      <a:pt x="872" y="122"/>
                    </a:lnTo>
                    <a:lnTo>
                      <a:pt x="872" y="118"/>
                    </a:lnTo>
                    <a:lnTo>
                      <a:pt x="876" y="116"/>
                    </a:lnTo>
                    <a:lnTo>
                      <a:pt x="878" y="114"/>
                    </a:lnTo>
                    <a:lnTo>
                      <a:pt x="880" y="112"/>
                    </a:lnTo>
                    <a:lnTo>
                      <a:pt x="880" y="108"/>
                    </a:lnTo>
                    <a:lnTo>
                      <a:pt x="880" y="104"/>
                    </a:lnTo>
                    <a:lnTo>
                      <a:pt x="876" y="100"/>
                    </a:lnTo>
                    <a:lnTo>
                      <a:pt x="870" y="96"/>
                    </a:lnTo>
                    <a:lnTo>
                      <a:pt x="864" y="94"/>
                    </a:lnTo>
                    <a:lnTo>
                      <a:pt x="858" y="92"/>
                    </a:lnTo>
                    <a:lnTo>
                      <a:pt x="852" y="90"/>
                    </a:lnTo>
                    <a:lnTo>
                      <a:pt x="852" y="92"/>
                    </a:lnTo>
                    <a:lnTo>
                      <a:pt x="850" y="96"/>
                    </a:lnTo>
                    <a:lnTo>
                      <a:pt x="848" y="100"/>
                    </a:lnTo>
                    <a:lnTo>
                      <a:pt x="848" y="104"/>
                    </a:lnTo>
                    <a:lnTo>
                      <a:pt x="844" y="104"/>
                    </a:lnTo>
                    <a:lnTo>
                      <a:pt x="842" y="102"/>
                    </a:lnTo>
                    <a:lnTo>
                      <a:pt x="846" y="106"/>
                    </a:lnTo>
                    <a:lnTo>
                      <a:pt x="850" y="108"/>
                    </a:lnTo>
                    <a:lnTo>
                      <a:pt x="850" y="114"/>
                    </a:lnTo>
                    <a:lnTo>
                      <a:pt x="850" y="118"/>
                    </a:lnTo>
                    <a:lnTo>
                      <a:pt x="840" y="120"/>
                    </a:lnTo>
                    <a:lnTo>
                      <a:pt x="830" y="118"/>
                    </a:lnTo>
                    <a:lnTo>
                      <a:pt x="822" y="114"/>
                    </a:lnTo>
                    <a:lnTo>
                      <a:pt x="816" y="108"/>
                    </a:lnTo>
                    <a:lnTo>
                      <a:pt x="816" y="104"/>
                    </a:lnTo>
                    <a:lnTo>
                      <a:pt x="816" y="102"/>
                    </a:lnTo>
                    <a:lnTo>
                      <a:pt x="818" y="98"/>
                    </a:lnTo>
                    <a:lnTo>
                      <a:pt x="820" y="96"/>
                    </a:lnTo>
                    <a:lnTo>
                      <a:pt x="822" y="92"/>
                    </a:lnTo>
                    <a:lnTo>
                      <a:pt x="824" y="88"/>
                    </a:lnTo>
                    <a:lnTo>
                      <a:pt x="824" y="86"/>
                    </a:lnTo>
                    <a:lnTo>
                      <a:pt x="824" y="82"/>
                    </a:lnTo>
                    <a:lnTo>
                      <a:pt x="822" y="82"/>
                    </a:lnTo>
                    <a:lnTo>
                      <a:pt x="818" y="80"/>
                    </a:lnTo>
                    <a:lnTo>
                      <a:pt x="812" y="80"/>
                    </a:lnTo>
                    <a:lnTo>
                      <a:pt x="806" y="100"/>
                    </a:lnTo>
                    <a:lnTo>
                      <a:pt x="804" y="126"/>
                    </a:lnTo>
                    <a:lnTo>
                      <a:pt x="796" y="114"/>
                    </a:lnTo>
                    <a:lnTo>
                      <a:pt x="792" y="100"/>
                    </a:lnTo>
                    <a:lnTo>
                      <a:pt x="790" y="90"/>
                    </a:lnTo>
                    <a:lnTo>
                      <a:pt x="794" y="78"/>
                    </a:lnTo>
                    <a:lnTo>
                      <a:pt x="780" y="76"/>
                    </a:lnTo>
                    <a:lnTo>
                      <a:pt x="768" y="82"/>
                    </a:lnTo>
                    <a:lnTo>
                      <a:pt x="760" y="92"/>
                    </a:lnTo>
                    <a:lnTo>
                      <a:pt x="754" y="106"/>
                    </a:lnTo>
                    <a:lnTo>
                      <a:pt x="752" y="120"/>
                    </a:lnTo>
                    <a:lnTo>
                      <a:pt x="754" y="128"/>
                    </a:lnTo>
                    <a:lnTo>
                      <a:pt x="760" y="138"/>
                    </a:lnTo>
                    <a:lnTo>
                      <a:pt x="764" y="148"/>
                    </a:lnTo>
                    <a:lnTo>
                      <a:pt x="766" y="156"/>
                    </a:lnTo>
                    <a:lnTo>
                      <a:pt x="762" y="164"/>
                    </a:lnTo>
                    <a:lnTo>
                      <a:pt x="750" y="166"/>
                    </a:lnTo>
                    <a:lnTo>
                      <a:pt x="740" y="160"/>
                    </a:lnTo>
                    <a:lnTo>
                      <a:pt x="730" y="150"/>
                    </a:lnTo>
                    <a:lnTo>
                      <a:pt x="722" y="142"/>
                    </a:lnTo>
                    <a:lnTo>
                      <a:pt x="712" y="138"/>
                    </a:lnTo>
                    <a:lnTo>
                      <a:pt x="704" y="136"/>
                    </a:lnTo>
                    <a:lnTo>
                      <a:pt x="694" y="136"/>
                    </a:lnTo>
                    <a:lnTo>
                      <a:pt x="696" y="140"/>
                    </a:lnTo>
                    <a:lnTo>
                      <a:pt x="696" y="144"/>
                    </a:lnTo>
                    <a:lnTo>
                      <a:pt x="696" y="150"/>
                    </a:lnTo>
                    <a:lnTo>
                      <a:pt x="692" y="158"/>
                    </a:lnTo>
                    <a:lnTo>
                      <a:pt x="684" y="162"/>
                    </a:lnTo>
                    <a:lnTo>
                      <a:pt x="678" y="160"/>
                    </a:lnTo>
                    <a:lnTo>
                      <a:pt x="668" y="156"/>
                    </a:lnTo>
                    <a:lnTo>
                      <a:pt x="660" y="152"/>
                    </a:lnTo>
                    <a:lnTo>
                      <a:pt x="652" y="150"/>
                    </a:lnTo>
                    <a:lnTo>
                      <a:pt x="646" y="152"/>
                    </a:lnTo>
                    <a:lnTo>
                      <a:pt x="638" y="154"/>
                    </a:lnTo>
                    <a:lnTo>
                      <a:pt x="632" y="158"/>
                    </a:lnTo>
                    <a:lnTo>
                      <a:pt x="626" y="162"/>
                    </a:lnTo>
                    <a:lnTo>
                      <a:pt x="628" y="158"/>
                    </a:lnTo>
                    <a:lnTo>
                      <a:pt x="630" y="152"/>
                    </a:lnTo>
                    <a:lnTo>
                      <a:pt x="634" y="148"/>
                    </a:lnTo>
                    <a:lnTo>
                      <a:pt x="618" y="150"/>
                    </a:lnTo>
                    <a:lnTo>
                      <a:pt x="604" y="160"/>
                    </a:lnTo>
                    <a:lnTo>
                      <a:pt x="588" y="174"/>
                    </a:lnTo>
                    <a:lnTo>
                      <a:pt x="572" y="186"/>
                    </a:lnTo>
                    <a:lnTo>
                      <a:pt x="558" y="188"/>
                    </a:lnTo>
                    <a:lnTo>
                      <a:pt x="558" y="182"/>
                    </a:lnTo>
                    <a:lnTo>
                      <a:pt x="560" y="174"/>
                    </a:lnTo>
                    <a:lnTo>
                      <a:pt x="566" y="168"/>
                    </a:lnTo>
                    <a:lnTo>
                      <a:pt x="562" y="162"/>
                    </a:lnTo>
                    <a:lnTo>
                      <a:pt x="558" y="160"/>
                    </a:lnTo>
                    <a:lnTo>
                      <a:pt x="552" y="158"/>
                    </a:lnTo>
                    <a:lnTo>
                      <a:pt x="546" y="158"/>
                    </a:lnTo>
                    <a:lnTo>
                      <a:pt x="544" y="164"/>
                    </a:lnTo>
                    <a:lnTo>
                      <a:pt x="542" y="170"/>
                    </a:lnTo>
                    <a:lnTo>
                      <a:pt x="542" y="174"/>
                    </a:lnTo>
                    <a:lnTo>
                      <a:pt x="540" y="180"/>
                    </a:lnTo>
                    <a:lnTo>
                      <a:pt x="538" y="184"/>
                    </a:lnTo>
                    <a:lnTo>
                      <a:pt x="534" y="188"/>
                    </a:lnTo>
                    <a:lnTo>
                      <a:pt x="536" y="192"/>
                    </a:lnTo>
                    <a:lnTo>
                      <a:pt x="536" y="196"/>
                    </a:lnTo>
                    <a:lnTo>
                      <a:pt x="534" y="198"/>
                    </a:lnTo>
                    <a:lnTo>
                      <a:pt x="530" y="200"/>
                    </a:lnTo>
                    <a:lnTo>
                      <a:pt x="526" y="200"/>
                    </a:lnTo>
                    <a:lnTo>
                      <a:pt x="522" y="200"/>
                    </a:lnTo>
                    <a:lnTo>
                      <a:pt x="518" y="198"/>
                    </a:lnTo>
                    <a:lnTo>
                      <a:pt x="514" y="196"/>
                    </a:lnTo>
                    <a:lnTo>
                      <a:pt x="518" y="204"/>
                    </a:lnTo>
                    <a:lnTo>
                      <a:pt x="518" y="212"/>
                    </a:lnTo>
                    <a:lnTo>
                      <a:pt x="518" y="220"/>
                    </a:lnTo>
                    <a:lnTo>
                      <a:pt x="512" y="222"/>
                    </a:lnTo>
                    <a:lnTo>
                      <a:pt x="506" y="222"/>
                    </a:lnTo>
                    <a:lnTo>
                      <a:pt x="502" y="220"/>
                    </a:lnTo>
                    <a:lnTo>
                      <a:pt x="500" y="218"/>
                    </a:lnTo>
                    <a:lnTo>
                      <a:pt x="500" y="214"/>
                    </a:lnTo>
                    <a:lnTo>
                      <a:pt x="498" y="210"/>
                    </a:lnTo>
                    <a:lnTo>
                      <a:pt x="498" y="206"/>
                    </a:lnTo>
                    <a:lnTo>
                      <a:pt x="496" y="202"/>
                    </a:lnTo>
                    <a:lnTo>
                      <a:pt x="494" y="196"/>
                    </a:lnTo>
                    <a:lnTo>
                      <a:pt x="486" y="204"/>
                    </a:lnTo>
                    <a:lnTo>
                      <a:pt x="476" y="212"/>
                    </a:lnTo>
                    <a:lnTo>
                      <a:pt x="466" y="218"/>
                    </a:lnTo>
                    <a:lnTo>
                      <a:pt x="466" y="206"/>
                    </a:lnTo>
                    <a:lnTo>
                      <a:pt x="462" y="196"/>
                    </a:lnTo>
                    <a:lnTo>
                      <a:pt x="456" y="188"/>
                    </a:lnTo>
                    <a:lnTo>
                      <a:pt x="450" y="180"/>
                    </a:lnTo>
                    <a:lnTo>
                      <a:pt x="444" y="170"/>
                    </a:lnTo>
                    <a:lnTo>
                      <a:pt x="466" y="170"/>
                    </a:lnTo>
                    <a:lnTo>
                      <a:pt x="488" y="174"/>
                    </a:lnTo>
                    <a:lnTo>
                      <a:pt x="510" y="176"/>
                    </a:lnTo>
                    <a:lnTo>
                      <a:pt x="494" y="150"/>
                    </a:lnTo>
                    <a:lnTo>
                      <a:pt x="474" y="134"/>
                    </a:lnTo>
                    <a:lnTo>
                      <a:pt x="448" y="128"/>
                    </a:lnTo>
                    <a:lnTo>
                      <a:pt x="420" y="130"/>
                    </a:lnTo>
                    <a:lnTo>
                      <a:pt x="422" y="126"/>
                    </a:lnTo>
                    <a:lnTo>
                      <a:pt x="424" y="122"/>
                    </a:lnTo>
                    <a:lnTo>
                      <a:pt x="426" y="118"/>
                    </a:lnTo>
                    <a:lnTo>
                      <a:pt x="428" y="114"/>
                    </a:lnTo>
                    <a:lnTo>
                      <a:pt x="418" y="106"/>
                    </a:lnTo>
                    <a:lnTo>
                      <a:pt x="408" y="106"/>
                    </a:lnTo>
                    <a:lnTo>
                      <a:pt x="398" y="112"/>
                    </a:lnTo>
                    <a:lnTo>
                      <a:pt x="388" y="118"/>
                    </a:lnTo>
                    <a:lnTo>
                      <a:pt x="378" y="120"/>
                    </a:lnTo>
                    <a:lnTo>
                      <a:pt x="366" y="120"/>
                    </a:lnTo>
                    <a:lnTo>
                      <a:pt x="360" y="116"/>
                    </a:lnTo>
                    <a:lnTo>
                      <a:pt x="356" y="112"/>
                    </a:lnTo>
                    <a:lnTo>
                      <a:pt x="350" y="110"/>
                    </a:lnTo>
                    <a:lnTo>
                      <a:pt x="338" y="114"/>
                    </a:lnTo>
                    <a:lnTo>
                      <a:pt x="332" y="118"/>
                    </a:lnTo>
                    <a:lnTo>
                      <a:pt x="326" y="122"/>
                    </a:lnTo>
                    <a:lnTo>
                      <a:pt x="320" y="128"/>
                    </a:lnTo>
                    <a:lnTo>
                      <a:pt x="316" y="134"/>
                    </a:lnTo>
                    <a:lnTo>
                      <a:pt x="314" y="140"/>
                    </a:lnTo>
                    <a:lnTo>
                      <a:pt x="312" y="146"/>
                    </a:lnTo>
                    <a:lnTo>
                      <a:pt x="312" y="150"/>
                    </a:lnTo>
                    <a:lnTo>
                      <a:pt x="312" y="156"/>
                    </a:lnTo>
                    <a:lnTo>
                      <a:pt x="312" y="160"/>
                    </a:lnTo>
                    <a:lnTo>
                      <a:pt x="308" y="166"/>
                    </a:lnTo>
                    <a:lnTo>
                      <a:pt x="302" y="168"/>
                    </a:lnTo>
                    <a:lnTo>
                      <a:pt x="298" y="172"/>
                    </a:lnTo>
                    <a:lnTo>
                      <a:pt x="292" y="174"/>
                    </a:lnTo>
                    <a:lnTo>
                      <a:pt x="288" y="176"/>
                    </a:lnTo>
                    <a:lnTo>
                      <a:pt x="282" y="180"/>
                    </a:lnTo>
                    <a:lnTo>
                      <a:pt x="278" y="184"/>
                    </a:lnTo>
                    <a:lnTo>
                      <a:pt x="274" y="190"/>
                    </a:lnTo>
                    <a:lnTo>
                      <a:pt x="272" y="194"/>
                    </a:lnTo>
                    <a:lnTo>
                      <a:pt x="272" y="200"/>
                    </a:lnTo>
                    <a:lnTo>
                      <a:pt x="272" y="210"/>
                    </a:lnTo>
                    <a:lnTo>
                      <a:pt x="260" y="214"/>
                    </a:lnTo>
                    <a:lnTo>
                      <a:pt x="250" y="220"/>
                    </a:lnTo>
                    <a:lnTo>
                      <a:pt x="242" y="228"/>
                    </a:lnTo>
                    <a:lnTo>
                      <a:pt x="232" y="234"/>
                    </a:lnTo>
                    <a:lnTo>
                      <a:pt x="220" y="234"/>
                    </a:lnTo>
                    <a:lnTo>
                      <a:pt x="220" y="240"/>
                    </a:lnTo>
                    <a:lnTo>
                      <a:pt x="220" y="246"/>
                    </a:lnTo>
                    <a:lnTo>
                      <a:pt x="222" y="252"/>
                    </a:lnTo>
                    <a:lnTo>
                      <a:pt x="220" y="260"/>
                    </a:lnTo>
                    <a:lnTo>
                      <a:pt x="220" y="264"/>
                    </a:lnTo>
                    <a:lnTo>
                      <a:pt x="216" y="268"/>
                    </a:lnTo>
                    <a:lnTo>
                      <a:pt x="212" y="272"/>
                    </a:lnTo>
                    <a:lnTo>
                      <a:pt x="208" y="276"/>
                    </a:lnTo>
                    <a:lnTo>
                      <a:pt x="204" y="278"/>
                    </a:lnTo>
                    <a:lnTo>
                      <a:pt x="200" y="282"/>
                    </a:lnTo>
                    <a:lnTo>
                      <a:pt x="198" y="288"/>
                    </a:lnTo>
                    <a:lnTo>
                      <a:pt x="198" y="292"/>
                    </a:lnTo>
                    <a:lnTo>
                      <a:pt x="200" y="296"/>
                    </a:lnTo>
                    <a:lnTo>
                      <a:pt x="202" y="300"/>
                    </a:lnTo>
                    <a:lnTo>
                      <a:pt x="206" y="302"/>
                    </a:lnTo>
                    <a:lnTo>
                      <a:pt x="210" y="304"/>
                    </a:lnTo>
                    <a:lnTo>
                      <a:pt x="214" y="306"/>
                    </a:lnTo>
                    <a:lnTo>
                      <a:pt x="218" y="308"/>
                    </a:lnTo>
                    <a:lnTo>
                      <a:pt x="220" y="310"/>
                    </a:lnTo>
                    <a:lnTo>
                      <a:pt x="220" y="314"/>
                    </a:lnTo>
                    <a:lnTo>
                      <a:pt x="220" y="318"/>
                    </a:lnTo>
                    <a:lnTo>
                      <a:pt x="240" y="302"/>
                    </a:lnTo>
                    <a:lnTo>
                      <a:pt x="262" y="290"/>
                    </a:lnTo>
                    <a:lnTo>
                      <a:pt x="286" y="286"/>
                    </a:lnTo>
                    <a:lnTo>
                      <a:pt x="286" y="298"/>
                    </a:lnTo>
                    <a:lnTo>
                      <a:pt x="282" y="306"/>
                    </a:lnTo>
                    <a:lnTo>
                      <a:pt x="272" y="310"/>
                    </a:lnTo>
                    <a:lnTo>
                      <a:pt x="262" y="310"/>
                    </a:lnTo>
                    <a:lnTo>
                      <a:pt x="252" y="306"/>
                    </a:lnTo>
                    <a:lnTo>
                      <a:pt x="252" y="316"/>
                    </a:lnTo>
                    <a:lnTo>
                      <a:pt x="258" y="324"/>
                    </a:lnTo>
                    <a:lnTo>
                      <a:pt x="266" y="328"/>
                    </a:lnTo>
                    <a:lnTo>
                      <a:pt x="272" y="334"/>
                    </a:lnTo>
                    <a:lnTo>
                      <a:pt x="274" y="344"/>
                    </a:lnTo>
                    <a:lnTo>
                      <a:pt x="286" y="344"/>
                    </a:lnTo>
                    <a:lnTo>
                      <a:pt x="296" y="340"/>
                    </a:lnTo>
                    <a:lnTo>
                      <a:pt x="302" y="332"/>
                    </a:lnTo>
                    <a:lnTo>
                      <a:pt x="304" y="324"/>
                    </a:lnTo>
                    <a:lnTo>
                      <a:pt x="300" y="316"/>
                    </a:lnTo>
                    <a:lnTo>
                      <a:pt x="290" y="310"/>
                    </a:lnTo>
                    <a:lnTo>
                      <a:pt x="298" y="306"/>
                    </a:lnTo>
                    <a:lnTo>
                      <a:pt x="308" y="304"/>
                    </a:lnTo>
                    <a:lnTo>
                      <a:pt x="318" y="300"/>
                    </a:lnTo>
                    <a:lnTo>
                      <a:pt x="328" y="298"/>
                    </a:lnTo>
                    <a:lnTo>
                      <a:pt x="334" y="290"/>
                    </a:lnTo>
                    <a:lnTo>
                      <a:pt x="334" y="278"/>
                    </a:lnTo>
                    <a:lnTo>
                      <a:pt x="316" y="276"/>
                    </a:lnTo>
                    <a:lnTo>
                      <a:pt x="308" y="272"/>
                    </a:lnTo>
                    <a:lnTo>
                      <a:pt x="306" y="264"/>
                    </a:lnTo>
                    <a:lnTo>
                      <a:pt x="310" y="254"/>
                    </a:lnTo>
                    <a:lnTo>
                      <a:pt x="314" y="242"/>
                    </a:lnTo>
                    <a:lnTo>
                      <a:pt x="320" y="228"/>
                    </a:lnTo>
                    <a:lnTo>
                      <a:pt x="314" y="226"/>
                    </a:lnTo>
                    <a:lnTo>
                      <a:pt x="310" y="224"/>
                    </a:lnTo>
                    <a:lnTo>
                      <a:pt x="304" y="224"/>
                    </a:lnTo>
                    <a:lnTo>
                      <a:pt x="316" y="222"/>
                    </a:lnTo>
                    <a:lnTo>
                      <a:pt x="326" y="220"/>
                    </a:lnTo>
                    <a:lnTo>
                      <a:pt x="336" y="222"/>
                    </a:lnTo>
                    <a:lnTo>
                      <a:pt x="344" y="220"/>
                    </a:lnTo>
                    <a:lnTo>
                      <a:pt x="352" y="216"/>
                    </a:lnTo>
                    <a:lnTo>
                      <a:pt x="356" y="208"/>
                    </a:lnTo>
                    <a:lnTo>
                      <a:pt x="356" y="194"/>
                    </a:lnTo>
                    <a:lnTo>
                      <a:pt x="362" y="194"/>
                    </a:lnTo>
                    <a:lnTo>
                      <a:pt x="368" y="194"/>
                    </a:lnTo>
                    <a:lnTo>
                      <a:pt x="374" y="194"/>
                    </a:lnTo>
                    <a:lnTo>
                      <a:pt x="378" y="194"/>
                    </a:lnTo>
                    <a:lnTo>
                      <a:pt x="380" y="194"/>
                    </a:lnTo>
                    <a:lnTo>
                      <a:pt x="382" y="196"/>
                    </a:lnTo>
                    <a:lnTo>
                      <a:pt x="384" y="200"/>
                    </a:lnTo>
                    <a:lnTo>
                      <a:pt x="384" y="206"/>
                    </a:lnTo>
                    <a:lnTo>
                      <a:pt x="382" y="210"/>
                    </a:lnTo>
                    <a:lnTo>
                      <a:pt x="378" y="214"/>
                    </a:lnTo>
                    <a:lnTo>
                      <a:pt x="376" y="218"/>
                    </a:lnTo>
                    <a:lnTo>
                      <a:pt x="372" y="222"/>
                    </a:lnTo>
                    <a:lnTo>
                      <a:pt x="368" y="228"/>
                    </a:lnTo>
                    <a:lnTo>
                      <a:pt x="366" y="230"/>
                    </a:lnTo>
                    <a:lnTo>
                      <a:pt x="364" y="232"/>
                    </a:lnTo>
                    <a:lnTo>
                      <a:pt x="362" y="234"/>
                    </a:lnTo>
                    <a:lnTo>
                      <a:pt x="360" y="238"/>
                    </a:lnTo>
                    <a:lnTo>
                      <a:pt x="358" y="240"/>
                    </a:lnTo>
                    <a:lnTo>
                      <a:pt x="356" y="242"/>
                    </a:lnTo>
                    <a:lnTo>
                      <a:pt x="356" y="244"/>
                    </a:lnTo>
                    <a:lnTo>
                      <a:pt x="356" y="262"/>
                    </a:lnTo>
                    <a:lnTo>
                      <a:pt x="362" y="274"/>
                    </a:lnTo>
                    <a:lnTo>
                      <a:pt x="374" y="280"/>
                    </a:lnTo>
                    <a:lnTo>
                      <a:pt x="388" y="276"/>
                    </a:lnTo>
                    <a:lnTo>
                      <a:pt x="404" y="266"/>
                    </a:lnTo>
                    <a:lnTo>
                      <a:pt x="408" y="270"/>
                    </a:lnTo>
                    <a:lnTo>
                      <a:pt x="414" y="274"/>
                    </a:lnTo>
                    <a:lnTo>
                      <a:pt x="420" y="276"/>
                    </a:lnTo>
                    <a:lnTo>
                      <a:pt x="424" y="278"/>
                    </a:lnTo>
                    <a:lnTo>
                      <a:pt x="432" y="278"/>
                    </a:lnTo>
                    <a:lnTo>
                      <a:pt x="432" y="274"/>
                    </a:lnTo>
                    <a:lnTo>
                      <a:pt x="430" y="270"/>
                    </a:lnTo>
                    <a:lnTo>
                      <a:pt x="428" y="266"/>
                    </a:lnTo>
                    <a:lnTo>
                      <a:pt x="426" y="262"/>
                    </a:lnTo>
                    <a:lnTo>
                      <a:pt x="424" y="258"/>
                    </a:lnTo>
                    <a:lnTo>
                      <a:pt x="424" y="254"/>
                    </a:lnTo>
                    <a:lnTo>
                      <a:pt x="426" y="250"/>
                    </a:lnTo>
                    <a:lnTo>
                      <a:pt x="428" y="246"/>
                    </a:lnTo>
                    <a:lnTo>
                      <a:pt x="434" y="246"/>
                    </a:lnTo>
                    <a:lnTo>
                      <a:pt x="438" y="246"/>
                    </a:lnTo>
                    <a:lnTo>
                      <a:pt x="444" y="250"/>
                    </a:lnTo>
                    <a:lnTo>
                      <a:pt x="448" y="254"/>
                    </a:lnTo>
                    <a:lnTo>
                      <a:pt x="450" y="260"/>
                    </a:lnTo>
                    <a:lnTo>
                      <a:pt x="452" y="264"/>
                    </a:lnTo>
                    <a:lnTo>
                      <a:pt x="452" y="268"/>
                    </a:lnTo>
                    <a:lnTo>
                      <a:pt x="448" y="280"/>
                    </a:lnTo>
                    <a:lnTo>
                      <a:pt x="438" y="286"/>
                    </a:lnTo>
                    <a:lnTo>
                      <a:pt x="424" y="290"/>
                    </a:lnTo>
                    <a:lnTo>
                      <a:pt x="408" y="292"/>
                    </a:lnTo>
                    <a:lnTo>
                      <a:pt x="396" y="294"/>
                    </a:lnTo>
                    <a:lnTo>
                      <a:pt x="396" y="298"/>
                    </a:lnTo>
                    <a:lnTo>
                      <a:pt x="398" y="302"/>
                    </a:lnTo>
                    <a:lnTo>
                      <a:pt x="388" y="304"/>
                    </a:lnTo>
                    <a:lnTo>
                      <a:pt x="376" y="306"/>
                    </a:lnTo>
                    <a:lnTo>
                      <a:pt x="366" y="306"/>
                    </a:lnTo>
                    <a:lnTo>
                      <a:pt x="366" y="308"/>
                    </a:lnTo>
                    <a:lnTo>
                      <a:pt x="364" y="312"/>
                    </a:lnTo>
                    <a:lnTo>
                      <a:pt x="364" y="314"/>
                    </a:lnTo>
                    <a:lnTo>
                      <a:pt x="370" y="314"/>
                    </a:lnTo>
                    <a:lnTo>
                      <a:pt x="374" y="314"/>
                    </a:lnTo>
                    <a:lnTo>
                      <a:pt x="370" y="318"/>
                    </a:lnTo>
                    <a:lnTo>
                      <a:pt x="366" y="320"/>
                    </a:lnTo>
                    <a:lnTo>
                      <a:pt x="360" y="322"/>
                    </a:lnTo>
                    <a:lnTo>
                      <a:pt x="354" y="322"/>
                    </a:lnTo>
                    <a:lnTo>
                      <a:pt x="350" y="324"/>
                    </a:lnTo>
                    <a:lnTo>
                      <a:pt x="346" y="328"/>
                    </a:lnTo>
                    <a:lnTo>
                      <a:pt x="340" y="338"/>
                    </a:lnTo>
                    <a:lnTo>
                      <a:pt x="340" y="354"/>
                    </a:lnTo>
                    <a:lnTo>
                      <a:pt x="340" y="366"/>
                    </a:lnTo>
                    <a:lnTo>
                      <a:pt x="316" y="372"/>
                    </a:lnTo>
                    <a:lnTo>
                      <a:pt x="290" y="372"/>
                    </a:lnTo>
                    <a:lnTo>
                      <a:pt x="264" y="368"/>
                    </a:lnTo>
                    <a:lnTo>
                      <a:pt x="258" y="366"/>
                    </a:lnTo>
                    <a:lnTo>
                      <a:pt x="252" y="366"/>
                    </a:lnTo>
                    <a:lnTo>
                      <a:pt x="250" y="366"/>
                    </a:lnTo>
                    <a:lnTo>
                      <a:pt x="248" y="366"/>
                    </a:lnTo>
                    <a:lnTo>
                      <a:pt x="248" y="368"/>
                    </a:lnTo>
                    <a:lnTo>
                      <a:pt x="246" y="368"/>
                    </a:lnTo>
                    <a:lnTo>
                      <a:pt x="246" y="370"/>
                    </a:lnTo>
                    <a:lnTo>
                      <a:pt x="244" y="372"/>
                    </a:lnTo>
                    <a:lnTo>
                      <a:pt x="242" y="374"/>
                    </a:lnTo>
                    <a:lnTo>
                      <a:pt x="238" y="378"/>
                    </a:lnTo>
                    <a:lnTo>
                      <a:pt x="220" y="388"/>
                    </a:lnTo>
                    <a:lnTo>
                      <a:pt x="200" y="392"/>
                    </a:lnTo>
                    <a:lnTo>
                      <a:pt x="200" y="398"/>
                    </a:lnTo>
                    <a:lnTo>
                      <a:pt x="198" y="400"/>
                    </a:lnTo>
                    <a:lnTo>
                      <a:pt x="196" y="402"/>
                    </a:lnTo>
                    <a:lnTo>
                      <a:pt x="192" y="404"/>
                    </a:lnTo>
                    <a:lnTo>
                      <a:pt x="190" y="406"/>
                    </a:lnTo>
                    <a:lnTo>
                      <a:pt x="186" y="408"/>
                    </a:lnTo>
                    <a:lnTo>
                      <a:pt x="184" y="410"/>
                    </a:lnTo>
                    <a:lnTo>
                      <a:pt x="178" y="412"/>
                    </a:lnTo>
                    <a:lnTo>
                      <a:pt x="172" y="414"/>
                    </a:lnTo>
                    <a:lnTo>
                      <a:pt x="166" y="414"/>
                    </a:lnTo>
                    <a:lnTo>
                      <a:pt x="166" y="418"/>
                    </a:lnTo>
                    <a:lnTo>
                      <a:pt x="166" y="424"/>
                    </a:lnTo>
                    <a:lnTo>
                      <a:pt x="164" y="428"/>
                    </a:lnTo>
                    <a:lnTo>
                      <a:pt x="156" y="434"/>
                    </a:lnTo>
                    <a:lnTo>
                      <a:pt x="144" y="440"/>
                    </a:lnTo>
                    <a:lnTo>
                      <a:pt x="130" y="444"/>
                    </a:lnTo>
                    <a:lnTo>
                      <a:pt x="120" y="450"/>
                    </a:lnTo>
                    <a:lnTo>
                      <a:pt x="134" y="458"/>
                    </a:lnTo>
                    <a:lnTo>
                      <a:pt x="146" y="468"/>
                    </a:lnTo>
                    <a:lnTo>
                      <a:pt x="154" y="480"/>
                    </a:lnTo>
                    <a:lnTo>
                      <a:pt x="156" y="492"/>
                    </a:lnTo>
                    <a:lnTo>
                      <a:pt x="152" y="506"/>
                    </a:lnTo>
                    <a:lnTo>
                      <a:pt x="138" y="516"/>
                    </a:lnTo>
                    <a:lnTo>
                      <a:pt x="126" y="520"/>
                    </a:lnTo>
                    <a:lnTo>
                      <a:pt x="114" y="516"/>
                    </a:lnTo>
                    <a:lnTo>
                      <a:pt x="102" y="512"/>
                    </a:lnTo>
                    <a:lnTo>
                      <a:pt x="92" y="508"/>
                    </a:lnTo>
                    <a:lnTo>
                      <a:pt x="82" y="506"/>
                    </a:lnTo>
                    <a:lnTo>
                      <a:pt x="76" y="512"/>
                    </a:lnTo>
                    <a:lnTo>
                      <a:pt x="74" y="516"/>
                    </a:lnTo>
                    <a:lnTo>
                      <a:pt x="74" y="522"/>
                    </a:lnTo>
                    <a:lnTo>
                      <a:pt x="76" y="526"/>
                    </a:lnTo>
                    <a:lnTo>
                      <a:pt x="78" y="530"/>
                    </a:lnTo>
                    <a:lnTo>
                      <a:pt x="82" y="534"/>
                    </a:lnTo>
                    <a:lnTo>
                      <a:pt x="82" y="538"/>
                    </a:lnTo>
                    <a:lnTo>
                      <a:pt x="82" y="544"/>
                    </a:lnTo>
                    <a:lnTo>
                      <a:pt x="80" y="550"/>
                    </a:lnTo>
                    <a:lnTo>
                      <a:pt x="78" y="554"/>
                    </a:lnTo>
                    <a:lnTo>
                      <a:pt x="76" y="560"/>
                    </a:lnTo>
                    <a:lnTo>
                      <a:pt x="76" y="564"/>
                    </a:lnTo>
                    <a:lnTo>
                      <a:pt x="76" y="580"/>
                    </a:lnTo>
                    <a:lnTo>
                      <a:pt x="82" y="588"/>
                    </a:lnTo>
                    <a:lnTo>
                      <a:pt x="90" y="590"/>
                    </a:lnTo>
                    <a:lnTo>
                      <a:pt x="100" y="588"/>
                    </a:lnTo>
                    <a:lnTo>
                      <a:pt x="112" y="582"/>
                    </a:lnTo>
                    <a:lnTo>
                      <a:pt x="124" y="574"/>
                    </a:lnTo>
                    <a:lnTo>
                      <a:pt x="134" y="566"/>
                    </a:lnTo>
                    <a:lnTo>
                      <a:pt x="144" y="556"/>
                    </a:lnTo>
                    <a:lnTo>
                      <a:pt x="150" y="550"/>
                    </a:lnTo>
                    <a:lnTo>
                      <a:pt x="160" y="536"/>
                    </a:lnTo>
                    <a:lnTo>
                      <a:pt x="168" y="518"/>
                    </a:lnTo>
                    <a:lnTo>
                      <a:pt x="176" y="508"/>
                    </a:lnTo>
                    <a:lnTo>
                      <a:pt x="188" y="502"/>
                    </a:lnTo>
                    <a:lnTo>
                      <a:pt x="200" y="502"/>
                    </a:lnTo>
                    <a:lnTo>
                      <a:pt x="212" y="500"/>
                    </a:lnTo>
                    <a:lnTo>
                      <a:pt x="222" y="490"/>
                    </a:lnTo>
                    <a:lnTo>
                      <a:pt x="226" y="494"/>
                    </a:lnTo>
                    <a:lnTo>
                      <a:pt x="230" y="498"/>
                    </a:lnTo>
                    <a:lnTo>
                      <a:pt x="234" y="500"/>
                    </a:lnTo>
                    <a:lnTo>
                      <a:pt x="240" y="500"/>
                    </a:lnTo>
                    <a:lnTo>
                      <a:pt x="244" y="502"/>
                    </a:lnTo>
                    <a:lnTo>
                      <a:pt x="248" y="506"/>
                    </a:lnTo>
                    <a:lnTo>
                      <a:pt x="252" y="512"/>
                    </a:lnTo>
                    <a:lnTo>
                      <a:pt x="256" y="516"/>
                    </a:lnTo>
                    <a:lnTo>
                      <a:pt x="258" y="522"/>
                    </a:lnTo>
                    <a:lnTo>
                      <a:pt x="262" y="528"/>
                    </a:lnTo>
                    <a:lnTo>
                      <a:pt x="266" y="530"/>
                    </a:lnTo>
                    <a:lnTo>
                      <a:pt x="270" y="534"/>
                    </a:lnTo>
                    <a:lnTo>
                      <a:pt x="274" y="536"/>
                    </a:lnTo>
                    <a:lnTo>
                      <a:pt x="278" y="538"/>
                    </a:lnTo>
                    <a:lnTo>
                      <a:pt x="282" y="542"/>
                    </a:lnTo>
                    <a:lnTo>
                      <a:pt x="286" y="548"/>
                    </a:lnTo>
                    <a:lnTo>
                      <a:pt x="288" y="554"/>
                    </a:lnTo>
                    <a:lnTo>
                      <a:pt x="290" y="562"/>
                    </a:lnTo>
                    <a:lnTo>
                      <a:pt x="290" y="572"/>
                    </a:lnTo>
                    <a:lnTo>
                      <a:pt x="272" y="576"/>
                    </a:lnTo>
                    <a:lnTo>
                      <a:pt x="254" y="580"/>
                    </a:lnTo>
                    <a:lnTo>
                      <a:pt x="268" y="588"/>
                    </a:lnTo>
                    <a:lnTo>
                      <a:pt x="282" y="594"/>
                    </a:lnTo>
                    <a:lnTo>
                      <a:pt x="298" y="598"/>
                    </a:lnTo>
                    <a:lnTo>
                      <a:pt x="310" y="596"/>
                    </a:lnTo>
                    <a:lnTo>
                      <a:pt x="314" y="590"/>
                    </a:lnTo>
                    <a:lnTo>
                      <a:pt x="314" y="582"/>
                    </a:lnTo>
                    <a:lnTo>
                      <a:pt x="308" y="572"/>
                    </a:lnTo>
                    <a:lnTo>
                      <a:pt x="304" y="564"/>
                    </a:lnTo>
                    <a:lnTo>
                      <a:pt x="300" y="554"/>
                    </a:lnTo>
                    <a:lnTo>
                      <a:pt x="306" y="552"/>
                    </a:lnTo>
                    <a:lnTo>
                      <a:pt x="312" y="550"/>
                    </a:lnTo>
                    <a:lnTo>
                      <a:pt x="320" y="548"/>
                    </a:lnTo>
                    <a:lnTo>
                      <a:pt x="304" y="538"/>
                    </a:lnTo>
                    <a:lnTo>
                      <a:pt x="288" y="524"/>
                    </a:lnTo>
                    <a:lnTo>
                      <a:pt x="270" y="510"/>
                    </a:lnTo>
                    <a:lnTo>
                      <a:pt x="252" y="500"/>
                    </a:lnTo>
                    <a:lnTo>
                      <a:pt x="234" y="496"/>
                    </a:lnTo>
                    <a:lnTo>
                      <a:pt x="250" y="492"/>
                    </a:lnTo>
                    <a:lnTo>
                      <a:pt x="266" y="488"/>
                    </a:lnTo>
                    <a:lnTo>
                      <a:pt x="280" y="484"/>
                    </a:lnTo>
                    <a:lnTo>
                      <a:pt x="292" y="474"/>
                    </a:lnTo>
                    <a:lnTo>
                      <a:pt x="298" y="488"/>
                    </a:lnTo>
                    <a:lnTo>
                      <a:pt x="306" y="500"/>
                    </a:lnTo>
                    <a:lnTo>
                      <a:pt x="316" y="512"/>
                    </a:lnTo>
                    <a:lnTo>
                      <a:pt x="322" y="520"/>
                    </a:lnTo>
                    <a:lnTo>
                      <a:pt x="330" y="526"/>
                    </a:lnTo>
                    <a:lnTo>
                      <a:pt x="336" y="532"/>
                    </a:lnTo>
                    <a:lnTo>
                      <a:pt x="340" y="542"/>
                    </a:lnTo>
                    <a:lnTo>
                      <a:pt x="348" y="558"/>
                    </a:lnTo>
                    <a:lnTo>
                      <a:pt x="350" y="574"/>
                    </a:lnTo>
                    <a:lnTo>
                      <a:pt x="346" y="592"/>
                    </a:lnTo>
                    <a:lnTo>
                      <a:pt x="350" y="592"/>
                    </a:lnTo>
                    <a:lnTo>
                      <a:pt x="356" y="592"/>
                    </a:lnTo>
                    <a:lnTo>
                      <a:pt x="362" y="592"/>
                    </a:lnTo>
                    <a:lnTo>
                      <a:pt x="368" y="592"/>
                    </a:lnTo>
                    <a:lnTo>
                      <a:pt x="372" y="590"/>
                    </a:lnTo>
                    <a:lnTo>
                      <a:pt x="378" y="586"/>
                    </a:lnTo>
                    <a:lnTo>
                      <a:pt x="380" y="584"/>
                    </a:lnTo>
                    <a:lnTo>
                      <a:pt x="380" y="580"/>
                    </a:lnTo>
                    <a:lnTo>
                      <a:pt x="378" y="578"/>
                    </a:lnTo>
                    <a:lnTo>
                      <a:pt x="376" y="576"/>
                    </a:lnTo>
                    <a:lnTo>
                      <a:pt x="374" y="572"/>
                    </a:lnTo>
                    <a:lnTo>
                      <a:pt x="372" y="568"/>
                    </a:lnTo>
                    <a:lnTo>
                      <a:pt x="370" y="566"/>
                    </a:lnTo>
                    <a:lnTo>
                      <a:pt x="368" y="562"/>
                    </a:lnTo>
                    <a:lnTo>
                      <a:pt x="364" y="560"/>
                    </a:lnTo>
                    <a:lnTo>
                      <a:pt x="362" y="556"/>
                    </a:lnTo>
                    <a:lnTo>
                      <a:pt x="360" y="552"/>
                    </a:lnTo>
                    <a:lnTo>
                      <a:pt x="360" y="548"/>
                    </a:lnTo>
                    <a:lnTo>
                      <a:pt x="362" y="544"/>
                    </a:lnTo>
                    <a:lnTo>
                      <a:pt x="366" y="540"/>
                    </a:lnTo>
                    <a:lnTo>
                      <a:pt x="370" y="538"/>
                    </a:lnTo>
                    <a:lnTo>
                      <a:pt x="376" y="536"/>
                    </a:lnTo>
                    <a:lnTo>
                      <a:pt x="382" y="538"/>
                    </a:lnTo>
                    <a:lnTo>
                      <a:pt x="388" y="540"/>
                    </a:lnTo>
                    <a:lnTo>
                      <a:pt x="398" y="548"/>
                    </a:lnTo>
                    <a:lnTo>
                      <a:pt x="400" y="560"/>
                    </a:lnTo>
                    <a:lnTo>
                      <a:pt x="400" y="574"/>
                    </a:lnTo>
                    <a:lnTo>
                      <a:pt x="402" y="586"/>
                    </a:lnTo>
                    <a:lnTo>
                      <a:pt x="404" y="596"/>
                    </a:lnTo>
                    <a:lnTo>
                      <a:pt x="414" y="604"/>
                    </a:lnTo>
                    <a:lnTo>
                      <a:pt x="426" y="606"/>
                    </a:lnTo>
                    <a:lnTo>
                      <a:pt x="438" y="604"/>
                    </a:lnTo>
                    <a:lnTo>
                      <a:pt x="448" y="600"/>
                    </a:lnTo>
                    <a:lnTo>
                      <a:pt x="458" y="602"/>
                    </a:lnTo>
                    <a:lnTo>
                      <a:pt x="466" y="610"/>
                    </a:lnTo>
                    <a:lnTo>
                      <a:pt x="470" y="608"/>
                    </a:lnTo>
                    <a:lnTo>
                      <a:pt x="474" y="606"/>
                    </a:lnTo>
                    <a:lnTo>
                      <a:pt x="478" y="604"/>
                    </a:lnTo>
                    <a:lnTo>
                      <a:pt x="484" y="620"/>
                    </a:lnTo>
                    <a:lnTo>
                      <a:pt x="478" y="638"/>
                    </a:lnTo>
                    <a:lnTo>
                      <a:pt x="468" y="652"/>
                    </a:lnTo>
                    <a:lnTo>
                      <a:pt x="452" y="664"/>
                    </a:lnTo>
                    <a:lnTo>
                      <a:pt x="438" y="672"/>
                    </a:lnTo>
                    <a:lnTo>
                      <a:pt x="420" y="674"/>
                    </a:lnTo>
                    <a:lnTo>
                      <a:pt x="404" y="672"/>
                    </a:lnTo>
                    <a:lnTo>
                      <a:pt x="390" y="666"/>
                    </a:lnTo>
                    <a:lnTo>
                      <a:pt x="376" y="660"/>
                    </a:lnTo>
                    <a:lnTo>
                      <a:pt x="362" y="654"/>
                    </a:lnTo>
                    <a:lnTo>
                      <a:pt x="346" y="654"/>
                    </a:lnTo>
                    <a:lnTo>
                      <a:pt x="342" y="664"/>
                    </a:lnTo>
                    <a:lnTo>
                      <a:pt x="332" y="668"/>
                    </a:lnTo>
                    <a:lnTo>
                      <a:pt x="320" y="666"/>
                    </a:lnTo>
                    <a:lnTo>
                      <a:pt x="306" y="662"/>
                    </a:lnTo>
                    <a:lnTo>
                      <a:pt x="290" y="656"/>
                    </a:lnTo>
                    <a:lnTo>
                      <a:pt x="276" y="648"/>
                    </a:lnTo>
                    <a:lnTo>
                      <a:pt x="264" y="644"/>
                    </a:lnTo>
                    <a:lnTo>
                      <a:pt x="254" y="642"/>
                    </a:lnTo>
                    <a:lnTo>
                      <a:pt x="250" y="622"/>
                    </a:lnTo>
                    <a:lnTo>
                      <a:pt x="252" y="604"/>
                    </a:lnTo>
                    <a:lnTo>
                      <a:pt x="254" y="608"/>
                    </a:lnTo>
                    <a:lnTo>
                      <a:pt x="254" y="602"/>
                    </a:lnTo>
                    <a:lnTo>
                      <a:pt x="254" y="598"/>
                    </a:lnTo>
                    <a:lnTo>
                      <a:pt x="254" y="592"/>
                    </a:lnTo>
                    <a:lnTo>
                      <a:pt x="236" y="590"/>
                    </a:lnTo>
                    <a:lnTo>
                      <a:pt x="214" y="590"/>
                    </a:lnTo>
                    <a:lnTo>
                      <a:pt x="194" y="590"/>
                    </a:lnTo>
                    <a:lnTo>
                      <a:pt x="174" y="592"/>
                    </a:lnTo>
                    <a:lnTo>
                      <a:pt x="162" y="594"/>
                    </a:lnTo>
                    <a:lnTo>
                      <a:pt x="156" y="596"/>
                    </a:lnTo>
                    <a:lnTo>
                      <a:pt x="148" y="602"/>
                    </a:lnTo>
                    <a:lnTo>
                      <a:pt x="140" y="606"/>
                    </a:lnTo>
                    <a:lnTo>
                      <a:pt x="126" y="608"/>
                    </a:lnTo>
                    <a:lnTo>
                      <a:pt x="114" y="604"/>
                    </a:lnTo>
                    <a:lnTo>
                      <a:pt x="104" y="606"/>
                    </a:lnTo>
                    <a:lnTo>
                      <a:pt x="102" y="608"/>
                    </a:lnTo>
                    <a:lnTo>
                      <a:pt x="98" y="612"/>
                    </a:lnTo>
                    <a:lnTo>
                      <a:pt x="96" y="618"/>
                    </a:lnTo>
                    <a:lnTo>
                      <a:pt x="92" y="624"/>
                    </a:lnTo>
                    <a:lnTo>
                      <a:pt x="90" y="628"/>
                    </a:lnTo>
                    <a:lnTo>
                      <a:pt x="88" y="632"/>
                    </a:lnTo>
                    <a:lnTo>
                      <a:pt x="84" y="638"/>
                    </a:lnTo>
                    <a:lnTo>
                      <a:pt x="78" y="642"/>
                    </a:lnTo>
                    <a:lnTo>
                      <a:pt x="74" y="646"/>
                    </a:lnTo>
                    <a:lnTo>
                      <a:pt x="72" y="652"/>
                    </a:lnTo>
                    <a:lnTo>
                      <a:pt x="68" y="658"/>
                    </a:lnTo>
                    <a:lnTo>
                      <a:pt x="58" y="676"/>
                    </a:lnTo>
                    <a:lnTo>
                      <a:pt x="46" y="690"/>
                    </a:lnTo>
                    <a:lnTo>
                      <a:pt x="32" y="708"/>
                    </a:lnTo>
                    <a:lnTo>
                      <a:pt x="20" y="726"/>
                    </a:lnTo>
                    <a:lnTo>
                      <a:pt x="8" y="746"/>
                    </a:lnTo>
                    <a:lnTo>
                      <a:pt x="2" y="766"/>
                    </a:lnTo>
                    <a:lnTo>
                      <a:pt x="2" y="790"/>
                    </a:lnTo>
                    <a:lnTo>
                      <a:pt x="4" y="812"/>
                    </a:lnTo>
                    <a:lnTo>
                      <a:pt x="4" y="832"/>
                    </a:lnTo>
                    <a:lnTo>
                      <a:pt x="2" y="848"/>
                    </a:lnTo>
                    <a:lnTo>
                      <a:pt x="0" y="864"/>
                    </a:lnTo>
                    <a:lnTo>
                      <a:pt x="4" y="880"/>
                    </a:lnTo>
                    <a:lnTo>
                      <a:pt x="16" y="898"/>
                    </a:lnTo>
                    <a:lnTo>
                      <a:pt x="30" y="920"/>
                    </a:lnTo>
                    <a:lnTo>
                      <a:pt x="48" y="942"/>
                    </a:lnTo>
                    <a:lnTo>
                      <a:pt x="64" y="960"/>
                    </a:lnTo>
                    <a:lnTo>
                      <a:pt x="80" y="972"/>
                    </a:lnTo>
                    <a:lnTo>
                      <a:pt x="96" y="978"/>
                    </a:lnTo>
                    <a:lnTo>
                      <a:pt x="112" y="982"/>
                    </a:lnTo>
                    <a:lnTo>
                      <a:pt x="126" y="978"/>
                    </a:lnTo>
                    <a:lnTo>
                      <a:pt x="130" y="976"/>
                    </a:lnTo>
                    <a:lnTo>
                      <a:pt x="132" y="972"/>
                    </a:lnTo>
                    <a:lnTo>
                      <a:pt x="134" y="968"/>
                    </a:lnTo>
                    <a:lnTo>
                      <a:pt x="138" y="962"/>
                    </a:lnTo>
                    <a:lnTo>
                      <a:pt x="140" y="960"/>
                    </a:lnTo>
                    <a:lnTo>
                      <a:pt x="146" y="958"/>
                    </a:lnTo>
                    <a:lnTo>
                      <a:pt x="150" y="958"/>
                    </a:lnTo>
                    <a:lnTo>
                      <a:pt x="156" y="958"/>
                    </a:lnTo>
                    <a:lnTo>
                      <a:pt x="162" y="958"/>
                    </a:lnTo>
                    <a:lnTo>
                      <a:pt x="174" y="952"/>
                    </a:lnTo>
                    <a:lnTo>
                      <a:pt x="186" y="944"/>
                    </a:lnTo>
                    <a:lnTo>
                      <a:pt x="198" y="942"/>
                    </a:lnTo>
                    <a:lnTo>
                      <a:pt x="210" y="948"/>
                    </a:lnTo>
                    <a:lnTo>
                      <a:pt x="218" y="962"/>
                    </a:lnTo>
                    <a:lnTo>
                      <a:pt x="220" y="976"/>
                    </a:lnTo>
                    <a:lnTo>
                      <a:pt x="230" y="972"/>
                    </a:lnTo>
                    <a:lnTo>
                      <a:pt x="240" y="968"/>
                    </a:lnTo>
                    <a:lnTo>
                      <a:pt x="250" y="960"/>
                    </a:lnTo>
                    <a:lnTo>
                      <a:pt x="250" y="980"/>
                    </a:lnTo>
                    <a:lnTo>
                      <a:pt x="250" y="998"/>
                    </a:lnTo>
                    <a:lnTo>
                      <a:pt x="246" y="1018"/>
                    </a:lnTo>
                    <a:lnTo>
                      <a:pt x="244" y="1032"/>
                    </a:lnTo>
                    <a:lnTo>
                      <a:pt x="248" y="1044"/>
                    </a:lnTo>
                    <a:lnTo>
                      <a:pt x="254" y="1056"/>
                    </a:lnTo>
                    <a:lnTo>
                      <a:pt x="264" y="1072"/>
                    </a:lnTo>
                    <a:lnTo>
                      <a:pt x="270" y="1086"/>
                    </a:lnTo>
                    <a:lnTo>
                      <a:pt x="272" y="1096"/>
                    </a:lnTo>
                    <a:lnTo>
                      <a:pt x="270" y="1108"/>
                    </a:lnTo>
                    <a:lnTo>
                      <a:pt x="268" y="1120"/>
                    </a:lnTo>
                    <a:lnTo>
                      <a:pt x="268" y="1134"/>
                    </a:lnTo>
                    <a:lnTo>
                      <a:pt x="270" y="1154"/>
                    </a:lnTo>
                    <a:lnTo>
                      <a:pt x="272" y="1174"/>
                    </a:lnTo>
                    <a:lnTo>
                      <a:pt x="270" y="1194"/>
                    </a:lnTo>
                    <a:lnTo>
                      <a:pt x="272" y="1222"/>
                    </a:lnTo>
                    <a:lnTo>
                      <a:pt x="280" y="1254"/>
                    </a:lnTo>
                    <a:lnTo>
                      <a:pt x="290" y="1284"/>
                    </a:lnTo>
                    <a:lnTo>
                      <a:pt x="300" y="1314"/>
                    </a:lnTo>
                    <a:lnTo>
                      <a:pt x="310" y="1346"/>
                    </a:lnTo>
                    <a:lnTo>
                      <a:pt x="318" y="1380"/>
                    </a:lnTo>
                    <a:lnTo>
                      <a:pt x="322" y="1416"/>
                    </a:lnTo>
                    <a:lnTo>
                      <a:pt x="346" y="1412"/>
                    </a:lnTo>
                    <a:lnTo>
                      <a:pt x="366" y="1404"/>
                    </a:lnTo>
                    <a:lnTo>
                      <a:pt x="382" y="1394"/>
                    </a:lnTo>
                    <a:lnTo>
                      <a:pt x="400" y="1382"/>
                    </a:lnTo>
                    <a:lnTo>
                      <a:pt x="418" y="1370"/>
                    </a:lnTo>
                    <a:lnTo>
                      <a:pt x="424" y="1366"/>
                    </a:lnTo>
                    <a:lnTo>
                      <a:pt x="430" y="1364"/>
                    </a:lnTo>
                    <a:lnTo>
                      <a:pt x="436" y="1360"/>
                    </a:lnTo>
                    <a:lnTo>
                      <a:pt x="440" y="1358"/>
                    </a:lnTo>
                    <a:lnTo>
                      <a:pt x="442" y="1354"/>
                    </a:lnTo>
                    <a:lnTo>
                      <a:pt x="446" y="1350"/>
                    </a:lnTo>
                    <a:lnTo>
                      <a:pt x="448" y="1342"/>
                    </a:lnTo>
                    <a:lnTo>
                      <a:pt x="448" y="1326"/>
                    </a:lnTo>
                    <a:lnTo>
                      <a:pt x="446" y="1310"/>
                    </a:lnTo>
                    <a:lnTo>
                      <a:pt x="446" y="1294"/>
                    </a:lnTo>
                    <a:lnTo>
                      <a:pt x="458" y="1292"/>
                    </a:lnTo>
                    <a:lnTo>
                      <a:pt x="466" y="1286"/>
                    </a:lnTo>
                    <a:lnTo>
                      <a:pt x="468" y="1276"/>
                    </a:lnTo>
                    <a:lnTo>
                      <a:pt x="468" y="1264"/>
                    </a:lnTo>
                    <a:lnTo>
                      <a:pt x="466" y="1252"/>
                    </a:lnTo>
                    <a:lnTo>
                      <a:pt x="466" y="1240"/>
                    </a:lnTo>
                    <a:lnTo>
                      <a:pt x="468" y="1224"/>
                    </a:lnTo>
                    <a:lnTo>
                      <a:pt x="476" y="1214"/>
                    </a:lnTo>
                    <a:lnTo>
                      <a:pt x="486" y="1208"/>
                    </a:lnTo>
                    <a:lnTo>
                      <a:pt x="496" y="1204"/>
                    </a:lnTo>
                    <a:lnTo>
                      <a:pt x="508" y="1200"/>
                    </a:lnTo>
                    <a:lnTo>
                      <a:pt x="518" y="1192"/>
                    </a:lnTo>
                    <a:lnTo>
                      <a:pt x="526" y="1180"/>
                    </a:lnTo>
                    <a:lnTo>
                      <a:pt x="530" y="1160"/>
                    </a:lnTo>
                    <a:lnTo>
                      <a:pt x="526" y="1140"/>
                    </a:lnTo>
                    <a:lnTo>
                      <a:pt x="518" y="1118"/>
                    </a:lnTo>
                    <a:lnTo>
                      <a:pt x="508" y="1096"/>
                    </a:lnTo>
                    <a:lnTo>
                      <a:pt x="504" y="1076"/>
                    </a:lnTo>
                    <a:lnTo>
                      <a:pt x="506" y="1056"/>
                    </a:lnTo>
                    <a:lnTo>
                      <a:pt x="516" y="1038"/>
                    </a:lnTo>
                    <a:lnTo>
                      <a:pt x="530" y="1020"/>
                    </a:lnTo>
                    <a:lnTo>
                      <a:pt x="548" y="1002"/>
                    </a:lnTo>
                    <a:lnTo>
                      <a:pt x="564" y="986"/>
                    </a:lnTo>
                    <a:lnTo>
                      <a:pt x="580" y="970"/>
                    </a:lnTo>
                    <a:lnTo>
                      <a:pt x="586" y="960"/>
                    </a:lnTo>
                    <a:lnTo>
                      <a:pt x="596" y="948"/>
                    </a:lnTo>
                    <a:lnTo>
                      <a:pt x="606" y="932"/>
                    </a:lnTo>
                    <a:lnTo>
                      <a:pt x="616" y="918"/>
                    </a:lnTo>
                    <a:lnTo>
                      <a:pt x="620" y="904"/>
                    </a:lnTo>
                    <a:lnTo>
                      <a:pt x="618" y="892"/>
                    </a:lnTo>
                    <a:lnTo>
                      <a:pt x="608" y="884"/>
                    </a:lnTo>
                    <a:lnTo>
                      <a:pt x="594" y="882"/>
                    </a:lnTo>
                    <a:lnTo>
                      <a:pt x="580" y="886"/>
                    </a:lnTo>
                    <a:lnTo>
                      <a:pt x="564" y="892"/>
                    </a:lnTo>
                    <a:lnTo>
                      <a:pt x="550" y="894"/>
                    </a:lnTo>
                    <a:lnTo>
                      <a:pt x="536" y="890"/>
                    </a:lnTo>
                    <a:lnTo>
                      <a:pt x="534" y="888"/>
                    </a:lnTo>
                    <a:lnTo>
                      <a:pt x="532" y="884"/>
                    </a:lnTo>
                    <a:lnTo>
                      <a:pt x="530" y="878"/>
                    </a:lnTo>
                    <a:lnTo>
                      <a:pt x="530" y="874"/>
                    </a:lnTo>
                    <a:lnTo>
                      <a:pt x="528" y="870"/>
                    </a:lnTo>
                    <a:lnTo>
                      <a:pt x="524" y="862"/>
                    </a:lnTo>
                    <a:lnTo>
                      <a:pt x="518" y="856"/>
                    </a:lnTo>
                    <a:lnTo>
                      <a:pt x="514" y="850"/>
                    </a:lnTo>
                    <a:lnTo>
                      <a:pt x="504" y="830"/>
                    </a:lnTo>
                    <a:lnTo>
                      <a:pt x="496" y="810"/>
                    </a:lnTo>
                    <a:lnTo>
                      <a:pt x="488" y="794"/>
                    </a:lnTo>
                    <a:lnTo>
                      <a:pt x="478" y="780"/>
                    </a:lnTo>
                    <a:lnTo>
                      <a:pt x="468" y="766"/>
                    </a:lnTo>
                    <a:lnTo>
                      <a:pt x="462" y="742"/>
                    </a:lnTo>
                    <a:lnTo>
                      <a:pt x="456" y="718"/>
                    </a:lnTo>
                    <a:lnTo>
                      <a:pt x="446" y="694"/>
                    </a:lnTo>
                    <a:lnTo>
                      <a:pt x="458" y="688"/>
                    </a:lnTo>
                    <a:lnTo>
                      <a:pt x="468" y="690"/>
                    </a:lnTo>
                    <a:lnTo>
                      <a:pt x="474" y="698"/>
                    </a:lnTo>
                    <a:lnTo>
                      <a:pt x="480" y="708"/>
                    </a:lnTo>
                    <a:lnTo>
                      <a:pt x="484" y="720"/>
                    </a:lnTo>
                    <a:lnTo>
                      <a:pt x="502" y="750"/>
                    </a:lnTo>
                    <a:lnTo>
                      <a:pt x="518" y="780"/>
                    </a:lnTo>
                    <a:lnTo>
                      <a:pt x="520" y="788"/>
                    </a:lnTo>
                    <a:lnTo>
                      <a:pt x="520" y="794"/>
                    </a:lnTo>
                    <a:lnTo>
                      <a:pt x="520" y="800"/>
                    </a:lnTo>
                    <a:lnTo>
                      <a:pt x="522" y="806"/>
                    </a:lnTo>
                    <a:lnTo>
                      <a:pt x="524" y="810"/>
                    </a:lnTo>
                    <a:lnTo>
                      <a:pt x="526" y="814"/>
                    </a:lnTo>
                    <a:lnTo>
                      <a:pt x="528" y="818"/>
                    </a:lnTo>
                    <a:lnTo>
                      <a:pt x="532" y="824"/>
                    </a:lnTo>
                    <a:lnTo>
                      <a:pt x="540" y="850"/>
                    </a:lnTo>
                    <a:lnTo>
                      <a:pt x="548" y="876"/>
                    </a:lnTo>
                    <a:lnTo>
                      <a:pt x="590" y="856"/>
                    </a:lnTo>
                    <a:lnTo>
                      <a:pt x="634" y="830"/>
                    </a:lnTo>
                    <a:lnTo>
                      <a:pt x="672" y="800"/>
                    </a:lnTo>
                    <a:lnTo>
                      <a:pt x="684" y="790"/>
                    </a:lnTo>
                    <a:lnTo>
                      <a:pt x="692" y="778"/>
                    </a:lnTo>
                    <a:lnTo>
                      <a:pt x="694" y="766"/>
                    </a:lnTo>
                    <a:lnTo>
                      <a:pt x="686" y="752"/>
                    </a:lnTo>
                    <a:lnTo>
                      <a:pt x="678" y="746"/>
                    </a:lnTo>
                    <a:lnTo>
                      <a:pt x="670" y="742"/>
                    </a:lnTo>
                    <a:lnTo>
                      <a:pt x="664" y="740"/>
                    </a:lnTo>
                    <a:lnTo>
                      <a:pt x="660" y="732"/>
                    </a:lnTo>
                    <a:lnTo>
                      <a:pt x="656" y="720"/>
                    </a:lnTo>
                    <a:lnTo>
                      <a:pt x="652" y="718"/>
                    </a:lnTo>
                    <a:lnTo>
                      <a:pt x="646" y="718"/>
                    </a:lnTo>
                    <a:lnTo>
                      <a:pt x="644" y="718"/>
                    </a:lnTo>
                    <a:lnTo>
                      <a:pt x="642" y="720"/>
                    </a:lnTo>
                    <a:lnTo>
                      <a:pt x="638" y="724"/>
                    </a:lnTo>
                    <a:lnTo>
                      <a:pt x="636" y="728"/>
                    </a:lnTo>
                    <a:lnTo>
                      <a:pt x="634" y="732"/>
                    </a:lnTo>
                    <a:lnTo>
                      <a:pt x="632" y="734"/>
                    </a:lnTo>
                    <a:lnTo>
                      <a:pt x="630" y="738"/>
                    </a:lnTo>
                    <a:lnTo>
                      <a:pt x="626" y="740"/>
                    </a:lnTo>
                    <a:lnTo>
                      <a:pt x="612" y="726"/>
                    </a:lnTo>
                    <a:lnTo>
                      <a:pt x="596" y="712"/>
                    </a:lnTo>
                    <a:lnTo>
                      <a:pt x="584" y="696"/>
                    </a:lnTo>
                    <a:lnTo>
                      <a:pt x="576" y="676"/>
                    </a:lnTo>
                    <a:lnTo>
                      <a:pt x="590" y="672"/>
                    </a:lnTo>
                    <a:lnTo>
                      <a:pt x="600" y="676"/>
                    </a:lnTo>
                    <a:lnTo>
                      <a:pt x="608" y="684"/>
                    </a:lnTo>
                    <a:lnTo>
                      <a:pt x="614" y="694"/>
                    </a:lnTo>
                    <a:lnTo>
                      <a:pt x="620" y="704"/>
                    </a:lnTo>
                    <a:lnTo>
                      <a:pt x="630" y="710"/>
                    </a:lnTo>
                    <a:lnTo>
                      <a:pt x="642" y="712"/>
                    </a:lnTo>
                    <a:lnTo>
                      <a:pt x="656" y="708"/>
                    </a:lnTo>
                    <a:lnTo>
                      <a:pt x="668" y="706"/>
                    </a:lnTo>
                    <a:lnTo>
                      <a:pt x="672" y="720"/>
                    </a:lnTo>
                    <a:lnTo>
                      <a:pt x="680" y="726"/>
                    </a:lnTo>
                    <a:lnTo>
                      <a:pt x="690" y="728"/>
                    </a:lnTo>
                    <a:lnTo>
                      <a:pt x="704" y="726"/>
                    </a:lnTo>
                    <a:lnTo>
                      <a:pt x="718" y="724"/>
                    </a:lnTo>
                    <a:lnTo>
                      <a:pt x="730" y="724"/>
                    </a:lnTo>
                    <a:lnTo>
                      <a:pt x="736" y="724"/>
                    </a:lnTo>
                    <a:lnTo>
                      <a:pt x="740" y="726"/>
                    </a:lnTo>
                    <a:lnTo>
                      <a:pt x="742" y="726"/>
                    </a:lnTo>
                    <a:lnTo>
                      <a:pt x="744" y="726"/>
                    </a:lnTo>
                    <a:lnTo>
                      <a:pt x="744" y="728"/>
                    </a:lnTo>
                    <a:lnTo>
                      <a:pt x="744" y="730"/>
                    </a:lnTo>
                    <a:lnTo>
                      <a:pt x="746" y="732"/>
                    </a:lnTo>
                    <a:lnTo>
                      <a:pt x="748" y="736"/>
                    </a:lnTo>
                    <a:lnTo>
                      <a:pt x="750" y="742"/>
                    </a:lnTo>
                    <a:lnTo>
                      <a:pt x="760" y="752"/>
                    </a:lnTo>
                    <a:lnTo>
                      <a:pt x="772" y="760"/>
                    </a:lnTo>
                    <a:lnTo>
                      <a:pt x="786" y="760"/>
                    </a:lnTo>
                    <a:lnTo>
                      <a:pt x="786" y="766"/>
                    </a:lnTo>
                    <a:lnTo>
                      <a:pt x="784" y="770"/>
                    </a:lnTo>
                    <a:lnTo>
                      <a:pt x="780" y="774"/>
                    </a:lnTo>
                    <a:lnTo>
                      <a:pt x="776" y="776"/>
                    </a:lnTo>
                    <a:lnTo>
                      <a:pt x="780" y="780"/>
                    </a:lnTo>
                    <a:lnTo>
                      <a:pt x="786" y="784"/>
                    </a:lnTo>
                    <a:lnTo>
                      <a:pt x="792" y="784"/>
                    </a:lnTo>
                    <a:lnTo>
                      <a:pt x="800" y="786"/>
                    </a:lnTo>
                    <a:lnTo>
                      <a:pt x="800" y="810"/>
                    </a:lnTo>
                    <a:lnTo>
                      <a:pt x="804" y="834"/>
                    </a:lnTo>
                    <a:lnTo>
                      <a:pt x="812" y="858"/>
                    </a:lnTo>
                    <a:lnTo>
                      <a:pt x="822" y="874"/>
                    </a:lnTo>
                    <a:lnTo>
                      <a:pt x="832" y="892"/>
                    </a:lnTo>
                    <a:lnTo>
                      <a:pt x="840" y="910"/>
                    </a:lnTo>
                    <a:lnTo>
                      <a:pt x="844" y="928"/>
                    </a:lnTo>
                    <a:lnTo>
                      <a:pt x="848" y="926"/>
                    </a:lnTo>
                    <a:lnTo>
                      <a:pt x="852" y="924"/>
                    </a:lnTo>
                    <a:lnTo>
                      <a:pt x="854" y="922"/>
                    </a:lnTo>
                    <a:lnTo>
                      <a:pt x="858" y="916"/>
                    </a:lnTo>
                    <a:lnTo>
                      <a:pt x="856" y="928"/>
                    </a:lnTo>
                    <a:lnTo>
                      <a:pt x="858" y="938"/>
                    </a:lnTo>
                    <a:lnTo>
                      <a:pt x="864" y="950"/>
                    </a:lnTo>
                    <a:lnTo>
                      <a:pt x="874" y="958"/>
                    </a:lnTo>
                    <a:lnTo>
                      <a:pt x="876" y="942"/>
                    </a:lnTo>
                    <a:lnTo>
                      <a:pt x="872" y="926"/>
                    </a:lnTo>
                    <a:lnTo>
                      <a:pt x="866" y="910"/>
                    </a:lnTo>
                    <a:lnTo>
                      <a:pt x="864" y="890"/>
                    </a:lnTo>
                    <a:lnTo>
                      <a:pt x="864" y="870"/>
                    </a:lnTo>
                    <a:lnTo>
                      <a:pt x="866" y="850"/>
                    </a:lnTo>
                    <a:lnTo>
                      <a:pt x="866" y="836"/>
                    </a:lnTo>
                    <a:lnTo>
                      <a:pt x="870" y="830"/>
                    </a:lnTo>
                    <a:lnTo>
                      <a:pt x="874" y="826"/>
                    </a:lnTo>
                    <a:lnTo>
                      <a:pt x="884" y="824"/>
                    </a:lnTo>
                    <a:lnTo>
                      <a:pt x="896" y="818"/>
                    </a:lnTo>
                    <a:lnTo>
                      <a:pt x="908" y="806"/>
                    </a:lnTo>
                    <a:lnTo>
                      <a:pt x="918" y="792"/>
                    </a:lnTo>
                    <a:lnTo>
                      <a:pt x="930" y="780"/>
                    </a:lnTo>
                    <a:lnTo>
                      <a:pt x="932" y="776"/>
                    </a:lnTo>
                    <a:lnTo>
                      <a:pt x="938" y="772"/>
                    </a:lnTo>
                    <a:lnTo>
                      <a:pt x="944" y="766"/>
                    </a:lnTo>
                    <a:lnTo>
                      <a:pt x="948" y="762"/>
                    </a:lnTo>
                    <a:lnTo>
                      <a:pt x="954" y="758"/>
                    </a:lnTo>
                    <a:lnTo>
                      <a:pt x="958" y="756"/>
                    </a:lnTo>
                    <a:lnTo>
                      <a:pt x="964" y="754"/>
                    </a:lnTo>
                    <a:lnTo>
                      <a:pt x="968" y="754"/>
                    </a:lnTo>
                    <a:lnTo>
                      <a:pt x="970" y="754"/>
                    </a:lnTo>
                    <a:lnTo>
                      <a:pt x="972" y="756"/>
                    </a:lnTo>
                    <a:lnTo>
                      <a:pt x="974" y="760"/>
                    </a:lnTo>
                    <a:lnTo>
                      <a:pt x="974" y="762"/>
                    </a:lnTo>
                    <a:lnTo>
                      <a:pt x="974" y="766"/>
                    </a:lnTo>
                    <a:lnTo>
                      <a:pt x="974" y="772"/>
                    </a:lnTo>
                    <a:lnTo>
                      <a:pt x="974" y="776"/>
                    </a:lnTo>
                    <a:lnTo>
                      <a:pt x="976" y="780"/>
                    </a:lnTo>
                    <a:lnTo>
                      <a:pt x="982" y="792"/>
                    </a:lnTo>
                    <a:lnTo>
                      <a:pt x="988" y="800"/>
                    </a:lnTo>
                    <a:lnTo>
                      <a:pt x="994" y="810"/>
                    </a:lnTo>
                    <a:lnTo>
                      <a:pt x="998" y="820"/>
                    </a:lnTo>
                    <a:lnTo>
                      <a:pt x="996" y="834"/>
                    </a:lnTo>
                    <a:lnTo>
                      <a:pt x="1004" y="834"/>
                    </a:lnTo>
                    <a:lnTo>
                      <a:pt x="1012" y="832"/>
                    </a:lnTo>
                    <a:lnTo>
                      <a:pt x="1018" y="828"/>
                    </a:lnTo>
                    <a:lnTo>
                      <a:pt x="1020" y="850"/>
                    </a:lnTo>
                    <a:lnTo>
                      <a:pt x="1026" y="868"/>
                    </a:lnTo>
                    <a:lnTo>
                      <a:pt x="1032" y="888"/>
                    </a:lnTo>
                    <a:lnTo>
                      <a:pt x="1032" y="902"/>
                    </a:lnTo>
                    <a:lnTo>
                      <a:pt x="1032" y="916"/>
                    </a:lnTo>
                    <a:lnTo>
                      <a:pt x="1034" y="930"/>
                    </a:lnTo>
                    <a:lnTo>
                      <a:pt x="1038" y="936"/>
                    </a:lnTo>
                    <a:lnTo>
                      <a:pt x="1042" y="940"/>
                    </a:lnTo>
                    <a:lnTo>
                      <a:pt x="1048" y="946"/>
                    </a:lnTo>
                    <a:lnTo>
                      <a:pt x="1052" y="950"/>
                    </a:lnTo>
                    <a:lnTo>
                      <a:pt x="1054" y="956"/>
                    </a:lnTo>
                    <a:lnTo>
                      <a:pt x="1056" y="962"/>
                    </a:lnTo>
                    <a:lnTo>
                      <a:pt x="1056" y="970"/>
                    </a:lnTo>
                    <a:lnTo>
                      <a:pt x="1058" y="976"/>
                    </a:lnTo>
                    <a:lnTo>
                      <a:pt x="1058" y="980"/>
                    </a:lnTo>
                    <a:lnTo>
                      <a:pt x="1060" y="986"/>
                    </a:lnTo>
                    <a:lnTo>
                      <a:pt x="1062" y="990"/>
                    </a:lnTo>
                    <a:lnTo>
                      <a:pt x="1064" y="994"/>
                    </a:lnTo>
                    <a:lnTo>
                      <a:pt x="1068" y="996"/>
                    </a:lnTo>
                    <a:lnTo>
                      <a:pt x="1074" y="998"/>
                    </a:lnTo>
                    <a:lnTo>
                      <a:pt x="1080" y="996"/>
                    </a:lnTo>
                    <a:lnTo>
                      <a:pt x="1080" y="980"/>
                    </a:lnTo>
                    <a:lnTo>
                      <a:pt x="1074" y="966"/>
                    </a:lnTo>
                    <a:lnTo>
                      <a:pt x="1064" y="954"/>
                    </a:lnTo>
                    <a:lnTo>
                      <a:pt x="1054" y="942"/>
                    </a:lnTo>
                    <a:lnTo>
                      <a:pt x="1048" y="928"/>
                    </a:lnTo>
                    <a:lnTo>
                      <a:pt x="1042" y="908"/>
                    </a:lnTo>
                    <a:lnTo>
                      <a:pt x="1042" y="886"/>
                    </a:lnTo>
                    <a:lnTo>
                      <a:pt x="1044" y="866"/>
                    </a:lnTo>
                    <a:lnTo>
                      <a:pt x="1056" y="864"/>
                    </a:lnTo>
                    <a:lnTo>
                      <a:pt x="1066" y="870"/>
                    </a:lnTo>
                    <a:lnTo>
                      <a:pt x="1074" y="880"/>
                    </a:lnTo>
                    <a:lnTo>
                      <a:pt x="1080" y="894"/>
                    </a:lnTo>
                    <a:lnTo>
                      <a:pt x="1086" y="906"/>
                    </a:lnTo>
                    <a:lnTo>
                      <a:pt x="1090" y="918"/>
                    </a:lnTo>
                    <a:lnTo>
                      <a:pt x="1104" y="902"/>
                    </a:lnTo>
                    <a:lnTo>
                      <a:pt x="1114" y="884"/>
                    </a:lnTo>
                    <a:lnTo>
                      <a:pt x="1118" y="862"/>
                    </a:lnTo>
                    <a:lnTo>
                      <a:pt x="1112" y="842"/>
                    </a:lnTo>
                    <a:lnTo>
                      <a:pt x="1104" y="832"/>
                    </a:lnTo>
                    <a:lnTo>
                      <a:pt x="1096" y="824"/>
                    </a:lnTo>
                    <a:lnTo>
                      <a:pt x="1090" y="816"/>
                    </a:lnTo>
                    <a:lnTo>
                      <a:pt x="1090" y="804"/>
                    </a:lnTo>
                    <a:lnTo>
                      <a:pt x="1094" y="792"/>
                    </a:lnTo>
                    <a:lnTo>
                      <a:pt x="1104" y="782"/>
                    </a:lnTo>
                    <a:lnTo>
                      <a:pt x="1116" y="774"/>
                    </a:lnTo>
                    <a:lnTo>
                      <a:pt x="1128" y="768"/>
                    </a:lnTo>
                    <a:lnTo>
                      <a:pt x="1130" y="774"/>
                    </a:lnTo>
                    <a:lnTo>
                      <a:pt x="1128" y="784"/>
                    </a:lnTo>
                    <a:lnTo>
                      <a:pt x="1124" y="794"/>
                    </a:lnTo>
                    <a:lnTo>
                      <a:pt x="1120" y="804"/>
                    </a:lnTo>
                    <a:lnTo>
                      <a:pt x="1118" y="812"/>
                    </a:lnTo>
                    <a:lnTo>
                      <a:pt x="1118" y="818"/>
                    </a:lnTo>
                    <a:lnTo>
                      <a:pt x="1124" y="820"/>
                    </a:lnTo>
                    <a:lnTo>
                      <a:pt x="1134" y="818"/>
                    </a:lnTo>
                    <a:lnTo>
                      <a:pt x="1146" y="810"/>
                    </a:lnTo>
                    <a:lnTo>
                      <a:pt x="1148" y="800"/>
                    </a:lnTo>
                    <a:lnTo>
                      <a:pt x="1148" y="786"/>
                    </a:lnTo>
                    <a:lnTo>
                      <a:pt x="1148" y="774"/>
                    </a:lnTo>
                    <a:lnTo>
                      <a:pt x="1152" y="764"/>
                    </a:lnTo>
                    <a:lnTo>
                      <a:pt x="1160" y="756"/>
                    </a:lnTo>
                    <a:lnTo>
                      <a:pt x="1172" y="752"/>
                    </a:lnTo>
                    <a:lnTo>
                      <a:pt x="1184" y="750"/>
                    </a:lnTo>
                    <a:lnTo>
                      <a:pt x="1196" y="748"/>
                    </a:lnTo>
                    <a:lnTo>
                      <a:pt x="1208" y="742"/>
                    </a:lnTo>
                    <a:lnTo>
                      <a:pt x="1216" y="730"/>
                    </a:lnTo>
                    <a:lnTo>
                      <a:pt x="1218" y="716"/>
                    </a:lnTo>
                    <a:lnTo>
                      <a:pt x="1218" y="700"/>
                    </a:lnTo>
                    <a:lnTo>
                      <a:pt x="1224" y="688"/>
                    </a:lnTo>
                    <a:lnTo>
                      <a:pt x="1232" y="674"/>
                    </a:lnTo>
                    <a:lnTo>
                      <a:pt x="1232" y="660"/>
                    </a:lnTo>
                    <a:lnTo>
                      <a:pt x="1228" y="652"/>
                    </a:lnTo>
                    <a:lnTo>
                      <a:pt x="1222" y="644"/>
                    </a:lnTo>
                    <a:lnTo>
                      <a:pt x="1216" y="634"/>
                    </a:lnTo>
                    <a:lnTo>
                      <a:pt x="1212" y="624"/>
                    </a:lnTo>
                    <a:lnTo>
                      <a:pt x="1214" y="610"/>
                    </a:lnTo>
                    <a:lnTo>
                      <a:pt x="1222" y="598"/>
                    </a:lnTo>
                    <a:lnTo>
                      <a:pt x="1232" y="588"/>
                    </a:lnTo>
                    <a:lnTo>
                      <a:pt x="1222" y="586"/>
                    </a:lnTo>
                    <a:lnTo>
                      <a:pt x="1212" y="588"/>
                    </a:lnTo>
                    <a:lnTo>
                      <a:pt x="1204" y="590"/>
                    </a:lnTo>
                    <a:lnTo>
                      <a:pt x="1196" y="586"/>
                    </a:lnTo>
                    <a:lnTo>
                      <a:pt x="1194" y="576"/>
                    </a:lnTo>
                    <a:lnTo>
                      <a:pt x="1196" y="564"/>
                    </a:lnTo>
                    <a:lnTo>
                      <a:pt x="1206" y="552"/>
                    </a:lnTo>
                    <a:lnTo>
                      <a:pt x="1218" y="542"/>
                    </a:lnTo>
                    <a:lnTo>
                      <a:pt x="1230" y="536"/>
                    </a:lnTo>
                    <a:lnTo>
                      <a:pt x="1242" y="534"/>
                    </a:lnTo>
                    <a:lnTo>
                      <a:pt x="1242" y="542"/>
                    </a:lnTo>
                    <a:lnTo>
                      <a:pt x="1240" y="548"/>
                    </a:lnTo>
                    <a:lnTo>
                      <a:pt x="1236" y="556"/>
                    </a:lnTo>
                    <a:lnTo>
                      <a:pt x="1232" y="562"/>
                    </a:lnTo>
                    <a:lnTo>
                      <a:pt x="1238" y="562"/>
                    </a:lnTo>
                    <a:lnTo>
                      <a:pt x="1248" y="560"/>
                    </a:lnTo>
                    <a:lnTo>
                      <a:pt x="1256" y="558"/>
                    </a:lnTo>
                    <a:lnTo>
                      <a:pt x="1264" y="558"/>
                    </a:lnTo>
                    <a:lnTo>
                      <a:pt x="1270" y="560"/>
                    </a:lnTo>
                    <a:lnTo>
                      <a:pt x="1272" y="566"/>
                    </a:lnTo>
                    <a:lnTo>
                      <a:pt x="1268" y="578"/>
                    </a:lnTo>
                    <a:lnTo>
                      <a:pt x="1280" y="582"/>
                    </a:lnTo>
                    <a:lnTo>
                      <a:pt x="1282" y="590"/>
                    </a:lnTo>
                    <a:lnTo>
                      <a:pt x="1282" y="600"/>
                    </a:lnTo>
                    <a:lnTo>
                      <a:pt x="1276" y="610"/>
                    </a:lnTo>
                    <a:lnTo>
                      <a:pt x="1272" y="620"/>
                    </a:lnTo>
                    <a:lnTo>
                      <a:pt x="1270" y="628"/>
                    </a:lnTo>
                    <a:lnTo>
                      <a:pt x="1278" y="626"/>
                    </a:lnTo>
                    <a:lnTo>
                      <a:pt x="1284" y="624"/>
                    </a:lnTo>
                    <a:lnTo>
                      <a:pt x="1292" y="618"/>
                    </a:lnTo>
                    <a:lnTo>
                      <a:pt x="1296" y="610"/>
                    </a:lnTo>
                    <a:lnTo>
                      <a:pt x="1300" y="600"/>
                    </a:lnTo>
                    <a:lnTo>
                      <a:pt x="1300" y="592"/>
                    </a:lnTo>
                    <a:lnTo>
                      <a:pt x="1296" y="588"/>
                    </a:lnTo>
                    <a:lnTo>
                      <a:pt x="1290" y="580"/>
                    </a:lnTo>
                    <a:lnTo>
                      <a:pt x="1286" y="572"/>
                    </a:lnTo>
                    <a:lnTo>
                      <a:pt x="1284" y="562"/>
                    </a:lnTo>
                    <a:lnTo>
                      <a:pt x="1288" y="556"/>
                    </a:lnTo>
                    <a:lnTo>
                      <a:pt x="1294" y="550"/>
                    </a:lnTo>
                    <a:lnTo>
                      <a:pt x="1300" y="546"/>
                    </a:lnTo>
                    <a:lnTo>
                      <a:pt x="1306" y="536"/>
                    </a:lnTo>
                    <a:lnTo>
                      <a:pt x="1306" y="532"/>
                    </a:lnTo>
                    <a:lnTo>
                      <a:pt x="1306" y="528"/>
                    </a:lnTo>
                    <a:lnTo>
                      <a:pt x="1304" y="526"/>
                    </a:lnTo>
                    <a:lnTo>
                      <a:pt x="1304" y="522"/>
                    </a:lnTo>
                    <a:lnTo>
                      <a:pt x="1304" y="518"/>
                    </a:lnTo>
                    <a:lnTo>
                      <a:pt x="1306" y="514"/>
                    </a:lnTo>
                    <a:lnTo>
                      <a:pt x="1310" y="510"/>
                    </a:lnTo>
                    <a:lnTo>
                      <a:pt x="1314" y="506"/>
                    </a:lnTo>
                    <a:lnTo>
                      <a:pt x="1320" y="502"/>
                    </a:lnTo>
                    <a:lnTo>
                      <a:pt x="1326" y="500"/>
                    </a:lnTo>
                    <a:lnTo>
                      <a:pt x="1330" y="494"/>
                    </a:lnTo>
                    <a:lnTo>
                      <a:pt x="1330" y="500"/>
                    </a:lnTo>
                    <a:lnTo>
                      <a:pt x="1330" y="504"/>
                    </a:lnTo>
                    <a:lnTo>
                      <a:pt x="1334" y="508"/>
                    </a:lnTo>
                    <a:lnTo>
                      <a:pt x="1336" y="512"/>
                    </a:lnTo>
                    <a:lnTo>
                      <a:pt x="1340" y="516"/>
                    </a:lnTo>
                    <a:lnTo>
                      <a:pt x="1346" y="518"/>
                    </a:lnTo>
                    <a:lnTo>
                      <a:pt x="1352" y="502"/>
                    </a:lnTo>
                    <a:lnTo>
                      <a:pt x="1364" y="486"/>
                    </a:lnTo>
                    <a:lnTo>
                      <a:pt x="1376" y="472"/>
                    </a:lnTo>
                    <a:lnTo>
                      <a:pt x="1386" y="458"/>
                    </a:lnTo>
                    <a:lnTo>
                      <a:pt x="1394" y="442"/>
                    </a:lnTo>
                    <a:lnTo>
                      <a:pt x="1398" y="424"/>
                    </a:lnTo>
                    <a:lnTo>
                      <a:pt x="1398" y="410"/>
                    </a:lnTo>
                    <a:lnTo>
                      <a:pt x="1394" y="396"/>
                    </a:lnTo>
                    <a:lnTo>
                      <a:pt x="1388" y="386"/>
                    </a:lnTo>
                    <a:lnTo>
                      <a:pt x="1378" y="382"/>
                    </a:lnTo>
                    <a:lnTo>
                      <a:pt x="1364" y="384"/>
                    </a:lnTo>
                    <a:lnTo>
                      <a:pt x="1362" y="380"/>
                    </a:lnTo>
                    <a:lnTo>
                      <a:pt x="1360" y="376"/>
                    </a:lnTo>
                    <a:lnTo>
                      <a:pt x="1360" y="374"/>
                    </a:lnTo>
                    <a:lnTo>
                      <a:pt x="1356" y="374"/>
                    </a:lnTo>
                    <a:lnTo>
                      <a:pt x="1352" y="374"/>
                    </a:lnTo>
                    <a:lnTo>
                      <a:pt x="1346" y="374"/>
                    </a:lnTo>
                    <a:lnTo>
                      <a:pt x="1342" y="374"/>
                    </a:lnTo>
                    <a:lnTo>
                      <a:pt x="1338" y="374"/>
                    </a:lnTo>
                    <a:lnTo>
                      <a:pt x="1334" y="372"/>
                    </a:lnTo>
                    <a:lnTo>
                      <a:pt x="1332" y="370"/>
                    </a:lnTo>
                    <a:lnTo>
                      <a:pt x="1330" y="366"/>
                    </a:lnTo>
                    <a:lnTo>
                      <a:pt x="1330" y="362"/>
                    </a:lnTo>
                    <a:lnTo>
                      <a:pt x="1332" y="356"/>
                    </a:lnTo>
                    <a:lnTo>
                      <a:pt x="1340" y="350"/>
                    </a:lnTo>
                    <a:lnTo>
                      <a:pt x="1352" y="346"/>
                    </a:lnTo>
                    <a:lnTo>
                      <a:pt x="1366" y="344"/>
                    </a:lnTo>
                    <a:lnTo>
                      <a:pt x="1376" y="340"/>
                    </a:lnTo>
                    <a:lnTo>
                      <a:pt x="1384" y="334"/>
                    </a:lnTo>
                    <a:lnTo>
                      <a:pt x="1390" y="328"/>
                    </a:lnTo>
                    <a:lnTo>
                      <a:pt x="1396" y="320"/>
                    </a:lnTo>
                    <a:lnTo>
                      <a:pt x="1402" y="312"/>
                    </a:lnTo>
                    <a:lnTo>
                      <a:pt x="1424" y="294"/>
                    </a:lnTo>
                    <a:lnTo>
                      <a:pt x="1446" y="282"/>
                    </a:lnTo>
                    <a:lnTo>
                      <a:pt x="1472" y="278"/>
                    </a:lnTo>
                    <a:lnTo>
                      <a:pt x="1500" y="278"/>
                    </a:lnTo>
                    <a:lnTo>
                      <a:pt x="1498" y="290"/>
                    </a:lnTo>
                    <a:lnTo>
                      <a:pt x="1494" y="300"/>
                    </a:lnTo>
                    <a:lnTo>
                      <a:pt x="1508" y="300"/>
                    </a:lnTo>
                    <a:lnTo>
                      <a:pt x="1518" y="294"/>
                    </a:lnTo>
                    <a:lnTo>
                      <a:pt x="1524" y="284"/>
                    </a:lnTo>
                    <a:lnTo>
                      <a:pt x="1532" y="274"/>
                    </a:lnTo>
                    <a:lnTo>
                      <a:pt x="1540" y="264"/>
                    </a:lnTo>
                    <a:lnTo>
                      <a:pt x="1548" y="260"/>
                    </a:lnTo>
                    <a:lnTo>
                      <a:pt x="1560" y="258"/>
                    </a:lnTo>
                    <a:lnTo>
                      <a:pt x="1570" y="258"/>
                    </a:lnTo>
                    <a:lnTo>
                      <a:pt x="1578" y="262"/>
                    </a:lnTo>
                    <a:lnTo>
                      <a:pt x="1580" y="270"/>
                    </a:lnTo>
                    <a:lnTo>
                      <a:pt x="1588" y="258"/>
                    </a:lnTo>
                    <a:lnTo>
                      <a:pt x="1600" y="246"/>
                    </a:lnTo>
                    <a:lnTo>
                      <a:pt x="1614" y="242"/>
                    </a:lnTo>
                    <a:lnTo>
                      <a:pt x="1614" y="260"/>
                    </a:lnTo>
                    <a:lnTo>
                      <a:pt x="1608" y="274"/>
                    </a:lnTo>
                    <a:lnTo>
                      <a:pt x="1598" y="286"/>
                    </a:lnTo>
                    <a:lnTo>
                      <a:pt x="1584" y="296"/>
                    </a:lnTo>
                    <a:lnTo>
                      <a:pt x="1572" y="306"/>
                    </a:lnTo>
                    <a:lnTo>
                      <a:pt x="1560" y="316"/>
                    </a:lnTo>
                    <a:lnTo>
                      <a:pt x="1550" y="330"/>
                    </a:lnTo>
                    <a:lnTo>
                      <a:pt x="1540" y="358"/>
                    </a:lnTo>
                    <a:lnTo>
                      <a:pt x="1538" y="388"/>
                    </a:lnTo>
                    <a:lnTo>
                      <a:pt x="1544" y="420"/>
                    </a:lnTo>
                    <a:lnTo>
                      <a:pt x="1552" y="406"/>
                    </a:lnTo>
                    <a:lnTo>
                      <a:pt x="1560" y="390"/>
                    </a:lnTo>
                    <a:lnTo>
                      <a:pt x="1568" y="376"/>
                    </a:lnTo>
                    <a:lnTo>
                      <a:pt x="1574" y="372"/>
                    </a:lnTo>
                    <a:lnTo>
                      <a:pt x="1578" y="368"/>
                    </a:lnTo>
                    <a:lnTo>
                      <a:pt x="1584" y="364"/>
                    </a:lnTo>
                    <a:lnTo>
                      <a:pt x="1588" y="358"/>
                    </a:lnTo>
                    <a:lnTo>
                      <a:pt x="1592" y="352"/>
                    </a:lnTo>
                    <a:lnTo>
                      <a:pt x="1598" y="336"/>
                    </a:lnTo>
                    <a:lnTo>
                      <a:pt x="1602" y="322"/>
                    </a:lnTo>
                    <a:lnTo>
                      <a:pt x="1606" y="308"/>
                    </a:lnTo>
                    <a:lnTo>
                      <a:pt x="1614" y="296"/>
                    </a:lnTo>
                    <a:lnTo>
                      <a:pt x="1628" y="284"/>
                    </a:lnTo>
                    <a:lnTo>
                      <a:pt x="1632" y="284"/>
                    </a:lnTo>
                    <a:lnTo>
                      <a:pt x="1638" y="282"/>
                    </a:lnTo>
                    <a:lnTo>
                      <a:pt x="1644" y="282"/>
                    </a:lnTo>
                    <a:lnTo>
                      <a:pt x="1650" y="280"/>
                    </a:lnTo>
                    <a:lnTo>
                      <a:pt x="1654" y="280"/>
                    </a:lnTo>
                    <a:lnTo>
                      <a:pt x="1656" y="278"/>
                    </a:lnTo>
                    <a:lnTo>
                      <a:pt x="1658" y="278"/>
                    </a:lnTo>
                    <a:lnTo>
                      <a:pt x="1660" y="278"/>
                    </a:lnTo>
                    <a:lnTo>
                      <a:pt x="1662" y="278"/>
                    </a:lnTo>
                    <a:lnTo>
                      <a:pt x="1664" y="276"/>
                    </a:lnTo>
                    <a:lnTo>
                      <a:pt x="1666" y="274"/>
                    </a:lnTo>
                    <a:lnTo>
                      <a:pt x="1672" y="270"/>
                    </a:lnTo>
                    <a:lnTo>
                      <a:pt x="1688" y="256"/>
                    </a:lnTo>
                    <a:lnTo>
                      <a:pt x="1700" y="250"/>
                    </a:lnTo>
                    <a:lnTo>
                      <a:pt x="1714" y="248"/>
                    </a:lnTo>
                    <a:lnTo>
                      <a:pt x="1732" y="248"/>
                    </a:lnTo>
                    <a:lnTo>
                      <a:pt x="1732" y="242"/>
                    </a:lnTo>
                    <a:lnTo>
                      <a:pt x="1730" y="238"/>
                    </a:lnTo>
                    <a:lnTo>
                      <a:pt x="1728" y="232"/>
                    </a:lnTo>
                    <a:lnTo>
                      <a:pt x="1724" y="228"/>
                    </a:lnTo>
                    <a:lnTo>
                      <a:pt x="1736" y="226"/>
                    </a:lnTo>
                    <a:lnTo>
                      <a:pt x="1744" y="218"/>
                    </a:lnTo>
                    <a:lnTo>
                      <a:pt x="1746" y="208"/>
                    </a:lnTo>
                    <a:lnTo>
                      <a:pt x="1746" y="194"/>
                    </a:lnTo>
                    <a:lnTo>
                      <a:pt x="1752" y="194"/>
                    </a:lnTo>
                    <a:lnTo>
                      <a:pt x="1758" y="198"/>
                    </a:lnTo>
                    <a:lnTo>
                      <a:pt x="1764" y="202"/>
                    </a:lnTo>
                    <a:lnTo>
                      <a:pt x="1768" y="206"/>
                    </a:lnTo>
                    <a:lnTo>
                      <a:pt x="1774" y="210"/>
                    </a:lnTo>
                    <a:lnTo>
                      <a:pt x="1778" y="214"/>
                    </a:lnTo>
                    <a:lnTo>
                      <a:pt x="1792" y="204"/>
                    </a:lnTo>
                    <a:lnTo>
                      <a:pt x="1796" y="194"/>
                    </a:lnTo>
                    <a:lnTo>
                      <a:pt x="1790" y="184"/>
                    </a:lnTo>
                    <a:lnTo>
                      <a:pt x="1778" y="172"/>
                    </a:lnTo>
                    <a:lnTo>
                      <a:pt x="1764" y="162"/>
                    </a:lnTo>
                    <a:lnTo>
                      <a:pt x="1746" y="154"/>
                    </a:lnTo>
                    <a:lnTo>
                      <a:pt x="1728" y="146"/>
                    </a:lnTo>
                    <a:lnTo>
                      <a:pt x="1712" y="142"/>
                    </a:lnTo>
                    <a:lnTo>
                      <a:pt x="1702" y="140"/>
                    </a:lnTo>
                    <a:close/>
                    <a:moveTo>
                      <a:pt x="818" y="196"/>
                    </a:moveTo>
                    <a:lnTo>
                      <a:pt x="822" y="188"/>
                    </a:lnTo>
                    <a:lnTo>
                      <a:pt x="824" y="182"/>
                    </a:lnTo>
                    <a:lnTo>
                      <a:pt x="828" y="174"/>
                    </a:lnTo>
                    <a:lnTo>
                      <a:pt x="824" y="172"/>
                    </a:lnTo>
                    <a:lnTo>
                      <a:pt x="822" y="170"/>
                    </a:lnTo>
                    <a:lnTo>
                      <a:pt x="818" y="176"/>
                    </a:lnTo>
                    <a:lnTo>
                      <a:pt x="816" y="182"/>
                    </a:lnTo>
                    <a:lnTo>
                      <a:pt x="812" y="188"/>
                    </a:lnTo>
                    <a:lnTo>
                      <a:pt x="808" y="194"/>
                    </a:lnTo>
                    <a:lnTo>
                      <a:pt x="804" y="198"/>
                    </a:lnTo>
                    <a:lnTo>
                      <a:pt x="798" y="200"/>
                    </a:lnTo>
                    <a:lnTo>
                      <a:pt x="792" y="200"/>
                    </a:lnTo>
                    <a:lnTo>
                      <a:pt x="790" y="194"/>
                    </a:lnTo>
                    <a:lnTo>
                      <a:pt x="790" y="190"/>
                    </a:lnTo>
                    <a:lnTo>
                      <a:pt x="792" y="186"/>
                    </a:lnTo>
                    <a:lnTo>
                      <a:pt x="794" y="184"/>
                    </a:lnTo>
                    <a:lnTo>
                      <a:pt x="798" y="182"/>
                    </a:lnTo>
                    <a:lnTo>
                      <a:pt x="802" y="178"/>
                    </a:lnTo>
                    <a:lnTo>
                      <a:pt x="804" y="176"/>
                    </a:lnTo>
                    <a:lnTo>
                      <a:pt x="808" y="170"/>
                    </a:lnTo>
                    <a:lnTo>
                      <a:pt x="810" y="166"/>
                    </a:lnTo>
                    <a:lnTo>
                      <a:pt x="812" y="164"/>
                    </a:lnTo>
                    <a:lnTo>
                      <a:pt x="814" y="160"/>
                    </a:lnTo>
                    <a:lnTo>
                      <a:pt x="814" y="158"/>
                    </a:lnTo>
                    <a:lnTo>
                      <a:pt x="814" y="154"/>
                    </a:lnTo>
                    <a:lnTo>
                      <a:pt x="812" y="148"/>
                    </a:lnTo>
                    <a:lnTo>
                      <a:pt x="826" y="154"/>
                    </a:lnTo>
                    <a:lnTo>
                      <a:pt x="834" y="162"/>
                    </a:lnTo>
                    <a:lnTo>
                      <a:pt x="842" y="172"/>
                    </a:lnTo>
                    <a:lnTo>
                      <a:pt x="844" y="182"/>
                    </a:lnTo>
                    <a:lnTo>
                      <a:pt x="840" y="190"/>
                    </a:lnTo>
                    <a:lnTo>
                      <a:pt x="832" y="196"/>
                    </a:lnTo>
                    <a:lnTo>
                      <a:pt x="818" y="196"/>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57" name="Freeform 25"/>
              <p:cNvSpPr>
                <a:spLocks/>
              </p:cNvSpPr>
              <p:nvPr/>
            </p:nvSpPr>
            <p:spPr bwMode="gray">
              <a:xfrm>
                <a:off x="3710" y="326"/>
                <a:ext cx="1796" cy="1416"/>
              </a:xfrm>
              <a:custGeom>
                <a:avLst/>
                <a:gdLst>
                  <a:gd name="T0" fmla="*/ 1638 w 1796"/>
                  <a:gd name="T1" fmla="*/ 154 h 1416"/>
                  <a:gd name="T2" fmla="*/ 1504 w 1796"/>
                  <a:gd name="T3" fmla="*/ 120 h 1416"/>
                  <a:gd name="T4" fmla="*/ 1376 w 1796"/>
                  <a:gd name="T5" fmla="*/ 112 h 1416"/>
                  <a:gd name="T6" fmla="*/ 1242 w 1796"/>
                  <a:gd name="T7" fmla="*/ 92 h 1416"/>
                  <a:gd name="T8" fmla="*/ 1160 w 1796"/>
                  <a:gd name="T9" fmla="*/ 66 h 1416"/>
                  <a:gd name="T10" fmla="*/ 1118 w 1796"/>
                  <a:gd name="T11" fmla="*/ 56 h 1416"/>
                  <a:gd name="T12" fmla="*/ 1006 w 1796"/>
                  <a:gd name="T13" fmla="*/ 40 h 1416"/>
                  <a:gd name="T14" fmla="*/ 876 w 1796"/>
                  <a:gd name="T15" fmla="*/ 80 h 1416"/>
                  <a:gd name="T16" fmla="*/ 892 w 1796"/>
                  <a:gd name="T17" fmla="*/ 146 h 1416"/>
                  <a:gd name="T18" fmla="*/ 852 w 1796"/>
                  <a:gd name="T19" fmla="*/ 92 h 1416"/>
                  <a:gd name="T20" fmla="*/ 824 w 1796"/>
                  <a:gd name="T21" fmla="*/ 88 h 1416"/>
                  <a:gd name="T22" fmla="*/ 764 w 1796"/>
                  <a:gd name="T23" fmla="*/ 148 h 1416"/>
                  <a:gd name="T24" fmla="*/ 646 w 1796"/>
                  <a:gd name="T25" fmla="*/ 152 h 1416"/>
                  <a:gd name="T26" fmla="*/ 544 w 1796"/>
                  <a:gd name="T27" fmla="*/ 164 h 1416"/>
                  <a:gd name="T28" fmla="*/ 502 w 1796"/>
                  <a:gd name="T29" fmla="*/ 220 h 1416"/>
                  <a:gd name="T30" fmla="*/ 474 w 1796"/>
                  <a:gd name="T31" fmla="*/ 134 h 1416"/>
                  <a:gd name="T32" fmla="*/ 320 w 1796"/>
                  <a:gd name="T33" fmla="*/ 128 h 1416"/>
                  <a:gd name="T34" fmla="*/ 250 w 1796"/>
                  <a:gd name="T35" fmla="*/ 220 h 1416"/>
                  <a:gd name="T36" fmla="*/ 210 w 1796"/>
                  <a:gd name="T37" fmla="*/ 304 h 1416"/>
                  <a:gd name="T38" fmla="*/ 286 w 1796"/>
                  <a:gd name="T39" fmla="*/ 344 h 1416"/>
                  <a:gd name="T40" fmla="*/ 310 w 1796"/>
                  <a:gd name="T41" fmla="*/ 224 h 1416"/>
                  <a:gd name="T42" fmla="*/ 376 w 1796"/>
                  <a:gd name="T43" fmla="*/ 218 h 1416"/>
                  <a:gd name="T44" fmla="*/ 432 w 1796"/>
                  <a:gd name="T45" fmla="*/ 278 h 1416"/>
                  <a:gd name="T46" fmla="*/ 408 w 1796"/>
                  <a:gd name="T47" fmla="*/ 292 h 1416"/>
                  <a:gd name="T48" fmla="*/ 340 w 1796"/>
                  <a:gd name="T49" fmla="*/ 354 h 1416"/>
                  <a:gd name="T50" fmla="*/ 196 w 1796"/>
                  <a:gd name="T51" fmla="*/ 402 h 1416"/>
                  <a:gd name="T52" fmla="*/ 152 w 1796"/>
                  <a:gd name="T53" fmla="*/ 506 h 1416"/>
                  <a:gd name="T54" fmla="*/ 76 w 1796"/>
                  <a:gd name="T55" fmla="*/ 580 h 1416"/>
                  <a:gd name="T56" fmla="*/ 240 w 1796"/>
                  <a:gd name="T57" fmla="*/ 500 h 1416"/>
                  <a:gd name="T58" fmla="*/ 282 w 1796"/>
                  <a:gd name="T59" fmla="*/ 594 h 1416"/>
                  <a:gd name="T60" fmla="*/ 292 w 1796"/>
                  <a:gd name="T61" fmla="*/ 474 h 1416"/>
                  <a:gd name="T62" fmla="*/ 378 w 1796"/>
                  <a:gd name="T63" fmla="*/ 578 h 1416"/>
                  <a:gd name="T64" fmla="*/ 402 w 1796"/>
                  <a:gd name="T65" fmla="*/ 586 h 1416"/>
                  <a:gd name="T66" fmla="*/ 376 w 1796"/>
                  <a:gd name="T67" fmla="*/ 660 h 1416"/>
                  <a:gd name="T68" fmla="*/ 194 w 1796"/>
                  <a:gd name="T69" fmla="*/ 590 h 1416"/>
                  <a:gd name="T70" fmla="*/ 68 w 1796"/>
                  <a:gd name="T71" fmla="*/ 658 h 1416"/>
                  <a:gd name="T72" fmla="*/ 112 w 1796"/>
                  <a:gd name="T73" fmla="*/ 982 h 1416"/>
                  <a:gd name="T74" fmla="*/ 250 w 1796"/>
                  <a:gd name="T75" fmla="*/ 960 h 1416"/>
                  <a:gd name="T76" fmla="*/ 300 w 1796"/>
                  <a:gd name="T77" fmla="*/ 1314 h 1416"/>
                  <a:gd name="T78" fmla="*/ 458 w 1796"/>
                  <a:gd name="T79" fmla="*/ 1292 h 1416"/>
                  <a:gd name="T80" fmla="*/ 516 w 1796"/>
                  <a:gd name="T81" fmla="*/ 1038 h 1416"/>
                  <a:gd name="T82" fmla="*/ 530 w 1796"/>
                  <a:gd name="T83" fmla="*/ 878 h 1416"/>
                  <a:gd name="T84" fmla="*/ 502 w 1796"/>
                  <a:gd name="T85" fmla="*/ 750 h 1416"/>
                  <a:gd name="T86" fmla="*/ 678 w 1796"/>
                  <a:gd name="T87" fmla="*/ 746 h 1416"/>
                  <a:gd name="T88" fmla="*/ 590 w 1796"/>
                  <a:gd name="T89" fmla="*/ 672 h 1416"/>
                  <a:gd name="T90" fmla="*/ 744 w 1796"/>
                  <a:gd name="T91" fmla="*/ 728 h 1416"/>
                  <a:gd name="T92" fmla="*/ 822 w 1796"/>
                  <a:gd name="T93" fmla="*/ 874 h 1416"/>
                  <a:gd name="T94" fmla="*/ 870 w 1796"/>
                  <a:gd name="T95" fmla="*/ 830 h 1416"/>
                  <a:gd name="T96" fmla="*/ 974 w 1796"/>
                  <a:gd name="T97" fmla="*/ 766 h 1416"/>
                  <a:gd name="T98" fmla="*/ 1042 w 1796"/>
                  <a:gd name="T99" fmla="*/ 940 h 1416"/>
                  <a:gd name="T100" fmla="*/ 1042 w 1796"/>
                  <a:gd name="T101" fmla="*/ 908 h 1416"/>
                  <a:gd name="T102" fmla="*/ 1116 w 1796"/>
                  <a:gd name="T103" fmla="*/ 774 h 1416"/>
                  <a:gd name="T104" fmla="*/ 1208 w 1796"/>
                  <a:gd name="T105" fmla="*/ 742 h 1416"/>
                  <a:gd name="T106" fmla="*/ 1196 w 1796"/>
                  <a:gd name="T107" fmla="*/ 564 h 1416"/>
                  <a:gd name="T108" fmla="*/ 1276 w 1796"/>
                  <a:gd name="T109" fmla="*/ 610 h 1416"/>
                  <a:gd name="T110" fmla="*/ 1304 w 1796"/>
                  <a:gd name="T111" fmla="*/ 526 h 1416"/>
                  <a:gd name="T112" fmla="*/ 1394 w 1796"/>
                  <a:gd name="T113" fmla="*/ 442 h 1416"/>
                  <a:gd name="T114" fmla="*/ 1332 w 1796"/>
                  <a:gd name="T115" fmla="*/ 356 h 1416"/>
                  <a:gd name="T116" fmla="*/ 1540 w 1796"/>
                  <a:gd name="T117" fmla="*/ 264 h 1416"/>
                  <a:gd name="T118" fmla="*/ 1552 w 1796"/>
                  <a:gd name="T119" fmla="*/ 406 h 1416"/>
                  <a:gd name="T120" fmla="*/ 1658 w 1796"/>
                  <a:gd name="T121" fmla="*/ 278 h 1416"/>
                  <a:gd name="T122" fmla="*/ 1758 w 1796"/>
                  <a:gd name="T123" fmla="*/ 198 h 1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6" h="1416">
                    <a:moveTo>
                      <a:pt x="1702" y="140"/>
                    </a:moveTo>
                    <a:lnTo>
                      <a:pt x="1696" y="138"/>
                    </a:lnTo>
                    <a:lnTo>
                      <a:pt x="1692" y="136"/>
                    </a:lnTo>
                    <a:lnTo>
                      <a:pt x="1686" y="136"/>
                    </a:lnTo>
                    <a:lnTo>
                      <a:pt x="1680" y="134"/>
                    </a:lnTo>
                    <a:lnTo>
                      <a:pt x="1676" y="134"/>
                    </a:lnTo>
                    <a:lnTo>
                      <a:pt x="1672" y="134"/>
                    </a:lnTo>
                    <a:lnTo>
                      <a:pt x="1668" y="138"/>
                    </a:lnTo>
                    <a:lnTo>
                      <a:pt x="1666" y="140"/>
                    </a:lnTo>
                    <a:lnTo>
                      <a:pt x="1666" y="144"/>
                    </a:lnTo>
                    <a:lnTo>
                      <a:pt x="1666" y="148"/>
                    </a:lnTo>
                    <a:lnTo>
                      <a:pt x="1666" y="150"/>
                    </a:lnTo>
                    <a:lnTo>
                      <a:pt x="1664" y="154"/>
                    </a:lnTo>
                    <a:lnTo>
                      <a:pt x="1664" y="156"/>
                    </a:lnTo>
                    <a:lnTo>
                      <a:pt x="1660" y="158"/>
                    </a:lnTo>
                    <a:lnTo>
                      <a:pt x="1654" y="160"/>
                    </a:lnTo>
                    <a:lnTo>
                      <a:pt x="1648" y="160"/>
                    </a:lnTo>
                    <a:lnTo>
                      <a:pt x="1642" y="158"/>
                    </a:lnTo>
                    <a:lnTo>
                      <a:pt x="1638" y="154"/>
                    </a:lnTo>
                    <a:lnTo>
                      <a:pt x="1632" y="152"/>
                    </a:lnTo>
                    <a:lnTo>
                      <a:pt x="1628" y="148"/>
                    </a:lnTo>
                    <a:lnTo>
                      <a:pt x="1622" y="146"/>
                    </a:lnTo>
                    <a:lnTo>
                      <a:pt x="1604" y="146"/>
                    </a:lnTo>
                    <a:lnTo>
                      <a:pt x="1590" y="152"/>
                    </a:lnTo>
                    <a:lnTo>
                      <a:pt x="1588" y="150"/>
                    </a:lnTo>
                    <a:lnTo>
                      <a:pt x="1584" y="146"/>
                    </a:lnTo>
                    <a:lnTo>
                      <a:pt x="1582" y="144"/>
                    </a:lnTo>
                    <a:lnTo>
                      <a:pt x="1580" y="140"/>
                    </a:lnTo>
                    <a:lnTo>
                      <a:pt x="1580" y="146"/>
                    </a:lnTo>
                    <a:lnTo>
                      <a:pt x="1580" y="154"/>
                    </a:lnTo>
                    <a:lnTo>
                      <a:pt x="1580" y="160"/>
                    </a:lnTo>
                    <a:lnTo>
                      <a:pt x="1570" y="146"/>
                    </a:lnTo>
                    <a:lnTo>
                      <a:pt x="1566" y="136"/>
                    </a:lnTo>
                    <a:lnTo>
                      <a:pt x="1560" y="128"/>
                    </a:lnTo>
                    <a:lnTo>
                      <a:pt x="1552" y="122"/>
                    </a:lnTo>
                    <a:lnTo>
                      <a:pt x="1536" y="118"/>
                    </a:lnTo>
                    <a:lnTo>
                      <a:pt x="1520" y="118"/>
                    </a:lnTo>
                    <a:lnTo>
                      <a:pt x="1504" y="120"/>
                    </a:lnTo>
                    <a:lnTo>
                      <a:pt x="1488" y="118"/>
                    </a:lnTo>
                    <a:lnTo>
                      <a:pt x="1476" y="114"/>
                    </a:lnTo>
                    <a:lnTo>
                      <a:pt x="1470" y="102"/>
                    </a:lnTo>
                    <a:lnTo>
                      <a:pt x="1472" y="100"/>
                    </a:lnTo>
                    <a:lnTo>
                      <a:pt x="1474" y="98"/>
                    </a:lnTo>
                    <a:lnTo>
                      <a:pt x="1476" y="96"/>
                    </a:lnTo>
                    <a:lnTo>
                      <a:pt x="1462" y="98"/>
                    </a:lnTo>
                    <a:lnTo>
                      <a:pt x="1450" y="108"/>
                    </a:lnTo>
                    <a:lnTo>
                      <a:pt x="1442" y="118"/>
                    </a:lnTo>
                    <a:lnTo>
                      <a:pt x="1442" y="112"/>
                    </a:lnTo>
                    <a:lnTo>
                      <a:pt x="1440" y="106"/>
                    </a:lnTo>
                    <a:lnTo>
                      <a:pt x="1440" y="100"/>
                    </a:lnTo>
                    <a:lnTo>
                      <a:pt x="1428" y="98"/>
                    </a:lnTo>
                    <a:lnTo>
                      <a:pt x="1416" y="96"/>
                    </a:lnTo>
                    <a:lnTo>
                      <a:pt x="1402" y="96"/>
                    </a:lnTo>
                    <a:lnTo>
                      <a:pt x="1390" y="96"/>
                    </a:lnTo>
                    <a:lnTo>
                      <a:pt x="1380" y="98"/>
                    </a:lnTo>
                    <a:lnTo>
                      <a:pt x="1376" y="104"/>
                    </a:lnTo>
                    <a:lnTo>
                      <a:pt x="1376" y="112"/>
                    </a:lnTo>
                    <a:lnTo>
                      <a:pt x="1386" y="122"/>
                    </a:lnTo>
                    <a:lnTo>
                      <a:pt x="1374" y="126"/>
                    </a:lnTo>
                    <a:lnTo>
                      <a:pt x="1368" y="124"/>
                    </a:lnTo>
                    <a:lnTo>
                      <a:pt x="1362" y="120"/>
                    </a:lnTo>
                    <a:lnTo>
                      <a:pt x="1358" y="114"/>
                    </a:lnTo>
                    <a:lnTo>
                      <a:pt x="1354" y="106"/>
                    </a:lnTo>
                    <a:lnTo>
                      <a:pt x="1346" y="104"/>
                    </a:lnTo>
                    <a:lnTo>
                      <a:pt x="1340" y="102"/>
                    </a:lnTo>
                    <a:lnTo>
                      <a:pt x="1334" y="104"/>
                    </a:lnTo>
                    <a:lnTo>
                      <a:pt x="1330" y="106"/>
                    </a:lnTo>
                    <a:lnTo>
                      <a:pt x="1328" y="110"/>
                    </a:lnTo>
                    <a:lnTo>
                      <a:pt x="1324" y="116"/>
                    </a:lnTo>
                    <a:lnTo>
                      <a:pt x="1322" y="120"/>
                    </a:lnTo>
                    <a:lnTo>
                      <a:pt x="1320" y="126"/>
                    </a:lnTo>
                    <a:lnTo>
                      <a:pt x="1318" y="130"/>
                    </a:lnTo>
                    <a:lnTo>
                      <a:pt x="1296" y="116"/>
                    </a:lnTo>
                    <a:lnTo>
                      <a:pt x="1274" y="104"/>
                    </a:lnTo>
                    <a:lnTo>
                      <a:pt x="1248" y="94"/>
                    </a:lnTo>
                    <a:lnTo>
                      <a:pt x="1242" y="92"/>
                    </a:lnTo>
                    <a:lnTo>
                      <a:pt x="1238" y="94"/>
                    </a:lnTo>
                    <a:lnTo>
                      <a:pt x="1234" y="94"/>
                    </a:lnTo>
                    <a:lnTo>
                      <a:pt x="1228" y="92"/>
                    </a:lnTo>
                    <a:lnTo>
                      <a:pt x="1224" y="90"/>
                    </a:lnTo>
                    <a:lnTo>
                      <a:pt x="1222" y="86"/>
                    </a:lnTo>
                    <a:lnTo>
                      <a:pt x="1218" y="82"/>
                    </a:lnTo>
                    <a:lnTo>
                      <a:pt x="1216" y="78"/>
                    </a:lnTo>
                    <a:lnTo>
                      <a:pt x="1212" y="76"/>
                    </a:lnTo>
                    <a:lnTo>
                      <a:pt x="1206" y="76"/>
                    </a:lnTo>
                    <a:lnTo>
                      <a:pt x="1200" y="76"/>
                    </a:lnTo>
                    <a:lnTo>
                      <a:pt x="1196" y="76"/>
                    </a:lnTo>
                    <a:lnTo>
                      <a:pt x="1190" y="76"/>
                    </a:lnTo>
                    <a:lnTo>
                      <a:pt x="1186" y="74"/>
                    </a:lnTo>
                    <a:lnTo>
                      <a:pt x="1184" y="72"/>
                    </a:lnTo>
                    <a:lnTo>
                      <a:pt x="1180" y="68"/>
                    </a:lnTo>
                    <a:lnTo>
                      <a:pt x="1176" y="64"/>
                    </a:lnTo>
                    <a:lnTo>
                      <a:pt x="1172" y="62"/>
                    </a:lnTo>
                    <a:lnTo>
                      <a:pt x="1168" y="62"/>
                    </a:lnTo>
                    <a:lnTo>
                      <a:pt x="1160" y="66"/>
                    </a:lnTo>
                    <a:lnTo>
                      <a:pt x="1154" y="76"/>
                    </a:lnTo>
                    <a:lnTo>
                      <a:pt x="1152" y="86"/>
                    </a:lnTo>
                    <a:lnTo>
                      <a:pt x="1152" y="96"/>
                    </a:lnTo>
                    <a:lnTo>
                      <a:pt x="1146" y="92"/>
                    </a:lnTo>
                    <a:lnTo>
                      <a:pt x="1140" y="88"/>
                    </a:lnTo>
                    <a:lnTo>
                      <a:pt x="1136" y="82"/>
                    </a:lnTo>
                    <a:lnTo>
                      <a:pt x="1132" y="76"/>
                    </a:lnTo>
                    <a:lnTo>
                      <a:pt x="1108" y="90"/>
                    </a:lnTo>
                    <a:lnTo>
                      <a:pt x="1082" y="96"/>
                    </a:lnTo>
                    <a:lnTo>
                      <a:pt x="1084" y="90"/>
                    </a:lnTo>
                    <a:lnTo>
                      <a:pt x="1086" y="84"/>
                    </a:lnTo>
                    <a:lnTo>
                      <a:pt x="1088" y="82"/>
                    </a:lnTo>
                    <a:lnTo>
                      <a:pt x="1092" y="78"/>
                    </a:lnTo>
                    <a:lnTo>
                      <a:pt x="1096" y="76"/>
                    </a:lnTo>
                    <a:lnTo>
                      <a:pt x="1100" y="74"/>
                    </a:lnTo>
                    <a:lnTo>
                      <a:pt x="1104" y="70"/>
                    </a:lnTo>
                    <a:lnTo>
                      <a:pt x="1110" y="66"/>
                    </a:lnTo>
                    <a:lnTo>
                      <a:pt x="1114" y="60"/>
                    </a:lnTo>
                    <a:lnTo>
                      <a:pt x="1118" y="56"/>
                    </a:lnTo>
                    <a:lnTo>
                      <a:pt x="1122" y="52"/>
                    </a:lnTo>
                    <a:lnTo>
                      <a:pt x="1138" y="42"/>
                    </a:lnTo>
                    <a:lnTo>
                      <a:pt x="1154" y="38"/>
                    </a:lnTo>
                    <a:lnTo>
                      <a:pt x="1172" y="36"/>
                    </a:lnTo>
                    <a:lnTo>
                      <a:pt x="1160" y="28"/>
                    </a:lnTo>
                    <a:lnTo>
                      <a:pt x="1150" y="18"/>
                    </a:lnTo>
                    <a:lnTo>
                      <a:pt x="1138" y="12"/>
                    </a:lnTo>
                    <a:lnTo>
                      <a:pt x="1126" y="14"/>
                    </a:lnTo>
                    <a:lnTo>
                      <a:pt x="1114" y="18"/>
                    </a:lnTo>
                    <a:lnTo>
                      <a:pt x="1102" y="20"/>
                    </a:lnTo>
                    <a:lnTo>
                      <a:pt x="1094" y="14"/>
                    </a:lnTo>
                    <a:lnTo>
                      <a:pt x="1088" y="6"/>
                    </a:lnTo>
                    <a:lnTo>
                      <a:pt x="1082" y="0"/>
                    </a:lnTo>
                    <a:lnTo>
                      <a:pt x="1066" y="4"/>
                    </a:lnTo>
                    <a:lnTo>
                      <a:pt x="1052" y="12"/>
                    </a:lnTo>
                    <a:lnTo>
                      <a:pt x="1038" y="22"/>
                    </a:lnTo>
                    <a:lnTo>
                      <a:pt x="1030" y="26"/>
                    </a:lnTo>
                    <a:lnTo>
                      <a:pt x="1018" y="32"/>
                    </a:lnTo>
                    <a:lnTo>
                      <a:pt x="1006" y="40"/>
                    </a:lnTo>
                    <a:lnTo>
                      <a:pt x="1008" y="32"/>
                    </a:lnTo>
                    <a:lnTo>
                      <a:pt x="1010" y="24"/>
                    </a:lnTo>
                    <a:lnTo>
                      <a:pt x="1014" y="18"/>
                    </a:lnTo>
                    <a:lnTo>
                      <a:pt x="1000" y="18"/>
                    </a:lnTo>
                    <a:lnTo>
                      <a:pt x="980" y="20"/>
                    </a:lnTo>
                    <a:lnTo>
                      <a:pt x="962" y="24"/>
                    </a:lnTo>
                    <a:lnTo>
                      <a:pt x="946" y="30"/>
                    </a:lnTo>
                    <a:lnTo>
                      <a:pt x="932" y="36"/>
                    </a:lnTo>
                    <a:lnTo>
                      <a:pt x="916" y="38"/>
                    </a:lnTo>
                    <a:lnTo>
                      <a:pt x="918" y="42"/>
                    </a:lnTo>
                    <a:lnTo>
                      <a:pt x="922" y="46"/>
                    </a:lnTo>
                    <a:lnTo>
                      <a:pt x="928" y="50"/>
                    </a:lnTo>
                    <a:lnTo>
                      <a:pt x="932" y="52"/>
                    </a:lnTo>
                    <a:lnTo>
                      <a:pt x="938" y="54"/>
                    </a:lnTo>
                    <a:lnTo>
                      <a:pt x="932" y="60"/>
                    </a:lnTo>
                    <a:lnTo>
                      <a:pt x="920" y="66"/>
                    </a:lnTo>
                    <a:lnTo>
                      <a:pt x="902" y="70"/>
                    </a:lnTo>
                    <a:lnTo>
                      <a:pt x="886" y="74"/>
                    </a:lnTo>
                    <a:lnTo>
                      <a:pt x="876" y="80"/>
                    </a:lnTo>
                    <a:lnTo>
                      <a:pt x="880" y="82"/>
                    </a:lnTo>
                    <a:lnTo>
                      <a:pt x="884" y="84"/>
                    </a:lnTo>
                    <a:lnTo>
                      <a:pt x="890" y="88"/>
                    </a:lnTo>
                    <a:lnTo>
                      <a:pt x="894" y="90"/>
                    </a:lnTo>
                    <a:lnTo>
                      <a:pt x="896" y="94"/>
                    </a:lnTo>
                    <a:lnTo>
                      <a:pt x="898" y="98"/>
                    </a:lnTo>
                    <a:lnTo>
                      <a:pt x="898" y="102"/>
                    </a:lnTo>
                    <a:lnTo>
                      <a:pt x="894" y="106"/>
                    </a:lnTo>
                    <a:lnTo>
                      <a:pt x="886" y="110"/>
                    </a:lnTo>
                    <a:lnTo>
                      <a:pt x="888" y="114"/>
                    </a:lnTo>
                    <a:lnTo>
                      <a:pt x="890" y="120"/>
                    </a:lnTo>
                    <a:lnTo>
                      <a:pt x="894" y="124"/>
                    </a:lnTo>
                    <a:lnTo>
                      <a:pt x="898" y="126"/>
                    </a:lnTo>
                    <a:lnTo>
                      <a:pt x="902" y="128"/>
                    </a:lnTo>
                    <a:lnTo>
                      <a:pt x="904" y="134"/>
                    </a:lnTo>
                    <a:lnTo>
                      <a:pt x="902" y="140"/>
                    </a:lnTo>
                    <a:lnTo>
                      <a:pt x="900" y="144"/>
                    </a:lnTo>
                    <a:lnTo>
                      <a:pt x="896" y="146"/>
                    </a:lnTo>
                    <a:lnTo>
                      <a:pt x="892" y="146"/>
                    </a:lnTo>
                    <a:lnTo>
                      <a:pt x="888" y="146"/>
                    </a:lnTo>
                    <a:lnTo>
                      <a:pt x="884" y="144"/>
                    </a:lnTo>
                    <a:lnTo>
                      <a:pt x="878" y="140"/>
                    </a:lnTo>
                    <a:lnTo>
                      <a:pt x="874" y="136"/>
                    </a:lnTo>
                    <a:lnTo>
                      <a:pt x="872" y="132"/>
                    </a:lnTo>
                    <a:lnTo>
                      <a:pt x="870" y="126"/>
                    </a:lnTo>
                    <a:lnTo>
                      <a:pt x="872" y="122"/>
                    </a:lnTo>
                    <a:lnTo>
                      <a:pt x="872" y="118"/>
                    </a:lnTo>
                    <a:lnTo>
                      <a:pt x="876" y="116"/>
                    </a:lnTo>
                    <a:lnTo>
                      <a:pt x="878" y="114"/>
                    </a:lnTo>
                    <a:lnTo>
                      <a:pt x="880" y="112"/>
                    </a:lnTo>
                    <a:lnTo>
                      <a:pt x="880" y="108"/>
                    </a:lnTo>
                    <a:lnTo>
                      <a:pt x="880" y="104"/>
                    </a:lnTo>
                    <a:lnTo>
                      <a:pt x="876" y="100"/>
                    </a:lnTo>
                    <a:lnTo>
                      <a:pt x="870" y="96"/>
                    </a:lnTo>
                    <a:lnTo>
                      <a:pt x="864" y="94"/>
                    </a:lnTo>
                    <a:lnTo>
                      <a:pt x="858" y="92"/>
                    </a:lnTo>
                    <a:lnTo>
                      <a:pt x="852" y="90"/>
                    </a:lnTo>
                    <a:lnTo>
                      <a:pt x="852" y="92"/>
                    </a:lnTo>
                    <a:lnTo>
                      <a:pt x="850" y="96"/>
                    </a:lnTo>
                    <a:lnTo>
                      <a:pt x="848" y="100"/>
                    </a:lnTo>
                    <a:lnTo>
                      <a:pt x="848" y="104"/>
                    </a:lnTo>
                    <a:lnTo>
                      <a:pt x="844" y="104"/>
                    </a:lnTo>
                    <a:lnTo>
                      <a:pt x="842" y="102"/>
                    </a:lnTo>
                    <a:lnTo>
                      <a:pt x="846" y="106"/>
                    </a:lnTo>
                    <a:lnTo>
                      <a:pt x="850" y="108"/>
                    </a:lnTo>
                    <a:lnTo>
                      <a:pt x="850" y="114"/>
                    </a:lnTo>
                    <a:lnTo>
                      <a:pt x="850" y="118"/>
                    </a:lnTo>
                    <a:lnTo>
                      <a:pt x="840" y="120"/>
                    </a:lnTo>
                    <a:lnTo>
                      <a:pt x="830" y="118"/>
                    </a:lnTo>
                    <a:lnTo>
                      <a:pt x="822" y="114"/>
                    </a:lnTo>
                    <a:lnTo>
                      <a:pt x="816" y="108"/>
                    </a:lnTo>
                    <a:lnTo>
                      <a:pt x="816" y="104"/>
                    </a:lnTo>
                    <a:lnTo>
                      <a:pt x="816" y="102"/>
                    </a:lnTo>
                    <a:lnTo>
                      <a:pt x="818" y="98"/>
                    </a:lnTo>
                    <a:lnTo>
                      <a:pt x="820" y="96"/>
                    </a:lnTo>
                    <a:lnTo>
                      <a:pt x="822" y="92"/>
                    </a:lnTo>
                    <a:lnTo>
                      <a:pt x="824" y="88"/>
                    </a:lnTo>
                    <a:lnTo>
                      <a:pt x="824" y="86"/>
                    </a:lnTo>
                    <a:lnTo>
                      <a:pt x="824" y="82"/>
                    </a:lnTo>
                    <a:lnTo>
                      <a:pt x="822" y="82"/>
                    </a:lnTo>
                    <a:lnTo>
                      <a:pt x="818" y="80"/>
                    </a:lnTo>
                    <a:lnTo>
                      <a:pt x="812" y="80"/>
                    </a:lnTo>
                    <a:lnTo>
                      <a:pt x="806" y="100"/>
                    </a:lnTo>
                    <a:lnTo>
                      <a:pt x="804" y="126"/>
                    </a:lnTo>
                    <a:lnTo>
                      <a:pt x="796" y="114"/>
                    </a:lnTo>
                    <a:lnTo>
                      <a:pt x="792" y="100"/>
                    </a:lnTo>
                    <a:lnTo>
                      <a:pt x="790" y="90"/>
                    </a:lnTo>
                    <a:lnTo>
                      <a:pt x="794" y="78"/>
                    </a:lnTo>
                    <a:lnTo>
                      <a:pt x="780" y="76"/>
                    </a:lnTo>
                    <a:lnTo>
                      <a:pt x="768" y="82"/>
                    </a:lnTo>
                    <a:lnTo>
                      <a:pt x="760" y="92"/>
                    </a:lnTo>
                    <a:lnTo>
                      <a:pt x="754" y="106"/>
                    </a:lnTo>
                    <a:lnTo>
                      <a:pt x="752" y="120"/>
                    </a:lnTo>
                    <a:lnTo>
                      <a:pt x="754" y="128"/>
                    </a:lnTo>
                    <a:lnTo>
                      <a:pt x="760" y="138"/>
                    </a:lnTo>
                    <a:lnTo>
                      <a:pt x="764" y="148"/>
                    </a:lnTo>
                    <a:lnTo>
                      <a:pt x="766" y="156"/>
                    </a:lnTo>
                    <a:lnTo>
                      <a:pt x="762" y="164"/>
                    </a:lnTo>
                    <a:lnTo>
                      <a:pt x="750" y="166"/>
                    </a:lnTo>
                    <a:lnTo>
                      <a:pt x="740" y="160"/>
                    </a:lnTo>
                    <a:lnTo>
                      <a:pt x="730" y="150"/>
                    </a:lnTo>
                    <a:lnTo>
                      <a:pt x="722" y="142"/>
                    </a:lnTo>
                    <a:lnTo>
                      <a:pt x="712" y="138"/>
                    </a:lnTo>
                    <a:lnTo>
                      <a:pt x="704" y="136"/>
                    </a:lnTo>
                    <a:lnTo>
                      <a:pt x="694" y="136"/>
                    </a:lnTo>
                    <a:lnTo>
                      <a:pt x="696" y="140"/>
                    </a:lnTo>
                    <a:lnTo>
                      <a:pt x="696" y="144"/>
                    </a:lnTo>
                    <a:lnTo>
                      <a:pt x="696" y="150"/>
                    </a:lnTo>
                    <a:lnTo>
                      <a:pt x="692" y="158"/>
                    </a:lnTo>
                    <a:lnTo>
                      <a:pt x="684" y="162"/>
                    </a:lnTo>
                    <a:lnTo>
                      <a:pt x="678" y="160"/>
                    </a:lnTo>
                    <a:lnTo>
                      <a:pt x="668" y="156"/>
                    </a:lnTo>
                    <a:lnTo>
                      <a:pt x="660" y="152"/>
                    </a:lnTo>
                    <a:lnTo>
                      <a:pt x="652" y="150"/>
                    </a:lnTo>
                    <a:lnTo>
                      <a:pt x="646" y="152"/>
                    </a:lnTo>
                    <a:lnTo>
                      <a:pt x="638" y="154"/>
                    </a:lnTo>
                    <a:lnTo>
                      <a:pt x="632" y="158"/>
                    </a:lnTo>
                    <a:lnTo>
                      <a:pt x="626" y="162"/>
                    </a:lnTo>
                    <a:lnTo>
                      <a:pt x="628" y="158"/>
                    </a:lnTo>
                    <a:lnTo>
                      <a:pt x="630" y="152"/>
                    </a:lnTo>
                    <a:lnTo>
                      <a:pt x="634" y="148"/>
                    </a:lnTo>
                    <a:lnTo>
                      <a:pt x="618" y="150"/>
                    </a:lnTo>
                    <a:lnTo>
                      <a:pt x="604" y="160"/>
                    </a:lnTo>
                    <a:lnTo>
                      <a:pt x="588" y="174"/>
                    </a:lnTo>
                    <a:lnTo>
                      <a:pt x="572" y="186"/>
                    </a:lnTo>
                    <a:lnTo>
                      <a:pt x="558" y="188"/>
                    </a:lnTo>
                    <a:lnTo>
                      <a:pt x="558" y="182"/>
                    </a:lnTo>
                    <a:lnTo>
                      <a:pt x="560" y="174"/>
                    </a:lnTo>
                    <a:lnTo>
                      <a:pt x="566" y="168"/>
                    </a:lnTo>
                    <a:lnTo>
                      <a:pt x="562" y="162"/>
                    </a:lnTo>
                    <a:lnTo>
                      <a:pt x="558" y="160"/>
                    </a:lnTo>
                    <a:lnTo>
                      <a:pt x="552" y="158"/>
                    </a:lnTo>
                    <a:lnTo>
                      <a:pt x="546" y="158"/>
                    </a:lnTo>
                    <a:lnTo>
                      <a:pt x="544" y="164"/>
                    </a:lnTo>
                    <a:lnTo>
                      <a:pt x="542" y="170"/>
                    </a:lnTo>
                    <a:lnTo>
                      <a:pt x="542" y="174"/>
                    </a:lnTo>
                    <a:lnTo>
                      <a:pt x="540" y="180"/>
                    </a:lnTo>
                    <a:lnTo>
                      <a:pt x="538" y="184"/>
                    </a:lnTo>
                    <a:lnTo>
                      <a:pt x="534" y="188"/>
                    </a:lnTo>
                    <a:lnTo>
                      <a:pt x="536" y="192"/>
                    </a:lnTo>
                    <a:lnTo>
                      <a:pt x="536" y="196"/>
                    </a:lnTo>
                    <a:lnTo>
                      <a:pt x="534" y="198"/>
                    </a:lnTo>
                    <a:lnTo>
                      <a:pt x="530" y="200"/>
                    </a:lnTo>
                    <a:lnTo>
                      <a:pt x="526" y="200"/>
                    </a:lnTo>
                    <a:lnTo>
                      <a:pt x="522" y="200"/>
                    </a:lnTo>
                    <a:lnTo>
                      <a:pt x="518" y="198"/>
                    </a:lnTo>
                    <a:lnTo>
                      <a:pt x="514" y="196"/>
                    </a:lnTo>
                    <a:lnTo>
                      <a:pt x="518" y="204"/>
                    </a:lnTo>
                    <a:lnTo>
                      <a:pt x="518" y="212"/>
                    </a:lnTo>
                    <a:lnTo>
                      <a:pt x="518" y="220"/>
                    </a:lnTo>
                    <a:lnTo>
                      <a:pt x="512" y="222"/>
                    </a:lnTo>
                    <a:lnTo>
                      <a:pt x="506" y="222"/>
                    </a:lnTo>
                    <a:lnTo>
                      <a:pt x="502" y="220"/>
                    </a:lnTo>
                    <a:lnTo>
                      <a:pt x="500" y="218"/>
                    </a:lnTo>
                    <a:lnTo>
                      <a:pt x="500" y="214"/>
                    </a:lnTo>
                    <a:lnTo>
                      <a:pt x="498" y="210"/>
                    </a:lnTo>
                    <a:lnTo>
                      <a:pt x="498" y="206"/>
                    </a:lnTo>
                    <a:lnTo>
                      <a:pt x="496" y="202"/>
                    </a:lnTo>
                    <a:lnTo>
                      <a:pt x="494" y="196"/>
                    </a:lnTo>
                    <a:lnTo>
                      <a:pt x="486" y="204"/>
                    </a:lnTo>
                    <a:lnTo>
                      <a:pt x="476" y="212"/>
                    </a:lnTo>
                    <a:lnTo>
                      <a:pt x="466" y="218"/>
                    </a:lnTo>
                    <a:lnTo>
                      <a:pt x="466" y="206"/>
                    </a:lnTo>
                    <a:lnTo>
                      <a:pt x="462" y="196"/>
                    </a:lnTo>
                    <a:lnTo>
                      <a:pt x="456" y="188"/>
                    </a:lnTo>
                    <a:lnTo>
                      <a:pt x="450" y="180"/>
                    </a:lnTo>
                    <a:lnTo>
                      <a:pt x="444" y="170"/>
                    </a:lnTo>
                    <a:lnTo>
                      <a:pt x="466" y="170"/>
                    </a:lnTo>
                    <a:lnTo>
                      <a:pt x="488" y="174"/>
                    </a:lnTo>
                    <a:lnTo>
                      <a:pt x="510" y="176"/>
                    </a:lnTo>
                    <a:lnTo>
                      <a:pt x="494" y="150"/>
                    </a:lnTo>
                    <a:lnTo>
                      <a:pt x="474" y="134"/>
                    </a:lnTo>
                    <a:lnTo>
                      <a:pt x="448" y="128"/>
                    </a:lnTo>
                    <a:lnTo>
                      <a:pt x="420" y="130"/>
                    </a:lnTo>
                    <a:lnTo>
                      <a:pt x="422" y="126"/>
                    </a:lnTo>
                    <a:lnTo>
                      <a:pt x="424" y="122"/>
                    </a:lnTo>
                    <a:lnTo>
                      <a:pt x="426" y="118"/>
                    </a:lnTo>
                    <a:lnTo>
                      <a:pt x="428" y="114"/>
                    </a:lnTo>
                    <a:lnTo>
                      <a:pt x="418" y="106"/>
                    </a:lnTo>
                    <a:lnTo>
                      <a:pt x="408" y="106"/>
                    </a:lnTo>
                    <a:lnTo>
                      <a:pt x="398" y="112"/>
                    </a:lnTo>
                    <a:lnTo>
                      <a:pt x="388" y="118"/>
                    </a:lnTo>
                    <a:lnTo>
                      <a:pt x="378" y="120"/>
                    </a:lnTo>
                    <a:lnTo>
                      <a:pt x="366" y="120"/>
                    </a:lnTo>
                    <a:lnTo>
                      <a:pt x="360" y="116"/>
                    </a:lnTo>
                    <a:lnTo>
                      <a:pt x="356" y="112"/>
                    </a:lnTo>
                    <a:lnTo>
                      <a:pt x="350" y="110"/>
                    </a:lnTo>
                    <a:lnTo>
                      <a:pt x="338" y="114"/>
                    </a:lnTo>
                    <a:lnTo>
                      <a:pt x="332" y="118"/>
                    </a:lnTo>
                    <a:lnTo>
                      <a:pt x="326" y="122"/>
                    </a:lnTo>
                    <a:lnTo>
                      <a:pt x="320" y="128"/>
                    </a:lnTo>
                    <a:lnTo>
                      <a:pt x="316" y="134"/>
                    </a:lnTo>
                    <a:lnTo>
                      <a:pt x="314" y="140"/>
                    </a:lnTo>
                    <a:lnTo>
                      <a:pt x="312" y="146"/>
                    </a:lnTo>
                    <a:lnTo>
                      <a:pt x="312" y="150"/>
                    </a:lnTo>
                    <a:lnTo>
                      <a:pt x="312" y="156"/>
                    </a:lnTo>
                    <a:lnTo>
                      <a:pt x="312" y="160"/>
                    </a:lnTo>
                    <a:lnTo>
                      <a:pt x="308" y="166"/>
                    </a:lnTo>
                    <a:lnTo>
                      <a:pt x="302" y="168"/>
                    </a:lnTo>
                    <a:lnTo>
                      <a:pt x="298" y="172"/>
                    </a:lnTo>
                    <a:lnTo>
                      <a:pt x="292" y="174"/>
                    </a:lnTo>
                    <a:lnTo>
                      <a:pt x="288" y="176"/>
                    </a:lnTo>
                    <a:lnTo>
                      <a:pt x="282" y="180"/>
                    </a:lnTo>
                    <a:lnTo>
                      <a:pt x="278" y="184"/>
                    </a:lnTo>
                    <a:lnTo>
                      <a:pt x="274" y="190"/>
                    </a:lnTo>
                    <a:lnTo>
                      <a:pt x="272" y="194"/>
                    </a:lnTo>
                    <a:lnTo>
                      <a:pt x="272" y="200"/>
                    </a:lnTo>
                    <a:lnTo>
                      <a:pt x="272" y="210"/>
                    </a:lnTo>
                    <a:lnTo>
                      <a:pt x="260" y="214"/>
                    </a:lnTo>
                    <a:lnTo>
                      <a:pt x="250" y="220"/>
                    </a:lnTo>
                    <a:lnTo>
                      <a:pt x="242" y="228"/>
                    </a:lnTo>
                    <a:lnTo>
                      <a:pt x="232" y="234"/>
                    </a:lnTo>
                    <a:lnTo>
                      <a:pt x="220" y="234"/>
                    </a:lnTo>
                    <a:lnTo>
                      <a:pt x="220" y="240"/>
                    </a:lnTo>
                    <a:lnTo>
                      <a:pt x="220" y="246"/>
                    </a:lnTo>
                    <a:lnTo>
                      <a:pt x="222" y="252"/>
                    </a:lnTo>
                    <a:lnTo>
                      <a:pt x="220" y="260"/>
                    </a:lnTo>
                    <a:lnTo>
                      <a:pt x="220" y="264"/>
                    </a:lnTo>
                    <a:lnTo>
                      <a:pt x="216" y="268"/>
                    </a:lnTo>
                    <a:lnTo>
                      <a:pt x="212" y="272"/>
                    </a:lnTo>
                    <a:lnTo>
                      <a:pt x="208" y="276"/>
                    </a:lnTo>
                    <a:lnTo>
                      <a:pt x="204" y="278"/>
                    </a:lnTo>
                    <a:lnTo>
                      <a:pt x="200" y="282"/>
                    </a:lnTo>
                    <a:lnTo>
                      <a:pt x="198" y="288"/>
                    </a:lnTo>
                    <a:lnTo>
                      <a:pt x="198" y="292"/>
                    </a:lnTo>
                    <a:lnTo>
                      <a:pt x="200" y="296"/>
                    </a:lnTo>
                    <a:lnTo>
                      <a:pt x="202" y="300"/>
                    </a:lnTo>
                    <a:lnTo>
                      <a:pt x="206" y="302"/>
                    </a:lnTo>
                    <a:lnTo>
                      <a:pt x="210" y="304"/>
                    </a:lnTo>
                    <a:lnTo>
                      <a:pt x="214" y="306"/>
                    </a:lnTo>
                    <a:lnTo>
                      <a:pt x="218" y="308"/>
                    </a:lnTo>
                    <a:lnTo>
                      <a:pt x="220" y="310"/>
                    </a:lnTo>
                    <a:lnTo>
                      <a:pt x="220" y="314"/>
                    </a:lnTo>
                    <a:lnTo>
                      <a:pt x="220" y="318"/>
                    </a:lnTo>
                    <a:lnTo>
                      <a:pt x="240" y="302"/>
                    </a:lnTo>
                    <a:lnTo>
                      <a:pt x="262" y="290"/>
                    </a:lnTo>
                    <a:lnTo>
                      <a:pt x="286" y="286"/>
                    </a:lnTo>
                    <a:lnTo>
                      <a:pt x="286" y="298"/>
                    </a:lnTo>
                    <a:lnTo>
                      <a:pt x="282" y="306"/>
                    </a:lnTo>
                    <a:lnTo>
                      <a:pt x="272" y="310"/>
                    </a:lnTo>
                    <a:lnTo>
                      <a:pt x="262" y="310"/>
                    </a:lnTo>
                    <a:lnTo>
                      <a:pt x="252" y="306"/>
                    </a:lnTo>
                    <a:lnTo>
                      <a:pt x="252" y="316"/>
                    </a:lnTo>
                    <a:lnTo>
                      <a:pt x="258" y="324"/>
                    </a:lnTo>
                    <a:lnTo>
                      <a:pt x="266" y="328"/>
                    </a:lnTo>
                    <a:lnTo>
                      <a:pt x="272" y="334"/>
                    </a:lnTo>
                    <a:lnTo>
                      <a:pt x="274" y="344"/>
                    </a:lnTo>
                    <a:lnTo>
                      <a:pt x="286" y="344"/>
                    </a:lnTo>
                    <a:lnTo>
                      <a:pt x="296" y="340"/>
                    </a:lnTo>
                    <a:lnTo>
                      <a:pt x="302" y="332"/>
                    </a:lnTo>
                    <a:lnTo>
                      <a:pt x="304" y="324"/>
                    </a:lnTo>
                    <a:lnTo>
                      <a:pt x="300" y="316"/>
                    </a:lnTo>
                    <a:lnTo>
                      <a:pt x="290" y="310"/>
                    </a:lnTo>
                    <a:lnTo>
                      <a:pt x="298" y="306"/>
                    </a:lnTo>
                    <a:lnTo>
                      <a:pt x="308" y="304"/>
                    </a:lnTo>
                    <a:lnTo>
                      <a:pt x="318" y="300"/>
                    </a:lnTo>
                    <a:lnTo>
                      <a:pt x="328" y="298"/>
                    </a:lnTo>
                    <a:lnTo>
                      <a:pt x="334" y="290"/>
                    </a:lnTo>
                    <a:lnTo>
                      <a:pt x="334" y="278"/>
                    </a:lnTo>
                    <a:lnTo>
                      <a:pt x="316" y="276"/>
                    </a:lnTo>
                    <a:lnTo>
                      <a:pt x="308" y="272"/>
                    </a:lnTo>
                    <a:lnTo>
                      <a:pt x="306" y="264"/>
                    </a:lnTo>
                    <a:lnTo>
                      <a:pt x="310" y="254"/>
                    </a:lnTo>
                    <a:lnTo>
                      <a:pt x="314" y="242"/>
                    </a:lnTo>
                    <a:lnTo>
                      <a:pt x="320" y="228"/>
                    </a:lnTo>
                    <a:lnTo>
                      <a:pt x="314" y="226"/>
                    </a:lnTo>
                    <a:lnTo>
                      <a:pt x="310" y="224"/>
                    </a:lnTo>
                    <a:lnTo>
                      <a:pt x="304" y="224"/>
                    </a:lnTo>
                    <a:lnTo>
                      <a:pt x="316" y="222"/>
                    </a:lnTo>
                    <a:lnTo>
                      <a:pt x="326" y="220"/>
                    </a:lnTo>
                    <a:lnTo>
                      <a:pt x="336" y="222"/>
                    </a:lnTo>
                    <a:lnTo>
                      <a:pt x="344" y="220"/>
                    </a:lnTo>
                    <a:lnTo>
                      <a:pt x="352" y="216"/>
                    </a:lnTo>
                    <a:lnTo>
                      <a:pt x="356" y="208"/>
                    </a:lnTo>
                    <a:lnTo>
                      <a:pt x="356" y="194"/>
                    </a:lnTo>
                    <a:lnTo>
                      <a:pt x="362" y="194"/>
                    </a:lnTo>
                    <a:lnTo>
                      <a:pt x="368" y="194"/>
                    </a:lnTo>
                    <a:lnTo>
                      <a:pt x="374" y="194"/>
                    </a:lnTo>
                    <a:lnTo>
                      <a:pt x="378" y="194"/>
                    </a:lnTo>
                    <a:lnTo>
                      <a:pt x="380" y="194"/>
                    </a:lnTo>
                    <a:lnTo>
                      <a:pt x="382" y="196"/>
                    </a:lnTo>
                    <a:lnTo>
                      <a:pt x="384" y="200"/>
                    </a:lnTo>
                    <a:lnTo>
                      <a:pt x="384" y="206"/>
                    </a:lnTo>
                    <a:lnTo>
                      <a:pt x="382" y="210"/>
                    </a:lnTo>
                    <a:lnTo>
                      <a:pt x="378" y="214"/>
                    </a:lnTo>
                    <a:lnTo>
                      <a:pt x="376" y="218"/>
                    </a:lnTo>
                    <a:lnTo>
                      <a:pt x="372" y="222"/>
                    </a:lnTo>
                    <a:lnTo>
                      <a:pt x="368" y="228"/>
                    </a:lnTo>
                    <a:lnTo>
                      <a:pt x="366" y="230"/>
                    </a:lnTo>
                    <a:lnTo>
                      <a:pt x="364" y="232"/>
                    </a:lnTo>
                    <a:lnTo>
                      <a:pt x="362" y="234"/>
                    </a:lnTo>
                    <a:lnTo>
                      <a:pt x="360" y="238"/>
                    </a:lnTo>
                    <a:lnTo>
                      <a:pt x="358" y="240"/>
                    </a:lnTo>
                    <a:lnTo>
                      <a:pt x="356" y="242"/>
                    </a:lnTo>
                    <a:lnTo>
                      <a:pt x="356" y="244"/>
                    </a:lnTo>
                    <a:lnTo>
                      <a:pt x="356" y="262"/>
                    </a:lnTo>
                    <a:lnTo>
                      <a:pt x="362" y="274"/>
                    </a:lnTo>
                    <a:lnTo>
                      <a:pt x="374" y="280"/>
                    </a:lnTo>
                    <a:lnTo>
                      <a:pt x="388" y="276"/>
                    </a:lnTo>
                    <a:lnTo>
                      <a:pt x="404" y="266"/>
                    </a:lnTo>
                    <a:lnTo>
                      <a:pt x="408" y="270"/>
                    </a:lnTo>
                    <a:lnTo>
                      <a:pt x="414" y="274"/>
                    </a:lnTo>
                    <a:lnTo>
                      <a:pt x="420" y="276"/>
                    </a:lnTo>
                    <a:lnTo>
                      <a:pt x="424" y="278"/>
                    </a:lnTo>
                    <a:lnTo>
                      <a:pt x="432" y="278"/>
                    </a:lnTo>
                    <a:lnTo>
                      <a:pt x="432" y="274"/>
                    </a:lnTo>
                    <a:lnTo>
                      <a:pt x="430" y="270"/>
                    </a:lnTo>
                    <a:lnTo>
                      <a:pt x="428" y="266"/>
                    </a:lnTo>
                    <a:lnTo>
                      <a:pt x="426" y="262"/>
                    </a:lnTo>
                    <a:lnTo>
                      <a:pt x="424" y="258"/>
                    </a:lnTo>
                    <a:lnTo>
                      <a:pt x="424" y="254"/>
                    </a:lnTo>
                    <a:lnTo>
                      <a:pt x="426" y="250"/>
                    </a:lnTo>
                    <a:lnTo>
                      <a:pt x="428" y="246"/>
                    </a:lnTo>
                    <a:lnTo>
                      <a:pt x="434" y="246"/>
                    </a:lnTo>
                    <a:lnTo>
                      <a:pt x="438" y="246"/>
                    </a:lnTo>
                    <a:lnTo>
                      <a:pt x="444" y="250"/>
                    </a:lnTo>
                    <a:lnTo>
                      <a:pt x="448" y="254"/>
                    </a:lnTo>
                    <a:lnTo>
                      <a:pt x="450" y="260"/>
                    </a:lnTo>
                    <a:lnTo>
                      <a:pt x="452" y="264"/>
                    </a:lnTo>
                    <a:lnTo>
                      <a:pt x="452" y="268"/>
                    </a:lnTo>
                    <a:lnTo>
                      <a:pt x="448" y="280"/>
                    </a:lnTo>
                    <a:lnTo>
                      <a:pt x="438" y="286"/>
                    </a:lnTo>
                    <a:lnTo>
                      <a:pt x="424" y="290"/>
                    </a:lnTo>
                    <a:lnTo>
                      <a:pt x="408" y="292"/>
                    </a:lnTo>
                    <a:lnTo>
                      <a:pt x="396" y="294"/>
                    </a:lnTo>
                    <a:lnTo>
                      <a:pt x="396" y="298"/>
                    </a:lnTo>
                    <a:lnTo>
                      <a:pt x="398" y="302"/>
                    </a:lnTo>
                    <a:lnTo>
                      <a:pt x="388" y="304"/>
                    </a:lnTo>
                    <a:lnTo>
                      <a:pt x="376" y="306"/>
                    </a:lnTo>
                    <a:lnTo>
                      <a:pt x="366" y="306"/>
                    </a:lnTo>
                    <a:lnTo>
                      <a:pt x="366" y="308"/>
                    </a:lnTo>
                    <a:lnTo>
                      <a:pt x="364" y="312"/>
                    </a:lnTo>
                    <a:lnTo>
                      <a:pt x="364" y="314"/>
                    </a:lnTo>
                    <a:lnTo>
                      <a:pt x="370" y="314"/>
                    </a:lnTo>
                    <a:lnTo>
                      <a:pt x="374" y="314"/>
                    </a:lnTo>
                    <a:lnTo>
                      <a:pt x="370" y="318"/>
                    </a:lnTo>
                    <a:lnTo>
                      <a:pt x="366" y="320"/>
                    </a:lnTo>
                    <a:lnTo>
                      <a:pt x="360" y="322"/>
                    </a:lnTo>
                    <a:lnTo>
                      <a:pt x="354" y="322"/>
                    </a:lnTo>
                    <a:lnTo>
                      <a:pt x="350" y="324"/>
                    </a:lnTo>
                    <a:lnTo>
                      <a:pt x="346" y="328"/>
                    </a:lnTo>
                    <a:lnTo>
                      <a:pt x="340" y="338"/>
                    </a:lnTo>
                    <a:lnTo>
                      <a:pt x="340" y="354"/>
                    </a:lnTo>
                    <a:lnTo>
                      <a:pt x="340" y="366"/>
                    </a:lnTo>
                    <a:lnTo>
                      <a:pt x="316" y="372"/>
                    </a:lnTo>
                    <a:lnTo>
                      <a:pt x="290" y="372"/>
                    </a:lnTo>
                    <a:lnTo>
                      <a:pt x="264" y="368"/>
                    </a:lnTo>
                    <a:lnTo>
                      <a:pt x="258" y="366"/>
                    </a:lnTo>
                    <a:lnTo>
                      <a:pt x="252" y="366"/>
                    </a:lnTo>
                    <a:lnTo>
                      <a:pt x="250" y="366"/>
                    </a:lnTo>
                    <a:lnTo>
                      <a:pt x="248" y="366"/>
                    </a:lnTo>
                    <a:lnTo>
                      <a:pt x="248" y="368"/>
                    </a:lnTo>
                    <a:lnTo>
                      <a:pt x="246" y="368"/>
                    </a:lnTo>
                    <a:lnTo>
                      <a:pt x="246" y="370"/>
                    </a:lnTo>
                    <a:lnTo>
                      <a:pt x="244" y="372"/>
                    </a:lnTo>
                    <a:lnTo>
                      <a:pt x="242" y="374"/>
                    </a:lnTo>
                    <a:lnTo>
                      <a:pt x="238" y="378"/>
                    </a:lnTo>
                    <a:lnTo>
                      <a:pt x="220" y="388"/>
                    </a:lnTo>
                    <a:lnTo>
                      <a:pt x="200" y="392"/>
                    </a:lnTo>
                    <a:lnTo>
                      <a:pt x="200" y="398"/>
                    </a:lnTo>
                    <a:lnTo>
                      <a:pt x="198" y="400"/>
                    </a:lnTo>
                    <a:lnTo>
                      <a:pt x="196" y="402"/>
                    </a:lnTo>
                    <a:lnTo>
                      <a:pt x="192" y="404"/>
                    </a:lnTo>
                    <a:lnTo>
                      <a:pt x="190" y="406"/>
                    </a:lnTo>
                    <a:lnTo>
                      <a:pt x="186" y="408"/>
                    </a:lnTo>
                    <a:lnTo>
                      <a:pt x="184" y="410"/>
                    </a:lnTo>
                    <a:lnTo>
                      <a:pt x="178" y="412"/>
                    </a:lnTo>
                    <a:lnTo>
                      <a:pt x="172" y="414"/>
                    </a:lnTo>
                    <a:lnTo>
                      <a:pt x="166" y="414"/>
                    </a:lnTo>
                    <a:lnTo>
                      <a:pt x="166" y="418"/>
                    </a:lnTo>
                    <a:lnTo>
                      <a:pt x="166" y="424"/>
                    </a:lnTo>
                    <a:lnTo>
                      <a:pt x="164" y="428"/>
                    </a:lnTo>
                    <a:lnTo>
                      <a:pt x="156" y="434"/>
                    </a:lnTo>
                    <a:lnTo>
                      <a:pt x="144" y="440"/>
                    </a:lnTo>
                    <a:lnTo>
                      <a:pt x="130" y="444"/>
                    </a:lnTo>
                    <a:lnTo>
                      <a:pt x="120" y="450"/>
                    </a:lnTo>
                    <a:lnTo>
                      <a:pt x="134" y="458"/>
                    </a:lnTo>
                    <a:lnTo>
                      <a:pt x="146" y="468"/>
                    </a:lnTo>
                    <a:lnTo>
                      <a:pt x="154" y="480"/>
                    </a:lnTo>
                    <a:lnTo>
                      <a:pt x="156" y="492"/>
                    </a:lnTo>
                    <a:lnTo>
                      <a:pt x="152" y="506"/>
                    </a:lnTo>
                    <a:lnTo>
                      <a:pt x="138" y="516"/>
                    </a:lnTo>
                    <a:lnTo>
                      <a:pt x="126" y="520"/>
                    </a:lnTo>
                    <a:lnTo>
                      <a:pt x="114" y="516"/>
                    </a:lnTo>
                    <a:lnTo>
                      <a:pt x="102" y="512"/>
                    </a:lnTo>
                    <a:lnTo>
                      <a:pt x="92" y="508"/>
                    </a:lnTo>
                    <a:lnTo>
                      <a:pt x="82" y="506"/>
                    </a:lnTo>
                    <a:lnTo>
                      <a:pt x="76" y="512"/>
                    </a:lnTo>
                    <a:lnTo>
                      <a:pt x="74" y="516"/>
                    </a:lnTo>
                    <a:lnTo>
                      <a:pt x="74" y="522"/>
                    </a:lnTo>
                    <a:lnTo>
                      <a:pt x="76" y="526"/>
                    </a:lnTo>
                    <a:lnTo>
                      <a:pt x="78" y="530"/>
                    </a:lnTo>
                    <a:lnTo>
                      <a:pt x="82" y="534"/>
                    </a:lnTo>
                    <a:lnTo>
                      <a:pt x="82" y="538"/>
                    </a:lnTo>
                    <a:lnTo>
                      <a:pt x="82" y="544"/>
                    </a:lnTo>
                    <a:lnTo>
                      <a:pt x="80" y="550"/>
                    </a:lnTo>
                    <a:lnTo>
                      <a:pt x="78" y="554"/>
                    </a:lnTo>
                    <a:lnTo>
                      <a:pt x="76" y="560"/>
                    </a:lnTo>
                    <a:lnTo>
                      <a:pt x="76" y="564"/>
                    </a:lnTo>
                    <a:lnTo>
                      <a:pt x="76" y="580"/>
                    </a:lnTo>
                    <a:lnTo>
                      <a:pt x="82" y="588"/>
                    </a:lnTo>
                    <a:lnTo>
                      <a:pt x="90" y="590"/>
                    </a:lnTo>
                    <a:lnTo>
                      <a:pt x="100" y="588"/>
                    </a:lnTo>
                    <a:lnTo>
                      <a:pt x="112" y="582"/>
                    </a:lnTo>
                    <a:lnTo>
                      <a:pt x="124" y="574"/>
                    </a:lnTo>
                    <a:lnTo>
                      <a:pt x="134" y="566"/>
                    </a:lnTo>
                    <a:lnTo>
                      <a:pt x="144" y="556"/>
                    </a:lnTo>
                    <a:lnTo>
                      <a:pt x="150" y="550"/>
                    </a:lnTo>
                    <a:lnTo>
                      <a:pt x="160" y="536"/>
                    </a:lnTo>
                    <a:lnTo>
                      <a:pt x="168" y="518"/>
                    </a:lnTo>
                    <a:lnTo>
                      <a:pt x="176" y="508"/>
                    </a:lnTo>
                    <a:lnTo>
                      <a:pt x="188" y="502"/>
                    </a:lnTo>
                    <a:lnTo>
                      <a:pt x="200" y="502"/>
                    </a:lnTo>
                    <a:lnTo>
                      <a:pt x="212" y="500"/>
                    </a:lnTo>
                    <a:lnTo>
                      <a:pt x="222" y="490"/>
                    </a:lnTo>
                    <a:lnTo>
                      <a:pt x="226" y="494"/>
                    </a:lnTo>
                    <a:lnTo>
                      <a:pt x="230" y="498"/>
                    </a:lnTo>
                    <a:lnTo>
                      <a:pt x="234" y="500"/>
                    </a:lnTo>
                    <a:lnTo>
                      <a:pt x="240" y="500"/>
                    </a:lnTo>
                    <a:lnTo>
                      <a:pt x="244" y="502"/>
                    </a:lnTo>
                    <a:lnTo>
                      <a:pt x="248" y="506"/>
                    </a:lnTo>
                    <a:lnTo>
                      <a:pt x="252" y="512"/>
                    </a:lnTo>
                    <a:lnTo>
                      <a:pt x="256" y="516"/>
                    </a:lnTo>
                    <a:lnTo>
                      <a:pt x="258" y="522"/>
                    </a:lnTo>
                    <a:lnTo>
                      <a:pt x="262" y="528"/>
                    </a:lnTo>
                    <a:lnTo>
                      <a:pt x="266" y="530"/>
                    </a:lnTo>
                    <a:lnTo>
                      <a:pt x="270" y="534"/>
                    </a:lnTo>
                    <a:lnTo>
                      <a:pt x="274" y="536"/>
                    </a:lnTo>
                    <a:lnTo>
                      <a:pt x="278" y="538"/>
                    </a:lnTo>
                    <a:lnTo>
                      <a:pt x="282" y="542"/>
                    </a:lnTo>
                    <a:lnTo>
                      <a:pt x="286" y="548"/>
                    </a:lnTo>
                    <a:lnTo>
                      <a:pt x="288" y="554"/>
                    </a:lnTo>
                    <a:lnTo>
                      <a:pt x="290" y="562"/>
                    </a:lnTo>
                    <a:lnTo>
                      <a:pt x="290" y="572"/>
                    </a:lnTo>
                    <a:lnTo>
                      <a:pt x="272" y="576"/>
                    </a:lnTo>
                    <a:lnTo>
                      <a:pt x="254" y="580"/>
                    </a:lnTo>
                    <a:lnTo>
                      <a:pt x="268" y="588"/>
                    </a:lnTo>
                    <a:lnTo>
                      <a:pt x="282" y="594"/>
                    </a:lnTo>
                    <a:lnTo>
                      <a:pt x="298" y="598"/>
                    </a:lnTo>
                    <a:lnTo>
                      <a:pt x="310" y="596"/>
                    </a:lnTo>
                    <a:lnTo>
                      <a:pt x="314" y="590"/>
                    </a:lnTo>
                    <a:lnTo>
                      <a:pt x="314" y="582"/>
                    </a:lnTo>
                    <a:lnTo>
                      <a:pt x="308" y="572"/>
                    </a:lnTo>
                    <a:lnTo>
                      <a:pt x="304" y="564"/>
                    </a:lnTo>
                    <a:lnTo>
                      <a:pt x="300" y="554"/>
                    </a:lnTo>
                    <a:lnTo>
                      <a:pt x="306" y="552"/>
                    </a:lnTo>
                    <a:lnTo>
                      <a:pt x="312" y="550"/>
                    </a:lnTo>
                    <a:lnTo>
                      <a:pt x="320" y="548"/>
                    </a:lnTo>
                    <a:lnTo>
                      <a:pt x="304" y="538"/>
                    </a:lnTo>
                    <a:lnTo>
                      <a:pt x="288" y="524"/>
                    </a:lnTo>
                    <a:lnTo>
                      <a:pt x="270" y="510"/>
                    </a:lnTo>
                    <a:lnTo>
                      <a:pt x="252" y="500"/>
                    </a:lnTo>
                    <a:lnTo>
                      <a:pt x="234" y="496"/>
                    </a:lnTo>
                    <a:lnTo>
                      <a:pt x="250" y="492"/>
                    </a:lnTo>
                    <a:lnTo>
                      <a:pt x="266" y="488"/>
                    </a:lnTo>
                    <a:lnTo>
                      <a:pt x="280" y="484"/>
                    </a:lnTo>
                    <a:lnTo>
                      <a:pt x="292" y="474"/>
                    </a:lnTo>
                    <a:lnTo>
                      <a:pt x="298" y="488"/>
                    </a:lnTo>
                    <a:lnTo>
                      <a:pt x="306" y="500"/>
                    </a:lnTo>
                    <a:lnTo>
                      <a:pt x="316" y="512"/>
                    </a:lnTo>
                    <a:lnTo>
                      <a:pt x="322" y="520"/>
                    </a:lnTo>
                    <a:lnTo>
                      <a:pt x="330" y="526"/>
                    </a:lnTo>
                    <a:lnTo>
                      <a:pt x="336" y="532"/>
                    </a:lnTo>
                    <a:lnTo>
                      <a:pt x="340" y="542"/>
                    </a:lnTo>
                    <a:lnTo>
                      <a:pt x="348" y="558"/>
                    </a:lnTo>
                    <a:lnTo>
                      <a:pt x="350" y="574"/>
                    </a:lnTo>
                    <a:lnTo>
                      <a:pt x="346" y="592"/>
                    </a:lnTo>
                    <a:lnTo>
                      <a:pt x="350" y="592"/>
                    </a:lnTo>
                    <a:lnTo>
                      <a:pt x="356" y="592"/>
                    </a:lnTo>
                    <a:lnTo>
                      <a:pt x="362" y="592"/>
                    </a:lnTo>
                    <a:lnTo>
                      <a:pt x="368" y="592"/>
                    </a:lnTo>
                    <a:lnTo>
                      <a:pt x="372" y="590"/>
                    </a:lnTo>
                    <a:lnTo>
                      <a:pt x="378" y="586"/>
                    </a:lnTo>
                    <a:lnTo>
                      <a:pt x="380" y="584"/>
                    </a:lnTo>
                    <a:lnTo>
                      <a:pt x="380" y="580"/>
                    </a:lnTo>
                    <a:lnTo>
                      <a:pt x="378" y="578"/>
                    </a:lnTo>
                    <a:lnTo>
                      <a:pt x="376" y="576"/>
                    </a:lnTo>
                    <a:lnTo>
                      <a:pt x="374" y="572"/>
                    </a:lnTo>
                    <a:lnTo>
                      <a:pt x="372" y="568"/>
                    </a:lnTo>
                    <a:lnTo>
                      <a:pt x="370" y="566"/>
                    </a:lnTo>
                    <a:lnTo>
                      <a:pt x="368" y="562"/>
                    </a:lnTo>
                    <a:lnTo>
                      <a:pt x="364" y="560"/>
                    </a:lnTo>
                    <a:lnTo>
                      <a:pt x="362" y="556"/>
                    </a:lnTo>
                    <a:lnTo>
                      <a:pt x="360" y="552"/>
                    </a:lnTo>
                    <a:lnTo>
                      <a:pt x="360" y="548"/>
                    </a:lnTo>
                    <a:lnTo>
                      <a:pt x="362" y="544"/>
                    </a:lnTo>
                    <a:lnTo>
                      <a:pt x="366" y="540"/>
                    </a:lnTo>
                    <a:lnTo>
                      <a:pt x="370" y="538"/>
                    </a:lnTo>
                    <a:lnTo>
                      <a:pt x="376" y="536"/>
                    </a:lnTo>
                    <a:lnTo>
                      <a:pt x="382" y="538"/>
                    </a:lnTo>
                    <a:lnTo>
                      <a:pt x="388" y="540"/>
                    </a:lnTo>
                    <a:lnTo>
                      <a:pt x="398" y="548"/>
                    </a:lnTo>
                    <a:lnTo>
                      <a:pt x="400" y="560"/>
                    </a:lnTo>
                    <a:lnTo>
                      <a:pt x="400" y="574"/>
                    </a:lnTo>
                    <a:lnTo>
                      <a:pt x="402" y="586"/>
                    </a:lnTo>
                    <a:lnTo>
                      <a:pt x="404" y="596"/>
                    </a:lnTo>
                    <a:lnTo>
                      <a:pt x="414" y="604"/>
                    </a:lnTo>
                    <a:lnTo>
                      <a:pt x="426" y="606"/>
                    </a:lnTo>
                    <a:lnTo>
                      <a:pt x="438" y="604"/>
                    </a:lnTo>
                    <a:lnTo>
                      <a:pt x="448" y="600"/>
                    </a:lnTo>
                    <a:lnTo>
                      <a:pt x="458" y="602"/>
                    </a:lnTo>
                    <a:lnTo>
                      <a:pt x="466" y="610"/>
                    </a:lnTo>
                    <a:lnTo>
                      <a:pt x="470" y="608"/>
                    </a:lnTo>
                    <a:lnTo>
                      <a:pt x="474" y="606"/>
                    </a:lnTo>
                    <a:lnTo>
                      <a:pt x="478" y="604"/>
                    </a:lnTo>
                    <a:lnTo>
                      <a:pt x="484" y="620"/>
                    </a:lnTo>
                    <a:lnTo>
                      <a:pt x="478" y="638"/>
                    </a:lnTo>
                    <a:lnTo>
                      <a:pt x="468" y="652"/>
                    </a:lnTo>
                    <a:lnTo>
                      <a:pt x="452" y="664"/>
                    </a:lnTo>
                    <a:lnTo>
                      <a:pt x="438" y="672"/>
                    </a:lnTo>
                    <a:lnTo>
                      <a:pt x="420" y="674"/>
                    </a:lnTo>
                    <a:lnTo>
                      <a:pt x="404" y="672"/>
                    </a:lnTo>
                    <a:lnTo>
                      <a:pt x="390" y="666"/>
                    </a:lnTo>
                    <a:lnTo>
                      <a:pt x="376" y="660"/>
                    </a:lnTo>
                    <a:lnTo>
                      <a:pt x="362" y="654"/>
                    </a:lnTo>
                    <a:lnTo>
                      <a:pt x="346" y="654"/>
                    </a:lnTo>
                    <a:lnTo>
                      <a:pt x="342" y="664"/>
                    </a:lnTo>
                    <a:lnTo>
                      <a:pt x="332" y="668"/>
                    </a:lnTo>
                    <a:lnTo>
                      <a:pt x="320" y="666"/>
                    </a:lnTo>
                    <a:lnTo>
                      <a:pt x="306" y="662"/>
                    </a:lnTo>
                    <a:lnTo>
                      <a:pt x="290" y="656"/>
                    </a:lnTo>
                    <a:lnTo>
                      <a:pt x="276" y="648"/>
                    </a:lnTo>
                    <a:lnTo>
                      <a:pt x="264" y="644"/>
                    </a:lnTo>
                    <a:lnTo>
                      <a:pt x="254" y="642"/>
                    </a:lnTo>
                    <a:lnTo>
                      <a:pt x="250" y="622"/>
                    </a:lnTo>
                    <a:lnTo>
                      <a:pt x="252" y="604"/>
                    </a:lnTo>
                    <a:lnTo>
                      <a:pt x="254" y="608"/>
                    </a:lnTo>
                    <a:lnTo>
                      <a:pt x="254" y="602"/>
                    </a:lnTo>
                    <a:lnTo>
                      <a:pt x="254" y="598"/>
                    </a:lnTo>
                    <a:lnTo>
                      <a:pt x="254" y="592"/>
                    </a:lnTo>
                    <a:lnTo>
                      <a:pt x="236" y="590"/>
                    </a:lnTo>
                    <a:lnTo>
                      <a:pt x="214" y="590"/>
                    </a:lnTo>
                    <a:lnTo>
                      <a:pt x="194" y="590"/>
                    </a:lnTo>
                    <a:lnTo>
                      <a:pt x="174" y="592"/>
                    </a:lnTo>
                    <a:lnTo>
                      <a:pt x="162" y="594"/>
                    </a:lnTo>
                    <a:lnTo>
                      <a:pt x="156" y="596"/>
                    </a:lnTo>
                    <a:lnTo>
                      <a:pt x="148" y="602"/>
                    </a:lnTo>
                    <a:lnTo>
                      <a:pt x="140" y="606"/>
                    </a:lnTo>
                    <a:lnTo>
                      <a:pt x="126" y="608"/>
                    </a:lnTo>
                    <a:lnTo>
                      <a:pt x="114" y="604"/>
                    </a:lnTo>
                    <a:lnTo>
                      <a:pt x="104" y="606"/>
                    </a:lnTo>
                    <a:lnTo>
                      <a:pt x="102" y="608"/>
                    </a:lnTo>
                    <a:lnTo>
                      <a:pt x="98" y="612"/>
                    </a:lnTo>
                    <a:lnTo>
                      <a:pt x="96" y="618"/>
                    </a:lnTo>
                    <a:lnTo>
                      <a:pt x="92" y="624"/>
                    </a:lnTo>
                    <a:lnTo>
                      <a:pt x="90" y="628"/>
                    </a:lnTo>
                    <a:lnTo>
                      <a:pt x="88" y="632"/>
                    </a:lnTo>
                    <a:lnTo>
                      <a:pt x="84" y="638"/>
                    </a:lnTo>
                    <a:lnTo>
                      <a:pt x="78" y="642"/>
                    </a:lnTo>
                    <a:lnTo>
                      <a:pt x="74" y="646"/>
                    </a:lnTo>
                    <a:lnTo>
                      <a:pt x="72" y="652"/>
                    </a:lnTo>
                    <a:lnTo>
                      <a:pt x="68" y="658"/>
                    </a:lnTo>
                    <a:lnTo>
                      <a:pt x="58" y="676"/>
                    </a:lnTo>
                    <a:lnTo>
                      <a:pt x="46" y="690"/>
                    </a:lnTo>
                    <a:lnTo>
                      <a:pt x="32" y="708"/>
                    </a:lnTo>
                    <a:lnTo>
                      <a:pt x="20" y="726"/>
                    </a:lnTo>
                    <a:lnTo>
                      <a:pt x="8" y="746"/>
                    </a:lnTo>
                    <a:lnTo>
                      <a:pt x="2" y="766"/>
                    </a:lnTo>
                    <a:lnTo>
                      <a:pt x="2" y="790"/>
                    </a:lnTo>
                    <a:lnTo>
                      <a:pt x="4" y="812"/>
                    </a:lnTo>
                    <a:lnTo>
                      <a:pt x="4" y="832"/>
                    </a:lnTo>
                    <a:lnTo>
                      <a:pt x="2" y="848"/>
                    </a:lnTo>
                    <a:lnTo>
                      <a:pt x="0" y="864"/>
                    </a:lnTo>
                    <a:lnTo>
                      <a:pt x="4" y="880"/>
                    </a:lnTo>
                    <a:lnTo>
                      <a:pt x="16" y="898"/>
                    </a:lnTo>
                    <a:lnTo>
                      <a:pt x="30" y="920"/>
                    </a:lnTo>
                    <a:lnTo>
                      <a:pt x="48" y="942"/>
                    </a:lnTo>
                    <a:lnTo>
                      <a:pt x="64" y="960"/>
                    </a:lnTo>
                    <a:lnTo>
                      <a:pt x="80" y="972"/>
                    </a:lnTo>
                    <a:lnTo>
                      <a:pt x="96" y="978"/>
                    </a:lnTo>
                    <a:lnTo>
                      <a:pt x="112" y="982"/>
                    </a:lnTo>
                    <a:lnTo>
                      <a:pt x="126" y="978"/>
                    </a:lnTo>
                    <a:lnTo>
                      <a:pt x="130" y="976"/>
                    </a:lnTo>
                    <a:lnTo>
                      <a:pt x="132" y="972"/>
                    </a:lnTo>
                    <a:lnTo>
                      <a:pt x="134" y="968"/>
                    </a:lnTo>
                    <a:lnTo>
                      <a:pt x="138" y="962"/>
                    </a:lnTo>
                    <a:lnTo>
                      <a:pt x="140" y="960"/>
                    </a:lnTo>
                    <a:lnTo>
                      <a:pt x="146" y="958"/>
                    </a:lnTo>
                    <a:lnTo>
                      <a:pt x="150" y="958"/>
                    </a:lnTo>
                    <a:lnTo>
                      <a:pt x="156" y="958"/>
                    </a:lnTo>
                    <a:lnTo>
                      <a:pt x="162" y="958"/>
                    </a:lnTo>
                    <a:lnTo>
                      <a:pt x="174" y="952"/>
                    </a:lnTo>
                    <a:lnTo>
                      <a:pt x="186" y="944"/>
                    </a:lnTo>
                    <a:lnTo>
                      <a:pt x="198" y="942"/>
                    </a:lnTo>
                    <a:lnTo>
                      <a:pt x="210" y="948"/>
                    </a:lnTo>
                    <a:lnTo>
                      <a:pt x="218" y="962"/>
                    </a:lnTo>
                    <a:lnTo>
                      <a:pt x="220" y="976"/>
                    </a:lnTo>
                    <a:lnTo>
                      <a:pt x="230" y="972"/>
                    </a:lnTo>
                    <a:lnTo>
                      <a:pt x="240" y="968"/>
                    </a:lnTo>
                    <a:lnTo>
                      <a:pt x="250" y="960"/>
                    </a:lnTo>
                    <a:lnTo>
                      <a:pt x="250" y="980"/>
                    </a:lnTo>
                    <a:lnTo>
                      <a:pt x="250" y="998"/>
                    </a:lnTo>
                    <a:lnTo>
                      <a:pt x="246" y="1018"/>
                    </a:lnTo>
                    <a:lnTo>
                      <a:pt x="244" y="1032"/>
                    </a:lnTo>
                    <a:lnTo>
                      <a:pt x="248" y="1044"/>
                    </a:lnTo>
                    <a:lnTo>
                      <a:pt x="254" y="1056"/>
                    </a:lnTo>
                    <a:lnTo>
                      <a:pt x="264" y="1072"/>
                    </a:lnTo>
                    <a:lnTo>
                      <a:pt x="270" y="1086"/>
                    </a:lnTo>
                    <a:lnTo>
                      <a:pt x="272" y="1096"/>
                    </a:lnTo>
                    <a:lnTo>
                      <a:pt x="270" y="1108"/>
                    </a:lnTo>
                    <a:lnTo>
                      <a:pt x="268" y="1120"/>
                    </a:lnTo>
                    <a:lnTo>
                      <a:pt x="268" y="1134"/>
                    </a:lnTo>
                    <a:lnTo>
                      <a:pt x="270" y="1154"/>
                    </a:lnTo>
                    <a:lnTo>
                      <a:pt x="272" y="1174"/>
                    </a:lnTo>
                    <a:lnTo>
                      <a:pt x="270" y="1194"/>
                    </a:lnTo>
                    <a:lnTo>
                      <a:pt x="272" y="1222"/>
                    </a:lnTo>
                    <a:lnTo>
                      <a:pt x="280" y="1254"/>
                    </a:lnTo>
                    <a:lnTo>
                      <a:pt x="290" y="1284"/>
                    </a:lnTo>
                    <a:lnTo>
                      <a:pt x="300" y="1314"/>
                    </a:lnTo>
                    <a:lnTo>
                      <a:pt x="310" y="1346"/>
                    </a:lnTo>
                    <a:lnTo>
                      <a:pt x="318" y="1380"/>
                    </a:lnTo>
                    <a:lnTo>
                      <a:pt x="322" y="1416"/>
                    </a:lnTo>
                    <a:lnTo>
                      <a:pt x="346" y="1412"/>
                    </a:lnTo>
                    <a:lnTo>
                      <a:pt x="366" y="1404"/>
                    </a:lnTo>
                    <a:lnTo>
                      <a:pt x="382" y="1394"/>
                    </a:lnTo>
                    <a:lnTo>
                      <a:pt x="400" y="1382"/>
                    </a:lnTo>
                    <a:lnTo>
                      <a:pt x="418" y="1370"/>
                    </a:lnTo>
                    <a:lnTo>
                      <a:pt x="424" y="1366"/>
                    </a:lnTo>
                    <a:lnTo>
                      <a:pt x="430" y="1364"/>
                    </a:lnTo>
                    <a:lnTo>
                      <a:pt x="436" y="1360"/>
                    </a:lnTo>
                    <a:lnTo>
                      <a:pt x="440" y="1358"/>
                    </a:lnTo>
                    <a:lnTo>
                      <a:pt x="442" y="1354"/>
                    </a:lnTo>
                    <a:lnTo>
                      <a:pt x="446" y="1350"/>
                    </a:lnTo>
                    <a:lnTo>
                      <a:pt x="448" y="1342"/>
                    </a:lnTo>
                    <a:lnTo>
                      <a:pt x="448" y="1326"/>
                    </a:lnTo>
                    <a:lnTo>
                      <a:pt x="446" y="1310"/>
                    </a:lnTo>
                    <a:lnTo>
                      <a:pt x="446" y="1294"/>
                    </a:lnTo>
                    <a:lnTo>
                      <a:pt x="458" y="1292"/>
                    </a:lnTo>
                    <a:lnTo>
                      <a:pt x="466" y="1286"/>
                    </a:lnTo>
                    <a:lnTo>
                      <a:pt x="468" y="1276"/>
                    </a:lnTo>
                    <a:lnTo>
                      <a:pt x="468" y="1264"/>
                    </a:lnTo>
                    <a:lnTo>
                      <a:pt x="466" y="1252"/>
                    </a:lnTo>
                    <a:lnTo>
                      <a:pt x="466" y="1240"/>
                    </a:lnTo>
                    <a:lnTo>
                      <a:pt x="468" y="1224"/>
                    </a:lnTo>
                    <a:lnTo>
                      <a:pt x="476" y="1214"/>
                    </a:lnTo>
                    <a:lnTo>
                      <a:pt x="486" y="1208"/>
                    </a:lnTo>
                    <a:lnTo>
                      <a:pt x="496" y="1204"/>
                    </a:lnTo>
                    <a:lnTo>
                      <a:pt x="508" y="1200"/>
                    </a:lnTo>
                    <a:lnTo>
                      <a:pt x="518" y="1192"/>
                    </a:lnTo>
                    <a:lnTo>
                      <a:pt x="526" y="1180"/>
                    </a:lnTo>
                    <a:lnTo>
                      <a:pt x="530" y="1160"/>
                    </a:lnTo>
                    <a:lnTo>
                      <a:pt x="526" y="1140"/>
                    </a:lnTo>
                    <a:lnTo>
                      <a:pt x="518" y="1118"/>
                    </a:lnTo>
                    <a:lnTo>
                      <a:pt x="508" y="1096"/>
                    </a:lnTo>
                    <a:lnTo>
                      <a:pt x="504" y="1076"/>
                    </a:lnTo>
                    <a:lnTo>
                      <a:pt x="506" y="1056"/>
                    </a:lnTo>
                    <a:lnTo>
                      <a:pt x="516" y="1038"/>
                    </a:lnTo>
                    <a:lnTo>
                      <a:pt x="530" y="1020"/>
                    </a:lnTo>
                    <a:lnTo>
                      <a:pt x="548" y="1002"/>
                    </a:lnTo>
                    <a:lnTo>
                      <a:pt x="564" y="986"/>
                    </a:lnTo>
                    <a:lnTo>
                      <a:pt x="580" y="970"/>
                    </a:lnTo>
                    <a:lnTo>
                      <a:pt x="586" y="960"/>
                    </a:lnTo>
                    <a:lnTo>
                      <a:pt x="596" y="948"/>
                    </a:lnTo>
                    <a:lnTo>
                      <a:pt x="606" y="932"/>
                    </a:lnTo>
                    <a:lnTo>
                      <a:pt x="616" y="918"/>
                    </a:lnTo>
                    <a:lnTo>
                      <a:pt x="620" y="904"/>
                    </a:lnTo>
                    <a:lnTo>
                      <a:pt x="618" y="892"/>
                    </a:lnTo>
                    <a:lnTo>
                      <a:pt x="608" y="884"/>
                    </a:lnTo>
                    <a:lnTo>
                      <a:pt x="594" y="882"/>
                    </a:lnTo>
                    <a:lnTo>
                      <a:pt x="580" y="886"/>
                    </a:lnTo>
                    <a:lnTo>
                      <a:pt x="564" y="892"/>
                    </a:lnTo>
                    <a:lnTo>
                      <a:pt x="550" y="894"/>
                    </a:lnTo>
                    <a:lnTo>
                      <a:pt x="536" y="890"/>
                    </a:lnTo>
                    <a:lnTo>
                      <a:pt x="534" y="888"/>
                    </a:lnTo>
                    <a:lnTo>
                      <a:pt x="532" y="884"/>
                    </a:lnTo>
                    <a:lnTo>
                      <a:pt x="530" y="878"/>
                    </a:lnTo>
                    <a:lnTo>
                      <a:pt x="530" y="874"/>
                    </a:lnTo>
                    <a:lnTo>
                      <a:pt x="528" y="870"/>
                    </a:lnTo>
                    <a:lnTo>
                      <a:pt x="524" y="862"/>
                    </a:lnTo>
                    <a:lnTo>
                      <a:pt x="518" y="856"/>
                    </a:lnTo>
                    <a:lnTo>
                      <a:pt x="514" y="850"/>
                    </a:lnTo>
                    <a:lnTo>
                      <a:pt x="504" y="830"/>
                    </a:lnTo>
                    <a:lnTo>
                      <a:pt x="496" y="810"/>
                    </a:lnTo>
                    <a:lnTo>
                      <a:pt x="488" y="794"/>
                    </a:lnTo>
                    <a:lnTo>
                      <a:pt x="478" y="780"/>
                    </a:lnTo>
                    <a:lnTo>
                      <a:pt x="468" y="766"/>
                    </a:lnTo>
                    <a:lnTo>
                      <a:pt x="462" y="742"/>
                    </a:lnTo>
                    <a:lnTo>
                      <a:pt x="456" y="718"/>
                    </a:lnTo>
                    <a:lnTo>
                      <a:pt x="446" y="694"/>
                    </a:lnTo>
                    <a:lnTo>
                      <a:pt x="458" y="688"/>
                    </a:lnTo>
                    <a:lnTo>
                      <a:pt x="468" y="690"/>
                    </a:lnTo>
                    <a:lnTo>
                      <a:pt x="474" y="698"/>
                    </a:lnTo>
                    <a:lnTo>
                      <a:pt x="480" y="708"/>
                    </a:lnTo>
                    <a:lnTo>
                      <a:pt x="484" y="720"/>
                    </a:lnTo>
                    <a:lnTo>
                      <a:pt x="502" y="750"/>
                    </a:lnTo>
                    <a:lnTo>
                      <a:pt x="518" y="780"/>
                    </a:lnTo>
                    <a:lnTo>
                      <a:pt x="520" y="788"/>
                    </a:lnTo>
                    <a:lnTo>
                      <a:pt x="520" y="794"/>
                    </a:lnTo>
                    <a:lnTo>
                      <a:pt x="520" y="800"/>
                    </a:lnTo>
                    <a:lnTo>
                      <a:pt x="522" y="806"/>
                    </a:lnTo>
                    <a:lnTo>
                      <a:pt x="524" y="810"/>
                    </a:lnTo>
                    <a:lnTo>
                      <a:pt x="526" y="814"/>
                    </a:lnTo>
                    <a:lnTo>
                      <a:pt x="528" y="818"/>
                    </a:lnTo>
                    <a:lnTo>
                      <a:pt x="532" y="824"/>
                    </a:lnTo>
                    <a:lnTo>
                      <a:pt x="540" y="850"/>
                    </a:lnTo>
                    <a:lnTo>
                      <a:pt x="548" y="876"/>
                    </a:lnTo>
                    <a:lnTo>
                      <a:pt x="590" y="856"/>
                    </a:lnTo>
                    <a:lnTo>
                      <a:pt x="634" y="830"/>
                    </a:lnTo>
                    <a:lnTo>
                      <a:pt x="672" y="800"/>
                    </a:lnTo>
                    <a:lnTo>
                      <a:pt x="684" y="790"/>
                    </a:lnTo>
                    <a:lnTo>
                      <a:pt x="692" y="778"/>
                    </a:lnTo>
                    <a:lnTo>
                      <a:pt x="694" y="766"/>
                    </a:lnTo>
                    <a:lnTo>
                      <a:pt x="686" y="752"/>
                    </a:lnTo>
                    <a:lnTo>
                      <a:pt x="678" y="746"/>
                    </a:lnTo>
                    <a:lnTo>
                      <a:pt x="670" y="742"/>
                    </a:lnTo>
                    <a:lnTo>
                      <a:pt x="664" y="740"/>
                    </a:lnTo>
                    <a:lnTo>
                      <a:pt x="660" y="732"/>
                    </a:lnTo>
                    <a:lnTo>
                      <a:pt x="656" y="720"/>
                    </a:lnTo>
                    <a:lnTo>
                      <a:pt x="652" y="718"/>
                    </a:lnTo>
                    <a:lnTo>
                      <a:pt x="646" y="718"/>
                    </a:lnTo>
                    <a:lnTo>
                      <a:pt x="644" y="718"/>
                    </a:lnTo>
                    <a:lnTo>
                      <a:pt x="642" y="720"/>
                    </a:lnTo>
                    <a:lnTo>
                      <a:pt x="638" y="724"/>
                    </a:lnTo>
                    <a:lnTo>
                      <a:pt x="636" y="728"/>
                    </a:lnTo>
                    <a:lnTo>
                      <a:pt x="634" y="732"/>
                    </a:lnTo>
                    <a:lnTo>
                      <a:pt x="632" y="734"/>
                    </a:lnTo>
                    <a:lnTo>
                      <a:pt x="630" y="738"/>
                    </a:lnTo>
                    <a:lnTo>
                      <a:pt x="626" y="740"/>
                    </a:lnTo>
                    <a:lnTo>
                      <a:pt x="612" y="726"/>
                    </a:lnTo>
                    <a:lnTo>
                      <a:pt x="596" y="712"/>
                    </a:lnTo>
                    <a:lnTo>
                      <a:pt x="584" y="696"/>
                    </a:lnTo>
                    <a:lnTo>
                      <a:pt x="576" y="676"/>
                    </a:lnTo>
                    <a:lnTo>
                      <a:pt x="590" y="672"/>
                    </a:lnTo>
                    <a:lnTo>
                      <a:pt x="600" y="676"/>
                    </a:lnTo>
                    <a:lnTo>
                      <a:pt x="608" y="684"/>
                    </a:lnTo>
                    <a:lnTo>
                      <a:pt x="614" y="694"/>
                    </a:lnTo>
                    <a:lnTo>
                      <a:pt x="620" y="704"/>
                    </a:lnTo>
                    <a:lnTo>
                      <a:pt x="630" y="710"/>
                    </a:lnTo>
                    <a:lnTo>
                      <a:pt x="642" y="712"/>
                    </a:lnTo>
                    <a:lnTo>
                      <a:pt x="656" y="708"/>
                    </a:lnTo>
                    <a:lnTo>
                      <a:pt x="668" y="706"/>
                    </a:lnTo>
                    <a:lnTo>
                      <a:pt x="672" y="720"/>
                    </a:lnTo>
                    <a:lnTo>
                      <a:pt x="680" y="726"/>
                    </a:lnTo>
                    <a:lnTo>
                      <a:pt x="690" y="728"/>
                    </a:lnTo>
                    <a:lnTo>
                      <a:pt x="704" y="726"/>
                    </a:lnTo>
                    <a:lnTo>
                      <a:pt x="718" y="724"/>
                    </a:lnTo>
                    <a:lnTo>
                      <a:pt x="730" y="724"/>
                    </a:lnTo>
                    <a:lnTo>
                      <a:pt x="736" y="724"/>
                    </a:lnTo>
                    <a:lnTo>
                      <a:pt x="740" y="726"/>
                    </a:lnTo>
                    <a:lnTo>
                      <a:pt x="742" y="726"/>
                    </a:lnTo>
                    <a:lnTo>
                      <a:pt x="744" y="726"/>
                    </a:lnTo>
                    <a:lnTo>
                      <a:pt x="744" y="728"/>
                    </a:lnTo>
                    <a:lnTo>
                      <a:pt x="744" y="730"/>
                    </a:lnTo>
                    <a:lnTo>
                      <a:pt x="746" y="732"/>
                    </a:lnTo>
                    <a:lnTo>
                      <a:pt x="748" y="736"/>
                    </a:lnTo>
                    <a:lnTo>
                      <a:pt x="750" y="742"/>
                    </a:lnTo>
                    <a:lnTo>
                      <a:pt x="760" y="752"/>
                    </a:lnTo>
                    <a:lnTo>
                      <a:pt x="772" y="760"/>
                    </a:lnTo>
                    <a:lnTo>
                      <a:pt x="786" y="760"/>
                    </a:lnTo>
                    <a:lnTo>
                      <a:pt x="786" y="766"/>
                    </a:lnTo>
                    <a:lnTo>
                      <a:pt x="784" y="770"/>
                    </a:lnTo>
                    <a:lnTo>
                      <a:pt x="780" y="774"/>
                    </a:lnTo>
                    <a:lnTo>
                      <a:pt x="776" y="776"/>
                    </a:lnTo>
                    <a:lnTo>
                      <a:pt x="780" y="780"/>
                    </a:lnTo>
                    <a:lnTo>
                      <a:pt x="786" y="784"/>
                    </a:lnTo>
                    <a:lnTo>
                      <a:pt x="792" y="784"/>
                    </a:lnTo>
                    <a:lnTo>
                      <a:pt x="800" y="786"/>
                    </a:lnTo>
                    <a:lnTo>
                      <a:pt x="800" y="810"/>
                    </a:lnTo>
                    <a:lnTo>
                      <a:pt x="804" y="834"/>
                    </a:lnTo>
                    <a:lnTo>
                      <a:pt x="812" y="858"/>
                    </a:lnTo>
                    <a:lnTo>
                      <a:pt x="822" y="874"/>
                    </a:lnTo>
                    <a:lnTo>
                      <a:pt x="832" y="892"/>
                    </a:lnTo>
                    <a:lnTo>
                      <a:pt x="840" y="910"/>
                    </a:lnTo>
                    <a:lnTo>
                      <a:pt x="844" y="928"/>
                    </a:lnTo>
                    <a:lnTo>
                      <a:pt x="848" y="926"/>
                    </a:lnTo>
                    <a:lnTo>
                      <a:pt x="852" y="924"/>
                    </a:lnTo>
                    <a:lnTo>
                      <a:pt x="854" y="922"/>
                    </a:lnTo>
                    <a:lnTo>
                      <a:pt x="858" y="916"/>
                    </a:lnTo>
                    <a:lnTo>
                      <a:pt x="856" y="928"/>
                    </a:lnTo>
                    <a:lnTo>
                      <a:pt x="858" y="938"/>
                    </a:lnTo>
                    <a:lnTo>
                      <a:pt x="864" y="950"/>
                    </a:lnTo>
                    <a:lnTo>
                      <a:pt x="874" y="958"/>
                    </a:lnTo>
                    <a:lnTo>
                      <a:pt x="876" y="942"/>
                    </a:lnTo>
                    <a:lnTo>
                      <a:pt x="872" y="926"/>
                    </a:lnTo>
                    <a:lnTo>
                      <a:pt x="866" y="910"/>
                    </a:lnTo>
                    <a:lnTo>
                      <a:pt x="864" y="890"/>
                    </a:lnTo>
                    <a:lnTo>
                      <a:pt x="864" y="870"/>
                    </a:lnTo>
                    <a:lnTo>
                      <a:pt x="866" y="850"/>
                    </a:lnTo>
                    <a:lnTo>
                      <a:pt x="866" y="836"/>
                    </a:lnTo>
                    <a:lnTo>
                      <a:pt x="870" y="830"/>
                    </a:lnTo>
                    <a:lnTo>
                      <a:pt x="874" y="826"/>
                    </a:lnTo>
                    <a:lnTo>
                      <a:pt x="884" y="824"/>
                    </a:lnTo>
                    <a:lnTo>
                      <a:pt x="896" y="818"/>
                    </a:lnTo>
                    <a:lnTo>
                      <a:pt x="908" y="806"/>
                    </a:lnTo>
                    <a:lnTo>
                      <a:pt x="918" y="792"/>
                    </a:lnTo>
                    <a:lnTo>
                      <a:pt x="930" y="780"/>
                    </a:lnTo>
                    <a:lnTo>
                      <a:pt x="932" y="776"/>
                    </a:lnTo>
                    <a:lnTo>
                      <a:pt x="938" y="772"/>
                    </a:lnTo>
                    <a:lnTo>
                      <a:pt x="944" y="766"/>
                    </a:lnTo>
                    <a:lnTo>
                      <a:pt x="948" y="762"/>
                    </a:lnTo>
                    <a:lnTo>
                      <a:pt x="954" y="758"/>
                    </a:lnTo>
                    <a:lnTo>
                      <a:pt x="958" y="756"/>
                    </a:lnTo>
                    <a:lnTo>
                      <a:pt x="964" y="754"/>
                    </a:lnTo>
                    <a:lnTo>
                      <a:pt x="968" y="754"/>
                    </a:lnTo>
                    <a:lnTo>
                      <a:pt x="970" y="754"/>
                    </a:lnTo>
                    <a:lnTo>
                      <a:pt x="972" y="756"/>
                    </a:lnTo>
                    <a:lnTo>
                      <a:pt x="974" y="760"/>
                    </a:lnTo>
                    <a:lnTo>
                      <a:pt x="974" y="762"/>
                    </a:lnTo>
                    <a:lnTo>
                      <a:pt x="974" y="766"/>
                    </a:lnTo>
                    <a:lnTo>
                      <a:pt x="974" y="772"/>
                    </a:lnTo>
                    <a:lnTo>
                      <a:pt x="974" y="776"/>
                    </a:lnTo>
                    <a:lnTo>
                      <a:pt x="976" y="780"/>
                    </a:lnTo>
                    <a:lnTo>
                      <a:pt x="982" y="792"/>
                    </a:lnTo>
                    <a:lnTo>
                      <a:pt x="988" y="800"/>
                    </a:lnTo>
                    <a:lnTo>
                      <a:pt x="994" y="810"/>
                    </a:lnTo>
                    <a:lnTo>
                      <a:pt x="998" y="820"/>
                    </a:lnTo>
                    <a:lnTo>
                      <a:pt x="996" y="834"/>
                    </a:lnTo>
                    <a:lnTo>
                      <a:pt x="1004" y="834"/>
                    </a:lnTo>
                    <a:lnTo>
                      <a:pt x="1012" y="832"/>
                    </a:lnTo>
                    <a:lnTo>
                      <a:pt x="1018" y="828"/>
                    </a:lnTo>
                    <a:lnTo>
                      <a:pt x="1020" y="850"/>
                    </a:lnTo>
                    <a:lnTo>
                      <a:pt x="1026" y="868"/>
                    </a:lnTo>
                    <a:lnTo>
                      <a:pt x="1032" y="888"/>
                    </a:lnTo>
                    <a:lnTo>
                      <a:pt x="1032" y="902"/>
                    </a:lnTo>
                    <a:lnTo>
                      <a:pt x="1032" y="916"/>
                    </a:lnTo>
                    <a:lnTo>
                      <a:pt x="1034" y="930"/>
                    </a:lnTo>
                    <a:lnTo>
                      <a:pt x="1038" y="936"/>
                    </a:lnTo>
                    <a:lnTo>
                      <a:pt x="1042" y="940"/>
                    </a:lnTo>
                    <a:lnTo>
                      <a:pt x="1048" y="946"/>
                    </a:lnTo>
                    <a:lnTo>
                      <a:pt x="1052" y="950"/>
                    </a:lnTo>
                    <a:lnTo>
                      <a:pt x="1054" y="956"/>
                    </a:lnTo>
                    <a:lnTo>
                      <a:pt x="1056" y="962"/>
                    </a:lnTo>
                    <a:lnTo>
                      <a:pt x="1056" y="970"/>
                    </a:lnTo>
                    <a:lnTo>
                      <a:pt x="1058" y="976"/>
                    </a:lnTo>
                    <a:lnTo>
                      <a:pt x="1058" y="980"/>
                    </a:lnTo>
                    <a:lnTo>
                      <a:pt x="1060" y="986"/>
                    </a:lnTo>
                    <a:lnTo>
                      <a:pt x="1062" y="990"/>
                    </a:lnTo>
                    <a:lnTo>
                      <a:pt x="1064" y="994"/>
                    </a:lnTo>
                    <a:lnTo>
                      <a:pt x="1068" y="996"/>
                    </a:lnTo>
                    <a:lnTo>
                      <a:pt x="1074" y="998"/>
                    </a:lnTo>
                    <a:lnTo>
                      <a:pt x="1080" y="996"/>
                    </a:lnTo>
                    <a:lnTo>
                      <a:pt x="1080" y="980"/>
                    </a:lnTo>
                    <a:lnTo>
                      <a:pt x="1074" y="966"/>
                    </a:lnTo>
                    <a:lnTo>
                      <a:pt x="1064" y="954"/>
                    </a:lnTo>
                    <a:lnTo>
                      <a:pt x="1054" y="942"/>
                    </a:lnTo>
                    <a:lnTo>
                      <a:pt x="1048" y="928"/>
                    </a:lnTo>
                    <a:lnTo>
                      <a:pt x="1042" y="908"/>
                    </a:lnTo>
                    <a:lnTo>
                      <a:pt x="1042" y="886"/>
                    </a:lnTo>
                    <a:lnTo>
                      <a:pt x="1044" y="866"/>
                    </a:lnTo>
                    <a:lnTo>
                      <a:pt x="1056" y="864"/>
                    </a:lnTo>
                    <a:lnTo>
                      <a:pt x="1066" y="870"/>
                    </a:lnTo>
                    <a:lnTo>
                      <a:pt x="1074" y="880"/>
                    </a:lnTo>
                    <a:lnTo>
                      <a:pt x="1080" y="894"/>
                    </a:lnTo>
                    <a:lnTo>
                      <a:pt x="1086" y="906"/>
                    </a:lnTo>
                    <a:lnTo>
                      <a:pt x="1090" y="918"/>
                    </a:lnTo>
                    <a:lnTo>
                      <a:pt x="1104" y="902"/>
                    </a:lnTo>
                    <a:lnTo>
                      <a:pt x="1114" y="884"/>
                    </a:lnTo>
                    <a:lnTo>
                      <a:pt x="1118" y="862"/>
                    </a:lnTo>
                    <a:lnTo>
                      <a:pt x="1112" y="842"/>
                    </a:lnTo>
                    <a:lnTo>
                      <a:pt x="1104" y="832"/>
                    </a:lnTo>
                    <a:lnTo>
                      <a:pt x="1096" y="824"/>
                    </a:lnTo>
                    <a:lnTo>
                      <a:pt x="1090" y="816"/>
                    </a:lnTo>
                    <a:lnTo>
                      <a:pt x="1090" y="804"/>
                    </a:lnTo>
                    <a:lnTo>
                      <a:pt x="1094" y="792"/>
                    </a:lnTo>
                    <a:lnTo>
                      <a:pt x="1104" y="782"/>
                    </a:lnTo>
                    <a:lnTo>
                      <a:pt x="1116" y="774"/>
                    </a:lnTo>
                    <a:lnTo>
                      <a:pt x="1128" y="768"/>
                    </a:lnTo>
                    <a:lnTo>
                      <a:pt x="1130" y="774"/>
                    </a:lnTo>
                    <a:lnTo>
                      <a:pt x="1128" y="784"/>
                    </a:lnTo>
                    <a:lnTo>
                      <a:pt x="1124" y="794"/>
                    </a:lnTo>
                    <a:lnTo>
                      <a:pt x="1120" y="804"/>
                    </a:lnTo>
                    <a:lnTo>
                      <a:pt x="1118" y="812"/>
                    </a:lnTo>
                    <a:lnTo>
                      <a:pt x="1118" y="818"/>
                    </a:lnTo>
                    <a:lnTo>
                      <a:pt x="1124" y="820"/>
                    </a:lnTo>
                    <a:lnTo>
                      <a:pt x="1134" y="818"/>
                    </a:lnTo>
                    <a:lnTo>
                      <a:pt x="1146" y="810"/>
                    </a:lnTo>
                    <a:lnTo>
                      <a:pt x="1148" y="800"/>
                    </a:lnTo>
                    <a:lnTo>
                      <a:pt x="1148" y="786"/>
                    </a:lnTo>
                    <a:lnTo>
                      <a:pt x="1148" y="774"/>
                    </a:lnTo>
                    <a:lnTo>
                      <a:pt x="1152" y="764"/>
                    </a:lnTo>
                    <a:lnTo>
                      <a:pt x="1160" y="756"/>
                    </a:lnTo>
                    <a:lnTo>
                      <a:pt x="1172" y="752"/>
                    </a:lnTo>
                    <a:lnTo>
                      <a:pt x="1184" y="750"/>
                    </a:lnTo>
                    <a:lnTo>
                      <a:pt x="1196" y="748"/>
                    </a:lnTo>
                    <a:lnTo>
                      <a:pt x="1208" y="742"/>
                    </a:lnTo>
                    <a:lnTo>
                      <a:pt x="1216" y="730"/>
                    </a:lnTo>
                    <a:lnTo>
                      <a:pt x="1218" y="716"/>
                    </a:lnTo>
                    <a:lnTo>
                      <a:pt x="1218" y="700"/>
                    </a:lnTo>
                    <a:lnTo>
                      <a:pt x="1224" y="688"/>
                    </a:lnTo>
                    <a:lnTo>
                      <a:pt x="1232" y="674"/>
                    </a:lnTo>
                    <a:lnTo>
                      <a:pt x="1232" y="660"/>
                    </a:lnTo>
                    <a:lnTo>
                      <a:pt x="1228" y="652"/>
                    </a:lnTo>
                    <a:lnTo>
                      <a:pt x="1222" y="644"/>
                    </a:lnTo>
                    <a:lnTo>
                      <a:pt x="1216" y="634"/>
                    </a:lnTo>
                    <a:lnTo>
                      <a:pt x="1212" y="624"/>
                    </a:lnTo>
                    <a:lnTo>
                      <a:pt x="1214" y="610"/>
                    </a:lnTo>
                    <a:lnTo>
                      <a:pt x="1222" y="598"/>
                    </a:lnTo>
                    <a:lnTo>
                      <a:pt x="1232" y="588"/>
                    </a:lnTo>
                    <a:lnTo>
                      <a:pt x="1222" y="586"/>
                    </a:lnTo>
                    <a:lnTo>
                      <a:pt x="1212" y="588"/>
                    </a:lnTo>
                    <a:lnTo>
                      <a:pt x="1204" y="590"/>
                    </a:lnTo>
                    <a:lnTo>
                      <a:pt x="1196" y="586"/>
                    </a:lnTo>
                    <a:lnTo>
                      <a:pt x="1194" y="576"/>
                    </a:lnTo>
                    <a:lnTo>
                      <a:pt x="1196" y="564"/>
                    </a:lnTo>
                    <a:lnTo>
                      <a:pt x="1206" y="552"/>
                    </a:lnTo>
                    <a:lnTo>
                      <a:pt x="1218" y="542"/>
                    </a:lnTo>
                    <a:lnTo>
                      <a:pt x="1230" y="536"/>
                    </a:lnTo>
                    <a:lnTo>
                      <a:pt x="1242" y="534"/>
                    </a:lnTo>
                    <a:lnTo>
                      <a:pt x="1242" y="542"/>
                    </a:lnTo>
                    <a:lnTo>
                      <a:pt x="1240" y="548"/>
                    </a:lnTo>
                    <a:lnTo>
                      <a:pt x="1236" y="556"/>
                    </a:lnTo>
                    <a:lnTo>
                      <a:pt x="1232" y="562"/>
                    </a:lnTo>
                    <a:lnTo>
                      <a:pt x="1238" y="562"/>
                    </a:lnTo>
                    <a:lnTo>
                      <a:pt x="1248" y="560"/>
                    </a:lnTo>
                    <a:lnTo>
                      <a:pt x="1256" y="558"/>
                    </a:lnTo>
                    <a:lnTo>
                      <a:pt x="1264" y="558"/>
                    </a:lnTo>
                    <a:lnTo>
                      <a:pt x="1270" y="560"/>
                    </a:lnTo>
                    <a:lnTo>
                      <a:pt x="1272" y="566"/>
                    </a:lnTo>
                    <a:lnTo>
                      <a:pt x="1268" y="578"/>
                    </a:lnTo>
                    <a:lnTo>
                      <a:pt x="1280" y="582"/>
                    </a:lnTo>
                    <a:lnTo>
                      <a:pt x="1282" y="590"/>
                    </a:lnTo>
                    <a:lnTo>
                      <a:pt x="1282" y="600"/>
                    </a:lnTo>
                    <a:lnTo>
                      <a:pt x="1276" y="610"/>
                    </a:lnTo>
                    <a:lnTo>
                      <a:pt x="1272" y="620"/>
                    </a:lnTo>
                    <a:lnTo>
                      <a:pt x="1270" y="628"/>
                    </a:lnTo>
                    <a:lnTo>
                      <a:pt x="1278" y="626"/>
                    </a:lnTo>
                    <a:lnTo>
                      <a:pt x="1284" y="624"/>
                    </a:lnTo>
                    <a:lnTo>
                      <a:pt x="1292" y="618"/>
                    </a:lnTo>
                    <a:lnTo>
                      <a:pt x="1296" y="610"/>
                    </a:lnTo>
                    <a:lnTo>
                      <a:pt x="1300" y="600"/>
                    </a:lnTo>
                    <a:lnTo>
                      <a:pt x="1300" y="592"/>
                    </a:lnTo>
                    <a:lnTo>
                      <a:pt x="1296" y="588"/>
                    </a:lnTo>
                    <a:lnTo>
                      <a:pt x="1290" y="580"/>
                    </a:lnTo>
                    <a:lnTo>
                      <a:pt x="1286" y="572"/>
                    </a:lnTo>
                    <a:lnTo>
                      <a:pt x="1284" y="562"/>
                    </a:lnTo>
                    <a:lnTo>
                      <a:pt x="1288" y="556"/>
                    </a:lnTo>
                    <a:lnTo>
                      <a:pt x="1294" y="550"/>
                    </a:lnTo>
                    <a:lnTo>
                      <a:pt x="1300" y="546"/>
                    </a:lnTo>
                    <a:lnTo>
                      <a:pt x="1306" y="536"/>
                    </a:lnTo>
                    <a:lnTo>
                      <a:pt x="1306" y="532"/>
                    </a:lnTo>
                    <a:lnTo>
                      <a:pt x="1306" y="528"/>
                    </a:lnTo>
                    <a:lnTo>
                      <a:pt x="1304" y="526"/>
                    </a:lnTo>
                    <a:lnTo>
                      <a:pt x="1304" y="522"/>
                    </a:lnTo>
                    <a:lnTo>
                      <a:pt x="1304" y="518"/>
                    </a:lnTo>
                    <a:lnTo>
                      <a:pt x="1306" y="514"/>
                    </a:lnTo>
                    <a:lnTo>
                      <a:pt x="1310" y="510"/>
                    </a:lnTo>
                    <a:lnTo>
                      <a:pt x="1314" y="506"/>
                    </a:lnTo>
                    <a:lnTo>
                      <a:pt x="1320" y="502"/>
                    </a:lnTo>
                    <a:lnTo>
                      <a:pt x="1326" y="500"/>
                    </a:lnTo>
                    <a:lnTo>
                      <a:pt x="1330" y="494"/>
                    </a:lnTo>
                    <a:lnTo>
                      <a:pt x="1330" y="500"/>
                    </a:lnTo>
                    <a:lnTo>
                      <a:pt x="1330" y="504"/>
                    </a:lnTo>
                    <a:lnTo>
                      <a:pt x="1334" y="508"/>
                    </a:lnTo>
                    <a:lnTo>
                      <a:pt x="1336" y="512"/>
                    </a:lnTo>
                    <a:lnTo>
                      <a:pt x="1340" y="516"/>
                    </a:lnTo>
                    <a:lnTo>
                      <a:pt x="1346" y="518"/>
                    </a:lnTo>
                    <a:lnTo>
                      <a:pt x="1352" y="502"/>
                    </a:lnTo>
                    <a:lnTo>
                      <a:pt x="1364" y="486"/>
                    </a:lnTo>
                    <a:lnTo>
                      <a:pt x="1376" y="472"/>
                    </a:lnTo>
                    <a:lnTo>
                      <a:pt x="1386" y="458"/>
                    </a:lnTo>
                    <a:lnTo>
                      <a:pt x="1394" y="442"/>
                    </a:lnTo>
                    <a:lnTo>
                      <a:pt x="1398" y="424"/>
                    </a:lnTo>
                    <a:lnTo>
                      <a:pt x="1398" y="410"/>
                    </a:lnTo>
                    <a:lnTo>
                      <a:pt x="1394" y="396"/>
                    </a:lnTo>
                    <a:lnTo>
                      <a:pt x="1388" y="386"/>
                    </a:lnTo>
                    <a:lnTo>
                      <a:pt x="1378" y="382"/>
                    </a:lnTo>
                    <a:lnTo>
                      <a:pt x="1364" y="384"/>
                    </a:lnTo>
                    <a:lnTo>
                      <a:pt x="1362" y="380"/>
                    </a:lnTo>
                    <a:lnTo>
                      <a:pt x="1360" y="376"/>
                    </a:lnTo>
                    <a:lnTo>
                      <a:pt x="1360" y="374"/>
                    </a:lnTo>
                    <a:lnTo>
                      <a:pt x="1356" y="374"/>
                    </a:lnTo>
                    <a:lnTo>
                      <a:pt x="1352" y="374"/>
                    </a:lnTo>
                    <a:lnTo>
                      <a:pt x="1346" y="374"/>
                    </a:lnTo>
                    <a:lnTo>
                      <a:pt x="1342" y="374"/>
                    </a:lnTo>
                    <a:lnTo>
                      <a:pt x="1338" y="374"/>
                    </a:lnTo>
                    <a:lnTo>
                      <a:pt x="1334" y="372"/>
                    </a:lnTo>
                    <a:lnTo>
                      <a:pt x="1332" y="370"/>
                    </a:lnTo>
                    <a:lnTo>
                      <a:pt x="1330" y="366"/>
                    </a:lnTo>
                    <a:lnTo>
                      <a:pt x="1330" y="362"/>
                    </a:lnTo>
                    <a:lnTo>
                      <a:pt x="1332" y="356"/>
                    </a:lnTo>
                    <a:lnTo>
                      <a:pt x="1340" y="350"/>
                    </a:lnTo>
                    <a:lnTo>
                      <a:pt x="1352" y="346"/>
                    </a:lnTo>
                    <a:lnTo>
                      <a:pt x="1366" y="344"/>
                    </a:lnTo>
                    <a:lnTo>
                      <a:pt x="1376" y="340"/>
                    </a:lnTo>
                    <a:lnTo>
                      <a:pt x="1384" y="334"/>
                    </a:lnTo>
                    <a:lnTo>
                      <a:pt x="1390" y="328"/>
                    </a:lnTo>
                    <a:lnTo>
                      <a:pt x="1396" y="320"/>
                    </a:lnTo>
                    <a:lnTo>
                      <a:pt x="1402" y="312"/>
                    </a:lnTo>
                    <a:lnTo>
                      <a:pt x="1424" y="294"/>
                    </a:lnTo>
                    <a:lnTo>
                      <a:pt x="1446" y="282"/>
                    </a:lnTo>
                    <a:lnTo>
                      <a:pt x="1472" y="278"/>
                    </a:lnTo>
                    <a:lnTo>
                      <a:pt x="1500" y="278"/>
                    </a:lnTo>
                    <a:lnTo>
                      <a:pt x="1498" y="290"/>
                    </a:lnTo>
                    <a:lnTo>
                      <a:pt x="1494" y="300"/>
                    </a:lnTo>
                    <a:lnTo>
                      <a:pt x="1508" y="300"/>
                    </a:lnTo>
                    <a:lnTo>
                      <a:pt x="1518" y="294"/>
                    </a:lnTo>
                    <a:lnTo>
                      <a:pt x="1524" y="284"/>
                    </a:lnTo>
                    <a:lnTo>
                      <a:pt x="1532" y="274"/>
                    </a:lnTo>
                    <a:lnTo>
                      <a:pt x="1540" y="264"/>
                    </a:lnTo>
                    <a:lnTo>
                      <a:pt x="1548" y="260"/>
                    </a:lnTo>
                    <a:lnTo>
                      <a:pt x="1560" y="258"/>
                    </a:lnTo>
                    <a:lnTo>
                      <a:pt x="1570" y="258"/>
                    </a:lnTo>
                    <a:lnTo>
                      <a:pt x="1578" y="262"/>
                    </a:lnTo>
                    <a:lnTo>
                      <a:pt x="1580" y="270"/>
                    </a:lnTo>
                    <a:lnTo>
                      <a:pt x="1588" y="258"/>
                    </a:lnTo>
                    <a:lnTo>
                      <a:pt x="1600" y="246"/>
                    </a:lnTo>
                    <a:lnTo>
                      <a:pt x="1614" y="242"/>
                    </a:lnTo>
                    <a:lnTo>
                      <a:pt x="1614" y="260"/>
                    </a:lnTo>
                    <a:lnTo>
                      <a:pt x="1608" y="274"/>
                    </a:lnTo>
                    <a:lnTo>
                      <a:pt x="1598" y="286"/>
                    </a:lnTo>
                    <a:lnTo>
                      <a:pt x="1584" y="296"/>
                    </a:lnTo>
                    <a:lnTo>
                      <a:pt x="1572" y="306"/>
                    </a:lnTo>
                    <a:lnTo>
                      <a:pt x="1560" y="316"/>
                    </a:lnTo>
                    <a:lnTo>
                      <a:pt x="1550" y="330"/>
                    </a:lnTo>
                    <a:lnTo>
                      <a:pt x="1540" y="358"/>
                    </a:lnTo>
                    <a:lnTo>
                      <a:pt x="1538" y="388"/>
                    </a:lnTo>
                    <a:lnTo>
                      <a:pt x="1544" y="420"/>
                    </a:lnTo>
                    <a:lnTo>
                      <a:pt x="1552" y="406"/>
                    </a:lnTo>
                    <a:lnTo>
                      <a:pt x="1560" y="390"/>
                    </a:lnTo>
                    <a:lnTo>
                      <a:pt x="1568" y="376"/>
                    </a:lnTo>
                    <a:lnTo>
                      <a:pt x="1574" y="372"/>
                    </a:lnTo>
                    <a:lnTo>
                      <a:pt x="1578" y="368"/>
                    </a:lnTo>
                    <a:lnTo>
                      <a:pt x="1584" y="364"/>
                    </a:lnTo>
                    <a:lnTo>
                      <a:pt x="1588" y="358"/>
                    </a:lnTo>
                    <a:lnTo>
                      <a:pt x="1592" y="352"/>
                    </a:lnTo>
                    <a:lnTo>
                      <a:pt x="1598" y="336"/>
                    </a:lnTo>
                    <a:lnTo>
                      <a:pt x="1602" y="322"/>
                    </a:lnTo>
                    <a:lnTo>
                      <a:pt x="1606" y="308"/>
                    </a:lnTo>
                    <a:lnTo>
                      <a:pt x="1614" y="296"/>
                    </a:lnTo>
                    <a:lnTo>
                      <a:pt x="1628" y="284"/>
                    </a:lnTo>
                    <a:lnTo>
                      <a:pt x="1632" y="284"/>
                    </a:lnTo>
                    <a:lnTo>
                      <a:pt x="1638" y="282"/>
                    </a:lnTo>
                    <a:lnTo>
                      <a:pt x="1644" y="282"/>
                    </a:lnTo>
                    <a:lnTo>
                      <a:pt x="1650" y="280"/>
                    </a:lnTo>
                    <a:lnTo>
                      <a:pt x="1654" y="280"/>
                    </a:lnTo>
                    <a:lnTo>
                      <a:pt x="1656" y="278"/>
                    </a:lnTo>
                    <a:lnTo>
                      <a:pt x="1658" y="278"/>
                    </a:lnTo>
                    <a:lnTo>
                      <a:pt x="1660" y="278"/>
                    </a:lnTo>
                    <a:lnTo>
                      <a:pt x="1662" y="278"/>
                    </a:lnTo>
                    <a:lnTo>
                      <a:pt x="1664" y="276"/>
                    </a:lnTo>
                    <a:lnTo>
                      <a:pt x="1666" y="274"/>
                    </a:lnTo>
                    <a:lnTo>
                      <a:pt x="1672" y="270"/>
                    </a:lnTo>
                    <a:lnTo>
                      <a:pt x="1688" y="256"/>
                    </a:lnTo>
                    <a:lnTo>
                      <a:pt x="1700" y="250"/>
                    </a:lnTo>
                    <a:lnTo>
                      <a:pt x="1714" y="248"/>
                    </a:lnTo>
                    <a:lnTo>
                      <a:pt x="1732" y="248"/>
                    </a:lnTo>
                    <a:lnTo>
                      <a:pt x="1732" y="242"/>
                    </a:lnTo>
                    <a:lnTo>
                      <a:pt x="1730" y="238"/>
                    </a:lnTo>
                    <a:lnTo>
                      <a:pt x="1728" y="232"/>
                    </a:lnTo>
                    <a:lnTo>
                      <a:pt x="1724" y="228"/>
                    </a:lnTo>
                    <a:lnTo>
                      <a:pt x="1736" y="226"/>
                    </a:lnTo>
                    <a:lnTo>
                      <a:pt x="1744" y="218"/>
                    </a:lnTo>
                    <a:lnTo>
                      <a:pt x="1746" y="208"/>
                    </a:lnTo>
                    <a:lnTo>
                      <a:pt x="1746" y="194"/>
                    </a:lnTo>
                    <a:lnTo>
                      <a:pt x="1752" y="194"/>
                    </a:lnTo>
                    <a:lnTo>
                      <a:pt x="1758" y="198"/>
                    </a:lnTo>
                    <a:lnTo>
                      <a:pt x="1764" y="202"/>
                    </a:lnTo>
                    <a:lnTo>
                      <a:pt x="1768" y="206"/>
                    </a:lnTo>
                    <a:lnTo>
                      <a:pt x="1774" y="210"/>
                    </a:lnTo>
                    <a:lnTo>
                      <a:pt x="1778" y="214"/>
                    </a:lnTo>
                    <a:lnTo>
                      <a:pt x="1792" y="204"/>
                    </a:lnTo>
                    <a:lnTo>
                      <a:pt x="1796" y="194"/>
                    </a:lnTo>
                    <a:lnTo>
                      <a:pt x="1790" y="184"/>
                    </a:lnTo>
                    <a:lnTo>
                      <a:pt x="1778" y="172"/>
                    </a:lnTo>
                    <a:lnTo>
                      <a:pt x="1764" y="162"/>
                    </a:lnTo>
                    <a:lnTo>
                      <a:pt x="1746" y="154"/>
                    </a:lnTo>
                    <a:lnTo>
                      <a:pt x="1728" y="146"/>
                    </a:lnTo>
                    <a:lnTo>
                      <a:pt x="1712" y="142"/>
                    </a:lnTo>
                    <a:lnTo>
                      <a:pt x="1702" y="140"/>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58" name="Freeform 26"/>
              <p:cNvSpPr>
                <a:spLocks/>
              </p:cNvSpPr>
              <p:nvPr/>
            </p:nvSpPr>
            <p:spPr bwMode="gray">
              <a:xfrm>
                <a:off x="4500" y="474"/>
                <a:ext cx="54" cy="52"/>
              </a:xfrm>
              <a:custGeom>
                <a:avLst/>
                <a:gdLst>
                  <a:gd name="T0" fmla="*/ 28 w 54"/>
                  <a:gd name="T1" fmla="*/ 48 h 52"/>
                  <a:gd name="T2" fmla="*/ 32 w 54"/>
                  <a:gd name="T3" fmla="*/ 40 h 52"/>
                  <a:gd name="T4" fmla="*/ 34 w 54"/>
                  <a:gd name="T5" fmla="*/ 34 h 52"/>
                  <a:gd name="T6" fmla="*/ 38 w 54"/>
                  <a:gd name="T7" fmla="*/ 26 h 52"/>
                  <a:gd name="T8" fmla="*/ 34 w 54"/>
                  <a:gd name="T9" fmla="*/ 24 h 52"/>
                  <a:gd name="T10" fmla="*/ 32 w 54"/>
                  <a:gd name="T11" fmla="*/ 22 h 52"/>
                  <a:gd name="T12" fmla="*/ 28 w 54"/>
                  <a:gd name="T13" fmla="*/ 28 h 52"/>
                  <a:gd name="T14" fmla="*/ 26 w 54"/>
                  <a:gd name="T15" fmla="*/ 34 h 52"/>
                  <a:gd name="T16" fmla="*/ 22 w 54"/>
                  <a:gd name="T17" fmla="*/ 40 h 52"/>
                  <a:gd name="T18" fmla="*/ 18 w 54"/>
                  <a:gd name="T19" fmla="*/ 46 h 52"/>
                  <a:gd name="T20" fmla="*/ 14 w 54"/>
                  <a:gd name="T21" fmla="*/ 50 h 52"/>
                  <a:gd name="T22" fmla="*/ 8 w 54"/>
                  <a:gd name="T23" fmla="*/ 52 h 52"/>
                  <a:gd name="T24" fmla="*/ 2 w 54"/>
                  <a:gd name="T25" fmla="*/ 52 h 52"/>
                  <a:gd name="T26" fmla="*/ 0 w 54"/>
                  <a:gd name="T27" fmla="*/ 46 h 52"/>
                  <a:gd name="T28" fmla="*/ 0 w 54"/>
                  <a:gd name="T29" fmla="*/ 42 h 52"/>
                  <a:gd name="T30" fmla="*/ 2 w 54"/>
                  <a:gd name="T31" fmla="*/ 38 h 52"/>
                  <a:gd name="T32" fmla="*/ 4 w 54"/>
                  <a:gd name="T33" fmla="*/ 36 h 52"/>
                  <a:gd name="T34" fmla="*/ 8 w 54"/>
                  <a:gd name="T35" fmla="*/ 34 h 52"/>
                  <a:gd name="T36" fmla="*/ 12 w 54"/>
                  <a:gd name="T37" fmla="*/ 30 h 52"/>
                  <a:gd name="T38" fmla="*/ 14 w 54"/>
                  <a:gd name="T39" fmla="*/ 28 h 52"/>
                  <a:gd name="T40" fmla="*/ 18 w 54"/>
                  <a:gd name="T41" fmla="*/ 22 h 52"/>
                  <a:gd name="T42" fmla="*/ 20 w 54"/>
                  <a:gd name="T43" fmla="*/ 18 h 52"/>
                  <a:gd name="T44" fmla="*/ 22 w 54"/>
                  <a:gd name="T45" fmla="*/ 16 h 52"/>
                  <a:gd name="T46" fmla="*/ 24 w 54"/>
                  <a:gd name="T47" fmla="*/ 12 h 52"/>
                  <a:gd name="T48" fmla="*/ 24 w 54"/>
                  <a:gd name="T49" fmla="*/ 10 h 52"/>
                  <a:gd name="T50" fmla="*/ 24 w 54"/>
                  <a:gd name="T51" fmla="*/ 6 h 52"/>
                  <a:gd name="T52" fmla="*/ 22 w 54"/>
                  <a:gd name="T53" fmla="*/ 0 h 52"/>
                  <a:gd name="T54" fmla="*/ 36 w 54"/>
                  <a:gd name="T55" fmla="*/ 6 h 52"/>
                  <a:gd name="T56" fmla="*/ 44 w 54"/>
                  <a:gd name="T57" fmla="*/ 14 h 52"/>
                  <a:gd name="T58" fmla="*/ 52 w 54"/>
                  <a:gd name="T59" fmla="*/ 24 h 52"/>
                  <a:gd name="T60" fmla="*/ 54 w 54"/>
                  <a:gd name="T61" fmla="*/ 34 h 52"/>
                  <a:gd name="T62" fmla="*/ 50 w 54"/>
                  <a:gd name="T63" fmla="*/ 42 h 52"/>
                  <a:gd name="T64" fmla="*/ 42 w 54"/>
                  <a:gd name="T65" fmla="*/ 48 h 52"/>
                  <a:gd name="T66" fmla="*/ 28 w 54"/>
                  <a:gd name="T67" fmla="*/ 48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 h="52">
                    <a:moveTo>
                      <a:pt x="28" y="48"/>
                    </a:moveTo>
                    <a:lnTo>
                      <a:pt x="32" y="40"/>
                    </a:lnTo>
                    <a:lnTo>
                      <a:pt x="34" y="34"/>
                    </a:lnTo>
                    <a:lnTo>
                      <a:pt x="38" y="26"/>
                    </a:lnTo>
                    <a:lnTo>
                      <a:pt x="34" y="24"/>
                    </a:lnTo>
                    <a:lnTo>
                      <a:pt x="32" y="22"/>
                    </a:lnTo>
                    <a:lnTo>
                      <a:pt x="28" y="28"/>
                    </a:lnTo>
                    <a:lnTo>
                      <a:pt x="26" y="34"/>
                    </a:lnTo>
                    <a:lnTo>
                      <a:pt x="22" y="40"/>
                    </a:lnTo>
                    <a:lnTo>
                      <a:pt x="18" y="46"/>
                    </a:lnTo>
                    <a:lnTo>
                      <a:pt x="14" y="50"/>
                    </a:lnTo>
                    <a:lnTo>
                      <a:pt x="8" y="52"/>
                    </a:lnTo>
                    <a:lnTo>
                      <a:pt x="2" y="52"/>
                    </a:lnTo>
                    <a:lnTo>
                      <a:pt x="0" y="46"/>
                    </a:lnTo>
                    <a:lnTo>
                      <a:pt x="0" y="42"/>
                    </a:lnTo>
                    <a:lnTo>
                      <a:pt x="2" y="38"/>
                    </a:lnTo>
                    <a:lnTo>
                      <a:pt x="4" y="36"/>
                    </a:lnTo>
                    <a:lnTo>
                      <a:pt x="8" y="34"/>
                    </a:lnTo>
                    <a:lnTo>
                      <a:pt x="12" y="30"/>
                    </a:lnTo>
                    <a:lnTo>
                      <a:pt x="14" y="28"/>
                    </a:lnTo>
                    <a:lnTo>
                      <a:pt x="18" y="22"/>
                    </a:lnTo>
                    <a:lnTo>
                      <a:pt x="20" y="18"/>
                    </a:lnTo>
                    <a:lnTo>
                      <a:pt x="22" y="16"/>
                    </a:lnTo>
                    <a:lnTo>
                      <a:pt x="24" y="12"/>
                    </a:lnTo>
                    <a:lnTo>
                      <a:pt x="24" y="10"/>
                    </a:lnTo>
                    <a:lnTo>
                      <a:pt x="24" y="6"/>
                    </a:lnTo>
                    <a:lnTo>
                      <a:pt x="22" y="0"/>
                    </a:lnTo>
                    <a:lnTo>
                      <a:pt x="36" y="6"/>
                    </a:lnTo>
                    <a:lnTo>
                      <a:pt x="44" y="14"/>
                    </a:lnTo>
                    <a:lnTo>
                      <a:pt x="52" y="24"/>
                    </a:lnTo>
                    <a:lnTo>
                      <a:pt x="54" y="34"/>
                    </a:lnTo>
                    <a:lnTo>
                      <a:pt x="50" y="42"/>
                    </a:lnTo>
                    <a:lnTo>
                      <a:pt x="42" y="48"/>
                    </a:lnTo>
                    <a:lnTo>
                      <a:pt x="28" y="48"/>
                    </a:lnTo>
                  </a:path>
                </a:pathLst>
              </a:custGeom>
              <a:solidFill>
                <a:srgbClr val="EAEAEA"/>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1059" name="Freeform 27"/>
              <p:cNvSpPr>
                <a:spLocks/>
              </p:cNvSpPr>
              <p:nvPr/>
            </p:nvSpPr>
            <p:spPr bwMode="gray">
              <a:xfrm>
                <a:off x="5006" y="690"/>
                <a:ext cx="180" cy="310"/>
              </a:xfrm>
              <a:custGeom>
                <a:avLst/>
                <a:gdLst>
                  <a:gd name="T0" fmla="*/ 118 w 180"/>
                  <a:gd name="T1" fmla="*/ 116 h 310"/>
                  <a:gd name="T2" fmla="*/ 122 w 180"/>
                  <a:gd name="T3" fmla="*/ 96 h 310"/>
                  <a:gd name="T4" fmla="*/ 144 w 180"/>
                  <a:gd name="T5" fmla="*/ 86 h 310"/>
                  <a:gd name="T6" fmla="*/ 126 w 180"/>
                  <a:gd name="T7" fmla="*/ 28 h 310"/>
                  <a:gd name="T8" fmla="*/ 110 w 180"/>
                  <a:gd name="T9" fmla="*/ 10 h 310"/>
                  <a:gd name="T10" fmla="*/ 102 w 180"/>
                  <a:gd name="T11" fmla="*/ 34 h 310"/>
                  <a:gd name="T12" fmla="*/ 106 w 180"/>
                  <a:gd name="T13" fmla="*/ 38 h 310"/>
                  <a:gd name="T14" fmla="*/ 106 w 180"/>
                  <a:gd name="T15" fmla="*/ 42 h 310"/>
                  <a:gd name="T16" fmla="*/ 108 w 180"/>
                  <a:gd name="T17" fmla="*/ 56 h 310"/>
                  <a:gd name="T18" fmla="*/ 102 w 180"/>
                  <a:gd name="T19" fmla="*/ 90 h 310"/>
                  <a:gd name="T20" fmla="*/ 102 w 180"/>
                  <a:gd name="T21" fmla="*/ 114 h 310"/>
                  <a:gd name="T22" fmla="*/ 102 w 180"/>
                  <a:gd name="T23" fmla="*/ 140 h 310"/>
                  <a:gd name="T24" fmla="*/ 98 w 180"/>
                  <a:gd name="T25" fmla="*/ 148 h 310"/>
                  <a:gd name="T26" fmla="*/ 94 w 180"/>
                  <a:gd name="T27" fmla="*/ 152 h 310"/>
                  <a:gd name="T28" fmla="*/ 92 w 180"/>
                  <a:gd name="T29" fmla="*/ 156 h 310"/>
                  <a:gd name="T30" fmla="*/ 94 w 180"/>
                  <a:gd name="T31" fmla="*/ 164 h 310"/>
                  <a:gd name="T32" fmla="*/ 96 w 180"/>
                  <a:gd name="T33" fmla="*/ 172 h 310"/>
                  <a:gd name="T34" fmla="*/ 100 w 180"/>
                  <a:gd name="T35" fmla="*/ 180 h 310"/>
                  <a:gd name="T36" fmla="*/ 100 w 180"/>
                  <a:gd name="T37" fmla="*/ 190 h 310"/>
                  <a:gd name="T38" fmla="*/ 96 w 180"/>
                  <a:gd name="T39" fmla="*/ 200 h 310"/>
                  <a:gd name="T40" fmla="*/ 92 w 180"/>
                  <a:gd name="T41" fmla="*/ 212 h 310"/>
                  <a:gd name="T42" fmla="*/ 88 w 180"/>
                  <a:gd name="T43" fmla="*/ 222 h 310"/>
                  <a:gd name="T44" fmla="*/ 52 w 180"/>
                  <a:gd name="T45" fmla="*/ 248 h 310"/>
                  <a:gd name="T46" fmla="*/ 10 w 180"/>
                  <a:gd name="T47" fmla="*/ 258 h 310"/>
                  <a:gd name="T48" fmla="*/ 0 w 180"/>
                  <a:gd name="T49" fmla="*/ 310 h 310"/>
                  <a:gd name="T50" fmla="*/ 8 w 180"/>
                  <a:gd name="T51" fmla="*/ 310 h 310"/>
                  <a:gd name="T52" fmla="*/ 10 w 180"/>
                  <a:gd name="T53" fmla="*/ 292 h 310"/>
                  <a:gd name="T54" fmla="*/ 12 w 180"/>
                  <a:gd name="T55" fmla="*/ 282 h 310"/>
                  <a:gd name="T56" fmla="*/ 24 w 180"/>
                  <a:gd name="T57" fmla="*/ 272 h 310"/>
                  <a:gd name="T58" fmla="*/ 32 w 180"/>
                  <a:gd name="T59" fmla="*/ 270 h 310"/>
                  <a:gd name="T60" fmla="*/ 38 w 180"/>
                  <a:gd name="T61" fmla="*/ 268 h 310"/>
                  <a:gd name="T62" fmla="*/ 44 w 180"/>
                  <a:gd name="T63" fmla="*/ 260 h 310"/>
                  <a:gd name="T64" fmla="*/ 48 w 180"/>
                  <a:gd name="T65" fmla="*/ 268 h 310"/>
                  <a:gd name="T66" fmla="*/ 52 w 180"/>
                  <a:gd name="T67" fmla="*/ 274 h 310"/>
                  <a:gd name="T68" fmla="*/ 76 w 180"/>
                  <a:gd name="T69" fmla="*/ 264 h 310"/>
                  <a:gd name="T70" fmla="*/ 98 w 180"/>
                  <a:gd name="T71" fmla="*/ 256 h 310"/>
                  <a:gd name="T72" fmla="*/ 108 w 180"/>
                  <a:gd name="T73" fmla="*/ 232 h 310"/>
                  <a:gd name="T74" fmla="*/ 114 w 180"/>
                  <a:gd name="T75" fmla="*/ 204 h 310"/>
                  <a:gd name="T76" fmla="*/ 118 w 180"/>
                  <a:gd name="T77" fmla="*/ 194 h 310"/>
                  <a:gd name="T78" fmla="*/ 120 w 180"/>
                  <a:gd name="T79" fmla="*/ 182 h 310"/>
                  <a:gd name="T80" fmla="*/ 118 w 180"/>
                  <a:gd name="T81" fmla="*/ 176 h 310"/>
                  <a:gd name="T82" fmla="*/ 112 w 180"/>
                  <a:gd name="T83" fmla="*/ 168 h 310"/>
                  <a:gd name="T84" fmla="*/ 108 w 180"/>
                  <a:gd name="T85" fmla="*/ 162 h 310"/>
                  <a:gd name="T86" fmla="*/ 104 w 180"/>
                  <a:gd name="T87" fmla="*/ 160 h 310"/>
                  <a:gd name="T88" fmla="*/ 122 w 180"/>
                  <a:gd name="T89" fmla="*/ 154 h 310"/>
                  <a:gd name="T90" fmla="*/ 140 w 180"/>
                  <a:gd name="T91" fmla="*/ 138 h 310"/>
                  <a:gd name="T92" fmla="*/ 166 w 180"/>
                  <a:gd name="T93" fmla="*/ 128 h 310"/>
                  <a:gd name="T94" fmla="*/ 180 w 180"/>
                  <a:gd name="T95" fmla="*/ 106 h 310"/>
                  <a:gd name="T96" fmla="*/ 154 w 180"/>
                  <a:gd name="T97" fmla="*/ 124 h 310"/>
                  <a:gd name="T98" fmla="*/ 126 w 180"/>
                  <a:gd name="T99" fmla="*/ 126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0" h="310">
                    <a:moveTo>
                      <a:pt x="126" y="126"/>
                    </a:moveTo>
                    <a:lnTo>
                      <a:pt x="118" y="116"/>
                    </a:lnTo>
                    <a:lnTo>
                      <a:pt x="116" y="106"/>
                    </a:lnTo>
                    <a:lnTo>
                      <a:pt x="122" y="96"/>
                    </a:lnTo>
                    <a:lnTo>
                      <a:pt x="132" y="88"/>
                    </a:lnTo>
                    <a:lnTo>
                      <a:pt x="144" y="86"/>
                    </a:lnTo>
                    <a:lnTo>
                      <a:pt x="132" y="58"/>
                    </a:lnTo>
                    <a:lnTo>
                      <a:pt x="126" y="28"/>
                    </a:lnTo>
                    <a:lnTo>
                      <a:pt x="118" y="0"/>
                    </a:lnTo>
                    <a:lnTo>
                      <a:pt x="110" y="10"/>
                    </a:lnTo>
                    <a:lnTo>
                      <a:pt x="104" y="22"/>
                    </a:lnTo>
                    <a:lnTo>
                      <a:pt x="102" y="34"/>
                    </a:lnTo>
                    <a:lnTo>
                      <a:pt x="104" y="36"/>
                    </a:lnTo>
                    <a:lnTo>
                      <a:pt x="106" y="38"/>
                    </a:lnTo>
                    <a:lnTo>
                      <a:pt x="106" y="40"/>
                    </a:lnTo>
                    <a:lnTo>
                      <a:pt x="106" y="42"/>
                    </a:lnTo>
                    <a:lnTo>
                      <a:pt x="110" y="42"/>
                    </a:lnTo>
                    <a:lnTo>
                      <a:pt x="108" y="56"/>
                    </a:lnTo>
                    <a:lnTo>
                      <a:pt x="106" y="74"/>
                    </a:lnTo>
                    <a:lnTo>
                      <a:pt x="102" y="90"/>
                    </a:lnTo>
                    <a:lnTo>
                      <a:pt x="100" y="102"/>
                    </a:lnTo>
                    <a:lnTo>
                      <a:pt x="102" y="114"/>
                    </a:lnTo>
                    <a:lnTo>
                      <a:pt x="104" y="128"/>
                    </a:lnTo>
                    <a:lnTo>
                      <a:pt x="102" y="140"/>
                    </a:lnTo>
                    <a:lnTo>
                      <a:pt x="100" y="146"/>
                    </a:lnTo>
                    <a:lnTo>
                      <a:pt x="98" y="148"/>
                    </a:lnTo>
                    <a:lnTo>
                      <a:pt x="96" y="150"/>
                    </a:lnTo>
                    <a:lnTo>
                      <a:pt x="94" y="152"/>
                    </a:lnTo>
                    <a:lnTo>
                      <a:pt x="94" y="154"/>
                    </a:lnTo>
                    <a:lnTo>
                      <a:pt x="92" y="156"/>
                    </a:lnTo>
                    <a:lnTo>
                      <a:pt x="92" y="160"/>
                    </a:lnTo>
                    <a:lnTo>
                      <a:pt x="94" y="164"/>
                    </a:lnTo>
                    <a:lnTo>
                      <a:pt x="94" y="168"/>
                    </a:lnTo>
                    <a:lnTo>
                      <a:pt x="96" y="172"/>
                    </a:lnTo>
                    <a:lnTo>
                      <a:pt x="98" y="176"/>
                    </a:lnTo>
                    <a:lnTo>
                      <a:pt x="100" y="180"/>
                    </a:lnTo>
                    <a:lnTo>
                      <a:pt x="100" y="184"/>
                    </a:lnTo>
                    <a:lnTo>
                      <a:pt x="100" y="190"/>
                    </a:lnTo>
                    <a:lnTo>
                      <a:pt x="98" y="194"/>
                    </a:lnTo>
                    <a:lnTo>
                      <a:pt x="96" y="200"/>
                    </a:lnTo>
                    <a:lnTo>
                      <a:pt x="94" y="206"/>
                    </a:lnTo>
                    <a:lnTo>
                      <a:pt x="92" y="212"/>
                    </a:lnTo>
                    <a:lnTo>
                      <a:pt x="90" y="218"/>
                    </a:lnTo>
                    <a:lnTo>
                      <a:pt x="88" y="222"/>
                    </a:lnTo>
                    <a:lnTo>
                      <a:pt x="74" y="236"/>
                    </a:lnTo>
                    <a:lnTo>
                      <a:pt x="52" y="248"/>
                    </a:lnTo>
                    <a:lnTo>
                      <a:pt x="30" y="256"/>
                    </a:lnTo>
                    <a:lnTo>
                      <a:pt x="10" y="258"/>
                    </a:lnTo>
                    <a:lnTo>
                      <a:pt x="2" y="284"/>
                    </a:lnTo>
                    <a:lnTo>
                      <a:pt x="0" y="310"/>
                    </a:lnTo>
                    <a:lnTo>
                      <a:pt x="4" y="310"/>
                    </a:lnTo>
                    <a:lnTo>
                      <a:pt x="8" y="310"/>
                    </a:lnTo>
                    <a:lnTo>
                      <a:pt x="10" y="300"/>
                    </a:lnTo>
                    <a:lnTo>
                      <a:pt x="10" y="292"/>
                    </a:lnTo>
                    <a:lnTo>
                      <a:pt x="10" y="288"/>
                    </a:lnTo>
                    <a:lnTo>
                      <a:pt x="12" y="282"/>
                    </a:lnTo>
                    <a:lnTo>
                      <a:pt x="20" y="274"/>
                    </a:lnTo>
                    <a:lnTo>
                      <a:pt x="24" y="272"/>
                    </a:lnTo>
                    <a:lnTo>
                      <a:pt x="28" y="270"/>
                    </a:lnTo>
                    <a:lnTo>
                      <a:pt x="32" y="270"/>
                    </a:lnTo>
                    <a:lnTo>
                      <a:pt x="34" y="270"/>
                    </a:lnTo>
                    <a:lnTo>
                      <a:pt x="38" y="268"/>
                    </a:lnTo>
                    <a:lnTo>
                      <a:pt x="40" y="266"/>
                    </a:lnTo>
                    <a:lnTo>
                      <a:pt x="44" y="260"/>
                    </a:lnTo>
                    <a:lnTo>
                      <a:pt x="46" y="264"/>
                    </a:lnTo>
                    <a:lnTo>
                      <a:pt x="48" y="268"/>
                    </a:lnTo>
                    <a:lnTo>
                      <a:pt x="50" y="270"/>
                    </a:lnTo>
                    <a:lnTo>
                      <a:pt x="52" y="274"/>
                    </a:lnTo>
                    <a:lnTo>
                      <a:pt x="64" y="266"/>
                    </a:lnTo>
                    <a:lnTo>
                      <a:pt x="76" y="264"/>
                    </a:lnTo>
                    <a:lnTo>
                      <a:pt x="86" y="262"/>
                    </a:lnTo>
                    <a:lnTo>
                      <a:pt x="98" y="256"/>
                    </a:lnTo>
                    <a:lnTo>
                      <a:pt x="104" y="246"/>
                    </a:lnTo>
                    <a:lnTo>
                      <a:pt x="108" y="232"/>
                    </a:lnTo>
                    <a:lnTo>
                      <a:pt x="112" y="216"/>
                    </a:lnTo>
                    <a:lnTo>
                      <a:pt x="114" y="204"/>
                    </a:lnTo>
                    <a:lnTo>
                      <a:pt x="116" y="198"/>
                    </a:lnTo>
                    <a:lnTo>
                      <a:pt x="118" y="194"/>
                    </a:lnTo>
                    <a:lnTo>
                      <a:pt x="120" y="188"/>
                    </a:lnTo>
                    <a:lnTo>
                      <a:pt x="120" y="182"/>
                    </a:lnTo>
                    <a:lnTo>
                      <a:pt x="120" y="180"/>
                    </a:lnTo>
                    <a:lnTo>
                      <a:pt x="118" y="176"/>
                    </a:lnTo>
                    <a:lnTo>
                      <a:pt x="114" y="172"/>
                    </a:lnTo>
                    <a:lnTo>
                      <a:pt x="112" y="168"/>
                    </a:lnTo>
                    <a:lnTo>
                      <a:pt x="108" y="164"/>
                    </a:lnTo>
                    <a:lnTo>
                      <a:pt x="108" y="162"/>
                    </a:lnTo>
                    <a:lnTo>
                      <a:pt x="106" y="160"/>
                    </a:lnTo>
                    <a:lnTo>
                      <a:pt x="104" y="160"/>
                    </a:lnTo>
                    <a:lnTo>
                      <a:pt x="112" y="158"/>
                    </a:lnTo>
                    <a:lnTo>
                      <a:pt x="122" y="154"/>
                    </a:lnTo>
                    <a:lnTo>
                      <a:pt x="132" y="148"/>
                    </a:lnTo>
                    <a:lnTo>
                      <a:pt x="140" y="138"/>
                    </a:lnTo>
                    <a:lnTo>
                      <a:pt x="152" y="136"/>
                    </a:lnTo>
                    <a:lnTo>
                      <a:pt x="166" y="128"/>
                    </a:lnTo>
                    <a:lnTo>
                      <a:pt x="176" y="120"/>
                    </a:lnTo>
                    <a:lnTo>
                      <a:pt x="180" y="106"/>
                    </a:lnTo>
                    <a:lnTo>
                      <a:pt x="166" y="116"/>
                    </a:lnTo>
                    <a:lnTo>
                      <a:pt x="154" y="124"/>
                    </a:lnTo>
                    <a:lnTo>
                      <a:pt x="138" y="128"/>
                    </a:lnTo>
                    <a:lnTo>
                      <a:pt x="126" y="126"/>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60" name="Freeform 28"/>
              <p:cNvSpPr>
                <a:spLocks/>
              </p:cNvSpPr>
              <p:nvPr/>
            </p:nvSpPr>
            <p:spPr bwMode="gray">
              <a:xfrm>
                <a:off x="5006" y="690"/>
                <a:ext cx="180" cy="310"/>
              </a:xfrm>
              <a:custGeom>
                <a:avLst/>
                <a:gdLst>
                  <a:gd name="T0" fmla="*/ 118 w 180"/>
                  <a:gd name="T1" fmla="*/ 116 h 310"/>
                  <a:gd name="T2" fmla="*/ 122 w 180"/>
                  <a:gd name="T3" fmla="*/ 96 h 310"/>
                  <a:gd name="T4" fmla="*/ 144 w 180"/>
                  <a:gd name="T5" fmla="*/ 86 h 310"/>
                  <a:gd name="T6" fmla="*/ 126 w 180"/>
                  <a:gd name="T7" fmla="*/ 28 h 310"/>
                  <a:gd name="T8" fmla="*/ 110 w 180"/>
                  <a:gd name="T9" fmla="*/ 10 h 310"/>
                  <a:gd name="T10" fmla="*/ 102 w 180"/>
                  <a:gd name="T11" fmla="*/ 34 h 310"/>
                  <a:gd name="T12" fmla="*/ 106 w 180"/>
                  <a:gd name="T13" fmla="*/ 38 h 310"/>
                  <a:gd name="T14" fmla="*/ 106 w 180"/>
                  <a:gd name="T15" fmla="*/ 42 h 310"/>
                  <a:gd name="T16" fmla="*/ 108 w 180"/>
                  <a:gd name="T17" fmla="*/ 56 h 310"/>
                  <a:gd name="T18" fmla="*/ 102 w 180"/>
                  <a:gd name="T19" fmla="*/ 90 h 310"/>
                  <a:gd name="T20" fmla="*/ 102 w 180"/>
                  <a:gd name="T21" fmla="*/ 114 h 310"/>
                  <a:gd name="T22" fmla="*/ 102 w 180"/>
                  <a:gd name="T23" fmla="*/ 140 h 310"/>
                  <a:gd name="T24" fmla="*/ 98 w 180"/>
                  <a:gd name="T25" fmla="*/ 148 h 310"/>
                  <a:gd name="T26" fmla="*/ 94 w 180"/>
                  <a:gd name="T27" fmla="*/ 152 h 310"/>
                  <a:gd name="T28" fmla="*/ 92 w 180"/>
                  <a:gd name="T29" fmla="*/ 156 h 310"/>
                  <a:gd name="T30" fmla="*/ 94 w 180"/>
                  <a:gd name="T31" fmla="*/ 164 h 310"/>
                  <a:gd name="T32" fmla="*/ 96 w 180"/>
                  <a:gd name="T33" fmla="*/ 172 h 310"/>
                  <a:gd name="T34" fmla="*/ 100 w 180"/>
                  <a:gd name="T35" fmla="*/ 180 h 310"/>
                  <a:gd name="T36" fmla="*/ 100 w 180"/>
                  <a:gd name="T37" fmla="*/ 190 h 310"/>
                  <a:gd name="T38" fmla="*/ 96 w 180"/>
                  <a:gd name="T39" fmla="*/ 200 h 310"/>
                  <a:gd name="T40" fmla="*/ 92 w 180"/>
                  <a:gd name="T41" fmla="*/ 212 h 310"/>
                  <a:gd name="T42" fmla="*/ 88 w 180"/>
                  <a:gd name="T43" fmla="*/ 222 h 310"/>
                  <a:gd name="T44" fmla="*/ 52 w 180"/>
                  <a:gd name="T45" fmla="*/ 248 h 310"/>
                  <a:gd name="T46" fmla="*/ 10 w 180"/>
                  <a:gd name="T47" fmla="*/ 258 h 310"/>
                  <a:gd name="T48" fmla="*/ 0 w 180"/>
                  <a:gd name="T49" fmla="*/ 310 h 310"/>
                  <a:gd name="T50" fmla="*/ 8 w 180"/>
                  <a:gd name="T51" fmla="*/ 310 h 310"/>
                  <a:gd name="T52" fmla="*/ 10 w 180"/>
                  <a:gd name="T53" fmla="*/ 292 h 310"/>
                  <a:gd name="T54" fmla="*/ 12 w 180"/>
                  <a:gd name="T55" fmla="*/ 282 h 310"/>
                  <a:gd name="T56" fmla="*/ 24 w 180"/>
                  <a:gd name="T57" fmla="*/ 272 h 310"/>
                  <a:gd name="T58" fmla="*/ 32 w 180"/>
                  <a:gd name="T59" fmla="*/ 270 h 310"/>
                  <a:gd name="T60" fmla="*/ 38 w 180"/>
                  <a:gd name="T61" fmla="*/ 268 h 310"/>
                  <a:gd name="T62" fmla="*/ 44 w 180"/>
                  <a:gd name="T63" fmla="*/ 260 h 310"/>
                  <a:gd name="T64" fmla="*/ 48 w 180"/>
                  <a:gd name="T65" fmla="*/ 268 h 310"/>
                  <a:gd name="T66" fmla="*/ 52 w 180"/>
                  <a:gd name="T67" fmla="*/ 274 h 310"/>
                  <a:gd name="T68" fmla="*/ 76 w 180"/>
                  <a:gd name="T69" fmla="*/ 264 h 310"/>
                  <a:gd name="T70" fmla="*/ 98 w 180"/>
                  <a:gd name="T71" fmla="*/ 256 h 310"/>
                  <a:gd name="T72" fmla="*/ 108 w 180"/>
                  <a:gd name="T73" fmla="*/ 232 h 310"/>
                  <a:gd name="T74" fmla="*/ 114 w 180"/>
                  <a:gd name="T75" fmla="*/ 204 h 310"/>
                  <a:gd name="T76" fmla="*/ 118 w 180"/>
                  <a:gd name="T77" fmla="*/ 194 h 310"/>
                  <a:gd name="T78" fmla="*/ 120 w 180"/>
                  <a:gd name="T79" fmla="*/ 182 h 310"/>
                  <a:gd name="T80" fmla="*/ 118 w 180"/>
                  <a:gd name="T81" fmla="*/ 176 h 310"/>
                  <a:gd name="T82" fmla="*/ 112 w 180"/>
                  <a:gd name="T83" fmla="*/ 168 h 310"/>
                  <a:gd name="T84" fmla="*/ 108 w 180"/>
                  <a:gd name="T85" fmla="*/ 162 h 310"/>
                  <a:gd name="T86" fmla="*/ 104 w 180"/>
                  <a:gd name="T87" fmla="*/ 160 h 310"/>
                  <a:gd name="T88" fmla="*/ 122 w 180"/>
                  <a:gd name="T89" fmla="*/ 154 h 310"/>
                  <a:gd name="T90" fmla="*/ 140 w 180"/>
                  <a:gd name="T91" fmla="*/ 138 h 310"/>
                  <a:gd name="T92" fmla="*/ 166 w 180"/>
                  <a:gd name="T93" fmla="*/ 128 h 310"/>
                  <a:gd name="T94" fmla="*/ 180 w 180"/>
                  <a:gd name="T95" fmla="*/ 106 h 310"/>
                  <a:gd name="T96" fmla="*/ 154 w 180"/>
                  <a:gd name="T97" fmla="*/ 124 h 310"/>
                  <a:gd name="T98" fmla="*/ 126 w 180"/>
                  <a:gd name="T99" fmla="*/ 126 h 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0" h="310">
                    <a:moveTo>
                      <a:pt x="126" y="126"/>
                    </a:moveTo>
                    <a:lnTo>
                      <a:pt x="118" y="116"/>
                    </a:lnTo>
                    <a:lnTo>
                      <a:pt x="116" y="106"/>
                    </a:lnTo>
                    <a:lnTo>
                      <a:pt x="122" y="96"/>
                    </a:lnTo>
                    <a:lnTo>
                      <a:pt x="132" y="88"/>
                    </a:lnTo>
                    <a:lnTo>
                      <a:pt x="144" y="86"/>
                    </a:lnTo>
                    <a:lnTo>
                      <a:pt x="132" y="58"/>
                    </a:lnTo>
                    <a:lnTo>
                      <a:pt x="126" y="28"/>
                    </a:lnTo>
                    <a:lnTo>
                      <a:pt x="118" y="0"/>
                    </a:lnTo>
                    <a:lnTo>
                      <a:pt x="110" y="10"/>
                    </a:lnTo>
                    <a:lnTo>
                      <a:pt x="104" y="22"/>
                    </a:lnTo>
                    <a:lnTo>
                      <a:pt x="102" y="34"/>
                    </a:lnTo>
                    <a:lnTo>
                      <a:pt x="104" y="36"/>
                    </a:lnTo>
                    <a:lnTo>
                      <a:pt x="106" y="38"/>
                    </a:lnTo>
                    <a:lnTo>
                      <a:pt x="106" y="40"/>
                    </a:lnTo>
                    <a:lnTo>
                      <a:pt x="106" y="42"/>
                    </a:lnTo>
                    <a:lnTo>
                      <a:pt x="110" y="42"/>
                    </a:lnTo>
                    <a:lnTo>
                      <a:pt x="108" y="56"/>
                    </a:lnTo>
                    <a:lnTo>
                      <a:pt x="106" y="74"/>
                    </a:lnTo>
                    <a:lnTo>
                      <a:pt x="102" y="90"/>
                    </a:lnTo>
                    <a:lnTo>
                      <a:pt x="100" y="102"/>
                    </a:lnTo>
                    <a:lnTo>
                      <a:pt x="102" y="114"/>
                    </a:lnTo>
                    <a:lnTo>
                      <a:pt x="104" y="128"/>
                    </a:lnTo>
                    <a:lnTo>
                      <a:pt x="102" y="140"/>
                    </a:lnTo>
                    <a:lnTo>
                      <a:pt x="100" y="146"/>
                    </a:lnTo>
                    <a:lnTo>
                      <a:pt x="98" y="148"/>
                    </a:lnTo>
                    <a:lnTo>
                      <a:pt x="96" y="150"/>
                    </a:lnTo>
                    <a:lnTo>
                      <a:pt x="94" y="152"/>
                    </a:lnTo>
                    <a:lnTo>
                      <a:pt x="94" y="154"/>
                    </a:lnTo>
                    <a:lnTo>
                      <a:pt x="92" y="156"/>
                    </a:lnTo>
                    <a:lnTo>
                      <a:pt x="92" y="160"/>
                    </a:lnTo>
                    <a:lnTo>
                      <a:pt x="94" y="164"/>
                    </a:lnTo>
                    <a:lnTo>
                      <a:pt x="94" y="168"/>
                    </a:lnTo>
                    <a:lnTo>
                      <a:pt x="96" y="172"/>
                    </a:lnTo>
                    <a:lnTo>
                      <a:pt x="98" y="176"/>
                    </a:lnTo>
                    <a:lnTo>
                      <a:pt x="100" y="180"/>
                    </a:lnTo>
                    <a:lnTo>
                      <a:pt x="100" y="184"/>
                    </a:lnTo>
                    <a:lnTo>
                      <a:pt x="100" y="190"/>
                    </a:lnTo>
                    <a:lnTo>
                      <a:pt x="98" y="194"/>
                    </a:lnTo>
                    <a:lnTo>
                      <a:pt x="96" y="200"/>
                    </a:lnTo>
                    <a:lnTo>
                      <a:pt x="94" y="206"/>
                    </a:lnTo>
                    <a:lnTo>
                      <a:pt x="92" y="212"/>
                    </a:lnTo>
                    <a:lnTo>
                      <a:pt x="90" y="218"/>
                    </a:lnTo>
                    <a:lnTo>
                      <a:pt x="88" y="222"/>
                    </a:lnTo>
                    <a:lnTo>
                      <a:pt x="74" y="236"/>
                    </a:lnTo>
                    <a:lnTo>
                      <a:pt x="52" y="248"/>
                    </a:lnTo>
                    <a:lnTo>
                      <a:pt x="30" y="256"/>
                    </a:lnTo>
                    <a:lnTo>
                      <a:pt x="10" y="258"/>
                    </a:lnTo>
                    <a:lnTo>
                      <a:pt x="2" y="284"/>
                    </a:lnTo>
                    <a:lnTo>
                      <a:pt x="0" y="310"/>
                    </a:lnTo>
                    <a:lnTo>
                      <a:pt x="4" y="310"/>
                    </a:lnTo>
                    <a:lnTo>
                      <a:pt x="8" y="310"/>
                    </a:lnTo>
                    <a:lnTo>
                      <a:pt x="10" y="300"/>
                    </a:lnTo>
                    <a:lnTo>
                      <a:pt x="10" y="292"/>
                    </a:lnTo>
                    <a:lnTo>
                      <a:pt x="10" y="288"/>
                    </a:lnTo>
                    <a:lnTo>
                      <a:pt x="12" y="282"/>
                    </a:lnTo>
                    <a:lnTo>
                      <a:pt x="20" y="274"/>
                    </a:lnTo>
                    <a:lnTo>
                      <a:pt x="24" y="272"/>
                    </a:lnTo>
                    <a:lnTo>
                      <a:pt x="28" y="270"/>
                    </a:lnTo>
                    <a:lnTo>
                      <a:pt x="32" y="270"/>
                    </a:lnTo>
                    <a:lnTo>
                      <a:pt x="34" y="270"/>
                    </a:lnTo>
                    <a:lnTo>
                      <a:pt x="38" y="268"/>
                    </a:lnTo>
                    <a:lnTo>
                      <a:pt x="40" y="266"/>
                    </a:lnTo>
                    <a:lnTo>
                      <a:pt x="44" y="260"/>
                    </a:lnTo>
                    <a:lnTo>
                      <a:pt x="46" y="264"/>
                    </a:lnTo>
                    <a:lnTo>
                      <a:pt x="48" y="268"/>
                    </a:lnTo>
                    <a:lnTo>
                      <a:pt x="50" y="270"/>
                    </a:lnTo>
                    <a:lnTo>
                      <a:pt x="52" y="274"/>
                    </a:lnTo>
                    <a:lnTo>
                      <a:pt x="64" y="266"/>
                    </a:lnTo>
                    <a:lnTo>
                      <a:pt x="76" y="264"/>
                    </a:lnTo>
                    <a:lnTo>
                      <a:pt x="86" y="262"/>
                    </a:lnTo>
                    <a:lnTo>
                      <a:pt x="98" y="256"/>
                    </a:lnTo>
                    <a:lnTo>
                      <a:pt x="104" y="246"/>
                    </a:lnTo>
                    <a:lnTo>
                      <a:pt x="108" y="232"/>
                    </a:lnTo>
                    <a:lnTo>
                      <a:pt x="112" y="216"/>
                    </a:lnTo>
                    <a:lnTo>
                      <a:pt x="114" y="204"/>
                    </a:lnTo>
                    <a:lnTo>
                      <a:pt x="116" y="198"/>
                    </a:lnTo>
                    <a:lnTo>
                      <a:pt x="118" y="194"/>
                    </a:lnTo>
                    <a:lnTo>
                      <a:pt x="120" y="188"/>
                    </a:lnTo>
                    <a:lnTo>
                      <a:pt x="120" y="182"/>
                    </a:lnTo>
                    <a:lnTo>
                      <a:pt x="120" y="180"/>
                    </a:lnTo>
                    <a:lnTo>
                      <a:pt x="118" y="176"/>
                    </a:lnTo>
                    <a:lnTo>
                      <a:pt x="114" y="172"/>
                    </a:lnTo>
                    <a:lnTo>
                      <a:pt x="112" y="168"/>
                    </a:lnTo>
                    <a:lnTo>
                      <a:pt x="108" y="164"/>
                    </a:lnTo>
                    <a:lnTo>
                      <a:pt x="108" y="162"/>
                    </a:lnTo>
                    <a:lnTo>
                      <a:pt x="106" y="160"/>
                    </a:lnTo>
                    <a:lnTo>
                      <a:pt x="104" y="160"/>
                    </a:lnTo>
                    <a:lnTo>
                      <a:pt x="112" y="158"/>
                    </a:lnTo>
                    <a:lnTo>
                      <a:pt x="122" y="154"/>
                    </a:lnTo>
                    <a:lnTo>
                      <a:pt x="132" y="148"/>
                    </a:lnTo>
                    <a:lnTo>
                      <a:pt x="140" y="138"/>
                    </a:lnTo>
                    <a:lnTo>
                      <a:pt x="152" y="136"/>
                    </a:lnTo>
                    <a:lnTo>
                      <a:pt x="166" y="128"/>
                    </a:lnTo>
                    <a:lnTo>
                      <a:pt x="176" y="120"/>
                    </a:lnTo>
                    <a:lnTo>
                      <a:pt x="180" y="106"/>
                    </a:lnTo>
                    <a:lnTo>
                      <a:pt x="166" y="116"/>
                    </a:lnTo>
                    <a:lnTo>
                      <a:pt x="154" y="124"/>
                    </a:lnTo>
                    <a:lnTo>
                      <a:pt x="138" y="128"/>
                    </a:lnTo>
                    <a:lnTo>
                      <a:pt x="126" y="126"/>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61" name="Freeform 29"/>
              <p:cNvSpPr>
                <a:spLocks/>
              </p:cNvSpPr>
              <p:nvPr/>
            </p:nvSpPr>
            <p:spPr bwMode="gray">
              <a:xfrm>
                <a:off x="4818" y="1050"/>
                <a:ext cx="156" cy="344"/>
              </a:xfrm>
              <a:custGeom>
                <a:avLst/>
                <a:gdLst>
                  <a:gd name="T0" fmla="*/ 116 w 156"/>
                  <a:gd name="T1" fmla="*/ 82 h 344"/>
                  <a:gd name="T2" fmla="*/ 116 w 156"/>
                  <a:gd name="T3" fmla="*/ 108 h 344"/>
                  <a:gd name="T4" fmla="*/ 124 w 156"/>
                  <a:gd name="T5" fmla="*/ 130 h 344"/>
                  <a:gd name="T6" fmla="*/ 148 w 156"/>
                  <a:gd name="T7" fmla="*/ 146 h 344"/>
                  <a:gd name="T8" fmla="*/ 150 w 156"/>
                  <a:gd name="T9" fmla="*/ 170 h 344"/>
                  <a:gd name="T10" fmla="*/ 152 w 156"/>
                  <a:gd name="T11" fmla="*/ 196 h 344"/>
                  <a:gd name="T12" fmla="*/ 154 w 156"/>
                  <a:gd name="T13" fmla="*/ 224 h 344"/>
                  <a:gd name="T14" fmla="*/ 136 w 156"/>
                  <a:gd name="T15" fmla="*/ 216 h 344"/>
                  <a:gd name="T16" fmla="*/ 118 w 156"/>
                  <a:gd name="T17" fmla="*/ 208 h 344"/>
                  <a:gd name="T18" fmla="*/ 122 w 156"/>
                  <a:gd name="T19" fmla="*/ 198 h 344"/>
                  <a:gd name="T20" fmla="*/ 126 w 156"/>
                  <a:gd name="T21" fmla="*/ 188 h 344"/>
                  <a:gd name="T22" fmla="*/ 132 w 156"/>
                  <a:gd name="T23" fmla="*/ 168 h 344"/>
                  <a:gd name="T24" fmla="*/ 132 w 156"/>
                  <a:gd name="T25" fmla="*/ 150 h 344"/>
                  <a:gd name="T26" fmla="*/ 118 w 156"/>
                  <a:gd name="T27" fmla="*/ 152 h 344"/>
                  <a:gd name="T28" fmla="*/ 100 w 156"/>
                  <a:gd name="T29" fmla="*/ 176 h 344"/>
                  <a:gd name="T30" fmla="*/ 88 w 156"/>
                  <a:gd name="T31" fmla="*/ 196 h 344"/>
                  <a:gd name="T32" fmla="*/ 92 w 156"/>
                  <a:gd name="T33" fmla="*/ 218 h 344"/>
                  <a:gd name="T34" fmla="*/ 100 w 156"/>
                  <a:gd name="T35" fmla="*/ 238 h 344"/>
                  <a:gd name="T36" fmla="*/ 100 w 156"/>
                  <a:gd name="T37" fmla="*/ 250 h 344"/>
                  <a:gd name="T38" fmla="*/ 96 w 156"/>
                  <a:gd name="T39" fmla="*/ 256 h 344"/>
                  <a:gd name="T40" fmla="*/ 86 w 156"/>
                  <a:gd name="T41" fmla="*/ 266 h 344"/>
                  <a:gd name="T42" fmla="*/ 76 w 156"/>
                  <a:gd name="T43" fmla="*/ 282 h 344"/>
                  <a:gd name="T44" fmla="*/ 82 w 156"/>
                  <a:gd name="T45" fmla="*/ 296 h 344"/>
                  <a:gd name="T46" fmla="*/ 86 w 156"/>
                  <a:gd name="T47" fmla="*/ 320 h 344"/>
                  <a:gd name="T48" fmla="*/ 74 w 156"/>
                  <a:gd name="T49" fmla="*/ 336 h 344"/>
                  <a:gd name="T50" fmla="*/ 44 w 156"/>
                  <a:gd name="T51" fmla="*/ 330 h 344"/>
                  <a:gd name="T52" fmla="*/ 10 w 156"/>
                  <a:gd name="T53" fmla="*/ 296 h 344"/>
                  <a:gd name="T54" fmla="*/ 18 w 156"/>
                  <a:gd name="T55" fmla="*/ 272 h 344"/>
                  <a:gd name="T56" fmla="*/ 44 w 156"/>
                  <a:gd name="T57" fmla="*/ 248 h 344"/>
                  <a:gd name="T58" fmla="*/ 74 w 156"/>
                  <a:gd name="T59" fmla="*/ 226 h 344"/>
                  <a:gd name="T60" fmla="*/ 82 w 156"/>
                  <a:gd name="T61" fmla="*/ 184 h 344"/>
                  <a:gd name="T62" fmla="*/ 106 w 156"/>
                  <a:gd name="T63" fmla="*/ 144 h 344"/>
                  <a:gd name="T64" fmla="*/ 128 w 156"/>
                  <a:gd name="T65" fmla="*/ 72 h 344"/>
                  <a:gd name="T66" fmla="*/ 132 w 156"/>
                  <a:gd name="T67" fmla="*/ 46 h 344"/>
                  <a:gd name="T68" fmla="*/ 130 w 156"/>
                  <a:gd name="T69" fmla="*/ 18 h 344"/>
                  <a:gd name="T70" fmla="*/ 120 w 156"/>
                  <a:gd name="T71" fmla="*/ 2 h 344"/>
                  <a:gd name="T72" fmla="*/ 92 w 156"/>
                  <a:gd name="T73" fmla="*/ 8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6" h="344">
                    <a:moveTo>
                      <a:pt x="110" y="82"/>
                    </a:moveTo>
                    <a:lnTo>
                      <a:pt x="116" y="82"/>
                    </a:lnTo>
                    <a:lnTo>
                      <a:pt x="124" y="84"/>
                    </a:lnTo>
                    <a:lnTo>
                      <a:pt x="116" y="108"/>
                    </a:lnTo>
                    <a:lnTo>
                      <a:pt x="108" y="130"/>
                    </a:lnTo>
                    <a:lnTo>
                      <a:pt x="124" y="130"/>
                    </a:lnTo>
                    <a:lnTo>
                      <a:pt x="136" y="136"/>
                    </a:lnTo>
                    <a:lnTo>
                      <a:pt x="148" y="146"/>
                    </a:lnTo>
                    <a:lnTo>
                      <a:pt x="156" y="158"/>
                    </a:lnTo>
                    <a:lnTo>
                      <a:pt x="150" y="170"/>
                    </a:lnTo>
                    <a:lnTo>
                      <a:pt x="150" y="184"/>
                    </a:lnTo>
                    <a:lnTo>
                      <a:pt x="152" y="196"/>
                    </a:lnTo>
                    <a:lnTo>
                      <a:pt x="156" y="210"/>
                    </a:lnTo>
                    <a:lnTo>
                      <a:pt x="154" y="224"/>
                    </a:lnTo>
                    <a:lnTo>
                      <a:pt x="146" y="220"/>
                    </a:lnTo>
                    <a:lnTo>
                      <a:pt x="136" y="216"/>
                    </a:lnTo>
                    <a:lnTo>
                      <a:pt x="126" y="212"/>
                    </a:lnTo>
                    <a:lnTo>
                      <a:pt x="118" y="208"/>
                    </a:lnTo>
                    <a:lnTo>
                      <a:pt x="118" y="198"/>
                    </a:lnTo>
                    <a:lnTo>
                      <a:pt x="122" y="198"/>
                    </a:lnTo>
                    <a:lnTo>
                      <a:pt x="126" y="196"/>
                    </a:lnTo>
                    <a:lnTo>
                      <a:pt x="126" y="188"/>
                    </a:lnTo>
                    <a:lnTo>
                      <a:pt x="128" y="178"/>
                    </a:lnTo>
                    <a:lnTo>
                      <a:pt x="132" y="168"/>
                    </a:lnTo>
                    <a:lnTo>
                      <a:pt x="134" y="158"/>
                    </a:lnTo>
                    <a:lnTo>
                      <a:pt x="132" y="150"/>
                    </a:lnTo>
                    <a:lnTo>
                      <a:pt x="124" y="148"/>
                    </a:lnTo>
                    <a:lnTo>
                      <a:pt x="118" y="152"/>
                    </a:lnTo>
                    <a:lnTo>
                      <a:pt x="108" y="162"/>
                    </a:lnTo>
                    <a:lnTo>
                      <a:pt x="100" y="176"/>
                    </a:lnTo>
                    <a:lnTo>
                      <a:pt x="92" y="188"/>
                    </a:lnTo>
                    <a:lnTo>
                      <a:pt x="88" y="196"/>
                    </a:lnTo>
                    <a:lnTo>
                      <a:pt x="88" y="208"/>
                    </a:lnTo>
                    <a:lnTo>
                      <a:pt x="92" y="218"/>
                    </a:lnTo>
                    <a:lnTo>
                      <a:pt x="98" y="226"/>
                    </a:lnTo>
                    <a:lnTo>
                      <a:pt x="100" y="238"/>
                    </a:lnTo>
                    <a:lnTo>
                      <a:pt x="100" y="244"/>
                    </a:lnTo>
                    <a:lnTo>
                      <a:pt x="100" y="250"/>
                    </a:lnTo>
                    <a:lnTo>
                      <a:pt x="98" y="252"/>
                    </a:lnTo>
                    <a:lnTo>
                      <a:pt x="96" y="256"/>
                    </a:lnTo>
                    <a:lnTo>
                      <a:pt x="92" y="260"/>
                    </a:lnTo>
                    <a:lnTo>
                      <a:pt x="86" y="266"/>
                    </a:lnTo>
                    <a:lnTo>
                      <a:pt x="78" y="276"/>
                    </a:lnTo>
                    <a:lnTo>
                      <a:pt x="76" y="282"/>
                    </a:lnTo>
                    <a:lnTo>
                      <a:pt x="78" y="288"/>
                    </a:lnTo>
                    <a:lnTo>
                      <a:pt x="82" y="296"/>
                    </a:lnTo>
                    <a:lnTo>
                      <a:pt x="86" y="308"/>
                    </a:lnTo>
                    <a:lnTo>
                      <a:pt x="86" y="320"/>
                    </a:lnTo>
                    <a:lnTo>
                      <a:pt x="82" y="330"/>
                    </a:lnTo>
                    <a:lnTo>
                      <a:pt x="74" y="336"/>
                    </a:lnTo>
                    <a:lnTo>
                      <a:pt x="60" y="344"/>
                    </a:lnTo>
                    <a:lnTo>
                      <a:pt x="44" y="330"/>
                    </a:lnTo>
                    <a:lnTo>
                      <a:pt x="26" y="314"/>
                    </a:lnTo>
                    <a:lnTo>
                      <a:pt x="10" y="296"/>
                    </a:lnTo>
                    <a:lnTo>
                      <a:pt x="0" y="278"/>
                    </a:lnTo>
                    <a:lnTo>
                      <a:pt x="18" y="272"/>
                    </a:lnTo>
                    <a:lnTo>
                      <a:pt x="32" y="260"/>
                    </a:lnTo>
                    <a:lnTo>
                      <a:pt x="44" y="248"/>
                    </a:lnTo>
                    <a:lnTo>
                      <a:pt x="56" y="234"/>
                    </a:lnTo>
                    <a:lnTo>
                      <a:pt x="74" y="226"/>
                    </a:lnTo>
                    <a:lnTo>
                      <a:pt x="72" y="204"/>
                    </a:lnTo>
                    <a:lnTo>
                      <a:pt x="82" y="184"/>
                    </a:lnTo>
                    <a:lnTo>
                      <a:pt x="94" y="164"/>
                    </a:lnTo>
                    <a:lnTo>
                      <a:pt x="106" y="144"/>
                    </a:lnTo>
                    <a:lnTo>
                      <a:pt x="120" y="110"/>
                    </a:lnTo>
                    <a:lnTo>
                      <a:pt x="128" y="72"/>
                    </a:lnTo>
                    <a:lnTo>
                      <a:pt x="130" y="60"/>
                    </a:lnTo>
                    <a:lnTo>
                      <a:pt x="132" y="46"/>
                    </a:lnTo>
                    <a:lnTo>
                      <a:pt x="132" y="32"/>
                    </a:lnTo>
                    <a:lnTo>
                      <a:pt x="130" y="18"/>
                    </a:lnTo>
                    <a:lnTo>
                      <a:pt x="126" y="8"/>
                    </a:lnTo>
                    <a:lnTo>
                      <a:pt x="120" y="2"/>
                    </a:lnTo>
                    <a:lnTo>
                      <a:pt x="108" y="0"/>
                    </a:lnTo>
                    <a:lnTo>
                      <a:pt x="92" y="8"/>
                    </a:lnTo>
                    <a:lnTo>
                      <a:pt x="110" y="82"/>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62" name="Freeform 30"/>
              <p:cNvSpPr>
                <a:spLocks/>
              </p:cNvSpPr>
              <p:nvPr/>
            </p:nvSpPr>
            <p:spPr bwMode="gray">
              <a:xfrm>
                <a:off x="4818" y="1050"/>
                <a:ext cx="156" cy="344"/>
              </a:xfrm>
              <a:custGeom>
                <a:avLst/>
                <a:gdLst>
                  <a:gd name="T0" fmla="*/ 116 w 156"/>
                  <a:gd name="T1" fmla="*/ 82 h 344"/>
                  <a:gd name="T2" fmla="*/ 116 w 156"/>
                  <a:gd name="T3" fmla="*/ 108 h 344"/>
                  <a:gd name="T4" fmla="*/ 124 w 156"/>
                  <a:gd name="T5" fmla="*/ 130 h 344"/>
                  <a:gd name="T6" fmla="*/ 148 w 156"/>
                  <a:gd name="T7" fmla="*/ 146 h 344"/>
                  <a:gd name="T8" fmla="*/ 150 w 156"/>
                  <a:gd name="T9" fmla="*/ 170 h 344"/>
                  <a:gd name="T10" fmla="*/ 152 w 156"/>
                  <a:gd name="T11" fmla="*/ 196 h 344"/>
                  <a:gd name="T12" fmla="*/ 154 w 156"/>
                  <a:gd name="T13" fmla="*/ 224 h 344"/>
                  <a:gd name="T14" fmla="*/ 136 w 156"/>
                  <a:gd name="T15" fmla="*/ 216 h 344"/>
                  <a:gd name="T16" fmla="*/ 118 w 156"/>
                  <a:gd name="T17" fmla="*/ 208 h 344"/>
                  <a:gd name="T18" fmla="*/ 122 w 156"/>
                  <a:gd name="T19" fmla="*/ 198 h 344"/>
                  <a:gd name="T20" fmla="*/ 126 w 156"/>
                  <a:gd name="T21" fmla="*/ 188 h 344"/>
                  <a:gd name="T22" fmla="*/ 132 w 156"/>
                  <a:gd name="T23" fmla="*/ 168 h 344"/>
                  <a:gd name="T24" fmla="*/ 132 w 156"/>
                  <a:gd name="T25" fmla="*/ 150 h 344"/>
                  <a:gd name="T26" fmla="*/ 118 w 156"/>
                  <a:gd name="T27" fmla="*/ 152 h 344"/>
                  <a:gd name="T28" fmla="*/ 100 w 156"/>
                  <a:gd name="T29" fmla="*/ 176 h 344"/>
                  <a:gd name="T30" fmla="*/ 88 w 156"/>
                  <a:gd name="T31" fmla="*/ 196 h 344"/>
                  <a:gd name="T32" fmla="*/ 92 w 156"/>
                  <a:gd name="T33" fmla="*/ 218 h 344"/>
                  <a:gd name="T34" fmla="*/ 100 w 156"/>
                  <a:gd name="T35" fmla="*/ 238 h 344"/>
                  <a:gd name="T36" fmla="*/ 100 w 156"/>
                  <a:gd name="T37" fmla="*/ 250 h 344"/>
                  <a:gd name="T38" fmla="*/ 96 w 156"/>
                  <a:gd name="T39" fmla="*/ 256 h 344"/>
                  <a:gd name="T40" fmla="*/ 86 w 156"/>
                  <a:gd name="T41" fmla="*/ 266 h 344"/>
                  <a:gd name="T42" fmla="*/ 76 w 156"/>
                  <a:gd name="T43" fmla="*/ 282 h 344"/>
                  <a:gd name="T44" fmla="*/ 82 w 156"/>
                  <a:gd name="T45" fmla="*/ 296 h 344"/>
                  <a:gd name="T46" fmla="*/ 86 w 156"/>
                  <a:gd name="T47" fmla="*/ 320 h 344"/>
                  <a:gd name="T48" fmla="*/ 74 w 156"/>
                  <a:gd name="T49" fmla="*/ 336 h 344"/>
                  <a:gd name="T50" fmla="*/ 44 w 156"/>
                  <a:gd name="T51" fmla="*/ 330 h 344"/>
                  <a:gd name="T52" fmla="*/ 10 w 156"/>
                  <a:gd name="T53" fmla="*/ 296 h 344"/>
                  <a:gd name="T54" fmla="*/ 18 w 156"/>
                  <a:gd name="T55" fmla="*/ 272 h 344"/>
                  <a:gd name="T56" fmla="*/ 44 w 156"/>
                  <a:gd name="T57" fmla="*/ 248 h 344"/>
                  <a:gd name="T58" fmla="*/ 74 w 156"/>
                  <a:gd name="T59" fmla="*/ 226 h 344"/>
                  <a:gd name="T60" fmla="*/ 82 w 156"/>
                  <a:gd name="T61" fmla="*/ 184 h 344"/>
                  <a:gd name="T62" fmla="*/ 106 w 156"/>
                  <a:gd name="T63" fmla="*/ 144 h 344"/>
                  <a:gd name="T64" fmla="*/ 128 w 156"/>
                  <a:gd name="T65" fmla="*/ 72 h 344"/>
                  <a:gd name="T66" fmla="*/ 132 w 156"/>
                  <a:gd name="T67" fmla="*/ 46 h 344"/>
                  <a:gd name="T68" fmla="*/ 130 w 156"/>
                  <a:gd name="T69" fmla="*/ 18 h 344"/>
                  <a:gd name="T70" fmla="*/ 120 w 156"/>
                  <a:gd name="T71" fmla="*/ 2 h 344"/>
                  <a:gd name="T72" fmla="*/ 92 w 156"/>
                  <a:gd name="T73" fmla="*/ 8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6" h="344">
                    <a:moveTo>
                      <a:pt x="110" y="82"/>
                    </a:moveTo>
                    <a:lnTo>
                      <a:pt x="116" y="82"/>
                    </a:lnTo>
                    <a:lnTo>
                      <a:pt x="124" y="84"/>
                    </a:lnTo>
                    <a:lnTo>
                      <a:pt x="116" y="108"/>
                    </a:lnTo>
                    <a:lnTo>
                      <a:pt x="108" y="130"/>
                    </a:lnTo>
                    <a:lnTo>
                      <a:pt x="124" y="130"/>
                    </a:lnTo>
                    <a:lnTo>
                      <a:pt x="136" y="136"/>
                    </a:lnTo>
                    <a:lnTo>
                      <a:pt x="148" y="146"/>
                    </a:lnTo>
                    <a:lnTo>
                      <a:pt x="156" y="158"/>
                    </a:lnTo>
                    <a:lnTo>
                      <a:pt x="150" y="170"/>
                    </a:lnTo>
                    <a:lnTo>
                      <a:pt x="150" y="184"/>
                    </a:lnTo>
                    <a:lnTo>
                      <a:pt x="152" y="196"/>
                    </a:lnTo>
                    <a:lnTo>
                      <a:pt x="156" y="210"/>
                    </a:lnTo>
                    <a:lnTo>
                      <a:pt x="154" y="224"/>
                    </a:lnTo>
                    <a:lnTo>
                      <a:pt x="146" y="220"/>
                    </a:lnTo>
                    <a:lnTo>
                      <a:pt x="136" y="216"/>
                    </a:lnTo>
                    <a:lnTo>
                      <a:pt x="126" y="212"/>
                    </a:lnTo>
                    <a:lnTo>
                      <a:pt x="118" y="208"/>
                    </a:lnTo>
                    <a:lnTo>
                      <a:pt x="118" y="198"/>
                    </a:lnTo>
                    <a:lnTo>
                      <a:pt x="122" y="198"/>
                    </a:lnTo>
                    <a:lnTo>
                      <a:pt x="126" y="196"/>
                    </a:lnTo>
                    <a:lnTo>
                      <a:pt x="126" y="188"/>
                    </a:lnTo>
                    <a:lnTo>
                      <a:pt x="128" y="178"/>
                    </a:lnTo>
                    <a:lnTo>
                      <a:pt x="132" y="168"/>
                    </a:lnTo>
                    <a:lnTo>
                      <a:pt x="134" y="158"/>
                    </a:lnTo>
                    <a:lnTo>
                      <a:pt x="132" y="150"/>
                    </a:lnTo>
                    <a:lnTo>
                      <a:pt x="124" y="148"/>
                    </a:lnTo>
                    <a:lnTo>
                      <a:pt x="118" y="152"/>
                    </a:lnTo>
                    <a:lnTo>
                      <a:pt x="108" y="162"/>
                    </a:lnTo>
                    <a:lnTo>
                      <a:pt x="100" y="176"/>
                    </a:lnTo>
                    <a:lnTo>
                      <a:pt x="92" y="188"/>
                    </a:lnTo>
                    <a:lnTo>
                      <a:pt x="88" y="196"/>
                    </a:lnTo>
                    <a:lnTo>
                      <a:pt x="88" y="208"/>
                    </a:lnTo>
                    <a:lnTo>
                      <a:pt x="92" y="218"/>
                    </a:lnTo>
                    <a:lnTo>
                      <a:pt x="98" y="226"/>
                    </a:lnTo>
                    <a:lnTo>
                      <a:pt x="100" y="238"/>
                    </a:lnTo>
                    <a:lnTo>
                      <a:pt x="100" y="244"/>
                    </a:lnTo>
                    <a:lnTo>
                      <a:pt x="100" y="250"/>
                    </a:lnTo>
                    <a:lnTo>
                      <a:pt x="98" y="252"/>
                    </a:lnTo>
                    <a:lnTo>
                      <a:pt x="96" y="256"/>
                    </a:lnTo>
                    <a:lnTo>
                      <a:pt x="92" y="260"/>
                    </a:lnTo>
                    <a:lnTo>
                      <a:pt x="86" y="266"/>
                    </a:lnTo>
                    <a:lnTo>
                      <a:pt x="78" y="276"/>
                    </a:lnTo>
                    <a:lnTo>
                      <a:pt x="76" y="282"/>
                    </a:lnTo>
                    <a:lnTo>
                      <a:pt x="78" y="288"/>
                    </a:lnTo>
                    <a:lnTo>
                      <a:pt x="82" y="296"/>
                    </a:lnTo>
                    <a:lnTo>
                      <a:pt x="86" y="308"/>
                    </a:lnTo>
                    <a:lnTo>
                      <a:pt x="86" y="320"/>
                    </a:lnTo>
                    <a:lnTo>
                      <a:pt x="82" y="330"/>
                    </a:lnTo>
                    <a:lnTo>
                      <a:pt x="74" y="336"/>
                    </a:lnTo>
                    <a:lnTo>
                      <a:pt x="60" y="344"/>
                    </a:lnTo>
                    <a:lnTo>
                      <a:pt x="44" y="330"/>
                    </a:lnTo>
                    <a:lnTo>
                      <a:pt x="26" y="314"/>
                    </a:lnTo>
                    <a:lnTo>
                      <a:pt x="10" y="296"/>
                    </a:lnTo>
                    <a:lnTo>
                      <a:pt x="0" y="278"/>
                    </a:lnTo>
                    <a:lnTo>
                      <a:pt x="18" y="272"/>
                    </a:lnTo>
                    <a:lnTo>
                      <a:pt x="32" y="260"/>
                    </a:lnTo>
                    <a:lnTo>
                      <a:pt x="44" y="248"/>
                    </a:lnTo>
                    <a:lnTo>
                      <a:pt x="56" y="234"/>
                    </a:lnTo>
                    <a:lnTo>
                      <a:pt x="74" y="226"/>
                    </a:lnTo>
                    <a:lnTo>
                      <a:pt x="72" y="204"/>
                    </a:lnTo>
                    <a:lnTo>
                      <a:pt x="82" y="184"/>
                    </a:lnTo>
                    <a:lnTo>
                      <a:pt x="94" y="164"/>
                    </a:lnTo>
                    <a:lnTo>
                      <a:pt x="106" y="144"/>
                    </a:lnTo>
                    <a:lnTo>
                      <a:pt x="120" y="110"/>
                    </a:lnTo>
                    <a:lnTo>
                      <a:pt x="128" y="72"/>
                    </a:lnTo>
                    <a:lnTo>
                      <a:pt x="130" y="60"/>
                    </a:lnTo>
                    <a:lnTo>
                      <a:pt x="132" y="46"/>
                    </a:lnTo>
                    <a:lnTo>
                      <a:pt x="132" y="32"/>
                    </a:lnTo>
                    <a:lnTo>
                      <a:pt x="130" y="18"/>
                    </a:lnTo>
                    <a:lnTo>
                      <a:pt x="126" y="8"/>
                    </a:lnTo>
                    <a:lnTo>
                      <a:pt x="120" y="2"/>
                    </a:lnTo>
                    <a:lnTo>
                      <a:pt x="108" y="0"/>
                    </a:lnTo>
                    <a:lnTo>
                      <a:pt x="92" y="8"/>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63" name="Freeform 31"/>
              <p:cNvSpPr>
                <a:spLocks/>
              </p:cNvSpPr>
              <p:nvPr/>
            </p:nvSpPr>
            <p:spPr bwMode="gray">
              <a:xfrm>
                <a:off x="4702" y="1270"/>
                <a:ext cx="268" cy="184"/>
              </a:xfrm>
              <a:custGeom>
                <a:avLst/>
                <a:gdLst>
                  <a:gd name="T0" fmla="*/ 6 w 268"/>
                  <a:gd name="T1" fmla="*/ 2 h 184"/>
                  <a:gd name="T2" fmla="*/ 22 w 268"/>
                  <a:gd name="T3" fmla="*/ 4 h 184"/>
                  <a:gd name="T4" fmla="*/ 40 w 268"/>
                  <a:gd name="T5" fmla="*/ 24 h 184"/>
                  <a:gd name="T6" fmla="*/ 54 w 268"/>
                  <a:gd name="T7" fmla="*/ 44 h 184"/>
                  <a:gd name="T8" fmla="*/ 74 w 268"/>
                  <a:gd name="T9" fmla="*/ 62 h 184"/>
                  <a:gd name="T10" fmla="*/ 102 w 268"/>
                  <a:gd name="T11" fmla="*/ 84 h 184"/>
                  <a:gd name="T12" fmla="*/ 108 w 268"/>
                  <a:gd name="T13" fmla="*/ 104 h 184"/>
                  <a:gd name="T14" fmla="*/ 106 w 268"/>
                  <a:gd name="T15" fmla="*/ 120 h 184"/>
                  <a:gd name="T16" fmla="*/ 102 w 268"/>
                  <a:gd name="T17" fmla="*/ 124 h 184"/>
                  <a:gd name="T18" fmla="*/ 100 w 268"/>
                  <a:gd name="T19" fmla="*/ 130 h 184"/>
                  <a:gd name="T20" fmla="*/ 102 w 268"/>
                  <a:gd name="T21" fmla="*/ 134 h 184"/>
                  <a:gd name="T22" fmla="*/ 114 w 268"/>
                  <a:gd name="T23" fmla="*/ 140 h 184"/>
                  <a:gd name="T24" fmla="*/ 144 w 268"/>
                  <a:gd name="T25" fmla="*/ 140 h 184"/>
                  <a:gd name="T26" fmla="*/ 164 w 268"/>
                  <a:gd name="T27" fmla="*/ 148 h 184"/>
                  <a:gd name="T28" fmla="*/ 176 w 268"/>
                  <a:gd name="T29" fmla="*/ 156 h 184"/>
                  <a:gd name="T30" fmla="*/ 190 w 268"/>
                  <a:gd name="T31" fmla="*/ 164 h 184"/>
                  <a:gd name="T32" fmla="*/ 218 w 268"/>
                  <a:gd name="T33" fmla="*/ 164 h 184"/>
                  <a:gd name="T34" fmla="*/ 240 w 268"/>
                  <a:gd name="T35" fmla="*/ 162 h 184"/>
                  <a:gd name="T36" fmla="*/ 260 w 268"/>
                  <a:gd name="T37" fmla="*/ 164 h 184"/>
                  <a:gd name="T38" fmla="*/ 268 w 268"/>
                  <a:gd name="T39" fmla="*/ 176 h 184"/>
                  <a:gd name="T40" fmla="*/ 250 w 268"/>
                  <a:gd name="T41" fmla="*/ 184 h 184"/>
                  <a:gd name="T42" fmla="*/ 222 w 268"/>
                  <a:gd name="T43" fmla="*/ 184 h 184"/>
                  <a:gd name="T44" fmla="*/ 198 w 268"/>
                  <a:gd name="T45" fmla="*/ 182 h 184"/>
                  <a:gd name="T46" fmla="*/ 176 w 268"/>
                  <a:gd name="T47" fmla="*/ 174 h 184"/>
                  <a:gd name="T48" fmla="*/ 148 w 268"/>
                  <a:gd name="T49" fmla="*/ 162 h 184"/>
                  <a:gd name="T50" fmla="*/ 114 w 268"/>
                  <a:gd name="T51" fmla="*/ 158 h 184"/>
                  <a:gd name="T52" fmla="*/ 86 w 268"/>
                  <a:gd name="T53" fmla="*/ 146 h 184"/>
                  <a:gd name="T54" fmla="*/ 84 w 268"/>
                  <a:gd name="T55" fmla="*/ 136 h 184"/>
                  <a:gd name="T56" fmla="*/ 82 w 268"/>
                  <a:gd name="T57" fmla="*/ 128 h 184"/>
                  <a:gd name="T58" fmla="*/ 78 w 268"/>
                  <a:gd name="T59" fmla="*/ 120 h 184"/>
                  <a:gd name="T60" fmla="*/ 70 w 268"/>
                  <a:gd name="T61" fmla="*/ 116 h 184"/>
                  <a:gd name="T62" fmla="*/ 56 w 268"/>
                  <a:gd name="T63" fmla="*/ 96 h 184"/>
                  <a:gd name="T64" fmla="*/ 38 w 268"/>
                  <a:gd name="T65" fmla="*/ 66 h 184"/>
                  <a:gd name="T66" fmla="*/ 18 w 268"/>
                  <a:gd name="T67" fmla="*/ 40 h 184"/>
                  <a:gd name="T68" fmla="*/ 4 w 268"/>
                  <a:gd name="T69" fmla="*/ 16 h 184"/>
                  <a:gd name="T70" fmla="*/ 12 w 268"/>
                  <a:gd name="T71" fmla="*/ 8 h 184"/>
                  <a:gd name="T72" fmla="*/ 16 w 268"/>
                  <a:gd name="T73" fmla="*/ 6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8" h="184">
                    <a:moveTo>
                      <a:pt x="0" y="12"/>
                    </a:moveTo>
                    <a:lnTo>
                      <a:pt x="6" y="2"/>
                    </a:lnTo>
                    <a:lnTo>
                      <a:pt x="14" y="0"/>
                    </a:lnTo>
                    <a:lnTo>
                      <a:pt x="22" y="4"/>
                    </a:lnTo>
                    <a:lnTo>
                      <a:pt x="30" y="12"/>
                    </a:lnTo>
                    <a:lnTo>
                      <a:pt x="40" y="24"/>
                    </a:lnTo>
                    <a:lnTo>
                      <a:pt x="46" y="36"/>
                    </a:lnTo>
                    <a:lnTo>
                      <a:pt x="54" y="44"/>
                    </a:lnTo>
                    <a:lnTo>
                      <a:pt x="58" y="50"/>
                    </a:lnTo>
                    <a:lnTo>
                      <a:pt x="74" y="62"/>
                    </a:lnTo>
                    <a:lnTo>
                      <a:pt x="92" y="74"/>
                    </a:lnTo>
                    <a:lnTo>
                      <a:pt x="102" y="84"/>
                    </a:lnTo>
                    <a:lnTo>
                      <a:pt x="106" y="94"/>
                    </a:lnTo>
                    <a:lnTo>
                      <a:pt x="108" y="104"/>
                    </a:lnTo>
                    <a:lnTo>
                      <a:pt x="108" y="116"/>
                    </a:lnTo>
                    <a:lnTo>
                      <a:pt x="106" y="120"/>
                    </a:lnTo>
                    <a:lnTo>
                      <a:pt x="104" y="122"/>
                    </a:lnTo>
                    <a:lnTo>
                      <a:pt x="102" y="124"/>
                    </a:lnTo>
                    <a:lnTo>
                      <a:pt x="102" y="128"/>
                    </a:lnTo>
                    <a:lnTo>
                      <a:pt x="100" y="130"/>
                    </a:lnTo>
                    <a:lnTo>
                      <a:pt x="100" y="132"/>
                    </a:lnTo>
                    <a:lnTo>
                      <a:pt x="102" y="134"/>
                    </a:lnTo>
                    <a:lnTo>
                      <a:pt x="106" y="138"/>
                    </a:lnTo>
                    <a:lnTo>
                      <a:pt x="114" y="140"/>
                    </a:lnTo>
                    <a:lnTo>
                      <a:pt x="128" y="140"/>
                    </a:lnTo>
                    <a:lnTo>
                      <a:pt x="144" y="140"/>
                    </a:lnTo>
                    <a:lnTo>
                      <a:pt x="158" y="144"/>
                    </a:lnTo>
                    <a:lnTo>
                      <a:pt x="164" y="148"/>
                    </a:lnTo>
                    <a:lnTo>
                      <a:pt x="170" y="152"/>
                    </a:lnTo>
                    <a:lnTo>
                      <a:pt x="176" y="156"/>
                    </a:lnTo>
                    <a:lnTo>
                      <a:pt x="182" y="160"/>
                    </a:lnTo>
                    <a:lnTo>
                      <a:pt x="190" y="164"/>
                    </a:lnTo>
                    <a:lnTo>
                      <a:pt x="204" y="166"/>
                    </a:lnTo>
                    <a:lnTo>
                      <a:pt x="218" y="164"/>
                    </a:lnTo>
                    <a:lnTo>
                      <a:pt x="232" y="162"/>
                    </a:lnTo>
                    <a:lnTo>
                      <a:pt x="240" y="162"/>
                    </a:lnTo>
                    <a:lnTo>
                      <a:pt x="250" y="162"/>
                    </a:lnTo>
                    <a:lnTo>
                      <a:pt x="260" y="164"/>
                    </a:lnTo>
                    <a:lnTo>
                      <a:pt x="268" y="168"/>
                    </a:lnTo>
                    <a:lnTo>
                      <a:pt x="268" y="176"/>
                    </a:lnTo>
                    <a:lnTo>
                      <a:pt x="262" y="180"/>
                    </a:lnTo>
                    <a:lnTo>
                      <a:pt x="250" y="184"/>
                    </a:lnTo>
                    <a:lnTo>
                      <a:pt x="236" y="184"/>
                    </a:lnTo>
                    <a:lnTo>
                      <a:pt x="222" y="184"/>
                    </a:lnTo>
                    <a:lnTo>
                      <a:pt x="212" y="184"/>
                    </a:lnTo>
                    <a:lnTo>
                      <a:pt x="198" y="182"/>
                    </a:lnTo>
                    <a:lnTo>
                      <a:pt x="186" y="180"/>
                    </a:lnTo>
                    <a:lnTo>
                      <a:pt x="176" y="174"/>
                    </a:lnTo>
                    <a:lnTo>
                      <a:pt x="162" y="166"/>
                    </a:lnTo>
                    <a:lnTo>
                      <a:pt x="148" y="162"/>
                    </a:lnTo>
                    <a:lnTo>
                      <a:pt x="132" y="160"/>
                    </a:lnTo>
                    <a:lnTo>
                      <a:pt x="114" y="158"/>
                    </a:lnTo>
                    <a:lnTo>
                      <a:pt x="98" y="154"/>
                    </a:lnTo>
                    <a:lnTo>
                      <a:pt x="86" y="146"/>
                    </a:lnTo>
                    <a:lnTo>
                      <a:pt x="84" y="142"/>
                    </a:lnTo>
                    <a:lnTo>
                      <a:pt x="84" y="136"/>
                    </a:lnTo>
                    <a:lnTo>
                      <a:pt x="82" y="132"/>
                    </a:lnTo>
                    <a:lnTo>
                      <a:pt x="82" y="128"/>
                    </a:lnTo>
                    <a:lnTo>
                      <a:pt x="80" y="124"/>
                    </a:lnTo>
                    <a:lnTo>
                      <a:pt x="78" y="120"/>
                    </a:lnTo>
                    <a:lnTo>
                      <a:pt x="74" y="118"/>
                    </a:lnTo>
                    <a:lnTo>
                      <a:pt x="70" y="116"/>
                    </a:lnTo>
                    <a:lnTo>
                      <a:pt x="66" y="114"/>
                    </a:lnTo>
                    <a:lnTo>
                      <a:pt x="56" y="96"/>
                    </a:lnTo>
                    <a:lnTo>
                      <a:pt x="46" y="76"/>
                    </a:lnTo>
                    <a:lnTo>
                      <a:pt x="38" y="66"/>
                    </a:lnTo>
                    <a:lnTo>
                      <a:pt x="28" y="54"/>
                    </a:lnTo>
                    <a:lnTo>
                      <a:pt x="18" y="40"/>
                    </a:lnTo>
                    <a:lnTo>
                      <a:pt x="8" y="28"/>
                    </a:lnTo>
                    <a:lnTo>
                      <a:pt x="4" y="16"/>
                    </a:lnTo>
                    <a:lnTo>
                      <a:pt x="10" y="10"/>
                    </a:lnTo>
                    <a:lnTo>
                      <a:pt x="12" y="8"/>
                    </a:lnTo>
                    <a:lnTo>
                      <a:pt x="14" y="6"/>
                    </a:lnTo>
                    <a:lnTo>
                      <a:pt x="16" y="6"/>
                    </a:lnTo>
                    <a:lnTo>
                      <a:pt x="0" y="12"/>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64" name="Freeform 32"/>
              <p:cNvSpPr>
                <a:spLocks/>
              </p:cNvSpPr>
              <p:nvPr/>
            </p:nvSpPr>
            <p:spPr bwMode="gray">
              <a:xfrm>
                <a:off x="4702" y="1270"/>
                <a:ext cx="268" cy="184"/>
              </a:xfrm>
              <a:custGeom>
                <a:avLst/>
                <a:gdLst>
                  <a:gd name="T0" fmla="*/ 6 w 268"/>
                  <a:gd name="T1" fmla="*/ 2 h 184"/>
                  <a:gd name="T2" fmla="*/ 22 w 268"/>
                  <a:gd name="T3" fmla="*/ 4 h 184"/>
                  <a:gd name="T4" fmla="*/ 40 w 268"/>
                  <a:gd name="T5" fmla="*/ 24 h 184"/>
                  <a:gd name="T6" fmla="*/ 54 w 268"/>
                  <a:gd name="T7" fmla="*/ 44 h 184"/>
                  <a:gd name="T8" fmla="*/ 74 w 268"/>
                  <a:gd name="T9" fmla="*/ 62 h 184"/>
                  <a:gd name="T10" fmla="*/ 102 w 268"/>
                  <a:gd name="T11" fmla="*/ 84 h 184"/>
                  <a:gd name="T12" fmla="*/ 108 w 268"/>
                  <a:gd name="T13" fmla="*/ 104 h 184"/>
                  <a:gd name="T14" fmla="*/ 106 w 268"/>
                  <a:gd name="T15" fmla="*/ 120 h 184"/>
                  <a:gd name="T16" fmla="*/ 102 w 268"/>
                  <a:gd name="T17" fmla="*/ 124 h 184"/>
                  <a:gd name="T18" fmla="*/ 100 w 268"/>
                  <a:gd name="T19" fmla="*/ 130 h 184"/>
                  <a:gd name="T20" fmla="*/ 102 w 268"/>
                  <a:gd name="T21" fmla="*/ 134 h 184"/>
                  <a:gd name="T22" fmla="*/ 114 w 268"/>
                  <a:gd name="T23" fmla="*/ 140 h 184"/>
                  <a:gd name="T24" fmla="*/ 144 w 268"/>
                  <a:gd name="T25" fmla="*/ 140 h 184"/>
                  <a:gd name="T26" fmla="*/ 164 w 268"/>
                  <a:gd name="T27" fmla="*/ 148 h 184"/>
                  <a:gd name="T28" fmla="*/ 176 w 268"/>
                  <a:gd name="T29" fmla="*/ 156 h 184"/>
                  <a:gd name="T30" fmla="*/ 190 w 268"/>
                  <a:gd name="T31" fmla="*/ 164 h 184"/>
                  <a:gd name="T32" fmla="*/ 218 w 268"/>
                  <a:gd name="T33" fmla="*/ 164 h 184"/>
                  <a:gd name="T34" fmla="*/ 240 w 268"/>
                  <a:gd name="T35" fmla="*/ 162 h 184"/>
                  <a:gd name="T36" fmla="*/ 260 w 268"/>
                  <a:gd name="T37" fmla="*/ 164 h 184"/>
                  <a:gd name="T38" fmla="*/ 268 w 268"/>
                  <a:gd name="T39" fmla="*/ 176 h 184"/>
                  <a:gd name="T40" fmla="*/ 250 w 268"/>
                  <a:gd name="T41" fmla="*/ 184 h 184"/>
                  <a:gd name="T42" fmla="*/ 222 w 268"/>
                  <a:gd name="T43" fmla="*/ 184 h 184"/>
                  <a:gd name="T44" fmla="*/ 198 w 268"/>
                  <a:gd name="T45" fmla="*/ 182 h 184"/>
                  <a:gd name="T46" fmla="*/ 176 w 268"/>
                  <a:gd name="T47" fmla="*/ 174 h 184"/>
                  <a:gd name="T48" fmla="*/ 148 w 268"/>
                  <a:gd name="T49" fmla="*/ 162 h 184"/>
                  <a:gd name="T50" fmla="*/ 114 w 268"/>
                  <a:gd name="T51" fmla="*/ 158 h 184"/>
                  <a:gd name="T52" fmla="*/ 86 w 268"/>
                  <a:gd name="T53" fmla="*/ 146 h 184"/>
                  <a:gd name="T54" fmla="*/ 84 w 268"/>
                  <a:gd name="T55" fmla="*/ 136 h 184"/>
                  <a:gd name="T56" fmla="*/ 82 w 268"/>
                  <a:gd name="T57" fmla="*/ 128 h 184"/>
                  <a:gd name="T58" fmla="*/ 78 w 268"/>
                  <a:gd name="T59" fmla="*/ 120 h 184"/>
                  <a:gd name="T60" fmla="*/ 70 w 268"/>
                  <a:gd name="T61" fmla="*/ 116 h 184"/>
                  <a:gd name="T62" fmla="*/ 56 w 268"/>
                  <a:gd name="T63" fmla="*/ 96 h 184"/>
                  <a:gd name="T64" fmla="*/ 38 w 268"/>
                  <a:gd name="T65" fmla="*/ 66 h 184"/>
                  <a:gd name="T66" fmla="*/ 18 w 268"/>
                  <a:gd name="T67" fmla="*/ 40 h 184"/>
                  <a:gd name="T68" fmla="*/ 4 w 268"/>
                  <a:gd name="T69" fmla="*/ 16 h 184"/>
                  <a:gd name="T70" fmla="*/ 12 w 268"/>
                  <a:gd name="T71" fmla="*/ 8 h 184"/>
                  <a:gd name="T72" fmla="*/ 16 w 268"/>
                  <a:gd name="T73" fmla="*/ 6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8" h="184">
                    <a:moveTo>
                      <a:pt x="0" y="12"/>
                    </a:moveTo>
                    <a:lnTo>
                      <a:pt x="6" y="2"/>
                    </a:lnTo>
                    <a:lnTo>
                      <a:pt x="14" y="0"/>
                    </a:lnTo>
                    <a:lnTo>
                      <a:pt x="22" y="4"/>
                    </a:lnTo>
                    <a:lnTo>
                      <a:pt x="30" y="12"/>
                    </a:lnTo>
                    <a:lnTo>
                      <a:pt x="40" y="24"/>
                    </a:lnTo>
                    <a:lnTo>
                      <a:pt x="46" y="36"/>
                    </a:lnTo>
                    <a:lnTo>
                      <a:pt x="54" y="44"/>
                    </a:lnTo>
                    <a:lnTo>
                      <a:pt x="58" y="50"/>
                    </a:lnTo>
                    <a:lnTo>
                      <a:pt x="74" y="62"/>
                    </a:lnTo>
                    <a:lnTo>
                      <a:pt x="92" y="74"/>
                    </a:lnTo>
                    <a:lnTo>
                      <a:pt x="102" y="84"/>
                    </a:lnTo>
                    <a:lnTo>
                      <a:pt x="106" y="94"/>
                    </a:lnTo>
                    <a:lnTo>
                      <a:pt x="108" y="104"/>
                    </a:lnTo>
                    <a:lnTo>
                      <a:pt x="108" y="116"/>
                    </a:lnTo>
                    <a:lnTo>
                      <a:pt x="106" y="120"/>
                    </a:lnTo>
                    <a:lnTo>
                      <a:pt x="104" y="122"/>
                    </a:lnTo>
                    <a:lnTo>
                      <a:pt x="102" y="124"/>
                    </a:lnTo>
                    <a:lnTo>
                      <a:pt x="102" y="128"/>
                    </a:lnTo>
                    <a:lnTo>
                      <a:pt x="100" y="130"/>
                    </a:lnTo>
                    <a:lnTo>
                      <a:pt x="100" y="132"/>
                    </a:lnTo>
                    <a:lnTo>
                      <a:pt x="102" y="134"/>
                    </a:lnTo>
                    <a:lnTo>
                      <a:pt x="106" y="138"/>
                    </a:lnTo>
                    <a:lnTo>
                      <a:pt x="114" y="140"/>
                    </a:lnTo>
                    <a:lnTo>
                      <a:pt x="128" y="140"/>
                    </a:lnTo>
                    <a:lnTo>
                      <a:pt x="144" y="140"/>
                    </a:lnTo>
                    <a:lnTo>
                      <a:pt x="158" y="144"/>
                    </a:lnTo>
                    <a:lnTo>
                      <a:pt x="164" y="148"/>
                    </a:lnTo>
                    <a:lnTo>
                      <a:pt x="170" y="152"/>
                    </a:lnTo>
                    <a:lnTo>
                      <a:pt x="176" y="156"/>
                    </a:lnTo>
                    <a:lnTo>
                      <a:pt x="182" y="160"/>
                    </a:lnTo>
                    <a:lnTo>
                      <a:pt x="190" y="164"/>
                    </a:lnTo>
                    <a:lnTo>
                      <a:pt x="204" y="166"/>
                    </a:lnTo>
                    <a:lnTo>
                      <a:pt x="218" y="164"/>
                    </a:lnTo>
                    <a:lnTo>
                      <a:pt x="232" y="162"/>
                    </a:lnTo>
                    <a:lnTo>
                      <a:pt x="240" y="162"/>
                    </a:lnTo>
                    <a:lnTo>
                      <a:pt x="250" y="162"/>
                    </a:lnTo>
                    <a:lnTo>
                      <a:pt x="260" y="164"/>
                    </a:lnTo>
                    <a:lnTo>
                      <a:pt x="268" y="168"/>
                    </a:lnTo>
                    <a:lnTo>
                      <a:pt x="268" y="176"/>
                    </a:lnTo>
                    <a:lnTo>
                      <a:pt x="262" y="180"/>
                    </a:lnTo>
                    <a:lnTo>
                      <a:pt x="250" y="184"/>
                    </a:lnTo>
                    <a:lnTo>
                      <a:pt x="236" y="184"/>
                    </a:lnTo>
                    <a:lnTo>
                      <a:pt x="222" y="184"/>
                    </a:lnTo>
                    <a:lnTo>
                      <a:pt x="212" y="184"/>
                    </a:lnTo>
                    <a:lnTo>
                      <a:pt x="198" y="182"/>
                    </a:lnTo>
                    <a:lnTo>
                      <a:pt x="186" y="180"/>
                    </a:lnTo>
                    <a:lnTo>
                      <a:pt x="176" y="174"/>
                    </a:lnTo>
                    <a:lnTo>
                      <a:pt x="162" y="166"/>
                    </a:lnTo>
                    <a:lnTo>
                      <a:pt x="148" y="162"/>
                    </a:lnTo>
                    <a:lnTo>
                      <a:pt x="132" y="160"/>
                    </a:lnTo>
                    <a:lnTo>
                      <a:pt x="114" y="158"/>
                    </a:lnTo>
                    <a:lnTo>
                      <a:pt x="98" y="154"/>
                    </a:lnTo>
                    <a:lnTo>
                      <a:pt x="86" y="146"/>
                    </a:lnTo>
                    <a:lnTo>
                      <a:pt x="84" y="142"/>
                    </a:lnTo>
                    <a:lnTo>
                      <a:pt x="84" y="136"/>
                    </a:lnTo>
                    <a:lnTo>
                      <a:pt x="82" y="132"/>
                    </a:lnTo>
                    <a:lnTo>
                      <a:pt x="82" y="128"/>
                    </a:lnTo>
                    <a:lnTo>
                      <a:pt x="80" y="124"/>
                    </a:lnTo>
                    <a:lnTo>
                      <a:pt x="78" y="120"/>
                    </a:lnTo>
                    <a:lnTo>
                      <a:pt x="74" y="118"/>
                    </a:lnTo>
                    <a:lnTo>
                      <a:pt x="70" y="116"/>
                    </a:lnTo>
                    <a:lnTo>
                      <a:pt x="66" y="114"/>
                    </a:lnTo>
                    <a:lnTo>
                      <a:pt x="56" y="96"/>
                    </a:lnTo>
                    <a:lnTo>
                      <a:pt x="46" y="76"/>
                    </a:lnTo>
                    <a:lnTo>
                      <a:pt x="38" y="66"/>
                    </a:lnTo>
                    <a:lnTo>
                      <a:pt x="28" y="54"/>
                    </a:lnTo>
                    <a:lnTo>
                      <a:pt x="18" y="40"/>
                    </a:lnTo>
                    <a:lnTo>
                      <a:pt x="8" y="28"/>
                    </a:lnTo>
                    <a:lnTo>
                      <a:pt x="4" y="16"/>
                    </a:lnTo>
                    <a:lnTo>
                      <a:pt x="10" y="10"/>
                    </a:lnTo>
                    <a:lnTo>
                      <a:pt x="12" y="8"/>
                    </a:lnTo>
                    <a:lnTo>
                      <a:pt x="14" y="6"/>
                    </a:lnTo>
                    <a:lnTo>
                      <a:pt x="16" y="6"/>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65" name="Freeform 33"/>
              <p:cNvSpPr>
                <a:spLocks/>
              </p:cNvSpPr>
              <p:nvPr/>
            </p:nvSpPr>
            <p:spPr bwMode="gray">
              <a:xfrm>
                <a:off x="4874" y="1312"/>
                <a:ext cx="336" cy="530"/>
              </a:xfrm>
              <a:custGeom>
                <a:avLst/>
                <a:gdLst>
                  <a:gd name="T0" fmla="*/ 268 w 336"/>
                  <a:gd name="T1" fmla="*/ 126 h 530"/>
                  <a:gd name="T2" fmla="*/ 236 w 336"/>
                  <a:gd name="T3" fmla="*/ 164 h 530"/>
                  <a:gd name="T4" fmla="*/ 218 w 336"/>
                  <a:gd name="T5" fmla="*/ 228 h 530"/>
                  <a:gd name="T6" fmla="*/ 184 w 336"/>
                  <a:gd name="T7" fmla="*/ 180 h 530"/>
                  <a:gd name="T8" fmla="*/ 190 w 336"/>
                  <a:gd name="T9" fmla="*/ 166 h 530"/>
                  <a:gd name="T10" fmla="*/ 148 w 336"/>
                  <a:gd name="T11" fmla="*/ 160 h 530"/>
                  <a:gd name="T12" fmla="*/ 134 w 336"/>
                  <a:gd name="T13" fmla="*/ 174 h 530"/>
                  <a:gd name="T14" fmla="*/ 118 w 336"/>
                  <a:gd name="T15" fmla="*/ 186 h 530"/>
                  <a:gd name="T16" fmla="*/ 142 w 336"/>
                  <a:gd name="T17" fmla="*/ 208 h 530"/>
                  <a:gd name="T18" fmla="*/ 110 w 336"/>
                  <a:gd name="T19" fmla="*/ 190 h 530"/>
                  <a:gd name="T20" fmla="*/ 76 w 336"/>
                  <a:gd name="T21" fmla="*/ 210 h 530"/>
                  <a:gd name="T22" fmla="*/ 52 w 336"/>
                  <a:gd name="T23" fmla="*/ 236 h 530"/>
                  <a:gd name="T24" fmla="*/ 28 w 336"/>
                  <a:gd name="T25" fmla="*/ 258 h 530"/>
                  <a:gd name="T26" fmla="*/ 14 w 336"/>
                  <a:gd name="T27" fmla="*/ 296 h 530"/>
                  <a:gd name="T28" fmla="*/ 4 w 336"/>
                  <a:gd name="T29" fmla="*/ 334 h 530"/>
                  <a:gd name="T30" fmla="*/ 10 w 336"/>
                  <a:gd name="T31" fmla="*/ 392 h 530"/>
                  <a:gd name="T32" fmla="*/ 22 w 336"/>
                  <a:gd name="T33" fmla="*/ 414 h 530"/>
                  <a:gd name="T34" fmla="*/ 34 w 336"/>
                  <a:gd name="T35" fmla="*/ 400 h 530"/>
                  <a:gd name="T36" fmla="*/ 72 w 336"/>
                  <a:gd name="T37" fmla="*/ 402 h 530"/>
                  <a:gd name="T38" fmla="*/ 98 w 336"/>
                  <a:gd name="T39" fmla="*/ 384 h 530"/>
                  <a:gd name="T40" fmla="*/ 140 w 336"/>
                  <a:gd name="T41" fmla="*/ 372 h 530"/>
                  <a:gd name="T42" fmla="*/ 182 w 336"/>
                  <a:gd name="T43" fmla="*/ 408 h 530"/>
                  <a:gd name="T44" fmla="*/ 202 w 336"/>
                  <a:gd name="T45" fmla="*/ 402 h 530"/>
                  <a:gd name="T46" fmla="*/ 236 w 336"/>
                  <a:gd name="T47" fmla="*/ 454 h 530"/>
                  <a:gd name="T48" fmla="*/ 272 w 336"/>
                  <a:gd name="T49" fmla="*/ 470 h 530"/>
                  <a:gd name="T50" fmla="*/ 262 w 336"/>
                  <a:gd name="T51" fmla="*/ 502 h 530"/>
                  <a:gd name="T52" fmla="*/ 286 w 336"/>
                  <a:gd name="T53" fmla="*/ 526 h 530"/>
                  <a:gd name="T54" fmla="*/ 286 w 336"/>
                  <a:gd name="T55" fmla="*/ 496 h 530"/>
                  <a:gd name="T56" fmla="*/ 270 w 336"/>
                  <a:gd name="T57" fmla="*/ 486 h 530"/>
                  <a:gd name="T58" fmla="*/ 268 w 336"/>
                  <a:gd name="T59" fmla="*/ 468 h 530"/>
                  <a:gd name="T60" fmla="*/ 280 w 336"/>
                  <a:gd name="T61" fmla="*/ 462 h 530"/>
                  <a:gd name="T62" fmla="*/ 298 w 336"/>
                  <a:gd name="T63" fmla="*/ 450 h 530"/>
                  <a:gd name="T64" fmla="*/ 308 w 336"/>
                  <a:gd name="T65" fmla="*/ 428 h 530"/>
                  <a:gd name="T66" fmla="*/ 306 w 336"/>
                  <a:gd name="T67" fmla="*/ 404 h 530"/>
                  <a:gd name="T68" fmla="*/ 324 w 336"/>
                  <a:gd name="T69" fmla="*/ 384 h 530"/>
                  <a:gd name="T70" fmla="*/ 316 w 336"/>
                  <a:gd name="T71" fmla="*/ 298 h 530"/>
                  <a:gd name="T72" fmla="*/ 278 w 336"/>
                  <a:gd name="T73" fmla="*/ 236 h 530"/>
                  <a:gd name="T74" fmla="*/ 258 w 336"/>
                  <a:gd name="T75" fmla="*/ 168 h 530"/>
                  <a:gd name="T76" fmla="*/ 194 w 336"/>
                  <a:gd name="T77" fmla="*/ 132 h 530"/>
                  <a:gd name="T78" fmla="*/ 198 w 336"/>
                  <a:gd name="T79" fmla="*/ 90 h 530"/>
                  <a:gd name="T80" fmla="*/ 162 w 336"/>
                  <a:gd name="T81" fmla="*/ 64 h 530"/>
                  <a:gd name="T82" fmla="*/ 132 w 336"/>
                  <a:gd name="T83" fmla="*/ 36 h 530"/>
                  <a:gd name="T84" fmla="*/ 116 w 336"/>
                  <a:gd name="T85" fmla="*/ 0 h 530"/>
                  <a:gd name="T86" fmla="*/ 142 w 336"/>
                  <a:gd name="T87" fmla="*/ 18 h 530"/>
                  <a:gd name="T88" fmla="*/ 152 w 336"/>
                  <a:gd name="T89" fmla="*/ 26 h 530"/>
                  <a:gd name="T90" fmla="*/ 162 w 336"/>
                  <a:gd name="T91" fmla="*/ 28 h 530"/>
                  <a:gd name="T92" fmla="*/ 176 w 336"/>
                  <a:gd name="T93" fmla="*/ 36 h 530"/>
                  <a:gd name="T94" fmla="*/ 178 w 336"/>
                  <a:gd name="T95" fmla="*/ 48 h 530"/>
                  <a:gd name="T96" fmla="*/ 184 w 336"/>
                  <a:gd name="T97" fmla="*/ 66 h 530"/>
                  <a:gd name="T98" fmla="*/ 200 w 336"/>
                  <a:gd name="T99" fmla="*/ 70 h 530"/>
                  <a:gd name="T100" fmla="*/ 206 w 336"/>
                  <a:gd name="T101" fmla="*/ 48 h 530"/>
                  <a:gd name="T102" fmla="*/ 228 w 336"/>
                  <a:gd name="T103" fmla="*/ 54 h 530"/>
                  <a:gd name="T104" fmla="*/ 260 w 336"/>
                  <a:gd name="T105" fmla="*/ 80 h 530"/>
                  <a:gd name="T106" fmla="*/ 270 w 336"/>
                  <a:gd name="T107" fmla="*/ 98 h 530"/>
                  <a:gd name="T108" fmla="*/ 290 w 336"/>
                  <a:gd name="T109" fmla="*/ 116 h 530"/>
                  <a:gd name="T110" fmla="*/ 302 w 336"/>
                  <a:gd name="T111" fmla="*/ 152 h 530"/>
                  <a:gd name="T112" fmla="*/ 296 w 336"/>
                  <a:gd name="T113" fmla="*/ 150 h 5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6" h="530">
                    <a:moveTo>
                      <a:pt x="300" y="138"/>
                    </a:moveTo>
                    <a:lnTo>
                      <a:pt x="288" y="136"/>
                    </a:lnTo>
                    <a:lnTo>
                      <a:pt x="278" y="132"/>
                    </a:lnTo>
                    <a:lnTo>
                      <a:pt x="268" y="126"/>
                    </a:lnTo>
                    <a:lnTo>
                      <a:pt x="260" y="124"/>
                    </a:lnTo>
                    <a:lnTo>
                      <a:pt x="252" y="128"/>
                    </a:lnTo>
                    <a:lnTo>
                      <a:pt x="244" y="142"/>
                    </a:lnTo>
                    <a:lnTo>
                      <a:pt x="236" y="164"/>
                    </a:lnTo>
                    <a:lnTo>
                      <a:pt x="234" y="188"/>
                    </a:lnTo>
                    <a:lnTo>
                      <a:pt x="234" y="210"/>
                    </a:lnTo>
                    <a:lnTo>
                      <a:pt x="236" y="234"/>
                    </a:lnTo>
                    <a:lnTo>
                      <a:pt x="218" y="228"/>
                    </a:lnTo>
                    <a:lnTo>
                      <a:pt x="202" y="216"/>
                    </a:lnTo>
                    <a:lnTo>
                      <a:pt x="190" y="200"/>
                    </a:lnTo>
                    <a:lnTo>
                      <a:pt x="184" y="182"/>
                    </a:lnTo>
                    <a:lnTo>
                      <a:pt x="184" y="180"/>
                    </a:lnTo>
                    <a:lnTo>
                      <a:pt x="186" y="176"/>
                    </a:lnTo>
                    <a:lnTo>
                      <a:pt x="190" y="172"/>
                    </a:lnTo>
                    <a:lnTo>
                      <a:pt x="190" y="170"/>
                    </a:lnTo>
                    <a:lnTo>
                      <a:pt x="190" y="166"/>
                    </a:lnTo>
                    <a:lnTo>
                      <a:pt x="184" y="158"/>
                    </a:lnTo>
                    <a:lnTo>
                      <a:pt x="172" y="156"/>
                    </a:lnTo>
                    <a:lnTo>
                      <a:pt x="158" y="156"/>
                    </a:lnTo>
                    <a:lnTo>
                      <a:pt x="148" y="160"/>
                    </a:lnTo>
                    <a:lnTo>
                      <a:pt x="142" y="162"/>
                    </a:lnTo>
                    <a:lnTo>
                      <a:pt x="140" y="166"/>
                    </a:lnTo>
                    <a:lnTo>
                      <a:pt x="136" y="170"/>
                    </a:lnTo>
                    <a:lnTo>
                      <a:pt x="134" y="174"/>
                    </a:lnTo>
                    <a:lnTo>
                      <a:pt x="132" y="178"/>
                    </a:lnTo>
                    <a:lnTo>
                      <a:pt x="128" y="182"/>
                    </a:lnTo>
                    <a:lnTo>
                      <a:pt x="124" y="184"/>
                    </a:lnTo>
                    <a:lnTo>
                      <a:pt x="118" y="186"/>
                    </a:lnTo>
                    <a:lnTo>
                      <a:pt x="132" y="190"/>
                    </a:lnTo>
                    <a:lnTo>
                      <a:pt x="144" y="194"/>
                    </a:lnTo>
                    <a:lnTo>
                      <a:pt x="154" y="202"/>
                    </a:lnTo>
                    <a:lnTo>
                      <a:pt x="142" y="208"/>
                    </a:lnTo>
                    <a:lnTo>
                      <a:pt x="132" y="206"/>
                    </a:lnTo>
                    <a:lnTo>
                      <a:pt x="124" y="202"/>
                    </a:lnTo>
                    <a:lnTo>
                      <a:pt x="118" y="196"/>
                    </a:lnTo>
                    <a:lnTo>
                      <a:pt x="110" y="190"/>
                    </a:lnTo>
                    <a:lnTo>
                      <a:pt x="100" y="188"/>
                    </a:lnTo>
                    <a:lnTo>
                      <a:pt x="88" y="192"/>
                    </a:lnTo>
                    <a:lnTo>
                      <a:pt x="82" y="200"/>
                    </a:lnTo>
                    <a:lnTo>
                      <a:pt x="76" y="210"/>
                    </a:lnTo>
                    <a:lnTo>
                      <a:pt x="70" y="220"/>
                    </a:lnTo>
                    <a:lnTo>
                      <a:pt x="60" y="228"/>
                    </a:lnTo>
                    <a:lnTo>
                      <a:pt x="48" y="230"/>
                    </a:lnTo>
                    <a:lnTo>
                      <a:pt x="52" y="236"/>
                    </a:lnTo>
                    <a:lnTo>
                      <a:pt x="54" y="242"/>
                    </a:lnTo>
                    <a:lnTo>
                      <a:pt x="56" y="250"/>
                    </a:lnTo>
                    <a:lnTo>
                      <a:pt x="42" y="254"/>
                    </a:lnTo>
                    <a:lnTo>
                      <a:pt x="28" y="258"/>
                    </a:lnTo>
                    <a:lnTo>
                      <a:pt x="18" y="262"/>
                    </a:lnTo>
                    <a:lnTo>
                      <a:pt x="12" y="270"/>
                    </a:lnTo>
                    <a:lnTo>
                      <a:pt x="10" y="280"/>
                    </a:lnTo>
                    <a:lnTo>
                      <a:pt x="14" y="296"/>
                    </a:lnTo>
                    <a:lnTo>
                      <a:pt x="4" y="300"/>
                    </a:lnTo>
                    <a:lnTo>
                      <a:pt x="0" y="310"/>
                    </a:lnTo>
                    <a:lnTo>
                      <a:pt x="0" y="322"/>
                    </a:lnTo>
                    <a:lnTo>
                      <a:pt x="4" y="334"/>
                    </a:lnTo>
                    <a:lnTo>
                      <a:pt x="6" y="346"/>
                    </a:lnTo>
                    <a:lnTo>
                      <a:pt x="8" y="356"/>
                    </a:lnTo>
                    <a:lnTo>
                      <a:pt x="8" y="372"/>
                    </a:lnTo>
                    <a:lnTo>
                      <a:pt x="10" y="392"/>
                    </a:lnTo>
                    <a:lnTo>
                      <a:pt x="12" y="406"/>
                    </a:lnTo>
                    <a:lnTo>
                      <a:pt x="12" y="414"/>
                    </a:lnTo>
                    <a:lnTo>
                      <a:pt x="18" y="414"/>
                    </a:lnTo>
                    <a:lnTo>
                      <a:pt x="22" y="414"/>
                    </a:lnTo>
                    <a:lnTo>
                      <a:pt x="24" y="410"/>
                    </a:lnTo>
                    <a:lnTo>
                      <a:pt x="28" y="408"/>
                    </a:lnTo>
                    <a:lnTo>
                      <a:pt x="32" y="404"/>
                    </a:lnTo>
                    <a:lnTo>
                      <a:pt x="34" y="400"/>
                    </a:lnTo>
                    <a:lnTo>
                      <a:pt x="38" y="398"/>
                    </a:lnTo>
                    <a:lnTo>
                      <a:pt x="50" y="398"/>
                    </a:lnTo>
                    <a:lnTo>
                      <a:pt x="60" y="400"/>
                    </a:lnTo>
                    <a:lnTo>
                      <a:pt x="72" y="402"/>
                    </a:lnTo>
                    <a:lnTo>
                      <a:pt x="86" y="396"/>
                    </a:lnTo>
                    <a:lnTo>
                      <a:pt x="90" y="392"/>
                    </a:lnTo>
                    <a:lnTo>
                      <a:pt x="94" y="388"/>
                    </a:lnTo>
                    <a:lnTo>
                      <a:pt x="98" y="384"/>
                    </a:lnTo>
                    <a:lnTo>
                      <a:pt x="102" y="378"/>
                    </a:lnTo>
                    <a:lnTo>
                      <a:pt x="108" y="374"/>
                    </a:lnTo>
                    <a:lnTo>
                      <a:pt x="124" y="372"/>
                    </a:lnTo>
                    <a:lnTo>
                      <a:pt x="140" y="372"/>
                    </a:lnTo>
                    <a:lnTo>
                      <a:pt x="156" y="372"/>
                    </a:lnTo>
                    <a:lnTo>
                      <a:pt x="164" y="388"/>
                    </a:lnTo>
                    <a:lnTo>
                      <a:pt x="174" y="396"/>
                    </a:lnTo>
                    <a:lnTo>
                      <a:pt x="182" y="408"/>
                    </a:lnTo>
                    <a:lnTo>
                      <a:pt x="188" y="400"/>
                    </a:lnTo>
                    <a:lnTo>
                      <a:pt x="194" y="392"/>
                    </a:lnTo>
                    <a:lnTo>
                      <a:pt x="200" y="384"/>
                    </a:lnTo>
                    <a:lnTo>
                      <a:pt x="202" y="402"/>
                    </a:lnTo>
                    <a:lnTo>
                      <a:pt x="200" y="418"/>
                    </a:lnTo>
                    <a:lnTo>
                      <a:pt x="210" y="428"/>
                    </a:lnTo>
                    <a:lnTo>
                      <a:pt x="224" y="440"/>
                    </a:lnTo>
                    <a:lnTo>
                      <a:pt x="236" y="454"/>
                    </a:lnTo>
                    <a:lnTo>
                      <a:pt x="248" y="464"/>
                    </a:lnTo>
                    <a:lnTo>
                      <a:pt x="260" y="468"/>
                    </a:lnTo>
                    <a:lnTo>
                      <a:pt x="272" y="462"/>
                    </a:lnTo>
                    <a:lnTo>
                      <a:pt x="272" y="470"/>
                    </a:lnTo>
                    <a:lnTo>
                      <a:pt x="268" y="478"/>
                    </a:lnTo>
                    <a:lnTo>
                      <a:pt x="262" y="486"/>
                    </a:lnTo>
                    <a:lnTo>
                      <a:pt x="258" y="496"/>
                    </a:lnTo>
                    <a:lnTo>
                      <a:pt x="262" y="502"/>
                    </a:lnTo>
                    <a:lnTo>
                      <a:pt x="266" y="512"/>
                    </a:lnTo>
                    <a:lnTo>
                      <a:pt x="274" y="522"/>
                    </a:lnTo>
                    <a:lnTo>
                      <a:pt x="278" y="530"/>
                    </a:lnTo>
                    <a:lnTo>
                      <a:pt x="286" y="526"/>
                    </a:lnTo>
                    <a:lnTo>
                      <a:pt x="290" y="516"/>
                    </a:lnTo>
                    <a:lnTo>
                      <a:pt x="292" y="506"/>
                    </a:lnTo>
                    <a:lnTo>
                      <a:pt x="292" y="496"/>
                    </a:lnTo>
                    <a:lnTo>
                      <a:pt x="286" y="496"/>
                    </a:lnTo>
                    <a:lnTo>
                      <a:pt x="280" y="496"/>
                    </a:lnTo>
                    <a:lnTo>
                      <a:pt x="276" y="494"/>
                    </a:lnTo>
                    <a:lnTo>
                      <a:pt x="272" y="490"/>
                    </a:lnTo>
                    <a:lnTo>
                      <a:pt x="270" y="486"/>
                    </a:lnTo>
                    <a:lnTo>
                      <a:pt x="268" y="480"/>
                    </a:lnTo>
                    <a:lnTo>
                      <a:pt x="266" y="474"/>
                    </a:lnTo>
                    <a:lnTo>
                      <a:pt x="268" y="470"/>
                    </a:lnTo>
                    <a:lnTo>
                      <a:pt x="268" y="468"/>
                    </a:lnTo>
                    <a:lnTo>
                      <a:pt x="270" y="466"/>
                    </a:lnTo>
                    <a:lnTo>
                      <a:pt x="274" y="464"/>
                    </a:lnTo>
                    <a:lnTo>
                      <a:pt x="276" y="464"/>
                    </a:lnTo>
                    <a:lnTo>
                      <a:pt x="280" y="462"/>
                    </a:lnTo>
                    <a:lnTo>
                      <a:pt x="284" y="460"/>
                    </a:lnTo>
                    <a:lnTo>
                      <a:pt x="290" y="456"/>
                    </a:lnTo>
                    <a:lnTo>
                      <a:pt x="294" y="452"/>
                    </a:lnTo>
                    <a:lnTo>
                      <a:pt x="298" y="450"/>
                    </a:lnTo>
                    <a:lnTo>
                      <a:pt x="302" y="446"/>
                    </a:lnTo>
                    <a:lnTo>
                      <a:pt x="306" y="440"/>
                    </a:lnTo>
                    <a:lnTo>
                      <a:pt x="308" y="432"/>
                    </a:lnTo>
                    <a:lnTo>
                      <a:pt x="308" y="428"/>
                    </a:lnTo>
                    <a:lnTo>
                      <a:pt x="308" y="422"/>
                    </a:lnTo>
                    <a:lnTo>
                      <a:pt x="306" y="416"/>
                    </a:lnTo>
                    <a:lnTo>
                      <a:pt x="306" y="410"/>
                    </a:lnTo>
                    <a:lnTo>
                      <a:pt x="306" y="404"/>
                    </a:lnTo>
                    <a:lnTo>
                      <a:pt x="310" y="398"/>
                    </a:lnTo>
                    <a:lnTo>
                      <a:pt x="314" y="394"/>
                    </a:lnTo>
                    <a:lnTo>
                      <a:pt x="320" y="390"/>
                    </a:lnTo>
                    <a:lnTo>
                      <a:pt x="324" y="384"/>
                    </a:lnTo>
                    <a:lnTo>
                      <a:pt x="336" y="362"/>
                    </a:lnTo>
                    <a:lnTo>
                      <a:pt x="336" y="340"/>
                    </a:lnTo>
                    <a:lnTo>
                      <a:pt x="328" y="318"/>
                    </a:lnTo>
                    <a:lnTo>
                      <a:pt x="316" y="298"/>
                    </a:lnTo>
                    <a:lnTo>
                      <a:pt x="300" y="278"/>
                    </a:lnTo>
                    <a:lnTo>
                      <a:pt x="288" y="262"/>
                    </a:lnTo>
                    <a:lnTo>
                      <a:pt x="280" y="250"/>
                    </a:lnTo>
                    <a:lnTo>
                      <a:pt x="278" y="236"/>
                    </a:lnTo>
                    <a:lnTo>
                      <a:pt x="276" y="220"/>
                    </a:lnTo>
                    <a:lnTo>
                      <a:pt x="274" y="200"/>
                    </a:lnTo>
                    <a:lnTo>
                      <a:pt x="268" y="182"/>
                    </a:lnTo>
                    <a:lnTo>
                      <a:pt x="258" y="168"/>
                    </a:lnTo>
                    <a:lnTo>
                      <a:pt x="242" y="156"/>
                    </a:lnTo>
                    <a:lnTo>
                      <a:pt x="226" y="150"/>
                    </a:lnTo>
                    <a:lnTo>
                      <a:pt x="208" y="142"/>
                    </a:lnTo>
                    <a:lnTo>
                      <a:pt x="194" y="132"/>
                    </a:lnTo>
                    <a:lnTo>
                      <a:pt x="188" y="120"/>
                    </a:lnTo>
                    <a:lnTo>
                      <a:pt x="190" y="110"/>
                    </a:lnTo>
                    <a:lnTo>
                      <a:pt x="194" y="100"/>
                    </a:lnTo>
                    <a:lnTo>
                      <a:pt x="198" y="90"/>
                    </a:lnTo>
                    <a:lnTo>
                      <a:pt x="198" y="80"/>
                    </a:lnTo>
                    <a:lnTo>
                      <a:pt x="190" y="76"/>
                    </a:lnTo>
                    <a:lnTo>
                      <a:pt x="178" y="70"/>
                    </a:lnTo>
                    <a:lnTo>
                      <a:pt x="162" y="64"/>
                    </a:lnTo>
                    <a:lnTo>
                      <a:pt x="150" y="56"/>
                    </a:lnTo>
                    <a:lnTo>
                      <a:pt x="144" y="48"/>
                    </a:lnTo>
                    <a:lnTo>
                      <a:pt x="146" y="40"/>
                    </a:lnTo>
                    <a:lnTo>
                      <a:pt x="132" y="36"/>
                    </a:lnTo>
                    <a:lnTo>
                      <a:pt x="120" y="28"/>
                    </a:lnTo>
                    <a:lnTo>
                      <a:pt x="110" y="18"/>
                    </a:lnTo>
                    <a:lnTo>
                      <a:pt x="104" y="4"/>
                    </a:lnTo>
                    <a:lnTo>
                      <a:pt x="116" y="0"/>
                    </a:lnTo>
                    <a:lnTo>
                      <a:pt x="124" y="0"/>
                    </a:lnTo>
                    <a:lnTo>
                      <a:pt x="130" y="4"/>
                    </a:lnTo>
                    <a:lnTo>
                      <a:pt x="136" y="10"/>
                    </a:lnTo>
                    <a:lnTo>
                      <a:pt x="142" y="18"/>
                    </a:lnTo>
                    <a:lnTo>
                      <a:pt x="146" y="22"/>
                    </a:lnTo>
                    <a:lnTo>
                      <a:pt x="148" y="24"/>
                    </a:lnTo>
                    <a:lnTo>
                      <a:pt x="150" y="26"/>
                    </a:lnTo>
                    <a:lnTo>
                      <a:pt x="152" y="26"/>
                    </a:lnTo>
                    <a:lnTo>
                      <a:pt x="154" y="26"/>
                    </a:lnTo>
                    <a:lnTo>
                      <a:pt x="156" y="26"/>
                    </a:lnTo>
                    <a:lnTo>
                      <a:pt x="158" y="28"/>
                    </a:lnTo>
                    <a:lnTo>
                      <a:pt x="162" y="28"/>
                    </a:lnTo>
                    <a:lnTo>
                      <a:pt x="168" y="30"/>
                    </a:lnTo>
                    <a:lnTo>
                      <a:pt x="172" y="32"/>
                    </a:lnTo>
                    <a:lnTo>
                      <a:pt x="174" y="34"/>
                    </a:lnTo>
                    <a:lnTo>
                      <a:pt x="176" y="36"/>
                    </a:lnTo>
                    <a:lnTo>
                      <a:pt x="176" y="38"/>
                    </a:lnTo>
                    <a:lnTo>
                      <a:pt x="176" y="42"/>
                    </a:lnTo>
                    <a:lnTo>
                      <a:pt x="176" y="44"/>
                    </a:lnTo>
                    <a:lnTo>
                      <a:pt x="178" y="48"/>
                    </a:lnTo>
                    <a:lnTo>
                      <a:pt x="180" y="54"/>
                    </a:lnTo>
                    <a:lnTo>
                      <a:pt x="180" y="58"/>
                    </a:lnTo>
                    <a:lnTo>
                      <a:pt x="182" y="62"/>
                    </a:lnTo>
                    <a:lnTo>
                      <a:pt x="184" y="66"/>
                    </a:lnTo>
                    <a:lnTo>
                      <a:pt x="186" y="68"/>
                    </a:lnTo>
                    <a:lnTo>
                      <a:pt x="190" y="70"/>
                    </a:lnTo>
                    <a:lnTo>
                      <a:pt x="194" y="70"/>
                    </a:lnTo>
                    <a:lnTo>
                      <a:pt x="200" y="70"/>
                    </a:lnTo>
                    <a:lnTo>
                      <a:pt x="200" y="62"/>
                    </a:lnTo>
                    <a:lnTo>
                      <a:pt x="200" y="56"/>
                    </a:lnTo>
                    <a:lnTo>
                      <a:pt x="202" y="50"/>
                    </a:lnTo>
                    <a:lnTo>
                      <a:pt x="206" y="48"/>
                    </a:lnTo>
                    <a:lnTo>
                      <a:pt x="208" y="46"/>
                    </a:lnTo>
                    <a:lnTo>
                      <a:pt x="214" y="48"/>
                    </a:lnTo>
                    <a:lnTo>
                      <a:pt x="220" y="50"/>
                    </a:lnTo>
                    <a:lnTo>
                      <a:pt x="228" y="54"/>
                    </a:lnTo>
                    <a:lnTo>
                      <a:pt x="240" y="62"/>
                    </a:lnTo>
                    <a:lnTo>
                      <a:pt x="250" y="68"/>
                    </a:lnTo>
                    <a:lnTo>
                      <a:pt x="256" y="74"/>
                    </a:lnTo>
                    <a:lnTo>
                      <a:pt x="260" y="80"/>
                    </a:lnTo>
                    <a:lnTo>
                      <a:pt x="262" y="86"/>
                    </a:lnTo>
                    <a:lnTo>
                      <a:pt x="264" y="92"/>
                    </a:lnTo>
                    <a:lnTo>
                      <a:pt x="268" y="96"/>
                    </a:lnTo>
                    <a:lnTo>
                      <a:pt x="270" y="98"/>
                    </a:lnTo>
                    <a:lnTo>
                      <a:pt x="274" y="98"/>
                    </a:lnTo>
                    <a:lnTo>
                      <a:pt x="276" y="100"/>
                    </a:lnTo>
                    <a:lnTo>
                      <a:pt x="280" y="100"/>
                    </a:lnTo>
                    <a:lnTo>
                      <a:pt x="290" y="116"/>
                    </a:lnTo>
                    <a:lnTo>
                      <a:pt x="302" y="132"/>
                    </a:lnTo>
                    <a:lnTo>
                      <a:pt x="316" y="146"/>
                    </a:lnTo>
                    <a:lnTo>
                      <a:pt x="310" y="150"/>
                    </a:lnTo>
                    <a:lnTo>
                      <a:pt x="302" y="152"/>
                    </a:lnTo>
                    <a:lnTo>
                      <a:pt x="294" y="152"/>
                    </a:lnTo>
                    <a:lnTo>
                      <a:pt x="296" y="150"/>
                    </a:lnTo>
                    <a:lnTo>
                      <a:pt x="298" y="150"/>
                    </a:lnTo>
                    <a:lnTo>
                      <a:pt x="300" y="138"/>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66" name="Freeform 34"/>
              <p:cNvSpPr>
                <a:spLocks/>
              </p:cNvSpPr>
              <p:nvPr/>
            </p:nvSpPr>
            <p:spPr bwMode="gray">
              <a:xfrm>
                <a:off x="4874" y="1312"/>
                <a:ext cx="336" cy="530"/>
              </a:xfrm>
              <a:custGeom>
                <a:avLst/>
                <a:gdLst>
                  <a:gd name="T0" fmla="*/ 268 w 336"/>
                  <a:gd name="T1" fmla="*/ 126 h 530"/>
                  <a:gd name="T2" fmla="*/ 236 w 336"/>
                  <a:gd name="T3" fmla="*/ 164 h 530"/>
                  <a:gd name="T4" fmla="*/ 218 w 336"/>
                  <a:gd name="T5" fmla="*/ 228 h 530"/>
                  <a:gd name="T6" fmla="*/ 184 w 336"/>
                  <a:gd name="T7" fmla="*/ 180 h 530"/>
                  <a:gd name="T8" fmla="*/ 190 w 336"/>
                  <a:gd name="T9" fmla="*/ 166 h 530"/>
                  <a:gd name="T10" fmla="*/ 148 w 336"/>
                  <a:gd name="T11" fmla="*/ 160 h 530"/>
                  <a:gd name="T12" fmla="*/ 134 w 336"/>
                  <a:gd name="T13" fmla="*/ 174 h 530"/>
                  <a:gd name="T14" fmla="*/ 118 w 336"/>
                  <a:gd name="T15" fmla="*/ 186 h 530"/>
                  <a:gd name="T16" fmla="*/ 142 w 336"/>
                  <a:gd name="T17" fmla="*/ 208 h 530"/>
                  <a:gd name="T18" fmla="*/ 110 w 336"/>
                  <a:gd name="T19" fmla="*/ 190 h 530"/>
                  <a:gd name="T20" fmla="*/ 76 w 336"/>
                  <a:gd name="T21" fmla="*/ 210 h 530"/>
                  <a:gd name="T22" fmla="*/ 52 w 336"/>
                  <a:gd name="T23" fmla="*/ 236 h 530"/>
                  <a:gd name="T24" fmla="*/ 28 w 336"/>
                  <a:gd name="T25" fmla="*/ 258 h 530"/>
                  <a:gd name="T26" fmla="*/ 14 w 336"/>
                  <a:gd name="T27" fmla="*/ 296 h 530"/>
                  <a:gd name="T28" fmla="*/ 4 w 336"/>
                  <a:gd name="T29" fmla="*/ 334 h 530"/>
                  <a:gd name="T30" fmla="*/ 10 w 336"/>
                  <a:gd name="T31" fmla="*/ 392 h 530"/>
                  <a:gd name="T32" fmla="*/ 22 w 336"/>
                  <a:gd name="T33" fmla="*/ 414 h 530"/>
                  <a:gd name="T34" fmla="*/ 34 w 336"/>
                  <a:gd name="T35" fmla="*/ 400 h 530"/>
                  <a:gd name="T36" fmla="*/ 72 w 336"/>
                  <a:gd name="T37" fmla="*/ 402 h 530"/>
                  <a:gd name="T38" fmla="*/ 98 w 336"/>
                  <a:gd name="T39" fmla="*/ 384 h 530"/>
                  <a:gd name="T40" fmla="*/ 140 w 336"/>
                  <a:gd name="T41" fmla="*/ 372 h 530"/>
                  <a:gd name="T42" fmla="*/ 182 w 336"/>
                  <a:gd name="T43" fmla="*/ 408 h 530"/>
                  <a:gd name="T44" fmla="*/ 202 w 336"/>
                  <a:gd name="T45" fmla="*/ 402 h 530"/>
                  <a:gd name="T46" fmla="*/ 236 w 336"/>
                  <a:gd name="T47" fmla="*/ 454 h 530"/>
                  <a:gd name="T48" fmla="*/ 272 w 336"/>
                  <a:gd name="T49" fmla="*/ 470 h 530"/>
                  <a:gd name="T50" fmla="*/ 262 w 336"/>
                  <a:gd name="T51" fmla="*/ 502 h 530"/>
                  <a:gd name="T52" fmla="*/ 286 w 336"/>
                  <a:gd name="T53" fmla="*/ 526 h 530"/>
                  <a:gd name="T54" fmla="*/ 286 w 336"/>
                  <a:gd name="T55" fmla="*/ 496 h 530"/>
                  <a:gd name="T56" fmla="*/ 270 w 336"/>
                  <a:gd name="T57" fmla="*/ 486 h 530"/>
                  <a:gd name="T58" fmla="*/ 268 w 336"/>
                  <a:gd name="T59" fmla="*/ 468 h 530"/>
                  <a:gd name="T60" fmla="*/ 280 w 336"/>
                  <a:gd name="T61" fmla="*/ 462 h 530"/>
                  <a:gd name="T62" fmla="*/ 298 w 336"/>
                  <a:gd name="T63" fmla="*/ 450 h 530"/>
                  <a:gd name="T64" fmla="*/ 308 w 336"/>
                  <a:gd name="T65" fmla="*/ 428 h 530"/>
                  <a:gd name="T66" fmla="*/ 306 w 336"/>
                  <a:gd name="T67" fmla="*/ 404 h 530"/>
                  <a:gd name="T68" fmla="*/ 324 w 336"/>
                  <a:gd name="T69" fmla="*/ 384 h 530"/>
                  <a:gd name="T70" fmla="*/ 316 w 336"/>
                  <a:gd name="T71" fmla="*/ 298 h 530"/>
                  <a:gd name="T72" fmla="*/ 278 w 336"/>
                  <a:gd name="T73" fmla="*/ 236 h 530"/>
                  <a:gd name="T74" fmla="*/ 258 w 336"/>
                  <a:gd name="T75" fmla="*/ 168 h 530"/>
                  <a:gd name="T76" fmla="*/ 194 w 336"/>
                  <a:gd name="T77" fmla="*/ 132 h 530"/>
                  <a:gd name="T78" fmla="*/ 198 w 336"/>
                  <a:gd name="T79" fmla="*/ 90 h 530"/>
                  <a:gd name="T80" fmla="*/ 162 w 336"/>
                  <a:gd name="T81" fmla="*/ 64 h 530"/>
                  <a:gd name="T82" fmla="*/ 132 w 336"/>
                  <a:gd name="T83" fmla="*/ 36 h 530"/>
                  <a:gd name="T84" fmla="*/ 116 w 336"/>
                  <a:gd name="T85" fmla="*/ 0 h 530"/>
                  <a:gd name="T86" fmla="*/ 142 w 336"/>
                  <a:gd name="T87" fmla="*/ 18 h 530"/>
                  <a:gd name="T88" fmla="*/ 152 w 336"/>
                  <a:gd name="T89" fmla="*/ 26 h 530"/>
                  <a:gd name="T90" fmla="*/ 162 w 336"/>
                  <a:gd name="T91" fmla="*/ 28 h 530"/>
                  <a:gd name="T92" fmla="*/ 176 w 336"/>
                  <a:gd name="T93" fmla="*/ 36 h 530"/>
                  <a:gd name="T94" fmla="*/ 178 w 336"/>
                  <a:gd name="T95" fmla="*/ 48 h 530"/>
                  <a:gd name="T96" fmla="*/ 184 w 336"/>
                  <a:gd name="T97" fmla="*/ 66 h 530"/>
                  <a:gd name="T98" fmla="*/ 200 w 336"/>
                  <a:gd name="T99" fmla="*/ 70 h 530"/>
                  <a:gd name="T100" fmla="*/ 206 w 336"/>
                  <a:gd name="T101" fmla="*/ 48 h 530"/>
                  <a:gd name="T102" fmla="*/ 228 w 336"/>
                  <a:gd name="T103" fmla="*/ 54 h 530"/>
                  <a:gd name="T104" fmla="*/ 260 w 336"/>
                  <a:gd name="T105" fmla="*/ 80 h 530"/>
                  <a:gd name="T106" fmla="*/ 270 w 336"/>
                  <a:gd name="T107" fmla="*/ 98 h 530"/>
                  <a:gd name="T108" fmla="*/ 290 w 336"/>
                  <a:gd name="T109" fmla="*/ 116 h 530"/>
                  <a:gd name="T110" fmla="*/ 302 w 336"/>
                  <a:gd name="T111" fmla="*/ 152 h 530"/>
                  <a:gd name="T112" fmla="*/ 296 w 336"/>
                  <a:gd name="T113" fmla="*/ 150 h 5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6" h="530">
                    <a:moveTo>
                      <a:pt x="300" y="138"/>
                    </a:moveTo>
                    <a:lnTo>
                      <a:pt x="288" y="136"/>
                    </a:lnTo>
                    <a:lnTo>
                      <a:pt x="278" y="132"/>
                    </a:lnTo>
                    <a:lnTo>
                      <a:pt x="268" y="126"/>
                    </a:lnTo>
                    <a:lnTo>
                      <a:pt x="260" y="124"/>
                    </a:lnTo>
                    <a:lnTo>
                      <a:pt x="252" y="128"/>
                    </a:lnTo>
                    <a:lnTo>
                      <a:pt x="244" y="142"/>
                    </a:lnTo>
                    <a:lnTo>
                      <a:pt x="236" y="164"/>
                    </a:lnTo>
                    <a:lnTo>
                      <a:pt x="234" y="188"/>
                    </a:lnTo>
                    <a:lnTo>
                      <a:pt x="234" y="210"/>
                    </a:lnTo>
                    <a:lnTo>
                      <a:pt x="236" y="234"/>
                    </a:lnTo>
                    <a:lnTo>
                      <a:pt x="218" y="228"/>
                    </a:lnTo>
                    <a:lnTo>
                      <a:pt x="202" y="216"/>
                    </a:lnTo>
                    <a:lnTo>
                      <a:pt x="190" y="200"/>
                    </a:lnTo>
                    <a:lnTo>
                      <a:pt x="184" y="182"/>
                    </a:lnTo>
                    <a:lnTo>
                      <a:pt x="184" y="180"/>
                    </a:lnTo>
                    <a:lnTo>
                      <a:pt x="186" y="176"/>
                    </a:lnTo>
                    <a:lnTo>
                      <a:pt x="190" y="172"/>
                    </a:lnTo>
                    <a:lnTo>
                      <a:pt x="190" y="170"/>
                    </a:lnTo>
                    <a:lnTo>
                      <a:pt x="190" y="166"/>
                    </a:lnTo>
                    <a:lnTo>
                      <a:pt x="184" y="158"/>
                    </a:lnTo>
                    <a:lnTo>
                      <a:pt x="172" y="156"/>
                    </a:lnTo>
                    <a:lnTo>
                      <a:pt x="158" y="156"/>
                    </a:lnTo>
                    <a:lnTo>
                      <a:pt x="148" y="160"/>
                    </a:lnTo>
                    <a:lnTo>
                      <a:pt x="142" y="162"/>
                    </a:lnTo>
                    <a:lnTo>
                      <a:pt x="140" y="166"/>
                    </a:lnTo>
                    <a:lnTo>
                      <a:pt x="136" y="170"/>
                    </a:lnTo>
                    <a:lnTo>
                      <a:pt x="134" y="174"/>
                    </a:lnTo>
                    <a:lnTo>
                      <a:pt x="132" y="178"/>
                    </a:lnTo>
                    <a:lnTo>
                      <a:pt x="128" y="182"/>
                    </a:lnTo>
                    <a:lnTo>
                      <a:pt x="124" y="184"/>
                    </a:lnTo>
                    <a:lnTo>
                      <a:pt x="118" y="186"/>
                    </a:lnTo>
                    <a:lnTo>
                      <a:pt x="132" y="190"/>
                    </a:lnTo>
                    <a:lnTo>
                      <a:pt x="144" y="194"/>
                    </a:lnTo>
                    <a:lnTo>
                      <a:pt x="154" y="202"/>
                    </a:lnTo>
                    <a:lnTo>
                      <a:pt x="142" y="208"/>
                    </a:lnTo>
                    <a:lnTo>
                      <a:pt x="132" y="206"/>
                    </a:lnTo>
                    <a:lnTo>
                      <a:pt x="124" y="202"/>
                    </a:lnTo>
                    <a:lnTo>
                      <a:pt x="118" y="196"/>
                    </a:lnTo>
                    <a:lnTo>
                      <a:pt x="110" y="190"/>
                    </a:lnTo>
                    <a:lnTo>
                      <a:pt x="100" y="188"/>
                    </a:lnTo>
                    <a:lnTo>
                      <a:pt x="88" y="192"/>
                    </a:lnTo>
                    <a:lnTo>
                      <a:pt x="82" y="200"/>
                    </a:lnTo>
                    <a:lnTo>
                      <a:pt x="76" y="210"/>
                    </a:lnTo>
                    <a:lnTo>
                      <a:pt x="70" y="220"/>
                    </a:lnTo>
                    <a:lnTo>
                      <a:pt x="60" y="228"/>
                    </a:lnTo>
                    <a:lnTo>
                      <a:pt x="48" y="230"/>
                    </a:lnTo>
                    <a:lnTo>
                      <a:pt x="52" y="236"/>
                    </a:lnTo>
                    <a:lnTo>
                      <a:pt x="54" y="242"/>
                    </a:lnTo>
                    <a:lnTo>
                      <a:pt x="56" y="250"/>
                    </a:lnTo>
                    <a:lnTo>
                      <a:pt x="42" y="254"/>
                    </a:lnTo>
                    <a:lnTo>
                      <a:pt x="28" y="258"/>
                    </a:lnTo>
                    <a:lnTo>
                      <a:pt x="18" y="262"/>
                    </a:lnTo>
                    <a:lnTo>
                      <a:pt x="12" y="270"/>
                    </a:lnTo>
                    <a:lnTo>
                      <a:pt x="10" y="280"/>
                    </a:lnTo>
                    <a:lnTo>
                      <a:pt x="14" y="296"/>
                    </a:lnTo>
                    <a:lnTo>
                      <a:pt x="4" y="300"/>
                    </a:lnTo>
                    <a:lnTo>
                      <a:pt x="0" y="310"/>
                    </a:lnTo>
                    <a:lnTo>
                      <a:pt x="0" y="322"/>
                    </a:lnTo>
                    <a:lnTo>
                      <a:pt x="4" y="334"/>
                    </a:lnTo>
                    <a:lnTo>
                      <a:pt x="6" y="346"/>
                    </a:lnTo>
                    <a:lnTo>
                      <a:pt x="8" y="356"/>
                    </a:lnTo>
                    <a:lnTo>
                      <a:pt x="8" y="372"/>
                    </a:lnTo>
                    <a:lnTo>
                      <a:pt x="10" y="392"/>
                    </a:lnTo>
                    <a:lnTo>
                      <a:pt x="12" y="406"/>
                    </a:lnTo>
                    <a:lnTo>
                      <a:pt x="12" y="414"/>
                    </a:lnTo>
                    <a:lnTo>
                      <a:pt x="18" y="414"/>
                    </a:lnTo>
                    <a:lnTo>
                      <a:pt x="22" y="414"/>
                    </a:lnTo>
                    <a:lnTo>
                      <a:pt x="24" y="410"/>
                    </a:lnTo>
                    <a:lnTo>
                      <a:pt x="28" y="408"/>
                    </a:lnTo>
                    <a:lnTo>
                      <a:pt x="32" y="404"/>
                    </a:lnTo>
                    <a:lnTo>
                      <a:pt x="34" y="400"/>
                    </a:lnTo>
                    <a:lnTo>
                      <a:pt x="38" y="398"/>
                    </a:lnTo>
                    <a:lnTo>
                      <a:pt x="50" y="398"/>
                    </a:lnTo>
                    <a:lnTo>
                      <a:pt x="60" y="400"/>
                    </a:lnTo>
                    <a:lnTo>
                      <a:pt x="72" y="402"/>
                    </a:lnTo>
                    <a:lnTo>
                      <a:pt x="86" y="396"/>
                    </a:lnTo>
                    <a:lnTo>
                      <a:pt x="90" y="392"/>
                    </a:lnTo>
                    <a:lnTo>
                      <a:pt x="94" y="388"/>
                    </a:lnTo>
                    <a:lnTo>
                      <a:pt x="98" y="384"/>
                    </a:lnTo>
                    <a:lnTo>
                      <a:pt x="102" y="378"/>
                    </a:lnTo>
                    <a:lnTo>
                      <a:pt x="108" y="374"/>
                    </a:lnTo>
                    <a:lnTo>
                      <a:pt x="124" y="372"/>
                    </a:lnTo>
                    <a:lnTo>
                      <a:pt x="140" y="372"/>
                    </a:lnTo>
                    <a:lnTo>
                      <a:pt x="156" y="372"/>
                    </a:lnTo>
                    <a:lnTo>
                      <a:pt x="164" y="388"/>
                    </a:lnTo>
                    <a:lnTo>
                      <a:pt x="174" y="396"/>
                    </a:lnTo>
                    <a:lnTo>
                      <a:pt x="182" y="408"/>
                    </a:lnTo>
                    <a:lnTo>
                      <a:pt x="188" y="400"/>
                    </a:lnTo>
                    <a:lnTo>
                      <a:pt x="194" y="392"/>
                    </a:lnTo>
                    <a:lnTo>
                      <a:pt x="200" y="384"/>
                    </a:lnTo>
                    <a:lnTo>
                      <a:pt x="202" y="402"/>
                    </a:lnTo>
                    <a:lnTo>
                      <a:pt x="200" y="418"/>
                    </a:lnTo>
                    <a:lnTo>
                      <a:pt x="210" y="428"/>
                    </a:lnTo>
                    <a:lnTo>
                      <a:pt x="224" y="440"/>
                    </a:lnTo>
                    <a:lnTo>
                      <a:pt x="236" y="454"/>
                    </a:lnTo>
                    <a:lnTo>
                      <a:pt x="248" y="464"/>
                    </a:lnTo>
                    <a:lnTo>
                      <a:pt x="260" y="468"/>
                    </a:lnTo>
                    <a:lnTo>
                      <a:pt x="272" y="462"/>
                    </a:lnTo>
                    <a:lnTo>
                      <a:pt x="272" y="470"/>
                    </a:lnTo>
                    <a:lnTo>
                      <a:pt x="268" y="478"/>
                    </a:lnTo>
                    <a:lnTo>
                      <a:pt x="262" y="486"/>
                    </a:lnTo>
                    <a:lnTo>
                      <a:pt x="258" y="496"/>
                    </a:lnTo>
                    <a:lnTo>
                      <a:pt x="262" y="502"/>
                    </a:lnTo>
                    <a:lnTo>
                      <a:pt x="266" y="512"/>
                    </a:lnTo>
                    <a:lnTo>
                      <a:pt x="274" y="522"/>
                    </a:lnTo>
                    <a:lnTo>
                      <a:pt x="278" y="530"/>
                    </a:lnTo>
                    <a:lnTo>
                      <a:pt x="286" y="526"/>
                    </a:lnTo>
                    <a:lnTo>
                      <a:pt x="290" y="516"/>
                    </a:lnTo>
                    <a:lnTo>
                      <a:pt x="292" y="506"/>
                    </a:lnTo>
                    <a:lnTo>
                      <a:pt x="292" y="496"/>
                    </a:lnTo>
                    <a:lnTo>
                      <a:pt x="286" y="496"/>
                    </a:lnTo>
                    <a:lnTo>
                      <a:pt x="280" y="496"/>
                    </a:lnTo>
                    <a:lnTo>
                      <a:pt x="276" y="494"/>
                    </a:lnTo>
                    <a:lnTo>
                      <a:pt x="272" y="490"/>
                    </a:lnTo>
                    <a:lnTo>
                      <a:pt x="270" y="486"/>
                    </a:lnTo>
                    <a:lnTo>
                      <a:pt x="268" y="480"/>
                    </a:lnTo>
                    <a:lnTo>
                      <a:pt x="266" y="474"/>
                    </a:lnTo>
                    <a:lnTo>
                      <a:pt x="268" y="470"/>
                    </a:lnTo>
                    <a:lnTo>
                      <a:pt x="268" y="468"/>
                    </a:lnTo>
                    <a:lnTo>
                      <a:pt x="270" y="466"/>
                    </a:lnTo>
                    <a:lnTo>
                      <a:pt x="274" y="464"/>
                    </a:lnTo>
                    <a:lnTo>
                      <a:pt x="276" y="464"/>
                    </a:lnTo>
                    <a:lnTo>
                      <a:pt x="280" y="462"/>
                    </a:lnTo>
                    <a:lnTo>
                      <a:pt x="284" y="460"/>
                    </a:lnTo>
                    <a:lnTo>
                      <a:pt x="290" y="456"/>
                    </a:lnTo>
                    <a:lnTo>
                      <a:pt x="294" y="452"/>
                    </a:lnTo>
                    <a:lnTo>
                      <a:pt x="298" y="450"/>
                    </a:lnTo>
                    <a:lnTo>
                      <a:pt x="302" y="446"/>
                    </a:lnTo>
                    <a:lnTo>
                      <a:pt x="306" y="440"/>
                    </a:lnTo>
                    <a:lnTo>
                      <a:pt x="308" y="432"/>
                    </a:lnTo>
                    <a:lnTo>
                      <a:pt x="308" y="428"/>
                    </a:lnTo>
                    <a:lnTo>
                      <a:pt x="308" y="422"/>
                    </a:lnTo>
                    <a:lnTo>
                      <a:pt x="306" y="416"/>
                    </a:lnTo>
                    <a:lnTo>
                      <a:pt x="306" y="410"/>
                    </a:lnTo>
                    <a:lnTo>
                      <a:pt x="306" y="404"/>
                    </a:lnTo>
                    <a:lnTo>
                      <a:pt x="310" y="398"/>
                    </a:lnTo>
                    <a:lnTo>
                      <a:pt x="314" y="394"/>
                    </a:lnTo>
                    <a:lnTo>
                      <a:pt x="320" y="390"/>
                    </a:lnTo>
                    <a:lnTo>
                      <a:pt x="324" y="384"/>
                    </a:lnTo>
                    <a:lnTo>
                      <a:pt x="336" y="362"/>
                    </a:lnTo>
                    <a:lnTo>
                      <a:pt x="336" y="340"/>
                    </a:lnTo>
                    <a:lnTo>
                      <a:pt x="328" y="318"/>
                    </a:lnTo>
                    <a:lnTo>
                      <a:pt x="316" y="298"/>
                    </a:lnTo>
                    <a:lnTo>
                      <a:pt x="300" y="278"/>
                    </a:lnTo>
                    <a:lnTo>
                      <a:pt x="288" y="262"/>
                    </a:lnTo>
                    <a:lnTo>
                      <a:pt x="280" y="250"/>
                    </a:lnTo>
                    <a:lnTo>
                      <a:pt x="278" y="236"/>
                    </a:lnTo>
                    <a:lnTo>
                      <a:pt x="276" y="220"/>
                    </a:lnTo>
                    <a:lnTo>
                      <a:pt x="274" y="200"/>
                    </a:lnTo>
                    <a:lnTo>
                      <a:pt x="268" y="182"/>
                    </a:lnTo>
                    <a:lnTo>
                      <a:pt x="258" y="168"/>
                    </a:lnTo>
                    <a:lnTo>
                      <a:pt x="242" y="156"/>
                    </a:lnTo>
                    <a:lnTo>
                      <a:pt x="226" y="150"/>
                    </a:lnTo>
                    <a:lnTo>
                      <a:pt x="208" y="142"/>
                    </a:lnTo>
                    <a:lnTo>
                      <a:pt x="194" y="132"/>
                    </a:lnTo>
                    <a:lnTo>
                      <a:pt x="188" y="120"/>
                    </a:lnTo>
                    <a:lnTo>
                      <a:pt x="190" y="110"/>
                    </a:lnTo>
                    <a:lnTo>
                      <a:pt x="194" y="100"/>
                    </a:lnTo>
                    <a:lnTo>
                      <a:pt x="198" y="90"/>
                    </a:lnTo>
                    <a:lnTo>
                      <a:pt x="198" y="80"/>
                    </a:lnTo>
                    <a:lnTo>
                      <a:pt x="190" y="76"/>
                    </a:lnTo>
                    <a:lnTo>
                      <a:pt x="178" y="70"/>
                    </a:lnTo>
                    <a:lnTo>
                      <a:pt x="162" y="64"/>
                    </a:lnTo>
                    <a:lnTo>
                      <a:pt x="150" y="56"/>
                    </a:lnTo>
                    <a:lnTo>
                      <a:pt x="144" y="48"/>
                    </a:lnTo>
                    <a:lnTo>
                      <a:pt x="146" y="40"/>
                    </a:lnTo>
                    <a:lnTo>
                      <a:pt x="132" y="36"/>
                    </a:lnTo>
                    <a:lnTo>
                      <a:pt x="120" y="28"/>
                    </a:lnTo>
                    <a:lnTo>
                      <a:pt x="110" y="18"/>
                    </a:lnTo>
                    <a:lnTo>
                      <a:pt x="104" y="4"/>
                    </a:lnTo>
                    <a:lnTo>
                      <a:pt x="116" y="0"/>
                    </a:lnTo>
                    <a:lnTo>
                      <a:pt x="124" y="0"/>
                    </a:lnTo>
                    <a:lnTo>
                      <a:pt x="130" y="4"/>
                    </a:lnTo>
                    <a:lnTo>
                      <a:pt x="136" y="10"/>
                    </a:lnTo>
                    <a:lnTo>
                      <a:pt x="142" y="18"/>
                    </a:lnTo>
                    <a:lnTo>
                      <a:pt x="146" y="22"/>
                    </a:lnTo>
                    <a:lnTo>
                      <a:pt x="148" y="24"/>
                    </a:lnTo>
                    <a:lnTo>
                      <a:pt x="150" y="26"/>
                    </a:lnTo>
                    <a:lnTo>
                      <a:pt x="152" y="26"/>
                    </a:lnTo>
                    <a:lnTo>
                      <a:pt x="154" y="26"/>
                    </a:lnTo>
                    <a:lnTo>
                      <a:pt x="156" y="26"/>
                    </a:lnTo>
                    <a:lnTo>
                      <a:pt x="158" y="28"/>
                    </a:lnTo>
                    <a:lnTo>
                      <a:pt x="162" y="28"/>
                    </a:lnTo>
                    <a:lnTo>
                      <a:pt x="168" y="30"/>
                    </a:lnTo>
                    <a:lnTo>
                      <a:pt x="172" y="32"/>
                    </a:lnTo>
                    <a:lnTo>
                      <a:pt x="174" y="34"/>
                    </a:lnTo>
                    <a:lnTo>
                      <a:pt x="176" y="36"/>
                    </a:lnTo>
                    <a:lnTo>
                      <a:pt x="176" y="38"/>
                    </a:lnTo>
                    <a:lnTo>
                      <a:pt x="176" y="42"/>
                    </a:lnTo>
                    <a:lnTo>
                      <a:pt x="176" y="44"/>
                    </a:lnTo>
                    <a:lnTo>
                      <a:pt x="178" y="48"/>
                    </a:lnTo>
                    <a:lnTo>
                      <a:pt x="180" y="54"/>
                    </a:lnTo>
                    <a:lnTo>
                      <a:pt x="180" y="58"/>
                    </a:lnTo>
                    <a:lnTo>
                      <a:pt x="182" y="62"/>
                    </a:lnTo>
                    <a:lnTo>
                      <a:pt x="184" y="66"/>
                    </a:lnTo>
                    <a:lnTo>
                      <a:pt x="186" y="68"/>
                    </a:lnTo>
                    <a:lnTo>
                      <a:pt x="190" y="70"/>
                    </a:lnTo>
                    <a:lnTo>
                      <a:pt x="194" y="70"/>
                    </a:lnTo>
                    <a:lnTo>
                      <a:pt x="200" y="70"/>
                    </a:lnTo>
                    <a:lnTo>
                      <a:pt x="200" y="62"/>
                    </a:lnTo>
                    <a:lnTo>
                      <a:pt x="200" y="56"/>
                    </a:lnTo>
                    <a:lnTo>
                      <a:pt x="202" y="50"/>
                    </a:lnTo>
                    <a:lnTo>
                      <a:pt x="206" y="48"/>
                    </a:lnTo>
                    <a:lnTo>
                      <a:pt x="208" y="46"/>
                    </a:lnTo>
                    <a:lnTo>
                      <a:pt x="214" y="48"/>
                    </a:lnTo>
                    <a:lnTo>
                      <a:pt x="220" y="50"/>
                    </a:lnTo>
                    <a:lnTo>
                      <a:pt x="228" y="54"/>
                    </a:lnTo>
                    <a:lnTo>
                      <a:pt x="240" y="62"/>
                    </a:lnTo>
                    <a:lnTo>
                      <a:pt x="250" y="68"/>
                    </a:lnTo>
                    <a:lnTo>
                      <a:pt x="256" y="74"/>
                    </a:lnTo>
                    <a:lnTo>
                      <a:pt x="260" y="80"/>
                    </a:lnTo>
                    <a:lnTo>
                      <a:pt x="262" y="86"/>
                    </a:lnTo>
                    <a:lnTo>
                      <a:pt x="264" y="92"/>
                    </a:lnTo>
                    <a:lnTo>
                      <a:pt x="268" y="96"/>
                    </a:lnTo>
                    <a:lnTo>
                      <a:pt x="270" y="98"/>
                    </a:lnTo>
                    <a:lnTo>
                      <a:pt x="274" y="98"/>
                    </a:lnTo>
                    <a:lnTo>
                      <a:pt x="276" y="100"/>
                    </a:lnTo>
                    <a:lnTo>
                      <a:pt x="280" y="100"/>
                    </a:lnTo>
                    <a:lnTo>
                      <a:pt x="290" y="116"/>
                    </a:lnTo>
                    <a:lnTo>
                      <a:pt x="302" y="132"/>
                    </a:lnTo>
                    <a:lnTo>
                      <a:pt x="316" y="146"/>
                    </a:lnTo>
                    <a:lnTo>
                      <a:pt x="310" y="150"/>
                    </a:lnTo>
                    <a:lnTo>
                      <a:pt x="302" y="152"/>
                    </a:lnTo>
                    <a:lnTo>
                      <a:pt x="294" y="152"/>
                    </a:lnTo>
                    <a:lnTo>
                      <a:pt x="296" y="150"/>
                    </a:lnTo>
                    <a:lnTo>
                      <a:pt x="298" y="150"/>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67" name="Freeform 35"/>
              <p:cNvSpPr>
                <a:spLocks/>
              </p:cNvSpPr>
              <p:nvPr/>
            </p:nvSpPr>
            <p:spPr bwMode="gray">
              <a:xfrm>
                <a:off x="4240" y="1476"/>
                <a:ext cx="68" cy="154"/>
              </a:xfrm>
              <a:custGeom>
                <a:avLst/>
                <a:gdLst>
                  <a:gd name="T0" fmla="*/ 68 w 68"/>
                  <a:gd name="T1" fmla="*/ 0 h 154"/>
                  <a:gd name="T2" fmla="*/ 64 w 68"/>
                  <a:gd name="T3" fmla="*/ 2 h 154"/>
                  <a:gd name="T4" fmla="*/ 60 w 68"/>
                  <a:gd name="T5" fmla="*/ 4 h 154"/>
                  <a:gd name="T6" fmla="*/ 56 w 68"/>
                  <a:gd name="T7" fmla="*/ 8 h 154"/>
                  <a:gd name="T8" fmla="*/ 50 w 68"/>
                  <a:gd name="T9" fmla="*/ 12 h 154"/>
                  <a:gd name="T10" fmla="*/ 46 w 68"/>
                  <a:gd name="T11" fmla="*/ 16 h 154"/>
                  <a:gd name="T12" fmla="*/ 44 w 68"/>
                  <a:gd name="T13" fmla="*/ 20 h 154"/>
                  <a:gd name="T14" fmla="*/ 44 w 68"/>
                  <a:gd name="T15" fmla="*/ 24 h 154"/>
                  <a:gd name="T16" fmla="*/ 42 w 68"/>
                  <a:gd name="T17" fmla="*/ 30 h 154"/>
                  <a:gd name="T18" fmla="*/ 42 w 68"/>
                  <a:gd name="T19" fmla="*/ 34 h 154"/>
                  <a:gd name="T20" fmla="*/ 40 w 68"/>
                  <a:gd name="T21" fmla="*/ 36 h 154"/>
                  <a:gd name="T22" fmla="*/ 34 w 68"/>
                  <a:gd name="T23" fmla="*/ 42 h 154"/>
                  <a:gd name="T24" fmla="*/ 28 w 68"/>
                  <a:gd name="T25" fmla="*/ 44 h 154"/>
                  <a:gd name="T26" fmla="*/ 24 w 68"/>
                  <a:gd name="T27" fmla="*/ 48 h 154"/>
                  <a:gd name="T28" fmla="*/ 18 w 68"/>
                  <a:gd name="T29" fmla="*/ 50 h 154"/>
                  <a:gd name="T30" fmla="*/ 14 w 68"/>
                  <a:gd name="T31" fmla="*/ 54 h 154"/>
                  <a:gd name="T32" fmla="*/ 10 w 68"/>
                  <a:gd name="T33" fmla="*/ 60 h 154"/>
                  <a:gd name="T34" fmla="*/ 6 w 68"/>
                  <a:gd name="T35" fmla="*/ 70 h 154"/>
                  <a:gd name="T36" fmla="*/ 6 w 68"/>
                  <a:gd name="T37" fmla="*/ 80 h 154"/>
                  <a:gd name="T38" fmla="*/ 8 w 68"/>
                  <a:gd name="T39" fmla="*/ 88 h 154"/>
                  <a:gd name="T40" fmla="*/ 12 w 68"/>
                  <a:gd name="T41" fmla="*/ 100 h 154"/>
                  <a:gd name="T42" fmla="*/ 14 w 68"/>
                  <a:gd name="T43" fmla="*/ 104 h 154"/>
                  <a:gd name="T44" fmla="*/ 16 w 68"/>
                  <a:gd name="T45" fmla="*/ 106 h 154"/>
                  <a:gd name="T46" fmla="*/ 16 w 68"/>
                  <a:gd name="T47" fmla="*/ 108 h 154"/>
                  <a:gd name="T48" fmla="*/ 18 w 68"/>
                  <a:gd name="T49" fmla="*/ 108 h 154"/>
                  <a:gd name="T50" fmla="*/ 18 w 68"/>
                  <a:gd name="T51" fmla="*/ 110 h 154"/>
                  <a:gd name="T52" fmla="*/ 16 w 68"/>
                  <a:gd name="T53" fmla="*/ 114 h 154"/>
                  <a:gd name="T54" fmla="*/ 14 w 68"/>
                  <a:gd name="T55" fmla="*/ 118 h 154"/>
                  <a:gd name="T56" fmla="*/ 12 w 68"/>
                  <a:gd name="T57" fmla="*/ 120 h 154"/>
                  <a:gd name="T58" fmla="*/ 8 w 68"/>
                  <a:gd name="T59" fmla="*/ 124 h 154"/>
                  <a:gd name="T60" fmla="*/ 4 w 68"/>
                  <a:gd name="T61" fmla="*/ 126 h 154"/>
                  <a:gd name="T62" fmla="*/ 0 w 68"/>
                  <a:gd name="T63" fmla="*/ 128 h 154"/>
                  <a:gd name="T64" fmla="*/ 0 w 68"/>
                  <a:gd name="T65" fmla="*/ 132 h 154"/>
                  <a:gd name="T66" fmla="*/ 0 w 68"/>
                  <a:gd name="T67" fmla="*/ 136 h 154"/>
                  <a:gd name="T68" fmla="*/ 2 w 68"/>
                  <a:gd name="T69" fmla="*/ 140 h 154"/>
                  <a:gd name="T70" fmla="*/ 8 w 68"/>
                  <a:gd name="T71" fmla="*/ 144 h 154"/>
                  <a:gd name="T72" fmla="*/ 12 w 68"/>
                  <a:gd name="T73" fmla="*/ 148 h 154"/>
                  <a:gd name="T74" fmla="*/ 18 w 68"/>
                  <a:gd name="T75" fmla="*/ 152 h 154"/>
                  <a:gd name="T76" fmla="*/ 24 w 68"/>
                  <a:gd name="T77" fmla="*/ 154 h 154"/>
                  <a:gd name="T78" fmla="*/ 28 w 68"/>
                  <a:gd name="T79" fmla="*/ 154 h 154"/>
                  <a:gd name="T80" fmla="*/ 38 w 68"/>
                  <a:gd name="T81" fmla="*/ 148 h 154"/>
                  <a:gd name="T82" fmla="*/ 44 w 68"/>
                  <a:gd name="T83" fmla="*/ 132 h 154"/>
                  <a:gd name="T84" fmla="*/ 48 w 68"/>
                  <a:gd name="T85" fmla="*/ 114 h 154"/>
                  <a:gd name="T86" fmla="*/ 50 w 68"/>
                  <a:gd name="T87" fmla="*/ 96 h 154"/>
                  <a:gd name="T88" fmla="*/ 54 w 68"/>
                  <a:gd name="T89" fmla="*/ 82 h 154"/>
                  <a:gd name="T90" fmla="*/ 56 w 68"/>
                  <a:gd name="T91" fmla="*/ 74 h 154"/>
                  <a:gd name="T92" fmla="*/ 60 w 68"/>
                  <a:gd name="T93" fmla="*/ 62 h 154"/>
                  <a:gd name="T94" fmla="*/ 62 w 68"/>
                  <a:gd name="T95" fmla="*/ 50 h 154"/>
                  <a:gd name="T96" fmla="*/ 66 w 68"/>
                  <a:gd name="T97" fmla="*/ 36 h 154"/>
                  <a:gd name="T98" fmla="*/ 66 w 68"/>
                  <a:gd name="T99" fmla="*/ 24 h 154"/>
                  <a:gd name="T100" fmla="*/ 64 w 68"/>
                  <a:gd name="T101" fmla="*/ 14 h 154"/>
                  <a:gd name="T102" fmla="*/ 60 w 68"/>
                  <a:gd name="T103" fmla="*/ 6 h 154"/>
                  <a:gd name="T104" fmla="*/ 52 w 68"/>
                  <a:gd name="T105" fmla="*/ 6 h 154"/>
                  <a:gd name="T106" fmla="*/ 38 w 68"/>
                  <a:gd name="T107" fmla="*/ 12 h 154"/>
                  <a:gd name="T108" fmla="*/ 68 w 68"/>
                  <a:gd name="T109" fmla="*/ 0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 h="154">
                    <a:moveTo>
                      <a:pt x="68" y="0"/>
                    </a:moveTo>
                    <a:lnTo>
                      <a:pt x="64" y="2"/>
                    </a:lnTo>
                    <a:lnTo>
                      <a:pt x="60" y="4"/>
                    </a:lnTo>
                    <a:lnTo>
                      <a:pt x="56" y="8"/>
                    </a:lnTo>
                    <a:lnTo>
                      <a:pt x="50" y="12"/>
                    </a:lnTo>
                    <a:lnTo>
                      <a:pt x="46" y="16"/>
                    </a:lnTo>
                    <a:lnTo>
                      <a:pt x="44" y="20"/>
                    </a:lnTo>
                    <a:lnTo>
                      <a:pt x="44" y="24"/>
                    </a:lnTo>
                    <a:lnTo>
                      <a:pt x="42" y="30"/>
                    </a:lnTo>
                    <a:lnTo>
                      <a:pt x="42" y="34"/>
                    </a:lnTo>
                    <a:lnTo>
                      <a:pt x="40" y="36"/>
                    </a:lnTo>
                    <a:lnTo>
                      <a:pt x="34" y="42"/>
                    </a:lnTo>
                    <a:lnTo>
                      <a:pt x="28" y="44"/>
                    </a:lnTo>
                    <a:lnTo>
                      <a:pt x="24" y="48"/>
                    </a:lnTo>
                    <a:lnTo>
                      <a:pt x="18" y="50"/>
                    </a:lnTo>
                    <a:lnTo>
                      <a:pt x="14" y="54"/>
                    </a:lnTo>
                    <a:lnTo>
                      <a:pt x="10" y="60"/>
                    </a:lnTo>
                    <a:lnTo>
                      <a:pt x="6" y="70"/>
                    </a:lnTo>
                    <a:lnTo>
                      <a:pt x="6" y="80"/>
                    </a:lnTo>
                    <a:lnTo>
                      <a:pt x="8" y="88"/>
                    </a:lnTo>
                    <a:lnTo>
                      <a:pt x="12" y="100"/>
                    </a:lnTo>
                    <a:lnTo>
                      <a:pt x="14" y="104"/>
                    </a:lnTo>
                    <a:lnTo>
                      <a:pt x="16" y="106"/>
                    </a:lnTo>
                    <a:lnTo>
                      <a:pt x="16" y="108"/>
                    </a:lnTo>
                    <a:lnTo>
                      <a:pt x="18" y="108"/>
                    </a:lnTo>
                    <a:lnTo>
                      <a:pt x="18" y="110"/>
                    </a:lnTo>
                    <a:lnTo>
                      <a:pt x="16" y="114"/>
                    </a:lnTo>
                    <a:lnTo>
                      <a:pt x="14" y="118"/>
                    </a:lnTo>
                    <a:lnTo>
                      <a:pt x="12" y="120"/>
                    </a:lnTo>
                    <a:lnTo>
                      <a:pt x="8" y="124"/>
                    </a:lnTo>
                    <a:lnTo>
                      <a:pt x="4" y="126"/>
                    </a:lnTo>
                    <a:lnTo>
                      <a:pt x="0" y="128"/>
                    </a:lnTo>
                    <a:lnTo>
                      <a:pt x="0" y="132"/>
                    </a:lnTo>
                    <a:lnTo>
                      <a:pt x="0" y="136"/>
                    </a:lnTo>
                    <a:lnTo>
                      <a:pt x="2" y="140"/>
                    </a:lnTo>
                    <a:lnTo>
                      <a:pt x="8" y="144"/>
                    </a:lnTo>
                    <a:lnTo>
                      <a:pt x="12" y="148"/>
                    </a:lnTo>
                    <a:lnTo>
                      <a:pt x="18" y="152"/>
                    </a:lnTo>
                    <a:lnTo>
                      <a:pt x="24" y="154"/>
                    </a:lnTo>
                    <a:lnTo>
                      <a:pt x="28" y="154"/>
                    </a:lnTo>
                    <a:lnTo>
                      <a:pt x="38" y="148"/>
                    </a:lnTo>
                    <a:lnTo>
                      <a:pt x="44" y="132"/>
                    </a:lnTo>
                    <a:lnTo>
                      <a:pt x="48" y="114"/>
                    </a:lnTo>
                    <a:lnTo>
                      <a:pt x="50" y="96"/>
                    </a:lnTo>
                    <a:lnTo>
                      <a:pt x="54" y="82"/>
                    </a:lnTo>
                    <a:lnTo>
                      <a:pt x="56" y="74"/>
                    </a:lnTo>
                    <a:lnTo>
                      <a:pt x="60" y="62"/>
                    </a:lnTo>
                    <a:lnTo>
                      <a:pt x="62" y="50"/>
                    </a:lnTo>
                    <a:lnTo>
                      <a:pt x="66" y="36"/>
                    </a:lnTo>
                    <a:lnTo>
                      <a:pt x="66" y="24"/>
                    </a:lnTo>
                    <a:lnTo>
                      <a:pt x="64" y="14"/>
                    </a:lnTo>
                    <a:lnTo>
                      <a:pt x="60" y="6"/>
                    </a:lnTo>
                    <a:lnTo>
                      <a:pt x="52" y="6"/>
                    </a:lnTo>
                    <a:lnTo>
                      <a:pt x="38" y="12"/>
                    </a:lnTo>
                    <a:lnTo>
                      <a:pt x="68" y="0"/>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68" name="Freeform 36"/>
              <p:cNvSpPr>
                <a:spLocks/>
              </p:cNvSpPr>
              <p:nvPr/>
            </p:nvSpPr>
            <p:spPr bwMode="gray">
              <a:xfrm>
                <a:off x="4240" y="1476"/>
                <a:ext cx="68" cy="154"/>
              </a:xfrm>
              <a:custGeom>
                <a:avLst/>
                <a:gdLst>
                  <a:gd name="T0" fmla="*/ 68 w 68"/>
                  <a:gd name="T1" fmla="*/ 0 h 154"/>
                  <a:gd name="T2" fmla="*/ 64 w 68"/>
                  <a:gd name="T3" fmla="*/ 2 h 154"/>
                  <a:gd name="T4" fmla="*/ 60 w 68"/>
                  <a:gd name="T5" fmla="*/ 4 h 154"/>
                  <a:gd name="T6" fmla="*/ 56 w 68"/>
                  <a:gd name="T7" fmla="*/ 8 h 154"/>
                  <a:gd name="T8" fmla="*/ 50 w 68"/>
                  <a:gd name="T9" fmla="*/ 12 h 154"/>
                  <a:gd name="T10" fmla="*/ 46 w 68"/>
                  <a:gd name="T11" fmla="*/ 16 h 154"/>
                  <a:gd name="T12" fmla="*/ 44 w 68"/>
                  <a:gd name="T13" fmla="*/ 20 h 154"/>
                  <a:gd name="T14" fmla="*/ 44 w 68"/>
                  <a:gd name="T15" fmla="*/ 24 h 154"/>
                  <a:gd name="T16" fmla="*/ 42 w 68"/>
                  <a:gd name="T17" fmla="*/ 30 h 154"/>
                  <a:gd name="T18" fmla="*/ 42 w 68"/>
                  <a:gd name="T19" fmla="*/ 34 h 154"/>
                  <a:gd name="T20" fmla="*/ 40 w 68"/>
                  <a:gd name="T21" fmla="*/ 36 h 154"/>
                  <a:gd name="T22" fmla="*/ 34 w 68"/>
                  <a:gd name="T23" fmla="*/ 42 h 154"/>
                  <a:gd name="T24" fmla="*/ 28 w 68"/>
                  <a:gd name="T25" fmla="*/ 44 h 154"/>
                  <a:gd name="T26" fmla="*/ 24 w 68"/>
                  <a:gd name="T27" fmla="*/ 48 h 154"/>
                  <a:gd name="T28" fmla="*/ 18 w 68"/>
                  <a:gd name="T29" fmla="*/ 50 h 154"/>
                  <a:gd name="T30" fmla="*/ 14 w 68"/>
                  <a:gd name="T31" fmla="*/ 54 h 154"/>
                  <a:gd name="T32" fmla="*/ 10 w 68"/>
                  <a:gd name="T33" fmla="*/ 60 h 154"/>
                  <a:gd name="T34" fmla="*/ 6 w 68"/>
                  <a:gd name="T35" fmla="*/ 70 h 154"/>
                  <a:gd name="T36" fmla="*/ 6 w 68"/>
                  <a:gd name="T37" fmla="*/ 80 h 154"/>
                  <a:gd name="T38" fmla="*/ 8 w 68"/>
                  <a:gd name="T39" fmla="*/ 88 h 154"/>
                  <a:gd name="T40" fmla="*/ 12 w 68"/>
                  <a:gd name="T41" fmla="*/ 100 h 154"/>
                  <a:gd name="T42" fmla="*/ 14 w 68"/>
                  <a:gd name="T43" fmla="*/ 104 h 154"/>
                  <a:gd name="T44" fmla="*/ 16 w 68"/>
                  <a:gd name="T45" fmla="*/ 106 h 154"/>
                  <a:gd name="T46" fmla="*/ 16 w 68"/>
                  <a:gd name="T47" fmla="*/ 108 h 154"/>
                  <a:gd name="T48" fmla="*/ 18 w 68"/>
                  <a:gd name="T49" fmla="*/ 108 h 154"/>
                  <a:gd name="T50" fmla="*/ 18 w 68"/>
                  <a:gd name="T51" fmla="*/ 110 h 154"/>
                  <a:gd name="T52" fmla="*/ 16 w 68"/>
                  <a:gd name="T53" fmla="*/ 114 h 154"/>
                  <a:gd name="T54" fmla="*/ 14 w 68"/>
                  <a:gd name="T55" fmla="*/ 118 h 154"/>
                  <a:gd name="T56" fmla="*/ 12 w 68"/>
                  <a:gd name="T57" fmla="*/ 120 h 154"/>
                  <a:gd name="T58" fmla="*/ 8 w 68"/>
                  <a:gd name="T59" fmla="*/ 124 h 154"/>
                  <a:gd name="T60" fmla="*/ 4 w 68"/>
                  <a:gd name="T61" fmla="*/ 126 h 154"/>
                  <a:gd name="T62" fmla="*/ 0 w 68"/>
                  <a:gd name="T63" fmla="*/ 128 h 154"/>
                  <a:gd name="T64" fmla="*/ 0 w 68"/>
                  <a:gd name="T65" fmla="*/ 132 h 154"/>
                  <a:gd name="T66" fmla="*/ 0 w 68"/>
                  <a:gd name="T67" fmla="*/ 136 h 154"/>
                  <a:gd name="T68" fmla="*/ 2 w 68"/>
                  <a:gd name="T69" fmla="*/ 140 h 154"/>
                  <a:gd name="T70" fmla="*/ 8 w 68"/>
                  <a:gd name="T71" fmla="*/ 144 h 154"/>
                  <a:gd name="T72" fmla="*/ 12 w 68"/>
                  <a:gd name="T73" fmla="*/ 148 h 154"/>
                  <a:gd name="T74" fmla="*/ 18 w 68"/>
                  <a:gd name="T75" fmla="*/ 152 h 154"/>
                  <a:gd name="T76" fmla="*/ 24 w 68"/>
                  <a:gd name="T77" fmla="*/ 154 h 154"/>
                  <a:gd name="T78" fmla="*/ 28 w 68"/>
                  <a:gd name="T79" fmla="*/ 154 h 154"/>
                  <a:gd name="T80" fmla="*/ 38 w 68"/>
                  <a:gd name="T81" fmla="*/ 148 h 154"/>
                  <a:gd name="T82" fmla="*/ 44 w 68"/>
                  <a:gd name="T83" fmla="*/ 132 h 154"/>
                  <a:gd name="T84" fmla="*/ 48 w 68"/>
                  <a:gd name="T85" fmla="*/ 114 h 154"/>
                  <a:gd name="T86" fmla="*/ 50 w 68"/>
                  <a:gd name="T87" fmla="*/ 96 h 154"/>
                  <a:gd name="T88" fmla="*/ 54 w 68"/>
                  <a:gd name="T89" fmla="*/ 82 h 154"/>
                  <a:gd name="T90" fmla="*/ 56 w 68"/>
                  <a:gd name="T91" fmla="*/ 74 h 154"/>
                  <a:gd name="T92" fmla="*/ 60 w 68"/>
                  <a:gd name="T93" fmla="*/ 62 h 154"/>
                  <a:gd name="T94" fmla="*/ 62 w 68"/>
                  <a:gd name="T95" fmla="*/ 50 h 154"/>
                  <a:gd name="T96" fmla="*/ 66 w 68"/>
                  <a:gd name="T97" fmla="*/ 36 h 154"/>
                  <a:gd name="T98" fmla="*/ 66 w 68"/>
                  <a:gd name="T99" fmla="*/ 24 h 154"/>
                  <a:gd name="T100" fmla="*/ 64 w 68"/>
                  <a:gd name="T101" fmla="*/ 14 h 154"/>
                  <a:gd name="T102" fmla="*/ 60 w 68"/>
                  <a:gd name="T103" fmla="*/ 6 h 154"/>
                  <a:gd name="T104" fmla="*/ 52 w 68"/>
                  <a:gd name="T105" fmla="*/ 6 h 154"/>
                  <a:gd name="T106" fmla="*/ 38 w 68"/>
                  <a:gd name="T107" fmla="*/ 12 h 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8" h="154">
                    <a:moveTo>
                      <a:pt x="68" y="0"/>
                    </a:moveTo>
                    <a:lnTo>
                      <a:pt x="64" y="2"/>
                    </a:lnTo>
                    <a:lnTo>
                      <a:pt x="60" y="4"/>
                    </a:lnTo>
                    <a:lnTo>
                      <a:pt x="56" y="8"/>
                    </a:lnTo>
                    <a:lnTo>
                      <a:pt x="50" y="12"/>
                    </a:lnTo>
                    <a:lnTo>
                      <a:pt x="46" y="16"/>
                    </a:lnTo>
                    <a:lnTo>
                      <a:pt x="44" y="20"/>
                    </a:lnTo>
                    <a:lnTo>
                      <a:pt x="44" y="24"/>
                    </a:lnTo>
                    <a:lnTo>
                      <a:pt x="42" y="30"/>
                    </a:lnTo>
                    <a:lnTo>
                      <a:pt x="42" y="34"/>
                    </a:lnTo>
                    <a:lnTo>
                      <a:pt x="40" y="36"/>
                    </a:lnTo>
                    <a:lnTo>
                      <a:pt x="34" y="42"/>
                    </a:lnTo>
                    <a:lnTo>
                      <a:pt x="28" y="44"/>
                    </a:lnTo>
                    <a:lnTo>
                      <a:pt x="24" y="48"/>
                    </a:lnTo>
                    <a:lnTo>
                      <a:pt x="18" y="50"/>
                    </a:lnTo>
                    <a:lnTo>
                      <a:pt x="14" y="54"/>
                    </a:lnTo>
                    <a:lnTo>
                      <a:pt x="10" y="60"/>
                    </a:lnTo>
                    <a:lnTo>
                      <a:pt x="6" y="70"/>
                    </a:lnTo>
                    <a:lnTo>
                      <a:pt x="6" y="80"/>
                    </a:lnTo>
                    <a:lnTo>
                      <a:pt x="8" y="88"/>
                    </a:lnTo>
                    <a:lnTo>
                      <a:pt x="12" y="100"/>
                    </a:lnTo>
                    <a:lnTo>
                      <a:pt x="14" y="104"/>
                    </a:lnTo>
                    <a:lnTo>
                      <a:pt x="16" y="106"/>
                    </a:lnTo>
                    <a:lnTo>
                      <a:pt x="16" y="108"/>
                    </a:lnTo>
                    <a:lnTo>
                      <a:pt x="18" y="108"/>
                    </a:lnTo>
                    <a:lnTo>
                      <a:pt x="18" y="110"/>
                    </a:lnTo>
                    <a:lnTo>
                      <a:pt x="16" y="114"/>
                    </a:lnTo>
                    <a:lnTo>
                      <a:pt x="14" y="118"/>
                    </a:lnTo>
                    <a:lnTo>
                      <a:pt x="12" y="120"/>
                    </a:lnTo>
                    <a:lnTo>
                      <a:pt x="8" y="124"/>
                    </a:lnTo>
                    <a:lnTo>
                      <a:pt x="4" y="126"/>
                    </a:lnTo>
                    <a:lnTo>
                      <a:pt x="0" y="128"/>
                    </a:lnTo>
                    <a:lnTo>
                      <a:pt x="0" y="132"/>
                    </a:lnTo>
                    <a:lnTo>
                      <a:pt x="0" y="136"/>
                    </a:lnTo>
                    <a:lnTo>
                      <a:pt x="2" y="140"/>
                    </a:lnTo>
                    <a:lnTo>
                      <a:pt x="8" y="144"/>
                    </a:lnTo>
                    <a:lnTo>
                      <a:pt x="12" y="148"/>
                    </a:lnTo>
                    <a:lnTo>
                      <a:pt x="18" y="152"/>
                    </a:lnTo>
                    <a:lnTo>
                      <a:pt x="24" y="154"/>
                    </a:lnTo>
                    <a:lnTo>
                      <a:pt x="28" y="154"/>
                    </a:lnTo>
                    <a:lnTo>
                      <a:pt x="38" y="148"/>
                    </a:lnTo>
                    <a:lnTo>
                      <a:pt x="44" y="132"/>
                    </a:lnTo>
                    <a:lnTo>
                      <a:pt x="48" y="114"/>
                    </a:lnTo>
                    <a:lnTo>
                      <a:pt x="50" y="96"/>
                    </a:lnTo>
                    <a:lnTo>
                      <a:pt x="54" y="82"/>
                    </a:lnTo>
                    <a:lnTo>
                      <a:pt x="56" y="74"/>
                    </a:lnTo>
                    <a:lnTo>
                      <a:pt x="60" y="62"/>
                    </a:lnTo>
                    <a:lnTo>
                      <a:pt x="62" y="50"/>
                    </a:lnTo>
                    <a:lnTo>
                      <a:pt x="66" y="36"/>
                    </a:lnTo>
                    <a:lnTo>
                      <a:pt x="66" y="24"/>
                    </a:lnTo>
                    <a:lnTo>
                      <a:pt x="64" y="14"/>
                    </a:lnTo>
                    <a:lnTo>
                      <a:pt x="60" y="6"/>
                    </a:lnTo>
                    <a:lnTo>
                      <a:pt x="52" y="6"/>
                    </a:lnTo>
                    <a:lnTo>
                      <a:pt x="38" y="12"/>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69" name="Freeform 37"/>
              <p:cNvSpPr>
                <a:spLocks/>
              </p:cNvSpPr>
              <p:nvPr/>
            </p:nvSpPr>
            <p:spPr bwMode="gray">
              <a:xfrm>
                <a:off x="5356" y="1890"/>
                <a:ext cx="6" cy="8"/>
              </a:xfrm>
              <a:custGeom>
                <a:avLst/>
                <a:gdLst>
                  <a:gd name="T0" fmla="*/ 4 w 6"/>
                  <a:gd name="T1" fmla="*/ 8 h 8"/>
                  <a:gd name="T2" fmla="*/ 4 w 6"/>
                  <a:gd name="T3" fmla="*/ 4 h 8"/>
                  <a:gd name="T4" fmla="*/ 6 w 6"/>
                  <a:gd name="T5" fmla="*/ 0 h 8"/>
                  <a:gd name="T6" fmla="*/ 2 w 6"/>
                  <a:gd name="T7" fmla="*/ 4 h 8"/>
                  <a:gd name="T8" fmla="*/ 0 w 6"/>
                  <a:gd name="T9" fmla="*/ 6 h 8"/>
                  <a:gd name="T10" fmla="*/ 4 w 6"/>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4" y="4"/>
                    </a:lnTo>
                    <a:lnTo>
                      <a:pt x="6" y="0"/>
                    </a:lnTo>
                    <a:lnTo>
                      <a:pt x="2" y="4"/>
                    </a:lnTo>
                    <a:lnTo>
                      <a:pt x="0" y="6"/>
                    </a:lnTo>
                    <a:lnTo>
                      <a:pt x="4" y="8"/>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70" name="Freeform 38"/>
              <p:cNvSpPr>
                <a:spLocks/>
              </p:cNvSpPr>
              <p:nvPr/>
            </p:nvSpPr>
            <p:spPr bwMode="gray">
              <a:xfrm>
                <a:off x="5356" y="1890"/>
                <a:ext cx="6" cy="8"/>
              </a:xfrm>
              <a:custGeom>
                <a:avLst/>
                <a:gdLst>
                  <a:gd name="T0" fmla="*/ 4 w 6"/>
                  <a:gd name="T1" fmla="*/ 8 h 8"/>
                  <a:gd name="T2" fmla="*/ 4 w 6"/>
                  <a:gd name="T3" fmla="*/ 4 h 8"/>
                  <a:gd name="T4" fmla="*/ 6 w 6"/>
                  <a:gd name="T5" fmla="*/ 0 h 8"/>
                  <a:gd name="T6" fmla="*/ 2 w 6"/>
                  <a:gd name="T7" fmla="*/ 4 h 8"/>
                  <a:gd name="T8" fmla="*/ 0 w 6"/>
                  <a:gd name="T9" fmla="*/ 6 h 8"/>
                  <a:gd name="T10" fmla="*/ 4 w 6"/>
                  <a:gd name="T11" fmla="*/ 8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4" y="8"/>
                    </a:moveTo>
                    <a:lnTo>
                      <a:pt x="4" y="4"/>
                    </a:lnTo>
                    <a:lnTo>
                      <a:pt x="6" y="0"/>
                    </a:lnTo>
                    <a:lnTo>
                      <a:pt x="2" y="4"/>
                    </a:lnTo>
                    <a:lnTo>
                      <a:pt x="0" y="6"/>
                    </a:lnTo>
                    <a:lnTo>
                      <a:pt x="4" y="8"/>
                    </a:lnTo>
                  </a:path>
                </a:pathLst>
              </a:custGeom>
              <a:solidFill>
                <a:srgbClr val="EAEAEA"/>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sp>
            <p:nvSpPr>
              <p:cNvPr id="1071" name="Freeform 39"/>
              <p:cNvSpPr>
                <a:spLocks/>
              </p:cNvSpPr>
              <p:nvPr/>
            </p:nvSpPr>
            <p:spPr bwMode="gray">
              <a:xfrm>
                <a:off x="5362" y="1734"/>
                <a:ext cx="68" cy="156"/>
              </a:xfrm>
              <a:custGeom>
                <a:avLst/>
                <a:gdLst>
                  <a:gd name="T0" fmla="*/ 68 w 68"/>
                  <a:gd name="T1" fmla="*/ 30 h 156"/>
                  <a:gd name="T2" fmla="*/ 54 w 68"/>
                  <a:gd name="T3" fmla="*/ 28 h 156"/>
                  <a:gd name="T4" fmla="*/ 46 w 68"/>
                  <a:gd name="T5" fmla="*/ 22 h 156"/>
                  <a:gd name="T6" fmla="*/ 40 w 68"/>
                  <a:gd name="T7" fmla="*/ 14 h 156"/>
                  <a:gd name="T8" fmla="*/ 36 w 68"/>
                  <a:gd name="T9" fmla="*/ 0 h 156"/>
                  <a:gd name="T10" fmla="*/ 32 w 68"/>
                  <a:gd name="T11" fmla="*/ 0 h 156"/>
                  <a:gd name="T12" fmla="*/ 26 w 68"/>
                  <a:gd name="T13" fmla="*/ 2 h 156"/>
                  <a:gd name="T14" fmla="*/ 22 w 68"/>
                  <a:gd name="T15" fmla="*/ 6 h 156"/>
                  <a:gd name="T16" fmla="*/ 28 w 68"/>
                  <a:gd name="T17" fmla="*/ 22 h 156"/>
                  <a:gd name="T18" fmla="*/ 28 w 68"/>
                  <a:gd name="T19" fmla="*/ 40 h 156"/>
                  <a:gd name="T20" fmla="*/ 24 w 68"/>
                  <a:gd name="T21" fmla="*/ 60 h 156"/>
                  <a:gd name="T22" fmla="*/ 18 w 68"/>
                  <a:gd name="T23" fmla="*/ 78 h 156"/>
                  <a:gd name="T24" fmla="*/ 14 w 68"/>
                  <a:gd name="T25" fmla="*/ 96 h 156"/>
                  <a:gd name="T26" fmla="*/ 8 w 68"/>
                  <a:gd name="T27" fmla="*/ 118 h 156"/>
                  <a:gd name="T28" fmla="*/ 4 w 68"/>
                  <a:gd name="T29" fmla="*/ 136 h 156"/>
                  <a:gd name="T30" fmla="*/ 0 w 68"/>
                  <a:gd name="T31" fmla="*/ 156 h 156"/>
                  <a:gd name="T32" fmla="*/ 12 w 68"/>
                  <a:gd name="T33" fmla="*/ 144 h 156"/>
                  <a:gd name="T34" fmla="*/ 24 w 68"/>
                  <a:gd name="T35" fmla="*/ 126 h 156"/>
                  <a:gd name="T36" fmla="*/ 38 w 68"/>
                  <a:gd name="T37" fmla="*/ 104 h 156"/>
                  <a:gd name="T38" fmla="*/ 50 w 68"/>
                  <a:gd name="T39" fmla="*/ 84 h 156"/>
                  <a:gd name="T40" fmla="*/ 60 w 68"/>
                  <a:gd name="T41" fmla="*/ 62 h 156"/>
                  <a:gd name="T42" fmla="*/ 66 w 68"/>
                  <a:gd name="T43" fmla="*/ 44 h 156"/>
                  <a:gd name="T44" fmla="*/ 68 w 68"/>
                  <a:gd name="T45" fmla="*/ 30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56">
                    <a:moveTo>
                      <a:pt x="68" y="30"/>
                    </a:moveTo>
                    <a:lnTo>
                      <a:pt x="54" y="28"/>
                    </a:lnTo>
                    <a:lnTo>
                      <a:pt x="46" y="22"/>
                    </a:lnTo>
                    <a:lnTo>
                      <a:pt x="40" y="14"/>
                    </a:lnTo>
                    <a:lnTo>
                      <a:pt x="36" y="0"/>
                    </a:lnTo>
                    <a:lnTo>
                      <a:pt x="32" y="0"/>
                    </a:lnTo>
                    <a:lnTo>
                      <a:pt x="26" y="2"/>
                    </a:lnTo>
                    <a:lnTo>
                      <a:pt x="22" y="6"/>
                    </a:lnTo>
                    <a:lnTo>
                      <a:pt x="28" y="22"/>
                    </a:lnTo>
                    <a:lnTo>
                      <a:pt x="28" y="40"/>
                    </a:lnTo>
                    <a:lnTo>
                      <a:pt x="24" y="60"/>
                    </a:lnTo>
                    <a:lnTo>
                      <a:pt x="18" y="78"/>
                    </a:lnTo>
                    <a:lnTo>
                      <a:pt x="14" y="96"/>
                    </a:lnTo>
                    <a:lnTo>
                      <a:pt x="8" y="118"/>
                    </a:lnTo>
                    <a:lnTo>
                      <a:pt x="4" y="136"/>
                    </a:lnTo>
                    <a:lnTo>
                      <a:pt x="0" y="156"/>
                    </a:lnTo>
                    <a:lnTo>
                      <a:pt x="12" y="144"/>
                    </a:lnTo>
                    <a:lnTo>
                      <a:pt x="24" y="126"/>
                    </a:lnTo>
                    <a:lnTo>
                      <a:pt x="38" y="104"/>
                    </a:lnTo>
                    <a:lnTo>
                      <a:pt x="50" y="84"/>
                    </a:lnTo>
                    <a:lnTo>
                      <a:pt x="60" y="62"/>
                    </a:lnTo>
                    <a:lnTo>
                      <a:pt x="66" y="44"/>
                    </a:lnTo>
                    <a:lnTo>
                      <a:pt x="68" y="30"/>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72" name="Freeform 40"/>
              <p:cNvSpPr>
                <a:spLocks/>
              </p:cNvSpPr>
              <p:nvPr/>
            </p:nvSpPr>
            <p:spPr bwMode="gray">
              <a:xfrm>
                <a:off x="5362" y="1734"/>
                <a:ext cx="68" cy="156"/>
              </a:xfrm>
              <a:custGeom>
                <a:avLst/>
                <a:gdLst>
                  <a:gd name="T0" fmla="*/ 68 w 68"/>
                  <a:gd name="T1" fmla="*/ 30 h 156"/>
                  <a:gd name="T2" fmla="*/ 54 w 68"/>
                  <a:gd name="T3" fmla="*/ 28 h 156"/>
                  <a:gd name="T4" fmla="*/ 46 w 68"/>
                  <a:gd name="T5" fmla="*/ 22 h 156"/>
                  <a:gd name="T6" fmla="*/ 40 w 68"/>
                  <a:gd name="T7" fmla="*/ 14 h 156"/>
                  <a:gd name="T8" fmla="*/ 36 w 68"/>
                  <a:gd name="T9" fmla="*/ 0 h 156"/>
                  <a:gd name="T10" fmla="*/ 32 w 68"/>
                  <a:gd name="T11" fmla="*/ 0 h 156"/>
                  <a:gd name="T12" fmla="*/ 26 w 68"/>
                  <a:gd name="T13" fmla="*/ 2 h 156"/>
                  <a:gd name="T14" fmla="*/ 22 w 68"/>
                  <a:gd name="T15" fmla="*/ 6 h 156"/>
                  <a:gd name="T16" fmla="*/ 28 w 68"/>
                  <a:gd name="T17" fmla="*/ 22 h 156"/>
                  <a:gd name="T18" fmla="*/ 28 w 68"/>
                  <a:gd name="T19" fmla="*/ 40 h 156"/>
                  <a:gd name="T20" fmla="*/ 24 w 68"/>
                  <a:gd name="T21" fmla="*/ 60 h 156"/>
                  <a:gd name="T22" fmla="*/ 18 w 68"/>
                  <a:gd name="T23" fmla="*/ 78 h 156"/>
                  <a:gd name="T24" fmla="*/ 14 w 68"/>
                  <a:gd name="T25" fmla="*/ 96 h 156"/>
                  <a:gd name="T26" fmla="*/ 8 w 68"/>
                  <a:gd name="T27" fmla="*/ 118 h 156"/>
                  <a:gd name="T28" fmla="*/ 4 w 68"/>
                  <a:gd name="T29" fmla="*/ 136 h 156"/>
                  <a:gd name="T30" fmla="*/ 0 w 68"/>
                  <a:gd name="T31" fmla="*/ 156 h 156"/>
                  <a:gd name="T32" fmla="*/ 12 w 68"/>
                  <a:gd name="T33" fmla="*/ 144 h 156"/>
                  <a:gd name="T34" fmla="*/ 24 w 68"/>
                  <a:gd name="T35" fmla="*/ 126 h 156"/>
                  <a:gd name="T36" fmla="*/ 38 w 68"/>
                  <a:gd name="T37" fmla="*/ 104 h 156"/>
                  <a:gd name="T38" fmla="*/ 50 w 68"/>
                  <a:gd name="T39" fmla="*/ 84 h 156"/>
                  <a:gd name="T40" fmla="*/ 60 w 68"/>
                  <a:gd name="T41" fmla="*/ 62 h 156"/>
                  <a:gd name="T42" fmla="*/ 66 w 68"/>
                  <a:gd name="T43" fmla="*/ 44 h 156"/>
                  <a:gd name="T44" fmla="*/ 68 w 68"/>
                  <a:gd name="T45" fmla="*/ 30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8" h="156">
                    <a:moveTo>
                      <a:pt x="68" y="30"/>
                    </a:moveTo>
                    <a:lnTo>
                      <a:pt x="54" y="28"/>
                    </a:lnTo>
                    <a:lnTo>
                      <a:pt x="46" y="22"/>
                    </a:lnTo>
                    <a:lnTo>
                      <a:pt x="40" y="14"/>
                    </a:lnTo>
                    <a:lnTo>
                      <a:pt x="36" y="0"/>
                    </a:lnTo>
                    <a:lnTo>
                      <a:pt x="32" y="0"/>
                    </a:lnTo>
                    <a:lnTo>
                      <a:pt x="26" y="2"/>
                    </a:lnTo>
                    <a:lnTo>
                      <a:pt x="22" y="6"/>
                    </a:lnTo>
                    <a:lnTo>
                      <a:pt x="28" y="22"/>
                    </a:lnTo>
                    <a:lnTo>
                      <a:pt x="28" y="40"/>
                    </a:lnTo>
                    <a:lnTo>
                      <a:pt x="24" y="60"/>
                    </a:lnTo>
                    <a:lnTo>
                      <a:pt x="18" y="78"/>
                    </a:lnTo>
                    <a:lnTo>
                      <a:pt x="14" y="96"/>
                    </a:lnTo>
                    <a:lnTo>
                      <a:pt x="8" y="118"/>
                    </a:lnTo>
                    <a:lnTo>
                      <a:pt x="4" y="136"/>
                    </a:lnTo>
                    <a:lnTo>
                      <a:pt x="0" y="156"/>
                    </a:lnTo>
                    <a:lnTo>
                      <a:pt x="12" y="144"/>
                    </a:lnTo>
                    <a:lnTo>
                      <a:pt x="24" y="126"/>
                    </a:lnTo>
                    <a:lnTo>
                      <a:pt x="38" y="104"/>
                    </a:lnTo>
                    <a:lnTo>
                      <a:pt x="50" y="84"/>
                    </a:lnTo>
                    <a:lnTo>
                      <a:pt x="60" y="62"/>
                    </a:lnTo>
                    <a:lnTo>
                      <a:pt x="66" y="44"/>
                    </a:lnTo>
                    <a:lnTo>
                      <a:pt x="68" y="30"/>
                    </a:lnTo>
                  </a:path>
                </a:pathLst>
              </a:custGeom>
              <a:solidFill>
                <a:srgbClr val="F8F8F8">
                  <a:alpha val="32941"/>
                </a:srgbClr>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a:lstStyle/>
              <a:p>
                <a:endParaRPr lang="zh-CN" altLang="en-US"/>
              </a:p>
            </p:txBody>
          </p:sp>
          <p:sp>
            <p:nvSpPr>
              <p:cNvPr id="1073" name="Freeform 41"/>
              <p:cNvSpPr>
                <a:spLocks/>
              </p:cNvSpPr>
              <p:nvPr/>
            </p:nvSpPr>
            <p:spPr bwMode="gray">
              <a:xfrm>
                <a:off x="3286" y="802"/>
                <a:ext cx="10" cy="2"/>
              </a:xfrm>
              <a:custGeom>
                <a:avLst/>
                <a:gdLst>
                  <a:gd name="T0" fmla="*/ 10 w 10"/>
                  <a:gd name="T1" fmla="*/ 2 h 2"/>
                  <a:gd name="T2" fmla="*/ 4 w 10"/>
                  <a:gd name="T3" fmla="*/ 0 h 2"/>
                  <a:gd name="T4" fmla="*/ 0 w 10"/>
                  <a:gd name="T5" fmla="*/ 0 h 2"/>
                  <a:gd name="T6" fmla="*/ 10 w 10"/>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2"/>
                    </a:moveTo>
                    <a:lnTo>
                      <a:pt x="4" y="0"/>
                    </a:lnTo>
                    <a:lnTo>
                      <a:pt x="0" y="0"/>
                    </a:lnTo>
                    <a:lnTo>
                      <a:pt x="10" y="2"/>
                    </a:lnTo>
                    <a:close/>
                  </a:path>
                </a:pathLst>
              </a:custGeom>
              <a:solidFill>
                <a:srgbClr val="EAEAEA"/>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1074" name="Freeform 42"/>
              <p:cNvSpPr>
                <a:spLocks/>
              </p:cNvSpPr>
              <p:nvPr/>
            </p:nvSpPr>
            <p:spPr bwMode="gray">
              <a:xfrm>
                <a:off x="3286" y="802"/>
                <a:ext cx="10" cy="2"/>
              </a:xfrm>
              <a:custGeom>
                <a:avLst/>
                <a:gdLst>
                  <a:gd name="T0" fmla="*/ 10 w 10"/>
                  <a:gd name="T1" fmla="*/ 2 h 2"/>
                  <a:gd name="T2" fmla="*/ 4 w 10"/>
                  <a:gd name="T3" fmla="*/ 0 h 2"/>
                  <a:gd name="T4" fmla="*/ 0 w 10"/>
                  <a:gd name="T5" fmla="*/ 0 h 2"/>
                  <a:gd name="T6" fmla="*/ 10 w 10"/>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10" y="2"/>
                    </a:moveTo>
                    <a:lnTo>
                      <a:pt x="4" y="0"/>
                    </a:lnTo>
                    <a:lnTo>
                      <a:pt x="0" y="0"/>
                    </a:lnTo>
                    <a:lnTo>
                      <a:pt x="10" y="2"/>
                    </a:lnTo>
                  </a:path>
                </a:pathLst>
              </a:custGeom>
              <a:solidFill>
                <a:srgbClr val="EAEAEA"/>
              </a:soli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CN" altLang="en-US"/>
              </a:p>
            </p:txBody>
          </p:sp>
        </p:grpSp>
      </p:grpSp>
      <p:sp>
        <p:nvSpPr>
          <p:cNvPr id="1027" name="Rectangle 45"/>
          <p:cNvSpPr>
            <a:spLocks noChangeArrowheads="1"/>
          </p:cNvSpPr>
          <p:nvPr userDrawn="1"/>
        </p:nvSpPr>
        <p:spPr bwMode="auto">
          <a:xfrm>
            <a:off x="0" y="871538"/>
            <a:ext cx="12192000" cy="36512"/>
          </a:xfrm>
          <a:prstGeom prst="rect">
            <a:avLst/>
          </a:prstGeom>
          <a:gradFill rotWithShape="1">
            <a:gsLst>
              <a:gs pos="0">
                <a:srgbClr val="2F4776"/>
              </a:gs>
              <a:gs pos="100000">
                <a:srgbClr val="3366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a:latin typeface="Times New Roman" panose="02020603050405020304" pitchFamily="18" charset="0"/>
              <a:cs typeface="Times New Roman" panose="02020603050405020304" pitchFamily="18" charset="0"/>
            </a:endParaRPr>
          </a:p>
        </p:txBody>
      </p:sp>
      <p:sp>
        <p:nvSpPr>
          <p:cNvPr id="1028" name="Rectangle 46"/>
          <p:cNvSpPr>
            <a:spLocks noChangeArrowheads="1"/>
          </p:cNvSpPr>
          <p:nvPr userDrawn="1"/>
        </p:nvSpPr>
        <p:spPr bwMode="auto">
          <a:xfrm>
            <a:off x="0" y="12700"/>
            <a:ext cx="12192000" cy="827088"/>
          </a:xfrm>
          <a:prstGeom prst="rect">
            <a:avLst/>
          </a:prstGeom>
          <a:pattFill prst="smGrid">
            <a:fgClr>
              <a:srgbClr val="00339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a:latin typeface="Times New Roman" panose="02020603050405020304" pitchFamily="18" charset="0"/>
              <a:cs typeface="Times New Roman" panose="02020603050405020304" pitchFamily="18" charset="0"/>
            </a:endParaRPr>
          </a:p>
        </p:txBody>
      </p:sp>
      <p:sp>
        <p:nvSpPr>
          <p:cNvPr id="1029" name="Rectangle 47"/>
          <p:cNvSpPr>
            <a:spLocks noChangeArrowheads="1"/>
          </p:cNvSpPr>
          <p:nvPr userDrawn="1"/>
        </p:nvSpPr>
        <p:spPr bwMode="auto">
          <a:xfrm>
            <a:off x="-9525" y="4763"/>
            <a:ext cx="12192000" cy="828675"/>
          </a:xfrm>
          <a:prstGeom prst="rect">
            <a:avLst/>
          </a:prstGeom>
          <a:gradFill rotWithShape="1">
            <a:gsLst>
              <a:gs pos="0">
                <a:srgbClr val="2F4776"/>
              </a:gs>
              <a:gs pos="100000">
                <a:srgbClr val="3366FF">
                  <a:alpha val="79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a:latin typeface="Times New Roman" panose="02020603050405020304" pitchFamily="18" charset="0"/>
              <a:cs typeface="Times New Roman" panose="02020603050405020304" pitchFamily="18" charset="0"/>
            </a:endParaRPr>
          </a:p>
        </p:txBody>
      </p:sp>
      <p:sp>
        <p:nvSpPr>
          <p:cNvPr id="1030" name="Rectangle 49"/>
          <p:cNvSpPr>
            <a:spLocks noGrp="1" noChangeArrowheads="1"/>
          </p:cNvSpPr>
          <p:nvPr>
            <p:ph type="title"/>
          </p:nvPr>
        </p:nvSpPr>
        <p:spPr bwMode="auto">
          <a:xfrm>
            <a:off x="0" y="25400"/>
            <a:ext cx="121824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1" name="Rectangle 50"/>
          <p:cNvSpPr>
            <a:spLocks noGrp="1" noChangeArrowheads="1"/>
          </p:cNvSpPr>
          <p:nvPr>
            <p:ph type="body" idx="1"/>
          </p:nvPr>
        </p:nvSpPr>
        <p:spPr bwMode="auto">
          <a:xfrm>
            <a:off x="381000" y="1014413"/>
            <a:ext cx="114300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79155" name="Rectangle 51"/>
          <p:cNvSpPr>
            <a:spLocks noGrp="1" noChangeArrowheads="1"/>
          </p:cNvSpPr>
          <p:nvPr>
            <p:ph type="dt" sz="half" idx="2"/>
          </p:nvPr>
        </p:nvSpPr>
        <p:spPr bwMode="auto">
          <a:xfrm>
            <a:off x="609600" y="6481763"/>
            <a:ext cx="2844800" cy="322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Times New Roman" panose="02020603050405020304" pitchFamily="18" charset="0"/>
                <a:cs typeface="Times New Roman" panose="02020603050405020304" pitchFamily="18" charset="0"/>
              </a:defRPr>
            </a:lvl1pPr>
          </a:lstStyle>
          <a:p>
            <a:pPr>
              <a:defRPr/>
            </a:pPr>
            <a:endParaRPr lang="en-US" altLang="zh-CN"/>
          </a:p>
        </p:txBody>
      </p:sp>
      <p:sp>
        <p:nvSpPr>
          <p:cNvPr id="2479156" name="Rectangle 52"/>
          <p:cNvSpPr>
            <a:spLocks noGrp="1" noChangeArrowheads="1"/>
          </p:cNvSpPr>
          <p:nvPr>
            <p:ph type="ftr" sz="quarter" idx="3"/>
          </p:nvPr>
        </p:nvSpPr>
        <p:spPr bwMode="auto">
          <a:xfrm>
            <a:off x="4165600" y="6481763"/>
            <a:ext cx="3860800" cy="322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anose="02020603050405020304" pitchFamily="18" charset="0"/>
                <a:cs typeface="Times New Roman" panose="02020603050405020304" pitchFamily="18" charset="0"/>
              </a:defRPr>
            </a:lvl1pPr>
          </a:lstStyle>
          <a:p>
            <a:pPr>
              <a:defRPr/>
            </a:pPr>
            <a:endParaRPr lang="en-US" altLang="zh-CN"/>
          </a:p>
        </p:txBody>
      </p:sp>
      <p:sp>
        <p:nvSpPr>
          <p:cNvPr id="2479157" name="Rectangle 53"/>
          <p:cNvSpPr>
            <a:spLocks noGrp="1" noChangeArrowheads="1"/>
          </p:cNvSpPr>
          <p:nvPr>
            <p:ph type="sldNum" sz="quarter" idx="4"/>
          </p:nvPr>
        </p:nvSpPr>
        <p:spPr bwMode="auto">
          <a:xfrm>
            <a:off x="8737600" y="6481763"/>
            <a:ext cx="2844800" cy="322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cs typeface="Times New Roman" panose="02020603050405020304" pitchFamily="18" charset="0"/>
              </a:defRPr>
            </a:lvl1pPr>
          </a:lstStyle>
          <a:p>
            <a:pPr>
              <a:defRPr/>
            </a:pPr>
            <a:fld id="{750676D2-D3DB-45FA-A945-BF609EC649D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8" r:id="rId3"/>
  </p:sldLayoutIdLst>
  <p:txStyles>
    <p:titleStyle>
      <a:lvl1pPr algn="ctr" rtl="0" eaLnBrk="0" fontAlgn="base" hangingPunct="0">
        <a:spcBef>
          <a:spcPct val="0"/>
        </a:spcBef>
        <a:spcAft>
          <a:spcPct val="0"/>
        </a:spcAft>
        <a:defRPr sz="3200" b="1">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3200" b="1">
          <a:solidFill>
            <a:schemeClr val="bg1"/>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3200" b="1">
          <a:solidFill>
            <a:schemeClr val="bg1"/>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3200" b="1">
          <a:solidFill>
            <a:schemeClr val="bg1"/>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3200" b="1">
          <a:solidFill>
            <a:schemeClr val="bg1"/>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182D71"/>
        </a:buClr>
        <a:buSzPct val="90000"/>
        <a:buFont typeface="Wingdings" panose="05000000000000000000" pitchFamily="2" charset="2"/>
        <a:buChar char="v"/>
        <a:defRPr sz="2800" b="1">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http://pic.people.com.cn/mediafile/200611/17/F200611170830042835773811.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altLang="zh-CN" sz="2600" dirty="0">
                <a:solidFill>
                  <a:schemeClr val="tx1"/>
                </a:solidFill>
              </a:rPr>
              <a:t>Landscape pattern effects on surface runoff: Assessment using a hydrologic model in the </a:t>
            </a:r>
            <a:r>
              <a:rPr lang="en-US" altLang="zh-CN" sz="2600" dirty="0" err="1">
                <a:solidFill>
                  <a:schemeClr val="tx1"/>
                </a:solidFill>
              </a:rPr>
              <a:t>Fuhe</a:t>
            </a:r>
            <a:r>
              <a:rPr lang="en-US" altLang="zh-CN" sz="2600" dirty="0">
                <a:solidFill>
                  <a:schemeClr val="tx1"/>
                </a:solidFill>
              </a:rPr>
              <a:t> </a:t>
            </a:r>
            <a:r>
              <a:rPr lang="en-US" altLang="zh-CN" sz="2600" dirty="0" smtClean="0">
                <a:solidFill>
                  <a:schemeClr val="tx1"/>
                </a:solidFill>
              </a:rPr>
              <a:t>River Basin </a:t>
            </a:r>
            <a:r>
              <a:rPr lang="en-US" altLang="zh-CN" sz="2600" dirty="0">
                <a:solidFill>
                  <a:schemeClr val="tx1"/>
                </a:solidFill>
              </a:rPr>
              <a:t>of Poyang Lake Watershed</a:t>
            </a:r>
            <a:endParaRPr lang="zh-CN" altLang="en-US" sz="2600" dirty="0">
              <a:solidFill>
                <a:schemeClr val="tx1"/>
              </a:solidFill>
            </a:endParaRPr>
          </a:p>
        </p:txBody>
      </p:sp>
      <p:sp>
        <p:nvSpPr>
          <p:cNvPr id="3" name="Subtitle 2"/>
          <p:cNvSpPr>
            <a:spLocks noGrp="1"/>
          </p:cNvSpPr>
          <p:nvPr>
            <p:ph type="subTitle" sz="quarter" idx="1"/>
          </p:nvPr>
        </p:nvSpPr>
        <p:spPr>
          <a:xfrm>
            <a:off x="1145450" y="3699030"/>
            <a:ext cx="10508519" cy="2786754"/>
          </a:xfrm>
        </p:spPr>
        <p:txBody>
          <a:bodyPr/>
          <a:lstStyle/>
          <a:p>
            <a:r>
              <a:rPr lang="en-US" altLang="zh-CN" b="0" dirty="0" err="1"/>
              <a:t>Jianzhong</a:t>
            </a:r>
            <a:r>
              <a:rPr lang="en-US" altLang="zh-CN" b="0" dirty="0"/>
              <a:t> </a:t>
            </a:r>
            <a:r>
              <a:rPr lang="en-US" altLang="zh-CN" b="0" dirty="0" smtClean="0"/>
              <a:t>Lu</a:t>
            </a:r>
            <a:r>
              <a:rPr lang="en-US" altLang="zh-CN" b="0" baseline="30000" dirty="0" smtClean="0"/>
              <a:t>1,</a:t>
            </a:r>
            <a:r>
              <a:rPr lang="en-US" altLang="zh-CN" b="0" dirty="0" smtClean="0"/>
              <a:t> </a:t>
            </a:r>
            <a:r>
              <a:rPr lang="zh-CN" altLang="en-US" b="0" baseline="30000" dirty="0" smtClean="0"/>
              <a:t>*</a:t>
            </a:r>
            <a:r>
              <a:rPr lang="en-US" altLang="zh-CN" b="0" dirty="0" smtClean="0"/>
              <a:t>, </a:t>
            </a:r>
            <a:r>
              <a:rPr lang="en-US" altLang="zh-CN" b="0" dirty="0" err="1"/>
              <a:t>Qingqing</a:t>
            </a:r>
            <a:r>
              <a:rPr lang="en-US" altLang="zh-CN" b="0" dirty="0"/>
              <a:t> Yan</a:t>
            </a:r>
            <a:r>
              <a:rPr lang="en-US" altLang="zh-CN" b="0" baseline="30000" dirty="0"/>
              <a:t>2</a:t>
            </a:r>
            <a:r>
              <a:rPr lang="en-US" altLang="zh-CN" b="0" dirty="0"/>
              <a:t>, </a:t>
            </a:r>
            <a:r>
              <a:rPr lang="en-US" altLang="zh-CN" b="0" dirty="0" err="1"/>
              <a:t>Hongzhi</a:t>
            </a:r>
            <a:r>
              <a:rPr lang="en-US" altLang="zh-CN" b="0" dirty="0"/>
              <a:t> Wang</a:t>
            </a:r>
            <a:r>
              <a:rPr lang="en-US" altLang="zh-CN" b="0" baseline="30000" dirty="0"/>
              <a:t>2</a:t>
            </a:r>
            <a:r>
              <a:rPr lang="en-US" altLang="zh-CN" b="0" dirty="0"/>
              <a:t>, and </a:t>
            </a:r>
            <a:r>
              <a:rPr lang="en-US" altLang="zh-CN" b="0" dirty="0" err="1"/>
              <a:t>Xiaoling</a:t>
            </a:r>
            <a:r>
              <a:rPr lang="en-US" altLang="zh-CN" b="0" dirty="0"/>
              <a:t> Chen</a:t>
            </a:r>
            <a:r>
              <a:rPr lang="en-US" altLang="zh-CN" b="0" baseline="30000" dirty="0"/>
              <a:t>1</a:t>
            </a:r>
          </a:p>
          <a:p>
            <a:endParaRPr lang="zh-CN" altLang="zh-CN" b="0" dirty="0"/>
          </a:p>
          <a:p>
            <a:pPr>
              <a:spcBef>
                <a:spcPts val="600"/>
              </a:spcBef>
              <a:spcAft>
                <a:spcPts val="600"/>
              </a:spcAft>
            </a:pPr>
            <a:r>
              <a:rPr lang="en-US" altLang="zh-CN" b="0" dirty="0"/>
              <a:t>1. State Key Laboratory of Information of Engineering in Surveying, Mapping and Remote Sensing, Wuhan University, Wuhan 430079, China. </a:t>
            </a:r>
          </a:p>
          <a:p>
            <a:r>
              <a:rPr lang="en-US" altLang="zh-CN" b="0" dirty="0"/>
              <a:t>2. School of Urban and Environment Sciences, Central China Normal University, Wuhan 430079, </a:t>
            </a:r>
            <a:r>
              <a:rPr lang="en-US" altLang="zh-CN" b="0" dirty="0" smtClean="0"/>
              <a:t>China</a:t>
            </a:r>
          </a:p>
          <a:p>
            <a:r>
              <a:rPr lang="en-US" altLang="zh-CN" b="0" dirty="0" smtClean="0"/>
              <a:t>*</a:t>
            </a:r>
            <a:r>
              <a:rPr lang="en-US" altLang="zh-CN" b="0" dirty="0"/>
              <a:t> Tel.: (+86)27-68778755, Email: lujzhong@whu.edu.cn</a:t>
            </a:r>
            <a:endParaRPr lang="zh-CN" altLang="zh-CN" b="0" dirty="0"/>
          </a:p>
          <a:p>
            <a:endParaRPr lang="en-US" altLang="zh-CN" b="0" dirty="0" smtClean="0"/>
          </a:p>
          <a:p>
            <a:r>
              <a:rPr lang="en-US" altLang="zh-CN" b="0" dirty="0" smtClean="0"/>
              <a:t>Nov</a:t>
            </a:r>
            <a:r>
              <a:rPr lang="en-US" altLang="zh-CN" b="0" dirty="0"/>
              <a:t>. 16-30, 2020</a:t>
            </a:r>
            <a:endParaRPr lang="zh-CN" altLang="en-US" b="0" dirty="0"/>
          </a:p>
        </p:txBody>
      </p:sp>
      <p:sp>
        <p:nvSpPr>
          <p:cNvPr id="4" name="TextBox 3"/>
          <p:cNvSpPr txBox="1"/>
          <p:nvPr/>
        </p:nvSpPr>
        <p:spPr>
          <a:xfrm>
            <a:off x="1774515" y="315769"/>
            <a:ext cx="8566769" cy="584775"/>
          </a:xfrm>
          <a:prstGeom prst="rect">
            <a:avLst/>
          </a:prstGeom>
          <a:noFill/>
        </p:spPr>
        <p:txBody>
          <a:bodyPr wrap="none" rtlCol="0">
            <a:spAutoFit/>
          </a:bodyPr>
          <a:lstStyle/>
          <a:p>
            <a:r>
              <a:rPr lang="en-US" altLang="zh-CN" sz="1600" dirty="0" smtClean="0">
                <a:solidFill>
                  <a:srgbClr val="FF0000"/>
                </a:solidFill>
                <a:latin typeface="Comic Sans MS" panose="030F0702030302020204" pitchFamily="66" charset="0"/>
                <a:ea typeface="Cambria" panose="02040503050406030204" pitchFamily="18" charset="0"/>
              </a:rPr>
              <a:t>The 5</a:t>
            </a:r>
            <a:r>
              <a:rPr lang="en-US" altLang="zh-CN" sz="1600" baseline="30000" dirty="0" smtClean="0">
                <a:solidFill>
                  <a:srgbClr val="FF0000"/>
                </a:solidFill>
                <a:latin typeface="Comic Sans MS" panose="030F0702030302020204" pitchFamily="66" charset="0"/>
                <a:ea typeface="Cambria" panose="02040503050406030204" pitchFamily="18" charset="0"/>
              </a:rPr>
              <a:t>th</a:t>
            </a:r>
            <a:r>
              <a:rPr lang="en-US" altLang="zh-CN" sz="1600" dirty="0" smtClean="0">
                <a:solidFill>
                  <a:srgbClr val="FF0000"/>
                </a:solidFill>
                <a:latin typeface="Comic Sans MS" panose="030F0702030302020204" pitchFamily="66" charset="0"/>
                <a:ea typeface="Cambria" panose="02040503050406030204" pitchFamily="18" charset="0"/>
              </a:rPr>
              <a:t> International Electronic Conference on Water Sciences (ECWS-5)</a:t>
            </a:r>
          </a:p>
          <a:p>
            <a:r>
              <a:rPr lang="en-US" altLang="zh-CN" sz="1600" dirty="0" smtClean="0">
                <a:solidFill>
                  <a:srgbClr val="FF0000"/>
                </a:solidFill>
                <a:latin typeface="Comic Sans MS" panose="030F0702030302020204" pitchFamily="66" charset="0"/>
                <a:ea typeface="Cambria" panose="02040503050406030204" pitchFamily="18" charset="0"/>
              </a:rPr>
              <a:t>Session E. Integrated Modelling of the Interactions between Water and the Ecosphere</a:t>
            </a:r>
            <a:endParaRPr lang="zh-CN" altLang="en-US" sz="1600" dirty="0">
              <a:solidFill>
                <a:srgbClr val="FF0000"/>
              </a:solidFill>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a:t>Runoff variations in FRB</a:t>
            </a:r>
          </a:p>
        </p:txBody>
      </p:sp>
      <p:graphicFrame>
        <p:nvGraphicFramePr>
          <p:cNvPr id="4" name="图表 40"/>
          <p:cNvGraphicFramePr/>
          <p:nvPr>
            <p:extLst>
              <p:ext uri="{D42A27DB-BD31-4B8C-83A1-F6EECF244321}">
                <p14:modId xmlns:p14="http://schemas.microsoft.com/office/powerpoint/2010/main" val="2252517112"/>
              </p:ext>
            </p:extLst>
          </p:nvPr>
        </p:nvGraphicFramePr>
        <p:xfrm>
          <a:off x="155340" y="1517025"/>
          <a:ext cx="5895655" cy="309708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接连接符 3"/>
          <p:cNvCxnSpPr/>
          <p:nvPr/>
        </p:nvCxnSpPr>
        <p:spPr>
          <a:xfrm flipH="1">
            <a:off x="2816751" y="1784018"/>
            <a:ext cx="37029" cy="24773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4"/>
          <p:cNvCxnSpPr/>
          <p:nvPr/>
        </p:nvCxnSpPr>
        <p:spPr>
          <a:xfrm>
            <a:off x="4880865" y="1806773"/>
            <a:ext cx="0" cy="24773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2836" y="4644480"/>
            <a:ext cx="5053104" cy="1680460"/>
          </a:xfrm>
          <a:prstGeom prst="rect">
            <a:avLst/>
          </a:prstGeom>
        </p:spPr>
        <p:txBody>
          <a:bodyPr wrap="square">
            <a:spAutoFit/>
          </a:bodyPr>
          <a:lstStyle/>
          <a:p>
            <a:pPr marL="180975" lvl="1" indent="-180975">
              <a:spcBef>
                <a:spcPct val="20000"/>
              </a:spcBef>
              <a:buClr>
                <a:schemeClr val="tx1"/>
              </a:buClr>
              <a:buFont typeface="Wingdings" panose="05000000000000000000" pitchFamily="2" charset="2"/>
              <a:buChar char="§"/>
              <a:tabLst>
                <a:tab pos="180975" algn="l"/>
              </a:tabLst>
            </a:pPr>
            <a:r>
              <a:rPr lang="en-US" altLang="zh-CN" sz="2400" dirty="0" smtClean="0">
                <a:latin typeface="Times New Roman" panose="02020603050405020304" pitchFamily="18" charset="0"/>
                <a:cs typeface="Times New Roman" panose="02020603050405020304" pitchFamily="18" charset="0"/>
              </a:rPr>
              <a:t>Runoff variations during three periods</a:t>
            </a:r>
            <a:endParaRPr lang="en-US" altLang="zh-CN" sz="2400" dirty="0">
              <a:latin typeface="Times New Roman" panose="02020603050405020304" pitchFamily="18" charset="0"/>
              <a:cs typeface="Times New Roman" panose="02020603050405020304" pitchFamily="18" charset="0"/>
            </a:endParaRPr>
          </a:p>
          <a:p>
            <a:pPr marL="447675" lvl="2" indent="-180975">
              <a:spcBef>
                <a:spcPct val="20000"/>
              </a:spcBef>
              <a:buClr>
                <a:schemeClr val="tx1"/>
              </a:buClr>
              <a:buChar char="•"/>
            </a:pPr>
            <a:r>
              <a:rPr lang="en-US" altLang="zh-CN" sz="2200" dirty="0">
                <a:latin typeface="Times New Roman" panose="02020603050405020304" pitchFamily="18" charset="0"/>
                <a:cs typeface="Times New Roman" panose="02020603050405020304" pitchFamily="18" charset="0"/>
              </a:rPr>
              <a:t>Increasing during 1990–1999</a:t>
            </a:r>
          </a:p>
          <a:p>
            <a:pPr marL="447675" lvl="2" indent="-180975">
              <a:spcBef>
                <a:spcPct val="20000"/>
              </a:spcBef>
              <a:buClr>
                <a:schemeClr val="tx1"/>
              </a:buClr>
              <a:buChar char="•"/>
            </a:pPr>
            <a:r>
              <a:rPr lang="en-US" altLang="zh-CN" sz="2200" dirty="0">
                <a:latin typeface="Times New Roman" panose="02020603050405020304" pitchFamily="18" charset="0"/>
                <a:cs typeface="Times New Roman" panose="02020603050405020304" pitchFamily="18" charset="0"/>
              </a:rPr>
              <a:t>Decreasing during 2000–2008</a:t>
            </a:r>
          </a:p>
          <a:p>
            <a:pPr marL="447675" lvl="2" indent="-180975">
              <a:spcBef>
                <a:spcPct val="20000"/>
              </a:spcBef>
              <a:buClr>
                <a:schemeClr val="tx1"/>
              </a:buClr>
              <a:buChar char="•"/>
            </a:pPr>
            <a:r>
              <a:rPr lang="en-US" altLang="zh-CN" sz="2200" dirty="0">
                <a:latin typeface="Times New Roman" panose="02020603050405020304" pitchFamily="18" charset="0"/>
                <a:cs typeface="Times New Roman" panose="02020603050405020304" pitchFamily="18" charset="0"/>
              </a:rPr>
              <a:t>Fluctuation during 2009–2013</a:t>
            </a:r>
          </a:p>
        </p:txBody>
      </p:sp>
      <p:graphicFrame>
        <p:nvGraphicFramePr>
          <p:cNvPr id="14" name="图表 2"/>
          <p:cNvGraphicFramePr>
            <a:graphicFrameLocks/>
          </p:cNvGraphicFramePr>
          <p:nvPr>
            <p:extLst>
              <p:ext uri="{D42A27DB-BD31-4B8C-83A1-F6EECF244321}">
                <p14:modId xmlns:p14="http://schemas.microsoft.com/office/powerpoint/2010/main" val="1205271054"/>
              </p:ext>
            </p:extLst>
          </p:nvPr>
        </p:nvGraphicFramePr>
        <p:xfrm>
          <a:off x="6109772" y="1403775"/>
          <a:ext cx="5506085" cy="266763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578193" y="4553239"/>
            <a:ext cx="5143432" cy="1569660"/>
          </a:xfrm>
          <a:prstGeom prst="rect">
            <a:avLst/>
          </a:prstGeom>
        </p:spPr>
        <p:txBody>
          <a:bodyPr wrap="square">
            <a:spAutoFit/>
          </a:bodyPr>
          <a:lstStyle/>
          <a:p>
            <a:pPr marL="180975" lvl="1" indent="-180975" algn="just">
              <a:spcBef>
                <a:spcPct val="20000"/>
              </a:spcBef>
              <a:buClr>
                <a:schemeClr val="tx1"/>
              </a:buClr>
              <a:buFont typeface="Wingdings" panose="05000000000000000000" pitchFamily="2" charset="2"/>
              <a:buChar char="§"/>
              <a:tabLst>
                <a:tab pos="180975" algn="l"/>
              </a:tabLst>
            </a:pPr>
            <a:r>
              <a:rPr lang="en-US" altLang="zh-CN" sz="2400" dirty="0">
                <a:latin typeface="Times New Roman" panose="02020603050405020304" pitchFamily="18" charset="0"/>
                <a:cs typeface="Times New Roman" panose="02020603050405020304" pitchFamily="18" charset="0"/>
              </a:rPr>
              <a:t>During three periods, monthly average maximum discharge increases then decrease, and minimum discharge continuous declined. </a:t>
            </a:r>
            <a:endParaRPr lang="en-US" altLang="zh-C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1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a:t>Runoff variations in FRB</a:t>
            </a:r>
          </a:p>
        </p:txBody>
      </p:sp>
      <p:graphicFrame>
        <p:nvGraphicFramePr>
          <p:cNvPr id="14" name="图表 2"/>
          <p:cNvGraphicFramePr>
            <a:graphicFrameLocks/>
          </p:cNvGraphicFramePr>
          <p:nvPr>
            <p:extLst>
              <p:ext uri="{D42A27DB-BD31-4B8C-83A1-F6EECF244321}">
                <p14:modId xmlns:p14="http://schemas.microsoft.com/office/powerpoint/2010/main" val="1256810991"/>
              </p:ext>
            </p:extLst>
          </p:nvPr>
        </p:nvGraphicFramePr>
        <p:xfrm>
          <a:off x="6196330" y="1007664"/>
          <a:ext cx="5986145" cy="3108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2"/>
          <p:cNvGraphicFramePr>
            <a:graphicFrameLocks/>
          </p:cNvGraphicFramePr>
          <p:nvPr>
            <p:extLst>
              <p:ext uri="{D42A27DB-BD31-4B8C-83A1-F6EECF244321}">
                <p14:modId xmlns:p14="http://schemas.microsoft.com/office/powerpoint/2010/main" val="3858428388"/>
              </p:ext>
            </p:extLst>
          </p:nvPr>
        </p:nvGraphicFramePr>
        <p:xfrm>
          <a:off x="213359" y="1497786"/>
          <a:ext cx="5837636" cy="2786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17"/>
          <p:cNvGraphicFramePr>
            <a:graphicFrameLocks/>
          </p:cNvGraphicFramePr>
          <p:nvPr>
            <p:extLst>
              <p:ext uri="{D42A27DB-BD31-4B8C-83A1-F6EECF244321}">
                <p14:modId xmlns:p14="http://schemas.microsoft.com/office/powerpoint/2010/main" val="3647129241"/>
              </p:ext>
            </p:extLst>
          </p:nvPr>
        </p:nvGraphicFramePr>
        <p:xfrm>
          <a:off x="390104" y="4218715"/>
          <a:ext cx="4652368" cy="2570203"/>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1">
            <a:extLst>
              <a:ext uri="{FF2B5EF4-FFF2-40B4-BE49-F238E27FC236}">
                <a16:creationId xmlns:a16="http://schemas.microsoft.com/office/drawing/2014/main" xmlns="" id="{7685706C-E2C3-46BB-8F63-D8298CF86CD0}"/>
              </a:ext>
            </a:extLst>
          </p:cNvPr>
          <p:cNvSpPr txBox="1"/>
          <p:nvPr/>
        </p:nvSpPr>
        <p:spPr>
          <a:xfrm>
            <a:off x="5113331" y="4133307"/>
            <a:ext cx="7093361" cy="2785378"/>
          </a:xfrm>
          <a:prstGeom prst="rect">
            <a:avLst/>
          </a:prstGeom>
          <a:noFill/>
          <a:ln w="9525">
            <a:noFill/>
          </a:ln>
        </p:spPr>
        <p:txBody>
          <a:bodyPr wrap="square">
            <a:spAutoFit/>
          </a:bodyPr>
          <a:lstStyle/>
          <a:p>
            <a:pPr marL="342900" indent="-342900" algn="just">
              <a:lnSpc>
                <a:spcPts val="3000"/>
              </a:lnSpc>
              <a:buFont typeface="Wingdings" panose="05000000000000000000" pitchFamily="2" charset="2"/>
              <a:buChar char="Ø"/>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moving average of rainfall and runoff fluctuates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in the same trend</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and in the same direction, and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2000" baseline="30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of both reaches 0.798</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indicating that precipitation can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significantly affect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runoff.</a:t>
            </a:r>
            <a:endParaRPr lang="zh-CN" sz="2000" baseline="30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ts val="3000"/>
              </a:lnSpc>
              <a:buFont typeface="Wingdings" panose="05000000000000000000" pitchFamily="2" charset="2"/>
              <a:buChar char="Ø"/>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The change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rate curve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shows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that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variation range of runoff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is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much stronger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than that of rainfall. Precipitation is one of the influential factors of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runoff,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and other factors such as human activities also have great influence.</a:t>
            </a:r>
            <a:endParaRPr 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3124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0"/>
          <p:cNvGraphicFramePr>
            <a:graphicFrameLocks/>
          </p:cNvGraphicFramePr>
          <p:nvPr>
            <p:extLst>
              <p:ext uri="{D42A27DB-BD31-4B8C-83A1-F6EECF244321}">
                <p14:modId xmlns:p14="http://schemas.microsoft.com/office/powerpoint/2010/main" val="2428691836"/>
              </p:ext>
            </p:extLst>
          </p:nvPr>
        </p:nvGraphicFramePr>
        <p:xfrm>
          <a:off x="379730" y="2068988"/>
          <a:ext cx="4872230" cy="33261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a:t>Runoff variations in FRB</a:t>
            </a:r>
          </a:p>
        </p:txBody>
      </p:sp>
      <p:graphicFrame>
        <p:nvGraphicFramePr>
          <p:cNvPr id="10" name="表格 3"/>
          <p:cNvGraphicFramePr/>
          <p:nvPr>
            <p:extLst>
              <p:ext uri="{D42A27DB-BD31-4B8C-83A1-F6EECF244321}">
                <p14:modId xmlns:p14="http://schemas.microsoft.com/office/powerpoint/2010/main" val="609720256"/>
              </p:ext>
            </p:extLst>
          </p:nvPr>
        </p:nvGraphicFramePr>
        <p:xfrm>
          <a:off x="5378300" y="4779150"/>
          <a:ext cx="6531444" cy="1941823"/>
        </p:xfrm>
        <a:graphic>
          <a:graphicData uri="http://schemas.openxmlformats.org/drawingml/2006/table">
            <a:tbl>
              <a:tblPr firstRow="1" bandRow="1">
                <a:tableStyleId>{5940675A-B579-460E-94D1-54222C63F5DA}</a:tableStyleId>
              </a:tblPr>
              <a:tblGrid>
                <a:gridCol w="784269">
                  <a:extLst>
                    <a:ext uri="{9D8B030D-6E8A-4147-A177-3AD203B41FA5}">
                      <a16:colId xmlns:a16="http://schemas.microsoft.com/office/drawing/2014/main" xmlns="" val="20000"/>
                    </a:ext>
                  </a:extLst>
                </a:gridCol>
                <a:gridCol w="510085">
                  <a:extLst>
                    <a:ext uri="{9D8B030D-6E8A-4147-A177-3AD203B41FA5}">
                      <a16:colId xmlns:a16="http://schemas.microsoft.com/office/drawing/2014/main" xmlns="" val="20001"/>
                    </a:ext>
                  </a:extLst>
                </a:gridCol>
                <a:gridCol w="781594">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495055">
                  <a:extLst>
                    <a:ext uri="{9D8B030D-6E8A-4147-A177-3AD203B41FA5}">
                      <a16:colId xmlns:a16="http://schemas.microsoft.com/office/drawing/2014/main" xmlns="" val="20004"/>
                    </a:ext>
                  </a:extLst>
                </a:gridCol>
                <a:gridCol w="810090">
                  <a:extLst>
                    <a:ext uri="{9D8B030D-6E8A-4147-A177-3AD203B41FA5}">
                      <a16:colId xmlns:a16="http://schemas.microsoft.com/office/drawing/2014/main" xmlns="" val="20005"/>
                    </a:ext>
                  </a:extLst>
                </a:gridCol>
                <a:gridCol w="765085">
                  <a:extLst>
                    <a:ext uri="{9D8B030D-6E8A-4147-A177-3AD203B41FA5}">
                      <a16:colId xmlns:a16="http://schemas.microsoft.com/office/drawing/2014/main" xmlns="" val="20006"/>
                    </a:ext>
                  </a:extLst>
                </a:gridCol>
                <a:gridCol w="810090">
                  <a:extLst>
                    <a:ext uri="{9D8B030D-6E8A-4147-A177-3AD203B41FA5}">
                      <a16:colId xmlns:a16="http://schemas.microsoft.com/office/drawing/2014/main" xmlns="" val="20007"/>
                    </a:ext>
                  </a:extLst>
                </a:gridCol>
                <a:gridCol w="855096">
                  <a:extLst>
                    <a:ext uri="{9D8B030D-6E8A-4147-A177-3AD203B41FA5}">
                      <a16:colId xmlns:a16="http://schemas.microsoft.com/office/drawing/2014/main" xmlns="" val="20008"/>
                    </a:ext>
                  </a:extLst>
                </a:gridCol>
              </a:tblGrid>
              <a:tr h="194987">
                <a:tc rowSpan="2">
                  <a:txBody>
                    <a:bodyPr/>
                    <a:lstStyle/>
                    <a:p>
                      <a:pPr algn="ctr">
                        <a:buNone/>
                      </a:pPr>
                      <a:r>
                        <a:rPr lang="en-US" altLang="zh-CN" sz="1000" b="1" dirty="0">
                          <a:solidFill>
                            <a:srgbClr val="000000"/>
                          </a:solidFill>
                          <a:latin typeface="Times New Roman" panose="02020603050405020304" pitchFamily="18" charset="0"/>
                          <a:cs typeface="Times New Roman" panose="02020603050405020304" pitchFamily="18" charset="0"/>
                        </a:rPr>
                        <a:t>Period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rowSpan="2">
                  <a:txBody>
                    <a:bodyPr/>
                    <a:lstStyle/>
                    <a:p>
                      <a:pPr algn="ctr">
                        <a:buNone/>
                      </a:pPr>
                      <a:r>
                        <a:rPr lang="en-US" altLang="zh-CN" sz="1000" b="1" dirty="0">
                          <a:solidFill>
                            <a:srgbClr val="000000"/>
                          </a:solidFill>
                          <a:latin typeface="Times New Roman" panose="02020603050405020304" pitchFamily="18" charset="0"/>
                          <a:cs typeface="Times New Roman" panose="02020603050405020304" pitchFamily="18" charset="0"/>
                        </a:rPr>
                        <a:t>Annual rainfall (</a:t>
                      </a:r>
                      <a:r>
                        <a:rPr lang="en-US" sz="1000" b="1" dirty="0">
                          <a:solidFill>
                            <a:srgbClr val="000000"/>
                          </a:solidFill>
                          <a:latin typeface="Times New Roman" panose="02020603050405020304" pitchFamily="18" charset="0"/>
                          <a:cs typeface="Times New Roman" panose="02020603050405020304" pitchFamily="18" charset="0"/>
                        </a:rPr>
                        <a:t>mm)</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gridSpan="3">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Runoff（m</a:t>
                      </a:r>
                      <a:r>
                        <a:rPr lang="en-US" sz="1000" b="1" baseline="30000" dirty="0">
                          <a:solidFill>
                            <a:srgbClr val="000000"/>
                          </a:solidFill>
                          <a:latin typeface="Times New Roman" panose="02020603050405020304" pitchFamily="18" charset="0"/>
                          <a:cs typeface="Times New Roman" panose="02020603050405020304" pitchFamily="18" charset="0"/>
                        </a:rPr>
                        <a:t>3</a:t>
                      </a:r>
                      <a:r>
                        <a:rPr lang="en-US" sz="1000" b="1" dirty="0">
                          <a:solidFill>
                            <a:srgbClr val="000000"/>
                          </a:solidFill>
                          <a:latin typeface="Times New Roman" panose="02020603050405020304" pitchFamily="18" charset="0"/>
                          <a:cs typeface="Times New Roman" panose="02020603050405020304" pitchFamily="18" charset="0"/>
                        </a:rPr>
                        <a:t>/s）</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gridSpan="2">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Climate Change</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gridSpan="2">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Human activities</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hMerge="1">
                  <a:txBody>
                    <a:bodyPr/>
                    <a:lstStyle/>
                    <a:p>
                      <a:pPr algn="ctr">
                        <a:buNone/>
                      </a:pP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0962">
                <a:tc vMerge="1">
                  <a:txBody>
                    <a:bodyPr/>
                    <a:lstStyle/>
                    <a:p>
                      <a:endParaRPr lang="zh-CN"/>
                    </a:p>
                  </a:txBody>
                  <a:tcPr>
                    <a:lnB w="19050" cap="flat" cmpd="sng">
                      <a:solidFill>
                        <a:srgbClr val="080000"/>
                      </a:solidFill>
                      <a:prstDash val="solid"/>
                      <a:headEnd type="none" w="med" len="med"/>
                      <a:tailEnd type="none" w="med" len="med"/>
                    </a:lnB>
                  </a:tcPr>
                </a:tc>
                <a:tc vMerge="1">
                  <a:txBody>
                    <a:bodyPr/>
                    <a:lstStyle/>
                    <a:p>
                      <a:endParaRPr lang="zh-CN"/>
                    </a:p>
                  </a:txBody>
                  <a:tcPr>
                    <a:lnB w="19050" cap="flat" cmpd="sng">
                      <a:solidFill>
                        <a:srgbClr val="080000"/>
                      </a:solidFill>
                      <a:prstDash val="solid"/>
                      <a:headEnd type="none" w="med" len="med"/>
                      <a:tailEnd type="none" w="med" len="med"/>
                    </a:lnB>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Observed annual</a:t>
                      </a:r>
                      <a:r>
                        <a:rPr lang="en-US" sz="1000" b="1" baseline="0" dirty="0">
                          <a:solidFill>
                            <a:srgbClr val="000000"/>
                          </a:solidFill>
                          <a:latin typeface="Times New Roman" panose="02020603050405020304" pitchFamily="18" charset="0"/>
                          <a:cs typeface="Times New Roman" panose="02020603050405020304" pitchFamily="18" charset="0"/>
                        </a:rPr>
                        <a:t> mean runoff</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Calculated</a:t>
                      </a:r>
                      <a:r>
                        <a:rPr lang="en-US" sz="1000" b="1" baseline="0" dirty="0">
                          <a:solidFill>
                            <a:srgbClr val="000000"/>
                          </a:solidFill>
                          <a:latin typeface="Times New Roman" panose="02020603050405020304" pitchFamily="18" charset="0"/>
                          <a:cs typeface="Times New Roman" panose="02020603050405020304" pitchFamily="18" charset="0"/>
                        </a:rPr>
                        <a:t> annual mean runoff</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Total</a:t>
                      </a:r>
                      <a:r>
                        <a:rPr lang="en-US" sz="1000" b="1" baseline="0" dirty="0">
                          <a:solidFill>
                            <a:srgbClr val="000000"/>
                          </a:solidFill>
                          <a:latin typeface="Times New Roman" panose="02020603050405020304" pitchFamily="18" charset="0"/>
                          <a:cs typeface="Times New Roman" panose="02020603050405020304" pitchFamily="18" charset="0"/>
                        </a:rPr>
                        <a:t> changes</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Impacted</a:t>
                      </a:r>
                      <a:r>
                        <a:rPr lang="en-US" sz="1000" b="1" baseline="0" dirty="0">
                          <a:solidFill>
                            <a:srgbClr val="000000"/>
                          </a:solidFill>
                          <a:latin typeface="Times New Roman" panose="02020603050405020304" pitchFamily="18" charset="0"/>
                          <a:cs typeface="Times New Roman" panose="02020603050405020304" pitchFamily="18" charset="0"/>
                        </a:rPr>
                        <a:t> amount (</a:t>
                      </a:r>
                      <a:r>
                        <a:rPr lang="en-US" sz="1000" b="1" dirty="0">
                          <a:solidFill>
                            <a:srgbClr val="000000"/>
                          </a:solidFill>
                          <a:latin typeface="Times New Roman" panose="02020603050405020304" pitchFamily="18" charset="0"/>
                          <a:cs typeface="Times New Roman" panose="02020603050405020304" pitchFamily="18" charset="0"/>
                        </a:rPr>
                        <a:t>m</a:t>
                      </a:r>
                      <a:r>
                        <a:rPr lang="en-US" sz="1000" b="1" baseline="30000" dirty="0">
                          <a:solidFill>
                            <a:srgbClr val="000000"/>
                          </a:solidFill>
                          <a:latin typeface="Times New Roman" panose="02020603050405020304" pitchFamily="18" charset="0"/>
                          <a:cs typeface="Times New Roman" panose="02020603050405020304" pitchFamily="18" charset="0"/>
                        </a:rPr>
                        <a:t>3</a:t>
                      </a:r>
                      <a:r>
                        <a:rPr lang="en-US" sz="1000" b="1" dirty="0">
                          <a:solidFill>
                            <a:srgbClr val="000000"/>
                          </a:solidFill>
                          <a:latin typeface="Times New Roman" panose="02020603050405020304" pitchFamily="18" charset="0"/>
                          <a:cs typeface="Times New Roman" panose="02020603050405020304" pitchFamily="18" charset="0"/>
                        </a:rPr>
                        <a:t>/s)</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Contribution rate(%)</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Impacted</a:t>
                      </a:r>
                      <a:r>
                        <a:rPr lang="en-US" sz="1000" b="1" baseline="0" dirty="0">
                          <a:solidFill>
                            <a:srgbClr val="000000"/>
                          </a:solidFill>
                          <a:latin typeface="Times New Roman" panose="02020603050405020304" pitchFamily="18" charset="0"/>
                          <a:cs typeface="Times New Roman" panose="02020603050405020304" pitchFamily="18" charset="0"/>
                        </a:rPr>
                        <a:t> amount</a:t>
                      </a:r>
                      <a:r>
                        <a:rPr lang="en-US" sz="1000" b="1" dirty="0">
                          <a:solidFill>
                            <a:srgbClr val="000000"/>
                          </a:solidFill>
                          <a:latin typeface="Times New Roman" panose="02020603050405020304" pitchFamily="18" charset="0"/>
                          <a:cs typeface="Times New Roman" panose="02020603050405020304" pitchFamily="18" charset="0"/>
                        </a:rPr>
                        <a:t> (m</a:t>
                      </a:r>
                      <a:r>
                        <a:rPr lang="en-US" sz="1000" b="1" baseline="30000" dirty="0">
                          <a:solidFill>
                            <a:srgbClr val="000000"/>
                          </a:solidFill>
                          <a:latin typeface="Times New Roman" panose="02020603050405020304" pitchFamily="18" charset="0"/>
                          <a:cs typeface="Times New Roman" panose="02020603050405020304" pitchFamily="18" charset="0"/>
                        </a:rPr>
                        <a:t>3</a:t>
                      </a:r>
                      <a:r>
                        <a:rPr lang="en-US" sz="1000" b="1" dirty="0">
                          <a:solidFill>
                            <a:srgbClr val="000000"/>
                          </a:solidFill>
                          <a:latin typeface="Times New Roman" panose="02020603050405020304" pitchFamily="18" charset="0"/>
                          <a:cs typeface="Times New Roman" panose="02020603050405020304" pitchFamily="18" charset="0"/>
                        </a:rPr>
                        <a:t>/s)</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Contribution rate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1958">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1990-1999</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1814.90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15.57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0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7620" marR="7620" marT="762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2"/>
                  </a:ext>
                </a:extLst>
              </a:tr>
              <a:tr h="421958">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2000-2008</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1667.75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12.11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14.36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-2.24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-1.16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33.39%</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-2.30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66.61%</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421958">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2009-2013</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1741.33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13.27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16.21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-2.94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0.63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-21.54%</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-2.94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127.46%</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16" name="右大括号 13"/>
          <p:cNvSpPr/>
          <p:nvPr/>
        </p:nvSpPr>
        <p:spPr>
          <a:xfrm>
            <a:off x="4475820" y="2338598"/>
            <a:ext cx="154305" cy="30035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sp>
      <p:sp>
        <p:nvSpPr>
          <p:cNvPr id="17" name="等腰三角形 14"/>
          <p:cNvSpPr/>
          <p:nvPr/>
        </p:nvSpPr>
        <p:spPr>
          <a:xfrm>
            <a:off x="4634507" y="2488775"/>
            <a:ext cx="122555" cy="117475"/>
          </a:xfrm>
          <a:prstGeom prst="triangl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sp>
      <p:sp>
        <p:nvSpPr>
          <p:cNvPr id="9" name="文本框 5">
            <a:extLst>
              <a:ext uri="{FF2B5EF4-FFF2-40B4-BE49-F238E27FC236}">
                <a16:creationId xmlns:a16="http://schemas.microsoft.com/office/drawing/2014/main" xmlns="" id="{28870583-FA3A-4A81-8E4A-6042B72EA979}"/>
              </a:ext>
            </a:extLst>
          </p:cNvPr>
          <p:cNvSpPr txBox="1"/>
          <p:nvPr/>
        </p:nvSpPr>
        <p:spPr>
          <a:xfrm>
            <a:off x="5395245" y="1632941"/>
            <a:ext cx="6300065" cy="2862322"/>
          </a:xfrm>
          <a:prstGeom prst="rect">
            <a:avLst/>
          </a:prstGeom>
          <a:noFill/>
          <a:ln w="9525">
            <a:noFill/>
          </a:ln>
        </p:spPr>
        <p:txBody>
          <a:bodyPr wrap="square">
            <a:spAutoFit/>
          </a:bodyPr>
          <a:lstStyle/>
          <a:p>
            <a:pPr marL="342900" indent="-342900" algn="just">
              <a:lnSpc>
                <a:spcPct val="150000"/>
              </a:lnSpc>
              <a:buFont typeface="Wingdings" panose="05000000000000000000" pitchFamily="2" charset="2"/>
              <a:buChar char="Ø"/>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Runoff is mainly affected by climate change and human activities. By using the mathematical relationship of three periods derived from Double Cumulative Curve Method, the contributions of climate and human activities to surface runoff was calculated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in FRB from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1990 to 2013.</a:t>
            </a:r>
            <a:endParaRPr 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6334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smtClean="0"/>
              <a:t>Runoff results simulated by SWAT model</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a:p>
          <a:p>
            <a:pPr lvl="1" algn="just"/>
            <a:r>
              <a:rPr lang="en-US" altLang="zh-CN" dirty="0" smtClean="0"/>
              <a:t>The </a:t>
            </a:r>
            <a:r>
              <a:rPr lang="en-US" altLang="zh-CN" dirty="0"/>
              <a:t>simulated </a:t>
            </a:r>
            <a:r>
              <a:rPr lang="en-US" altLang="zh-CN" dirty="0" smtClean="0"/>
              <a:t>and </a:t>
            </a:r>
            <a:r>
              <a:rPr lang="en-US" altLang="zh-CN" dirty="0"/>
              <a:t>observed runoff fitted well, and </a:t>
            </a:r>
            <a:r>
              <a:rPr lang="en-US" altLang="zh-CN" dirty="0" smtClean="0"/>
              <a:t>the R</a:t>
            </a:r>
            <a:r>
              <a:rPr lang="en-US" altLang="zh-CN" baseline="30000" dirty="0" smtClean="0"/>
              <a:t>2</a:t>
            </a:r>
            <a:r>
              <a:rPr lang="en-US" altLang="zh-CN" dirty="0" smtClean="0"/>
              <a:t>  </a:t>
            </a:r>
            <a:r>
              <a:rPr lang="en-US" altLang="zh-CN" dirty="0"/>
              <a:t>and </a:t>
            </a:r>
            <a:r>
              <a:rPr lang="en-US" altLang="zh-CN" dirty="0" smtClean="0"/>
              <a:t>E</a:t>
            </a:r>
            <a:r>
              <a:rPr lang="en-US" altLang="zh-CN" baseline="-25000" dirty="0" smtClean="0"/>
              <a:t>ns</a:t>
            </a:r>
            <a:r>
              <a:rPr lang="en-US" altLang="zh-CN" dirty="0" smtClean="0"/>
              <a:t> </a:t>
            </a:r>
            <a:r>
              <a:rPr lang="en-US" altLang="zh-CN" dirty="0"/>
              <a:t>of the three periods were 0.91, 0.86, 0.92 and 0.89, </a:t>
            </a:r>
            <a:r>
              <a:rPr lang="en-US" altLang="zh-CN" dirty="0" smtClean="0"/>
              <a:t>0.80 </a:t>
            </a:r>
            <a:r>
              <a:rPr lang="en-US" altLang="zh-CN" dirty="0"/>
              <a:t>and </a:t>
            </a:r>
            <a:r>
              <a:rPr lang="en-US" altLang="zh-CN" dirty="0" smtClean="0"/>
              <a:t>0.90, respectively.</a:t>
            </a:r>
          </a:p>
          <a:p>
            <a:pPr lvl="1" algn="just"/>
            <a:r>
              <a:rPr lang="en-US" altLang="zh-CN" dirty="0" smtClean="0"/>
              <a:t>The built </a:t>
            </a:r>
            <a:r>
              <a:rPr lang="en-US" altLang="zh-CN" dirty="0"/>
              <a:t>SWAT Model </a:t>
            </a:r>
            <a:r>
              <a:rPr lang="en-US" altLang="zh-CN" dirty="0" smtClean="0"/>
              <a:t>is able to </a:t>
            </a:r>
            <a:r>
              <a:rPr lang="en-US" altLang="zh-CN" dirty="0" smtClean="0"/>
              <a:t>generate accurate result of hydrology </a:t>
            </a:r>
            <a:r>
              <a:rPr lang="en-US" altLang="zh-CN" dirty="0" smtClean="0"/>
              <a:t>prediction in </a:t>
            </a:r>
            <a:r>
              <a:rPr lang="en-US" altLang="zh-CN" dirty="0" smtClean="0"/>
              <a:t>FRB.</a:t>
            </a:r>
            <a:endParaRPr lang="en-US" altLang="zh-CN" dirty="0"/>
          </a:p>
        </p:txBody>
      </p:sp>
      <p:graphicFrame>
        <p:nvGraphicFramePr>
          <p:cNvPr id="13" name="Chart 12"/>
          <p:cNvGraphicFramePr>
            <a:graphicFrameLocks/>
          </p:cNvGraphicFramePr>
          <p:nvPr>
            <p:extLst>
              <p:ext uri="{D42A27DB-BD31-4B8C-83A1-F6EECF244321}">
                <p14:modId xmlns:p14="http://schemas.microsoft.com/office/powerpoint/2010/main" val="468220214"/>
              </p:ext>
            </p:extLst>
          </p:nvPr>
        </p:nvGraphicFramePr>
        <p:xfrm>
          <a:off x="1820525" y="1673805"/>
          <a:ext cx="8171911" cy="2967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1392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a:t>Landscape pattern changes in FRB</a:t>
            </a:r>
          </a:p>
        </p:txBody>
      </p:sp>
      <p:graphicFrame>
        <p:nvGraphicFramePr>
          <p:cNvPr id="14" name="表格 2"/>
          <p:cNvGraphicFramePr/>
          <p:nvPr>
            <p:extLst>
              <p:ext uri="{D42A27DB-BD31-4B8C-83A1-F6EECF244321}">
                <p14:modId xmlns:p14="http://schemas.microsoft.com/office/powerpoint/2010/main" val="655325983"/>
              </p:ext>
            </p:extLst>
          </p:nvPr>
        </p:nvGraphicFramePr>
        <p:xfrm>
          <a:off x="583490" y="1942783"/>
          <a:ext cx="7167588" cy="4456430"/>
        </p:xfrm>
        <a:graphic>
          <a:graphicData uri="http://schemas.openxmlformats.org/drawingml/2006/table">
            <a:tbl>
              <a:tblPr firstRow="1" bandRow="1">
                <a:tableStyleId>{5940675A-B579-460E-94D1-54222C63F5DA}</a:tableStyleId>
              </a:tblPr>
              <a:tblGrid>
                <a:gridCol w="849630">
                  <a:extLst>
                    <a:ext uri="{9D8B030D-6E8A-4147-A177-3AD203B41FA5}">
                      <a16:colId xmlns:a16="http://schemas.microsoft.com/office/drawing/2014/main" xmlns="" val="20000"/>
                    </a:ext>
                  </a:extLst>
                </a:gridCol>
                <a:gridCol w="913765">
                  <a:extLst>
                    <a:ext uri="{9D8B030D-6E8A-4147-A177-3AD203B41FA5}">
                      <a16:colId xmlns:a16="http://schemas.microsoft.com/office/drawing/2014/main" xmlns="" val="20001"/>
                    </a:ext>
                  </a:extLst>
                </a:gridCol>
                <a:gridCol w="722630">
                  <a:extLst>
                    <a:ext uri="{9D8B030D-6E8A-4147-A177-3AD203B41FA5}">
                      <a16:colId xmlns:a16="http://schemas.microsoft.com/office/drawing/2014/main" xmlns="" val="20002"/>
                    </a:ext>
                  </a:extLst>
                </a:gridCol>
                <a:gridCol w="911250">
                  <a:extLst>
                    <a:ext uri="{9D8B030D-6E8A-4147-A177-3AD203B41FA5}">
                      <a16:colId xmlns:a16="http://schemas.microsoft.com/office/drawing/2014/main" xmlns="" val="20003"/>
                    </a:ext>
                  </a:extLst>
                </a:gridCol>
                <a:gridCol w="548640">
                  <a:extLst>
                    <a:ext uri="{9D8B030D-6E8A-4147-A177-3AD203B41FA5}">
                      <a16:colId xmlns:a16="http://schemas.microsoft.com/office/drawing/2014/main" xmlns="" val="20004"/>
                    </a:ext>
                  </a:extLst>
                </a:gridCol>
                <a:gridCol w="721678">
                  <a:extLst>
                    <a:ext uri="{9D8B030D-6E8A-4147-A177-3AD203B41FA5}">
                      <a16:colId xmlns:a16="http://schemas.microsoft.com/office/drawing/2014/main" xmlns="" val="20005"/>
                    </a:ext>
                  </a:extLst>
                </a:gridCol>
                <a:gridCol w="600075">
                  <a:extLst>
                    <a:ext uri="{9D8B030D-6E8A-4147-A177-3AD203B41FA5}">
                      <a16:colId xmlns:a16="http://schemas.microsoft.com/office/drawing/2014/main" xmlns="" val="20006"/>
                    </a:ext>
                  </a:extLst>
                </a:gridCol>
                <a:gridCol w="587925">
                  <a:extLst>
                    <a:ext uri="{9D8B030D-6E8A-4147-A177-3AD203B41FA5}">
                      <a16:colId xmlns:a16="http://schemas.microsoft.com/office/drawing/2014/main" xmlns="" val="20007"/>
                    </a:ext>
                  </a:extLst>
                </a:gridCol>
                <a:gridCol w="640800">
                  <a:extLst>
                    <a:ext uri="{9D8B030D-6E8A-4147-A177-3AD203B41FA5}">
                      <a16:colId xmlns:a16="http://schemas.microsoft.com/office/drawing/2014/main" xmlns="" val="20008"/>
                    </a:ext>
                  </a:extLst>
                </a:gridCol>
                <a:gridCol w="671195">
                  <a:extLst>
                    <a:ext uri="{9D8B030D-6E8A-4147-A177-3AD203B41FA5}">
                      <a16:colId xmlns:a16="http://schemas.microsoft.com/office/drawing/2014/main" xmlns="" val="20009"/>
                    </a:ext>
                  </a:extLst>
                </a:gridCol>
              </a:tblGrid>
              <a:tr h="623570">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Year</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Area and rate</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200" b="1" dirty="0">
                          <a:solidFill>
                            <a:srgbClr val="000000"/>
                          </a:solidFill>
                          <a:latin typeface="Times New Roman" panose="02020603050405020304" pitchFamily="18" charset="0"/>
                          <a:ea typeface="+mn-ea"/>
                          <a:cs typeface="Times New Roman" panose="02020603050405020304" pitchFamily="18" charset="0"/>
                        </a:rPr>
                        <a:t>Rice</a:t>
                      </a:r>
                      <a:r>
                        <a:rPr lang="en-US" altLang="en-US" sz="1200" b="1" baseline="0" dirty="0">
                          <a:solidFill>
                            <a:srgbClr val="000000"/>
                          </a:solidFill>
                          <a:latin typeface="Times New Roman" panose="02020603050405020304" pitchFamily="18" charset="0"/>
                          <a:ea typeface="+mn-ea"/>
                          <a:cs typeface="Times New Roman" panose="02020603050405020304" pitchFamily="18" charset="0"/>
                        </a:rPr>
                        <a:t> paddy</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Agricultural</a:t>
                      </a:r>
                      <a:r>
                        <a:rPr lang="en-US" altLang="en-US" sz="1200" b="1"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land</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Forest</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smtClean="0">
                          <a:solidFill>
                            <a:srgbClr val="000000"/>
                          </a:solidFill>
                          <a:latin typeface="Times New Roman" panose="02020603050405020304" pitchFamily="18" charset="0"/>
                          <a:cs typeface="Times New Roman" panose="02020603050405020304" pitchFamily="18" charset="0"/>
                        </a:rPr>
                        <a:t>Grassland</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Water</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Wetland</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200" b="1" dirty="0">
                          <a:solidFill>
                            <a:srgbClr val="000000"/>
                          </a:solidFill>
                          <a:latin typeface="Times New Roman" panose="02020603050405020304" pitchFamily="18" charset="0"/>
                          <a:ea typeface="+mn-ea"/>
                          <a:cs typeface="Times New Roman" panose="02020603050405020304" pitchFamily="18" charset="0"/>
                        </a:rPr>
                        <a:t>Urban</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Bare</a:t>
                      </a:r>
                      <a:r>
                        <a:rPr lang="en-US" sz="1200" b="1" baseline="0" dirty="0">
                          <a:solidFill>
                            <a:srgbClr val="000000"/>
                          </a:solidFill>
                          <a:latin typeface="Times New Roman" panose="02020603050405020304" pitchFamily="18" charset="0"/>
                          <a:cs typeface="Times New Roman" panose="02020603050405020304" pitchFamily="18" charset="0"/>
                        </a:rPr>
                        <a:t> land</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4660">
                <a:tc rowSpan="2">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1990</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Area/km</a:t>
                      </a:r>
                      <a:r>
                        <a:rPr lang="en-US" sz="1200" baseline="30000" dirty="0">
                          <a:solidFill>
                            <a:srgbClr val="000000"/>
                          </a:solidFill>
                          <a:latin typeface="Times New Roman" panose="02020603050405020304" pitchFamily="18" charset="0"/>
                          <a:cs typeface="Times New Roman" panose="02020603050405020304" pitchFamily="18" charset="0"/>
                        </a:rPr>
                        <a:t>2</a:t>
                      </a:r>
                      <a:endParaRPr lang="en-US" altLang="en-US"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2877.68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1685.42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8206.12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1360.37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202.75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20.68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211.20</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172.97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455295">
                <a:tc vMerge="1">
                  <a:txBody>
                    <a:bodyPr/>
                    <a:lstStyle/>
                    <a:p>
                      <a:endParaRPr lang="zh-CN"/>
                    </a:p>
                  </a:txBody>
                  <a:tcPr>
                    <a:lnB cap="flat">
                      <a:noFill/>
                    </a:lnB>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Percentage</a:t>
                      </a:r>
                      <a:r>
                        <a:rPr lang="en-US" sz="1200" baseline="0" dirty="0">
                          <a:solidFill>
                            <a:srgbClr val="000000"/>
                          </a:solidFill>
                          <a:latin typeface="Times New Roman" panose="02020603050405020304" pitchFamily="18" charset="0"/>
                          <a:cs typeface="Times New Roman" panose="02020603050405020304" pitchFamily="18" charset="0"/>
                        </a:rPr>
                        <a:t>/</a:t>
                      </a:r>
                      <a:r>
                        <a:rPr lang="en-US" sz="1200" dirty="0">
                          <a:solidFill>
                            <a:srgbClr val="000000"/>
                          </a:solidFill>
                          <a:latin typeface="Times New Roman" panose="02020603050405020304" pitchFamily="18" charset="0"/>
                          <a:cs typeface="Times New Roman" panose="02020603050405020304" pitchFamily="18" charset="0"/>
                        </a:rPr>
                        <a:t>%</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19.53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11.44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55.68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9.23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0.14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454660">
                <a:tc rowSpan="2">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2000</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Area/km</a:t>
                      </a:r>
                      <a:r>
                        <a:rPr lang="en-US" sz="1200" baseline="30000" dirty="0">
                          <a:solidFill>
                            <a:srgbClr val="000000"/>
                          </a:solidFill>
                          <a:latin typeface="Times New Roman" panose="02020603050405020304" pitchFamily="18" charset="0"/>
                          <a:cs typeface="Times New Roman" panose="02020603050405020304" pitchFamily="18" charset="0"/>
                        </a:rPr>
                        <a:t>2</a:t>
                      </a:r>
                      <a:endParaRPr lang="en-US" altLang="en-US"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2166.51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1607.66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8467.46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1574.34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295.24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33.64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362.29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353.36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480060">
                <a:tc vMerge="1">
                  <a:txBody>
                    <a:bodyPr/>
                    <a:lstStyle/>
                    <a:p>
                      <a:endParaRPr lang="zh-CN"/>
                    </a:p>
                  </a:txBody>
                  <a:tcPr>
                    <a:lnB cap="flat">
                      <a:noFill/>
                    </a:lnB>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Percentage</a:t>
                      </a:r>
                      <a:r>
                        <a:rPr lang="en-US" sz="1200" baseline="0" dirty="0">
                          <a:solidFill>
                            <a:srgbClr val="000000"/>
                          </a:solidFill>
                          <a:latin typeface="Times New Roman" panose="02020603050405020304" pitchFamily="18" charset="0"/>
                          <a:cs typeface="Times New Roman" panose="02020603050405020304" pitchFamily="18" charset="0"/>
                        </a:rPr>
                        <a:t>/</a:t>
                      </a:r>
                      <a:r>
                        <a:rPr lang="en-US" sz="1200" dirty="0">
                          <a:solidFill>
                            <a:srgbClr val="000000"/>
                          </a:solidFill>
                          <a:latin typeface="Times New Roman" panose="02020603050405020304" pitchFamily="18" charset="0"/>
                          <a:cs typeface="Times New Roman" panose="02020603050405020304" pitchFamily="18" charset="0"/>
                        </a:rPr>
                        <a:t>%</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14.58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10.82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56.98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10.59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1.99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0.23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2.44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2.38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478790">
                <a:tc rowSpan="2">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2009</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Area/km</a:t>
                      </a:r>
                      <a:r>
                        <a:rPr lang="en-US" sz="1200" baseline="30000" dirty="0">
                          <a:solidFill>
                            <a:srgbClr val="000000"/>
                          </a:solidFill>
                          <a:latin typeface="Times New Roman" panose="02020603050405020304" pitchFamily="18" charset="0"/>
                          <a:cs typeface="Times New Roman" panose="02020603050405020304" pitchFamily="18" charset="0"/>
                        </a:rPr>
                        <a:t>2</a:t>
                      </a:r>
                      <a:endParaRPr lang="en-US" altLang="en-US" sz="12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2249.28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1251.28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8907.58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1341.20</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172.16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37.04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518.09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272.27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503555">
                <a:tc vMerge="1">
                  <a:txBody>
                    <a:bodyPr/>
                    <a:lstStyle/>
                    <a:p>
                      <a:endParaRPr lang="zh-CN"/>
                    </a:p>
                  </a:txBody>
                  <a:tcPr>
                    <a:lnB cap="flat">
                      <a:noFill/>
                    </a:lnB>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Percentage</a:t>
                      </a:r>
                      <a:r>
                        <a:rPr lang="en-US" sz="1200" baseline="0" dirty="0">
                          <a:solidFill>
                            <a:srgbClr val="000000"/>
                          </a:solidFill>
                          <a:latin typeface="Times New Roman" panose="02020603050405020304" pitchFamily="18" charset="0"/>
                          <a:cs typeface="Times New Roman" panose="02020603050405020304" pitchFamily="18" charset="0"/>
                        </a:rPr>
                        <a:t>/</a:t>
                      </a:r>
                      <a:r>
                        <a:rPr lang="en-US" sz="1200" dirty="0">
                          <a:solidFill>
                            <a:srgbClr val="000000"/>
                          </a:solidFill>
                          <a:latin typeface="Times New Roman" panose="02020603050405020304" pitchFamily="18" charset="0"/>
                          <a:cs typeface="Times New Roman" panose="02020603050405020304" pitchFamily="18" charset="0"/>
                        </a:rPr>
                        <a:t>%</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15.25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8.48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60.39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9.09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0.25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3.51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1.85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50228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1990–2000</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Change rate %</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-24.71</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-4.61</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3.18</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15.73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45.62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62.67</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71.54</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104.29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503555">
                <a:tc>
                  <a:txBody>
                    <a:bodyPr/>
                    <a:lstStyle/>
                    <a:p>
                      <a:pPr algn="ctr">
                        <a:buNone/>
                      </a:pPr>
                      <a:r>
                        <a:rPr lang="en-US" sz="1200" b="1" dirty="0" smtClean="0">
                          <a:solidFill>
                            <a:srgbClr val="000000"/>
                          </a:solidFill>
                          <a:latin typeface="Times New Roman" panose="02020603050405020304" pitchFamily="18" charset="0"/>
                          <a:cs typeface="Times New Roman" panose="02020603050405020304" pitchFamily="18" charset="0"/>
                        </a:rPr>
                        <a:t>2000–2008</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Change rate /%</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3.82</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-22.17</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5.20</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-14.81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-41.69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10.11</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800" b="1" dirty="0">
                          <a:solidFill>
                            <a:srgbClr val="FF0000"/>
                          </a:solidFill>
                          <a:latin typeface="Times New Roman" panose="02020603050405020304" pitchFamily="18" charset="0"/>
                          <a:cs typeface="Times New Roman" panose="02020603050405020304" pitchFamily="18" charset="0"/>
                        </a:rPr>
                        <a:t>43.00</a:t>
                      </a:r>
                      <a:endParaRPr lang="en-US" alt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-22.95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6" name="文本框 3">
            <a:extLst>
              <a:ext uri="{FF2B5EF4-FFF2-40B4-BE49-F238E27FC236}">
                <a16:creationId xmlns:a16="http://schemas.microsoft.com/office/drawing/2014/main" xmlns="" id="{562B3327-0B28-4125-9C51-A14292B3EE42}"/>
              </a:ext>
            </a:extLst>
          </p:cNvPr>
          <p:cNvSpPr txBox="1"/>
          <p:nvPr/>
        </p:nvSpPr>
        <p:spPr>
          <a:xfrm>
            <a:off x="7922785" y="2798930"/>
            <a:ext cx="4098490" cy="2400657"/>
          </a:xfrm>
          <a:prstGeom prst="rect">
            <a:avLst/>
          </a:prstGeom>
          <a:noFill/>
        </p:spPr>
        <p:txBody>
          <a:bodyPr wrap="square" lIns="0" rtlCol="0">
            <a:spAutoFit/>
          </a:bodyPr>
          <a:lstStyle/>
          <a:p>
            <a:pPr marL="342900" indent="-342900" algn="just">
              <a:lnSpc>
                <a:spcPct val="150000"/>
              </a:lnSpc>
              <a:buFont typeface="Wingdings" panose="05000000000000000000" pitchFamily="2" charset="2"/>
              <a:buChar char="Ø"/>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From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1990 to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2008,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mn-ea"/>
              </a:rPr>
              <a:t>the area of rice paddy and bare land decreased significantly, while the area of forest, wetland and urban area increased.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extLst>
      <p:ext uri="{BB962C8B-B14F-4D97-AF65-F5344CB8AC3E}">
        <p14:creationId xmlns:p14="http://schemas.microsoft.com/office/powerpoint/2010/main" val="43885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a:t>Landscape pattern changes in FRB</a:t>
            </a:r>
          </a:p>
        </p:txBody>
      </p:sp>
      <p:graphicFrame>
        <p:nvGraphicFramePr>
          <p:cNvPr id="8" name="表格 1"/>
          <p:cNvGraphicFramePr/>
          <p:nvPr>
            <p:extLst>
              <p:ext uri="{D42A27DB-BD31-4B8C-83A1-F6EECF244321}">
                <p14:modId xmlns:p14="http://schemas.microsoft.com/office/powerpoint/2010/main" val="430019893"/>
              </p:ext>
            </p:extLst>
          </p:nvPr>
        </p:nvGraphicFramePr>
        <p:xfrm>
          <a:off x="474245" y="1647926"/>
          <a:ext cx="7277600" cy="4822190"/>
        </p:xfrm>
        <a:graphic>
          <a:graphicData uri="http://schemas.openxmlformats.org/drawingml/2006/table">
            <a:tbl>
              <a:tblPr firstRow="1" bandRow="1">
                <a:tableStyleId>{5940675A-B579-460E-94D1-54222C63F5DA}</a:tableStyleId>
              </a:tblPr>
              <a:tblGrid>
                <a:gridCol w="697230">
                  <a:extLst>
                    <a:ext uri="{9D8B030D-6E8A-4147-A177-3AD203B41FA5}">
                      <a16:colId xmlns:a16="http://schemas.microsoft.com/office/drawing/2014/main" xmlns="" val="20000"/>
                    </a:ext>
                  </a:extLst>
                </a:gridCol>
                <a:gridCol w="628650">
                  <a:extLst>
                    <a:ext uri="{9D8B030D-6E8A-4147-A177-3AD203B41FA5}">
                      <a16:colId xmlns:a16="http://schemas.microsoft.com/office/drawing/2014/main" xmlns="" val="20001"/>
                    </a:ext>
                  </a:extLst>
                </a:gridCol>
                <a:gridCol w="876935">
                  <a:extLst>
                    <a:ext uri="{9D8B030D-6E8A-4147-A177-3AD203B41FA5}">
                      <a16:colId xmlns:a16="http://schemas.microsoft.com/office/drawing/2014/main" xmlns="" val="20002"/>
                    </a:ext>
                  </a:extLst>
                </a:gridCol>
                <a:gridCol w="874825">
                  <a:extLst>
                    <a:ext uri="{9D8B030D-6E8A-4147-A177-3AD203B41FA5}">
                      <a16:colId xmlns:a16="http://schemas.microsoft.com/office/drawing/2014/main" xmlns="" val="20003"/>
                    </a:ext>
                  </a:extLst>
                </a:gridCol>
                <a:gridCol w="675075">
                  <a:extLst>
                    <a:ext uri="{9D8B030D-6E8A-4147-A177-3AD203B41FA5}">
                      <a16:colId xmlns:a16="http://schemas.microsoft.com/office/drawing/2014/main" xmlns="" val="20004"/>
                    </a:ext>
                  </a:extLst>
                </a:gridCol>
                <a:gridCol w="602615">
                  <a:extLst>
                    <a:ext uri="{9D8B030D-6E8A-4147-A177-3AD203B41FA5}">
                      <a16:colId xmlns:a16="http://schemas.microsoft.com/office/drawing/2014/main" xmlns="" val="20005"/>
                    </a:ext>
                  </a:extLst>
                </a:gridCol>
                <a:gridCol w="731520">
                  <a:extLst>
                    <a:ext uri="{9D8B030D-6E8A-4147-A177-3AD203B41FA5}">
                      <a16:colId xmlns:a16="http://schemas.microsoft.com/office/drawing/2014/main" xmlns="" val="20006"/>
                    </a:ext>
                  </a:extLst>
                </a:gridCol>
                <a:gridCol w="730885">
                  <a:extLst>
                    <a:ext uri="{9D8B030D-6E8A-4147-A177-3AD203B41FA5}">
                      <a16:colId xmlns:a16="http://schemas.microsoft.com/office/drawing/2014/main" xmlns="" val="20007"/>
                    </a:ext>
                  </a:extLst>
                </a:gridCol>
                <a:gridCol w="728980">
                  <a:extLst>
                    <a:ext uri="{9D8B030D-6E8A-4147-A177-3AD203B41FA5}">
                      <a16:colId xmlns:a16="http://schemas.microsoft.com/office/drawing/2014/main" xmlns="" val="20008"/>
                    </a:ext>
                  </a:extLst>
                </a:gridCol>
                <a:gridCol w="730885">
                  <a:extLst>
                    <a:ext uri="{9D8B030D-6E8A-4147-A177-3AD203B41FA5}">
                      <a16:colId xmlns:a16="http://schemas.microsoft.com/office/drawing/2014/main" xmlns="" val="20009"/>
                    </a:ext>
                  </a:extLst>
                </a:gridCol>
              </a:tblGrid>
              <a:tr h="232410">
                <a:tc gridSpan="10">
                  <a:txBody>
                    <a:bodyPr/>
                    <a:lstStyle/>
                    <a:p>
                      <a:pPr algn="ctr">
                        <a:buNone/>
                      </a:pPr>
                      <a:r>
                        <a:rPr lang="en-US" sz="1000" b="1" dirty="0" smtClean="0">
                          <a:solidFill>
                            <a:srgbClr val="000000"/>
                          </a:solidFill>
                          <a:latin typeface="Times New Roman" panose="02020603050405020304" pitchFamily="18" charset="0"/>
                          <a:cs typeface="Times New Roman" panose="02020603050405020304" pitchFamily="18" charset="0"/>
                        </a:rPr>
                        <a:t>2008</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extLst>
                  <a:ext uri="{0D108BD9-81ED-4DB2-BD59-A6C34878D82A}">
                    <a16:rowId xmlns:a16="http://schemas.microsoft.com/office/drawing/2014/main" xmlns="" val="10000"/>
                  </a:ext>
                </a:extLst>
              </a:tr>
              <a:tr h="434340">
                <a:tc>
                  <a:txBody>
                    <a:bodyPr/>
                    <a:lstStyle/>
                    <a:p>
                      <a:pPr>
                        <a:buNone/>
                      </a:pPr>
                      <a:r>
                        <a:rPr lang="en-US" sz="1600" dirty="0">
                          <a:solidFill>
                            <a:srgbClr val="000000"/>
                          </a:solidFill>
                          <a:latin typeface="Times New Roman" panose="02020603050405020304" pitchFamily="18" charset="0"/>
                          <a:cs typeface="Times New Roman" panose="02020603050405020304" pitchFamily="18" charset="0"/>
                        </a:rPr>
                        <a:t> </a:t>
                      </a:r>
                      <a:endParaRPr lang="en-US" alt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buNone/>
                      </a:pPr>
                      <a:r>
                        <a:rPr lang="en-US" sz="1000" dirty="0">
                          <a:solidFill>
                            <a:srgbClr val="000000"/>
                          </a:solidFill>
                          <a:latin typeface="Times New Roman" panose="02020603050405020304" pitchFamily="18" charset="0"/>
                          <a:cs typeface="Times New Roman" panose="02020603050405020304" pitchFamily="18" charset="0"/>
                        </a:rPr>
                        <a:t> </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000" b="1" dirty="0">
                          <a:solidFill>
                            <a:srgbClr val="000000"/>
                          </a:solidFill>
                          <a:latin typeface="Times New Roman" panose="02020603050405020304" pitchFamily="18" charset="0"/>
                          <a:ea typeface="+mn-ea"/>
                          <a:cs typeface="Times New Roman" panose="02020603050405020304" pitchFamily="18" charset="0"/>
                        </a:rPr>
                        <a:t>Rice</a:t>
                      </a:r>
                      <a:r>
                        <a:rPr lang="en-US" altLang="en-US" sz="1000" b="1" baseline="0" dirty="0">
                          <a:solidFill>
                            <a:srgbClr val="000000"/>
                          </a:solidFill>
                          <a:latin typeface="Times New Roman" panose="02020603050405020304" pitchFamily="18" charset="0"/>
                          <a:ea typeface="+mn-ea"/>
                          <a:cs typeface="Times New Roman" panose="02020603050405020304" pitchFamily="18" charset="0"/>
                        </a:rPr>
                        <a:t> paddy</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Agricultural</a:t>
                      </a:r>
                      <a:r>
                        <a:rPr lang="en-US" altLang="en-US" sz="1000" b="1"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Forest</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smtClean="0">
                          <a:solidFill>
                            <a:srgbClr val="000000"/>
                          </a:solidFill>
                          <a:latin typeface="Times New Roman" panose="02020603050405020304" pitchFamily="18" charset="0"/>
                          <a:cs typeface="Times New Roman" panose="02020603050405020304" pitchFamily="18" charset="0"/>
                        </a:rPr>
                        <a:t>Grassland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Water</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Wetland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000" b="1" dirty="0">
                          <a:solidFill>
                            <a:srgbClr val="000000"/>
                          </a:solidFill>
                          <a:latin typeface="Times New Roman" panose="02020603050405020304" pitchFamily="18" charset="0"/>
                          <a:ea typeface="+mn-ea"/>
                          <a:cs typeface="Times New Roman" panose="02020603050405020304" pitchFamily="18" charset="0"/>
                        </a:rPr>
                        <a:t>Urban</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Bare</a:t>
                      </a:r>
                      <a:r>
                        <a:rPr lang="en-US" sz="1000" b="1" baseline="0" dirty="0">
                          <a:solidFill>
                            <a:srgbClr val="000000"/>
                          </a:solidFill>
                          <a:latin typeface="Times New Roman" panose="02020603050405020304" pitchFamily="18" charset="0"/>
                          <a:cs typeface="Times New Roman" panose="02020603050405020304" pitchFamily="18" charset="0"/>
                        </a:rPr>
                        <a:t> 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8765">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000" b="1" dirty="0">
                          <a:solidFill>
                            <a:srgbClr val="000000"/>
                          </a:solidFill>
                          <a:latin typeface="Times New Roman" panose="02020603050405020304" pitchFamily="18" charset="0"/>
                          <a:ea typeface="+mn-ea"/>
                          <a:cs typeface="Times New Roman" panose="02020603050405020304" pitchFamily="18" charset="0"/>
                        </a:rPr>
                        <a:t>Rice</a:t>
                      </a:r>
                      <a:r>
                        <a:rPr lang="en-US" altLang="en-US" sz="1000" b="1" baseline="0" dirty="0">
                          <a:solidFill>
                            <a:srgbClr val="000000"/>
                          </a:solidFill>
                          <a:latin typeface="Times New Roman" panose="02020603050405020304" pitchFamily="18" charset="0"/>
                          <a:ea typeface="+mn-ea"/>
                          <a:cs typeface="Times New Roman" panose="02020603050405020304" pitchFamily="18" charset="0"/>
                        </a:rPr>
                        <a:t> paddy</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1023.02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406.87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944.95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232.79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17.65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4.85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172.42</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74.84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lgn="ctr">
                      <a:solidFill>
                        <a:srgbClr val="08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2"/>
                  </a:ext>
                </a:extLst>
              </a:tr>
              <a:tr h="28194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35.55%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14.14%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32.84%</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8.09%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0.61%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0.17%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5.99%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2.60%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5146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Agricultural</a:t>
                      </a:r>
                      <a:r>
                        <a:rPr lang="en-US" altLang="en-US" sz="1000" b="1"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551.33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245.12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531.67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167.32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13.36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7.13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101.39</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67.93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8194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32.72%</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14.55%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31.55%</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9.93%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0.79%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0.42%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6.02%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4.03%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5146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zh-CN" sz="1000" b="1" dirty="0">
                          <a:solidFill>
                            <a:srgbClr val="000000"/>
                          </a:solidFill>
                          <a:latin typeface="Times New Roman" panose="02020603050405020304" pitchFamily="18" charset="0"/>
                          <a:cs typeface="Times New Roman" panose="02020603050405020304" pitchFamily="18" charset="0"/>
                        </a:rPr>
                        <a:t>Forest</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237.82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382.42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6620.51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756.94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16.31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12.21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118.10</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59.43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3241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2.90%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4.66%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80.68%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9.22%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0.20%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0.15%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1.44%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0.72%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31775">
                <a:tc rowSpan="2">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1990</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smtClean="0">
                          <a:solidFill>
                            <a:srgbClr val="000000"/>
                          </a:solidFill>
                          <a:latin typeface="Times New Roman" panose="02020603050405020304" pitchFamily="18" charset="0"/>
                          <a:cs typeface="Times New Roman" panose="02020603050405020304" pitchFamily="18" charset="0"/>
                        </a:rPr>
                        <a:t>Grassland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237.18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171.78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677.17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167.07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6.89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3.49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61.86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34.76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81940">
                <a:tc vMerge="1">
                  <a:txBody>
                    <a:bodyPr/>
                    <a:lstStyle/>
                    <a:p>
                      <a:endParaRPr lang="zh-CN"/>
                    </a:p>
                  </a:txBody>
                  <a:tcPr>
                    <a:lnB cap="flat">
                      <a:noFill/>
                    </a:lnB>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17.44%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12.63%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49.78%</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12.28%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0.51%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0.26%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4.55%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2.56%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31775">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zh-CN" sz="1000" b="1" dirty="0">
                          <a:solidFill>
                            <a:srgbClr val="000000"/>
                          </a:solidFill>
                          <a:latin typeface="Times New Roman" panose="02020603050405020304" pitchFamily="18" charset="0"/>
                          <a:cs typeface="Times New Roman" panose="02020603050405020304" pitchFamily="18" charset="0"/>
                        </a:rPr>
                        <a:t>Water</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31.57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7.19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32.60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2.77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96.05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5.01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16.96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10.59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r h="28194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15.57%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3.55%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16.08%</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1.37%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47.37%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2.47%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8.36%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5.22%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1"/>
                  </a:ext>
                </a:extLst>
              </a:tr>
              <a:tr h="23241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zh-CN" sz="1000" b="1" dirty="0">
                          <a:solidFill>
                            <a:srgbClr val="000000"/>
                          </a:solidFill>
                          <a:latin typeface="Times New Roman" panose="02020603050405020304" pitchFamily="18" charset="0"/>
                          <a:cs typeface="Times New Roman" panose="02020603050405020304" pitchFamily="18" charset="0"/>
                        </a:rPr>
                        <a:t>Wetland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10.13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2.25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1.57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0.21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2.41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0.20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3.28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0.63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2"/>
                  </a:ext>
                </a:extLst>
              </a:tr>
              <a:tr h="28194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FF0000"/>
                          </a:solidFill>
                          <a:latin typeface="Times New Roman" panose="02020603050405020304" pitchFamily="18" charset="0"/>
                          <a:cs typeface="Times New Roman" panose="02020603050405020304" pitchFamily="18" charset="0"/>
                        </a:rPr>
                        <a:t>48.99%</a:t>
                      </a:r>
                      <a:endParaRPr lang="en-US" altLang="en-US" sz="1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10.86%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7.60%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11.64%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0.98%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15.85%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3.05%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3"/>
                  </a:ext>
                </a:extLst>
              </a:tr>
              <a:tr h="23241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000" b="1" dirty="0">
                          <a:solidFill>
                            <a:srgbClr val="000000"/>
                          </a:solidFill>
                          <a:latin typeface="Times New Roman" panose="02020603050405020304" pitchFamily="18" charset="0"/>
                          <a:ea typeface="+mn-ea"/>
                          <a:cs typeface="Times New Roman" panose="02020603050405020304" pitchFamily="18" charset="0"/>
                        </a:rPr>
                        <a:t>Urban</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83.18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15.85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54.01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5.22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13.58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2.28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28.53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8.54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4"/>
                  </a:ext>
                </a:extLst>
              </a:tr>
              <a:tr h="231775">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b="1" dirty="0">
                          <a:solidFill>
                            <a:srgbClr val="000000"/>
                          </a:solidFill>
                          <a:latin typeface="Times New Roman" panose="02020603050405020304" pitchFamily="18" charset="0"/>
                          <a:cs typeface="Times New Roman" panose="02020603050405020304" pitchFamily="18" charset="0"/>
                        </a:rPr>
                        <a:t> </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39.39%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7.50%</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25.57%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2.47%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6.43%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13.51%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4.05%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5"/>
                  </a:ext>
                </a:extLst>
              </a:tr>
              <a:tr h="232410">
                <a:tc>
                  <a:txBody>
                    <a:bodyPr/>
                    <a:lstStyle/>
                    <a:p>
                      <a:pPr>
                        <a:buNone/>
                      </a:pPr>
                      <a:r>
                        <a:rPr lang="en-US" sz="1400" dirty="0">
                          <a:solidFill>
                            <a:srgbClr val="000000"/>
                          </a:solidFill>
                          <a:latin typeface="Times New Roman" panose="02020603050405020304" pitchFamily="18" charset="0"/>
                          <a:cs typeface="Times New Roman" panose="02020603050405020304" pitchFamily="18" charset="0"/>
                        </a:rPr>
                        <a:t> </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rgbClr val="000000"/>
                          </a:solidFill>
                          <a:latin typeface="Times New Roman" panose="02020603050405020304" pitchFamily="18" charset="0"/>
                          <a:cs typeface="Times New Roman" panose="02020603050405020304" pitchFamily="18" charset="0"/>
                        </a:rPr>
                        <a:t>Bare</a:t>
                      </a:r>
                      <a:r>
                        <a:rPr lang="en-US" altLang="zh-CN" sz="1000" b="1" baseline="0" dirty="0">
                          <a:solidFill>
                            <a:srgbClr val="000000"/>
                          </a:solidFill>
                          <a:latin typeface="Times New Roman" panose="02020603050405020304" pitchFamily="18" charset="0"/>
                          <a:cs typeface="Times New Roman" panose="02020603050405020304" pitchFamily="18" charset="0"/>
                        </a:rPr>
                        <a:t> land</a:t>
                      </a:r>
                      <a:endParaRPr lang="en-US" altLang="en-US"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73.15</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18.79</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35.14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7.62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5.76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1.83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15.28</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15.32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6"/>
                  </a:ext>
                </a:extLst>
              </a:tr>
              <a:tr h="278130">
                <a:tc>
                  <a:txBody>
                    <a:bodyPr/>
                    <a:lstStyle/>
                    <a:p>
                      <a:pPr>
                        <a:buNone/>
                      </a:pPr>
                      <a:r>
                        <a:rPr lang="en-US" sz="1000" dirty="0">
                          <a:solidFill>
                            <a:srgbClr val="000000"/>
                          </a:solidFill>
                          <a:latin typeface="Times New Roman" panose="02020603050405020304" pitchFamily="18" charset="0"/>
                          <a:cs typeface="Times New Roman" panose="02020603050405020304" pitchFamily="18" charset="0"/>
                        </a:rPr>
                        <a:t> </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1000" dirty="0">
                          <a:solidFill>
                            <a:srgbClr val="000000"/>
                          </a:solidFill>
                          <a:latin typeface="Times New Roman" panose="02020603050405020304" pitchFamily="18" charset="0"/>
                          <a:cs typeface="Times New Roman" panose="02020603050405020304" pitchFamily="18" charset="0"/>
                        </a:rPr>
                        <a:t> </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42.31%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10.87%</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20.32%</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4.41%</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3.33%</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1.06%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8.84%</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000" dirty="0">
                          <a:solidFill>
                            <a:srgbClr val="000000"/>
                          </a:solidFill>
                          <a:latin typeface="Times New Roman" panose="02020603050405020304" pitchFamily="18" charset="0"/>
                          <a:cs typeface="Times New Roman" panose="02020603050405020304" pitchFamily="18" charset="0"/>
                        </a:rPr>
                        <a:t>8.86%</a:t>
                      </a:r>
                      <a:endParaRPr lang="en-US" altLang="en-U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bl>
          </a:graphicData>
        </a:graphic>
      </p:graphicFrame>
      <p:sp>
        <p:nvSpPr>
          <p:cNvPr id="10" name="文本框 3">
            <a:extLst>
              <a:ext uri="{FF2B5EF4-FFF2-40B4-BE49-F238E27FC236}">
                <a16:creationId xmlns:a16="http://schemas.microsoft.com/office/drawing/2014/main" xmlns="" id="{C5450DF9-B757-4956-B9C5-8E580CB8DBD4}"/>
              </a:ext>
            </a:extLst>
          </p:cNvPr>
          <p:cNvSpPr txBox="1"/>
          <p:nvPr/>
        </p:nvSpPr>
        <p:spPr>
          <a:xfrm>
            <a:off x="8076219" y="1988840"/>
            <a:ext cx="3555395" cy="3323987"/>
          </a:xfrm>
          <a:prstGeom prst="rect">
            <a:avLst/>
          </a:prstGeom>
          <a:noFill/>
        </p:spPr>
        <p:txBody>
          <a:bodyPr wrap="square" lIns="0" rtlCol="0">
            <a:spAutoFit/>
          </a:bodyPr>
          <a:lstStyle/>
          <a:p>
            <a:pPr marL="342900" indent="-342900" algn="just">
              <a:lnSpc>
                <a:spcPct val="150000"/>
              </a:lnSpc>
              <a:buFont typeface="Wingdings" panose="05000000000000000000" pitchFamily="2" charset="2"/>
              <a:buChar char="Ø"/>
            </a:pPr>
            <a:r>
              <a:rPr lang="en-US" sz="2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From </a:t>
            </a:r>
            <a:r>
              <a:rPr lang="en-US" sz="2000" dirty="0">
                <a:latin typeface="Times New Roman" panose="02020603050405020304" pitchFamily="18" charset="0"/>
                <a:ea typeface="微软雅黑" panose="020B0503020204020204" pitchFamily="34" charset="-122"/>
                <a:cs typeface="Times New Roman" panose="02020603050405020304" pitchFamily="18" charset="0"/>
                <a:sym typeface="+mn-ea"/>
              </a:rPr>
              <a:t>1990 to 2008, a large number of rice paddy, bare land, grassland and water area were transferred to forest and urban area, and some bare land and wetland were transferred to rice paddy.</a:t>
            </a:r>
            <a:endParaRPr lang="zh-CN" sz="20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1" name="文本框 99">
            <a:extLst>
              <a:ext uri="{FF2B5EF4-FFF2-40B4-BE49-F238E27FC236}">
                <a16:creationId xmlns:a16="http://schemas.microsoft.com/office/drawing/2014/main" xmlns="" id="{2691833C-B054-452C-B2FE-55BFF8336D23}"/>
              </a:ext>
            </a:extLst>
          </p:cNvPr>
          <p:cNvSpPr txBox="1"/>
          <p:nvPr/>
        </p:nvSpPr>
        <p:spPr>
          <a:xfrm>
            <a:off x="1914412" y="6507741"/>
            <a:ext cx="4286275" cy="338554"/>
          </a:xfrm>
          <a:prstGeom prst="rect">
            <a:avLst/>
          </a:prstGeom>
          <a:noFill/>
          <a:ln w="9525">
            <a:noFill/>
          </a:ln>
        </p:spPr>
        <p:txBody>
          <a:bodyPr wrap="square">
            <a:spAutoFit/>
          </a:bodyPr>
          <a:lstStyle/>
          <a:p>
            <a:r>
              <a:rPr lang="en-US" altLang="zh-CN" sz="1600" b="1" dirty="0">
                <a:latin typeface="Times New Roman" panose="02020603050405020304" pitchFamily="18" charset="0"/>
              </a:rPr>
              <a:t>Landscape types transfer matrix in 1990-2009</a:t>
            </a:r>
            <a:endParaRPr lang="zh-CN" altLang="en-US" sz="1600" b="1" dirty="0">
              <a:ea typeface="宋体" panose="02010600030101010101" pitchFamily="2" charset="-122"/>
            </a:endParaRPr>
          </a:p>
        </p:txBody>
      </p:sp>
    </p:spTree>
    <p:extLst>
      <p:ext uri="{BB962C8B-B14F-4D97-AF65-F5344CB8AC3E}">
        <p14:creationId xmlns:p14="http://schemas.microsoft.com/office/powerpoint/2010/main" val="14976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a:t>Landscape pattern changes in FRB</a:t>
            </a:r>
          </a:p>
        </p:txBody>
      </p:sp>
      <p:graphicFrame>
        <p:nvGraphicFramePr>
          <p:cNvPr id="10" name="表格 2"/>
          <p:cNvGraphicFramePr/>
          <p:nvPr>
            <p:custDataLst>
              <p:tags r:id="rId1"/>
            </p:custDataLst>
            <p:extLst>
              <p:ext uri="{D42A27DB-BD31-4B8C-83A1-F6EECF244321}">
                <p14:modId xmlns:p14="http://schemas.microsoft.com/office/powerpoint/2010/main" val="2448664421"/>
              </p:ext>
            </p:extLst>
          </p:nvPr>
        </p:nvGraphicFramePr>
        <p:xfrm>
          <a:off x="1219835" y="2153737"/>
          <a:ext cx="10186758" cy="2134870"/>
        </p:xfrm>
        <a:graphic>
          <a:graphicData uri="http://schemas.openxmlformats.org/drawingml/2006/table">
            <a:tbl>
              <a:tblPr firstRow="1" bandRow="1">
                <a:tableStyleId>{5940675A-B579-460E-94D1-54222C63F5DA}</a:tableStyleId>
              </a:tblPr>
              <a:tblGrid>
                <a:gridCol w="1315032">
                  <a:extLst>
                    <a:ext uri="{9D8B030D-6E8A-4147-A177-3AD203B41FA5}">
                      <a16:colId xmlns:a16="http://schemas.microsoft.com/office/drawing/2014/main" xmlns="" val="20000"/>
                    </a:ext>
                  </a:extLst>
                </a:gridCol>
                <a:gridCol w="1265885">
                  <a:extLst>
                    <a:ext uri="{9D8B030D-6E8A-4147-A177-3AD203B41FA5}">
                      <a16:colId xmlns:a16="http://schemas.microsoft.com/office/drawing/2014/main" xmlns="" val="20001"/>
                    </a:ext>
                  </a:extLst>
                </a:gridCol>
                <a:gridCol w="1520747">
                  <a:extLst>
                    <a:ext uri="{9D8B030D-6E8A-4147-A177-3AD203B41FA5}">
                      <a16:colId xmlns:a16="http://schemas.microsoft.com/office/drawing/2014/main" xmlns="" val="20002"/>
                    </a:ext>
                  </a:extLst>
                </a:gridCol>
                <a:gridCol w="1013129">
                  <a:extLst>
                    <a:ext uri="{9D8B030D-6E8A-4147-A177-3AD203B41FA5}">
                      <a16:colId xmlns:a16="http://schemas.microsoft.com/office/drawing/2014/main" xmlns="" val="20003"/>
                    </a:ext>
                  </a:extLst>
                </a:gridCol>
                <a:gridCol w="1266587">
                  <a:extLst>
                    <a:ext uri="{9D8B030D-6E8A-4147-A177-3AD203B41FA5}">
                      <a16:colId xmlns:a16="http://schemas.microsoft.com/office/drawing/2014/main" xmlns="" val="20004"/>
                    </a:ext>
                  </a:extLst>
                </a:gridCol>
                <a:gridCol w="1266587">
                  <a:extLst>
                    <a:ext uri="{9D8B030D-6E8A-4147-A177-3AD203B41FA5}">
                      <a16:colId xmlns:a16="http://schemas.microsoft.com/office/drawing/2014/main" xmlns="" val="20005"/>
                    </a:ext>
                  </a:extLst>
                </a:gridCol>
                <a:gridCol w="1265885">
                  <a:extLst>
                    <a:ext uri="{9D8B030D-6E8A-4147-A177-3AD203B41FA5}">
                      <a16:colId xmlns:a16="http://schemas.microsoft.com/office/drawing/2014/main" xmlns="" val="20006"/>
                    </a:ext>
                  </a:extLst>
                </a:gridCol>
                <a:gridCol w="1272906">
                  <a:extLst>
                    <a:ext uri="{9D8B030D-6E8A-4147-A177-3AD203B41FA5}">
                      <a16:colId xmlns:a16="http://schemas.microsoft.com/office/drawing/2014/main" xmlns="" val="20007"/>
                    </a:ext>
                  </a:extLst>
                </a:gridCol>
              </a:tblGrid>
              <a:tr h="723265">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Year</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NP</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PD (n/100ha)</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MPS (ha)</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solidFill>
                            <a:srgbClr val="000000"/>
                          </a:solidFill>
                          <a:latin typeface="Times New Roman" panose="02020603050405020304" pitchFamily="18" charset="0"/>
                          <a:cs typeface="Times New Roman" panose="02020603050405020304" pitchFamily="18" charset="0"/>
                        </a:rPr>
                        <a:t>FRAC_AM</a:t>
                      </a:r>
                      <a:endParaRPr lang="en-US" altLang="en-US" sz="1400" b="1" baseline="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CONTAG(%)</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baseline="0" dirty="0">
                          <a:solidFill>
                            <a:srgbClr val="000000"/>
                          </a:solidFill>
                          <a:latin typeface="Times New Roman" panose="02020603050405020304" pitchFamily="18" charset="0"/>
                          <a:cs typeface="Times New Roman" panose="02020603050405020304" pitchFamily="18" charset="0"/>
                        </a:rPr>
                        <a:t>SHDI</a:t>
                      </a:r>
                      <a:endParaRPr lang="en-US" altLang="en-US" sz="1400" b="1"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baseline="0" dirty="0">
                          <a:solidFill>
                            <a:srgbClr val="000000"/>
                          </a:solidFill>
                          <a:latin typeface="Times New Roman" panose="02020603050405020304" pitchFamily="18" charset="0"/>
                          <a:cs typeface="Times New Roman" panose="02020603050405020304" pitchFamily="18" charset="0"/>
                        </a:rPr>
                        <a:t>SHEI</a:t>
                      </a:r>
                      <a:endParaRPr lang="en-US" altLang="en-US" sz="1400" b="1"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0535">
                <a:tc>
                  <a:txBody>
                    <a:bodyPr/>
                    <a:lstStyle/>
                    <a:p>
                      <a:pPr algn="ctr">
                        <a:buNone/>
                      </a:pPr>
                      <a:r>
                        <a:rPr lang="en-US" sz="1400" b="1" dirty="0" smtClean="0">
                          <a:solidFill>
                            <a:srgbClr val="000000"/>
                          </a:solidFill>
                          <a:latin typeface="Times New Roman" panose="02020603050405020304" pitchFamily="18" charset="0"/>
                          <a:cs typeface="Times New Roman" panose="02020603050405020304" pitchFamily="18" charset="0"/>
                        </a:rPr>
                        <a:t>1990</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1047249</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71.0612</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1.4072</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1.3591</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51.5206</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1.2942</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0.589</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470535">
                <a:tc>
                  <a:txBody>
                    <a:bodyPr/>
                    <a:lstStyle/>
                    <a:p>
                      <a:pPr algn="ctr">
                        <a:buNone/>
                      </a:pPr>
                      <a:r>
                        <a:rPr lang="en-US" sz="1400" b="1" dirty="0" smtClean="0">
                          <a:solidFill>
                            <a:srgbClr val="000000"/>
                          </a:solidFill>
                          <a:latin typeface="Times New Roman" panose="02020603050405020304" pitchFamily="18" charset="0"/>
                          <a:cs typeface="Times New Roman" panose="02020603050405020304" pitchFamily="18" charset="0"/>
                        </a:rPr>
                        <a:t>2000</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1499697</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100.9184</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0.9909</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1.335</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45.4509</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1.3507</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0.6496</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470535">
                <a:tc>
                  <a:txBody>
                    <a:bodyPr/>
                    <a:lstStyle/>
                    <a:p>
                      <a:pPr algn="ctr">
                        <a:buNone/>
                      </a:pPr>
                      <a:r>
                        <a:rPr lang="en-US" sz="1400" b="1" dirty="0" smtClean="0">
                          <a:solidFill>
                            <a:srgbClr val="000000"/>
                          </a:solidFill>
                          <a:latin typeface="Times New Roman" panose="02020603050405020304" pitchFamily="18" charset="0"/>
                          <a:cs typeface="Times New Roman" panose="02020603050405020304" pitchFamily="18" charset="0"/>
                        </a:rPr>
                        <a:t>2008</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729528</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49.4632</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2.0217</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1.3652</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51.7707</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1.277</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0.6141</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pSp>
        <p:nvGrpSpPr>
          <p:cNvPr id="11" name="组合 11"/>
          <p:cNvGrpSpPr/>
          <p:nvPr/>
        </p:nvGrpSpPr>
        <p:grpSpPr>
          <a:xfrm>
            <a:off x="2590163" y="4369890"/>
            <a:ext cx="8549432" cy="1485008"/>
            <a:chOff x="3847" y="6189"/>
            <a:chExt cx="10538" cy="1376"/>
          </a:xfrm>
        </p:grpSpPr>
        <p:sp>
          <p:nvSpPr>
            <p:cNvPr id="12" name="右大括号 4"/>
            <p:cNvSpPr/>
            <p:nvPr/>
          </p:nvSpPr>
          <p:spPr>
            <a:xfrm rot="5400000">
              <a:off x="5732" y="4304"/>
              <a:ext cx="262" cy="4032"/>
            </a:xfrm>
            <a:prstGeom prst="rightBrace">
              <a:avLst>
                <a:gd name="adj1" fmla="val 8333"/>
                <a:gd name="adj2" fmla="val 5037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sp>
          <p:nvSpPr>
            <p:cNvPr id="13" name="文本框 6"/>
            <p:cNvSpPr txBox="1"/>
            <p:nvPr/>
          </p:nvSpPr>
          <p:spPr>
            <a:xfrm>
              <a:off x="3947" y="6376"/>
              <a:ext cx="3537" cy="649"/>
            </a:xfrm>
            <a:prstGeom prst="rect">
              <a:avLst/>
            </a:prstGeom>
            <a:noFill/>
          </p:spPr>
          <p:txBody>
            <a:bodyPr wrap="square" lIns="0" rtlCol="0">
              <a:spAutoFit/>
            </a:bodyPr>
            <a:lstStyle/>
            <a:p>
              <a:pPr algn="ctr">
                <a:lnSpc>
                  <a:spcPct val="150000"/>
                </a:lnSpc>
              </a:pP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Landscape</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fragmentation</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reduced</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greatly</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8"/>
            <p:cNvSpPr txBox="1"/>
            <p:nvPr/>
          </p:nvSpPr>
          <p:spPr>
            <a:xfrm>
              <a:off x="8322" y="6313"/>
              <a:ext cx="1718" cy="984"/>
            </a:xfrm>
            <a:prstGeom prst="rect">
              <a:avLst/>
            </a:prstGeom>
            <a:noFill/>
          </p:spPr>
          <p:txBody>
            <a:bodyPr wrap="square" lIns="0" rtlCol="0">
              <a:spAutoFit/>
            </a:bodyPr>
            <a:lstStyle/>
            <a:p>
              <a:pPr algn="ctr">
                <a:lnSpc>
                  <a:spcPct val="150000"/>
                </a:lnSpc>
              </a:pP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Patch shapes became complex</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9"/>
            <p:cNvSpPr txBox="1"/>
            <p:nvPr/>
          </p:nvSpPr>
          <p:spPr>
            <a:xfrm>
              <a:off x="9998" y="6282"/>
              <a:ext cx="2086" cy="1283"/>
            </a:xfrm>
            <a:prstGeom prst="rect">
              <a:avLst/>
            </a:prstGeom>
            <a:noFill/>
          </p:spPr>
          <p:txBody>
            <a:bodyPr wrap="square" lIns="0" rtlCol="0">
              <a:spAutoFit/>
            </a:bodyPr>
            <a:lstStyle/>
            <a:p>
              <a:pPr algn="ctr">
                <a:lnSpc>
                  <a:spcPct val="150000"/>
                </a:lnSpc>
              </a:pP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Patch connectivity was weak first and then strong </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0"/>
            <p:cNvSpPr txBox="1"/>
            <p:nvPr/>
          </p:nvSpPr>
          <p:spPr>
            <a:xfrm>
              <a:off x="11972" y="6218"/>
              <a:ext cx="2413" cy="984"/>
            </a:xfrm>
            <a:prstGeom prst="rect">
              <a:avLst/>
            </a:prstGeom>
            <a:noFill/>
          </p:spPr>
          <p:txBody>
            <a:bodyPr wrap="square" lIns="0" rtlCol="0">
              <a:spAutoFit/>
            </a:bodyPr>
            <a:lstStyle/>
            <a:p>
              <a:pPr algn="ctr">
                <a:lnSpc>
                  <a:spcPct val="150000"/>
                </a:lnSpc>
              </a:pPr>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Patch heterogeneity and equilibrium were enhanced</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右大括号 4"/>
            <p:cNvSpPr/>
            <p:nvPr/>
          </p:nvSpPr>
          <p:spPr>
            <a:xfrm rot="5400000">
              <a:off x="13010" y="5362"/>
              <a:ext cx="156" cy="1810"/>
            </a:xfrm>
            <a:prstGeom prst="rightBrace">
              <a:avLst>
                <a:gd name="adj1" fmla="val 8333"/>
                <a:gd name="adj2" fmla="val 5037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grpSp>
      <p:sp>
        <p:nvSpPr>
          <p:cNvPr id="19" name="文本框 1"/>
          <p:cNvSpPr txBox="1"/>
          <p:nvPr/>
        </p:nvSpPr>
        <p:spPr>
          <a:xfrm>
            <a:off x="952615" y="6128747"/>
            <a:ext cx="10721198" cy="584775"/>
          </a:xfrm>
          <a:prstGeom prst="rect">
            <a:avLst/>
          </a:prstGeom>
          <a:noFill/>
          <a:ln w="9525">
            <a:noFill/>
          </a:ln>
        </p:spPr>
        <p:txBody>
          <a:bodyPr wrap="square">
            <a:spAutoFit/>
          </a:bodyPr>
          <a:lstStyle/>
          <a:p>
            <a:r>
              <a:rPr lang="en-US" altLang="zh-CN" sz="1600" b="1" dirty="0" smtClean="0">
                <a:latin typeface="Times New Roman" panose="02020603050405020304" pitchFamily="18" charset="0"/>
                <a:cs typeface="Times New Roman" panose="02020603050405020304" pitchFamily="18" charset="0"/>
              </a:rPr>
              <a:t>NP (</a:t>
            </a:r>
            <a:r>
              <a:rPr lang="en-US" altLang="zh-CN" sz="1600" b="1" dirty="0" smtClean="0">
                <a:latin typeface="Times New Roman" panose="02020603050405020304" pitchFamily="18" charset="0"/>
                <a:cs typeface="Times New Roman" panose="02020603050405020304" pitchFamily="18" charset="0"/>
                <a:sym typeface="+mn-ea"/>
              </a:rPr>
              <a:t>Number</a:t>
            </a:r>
            <a:r>
              <a:rPr lang="zh-CN" altLang="en-US" sz="1600" b="1" dirty="0" smtClean="0">
                <a:latin typeface="Times New Roman" panose="02020603050405020304" pitchFamily="18" charset="0"/>
                <a:cs typeface="Times New Roman" panose="02020603050405020304" pitchFamily="18" charset="0"/>
                <a:sym typeface="+mn-ea"/>
              </a:rPr>
              <a:t> </a:t>
            </a:r>
            <a:r>
              <a:rPr lang="en-US" altLang="zh-CN" sz="1600" b="1" dirty="0">
                <a:latin typeface="Times New Roman" panose="02020603050405020304" pitchFamily="18" charset="0"/>
                <a:cs typeface="Times New Roman" panose="02020603050405020304" pitchFamily="18" charset="0"/>
                <a:sym typeface="+mn-ea"/>
              </a:rPr>
              <a:t>of</a:t>
            </a:r>
            <a:r>
              <a:rPr lang="zh-CN" altLang="en-US" sz="1600" b="1" dirty="0">
                <a:latin typeface="Times New Roman" panose="02020603050405020304" pitchFamily="18" charset="0"/>
                <a:cs typeface="Times New Roman" panose="02020603050405020304" pitchFamily="18" charset="0"/>
                <a:sym typeface="+mn-ea"/>
              </a:rPr>
              <a:t> </a:t>
            </a:r>
            <a:r>
              <a:rPr lang="en-US" altLang="zh-CN" sz="1600" b="1" dirty="0" smtClean="0">
                <a:latin typeface="Times New Roman" panose="02020603050405020304" pitchFamily="18" charset="0"/>
                <a:cs typeface="Times New Roman" panose="02020603050405020304" pitchFamily="18" charset="0"/>
                <a:sym typeface="+mn-ea"/>
              </a:rPr>
              <a:t>Patches)</a:t>
            </a:r>
            <a:r>
              <a:rPr lang="en-US" altLang="zh-CN"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PD (</a:t>
            </a:r>
            <a:r>
              <a:rPr lang="en-US" altLang="zh-CN" sz="1600" b="1" dirty="0" smtClean="0">
                <a:latin typeface="Times New Roman" panose="02020603050405020304" pitchFamily="18" charset="0"/>
                <a:cs typeface="Times New Roman" panose="02020603050405020304" pitchFamily="18" charset="0"/>
                <a:sym typeface="+mn-ea"/>
              </a:rPr>
              <a:t>Patch Density), </a:t>
            </a:r>
            <a:r>
              <a:rPr lang="zh-CN" sz="1600" b="1" dirty="0" smtClean="0">
                <a:latin typeface="Times New Roman" panose="02020603050405020304" pitchFamily="18" charset="0"/>
                <a:cs typeface="Times New Roman" panose="02020603050405020304" pitchFamily="18" charset="0"/>
              </a:rPr>
              <a:t>MPS</a:t>
            </a:r>
            <a:r>
              <a:rPr lang="en-US" altLang="zh-CN" sz="1600" b="1" dirty="0" smtClean="0">
                <a:latin typeface="Times New Roman" panose="02020603050405020304" pitchFamily="18" charset="0"/>
                <a:cs typeface="Times New Roman" panose="02020603050405020304" pitchFamily="18" charset="0"/>
              </a:rPr>
              <a:t> (</a:t>
            </a:r>
            <a:r>
              <a:rPr lang="en-US" altLang="zh-CN" sz="1600" b="1" dirty="0" smtClean="0">
                <a:latin typeface="Times New Roman" panose="02020603050405020304" pitchFamily="18" charset="0"/>
                <a:cs typeface="Times New Roman" panose="02020603050405020304" pitchFamily="18" charset="0"/>
                <a:sym typeface="+mn-ea"/>
              </a:rPr>
              <a:t>Mean </a:t>
            </a:r>
            <a:r>
              <a:rPr lang="en-US" altLang="zh-CN" sz="1600" b="1" dirty="0">
                <a:latin typeface="Times New Roman" panose="02020603050405020304" pitchFamily="18" charset="0"/>
                <a:cs typeface="Times New Roman" panose="02020603050405020304" pitchFamily="18" charset="0"/>
                <a:sym typeface="+mn-ea"/>
              </a:rPr>
              <a:t>Patch </a:t>
            </a:r>
            <a:r>
              <a:rPr lang="en-US" altLang="zh-CN" sz="1600" b="1" dirty="0" smtClean="0">
                <a:latin typeface="Times New Roman" panose="02020603050405020304" pitchFamily="18" charset="0"/>
                <a:cs typeface="Times New Roman" panose="02020603050405020304" pitchFamily="18" charset="0"/>
                <a:sym typeface="+mn-ea"/>
              </a:rPr>
              <a:t>Size), </a:t>
            </a:r>
            <a:r>
              <a:rPr lang="zh-CN" sz="1600" b="1" dirty="0" smtClean="0">
                <a:latin typeface="Times New Roman" panose="02020603050405020304" pitchFamily="18" charset="0"/>
                <a:cs typeface="Times New Roman" panose="02020603050405020304" pitchFamily="18" charset="0"/>
              </a:rPr>
              <a:t>FRAC</a:t>
            </a:r>
            <a:r>
              <a:rPr lang="zh-CN" sz="1600" b="1" dirty="0">
                <a:latin typeface="Times New Roman" panose="02020603050405020304" pitchFamily="18" charset="0"/>
                <a:cs typeface="Times New Roman" panose="02020603050405020304" pitchFamily="18" charset="0"/>
              </a:rPr>
              <a:t>_</a:t>
            </a:r>
            <a:r>
              <a:rPr lang="zh-CN" sz="1600" b="1" dirty="0" smtClean="0">
                <a:latin typeface="Times New Roman" panose="02020603050405020304" pitchFamily="18" charset="0"/>
                <a:cs typeface="Times New Roman" panose="02020603050405020304" pitchFamily="18" charset="0"/>
              </a:rPr>
              <a:t>AM</a:t>
            </a:r>
            <a:r>
              <a:rPr lang="en-US" altLang="zh-CN" sz="1600" b="1" dirty="0" smtClean="0">
                <a:latin typeface="Times New Roman" panose="02020603050405020304" pitchFamily="18" charset="0"/>
                <a:cs typeface="Times New Roman" panose="02020603050405020304" pitchFamily="18" charset="0"/>
              </a:rPr>
              <a:t> (</a:t>
            </a:r>
            <a:r>
              <a:rPr lang="en-US" altLang="zh-CN" sz="1600" b="1" dirty="0" smtClean="0">
                <a:latin typeface="Times New Roman" panose="02020603050405020304" pitchFamily="18" charset="0"/>
                <a:cs typeface="Times New Roman" panose="02020603050405020304" pitchFamily="18" charset="0"/>
                <a:sym typeface="+mn-ea"/>
              </a:rPr>
              <a:t>Fractal </a:t>
            </a:r>
            <a:r>
              <a:rPr lang="en-US" altLang="zh-CN" sz="1600" b="1" dirty="0">
                <a:latin typeface="Times New Roman" panose="02020603050405020304" pitchFamily="18" charset="0"/>
                <a:cs typeface="Times New Roman" panose="02020603050405020304" pitchFamily="18" charset="0"/>
                <a:sym typeface="+mn-ea"/>
              </a:rPr>
              <a:t>dimension of Area </a:t>
            </a:r>
            <a:r>
              <a:rPr lang="en-US" altLang="zh-CN" sz="1600" b="1" dirty="0" smtClean="0">
                <a:latin typeface="Times New Roman" panose="02020603050405020304" pitchFamily="18" charset="0"/>
                <a:cs typeface="Times New Roman" panose="02020603050405020304" pitchFamily="18" charset="0"/>
                <a:sym typeface="+mn-ea"/>
              </a:rPr>
              <a:t>Weighted), </a:t>
            </a:r>
            <a:r>
              <a:rPr lang="zh-CN" sz="1600" b="1" dirty="0" smtClean="0">
                <a:latin typeface="Times New Roman" panose="02020603050405020304" pitchFamily="18" charset="0"/>
                <a:cs typeface="Times New Roman" panose="02020603050405020304" pitchFamily="18" charset="0"/>
              </a:rPr>
              <a:t>CONTAG</a:t>
            </a:r>
            <a:r>
              <a:rPr lang="en-US" altLang="zh-CN" sz="1600" b="1" dirty="0">
                <a:latin typeface="Times New Roman" panose="02020603050405020304" pitchFamily="18" charset="0"/>
                <a:cs typeface="Times New Roman" panose="02020603050405020304" pitchFamily="18" charset="0"/>
              </a:rPr>
              <a:t> (</a:t>
            </a:r>
            <a:r>
              <a:rPr lang="en-US" altLang="zh-CN" sz="1600" b="1" dirty="0" smtClean="0">
                <a:latin typeface="Times New Roman" panose="02020603050405020304" pitchFamily="18" charset="0"/>
                <a:cs typeface="Times New Roman" panose="02020603050405020304" pitchFamily="18" charset="0"/>
              </a:rPr>
              <a:t>contagion index), </a:t>
            </a:r>
            <a:r>
              <a:rPr lang="en-US" sz="1600" b="1" dirty="0" smtClean="0">
                <a:latin typeface="Times New Roman" panose="02020603050405020304" pitchFamily="18" charset="0"/>
                <a:cs typeface="Times New Roman" panose="02020603050405020304" pitchFamily="18" charset="0"/>
              </a:rPr>
              <a:t>SHDI (</a:t>
            </a:r>
            <a:r>
              <a:rPr lang="en-US" altLang="zh-CN" sz="1600" b="1" dirty="0" smtClean="0">
                <a:latin typeface="Times New Roman" panose="02020603050405020304" pitchFamily="18" charset="0"/>
                <a:cs typeface="Times New Roman" panose="02020603050405020304" pitchFamily="18" charset="0"/>
                <a:sym typeface="+mn-ea"/>
              </a:rPr>
              <a:t>Shannon’s </a:t>
            </a:r>
            <a:r>
              <a:rPr lang="en-US" altLang="zh-CN" sz="1600" b="1" dirty="0">
                <a:latin typeface="Times New Roman" panose="02020603050405020304" pitchFamily="18" charset="0"/>
                <a:cs typeface="Times New Roman" panose="02020603050405020304" pitchFamily="18" charset="0"/>
                <a:sym typeface="+mn-ea"/>
              </a:rPr>
              <a:t>Diversity </a:t>
            </a:r>
            <a:r>
              <a:rPr lang="en-US" altLang="zh-CN" sz="1600" b="1" dirty="0" smtClean="0">
                <a:latin typeface="Times New Roman" panose="02020603050405020304" pitchFamily="18" charset="0"/>
                <a:cs typeface="Times New Roman" panose="02020603050405020304" pitchFamily="18" charset="0"/>
                <a:sym typeface="+mn-ea"/>
              </a:rPr>
              <a:t>Index), </a:t>
            </a:r>
            <a:r>
              <a:rPr lang="en-US" sz="1600" b="1" dirty="0" smtClean="0">
                <a:latin typeface="Times New Roman" panose="02020603050405020304" pitchFamily="18" charset="0"/>
                <a:cs typeface="Times New Roman" panose="02020603050405020304" pitchFamily="18" charset="0"/>
              </a:rPr>
              <a:t>SHEI (</a:t>
            </a:r>
            <a:r>
              <a:rPr lang="en-US" altLang="zh-CN" sz="1600" b="1" dirty="0" smtClean="0">
                <a:latin typeface="Times New Roman" panose="02020603050405020304" pitchFamily="18" charset="0"/>
                <a:cs typeface="Times New Roman" panose="02020603050405020304" pitchFamily="18" charset="0"/>
                <a:sym typeface="+mn-ea"/>
              </a:rPr>
              <a:t>Shannon’s </a:t>
            </a:r>
            <a:r>
              <a:rPr lang="en-US" altLang="zh-CN" sz="1600" b="1" dirty="0">
                <a:latin typeface="Times New Roman" panose="02020603050405020304" pitchFamily="18" charset="0"/>
                <a:cs typeface="Times New Roman" panose="02020603050405020304" pitchFamily="18" charset="0"/>
                <a:sym typeface="+mn-ea"/>
              </a:rPr>
              <a:t>Equilibrium </a:t>
            </a:r>
            <a:r>
              <a:rPr lang="en-US" altLang="zh-CN" sz="1600" b="1" dirty="0" smtClean="0">
                <a:latin typeface="Times New Roman" panose="02020603050405020304" pitchFamily="18" charset="0"/>
                <a:cs typeface="Times New Roman" panose="02020603050405020304" pitchFamily="18" charset="0"/>
                <a:sym typeface="+mn-ea"/>
              </a:rPr>
              <a:t>Index)</a:t>
            </a:r>
            <a:endParaRPr lang="zh-CN" altLang="en-US" sz="1600" b="1" dirty="0">
              <a:latin typeface="Times New Roman" panose="02020603050405020304" pitchFamily="18" charset="0"/>
              <a:cs typeface="Times New Roman" panose="02020603050405020304" pitchFamily="18" charset="0"/>
            </a:endParaRPr>
          </a:p>
        </p:txBody>
      </p:sp>
      <p:sp>
        <p:nvSpPr>
          <p:cNvPr id="17" name="文本框 99">
            <a:extLst>
              <a:ext uri="{FF2B5EF4-FFF2-40B4-BE49-F238E27FC236}">
                <a16:creationId xmlns:a16="http://schemas.microsoft.com/office/drawing/2014/main" xmlns="" id="{C17AD286-CF6E-4365-AF49-189C2D4E80F3}"/>
              </a:ext>
            </a:extLst>
          </p:cNvPr>
          <p:cNvSpPr txBox="1"/>
          <p:nvPr/>
        </p:nvSpPr>
        <p:spPr>
          <a:xfrm>
            <a:off x="3603260" y="1764317"/>
            <a:ext cx="5419908" cy="338554"/>
          </a:xfrm>
          <a:prstGeom prst="rect">
            <a:avLst/>
          </a:prstGeom>
          <a:noFill/>
          <a:ln w="9525">
            <a:noFill/>
          </a:ln>
        </p:spPr>
        <p:txBody>
          <a:bodyPr wrap="square">
            <a:spAutoFit/>
          </a:bodyPr>
          <a:lstStyle/>
          <a:p>
            <a:r>
              <a:rPr lang="en-US" altLang="zh-CN" sz="1600" b="1" dirty="0"/>
              <a:t>Landscape indices change of </a:t>
            </a:r>
            <a:r>
              <a:rPr lang="en-US" altLang="zh-CN" sz="1600" b="1" dirty="0" smtClean="0"/>
              <a:t>FRB from </a:t>
            </a:r>
            <a:r>
              <a:rPr lang="en-US" altLang="zh-CN" sz="1600" b="1" dirty="0"/>
              <a:t>1990 to </a:t>
            </a:r>
            <a:r>
              <a:rPr lang="en-US" altLang="zh-CN" sz="1600" b="1" dirty="0" smtClean="0"/>
              <a:t>2008</a:t>
            </a:r>
            <a:endParaRPr lang="zh-CN" altLang="en-US" sz="1600" b="1" dirty="0">
              <a:ea typeface="宋体" panose="02010600030101010101" pitchFamily="2" charset="-122"/>
            </a:endParaRPr>
          </a:p>
        </p:txBody>
      </p:sp>
      <p:cxnSp>
        <p:nvCxnSpPr>
          <p:cNvPr id="5" name="Straight Arrow Connector 4"/>
          <p:cNvCxnSpPr/>
          <p:nvPr/>
        </p:nvCxnSpPr>
        <p:spPr>
          <a:xfrm>
            <a:off x="6917613" y="4317144"/>
            <a:ext cx="0" cy="273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256240" y="4317144"/>
            <a:ext cx="0" cy="273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39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a:xfrm>
            <a:off x="155339" y="981076"/>
            <a:ext cx="5985665" cy="5384800"/>
          </a:xfrm>
        </p:spPr>
        <p:txBody>
          <a:bodyPr/>
          <a:lstStyle/>
          <a:p>
            <a:pPr algn="just"/>
            <a:r>
              <a:rPr lang="en-US" altLang="zh-CN" dirty="0"/>
              <a:t>Landscape </a:t>
            </a:r>
            <a:r>
              <a:rPr lang="en-US" altLang="zh-CN" dirty="0" smtClean="0"/>
              <a:t>pattern </a:t>
            </a:r>
            <a:r>
              <a:rPr lang="en-US" altLang="zh-CN" dirty="0"/>
              <a:t>changes in </a:t>
            </a:r>
            <a:r>
              <a:rPr lang="en-US" altLang="zh-CN" dirty="0" smtClean="0"/>
              <a:t>FRB</a:t>
            </a:r>
          </a:p>
          <a:p>
            <a:pPr lvl="1" algn="just"/>
            <a:r>
              <a:rPr lang="en-US" altLang="zh-CN" sz="2200" b="1" dirty="0">
                <a:ea typeface="微软雅黑" panose="020B0503020204020204" pitchFamily="34" charset="-122"/>
                <a:sym typeface="+mn-ea"/>
              </a:rPr>
              <a:t>Landscape </a:t>
            </a:r>
            <a:r>
              <a:rPr lang="en-US" altLang="zh-CN" sz="2200" b="1" dirty="0" smtClean="0">
                <a:ea typeface="微软雅黑" panose="020B0503020204020204" pitchFamily="34" charset="-122"/>
                <a:sym typeface="+mn-ea"/>
              </a:rPr>
              <a:t>fragmentation</a:t>
            </a:r>
          </a:p>
          <a:p>
            <a:pPr marL="895350" lvl="2" indent="-180975" algn="just"/>
            <a:r>
              <a:rPr lang="en-US" altLang="zh-CN" sz="1400" dirty="0">
                <a:ea typeface="微软雅黑" panose="020B0503020204020204" pitchFamily="34" charset="-122"/>
                <a:sym typeface="+mn-ea"/>
              </a:rPr>
              <a:t>Rice paddy and grassland were the most fragmented landscapes, of which NP and PD values first increased then decreased, and fragmentation degree first increased then decreased, showing an overall weakening trend.</a:t>
            </a:r>
            <a:endParaRPr lang="en-US" altLang="zh-CN" sz="1400" b="1" dirty="0">
              <a:ea typeface="微软雅黑" panose="020B0503020204020204" pitchFamily="34" charset="-122"/>
              <a:sym typeface="+mn-ea"/>
            </a:endParaRPr>
          </a:p>
          <a:p>
            <a:pPr lvl="1" algn="just"/>
            <a:r>
              <a:rPr lang="en-US" altLang="zh-CN" sz="2200" b="1" dirty="0">
                <a:ea typeface="微软雅黑" panose="020B0503020204020204" pitchFamily="34" charset="-122"/>
                <a:sym typeface="+mn-ea"/>
              </a:rPr>
              <a:t>Landscape</a:t>
            </a:r>
            <a:r>
              <a:rPr lang="zh-CN" altLang="en-US" sz="2200" b="1" dirty="0">
                <a:ea typeface="微软雅黑" panose="020B0503020204020204" pitchFamily="34" charset="-122"/>
                <a:sym typeface="+mn-ea"/>
              </a:rPr>
              <a:t> </a:t>
            </a:r>
            <a:r>
              <a:rPr lang="en-US" altLang="zh-CN" sz="2200" b="1" dirty="0">
                <a:ea typeface="微软雅黑" panose="020B0503020204020204" pitchFamily="34" charset="-122"/>
                <a:sym typeface="+mn-ea"/>
              </a:rPr>
              <a:t>dominance</a:t>
            </a:r>
          </a:p>
          <a:p>
            <a:pPr marL="895350" lvl="2" indent="-180975" algn="just"/>
            <a:r>
              <a:rPr lang="en-US" altLang="zh-CN" sz="1400" dirty="0">
                <a:ea typeface="微软雅黑" panose="020B0503020204020204" pitchFamily="34" charset="-122"/>
                <a:sym typeface="+mn-ea"/>
              </a:rPr>
              <a:t>Forest was the dominant landscape in this area, and the degree of dominance increased year by </a:t>
            </a:r>
            <a:r>
              <a:rPr lang="en-US" altLang="zh-CN" sz="1400" dirty="0" smtClean="0">
                <a:ea typeface="微软雅黑" panose="020B0503020204020204" pitchFamily="34" charset="-122"/>
                <a:sym typeface="+mn-ea"/>
              </a:rPr>
              <a:t>year</a:t>
            </a:r>
            <a:r>
              <a:rPr lang="zh-CN" altLang="en-US" sz="1400" dirty="0" smtClean="0">
                <a:ea typeface="微软雅黑" panose="020B0503020204020204" pitchFamily="34" charset="-122"/>
                <a:sym typeface="+mn-ea"/>
              </a:rPr>
              <a:t> </a:t>
            </a:r>
            <a:r>
              <a:rPr lang="en-US" altLang="zh-CN" sz="1400" dirty="0" smtClean="0">
                <a:ea typeface="微软雅黑" panose="020B0503020204020204" pitchFamily="34" charset="-122"/>
                <a:sym typeface="+mn-ea"/>
              </a:rPr>
              <a:t>(</a:t>
            </a:r>
            <a:r>
              <a:rPr lang="zh-CN" altLang="en-US" sz="1400" dirty="0" smtClean="0">
                <a:ea typeface="微软雅黑" panose="020B0503020204020204" pitchFamily="34" charset="-122"/>
                <a:sym typeface="+mn-ea"/>
              </a:rPr>
              <a:t>PLAND</a:t>
            </a:r>
            <a:r>
              <a:rPr lang="en-US" altLang="zh-CN" sz="1400" dirty="0" smtClean="0">
                <a:ea typeface="微软雅黑" panose="020B0503020204020204" pitchFamily="34" charset="-122"/>
                <a:sym typeface="+mn-ea"/>
              </a:rPr>
              <a:t>: Percentage </a:t>
            </a:r>
            <a:r>
              <a:rPr lang="en-US" altLang="zh-CN" sz="1400" dirty="0">
                <a:ea typeface="微软雅黑" panose="020B0503020204020204" pitchFamily="34" charset="-122"/>
                <a:sym typeface="+mn-ea"/>
              </a:rPr>
              <a:t>of </a:t>
            </a:r>
            <a:r>
              <a:rPr lang="en-US" altLang="zh-CN" sz="1400" dirty="0" smtClean="0">
                <a:ea typeface="微软雅黑" panose="020B0503020204020204" pitchFamily="34" charset="-122"/>
                <a:sym typeface="+mn-ea"/>
              </a:rPr>
              <a:t>Landscape</a:t>
            </a:r>
            <a:r>
              <a:rPr lang="en-US" altLang="zh-CN" sz="1400" dirty="0">
                <a:ea typeface="微软雅黑" panose="020B0503020204020204" pitchFamily="34" charset="-122"/>
                <a:sym typeface="+mn-ea"/>
              </a:rPr>
              <a:t>)</a:t>
            </a:r>
          </a:p>
          <a:p>
            <a:pPr lvl="1" algn="just"/>
            <a:r>
              <a:rPr lang="en-US" altLang="zh-CN" sz="2200" b="1" dirty="0">
                <a:ea typeface="微软雅黑" panose="020B0503020204020204" pitchFamily="34" charset="-122"/>
                <a:sym typeface="+mn-ea"/>
              </a:rPr>
              <a:t>Landscape shape</a:t>
            </a:r>
          </a:p>
          <a:p>
            <a:pPr marL="895350" lvl="2" indent="-180975" algn="just"/>
            <a:r>
              <a:rPr lang="en-US" altLang="zh-CN" sz="1400" dirty="0">
                <a:ea typeface="微软雅黑" panose="020B0503020204020204" pitchFamily="34" charset="-122"/>
                <a:sym typeface="+mn-ea"/>
              </a:rPr>
              <a:t>The Patch Complexity of urban area increased year by </a:t>
            </a:r>
            <a:r>
              <a:rPr lang="en-US" altLang="zh-CN" sz="1400" dirty="0" smtClean="0">
                <a:ea typeface="微软雅黑" panose="020B0503020204020204" pitchFamily="34" charset="-122"/>
                <a:sym typeface="+mn-ea"/>
              </a:rPr>
              <a:t>year</a:t>
            </a:r>
            <a:endParaRPr lang="zh-CN" altLang="en-US" sz="1400" dirty="0">
              <a:ea typeface="微软雅黑" panose="020B0503020204020204" pitchFamily="34" charset="-122"/>
              <a:sym typeface="+mn-ea"/>
            </a:endParaRPr>
          </a:p>
          <a:p>
            <a:pPr lvl="1" algn="just"/>
            <a:r>
              <a:rPr lang="en-US" altLang="zh-CN" sz="2200" b="1" dirty="0">
                <a:ea typeface="微软雅黑" panose="020B0503020204020204" pitchFamily="34" charset="-122"/>
                <a:sym typeface="+mn-ea"/>
              </a:rPr>
              <a:t>Landscape </a:t>
            </a:r>
            <a:r>
              <a:rPr lang="en-US" altLang="zh-CN" sz="2200" b="1" dirty="0" smtClean="0">
                <a:ea typeface="微软雅黑" panose="020B0503020204020204" pitchFamily="34" charset="-122"/>
                <a:sym typeface="+mn-ea"/>
              </a:rPr>
              <a:t>IJI</a:t>
            </a:r>
            <a:endParaRPr lang="en-US" altLang="zh-CN" sz="2200" b="1" dirty="0">
              <a:ea typeface="微软雅黑" panose="020B0503020204020204" pitchFamily="34" charset="-122"/>
              <a:sym typeface="+mn-ea"/>
            </a:endParaRPr>
          </a:p>
          <a:p>
            <a:pPr marL="895350" lvl="2" indent="-180975" algn="just"/>
            <a:r>
              <a:rPr lang="en-US" altLang="zh-CN" sz="1400" dirty="0">
                <a:ea typeface="微软雅黑" panose="020B0503020204020204" pitchFamily="34" charset="-122"/>
                <a:sym typeface="+mn-ea"/>
              </a:rPr>
              <a:t>The IJI (Interspersion Juxtaposition Index</a:t>
            </a:r>
            <a:r>
              <a:rPr lang="en-US" altLang="zh-CN" sz="1400" dirty="0" smtClean="0">
                <a:ea typeface="微软雅黑" panose="020B0503020204020204" pitchFamily="34" charset="-122"/>
                <a:sym typeface="+mn-ea"/>
              </a:rPr>
              <a:t>) of </a:t>
            </a:r>
            <a:r>
              <a:rPr lang="en-US" altLang="zh-CN" sz="1400" dirty="0">
                <a:ea typeface="微软雅黑" panose="020B0503020204020204" pitchFamily="34" charset="-122"/>
                <a:sym typeface="+mn-ea"/>
              </a:rPr>
              <a:t>urban area is higher than that of other landscape types, indicating that these two types are adjacent to other types, which denotes that human activities have an important impact on the distribution of landscape types.</a:t>
            </a:r>
            <a:endParaRPr lang="zh-CN" altLang="en-US" sz="1400" dirty="0">
              <a:ea typeface="微软雅黑" panose="020B0503020204020204" pitchFamily="34" charset="-122"/>
              <a:sym typeface="+mn-ea"/>
            </a:endParaRPr>
          </a:p>
          <a:p>
            <a:pPr lvl="2" algn="just"/>
            <a:endParaRPr lang="zh-CN" altLang="en-US" sz="2400" dirty="0">
              <a:ea typeface="微软雅黑" panose="020B0503020204020204" pitchFamily="34" charset="-122"/>
              <a:sym typeface="+mn-ea"/>
            </a:endParaRPr>
          </a:p>
          <a:p>
            <a:pPr lvl="2" algn="just"/>
            <a:endParaRPr lang="en-US" altLang="zh-CN" dirty="0"/>
          </a:p>
        </p:txBody>
      </p:sp>
      <p:graphicFrame>
        <p:nvGraphicFramePr>
          <p:cNvPr id="20" name="表格 1"/>
          <p:cNvGraphicFramePr/>
          <p:nvPr>
            <p:extLst>
              <p:ext uri="{D42A27DB-BD31-4B8C-83A1-F6EECF244321}">
                <p14:modId xmlns:p14="http://schemas.microsoft.com/office/powerpoint/2010/main" val="3482662269"/>
              </p:ext>
            </p:extLst>
          </p:nvPr>
        </p:nvGraphicFramePr>
        <p:xfrm>
          <a:off x="6207680" y="1358770"/>
          <a:ext cx="5984320" cy="5421128"/>
        </p:xfrm>
        <a:graphic>
          <a:graphicData uri="http://schemas.openxmlformats.org/drawingml/2006/table">
            <a:tbl>
              <a:tblPr firstRow="1" bandRow="1">
                <a:tableStyleId>{5940675A-B579-460E-94D1-54222C63F5DA}</a:tableStyleId>
              </a:tblPr>
              <a:tblGrid>
                <a:gridCol w="653744">
                  <a:extLst>
                    <a:ext uri="{9D8B030D-6E8A-4147-A177-3AD203B41FA5}">
                      <a16:colId xmlns:a16="http://schemas.microsoft.com/office/drawing/2014/main" xmlns="" val="20000"/>
                    </a:ext>
                  </a:extLst>
                </a:gridCol>
                <a:gridCol w="1101364">
                  <a:extLst>
                    <a:ext uri="{9D8B030D-6E8A-4147-A177-3AD203B41FA5}">
                      <a16:colId xmlns:a16="http://schemas.microsoft.com/office/drawing/2014/main" xmlns="" val="20001"/>
                    </a:ext>
                  </a:extLst>
                </a:gridCol>
                <a:gridCol w="564098">
                  <a:extLst>
                    <a:ext uri="{9D8B030D-6E8A-4147-A177-3AD203B41FA5}">
                      <a16:colId xmlns:a16="http://schemas.microsoft.com/office/drawing/2014/main" xmlns="" val="20002"/>
                    </a:ext>
                  </a:extLst>
                </a:gridCol>
                <a:gridCol w="949515">
                  <a:extLst>
                    <a:ext uri="{9D8B030D-6E8A-4147-A177-3AD203B41FA5}">
                      <a16:colId xmlns:a16="http://schemas.microsoft.com/office/drawing/2014/main" xmlns="" val="20003"/>
                    </a:ext>
                  </a:extLst>
                </a:gridCol>
                <a:gridCol w="931219">
                  <a:extLst>
                    <a:ext uri="{9D8B030D-6E8A-4147-A177-3AD203B41FA5}">
                      <a16:colId xmlns:a16="http://schemas.microsoft.com/office/drawing/2014/main" xmlns="" val="20004"/>
                    </a:ext>
                  </a:extLst>
                </a:gridCol>
                <a:gridCol w="987324">
                  <a:extLst>
                    <a:ext uri="{9D8B030D-6E8A-4147-A177-3AD203B41FA5}">
                      <a16:colId xmlns:a16="http://schemas.microsoft.com/office/drawing/2014/main" xmlns="" val="20005"/>
                    </a:ext>
                  </a:extLst>
                </a:gridCol>
                <a:gridCol w="797056">
                  <a:extLst>
                    <a:ext uri="{9D8B030D-6E8A-4147-A177-3AD203B41FA5}">
                      <a16:colId xmlns:a16="http://schemas.microsoft.com/office/drawing/2014/main" xmlns="" val="20006"/>
                    </a:ext>
                  </a:extLst>
                </a:gridCol>
              </a:tblGrid>
              <a:tr h="412122">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Year</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Landscape</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NP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PD (n/100ha)</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PLAND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FRAC_AM</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IJI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1912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Rice paddy</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300905</a:t>
                      </a:r>
                      <a:endParaRPr lang="en-US" alt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20.4179</a:t>
                      </a: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19.5265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1.3079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58.4875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Bare 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192943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13.0922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11.4364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1.2564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65.8581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Forest</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116245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7.8878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55.6827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1.4477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53.6905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1990</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Grassland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327128</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22.1973</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9.2308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1.1434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60.7551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Water</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10330</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0.7009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1.3758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1.2635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76.2894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Wetland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smtClean="0">
                          <a:solidFill>
                            <a:srgbClr val="000000"/>
                          </a:solidFill>
                          <a:latin typeface="Times New Roman" panose="02020603050405020304" pitchFamily="18" charset="0"/>
                          <a:cs typeface="Times New Roman" panose="02020603050405020304" pitchFamily="18" charset="0"/>
                        </a:rPr>
                        <a:t>1497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0.1016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0.1403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1.1421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71.3018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Urban</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51998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3.5283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1.4331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1.1332</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84.5781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Unused land</a:t>
                      </a: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46146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3.1312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1.1737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1.119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61.3609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1912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Rice paddy</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308133</a:t>
                      </a: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20.735</a:t>
                      </a: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10.8183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1.1716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72.8939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9"/>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Bare 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175026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11.7779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2.4379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1.0784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90.5337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Forest</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88211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5.9359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ClrTx/>
                        <a:buSzTx/>
                        <a:buFontTx/>
                        <a:buNone/>
                      </a:pPr>
                      <a:r>
                        <a:rPr lang="en-US" sz="1200" b="1" dirty="0">
                          <a:solidFill>
                            <a:srgbClr val="FF0000"/>
                          </a:solidFill>
                          <a:latin typeface="Times New Roman" panose="02020603050405020304" pitchFamily="18" charset="0"/>
                          <a:cs typeface="Times New Roman" panose="02020603050405020304" pitchFamily="18" charset="0"/>
                        </a:rPr>
                        <a:t>56.9796</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1.4356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74.4457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1"/>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2000</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Grassland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451998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30.4161</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10.5941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1.1309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75.2194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2"/>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Water</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3521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0.2369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0.2264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1.1286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65.5796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3"/>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Wetland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236553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15.9182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14.579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1.318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67.1805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4"/>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Urban</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51326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3.4539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1.9867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1.2084</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79.3588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5"/>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Unused land</a:t>
                      </a: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184929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12.4443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2.3779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1.0714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79.4109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6"/>
                  </a:ext>
                </a:extLst>
              </a:tr>
              <a:tr h="218531">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Rice paddy</a:t>
                      </a: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137983</a:t>
                      </a: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9.3555</a:t>
                      </a: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3.5127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1.1106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77.7012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17"/>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Bare 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79153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5.3667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15.2505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1.3781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78.2479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8"/>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Forest</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62172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4.2154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ClrTx/>
                        <a:buSzTx/>
                        <a:buFontTx/>
                        <a:buNone/>
                      </a:pPr>
                      <a:r>
                        <a:rPr lang="en-US" sz="1200" b="1" dirty="0">
                          <a:solidFill>
                            <a:srgbClr val="FF0000"/>
                          </a:solidFill>
                          <a:latin typeface="Times New Roman" panose="02020603050405020304" pitchFamily="18" charset="0"/>
                          <a:cs typeface="Times New Roman" panose="02020603050405020304" pitchFamily="18" charset="0"/>
                        </a:rPr>
                        <a:t>60.3949</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1.4447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66.2811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9"/>
                  </a:ext>
                </a:extLst>
              </a:tr>
              <a:tr h="206655">
                <a:tc>
                  <a:txBody>
                    <a:bodyPr/>
                    <a:lstStyle/>
                    <a:p>
                      <a:pPr algn="ctr">
                        <a:buNone/>
                      </a:pPr>
                      <a:r>
                        <a:rPr lang="en-US" sz="1200" b="1" dirty="0" smtClean="0">
                          <a:solidFill>
                            <a:srgbClr val="000000"/>
                          </a:solidFill>
                          <a:latin typeface="Times New Roman" panose="02020603050405020304" pitchFamily="18" charset="0"/>
                          <a:cs typeface="Times New Roman" panose="02020603050405020304" pitchFamily="18" charset="0"/>
                        </a:rPr>
                        <a:t>2008</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Grassland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189876</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12.8739</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8.4839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1.1667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70.8871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20"/>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Water</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7448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0.505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0.2512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1.1123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58.5912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21"/>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Wetland</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204014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13.8325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9.0935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1.1646</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53.7039</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22"/>
                  </a:ext>
                </a:extLst>
              </a:tr>
              <a:tr h="20665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Urban</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6014</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0.4078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1.1673</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1.2598</a:t>
                      </a:r>
                    </a:p>
                  </a:txBody>
                  <a:tcPr marL="7620" marR="7620" marT="7620" marB="0" anchor="ctr">
                    <a:lnL>
                      <a:noFill/>
                    </a:lnL>
                    <a:lnR>
                      <a:noFill/>
                    </a:lnR>
                    <a:lnT cap="flat">
                      <a:noFill/>
                    </a:lnT>
                    <a:lnB cap="flat">
                      <a:noFill/>
                    </a:lnB>
                    <a:lnTlToBr>
                      <a:noFill/>
                    </a:lnTlToBr>
                    <a:lnBlToTr>
                      <a:noFill/>
                    </a:lnBlToTr>
                    <a:noFill/>
                  </a:tcPr>
                </a:tc>
                <a:tc>
                  <a:txBody>
                    <a:bodyPr/>
                    <a:lstStyle/>
                    <a:p>
                      <a:pPr algn="ctr">
                        <a:buNone/>
                      </a:pPr>
                      <a:r>
                        <a:rPr lang="en-US" sz="1200" b="1" dirty="0">
                          <a:solidFill>
                            <a:srgbClr val="FF0000"/>
                          </a:solidFill>
                          <a:latin typeface="Times New Roman" panose="02020603050405020304" pitchFamily="18" charset="0"/>
                          <a:cs typeface="Times New Roman" panose="02020603050405020304" pitchFamily="18" charset="0"/>
                        </a:rPr>
                        <a:t>67.5951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23"/>
                  </a:ext>
                </a:extLst>
              </a:tr>
              <a:tr h="219125">
                <a:tc>
                  <a:txBody>
                    <a:bodyPr/>
                    <a:lstStyle/>
                    <a:p>
                      <a:pPr algn="ctr">
                        <a:buNone/>
                      </a:pPr>
                      <a:r>
                        <a:rPr lang="en-US" sz="1200" b="1" dirty="0">
                          <a:solidFill>
                            <a:srgbClr val="000000"/>
                          </a:solidFill>
                          <a:latin typeface="Times New Roman" panose="02020603050405020304" pitchFamily="18" charset="0"/>
                          <a:cs typeface="Times New Roman" panose="02020603050405020304" pitchFamily="18" charset="0"/>
                        </a:rPr>
                        <a:t> </a:t>
                      </a:r>
                      <a:endParaRPr lang="en-US" altLang="en-US"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Unused land</a:t>
                      </a: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42868</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2.9065</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1.8461</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1.1432</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rgbClr val="000000"/>
                          </a:solidFill>
                          <a:latin typeface="Times New Roman" panose="02020603050405020304" pitchFamily="18" charset="0"/>
                          <a:cs typeface="Times New Roman" panose="02020603050405020304" pitchFamily="18" charset="0"/>
                        </a:rPr>
                        <a:t>78.1797</a:t>
                      </a:r>
                      <a:endParaRPr lang="en-US" alt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762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24"/>
                  </a:ext>
                </a:extLst>
              </a:tr>
            </a:tbl>
          </a:graphicData>
        </a:graphic>
      </p:graphicFrame>
      <p:sp>
        <p:nvSpPr>
          <p:cNvPr id="21" name="文本框 99"/>
          <p:cNvSpPr txBox="1"/>
          <p:nvPr/>
        </p:nvSpPr>
        <p:spPr>
          <a:xfrm>
            <a:off x="6501045" y="1072247"/>
            <a:ext cx="5490610" cy="276999"/>
          </a:xfrm>
          <a:prstGeom prst="rect">
            <a:avLst/>
          </a:prstGeom>
          <a:noFill/>
          <a:ln w="9525">
            <a:noFill/>
          </a:ln>
        </p:spPr>
        <p:txBody>
          <a:bodyPr wrap="square">
            <a:spAutoFit/>
          </a:bodyPr>
          <a:lstStyle/>
          <a:p>
            <a:r>
              <a:rPr lang="en-US" altLang="zh-CN" sz="1200" b="1" dirty="0"/>
              <a:t>Landscape indices change of </a:t>
            </a:r>
            <a:r>
              <a:rPr lang="en-US" altLang="zh-CN" sz="1200" b="1" dirty="0" smtClean="0"/>
              <a:t>FRB from </a:t>
            </a:r>
            <a:r>
              <a:rPr lang="en-US" altLang="zh-CN" sz="1200" b="1" dirty="0"/>
              <a:t>1990 to </a:t>
            </a:r>
            <a:r>
              <a:rPr lang="en-US" altLang="zh-CN" sz="1200" b="1" dirty="0" smtClean="0"/>
              <a:t>2008 </a:t>
            </a:r>
            <a:r>
              <a:rPr lang="en-US" altLang="zh-CN" sz="1200" b="1" dirty="0"/>
              <a:t>on landscape </a:t>
            </a:r>
            <a:r>
              <a:rPr lang="en-US" altLang="zh-CN" sz="1200" b="1" dirty="0" smtClean="0"/>
              <a:t>type</a:t>
            </a:r>
            <a:endParaRPr lang="zh-CN" altLang="en-US" sz="1200" b="1" dirty="0">
              <a:ea typeface="宋体" panose="02010600030101010101" pitchFamily="2" charset="-122"/>
            </a:endParaRPr>
          </a:p>
        </p:txBody>
      </p:sp>
    </p:spTree>
    <p:extLst>
      <p:ext uri="{BB962C8B-B14F-4D97-AF65-F5344CB8AC3E}">
        <p14:creationId xmlns:p14="http://schemas.microsoft.com/office/powerpoint/2010/main" val="111419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p:txBody>
          <a:bodyPr/>
          <a:lstStyle/>
          <a:p>
            <a:r>
              <a:rPr lang="en-US" altLang="zh-CN" dirty="0"/>
              <a:t>Impacts of landscape change on surface </a:t>
            </a:r>
            <a:r>
              <a:rPr lang="en-US" altLang="zh-CN" dirty="0" smtClean="0"/>
              <a:t>runoff</a:t>
            </a:r>
          </a:p>
          <a:p>
            <a:pPr lvl="1" algn="just"/>
            <a:r>
              <a:rPr lang="en-US" altLang="zh-CN" dirty="0" smtClean="0"/>
              <a:t>The </a:t>
            </a:r>
            <a:r>
              <a:rPr lang="en-US" altLang="zh-CN" dirty="0" smtClean="0"/>
              <a:t>SWAT </a:t>
            </a:r>
            <a:r>
              <a:rPr lang="en-US" altLang="zh-CN" dirty="0"/>
              <a:t>model was used to simulate the surface runoff of 31 sub-basins, and Spearman </a:t>
            </a:r>
            <a:r>
              <a:rPr lang="en-US" altLang="zh-CN" dirty="0" smtClean="0"/>
              <a:t>Correlation Analysis </a:t>
            </a:r>
            <a:r>
              <a:rPr lang="en-US" altLang="zh-CN" dirty="0"/>
              <a:t>was used to calculate the correlation between the average annual runoff and landscape </a:t>
            </a:r>
            <a:r>
              <a:rPr lang="en-US" altLang="zh-CN" dirty="0" smtClean="0"/>
              <a:t>indices </a:t>
            </a:r>
            <a:r>
              <a:rPr lang="en-US" altLang="zh-CN" dirty="0"/>
              <a:t>of 31 </a:t>
            </a:r>
            <a:r>
              <a:rPr lang="en-US" altLang="zh-CN" dirty="0" smtClean="0"/>
              <a:t>sub-basins.</a:t>
            </a:r>
            <a:endParaRPr lang="en-US" altLang="zh-CN" dirty="0"/>
          </a:p>
        </p:txBody>
      </p:sp>
      <p:graphicFrame>
        <p:nvGraphicFramePr>
          <p:cNvPr id="10" name="表格 1"/>
          <p:cNvGraphicFramePr/>
          <p:nvPr>
            <p:custDataLst>
              <p:tags r:id="rId1"/>
            </p:custDataLst>
            <p:extLst>
              <p:ext uri="{D42A27DB-BD31-4B8C-83A1-F6EECF244321}">
                <p14:modId xmlns:p14="http://schemas.microsoft.com/office/powerpoint/2010/main" val="3349097443"/>
              </p:ext>
            </p:extLst>
          </p:nvPr>
        </p:nvGraphicFramePr>
        <p:xfrm>
          <a:off x="2261550" y="3383998"/>
          <a:ext cx="8027670" cy="3172048"/>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xmlns="" val="20000"/>
                    </a:ext>
                  </a:extLst>
                </a:gridCol>
                <a:gridCol w="2004695">
                  <a:extLst>
                    <a:ext uri="{9D8B030D-6E8A-4147-A177-3AD203B41FA5}">
                      <a16:colId xmlns:a16="http://schemas.microsoft.com/office/drawing/2014/main" xmlns="" val="20001"/>
                    </a:ext>
                  </a:extLst>
                </a:gridCol>
                <a:gridCol w="2009775">
                  <a:extLst>
                    <a:ext uri="{9D8B030D-6E8A-4147-A177-3AD203B41FA5}">
                      <a16:colId xmlns:a16="http://schemas.microsoft.com/office/drawing/2014/main" xmlns="" val="20002"/>
                    </a:ext>
                  </a:extLst>
                </a:gridCol>
                <a:gridCol w="2006600">
                  <a:extLst>
                    <a:ext uri="{9D8B030D-6E8A-4147-A177-3AD203B41FA5}">
                      <a16:colId xmlns:a16="http://schemas.microsoft.com/office/drawing/2014/main" xmlns="" val="20003"/>
                    </a:ext>
                  </a:extLst>
                </a:gridCol>
              </a:tblGrid>
              <a:tr h="315032">
                <a:tc>
                  <a:txBody>
                    <a:bodyPr/>
                    <a:lstStyle/>
                    <a:p>
                      <a:pPr algn="ctr">
                        <a:buNone/>
                      </a:pPr>
                      <a:r>
                        <a:rPr lang="en-US" sz="1400" b="1" dirty="0">
                          <a:latin typeface="Times New Roman" panose="02020603050405020304" pitchFamily="18" charset="0"/>
                          <a:cs typeface="Times New Roman" panose="02020603050405020304" pitchFamily="18" charset="0"/>
                        </a:rPr>
                        <a:t>Landscape </a:t>
                      </a:r>
                      <a:r>
                        <a:rPr lang="en-US" sz="1400" b="1" dirty="0" smtClean="0">
                          <a:latin typeface="Times New Roman" panose="02020603050405020304" pitchFamily="18" charset="0"/>
                          <a:cs typeface="Times New Roman" panose="02020603050405020304" pitchFamily="18" charset="0"/>
                        </a:rPr>
                        <a:t>Indices</a:t>
                      </a:r>
                      <a:endParaRPr lang="en-US" altLang="en-US" sz="14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dirty="0" smtClean="0">
                          <a:solidFill>
                            <a:srgbClr val="000000"/>
                          </a:solidFill>
                          <a:latin typeface="Times New Roman" panose="02020603050405020304" pitchFamily="18" charset="0"/>
                          <a:cs typeface="Times New Roman" panose="02020603050405020304" pitchFamily="18" charset="0"/>
                        </a:rPr>
                        <a:t>1990–2000</a:t>
                      </a:r>
                      <a:r>
                        <a:rPr lang="en-US" sz="1400" b="1" dirty="0" smtClean="0">
                          <a:latin typeface="Times New Roman" panose="02020603050405020304" pitchFamily="18" charset="0"/>
                          <a:cs typeface="Times New Roman" panose="02020603050405020304" pitchFamily="18" charset="0"/>
                        </a:rPr>
                        <a:t> </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dirty="0" smtClean="0">
                          <a:solidFill>
                            <a:srgbClr val="000000"/>
                          </a:solidFill>
                          <a:latin typeface="Times New Roman" panose="02020603050405020304" pitchFamily="18" charset="0"/>
                          <a:cs typeface="Times New Roman" panose="02020603050405020304" pitchFamily="18" charset="0"/>
                        </a:rPr>
                        <a:t>2000–2008</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dirty="0" smtClean="0">
                          <a:solidFill>
                            <a:srgbClr val="000000"/>
                          </a:solidFill>
                          <a:latin typeface="Times New Roman" panose="02020603050405020304" pitchFamily="18" charset="0"/>
                          <a:cs typeface="Times New Roman" panose="02020603050405020304" pitchFamily="18" charset="0"/>
                        </a:rPr>
                        <a:t>2008–2013</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3622">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NP</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-0.006</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0.068</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-0.132</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367811">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PD</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0.323</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0.467</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0.225</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317630">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MPS</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-0.323</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-0.467</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-0.225</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350165">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FRAC_AM</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-0.448</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-0.448</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-0.507</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83992">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CONTAG</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-0.328</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-0.434</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-0.331</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367811">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SHDI</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0.398</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0.428</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0.335</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333622">
                <a:tc>
                  <a:txBody>
                    <a:bodyPr/>
                    <a:lstStyle/>
                    <a:p>
                      <a:pPr algn="ctr">
                        <a:buNone/>
                      </a:pPr>
                      <a:r>
                        <a:rPr lang="en-US" sz="1400" b="1" dirty="0">
                          <a:solidFill>
                            <a:srgbClr val="000000"/>
                          </a:solidFill>
                          <a:latin typeface="Times New Roman" panose="02020603050405020304" pitchFamily="18" charset="0"/>
                          <a:cs typeface="Times New Roman" panose="02020603050405020304" pitchFamily="18" charset="0"/>
                        </a:rPr>
                        <a:t>SHEI</a:t>
                      </a:r>
                      <a:endParaRPr lang="en-US" alt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0.366</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en-US" sz="1400" dirty="0">
                          <a:solidFill>
                            <a:srgbClr val="FF0000"/>
                          </a:solidFill>
                          <a:latin typeface="Times New Roman" panose="02020603050405020304" pitchFamily="18" charset="0"/>
                          <a:cs typeface="Times New Roman" panose="02020603050405020304" pitchFamily="18" charset="0"/>
                        </a:rPr>
                        <a:t>0.428</a:t>
                      </a:r>
                      <a:r>
                        <a:rPr lang="en-US" sz="1400" baseline="30000" dirty="0">
                          <a:solidFill>
                            <a:srgbClr val="FF0000"/>
                          </a:solidFill>
                          <a:latin typeface="Times New Roman" panose="02020603050405020304" pitchFamily="18" charset="0"/>
                          <a:cs typeface="Times New Roman" panose="02020603050405020304" pitchFamily="18" charset="0"/>
                        </a:rPr>
                        <a:t>*</a:t>
                      </a:r>
                      <a:endParaRPr lang="en-US" altLang="en-US" sz="1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buNone/>
                      </a:pPr>
                      <a:r>
                        <a:rPr lang="en-US" sz="1400" dirty="0">
                          <a:solidFill>
                            <a:srgbClr val="000000"/>
                          </a:solidFill>
                          <a:latin typeface="Times New Roman" panose="02020603050405020304" pitchFamily="18" charset="0"/>
                          <a:cs typeface="Times New Roman" panose="02020603050405020304" pitchFamily="18" charset="0"/>
                        </a:rPr>
                        <a:t>0.348</a:t>
                      </a:r>
                      <a:endParaRPr lang="en-US" alt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02363">
                <a:tc gridSpan="4">
                  <a:txBody>
                    <a:bodyPr/>
                    <a:lstStyle/>
                    <a:p>
                      <a:pPr>
                        <a:buNone/>
                      </a:pPr>
                      <a:r>
                        <a:rPr lang="en-US" sz="1400" dirty="0">
                          <a:latin typeface="Times New Roman" panose="02020603050405020304" pitchFamily="18" charset="0"/>
                          <a:cs typeface="Times New Roman" panose="02020603050405020304" pitchFamily="18" charset="0"/>
                        </a:rPr>
                        <a:t>**The correlation is significant when the confidence(two-sided) is 0.01.</a:t>
                      </a:r>
                    </a:p>
                    <a:p>
                      <a:pPr>
                        <a:buNone/>
                      </a:pPr>
                      <a:r>
                        <a:rPr 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The correlation is significant when the confidence(two-sided) is 0.05.</a:t>
                      </a: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lgn="ctr">
                      <a:solidFill>
                        <a:schemeClr val="tx1"/>
                      </a:solidFill>
                      <a:prstDash val="solid"/>
                      <a:roun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cap="flat">
                      <a:noFill/>
                    </a:lnT>
                    <a:lnB w="19050" cap="flat" cmpd="sng">
                      <a:solidFill>
                        <a:srgbClr val="080000"/>
                      </a:solidFill>
                      <a:prstDash val="solid"/>
                      <a:headEnd type="none" w="med" len="med"/>
                      <a:tailEnd type="none" w="med" len="med"/>
                    </a:lnB>
                  </a:tcPr>
                </a:tc>
                <a:tc hMerge="1">
                  <a:txBody>
                    <a:bodyPr/>
                    <a:lstStyle/>
                    <a:p>
                      <a:endParaRPr lang="zh-CN"/>
                    </a:p>
                  </a:txBody>
                  <a:tcPr>
                    <a:lnT cap="flat">
                      <a:noFill/>
                    </a:lnT>
                    <a:lnB w="19050" cap="flat" cmpd="sng">
                      <a:solidFill>
                        <a:srgbClr val="080000"/>
                      </a:solidFill>
                      <a:prstDash val="solid"/>
                      <a:headEnd type="none" w="med" len="med"/>
                      <a:tailEnd type="none" w="med" len="med"/>
                    </a:lnB>
                  </a:tcPr>
                </a:tc>
                <a:tc hMerge="1">
                  <a:txBody>
                    <a:bodyPr/>
                    <a:lstStyle/>
                    <a:p>
                      <a:endParaRPr lang="zh-CN"/>
                    </a:p>
                  </a:txBody>
                  <a:tcPr>
                    <a:lnR cap="flat">
                      <a:noFill/>
                    </a:lnR>
                    <a:lnT cap="flat">
                      <a:noFill/>
                    </a:lnT>
                    <a:lnB w="19050" cap="flat" cmpd="sng">
                      <a:solidFill>
                        <a:srgbClr val="080000"/>
                      </a:solidFill>
                      <a:prstDash val="soli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1" name="文本框 99"/>
          <p:cNvSpPr txBox="1"/>
          <p:nvPr/>
        </p:nvSpPr>
        <p:spPr>
          <a:xfrm>
            <a:off x="2180565" y="2909571"/>
            <a:ext cx="8027669" cy="338554"/>
          </a:xfrm>
          <a:prstGeom prst="rect">
            <a:avLst/>
          </a:prstGeom>
          <a:noFill/>
          <a:ln w="9525">
            <a:noFill/>
          </a:ln>
        </p:spPr>
        <p:txBody>
          <a:bodyPr wrap="square">
            <a:spAutoFit/>
          </a:bodyPr>
          <a:lstStyle/>
          <a:p>
            <a:pPr algn="ctr"/>
            <a:r>
              <a:rPr lang="en-US" altLang="zh-CN" sz="1600" b="1" dirty="0">
                <a:ea typeface="宋体" panose="02010600030101010101" pitchFamily="2" charset="-122"/>
              </a:rPr>
              <a:t>Correlation between landscape indices and annual average runoff in sub-basins</a:t>
            </a:r>
            <a:endParaRPr lang="zh-CN" altLang="en-US" sz="1600" b="1" dirty="0">
              <a:ea typeface="宋体" panose="02010600030101010101" pitchFamily="2" charset="-122"/>
            </a:endParaRPr>
          </a:p>
        </p:txBody>
      </p:sp>
    </p:spTree>
    <p:extLst>
      <p:ext uri="{BB962C8B-B14F-4D97-AF65-F5344CB8AC3E}">
        <p14:creationId xmlns:p14="http://schemas.microsoft.com/office/powerpoint/2010/main" val="37648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Results and discussion</a:t>
            </a:r>
            <a:endParaRPr lang="zh-CN" altLang="en-US" dirty="0"/>
          </a:p>
        </p:txBody>
      </p:sp>
      <p:sp>
        <p:nvSpPr>
          <p:cNvPr id="3" name="Content Placeholder 2"/>
          <p:cNvSpPr>
            <a:spLocks noGrp="1"/>
          </p:cNvSpPr>
          <p:nvPr>
            <p:ph idx="1"/>
          </p:nvPr>
        </p:nvSpPr>
        <p:spPr>
          <a:xfrm>
            <a:off x="381000" y="1043735"/>
            <a:ext cx="11430000" cy="5384800"/>
          </a:xfrm>
        </p:spPr>
        <p:txBody>
          <a:bodyPr/>
          <a:lstStyle/>
          <a:p>
            <a:r>
              <a:rPr lang="en-US" altLang="zh-CN" dirty="0"/>
              <a:t>Impacts of landscape change on surface runoff</a:t>
            </a:r>
          </a:p>
        </p:txBody>
      </p:sp>
      <p:graphicFrame>
        <p:nvGraphicFramePr>
          <p:cNvPr id="8" name="表格 2"/>
          <p:cNvGraphicFramePr/>
          <p:nvPr>
            <p:extLst>
              <p:ext uri="{D42A27DB-BD31-4B8C-83A1-F6EECF244321}">
                <p14:modId xmlns:p14="http://schemas.microsoft.com/office/powerpoint/2010/main" val="3070985225"/>
              </p:ext>
            </p:extLst>
          </p:nvPr>
        </p:nvGraphicFramePr>
        <p:xfrm>
          <a:off x="290356" y="1804455"/>
          <a:ext cx="5265894" cy="4909912"/>
        </p:xfrm>
        <a:graphic>
          <a:graphicData uri="http://schemas.openxmlformats.org/drawingml/2006/table">
            <a:tbl>
              <a:tblPr firstRow="1" bandRow="1">
                <a:tableStyleId>{5940675A-B579-460E-94D1-54222C63F5DA}</a:tableStyleId>
              </a:tblPr>
              <a:tblGrid>
                <a:gridCol w="990109">
                  <a:extLst>
                    <a:ext uri="{9D8B030D-6E8A-4147-A177-3AD203B41FA5}">
                      <a16:colId xmlns:a16="http://schemas.microsoft.com/office/drawing/2014/main" xmlns="" val="20000"/>
                    </a:ext>
                  </a:extLst>
                </a:gridCol>
                <a:gridCol w="900100">
                  <a:extLst>
                    <a:ext uri="{9D8B030D-6E8A-4147-A177-3AD203B41FA5}">
                      <a16:colId xmlns:a16="http://schemas.microsoft.com/office/drawing/2014/main" xmlns="" val="20001"/>
                    </a:ext>
                  </a:extLst>
                </a:gridCol>
                <a:gridCol w="1043581">
                  <a:extLst>
                    <a:ext uri="{9D8B030D-6E8A-4147-A177-3AD203B41FA5}">
                      <a16:colId xmlns:a16="http://schemas.microsoft.com/office/drawing/2014/main" xmlns="" val="20002"/>
                    </a:ext>
                  </a:extLst>
                </a:gridCol>
                <a:gridCol w="1166052">
                  <a:extLst>
                    <a:ext uri="{9D8B030D-6E8A-4147-A177-3AD203B41FA5}">
                      <a16:colId xmlns:a16="http://schemas.microsoft.com/office/drawing/2014/main" xmlns="" val="20003"/>
                    </a:ext>
                  </a:extLst>
                </a:gridCol>
                <a:gridCol w="1166052">
                  <a:extLst>
                    <a:ext uri="{9D8B030D-6E8A-4147-A177-3AD203B41FA5}">
                      <a16:colId xmlns:a16="http://schemas.microsoft.com/office/drawing/2014/main" xmlns="" val="20004"/>
                    </a:ext>
                  </a:extLst>
                </a:gridCol>
              </a:tblGrid>
              <a:tr h="382899">
                <a:tc>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Landscape </a:t>
                      </a:r>
                      <a:r>
                        <a:rPr lang="en-US" sz="1200" b="1" dirty="0">
                          <a:solidFill>
                            <a:schemeClr val="tx1"/>
                          </a:solidFill>
                          <a:latin typeface="Times New Roman" panose="02020603050405020304" pitchFamily="18" charset="0"/>
                          <a:cs typeface="Times New Roman" panose="02020603050405020304" pitchFamily="18" charset="0"/>
                        </a:rPr>
                        <a:t>types</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a:solidFill>
                            <a:schemeClr val="tx1"/>
                          </a:solidFill>
                          <a:latin typeface="Times New Roman" panose="02020603050405020304" pitchFamily="18" charset="0"/>
                          <a:cs typeface="Times New Roman" panose="02020603050405020304" pitchFamily="18" charset="0"/>
                        </a:rPr>
                        <a:t>Landscape </a:t>
                      </a:r>
                      <a:r>
                        <a:rPr lang="en-US" sz="1200" b="1" dirty="0" smtClean="0">
                          <a:solidFill>
                            <a:schemeClr val="tx1"/>
                          </a:solidFill>
                          <a:latin typeface="Times New Roman" panose="02020603050405020304" pitchFamily="18" charset="0"/>
                          <a:cs typeface="Times New Roman" panose="02020603050405020304" pitchFamily="18" charset="0"/>
                        </a:rPr>
                        <a:t>indices</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1990–2000</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2000–2008</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2008–2013</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27075">
                <a:tc rowSpan="5">
                  <a:txBody>
                    <a:bodyPr/>
                    <a:lstStyle/>
                    <a:p>
                      <a:pPr algn="ctr">
                        <a:buNone/>
                      </a:pPr>
                      <a:r>
                        <a:rPr lang="en-US" altLang="en-US" sz="1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Agricultural</a:t>
                      </a:r>
                      <a:r>
                        <a:rPr lang="en-US" altLang="en-US" sz="1200" b="1" baseline="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land</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0.42</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0.527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0.287</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1"/>
                  </a:ext>
                </a:extLst>
              </a:tr>
              <a:tr h="228812">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0.028</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0.137</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-0.142</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2707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0.442</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0.517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0.238</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2707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0.286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0.145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0.213</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00428">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0.465</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-0.134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-0.231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27654">
                <a:tc rowSpan="5">
                  <a:txBody>
                    <a:bodyPr/>
                    <a:lstStyle/>
                    <a:p>
                      <a:pPr algn="ctr">
                        <a:buNone/>
                      </a:pPr>
                      <a:r>
                        <a:rPr lang="en-US" sz="1200" b="1" dirty="0">
                          <a:solidFill>
                            <a:schemeClr val="tx1"/>
                          </a:solidFill>
                          <a:latin typeface="Times New Roman" panose="02020603050405020304" pitchFamily="18" charset="0"/>
                          <a:cs typeface="Times New Roman" panose="02020603050405020304" pitchFamily="18" charset="0"/>
                        </a:rPr>
                        <a:t>Rice </a:t>
                      </a:r>
                      <a:r>
                        <a:rPr lang="en-US" sz="1200" b="1" dirty="0" smtClean="0">
                          <a:solidFill>
                            <a:schemeClr val="tx1"/>
                          </a:solidFill>
                          <a:latin typeface="Times New Roman" panose="02020603050405020304" pitchFamily="18" charset="0"/>
                          <a:cs typeface="Times New Roman" panose="02020603050405020304" pitchFamily="18" charset="0"/>
                        </a:rPr>
                        <a:t>paddy</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0.553</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0.522</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0.438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6"/>
                  </a:ext>
                </a:extLst>
              </a:tr>
              <a:tr h="22707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-0.257</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-0.191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-0.055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29392">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-0.066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0.255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2707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0.263</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0.368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0.277</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27654">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0.527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0.042</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27075">
                <a:tc rowSpan="5">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Forest</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-0.535</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-0.516</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-0.516</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11"/>
                  </a:ext>
                </a:extLst>
              </a:tr>
              <a:tr h="228233">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0.086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0.152</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0.019</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2"/>
                  </a:ext>
                </a:extLst>
              </a:tr>
              <a:tr h="228233">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0.246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0.437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0.296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3"/>
                  </a:ext>
                </a:extLst>
              </a:tr>
              <a:tr h="227654">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-0.438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-0.435</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-0.485</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4"/>
                  </a:ext>
                </a:extLst>
              </a:tr>
              <a:tr h="22707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0.205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0.118</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5"/>
                  </a:ext>
                </a:extLst>
              </a:tr>
              <a:tr h="228233">
                <a:tc rowSpan="5">
                  <a:txBody>
                    <a:bodyPr/>
                    <a:lstStyle/>
                    <a:p>
                      <a:pPr algn="ctr">
                        <a:buNone/>
                      </a:pPr>
                      <a:r>
                        <a:rPr lang="en-US" altLang="en-US" sz="1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Grassland</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0.034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0.154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-0.292</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16"/>
                  </a:ext>
                </a:extLst>
              </a:tr>
              <a:tr h="22707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-0.102</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-0.029</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-0.304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7"/>
                  </a:ext>
                </a:extLst>
              </a:tr>
              <a:tr h="228812">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0.275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0.379</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-0.311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8"/>
                  </a:ext>
                </a:extLst>
              </a:tr>
              <a:tr h="225916">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-0.222</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-0.254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9"/>
                  </a:ext>
                </a:extLst>
              </a:tr>
              <a:tr h="229392">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0.418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0.458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-0.424</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20"/>
                  </a:ext>
                </a:extLst>
              </a:tr>
            </a:tbl>
          </a:graphicData>
        </a:graphic>
      </p:graphicFrame>
      <p:graphicFrame>
        <p:nvGraphicFramePr>
          <p:cNvPr id="12" name="表格 3"/>
          <p:cNvGraphicFramePr/>
          <p:nvPr>
            <p:custDataLst>
              <p:tags r:id="rId1"/>
            </p:custDataLst>
            <p:extLst>
              <p:ext uri="{D42A27DB-BD31-4B8C-83A1-F6EECF244321}">
                <p14:modId xmlns:p14="http://schemas.microsoft.com/office/powerpoint/2010/main" val="158819299"/>
              </p:ext>
            </p:extLst>
          </p:nvPr>
        </p:nvGraphicFramePr>
        <p:xfrm>
          <a:off x="6096000" y="1763816"/>
          <a:ext cx="5547995" cy="5061372"/>
        </p:xfrm>
        <a:graphic>
          <a:graphicData uri="http://schemas.openxmlformats.org/drawingml/2006/table">
            <a:tbl>
              <a:tblPr firstRow="1" bandRow="1">
                <a:tableStyleId>{5940675A-B579-460E-94D1-54222C63F5DA}</a:tableStyleId>
              </a:tblPr>
              <a:tblGrid>
                <a:gridCol w="798830">
                  <a:extLst>
                    <a:ext uri="{9D8B030D-6E8A-4147-A177-3AD203B41FA5}">
                      <a16:colId xmlns:a16="http://schemas.microsoft.com/office/drawing/2014/main" xmlns="" val="20000"/>
                    </a:ext>
                  </a:extLst>
                </a:gridCol>
                <a:gridCol w="1096645">
                  <a:extLst>
                    <a:ext uri="{9D8B030D-6E8A-4147-A177-3AD203B41FA5}">
                      <a16:colId xmlns:a16="http://schemas.microsoft.com/office/drawing/2014/main" xmlns="" val="20001"/>
                    </a:ext>
                  </a:extLst>
                </a:gridCol>
                <a:gridCol w="1195705">
                  <a:extLst>
                    <a:ext uri="{9D8B030D-6E8A-4147-A177-3AD203B41FA5}">
                      <a16:colId xmlns:a16="http://schemas.microsoft.com/office/drawing/2014/main" xmlns="" val="20002"/>
                    </a:ext>
                  </a:extLst>
                </a:gridCol>
                <a:gridCol w="1228090">
                  <a:extLst>
                    <a:ext uri="{9D8B030D-6E8A-4147-A177-3AD203B41FA5}">
                      <a16:colId xmlns:a16="http://schemas.microsoft.com/office/drawing/2014/main" xmlns="" val="20003"/>
                    </a:ext>
                  </a:extLst>
                </a:gridCol>
                <a:gridCol w="1228725">
                  <a:extLst>
                    <a:ext uri="{9D8B030D-6E8A-4147-A177-3AD203B41FA5}">
                      <a16:colId xmlns:a16="http://schemas.microsoft.com/office/drawing/2014/main" xmlns="" val="20004"/>
                    </a:ext>
                  </a:extLst>
                </a:gridCol>
              </a:tblGrid>
              <a:tr h="252572">
                <a:tc rowSpan="5">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Water</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0.62</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0.497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0.417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0"/>
                  </a:ext>
                </a:extLst>
              </a:tr>
              <a:tr h="23035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0.308</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-0.174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-0.001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32109">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0.545</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0.091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0.295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2918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0.518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0.598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0.394</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32693">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0.397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0.368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29770">
                <a:tc rowSpan="5">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Wetland</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0.632</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0.285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5"/>
                  </a:ext>
                </a:extLst>
              </a:tr>
              <a:tr h="231524">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0.243</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0.181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30939">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0.379</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0.253</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29770">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-0.7</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0.497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0.442</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19644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0.459</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73011">
                <a:tc rowSpan="5">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Urban</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0.469</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0.508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0.594</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10"/>
                  </a:ext>
                </a:extLst>
              </a:tr>
              <a:tr h="228601">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0.245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0.158</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0.014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1"/>
                  </a:ext>
                </a:extLst>
              </a:tr>
              <a:tr h="229770">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0.538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0.597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0.543</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2"/>
                  </a:ext>
                </a:extLst>
              </a:tr>
              <a:tr h="232693">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0.215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0.447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0.586</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3"/>
                  </a:ext>
                </a:extLst>
              </a:tr>
              <a:tr h="229770">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0.096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0.437</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-0.173</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230939">
                <a:tc rowSpan="5">
                  <a:txBody>
                    <a:bodyPr/>
                    <a:lstStyle/>
                    <a:p>
                      <a:pPr algn="ctr">
                        <a:buNone/>
                      </a:pPr>
                      <a:r>
                        <a:rPr lang="en-US" sz="1200" b="1" dirty="0" smtClean="0">
                          <a:solidFill>
                            <a:schemeClr val="tx1"/>
                          </a:solidFill>
                          <a:latin typeface="Times New Roman" panose="02020603050405020304" pitchFamily="18" charset="0"/>
                          <a:cs typeface="Times New Roman" panose="02020603050405020304" pitchFamily="18" charset="0"/>
                        </a:rPr>
                        <a:t>Bare land</a:t>
                      </a:r>
                      <a:endParaRPr lang="en-US" altLang="en-US" sz="1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PLAND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0.535</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0.252</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905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0.179</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905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15"/>
                  </a:ext>
                </a:extLst>
              </a:tr>
              <a:tr h="230939">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NP</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0.308</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-0.004</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-0.036</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6"/>
                  </a:ext>
                </a:extLst>
              </a:tr>
              <a:tr h="19644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PD</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0.478</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0.279</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0.187</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7"/>
                  </a:ext>
                </a:extLst>
              </a:tr>
              <a:tr h="231524">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FRAC_AM</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0.554</a:t>
                      </a:r>
                      <a:r>
                        <a:rPr lang="en-US" sz="1200" baseline="30000" dirty="0">
                          <a:solidFill>
                            <a:schemeClr val="tx1"/>
                          </a:solidFill>
                          <a:latin typeface="Times New Roman" panose="02020603050405020304" pitchFamily="18" charset="0"/>
                          <a:cs typeface="Times New Roman" panose="02020603050405020304" pitchFamily="18" charset="0"/>
                        </a:rPr>
                        <a:t>**</a:t>
                      </a:r>
                      <a:endParaRPr lang="en-US" altLang="en-US" sz="1200" baseline="30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0.137</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0.079</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8"/>
                  </a:ext>
                </a:extLst>
              </a:tr>
              <a:tr h="196445">
                <a:tc vMerge="1">
                  <a:txBody>
                    <a:bodyPr/>
                    <a:lstStyle/>
                    <a:p>
                      <a:pPr algn="ctr">
                        <a:buNone/>
                      </a:pPr>
                      <a:endParaRPr lang="en-US" altLang="en-US" sz="12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IJI</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0.305</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0.229</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cap="flat">
                      <a:noFill/>
                    </a:lnT>
                    <a:lnB w="1905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200" dirty="0">
                          <a:solidFill>
                            <a:schemeClr val="tx1"/>
                          </a:solidFill>
                          <a:latin typeface="Times New Roman" panose="02020603050405020304" pitchFamily="18" charset="0"/>
                          <a:cs typeface="Times New Roman" panose="02020603050405020304" pitchFamily="18" charset="0"/>
                        </a:rPr>
                        <a:t>-0.031</a:t>
                      </a:r>
                      <a:endParaRPr lang="en-US" alt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19"/>
                  </a:ext>
                </a:extLst>
              </a:tr>
              <a:tr h="38587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a:t>
                      </a:r>
                      <a:r>
                        <a:rPr lang="en-US" altLang="zh-CN" sz="1200" dirty="0">
                          <a:solidFill>
                            <a:schemeClr val="tx1"/>
                          </a:solidFill>
                          <a:latin typeface="Times New Roman" panose="02020603050405020304" pitchFamily="18" charset="0"/>
                          <a:cs typeface="Times New Roman" panose="02020603050405020304" pitchFamily="18" charset="0"/>
                        </a:rPr>
                        <a:t>The correlation is significant when the confidence(two-sided) is 0.01.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a:t>
                      </a:r>
                      <a:r>
                        <a:rPr lang="en-US" altLang="zh-CN" sz="1200" dirty="0">
                          <a:solidFill>
                            <a:schemeClr val="tx1"/>
                          </a:solidFill>
                          <a:latin typeface="Times New Roman" panose="02020603050405020304" pitchFamily="18" charset="0"/>
                          <a:cs typeface="Times New Roman" panose="02020603050405020304" pitchFamily="18" charset="0"/>
                        </a:rPr>
                        <a:t>The correlation is significant when the confidence(two-sided) is 0.05.</a:t>
                      </a:r>
                    </a:p>
                  </a:txBody>
                  <a:tcPr marL="68580" marR="68580" marT="0" marB="0">
                    <a:lnL>
                      <a:noFill/>
                    </a:lnL>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c hMerge="1">
                  <a:txBody>
                    <a:bodyPr/>
                    <a:lstStyle/>
                    <a:p>
                      <a:endParaRPr lang="zh-CN"/>
                    </a:p>
                  </a:txBody>
                  <a:tcPr>
                    <a:lnR cap="flat">
                      <a:noFill/>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extLst>
                  <a:ext uri="{0D108BD9-81ED-4DB2-BD59-A6C34878D82A}">
                    <a16:rowId xmlns:a16="http://schemas.microsoft.com/office/drawing/2014/main" xmlns="" val="10020"/>
                  </a:ext>
                </a:extLst>
              </a:tr>
            </a:tbl>
          </a:graphicData>
        </a:graphic>
      </p:graphicFrame>
      <p:sp>
        <p:nvSpPr>
          <p:cNvPr id="13" name="文本框 99"/>
          <p:cNvSpPr txBox="1"/>
          <p:nvPr/>
        </p:nvSpPr>
        <p:spPr>
          <a:xfrm>
            <a:off x="1670558" y="1440389"/>
            <a:ext cx="9375992" cy="338554"/>
          </a:xfrm>
          <a:prstGeom prst="rect">
            <a:avLst/>
          </a:prstGeom>
          <a:noFill/>
          <a:ln w="9525">
            <a:noFill/>
          </a:ln>
        </p:spPr>
        <p:txBody>
          <a:bodyPr wrap="square">
            <a:spAutoFit/>
          </a:bodyPr>
          <a:lstStyle/>
          <a:p>
            <a:r>
              <a:rPr lang="en-US" altLang="zh-CN" sz="1600" b="1" dirty="0">
                <a:ea typeface="宋体" panose="02010600030101010101" pitchFamily="2" charset="-122"/>
              </a:rPr>
              <a:t>Correlation between landscape indices and annual average runoff in different </a:t>
            </a:r>
            <a:r>
              <a:rPr lang="en-US" altLang="zh-CN" sz="1600" b="1" dirty="0" smtClean="0">
                <a:ea typeface="宋体" panose="02010600030101010101" pitchFamily="2" charset="-122"/>
              </a:rPr>
              <a:t>landscape </a:t>
            </a:r>
            <a:r>
              <a:rPr lang="en-US" altLang="zh-CN" sz="1600" b="1" dirty="0">
                <a:ea typeface="宋体" panose="02010600030101010101" pitchFamily="2" charset="-122"/>
              </a:rPr>
              <a:t>types </a:t>
            </a:r>
            <a:endParaRPr lang="zh-CN" altLang="en-US" sz="1600" b="1" dirty="0">
              <a:ea typeface="宋体" panose="02010600030101010101" pitchFamily="2" charset="-122"/>
            </a:endParaRPr>
          </a:p>
        </p:txBody>
      </p:sp>
      <p:sp>
        <p:nvSpPr>
          <p:cNvPr id="14" name="矩形 1"/>
          <p:cNvSpPr/>
          <p:nvPr/>
        </p:nvSpPr>
        <p:spPr>
          <a:xfrm>
            <a:off x="6169659" y="1778943"/>
            <a:ext cx="5326941" cy="1155002"/>
          </a:xfrm>
          <a:prstGeom prst="rect">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670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Outline</a:t>
            </a:r>
            <a:endParaRPr lang="zh-CN" altLang="en-US" dirty="0"/>
          </a:p>
        </p:txBody>
      </p:sp>
      <p:sp>
        <p:nvSpPr>
          <p:cNvPr id="4" name="AutoShape 8"/>
          <p:cNvSpPr>
            <a:spLocks noChangeArrowheads="1"/>
          </p:cNvSpPr>
          <p:nvPr/>
        </p:nvSpPr>
        <p:spPr bwMode="gray">
          <a:xfrm>
            <a:off x="3423745" y="1583795"/>
            <a:ext cx="5903614" cy="555625"/>
          </a:xfrm>
          <a:prstGeom prst="roundRect">
            <a:avLst>
              <a:gd name="adj"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5" name="Group 9"/>
          <p:cNvGrpSpPr>
            <a:grpSpLocks/>
          </p:cNvGrpSpPr>
          <p:nvPr/>
        </p:nvGrpSpPr>
        <p:grpSpPr bwMode="auto">
          <a:xfrm>
            <a:off x="3068145" y="1537758"/>
            <a:ext cx="896937" cy="617537"/>
            <a:chOff x="720" y="960"/>
            <a:chExt cx="987" cy="795"/>
          </a:xfrm>
        </p:grpSpPr>
        <p:sp>
          <p:nvSpPr>
            <p:cNvPr id="6" name="Oval 10"/>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Oval 11"/>
            <p:cNvSpPr>
              <a:spLocks noChangeArrowheads="1"/>
            </p:cNvSpPr>
            <p:nvPr/>
          </p:nvSpPr>
          <p:spPr bwMode="gray">
            <a:xfrm rot="1758052">
              <a:off x="720" y="960"/>
              <a:ext cx="961" cy="768"/>
            </a:xfrm>
            <a:prstGeom prst="ellipse">
              <a:avLst/>
            </a:prstGeom>
            <a:gradFill rotWithShape="1">
              <a:gsLst>
                <a:gs pos="0">
                  <a:schemeClr val="hlink"/>
                </a:gs>
                <a:gs pos="100000">
                  <a:schemeClr val="hlink">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Times New Roman" panose="02020603050405020304" pitchFamily="18" charset="0"/>
                <a:cs typeface="Times New Roman" panose="02020603050405020304" pitchFamily="18" charset="0"/>
              </a:endParaRPr>
            </a:p>
          </p:txBody>
        </p:sp>
        <p:sp>
          <p:nvSpPr>
            <p:cNvPr id="8" name="Oval 12"/>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9" name="Text Box 13"/>
          <p:cNvSpPr txBox="1">
            <a:spLocks noChangeArrowheads="1"/>
          </p:cNvSpPr>
          <p:nvPr/>
        </p:nvSpPr>
        <p:spPr bwMode="gray">
          <a:xfrm>
            <a:off x="3930157" y="1609195"/>
            <a:ext cx="3219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nSpc>
                <a:spcPct val="100000"/>
              </a:lnSpc>
              <a:spcBef>
                <a:spcPct val="0"/>
              </a:spcBef>
              <a:buClrTx/>
              <a:buFontTx/>
              <a:buNone/>
            </a:pPr>
            <a:r>
              <a:rPr lang="en-US" altLang="zh-CN" b="1" dirty="0">
                <a:latin typeface="Times New Roman" panose="02020603050405020304" pitchFamily="18" charset="0"/>
                <a:cs typeface="Times New Roman" panose="02020603050405020304" pitchFamily="18" charset="0"/>
              </a:rPr>
              <a:t>Introduction</a:t>
            </a:r>
            <a:endParaRPr lang="zh-CN" altLang="en-US" b="1" dirty="0">
              <a:latin typeface="Times New Roman" panose="02020603050405020304" pitchFamily="18" charset="0"/>
              <a:cs typeface="Times New Roman" panose="02020603050405020304" pitchFamily="18" charset="0"/>
            </a:endParaRPr>
          </a:p>
        </p:txBody>
      </p:sp>
      <p:sp>
        <p:nvSpPr>
          <p:cNvPr id="10" name="Text Box 14"/>
          <p:cNvSpPr txBox="1">
            <a:spLocks noChangeArrowheads="1"/>
          </p:cNvSpPr>
          <p:nvPr/>
        </p:nvSpPr>
        <p:spPr bwMode="gray">
          <a:xfrm>
            <a:off x="3322966" y="1583795"/>
            <a:ext cx="45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a:lnSpc>
                <a:spcPct val="100000"/>
              </a:lnSpc>
              <a:spcBef>
                <a:spcPct val="0"/>
              </a:spcBef>
              <a:buClrTx/>
              <a:buFontTx/>
              <a:buNone/>
            </a:pPr>
            <a:r>
              <a:rPr lang="en-US" altLang="zh-CN"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1.</a:t>
            </a:r>
          </a:p>
        </p:txBody>
      </p:sp>
      <p:sp>
        <p:nvSpPr>
          <p:cNvPr id="11" name="AutoShape 15"/>
          <p:cNvSpPr>
            <a:spLocks noChangeArrowheads="1"/>
          </p:cNvSpPr>
          <p:nvPr/>
        </p:nvSpPr>
        <p:spPr bwMode="gray">
          <a:xfrm>
            <a:off x="3417395" y="3023658"/>
            <a:ext cx="5909964" cy="555625"/>
          </a:xfrm>
          <a:prstGeom prst="roundRect">
            <a:avLst>
              <a:gd name="adj"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2" name="Group 16"/>
          <p:cNvGrpSpPr>
            <a:grpSpLocks/>
          </p:cNvGrpSpPr>
          <p:nvPr/>
        </p:nvGrpSpPr>
        <p:grpSpPr bwMode="auto">
          <a:xfrm>
            <a:off x="3064970" y="2977620"/>
            <a:ext cx="890587" cy="617538"/>
            <a:chOff x="720" y="960"/>
            <a:chExt cx="987" cy="795"/>
          </a:xfrm>
        </p:grpSpPr>
        <p:sp>
          <p:nvSpPr>
            <p:cNvPr id="13" name="Oval 17"/>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Oval 18"/>
            <p:cNvSpPr>
              <a:spLocks noChangeArrowheads="1"/>
            </p:cNvSpPr>
            <p:nvPr/>
          </p:nvSpPr>
          <p:spPr bwMode="gray">
            <a:xfrm rot="1758052">
              <a:off x="720" y="960"/>
              <a:ext cx="961" cy="768"/>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Times New Roman" panose="02020603050405020304" pitchFamily="18" charset="0"/>
                <a:cs typeface="Times New Roman" panose="02020603050405020304" pitchFamily="18" charset="0"/>
              </a:endParaRPr>
            </a:p>
          </p:txBody>
        </p:sp>
        <p:sp>
          <p:nvSpPr>
            <p:cNvPr id="15" name="Oval 19"/>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6" name="Text Box 20"/>
          <p:cNvSpPr txBox="1">
            <a:spLocks noChangeArrowheads="1"/>
          </p:cNvSpPr>
          <p:nvPr/>
        </p:nvSpPr>
        <p:spPr bwMode="gray">
          <a:xfrm>
            <a:off x="3930157" y="3049058"/>
            <a:ext cx="5397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nSpc>
                <a:spcPct val="100000"/>
              </a:lnSpc>
              <a:spcBef>
                <a:spcPct val="0"/>
              </a:spcBef>
              <a:buClrTx/>
              <a:buNone/>
            </a:pPr>
            <a:r>
              <a:rPr lang="en-US" altLang="zh-CN" b="1" dirty="0">
                <a:latin typeface="Times New Roman" panose="02020603050405020304" pitchFamily="18" charset="0"/>
                <a:cs typeface="Times New Roman" panose="02020603050405020304" pitchFamily="18" charset="0"/>
              </a:rPr>
              <a:t>Method</a:t>
            </a:r>
            <a:endParaRPr lang="zh-CN" altLang="en-US" b="1" dirty="0">
              <a:latin typeface="Times New Roman" panose="02020603050405020304" pitchFamily="18" charset="0"/>
              <a:cs typeface="Times New Roman" panose="02020603050405020304" pitchFamily="18" charset="0"/>
            </a:endParaRPr>
          </a:p>
        </p:txBody>
      </p:sp>
      <p:sp>
        <p:nvSpPr>
          <p:cNvPr id="17" name="Text Box 21"/>
          <p:cNvSpPr txBox="1">
            <a:spLocks noChangeArrowheads="1"/>
          </p:cNvSpPr>
          <p:nvPr/>
        </p:nvSpPr>
        <p:spPr bwMode="gray">
          <a:xfrm>
            <a:off x="3315028" y="3023658"/>
            <a:ext cx="45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a:lnSpc>
                <a:spcPct val="100000"/>
              </a:lnSpc>
              <a:spcBef>
                <a:spcPct val="0"/>
              </a:spcBef>
              <a:buClrTx/>
              <a:buFontTx/>
              <a:buNone/>
            </a:pPr>
            <a:r>
              <a:rPr lang="en-US" altLang="zh-CN"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3.</a:t>
            </a:r>
          </a:p>
        </p:txBody>
      </p:sp>
      <p:sp>
        <p:nvSpPr>
          <p:cNvPr id="18" name="AutoShape 35"/>
          <p:cNvSpPr>
            <a:spLocks noChangeArrowheads="1"/>
          </p:cNvSpPr>
          <p:nvPr/>
        </p:nvSpPr>
        <p:spPr bwMode="gray">
          <a:xfrm>
            <a:off x="3415807" y="2303577"/>
            <a:ext cx="5911552" cy="555625"/>
          </a:xfrm>
          <a:prstGeom prst="roundRect">
            <a:avLst>
              <a:gd name="adj"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9" name="Group 36"/>
          <p:cNvGrpSpPr>
            <a:grpSpLocks/>
          </p:cNvGrpSpPr>
          <p:nvPr/>
        </p:nvGrpSpPr>
        <p:grpSpPr bwMode="auto">
          <a:xfrm>
            <a:off x="3066557" y="2257540"/>
            <a:ext cx="884238" cy="617537"/>
            <a:chOff x="720" y="960"/>
            <a:chExt cx="987" cy="795"/>
          </a:xfrm>
        </p:grpSpPr>
        <p:sp>
          <p:nvSpPr>
            <p:cNvPr id="20" name="Oval 37"/>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Oval 38"/>
            <p:cNvSpPr>
              <a:spLocks noChangeArrowheads="1"/>
            </p:cNvSpPr>
            <p:nvPr/>
          </p:nvSpPr>
          <p:spPr bwMode="gray">
            <a:xfrm rot="1758052">
              <a:off x="720" y="960"/>
              <a:ext cx="960" cy="768"/>
            </a:xfrm>
            <a:prstGeom prst="ellipse">
              <a:avLst/>
            </a:prstGeom>
            <a:gradFill rotWithShape="1">
              <a:gsLst>
                <a:gs pos="0">
                  <a:schemeClr val="folHlink"/>
                </a:gs>
                <a:gs pos="100000">
                  <a:schemeClr val="folHlink">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Times New Roman" panose="02020603050405020304" pitchFamily="18" charset="0"/>
                <a:cs typeface="Times New Roman" panose="02020603050405020304" pitchFamily="18" charset="0"/>
              </a:endParaRPr>
            </a:p>
          </p:txBody>
        </p:sp>
        <p:sp>
          <p:nvSpPr>
            <p:cNvPr id="22" name="Oval 39"/>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Text Box 40"/>
          <p:cNvSpPr txBox="1">
            <a:spLocks noChangeArrowheads="1"/>
          </p:cNvSpPr>
          <p:nvPr/>
        </p:nvSpPr>
        <p:spPr bwMode="gray">
          <a:xfrm>
            <a:off x="3930157" y="2328977"/>
            <a:ext cx="52531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marL="0" indent="0">
              <a:lnSpc>
                <a:spcPct val="100000"/>
              </a:lnSpc>
              <a:spcBef>
                <a:spcPct val="0"/>
              </a:spcBef>
              <a:buClrTx/>
              <a:buNone/>
            </a:pPr>
            <a:r>
              <a:rPr lang="en-US" altLang="zh-CN" b="1" dirty="0">
                <a:latin typeface="Times New Roman" panose="02020603050405020304" pitchFamily="18" charset="0"/>
                <a:cs typeface="Times New Roman" panose="02020603050405020304" pitchFamily="18" charset="0"/>
              </a:rPr>
              <a:t>Study area and data</a:t>
            </a:r>
          </a:p>
        </p:txBody>
      </p:sp>
      <p:sp>
        <p:nvSpPr>
          <p:cNvPr id="24" name="Text Box 41"/>
          <p:cNvSpPr txBox="1">
            <a:spLocks noChangeArrowheads="1"/>
          </p:cNvSpPr>
          <p:nvPr/>
        </p:nvSpPr>
        <p:spPr bwMode="gray">
          <a:xfrm>
            <a:off x="3315028" y="2303577"/>
            <a:ext cx="45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a:lnSpc>
                <a:spcPct val="100000"/>
              </a:lnSpc>
              <a:spcBef>
                <a:spcPct val="0"/>
              </a:spcBef>
              <a:buClrTx/>
              <a:buFontTx/>
              <a:buNone/>
            </a:pPr>
            <a:r>
              <a:rPr lang="en-US" altLang="zh-CN" b="1">
                <a:solidFill>
                  <a:schemeClr val="bg1"/>
                </a:solidFill>
                <a:latin typeface="Times New Roman" panose="02020603050405020304" pitchFamily="18" charset="0"/>
                <a:ea typeface="宋体" panose="02010600030101010101" pitchFamily="2" charset="-122"/>
                <a:cs typeface="Times New Roman" panose="02020603050405020304" pitchFamily="18" charset="0"/>
              </a:rPr>
              <a:t>2.</a:t>
            </a:r>
          </a:p>
        </p:txBody>
      </p:sp>
      <p:sp>
        <p:nvSpPr>
          <p:cNvPr id="25" name="AutoShape 15"/>
          <p:cNvSpPr>
            <a:spLocks noChangeArrowheads="1"/>
          </p:cNvSpPr>
          <p:nvPr/>
        </p:nvSpPr>
        <p:spPr bwMode="gray">
          <a:xfrm>
            <a:off x="3487096" y="3743738"/>
            <a:ext cx="5840263" cy="555625"/>
          </a:xfrm>
          <a:prstGeom prst="roundRect">
            <a:avLst>
              <a:gd name="adj"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6" name="Group 16"/>
          <p:cNvGrpSpPr>
            <a:grpSpLocks/>
          </p:cNvGrpSpPr>
          <p:nvPr/>
        </p:nvGrpSpPr>
        <p:grpSpPr bwMode="auto">
          <a:xfrm>
            <a:off x="3134671" y="3697700"/>
            <a:ext cx="890587" cy="617538"/>
            <a:chOff x="720" y="960"/>
            <a:chExt cx="987" cy="795"/>
          </a:xfrm>
        </p:grpSpPr>
        <p:sp>
          <p:nvSpPr>
            <p:cNvPr id="27" name="Oval 17"/>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Oval 18"/>
            <p:cNvSpPr>
              <a:spLocks noChangeArrowheads="1"/>
            </p:cNvSpPr>
            <p:nvPr/>
          </p:nvSpPr>
          <p:spPr bwMode="gray">
            <a:xfrm rot="1758052">
              <a:off x="720" y="960"/>
              <a:ext cx="961" cy="768"/>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Times New Roman" panose="02020603050405020304" pitchFamily="18" charset="0"/>
                <a:cs typeface="Times New Roman" panose="02020603050405020304" pitchFamily="18" charset="0"/>
              </a:endParaRPr>
            </a:p>
          </p:txBody>
        </p:sp>
        <p:sp>
          <p:nvSpPr>
            <p:cNvPr id="29" name="Oval 19"/>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0" name="Text Box 20"/>
          <p:cNvSpPr txBox="1">
            <a:spLocks noChangeArrowheads="1"/>
          </p:cNvSpPr>
          <p:nvPr/>
        </p:nvSpPr>
        <p:spPr bwMode="gray">
          <a:xfrm>
            <a:off x="3999858" y="3769138"/>
            <a:ext cx="5397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nSpc>
                <a:spcPct val="100000"/>
              </a:lnSpc>
              <a:spcBef>
                <a:spcPct val="0"/>
              </a:spcBef>
              <a:buClrTx/>
              <a:buNone/>
            </a:pPr>
            <a:r>
              <a:rPr lang="en-US" altLang="zh-CN" b="1" dirty="0">
                <a:latin typeface="Times New Roman" panose="02020603050405020304" pitchFamily="18" charset="0"/>
                <a:cs typeface="Times New Roman" panose="02020603050405020304" pitchFamily="18" charset="0"/>
              </a:rPr>
              <a:t>Results and discussion</a:t>
            </a:r>
            <a:endParaRPr lang="zh-CN" altLang="en-US" b="1" dirty="0">
              <a:latin typeface="Times New Roman" panose="02020603050405020304" pitchFamily="18" charset="0"/>
              <a:cs typeface="Times New Roman" panose="02020603050405020304" pitchFamily="18" charset="0"/>
            </a:endParaRPr>
          </a:p>
        </p:txBody>
      </p:sp>
      <p:sp>
        <p:nvSpPr>
          <p:cNvPr id="31" name="Text Box 21"/>
          <p:cNvSpPr txBox="1">
            <a:spLocks noChangeArrowheads="1"/>
          </p:cNvSpPr>
          <p:nvPr/>
        </p:nvSpPr>
        <p:spPr bwMode="gray">
          <a:xfrm>
            <a:off x="3384729" y="3743738"/>
            <a:ext cx="45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a:lnSpc>
                <a:spcPct val="100000"/>
              </a:lnSpc>
              <a:spcBef>
                <a:spcPct val="0"/>
              </a:spcBef>
              <a:buClrTx/>
              <a:buFontTx/>
              <a:buNone/>
            </a:pPr>
            <a:r>
              <a:rPr lang="en-US" altLang="zh-CN"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4.</a:t>
            </a:r>
          </a:p>
        </p:txBody>
      </p:sp>
      <p:sp>
        <p:nvSpPr>
          <p:cNvPr id="32" name="AutoShape 8"/>
          <p:cNvSpPr>
            <a:spLocks noChangeArrowheads="1"/>
          </p:cNvSpPr>
          <p:nvPr/>
        </p:nvSpPr>
        <p:spPr bwMode="gray">
          <a:xfrm>
            <a:off x="3490271" y="4512819"/>
            <a:ext cx="5837088" cy="555625"/>
          </a:xfrm>
          <a:prstGeom prst="roundRect">
            <a:avLst>
              <a:gd name="adj"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3" name="Group 9"/>
          <p:cNvGrpSpPr>
            <a:grpSpLocks/>
          </p:cNvGrpSpPr>
          <p:nvPr/>
        </p:nvGrpSpPr>
        <p:grpSpPr bwMode="auto">
          <a:xfrm>
            <a:off x="3134671" y="4466782"/>
            <a:ext cx="896937" cy="617537"/>
            <a:chOff x="720" y="960"/>
            <a:chExt cx="987" cy="795"/>
          </a:xfrm>
        </p:grpSpPr>
        <p:sp>
          <p:nvSpPr>
            <p:cNvPr id="34" name="Oval 10"/>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Oval 11"/>
            <p:cNvSpPr>
              <a:spLocks noChangeArrowheads="1"/>
            </p:cNvSpPr>
            <p:nvPr/>
          </p:nvSpPr>
          <p:spPr bwMode="gray">
            <a:xfrm rot="1758052">
              <a:off x="720" y="960"/>
              <a:ext cx="961" cy="768"/>
            </a:xfrm>
            <a:prstGeom prst="ellipse">
              <a:avLst/>
            </a:prstGeom>
            <a:gradFill rotWithShape="1">
              <a:gsLst>
                <a:gs pos="0">
                  <a:schemeClr val="hlink"/>
                </a:gs>
                <a:gs pos="100000">
                  <a:schemeClr val="hlink">
                    <a:gamma/>
                    <a:shade val="46275"/>
                    <a:invGamma/>
                  </a:schemeClr>
                </a:gs>
              </a:gsLst>
              <a:lin ang="5400000" scaled="1"/>
            </a:gradFill>
            <a:ln w="9525">
              <a:noFill/>
              <a:round/>
              <a:headEnd/>
              <a:tailEnd/>
            </a:ln>
            <a:effectLst/>
          </p:spPr>
          <p:txBody>
            <a:bodyPr wrap="none" anchor="ctr"/>
            <a:lstStyle/>
            <a:p>
              <a:pPr eaLnBrk="1" hangingPunct="1">
                <a:defRPr/>
              </a:pPr>
              <a:endParaRPr lang="zh-CN" altLang="en-US">
                <a:latin typeface="Times New Roman" panose="02020603050405020304" pitchFamily="18" charset="0"/>
                <a:cs typeface="Times New Roman" panose="02020603050405020304" pitchFamily="18" charset="0"/>
              </a:endParaRPr>
            </a:p>
          </p:txBody>
        </p:sp>
        <p:sp>
          <p:nvSpPr>
            <p:cNvPr id="36" name="Oval 12"/>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eaLnBrk="1" hangingPunct="1">
                <a:lnSpc>
                  <a:spcPct val="100000"/>
                </a:lnSpc>
                <a:spcBef>
                  <a:spcPct val="0"/>
                </a:spcBef>
                <a:buClrTx/>
                <a:buFontTx/>
                <a:buNone/>
              </a:pP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7" name="Text Box 13"/>
          <p:cNvSpPr txBox="1">
            <a:spLocks noChangeArrowheads="1"/>
          </p:cNvSpPr>
          <p:nvPr/>
        </p:nvSpPr>
        <p:spPr bwMode="gray">
          <a:xfrm>
            <a:off x="3996683" y="4538219"/>
            <a:ext cx="51866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nSpc>
                <a:spcPct val="100000"/>
              </a:lnSpc>
              <a:spcBef>
                <a:spcPct val="0"/>
              </a:spcBef>
              <a:buClrTx/>
              <a:buNone/>
            </a:pPr>
            <a:r>
              <a:rPr lang="en-US" altLang="zh-CN" b="1" dirty="0">
                <a:latin typeface="Times New Roman" panose="02020603050405020304" pitchFamily="18" charset="0"/>
                <a:cs typeface="Times New Roman" panose="02020603050405020304" pitchFamily="18" charset="0"/>
              </a:rPr>
              <a:t>Conclusion</a:t>
            </a:r>
            <a:endParaRPr lang="zh-CN" altLang="en-US" b="1" dirty="0">
              <a:latin typeface="Times New Roman" panose="02020603050405020304" pitchFamily="18" charset="0"/>
              <a:cs typeface="Times New Roman" panose="02020603050405020304" pitchFamily="18" charset="0"/>
            </a:endParaRPr>
          </a:p>
        </p:txBody>
      </p:sp>
      <p:sp>
        <p:nvSpPr>
          <p:cNvPr id="38" name="Text Box 14"/>
          <p:cNvSpPr txBox="1">
            <a:spLocks noChangeArrowheads="1"/>
          </p:cNvSpPr>
          <p:nvPr/>
        </p:nvSpPr>
        <p:spPr bwMode="gray">
          <a:xfrm>
            <a:off x="3389492" y="4512819"/>
            <a:ext cx="45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nSpc>
                <a:spcPct val="110000"/>
              </a:lnSpc>
              <a:spcBef>
                <a:spcPct val="20000"/>
              </a:spcBef>
              <a:buClr>
                <a:schemeClr val="hlink"/>
              </a:buClr>
              <a:buFont typeface="Wingdings" panose="05000000000000000000" pitchFamily="2" charset="2"/>
              <a:buChar char="v"/>
              <a:defRPr sz="2800">
                <a:solidFill>
                  <a:schemeClr val="tx1"/>
                </a:solidFill>
                <a:latin typeface="黑体" panose="02010609060101010101" pitchFamily="49" charset="-122"/>
                <a:ea typeface="黑体" panose="02010609060101010101" pitchFamily="49" charset="-122"/>
              </a:defRPr>
            </a:lvl1pPr>
            <a:lvl2pPr marL="742950" indent="-285750">
              <a:lnSpc>
                <a:spcPct val="110000"/>
              </a:lnSpc>
              <a:spcBef>
                <a:spcPct val="20000"/>
              </a:spcBef>
              <a:buClr>
                <a:schemeClr val="accent1"/>
              </a:buClr>
              <a:buFont typeface="Wingdings" panose="05000000000000000000" pitchFamily="2" charset="2"/>
              <a:buChar char="§"/>
              <a:defRPr sz="2400">
                <a:solidFill>
                  <a:schemeClr val="tx1"/>
                </a:solidFill>
                <a:latin typeface="黑体" panose="02010609060101010101" pitchFamily="49" charset="-122"/>
                <a:ea typeface="黑体" panose="02010609060101010101" pitchFamily="49" charset="-122"/>
              </a:defRPr>
            </a:lvl2pPr>
            <a:lvl3pPr marL="1143000" indent="-228600">
              <a:lnSpc>
                <a:spcPct val="110000"/>
              </a:lnSpc>
              <a:spcBef>
                <a:spcPct val="20000"/>
              </a:spcBef>
              <a:buClr>
                <a:schemeClr val="tx1"/>
              </a:buClr>
              <a:buChar char="•"/>
              <a:defRPr sz="2200">
                <a:solidFill>
                  <a:schemeClr val="tx1"/>
                </a:solidFill>
                <a:latin typeface="黑体" panose="02010609060101010101" pitchFamily="49" charset="-122"/>
                <a:ea typeface="黑体" panose="02010609060101010101" pitchFamily="49" charset="-122"/>
              </a:defRPr>
            </a:lvl3pPr>
            <a:lvl4pPr marL="16002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4pPr>
            <a:lvl5pPr marL="2057400" indent="-228600">
              <a:lnSpc>
                <a:spcPct val="110000"/>
              </a:lnSpc>
              <a:spcBef>
                <a:spcPct val="20000"/>
              </a:spcBef>
              <a:buChar char="»"/>
              <a:defRPr sz="2000">
                <a:solidFill>
                  <a:schemeClr val="tx1"/>
                </a:solidFill>
                <a:latin typeface="黑体" panose="02010609060101010101" pitchFamily="49" charset="-122"/>
                <a:ea typeface="黑体" panose="02010609060101010101" pitchFamily="49" charset="-122"/>
              </a:defRPr>
            </a:lvl5pPr>
            <a:lvl6pPr marL="25146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6pPr>
            <a:lvl7pPr marL="29718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7pPr>
            <a:lvl8pPr marL="34290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8pPr>
            <a:lvl9pPr marL="3886200" indent="-228600" eaLnBrk="0" fontAlgn="base" hangingPunct="0">
              <a:lnSpc>
                <a:spcPct val="110000"/>
              </a:lnSpc>
              <a:spcBef>
                <a:spcPct val="20000"/>
              </a:spcBef>
              <a:spcAft>
                <a:spcPct val="0"/>
              </a:spcAft>
              <a:buChar char="»"/>
              <a:defRPr sz="2000">
                <a:solidFill>
                  <a:schemeClr val="tx1"/>
                </a:solidFill>
                <a:latin typeface="黑体" panose="02010609060101010101" pitchFamily="49" charset="-122"/>
                <a:ea typeface="黑体" panose="02010609060101010101" pitchFamily="49" charset="-122"/>
              </a:defRPr>
            </a:lvl9pPr>
          </a:lstStyle>
          <a:p>
            <a:pPr algn="ctr">
              <a:lnSpc>
                <a:spcPct val="100000"/>
              </a:lnSpc>
              <a:spcBef>
                <a:spcPct val="0"/>
              </a:spcBef>
              <a:buClrTx/>
              <a:buFontTx/>
              <a:buNone/>
            </a:pPr>
            <a:r>
              <a:rPr lang="en-US" altLang="zh-CN"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5.</a:t>
            </a:r>
          </a:p>
        </p:txBody>
      </p:sp>
    </p:spTree>
    <p:extLst>
      <p:ext uri="{BB962C8B-B14F-4D97-AF65-F5344CB8AC3E}">
        <p14:creationId xmlns:p14="http://schemas.microsoft.com/office/powerpoint/2010/main" val="24127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gtEl>
                                        <p:attrNameLst>
                                          <p:attrName>ppt_x</p:attrName>
                                          <p:attrName>ppt_y</p:attrName>
                                        </p:attrNameLst>
                                      </p:cBhvr>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Conclusion</a:t>
            </a:r>
            <a:endParaRPr lang="zh-CN" altLang="en-US" dirty="0"/>
          </a:p>
        </p:txBody>
      </p:sp>
      <p:sp>
        <p:nvSpPr>
          <p:cNvPr id="3" name="Content Placeholder 2"/>
          <p:cNvSpPr>
            <a:spLocks noGrp="1"/>
          </p:cNvSpPr>
          <p:nvPr>
            <p:ph idx="1"/>
          </p:nvPr>
        </p:nvSpPr>
        <p:spPr/>
        <p:txBody>
          <a:bodyPr>
            <a:noAutofit/>
          </a:bodyPr>
          <a:lstStyle/>
          <a:p>
            <a:pPr algn="just">
              <a:lnSpc>
                <a:spcPct val="150000"/>
              </a:lnSpc>
            </a:pPr>
            <a:r>
              <a:rPr lang="en-US" altLang="zh-CN" sz="1800" dirty="0"/>
              <a:t>The runoff of FRB showed a downward trend from 1990 to </a:t>
            </a:r>
            <a:r>
              <a:rPr lang="en-US" altLang="zh-CN" sz="1800" dirty="0" smtClean="0"/>
              <a:t>2013.</a:t>
            </a:r>
            <a:endParaRPr lang="zh-CN" altLang="en-US" sz="1800" dirty="0"/>
          </a:p>
          <a:p>
            <a:pPr algn="just">
              <a:lnSpc>
                <a:spcPct val="150000"/>
              </a:lnSpc>
            </a:pPr>
            <a:r>
              <a:rPr lang="en-US" altLang="zh-CN" sz="1800" dirty="0" smtClean="0"/>
              <a:t>On landscape</a:t>
            </a:r>
            <a:r>
              <a:rPr lang="zh-CN" altLang="en-US" sz="1800" dirty="0" smtClean="0"/>
              <a:t> </a:t>
            </a:r>
            <a:r>
              <a:rPr lang="en-US" altLang="zh-CN" sz="1800" dirty="0" smtClean="0"/>
              <a:t>level </a:t>
            </a:r>
            <a:r>
              <a:rPr lang="en-US" altLang="zh-CN" sz="1800" dirty="0"/>
              <a:t>from 1990 to </a:t>
            </a:r>
            <a:r>
              <a:rPr lang="en-US" altLang="zh-CN" sz="1800" dirty="0" smtClean="0"/>
              <a:t>2013, </a:t>
            </a:r>
            <a:r>
              <a:rPr lang="en-US" altLang="zh-CN" sz="1800" dirty="0" smtClean="0">
                <a:sym typeface="+mn-ea"/>
              </a:rPr>
              <a:t>NP and </a:t>
            </a:r>
            <a:r>
              <a:rPr lang="en-US" altLang="zh-CN" sz="1800" dirty="0" smtClean="0"/>
              <a:t>PD</a:t>
            </a:r>
            <a:r>
              <a:rPr lang="zh-CN" altLang="en-US" sz="1800" dirty="0" smtClean="0"/>
              <a:t> </a:t>
            </a:r>
            <a:r>
              <a:rPr lang="en-US" altLang="zh-CN" sz="1800" dirty="0" smtClean="0"/>
              <a:t>decreased</a:t>
            </a:r>
            <a:r>
              <a:rPr lang="zh-CN" altLang="en-US" sz="1800" dirty="0" smtClean="0"/>
              <a:t> </a:t>
            </a:r>
            <a:r>
              <a:rPr lang="en-US" altLang="zh-CN" sz="1800" dirty="0" smtClean="0"/>
              <a:t>while MPS and </a:t>
            </a:r>
            <a:r>
              <a:rPr lang="zh-CN" altLang="en-US" sz="1800" dirty="0" smtClean="0">
                <a:sym typeface="+mn-ea"/>
              </a:rPr>
              <a:t>FRAC</a:t>
            </a:r>
            <a:r>
              <a:rPr lang="zh-CN" altLang="en-US" sz="1800" dirty="0">
                <a:sym typeface="+mn-ea"/>
              </a:rPr>
              <a:t>_AM </a:t>
            </a:r>
            <a:r>
              <a:rPr lang="en-US" altLang="zh-CN" sz="1800" dirty="0" smtClean="0">
                <a:sym typeface="+mn-ea"/>
              </a:rPr>
              <a:t>increased, as well as </a:t>
            </a:r>
            <a:r>
              <a:rPr lang="zh-CN" altLang="en-US" sz="1800" dirty="0" smtClean="0">
                <a:sym typeface="+mn-ea"/>
              </a:rPr>
              <a:t>SHDI </a:t>
            </a:r>
            <a:r>
              <a:rPr lang="en-US" altLang="zh-CN" sz="1800" dirty="0" smtClean="0">
                <a:sym typeface="+mn-ea"/>
              </a:rPr>
              <a:t>and </a:t>
            </a:r>
            <a:r>
              <a:rPr lang="zh-CN" altLang="en-US" sz="1800" dirty="0" smtClean="0">
                <a:sym typeface="+mn-ea"/>
              </a:rPr>
              <a:t>SHEI </a:t>
            </a:r>
            <a:r>
              <a:rPr lang="en-US" altLang="zh-CN" sz="1800" dirty="0">
                <a:solidFill>
                  <a:srgbClr val="FF0000"/>
                </a:solidFill>
                <a:sym typeface="+mn-ea"/>
              </a:rPr>
              <a:t>increased </a:t>
            </a:r>
            <a:r>
              <a:rPr lang="en-US" altLang="zh-CN" sz="1800" dirty="0" smtClean="0">
                <a:solidFill>
                  <a:srgbClr val="FF0000"/>
                </a:solidFill>
                <a:sym typeface="+mn-ea"/>
              </a:rPr>
              <a:t>slightly</a:t>
            </a:r>
            <a:r>
              <a:rPr lang="en-US" altLang="zh-CN" sz="1800" dirty="0" smtClean="0">
                <a:sym typeface="+mn-ea"/>
              </a:rPr>
              <a:t>.</a:t>
            </a:r>
            <a:r>
              <a:rPr lang="zh-CN" altLang="en-US" sz="1800" dirty="0">
                <a:sym typeface="+mn-ea"/>
              </a:rPr>
              <a:t> </a:t>
            </a:r>
            <a:r>
              <a:rPr lang="en-US" altLang="zh-CN" sz="1800" dirty="0" smtClean="0">
                <a:sym typeface="+mn-ea"/>
              </a:rPr>
              <a:t>The </a:t>
            </a:r>
            <a:r>
              <a:rPr lang="zh-CN" altLang="en-US" sz="1800" dirty="0" smtClean="0">
                <a:sym typeface="+mn-ea"/>
              </a:rPr>
              <a:t>PD</a:t>
            </a:r>
            <a:r>
              <a:rPr lang="en-US" altLang="zh-CN" sz="1800" dirty="0" smtClean="0">
                <a:sym typeface="+mn-ea"/>
              </a:rPr>
              <a:t>, </a:t>
            </a:r>
            <a:r>
              <a:rPr lang="zh-CN" altLang="en-US" sz="1800" dirty="0" smtClean="0">
                <a:sym typeface="+mn-ea"/>
              </a:rPr>
              <a:t>SHDI</a:t>
            </a:r>
            <a:r>
              <a:rPr lang="en-US" altLang="zh-CN" sz="1800" dirty="0">
                <a:sym typeface="+mn-ea"/>
              </a:rPr>
              <a:t> </a:t>
            </a:r>
            <a:r>
              <a:rPr lang="en-US" altLang="zh-CN" sz="1800" dirty="0" smtClean="0">
                <a:sym typeface="+mn-ea"/>
              </a:rPr>
              <a:t>and </a:t>
            </a:r>
            <a:r>
              <a:rPr lang="zh-CN" altLang="en-US" sz="1800" dirty="0" smtClean="0">
                <a:sym typeface="+mn-ea"/>
              </a:rPr>
              <a:t>SHEI </a:t>
            </a:r>
            <a:r>
              <a:rPr lang="en-US" altLang="zh-CN" sz="1800" dirty="0" smtClean="0">
                <a:sym typeface="+mn-ea"/>
              </a:rPr>
              <a:t>showed </a:t>
            </a:r>
            <a:r>
              <a:rPr lang="en-US" altLang="zh-CN" sz="1800" dirty="0">
                <a:sym typeface="+mn-ea"/>
              </a:rPr>
              <a:t>a </a:t>
            </a:r>
            <a:r>
              <a:rPr lang="en-US" altLang="zh-CN" sz="1800" dirty="0">
                <a:solidFill>
                  <a:srgbClr val="FF0000"/>
                </a:solidFill>
                <a:sym typeface="+mn-ea"/>
              </a:rPr>
              <a:t>significant positive </a:t>
            </a:r>
            <a:r>
              <a:rPr lang="en-US" altLang="zh-CN" sz="1800" dirty="0" smtClean="0">
                <a:solidFill>
                  <a:srgbClr val="FF0000"/>
                </a:solidFill>
                <a:sym typeface="+mn-ea"/>
              </a:rPr>
              <a:t>correlation </a:t>
            </a:r>
            <a:r>
              <a:rPr lang="en-US" altLang="zh-CN" sz="1800" dirty="0" smtClean="0">
                <a:sym typeface="+mn-ea"/>
              </a:rPr>
              <a:t>with surface runoff, while </a:t>
            </a:r>
            <a:r>
              <a:rPr lang="zh-CN" altLang="en-US" sz="1800" dirty="0" smtClean="0">
                <a:sym typeface="+mn-ea"/>
              </a:rPr>
              <a:t>MPS </a:t>
            </a:r>
            <a:r>
              <a:rPr lang="en-US" altLang="zh-CN" sz="1800" dirty="0" smtClean="0">
                <a:sym typeface="+mn-ea"/>
              </a:rPr>
              <a:t>and </a:t>
            </a:r>
            <a:r>
              <a:rPr lang="zh-CN" altLang="en-US" sz="1800" dirty="0" smtClean="0">
                <a:sym typeface="+mn-ea"/>
              </a:rPr>
              <a:t>FRAC</a:t>
            </a:r>
            <a:r>
              <a:rPr lang="zh-CN" altLang="en-US" sz="1800" dirty="0">
                <a:sym typeface="+mn-ea"/>
              </a:rPr>
              <a:t>_AM </a:t>
            </a:r>
            <a:r>
              <a:rPr lang="en-US" altLang="zh-CN" sz="1800" dirty="0" smtClean="0">
                <a:sym typeface="+mn-ea"/>
              </a:rPr>
              <a:t>showed </a:t>
            </a:r>
            <a:r>
              <a:rPr lang="en-US" altLang="zh-CN" sz="1800" dirty="0">
                <a:sym typeface="+mn-ea"/>
              </a:rPr>
              <a:t>a </a:t>
            </a:r>
            <a:r>
              <a:rPr lang="en-US" altLang="zh-CN" sz="1800" dirty="0">
                <a:solidFill>
                  <a:srgbClr val="FF0000"/>
                </a:solidFill>
                <a:sym typeface="+mn-ea"/>
              </a:rPr>
              <a:t>remarkable negative </a:t>
            </a:r>
            <a:r>
              <a:rPr lang="en-US" altLang="zh-CN" sz="1800" dirty="0" smtClean="0">
                <a:solidFill>
                  <a:srgbClr val="FF0000"/>
                </a:solidFill>
                <a:sym typeface="+mn-ea"/>
              </a:rPr>
              <a:t>correlation </a:t>
            </a:r>
            <a:r>
              <a:rPr lang="en-US" altLang="zh-CN" sz="1800" dirty="0" smtClean="0">
                <a:sym typeface="+mn-ea"/>
              </a:rPr>
              <a:t>with surface runoff.</a:t>
            </a:r>
            <a:r>
              <a:rPr lang="zh-CN" altLang="en-US" sz="1800" dirty="0" smtClean="0">
                <a:sym typeface="+mn-ea"/>
              </a:rPr>
              <a:t> </a:t>
            </a:r>
            <a:r>
              <a:rPr lang="en-US" altLang="zh-CN" sz="1800" dirty="0">
                <a:sym typeface="+mn-ea"/>
              </a:rPr>
              <a:t>The degree of landscape fragmentation decreased, </a:t>
            </a:r>
            <a:r>
              <a:rPr lang="en-US" altLang="zh-CN" sz="1800" dirty="0" smtClean="0">
                <a:sym typeface="+mn-ea"/>
              </a:rPr>
              <a:t>while the </a:t>
            </a:r>
            <a:r>
              <a:rPr lang="en-US" altLang="zh-CN" sz="1800" dirty="0">
                <a:sym typeface="+mn-ea"/>
              </a:rPr>
              <a:t>shape of patches in the basin became more and more complex, </a:t>
            </a:r>
            <a:r>
              <a:rPr lang="en-US" altLang="zh-CN" sz="1800" dirty="0" smtClean="0">
                <a:sym typeface="+mn-ea"/>
              </a:rPr>
              <a:t>with the </a:t>
            </a:r>
            <a:r>
              <a:rPr lang="en-US" altLang="zh-CN" sz="1800" dirty="0">
                <a:sym typeface="+mn-ea"/>
              </a:rPr>
              <a:t>uneven distribution of patches was enhanced, which increased the </a:t>
            </a:r>
            <a:r>
              <a:rPr lang="en-US" altLang="zh-CN" sz="1800" dirty="0" smtClean="0">
                <a:sym typeface="+mn-ea"/>
              </a:rPr>
              <a:t>land surface interception and </a:t>
            </a:r>
            <a:r>
              <a:rPr lang="en-US" altLang="zh-CN" sz="1800" dirty="0">
                <a:solidFill>
                  <a:srgbClr val="FF0000"/>
                </a:solidFill>
                <a:sym typeface="+mn-ea"/>
              </a:rPr>
              <a:t>reduces the </a:t>
            </a:r>
            <a:r>
              <a:rPr lang="en-US" altLang="zh-CN" sz="1800" dirty="0" smtClean="0">
                <a:solidFill>
                  <a:srgbClr val="FF0000"/>
                </a:solidFill>
                <a:sym typeface="+mn-ea"/>
              </a:rPr>
              <a:t>runoff yield</a:t>
            </a:r>
            <a:r>
              <a:rPr lang="en-US" altLang="zh-CN" sz="1800" dirty="0" smtClean="0">
                <a:sym typeface="+mn-ea"/>
              </a:rPr>
              <a:t>.</a:t>
            </a:r>
            <a:endParaRPr lang="en-US" altLang="zh-CN" sz="1800" dirty="0">
              <a:sym typeface="+mn-ea"/>
            </a:endParaRPr>
          </a:p>
          <a:p>
            <a:pPr algn="just">
              <a:lnSpc>
                <a:spcPct val="150000"/>
              </a:lnSpc>
            </a:pPr>
            <a:r>
              <a:rPr lang="en-US" altLang="zh-CN" sz="1800" dirty="0">
                <a:sym typeface="+mn-ea"/>
              </a:rPr>
              <a:t>On landscape types level, NP and PD of rice paddy and grassland decreased, while the PLAND of forest increased continuously, and the FRAC_AM and IJI of urban area increased.  The PLAND of bare land, rice paddy, water and urban area  is significantly positively correlated with runoff, while the PLAND and FRAC_AM of forest shows a </a:t>
            </a:r>
            <a:r>
              <a:rPr lang="en-US" altLang="zh-CN" sz="1800" dirty="0">
                <a:solidFill>
                  <a:srgbClr val="FF0000"/>
                </a:solidFill>
                <a:sym typeface="+mn-ea"/>
              </a:rPr>
              <a:t>remarkable negative correlation </a:t>
            </a:r>
            <a:r>
              <a:rPr lang="en-US" altLang="zh-CN" sz="1800" dirty="0">
                <a:sym typeface="+mn-ea"/>
              </a:rPr>
              <a:t>with runoff. The complexity of patch shape in forest enhances the interception of rainfall and transpiration of plants, which </a:t>
            </a:r>
            <a:r>
              <a:rPr lang="en-US" altLang="zh-CN" sz="1800" dirty="0">
                <a:solidFill>
                  <a:srgbClr val="FF0000"/>
                </a:solidFill>
                <a:sym typeface="+mn-ea"/>
              </a:rPr>
              <a:t>reducing the runoff</a:t>
            </a:r>
            <a:r>
              <a:rPr lang="en-US" altLang="zh-CN" sz="1800" dirty="0">
                <a:sym typeface="+mn-ea"/>
              </a:rPr>
              <a:t>.</a:t>
            </a:r>
            <a:endParaRPr lang="zh-CN" altLang="en-US" sz="1800" dirty="0"/>
          </a:p>
        </p:txBody>
      </p:sp>
    </p:spTree>
    <p:extLst>
      <p:ext uri="{BB962C8B-B14F-4D97-AF65-F5344CB8AC3E}">
        <p14:creationId xmlns:p14="http://schemas.microsoft.com/office/powerpoint/2010/main" val="230462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altLang="zh-CN" dirty="0">
                <a:solidFill>
                  <a:schemeClr val="tx1"/>
                </a:solidFill>
              </a:rPr>
              <a:t>Thank you for your </a:t>
            </a:r>
            <a:r>
              <a:rPr lang="en-US" altLang="zh-CN" dirty="0" smtClean="0">
                <a:solidFill>
                  <a:schemeClr val="tx1"/>
                </a:solidFill>
              </a:rPr>
              <a:t>attention!</a:t>
            </a:r>
            <a:endParaRPr lang="zh-CN" altLang="en-US" dirty="0">
              <a:solidFill>
                <a:schemeClr val="tx1"/>
              </a:solidFill>
            </a:endParaRPr>
          </a:p>
        </p:txBody>
      </p:sp>
      <p:sp>
        <p:nvSpPr>
          <p:cNvPr id="5" name="Subtitle 4"/>
          <p:cNvSpPr>
            <a:spLocks noGrp="1"/>
          </p:cNvSpPr>
          <p:nvPr>
            <p:ph type="subTitle" sz="quarter" idx="1"/>
          </p:nvPr>
        </p:nvSpPr>
        <p:spPr/>
        <p:txBody>
          <a:bodyPr/>
          <a:lstStyle/>
          <a:p>
            <a:endParaRPr lang="zh-CN" altLang="en-US" dirty="0"/>
          </a:p>
        </p:txBody>
      </p:sp>
    </p:spTree>
    <p:extLst>
      <p:ext uri="{BB962C8B-B14F-4D97-AF65-F5344CB8AC3E}">
        <p14:creationId xmlns:p14="http://schemas.microsoft.com/office/powerpoint/2010/main" val="101297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Introduction</a:t>
            </a:r>
            <a:endParaRPr lang="zh-CN" altLang="en-US" dirty="0"/>
          </a:p>
        </p:txBody>
      </p:sp>
      <p:sp>
        <p:nvSpPr>
          <p:cNvPr id="3" name="Content Placeholder 2"/>
          <p:cNvSpPr>
            <a:spLocks noGrp="1"/>
          </p:cNvSpPr>
          <p:nvPr>
            <p:ph idx="1"/>
          </p:nvPr>
        </p:nvSpPr>
        <p:spPr>
          <a:xfrm>
            <a:off x="245350" y="1223755"/>
            <a:ext cx="4276614" cy="5040443"/>
          </a:xfrm>
        </p:spPr>
        <p:txBody>
          <a:bodyPr/>
          <a:lstStyle/>
          <a:p>
            <a:pPr algn="just"/>
            <a:r>
              <a:rPr lang="en-US" altLang="zh-CN" sz="2400" dirty="0"/>
              <a:t>With the development of social economics recently, human activities intensively change the landscape, which significantly impacts the water cycle in the watershed.</a:t>
            </a:r>
          </a:p>
          <a:p>
            <a:pPr algn="just"/>
            <a:endParaRPr lang="en-US" altLang="zh-CN" sz="2400" dirty="0"/>
          </a:p>
          <a:p>
            <a:pPr algn="just"/>
            <a:r>
              <a:rPr lang="en-US" altLang="zh-CN" sz="2400" dirty="0"/>
              <a:t>It will lead to water problems such as water pollution, water redundancy and shortage.</a:t>
            </a:r>
            <a:endParaRPr lang="zh-CN" altLang="en-US" sz="2400" dirty="0"/>
          </a:p>
        </p:txBody>
      </p:sp>
      <p:pic>
        <p:nvPicPr>
          <p:cNvPr id="6" name="Picture 39" descr="http://pic.people.com.cn/mediafile/200611/17/F200611170830042835773811.jpg"/>
          <p:cNvPicPr>
            <a:picLocks noChangeArrowheads="1"/>
          </p:cNvPicPr>
          <p:nvPr/>
        </p:nvPicPr>
        <p:blipFill rotWithShape="1">
          <a:blip r:embed="rId2" r:link="rId3" cstate="print">
            <a:extLst>
              <a:ext uri="{28A0092B-C50C-407E-A947-70E740481C1C}">
                <a14:useLocalDpi xmlns:a14="http://schemas.microsoft.com/office/drawing/2010/main" val="0"/>
              </a:ext>
            </a:extLst>
          </a:blip>
          <a:srcRect r="28633" b="11393"/>
          <a:stretch/>
        </p:blipFill>
        <p:spPr bwMode="auto">
          <a:xfrm>
            <a:off x="8321425" y="3614848"/>
            <a:ext cx="3784750" cy="225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2" descr="118576396547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1920" y="1358770"/>
            <a:ext cx="3784750" cy="225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5"/>
          <a:srcRect/>
          <a:stretch>
            <a:fillRect/>
          </a:stretch>
        </p:blipFill>
        <p:spPr bwMode="auto">
          <a:xfrm>
            <a:off x="4542459" y="3614848"/>
            <a:ext cx="3778965" cy="2256078"/>
          </a:xfrm>
          <a:prstGeom prst="rect">
            <a:avLst/>
          </a:prstGeom>
          <a:noFill/>
          <a:ln w="9525">
            <a:noFill/>
            <a:miter lim="800000"/>
            <a:headEnd/>
            <a:tailEnd/>
          </a:ln>
          <a:effectLst/>
        </p:spPr>
      </p:pic>
      <p:pic>
        <p:nvPicPr>
          <p:cNvPr id="14" name="Picture 8"/>
          <p:cNvPicPr>
            <a:picLocks noChangeAspect="1" noChangeArrowheads="1"/>
          </p:cNvPicPr>
          <p:nvPr/>
        </p:nvPicPr>
        <p:blipFill>
          <a:blip r:embed="rId6"/>
          <a:srcRect/>
          <a:stretch>
            <a:fillRect/>
          </a:stretch>
        </p:blipFill>
        <p:spPr bwMode="auto">
          <a:xfrm>
            <a:off x="4542460" y="1358770"/>
            <a:ext cx="3778965" cy="2260608"/>
          </a:xfrm>
          <a:prstGeom prst="rect">
            <a:avLst/>
          </a:prstGeom>
          <a:noFill/>
          <a:ln w="9525">
            <a:noFill/>
            <a:miter lim="800000"/>
            <a:headEnd/>
            <a:tailEnd/>
          </a:ln>
          <a:effectLst/>
        </p:spPr>
      </p:pic>
    </p:spTree>
    <p:extLst>
      <p:ext uri="{BB962C8B-B14F-4D97-AF65-F5344CB8AC3E}">
        <p14:creationId xmlns:p14="http://schemas.microsoft.com/office/powerpoint/2010/main" val="207055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Introduction</a:t>
            </a:r>
            <a:endParaRPr lang="zh-CN" altLang="en-US" dirty="0"/>
          </a:p>
        </p:txBody>
      </p:sp>
      <p:sp>
        <p:nvSpPr>
          <p:cNvPr id="3" name="Content Placeholder 2"/>
          <p:cNvSpPr>
            <a:spLocks noGrp="1"/>
          </p:cNvSpPr>
          <p:nvPr>
            <p:ph idx="1"/>
          </p:nvPr>
        </p:nvSpPr>
        <p:spPr/>
        <p:txBody>
          <a:bodyPr/>
          <a:lstStyle/>
          <a:p>
            <a:r>
              <a:rPr lang="en-US" altLang="zh-CN" dirty="0"/>
              <a:t>Impact assessment of landscape change on surface runoff in watershed will  provide</a:t>
            </a:r>
          </a:p>
          <a:p>
            <a:endParaRPr lang="zh-CN" altLang="en-US" dirty="0"/>
          </a:p>
        </p:txBody>
      </p:sp>
      <p:sp>
        <p:nvSpPr>
          <p:cNvPr id="4" name="圆角矩形 30"/>
          <p:cNvSpPr/>
          <p:nvPr/>
        </p:nvSpPr>
        <p:spPr>
          <a:xfrm>
            <a:off x="2039855" y="4350871"/>
            <a:ext cx="3388360" cy="1395154"/>
          </a:xfrm>
          <a:prstGeom prst="round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800" b="1" dirty="0">
                <a:solidFill>
                  <a:schemeClr val="bg1"/>
                </a:solidFill>
                <a:latin typeface="微软雅黑" panose="020B0503020204020204" pitchFamily="34" charset="-122"/>
                <a:ea typeface="微软雅黑" panose="020B0503020204020204" pitchFamily="34" charset="-122"/>
              </a:rPr>
              <a:t>Regulation of water cycle under regional landscape changes</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6" name="圆角矩形 1"/>
          <p:cNvSpPr/>
          <p:nvPr/>
        </p:nvSpPr>
        <p:spPr>
          <a:xfrm>
            <a:off x="2039855" y="2009402"/>
            <a:ext cx="3388360" cy="1461562"/>
          </a:xfrm>
          <a:prstGeom prst="roundRect">
            <a:avLst/>
          </a:prstGeom>
          <a:solidFill>
            <a:srgbClr val="33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800" b="1" dirty="0">
                <a:solidFill>
                  <a:schemeClr val="bg1"/>
                </a:solidFill>
                <a:latin typeface="微软雅黑" panose="020B0503020204020204" pitchFamily="34" charset="-122"/>
                <a:ea typeface="微软雅黑" panose="020B0503020204020204" pitchFamily="34" charset="-122"/>
              </a:rPr>
              <a:t>Knowledge for water resources management</a:t>
            </a:r>
            <a:endParaRPr lang="en-US" altLang="zh-CN" sz="1400" b="1" dirty="0">
              <a:solidFill>
                <a:srgbClr val="FF0000"/>
              </a:solidFill>
              <a:latin typeface="微软雅黑" panose="020B0503020204020204" pitchFamily="34" charset="-122"/>
              <a:ea typeface="微软雅黑" panose="020B0503020204020204" pitchFamily="34" charset="-122"/>
            </a:endParaRPr>
          </a:p>
        </p:txBody>
      </p:sp>
      <p:sp>
        <p:nvSpPr>
          <p:cNvPr id="7" name="圆角矩形 29"/>
          <p:cNvSpPr/>
          <p:nvPr/>
        </p:nvSpPr>
        <p:spPr>
          <a:xfrm>
            <a:off x="6241015" y="2009402"/>
            <a:ext cx="3662045" cy="1461562"/>
          </a:xfrm>
          <a:prstGeom prst="round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800" b="1" dirty="0">
                <a:solidFill>
                  <a:schemeClr val="bg1"/>
                </a:solidFill>
                <a:latin typeface="微软雅黑" panose="020B0503020204020204" pitchFamily="34" charset="-122"/>
                <a:ea typeface="微软雅黑" panose="020B0503020204020204" pitchFamily="34" charset="-122"/>
              </a:rPr>
              <a:t>Information of Best Management Practices for land development</a:t>
            </a:r>
            <a:endParaRPr lang="zh-CN" altLang="zh-CN" sz="1800" b="1" dirty="0">
              <a:solidFill>
                <a:schemeClr val="bg1"/>
              </a:solidFill>
              <a:latin typeface="微软雅黑" panose="020B0503020204020204" pitchFamily="34" charset="-122"/>
              <a:ea typeface="微软雅黑" panose="020B0503020204020204" pitchFamily="34" charset="-122"/>
            </a:endParaRPr>
          </a:p>
        </p:txBody>
      </p:sp>
      <p:sp>
        <p:nvSpPr>
          <p:cNvPr id="8" name="圆角矩形 31"/>
          <p:cNvSpPr/>
          <p:nvPr/>
        </p:nvSpPr>
        <p:spPr>
          <a:xfrm>
            <a:off x="6321025" y="4329100"/>
            <a:ext cx="3582035" cy="1438696"/>
          </a:xfrm>
          <a:prstGeom prst="round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800" b="1" dirty="0">
                <a:solidFill>
                  <a:schemeClr val="bg1"/>
                </a:solidFill>
                <a:latin typeface="微软雅黑" panose="020B0503020204020204" pitchFamily="34" charset="-122"/>
                <a:ea typeface="微软雅黑" panose="020B0503020204020204" pitchFamily="34" charset="-122"/>
              </a:rPr>
              <a:t>River discharge for drought and flood prediction </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Freeform 7"/>
          <p:cNvSpPr>
            <a:spLocks noEditPoints="1"/>
          </p:cNvSpPr>
          <p:nvPr/>
        </p:nvSpPr>
        <p:spPr>
          <a:xfrm>
            <a:off x="5506955" y="3270881"/>
            <a:ext cx="894080" cy="1175729"/>
          </a:xfrm>
          <a:custGeom>
            <a:avLst/>
            <a:gdLst/>
            <a:ahLst/>
            <a:cxnLst>
              <a:cxn ang="0">
                <a:pos x="401" y="502"/>
              </a:cxn>
              <a:cxn ang="0">
                <a:pos x="569" y="20"/>
              </a:cxn>
              <a:cxn ang="0">
                <a:pos x="315" y="1024"/>
              </a:cxn>
              <a:cxn ang="0">
                <a:pos x="449" y="526"/>
              </a:cxn>
              <a:cxn ang="0">
                <a:pos x="700" y="580"/>
              </a:cxn>
              <a:cxn ang="0">
                <a:pos x="401" y="703"/>
              </a:cxn>
              <a:cxn ang="0">
                <a:pos x="502" y="635"/>
              </a:cxn>
              <a:cxn ang="0">
                <a:pos x="603" y="635"/>
              </a:cxn>
              <a:cxn ang="0">
                <a:pos x="584" y="362"/>
              </a:cxn>
              <a:cxn ang="0">
                <a:pos x="468" y="375"/>
              </a:cxn>
              <a:cxn ang="0">
                <a:pos x="494" y="369"/>
              </a:cxn>
              <a:cxn ang="0">
                <a:pos x="348" y="440"/>
              </a:cxn>
              <a:cxn ang="0">
                <a:pos x="393" y="430"/>
              </a:cxn>
              <a:cxn ang="0">
                <a:pos x="356" y="433"/>
              </a:cxn>
              <a:cxn ang="0">
                <a:pos x="412" y="382"/>
              </a:cxn>
              <a:cxn ang="0">
                <a:pos x="438" y="410"/>
              </a:cxn>
              <a:cxn ang="0">
                <a:pos x="483" y="396"/>
              </a:cxn>
              <a:cxn ang="0">
                <a:pos x="509" y="420"/>
              </a:cxn>
              <a:cxn ang="0">
                <a:pos x="524" y="392"/>
              </a:cxn>
              <a:cxn ang="0">
                <a:pos x="592" y="375"/>
              </a:cxn>
              <a:cxn ang="0">
                <a:pos x="625" y="556"/>
              </a:cxn>
              <a:cxn ang="0">
                <a:pos x="592" y="607"/>
              </a:cxn>
              <a:cxn ang="0">
                <a:pos x="562" y="642"/>
              </a:cxn>
              <a:cxn ang="0">
                <a:pos x="554" y="686"/>
              </a:cxn>
              <a:cxn ang="0">
                <a:pos x="536" y="597"/>
              </a:cxn>
              <a:cxn ang="0">
                <a:pos x="487" y="594"/>
              </a:cxn>
              <a:cxn ang="0">
                <a:pos x="438" y="573"/>
              </a:cxn>
              <a:cxn ang="0">
                <a:pos x="401" y="567"/>
              </a:cxn>
              <a:cxn ang="0">
                <a:pos x="419" y="638"/>
              </a:cxn>
              <a:cxn ang="0">
                <a:pos x="371" y="724"/>
              </a:cxn>
              <a:cxn ang="0">
                <a:pos x="330" y="655"/>
              </a:cxn>
              <a:cxn ang="0">
                <a:pos x="270" y="587"/>
              </a:cxn>
              <a:cxn ang="0">
                <a:pos x="311" y="519"/>
              </a:cxn>
              <a:cxn ang="0">
                <a:pos x="397" y="546"/>
              </a:cxn>
              <a:cxn ang="0">
                <a:pos x="367" y="512"/>
              </a:cxn>
              <a:cxn ang="0">
                <a:pos x="337" y="495"/>
              </a:cxn>
              <a:cxn ang="0">
                <a:pos x="318" y="481"/>
              </a:cxn>
              <a:cxn ang="0">
                <a:pos x="307" y="382"/>
              </a:cxn>
              <a:cxn ang="0">
                <a:pos x="311" y="461"/>
              </a:cxn>
              <a:cxn ang="0">
                <a:pos x="322" y="427"/>
              </a:cxn>
              <a:cxn ang="0">
                <a:pos x="300" y="283"/>
              </a:cxn>
              <a:cxn ang="0">
                <a:pos x="300" y="334"/>
              </a:cxn>
              <a:cxn ang="0">
                <a:pos x="262" y="369"/>
              </a:cxn>
              <a:cxn ang="0">
                <a:pos x="206" y="358"/>
              </a:cxn>
              <a:cxn ang="0">
                <a:pos x="180" y="444"/>
              </a:cxn>
              <a:cxn ang="0">
                <a:pos x="169" y="328"/>
              </a:cxn>
              <a:cxn ang="0">
                <a:pos x="169" y="369"/>
              </a:cxn>
              <a:cxn ang="0">
                <a:pos x="116" y="389"/>
              </a:cxn>
              <a:cxn ang="0">
                <a:pos x="165" y="392"/>
              </a:cxn>
              <a:cxn ang="0">
                <a:pos x="161" y="430"/>
              </a:cxn>
              <a:cxn ang="0">
                <a:pos x="116" y="485"/>
              </a:cxn>
              <a:cxn ang="0">
                <a:pos x="176" y="450"/>
              </a:cxn>
              <a:cxn ang="0">
                <a:pos x="116" y="529"/>
              </a:cxn>
              <a:cxn ang="0">
                <a:pos x="112" y="560"/>
              </a:cxn>
              <a:cxn ang="0">
                <a:pos x="161" y="577"/>
              </a:cxn>
              <a:cxn ang="0">
                <a:pos x="202" y="648"/>
              </a:cxn>
              <a:cxn ang="0">
                <a:pos x="101" y="584"/>
              </a:cxn>
            </a:cxnLst>
            <a:rect l="0" t="0" r="0" b="0"/>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72BFC5">
              <a:alpha val="100000"/>
            </a:srgbClr>
          </a:solidFill>
          <a:ln w="9525">
            <a:noFill/>
          </a:ln>
        </p:spPr>
        <p:txBody>
          <a:bodyPr/>
          <a:lstStyle/>
          <a:p>
            <a:endParaRPr lang="zh-CN" altLang="en-US"/>
          </a:p>
        </p:txBody>
      </p:sp>
    </p:spTree>
    <p:extLst>
      <p:ext uri="{BB962C8B-B14F-4D97-AF65-F5344CB8AC3E}">
        <p14:creationId xmlns:p14="http://schemas.microsoft.com/office/powerpoint/2010/main" val="364634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Study area and data</a:t>
            </a:r>
            <a:endParaRPr lang="zh-CN" altLang="en-US" dirty="0"/>
          </a:p>
        </p:txBody>
      </p:sp>
      <p:sp>
        <p:nvSpPr>
          <p:cNvPr id="3" name="Content Placeholder 2"/>
          <p:cNvSpPr>
            <a:spLocks noGrp="1"/>
          </p:cNvSpPr>
          <p:nvPr>
            <p:ph idx="1"/>
          </p:nvPr>
        </p:nvSpPr>
        <p:spPr>
          <a:xfrm>
            <a:off x="381001" y="1014413"/>
            <a:ext cx="7245170" cy="5384800"/>
          </a:xfrm>
        </p:spPr>
        <p:txBody>
          <a:bodyPr/>
          <a:lstStyle/>
          <a:p>
            <a:r>
              <a:rPr lang="en-US" altLang="zh-CN" dirty="0" err="1"/>
              <a:t>Fuhe</a:t>
            </a:r>
            <a:r>
              <a:rPr lang="en-US" altLang="zh-CN" dirty="0"/>
              <a:t> River basin (FRB) in Poyang Lake watershed</a:t>
            </a:r>
          </a:p>
          <a:p>
            <a:pPr lvl="1" algn="just"/>
            <a:r>
              <a:rPr lang="en-US" altLang="zh-CN" dirty="0"/>
              <a:t>Poyang Lake is the large freshwater lake in China.</a:t>
            </a:r>
          </a:p>
          <a:p>
            <a:pPr lvl="1" algn="just"/>
            <a:r>
              <a:rPr lang="en-US" altLang="zh-CN" dirty="0" err="1"/>
              <a:t>Fuhe</a:t>
            </a:r>
            <a:r>
              <a:rPr lang="en-US" altLang="zh-CN" dirty="0"/>
              <a:t> River is one of the five major tributaries of Poyang Lake, and its drainage area is the second largest basin in Poyang lake watershed with area 16493 km</a:t>
            </a:r>
            <a:r>
              <a:rPr lang="en-US" altLang="zh-CN" baseline="30000" dirty="0"/>
              <a:t>2</a:t>
            </a:r>
          </a:p>
          <a:p>
            <a:pPr lvl="1" algn="just"/>
            <a:r>
              <a:rPr lang="en-US" altLang="zh-CN" dirty="0"/>
              <a:t>There are four ground-based meteorological stations named </a:t>
            </a:r>
            <a:r>
              <a:rPr lang="en-US" altLang="zh-CN" dirty="0" err="1"/>
              <a:t>Guangchang</a:t>
            </a:r>
            <a:r>
              <a:rPr lang="en-US" altLang="zh-CN" dirty="0"/>
              <a:t>, </a:t>
            </a:r>
            <a:r>
              <a:rPr lang="en-US" altLang="zh-CN" dirty="0" err="1"/>
              <a:t>Nancheng</a:t>
            </a:r>
            <a:r>
              <a:rPr lang="en-US" altLang="zh-CN" dirty="0"/>
              <a:t>, </a:t>
            </a:r>
            <a:r>
              <a:rPr lang="en-US" altLang="zh-CN" dirty="0" err="1"/>
              <a:t>Zhangshu</a:t>
            </a:r>
            <a:r>
              <a:rPr lang="en-US" altLang="zh-CN" dirty="0"/>
              <a:t>, and </a:t>
            </a:r>
            <a:r>
              <a:rPr lang="en-US" altLang="zh-CN" dirty="0" err="1"/>
              <a:t>Guixi</a:t>
            </a:r>
            <a:r>
              <a:rPr lang="en-US" altLang="zh-CN" dirty="0"/>
              <a:t> within and around the basin. </a:t>
            </a:r>
          </a:p>
          <a:p>
            <a:pPr lvl="1" algn="just"/>
            <a:r>
              <a:rPr lang="en-US" altLang="zh-CN" dirty="0"/>
              <a:t>The </a:t>
            </a:r>
            <a:r>
              <a:rPr lang="en-US" altLang="zh-CN" dirty="0" err="1"/>
              <a:t>Lijiadu</a:t>
            </a:r>
            <a:r>
              <a:rPr lang="en-US" altLang="zh-CN" dirty="0"/>
              <a:t> hydrological station measures discharge of the basin.</a:t>
            </a:r>
          </a:p>
        </p:txBody>
      </p:sp>
      <p:pic>
        <p:nvPicPr>
          <p:cNvPr id="4" name="图片 8"/>
          <p:cNvPicPr/>
          <p:nvPr/>
        </p:nvPicPr>
        <p:blipFill rotWithShape="1">
          <a:blip r:embed="rId2" cstate="print">
            <a:extLst>
              <a:ext uri="{28A0092B-C50C-407E-A947-70E740481C1C}">
                <a14:useLocalDpi xmlns:a14="http://schemas.microsoft.com/office/drawing/2010/main" val="0"/>
              </a:ext>
            </a:extLst>
          </a:blip>
          <a:srcRect t="2619" b="1805"/>
          <a:stretch/>
        </p:blipFill>
        <p:spPr bwMode="auto">
          <a:xfrm>
            <a:off x="8055280" y="908720"/>
            <a:ext cx="4127195" cy="57231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551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Study area and data</a:t>
            </a:r>
            <a:endParaRPr lang="zh-CN" altLang="en-US" dirty="0"/>
          </a:p>
        </p:txBody>
      </p:sp>
      <p:sp>
        <p:nvSpPr>
          <p:cNvPr id="3" name="Content Placeholder 2"/>
          <p:cNvSpPr>
            <a:spLocks noGrp="1"/>
          </p:cNvSpPr>
          <p:nvPr>
            <p:ph idx="1"/>
          </p:nvPr>
        </p:nvSpPr>
        <p:spPr/>
        <p:txBody>
          <a:bodyPr/>
          <a:lstStyle/>
          <a:p>
            <a:r>
              <a:rPr lang="en-US" altLang="zh-CN" dirty="0"/>
              <a:t>Data </a:t>
            </a:r>
            <a:r>
              <a:rPr lang="en-US" altLang="zh-CN" dirty="0" smtClean="0"/>
              <a:t>processing</a:t>
            </a:r>
            <a:endParaRPr lang="en-US" altLang="zh-CN" dirty="0"/>
          </a:p>
          <a:p>
            <a:pPr lvl="1"/>
            <a:r>
              <a:rPr lang="en-US" altLang="zh-CN" dirty="0"/>
              <a:t>Land use and cover change</a:t>
            </a:r>
          </a:p>
          <a:p>
            <a:pPr lvl="2"/>
            <a:r>
              <a:rPr lang="en-US" altLang="zh-CN" dirty="0"/>
              <a:t>Supervised classification method is applied to the satellite images, including Landsat TM images in 1990, Landsat ETM+ images in 2000, and HJ-1A/B CCD images in </a:t>
            </a:r>
            <a:r>
              <a:rPr lang="en-US" altLang="zh-CN" dirty="0" smtClean="0"/>
              <a:t>2008.</a:t>
            </a:r>
            <a:endParaRPr lang="en-US" altLang="zh-CN" dirty="0"/>
          </a:p>
          <a:p>
            <a:pPr lvl="2"/>
            <a:r>
              <a:rPr lang="en-US" altLang="zh-CN" dirty="0"/>
              <a:t>Land use cover was divided into 8 classes, including Rice paddies, Agricultural land, Forest, </a:t>
            </a:r>
            <a:r>
              <a:rPr lang="en-US" altLang="zh-CN" dirty="0" smtClean="0"/>
              <a:t>Grassland</a:t>
            </a:r>
            <a:r>
              <a:rPr lang="en-US" altLang="zh-CN" dirty="0"/>
              <a:t>, Urban, Water, Wetland and Bare land.</a:t>
            </a:r>
            <a:endParaRPr lang="zh-CN"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540" y="3538569"/>
            <a:ext cx="7740860" cy="3319431"/>
          </a:xfrm>
          <a:prstGeom prst="rect">
            <a:avLst/>
          </a:prstGeom>
        </p:spPr>
      </p:pic>
    </p:spTree>
    <p:extLst>
      <p:ext uri="{BB962C8B-B14F-4D97-AF65-F5344CB8AC3E}">
        <p14:creationId xmlns:p14="http://schemas.microsoft.com/office/powerpoint/2010/main" val="307758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Study area and data</a:t>
            </a:r>
            <a:endParaRPr lang="zh-CN" altLang="en-US" dirty="0"/>
          </a:p>
        </p:txBody>
      </p:sp>
      <p:sp>
        <p:nvSpPr>
          <p:cNvPr id="3" name="Content Placeholder 2"/>
          <p:cNvSpPr>
            <a:spLocks noGrp="1"/>
          </p:cNvSpPr>
          <p:nvPr>
            <p:ph idx="1"/>
          </p:nvPr>
        </p:nvSpPr>
        <p:spPr>
          <a:xfrm>
            <a:off x="381000" y="1014413"/>
            <a:ext cx="6435080" cy="5384800"/>
          </a:xfrm>
        </p:spPr>
        <p:txBody>
          <a:bodyPr/>
          <a:lstStyle/>
          <a:p>
            <a:r>
              <a:rPr lang="en-US" altLang="zh-CN" dirty="0"/>
              <a:t>Data preparation</a:t>
            </a:r>
          </a:p>
          <a:p>
            <a:pPr lvl="1"/>
            <a:r>
              <a:rPr lang="en-US" altLang="zh-CN" dirty="0"/>
              <a:t>DEM</a:t>
            </a:r>
          </a:p>
          <a:p>
            <a:pPr lvl="2"/>
            <a:r>
              <a:rPr lang="en-US" altLang="zh-CN" dirty="0"/>
              <a:t>ASTER GDEM</a:t>
            </a:r>
          </a:p>
          <a:p>
            <a:pPr lvl="2"/>
            <a:r>
              <a:rPr lang="en-US" altLang="zh-CN" dirty="0"/>
              <a:t>30m ground </a:t>
            </a:r>
            <a:r>
              <a:rPr lang="en-US" altLang="zh-CN" dirty="0" smtClean="0"/>
              <a:t>resolution</a:t>
            </a:r>
          </a:p>
          <a:p>
            <a:pPr lvl="2"/>
            <a:endParaRPr lang="en-US" altLang="zh-CN" dirty="0"/>
          </a:p>
          <a:p>
            <a:pPr lvl="1"/>
            <a:r>
              <a:rPr lang="en-US" altLang="zh-CN" dirty="0"/>
              <a:t>Soil map</a:t>
            </a:r>
          </a:p>
          <a:p>
            <a:pPr lvl="2" algn="just"/>
            <a:r>
              <a:rPr lang="en-US" altLang="zh-CN" dirty="0"/>
              <a:t>Soil type map and soil physical property database. The soil type map was from the 1:1 000 000 Harmonized World Soil Database (HWSD)</a:t>
            </a:r>
          </a:p>
          <a:p>
            <a:pPr lvl="2"/>
            <a:endParaRPr lang="en-US" altLang="zh-CN" dirty="0"/>
          </a:p>
        </p:txBody>
      </p:sp>
      <p:sp>
        <p:nvSpPr>
          <p:cNvPr id="10" name="Content Placeholder 2"/>
          <p:cNvSpPr txBox="1">
            <a:spLocks/>
          </p:cNvSpPr>
          <p:nvPr/>
        </p:nvSpPr>
        <p:spPr bwMode="auto">
          <a:xfrm>
            <a:off x="6231015" y="1000848"/>
            <a:ext cx="585001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schemeClr>
              </a:buClr>
              <a:buSzPct val="90000"/>
              <a:buFont typeface="Wingdings" panose="05000000000000000000" pitchFamily="2" charset="2"/>
              <a:buChar char="v"/>
              <a:defRPr sz="2800" b="1">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lvl="1"/>
            <a:endParaRPr lang="en-US" altLang="zh-CN" kern="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1135" y="1133745"/>
            <a:ext cx="3871618" cy="5501355"/>
          </a:xfrm>
          <a:prstGeom prst="rect">
            <a:avLst/>
          </a:prstGeom>
        </p:spPr>
      </p:pic>
    </p:spTree>
    <p:extLst>
      <p:ext uri="{BB962C8B-B14F-4D97-AF65-F5344CB8AC3E}">
        <p14:creationId xmlns:p14="http://schemas.microsoft.com/office/powerpoint/2010/main" val="30597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Method</a:t>
            </a:r>
            <a:endParaRPr lang="zh-CN" altLang="en-US" dirty="0"/>
          </a:p>
        </p:txBody>
      </p:sp>
      <p:sp>
        <p:nvSpPr>
          <p:cNvPr id="3" name="Content Placeholder 2"/>
          <p:cNvSpPr>
            <a:spLocks noGrp="1"/>
          </p:cNvSpPr>
          <p:nvPr>
            <p:ph idx="1"/>
          </p:nvPr>
        </p:nvSpPr>
        <p:spPr>
          <a:xfrm>
            <a:off x="381000" y="1014413"/>
            <a:ext cx="4994920" cy="5384800"/>
          </a:xfrm>
        </p:spPr>
        <p:txBody>
          <a:bodyPr/>
          <a:lstStyle/>
          <a:p>
            <a:r>
              <a:rPr lang="en-US" altLang="zh-CN" dirty="0"/>
              <a:t>Flowchart</a:t>
            </a:r>
          </a:p>
          <a:p>
            <a:pPr lvl="1"/>
            <a:r>
              <a:rPr lang="en-US" altLang="zh-CN" dirty="0"/>
              <a:t>Runoff characteristics analysis in the basin</a:t>
            </a:r>
          </a:p>
          <a:p>
            <a:pPr lvl="1"/>
            <a:endParaRPr lang="en-US" altLang="zh-CN" dirty="0"/>
          </a:p>
          <a:p>
            <a:pPr lvl="1"/>
            <a:r>
              <a:rPr lang="en-US" altLang="zh-CN" dirty="0"/>
              <a:t>Analysis of landscape pattern changes</a:t>
            </a:r>
          </a:p>
          <a:p>
            <a:pPr lvl="1"/>
            <a:endParaRPr lang="en-US" altLang="zh-CN" dirty="0"/>
          </a:p>
          <a:p>
            <a:pPr lvl="1"/>
            <a:r>
              <a:rPr lang="en-US" altLang="zh-CN" dirty="0"/>
              <a:t>Watershed runoff modeling</a:t>
            </a:r>
          </a:p>
          <a:p>
            <a:pPr lvl="1"/>
            <a:endParaRPr lang="en-US" altLang="zh-CN" dirty="0"/>
          </a:p>
          <a:p>
            <a:pPr lvl="1"/>
            <a:r>
              <a:rPr lang="en-US" altLang="zh-CN" dirty="0"/>
              <a:t>Impacts assessment of landscape change on surface runoff </a:t>
            </a:r>
            <a:endParaRPr lang="zh-CN" altLang="en-US" dirty="0"/>
          </a:p>
        </p:txBody>
      </p:sp>
      <p:pic>
        <p:nvPicPr>
          <p:cNvPr id="5" name="Picture 4"/>
          <p:cNvPicPr>
            <a:picLocks noChangeAspect="1"/>
          </p:cNvPicPr>
          <p:nvPr/>
        </p:nvPicPr>
        <p:blipFill>
          <a:blip r:embed="rId2"/>
          <a:stretch>
            <a:fillRect/>
          </a:stretch>
        </p:blipFill>
        <p:spPr>
          <a:xfrm>
            <a:off x="5555940" y="1014413"/>
            <a:ext cx="6416832" cy="5744957"/>
          </a:xfrm>
          <a:prstGeom prst="rect">
            <a:avLst/>
          </a:prstGeom>
        </p:spPr>
      </p:pic>
    </p:spTree>
    <p:extLst>
      <p:ext uri="{BB962C8B-B14F-4D97-AF65-F5344CB8AC3E}">
        <p14:creationId xmlns:p14="http://schemas.microsoft.com/office/powerpoint/2010/main" val="269278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Method</a:t>
            </a:r>
            <a:endParaRPr lang="zh-CN" altLang="en-US" dirty="0"/>
          </a:p>
        </p:txBody>
      </p:sp>
      <p:sp>
        <p:nvSpPr>
          <p:cNvPr id="3" name="Content Placeholder 2"/>
          <p:cNvSpPr>
            <a:spLocks noGrp="1"/>
          </p:cNvSpPr>
          <p:nvPr>
            <p:ph idx="1"/>
          </p:nvPr>
        </p:nvSpPr>
        <p:spPr/>
        <p:txBody>
          <a:bodyPr/>
          <a:lstStyle/>
          <a:p>
            <a:r>
              <a:rPr lang="en-US" altLang="zh-CN" dirty="0"/>
              <a:t>SWAT model setup in </a:t>
            </a:r>
            <a:r>
              <a:rPr lang="en-US" altLang="zh-CN" dirty="0" smtClean="0"/>
              <a:t>FRB</a:t>
            </a:r>
            <a:endParaRPr lang="zh-CN" altLang="en-US" dirty="0"/>
          </a:p>
        </p:txBody>
      </p:sp>
      <p:grpSp>
        <p:nvGrpSpPr>
          <p:cNvPr id="24" name="组合 399"/>
          <p:cNvGrpSpPr/>
          <p:nvPr/>
        </p:nvGrpSpPr>
        <p:grpSpPr>
          <a:xfrm rot="10800000">
            <a:off x="400295" y="1988839"/>
            <a:ext cx="5058500" cy="4185465"/>
            <a:chOff x="3173" y="3480"/>
            <a:chExt cx="9104" cy="6230"/>
          </a:xfrm>
        </p:grpSpPr>
        <p:sp>
          <p:nvSpPr>
            <p:cNvPr id="25" name="Freeform 7"/>
            <p:cNvSpPr/>
            <p:nvPr/>
          </p:nvSpPr>
          <p:spPr>
            <a:xfrm>
              <a:off x="4050" y="6641"/>
              <a:ext cx="7350" cy="1533"/>
            </a:xfrm>
            <a:custGeom>
              <a:avLst/>
              <a:gdLst/>
              <a:ahLst/>
              <a:cxnLst>
                <a:cxn ang="0">
                  <a:pos x="871" y="0"/>
                </a:cxn>
                <a:cxn ang="0">
                  <a:pos x="0" y="1533"/>
                </a:cxn>
                <a:cxn ang="0">
                  <a:pos x="7350" y="1533"/>
                </a:cxn>
                <a:cxn ang="0">
                  <a:pos x="6479" y="0"/>
                </a:cxn>
                <a:cxn ang="0">
                  <a:pos x="871" y="0"/>
                </a:cxn>
              </a:cxnLst>
              <a:rect l="0" t="0" r="0" b="0"/>
              <a:pathLst>
                <a:path w="2372" h="425">
                  <a:moveTo>
                    <a:pt x="281" y="0"/>
                  </a:moveTo>
                  <a:lnTo>
                    <a:pt x="0" y="425"/>
                  </a:lnTo>
                  <a:lnTo>
                    <a:pt x="2372" y="425"/>
                  </a:lnTo>
                  <a:lnTo>
                    <a:pt x="2091" y="0"/>
                  </a:lnTo>
                  <a:lnTo>
                    <a:pt x="281" y="0"/>
                  </a:lnTo>
                  <a:close/>
                </a:path>
              </a:pathLst>
            </a:custGeom>
            <a:solidFill>
              <a:srgbClr val="0070C0"/>
            </a:solidFill>
            <a:ln w="28575">
              <a:noFill/>
            </a:ln>
          </p:spPr>
          <p:txBody>
            <a:bodyPr/>
            <a:lstStyle/>
            <a:p>
              <a:endParaRPr lang="zh-CN" altLang="en-US"/>
            </a:p>
          </p:txBody>
        </p:sp>
        <p:sp>
          <p:nvSpPr>
            <p:cNvPr id="26" name="Freeform 8"/>
            <p:cNvSpPr/>
            <p:nvPr/>
          </p:nvSpPr>
          <p:spPr>
            <a:xfrm>
              <a:off x="3173" y="8173"/>
              <a:ext cx="9104" cy="1537"/>
            </a:xfrm>
            <a:custGeom>
              <a:avLst/>
              <a:gdLst/>
              <a:ahLst/>
              <a:cxnLst>
                <a:cxn ang="0">
                  <a:pos x="877" y="0"/>
                </a:cxn>
                <a:cxn ang="0">
                  <a:pos x="8227" y="0"/>
                </a:cxn>
                <a:cxn ang="0">
                  <a:pos x="9104" y="1537"/>
                </a:cxn>
                <a:cxn ang="0">
                  <a:pos x="0" y="1537"/>
                </a:cxn>
                <a:cxn ang="0">
                  <a:pos x="877" y="0"/>
                </a:cxn>
              </a:cxnLst>
              <a:rect l="0" t="0" r="0" b="0"/>
              <a:pathLst>
                <a:path w="2938" h="426">
                  <a:moveTo>
                    <a:pt x="283" y="0"/>
                  </a:moveTo>
                  <a:lnTo>
                    <a:pt x="2655" y="0"/>
                  </a:lnTo>
                  <a:lnTo>
                    <a:pt x="2938" y="426"/>
                  </a:lnTo>
                  <a:lnTo>
                    <a:pt x="0" y="426"/>
                  </a:lnTo>
                  <a:lnTo>
                    <a:pt x="283" y="0"/>
                  </a:lnTo>
                  <a:close/>
                </a:path>
              </a:pathLst>
            </a:custGeom>
            <a:solidFill>
              <a:schemeClr val="tx1"/>
            </a:solidFill>
            <a:ln w="28575">
              <a:noFill/>
            </a:ln>
          </p:spPr>
          <p:txBody>
            <a:bodyPr/>
            <a:lstStyle/>
            <a:p>
              <a:endParaRPr lang="zh-CN" altLang="en-US"/>
            </a:p>
          </p:txBody>
        </p:sp>
        <p:sp>
          <p:nvSpPr>
            <p:cNvPr id="27" name="Freeform 5"/>
            <p:cNvSpPr/>
            <p:nvPr/>
          </p:nvSpPr>
          <p:spPr>
            <a:xfrm>
              <a:off x="5798" y="3564"/>
              <a:ext cx="3858" cy="1540"/>
            </a:xfrm>
            <a:custGeom>
              <a:avLst/>
              <a:gdLst/>
              <a:ahLst/>
              <a:cxnLst>
                <a:cxn ang="0">
                  <a:pos x="871" y="0"/>
                </a:cxn>
                <a:cxn ang="0">
                  <a:pos x="0" y="1540"/>
                </a:cxn>
                <a:cxn ang="0">
                  <a:pos x="3858" y="1540"/>
                </a:cxn>
                <a:cxn ang="0">
                  <a:pos x="2984" y="0"/>
                </a:cxn>
                <a:cxn ang="0">
                  <a:pos x="871" y="0"/>
                </a:cxn>
              </a:cxnLst>
              <a:rect l="0" t="0" r="0" b="0"/>
              <a:pathLst>
                <a:path w="1245" h="427">
                  <a:moveTo>
                    <a:pt x="281" y="0"/>
                  </a:moveTo>
                  <a:lnTo>
                    <a:pt x="0" y="427"/>
                  </a:lnTo>
                  <a:lnTo>
                    <a:pt x="1245" y="427"/>
                  </a:lnTo>
                  <a:lnTo>
                    <a:pt x="963" y="0"/>
                  </a:lnTo>
                  <a:lnTo>
                    <a:pt x="281" y="0"/>
                  </a:lnTo>
                  <a:close/>
                </a:path>
              </a:pathLst>
            </a:custGeom>
            <a:solidFill>
              <a:srgbClr val="0070C0"/>
            </a:solidFill>
            <a:ln w="28575">
              <a:noFill/>
            </a:ln>
          </p:spPr>
          <p:txBody>
            <a:bodyPr/>
            <a:lstStyle/>
            <a:p>
              <a:endParaRPr lang="zh-CN" altLang="en-US"/>
            </a:p>
          </p:txBody>
        </p:sp>
        <p:sp>
          <p:nvSpPr>
            <p:cNvPr id="28" name="Freeform 6"/>
            <p:cNvSpPr/>
            <p:nvPr/>
          </p:nvSpPr>
          <p:spPr>
            <a:xfrm>
              <a:off x="4921" y="5104"/>
              <a:ext cx="5608" cy="1537"/>
            </a:xfrm>
            <a:custGeom>
              <a:avLst/>
              <a:gdLst/>
              <a:ahLst/>
              <a:cxnLst>
                <a:cxn ang="0">
                  <a:pos x="877" y="0"/>
                </a:cxn>
                <a:cxn ang="0">
                  <a:pos x="0" y="1537"/>
                </a:cxn>
                <a:cxn ang="0">
                  <a:pos x="5608" y="1537"/>
                </a:cxn>
                <a:cxn ang="0">
                  <a:pos x="4734" y="0"/>
                </a:cxn>
                <a:cxn ang="0">
                  <a:pos x="877" y="0"/>
                </a:cxn>
              </a:cxnLst>
              <a:rect l="0" t="0" r="0" b="0"/>
              <a:pathLst>
                <a:path w="1810" h="426">
                  <a:moveTo>
                    <a:pt x="283" y="0"/>
                  </a:moveTo>
                  <a:lnTo>
                    <a:pt x="0" y="426"/>
                  </a:lnTo>
                  <a:lnTo>
                    <a:pt x="1810" y="426"/>
                  </a:lnTo>
                  <a:lnTo>
                    <a:pt x="1528" y="0"/>
                  </a:lnTo>
                  <a:lnTo>
                    <a:pt x="283" y="0"/>
                  </a:lnTo>
                  <a:close/>
                </a:path>
              </a:pathLst>
            </a:custGeom>
            <a:solidFill>
              <a:schemeClr val="tx1"/>
            </a:solidFill>
            <a:ln w="28575">
              <a:noFill/>
            </a:ln>
          </p:spPr>
          <p:txBody>
            <a:bodyPr/>
            <a:lstStyle/>
            <a:p>
              <a:endParaRPr lang="zh-CN" altLang="en-US"/>
            </a:p>
          </p:txBody>
        </p:sp>
        <p:sp>
          <p:nvSpPr>
            <p:cNvPr id="29" name="Text Box 10"/>
            <p:cNvSpPr txBox="1"/>
            <p:nvPr/>
          </p:nvSpPr>
          <p:spPr>
            <a:xfrm rot="10800000">
              <a:off x="5471" y="8651"/>
              <a:ext cx="4509" cy="607"/>
            </a:xfrm>
            <a:prstGeom prst="rect">
              <a:avLst/>
            </a:prstGeom>
            <a:noFill/>
            <a:ln w="9525">
              <a:noFill/>
            </a:ln>
          </p:spPr>
          <p:txBody>
            <a:bodyPr lIns="60960" tIns="30480" rIns="60960" bIns="30480">
              <a:spAutoFit/>
            </a:bodyPr>
            <a:lstStyle/>
            <a:p>
              <a:pPr algn="ctr" defTabSz="1450975" eaLnBrk="1" hangingPunct="1"/>
              <a:r>
                <a:rPr lang="en-US" altLang="zh-CN" sz="2000" b="1" dirty="0">
                  <a:solidFill>
                    <a:schemeClr val="bg1"/>
                  </a:solidFill>
                  <a:latin typeface="微软雅黑" panose="020B0503020204020204" pitchFamily="34" charset="-122"/>
                  <a:ea typeface="微软雅黑" panose="020B0503020204020204" pitchFamily="34" charset="-122"/>
                </a:rPr>
                <a:t>Data prepare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Text Box 10"/>
            <p:cNvSpPr txBox="1"/>
            <p:nvPr/>
          </p:nvSpPr>
          <p:spPr>
            <a:xfrm rot="10800000">
              <a:off x="5470" y="6848"/>
              <a:ext cx="4509" cy="1116"/>
            </a:xfrm>
            <a:prstGeom prst="rect">
              <a:avLst/>
            </a:prstGeom>
            <a:noFill/>
            <a:ln w="9525">
              <a:noFill/>
            </a:ln>
          </p:spPr>
          <p:txBody>
            <a:bodyPr lIns="60960" tIns="30480" rIns="60960" bIns="30480">
              <a:spAutoFit/>
            </a:bodyPr>
            <a:lstStyle/>
            <a:p>
              <a:pPr algn="ctr" defTabSz="1450975" eaLnBrk="1" hangingPunct="1"/>
              <a:r>
                <a:rPr lang="en-US" altLang="zh-CN" sz="2000" b="1" dirty="0">
                  <a:solidFill>
                    <a:schemeClr val="bg1"/>
                  </a:solidFill>
                  <a:latin typeface="微软雅黑" panose="020B0503020204020204" pitchFamily="34" charset="-122"/>
                  <a:ea typeface="微软雅黑" panose="020B0503020204020204" pitchFamily="34" charset="-122"/>
                </a:rPr>
                <a:t>River network delineation</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 name="Text Box 10"/>
            <p:cNvSpPr txBox="1"/>
            <p:nvPr/>
          </p:nvSpPr>
          <p:spPr>
            <a:xfrm rot="10800000">
              <a:off x="5469" y="5634"/>
              <a:ext cx="4655" cy="550"/>
            </a:xfrm>
            <a:prstGeom prst="rect">
              <a:avLst/>
            </a:prstGeom>
            <a:noFill/>
            <a:ln w="9525">
              <a:noFill/>
            </a:ln>
          </p:spPr>
          <p:txBody>
            <a:bodyPr wrap="square" lIns="60960" tIns="30480" rIns="60960" bIns="30480">
              <a:spAutoFit/>
            </a:bodyPr>
            <a:lstStyle/>
            <a:p>
              <a:pPr algn="ctr" defTabSz="1450975" eaLnBrk="1" hangingPunct="1"/>
              <a:r>
                <a:rPr lang="en-US" altLang="zh-CN" sz="2000" b="1" dirty="0">
                  <a:solidFill>
                    <a:schemeClr val="bg1"/>
                  </a:solidFill>
                  <a:latin typeface="微软雅黑" panose="020B0503020204020204" pitchFamily="34" charset="-122"/>
                  <a:ea typeface="微软雅黑" panose="020B0503020204020204" pitchFamily="34" charset="-122"/>
                </a:rPr>
                <a:t>HRU division</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Text Box 10"/>
            <p:cNvSpPr txBox="1"/>
            <p:nvPr/>
          </p:nvSpPr>
          <p:spPr>
            <a:xfrm rot="10800000">
              <a:off x="6327" y="3480"/>
              <a:ext cx="2939" cy="1624"/>
            </a:xfrm>
            <a:prstGeom prst="rect">
              <a:avLst/>
            </a:prstGeom>
            <a:noFill/>
            <a:ln w="9525">
              <a:noFill/>
            </a:ln>
          </p:spPr>
          <p:txBody>
            <a:bodyPr lIns="60960" tIns="30480" rIns="60960" bIns="30480">
              <a:spAutoFit/>
            </a:bodyPr>
            <a:lstStyle/>
            <a:p>
              <a:pPr algn="ctr" defTabSz="1450975" eaLnBrk="1" hangingPunct="1"/>
              <a:r>
                <a:rPr lang="en-US" altLang="zh-CN" sz="2000" b="1" dirty="0">
                  <a:solidFill>
                    <a:schemeClr val="bg1"/>
                  </a:solidFill>
                  <a:latin typeface="微软雅黑" panose="020B0503020204020204" pitchFamily="34" charset="-122"/>
                  <a:ea typeface="微软雅黑" panose="020B0503020204020204" pitchFamily="34" charset="-122"/>
                </a:rPr>
                <a:t>Data input &amp; model running</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13"/>
          <p:cNvGrpSpPr/>
          <p:nvPr/>
        </p:nvGrpSpPr>
        <p:grpSpPr>
          <a:xfrm>
            <a:off x="4854358" y="3324445"/>
            <a:ext cx="3294914" cy="1052195"/>
            <a:chOff x="4709" y="7557"/>
            <a:chExt cx="3712" cy="1701"/>
          </a:xfrm>
        </p:grpSpPr>
        <p:sp>
          <p:nvSpPr>
            <p:cNvPr id="37" name="右箭头 15"/>
            <p:cNvSpPr/>
            <p:nvPr/>
          </p:nvSpPr>
          <p:spPr>
            <a:xfrm>
              <a:off x="4709" y="7557"/>
              <a:ext cx="3712" cy="1701"/>
            </a:xfrm>
            <a:prstGeom prst="right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 name="文本框 16"/>
            <p:cNvSpPr txBox="1"/>
            <p:nvPr/>
          </p:nvSpPr>
          <p:spPr>
            <a:xfrm>
              <a:off x="4709" y="8065"/>
              <a:ext cx="3106" cy="746"/>
            </a:xfrm>
            <a:prstGeom prst="rect">
              <a:avLst/>
            </a:prstGeom>
            <a:noFill/>
            <a:ln w="9525">
              <a:noFill/>
            </a:ln>
          </p:spPr>
          <p:txBody>
            <a:bodyPr wrap="square">
              <a:spAutoFit/>
            </a:bodyPr>
            <a:lstStyle/>
            <a:p>
              <a:pPr algn="ctr" eaLnBrk="1" hangingPunct="1"/>
              <a:r>
                <a:rPr lang="en-US" altLang="zh-CN" sz="2400" b="1" dirty="0">
                  <a:latin typeface="Arial" panose="020B0604020202020204" pitchFamily="34" charset="0"/>
                </a:rPr>
                <a:t>Runoff modeling</a:t>
              </a:r>
              <a:endParaRPr lang="zh-CN" altLang="en-US" sz="2400" b="1" dirty="0">
                <a:latin typeface="Arial" panose="020B0604020202020204" pitchFamily="34" charset="0"/>
              </a:endParaRPr>
            </a:p>
          </p:txBody>
        </p:sp>
      </p:grpSp>
      <p:sp>
        <p:nvSpPr>
          <p:cNvPr id="41" name="文本框 21"/>
          <p:cNvSpPr txBox="1"/>
          <p:nvPr/>
        </p:nvSpPr>
        <p:spPr>
          <a:xfrm>
            <a:off x="8283219" y="4357249"/>
            <a:ext cx="2834829" cy="681931"/>
          </a:xfrm>
          <a:prstGeom prst="rect">
            <a:avLst/>
          </a:prstGeom>
          <a:solidFill>
            <a:schemeClr val="tx1"/>
          </a:solidFill>
          <a:ln w="12700" cap="flat" cmpd="sng">
            <a:solidFill>
              <a:srgbClr val="89A4A7"/>
            </a:solidFill>
            <a:prstDash val="solid"/>
            <a:round/>
            <a:headEnd type="none" w="med" len="med"/>
            <a:tailEnd type="none" w="med" len="med"/>
          </a:ln>
        </p:spPr>
        <p:txBody>
          <a:bodyPr anchor="ctr" anchorCtr="0">
            <a:noAutofit/>
          </a:bodyPr>
          <a:lstStyle/>
          <a:p>
            <a:pPr algn="ctr" eaLnBrk="1" hangingPunct="1"/>
            <a:r>
              <a:rPr lang="en-US" altLang="zh-CN" sz="2000" b="1" dirty="0">
                <a:solidFill>
                  <a:schemeClr val="bg1"/>
                </a:solidFill>
                <a:latin typeface="Arial" panose="020B0604020202020204" pitchFamily="34" charset="0"/>
              </a:rPr>
              <a:t>Results validation</a:t>
            </a:r>
            <a:endParaRPr lang="zh-CN" altLang="en-US" sz="2000" b="1" dirty="0">
              <a:solidFill>
                <a:schemeClr val="bg1"/>
              </a:solidFill>
              <a:latin typeface="Arial" panose="020B0604020202020204" pitchFamily="34" charset="0"/>
            </a:endParaRPr>
          </a:p>
        </p:txBody>
      </p:sp>
      <p:sp>
        <p:nvSpPr>
          <p:cNvPr id="42" name="文本框 18"/>
          <p:cNvSpPr txBox="1"/>
          <p:nvPr/>
        </p:nvSpPr>
        <p:spPr>
          <a:xfrm>
            <a:off x="8283219" y="2594016"/>
            <a:ext cx="2815564" cy="708078"/>
          </a:xfrm>
          <a:prstGeom prst="rect">
            <a:avLst/>
          </a:prstGeom>
          <a:solidFill>
            <a:schemeClr val="tx1"/>
          </a:solidFill>
          <a:ln w="12700" cap="flat" cmpd="sng">
            <a:solidFill>
              <a:srgbClr val="89A4A7"/>
            </a:solidFill>
            <a:prstDash val="solid"/>
            <a:round/>
            <a:headEnd type="none" w="med" len="med"/>
            <a:tailEnd type="none" w="med" len="med"/>
          </a:ln>
        </p:spPr>
        <p:txBody>
          <a:bodyPr anchor="ctr" anchorCtr="0">
            <a:noAutofit/>
          </a:bodyPr>
          <a:lstStyle/>
          <a:p>
            <a:pPr algn="ctr" eaLnBrk="1" hangingPunct="1"/>
            <a:r>
              <a:rPr lang="en-US" altLang="zh-CN" sz="2000" b="1" dirty="0">
                <a:solidFill>
                  <a:schemeClr val="bg1"/>
                </a:solidFill>
                <a:latin typeface="Arial" panose="020B0604020202020204" pitchFamily="34" charset="0"/>
              </a:rPr>
              <a:t>Sensitivity analysis</a:t>
            </a:r>
            <a:endParaRPr lang="zh-CN" altLang="en-US" sz="2000" b="1" dirty="0">
              <a:solidFill>
                <a:schemeClr val="bg1"/>
              </a:solidFill>
              <a:latin typeface="Arial" panose="020B0604020202020204" pitchFamily="34" charset="0"/>
            </a:endParaRPr>
          </a:p>
        </p:txBody>
      </p:sp>
      <p:sp>
        <p:nvSpPr>
          <p:cNvPr id="43" name="文本框 19"/>
          <p:cNvSpPr txBox="1"/>
          <p:nvPr/>
        </p:nvSpPr>
        <p:spPr>
          <a:xfrm>
            <a:off x="8294778" y="3486678"/>
            <a:ext cx="2815564" cy="708078"/>
          </a:xfrm>
          <a:prstGeom prst="rect">
            <a:avLst/>
          </a:prstGeom>
          <a:solidFill>
            <a:schemeClr val="tx1"/>
          </a:solidFill>
          <a:ln w="12700" cap="flat" cmpd="sng">
            <a:solidFill>
              <a:srgbClr val="89A4A7"/>
            </a:solidFill>
            <a:prstDash val="solid"/>
            <a:round/>
            <a:headEnd type="none" w="med" len="med"/>
            <a:tailEnd type="none" w="med" len="med"/>
          </a:ln>
        </p:spPr>
        <p:txBody>
          <a:bodyPr anchor="ctr" anchorCtr="0">
            <a:noAutofit/>
          </a:bodyPr>
          <a:lstStyle/>
          <a:p>
            <a:pPr algn="ctr" eaLnBrk="1" hangingPunct="1"/>
            <a:r>
              <a:rPr lang="en-US" altLang="zh-CN" sz="2000" b="1" dirty="0">
                <a:solidFill>
                  <a:schemeClr val="bg1"/>
                </a:solidFill>
                <a:latin typeface="Arial" panose="020B0604020202020204" pitchFamily="34" charset="0"/>
              </a:rPr>
              <a:t>Parameter calibration</a:t>
            </a:r>
            <a:endParaRPr lang="zh-CN" altLang="en-US" sz="20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5083608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68b2ec6-26a7-4854-8254-42f9cd4d140a}"/>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778dc68-e20e-4306-99f6-71f937a9502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bc060ff9-c62b-425c-8a63-5f315e1cf5c7}"/>
</p:tagLst>
</file>

<file path=ppt/theme/theme1.xml><?xml version="1.0" encoding="utf-8"?>
<a:theme xmlns:a="http://schemas.openxmlformats.org/drawingml/2006/main" name="257Tgp_global_light_v2">
  <a:themeElements>
    <a:clrScheme name="257Tgp_global_light_v2 3">
      <a:dk1>
        <a:srgbClr val="203C96"/>
      </a:dk1>
      <a:lt1>
        <a:srgbClr val="FFFFFF"/>
      </a:lt1>
      <a:dk2>
        <a:srgbClr val="000000"/>
      </a:dk2>
      <a:lt2>
        <a:srgbClr val="C0C0C0"/>
      </a:lt2>
      <a:accent1>
        <a:srgbClr val="73899F"/>
      </a:accent1>
      <a:accent2>
        <a:srgbClr val="0099FF"/>
      </a:accent2>
      <a:accent3>
        <a:srgbClr val="FFFFFF"/>
      </a:accent3>
      <a:accent4>
        <a:srgbClr val="1A327F"/>
      </a:accent4>
      <a:accent5>
        <a:srgbClr val="BCC4CD"/>
      </a:accent5>
      <a:accent6>
        <a:srgbClr val="008AE7"/>
      </a:accent6>
      <a:hlink>
        <a:srgbClr val="009999"/>
      </a:hlink>
      <a:folHlink>
        <a:srgbClr val="9EBE36"/>
      </a:folHlink>
    </a:clrScheme>
    <a:fontScheme name="257Tgp_global_light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7Tgp_global_light_v2 1">
        <a:dk1>
          <a:srgbClr val="163794"/>
        </a:dk1>
        <a:lt1>
          <a:srgbClr val="FFFFFF"/>
        </a:lt1>
        <a:dk2>
          <a:srgbClr val="000000"/>
        </a:dk2>
        <a:lt2>
          <a:srgbClr val="C0C0C0"/>
        </a:lt2>
        <a:accent1>
          <a:srgbClr val="0099CC"/>
        </a:accent1>
        <a:accent2>
          <a:srgbClr val="990000"/>
        </a:accent2>
        <a:accent3>
          <a:srgbClr val="FFFFFF"/>
        </a:accent3>
        <a:accent4>
          <a:srgbClr val="112D7E"/>
        </a:accent4>
        <a:accent5>
          <a:srgbClr val="AACAE2"/>
        </a:accent5>
        <a:accent6>
          <a:srgbClr val="8A0000"/>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257Tgp_global_light_v2 2">
        <a:dk1>
          <a:srgbClr val="666699"/>
        </a:dk1>
        <a:lt1>
          <a:srgbClr val="FFFFFF"/>
        </a:lt1>
        <a:dk2>
          <a:srgbClr val="000000"/>
        </a:dk2>
        <a:lt2>
          <a:srgbClr val="B2B2B2"/>
        </a:lt2>
        <a:accent1>
          <a:srgbClr val="38A469"/>
        </a:accent1>
        <a:accent2>
          <a:srgbClr val="C78DD7"/>
        </a:accent2>
        <a:accent3>
          <a:srgbClr val="FFFFFF"/>
        </a:accent3>
        <a:accent4>
          <a:srgbClr val="565682"/>
        </a:accent4>
        <a:accent5>
          <a:srgbClr val="AECFB9"/>
        </a:accent5>
        <a:accent6>
          <a:srgbClr val="B47FC3"/>
        </a:accent6>
        <a:hlink>
          <a:srgbClr val="1B76D1"/>
        </a:hlink>
        <a:folHlink>
          <a:srgbClr val="878FA5"/>
        </a:folHlink>
      </a:clrScheme>
      <a:clrMap bg1="lt1" tx1="dk1" bg2="lt2" tx2="dk2" accent1="accent1" accent2="accent2" accent3="accent3" accent4="accent4" accent5="accent5" accent6="accent6" hlink="hlink" folHlink="folHlink"/>
    </a:extraClrScheme>
    <a:extraClrScheme>
      <a:clrScheme name="257Tgp_global_light_v2 3">
        <a:dk1>
          <a:srgbClr val="203C96"/>
        </a:dk1>
        <a:lt1>
          <a:srgbClr val="FFFFFF"/>
        </a:lt1>
        <a:dk2>
          <a:srgbClr val="000000"/>
        </a:dk2>
        <a:lt2>
          <a:srgbClr val="C0C0C0"/>
        </a:lt2>
        <a:accent1>
          <a:srgbClr val="73899F"/>
        </a:accent1>
        <a:accent2>
          <a:srgbClr val="0099FF"/>
        </a:accent2>
        <a:accent3>
          <a:srgbClr val="FFFFFF"/>
        </a:accent3>
        <a:accent4>
          <a:srgbClr val="1A327F"/>
        </a:accent4>
        <a:accent5>
          <a:srgbClr val="BCC4CD"/>
        </a:accent5>
        <a:accent6>
          <a:srgbClr val="008AE7"/>
        </a:accent6>
        <a:hlink>
          <a:srgbClr val="009999"/>
        </a:hlink>
        <a:folHlink>
          <a:srgbClr val="9EBE3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973-1</Template>
  <TotalTime>2652032</TotalTime>
  <Words>2385</Words>
  <Application>Microsoft Office PowerPoint</Application>
  <PresentationFormat>Widescreen</PresentationFormat>
  <Paragraphs>871</Paragraphs>
  <Slides>21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黑体</vt:lpstr>
      <vt:lpstr>宋体</vt:lpstr>
      <vt:lpstr>微软雅黑</vt:lpstr>
      <vt:lpstr>Arial</vt:lpstr>
      <vt:lpstr>Cambria</vt:lpstr>
      <vt:lpstr>Comic Sans MS</vt:lpstr>
      <vt:lpstr>Times New Roman</vt:lpstr>
      <vt:lpstr>Verdana</vt:lpstr>
      <vt:lpstr>Wingdings</vt:lpstr>
      <vt:lpstr>257Tgp_global_light_v2</vt:lpstr>
      <vt:lpstr>Landscape pattern effects on surface runoff: Assessment using a hydrologic model in the Fuhe River Basin of Poyang Lake Watershed</vt:lpstr>
      <vt:lpstr>Outline</vt:lpstr>
      <vt:lpstr>Introduction</vt:lpstr>
      <vt:lpstr>Introduction</vt:lpstr>
      <vt:lpstr>Study area and data</vt:lpstr>
      <vt:lpstr>Study area and data</vt:lpstr>
      <vt:lpstr>Study area and data</vt:lpstr>
      <vt:lpstr>Method</vt:lpstr>
      <vt:lpstr>Method</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Results and discussion</vt:lpstr>
      <vt:lpstr>Conclusion</vt:lpstr>
      <vt:lpstr>Thank you for your attention!</vt:lpstr>
    </vt:vector>
  </TitlesOfParts>
  <Company>CAS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Jianzhong LU</dc:title>
  <dc:creator>Jetlu</dc:creator>
  <cp:lastModifiedBy>Lu Jet</cp:lastModifiedBy>
  <cp:revision>1457</cp:revision>
  <dcterms:created xsi:type="dcterms:W3CDTF">2007-04-03T12:47:52Z</dcterms:created>
  <dcterms:modified xsi:type="dcterms:W3CDTF">2020-11-05T06:38:50Z</dcterms:modified>
</cp:coreProperties>
</file>