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3" r:id="rId10"/>
    <p:sldId id="268" r:id="rId11"/>
    <p:sldId id="262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250825" y="5129237"/>
            <a:ext cx="8642350" cy="18002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000" dirty="0">
                <a:solidFill>
                  <a:srgbClr val="00B0F0"/>
                </a:solidFill>
                <a:effectLst/>
              </a:rPr>
              <a:t/>
            </a:r>
            <a:br>
              <a:rPr lang="hr-HR" sz="2000" dirty="0">
                <a:solidFill>
                  <a:srgbClr val="00B0F0"/>
                </a:solidFill>
                <a:effectLst/>
              </a:rPr>
            </a:br>
            <a:r>
              <a:rPr lang="hr-HR" sz="2000" dirty="0">
                <a:solidFill>
                  <a:srgbClr val="00B0F0"/>
                </a:solidFill>
                <a:effectLst/>
              </a:rPr>
              <a:t/>
            </a:r>
            <a:br>
              <a:rPr lang="hr-HR" sz="2000" dirty="0">
                <a:solidFill>
                  <a:srgbClr val="00B0F0"/>
                </a:solidFill>
                <a:effectLst/>
              </a:rPr>
            </a:br>
            <a:endParaRPr lang="hr-HR" sz="2000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 bwMode="auto">
          <a:xfrm>
            <a:off x="250825" y="1389063"/>
            <a:ext cx="86423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r-H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Assessment of the Analysis of Wastewater Quality on a Wastewater Treatment Plant Using the RAPS Method</a:t>
            </a:r>
            <a:endParaRPr lang="hr-H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 bwMode="auto">
          <a:xfrm>
            <a:off x="214282" y="-71462"/>
            <a:ext cx="86423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r-HR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5th International Electronic Conference on Water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Sciences</a:t>
            </a:r>
            <a:endParaRPr lang="hr-H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hr-H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hr-H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16/11/2020 </a:t>
            </a:r>
            <a:r>
              <a:rPr lang="hr-H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- 30/11/2020</a:t>
            </a:r>
            <a:endParaRPr lang="hr-H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3772635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00B0F0"/>
                </a:solidFill>
                <a:latin typeface="+mj-lt"/>
              </a:rPr>
              <a:t>Bojan </a:t>
            </a:r>
            <a:r>
              <a:rPr lang="hr-HR" sz="2000" b="1" dirty="0" err="1">
                <a:solidFill>
                  <a:srgbClr val="00B0F0"/>
                </a:solidFill>
                <a:latin typeface="+mj-lt"/>
              </a:rPr>
              <a:t>Đurin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> (Department </a:t>
            </a:r>
            <a:r>
              <a:rPr lang="hr-HR" sz="2000" b="1" dirty="0" err="1">
                <a:solidFill>
                  <a:srgbClr val="00B0F0"/>
                </a:solidFill>
                <a:latin typeface="+mj-lt"/>
              </a:rPr>
              <a:t>of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> Civil </a:t>
            </a:r>
            <a:r>
              <a:rPr lang="hr-HR" sz="2000" b="1" dirty="0" err="1">
                <a:solidFill>
                  <a:srgbClr val="00B0F0"/>
                </a:solidFill>
                <a:latin typeface="+mj-lt"/>
              </a:rPr>
              <a:t>Engineering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>, </a:t>
            </a:r>
            <a:r>
              <a:rPr lang="hr-HR" sz="2000" b="1" dirty="0" err="1">
                <a:solidFill>
                  <a:srgbClr val="00B0F0"/>
                </a:solidFill>
                <a:latin typeface="+mj-lt"/>
              </a:rPr>
              <a:t>University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> North, Varaždin, Croatia</a:t>
            </a:r>
            <a:r>
              <a:rPr lang="hr-HR" sz="2000" b="1" dirty="0" smtClean="0">
                <a:solidFill>
                  <a:srgbClr val="00B0F0"/>
                </a:solidFill>
                <a:latin typeface="+mj-lt"/>
              </a:rPr>
              <a:t>)</a:t>
            </a:r>
          </a:p>
          <a:p>
            <a:pPr algn="ctr"/>
            <a:r>
              <a:rPr lang="hr-HR" sz="2000" b="1" dirty="0">
                <a:solidFill>
                  <a:srgbClr val="00B0F0"/>
                </a:solidFill>
              </a:rPr>
              <a:t>Nada Glumac (Međimurske Vode, Čakovec, Croatia</a:t>
            </a:r>
            <a:r>
              <a:rPr lang="hr-HR" sz="2000" b="1" dirty="0" smtClean="0">
                <a:solidFill>
                  <a:srgbClr val="00B0F0"/>
                </a:solidFill>
              </a:rPr>
              <a:t>)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/>
            </a:r>
            <a:br>
              <a:rPr lang="hr-HR" sz="2000" b="1" dirty="0">
                <a:solidFill>
                  <a:srgbClr val="00B0F0"/>
                </a:solidFill>
                <a:latin typeface="+mj-lt"/>
              </a:rPr>
            </a:br>
            <a:r>
              <a:rPr lang="hr-HR" sz="2000" b="1" dirty="0" smtClean="0">
                <a:solidFill>
                  <a:srgbClr val="00B0F0"/>
                </a:solidFill>
                <a:latin typeface="+mj-lt"/>
              </a:rPr>
              <a:t>Nikola Sakač (</a:t>
            </a:r>
            <a:r>
              <a:rPr lang="hr-HR" sz="2000" b="1" dirty="0" err="1" smtClean="0">
                <a:solidFill>
                  <a:srgbClr val="00B0F0"/>
                </a:solidFill>
                <a:latin typeface="+mj-lt"/>
              </a:rPr>
              <a:t>Faculty</a:t>
            </a:r>
            <a:r>
              <a:rPr lang="hr-HR" sz="20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hr-HR" sz="2000" b="1" dirty="0">
                <a:solidFill>
                  <a:srgbClr val="00B0F0"/>
                </a:solidFill>
                <a:latin typeface="+mj-lt"/>
              </a:rPr>
              <a:t>of Geotechnical Engineering, University of Zagreb, Varaždin, Croatia</a:t>
            </a:r>
            <a:r>
              <a:rPr lang="hr-HR" sz="2000" b="1" dirty="0" smtClean="0">
                <a:solidFill>
                  <a:srgbClr val="00B0F0"/>
                </a:solidFill>
                <a:latin typeface="+mj-lt"/>
              </a:rPr>
              <a:t>)</a:t>
            </a:r>
            <a:r>
              <a:rPr lang="hr-HR" sz="2000" b="1" dirty="0">
                <a:solidFill>
                  <a:srgbClr val="00B0F0"/>
                </a:solidFill>
              </a:rPr>
              <a:t/>
            </a:r>
            <a:br>
              <a:rPr lang="hr-HR" sz="2000" b="1" dirty="0">
                <a:solidFill>
                  <a:srgbClr val="00B0F0"/>
                </a:solidFill>
              </a:rPr>
            </a:br>
            <a:r>
              <a:rPr lang="hr-HR" sz="2000" b="1" dirty="0">
                <a:solidFill>
                  <a:srgbClr val="00B0F0"/>
                </a:solidFill>
              </a:rPr>
              <a:t>Atena </a:t>
            </a:r>
            <a:r>
              <a:rPr lang="hr-HR" sz="2000" b="1" dirty="0" err="1">
                <a:solidFill>
                  <a:srgbClr val="00B0F0"/>
                </a:solidFill>
              </a:rPr>
              <a:t>Pezeshki</a:t>
            </a:r>
            <a:r>
              <a:rPr lang="hr-HR" sz="2000" b="1" dirty="0">
                <a:solidFill>
                  <a:srgbClr val="00B0F0"/>
                </a:solidFill>
              </a:rPr>
              <a:t> (</a:t>
            </a:r>
            <a:r>
              <a:rPr lang="en-US" sz="2000" b="1" dirty="0">
                <a:solidFill>
                  <a:srgbClr val="00B0F0"/>
                </a:solidFill>
              </a:rPr>
              <a:t>Department of Water Sciences and Engineering, </a:t>
            </a:r>
            <a:r>
              <a:rPr lang="en-US" sz="2000" b="1" dirty="0" err="1">
                <a:solidFill>
                  <a:srgbClr val="00B0F0"/>
                </a:solidFill>
              </a:rPr>
              <a:t>Ferdowsi</a:t>
            </a:r>
            <a:r>
              <a:rPr lang="en-US" sz="2000" b="1" dirty="0">
                <a:solidFill>
                  <a:srgbClr val="00B0F0"/>
                </a:solidFill>
              </a:rPr>
              <a:t> University of Mashhad, Mashhad, Iran</a:t>
            </a:r>
            <a:r>
              <a:rPr lang="hr-HR" sz="2000" b="1" dirty="0">
                <a:solidFill>
                  <a:srgbClr val="00B0F0"/>
                </a:solidFill>
              </a:rPr>
              <a:t>) </a:t>
            </a:r>
            <a:endParaRPr lang="hr-HR" sz="2000" b="1" dirty="0" smtClean="0">
              <a:solidFill>
                <a:srgbClr val="00B0F0"/>
              </a:solidFill>
            </a:endParaRPr>
          </a:p>
          <a:p>
            <a:pPr algn="ctr"/>
            <a:r>
              <a:rPr lang="hr-HR" sz="2000" b="1" dirty="0">
                <a:solidFill>
                  <a:srgbClr val="00B0F0"/>
                </a:solidFill>
              </a:rPr>
              <a:t>Sara </a:t>
            </a:r>
            <a:r>
              <a:rPr lang="hr-HR" sz="2000" b="1" dirty="0" err="1">
                <a:solidFill>
                  <a:srgbClr val="00B0F0"/>
                </a:solidFill>
              </a:rPr>
              <a:t>Dadar</a:t>
            </a:r>
            <a:r>
              <a:rPr lang="hr-HR" sz="2000" b="1" dirty="0">
                <a:solidFill>
                  <a:srgbClr val="00B0F0"/>
                </a:solidFill>
              </a:rPr>
              <a:t> (Department </a:t>
            </a:r>
            <a:r>
              <a:rPr lang="hr-HR" sz="2000" b="1" dirty="0" err="1">
                <a:solidFill>
                  <a:srgbClr val="00B0F0"/>
                </a:solidFill>
              </a:rPr>
              <a:t>of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Water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Sciences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and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Engineering</a:t>
            </a:r>
            <a:r>
              <a:rPr lang="hr-HR" sz="2000" b="1" dirty="0">
                <a:solidFill>
                  <a:srgbClr val="00B0F0"/>
                </a:solidFill>
              </a:rPr>
              <a:t>, </a:t>
            </a:r>
            <a:r>
              <a:rPr lang="hr-HR" sz="2000" b="1" dirty="0" err="1">
                <a:solidFill>
                  <a:srgbClr val="00B0F0"/>
                </a:solidFill>
              </a:rPr>
              <a:t>Ferdowsi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University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of</a:t>
            </a:r>
            <a:r>
              <a:rPr lang="hr-HR" sz="2000" b="1" dirty="0">
                <a:solidFill>
                  <a:srgbClr val="00B0F0"/>
                </a:solidFill>
              </a:rPr>
              <a:t> Mashhad, </a:t>
            </a:r>
            <a:r>
              <a:rPr lang="hr-HR" sz="2000" b="1" dirty="0" err="1">
                <a:solidFill>
                  <a:srgbClr val="00B0F0"/>
                </a:solidFill>
              </a:rPr>
              <a:t>Mashhad</a:t>
            </a:r>
            <a:r>
              <a:rPr lang="hr-HR" sz="2000" b="1" dirty="0">
                <a:solidFill>
                  <a:srgbClr val="00B0F0"/>
                </a:solidFill>
              </a:rPr>
              <a:t>, Iran)</a:t>
            </a:r>
            <a:endParaRPr lang="hr-HR" sz="20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8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912" r="1355" b="912"/>
          <a:stretch>
            <a:fillRect/>
          </a:stretch>
        </p:blipFill>
        <p:spPr bwMode="auto">
          <a:xfrm>
            <a:off x="323528" y="1268760"/>
            <a:ext cx="8677111" cy="369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3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911" r="1128" b="3644"/>
          <a:stretch>
            <a:fillRect/>
          </a:stretch>
        </p:blipFill>
        <p:spPr bwMode="auto">
          <a:xfrm>
            <a:off x="251521" y="1268760"/>
            <a:ext cx="8640960" cy="3511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62068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Declining trends of output subseries are observed, but given the negligible values of R</a:t>
            </a:r>
            <a:r>
              <a:rPr lang="en-US" sz="2800" baseline="300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, this has no argumentative significance, just as with input subsequences.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142844" y="206084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Accordingly to the explanations and analysis at the laboratory in WWTP </a:t>
            </a:r>
            <a:r>
              <a:rPr lang="en-US" sz="2800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Čakovec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, the output values of COD in 2015 did not exceed the permitted limit of 125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mg/l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177044" y="386959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Biological treatment efficiencies, expressed as a percentage reduction in COD values deviated in the first quarter of the year is a result of changes in COD inputs (reductions), due to the inflow of large amounts of precipitation.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62068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Equally important is the quality of the sewer system, i.e. its water tightness, especially in those parts where the old concrete sewer is. 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142844" y="170080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All deviations from the efficiency of COD reductions are due to poorly loaded water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177044" y="285293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In the conditions of inflow of very dilute wastewater, it is not biologically possible to achieve the required treatment efficiencies.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 bwMode="auto">
          <a:xfrm>
            <a:off x="177044" y="3797590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RAPS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has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justified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purpose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of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the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application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!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177044" y="501317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Further research will include analysis for the longer time period, comparison with the time series of the </a:t>
            </a:r>
            <a:r>
              <a:rPr lang="en-US" sz="2800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hydraulical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load, precipitation and insolation, as well as extension for the other indicators of the waste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water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quality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857232"/>
            <a:ext cx="87868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THANK YOU VERY MUCH!!!</a:t>
            </a:r>
          </a:p>
          <a:p>
            <a:pPr>
              <a:defRPr/>
            </a:pPr>
            <a:endParaRPr lang="hr-HR" sz="32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hr-HR" sz="32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3200" b="1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 descr="Željeznički kolodvor: Varaž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4" name="Picture 2" descr="C:\Users\LENOVO\Downloads\IMG_20200611_184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2775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845262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The Wastewater Treatment Plant (WWTP) of the city of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Čakovec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, Croatia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: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t="12845" r="8929" b="18283"/>
          <a:stretch>
            <a:fillRect/>
          </a:stretch>
        </p:blipFill>
        <p:spPr bwMode="auto">
          <a:xfrm>
            <a:off x="899592" y="1490202"/>
            <a:ext cx="7272808" cy="481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9295"/>
            <a:ext cx="6336704" cy="48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142844" y="845262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Mixed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type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(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comunal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and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precipitations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), </a:t>
            </a:r>
            <a:r>
              <a:rPr lang="hr-HR" sz="2800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capacity</a:t>
            </a: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of</a:t>
            </a: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91000 ES,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mechanical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and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biological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treatment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0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 bwMode="auto">
          <a:xfrm>
            <a:off x="142844" y="620688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RAPS </a:t>
            </a:r>
            <a:r>
              <a:rPr lang="hr-HR" sz="2800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method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: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62" y="980728"/>
            <a:ext cx="3334276" cy="13277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0" name="Naslov 1"/>
          <p:cNvSpPr txBox="1">
            <a:spLocks/>
          </p:cNvSpPr>
          <p:nvPr/>
        </p:nvSpPr>
        <p:spPr bwMode="auto">
          <a:xfrm>
            <a:off x="177044" y="357301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i="1" dirty="0" err="1">
                <a:solidFill>
                  <a:srgbClr val="00B0F0"/>
                </a:solidFill>
              </a:rPr>
              <a:t>Y</a:t>
            </a:r>
            <a:r>
              <a:rPr lang="en-US" sz="2800" i="1" baseline="-25000" dirty="0" err="1">
                <a:solidFill>
                  <a:srgbClr val="00B0F0"/>
                </a:solidFill>
              </a:rPr>
              <a:t>t</a:t>
            </a:r>
            <a:r>
              <a:rPr lang="en-US" sz="2800" dirty="0">
                <a:solidFill>
                  <a:srgbClr val="00B0F0"/>
                </a:solidFill>
              </a:rPr>
              <a:t> is value of the analyzed member (parameter) of the considered time </a:t>
            </a:r>
            <a:r>
              <a:rPr lang="en-US" sz="2800" dirty="0" err="1">
                <a:solidFill>
                  <a:srgbClr val="00B0F0"/>
                </a:solidFill>
              </a:rPr>
              <a:t>serie</a:t>
            </a:r>
            <a:r>
              <a:rPr lang="en-US" sz="2800" dirty="0">
                <a:solidFill>
                  <a:srgbClr val="00B0F0"/>
                </a:solidFill>
              </a:rPr>
              <a:t>;</a:t>
            </a:r>
            <a:endParaRPr lang="hr-HR" sz="2800" dirty="0">
              <a:solidFill>
                <a:srgbClr val="00B0F0"/>
              </a:solidFill>
            </a:endParaRPr>
          </a:p>
          <a:p>
            <a:r>
              <a:rPr lang="hr-HR" sz="2800" dirty="0" smtClean="0">
                <a:solidFill>
                  <a:srgbClr val="00B0F0"/>
                </a:solidFill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</a:rPr>
              <a:t>is </a:t>
            </a:r>
            <a:r>
              <a:rPr lang="en-US" sz="2800" dirty="0">
                <a:solidFill>
                  <a:srgbClr val="00B0F0"/>
                </a:solidFill>
              </a:rPr>
              <a:t>average value of the considered time </a:t>
            </a:r>
            <a:r>
              <a:rPr lang="en-US" sz="2800" dirty="0" err="1">
                <a:solidFill>
                  <a:srgbClr val="00B0F0"/>
                </a:solidFill>
              </a:rPr>
              <a:t>serie</a:t>
            </a:r>
            <a:r>
              <a:rPr lang="en-US" sz="2800" dirty="0">
                <a:solidFill>
                  <a:srgbClr val="00B0F0"/>
                </a:solidFill>
              </a:rPr>
              <a:t>;</a:t>
            </a:r>
            <a:endParaRPr lang="hr-HR" sz="2800" dirty="0">
              <a:solidFill>
                <a:srgbClr val="00B0F0"/>
              </a:solidFill>
            </a:endParaRPr>
          </a:p>
          <a:p>
            <a:r>
              <a:rPr lang="en-US" sz="2800" i="1" dirty="0" err="1">
                <a:solidFill>
                  <a:srgbClr val="00B0F0"/>
                </a:solidFill>
              </a:rPr>
              <a:t>S</a:t>
            </a:r>
            <a:r>
              <a:rPr lang="en-US" sz="2800" i="1" baseline="-25000" dirty="0" err="1">
                <a:solidFill>
                  <a:srgbClr val="00B0F0"/>
                </a:solidFill>
              </a:rPr>
              <a:t>y</a:t>
            </a:r>
            <a:r>
              <a:rPr lang="en-US" sz="2800" dirty="0">
                <a:solidFill>
                  <a:srgbClr val="00B0F0"/>
                </a:solidFill>
              </a:rPr>
              <a:t> is standard deviation of the considered time </a:t>
            </a:r>
            <a:r>
              <a:rPr lang="en-US" sz="2800" dirty="0" err="1">
                <a:solidFill>
                  <a:srgbClr val="00B0F0"/>
                </a:solidFill>
              </a:rPr>
              <a:t>serie</a:t>
            </a:r>
            <a:r>
              <a:rPr lang="en-US" sz="2800" dirty="0">
                <a:solidFill>
                  <a:srgbClr val="00B0F0"/>
                </a:solidFill>
              </a:rPr>
              <a:t>;</a:t>
            </a:r>
            <a:endParaRPr lang="hr-HR" sz="2800" dirty="0">
              <a:solidFill>
                <a:srgbClr val="00B0F0"/>
              </a:solidFill>
            </a:endParaRPr>
          </a:p>
          <a:p>
            <a:r>
              <a:rPr lang="en-US" sz="2800" i="1" dirty="0">
                <a:solidFill>
                  <a:srgbClr val="00B0F0"/>
                </a:solidFill>
              </a:rPr>
              <a:t>n </a:t>
            </a:r>
            <a:r>
              <a:rPr lang="en-US" sz="2800" dirty="0">
                <a:solidFill>
                  <a:srgbClr val="00B0F0"/>
                </a:solidFill>
              </a:rPr>
              <a:t>is</a:t>
            </a:r>
            <a:r>
              <a:rPr lang="en-US" sz="2800" i="1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number of members of the considered time </a:t>
            </a:r>
            <a:r>
              <a:rPr lang="en-US" sz="2800" dirty="0" err="1">
                <a:solidFill>
                  <a:srgbClr val="00B0F0"/>
                </a:solidFill>
              </a:rPr>
              <a:t>serie</a:t>
            </a:r>
            <a:r>
              <a:rPr lang="en-US" sz="2800" dirty="0">
                <a:solidFill>
                  <a:srgbClr val="00B0F0"/>
                </a:solidFill>
              </a:rPr>
              <a:t>;</a:t>
            </a:r>
            <a:endParaRPr lang="hr-HR" sz="2800" dirty="0">
              <a:solidFill>
                <a:srgbClr val="00B0F0"/>
              </a:solidFill>
            </a:endParaRPr>
          </a:p>
          <a:p>
            <a:r>
              <a:rPr lang="en-US" sz="2800" i="1" dirty="0">
                <a:solidFill>
                  <a:srgbClr val="00B0F0"/>
                </a:solidFill>
              </a:rPr>
              <a:t>k </a:t>
            </a:r>
            <a:r>
              <a:rPr lang="en-US" sz="2800" dirty="0">
                <a:solidFill>
                  <a:srgbClr val="00B0F0"/>
                </a:solidFill>
              </a:rPr>
              <a:t>= 1, 2,..., </a:t>
            </a:r>
            <a:r>
              <a:rPr lang="en-US" sz="2800" i="1" dirty="0">
                <a:solidFill>
                  <a:srgbClr val="00B0F0"/>
                </a:solidFill>
              </a:rPr>
              <a:t>n</a:t>
            </a:r>
            <a:r>
              <a:rPr lang="en-US" sz="2800" dirty="0">
                <a:solidFill>
                  <a:srgbClr val="00B0F0"/>
                </a:solidFill>
              </a:rPr>
              <a:t> is counter during </a:t>
            </a:r>
            <a:r>
              <a:rPr lang="en-US" sz="2800" dirty="0" err="1" smtClean="0">
                <a:solidFill>
                  <a:srgbClr val="00B0F0"/>
                </a:solidFill>
              </a:rPr>
              <a:t>sumation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hr-HR" sz="2800" dirty="0">
              <a:solidFill>
                <a:srgbClr val="00B0F0"/>
              </a:solidFill>
            </a:endParaRPr>
          </a:p>
          <a:p>
            <a:pPr>
              <a:defRPr/>
            </a:pP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60040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Naslov 1"/>
          <p:cNvSpPr txBox="1">
            <a:spLocks/>
          </p:cNvSpPr>
          <p:nvPr/>
        </p:nvSpPr>
        <p:spPr bwMode="auto">
          <a:xfrm>
            <a:off x="177044" y="538176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The graphical representation of the RAPS method indicates the existence of several subseries that have similar characteristics, a larger number of trends,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etc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. 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5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404664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hr-HR" sz="2800" dirty="0" err="1" smtClean="0">
                <a:solidFill>
                  <a:srgbClr val="00B0F0"/>
                </a:solidFill>
              </a:rPr>
              <a:t>Input</a:t>
            </a:r>
            <a:r>
              <a:rPr lang="hr-HR" sz="2800" dirty="0" smtClean="0">
                <a:solidFill>
                  <a:srgbClr val="00B0F0"/>
                </a:solidFill>
              </a:rPr>
              <a:t> time </a:t>
            </a:r>
            <a:r>
              <a:rPr lang="hr-HR" sz="2800" dirty="0" err="1" smtClean="0">
                <a:solidFill>
                  <a:srgbClr val="00B0F0"/>
                </a:solidFill>
              </a:rPr>
              <a:t>serie</a:t>
            </a:r>
            <a:r>
              <a:rPr lang="hr-HR" sz="2800" dirty="0" smtClean="0">
                <a:solidFill>
                  <a:srgbClr val="00B0F0"/>
                </a:solidFill>
              </a:rPr>
              <a:t>: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2649" r="797" b="883"/>
          <a:stretch>
            <a:fillRect/>
          </a:stretch>
        </p:blipFill>
        <p:spPr bwMode="auto">
          <a:xfrm>
            <a:off x="251520" y="1773163"/>
            <a:ext cx="8671552" cy="38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1900" r="1169" b="3726"/>
          <a:stretch>
            <a:fillRect/>
          </a:stretch>
        </p:blipFill>
        <p:spPr bwMode="auto">
          <a:xfrm>
            <a:off x="313195" y="1268760"/>
            <a:ext cx="8507277" cy="36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92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1822" r="809" b="1822"/>
          <a:stretch>
            <a:fillRect/>
          </a:stretch>
        </p:blipFill>
        <p:spPr bwMode="auto">
          <a:xfrm>
            <a:off x="357505" y="1268760"/>
            <a:ext cx="8462967" cy="369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0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42844" y="917270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The values of input indicators of wastewater quality for 2015 are in second half of the year above the value of the Maximum allowed value (MAV), which is 700 mg O</a:t>
            </a:r>
            <a:r>
              <a:rPr lang="en-US" sz="2800" baseline="-250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/l for the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COD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 bwMode="auto">
          <a:xfrm>
            <a:off x="142844" y="2933494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Based on the performed analysis, it can be seen that the highest measured value of the coefficient of determination R</a:t>
            </a:r>
            <a:r>
              <a:rPr lang="en-US" sz="2800" baseline="300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of an input </a:t>
            </a:r>
            <a:r>
              <a:rPr lang="en-US" sz="2800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serie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is equal to 0.1439, while the lowest calculated value of R</a:t>
            </a:r>
            <a:r>
              <a:rPr lang="en-US" sz="2800" baseline="300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is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10</a:t>
            </a:r>
            <a:r>
              <a:rPr lang="en-US" sz="2800" baseline="300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-6</a:t>
            </a:r>
            <a:r>
              <a:rPr lang="hr-HR" sz="2800" baseline="300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=&gt;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both cases, there are insignificant. </a:t>
            </a:r>
            <a:r>
              <a:rPr lang="hr-HR" sz="2800" dirty="0" smtClean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177044" y="4725144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Growing trends of all subseries are observed, but given the negligible values of R</a:t>
            </a:r>
            <a:r>
              <a:rPr lang="en-US" sz="2800" baseline="300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, this has no argumentative significance.</a:t>
            </a:r>
            <a:endParaRPr lang="hr-HR" sz="2800" dirty="0">
              <a:solidFill>
                <a:srgbClr val="00B0F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142844" y="404664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▓ </a:t>
            </a:r>
            <a:r>
              <a:rPr lang="hr-HR" sz="2800" dirty="0" err="1" smtClean="0">
                <a:solidFill>
                  <a:srgbClr val="00B0F0"/>
                </a:solidFill>
              </a:rPr>
              <a:t>Output</a:t>
            </a:r>
            <a:r>
              <a:rPr lang="hr-HR" sz="2800" dirty="0" smtClean="0">
                <a:solidFill>
                  <a:srgbClr val="00B0F0"/>
                </a:solidFill>
              </a:rPr>
              <a:t> time </a:t>
            </a:r>
            <a:r>
              <a:rPr lang="hr-HR" sz="2800" dirty="0" err="1" smtClean="0">
                <a:solidFill>
                  <a:srgbClr val="00B0F0"/>
                </a:solidFill>
              </a:rPr>
              <a:t>serie</a:t>
            </a:r>
            <a:r>
              <a:rPr lang="hr-HR" sz="2800" dirty="0" smtClean="0">
                <a:solidFill>
                  <a:srgbClr val="00B0F0"/>
                </a:solidFill>
              </a:rPr>
              <a:t>:</a:t>
            </a:r>
            <a:endParaRPr lang="hr-HR" sz="28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883" r="1190" b="3532"/>
          <a:stretch>
            <a:fillRect/>
          </a:stretch>
        </p:blipFill>
        <p:spPr bwMode="auto">
          <a:xfrm>
            <a:off x="296003" y="1988840"/>
            <a:ext cx="8524469" cy="3779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</TotalTime>
  <Words>528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tema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LENOVO</dc:creator>
  <cp:lastModifiedBy>LENOVO</cp:lastModifiedBy>
  <cp:revision>52</cp:revision>
  <dcterms:created xsi:type="dcterms:W3CDTF">2020-11-09T15:16:17Z</dcterms:created>
  <dcterms:modified xsi:type="dcterms:W3CDTF">2020-11-09T20:10:26Z</dcterms:modified>
</cp:coreProperties>
</file>