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4" r:id="rId3"/>
    <p:sldId id="257" r:id="rId4"/>
    <p:sldId id="258" r:id="rId5"/>
    <p:sldId id="259" r:id="rId6"/>
    <p:sldId id="260" r:id="rId7"/>
    <p:sldId id="261" r:id="rId8"/>
    <p:sldId id="262" r:id="rId9"/>
    <p:sldId id="263" r:id="rId10"/>
    <p:sldId id="266" r:id="rId11"/>
    <p:sldId id="265"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8" d="100"/>
          <a:sy n="128" d="100"/>
        </p:scale>
        <p:origin x="1128" y="106"/>
      </p:cViewPr>
      <p:guideLst/>
    </p:cSldViewPr>
  </p:slideViewPr>
  <p:notesTextViewPr>
    <p:cViewPr>
      <p:scale>
        <a:sx n="3" d="2"/>
        <a:sy n="3" d="2"/>
      </p:scale>
      <p:origin x="0" y="0"/>
    </p:cViewPr>
  </p:notesTextViewPr>
  <p:notesViewPr>
    <p:cSldViewPr snapToGrid="0">
      <p:cViewPr varScale="1">
        <p:scale>
          <a:sx n="68" d="100"/>
          <a:sy n="68" d="100"/>
        </p:scale>
        <p:origin x="3101" y="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CCDBDB-072B-46B7-BBBA-89C4B8747403}" type="datetimeFigureOut">
              <a:rPr lang="pl-PL" smtClean="0"/>
              <a:t>30.10.2020</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EF932-727D-4BCA-89CF-D784A00B688A}" type="slidenum">
              <a:rPr lang="pl-PL" smtClean="0"/>
              <a:t>‹#›</a:t>
            </a:fld>
            <a:endParaRPr lang="pl-PL"/>
          </a:p>
        </p:txBody>
      </p:sp>
    </p:spTree>
    <p:extLst>
      <p:ext uri="{BB962C8B-B14F-4D97-AF65-F5344CB8AC3E}">
        <p14:creationId xmlns:p14="http://schemas.microsoft.com/office/powerpoint/2010/main" val="161337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07ADB338-BF60-4CC0-B063-A0AADDFACDA0}" type="datetimeFigureOut">
              <a:rPr lang="pl-PL" smtClean="0"/>
              <a:t>30.10.2020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416515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7ADB338-BF60-4CC0-B063-A0AADDFACDA0}" type="datetimeFigureOut">
              <a:rPr lang="pl-PL" smtClean="0"/>
              <a:t>30.10.2020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202058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7ADB338-BF60-4CC0-B063-A0AADDFACDA0}" type="datetimeFigureOut">
              <a:rPr lang="pl-PL" smtClean="0"/>
              <a:t>30.10.2020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29564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7ADB338-BF60-4CC0-B063-A0AADDFACDA0}" type="datetimeFigureOut">
              <a:rPr lang="pl-PL" smtClean="0"/>
              <a:t>30.10.2020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192001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07ADB338-BF60-4CC0-B063-A0AADDFACDA0}" type="datetimeFigureOut">
              <a:rPr lang="pl-PL" smtClean="0"/>
              <a:t>30.10.2020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169272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7ADB338-BF60-4CC0-B063-A0AADDFACDA0}" type="datetimeFigureOut">
              <a:rPr lang="pl-PL" smtClean="0"/>
              <a:t>30.10.2020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32115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7ADB338-BF60-4CC0-B063-A0AADDFACDA0}" type="datetimeFigureOut">
              <a:rPr lang="pl-PL" smtClean="0"/>
              <a:t>30.10.2020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393896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07ADB338-BF60-4CC0-B063-A0AADDFACDA0}" type="datetimeFigureOut">
              <a:rPr lang="pl-PL" smtClean="0"/>
              <a:t>30.10.2020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10B4AC2-EBBB-4927-9803-9807FB98A396}" type="slidenum">
              <a:rPr lang="pl-PL" smtClean="0"/>
              <a:t>‹#›</a:t>
            </a:fld>
            <a:endParaRPr lang="pl-PL"/>
          </a:p>
        </p:txBody>
      </p:sp>
      <p:pic>
        <p:nvPicPr>
          <p:cNvPr id="6" name="Picture 6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639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DB338-BF60-4CC0-B063-A0AADDFACDA0}" type="datetimeFigureOut">
              <a:rPr lang="pl-PL" smtClean="0"/>
              <a:t>30.10.2020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3830044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07ADB338-BF60-4CC0-B063-A0AADDFACDA0}" type="datetimeFigureOut">
              <a:rPr lang="pl-PL" smtClean="0"/>
              <a:t>30.10.2020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2236772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07ADB338-BF60-4CC0-B063-A0AADDFACDA0}" type="datetimeFigureOut">
              <a:rPr lang="pl-PL" smtClean="0"/>
              <a:t>30.10.2020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10B4AC2-EBBB-4927-9803-9807FB98A396}" type="slidenum">
              <a:rPr lang="pl-PL" smtClean="0"/>
              <a:t>‹#›</a:t>
            </a:fld>
            <a:endParaRPr lang="pl-PL"/>
          </a:p>
        </p:txBody>
      </p:sp>
    </p:spTree>
    <p:extLst>
      <p:ext uri="{BB962C8B-B14F-4D97-AF65-F5344CB8AC3E}">
        <p14:creationId xmlns:p14="http://schemas.microsoft.com/office/powerpoint/2010/main" val="492865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Obraz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551"/>
            <a:ext cx="9144000" cy="466725"/>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DB338-BF60-4CC0-B063-A0AADDFACDA0}" type="datetimeFigureOut">
              <a:rPr lang="pl-PL" smtClean="0"/>
              <a:t>30.10.2020</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B4AC2-EBBB-4927-9803-9807FB98A396}" type="slidenum">
              <a:rPr lang="pl-PL" smtClean="0"/>
              <a:t>‹#›</a:t>
            </a:fld>
            <a:endParaRPr lang="pl-PL"/>
          </a:p>
        </p:txBody>
      </p:sp>
      <p:pic>
        <p:nvPicPr>
          <p:cNvPr id="7" name="Obraz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86839" y="-24298"/>
            <a:ext cx="542894" cy="542894"/>
          </a:xfrm>
          <a:prstGeom prst="rect">
            <a:avLst/>
          </a:prstGeom>
        </p:spPr>
      </p:pic>
    </p:spTree>
    <p:extLst>
      <p:ext uri="{BB962C8B-B14F-4D97-AF65-F5344CB8AC3E}">
        <p14:creationId xmlns:p14="http://schemas.microsoft.com/office/powerpoint/2010/main" val="3466031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lickr.com/photos/johnbullas/9922564555/"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utomoblog.net/2015/10/26/5-tips-help-save-fuel/"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615419"/>
            <a:ext cx="7772400" cy="2387600"/>
          </a:xfrm>
        </p:spPr>
        <p:txBody>
          <a:bodyPr anchor="ctr">
            <a:noAutofit/>
          </a:bodyPr>
          <a:lstStyle/>
          <a:p>
            <a:r>
              <a:rPr lang="en-US" sz="3200" b="1" dirty="0"/>
              <a:t>M</a:t>
            </a:r>
            <a:r>
              <a:rPr lang="pl-PL" sz="3200" b="1" dirty="0"/>
              <a:t>ANAGEMENT OF CHIPPING OPERATIONS IN POLISH FORESTS</a:t>
            </a:r>
          </a:p>
        </p:txBody>
      </p:sp>
      <p:sp>
        <p:nvSpPr>
          <p:cNvPr id="3" name="Podtytuł 2"/>
          <p:cNvSpPr>
            <a:spLocks noGrp="1"/>
          </p:cNvSpPr>
          <p:nvPr>
            <p:ph type="subTitle" idx="1"/>
          </p:nvPr>
        </p:nvSpPr>
        <p:spPr>
          <a:xfrm>
            <a:off x="1143000" y="4426798"/>
            <a:ext cx="6858000" cy="1911251"/>
          </a:xfrm>
        </p:spPr>
        <p:txBody>
          <a:bodyPr>
            <a:normAutofit fontScale="32500" lnSpcReduction="20000"/>
          </a:bodyPr>
          <a:lstStyle/>
          <a:p>
            <a:r>
              <a:rPr lang="pl-PL" sz="6200" dirty="0"/>
              <a:t>Arkadiusz Gendek</a:t>
            </a:r>
            <a:r>
              <a:rPr lang="pl-PL" sz="6200" baseline="30000" dirty="0"/>
              <a:t>1</a:t>
            </a:r>
            <a:r>
              <a:rPr lang="pl-PL" sz="6200" dirty="0"/>
              <a:t>, Monika Aniszewska</a:t>
            </a:r>
            <a:r>
              <a:rPr lang="pl-PL" sz="6200" baseline="30000" dirty="0"/>
              <a:t>1</a:t>
            </a:r>
            <a:r>
              <a:rPr lang="pl-PL" sz="6200" dirty="0"/>
              <a:t>, Witold Zychowicz</a:t>
            </a:r>
            <a:r>
              <a:rPr lang="pl-PL" sz="6200" baseline="30000" dirty="0"/>
              <a:t>1</a:t>
            </a:r>
            <a:r>
              <a:rPr lang="pl-PL" sz="6200" dirty="0"/>
              <a:t>, </a:t>
            </a:r>
            <a:br>
              <a:rPr lang="pl-PL" sz="6200" dirty="0"/>
            </a:br>
            <a:r>
              <a:rPr lang="pl-PL" sz="6200" dirty="0"/>
              <a:t>Tadeusz Moskalik</a:t>
            </a:r>
            <a:r>
              <a:rPr lang="pl-PL" sz="6200" baseline="30000" dirty="0"/>
              <a:t>2</a:t>
            </a:r>
            <a:r>
              <a:rPr lang="pl-PL" sz="6200" dirty="0"/>
              <a:t>, Jan Malaťák</a:t>
            </a:r>
            <a:r>
              <a:rPr lang="pl-PL" sz="6200" baseline="30000" dirty="0"/>
              <a:t>3</a:t>
            </a:r>
            <a:r>
              <a:rPr lang="pl-PL" sz="6200" dirty="0"/>
              <a:t>, </a:t>
            </a:r>
            <a:r>
              <a:rPr lang="pl-PL" sz="6200" dirty="0" err="1"/>
              <a:t>Barbora</a:t>
            </a:r>
            <a:r>
              <a:rPr lang="pl-PL" sz="6200" dirty="0"/>
              <a:t> Tamelová</a:t>
            </a:r>
            <a:r>
              <a:rPr lang="pl-PL" sz="6200" baseline="30000" dirty="0"/>
              <a:t>3</a:t>
            </a:r>
          </a:p>
          <a:p>
            <a:r>
              <a:rPr lang="pl-PL" sz="4300" baseline="30000" dirty="0"/>
              <a:t>1</a:t>
            </a:r>
            <a:r>
              <a:rPr lang="pl-PL" sz="4300" dirty="0"/>
              <a:t> </a:t>
            </a:r>
            <a:r>
              <a:rPr lang="en-US" sz="4300" dirty="0"/>
              <a:t>Department of Biosystems Engineering, Institute of Mechanical Engineering, </a:t>
            </a:r>
            <a:br>
              <a:rPr lang="en-US" sz="4300" dirty="0"/>
            </a:br>
            <a:r>
              <a:rPr lang="en-US" sz="4300" dirty="0"/>
              <a:t>Warsaw University of Life Sciences – SGGW, Poland</a:t>
            </a:r>
          </a:p>
          <a:p>
            <a:r>
              <a:rPr lang="en-US" sz="4300" baseline="30000" dirty="0"/>
              <a:t>2</a:t>
            </a:r>
            <a:r>
              <a:rPr lang="en-US" sz="4300" dirty="0"/>
              <a:t> Department of Forest Utilization, Institute of Forest Sciences, </a:t>
            </a:r>
            <a:br>
              <a:rPr lang="en-US" sz="4300" dirty="0"/>
            </a:br>
            <a:r>
              <a:rPr lang="en-US" sz="4300" dirty="0"/>
              <a:t>Warsaw University of Life Sciences – SGGW, Warsaw, Poland</a:t>
            </a:r>
          </a:p>
          <a:p>
            <a:r>
              <a:rPr lang="en-US" sz="4300" baseline="30000" dirty="0"/>
              <a:t>3</a:t>
            </a:r>
            <a:r>
              <a:rPr lang="en-US" sz="4300" dirty="0"/>
              <a:t> Faculty of Engineering, </a:t>
            </a:r>
            <a:br>
              <a:rPr lang="en-US" sz="4300" dirty="0"/>
            </a:br>
            <a:r>
              <a:rPr lang="en-US" sz="4300" dirty="0"/>
              <a:t>Czech University of Life Sciences Prague, Prague, Czech Republic</a:t>
            </a:r>
          </a:p>
        </p:txBody>
      </p:sp>
      <p:sp>
        <p:nvSpPr>
          <p:cNvPr id="4" name="pole tekstowe 3"/>
          <p:cNvSpPr txBox="1"/>
          <p:nvPr/>
        </p:nvSpPr>
        <p:spPr>
          <a:xfrm>
            <a:off x="0" y="421341"/>
            <a:ext cx="9144000" cy="923330"/>
          </a:xfrm>
          <a:prstGeom prst="rect">
            <a:avLst/>
          </a:prstGeom>
          <a:noFill/>
        </p:spPr>
        <p:txBody>
          <a:bodyPr wrap="square" rtlCol="0">
            <a:spAutoFit/>
          </a:bodyPr>
          <a:lstStyle/>
          <a:p>
            <a:pPr algn="ctr"/>
            <a:r>
              <a:rPr lang="en-US" dirty="0"/>
              <a:t>The 1st International Electronic Conference on Forests</a:t>
            </a:r>
            <a:endParaRPr lang="pl-PL" dirty="0"/>
          </a:p>
          <a:p>
            <a:pPr algn="ctr"/>
            <a:r>
              <a:rPr lang="en-US" i="1" dirty="0"/>
              <a:t>Forests for a Better Future: Sustainability, Innovation, Interdisciplinarity</a:t>
            </a:r>
            <a:endParaRPr lang="pl-PL" dirty="0"/>
          </a:p>
          <a:p>
            <a:pPr algn="ctr"/>
            <a:r>
              <a:rPr lang="pl-PL" dirty="0"/>
              <a:t>15-30 </a:t>
            </a:r>
            <a:r>
              <a:rPr lang="pl-PL" dirty="0" err="1"/>
              <a:t>November</a:t>
            </a:r>
            <a:r>
              <a:rPr lang="pl-PL" dirty="0"/>
              <a:t> 2020</a:t>
            </a:r>
          </a:p>
        </p:txBody>
      </p:sp>
    </p:spTree>
    <p:extLst>
      <p:ext uri="{BB962C8B-B14F-4D97-AF65-F5344CB8AC3E}">
        <p14:creationId xmlns:p14="http://schemas.microsoft.com/office/powerpoint/2010/main" val="177260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e tekstowe 7">
            <a:extLst>
              <a:ext uri="{FF2B5EF4-FFF2-40B4-BE49-F238E27FC236}">
                <a16:creationId xmlns:a16="http://schemas.microsoft.com/office/drawing/2014/main" xmlns="" id="{3BACF0D9-C9AF-4045-A516-786F1E8D1E1D}"/>
              </a:ext>
            </a:extLst>
          </p:cNvPr>
          <p:cNvSpPr txBox="1"/>
          <p:nvPr/>
        </p:nvSpPr>
        <p:spPr>
          <a:xfrm>
            <a:off x="618978" y="720066"/>
            <a:ext cx="7906043" cy="707886"/>
          </a:xfrm>
          <a:prstGeom prst="rect">
            <a:avLst/>
          </a:prstGeom>
          <a:solidFill>
            <a:schemeClr val="accent6">
              <a:lumMod val="60000"/>
              <a:lumOff val="40000"/>
            </a:schemeClr>
          </a:solidFill>
          <a:ln w="25400">
            <a:noFill/>
          </a:ln>
        </p:spPr>
        <p:txBody>
          <a:bodyPr wrap="square" rtlCol="0" anchor="ctr">
            <a:spAutoFit/>
          </a:bodyPr>
          <a:lstStyle/>
          <a:p>
            <a:pPr algn="ctr"/>
            <a:r>
              <a:rPr lang="en-US" sz="4000" dirty="0">
                <a:latin typeface="Berlin Sans FB" panose="020E0602020502020306" pitchFamily="34" charset="0"/>
              </a:rPr>
              <a:t>CONCLUSIONS</a:t>
            </a:r>
          </a:p>
        </p:txBody>
      </p:sp>
      <p:sp>
        <p:nvSpPr>
          <p:cNvPr id="6" name="pole tekstowe 5">
            <a:extLst>
              <a:ext uri="{FF2B5EF4-FFF2-40B4-BE49-F238E27FC236}">
                <a16:creationId xmlns:a16="http://schemas.microsoft.com/office/drawing/2014/main" xmlns="" id="{78E8A6CD-1E26-44DD-8589-BA3C358F9865}"/>
              </a:ext>
            </a:extLst>
          </p:cNvPr>
          <p:cNvSpPr txBox="1"/>
          <p:nvPr/>
        </p:nvSpPr>
        <p:spPr>
          <a:xfrm>
            <a:off x="372793" y="1645921"/>
            <a:ext cx="8398412" cy="4801314"/>
          </a:xfrm>
          <a:prstGeom prst="rect">
            <a:avLst/>
          </a:prstGeom>
          <a:noFill/>
        </p:spPr>
        <p:txBody>
          <a:bodyPr wrap="square" rtlCol="0">
            <a:spAutoFit/>
          </a:bodyPr>
          <a:lstStyle/>
          <a:p>
            <a:pPr algn="ctr"/>
            <a:r>
              <a:rPr lang="en-US" dirty="0"/>
              <a:t>The efficiency of chipper use depends on the organization of chipping operations, and in particular workload per site (the number of site changes per shift), the distribution of work sites and overnight chipper locations (which translates into travel distances during a shift and between shifts), as well as forest site availability to road transport (the distance from the stack of processed forest residues to the chip truck).</a:t>
            </a:r>
            <a:endParaRPr lang="pl-PL" dirty="0"/>
          </a:p>
          <a:p>
            <a:pPr algn="ctr"/>
            <a:r>
              <a:rPr lang="pl-PL" b="1" dirty="0"/>
              <a:t>◊</a:t>
            </a:r>
          </a:p>
          <a:p>
            <a:pPr algn="ctr"/>
            <a:r>
              <a:rPr lang="en-US" dirty="0"/>
              <a:t>The mean distance between the stack and the chip truck ranged from 0.28 km </a:t>
            </a:r>
            <a:r>
              <a:rPr lang="pl-PL" dirty="0" smtClean="0"/>
              <a:t/>
            </a:r>
            <a:br>
              <a:rPr lang="pl-PL" dirty="0" smtClean="0"/>
            </a:br>
            <a:r>
              <a:rPr lang="en-US" dirty="0" smtClean="0"/>
              <a:t>to 0.53</a:t>
            </a:r>
            <a:r>
              <a:rPr lang="pl-PL" dirty="0" smtClean="0"/>
              <a:t> </a:t>
            </a:r>
            <a:r>
              <a:rPr lang="en-US" dirty="0" smtClean="0"/>
              <a:t>km</a:t>
            </a:r>
            <a:r>
              <a:rPr lang="en-US" dirty="0"/>
              <a:t>. </a:t>
            </a:r>
            <a:endParaRPr lang="pl-PL" dirty="0"/>
          </a:p>
          <a:p>
            <a:pPr algn="ctr"/>
            <a:r>
              <a:rPr lang="pl-PL" b="1" dirty="0"/>
              <a:t>◊</a:t>
            </a:r>
          </a:p>
          <a:p>
            <a:pPr algn="ctr"/>
            <a:r>
              <a:rPr lang="en-US" dirty="0"/>
              <a:t>It was found that the forwarder-mounted chippers moved between sites on average once every two days, and the truck-mounted chipper once every 2.5 days.</a:t>
            </a:r>
            <a:endParaRPr lang="pl-PL" dirty="0"/>
          </a:p>
          <a:p>
            <a:pPr algn="ctr"/>
            <a:r>
              <a:rPr lang="pl-PL" b="1" dirty="0"/>
              <a:t>◊</a:t>
            </a:r>
          </a:p>
          <a:p>
            <a:pPr algn="ctr"/>
            <a:r>
              <a:rPr lang="pl-PL" dirty="0"/>
              <a:t>M</a:t>
            </a:r>
            <a:r>
              <a:rPr lang="en-US" dirty="0" err="1"/>
              <a:t>ean</a:t>
            </a:r>
            <a:r>
              <a:rPr lang="en-US" dirty="0"/>
              <a:t> distances from forest sites to overnight locations were 4.20–6.30 km, those from overnight locations to forest sites were shorter by approx. 50% (2.52–4.0 km).</a:t>
            </a:r>
            <a:endParaRPr lang="pl-PL" dirty="0"/>
          </a:p>
          <a:p>
            <a:pPr algn="ctr"/>
            <a:r>
              <a:rPr lang="pl-PL" b="1" dirty="0"/>
              <a:t>◊</a:t>
            </a:r>
          </a:p>
          <a:p>
            <a:pPr algn="ctr"/>
            <a:r>
              <a:rPr lang="en-US" dirty="0"/>
              <a:t>The recorded shift duration of 12.41 h was slightly longer than the scheduled operator shift time of 12 h.</a:t>
            </a:r>
            <a:endParaRPr lang="pl-PL" dirty="0"/>
          </a:p>
        </p:txBody>
      </p:sp>
    </p:spTree>
    <p:extLst>
      <p:ext uri="{BB962C8B-B14F-4D97-AF65-F5344CB8AC3E}">
        <p14:creationId xmlns:p14="http://schemas.microsoft.com/office/powerpoint/2010/main" val="912083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allpaper.goodfon.ru/image/58600-1280x800.jpg">
            <a:extLst>
              <a:ext uri="{FF2B5EF4-FFF2-40B4-BE49-F238E27FC236}">
                <a16:creationId xmlns:a16="http://schemas.microsoft.com/office/drawing/2014/main" xmlns="" id="{89837F73-1524-4F48-8175-6EDD47A28D0A}"/>
              </a:ext>
            </a:extLst>
          </p:cNvPr>
          <p:cNvPicPr>
            <a:picLocks noChangeAspect="1" noChangeArrowheads="1"/>
          </p:cNvPicPr>
          <p:nvPr/>
        </p:nvPicPr>
        <p:blipFill>
          <a:blip r:embed="rId2" cstate="print"/>
          <a:srcRect/>
          <a:stretch>
            <a:fillRect/>
          </a:stretch>
        </p:blipFill>
        <p:spPr bwMode="auto">
          <a:xfrm>
            <a:off x="125760" y="814297"/>
            <a:ext cx="8892480" cy="1412776"/>
          </a:xfrm>
          <a:prstGeom prst="rect">
            <a:avLst/>
          </a:prstGeom>
          <a:noFill/>
        </p:spPr>
      </p:pic>
      <p:sp>
        <p:nvSpPr>
          <p:cNvPr id="7" name="pole tekstowe 6">
            <a:extLst>
              <a:ext uri="{FF2B5EF4-FFF2-40B4-BE49-F238E27FC236}">
                <a16:creationId xmlns:a16="http://schemas.microsoft.com/office/drawing/2014/main" xmlns="" id="{1E16A6F7-A6CC-45B1-8F32-C9D6E2300F28}"/>
              </a:ext>
            </a:extLst>
          </p:cNvPr>
          <p:cNvSpPr txBox="1"/>
          <p:nvPr/>
        </p:nvSpPr>
        <p:spPr>
          <a:xfrm>
            <a:off x="3523957" y="4104711"/>
            <a:ext cx="5338689" cy="1938992"/>
          </a:xfrm>
          <a:prstGeom prst="rect">
            <a:avLst/>
          </a:prstGeom>
          <a:solidFill>
            <a:schemeClr val="accent6">
              <a:lumMod val="60000"/>
              <a:lumOff val="40000"/>
            </a:schemeClr>
          </a:solidFill>
        </p:spPr>
        <p:txBody>
          <a:bodyPr wrap="square">
            <a:spAutoFit/>
          </a:bodyPr>
          <a:lstStyle/>
          <a:p>
            <a:pPr algn="ctr"/>
            <a:r>
              <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 for your attention</a:t>
            </a:r>
          </a:p>
        </p:txBody>
      </p:sp>
      <p:cxnSp>
        <p:nvCxnSpPr>
          <p:cNvPr id="11" name="Łącznik prosty 10">
            <a:extLst>
              <a:ext uri="{FF2B5EF4-FFF2-40B4-BE49-F238E27FC236}">
                <a16:creationId xmlns:a16="http://schemas.microsoft.com/office/drawing/2014/main" xmlns="" id="{BFBA6802-8B2E-4023-AB58-7145608B50E9}"/>
              </a:ext>
            </a:extLst>
          </p:cNvPr>
          <p:cNvCxnSpPr>
            <a:cxnSpLocks/>
          </p:cNvCxnSpPr>
          <p:nvPr/>
        </p:nvCxnSpPr>
        <p:spPr>
          <a:xfrm>
            <a:off x="125760" y="814297"/>
            <a:ext cx="0" cy="5229406"/>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13" name="Łącznik prosty 12">
            <a:extLst>
              <a:ext uri="{FF2B5EF4-FFF2-40B4-BE49-F238E27FC236}">
                <a16:creationId xmlns:a16="http://schemas.microsoft.com/office/drawing/2014/main" xmlns="" id="{9790494E-4BC7-4E6B-83EF-63211788C10C}"/>
              </a:ext>
            </a:extLst>
          </p:cNvPr>
          <p:cNvCxnSpPr>
            <a:cxnSpLocks/>
          </p:cNvCxnSpPr>
          <p:nvPr/>
        </p:nvCxnSpPr>
        <p:spPr>
          <a:xfrm>
            <a:off x="125760" y="6043703"/>
            <a:ext cx="8736886" cy="0"/>
          </a:xfrm>
          <a:prstGeom prst="line">
            <a:avLst/>
          </a:prstGeom>
          <a:ln w="38100"/>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60774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44D4A2A-5C0C-4C74-93C9-B4A61D678E05}"/>
              </a:ext>
            </a:extLst>
          </p:cNvPr>
          <p:cNvSpPr>
            <a:spLocks noGrp="1"/>
          </p:cNvSpPr>
          <p:nvPr>
            <p:ph type="title"/>
          </p:nvPr>
        </p:nvSpPr>
        <p:spPr>
          <a:xfrm>
            <a:off x="2226862" y="436880"/>
            <a:ext cx="6917138" cy="1321581"/>
          </a:xfrm>
        </p:spPr>
        <p:txBody>
          <a:bodyPr>
            <a:normAutofit/>
          </a:bodyPr>
          <a:lstStyle/>
          <a:p>
            <a:pPr algn="ctr"/>
            <a:r>
              <a:rPr lang="en-US" sz="3200" b="1" dirty="0">
                <a:solidFill>
                  <a:srgbClr val="000000"/>
                </a:solidFill>
                <a:effectLst/>
                <a:latin typeface="Times New Roman" panose="02020603050405020304" pitchFamily="18" charset="0"/>
                <a:ea typeface="Times New Roman" panose="02020603050405020304" pitchFamily="18" charset="0"/>
              </a:rPr>
              <a:t>Objective, Materials and Methods</a:t>
            </a:r>
            <a:endParaRPr lang="en-US" sz="3200" b="1" dirty="0"/>
          </a:p>
        </p:txBody>
      </p:sp>
      <p:sp>
        <p:nvSpPr>
          <p:cNvPr id="3" name="Symbol zastępczy zawartości 2">
            <a:extLst>
              <a:ext uri="{FF2B5EF4-FFF2-40B4-BE49-F238E27FC236}">
                <a16:creationId xmlns:a16="http://schemas.microsoft.com/office/drawing/2014/main" xmlns="" id="{311B0E16-23DF-46F2-A149-C0A08F30F259}"/>
              </a:ext>
            </a:extLst>
          </p:cNvPr>
          <p:cNvSpPr>
            <a:spLocks noGrp="1"/>
          </p:cNvSpPr>
          <p:nvPr>
            <p:ph idx="1"/>
          </p:nvPr>
        </p:nvSpPr>
        <p:spPr>
          <a:xfrm>
            <a:off x="2546252" y="1651604"/>
            <a:ext cx="6428935" cy="969887"/>
          </a:xfrm>
        </p:spPr>
        <p:txBody>
          <a:bodyPr>
            <a:normAutofit/>
          </a:bodyPr>
          <a:lstStyle/>
          <a:p>
            <a:pPr marL="0" indent="0" algn="just">
              <a:buNone/>
            </a:pPr>
            <a:r>
              <a:rPr lang="en-US" sz="2000" dirty="0">
                <a:solidFill>
                  <a:srgbClr val="000000"/>
                </a:solidFill>
                <a:effectLst/>
                <a:ea typeface="Times New Roman" panose="02020603050405020304" pitchFamily="18" charset="0"/>
                <a:cs typeface="Times New Roman" panose="02020603050405020304" pitchFamily="18" charset="0"/>
              </a:rPr>
              <a:t>The objective of the study was to determine the basic parameters characterizing woodchipper operations and efficiency in Polish forests.</a:t>
            </a:r>
            <a:endParaRPr lang="pl-PL" sz="2000" dirty="0">
              <a:solidFill>
                <a:srgbClr val="000000"/>
              </a:solidFill>
              <a:ea typeface="Times New Roman" panose="02020603050405020304" pitchFamily="18" charset="0"/>
              <a:cs typeface="Times New Roman" panose="02020603050405020304" pitchFamily="18" charset="0"/>
            </a:endParaRPr>
          </a:p>
        </p:txBody>
      </p:sp>
      <p:pic>
        <p:nvPicPr>
          <p:cNvPr id="6" name="Obraz 5">
            <a:extLst>
              <a:ext uri="{FF2B5EF4-FFF2-40B4-BE49-F238E27FC236}">
                <a16:creationId xmlns:a16="http://schemas.microsoft.com/office/drawing/2014/main" xmlns="" id="{D5F2770B-D975-4D3C-BCFA-906B15EFE767}"/>
              </a:ext>
            </a:extLst>
          </p:cNvPr>
          <p:cNvPicPr>
            <a:picLocks noChangeAspect="1"/>
          </p:cNvPicPr>
          <p:nvPr/>
        </p:nvPicPr>
        <p:blipFill>
          <a:blip r:embed="rId2"/>
          <a:stretch>
            <a:fillRect/>
          </a:stretch>
        </p:blipFill>
        <p:spPr>
          <a:xfrm>
            <a:off x="0" y="436880"/>
            <a:ext cx="2546252" cy="2023049"/>
          </a:xfrm>
          <a:prstGeom prst="rect">
            <a:avLst/>
          </a:prstGeom>
        </p:spPr>
      </p:pic>
      <p:sp>
        <p:nvSpPr>
          <p:cNvPr id="7" name="pole tekstowe 6">
            <a:extLst>
              <a:ext uri="{FF2B5EF4-FFF2-40B4-BE49-F238E27FC236}">
                <a16:creationId xmlns:a16="http://schemas.microsoft.com/office/drawing/2014/main" xmlns="" id="{6B4A29B7-3538-4D7A-BFFC-7AD3C77CD559}"/>
              </a:ext>
            </a:extLst>
          </p:cNvPr>
          <p:cNvSpPr txBox="1"/>
          <p:nvPr/>
        </p:nvSpPr>
        <p:spPr>
          <a:xfrm>
            <a:off x="168811" y="2475131"/>
            <a:ext cx="8806375" cy="3785652"/>
          </a:xfrm>
          <a:prstGeom prst="rect">
            <a:avLst/>
          </a:prstGeom>
          <a:noFill/>
        </p:spPr>
        <p:txBody>
          <a:bodyPr wrap="square" rtlCol="0">
            <a:spAutoFit/>
          </a:bodyPr>
          <a:lstStyle/>
          <a:p>
            <a:pPr marL="0" indent="0" algn="just">
              <a:buNone/>
            </a:pPr>
            <a:r>
              <a:rPr lang="en-US" sz="2000" dirty="0">
                <a:solidFill>
                  <a:srgbClr val="000000"/>
                </a:solidFill>
                <a:effectLst/>
                <a:ea typeface="Times New Roman" panose="02020603050405020304" pitchFamily="18" charset="0"/>
              </a:rPr>
              <a:t>The machines involved in the study were five </a:t>
            </a:r>
            <a:r>
              <a:rPr lang="en-US" sz="2000" dirty="0" err="1">
                <a:solidFill>
                  <a:srgbClr val="000000"/>
                </a:solidFill>
                <a:effectLst/>
                <a:ea typeface="Times New Roman" panose="02020603050405020304" pitchFamily="18" charset="0"/>
              </a:rPr>
              <a:t>Brucks</a:t>
            </a:r>
            <a:r>
              <a:rPr lang="en-US" sz="2000" dirty="0">
                <a:solidFill>
                  <a:srgbClr val="000000"/>
                </a:solidFill>
                <a:effectLst/>
                <a:ea typeface="Times New Roman" panose="02020603050405020304" pitchFamily="18" charset="0"/>
              </a:rPr>
              <a:t> 805 CT chippers, including four units with 18 m</a:t>
            </a:r>
            <a:r>
              <a:rPr lang="en-US" sz="2000" baseline="30000" dirty="0">
                <a:solidFill>
                  <a:srgbClr val="000000"/>
                </a:solidFill>
                <a:effectLst/>
                <a:ea typeface="Times New Roman" panose="02020603050405020304" pitchFamily="18" charset="0"/>
              </a:rPr>
              <a:t>3</a:t>
            </a:r>
            <a:r>
              <a:rPr lang="en-US" sz="2000" dirty="0">
                <a:solidFill>
                  <a:srgbClr val="000000"/>
                </a:solidFill>
                <a:effectLst/>
                <a:ea typeface="Times New Roman" panose="02020603050405020304" pitchFamily="18" charset="0"/>
              </a:rPr>
              <a:t> containers (designated as CH#1–CH#4) mounted on forwarders and one unit without a container (CH#5) mounted on a truck. The chippers were used six days a week in varying terrain conditions. They were part of a fleet owned by one company and managed by the same team.</a:t>
            </a:r>
            <a:endParaRPr lang="pl-PL" sz="2000" dirty="0">
              <a:solidFill>
                <a:srgbClr val="000000"/>
              </a:solidFill>
              <a:effectLst/>
              <a:ea typeface="Times New Roman" panose="02020603050405020304" pitchFamily="18" charset="0"/>
            </a:endParaRPr>
          </a:p>
          <a:p>
            <a:pPr marL="0" indent="0" algn="just">
              <a:buNone/>
            </a:pPr>
            <a:r>
              <a:rPr lang="en-US" sz="2000" dirty="0">
                <a:solidFill>
                  <a:srgbClr val="000000"/>
                </a:solidFill>
                <a:effectLst/>
                <a:ea typeface="Times New Roman" panose="02020603050405020304" pitchFamily="18" charset="0"/>
                <a:cs typeface="Times New Roman" panose="02020603050405020304" pitchFamily="18" charset="0"/>
              </a:rPr>
              <a:t>The examined period of operations was five to seven months, from August–October of one year to February of the following year, depending on the chipper</a:t>
            </a:r>
            <a:r>
              <a:rPr lang="pl-PL" sz="2000" dirty="0">
                <a:solidFill>
                  <a:srgbClr val="000000"/>
                </a:solidFill>
                <a:effectLst/>
                <a:ea typeface="Times New Roman" panose="02020603050405020304" pitchFamily="18" charset="0"/>
                <a:cs typeface="Times New Roman" panose="02020603050405020304" pitchFamily="18" charset="0"/>
              </a:rPr>
              <a:t>.</a:t>
            </a:r>
          </a:p>
          <a:p>
            <a:pPr marL="0" indent="0" algn="just">
              <a:buNone/>
            </a:pPr>
            <a:r>
              <a:rPr lang="en-US" sz="2000" dirty="0">
                <a:solidFill>
                  <a:srgbClr val="000000"/>
                </a:solidFill>
                <a:effectLst/>
                <a:ea typeface="Times New Roman" panose="02020603050405020304" pitchFamily="18" charset="0"/>
                <a:cs typeface="Times New Roman" panose="02020603050405020304" pitchFamily="18" charset="0"/>
              </a:rPr>
              <a:t>The parameters analyzed in this study included: the distance between the stack and chip truck, the distance between the forest site and the overnight chipper location, work shift duration, fuel consumption per shift, the distance traveled by chippers between forest sites during a shift, and the number of site changes per shift (workday</a:t>
            </a:r>
            <a:r>
              <a:rPr lang="en-US" sz="2000" dirty="0" smtClean="0">
                <a:solidFill>
                  <a:srgbClr val="000000"/>
                </a:solidFill>
                <a:effectLst/>
                <a:ea typeface="Times New Roman" panose="02020603050405020304" pitchFamily="18" charset="0"/>
                <a:cs typeface="Times New Roman" panose="02020603050405020304" pitchFamily="18" charset="0"/>
              </a:rPr>
              <a:t>)</a:t>
            </a:r>
            <a:r>
              <a:rPr lang="pl-PL" sz="2000" dirty="0" smtClean="0">
                <a:solidFill>
                  <a:srgbClr val="000000"/>
                </a:solidFill>
                <a:effectLst/>
                <a:ea typeface="Times New Roman" panose="02020603050405020304" pitchFamily="18" charset="0"/>
                <a:cs typeface="Times New Roman" panose="02020603050405020304" pitchFamily="18" charset="0"/>
              </a:rPr>
              <a:t>.</a:t>
            </a:r>
            <a:endParaRPr lang="pl-PL" sz="2000" dirty="0">
              <a:solidFill>
                <a:srgbClr val="00000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5841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64898" y="1084271"/>
            <a:ext cx="6250452" cy="916966"/>
          </a:xfrm>
        </p:spPr>
        <p:txBody>
          <a:bodyPr>
            <a:noAutofit/>
          </a:bodyPr>
          <a:lstStyle/>
          <a:p>
            <a:r>
              <a:rPr lang="en-US" sz="3600" u="sng" dirty="0"/>
              <a:t>Stack to chip truck distance (km)</a:t>
            </a:r>
            <a:endParaRPr lang="pl-PL" sz="3600" u="sng" dirty="0"/>
          </a:p>
        </p:txBody>
      </p:sp>
      <p:sp>
        <p:nvSpPr>
          <p:cNvPr id="7" name="Strzałka w prawo 6"/>
          <p:cNvSpPr/>
          <p:nvPr/>
        </p:nvSpPr>
        <p:spPr>
          <a:xfrm>
            <a:off x="3460155" y="2365784"/>
            <a:ext cx="2233182" cy="2032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874133"/>
            <a:ext cx="1775012" cy="1186505"/>
          </a:xfrm>
          <a:prstGeom prst="rect">
            <a:avLst/>
          </a:prstGeom>
        </p:spPr>
      </p:pic>
      <p:pic>
        <p:nvPicPr>
          <p:cNvPr id="8" name="Obraz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9831" y="1874132"/>
            <a:ext cx="1765519" cy="1186505"/>
          </a:xfrm>
          <a:prstGeom prst="rect">
            <a:avLst/>
          </a:prstGeom>
        </p:spPr>
      </p:pic>
      <p:graphicFrame>
        <p:nvGraphicFramePr>
          <p:cNvPr id="5" name="Tabela 4"/>
          <p:cNvGraphicFramePr>
            <a:graphicFrameLocks noGrp="1"/>
          </p:cNvGraphicFramePr>
          <p:nvPr>
            <p:extLst>
              <p:ext uri="{D42A27DB-BD31-4B8C-83A1-F6EECF244321}">
                <p14:modId xmlns:p14="http://schemas.microsoft.com/office/powerpoint/2010/main" val="4034101242"/>
              </p:ext>
            </p:extLst>
          </p:nvPr>
        </p:nvGraphicFramePr>
        <p:xfrm>
          <a:off x="628650" y="3298079"/>
          <a:ext cx="7886700" cy="3046452"/>
        </p:xfrm>
        <a:graphic>
          <a:graphicData uri="http://schemas.openxmlformats.org/drawingml/2006/table">
            <a:tbl>
              <a:tblPr firstRow="1" bandRow="1">
                <a:tableStyleId>{5C22544A-7EE6-4342-B048-85BDC9FD1C3A}</a:tableStyleId>
              </a:tblPr>
              <a:tblGrid>
                <a:gridCol w="1971675">
                  <a:extLst>
                    <a:ext uri="{9D8B030D-6E8A-4147-A177-3AD203B41FA5}">
                      <a16:colId xmlns:a16="http://schemas.microsoft.com/office/drawing/2014/main" xmlns="" val="20000"/>
                    </a:ext>
                  </a:extLst>
                </a:gridCol>
                <a:gridCol w="1971675">
                  <a:extLst>
                    <a:ext uri="{9D8B030D-6E8A-4147-A177-3AD203B41FA5}">
                      <a16:colId xmlns:a16="http://schemas.microsoft.com/office/drawing/2014/main" xmlns="" val="20001"/>
                    </a:ext>
                  </a:extLst>
                </a:gridCol>
                <a:gridCol w="1971675">
                  <a:extLst>
                    <a:ext uri="{9D8B030D-6E8A-4147-A177-3AD203B41FA5}">
                      <a16:colId xmlns:a16="http://schemas.microsoft.com/office/drawing/2014/main" xmlns="" val="20002"/>
                    </a:ext>
                  </a:extLst>
                </a:gridCol>
                <a:gridCol w="1971675">
                  <a:extLst>
                    <a:ext uri="{9D8B030D-6E8A-4147-A177-3AD203B41FA5}">
                      <a16:colId xmlns:a16="http://schemas.microsoft.com/office/drawing/2014/main" xmlns="" val="20003"/>
                    </a:ext>
                  </a:extLst>
                </a:gridCol>
              </a:tblGrid>
              <a:tr h="507742">
                <a:tc>
                  <a:txBody>
                    <a:bodyPr/>
                    <a:lstStyle/>
                    <a:p>
                      <a:pPr algn="ctr">
                        <a:lnSpc>
                          <a:spcPts val="1300"/>
                        </a:lnSpc>
                        <a:spcAft>
                          <a:spcPts val="0"/>
                        </a:spcAft>
                      </a:pPr>
                      <a:r>
                        <a:rPr lang="en-US" sz="1800" noProof="0">
                          <a:effectLst/>
                        </a:rPr>
                        <a:t>Chipper</a:t>
                      </a:r>
                      <a:r>
                        <a:rPr lang="en-US" sz="1800" baseline="0" noProof="0">
                          <a:effectLst/>
                        </a:rPr>
                        <a:t> No</a:t>
                      </a:r>
                      <a:endParaRPr lang="en-US" sz="1800" noProof="0">
                        <a:effectLst/>
                      </a:endParaRPr>
                    </a:p>
                  </a:txBody>
                  <a:tcPr marL="68580" marR="68580" marT="0" marB="0" anchor="ctr">
                    <a:solidFill>
                      <a:schemeClr val="accent6">
                        <a:lumMod val="75000"/>
                      </a:schemeClr>
                    </a:solidFill>
                  </a:tcPr>
                </a:tc>
                <a:tc>
                  <a:txBody>
                    <a:bodyPr/>
                    <a:lstStyle/>
                    <a:p>
                      <a:pPr algn="ctr">
                        <a:lnSpc>
                          <a:spcPts val="1300"/>
                        </a:lnSpc>
                        <a:spcAft>
                          <a:spcPts val="0"/>
                        </a:spcAft>
                      </a:pPr>
                      <a:r>
                        <a:rPr lang="en-US" sz="1800" noProof="0" dirty="0">
                          <a:solidFill>
                            <a:schemeClr val="lt1"/>
                          </a:solidFill>
                          <a:effectLst/>
                          <a:latin typeface="+mn-lt"/>
                          <a:ea typeface="+mn-ea"/>
                          <a:cs typeface="+mn-cs"/>
                        </a:rPr>
                        <a:t>Mean</a:t>
                      </a:r>
                      <a:endParaRPr lang="en-US" sz="1800" noProof="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en-US" sz="1800" noProof="0">
                          <a:effectLst/>
                        </a:rPr>
                        <a:t>Min</a:t>
                      </a:r>
                      <a:endParaRPr lang="en-US" sz="1800" noProof="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en-US" sz="1800" noProof="0" dirty="0">
                          <a:effectLst/>
                        </a:rPr>
                        <a:t>Max</a:t>
                      </a:r>
                      <a:endParaRPr lang="en-US" sz="1800" noProof="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xmlns="" val="10000"/>
                  </a:ext>
                </a:extLst>
              </a:tr>
              <a:tr h="507742">
                <a:tc>
                  <a:txBody>
                    <a:bodyPr/>
                    <a:lstStyle/>
                    <a:p>
                      <a:pPr algn="ctr">
                        <a:lnSpc>
                          <a:spcPts val="1300"/>
                        </a:lnSpc>
                        <a:spcAft>
                          <a:spcPts val="0"/>
                        </a:spcAft>
                      </a:pPr>
                      <a:r>
                        <a:rPr lang="en-US" sz="2000" dirty="0">
                          <a:effectLst/>
                        </a:rPr>
                        <a:t>CH#1</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0.47</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2.72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1"/>
                  </a:ext>
                </a:extLst>
              </a:tr>
              <a:tr h="507742">
                <a:tc>
                  <a:txBody>
                    <a:bodyPr/>
                    <a:lstStyle/>
                    <a:p>
                      <a:pPr algn="ctr">
                        <a:lnSpc>
                          <a:spcPts val="1300"/>
                        </a:lnSpc>
                        <a:spcAft>
                          <a:spcPts val="0"/>
                        </a:spcAft>
                      </a:pPr>
                      <a:r>
                        <a:rPr lang="en-US" sz="2000" dirty="0">
                          <a:effectLst/>
                        </a:rPr>
                        <a:t>CH#2</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0.28</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2.87</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2"/>
                  </a:ext>
                </a:extLst>
              </a:tr>
              <a:tr h="507742">
                <a:tc>
                  <a:txBody>
                    <a:bodyPr/>
                    <a:lstStyle/>
                    <a:p>
                      <a:pPr algn="ctr">
                        <a:lnSpc>
                          <a:spcPts val="1300"/>
                        </a:lnSpc>
                        <a:spcAft>
                          <a:spcPts val="0"/>
                        </a:spcAft>
                      </a:pPr>
                      <a:r>
                        <a:rPr lang="en-US" sz="2000" dirty="0">
                          <a:effectLst/>
                        </a:rPr>
                        <a:t>CH#3</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0.33</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5.06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3"/>
                  </a:ext>
                </a:extLst>
              </a:tr>
              <a:tr h="507742">
                <a:tc>
                  <a:txBody>
                    <a:bodyPr/>
                    <a:lstStyle/>
                    <a:p>
                      <a:pPr algn="ctr">
                        <a:lnSpc>
                          <a:spcPts val="1300"/>
                        </a:lnSpc>
                        <a:spcAft>
                          <a:spcPts val="0"/>
                        </a:spcAft>
                      </a:pPr>
                      <a:r>
                        <a:rPr lang="en-US" sz="2000" dirty="0">
                          <a:effectLst/>
                        </a:rPr>
                        <a:t>CH#4</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0.53</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6.06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4"/>
                  </a:ext>
                </a:extLst>
              </a:tr>
              <a:tr h="507742">
                <a:tc>
                  <a:txBody>
                    <a:bodyPr/>
                    <a:lstStyle/>
                    <a:p>
                      <a:pPr algn="ctr">
                        <a:lnSpc>
                          <a:spcPts val="1300"/>
                        </a:lnSpc>
                        <a:spcAft>
                          <a:spcPts val="0"/>
                        </a:spcAft>
                      </a:pPr>
                      <a:r>
                        <a:rPr lang="en-US" sz="2000" dirty="0">
                          <a:effectLst/>
                        </a:rPr>
                        <a:t>CH#5</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5"/>
                  </a:ext>
                </a:extLst>
              </a:tr>
            </a:tbl>
          </a:graphicData>
        </a:graphic>
      </p:graphicFrame>
      <p:sp>
        <p:nvSpPr>
          <p:cNvPr id="11" name="pole tekstowe 10">
            <a:extLst>
              <a:ext uri="{FF2B5EF4-FFF2-40B4-BE49-F238E27FC236}">
                <a16:creationId xmlns:a16="http://schemas.microsoft.com/office/drawing/2014/main" xmlns="" id="{728C45A4-ABAE-4C46-A7D8-B2C4172C189B}"/>
              </a:ext>
            </a:extLst>
          </p:cNvPr>
          <p:cNvSpPr txBox="1"/>
          <p:nvPr/>
        </p:nvSpPr>
        <p:spPr>
          <a:xfrm>
            <a:off x="104898" y="776336"/>
            <a:ext cx="2160000" cy="707886"/>
          </a:xfrm>
          <a:prstGeom prst="rect">
            <a:avLst/>
          </a:prstGeom>
          <a:solidFill>
            <a:schemeClr val="accent6">
              <a:lumMod val="60000"/>
              <a:lumOff val="40000"/>
            </a:schemeClr>
          </a:solidFill>
          <a:ln w="25400">
            <a:noFill/>
          </a:ln>
        </p:spPr>
        <p:txBody>
          <a:bodyPr wrap="square" rtlCol="0" anchor="ctr">
            <a:spAutoFit/>
          </a:bodyPr>
          <a:lstStyle/>
          <a:p>
            <a:pPr algn="ctr"/>
            <a:r>
              <a:rPr lang="en-US" sz="4000" dirty="0">
                <a:latin typeface="Berlin Sans FB" panose="020E0602020502020306" pitchFamily="34" charset="0"/>
              </a:rPr>
              <a:t>RESULTS</a:t>
            </a:r>
          </a:p>
        </p:txBody>
      </p:sp>
    </p:spTree>
    <p:extLst>
      <p:ext uri="{BB962C8B-B14F-4D97-AF65-F5344CB8AC3E}">
        <p14:creationId xmlns:p14="http://schemas.microsoft.com/office/powerpoint/2010/main" val="1847628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7404" y="1815309"/>
            <a:ext cx="4773374" cy="1378633"/>
          </a:xfrm>
        </p:spPr>
        <p:txBody>
          <a:bodyPr>
            <a:normAutofit/>
          </a:bodyPr>
          <a:lstStyle/>
          <a:p>
            <a:r>
              <a:rPr lang="en-US" sz="3200" u="sng" dirty="0"/>
              <a:t>Distance per forest site</a:t>
            </a:r>
            <a:r>
              <a:rPr lang="pl-PL" sz="3200" u="sng" dirty="0"/>
              <a:t> </a:t>
            </a:r>
            <a:r>
              <a:rPr lang="en-US" sz="3200" u="sng" dirty="0"/>
              <a:t>change</a:t>
            </a:r>
            <a:r>
              <a:rPr lang="pl-PL" sz="3200" u="sng" dirty="0"/>
              <a:t> </a:t>
            </a:r>
            <a:r>
              <a:rPr lang="en-US" sz="3200" u="sng" dirty="0"/>
              <a:t>during a shift (km)</a:t>
            </a:r>
          </a:p>
        </p:txBody>
      </p:sp>
      <p:graphicFrame>
        <p:nvGraphicFramePr>
          <p:cNvPr id="5" name="Tabela 4"/>
          <p:cNvGraphicFramePr>
            <a:graphicFrameLocks noGrp="1"/>
          </p:cNvGraphicFramePr>
          <p:nvPr>
            <p:extLst>
              <p:ext uri="{D42A27DB-BD31-4B8C-83A1-F6EECF244321}">
                <p14:modId xmlns:p14="http://schemas.microsoft.com/office/powerpoint/2010/main" val="1943370085"/>
              </p:ext>
            </p:extLst>
          </p:nvPr>
        </p:nvGraphicFramePr>
        <p:xfrm>
          <a:off x="623404" y="3525029"/>
          <a:ext cx="7906044" cy="3055254"/>
        </p:xfrm>
        <a:graphic>
          <a:graphicData uri="http://schemas.openxmlformats.org/drawingml/2006/table">
            <a:tbl>
              <a:tblPr firstRow="1" bandRow="1">
                <a:tableStyleId>{5C22544A-7EE6-4342-B048-85BDC9FD1C3A}</a:tableStyleId>
              </a:tblPr>
              <a:tblGrid>
                <a:gridCol w="1976511">
                  <a:extLst>
                    <a:ext uri="{9D8B030D-6E8A-4147-A177-3AD203B41FA5}">
                      <a16:colId xmlns:a16="http://schemas.microsoft.com/office/drawing/2014/main" xmlns="" val="20000"/>
                    </a:ext>
                  </a:extLst>
                </a:gridCol>
                <a:gridCol w="1976511">
                  <a:extLst>
                    <a:ext uri="{9D8B030D-6E8A-4147-A177-3AD203B41FA5}">
                      <a16:colId xmlns:a16="http://schemas.microsoft.com/office/drawing/2014/main" xmlns="" val="20001"/>
                    </a:ext>
                  </a:extLst>
                </a:gridCol>
                <a:gridCol w="1976511">
                  <a:extLst>
                    <a:ext uri="{9D8B030D-6E8A-4147-A177-3AD203B41FA5}">
                      <a16:colId xmlns:a16="http://schemas.microsoft.com/office/drawing/2014/main" xmlns="" val="20002"/>
                    </a:ext>
                  </a:extLst>
                </a:gridCol>
                <a:gridCol w="1976511">
                  <a:extLst>
                    <a:ext uri="{9D8B030D-6E8A-4147-A177-3AD203B41FA5}">
                      <a16:colId xmlns:a16="http://schemas.microsoft.com/office/drawing/2014/main" xmlns="" val="20003"/>
                    </a:ext>
                  </a:extLst>
                </a:gridCol>
              </a:tblGrid>
              <a:tr h="509209">
                <a:tc>
                  <a:txBody>
                    <a:bodyPr/>
                    <a:lstStyle/>
                    <a:p>
                      <a:pPr algn="ctr">
                        <a:lnSpc>
                          <a:spcPts val="1300"/>
                        </a:lnSpc>
                        <a:spcAft>
                          <a:spcPts val="0"/>
                        </a:spcAft>
                      </a:pPr>
                      <a:r>
                        <a:rPr lang="pl-PL" sz="1600" dirty="0" err="1">
                          <a:effectLst/>
                        </a:rPr>
                        <a:t>Chipper</a:t>
                      </a:r>
                      <a:r>
                        <a:rPr lang="pl-PL" sz="1600" baseline="0" dirty="0">
                          <a:effectLst/>
                        </a:rPr>
                        <a:t> No</a:t>
                      </a:r>
                      <a:endParaRPr lang="pl-PL" sz="1600" dirty="0">
                        <a:effectLst/>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err="1">
                          <a:solidFill>
                            <a:schemeClr val="lt1"/>
                          </a:solidFill>
                          <a:effectLst/>
                          <a:latin typeface="+mn-lt"/>
                          <a:ea typeface="+mn-ea"/>
                          <a:cs typeface="+mn-cs"/>
                        </a:rPr>
                        <a:t>Mean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Min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a:t>
                      </a:r>
                      <a:r>
                        <a:rPr lang="en-US" sz="1600" dirty="0">
                          <a:effectLst/>
                        </a:rPr>
                        <a:t>ax</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xmlns="" val="10000"/>
                  </a:ext>
                </a:extLst>
              </a:tr>
              <a:tr h="509209">
                <a:tc>
                  <a:txBody>
                    <a:bodyPr/>
                    <a:lstStyle/>
                    <a:p>
                      <a:pPr algn="ctr">
                        <a:lnSpc>
                          <a:spcPts val="1300"/>
                        </a:lnSpc>
                        <a:spcAft>
                          <a:spcPts val="0"/>
                        </a:spcAft>
                      </a:pPr>
                      <a:r>
                        <a:rPr lang="en-US" sz="2000" dirty="0">
                          <a:effectLst/>
                        </a:rPr>
                        <a:t>CH#1</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6.02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0.07</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29.28</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1"/>
                  </a:ext>
                </a:extLst>
              </a:tr>
              <a:tr h="509209">
                <a:tc>
                  <a:txBody>
                    <a:bodyPr/>
                    <a:lstStyle/>
                    <a:p>
                      <a:pPr algn="ctr">
                        <a:lnSpc>
                          <a:spcPts val="1300"/>
                        </a:lnSpc>
                        <a:spcAft>
                          <a:spcPts val="0"/>
                        </a:spcAft>
                      </a:pPr>
                      <a:r>
                        <a:rPr lang="en-US" sz="2000" dirty="0">
                          <a:effectLst/>
                        </a:rPr>
                        <a:t>CH#2</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6.53</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0.06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36.30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2"/>
                  </a:ext>
                </a:extLst>
              </a:tr>
              <a:tr h="509209">
                <a:tc>
                  <a:txBody>
                    <a:bodyPr/>
                    <a:lstStyle/>
                    <a:p>
                      <a:pPr algn="ctr">
                        <a:lnSpc>
                          <a:spcPts val="1300"/>
                        </a:lnSpc>
                        <a:spcAft>
                          <a:spcPts val="0"/>
                        </a:spcAft>
                      </a:pPr>
                      <a:r>
                        <a:rPr lang="en-US" sz="2000" dirty="0">
                          <a:effectLst/>
                        </a:rPr>
                        <a:t>CH#3</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4.74</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34.30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3"/>
                  </a:ext>
                </a:extLst>
              </a:tr>
              <a:tr h="509209">
                <a:tc>
                  <a:txBody>
                    <a:bodyPr/>
                    <a:lstStyle/>
                    <a:p>
                      <a:pPr algn="ctr">
                        <a:lnSpc>
                          <a:spcPts val="1300"/>
                        </a:lnSpc>
                        <a:spcAft>
                          <a:spcPts val="0"/>
                        </a:spcAft>
                      </a:pPr>
                      <a:r>
                        <a:rPr lang="en-US" sz="2000" dirty="0">
                          <a:effectLst/>
                        </a:rPr>
                        <a:t>CH#4</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7.61</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0.06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73.62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4"/>
                  </a:ext>
                </a:extLst>
              </a:tr>
              <a:tr h="509209">
                <a:tc>
                  <a:txBody>
                    <a:bodyPr/>
                    <a:lstStyle/>
                    <a:p>
                      <a:pPr algn="ctr">
                        <a:lnSpc>
                          <a:spcPts val="1300"/>
                        </a:lnSpc>
                        <a:spcAft>
                          <a:spcPts val="0"/>
                        </a:spcAft>
                      </a:pPr>
                      <a:r>
                        <a:rPr lang="en-US" sz="1800" dirty="0">
                          <a:effectLst/>
                        </a:rPr>
                        <a:t>CH#5</a:t>
                      </a:r>
                      <a:endParaRPr lang="pl-PL"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9.48</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0.00</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60.52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5"/>
                  </a:ext>
                </a:extLst>
              </a:tr>
            </a:tbl>
          </a:graphicData>
        </a:graphic>
      </p:graphicFrame>
      <p:grpSp>
        <p:nvGrpSpPr>
          <p:cNvPr id="13" name="Grupa 12">
            <a:extLst>
              <a:ext uri="{FF2B5EF4-FFF2-40B4-BE49-F238E27FC236}">
                <a16:creationId xmlns:a16="http://schemas.microsoft.com/office/drawing/2014/main" xmlns="" id="{5D1855EA-9067-4E96-AB5D-AFC2831B52D1}"/>
              </a:ext>
            </a:extLst>
          </p:cNvPr>
          <p:cNvGrpSpPr/>
          <p:nvPr/>
        </p:nvGrpSpPr>
        <p:grpSpPr>
          <a:xfrm>
            <a:off x="5387926" y="713149"/>
            <a:ext cx="3460652" cy="2269201"/>
            <a:chOff x="5617876" y="4581640"/>
            <a:chExt cx="3346824" cy="2097060"/>
          </a:xfrm>
        </p:grpSpPr>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7876" y="4581640"/>
              <a:ext cx="3346824" cy="2097060"/>
            </a:xfrm>
            <a:prstGeom prst="rect">
              <a:avLst/>
            </a:prstGeom>
          </p:spPr>
        </p:pic>
        <p:sp>
          <p:nvSpPr>
            <p:cNvPr id="8" name="Dowolny kształt 7"/>
            <p:cNvSpPr/>
            <p:nvPr/>
          </p:nvSpPr>
          <p:spPr>
            <a:xfrm>
              <a:off x="6907300" y="5064696"/>
              <a:ext cx="1748767" cy="1237046"/>
            </a:xfrm>
            <a:custGeom>
              <a:avLst/>
              <a:gdLst>
                <a:gd name="connsiteX0" fmla="*/ 1572126 w 1748767"/>
                <a:gd name="connsiteY0" fmla="*/ 739709 h 1237046"/>
                <a:gd name="connsiteX1" fmla="*/ 1636295 w 1748767"/>
                <a:gd name="connsiteY1" fmla="*/ 647467 h 1237046"/>
                <a:gd name="connsiteX2" fmla="*/ 1708484 w 1748767"/>
                <a:gd name="connsiteY2" fmla="*/ 619393 h 1237046"/>
                <a:gd name="connsiteX3" fmla="*/ 1728537 w 1748767"/>
                <a:gd name="connsiteY3" fmla="*/ 527151 h 1237046"/>
                <a:gd name="connsiteX4" fmla="*/ 1748589 w 1748767"/>
                <a:gd name="connsiteY4" fmla="*/ 462983 h 1237046"/>
                <a:gd name="connsiteX5" fmla="*/ 1716505 w 1748767"/>
                <a:gd name="connsiteY5" fmla="*/ 406836 h 1237046"/>
                <a:gd name="connsiteX6" fmla="*/ 1656347 w 1748767"/>
                <a:gd name="connsiteY6" fmla="*/ 354699 h 1237046"/>
                <a:gd name="connsiteX7" fmla="*/ 1588168 w 1748767"/>
                <a:gd name="connsiteY7" fmla="*/ 278499 h 1237046"/>
                <a:gd name="connsiteX8" fmla="*/ 1544053 w 1748767"/>
                <a:gd name="connsiteY8" fmla="*/ 202299 h 1237046"/>
                <a:gd name="connsiteX9" fmla="*/ 1467853 w 1748767"/>
                <a:gd name="connsiteY9" fmla="*/ 118078 h 1237046"/>
                <a:gd name="connsiteX10" fmla="*/ 1411705 w 1748767"/>
                <a:gd name="connsiteY10" fmla="*/ 69951 h 1237046"/>
                <a:gd name="connsiteX11" fmla="*/ 1331495 w 1748767"/>
                <a:gd name="connsiteY11" fmla="*/ 29846 h 1237046"/>
                <a:gd name="connsiteX12" fmla="*/ 1223211 w 1748767"/>
                <a:gd name="connsiteY12" fmla="*/ 13804 h 1237046"/>
                <a:gd name="connsiteX13" fmla="*/ 1183105 w 1748767"/>
                <a:gd name="connsiteY13" fmla="*/ 1772 h 1237046"/>
                <a:gd name="connsiteX14" fmla="*/ 1171074 w 1748767"/>
                <a:gd name="connsiteY14" fmla="*/ 53909 h 1237046"/>
                <a:gd name="connsiteX15" fmla="*/ 1151021 w 1748767"/>
                <a:gd name="connsiteY15" fmla="*/ 162193 h 1237046"/>
                <a:gd name="connsiteX16" fmla="*/ 1110916 w 1748767"/>
                <a:gd name="connsiteY16" fmla="*/ 286520 h 1237046"/>
                <a:gd name="connsiteX17" fmla="*/ 1098884 w 1748767"/>
                <a:gd name="connsiteY17" fmla="*/ 394804 h 1237046"/>
                <a:gd name="connsiteX18" fmla="*/ 1070811 w 1748767"/>
                <a:gd name="connsiteY18" fmla="*/ 466993 h 1237046"/>
                <a:gd name="connsiteX19" fmla="*/ 1054768 w 1748767"/>
                <a:gd name="connsiteY19" fmla="*/ 563246 h 1237046"/>
                <a:gd name="connsiteX20" fmla="*/ 1026695 w 1748767"/>
                <a:gd name="connsiteY20" fmla="*/ 643457 h 1237046"/>
                <a:gd name="connsiteX21" fmla="*/ 1006642 w 1748767"/>
                <a:gd name="connsiteY21" fmla="*/ 743720 h 1237046"/>
                <a:gd name="connsiteX22" fmla="*/ 982579 w 1748767"/>
                <a:gd name="connsiteY22" fmla="*/ 815909 h 1237046"/>
                <a:gd name="connsiteX23" fmla="*/ 946484 w 1748767"/>
                <a:gd name="connsiteY23" fmla="*/ 944246 h 1237046"/>
                <a:gd name="connsiteX24" fmla="*/ 946484 w 1748767"/>
                <a:gd name="connsiteY24" fmla="*/ 1004404 h 1237046"/>
                <a:gd name="connsiteX25" fmla="*/ 926432 w 1748767"/>
                <a:gd name="connsiteY25" fmla="*/ 1080604 h 1237046"/>
                <a:gd name="connsiteX26" fmla="*/ 898358 w 1748767"/>
                <a:gd name="connsiteY26" fmla="*/ 1172846 h 1237046"/>
                <a:gd name="connsiteX27" fmla="*/ 890337 w 1748767"/>
                <a:gd name="connsiteY27" fmla="*/ 1216962 h 1237046"/>
                <a:gd name="connsiteX28" fmla="*/ 862263 w 1748767"/>
                <a:gd name="connsiteY28" fmla="*/ 1237015 h 1237046"/>
                <a:gd name="connsiteX29" fmla="*/ 782053 w 1748767"/>
                <a:gd name="connsiteY29" fmla="*/ 1212951 h 1237046"/>
                <a:gd name="connsiteX30" fmla="*/ 669758 w 1748767"/>
                <a:gd name="connsiteY30" fmla="*/ 1204930 h 1237046"/>
                <a:gd name="connsiteX31" fmla="*/ 589547 w 1748767"/>
                <a:gd name="connsiteY31" fmla="*/ 1184878 h 1237046"/>
                <a:gd name="connsiteX32" fmla="*/ 521368 w 1748767"/>
                <a:gd name="connsiteY32" fmla="*/ 1156804 h 1237046"/>
                <a:gd name="connsiteX33" fmla="*/ 441158 w 1748767"/>
                <a:gd name="connsiteY33" fmla="*/ 1140762 h 1237046"/>
                <a:gd name="connsiteX34" fmla="*/ 344905 w 1748767"/>
                <a:gd name="connsiteY34" fmla="*/ 1124720 h 1237046"/>
                <a:gd name="connsiteX35" fmla="*/ 240632 w 1748767"/>
                <a:gd name="connsiteY35" fmla="*/ 1092636 h 1237046"/>
                <a:gd name="connsiteX36" fmla="*/ 128337 w 1748767"/>
                <a:gd name="connsiteY36" fmla="*/ 1072583 h 1237046"/>
                <a:gd name="connsiteX37" fmla="*/ 0 w 1748767"/>
                <a:gd name="connsiteY37" fmla="*/ 1060551 h 1237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748767" h="1237046">
                  <a:moveTo>
                    <a:pt x="1572126" y="739709"/>
                  </a:moveTo>
                  <a:cubicBezTo>
                    <a:pt x="1592847" y="703614"/>
                    <a:pt x="1613569" y="667520"/>
                    <a:pt x="1636295" y="647467"/>
                  </a:cubicBezTo>
                  <a:cubicBezTo>
                    <a:pt x="1659021" y="627414"/>
                    <a:pt x="1693110" y="639446"/>
                    <a:pt x="1708484" y="619393"/>
                  </a:cubicBezTo>
                  <a:cubicBezTo>
                    <a:pt x="1723858" y="599340"/>
                    <a:pt x="1721853" y="553219"/>
                    <a:pt x="1728537" y="527151"/>
                  </a:cubicBezTo>
                  <a:cubicBezTo>
                    <a:pt x="1735221" y="501083"/>
                    <a:pt x="1750594" y="483035"/>
                    <a:pt x="1748589" y="462983"/>
                  </a:cubicBezTo>
                  <a:cubicBezTo>
                    <a:pt x="1746584" y="442931"/>
                    <a:pt x="1731879" y="424883"/>
                    <a:pt x="1716505" y="406836"/>
                  </a:cubicBezTo>
                  <a:cubicBezTo>
                    <a:pt x="1701131" y="388789"/>
                    <a:pt x="1677736" y="376088"/>
                    <a:pt x="1656347" y="354699"/>
                  </a:cubicBezTo>
                  <a:cubicBezTo>
                    <a:pt x="1634958" y="333310"/>
                    <a:pt x="1606884" y="303899"/>
                    <a:pt x="1588168" y="278499"/>
                  </a:cubicBezTo>
                  <a:cubicBezTo>
                    <a:pt x="1569452" y="253099"/>
                    <a:pt x="1564105" y="229036"/>
                    <a:pt x="1544053" y="202299"/>
                  </a:cubicBezTo>
                  <a:cubicBezTo>
                    <a:pt x="1524001" y="175562"/>
                    <a:pt x="1489911" y="140136"/>
                    <a:pt x="1467853" y="118078"/>
                  </a:cubicBezTo>
                  <a:cubicBezTo>
                    <a:pt x="1445795" y="96020"/>
                    <a:pt x="1434431" y="84656"/>
                    <a:pt x="1411705" y="69951"/>
                  </a:cubicBezTo>
                  <a:cubicBezTo>
                    <a:pt x="1388979" y="55246"/>
                    <a:pt x="1362911" y="39204"/>
                    <a:pt x="1331495" y="29846"/>
                  </a:cubicBezTo>
                  <a:cubicBezTo>
                    <a:pt x="1300079" y="20488"/>
                    <a:pt x="1247943" y="18483"/>
                    <a:pt x="1223211" y="13804"/>
                  </a:cubicBezTo>
                  <a:cubicBezTo>
                    <a:pt x="1198479" y="9125"/>
                    <a:pt x="1191794" y="-4912"/>
                    <a:pt x="1183105" y="1772"/>
                  </a:cubicBezTo>
                  <a:cubicBezTo>
                    <a:pt x="1174416" y="8456"/>
                    <a:pt x="1176421" y="27172"/>
                    <a:pt x="1171074" y="53909"/>
                  </a:cubicBezTo>
                  <a:cubicBezTo>
                    <a:pt x="1165727" y="80646"/>
                    <a:pt x="1161047" y="123425"/>
                    <a:pt x="1151021" y="162193"/>
                  </a:cubicBezTo>
                  <a:cubicBezTo>
                    <a:pt x="1140995" y="200961"/>
                    <a:pt x="1119605" y="247751"/>
                    <a:pt x="1110916" y="286520"/>
                  </a:cubicBezTo>
                  <a:cubicBezTo>
                    <a:pt x="1102226" y="325288"/>
                    <a:pt x="1105568" y="364725"/>
                    <a:pt x="1098884" y="394804"/>
                  </a:cubicBezTo>
                  <a:cubicBezTo>
                    <a:pt x="1092200" y="424883"/>
                    <a:pt x="1078164" y="438919"/>
                    <a:pt x="1070811" y="466993"/>
                  </a:cubicBezTo>
                  <a:cubicBezTo>
                    <a:pt x="1063458" y="495067"/>
                    <a:pt x="1062121" y="533835"/>
                    <a:pt x="1054768" y="563246"/>
                  </a:cubicBezTo>
                  <a:cubicBezTo>
                    <a:pt x="1047415" y="592657"/>
                    <a:pt x="1034716" y="613378"/>
                    <a:pt x="1026695" y="643457"/>
                  </a:cubicBezTo>
                  <a:cubicBezTo>
                    <a:pt x="1018674" y="673536"/>
                    <a:pt x="1013995" y="714978"/>
                    <a:pt x="1006642" y="743720"/>
                  </a:cubicBezTo>
                  <a:cubicBezTo>
                    <a:pt x="999289" y="772462"/>
                    <a:pt x="992605" y="782488"/>
                    <a:pt x="982579" y="815909"/>
                  </a:cubicBezTo>
                  <a:cubicBezTo>
                    <a:pt x="972553" y="849330"/>
                    <a:pt x="952500" y="912830"/>
                    <a:pt x="946484" y="944246"/>
                  </a:cubicBezTo>
                  <a:cubicBezTo>
                    <a:pt x="940468" y="975662"/>
                    <a:pt x="949826" y="981678"/>
                    <a:pt x="946484" y="1004404"/>
                  </a:cubicBezTo>
                  <a:cubicBezTo>
                    <a:pt x="943142" y="1027130"/>
                    <a:pt x="934453" y="1052530"/>
                    <a:pt x="926432" y="1080604"/>
                  </a:cubicBezTo>
                  <a:cubicBezTo>
                    <a:pt x="918411" y="1108678"/>
                    <a:pt x="904374" y="1150120"/>
                    <a:pt x="898358" y="1172846"/>
                  </a:cubicBezTo>
                  <a:cubicBezTo>
                    <a:pt x="892342" y="1195572"/>
                    <a:pt x="896353" y="1206267"/>
                    <a:pt x="890337" y="1216962"/>
                  </a:cubicBezTo>
                  <a:cubicBezTo>
                    <a:pt x="884321" y="1227657"/>
                    <a:pt x="880310" y="1237684"/>
                    <a:pt x="862263" y="1237015"/>
                  </a:cubicBezTo>
                  <a:cubicBezTo>
                    <a:pt x="844216" y="1236347"/>
                    <a:pt x="814137" y="1218299"/>
                    <a:pt x="782053" y="1212951"/>
                  </a:cubicBezTo>
                  <a:cubicBezTo>
                    <a:pt x="749969" y="1207604"/>
                    <a:pt x="701842" y="1209609"/>
                    <a:pt x="669758" y="1204930"/>
                  </a:cubicBezTo>
                  <a:cubicBezTo>
                    <a:pt x="637674" y="1200251"/>
                    <a:pt x="614279" y="1192899"/>
                    <a:pt x="589547" y="1184878"/>
                  </a:cubicBezTo>
                  <a:cubicBezTo>
                    <a:pt x="564815" y="1176857"/>
                    <a:pt x="546099" y="1164157"/>
                    <a:pt x="521368" y="1156804"/>
                  </a:cubicBezTo>
                  <a:cubicBezTo>
                    <a:pt x="496637" y="1149451"/>
                    <a:pt x="470568" y="1146109"/>
                    <a:pt x="441158" y="1140762"/>
                  </a:cubicBezTo>
                  <a:cubicBezTo>
                    <a:pt x="411748" y="1135415"/>
                    <a:pt x="378326" y="1132741"/>
                    <a:pt x="344905" y="1124720"/>
                  </a:cubicBezTo>
                  <a:cubicBezTo>
                    <a:pt x="311484" y="1116699"/>
                    <a:pt x="276727" y="1101326"/>
                    <a:pt x="240632" y="1092636"/>
                  </a:cubicBezTo>
                  <a:cubicBezTo>
                    <a:pt x="204537" y="1083947"/>
                    <a:pt x="168442" y="1077930"/>
                    <a:pt x="128337" y="1072583"/>
                  </a:cubicBezTo>
                  <a:cubicBezTo>
                    <a:pt x="88232" y="1067236"/>
                    <a:pt x="44116" y="1063893"/>
                    <a:pt x="0" y="1060551"/>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pl-PL"/>
            </a:p>
          </p:txBody>
        </p:sp>
        <p:sp>
          <p:nvSpPr>
            <p:cNvPr id="9" name="pole tekstowe 8"/>
            <p:cNvSpPr txBox="1"/>
            <p:nvPr/>
          </p:nvSpPr>
          <p:spPr>
            <a:xfrm>
              <a:off x="8390103" y="5683219"/>
              <a:ext cx="200527" cy="369332"/>
            </a:xfrm>
            <a:prstGeom prst="rect">
              <a:avLst/>
            </a:prstGeom>
            <a:noFill/>
          </p:spPr>
          <p:txBody>
            <a:bodyPr wrap="square" rtlCol="0">
              <a:spAutoFit/>
            </a:bodyPr>
            <a:lstStyle/>
            <a:p>
              <a:r>
                <a:rPr lang="pl-PL" dirty="0"/>
                <a:t>A</a:t>
              </a:r>
            </a:p>
          </p:txBody>
        </p:sp>
        <p:sp>
          <p:nvSpPr>
            <p:cNvPr id="10" name="pole tekstowe 9"/>
            <p:cNvSpPr txBox="1"/>
            <p:nvPr/>
          </p:nvSpPr>
          <p:spPr>
            <a:xfrm>
              <a:off x="6722816" y="6052551"/>
              <a:ext cx="184484" cy="369332"/>
            </a:xfrm>
            <a:prstGeom prst="rect">
              <a:avLst/>
            </a:prstGeom>
            <a:noFill/>
          </p:spPr>
          <p:txBody>
            <a:bodyPr wrap="square" rtlCol="0">
              <a:spAutoFit/>
            </a:bodyPr>
            <a:lstStyle/>
            <a:p>
              <a:r>
                <a:rPr lang="pl-PL" dirty="0"/>
                <a:t>B</a:t>
              </a:r>
            </a:p>
          </p:txBody>
        </p:sp>
      </p:grpSp>
      <p:sp>
        <p:nvSpPr>
          <p:cNvPr id="12" name="pole tekstowe 11">
            <a:extLst>
              <a:ext uri="{FF2B5EF4-FFF2-40B4-BE49-F238E27FC236}">
                <a16:creationId xmlns:a16="http://schemas.microsoft.com/office/drawing/2014/main" xmlns="" id="{365FEC21-81BE-4E15-B254-801FA5BE52CC}"/>
              </a:ext>
            </a:extLst>
          </p:cNvPr>
          <p:cNvSpPr txBox="1"/>
          <p:nvPr/>
        </p:nvSpPr>
        <p:spPr>
          <a:xfrm>
            <a:off x="104898" y="776336"/>
            <a:ext cx="2160000" cy="707886"/>
          </a:xfrm>
          <a:prstGeom prst="rect">
            <a:avLst/>
          </a:prstGeom>
          <a:solidFill>
            <a:schemeClr val="accent6">
              <a:lumMod val="60000"/>
              <a:lumOff val="40000"/>
            </a:schemeClr>
          </a:solidFill>
          <a:ln w="25400">
            <a:noFill/>
          </a:ln>
        </p:spPr>
        <p:txBody>
          <a:bodyPr wrap="square" rtlCol="0" anchor="ctr">
            <a:spAutoFit/>
          </a:bodyPr>
          <a:lstStyle/>
          <a:p>
            <a:pPr algn="ctr"/>
            <a:r>
              <a:rPr lang="en-US" sz="4000" dirty="0">
                <a:latin typeface="Berlin Sans FB" panose="020E0602020502020306" pitchFamily="34" charset="0"/>
              </a:rPr>
              <a:t>RESULTS</a:t>
            </a:r>
          </a:p>
        </p:txBody>
      </p:sp>
    </p:spTree>
    <p:extLst>
      <p:ext uri="{BB962C8B-B14F-4D97-AF65-F5344CB8AC3E}">
        <p14:creationId xmlns:p14="http://schemas.microsoft.com/office/powerpoint/2010/main" val="2248741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1324" y="1867126"/>
            <a:ext cx="4762524" cy="1398749"/>
          </a:xfrm>
        </p:spPr>
        <p:txBody>
          <a:bodyPr>
            <a:normAutofit/>
          </a:bodyPr>
          <a:lstStyle/>
          <a:p>
            <a:r>
              <a:rPr lang="en-US" sz="3600" u="sng" dirty="0"/>
              <a:t>Forest site to overnight location distance (km)</a:t>
            </a:r>
            <a:endParaRPr lang="pl-PL" sz="3600" u="sng" dirty="0"/>
          </a:p>
        </p:txBody>
      </p:sp>
      <p:graphicFrame>
        <p:nvGraphicFramePr>
          <p:cNvPr id="5" name="Tabela 4"/>
          <p:cNvGraphicFramePr>
            <a:graphicFrameLocks noGrp="1"/>
          </p:cNvGraphicFramePr>
          <p:nvPr>
            <p:extLst>
              <p:ext uri="{D42A27DB-BD31-4B8C-83A1-F6EECF244321}">
                <p14:modId xmlns:p14="http://schemas.microsoft.com/office/powerpoint/2010/main" val="1323782605"/>
              </p:ext>
            </p:extLst>
          </p:nvPr>
        </p:nvGraphicFramePr>
        <p:xfrm>
          <a:off x="618976" y="3592126"/>
          <a:ext cx="7906048" cy="3028464"/>
        </p:xfrm>
        <a:graphic>
          <a:graphicData uri="http://schemas.openxmlformats.org/drawingml/2006/table">
            <a:tbl>
              <a:tblPr firstRow="1" bandRow="1">
                <a:tableStyleId>{5C22544A-7EE6-4342-B048-85BDC9FD1C3A}</a:tableStyleId>
              </a:tblPr>
              <a:tblGrid>
                <a:gridCol w="1976512">
                  <a:extLst>
                    <a:ext uri="{9D8B030D-6E8A-4147-A177-3AD203B41FA5}">
                      <a16:colId xmlns:a16="http://schemas.microsoft.com/office/drawing/2014/main" xmlns="" val="20000"/>
                    </a:ext>
                  </a:extLst>
                </a:gridCol>
                <a:gridCol w="1976512">
                  <a:extLst>
                    <a:ext uri="{9D8B030D-6E8A-4147-A177-3AD203B41FA5}">
                      <a16:colId xmlns:a16="http://schemas.microsoft.com/office/drawing/2014/main" xmlns="" val="20001"/>
                    </a:ext>
                  </a:extLst>
                </a:gridCol>
                <a:gridCol w="1976512">
                  <a:extLst>
                    <a:ext uri="{9D8B030D-6E8A-4147-A177-3AD203B41FA5}">
                      <a16:colId xmlns:a16="http://schemas.microsoft.com/office/drawing/2014/main" xmlns="" val="20002"/>
                    </a:ext>
                  </a:extLst>
                </a:gridCol>
                <a:gridCol w="1976512">
                  <a:extLst>
                    <a:ext uri="{9D8B030D-6E8A-4147-A177-3AD203B41FA5}">
                      <a16:colId xmlns:a16="http://schemas.microsoft.com/office/drawing/2014/main" xmlns="" val="20003"/>
                    </a:ext>
                  </a:extLst>
                </a:gridCol>
              </a:tblGrid>
              <a:tr h="504744">
                <a:tc>
                  <a:txBody>
                    <a:bodyPr/>
                    <a:lstStyle/>
                    <a:p>
                      <a:pPr algn="ctr">
                        <a:lnSpc>
                          <a:spcPts val="1300"/>
                        </a:lnSpc>
                        <a:spcAft>
                          <a:spcPts val="0"/>
                        </a:spcAft>
                      </a:pPr>
                      <a:r>
                        <a:rPr lang="pl-PL" sz="1600" dirty="0" err="1">
                          <a:effectLst/>
                        </a:rPr>
                        <a:t>Chipper</a:t>
                      </a:r>
                      <a:r>
                        <a:rPr lang="pl-PL" sz="1600" baseline="0" dirty="0">
                          <a:effectLst/>
                        </a:rPr>
                        <a:t> No</a:t>
                      </a:r>
                      <a:endParaRPr lang="pl-PL" sz="1600" dirty="0">
                        <a:effectLst/>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err="1">
                          <a:solidFill>
                            <a:schemeClr val="lt1"/>
                          </a:solidFill>
                          <a:effectLst/>
                          <a:latin typeface="+mn-lt"/>
                          <a:ea typeface="+mn-ea"/>
                          <a:cs typeface="+mn-cs"/>
                        </a:rPr>
                        <a:t>Mean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Min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a:t>
                      </a:r>
                      <a:r>
                        <a:rPr lang="en-US" sz="1600" dirty="0">
                          <a:effectLst/>
                        </a:rPr>
                        <a:t>ax</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xmlns="" val="10000"/>
                  </a:ext>
                </a:extLst>
              </a:tr>
              <a:tr h="504744">
                <a:tc>
                  <a:txBody>
                    <a:bodyPr/>
                    <a:lstStyle/>
                    <a:p>
                      <a:pPr algn="ctr">
                        <a:lnSpc>
                          <a:spcPts val="1300"/>
                        </a:lnSpc>
                        <a:spcAft>
                          <a:spcPts val="0"/>
                        </a:spcAft>
                      </a:pPr>
                      <a:r>
                        <a:rPr lang="en-US" sz="2000" dirty="0">
                          <a:effectLst/>
                        </a:rPr>
                        <a:t>CH#1</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5.46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0.00</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31.73</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1"/>
                  </a:ext>
                </a:extLst>
              </a:tr>
              <a:tr h="504744">
                <a:tc>
                  <a:txBody>
                    <a:bodyPr/>
                    <a:lstStyle/>
                    <a:p>
                      <a:pPr algn="ctr">
                        <a:lnSpc>
                          <a:spcPts val="1300"/>
                        </a:lnSpc>
                        <a:spcAft>
                          <a:spcPts val="0"/>
                        </a:spcAft>
                      </a:pPr>
                      <a:r>
                        <a:rPr lang="en-US" sz="2000" dirty="0">
                          <a:effectLst/>
                        </a:rPr>
                        <a:t>CH#2</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4.20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a:effectLst/>
                        </a:rPr>
                        <a:t>0.02</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a:effectLst/>
                        </a:rPr>
                        <a:t>25.57</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2"/>
                  </a:ext>
                </a:extLst>
              </a:tr>
              <a:tr h="504744">
                <a:tc>
                  <a:txBody>
                    <a:bodyPr/>
                    <a:lstStyle/>
                    <a:p>
                      <a:pPr algn="ctr">
                        <a:lnSpc>
                          <a:spcPts val="1300"/>
                        </a:lnSpc>
                        <a:spcAft>
                          <a:spcPts val="0"/>
                        </a:spcAft>
                      </a:pPr>
                      <a:r>
                        <a:rPr lang="en-US" sz="2000" dirty="0">
                          <a:effectLst/>
                        </a:rPr>
                        <a:t>CH#3</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5.65</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33.83</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3"/>
                  </a:ext>
                </a:extLst>
              </a:tr>
              <a:tr h="504744">
                <a:tc>
                  <a:txBody>
                    <a:bodyPr/>
                    <a:lstStyle/>
                    <a:p>
                      <a:pPr algn="ctr">
                        <a:lnSpc>
                          <a:spcPts val="1300"/>
                        </a:lnSpc>
                        <a:spcAft>
                          <a:spcPts val="0"/>
                        </a:spcAft>
                      </a:pPr>
                      <a:r>
                        <a:rPr lang="en-US" sz="2000" dirty="0">
                          <a:effectLst/>
                        </a:rPr>
                        <a:t>CH#4</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a:effectLst/>
                        </a:rPr>
                        <a:t>6.30</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0.05</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a:effectLst/>
                        </a:rPr>
                        <a:t>39.36</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4"/>
                  </a:ext>
                </a:extLst>
              </a:tr>
              <a:tr h="504744">
                <a:tc>
                  <a:txBody>
                    <a:bodyPr/>
                    <a:lstStyle/>
                    <a:p>
                      <a:pPr algn="ctr">
                        <a:lnSpc>
                          <a:spcPts val="1300"/>
                        </a:lnSpc>
                        <a:spcAft>
                          <a:spcPts val="0"/>
                        </a:spcAft>
                      </a:pPr>
                      <a:r>
                        <a:rPr lang="en-US" sz="2000" dirty="0">
                          <a:effectLst/>
                        </a:rPr>
                        <a:t>CH#5</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6.01</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31.52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5"/>
                  </a:ext>
                </a:extLst>
              </a:tr>
            </a:tbl>
          </a:graphicData>
        </a:graphic>
      </p:graphicFrame>
      <p:grpSp>
        <p:nvGrpSpPr>
          <p:cNvPr id="13" name="Grupa 12">
            <a:extLst>
              <a:ext uri="{FF2B5EF4-FFF2-40B4-BE49-F238E27FC236}">
                <a16:creationId xmlns:a16="http://schemas.microsoft.com/office/drawing/2014/main" xmlns="" id="{11230428-8AC7-44A1-BC9F-C28B2E4DCF28}"/>
              </a:ext>
            </a:extLst>
          </p:cNvPr>
          <p:cNvGrpSpPr/>
          <p:nvPr/>
        </p:nvGrpSpPr>
        <p:grpSpPr>
          <a:xfrm>
            <a:off x="5077622" y="776336"/>
            <a:ext cx="3605725" cy="2310048"/>
            <a:chOff x="5617876" y="4581640"/>
            <a:chExt cx="3346824" cy="2097060"/>
          </a:xfrm>
        </p:grpSpPr>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7876" y="4581640"/>
              <a:ext cx="3346824" cy="2097060"/>
            </a:xfrm>
            <a:prstGeom prst="rect">
              <a:avLst/>
            </a:prstGeom>
          </p:spPr>
        </p:pic>
        <p:sp>
          <p:nvSpPr>
            <p:cNvPr id="4" name="Dowolny kształt 3"/>
            <p:cNvSpPr/>
            <p:nvPr/>
          </p:nvSpPr>
          <p:spPr>
            <a:xfrm>
              <a:off x="6529132" y="5002300"/>
              <a:ext cx="1864068" cy="1413540"/>
            </a:xfrm>
            <a:custGeom>
              <a:avLst/>
              <a:gdLst>
                <a:gd name="connsiteX0" fmla="*/ 1864068 w 1864068"/>
                <a:gd name="connsiteY0" fmla="*/ 1367790 h 1413540"/>
                <a:gd name="connsiteX1" fmla="*/ 1799298 w 1864068"/>
                <a:gd name="connsiteY1" fmla="*/ 1413510 h 1413540"/>
                <a:gd name="connsiteX2" fmla="*/ 1624038 w 1864068"/>
                <a:gd name="connsiteY2" fmla="*/ 1375410 h 1413540"/>
                <a:gd name="connsiteX3" fmla="*/ 1467828 w 1864068"/>
                <a:gd name="connsiteY3" fmla="*/ 1341120 h 1413540"/>
                <a:gd name="connsiteX4" fmla="*/ 1357338 w 1864068"/>
                <a:gd name="connsiteY4" fmla="*/ 1318260 h 1413540"/>
                <a:gd name="connsiteX5" fmla="*/ 1182078 w 1864068"/>
                <a:gd name="connsiteY5" fmla="*/ 1264920 h 1413540"/>
                <a:gd name="connsiteX6" fmla="*/ 1044918 w 1864068"/>
                <a:gd name="connsiteY6" fmla="*/ 1242060 h 1413540"/>
                <a:gd name="connsiteX7" fmla="*/ 903948 w 1864068"/>
                <a:gd name="connsiteY7" fmla="*/ 1192530 h 1413540"/>
                <a:gd name="connsiteX8" fmla="*/ 782028 w 1864068"/>
                <a:gd name="connsiteY8" fmla="*/ 1162050 h 1413540"/>
                <a:gd name="connsiteX9" fmla="*/ 652488 w 1864068"/>
                <a:gd name="connsiteY9" fmla="*/ 1139190 h 1413540"/>
                <a:gd name="connsiteX10" fmla="*/ 465798 w 1864068"/>
                <a:gd name="connsiteY10" fmla="*/ 1089660 h 1413540"/>
                <a:gd name="connsiteX11" fmla="*/ 381978 w 1864068"/>
                <a:gd name="connsiteY11" fmla="*/ 1066800 h 1413540"/>
                <a:gd name="connsiteX12" fmla="*/ 294348 w 1864068"/>
                <a:gd name="connsiteY12" fmla="*/ 1047750 h 1413540"/>
                <a:gd name="connsiteX13" fmla="*/ 187668 w 1864068"/>
                <a:gd name="connsiteY13" fmla="*/ 1017270 h 1413540"/>
                <a:gd name="connsiteX14" fmla="*/ 88608 w 1864068"/>
                <a:gd name="connsiteY14" fmla="*/ 998220 h 1413540"/>
                <a:gd name="connsiteX15" fmla="*/ 4788 w 1864068"/>
                <a:gd name="connsiteY15" fmla="*/ 971550 h 1413540"/>
                <a:gd name="connsiteX16" fmla="*/ 16218 w 1864068"/>
                <a:gd name="connsiteY16" fmla="*/ 910590 h 1413540"/>
                <a:gd name="connsiteX17" fmla="*/ 65748 w 1864068"/>
                <a:gd name="connsiteY17" fmla="*/ 727710 h 1413540"/>
                <a:gd name="connsiteX18" fmla="*/ 100038 w 1864068"/>
                <a:gd name="connsiteY18" fmla="*/ 594360 h 1413540"/>
                <a:gd name="connsiteX19" fmla="*/ 180048 w 1864068"/>
                <a:gd name="connsiteY19" fmla="*/ 331470 h 1413540"/>
                <a:gd name="connsiteX20" fmla="*/ 210528 w 1864068"/>
                <a:gd name="connsiteY20" fmla="*/ 190500 h 1413540"/>
                <a:gd name="connsiteX21" fmla="*/ 256248 w 1864068"/>
                <a:gd name="connsiteY21" fmla="*/ 38100 h 1413540"/>
                <a:gd name="connsiteX22" fmla="*/ 168618 w 1864068"/>
                <a:gd name="connsiteY22" fmla="*/ 0 h 141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64068" h="1413540">
                  <a:moveTo>
                    <a:pt x="1864068" y="1367790"/>
                  </a:moveTo>
                  <a:cubicBezTo>
                    <a:pt x="1851685" y="1390015"/>
                    <a:pt x="1839303" y="1412240"/>
                    <a:pt x="1799298" y="1413510"/>
                  </a:cubicBezTo>
                  <a:cubicBezTo>
                    <a:pt x="1759293" y="1414780"/>
                    <a:pt x="1624038" y="1375410"/>
                    <a:pt x="1624038" y="1375410"/>
                  </a:cubicBezTo>
                  <a:lnTo>
                    <a:pt x="1467828" y="1341120"/>
                  </a:lnTo>
                  <a:cubicBezTo>
                    <a:pt x="1423378" y="1331595"/>
                    <a:pt x="1404963" y="1330960"/>
                    <a:pt x="1357338" y="1318260"/>
                  </a:cubicBezTo>
                  <a:cubicBezTo>
                    <a:pt x="1309713" y="1305560"/>
                    <a:pt x="1234148" y="1277620"/>
                    <a:pt x="1182078" y="1264920"/>
                  </a:cubicBezTo>
                  <a:cubicBezTo>
                    <a:pt x="1130008" y="1252220"/>
                    <a:pt x="1091273" y="1254125"/>
                    <a:pt x="1044918" y="1242060"/>
                  </a:cubicBezTo>
                  <a:cubicBezTo>
                    <a:pt x="998563" y="1229995"/>
                    <a:pt x="947763" y="1205865"/>
                    <a:pt x="903948" y="1192530"/>
                  </a:cubicBezTo>
                  <a:cubicBezTo>
                    <a:pt x="860133" y="1179195"/>
                    <a:pt x="823938" y="1170940"/>
                    <a:pt x="782028" y="1162050"/>
                  </a:cubicBezTo>
                  <a:cubicBezTo>
                    <a:pt x="740118" y="1153160"/>
                    <a:pt x="705193" y="1151255"/>
                    <a:pt x="652488" y="1139190"/>
                  </a:cubicBezTo>
                  <a:cubicBezTo>
                    <a:pt x="599783" y="1127125"/>
                    <a:pt x="465798" y="1089660"/>
                    <a:pt x="465798" y="1089660"/>
                  </a:cubicBezTo>
                  <a:cubicBezTo>
                    <a:pt x="420713" y="1077595"/>
                    <a:pt x="410553" y="1073785"/>
                    <a:pt x="381978" y="1066800"/>
                  </a:cubicBezTo>
                  <a:cubicBezTo>
                    <a:pt x="353403" y="1059815"/>
                    <a:pt x="326733" y="1056005"/>
                    <a:pt x="294348" y="1047750"/>
                  </a:cubicBezTo>
                  <a:cubicBezTo>
                    <a:pt x="261963" y="1039495"/>
                    <a:pt x="221958" y="1025525"/>
                    <a:pt x="187668" y="1017270"/>
                  </a:cubicBezTo>
                  <a:cubicBezTo>
                    <a:pt x="153378" y="1009015"/>
                    <a:pt x="119088" y="1005840"/>
                    <a:pt x="88608" y="998220"/>
                  </a:cubicBezTo>
                  <a:cubicBezTo>
                    <a:pt x="58128" y="990600"/>
                    <a:pt x="16853" y="986155"/>
                    <a:pt x="4788" y="971550"/>
                  </a:cubicBezTo>
                  <a:cubicBezTo>
                    <a:pt x="-7277" y="956945"/>
                    <a:pt x="6058" y="951230"/>
                    <a:pt x="16218" y="910590"/>
                  </a:cubicBezTo>
                  <a:cubicBezTo>
                    <a:pt x="26378" y="869950"/>
                    <a:pt x="51778" y="780415"/>
                    <a:pt x="65748" y="727710"/>
                  </a:cubicBezTo>
                  <a:cubicBezTo>
                    <a:pt x="79718" y="675005"/>
                    <a:pt x="80988" y="660400"/>
                    <a:pt x="100038" y="594360"/>
                  </a:cubicBezTo>
                  <a:cubicBezTo>
                    <a:pt x="119088" y="528320"/>
                    <a:pt x="161633" y="398780"/>
                    <a:pt x="180048" y="331470"/>
                  </a:cubicBezTo>
                  <a:cubicBezTo>
                    <a:pt x="198463" y="264160"/>
                    <a:pt x="197828" y="239395"/>
                    <a:pt x="210528" y="190500"/>
                  </a:cubicBezTo>
                  <a:cubicBezTo>
                    <a:pt x="223228" y="141605"/>
                    <a:pt x="263233" y="69850"/>
                    <a:pt x="256248" y="38100"/>
                  </a:cubicBezTo>
                  <a:cubicBezTo>
                    <a:pt x="249263" y="6350"/>
                    <a:pt x="208940" y="3175"/>
                    <a:pt x="168618" y="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pl-PL"/>
            </a:p>
          </p:txBody>
        </p:sp>
        <p:sp>
          <p:nvSpPr>
            <p:cNvPr id="7" name="pole tekstowe 6"/>
            <p:cNvSpPr txBox="1"/>
            <p:nvPr/>
          </p:nvSpPr>
          <p:spPr>
            <a:xfrm>
              <a:off x="8183650" y="6022085"/>
              <a:ext cx="209550" cy="369332"/>
            </a:xfrm>
            <a:prstGeom prst="rect">
              <a:avLst/>
            </a:prstGeom>
            <a:noFill/>
          </p:spPr>
          <p:txBody>
            <a:bodyPr wrap="square" rtlCol="0">
              <a:spAutoFit/>
            </a:bodyPr>
            <a:lstStyle/>
            <a:p>
              <a:r>
                <a:rPr lang="pl-PL" dirty="0"/>
                <a:t>A</a:t>
              </a:r>
            </a:p>
          </p:txBody>
        </p:sp>
        <p:sp>
          <p:nvSpPr>
            <p:cNvPr id="8" name="pole tekstowe 7"/>
            <p:cNvSpPr txBox="1"/>
            <p:nvPr/>
          </p:nvSpPr>
          <p:spPr>
            <a:xfrm>
              <a:off x="6488200" y="4846090"/>
              <a:ext cx="137160" cy="369332"/>
            </a:xfrm>
            <a:prstGeom prst="rect">
              <a:avLst/>
            </a:prstGeom>
            <a:noFill/>
          </p:spPr>
          <p:txBody>
            <a:bodyPr wrap="square" rtlCol="0">
              <a:spAutoFit/>
            </a:bodyPr>
            <a:lstStyle/>
            <a:p>
              <a:r>
                <a:rPr lang="pl-PL" dirty="0"/>
                <a:t>B</a:t>
              </a:r>
            </a:p>
          </p:txBody>
        </p:sp>
      </p:grpSp>
      <p:sp>
        <p:nvSpPr>
          <p:cNvPr id="12" name="pole tekstowe 11">
            <a:extLst>
              <a:ext uri="{FF2B5EF4-FFF2-40B4-BE49-F238E27FC236}">
                <a16:creationId xmlns:a16="http://schemas.microsoft.com/office/drawing/2014/main" xmlns="" id="{26C7680A-9763-4341-9792-26AA29F65F33}"/>
              </a:ext>
            </a:extLst>
          </p:cNvPr>
          <p:cNvSpPr txBox="1"/>
          <p:nvPr/>
        </p:nvSpPr>
        <p:spPr>
          <a:xfrm>
            <a:off x="104898" y="776336"/>
            <a:ext cx="2160000" cy="707886"/>
          </a:xfrm>
          <a:prstGeom prst="rect">
            <a:avLst/>
          </a:prstGeom>
          <a:solidFill>
            <a:schemeClr val="accent6">
              <a:lumMod val="60000"/>
              <a:lumOff val="40000"/>
            </a:schemeClr>
          </a:solidFill>
          <a:ln w="25400">
            <a:noFill/>
          </a:ln>
        </p:spPr>
        <p:txBody>
          <a:bodyPr wrap="square" rtlCol="0" anchor="ctr">
            <a:spAutoFit/>
          </a:bodyPr>
          <a:lstStyle/>
          <a:p>
            <a:pPr algn="ctr"/>
            <a:r>
              <a:rPr lang="en-US" sz="4000" dirty="0">
                <a:latin typeface="Berlin Sans FB" panose="020E0602020502020306" pitchFamily="34" charset="0"/>
              </a:rPr>
              <a:t>RESULTS</a:t>
            </a:r>
          </a:p>
        </p:txBody>
      </p:sp>
    </p:spTree>
    <p:extLst>
      <p:ext uri="{BB962C8B-B14F-4D97-AF65-F5344CB8AC3E}">
        <p14:creationId xmlns:p14="http://schemas.microsoft.com/office/powerpoint/2010/main" val="320425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988" y="1854043"/>
            <a:ext cx="4885885" cy="1325563"/>
          </a:xfrm>
        </p:spPr>
        <p:txBody>
          <a:bodyPr>
            <a:normAutofit/>
          </a:bodyPr>
          <a:lstStyle/>
          <a:p>
            <a:r>
              <a:rPr lang="en-US" sz="3600" u="sng" dirty="0"/>
              <a:t>Overnight location to forest site distance (km)</a:t>
            </a:r>
            <a:endParaRPr lang="pl-PL" sz="3600" u="sng" dirty="0"/>
          </a:p>
        </p:txBody>
      </p:sp>
      <p:graphicFrame>
        <p:nvGraphicFramePr>
          <p:cNvPr id="5" name="Tabela 4"/>
          <p:cNvGraphicFramePr>
            <a:graphicFrameLocks noGrp="1"/>
          </p:cNvGraphicFramePr>
          <p:nvPr>
            <p:extLst>
              <p:ext uri="{D42A27DB-BD31-4B8C-83A1-F6EECF244321}">
                <p14:modId xmlns:p14="http://schemas.microsoft.com/office/powerpoint/2010/main" val="1230499230"/>
              </p:ext>
            </p:extLst>
          </p:nvPr>
        </p:nvGraphicFramePr>
        <p:xfrm>
          <a:off x="618978" y="3570375"/>
          <a:ext cx="7906044" cy="3057684"/>
        </p:xfrm>
        <a:graphic>
          <a:graphicData uri="http://schemas.openxmlformats.org/drawingml/2006/table">
            <a:tbl>
              <a:tblPr firstRow="1" bandRow="1">
                <a:tableStyleId>{5C22544A-7EE6-4342-B048-85BDC9FD1C3A}</a:tableStyleId>
              </a:tblPr>
              <a:tblGrid>
                <a:gridCol w="1976511">
                  <a:extLst>
                    <a:ext uri="{9D8B030D-6E8A-4147-A177-3AD203B41FA5}">
                      <a16:colId xmlns:a16="http://schemas.microsoft.com/office/drawing/2014/main" xmlns="" val="20000"/>
                    </a:ext>
                  </a:extLst>
                </a:gridCol>
                <a:gridCol w="1976511">
                  <a:extLst>
                    <a:ext uri="{9D8B030D-6E8A-4147-A177-3AD203B41FA5}">
                      <a16:colId xmlns:a16="http://schemas.microsoft.com/office/drawing/2014/main" xmlns="" val="20001"/>
                    </a:ext>
                  </a:extLst>
                </a:gridCol>
                <a:gridCol w="1976511">
                  <a:extLst>
                    <a:ext uri="{9D8B030D-6E8A-4147-A177-3AD203B41FA5}">
                      <a16:colId xmlns:a16="http://schemas.microsoft.com/office/drawing/2014/main" xmlns="" val="20002"/>
                    </a:ext>
                  </a:extLst>
                </a:gridCol>
                <a:gridCol w="1976511">
                  <a:extLst>
                    <a:ext uri="{9D8B030D-6E8A-4147-A177-3AD203B41FA5}">
                      <a16:colId xmlns:a16="http://schemas.microsoft.com/office/drawing/2014/main" xmlns="" val="20003"/>
                    </a:ext>
                  </a:extLst>
                </a:gridCol>
              </a:tblGrid>
              <a:tr h="509614">
                <a:tc>
                  <a:txBody>
                    <a:bodyPr/>
                    <a:lstStyle/>
                    <a:p>
                      <a:pPr algn="ctr">
                        <a:lnSpc>
                          <a:spcPts val="1300"/>
                        </a:lnSpc>
                        <a:spcAft>
                          <a:spcPts val="0"/>
                        </a:spcAft>
                      </a:pPr>
                      <a:r>
                        <a:rPr lang="pl-PL" sz="1600" dirty="0" err="1">
                          <a:effectLst/>
                        </a:rPr>
                        <a:t>Chipper</a:t>
                      </a:r>
                      <a:r>
                        <a:rPr lang="pl-PL" sz="1600" baseline="0" dirty="0">
                          <a:effectLst/>
                        </a:rPr>
                        <a:t> No</a:t>
                      </a:r>
                      <a:endParaRPr lang="pl-PL" sz="1600" dirty="0">
                        <a:effectLst/>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err="1">
                          <a:solidFill>
                            <a:schemeClr val="lt1"/>
                          </a:solidFill>
                          <a:effectLst/>
                          <a:latin typeface="+mn-lt"/>
                          <a:ea typeface="+mn-ea"/>
                          <a:cs typeface="+mn-cs"/>
                        </a:rPr>
                        <a:t>Mean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Min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a:t>
                      </a:r>
                      <a:r>
                        <a:rPr lang="en-US" sz="1600" dirty="0">
                          <a:effectLst/>
                        </a:rPr>
                        <a:t>ax</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xmlns="" val="10000"/>
                  </a:ext>
                </a:extLst>
              </a:tr>
              <a:tr h="509614">
                <a:tc>
                  <a:txBody>
                    <a:bodyPr/>
                    <a:lstStyle/>
                    <a:p>
                      <a:pPr algn="ctr">
                        <a:lnSpc>
                          <a:spcPts val="1300"/>
                        </a:lnSpc>
                        <a:spcAft>
                          <a:spcPts val="0"/>
                        </a:spcAft>
                      </a:pPr>
                      <a:r>
                        <a:rPr lang="en-US" sz="2000" dirty="0">
                          <a:effectLst/>
                        </a:rPr>
                        <a:t>CH#1</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2.52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0.00</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11.62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1"/>
                  </a:ext>
                </a:extLst>
              </a:tr>
              <a:tr h="509614">
                <a:tc>
                  <a:txBody>
                    <a:bodyPr/>
                    <a:lstStyle/>
                    <a:p>
                      <a:pPr algn="ctr">
                        <a:lnSpc>
                          <a:spcPts val="1300"/>
                        </a:lnSpc>
                        <a:spcAft>
                          <a:spcPts val="0"/>
                        </a:spcAft>
                      </a:pPr>
                      <a:r>
                        <a:rPr lang="en-US" sz="2000" dirty="0">
                          <a:effectLst/>
                        </a:rPr>
                        <a:t>CH#2</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3.30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a:effectLst/>
                        </a:rPr>
                        <a:t>20.43</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2"/>
                  </a:ext>
                </a:extLst>
              </a:tr>
              <a:tr h="509614">
                <a:tc>
                  <a:txBody>
                    <a:bodyPr/>
                    <a:lstStyle/>
                    <a:p>
                      <a:pPr algn="ctr">
                        <a:lnSpc>
                          <a:spcPts val="1300"/>
                        </a:lnSpc>
                        <a:spcAft>
                          <a:spcPts val="0"/>
                        </a:spcAft>
                      </a:pPr>
                      <a:r>
                        <a:rPr lang="en-US" sz="2000" dirty="0">
                          <a:effectLst/>
                        </a:rPr>
                        <a:t>CH#3</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3.45</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31.50</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3"/>
                  </a:ext>
                </a:extLst>
              </a:tr>
              <a:tr h="509614">
                <a:tc>
                  <a:txBody>
                    <a:bodyPr/>
                    <a:lstStyle/>
                    <a:p>
                      <a:pPr algn="ctr">
                        <a:lnSpc>
                          <a:spcPts val="1300"/>
                        </a:lnSpc>
                        <a:spcAft>
                          <a:spcPts val="0"/>
                        </a:spcAft>
                      </a:pPr>
                      <a:r>
                        <a:rPr lang="en-US" sz="2000" dirty="0">
                          <a:effectLst/>
                        </a:rPr>
                        <a:t>CH#4</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4.00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0.02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33.33</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4"/>
                  </a:ext>
                </a:extLst>
              </a:tr>
              <a:tr h="509614">
                <a:tc>
                  <a:txBody>
                    <a:bodyPr/>
                    <a:lstStyle/>
                    <a:p>
                      <a:pPr algn="ctr">
                        <a:lnSpc>
                          <a:spcPts val="1300"/>
                        </a:lnSpc>
                        <a:spcAft>
                          <a:spcPts val="0"/>
                        </a:spcAft>
                      </a:pPr>
                      <a:r>
                        <a:rPr lang="en-US" sz="2000" dirty="0">
                          <a:effectLst/>
                        </a:rPr>
                        <a:t>CH#5</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3.43</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0.02</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18.08</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5"/>
                  </a:ext>
                </a:extLst>
              </a:tr>
            </a:tbl>
          </a:graphicData>
        </a:graphic>
      </p:graphicFrame>
      <p:grpSp>
        <p:nvGrpSpPr>
          <p:cNvPr id="13" name="Grupa 12">
            <a:extLst>
              <a:ext uri="{FF2B5EF4-FFF2-40B4-BE49-F238E27FC236}">
                <a16:creationId xmlns:a16="http://schemas.microsoft.com/office/drawing/2014/main" xmlns="" id="{FAB7E362-5529-4C90-80BC-8BD3ED69ECB9}"/>
              </a:ext>
            </a:extLst>
          </p:cNvPr>
          <p:cNvGrpSpPr/>
          <p:nvPr/>
        </p:nvGrpSpPr>
        <p:grpSpPr>
          <a:xfrm>
            <a:off x="5162843" y="776336"/>
            <a:ext cx="3673458" cy="2424218"/>
            <a:chOff x="5617876" y="4581640"/>
            <a:chExt cx="3346824" cy="2097060"/>
          </a:xfrm>
        </p:grpSpPr>
        <p:pic>
          <p:nvPicPr>
            <p:cNvPr id="7" name="Obraz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7876" y="4581640"/>
              <a:ext cx="3346824" cy="2097060"/>
            </a:xfrm>
            <a:prstGeom prst="rect">
              <a:avLst/>
            </a:prstGeom>
          </p:spPr>
        </p:pic>
        <p:sp>
          <p:nvSpPr>
            <p:cNvPr id="9" name="pole tekstowe 8"/>
            <p:cNvSpPr txBox="1"/>
            <p:nvPr/>
          </p:nvSpPr>
          <p:spPr>
            <a:xfrm>
              <a:off x="6442480" y="4811800"/>
              <a:ext cx="228600" cy="369332"/>
            </a:xfrm>
            <a:prstGeom prst="rect">
              <a:avLst/>
            </a:prstGeom>
            <a:noFill/>
          </p:spPr>
          <p:txBody>
            <a:bodyPr wrap="square" rtlCol="0">
              <a:spAutoFit/>
            </a:bodyPr>
            <a:lstStyle/>
            <a:p>
              <a:r>
                <a:rPr lang="pl-PL" dirty="0"/>
                <a:t>A</a:t>
              </a:r>
            </a:p>
          </p:txBody>
        </p:sp>
        <p:sp>
          <p:nvSpPr>
            <p:cNvPr id="10" name="pole tekstowe 9"/>
            <p:cNvSpPr txBox="1"/>
            <p:nvPr/>
          </p:nvSpPr>
          <p:spPr>
            <a:xfrm>
              <a:off x="7096271" y="6208857"/>
              <a:ext cx="167640" cy="369332"/>
            </a:xfrm>
            <a:prstGeom prst="rect">
              <a:avLst/>
            </a:prstGeom>
            <a:noFill/>
          </p:spPr>
          <p:txBody>
            <a:bodyPr wrap="square" rtlCol="0">
              <a:spAutoFit/>
            </a:bodyPr>
            <a:lstStyle/>
            <a:p>
              <a:r>
                <a:rPr lang="pl-PL" dirty="0"/>
                <a:t>B</a:t>
              </a:r>
            </a:p>
          </p:txBody>
        </p:sp>
        <p:sp>
          <p:nvSpPr>
            <p:cNvPr id="3" name="Dowolny kształt 2"/>
            <p:cNvSpPr/>
            <p:nvPr/>
          </p:nvSpPr>
          <p:spPr>
            <a:xfrm>
              <a:off x="6584553" y="5036457"/>
              <a:ext cx="878840" cy="1382486"/>
            </a:xfrm>
            <a:custGeom>
              <a:avLst/>
              <a:gdLst>
                <a:gd name="connsiteX0" fmla="*/ 146447 w 878840"/>
                <a:gd name="connsiteY0" fmla="*/ 0 h 1382486"/>
                <a:gd name="connsiteX1" fmla="*/ 200876 w 878840"/>
                <a:gd name="connsiteY1" fmla="*/ 36286 h 1382486"/>
                <a:gd name="connsiteX2" fmla="*/ 204504 w 878840"/>
                <a:gd name="connsiteY2" fmla="*/ 101600 h 1382486"/>
                <a:gd name="connsiteX3" fmla="*/ 175476 w 878840"/>
                <a:gd name="connsiteY3" fmla="*/ 254000 h 1382486"/>
                <a:gd name="connsiteX4" fmla="*/ 117418 w 878840"/>
                <a:gd name="connsiteY4" fmla="*/ 468086 h 1382486"/>
                <a:gd name="connsiteX5" fmla="*/ 41218 w 878840"/>
                <a:gd name="connsiteY5" fmla="*/ 758372 h 1382486"/>
                <a:gd name="connsiteX6" fmla="*/ 15818 w 878840"/>
                <a:gd name="connsiteY6" fmla="*/ 856343 h 1382486"/>
                <a:gd name="connsiteX7" fmla="*/ 4933 w 878840"/>
                <a:gd name="connsiteY7" fmla="*/ 903514 h 1382486"/>
                <a:gd name="connsiteX8" fmla="*/ 1304 w 878840"/>
                <a:gd name="connsiteY8" fmla="*/ 936172 h 1382486"/>
                <a:gd name="connsiteX9" fmla="*/ 26704 w 878840"/>
                <a:gd name="connsiteY9" fmla="*/ 957943 h 1382486"/>
                <a:gd name="connsiteX10" fmla="*/ 102904 w 878840"/>
                <a:gd name="connsiteY10" fmla="*/ 983343 h 1382486"/>
                <a:gd name="connsiteX11" fmla="*/ 777818 w 878840"/>
                <a:gd name="connsiteY11" fmla="*/ 1135743 h 1382486"/>
                <a:gd name="connsiteX12" fmla="*/ 843133 w 878840"/>
                <a:gd name="connsiteY12" fmla="*/ 1157514 h 1382486"/>
                <a:gd name="connsiteX13" fmla="*/ 875790 w 878840"/>
                <a:gd name="connsiteY13" fmla="*/ 1161143 h 1382486"/>
                <a:gd name="connsiteX14" fmla="*/ 875790 w 878840"/>
                <a:gd name="connsiteY14" fmla="*/ 1186543 h 1382486"/>
                <a:gd name="connsiteX15" fmla="*/ 861276 w 878840"/>
                <a:gd name="connsiteY15" fmla="*/ 1233714 h 1382486"/>
                <a:gd name="connsiteX16" fmla="*/ 832247 w 878840"/>
                <a:gd name="connsiteY16" fmla="*/ 1288143 h 1382486"/>
                <a:gd name="connsiteX17" fmla="*/ 806847 w 878840"/>
                <a:gd name="connsiteY17" fmla="*/ 1331686 h 1382486"/>
                <a:gd name="connsiteX18" fmla="*/ 741533 w 878840"/>
                <a:gd name="connsiteY18" fmla="*/ 1382486 h 138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78840" h="1382486">
                  <a:moveTo>
                    <a:pt x="146447" y="0"/>
                  </a:moveTo>
                  <a:cubicBezTo>
                    <a:pt x="168823" y="9676"/>
                    <a:pt x="191200" y="19353"/>
                    <a:pt x="200876" y="36286"/>
                  </a:cubicBezTo>
                  <a:cubicBezTo>
                    <a:pt x="210552" y="53219"/>
                    <a:pt x="208737" y="65314"/>
                    <a:pt x="204504" y="101600"/>
                  </a:cubicBezTo>
                  <a:cubicBezTo>
                    <a:pt x="200271" y="137886"/>
                    <a:pt x="189990" y="192919"/>
                    <a:pt x="175476" y="254000"/>
                  </a:cubicBezTo>
                  <a:cubicBezTo>
                    <a:pt x="160962" y="315081"/>
                    <a:pt x="139794" y="384024"/>
                    <a:pt x="117418" y="468086"/>
                  </a:cubicBezTo>
                  <a:cubicBezTo>
                    <a:pt x="95042" y="552148"/>
                    <a:pt x="58151" y="693663"/>
                    <a:pt x="41218" y="758372"/>
                  </a:cubicBezTo>
                  <a:cubicBezTo>
                    <a:pt x="24285" y="823081"/>
                    <a:pt x="21865" y="832153"/>
                    <a:pt x="15818" y="856343"/>
                  </a:cubicBezTo>
                  <a:cubicBezTo>
                    <a:pt x="9771" y="880533"/>
                    <a:pt x="7352" y="890209"/>
                    <a:pt x="4933" y="903514"/>
                  </a:cubicBezTo>
                  <a:cubicBezTo>
                    <a:pt x="2514" y="916819"/>
                    <a:pt x="-2324" y="927101"/>
                    <a:pt x="1304" y="936172"/>
                  </a:cubicBezTo>
                  <a:cubicBezTo>
                    <a:pt x="4932" y="945243"/>
                    <a:pt x="9771" y="950081"/>
                    <a:pt x="26704" y="957943"/>
                  </a:cubicBezTo>
                  <a:cubicBezTo>
                    <a:pt x="43637" y="965805"/>
                    <a:pt x="-22282" y="953710"/>
                    <a:pt x="102904" y="983343"/>
                  </a:cubicBezTo>
                  <a:cubicBezTo>
                    <a:pt x="228090" y="1012976"/>
                    <a:pt x="654446" y="1106714"/>
                    <a:pt x="777818" y="1135743"/>
                  </a:cubicBezTo>
                  <a:cubicBezTo>
                    <a:pt x="901190" y="1164772"/>
                    <a:pt x="826804" y="1153281"/>
                    <a:pt x="843133" y="1157514"/>
                  </a:cubicBezTo>
                  <a:cubicBezTo>
                    <a:pt x="859462" y="1161747"/>
                    <a:pt x="870347" y="1156305"/>
                    <a:pt x="875790" y="1161143"/>
                  </a:cubicBezTo>
                  <a:cubicBezTo>
                    <a:pt x="881233" y="1165981"/>
                    <a:pt x="878209" y="1174448"/>
                    <a:pt x="875790" y="1186543"/>
                  </a:cubicBezTo>
                  <a:cubicBezTo>
                    <a:pt x="873371" y="1198638"/>
                    <a:pt x="868533" y="1216781"/>
                    <a:pt x="861276" y="1233714"/>
                  </a:cubicBezTo>
                  <a:cubicBezTo>
                    <a:pt x="854019" y="1250647"/>
                    <a:pt x="841318" y="1271814"/>
                    <a:pt x="832247" y="1288143"/>
                  </a:cubicBezTo>
                  <a:cubicBezTo>
                    <a:pt x="823176" y="1304472"/>
                    <a:pt x="821966" y="1315962"/>
                    <a:pt x="806847" y="1331686"/>
                  </a:cubicBezTo>
                  <a:cubicBezTo>
                    <a:pt x="791728" y="1347410"/>
                    <a:pt x="766630" y="1364948"/>
                    <a:pt x="741533" y="1382486"/>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pl-PL"/>
            </a:p>
          </p:txBody>
        </p:sp>
      </p:grpSp>
      <p:sp>
        <p:nvSpPr>
          <p:cNvPr id="12" name="pole tekstowe 11">
            <a:extLst>
              <a:ext uri="{FF2B5EF4-FFF2-40B4-BE49-F238E27FC236}">
                <a16:creationId xmlns:a16="http://schemas.microsoft.com/office/drawing/2014/main" xmlns="" id="{82D4EA21-913E-434E-8283-797DB672E150}"/>
              </a:ext>
            </a:extLst>
          </p:cNvPr>
          <p:cNvSpPr txBox="1"/>
          <p:nvPr/>
        </p:nvSpPr>
        <p:spPr>
          <a:xfrm>
            <a:off x="104898" y="776336"/>
            <a:ext cx="2160000" cy="707886"/>
          </a:xfrm>
          <a:prstGeom prst="rect">
            <a:avLst/>
          </a:prstGeom>
          <a:solidFill>
            <a:schemeClr val="accent6">
              <a:lumMod val="60000"/>
              <a:lumOff val="40000"/>
            </a:schemeClr>
          </a:solidFill>
          <a:ln w="25400">
            <a:noFill/>
          </a:ln>
        </p:spPr>
        <p:txBody>
          <a:bodyPr wrap="square" rtlCol="0" anchor="ctr">
            <a:spAutoFit/>
          </a:bodyPr>
          <a:lstStyle/>
          <a:p>
            <a:pPr algn="ctr"/>
            <a:r>
              <a:rPr lang="en-US" sz="4000" dirty="0">
                <a:latin typeface="Berlin Sans FB" panose="020E0602020502020306" pitchFamily="34" charset="0"/>
              </a:rPr>
              <a:t>RESULTS</a:t>
            </a:r>
          </a:p>
        </p:txBody>
      </p:sp>
    </p:spTree>
    <p:extLst>
      <p:ext uri="{BB962C8B-B14F-4D97-AF65-F5344CB8AC3E}">
        <p14:creationId xmlns:p14="http://schemas.microsoft.com/office/powerpoint/2010/main" val="3023606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4634" y="1845322"/>
            <a:ext cx="4619605" cy="1325563"/>
          </a:xfrm>
        </p:spPr>
        <p:txBody>
          <a:bodyPr>
            <a:normAutofit/>
          </a:bodyPr>
          <a:lstStyle/>
          <a:p>
            <a:r>
              <a:rPr lang="en-US" sz="3600" u="sng" dirty="0"/>
              <a:t>Number of forest site changes per shift</a:t>
            </a:r>
            <a:endParaRPr lang="pl-PL" sz="3600" u="sng" dirty="0"/>
          </a:p>
        </p:txBody>
      </p:sp>
      <p:graphicFrame>
        <p:nvGraphicFramePr>
          <p:cNvPr id="5" name="Tabela 4"/>
          <p:cNvGraphicFramePr>
            <a:graphicFrameLocks noGrp="1"/>
          </p:cNvGraphicFramePr>
          <p:nvPr>
            <p:extLst>
              <p:ext uri="{D42A27DB-BD31-4B8C-83A1-F6EECF244321}">
                <p14:modId xmlns:p14="http://schemas.microsoft.com/office/powerpoint/2010/main" val="2072573830"/>
              </p:ext>
            </p:extLst>
          </p:nvPr>
        </p:nvGraphicFramePr>
        <p:xfrm>
          <a:off x="626012" y="3612193"/>
          <a:ext cx="7891976" cy="3009972"/>
        </p:xfrm>
        <a:graphic>
          <a:graphicData uri="http://schemas.openxmlformats.org/drawingml/2006/table">
            <a:tbl>
              <a:tblPr firstRow="1" bandRow="1">
                <a:tableStyleId>{5C22544A-7EE6-4342-B048-85BDC9FD1C3A}</a:tableStyleId>
              </a:tblPr>
              <a:tblGrid>
                <a:gridCol w="1972994">
                  <a:extLst>
                    <a:ext uri="{9D8B030D-6E8A-4147-A177-3AD203B41FA5}">
                      <a16:colId xmlns:a16="http://schemas.microsoft.com/office/drawing/2014/main" xmlns="" val="20000"/>
                    </a:ext>
                  </a:extLst>
                </a:gridCol>
                <a:gridCol w="1972994">
                  <a:extLst>
                    <a:ext uri="{9D8B030D-6E8A-4147-A177-3AD203B41FA5}">
                      <a16:colId xmlns:a16="http://schemas.microsoft.com/office/drawing/2014/main" xmlns="" val="20001"/>
                    </a:ext>
                  </a:extLst>
                </a:gridCol>
                <a:gridCol w="1972994">
                  <a:extLst>
                    <a:ext uri="{9D8B030D-6E8A-4147-A177-3AD203B41FA5}">
                      <a16:colId xmlns:a16="http://schemas.microsoft.com/office/drawing/2014/main" xmlns="" val="20002"/>
                    </a:ext>
                  </a:extLst>
                </a:gridCol>
                <a:gridCol w="1972994">
                  <a:extLst>
                    <a:ext uri="{9D8B030D-6E8A-4147-A177-3AD203B41FA5}">
                      <a16:colId xmlns:a16="http://schemas.microsoft.com/office/drawing/2014/main" xmlns="" val="20003"/>
                    </a:ext>
                  </a:extLst>
                </a:gridCol>
              </a:tblGrid>
              <a:tr h="501662">
                <a:tc>
                  <a:txBody>
                    <a:bodyPr/>
                    <a:lstStyle/>
                    <a:p>
                      <a:pPr algn="ctr">
                        <a:lnSpc>
                          <a:spcPts val="1300"/>
                        </a:lnSpc>
                        <a:spcAft>
                          <a:spcPts val="0"/>
                        </a:spcAft>
                      </a:pPr>
                      <a:r>
                        <a:rPr lang="pl-PL" sz="1600" dirty="0" err="1">
                          <a:effectLst/>
                        </a:rPr>
                        <a:t>Chipper</a:t>
                      </a:r>
                      <a:r>
                        <a:rPr lang="pl-PL" sz="1600" baseline="0" dirty="0">
                          <a:effectLst/>
                        </a:rPr>
                        <a:t> No</a:t>
                      </a:r>
                      <a:endParaRPr lang="pl-PL" sz="1600" dirty="0">
                        <a:effectLst/>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err="1">
                          <a:solidFill>
                            <a:schemeClr val="lt1"/>
                          </a:solidFill>
                          <a:effectLst/>
                          <a:latin typeface="+mn-lt"/>
                          <a:ea typeface="+mn-ea"/>
                          <a:cs typeface="+mn-cs"/>
                        </a:rPr>
                        <a:t>Mean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Min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a:t>
                      </a:r>
                      <a:r>
                        <a:rPr lang="en-US" sz="1600" dirty="0">
                          <a:effectLst/>
                        </a:rPr>
                        <a:t>ax</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xmlns="" val="10000"/>
                  </a:ext>
                </a:extLst>
              </a:tr>
              <a:tr h="501662">
                <a:tc>
                  <a:txBody>
                    <a:bodyPr/>
                    <a:lstStyle/>
                    <a:p>
                      <a:pPr algn="ctr">
                        <a:lnSpc>
                          <a:spcPts val="1300"/>
                        </a:lnSpc>
                        <a:spcAft>
                          <a:spcPts val="0"/>
                        </a:spcAft>
                      </a:pPr>
                      <a:r>
                        <a:rPr lang="en-US" sz="2000" dirty="0">
                          <a:effectLst/>
                        </a:rPr>
                        <a:t>CH#1</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0.61</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1"/>
                  </a:ext>
                </a:extLst>
              </a:tr>
              <a:tr h="501662">
                <a:tc>
                  <a:txBody>
                    <a:bodyPr/>
                    <a:lstStyle/>
                    <a:p>
                      <a:pPr algn="ctr">
                        <a:lnSpc>
                          <a:spcPts val="1300"/>
                        </a:lnSpc>
                        <a:spcAft>
                          <a:spcPts val="0"/>
                        </a:spcAft>
                      </a:pPr>
                      <a:r>
                        <a:rPr lang="en-US" sz="2000" dirty="0">
                          <a:effectLst/>
                        </a:rPr>
                        <a:t>CH#2</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0.66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0.00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2"/>
                  </a:ext>
                </a:extLst>
              </a:tr>
              <a:tr h="501662">
                <a:tc>
                  <a:txBody>
                    <a:bodyPr/>
                    <a:lstStyle/>
                    <a:p>
                      <a:pPr algn="ctr">
                        <a:lnSpc>
                          <a:spcPts val="1300"/>
                        </a:lnSpc>
                        <a:spcAft>
                          <a:spcPts val="0"/>
                        </a:spcAft>
                      </a:pPr>
                      <a:r>
                        <a:rPr lang="en-US" sz="2000" dirty="0">
                          <a:effectLst/>
                        </a:rPr>
                        <a:t>CH#3</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0.61</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7</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3"/>
                  </a:ext>
                </a:extLst>
              </a:tr>
              <a:tr h="501662">
                <a:tc>
                  <a:txBody>
                    <a:bodyPr/>
                    <a:lstStyle/>
                    <a:p>
                      <a:pPr algn="ctr">
                        <a:lnSpc>
                          <a:spcPts val="1300"/>
                        </a:lnSpc>
                        <a:spcAft>
                          <a:spcPts val="0"/>
                        </a:spcAft>
                      </a:pPr>
                      <a:r>
                        <a:rPr lang="en-US" sz="2000" dirty="0">
                          <a:effectLst/>
                        </a:rPr>
                        <a:t>CH#4</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0.51</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a:effectLst/>
                        </a:rPr>
                        <a:t>0.00</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3</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4"/>
                  </a:ext>
                </a:extLst>
              </a:tr>
              <a:tr h="501662">
                <a:tc>
                  <a:txBody>
                    <a:bodyPr/>
                    <a:lstStyle/>
                    <a:p>
                      <a:pPr algn="ctr">
                        <a:lnSpc>
                          <a:spcPts val="1300"/>
                        </a:lnSpc>
                        <a:spcAft>
                          <a:spcPts val="0"/>
                        </a:spcAft>
                      </a:pPr>
                      <a:r>
                        <a:rPr lang="en-US" sz="2000" dirty="0">
                          <a:effectLst/>
                        </a:rPr>
                        <a:t>CH#5</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0.39</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3</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5"/>
                  </a:ext>
                </a:extLst>
              </a:tr>
            </a:tbl>
          </a:graphicData>
        </a:graphic>
      </p:graphicFrame>
      <p:grpSp>
        <p:nvGrpSpPr>
          <p:cNvPr id="19" name="Grupa 18">
            <a:extLst>
              <a:ext uri="{FF2B5EF4-FFF2-40B4-BE49-F238E27FC236}">
                <a16:creationId xmlns:a16="http://schemas.microsoft.com/office/drawing/2014/main" xmlns="" id="{42BAC383-9AE9-43BF-BDA0-CA0E5DB05AC8}"/>
              </a:ext>
            </a:extLst>
          </p:cNvPr>
          <p:cNvGrpSpPr/>
          <p:nvPr/>
        </p:nvGrpSpPr>
        <p:grpSpPr>
          <a:xfrm>
            <a:off x="4839286" y="776336"/>
            <a:ext cx="3657601" cy="2356972"/>
            <a:chOff x="5617876" y="4581640"/>
            <a:chExt cx="3346824" cy="2097060"/>
          </a:xfrm>
        </p:grpSpPr>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7876" y="4581640"/>
              <a:ext cx="3346824" cy="2097060"/>
            </a:xfrm>
            <a:prstGeom prst="rect">
              <a:avLst/>
            </a:prstGeom>
          </p:spPr>
        </p:pic>
        <p:sp>
          <p:nvSpPr>
            <p:cNvPr id="7" name="Dowolny kształt 6"/>
            <p:cNvSpPr/>
            <p:nvPr/>
          </p:nvSpPr>
          <p:spPr>
            <a:xfrm>
              <a:off x="8472848" y="5246140"/>
              <a:ext cx="218167" cy="1043940"/>
            </a:xfrm>
            <a:custGeom>
              <a:avLst/>
              <a:gdLst>
                <a:gd name="connsiteX0" fmla="*/ 57512 w 218167"/>
                <a:gd name="connsiteY0" fmla="*/ 0 h 1043940"/>
                <a:gd name="connsiteX1" fmla="*/ 114662 w 218167"/>
                <a:gd name="connsiteY1" fmla="*/ 140970 h 1043940"/>
                <a:gd name="connsiteX2" fmla="*/ 194672 w 218167"/>
                <a:gd name="connsiteY2" fmla="*/ 224790 h 1043940"/>
                <a:gd name="connsiteX3" fmla="*/ 217532 w 218167"/>
                <a:gd name="connsiteY3" fmla="*/ 281940 h 1043940"/>
                <a:gd name="connsiteX4" fmla="*/ 175622 w 218167"/>
                <a:gd name="connsiteY4" fmla="*/ 373380 h 1043940"/>
                <a:gd name="connsiteX5" fmla="*/ 148952 w 218167"/>
                <a:gd name="connsiteY5" fmla="*/ 453390 h 1043940"/>
                <a:gd name="connsiteX6" fmla="*/ 80372 w 218167"/>
                <a:gd name="connsiteY6" fmla="*/ 499110 h 1043940"/>
                <a:gd name="connsiteX7" fmla="*/ 362 w 218167"/>
                <a:gd name="connsiteY7" fmla="*/ 537210 h 1043940"/>
                <a:gd name="connsiteX8" fmla="*/ 53702 w 218167"/>
                <a:gd name="connsiteY8" fmla="*/ 590550 h 1043940"/>
                <a:gd name="connsiteX9" fmla="*/ 122282 w 218167"/>
                <a:gd name="connsiteY9" fmla="*/ 590550 h 1043940"/>
                <a:gd name="connsiteX10" fmla="*/ 114662 w 218167"/>
                <a:gd name="connsiteY10" fmla="*/ 762000 h 1043940"/>
                <a:gd name="connsiteX11" fmla="*/ 80372 w 218167"/>
                <a:gd name="connsiteY11" fmla="*/ 887730 h 1043940"/>
                <a:gd name="connsiteX12" fmla="*/ 84182 w 218167"/>
                <a:gd name="connsiteY12" fmla="*/ 963930 h 1043940"/>
                <a:gd name="connsiteX13" fmla="*/ 49892 w 218167"/>
                <a:gd name="connsiteY13" fmla="*/ 1043940 h 104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167" h="1043940">
                  <a:moveTo>
                    <a:pt x="57512" y="0"/>
                  </a:moveTo>
                  <a:cubicBezTo>
                    <a:pt x="74657" y="51752"/>
                    <a:pt x="91802" y="103505"/>
                    <a:pt x="114662" y="140970"/>
                  </a:cubicBezTo>
                  <a:cubicBezTo>
                    <a:pt x="137522" y="178435"/>
                    <a:pt x="177527" y="201295"/>
                    <a:pt x="194672" y="224790"/>
                  </a:cubicBezTo>
                  <a:cubicBezTo>
                    <a:pt x="211817" y="248285"/>
                    <a:pt x="220707" y="257175"/>
                    <a:pt x="217532" y="281940"/>
                  </a:cubicBezTo>
                  <a:cubicBezTo>
                    <a:pt x="214357" y="306705"/>
                    <a:pt x="187052" y="344805"/>
                    <a:pt x="175622" y="373380"/>
                  </a:cubicBezTo>
                  <a:cubicBezTo>
                    <a:pt x="164192" y="401955"/>
                    <a:pt x="164827" y="432435"/>
                    <a:pt x="148952" y="453390"/>
                  </a:cubicBezTo>
                  <a:cubicBezTo>
                    <a:pt x="133077" y="474345"/>
                    <a:pt x="105137" y="485140"/>
                    <a:pt x="80372" y="499110"/>
                  </a:cubicBezTo>
                  <a:cubicBezTo>
                    <a:pt x="55607" y="513080"/>
                    <a:pt x="4807" y="521970"/>
                    <a:pt x="362" y="537210"/>
                  </a:cubicBezTo>
                  <a:cubicBezTo>
                    <a:pt x="-4083" y="552450"/>
                    <a:pt x="33382" y="581660"/>
                    <a:pt x="53702" y="590550"/>
                  </a:cubicBezTo>
                  <a:cubicBezTo>
                    <a:pt x="74022" y="599440"/>
                    <a:pt x="112122" y="561975"/>
                    <a:pt x="122282" y="590550"/>
                  </a:cubicBezTo>
                  <a:cubicBezTo>
                    <a:pt x="132442" y="619125"/>
                    <a:pt x="121647" y="712470"/>
                    <a:pt x="114662" y="762000"/>
                  </a:cubicBezTo>
                  <a:cubicBezTo>
                    <a:pt x="107677" y="811530"/>
                    <a:pt x="85452" y="854075"/>
                    <a:pt x="80372" y="887730"/>
                  </a:cubicBezTo>
                  <a:cubicBezTo>
                    <a:pt x="75292" y="921385"/>
                    <a:pt x="89262" y="937895"/>
                    <a:pt x="84182" y="963930"/>
                  </a:cubicBezTo>
                  <a:cubicBezTo>
                    <a:pt x="79102" y="989965"/>
                    <a:pt x="64497" y="1016952"/>
                    <a:pt x="49892" y="104394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pl-PL"/>
            </a:p>
          </p:txBody>
        </p:sp>
        <p:sp>
          <p:nvSpPr>
            <p:cNvPr id="8" name="Dowolny kształt 7"/>
            <p:cNvSpPr/>
            <p:nvPr/>
          </p:nvSpPr>
          <p:spPr>
            <a:xfrm>
              <a:off x="7947430" y="6331990"/>
              <a:ext cx="499110" cy="127539"/>
            </a:xfrm>
            <a:custGeom>
              <a:avLst/>
              <a:gdLst>
                <a:gd name="connsiteX0" fmla="*/ 499110 w 499110"/>
                <a:gd name="connsiteY0" fmla="*/ 0 h 127539"/>
                <a:gd name="connsiteX1" fmla="*/ 411480 w 499110"/>
                <a:gd name="connsiteY1" fmla="*/ 121920 h 127539"/>
                <a:gd name="connsiteX2" fmla="*/ 316230 w 499110"/>
                <a:gd name="connsiteY2" fmla="*/ 102870 h 127539"/>
                <a:gd name="connsiteX3" fmla="*/ 179070 w 499110"/>
                <a:gd name="connsiteY3" fmla="*/ 64770 h 127539"/>
                <a:gd name="connsiteX4" fmla="*/ 0 w 499110"/>
                <a:gd name="connsiteY4" fmla="*/ 95250 h 127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110" h="127539">
                  <a:moveTo>
                    <a:pt x="499110" y="0"/>
                  </a:moveTo>
                  <a:cubicBezTo>
                    <a:pt x="470535" y="52387"/>
                    <a:pt x="441960" y="104775"/>
                    <a:pt x="411480" y="121920"/>
                  </a:cubicBezTo>
                  <a:cubicBezTo>
                    <a:pt x="381000" y="139065"/>
                    <a:pt x="354965" y="112395"/>
                    <a:pt x="316230" y="102870"/>
                  </a:cubicBezTo>
                  <a:cubicBezTo>
                    <a:pt x="277495" y="93345"/>
                    <a:pt x="231775" y="66040"/>
                    <a:pt x="179070" y="64770"/>
                  </a:cubicBezTo>
                  <a:cubicBezTo>
                    <a:pt x="126365" y="63500"/>
                    <a:pt x="63182" y="79375"/>
                    <a:pt x="0" y="9525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pl-PL"/>
            </a:p>
          </p:txBody>
        </p:sp>
        <p:sp>
          <p:nvSpPr>
            <p:cNvPr id="9" name="Dowolny kształt 8"/>
            <p:cNvSpPr/>
            <p:nvPr/>
          </p:nvSpPr>
          <p:spPr>
            <a:xfrm>
              <a:off x="6804430" y="6084110"/>
              <a:ext cx="1085850" cy="270740"/>
            </a:xfrm>
            <a:custGeom>
              <a:avLst/>
              <a:gdLst>
                <a:gd name="connsiteX0" fmla="*/ 1085850 w 1085850"/>
                <a:gd name="connsiteY0" fmla="*/ 270740 h 270740"/>
                <a:gd name="connsiteX1" fmla="*/ 998220 w 1085850"/>
                <a:gd name="connsiteY1" fmla="*/ 221210 h 270740"/>
                <a:gd name="connsiteX2" fmla="*/ 807720 w 1085850"/>
                <a:gd name="connsiteY2" fmla="*/ 175490 h 270740"/>
                <a:gd name="connsiteX3" fmla="*/ 586740 w 1085850"/>
                <a:gd name="connsiteY3" fmla="*/ 118340 h 270740"/>
                <a:gd name="connsiteX4" fmla="*/ 373380 w 1085850"/>
                <a:gd name="connsiteY4" fmla="*/ 76430 h 270740"/>
                <a:gd name="connsiteX5" fmla="*/ 102870 w 1085850"/>
                <a:gd name="connsiteY5" fmla="*/ 230 h 270740"/>
                <a:gd name="connsiteX6" fmla="*/ 0 w 1085850"/>
                <a:gd name="connsiteY6" fmla="*/ 57380 h 27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5850" h="270740">
                  <a:moveTo>
                    <a:pt x="1085850" y="270740"/>
                  </a:moveTo>
                  <a:cubicBezTo>
                    <a:pt x="1065212" y="253912"/>
                    <a:pt x="1044575" y="237085"/>
                    <a:pt x="998220" y="221210"/>
                  </a:cubicBezTo>
                  <a:cubicBezTo>
                    <a:pt x="951865" y="205335"/>
                    <a:pt x="807720" y="175490"/>
                    <a:pt x="807720" y="175490"/>
                  </a:cubicBezTo>
                  <a:cubicBezTo>
                    <a:pt x="739140" y="158345"/>
                    <a:pt x="659130" y="134850"/>
                    <a:pt x="586740" y="118340"/>
                  </a:cubicBezTo>
                  <a:cubicBezTo>
                    <a:pt x="514350" y="101830"/>
                    <a:pt x="454025" y="96115"/>
                    <a:pt x="373380" y="76430"/>
                  </a:cubicBezTo>
                  <a:cubicBezTo>
                    <a:pt x="292735" y="56745"/>
                    <a:pt x="165100" y="3405"/>
                    <a:pt x="102870" y="230"/>
                  </a:cubicBezTo>
                  <a:cubicBezTo>
                    <a:pt x="40640" y="-2945"/>
                    <a:pt x="20320" y="27217"/>
                    <a:pt x="0" y="5738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pl-PL"/>
            </a:p>
          </p:txBody>
        </p:sp>
        <p:sp>
          <p:nvSpPr>
            <p:cNvPr id="10" name="Dowolny kształt 9"/>
            <p:cNvSpPr/>
            <p:nvPr/>
          </p:nvSpPr>
          <p:spPr>
            <a:xfrm>
              <a:off x="6533920" y="5337580"/>
              <a:ext cx="503635" cy="784860"/>
            </a:xfrm>
            <a:custGeom>
              <a:avLst/>
              <a:gdLst>
                <a:gd name="connsiteX0" fmla="*/ 213360 w 503635"/>
                <a:gd name="connsiteY0" fmla="*/ 784860 h 784860"/>
                <a:gd name="connsiteX1" fmla="*/ 160020 w 503635"/>
                <a:gd name="connsiteY1" fmla="*/ 693420 h 784860"/>
                <a:gd name="connsiteX2" fmla="*/ 49530 w 503635"/>
                <a:gd name="connsiteY2" fmla="*/ 659130 h 784860"/>
                <a:gd name="connsiteX3" fmla="*/ 0 w 503635"/>
                <a:gd name="connsiteY3" fmla="*/ 647700 h 784860"/>
                <a:gd name="connsiteX4" fmla="*/ 49530 w 503635"/>
                <a:gd name="connsiteY4" fmla="*/ 476250 h 784860"/>
                <a:gd name="connsiteX5" fmla="*/ 186690 w 503635"/>
                <a:gd name="connsiteY5" fmla="*/ 403860 h 784860"/>
                <a:gd name="connsiteX6" fmla="*/ 259080 w 503635"/>
                <a:gd name="connsiteY6" fmla="*/ 297180 h 784860"/>
                <a:gd name="connsiteX7" fmla="*/ 350520 w 503635"/>
                <a:gd name="connsiteY7" fmla="*/ 198120 h 784860"/>
                <a:gd name="connsiteX8" fmla="*/ 487680 w 503635"/>
                <a:gd name="connsiteY8" fmla="*/ 83820 h 784860"/>
                <a:gd name="connsiteX9" fmla="*/ 495300 w 503635"/>
                <a:gd name="connsiteY9" fmla="*/ 0 h 78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3635" h="784860">
                  <a:moveTo>
                    <a:pt x="213360" y="784860"/>
                  </a:moveTo>
                  <a:cubicBezTo>
                    <a:pt x="200342" y="749617"/>
                    <a:pt x="187325" y="714375"/>
                    <a:pt x="160020" y="693420"/>
                  </a:cubicBezTo>
                  <a:cubicBezTo>
                    <a:pt x="132715" y="672465"/>
                    <a:pt x="76200" y="666750"/>
                    <a:pt x="49530" y="659130"/>
                  </a:cubicBezTo>
                  <a:cubicBezTo>
                    <a:pt x="22860" y="651510"/>
                    <a:pt x="0" y="678180"/>
                    <a:pt x="0" y="647700"/>
                  </a:cubicBezTo>
                  <a:cubicBezTo>
                    <a:pt x="0" y="617220"/>
                    <a:pt x="18415" y="516890"/>
                    <a:pt x="49530" y="476250"/>
                  </a:cubicBezTo>
                  <a:cubicBezTo>
                    <a:pt x="80645" y="435610"/>
                    <a:pt x="151765" y="433705"/>
                    <a:pt x="186690" y="403860"/>
                  </a:cubicBezTo>
                  <a:cubicBezTo>
                    <a:pt x="221615" y="374015"/>
                    <a:pt x="231775" y="331470"/>
                    <a:pt x="259080" y="297180"/>
                  </a:cubicBezTo>
                  <a:cubicBezTo>
                    <a:pt x="286385" y="262890"/>
                    <a:pt x="312420" y="233680"/>
                    <a:pt x="350520" y="198120"/>
                  </a:cubicBezTo>
                  <a:cubicBezTo>
                    <a:pt x="388620" y="162560"/>
                    <a:pt x="463550" y="116840"/>
                    <a:pt x="487680" y="83820"/>
                  </a:cubicBezTo>
                  <a:cubicBezTo>
                    <a:pt x="511810" y="50800"/>
                    <a:pt x="503555" y="25400"/>
                    <a:pt x="495300" y="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pl-PL"/>
            </a:p>
          </p:txBody>
        </p:sp>
        <p:sp>
          <p:nvSpPr>
            <p:cNvPr id="11" name="pole tekstowe 10"/>
            <p:cNvSpPr txBox="1"/>
            <p:nvPr/>
          </p:nvSpPr>
          <p:spPr>
            <a:xfrm>
              <a:off x="8287682" y="4968248"/>
              <a:ext cx="317716" cy="369332"/>
            </a:xfrm>
            <a:prstGeom prst="rect">
              <a:avLst/>
            </a:prstGeom>
            <a:noFill/>
          </p:spPr>
          <p:txBody>
            <a:bodyPr wrap="none" rtlCol="0">
              <a:spAutoFit/>
            </a:bodyPr>
            <a:lstStyle/>
            <a:p>
              <a:r>
                <a:rPr lang="pl-PL" dirty="0"/>
                <a:t>A</a:t>
              </a:r>
            </a:p>
          </p:txBody>
        </p:sp>
        <p:sp>
          <p:nvSpPr>
            <p:cNvPr id="12" name="pole tekstowe 11"/>
            <p:cNvSpPr txBox="1"/>
            <p:nvPr/>
          </p:nvSpPr>
          <p:spPr>
            <a:xfrm>
              <a:off x="8295698" y="6030334"/>
              <a:ext cx="309700" cy="369332"/>
            </a:xfrm>
            <a:prstGeom prst="rect">
              <a:avLst/>
            </a:prstGeom>
            <a:noFill/>
          </p:spPr>
          <p:txBody>
            <a:bodyPr wrap="none" rtlCol="0">
              <a:spAutoFit/>
            </a:bodyPr>
            <a:lstStyle/>
            <a:p>
              <a:r>
                <a:rPr lang="pl-PL" dirty="0"/>
                <a:t>B</a:t>
              </a:r>
            </a:p>
          </p:txBody>
        </p:sp>
        <p:sp>
          <p:nvSpPr>
            <p:cNvPr id="13" name="pole tekstowe 12"/>
            <p:cNvSpPr txBox="1"/>
            <p:nvPr/>
          </p:nvSpPr>
          <p:spPr>
            <a:xfrm>
              <a:off x="7687213" y="6274863"/>
              <a:ext cx="308098" cy="369332"/>
            </a:xfrm>
            <a:prstGeom prst="rect">
              <a:avLst/>
            </a:prstGeom>
            <a:noFill/>
          </p:spPr>
          <p:txBody>
            <a:bodyPr wrap="none" rtlCol="0">
              <a:spAutoFit/>
            </a:bodyPr>
            <a:lstStyle/>
            <a:p>
              <a:r>
                <a:rPr lang="pl-PL" dirty="0"/>
                <a:t>C</a:t>
              </a:r>
            </a:p>
          </p:txBody>
        </p:sp>
        <p:sp>
          <p:nvSpPr>
            <p:cNvPr id="14" name="pole tekstowe 13"/>
            <p:cNvSpPr txBox="1"/>
            <p:nvPr/>
          </p:nvSpPr>
          <p:spPr>
            <a:xfrm>
              <a:off x="6612188" y="6053979"/>
              <a:ext cx="327334" cy="369332"/>
            </a:xfrm>
            <a:prstGeom prst="rect">
              <a:avLst/>
            </a:prstGeom>
            <a:noFill/>
          </p:spPr>
          <p:txBody>
            <a:bodyPr wrap="none" rtlCol="0">
              <a:spAutoFit/>
            </a:bodyPr>
            <a:lstStyle/>
            <a:p>
              <a:r>
                <a:rPr lang="pl-PL" dirty="0"/>
                <a:t>D</a:t>
              </a:r>
            </a:p>
          </p:txBody>
        </p:sp>
        <p:sp>
          <p:nvSpPr>
            <p:cNvPr id="15" name="pole tekstowe 14"/>
            <p:cNvSpPr txBox="1"/>
            <p:nvPr/>
          </p:nvSpPr>
          <p:spPr>
            <a:xfrm>
              <a:off x="6939522" y="5061474"/>
              <a:ext cx="296876" cy="369332"/>
            </a:xfrm>
            <a:prstGeom prst="rect">
              <a:avLst/>
            </a:prstGeom>
            <a:noFill/>
          </p:spPr>
          <p:txBody>
            <a:bodyPr wrap="none" rtlCol="0">
              <a:spAutoFit/>
            </a:bodyPr>
            <a:lstStyle/>
            <a:p>
              <a:r>
                <a:rPr lang="pl-PL" dirty="0"/>
                <a:t>E</a:t>
              </a:r>
            </a:p>
          </p:txBody>
        </p:sp>
      </p:grpSp>
      <p:sp>
        <p:nvSpPr>
          <p:cNvPr id="18" name="pole tekstowe 17">
            <a:extLst>
              <a:ext uri="{FF2B5EF4-FFF2-40B4-BE49-F238E27FC236}">
                <a16:creationId xmlns:a16="http://schemas.microsoft.com/office/drawing/2014/main" xmlns="" id="{DEDF0477-D8C7-4311-8836-437C0BB6C90E}"/>
              </a:ext>
            </a:extLst>
          </p:cNvPr>
          <p:cNvSpPr txBox="1"/>
          <p:nvPr/>
        </p:nvSpPr>
        <p:spPr>
          <a:xfrm>
            <a:off x="104898" y="776336"/>
            <a:ext cx="2160000" cy="707886"/>
          </a:xfrm>
          <a:prstGeom prst="rect">
            <a:avLst/>
          </a:prstGeom>
          <a:solidFill>
            <a:schemeClr val="accent6">
              <a:lumMod val="60000"/>
              <a:lumOff val="40000"/>
            </a:schemeClr>
          </a:solidFill>
          <a:ln w="25400">
            <a:noFill/>
          </a:ln>
        </p:spPr>
        <p:txBody>
          <a:bodyPr wrap="square" rtlCol="0" anchor="ctr">
            <a:spAutoFit/>
          </a:bodyPr>
          <a:lstStyle/>
          <a:p>
            <a:pPr algn="ctr"/>
            <a:r>
              <a:rPr lang="en-US" sz="4000" dirty="0">
                <a:latin typeface="Berlin Sans FB" panose="020E0602020502020306" pitchFamily="34" charset="0"/>
              </a:rPr>
              <a:t>RESULTS</a:t>
            </a:r>
          </a:p>
        </p:txBody>
      </p:sp>
    </p:spTree>
    <p:extLst>
      <p:ext uri="{BB962C8B-B14F-4D97-AF65-F5344CB8AC3E}">
        <p14:creationId xmlns:p14="http://schemas.microsoft.com/office/powerpoint/2010/main" val="69391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364" y="1825625"/>
            <a:ext cx="3394710" cy="1325563"/>
          </a:xfrm>
        </p:spPr>
        <p:txBody>
          <a:bodyPr>
            <a:normAutofit/>
          </a:bodyPr>
          <a:lstStyle/>
          <a:p>
            <a:r>
              <a:rPr lang="en-US" sz="3600" u="sng" dirty="0"/>
              <a:t>Shift duration (h)</a:t>
            </a:r>
          </a:p>
        </p:txBody>
      </p:sp>
      <p:graphicFrame>
        <p:nvGraphicFramePr>
          <p:cNvPr id="5" name="Tabela 4"/>
          <p:cNvGraphicFramePr>
            <a:graphicFrameLocks noGrp="1"/>
          </p:cNvGraphicFramePr>
          <p:nvPr>
            <p:extLst>
              <p:ext uri="{D42A27DB-BD31-4B8C-83A1-F6EECF244321}">
                <p14:modId xmlns:p14="http://schemas.microsoft.com/office/powerpoint/2010/main" val="678463134"/>
              </p:ext>
            </p:extLst>
          </p:nvPr>
        </p:nvGraphicFramePr>
        <p:xfrm>
          <a:off x="628650" y="3615395"/>
          <a:ext cx="7886700" cy="3009654"/>
        </p:xfrm>
        <a:graphic>
          <a:graphicData uri="http://schemas.openxmlformats.org/drawingml/2006/table">
            <a:tbl>
              <a:tblPr firstRow="1" bandRow="1">
                <a:tableStyleId>{5C22544A-7EE6-4342-B048-85BDC9FD1C3A}</a:tableStyleId>
              </a:tblPr>
              <a:tblGrid>
                <a:gridCol w="1971675">
                  <a:extLst>
                    <a:ext uri="{9D8B030D-6E8A-4147-A177-3AD203B41FA5}">
                      <a16:colId xmlns:a16="http://schemas.microsoft.com/office/drawing/2014/main" xmlns="" val="20000"/>
                    </a:ext>
                  </a:extLst>
                </a:gridCol>
                <a:gridCol w="1971675">
                  <a:extLst>
                    <a:ext uri="{9D8B030D-6E8A-4147-A177-3AD203B41FA5}">
                      <a16:colId xmlns:a16="http://schemas.microsoft.com/office/drawing/2014/main" xmlns="" val="20001"/>
                    </a:ext>
                  </a:extLst>
                </a:gridCol>
                <a:gridCol w="1971675">
                  <a:extLst>
                    <a:ext uri="{9D8B030D-6E8A-4147-A177-3AD203B41FA5}">
                      <a16:colId xmlns:a16="http://schemas.microsoft.com/office/drawing/2014/main" xmlns="" val="20002"/>
                    </a:ext>
                  </a:extLst>
                </a:gridCol>
                <a:gridCol w="1971675">
                  <a:extLst>
                    <a:ext uri="{9D8B030D-6E8A-4147-A177-3AD203B41FA5}">
                      <a16:colId xmlns:a16="http://schemas.microsoft.com/office/drawing/2014/main" xmlns="" val="20003"/>
                    </a:ext>
                  </a:extLst>
                </a:gridCol>
              </a:tblGrid>
              <a:tr h="501609">
                <a:tc>
                  <a:txBody>
                    <a:bodyPr/>
                    <a:lstStyle/>
                    <a:p>
                      <a:pPr algn="ctr">
                        <a:lnSpc>
                          <a:spcPts val="1300"/>
                        </a:lnSpc>
                        <a:spcAft>
                          <a:spcPts val="0"/>
                        </a:spcAft>
                      </a:pPr>
                      <a:r>
                        <a:rPr lang="pl-PL" sz="1600" dirty="0" err="1">
                          <a:effectLst/>
                        </a:rPr>
                        <a:t>Chipper</a:t>
                      </a:r>
                      <a:r>
                        <a:rPr lang="pl-PL" sz="1600" baseline="0" dirty="0">
                          <a:effectLst/>
                        </a:rPr>
                        <a:t> No</a:t>
                      </a:r>
                      <a:endParaRPr lang="pl-PL" sz="1600" dirty="0">
                        <a:effectLst/>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err="1">
                          <a:solidFill>
                            <a:schemeClr val="lt1"/>
                          </a:solidFill>
                          <a:effectLst/>
                          <a:latin typeface="+mn-lt"/>
                          <a:ea typeface="+mn-ea"/>
                          <a:cs typeface="+mn-cs"/>
                        </a:rPr>
                        <a:t>Mean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Min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a:t>
                      </a:r>
                      <a:r>
                        <a:rPr lang="en-US" sz="1600" dirty="0">
                          <a:effectLst/>
                        </a:rPr>
                        <a:t>ax</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xmlns="" val="10000"/>
                  </a:ext>
                </a:extLst>
              </a:tr>
              <a:tr h="501609">
                <a:tc>
                  <a:txBody>
                    <a:bodyPr/>
                    <a:lstStyle/>
                    <a:p>
                      <a:pPr algn="ctr">
                        <a:lnSpc>
                          <a:spcPts val="1300"/>
                        </a:lnSpc>
                        <a:spcAft>
                          <a:spcPts val="0"/>
                        </a:spcAft>
                      </a:pPr>
                      <a:r>
                        <a:rPr lang="en-US" sz="2000" dirty="0">
                          <a:effectLst/>
                        </a:rPr>
                        <a:t>CH#1</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12.75</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0.00</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20.75</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1"/>
                  </a:ext>
                </a:extLst>
              </a:tr>
              <a:tr h="501609">
                <a:tc>
                  <a:txBody>
                    <a:bodyPr/>
                    <a:lstStyle/>
                    <a:p>
                      <a:pPr algn="ctr">
                        <a:lnSpc>
                          <a:spcPts val="1300"/>
                        </a:lnSpc>
                        <a:spcAft>
                          <a:spcPts val="0"/>
                        </a:spcAft>
                      </a:pPr>
                      <a:r>
                        <a:rPr lang="en-US" sz="2000" dirty="0">
                          <a:effectLst/>
                        </a:rPr>
                        <a:t>CH#2</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12.35</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0.98</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a:effectLst/>
                        </a:rPr>
                        <a:t>20.55</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2"/>
                  </a:ext>
                </a:extLst>
              </a:tr>
              <a:tr h="501609">
                <a:tc>
                  <a:txBody>
                    <a:bodyPr/>
                    <a:lstStyle/>
                    <a:p>
                      <a:pPr algn="ctr">
                        <a:lnSpc>
                          <a:spcPts val="1300"/>
                        </a:lnSpc>
                        <a:spcAft>
                          <a:spcPts val="0"/>
                        </a:spcAft>
                      </a:pPr>
                      <a:r>
                        <a:rPr lang="en-US" sz="2000" dirty="0">
                          <a:effectLst/>
                        </a:rPr>
                        <a:t>CH#3</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11.84</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21.53</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3"/>
                  </a:ext>
                </a:extLst>
              </a:tr>
              <a:tr h="501609">
                <a:tc>
                  <a:txBody>
                    <a:bodyPr/>
                    <a:lstStyle/>
                    <a:p>
                      <a:pPr algn="ctr">
                        <a:lnSpc>
                          <a:spcPts val="1300"/>
                        </a:lnSpc>
                        <a:spcAft>
                          <a:spcPts val="0"/>
                        </a:spcAft>
                      </a:pPr>
                      <a:r>
                        <a:rPr lang="en-US" sz="2000" dirty="0">
                          <a:effectLst/>
                        </a:rPr>
                        <a:t>CH#4</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a:effectLst/>
                        </a:rPr>
                        <a:t>13.09</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0.37</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23.67</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4"/>
                  </a:ext>
                </a:extLst>
              </a:tr>
              <a:tr h="501609">
                <a:tc>
                  <a:txBody>
                    <a:bodyPr/>
                    <a:lstStyle/>
                    <a:p>
                      <a:pPr algn="ctr">
                        <a:lnSpc>
                          <a:spcPts val="1300"/>
                        </a:lnSpc>
                        <a:spcAft>
                          <a:spcPts val="0"/>
                        </a:spcAft>
                      </a:pPr>
                      <a:r>
                        <a:rPr lang="en-US" sz="1800" dirty="0">
                          <a:effectLst/>
                        </a:rPr>
                        <a:t>CH#5</a:t>
                      </a:r>
                      <a:endParaRPr lang="pl-PL"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11.87</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0.40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18.53</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5"/>
                  </a:ext>
                </a:extLst>
              </a:tr>
            </a:tbl>
          </a:graphicData>
        </a:graphic>
      </p:graphicFrame>
      <p:sp>
        <p:nvSpPr>
          <p:cNvPr id="8" name="pole tekstowe 7">
            <a:extLst>
              <a:ext uri="{FF2B5EF4-FFF2-40B4-BE49-F238E27FC236}">
                <a16:creationId xmlns:a16="http://schemas.microsoft.com/office/drawing/2014/main" xmlns="" id="{04672786-D1C5-4B8C-904D-9DFDDD1CC2EA}"/>
              </a:ext>
            </a:extLst>
          </p:cNvPr>
          <p:cNvSpPr txBox="1"/>
          <p:nvPr/>
        </p:nvSpPr>
        <p:spPr>
          <a:xfrm>
            <a:off x="104898" y="776336"/>
            <a:ext cx="2160000" cy="707886"/>
          </a:xfrm>
          <a:prstGeom prst="rect">
            <a:avLst/>
          </a:prstGeom>
          <a:solidFill>
            <a:schemeClr val="accent6">
              <a:lumMod val="60000"/>
              <a:lumOff val="40000"/>
            </a:schemeClr>
          </a:solidFill>
          <a:ln w="25400">
            <a:noFill/>
          </a:ln>
        </p:spPr>
        <p:txBody>
          <a:bodyPr wrap="square" rtlCol="0" anchor="ctr">
            <a:spAutoFit/>
          </a:bodyPr>
          <a:lstStyle/>
          <a:p>
            <a:pPr algn="ctr"/>
            <a:r>
              <a:rPr lang="en-US" sz="4000" dirty="0">
                <a:latin typeface="Berlin Sans FB" panose="020E0602020502020306" pitchFamily="34" charset="0"/>
              </a:rPr>
              <a:t>RESULTS</a:t>
            </a:r>
          </a:p>
        </p:txBody>
      </p:sp>
      <p:pic>
        <p:nvPicPr>
          <p:cNvPr id="10" name="Obraz 9">
            <a:extLst>
              <a:ext uri="{FF2B5EF4-FFF2-40B4-BE49-F238E27FC236}">
                <a16:creationId xmlns:a16="http://schemas.microsoft.com/office/drawing/2014/main" xmlns="" id="{04A9D057-B974-4257-A224-CECE3881F34E}"/>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536597" y="718397"/>
            <a:ext cx="3765367" cy="2555595"/>
          </a:xfrm>
          <a:prstGeom prst="rect">
            <a:avLst/>
          </a:prstGeom>
        </p:spPr>
      </p:pic>
    </p:spTree>
    <p:extLst>
      <p:ext uri="{BB962C8B-B14F-4D97-AF65-F5344CB8AC3E}">
        <p14:creationId xmlns:p14="http://schemas.microsoft.com/office/powerpoint/2010/main" val="1483483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049" y="1863308"/>
            <a:ext cx="4506059" cy="1114658"/>
          </a:xfrm>
        </p:spPr>
        <p:txBody>
          <a:bodyPr>
            <a:normAutofit/>
          </a:bodyPr>
          <a:lstStyle/>
          <a:p>
            <a:r>
              <a:rPr lang="pl-PL" sz="3600" u="sng" dirty="0" err="1"/>
              <a:t>Fuel</a:t>
            </a:r>
            <a:r>
              <a:rPr lang="pl-PL" sz="3600" u="sng" dirty="0"/>
              <a:t> </a:t>
            </a:r>
            <a:r>
              <a:rPr lang="pl-PL" sz="3600" u="sng" dirty="0" err="1"/>
              <a:t>consumption</a:t>
            </a:r>
            <a:r>
              <a:rPr lang="pl-PL" sz="3600" u="sng" dirty="0"/>
              <a:t> (L/h)</a:t>
            </a:r>
          </a:p>
        </p:txBody>
      </p:sp>
      <p:graphicFrame>
        <p:nvGraphicFramePr>
          <p:cNvPr id="5" name="Tabela 4"/>
          <p:cNvGraphicFramePr>
            <a:graphicFrameLocks noGrp="1"/>
          </p:cNvGraphicFramePr>
          <p:nvPr>
            <p:extLst>
              <p:ext uri="{D42A27DB-BD31-4B8C-83A1-F6EECF244321}">
                <p14:modId xmlns:p14="http://schemas.microsoft.com/office/powerpoint/2010/main" val="1343455179"/>
              </p:ext>
            </p:extLst>
          </p:nvPr>
        </p:nvGraphicFramePr>
        <p:xfrm>
          <a:off x="618977" y="3583745"/>
          <a:ext cx="7906044" cy="3063876"/>
        </p:xfrm>
        <a:graphic>
          <a:graphicData uri="http://schemas.openxmlformats.org/drawingml/2006/table">
            <a:tbl>
              <a:tblPr firstRow="1" bandRow="1">
                <a:tableStyleId>{5C22544A-7EE6-4342-B048-85BDC9FD1C3A}</a:tableStyleId>
              </a:tblPr>
              <a:tblGrid>
                <a:gridCol w="1976511">
                  <a:extLst>
                    <a:ext uri="{9D8B030D-6E8A-4147-A177-3AD203B41FA5}">
                      <a16:colId xmlns:a16="http://schemas.microsoft.com/office/drawing/2014/main" xmlns="" val="20000"/>
                    </a:ext>
                  </a:extLst>
                </a:gridCol>
                <a:gridCol w="1976511">
                  <a:extLst>
                    <a:ext uri="{9D8B030D-6E8A-4147-A177-3AD203B41FA5}">
                      <a16:colId xmlns:a16="http://schemas.microsoft.com/office/drawing/2014/main" xmlns="" val="20001"/>
                    </a:ext>
                  </a:extLst>
                </a:gridCol>
                <a:gridCol w="1976511">
                  <a:extLst>
                    <a:ext uri="{9D8B030D-6E8A-4147-A177-3AD203B41FA5}">
                      <a16:colId xmlns:a16="http://schemas.microsoft.com/office/drawing/2014/main" xmlns="" val="20002"/>
                    </a:ext>
                  </a:extLst>
                </a:gridCol>
                <a:gridCol w="1976511">
                  <a:extLst>
                    <a:ext uri="{9D8B030D-6E8A-4147-A177-3AD203B41FA5}">
                      <a16:colId xmlns:a16="http://schemas.microsoft.com/office/drawing/2014/main" xmlns="" val="20003"/>
                    </a:ext>
                  </a:extLst>
                </a:gridCol>
              </a:tblGrid>
              <a:tr h="510646">
                <a:tc>
                  <a:txBody>
                    <a:bodyPr/>
                    <a:lstStyle/>
                    <a:p>
                      <a:pPr algn="ctr">
                        <a:lnSpc>
                          <a:spcPts val="1300"/>
                        </a:lnSpc>
                        <a:spcAft>
                          <a:spcPts val="0"/>
                        </a:spcAft>
                      </a:pPr>
                      <a:r>
                        <a:rPr lang="pl-PL" sz="1600" dirty="0" err="1">
                          <a:effectLst/>
                        </a:rPr>
                        <a:t>Chipper</a:t>
                      </a:r>
                      <a:r>
                        <a:rPr lang="pl-PL" sz="1600" baseline="0" dirty="0">
                          <a:effectLst/>
                        </a:rPr>
                        <a:t> No</a:t>
                      </a:r>
                      <a:endParaRPr lang="pl-PL" sz="1600" dirty="0">
                        <a:effectLst/>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err="1">
                          <a:solidFill>
                            <a:schemeClr val="lt1"/>
                          </a:solidFill>
                          <a:effectLst/>
                          <a:latin typeface="+mn-lt"/>
                          <a:ea typeface="+mn-ea"/>
                          <a:cs typeface="+mn-cs"/>
                        </a:rPr>
                        <a:t>Mean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Min</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lnSpc>
                          <a:spcPts val="1300"/>
                        </a:lnSpc>
                        <a:spcAft>
                          <a:spcPts val="0"/>
                        </a:spcAft>
                      </a:pPr>
                      <a:r>
                        <a:rPr lang="pl-PL" sz="1600" dirty="0">
                          <a:effectLst/>
                        </a:rPr>
                        <a:t>M</a:t>
                      </a:r>
                      <a:r>
                        <a:rPr lang="en-US" sz="1600" dirty="0">
                          <a:effectLst/>
                        </a:rPr>
                        <a:t>ax</a:t>
                      </a:r>
                      <a:endParaRPr lang="pl-PL"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xmlns="" val="10000"/>
                  </a:ext>
                </a:extLst>
              </a:tr>
              <a:tr h="510646">
                <a:tc>
                  <a:txBody>
                    <a:bodyPr/>
                    <a:lstStyle/>
                    <a:p>
                      <a:pPr algn="ctr">
                        <a:lnSpc>
                          <a:spcPts val="1300"/>
                        </a:lnSpc>
                        <a:spcAft>
                          <a:spcPts val="0"/>
                        </a:spcAft>
                      </a:pPr>
                      <a:r>
                        <a:rPr lang="en-US" sz="2000" dirty="0">
                          <a:effectLst/>
                        </a:rPr>
                        <a:t>CH#1</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17.41</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1.57</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38.61</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1"/>
                  </a:ext>
                </a:extLst>
              </a:tr>
              <a:tr h="510646">
                <a:tc>
                  <a:txBody>
                    <a:bodyPr/>
                    <a:lstStyle/>
                    <a:p>
                      <a:pPr algn="ctr">
                        <a:lnSpc>
                          <a:spcPts val="1300"/>
                        </a:lnSpc>
                        <a:spcAft>
                          <a:spcPts val="0"/>
                        </a:spcAft>
                      </a:pPr>
                      <a:r>
                        <a:rPr lang="en-US" sz="2000" dirty="0">
                          <a:effectLst/>
                        </a:rPr>
                        <a:t>CH#2</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16.91</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0.66</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a:effectLst/>
                        </a:rPr>
                        <a:t>36.96</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2"/>
                  </a:ext>
                </a:extLst>
              </a:tr>
              <a:tr h="510646">
                <a:tc>
                  <a:txBody>
                    <a:bodyPr/>
                    <a:lstStyle/>
                    <a:p>
                      <a:pPr algn="ctr">
                        <a:lnSpc>
                          <a:spcPts val="1300"/>
                        </a:lnSpc>
                        <a:spcAft>
                          <a:spcPts val="0"/>
                        </a:spcAft>
                      </a:pPr>
                      <a:r>
                        <a:rPr lang="en-US" sz="2000" dirty="0">
                          <a:effectLst/>
                        </a:rPr>
                        <a:t>CH#3</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16</a:t>
                      </a:r>
                      <a:r>
                        <a:rPr lang="pl-PL" sz="2400" dirty="0">
                          <a:effectLst/>
                        </a:rPr>
                        <a:t>.</a:t>
                      </a:r>
                      <a:r>
                        <a:rPr lang="en-US" sz="2400" dirty="0">
                          <a:effectLst/>
                        </a:rPr>
                        <a:t>25</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0.00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a:effectLst/>
                        </a:rPr>
                        <a:t>36.05</a:t>
                      </a:r>
                      <a:endParaRPr lang="pl-PL" sz="24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3"/>
                  </a:ext>
                </a:extLst>
              </a:tr>
              <a:tr h="510646">
                <a:tc>
                  <a:txBody>
                    <a:bodyPr/>
                    <a:lstStyle/>
                    <a:p>
                      <a:pPr algn="ctr">
                        <a:lnSpc>
                          <a:spcPts val="1300"/>
                        </a:lnSpc>
                        <a:spcAft>
                          <a:spcPts val="0"/>
                        </a:spcAft>
                      </a:pPr>
                      <a:r>
                        <a:rPr lang="en-US" sz="2000" dirty="0">
                          <a:effectLst/>
                        </a:rPr>
                        <a:t>CH#4</a:t>
                      </a:r>
                      <a:endParaRPr lang="pl-PL"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16</a:t>
                      </a:r>
                      <a:r>
                        <a:rPr lang="pl-PL" sz="2400" dirty="0">
                          <a:effectLst/>
                        </a:rPr>
                        <a:t>.</a:t>
                      </a:r>
                      <a:r>
                        <a:rPr lang="en-US" sz="2400" dirty="0">
                          <a:effectLst/>
                        </a:rPr>
                        <a:t>12</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0.00</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lnSpc>
                          <a:spcPts val="1300"/>
                        </a:lnSpc>
                        <a:spcAft>
                          <a:spcPts val="0"/>
                        </a:spcAft>
                      </a:pPr>
                      <a:r>
                        <a:rPr lang="en-US" sz="2400" dirty="0">
                          <a:effectLst/>
                        </a:rPr>
                        <a:t>44</a:t>
                      </a:r>
                      <a:r>
                        <a:rPr lang="pl-PL" sz="2400" dirty="0">
                          <a:effectLst/>
                        </a:rPr>
                        <a:t>.</a:t>
                      </a:r>
                      <a:r>
                        <a:rPr lang="en-US" sz="2400" dirty="0">
                          <a:effectLst/>
                        </a:rPr>
                        <a:t>43</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xmlns="" val="10004"/>
                  </a:ext>
                </a:extLst>
              </a:tr>
              <a:tr h="510646">
                <a:tc>
                  <a:txBody>
                    <a:bodyPr/>
                    <a:lstStyle/>
                    <a:p>
                      <a:pPr algn="ctr">
                        <a:lnSpc>
                          <a:spcPts val="1300"/>
                        </a:lnSpc>
                        <a:spcAft>
                          <a:spcPts val="0"/>
                        </a:spcAft>
                      </a:pPr>
                      <a:r>
                        <a:rPr lang="en-US" sz="1800" dirty="0">
                          <a:effectLst/>
                        </a:rPr>
                        <a:t>CH#5</a:t>
                      </a:r>
                      <a:endParaRPr lang="pl-PL"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de-DE" sz="2400" dirty="0">
                          <a:effectLst/>
                        </a:rPr>
                        <a:t>7</a:t>
                      </a:r>
                      <a:r>
                        <a:rPr lang="pl-PL" sz="2400" dirty="0">
                          <a:effectLst/>
                        </a:rPr>
                        <a:t>.</a:t>
                      </a:r>
                      <a:r>
                        <a:rPr lang="de-DE" sz="2400" dirty="0">
                          <a:effectLst/>
                        </a:rPr>
                        <a:t>77</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0</a:t>
                      </a:r>
                      <a:r>
                        <a:rPr lang="pl-PL" sz="2400" dirty="0">
                          <a:effectLst/>
                        </a:rPr>
                        <a:t>.</a:t>
                      </a:r>
                      <a:r>
                        <a:rPr lang="en-US" sz="2400" dirty="0">
                          <a:effectLst/>
                        </a:rPr>
                        <a:t>31</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ctr">
                        <a:lnSpc>
                          <a:spcPts val="1300"/>
                        </a:lnSpc>
                        <a:spcAft>
                          <a:spcPts val="0"/>
                        </a:spcAft>
                      </a:pPr>
                      <a:r>
                        <a:rPr lang="en-US" sz="2400" dirty="0">
                          <a:effectLst/>
                        </a:rPr>
                        <a:t>26</a:t>
                      </a:r>
                      <a:r>
                        <a:rPr lang="pl-PL" sz="2400" dirty="0">
                          <a:effectLst/>
                        </a:rPr>
                        <a:t>.</a:t>
                      </a:r>
                      <a:r>
                        <a:rPr lang="en-US" sz="2400" dirty="0">
                          <a:effectLst/>
                        </a:rPr>
                        <a:t>44</a:t>
                      </a:r>
                      <a:endParaRPr lang="pl-PL"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xmlns="" val="10005"/>
                  </a:ext>
                </a:extLst>
              </a:tr>
            </a:tbl>
          </a:graphicData>
        </a:graphic>
      </p:graphicFrame>
      <p:sp>
        <p:nvSpPr>
          <p:cNvPr id="8" name="pole tekstowe 7">
            <a:extLst>
              <a:ext uri="{FF2B5EF4-FFF2-40B4-BE49-F238E27FC236}">
                <a16:creationId xmlns:a16="http://schemas.microsoft.com/office/drawing/2014/main" xmlns="" id="{3BACF0D9-C9AF-4045-A516-786F1E8D1E1D}"/>
              </a:ext>
            </a:extLst>
          </p:cNvPr>
          <p:cNvSpPr txBox="1"/>
          <p:nvPr/>
        </p:nvSpPr>
        <p:spPr>
          <a:xfrm>
            <a:off x="104898" y="776336"/>
            <a:ext cx="2160000" cy="707886"/>
          </a:xfrm>
          <a:prstGeom prst="rect">
            <a:avLst/>
          </a:prstGeom>
          <a:solidFill>
            <a:schemeClr val="accent6">
              <a:lumMod val="60000"/>
              <a:lumOff val="40000"/>
            </a:schemeClr>
          </a:solidFill>
          <a:ln w="25400">
            <a:noFill/>
          </a:ln>
        </p:spPr>
        <p:txBody>
          <a:bodyPr wrap="square" rtlCol="0" anchor="ctr">
            <a:spAutoFit/>
          </a:bodyPr>
          <a:lstStyle/>
          <a:p>
            <a:pPr algn="ctr"/>
            <a:r>
              <a:rPr lang="en-US" sz="4000" dirty="0">
                <a:latin typeface="Berlin Sans FB" panose="020E0602020502020306" pitchFamily="34" charset="0"/>
              </a:rPr>
              <a:t>RESULTS</a:t>
            </a:r>
          </a:p>
        </p:txBody>
      </p:sp>
      <p:pic>
        <p:nvPicPr>
          <p:cNvPr id="10" name="Obraz 9" descr="Obraz zawierający urządzenie, wskaźnik&#10;&#10;Opis wygenerowany automatycznie">
            <a:extLst>
              <a:ext uri="{FF2B5EF4-FFF2-40B4-BE49-F238E27FC236}">
                <a16:creationId xmlns:a16="http://schemas.microsoft.com/office/drawing/2014/main" xmlns="" id="{5E8777E5-C5AB-430F-8097-2E5BC3D8AA2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5602910" y="786383"/>
            <a:ext cx="2922111" cy="2191583"/>
          </a:xfrm>
          <a:prstGeom prst="rect">
            <a:avLst/>
          </a:prstGeom>
        </p:spPr>
      </p:pic>
    </p:spTree>
    <p:extLst>
      <p:ext uri="{BB962C8B-B14F-4D97-AF65-F5344CB8AC3E}">
        <p14:creationId xmlns:p14="http://schemas.microsoft.com/office/powerpoint/2010/main" val="2284656690"/>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8174</TotalTime>
  <Words>441</Words>
  <Application>Microsoft Office PowerPoint</Application>
  <PresentationFormat>Pokaz na ekranie (4:3)</PresentationFormat>
  <Paragraphs>217</Paragraphs>
  <Slides>11</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11</vt:i4>
      </vt:variant>
    </vt:vector>
  </HeadingPairs>
  <TitlesOfParts>
    <vt:vector size="18" baseType="lpstr">
      <vt:lpstr>Arial</vt:lpstr>
      <vt:lpstr>Berlin Sans FB</vt:lpstr>
      <vt:lpstr>Calibri</vt:lpstr>
      <vt:lpstr>Calibri Light</vt:lpstr>
      <vt:lpstr>Palatino Linotype</vt:lpstr>
      <vt:lpstr>Times New Roman</vt:lpstr>
      <vt:lpstr>Motyw pakietu Office</vt:lpstr>
      <vt:lpstr>MANAGEMENT OF CHIPPING OPERATIONS IN POLISH FORESTS</vt:lpstr>
      <vt:lpstr>Objective, Materials and Methods</vt:lpstr>
      <vt:lpstr>Stack to chip truck distance (km)</vt:lpstr>
      <vt:lpstr>Distance per forest site change during a shift (km)</vt:lpstr>
      <vt:lpstr>Forest site to overnight location distance (km)</vt:lpstr>
      <vt:lpstr>Overnight location to forest site distance (km)</vt:lpstr>
      <vt:lpstr>Number of forest site changes per shift</vt:lpstr>
      <vt:lpstr>Shift duration (h)</vt:lpstr>
      <vt:lpstr>Fuel consumption (L/h)</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rev-AG</dc:creator>
  <cp:lastModifiedBy>rev-AG</cp:lastModifiedBy>
  <cp:revision>79</cp:revision>
  <dcterms:created xsi:type="dcterms:W3CDTF">2020-09-11T10:34:08Z</dcterms:created>
  <dcterms:modified xsi:type="dcterms:W3CDTF">2020-10-30T07:25:04Z</dcterms:modified>
</cp:coreProperties>
</file>