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15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058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4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01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72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15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9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639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004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77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286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73"/>
            <a:ext cx="9144000" cy="4667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B338-BF60-4CC0-B063-A0AADDFACDA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4AC2-EBBB-4927-9803-9807FB98A396}" type="slidenum">
              <a:rPr lang="pl-PL" smtClean="0"/>
              <a:t>‹#›</a:t>
            </a:fld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6018"/>
            <a:ext cx="476672" cy="47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03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6202/sylwan.20171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58859"/>
            <a:ext cx="7772400" cy="2387600"/>
          </a:xfrm>
        </p:spPr>
        <p:txBody>
          <a:bodyPr>
            <a:noAutofit/>
          </a:bodyPr>
          <a:lstStyle/>
          <a:p>
            <a:r>
              <a:rPr lang="en-US" sz="3200" b="1" dirty="0"/>
              <a:t>TRAINING AND EQUIPPING CHAINSAW OPERATORS AND OCCUPATIONAL SAFETY IN POLISH FORESTS</a:t>
            </a:r>
            <a:endParaRPr lang="pl-PL" sz="3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4462659"/>
            <a:ext cx="6858000" cy="1655762"/>
          </a:xfrm>
        </p:spPr>
        <p:txBody>
          <a:bodyPr>
            <a:normAutofit fontScale="92500" lnSpcReduction="10000"/>
          </a:bodyPr>
          <a:lstStyle/>
          <a:p>
            <a:r>
              <a:rPr lang="pl-PL" sz="2200" dirty="0"/>
              <a:t>Arkadiusz </a:t>
            </a:r>
            <a:r>
              <a:rPr lang="pl-PL" sz="2200" dirty="0" smtClean="0"/>
              <a:t>Gendek</a:t>
            </a:r>
            <a:r>
              <a:rPr lang="pl-PL" sz="2200" baseline="30000" dirty="0" smtClean="0"/>
              <a:t>1</a:t>
            </a:r>
            <a:r>
              <a:rPr lang="pl-PL" sz="2200" dirty="0" smtClean="0"/>
              <a:t>, </a:t>
            </a:r>
            <a:r>
              <a:rPr lang="pl-PL" sz="2200" dirty="0"/>
              <a:t>Monika Aniszewska</a:t>
            </a:r>
            <a:r>
              <a:rPr lang="pl-PL" sz="2200" baseline="30000" dirty="0"/>
              <a:t>1</a:t>
            </a:r>
            <a:r>
              <a:rPr lang="pl-PL" sz="2200" dirty="0"/>
              <a:t>, Tomasz Nurek</a:t>
            </a:r>
            <a:r>
              <a:rPr lang="pl-PL" sz="2200" baseline="30000" dirty="0"/>
              <a:t>1</a:t>
            </a:r>
            <a:r>
              <a:rPr lang="pl-PL" sz="2200" dirty="0"/>
              <a:t>, Tadeusz </a:t>
            </a:r>
            <a:r>
              <a:rPr lang="pl-PL" sz="2200" dirty="0" smtClean="0"/>
              <a:t>Moskalik</a:t>
            </a:r>
            <a:r>
              <a:rPr lang="pl-PL" sz="2200" baseline="30000" dirty="0" smtClean="0"/>
              <a:t>2</a:t>
            </a:r>
            <a:endParaRPr lang="pl-PL" sz="2200" baseline="30000" dirty="0"/>
          </a:p>
          <a:p>
            <a:r>
              <a:rPr lang="pl-PL" sz="1500" baseline="30000" dirty="0"/>
              <a:t>1</a:t>
            </a:r>
            <a:r>
              <a:rPr lang="pl-PL" sz="1500" dirty="0"/>
              <a:t> </a:t>
            </a:r>
            <a:r>
              <a:rPr lang="pl-PL" sz="1500" dirty="0" err="1"/>
              <a:t>Department</a:t>
            </a:r>
            <a:r>
              <a:rPr lang="pl-PL" sz="1500" dirty="0"/>
              <a:t> of </a:t>
            </a:r>
            <a:r>
              <a:rPr lang="pl-PL" sz="1500" dirty="0" err="1"/>
              <a:t>Biosystems</a:t>
            </a:r>
            <a:r>
              <a:rPr lang="pl-PL" sz="1500" dirty="0"/>
              <a:t> Engineering, </a:t>
            </a:r>
            <a:r>
              <a:rPr lang="pl-PL" sz="1500" dirty="0" err="1"/>
              <a:t>Institute</a:t>
            </a:r>
            <a:r>
              <a:rPr lang="pl-PL" sz="1500" dirty="0"/>
              <a:t> of </a:t>
            </a:r>
            <a:r>
              <a:rPr lang="pl-PL" sz="1500" dirty="0" err="1"/>
              <a:t>Mechanical</a:t>
            </a:r>
            <a:r>
              <a:rPr lang="pl-PL" sz="1500" dirty="0"/>
              <a:t> Engineering</a:t>
            </a:r>
            <a:r>
              <a:rPr lang="pl-PL" sz="1500" dirty="0" smtClean="0"/>
              <a:t>,</a:t>
            </a:r>
            <a:br>
              <a:rPr lang="pl-PL" sz="1500" dirty="0" smtClean="0"/>
            </a:br>
            <a:r>
              <a:rPr lang="pl-PL" sz="1500" dirty="0" err="1" smtClean="0"/>
              <a:t>Warsaw</a:t>
            </a:r>
            <a:r>
              <a:rPr lang="pl-PL" sz="1500" dirty="0" smtClean="0"/>
              <a:t> </a:t>
            </a:r>
            <a:r>
              <a:rPr lang="pl-PL" sz="1500" dirty="0"/>
              <a:t>University of Life </a:t>
            </a:r>
            <a:r>
              <a:rPr lang="pl-PL" sz="1500" dirty="0" err="1"/>
              <a:t>Sciences</a:t>
            </a:r>
            <a:r>
              <a:rPr lang="pl-PL" sz="1500" dirty="0"/>
              <a:t> – SGGW, </a:t>
            </a:r>
            <a:r>
              <a:rPr lang="pl-PL" sz="1500" dirty="0" err="1" smtClean="0"/>
              <a:t>Warsaw</a:t>
            </a:r>
            <a:r>
              <a:rPr lang="pl-PL" sz="1500" dirty="0"/>
              <a:t>, Poland</a:t>
            </a:r>
          </a:p>
          <a:p>
            <a:r>
              <a:rPr lang="pl-PL" sz="1500" baseline="30000" dirty="0"/>
              <a:t>2</a:t>
            </a:r>
            <a:r>
              <a:rPr lang="pl-PL" sz="1500" dirty="0"/>
              <a:t> </a:t>
            </a:r>
            <a:r>
              <a:rPr lang="pl-PL" sz="1500" dirty="0" err="1"/>
              <a:t>Department</a:t>
            </a:r>
            <a:r>
              <a:rPr lang="pl-PL" sz="1500" dirty="0"/>
              <a:t> of </a:t>
            </a:r>
            <a:r>
              <a:rPr lang="pl-PL" sz="1500" dirty="0" err="1"/>
              <a:t>Forest</a:t>
            </a:r>
            <a:r>
              <a:rPr lang="pl-PL" sz="1500" dirty="0"/>
              <a:t> </a:t>
            </a:r>
            <a:r>
              <a:rPr lang="pl-PL" sz="1500" dirty="0" err="1"/>
              <a:t>Utilization</a:t>
            </a:r>
            <a:r>
              <a:rPr lang="pl-PL" sz="1500" dirty="0"/>
              <a:t>, </a:t>
            </a:r>
            <a:r>
              <a:rPr lang="pl-PL" sz="1500" dirty="0" err="1"/>
              <a:t>Institute</a:t>
            </a:r>
            <a:r>
              <a:rPr lang="pl-PL" sz="1500" dirty="0"/>
              <a:t> of </a:t>
            </a:r>
            <a:r>
              <a:rPr lang="pl-PL" sz="1500" dirty="0" err="1"/>
              <a:t>Forest</a:t>
            </a:r>
            <a:r>
              <a:rPr lang="pl-PL" sz="1500" dirty="0"/>
              <a:t> </a:t>
            </a:r>
            <a:r>
              <a:rPr lang="pl-PL" sz="1500" dirty="0" err="1"/>
              <a:t>Sciences</a:t>
            </a:r>
            <a:r>
              <a:rPr lang="pl-PL" sz="1500" dirty="0"/>
              <a:t>,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err="1" smtClean="0"/>
              <a:t>Warsaw</a:t>
            </a:r>
            <a:r>
              <a:rPr lang="pl-PL" sz="1500" dirty="0" smtClean="0"/>
              <a:t> </a:t>
            </a:r>
            <a:r>
              <a:rPr lang="pl-PL" sz="1500" dirty="0"/>
              <a:t>University of Life </a:t>
            </a:r>
            <a:r>
              <a:rPr lang="pl-PL" sz="1500" dirty="0" err="1"/>
              <a:t>Sciences</a:t>
            </a:r>
            <a:r>
              <a:rPr lang="pl-PL" sz="1500" dirty="0"/>
              <a:t> – SGGW, </a:t>
            </a:r>
            <a:r>
              <a:rPr lang="pl-PL" sz="1500" dirty="0" err="1" smtClean="0"/>
              <a:t>Warsaw</a:t>
            </a:r>
            <a:r>
              <a:rPr lang="pl-PL" sz="1500" dirty="0"/>
              <a:t>, </a:t>
            </a:r>
            <a:r>
              <a:rPr lang="pl-PL" sz="1500" dirty="0" smtClean="0"/>
              <a:t>Poland</a:t>
            </a:r>
            <a:endParaRPr lang="pl-PL" sz="15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421341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1st International Electronic Conference on Forests</a:t>
            </a:r>
            <a:endParaRPr lang="pl-PL" dirty="0"/>
          </a:p>
          <a:p>
            <a:pPr algn="ctr"/>
            <a:r>
              <a:rPr lang="en-US" i="1" dirty="0"/>
              <a:t>Forests for a Better Future: Sustainability, Innovation, </a:t>
            </a:r>
            <a:r>
              <a:rPr lang="en-US" i="1" dirty="0" err="1"/>
              <a:t>Interdisciplinarity</a:t>
            </a:r>
            <a:endParaRPr lang="pl-PL" dirty="0"/>
          </a:p>
          <a:p>
            <a:pPr algn="ctr"/>
            <a:r>
              <a:rPr lang="pl-PL" dirty="0"/>
              <a:t>15-30 </a:t>
            </a:r>
            <a:r>
              <a:rPr lang="pl-PL" dirty="0" err="1"/>
              <a:t>November</a:t>
            </a:r>
            <a:r>
              <a:rPr lang="pl-PL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772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Information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provided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on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courses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/>
          </p:nvPr>
        </p:nvGraphicFramePr>
        <p:xfrm>
          <a:off x="516467" y="2130326"/>
          <a:ext cx="7998883" cy="4118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4665"/>
                <a:gridCol w="1121109"/>
                <a:gridCol w="1273109"/>
              </a:tblGrid>
              <a:tr h="41180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Did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the course provide information on: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41180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1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Construction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and use of the chainsaw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411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Construction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and use of the cutting device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411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Techniques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of  felling  of easy and difficult trees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411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Outfit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of a worker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411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Work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safety on the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cuttting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area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411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Giving</a:t>
                      </a:r>
                      <a:r>
                        <a:rPr lang="pl-PL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2000" dirty="0" err="1">
                          <a:solidFill>
                            <a:schemeClr val="tx1"/>
                          </a:solidFill>
                          <a:effectLst/>
                        </a:rPr>
                        <a:t>first</a:t>
                      </a: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2000" dirty="0" err="1">
                          <a:solidFill>
                            <a:schemeClr val="tx1"/>
                          </a:solidFill>
                          <a:effectLst/>
                        </a:rPr>
                        <a:t>aid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411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Risks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arising from the work with the chainsaw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  <a:tr h="411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Service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and maintenance of the chainsaw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7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Safety of work with the chainsaw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A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large </a:t>
            </a:r>
            <a:r>
              <a:rPr lang="en-US" sz="2600" dirty="0">
                <a:solidFill>
                  <a:srgbClr val="000000"/>
                </a:solidFill>
                <a:ea typeface="Times New Roman"/>
              </a:rPr>
              <a:t>group of </a:t>
            </a:r>
            <a:r>
              <a:rPr lang="pl-PL" sz="2600" dirty="0" err="1" smtClean="0">
                <a:solidFill>
                  <a:srgbClr val="000000"/>
                </a:solidFill>
                <a:ea typeface="Times New Roman"/>
              </a:rPr>
              <a:t>operators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pl-PL" sz="2600" dirty="0" err="1" smtClean="0">
                <a:solidFill>
                  <a:srgbClr val="000000"/>
                </a:solidFill>
                <a:ea typeface="Times New Roman"/>
              </a:rPr>
              <a:t>is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aware </a:t>
            </a:r>
            <a:r>
              <a:rPr lang="en-US" sz="2600" dirty="0">
                <a:solidFill>
                  <a:srgbClr val="000000"/>
                </a:solidFill>
                <a:ea typeface="Times New Roman"/>
              </a:rPr>
              <a:t>of the risk of kickback and consistently use anti-kickback chainsaws for work (38% of chainsaw operators); 13% use them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sometimes</a:t>
            </a:r>
            <a:r>
              <a:rPr lang="pl-PL" sz="2600" dirty="0">
                <a:solidFill>
                  <a:srgbClr val="000000"/>
                </a:solidFill>
                <a:ea typeface="Times New Roman"/>
              </a:rPr>
              <a:t>,</a:t>
            </a:r>
            <a:endParaRPr lang="pl-PL" sz="2600" dirty="0" smtClean="0">
              <a:solidFill>
                <a:srgbClr val="000000"/>
              </a:solidFill>
              <a:ea typeface="Times New Roman"/>
            </a:endParaRPr>
          </a:p>
          <a:p>
            <a:pPr algn="just"/>
            <a:r>
              <a:rPr lang="en-US" sz="2600" dirty="0"/>
              <a:t>92% </a:t>
            </a:r>
            <a:r>
              <a:rPr lang="pl-PL" sz="2600" dirty="0" smtClean="0"/>
              <a:t>of </a:t>
            </a:r>
            <a:r>
              <a:rPr lang="pl-PL" sz="2600" dirty="0" err="1" smtClean="0"/>
              <a:t>them</a:t>
            </a:r>
            <a:r>
              <a:rPr lang="pl-PL" sz="2600" dirty="0" smtClean="0"/>
              <a:t> </a:t>
            </a:r>
            <a:r>
              <a:rPr lang="en-US" sz="2600" dirty="0" smtClean="0"/>
              <a:t>use </a:t>
            </a:r>
            <a:r>
              <a:rPr lang="en-US" sz="2600" dirty="0"/>
              <a:t>wedges to fell thick </a:t>
            </a:r>
            <a:r>
              <a:rPr lang="en-US" sz="2600" dirty="0" smtClean="0"/>
              <a:t>trees</a:t>
            </a:r>
            <a:r>
              <a:rPr lang="pl-PL" sz="2600" dirty="0" smtClean="0"/>
              <a:t>,</a:t>
            </a:r>
            <a:endParaRPr lang="en-US" sz="2600" dirty="0"/>
          </a:p>
          <a:p>
            <a:pPr algn="just"/>
            <a:r>
              <a:rPr lang="en-US" sz="2600" dirty="0"/>
              <a:t>41% </a:t>
            </a:r>
            <a:r>
              <a:rPr lang="pl-PL" sz="2600" dirty="0" smtClean="0"/>
              <a:t>of </a:t>
            </a:r>
            <a:r>
              <a:rPr lang="pl-PL" sz="2600" dirty="0" err="1" smtClean="0"/>
              <a:t>them</a:t>
            </a:r>
            <a:r>
              <a:rPr lang="pl-PL" sz="2600" dirty="0" smtClean="0"/>
              <a:t> </a:t>
            </a:r>
            <a:r>
              <a:rPr lang="en-US" sz="2600" dirty="0" smtClean="0"/>
              <a:t>work </a:t>
            </a:r>
            <a:r>
              <a:rPr lang="en-US" sz="2600" dirty="0"/>
              <a:t>with an assistant when felling thin </a:t>
            </a:r>
            <a:r>
              <a:rPr lang="en-US" sz="2600" dirty="0" smtClean="0"/>
              <a:t>trees</a:t>
            </a:r>
            <a:r>
              <a:rPr lang="pl-PL" sz="2600" dirty="0" smtClean="0"/>
              <a:t>,</a:t>
            </a:r>
            <a:endParaRPr lang="en-US" sz="2600" dirty="0"/>
          </a:p>
          <a:p>
            <a:pPr algn="just"/>
            <a:r>
              <a:rPr lang="en-US" sz="2600" dirty="0"/>
              <a:t>26% bark a stump </a:t>
            </a:r>
            <a:r>
              <a:rPr lang="pl-PL" sz="2600" dirty="0" err="1" smtClean="0"/>
              <a:t>before</a:t>
            </a:r>
            <a:r>
              <a:rPr lang="pl-PL" sz="2600" dirty="0" smtClean="0"/>
              <a:t> the </a:t>
            </a:r>
            <a:r>
              <a:rPr lang="pl-PL" sz="2600" dirty="0" err="1" smtClean="0"/>
              <a:t>felling</a:t>
            </a:r>
            <a:r>
              <a:rPr lang="pl-PL" sz="2600" dirty="0" smtClean="0"/>
              <a:t>, </a:t>
            </a:r>
          </a:p>
          <a:p>
            <a:pPr algn="just"/>
            <a:r>
              <a:rPr lang="en-US" sz="2600" dirty="0"/>
              <a:t>72% prepare </a:t>
            </a:r>
            <a:r>
              <a:rPr lang="en-US" sz="2600" dirty="0" smtClean="0"/>
              <a:t>a</a:t>
            </a:r>
            <a:r>
              <a:rPr lang="pl-PL" sz="2600" dirty="0" smtClean="0"/>
              <a:t>n</a:t>
            </a:r>
            <a:r>
              <a:rPr lang="en-US" sz="2600" dirty="0" smtClean="0"/>
              <a:t> </a:t>
            </a:r>
            <a:r>
              <a:rPr lang="pl-PL" sz="2600" dirty="0" err="1" smtClean="0"/>
              <a:t>escape</a:t>
            </a:r>
            <a:r>
              <a:rPr lang="en-US" sz="2600" dirty="0" smtClean="0"/>
              <a:t> </a:t>
            </a:r>
            <a:r>
              <a:rPr lang="en-US" sz="2600" dirty="0"/>
              <a:t>path before </a:t>
            </a:r>
            <a:r>
              <a:rPr lang="pl-PL" sz="2600" dirty="0" smtClean="0"/>
              <a:t>the </a:t>
            </a:r>
            <a:r>
              <a:rPr lang="pl-PL" sz="2600" dirty="0" err="1" smtClean="0"/>
              <a:t>tree</a:t>
            </a:r>
            <a:r>
              <a:rPr lang="pl-PL" sz="2600" dirty="0" smtClean="0"/>
              <a:t> </a:t>
            </a:r>
            <a:r>
              <a:rPr lang="pl-PL" sz="2600" dirty="0" err="1" smtClean="0"/>
              <a:t>felling</a:t>
            </a:r>
            <a:r>
              <a:rPr lang="pl-PL" sz="2600" dirty="0" smtClean="0"/>
              <a:t>,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2642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AD47">
                    <a:lumMod val="50000"/>
                  </a:srgbClr>
                </a:solidFill>
              </a:rPr>
              <a:t>Safety of work with the chainsaw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rgbClr val="000000"/>
                </a:solidFill>
                <a:ea typeface="Times New Roman"/>
              </a:rPr>
              <a:t>93% percent of the </a:t>
            </a:r>
            <a:r>
              <a:rPr lang="pl-PL" sz="2600" dirty="0" err="1" smtClean="0">
                <a:solidFill>
                  <a:srgbClr val="000000"/>
                </a:solidFill>
                <a:ea typeface="Times New Roman"/>
              </a:rPr>
              <a:t>operators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used </a:t>
            </a:r>
            <a:r>
              <a:rPr lang="en-US" sz="2600" dirty="0">
                <a:solidFill>
                  <a:srgbClr val="000000"/>
                </a:solidFill>
                <a:ea typeface="Times New Roman"/>
              </a:rPr>
              <a:t>a safety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helmet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,</a:t>
            </a:r>
          </a:p>
          <a:p>
            <a:pPr algn="just"/>
            <a:r>
              <a:rPr lang="en-US" sz="2600" dirty="0">
                <a:solidFill>
                  <a:srgbClr val="000000"/>
                </a:solidFill>
                <a:ea typeface="Times New Roman"/>
              </a:rPr>
              <a:t>The use of goggles or a visor was declared by 81% of the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operators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,</a:t>
            </a:r>
          </a:p>
          <a:p>
            <a:pPr algn="just"/>
            <a:r>
              <a:rPr lang="en-US" sz="2600" dirty="0">
                <a:solidFill>
                  <a:srgbClr val="000000"/>
                </a:solidFill>
                <a:ea typeface="Times New Roman"/>
              </a:rPr>
              <a:t>Protective gloves were used by 89% of the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operators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,</a:t>
            </a:r>
            <a:endParaRPr lang="pl-PL" sz="2600" dirty="0"/>
          </a:p>
          <a:p>
            <a:pPr algn="just"/>
            <a:r>
              <a:rPr lang="en-US" sz="2600" dirty="0">
                <a:solidFill>
                  <a:srgbClr val="000000"/>
                </a:solidFill>
                <a:ea typeface="Times New Roman"/>
              </a:rPr>
              <a:t>83% of the respondents used chainsaw trousers, while 10% used chainsaw chaps on their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pants</a:t>
            </a:r>
            <a:r>
              <a:rPr lang="pl-PL" sz="2600" dirty="0">
                <a:solidFill>
                  <a:srgbClr val="000000"/>
                </a:solidFill>
                <a:ea typeface="Times New Roman"/>
              </a:rPr>
              <a:t>,</a:t>
            </a:r>
            <a:endParaRPr lang="pl-PL" sz="2600" dirty="0" smtClean="0">
              <a:solidFill>
                <a:srgbClr val="000000"/>
              </a:solidFill>
              <a:ea typeface="Times New Roman"/>
            </a:endParaRPr>
          </a:p>
          <a:p>
            <a:pPr algn="just"/>
            <a:r>
              <a:rPr lang="en-US" sz="2600" dirty="0">
                <a:solidFill>
                  <a:srgbClr val="000000"/>
                </a:solidFill>
                <a:ea typeface="Times New Roman"/>
              </a:rPr>
              <a:t>52% 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of the </a:t>
            </a:r>
            <a:r>
              <a:rPr lang="pl-PL" sz="2600" dirty="0" err="1" smtClean="0">
                <a:solidFill>
                  <a:srgbClr val="000000"/>
                </a:solidFill>
                <a:ea typeface="Times New Roman"/>
              </a:rPr>
              <a:t>operators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used </a:t>
            </a:r>
            <a:r>
              <a:rPr lang="en-US" sz="2600" dirty="0">
                <a:solidFill>
                  <a:srgbClr val="000000"/>
                </a:solidFill>
                <a:ea typeface="Times New Roman"/>
              </a:rPr>
              <a:t>shoes equipped with a protective insole for the toes and ankle.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42409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Accidents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6">
                    <a:lumMod val="50000"/>
                  </a:schemeClr>
                </a:solidFill>
              </a:rPr>
              <a:t>at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6">
                    <a:lumMod val="50000"/>
                  </a:schemeClr>
                </a:solidFill>
              </a:rPr>
              <a:t>work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rgbClr val="000000"/>
                </a:solidFill>
                <a:ea typeface="Times New Roman"/>
              </a:rPr>
              <a:t>25% of the </a:t>
            </a:r>
            <a:r>
              <a:rPr lang="pl-PL" sz="2600" dirty="0" err="1" smtClean="0">
                <a:solidFill>
                  <a:srgbClr val="000000"/>
                </a:solidFill>
                <a:ea typeface="Times New Roman"/>
              </a:rPr>
              <a:t>operators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were </a:t>
            </a:r>
            <a:r>
              <a:rPr lang="en-US" sz="2600" dirty="0">
                <a:solidFill>
                  <a:srgbClr val="000000"/>
                </a:solidFill>
                <a:ea typeface="Times New Roman"/>
              </a:rPr>
              <a:t>involved in an accident or other injury while performing logging work in the </a:t>
            </a:r>
            <a:r>
              <a:rPr lang="en-US" sz="2600" dirty="0" err="1" smtClean="0">
                <a:solidFill>
                  <a:srgbClr val="000000"/>
                </a:solidFill>
                <a:ea typeface="Times New Roman"/>
              </a:rPr>
              <a:t>fores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t,</a:t>
            </a:r>
          </a:p>
          <a:p>
            <a:pPr algn="just"/>
            <a:r>
              <a:rPr lang="en-US" sz="2600" dirty="0"/>
              <a:t>A large group of respondents stated that the most common cause of accidents was non-compliance with safety rules, lack of personal protective equipment or improper use of working </a:t>
            </a:r>
            <a:r>
              <a:rPr lang="en-US" sz="2600" dirty="0" smtClean="0"/>
              <a:t>tools</a:t>
            </a:r>
            <a:r>
              <a:rPr lang="pl-PL" sz="2600" dirty="0"/>
              <a:t>,</a:t>
            </a:r>
            <a:endParaRPr lang="pl-PL" sz="2600" dirty="0" smtClean="0"/>
          </a:p>
          <a:p>
            <a:pPr algn="just"/>
            <a:r>
              <a:rPr lang="en-US" sz="2600" dirty="0"/>
              <a:t>76% of injuries were not reported to the employer as accidents at work.</a:t>
            </a:r>
          </a:p>
        </p:txBody>
      </p:sp>
    </p:spTree>
    <p:extLst>
      <p:ext uri="{BB962C8B-B14F-4D97-AF65-F5344CB8AC3E}">
        <p14:creationId xmlns:p14="http://schemas.microsoft.com/office/powerpoint/2010/main" val="1106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Conclusions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Most </a:t>
            </a:r>
            <a:r>
              <a:rPr lang="en-US" dirty="0"/>
              <a:t>operators of petrol chainsaws receive the necessary information on chainsaw construction and operation, felling technology, workplace safety or first aid as part of the chainsaw operator’s course. However, a significant group of operators (7%) only completed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2</a:t>
            </a:r>
            <a:r>
              <a:rPr lang="pl-PL" dirty="0" smtClean="0"/>
              <a:t>-</a:t>
            </a:r>
            <a:r>
              <a:rPr lang="en-US" dirty="0" smtClean="0"/>
              <a:t>3 </a:t>
            </a:r>
            <a:r>
              <a:rPr lang="en-US" dirty="0"/>
              <a:t>day </a:t>
            </a:r>
            <a:r>
              <a:rPr lang="en-US" dirty="0" smtClean="0"/>
              <a:t>courses</a:t>
            </a:r>
            <a:endParaRPr lang="pl-PL" dirty="0" smtClean="0"/>
          </a:p>
          <a:p>
            <a:pPr algn="just"/>
            <a:r>
              <a:rPr lang="en-US" dirty="0"/>
              <a:t>The lack of the use of personal protective equipment is a worrisome phenomenon. It turns out that only half of the respondents use footwear with a protective insole for their toes and ankles. Failure to use appropriate footwear should be considered a gross violation of health and safety </a:t>
            </a:r>
            <a:r>
              <a:rPr lang="en-US" dirty="0" smtClean="0"/>
              <a:t>rules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8602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Conclusions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Every fourth chainsaw operator in this study experienced an accident or injuries while working with a chain saw. A very high percentage (76%) of injuries and incidents relating to employee health and safety are not reported as accidents occurring at </a:t>
            </a:r>
            <a:r>
              <a:rPr lang="en-US" dirty="0" smtClean="0"/>
              <a:t>work </a:t>
            </a:r>
            <a:endParaRPr lang="pl-PL" dirty="0" smtClean="0"/>
          </a:p>
          <a:p>
            <a:pPr algn="just"/>
            <a:r>
              <a:rPr lang="en-US" dirty="0"/>
              <a:t>Due to the natural process of forgetting the knowledge gained through learning, continuing education courses and training are recommended, which should be a permanent element of the occupational health and safety system in all companies providing logging </a:t>
            </a:r>
            <a:r>
              <a:rPr lang="en-US" dirty="0" smtClean="0"/>
              <a:t>services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739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Full </a:t>
            </a:r>
            <a:r>
              <a:rPr lang="pl-PL" dirty="0" err="1" smtClean="0"/>
              <a:t>text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Gendek </a:t>
            </a:r>
            <a:r>
              <a:rPr lang="pl-PL" dirty="0"/>
              <a:t>A., Aniszewska M., Nurek T., Moskalik T. 2018. </a:t>
            </a:r>
            <a:r>
              <a:rPr lang="pl-PL" dirty="0" err="1"/>
              <a:t>State</a:t>
            </a:r>
            <a:r>
              <a:rPr lang="pl-PL" dirty="0"/>
              <a:t> of </a:t>
            </a:r>
            <a:r>
              <a:rPr lang="pl-PL" dirty="0" err="1"/>
              <a:t>training</a:t>
            </a:r>
            <a:r>
              <a:rPr lang="pl-PL" dirty="0"/>
              <a:t> and </a:t>
            </a:r>
            <a:r>
              <a:rPr lang="pl-PL" dirty="0" err="1"/>
              <a:t>equipment</a:t>
            </a:r>
            <a:r>
              <a:rPr lang="pl-PL" dirty="0"/>
              <a:t> of </a:t>
            </a:r>
            <a:r>
              <a:rPr lang="pl-PL" dirty="0" err="1"/>
              <a:t>chainsaw</a:t>
            </a:r>
            <a:r>
              <a:rPr lang="pl-PL" dirty="0"/>
              <a:t> </a:t>
            </a:r>
            <a:r>
              <a:rPr lang="pl-PL" dirty="0" err="1"/>
              <a:t>operators</a:t>
            </a:r>
            <a:r>
              <a:rPr lang="pl-PL" dirty="0"/>
              <a:t> </a:t>
            </a:r>
            <a:r>
              <a:rPr lang="pl-PL" dirty="0" err="1"/>
              <a:t>employed</a:t>
            </a:r>
            <a:r>
              <a:rPr lang="pl-PL" dirty="0"/>
              <a:t> for </a:t>
            </a:r>
            <a:r>
              <a:rPr lang="pl-PL" dirty="0" err="1"/>
              <a:t>timber</a:t>
            </a:r>
            <a:r>
              <a:rPr lang="pl-PL" dirty="0"/>
              <a:t> </a:t>
            </a:r>
            <a:r>
              <a:rPr lang="pl-PL" dirty="0" err="1"/>
              <a:t>harvesting</a:t>
            </a:r>
            <a:r>
              <a:rPr lang="pl-PL" dirty="0"/>
              <a:t> in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 smtClean="0"/>
              <a:t>forests</a:t>
            </a:r>
            <a:r>
              <a:rPr lang="pl-PL" dirty="0" smtClean="0"/>
              <a:t>. </a:t>
            </a:r>
            <a:r>
              <a:rPr lang="pl-PL" dirty="0"/>
              <a:t>Sylwan 162(2): 118-126.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doi: </a:t>
            </a: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doi.org/10.26202/sylwan.2017110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23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pPr algn="ctr"/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Timber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harvesting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in Poland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683" y="2001307"/>
            <a:ext cx="5662633" cy="427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</a:t>
            </a:r>
            <a:r>
              <a:rPr lang="pl-PL" dirty="0" err="1" smtClean="0"/>
              <a:t>harvesting</a:t>
            </a:r>
            <a:r>
              <a:rPr lang="pl-PL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timber in Poland </a:t>
            </a:r>
            <a:r>
              <a:rPr lang="en-US" dirty="0" smtClean="0"/>
              <a:t>is</a:t>
            </a:r>
            <a:r>
              <a:rPr lang="pl-PL" dirty="0" smtClean="0"/>
              <a:t> ~42-43 </a:t>
            </a:r>
            <a:r>
              <a:rPr lang="pl-PL" dirty="0" err="1" smtClean="0"/>
              <a:t>million</a:t>
            </a:r>
            <a:r>
              <a:rPr lang="pl-PL" dirty="0" smtClean="0"/>
              <a:t> m</a:t>
            </a:r>
            <a:r>
              <a:rPr lang="pl-PL" baseline="30000" dirty="0" smtClean="0"/>
              <a:t>3</a:t>
            </a:r>
            <a:r>
              <a:rPr lang="pl-PL" dirty="0" smtClean="0"/>
              <a:t>,</a:t>
            </a:r>
          </a:p>
          <a:p>
            <a:pPr algn="just"/>
            <a:r>
              <a:rPr lang="pl-PL" dirty="0" smtClean="0"/>
              <a:t>82% of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done</a:t>
            </a:r>
            <a:r>
              <a:rPr lang="pl-PL" dirty="0" smtClean="0"/>
              <a:t> with </a:t>
            </a:r>
            <a:r>
              <a:rPr lang="pl-PL" dirty="0" err="1" smtClean="0"/>
              <a:t>chainsaws</a:t>
            </a:r>
            <a:r>
              <a:rPr lang="pl-PL" dirty="0"/>
              <a:t> </a:t>
            </a:r>
            <a:r>
              <a:rPr lang="pl-PL" dirty="0" smtClean="0"/>
              <a:t>and  12% with </a:t>
            </a:r>
            <a:r>
              <a:rPr lang="pl-PL" dirty="0" err="1" smtClean="0"/>
              <a:t>harvesters</a:t>
            </a:r>
            <a:r>
              <a:rPr lang="pl-PL" dirty="0" smtClean="0"/>
              <a:t>,</a:t>
            </a:r>
          </a:p>
          <a:p>
            <a:pPr algn="just"/>
            <a:r>
              <a:rPr lang="pl-PL" dirty="0" err="1" smtClean="0"/>
              <a:t>Chainsaws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en-US" dirty="0" smtClean="0"/>
              <a:t> </a:t>
            </a:r>
            <a:r>
              <a:rPr lang="en-US" dirty="0"/>
              <a:t>the basic tool for felling, </a:t>
            </a:r>
            <a:r>
              <a:rPr lang="en-US" dirty="0" smtClean="0"/>
              <a:t>delimbing</a:t>
            </a:r>
            <a:r>
              <a:rPr lang="pl-PL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wood</a:t>
            </a:r>
            <a:r>
              <a:rPr lang="pl-PL" dirty="0" smtClean="0"/>
              <a:t> cross-</a:t>
            </a:r>
            <a:r>
              <a:rPr lang="en-US" dirty="0" smtClean="0"/>
              <a:t>cutting</a:t>
            </a:r>
            <a:r>
              <a:rPr lang="pl-PL" dirty="0" smtClean="0"/>
              <a:t>,</a:t>
            </a:r>
            <a:endParaRPr lang="en-US" dirty="0"/>
          </a:p>
          <a:p>
            <a:pPr algn="just"/>
            <a:r>
              <a:rPr lang="en-US" dirty="0"/>
              <a:t>The popularity of chainsaws is determined by their functional features and technical properties, economic and ergonomic </a:t>
            </a:r>
            <a:r>
              <a:rPr lang="pl-PL" dirty="0" err="1" smtClean="0"/>
              <a:t>ascpects</a:t>
            </a:r>
            <a:r>
              <a:rPr lang="en-US" dirty="0" smtClean="0"/>
              <a:t>, </a:t>
            </a:r>
            <a:r>
              <a:rPr lang="en-US" dirty="0"/>
              <a:t>and universal access to these devices in </a:t>
            </a:r>
            <a:r>
              <a:rPr lang="en-US" dirty="0" smtClean="0"/>
              <a:t>trade</a:t>
            </a:r>
            <a:r>
              <a:rPr lang="pl-PL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2032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solidFill>
                  <a:srgbClr val="70AD47">
                    <a:lumMod val="50000"/>
                  </a:srgbClr>
                </a:solidFill>
              </a:rPr>
              <a:t>Introduction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rgbClr val="000000"/>
                </a:solidFill>
                <a:ea typeface="Times New Roman"/>
              </a:rPr>
              <a:t>To ensure work safety, chainsaw operators are required to know how to harvest trees with a chainsaw, including the rules on felling, the operation and maintenance of chainsaws and first aid procedures in case of an </a:t>
            </a:r>
            <a:r>
              <a:rPr lang="en-US" dirty="0" smtClean="0">
                <a:solidFill>
                  <a:srgbClr val="000000"/>
                </a:solidFill>
                <a:ea typeface="Times New Roman"/>
              </a:rPr>
              <a:t>accident</a:t>
            </a:r>
            <a:r>
              <a:rPr lang="pl-PL" dirty="0" smtClean="0">
                <a:solidFill>
                  <a:srgbClr val="000000"/>
                </a:solidFill>
                <a:ea typeface="Times New Roman"/>
              </a:rPr>
              <a:t>,</a:t>
            </a:r>
            <a:endParaRPr lang="pl-PL" dirty="0" smtClean="0"/>
          </a:p>
          <a:p>
            <a:pPr algn="just"/>
            <a:r>
              <a:rPr lang="en-US" dirty="0">
                <a:solidFill>
                  <a:srgbClr val="000000"/>
                </a:solidFill>
                <a:ea typeface="Times New Roman"/>
              </a:rPr>
              <a:t>Before being employed in the forest, a logger is required to have completed appropriate training and obtained the petrol chainsaw operator </a:t>
            </a:r>
            <a:r>
              <a:rPr lang="en-US" dirty="0" smtClean="0">
                <a:solidFill>
                  <a:srgbClr val="000000"/>
                </a:solidFill>
                <a:ea typeface="Times New Roman"/>
              </a:rPr>
              <a:t>license</a:t>
            </a:r>
            <a:r>
              <a:rPr lang="pl-PL" dirty="0" smtClean="0">
                <a:solidFill>
                  <a:srgbClr val="000000"/>
                </a:solidFill>
                <a:ea typeface="Times New Roman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3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Training of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chainsaw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operators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>
                <a:solidFill>
                  <a:srgbClr val="000000"/>
                </a:solidFill>
                <a:ea typeface="Times New Roman"/>
              </a:rPr>
              <a:t>T</a:t>
            </a:r>
            <a:r>
              <a:rPr lang="en-US" dirty="0" smtClean="0">
                <a:solidFill>
                  <a:srgbClr val="000000"/>
                </a:solidFill>
                <a:ea typeface="Times New Roman"/>
              </a:rPr>
              <a:t>he </a:t>
            </a:r>
            <a:r>
              <a:rPr lang="en-US" dirty="0">
                <a:solidFill>
                  <a:srgbClr val="000000"/>
                </a:solidFill>
                <a:ea typeface="Times New Roman"/>
              </a:rPr>
              <a:t>standards </a:t>
            </a:r>
            <a:r>
              <a:rPr lang="pl-PL" dirty="0" smtClean="0">
                <a:solidFill>
                  <a:srgbClr val="000000"/>
                </a:solidFill>
                <a:ea typeface="Times New Roman"/>
              </a:rPr>
              <a:t>of </a:t>
            </a:r>
            <a:r>
              <a:rPr lang="pl-PL" dirty="0" err="1" smtClean="0">
                <a:solidFill>
                  <a:srgbClr val="000000"/>
                </a:solidFill>
                <a:ea typeface="Times New Roman"/>
              </a:rPr>
              <a:t>training</a:t>
            </a:r>
            <a:r>
              <a:rPr lang="pl-PL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pl-PL" dirty="0" err="1" smtClean="0">
                <a:solidFill>
                  <a:srgbClr val="000000"/>
                </a:solidFill>
                <a:ea typeface="Times New Roman"/>
              </a:rPr>
              <a:t>are</a:t>
            </a:r>
            <a:r>
              <a:rPr lang="pl-PL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Times New Roman"/>
              </a:rPr>
              <a:t>set </a:t>
            </a:r>
            <a:r>
              <a:rPr lang="en-US" dirty="0">
                <a:solidFill>
                  <a:srgbClr val="000000"/>
                </a:solidFill>
                <a:ea typeface="Times New Roman"/>
              </a:rPr>
              <a:t>by the Director General of State </a:t>
            </a:r>
            <a:r>
              <a:rPr lang="en-US" dirty="0" smtClean="0">
                <a:solidFill>
                  <a:srgbClr val="000000"/>
                </a:solidFill>
                <a:ea typeface="Times New Roman"/>
              </a:rPr>
              <a:t>Forests</a:t>
            </a:r>
            <a:r>
              <a:rPr lang="pl-PL" baseline="30000" dirty="0" smtClean="0"/>
              <a:t>1</a:t>
            </a:r>
            <a:r>
              <a:rPr lang="pl-PL" dirty="0" smtClean="0"/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ea typeface="Times New Roman"/>
              </a:rPr>
              <a:t>Various institutions provide such courses and training, e.g.: universities, business foundations, educational institutions and other business </a:t>
            </a:r>
            <a:r>
              <a:rPr lang="en-US" dirty="0" smtClean="0">
                <a:solidFill>
                  <a:srgbClr val="000000"/>
                </a:solidFill>
                <a:ea typeface="Times New Roman"/>
              </a:rPr>
              <a:t>entities</a:t>
            </a:r>
            <a:r>
              <a:rPr lang="pl-PL" dirty="0" smtClean="0">
                <a:solidFill>
                  <a:srgbClr val="000000"/>
                </a:solidFill>
                <a:ea typeface="Times New Roman"/>
              </a:rPr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ea typeface="Times New Roman"/>
              </a:rPr>
              <a:t>The scope of training does not always meet the </a:t>
            </a:r>
            <a:r>
              <a:rPr lang="en-US" dirty="0" smtClean="0">
                <a:solidFill>
                  <a:srgbClr val="000000"/>
                </a:solidFill>
                <a:ea typeface="Times New Roman"/>
              </a:rPr>
              <a:t>standards</a:t>
            </a:r>
            <a:r>
              <a:rPr lang="pl-PL" dirty="0" smtClean="0">
                <a:solidFill>
                  <a:srgbClr val="000000"/>
                </a:solidFill>
                <a:ea typeface="Times New Roman"/>
              </a:rPr>
              <a:t>,</a:t>
            </a:r>
            <a:endParaRPr lang="pl-PL" dirty="0"/>
          </a:p>
          <a:p>
            <a:pPr algn="just"/>
            <a:r>
              <a:rPr lang="pl-PL" dirty="0">
                <a:solidFill>
                  <a:srgbClr val="000000"/>
                </a:solidFill>
                <a:ea typeface="Times New Roman"/>
                <a:cs typeface="Times New Roman"/>
              </a:rPr>
              <a:t>N</a:t>
            </a:r>
            <a:r>
              <a:rPr lang="en-US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ot</a:t>
            </a:r>
            <a:r>
              <a:rPr lang="en-US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ea typeface="Times New Roman"/>
                <a:cs typeface="Times New Roman"/>
              </a:rPr>
              <a:t>all training providers are concerned with the quality of the knowledge provided, not only theoretical but practical as </a:t>
            </a:r>
            <a:r>
              <a:rPr lang="en-US" dirty="0" smtClean="0">
                <a:solidFill>
                  <a:srgbClr val="000000"/>
                </a:solidFill>
                <a:ea typeface="Times New Roman"/>
                <a:cs typeface="Times New Roman"/>
              </a:rPr>
              <a:t>well</a:t>
            </a:r>
            <a:r>
              <a:rPr lang="pl-PL" dirty="0" smtClean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  <a:endParaRPr lang="pl-PL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1300" baseline="30000" dirty="0" smtClean="0"/>
              <a:t>1 </a:t>
            </a:r>
            <a:r>
              <a:rPr lang="pl-PL" sz="1300" dirty="0" smtClean="0"/>
              <a:t>Instrukcja </a:t>
            </a:r>
            <a:r>
              <a:rPr lang="pl-PL" sz="1300" dirty="0"/>
              <a:t>bezpieczeństwa i higieny pracy przy wykonywaniu podstawowych prac z zakresu gospodarki </a:t>
            </a:r>
            <a:r>
              <a:rPr lang="pl-PL" sz="1300" dirty="0" smtClean="0"/>
              <a:t>leśnej (in </a:t>
            </a:r>
            <a:r>
              <a:rPr lang="pl-PL" sz="1300" dirty="0" err="1" smtClean="0"/>
              <a:t>Polish</a:t>
            </a:r>
            <a:r>
              <a:rPr lang="pl-PL" sz="1300" dirty="0" smtClean="0"/>
              <a:t>). </a:t>
            </a:r>
            <a:r>
              <a:rPr lang="pl-PL" sz="1300" dirty="0"/>
              <a:t>2012. Zarządzenie nr 36  Dyrektora Generalnego Lasów Państwowych z 20 kwietnia 2012. Warszawa. http://www.lasy.gov.pl/pl/pro/publikacje/copy_of_gospodarka-lesna/uzytkowanie/instrukcja-bhp/view </a:t>
            </a:r>
          </a:p>
        </p:txBody>
      </p:sp>
    </p:spTree>
    <p:extLst>
      <p:ext uri="{BB962C8B-B14F-4D97-AF65-F5344CB8AC3E}">
        <p14:creationId xmlns:p14="http://schemas.microsoft.com/office/powerpoint/2010/main" val="28627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Methodology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rgbClr val="000000"/>
                </a:solidFill>
                <a:ea typeface="Times New Roman"/>
              </a:rPr>
              <a:t>A questionnaire survey was conducted to obtain data for the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study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,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 </a:t>
            </a:r>
            <a:endParaRPr lang="pl-PL" sz="2600" dirty="0" smtClean="0">
              <a:solidFill>
                <a:srgbClr val="000000"/>
              </a:solidFill>
              <a:ea typeface="Times New Roman"/>
            </a:endParaRPr>
          </a:p>
          <a:p>
            <a:pPr algn="just"/>
            <a:r>
              <a:rPr lang="en-US" sz="2600" dirty="0">
                <a:solidFill>
                  <a:srgbClr val="000000"/>
                </a:solidFill>
                <a:ea typeface="Times New Roman"/>
              </a:rPr>
              <a:t>The target study subjects were operators of portable chainsaws, working in wood harvesting in 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15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forest </a:t>
            </a:r>
            <a:r>
              <a:rPr lang="en-US" sz="2600" dirty="0">
                <a:solidFill>
                  <a:srgbClr val="000000"/>
                </a:solidFill>
                <a:ea typeface="Times New Roman"/>
              </a:rPr>
              <a:t>districts located in the Regional Directorates of State Forests in </a:t>
            </a:r>
            <a:r>
              <a:rPr lang="en-US" sz="2600" dirty="0" err="1">
                <a:solidFill>
                  <a:srgbClr val="000000"/>
                </a:solidFill>
                <a:ea typeface="Times New Roman"/>
              </a:rPr>
              <a:t>Białystok</a:t>
            </a:r>
            <a:r>
              <a:rPr lang="en-US" sz="2600" dirty="0">
                <a:solidFill>
                  <a:srgbClr val="000000"/>
                </a:solidFill>
                <a:ea typeface="Times New Roman"/>
              </a:rPr>
              <a:t>, Katowice, Olsztyn and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Radom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,</a:t>
            </a:r>
          </a:p>
          <a:p>
            <a:r>
              <a:rPr lang="en-US" sz="2600" dirty="0">
                <a:solidFill>
                  <a:srgbClr val="000000"/>
                </a:solidFill>
                <a:ea typeface="Times New Roman"/>
              </a:rPr>
              <a:t>A total of 354 questionnaires were 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/>
            </a:r>
            <a:br>
              <a:rPr lang="pl-PL" sz="2600" dirty="0" smtClean="0">
                <a:solidFill>
                  <a:srgbClr val="000000"/>
                </a:solidFill>
                <a:ea typeface="Times New Roman"/>
              </a:rPr>
            </a:b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distributed </a:t>
            </a:r>
            <a:r>
              <a:rPr lang="en-US" sz="2600" dirty="0">
                <a:solidFill>
                  <a:srgbClr val="000000"/>
                </a:solidFill>
                <a:ea typeface="Times New Roman"/>
              </a:rPr>
              <a:t>to the chainsaw 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operator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s,</a:t>
            </a:r>
            <a:br>
              <a:rPr lang="pl-PL" sz="2600" dirty="0" smtClean="0">
                <a:solidFill>
                  <a:srgbClr val="000000"/>
                </a:solidFill>
                <a:ea typeface="Times New Roman"/>
              </a:rPr>
            </a:b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of </a:t>
            </a:r>
            <a:r>
              <a:rPr lang="en-US" sz="2600" dirty="0">
                <a:solidFill>
                  <a:srgbClr val="000000"/>
                </a:solidFill>
                <a:ea typeface="Times New Roman"/>
              </a:rPr>
              <a:t>which 209 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w</a:t>
            </a:r>
            <a:r>
              <a:rPr lang="en-US" sz="2600" dirty="0" smtClean="0">
                <a:solidFill>
                  <a:srgbClr val="000000"/>
                </a:solidFill>
                <a:ea typeface="Times New Roman"/>
              </a:rPr>
              <a:t>ere received</a:t>
            </a:r>
            <a:r>
              <a:rPr lang="pl-PL" sz="2600" dirty="0" smtClean="0">
                <a:solidFill>
                  <a:srgbClr val="000000"/>
                </a:solidFill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pl-PL" sz="2600" dirty="0" smtClean="0"/>
              <a:t> </a:t>
            </a:r>
            <a:endParaRPr lang="pl-PL" sz="26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67" y="4249937"/>
            <a:ext cx="2899833" cy="260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Self-assessment</a:t>
            </a:r>
            <a:endParaRPr lang="pl-PL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/>
              <a:t>Self-assessment of chainsaw operators on a scale of one to ten (1 – low, 10 – high self-assessment)</a:t>
            </a:r>
            <a:endParaRPr lang="pl-PL" sz="26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/>
          </p:nvPr>
        </p:nvGraphicFramePr>
        <p:xfrm>
          <a:off x="1883833" y="2788520"/>
          <a:ext cx="5376333" cy="3840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Graph" r:id="rId3" imgW="7560000" imgH="5400000" progId="STATISTICA.Graph">
                  <p:embed/>
                </p:oleObj>
              </mc:Choice>
              <mc:Fallback>
                <p:oleObj name="Graph" r:id="rId3" imgW="7560000" imgH="540000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3833" y="2788520"/>
                        <a:ext cx="5376333" cy="3840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70AD47">
                    <a:lumMod val="50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Self-assessment</a:t>
            </a:r>
            <a:r>
              <a:rPr lang="pl-PL" sz="3200" dirty="0" smtClean="0"/>
              <a:t> </a:t>
            </a:r>
            <a:r>
              <a:rPr lang="pl-PL" sz="3200" dirty="0" smtClean="0">
                <a:solidFill>
                  <a:schemeClr val="accent6">
                    <a:lumMod val="50000"/>
                  </a:schemeClr>
                </a:solidFill>
              </a:rPr>
              <a:t>vs. </a:t>
            </a:r>
            <a:r>
              <a:rPr lang="pl-PL" sz="3200" dirty="0" err="1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pl-PL" sz="3200" dirty="0" err="1" smtClean="0">
                <a:solidFill>
                  <a:schemeClr val="accent6">
                    <a:lumMod val="50000"/>
                  </a:schemeClr>
                </a:solidFill>
              </a:rPr>
              <a:t>eniority</a:t>
            </a:r>
            <a:r>
              <a:rPr lang="pl-PL" sz="3200" dirty="0" smtClean="0">
                <a:solidFill>
                  <a:schemeClr val="accent6">
                    <a:lumMod val="50000"/>
                  </a:schemeClr>
                </a:solidFill>
              </a:rPr>
              <a:t> in the </a:t>
            </a:r>
            <a:r>
              <a:rPr lang="pl-PL" sz="3200" dirty="0" err="1" smtClean="0">
                <a:solidFill>
                  <a:schemeClr val="accent6">
                    <a:lumMod val="50000"/>
                  </a:schemeClr>
                </a:solidFill>
              </a:rPr>
              <a:t>profession</a:t>
            </a:r>
            <a:endParaRPr lang="pl-PL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Influence of seniority of chainsaw operators on the self-assessment level with the identification of homogeneous groups (a, b) - ANOVA, Error: MS intergroup = 1.6853, </a:t>
            </a:r>
            <a:r>
              <a:rPr lang="en-US" sz="2000" dirty="0" err="1"/>
              <a:t>df</a:t>
            </a:r>
            <a:r>
              <a:rPr lang="en-US" sz="2000" dirty="0"/>
              <a:t> = 19,  at significance level α = 0.05)</a:t>
            </a:r>
            <a:endParaRPr lang="pl-PL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89000" y="3159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/>
          </p:nvPr>
        </p:nvGraphicFramePr>
        <p:xfrm>
          <a:off x="2165308" y="2853267"/>
          <a:ext cx="5111263" cy="3651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Graph" r:id="rId3" imgW="7560000" imgH="5400000" progId="STATISTICA.Graph">
                  <p:embed/>
                </p:oleObj>
              </mc:Choice>
              <mc:Fallback>
                <p:oleObj name="Graph" r:id="rId3" imgW="7560000" imgH="5400000" progId="STATISTICA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5308" y="2853267"/>
                        <a:ext cx="5111263" cy="3651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68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C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ompleted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ea typeface="Times New Roman"/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course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training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89% of </a:t>
            </a:r>
            <a:r>
              <a:rPr lang="pl-PL" dirty="0" err="1" smtClean="0"/>
              <a:t>chainsaw</a:t>
            </a:r>
            <a:r>
              <a:rPr lang="pl-PL" dirty="0" smtClean="0"/>
              <a:t> </a:t>
            </a:r>
            <a:r>
              <a:rPr lang="pl-PL" dirty="0" err="1" smtClean="0"/>
              <a:t>operators</a:t>
            </a:r>
            <a:r>
              <a:rPr lang="pl-PL" dirty="0" smtClean="0"/>
              <a:t> </a:t>
            </a:r>
            <a:r>
              <a:rPr lang="pl-PL" dirty="0" err="1" smtClean="0"/>
              <a:t>completed</a:t>
            </a:r>
            <a:r>
              <a:rPr lang="pl-PL" dirty="0" smtClean="0"/>
              <a:t> 2-week </a:t>
            </a:r>
            <a:r>
              <a:rPr lang="pl-PL" dirty="0" err="1" smtClean="0"/>
              <a:t>courses</a:t>
            </a:r>
            <a:r>
              <a:rPr lang="pl-PL" dirty="0" smtClean="0"/>
              <a:t>,</a:t>
            </a:r>
          </a:p>
          <a:p>
            <a:pPr algn="just"/>
            <a:r>
              <a:rPr lang="pl-PL" dirty="0" smtClean="0"/>
              <a:t>7% of </a:t>
            </a:r>
            <a:r>
              <a:rPr lang="pl-PL" dirty="0" err="1" smtClean="0"/>
              <a:t>them</a:t>
            </a:r>
            <a:r>
              <a:rPr lang="pl-PL" dirty="0" smtClean="0"/>
              <a:t> </a:t>
            </a:r>
            <a:r>
              <a:rPr lang="pl-PL" dirty="0" err="1" smtClean="0"/>
              <a:t>completed</a:t>
            </a:r>
            <a:r>
              <a:rPr lang="pl-PL" dirty="0" smtClean="0"/>
              <a:t>  2-3 </a:t>
            </a:r>
            <a:r>
              <a:rPr lang="pl-PL" dirty="0" err="1" smtClean="0"/>
              <a:t>day</a:t>
            </a:r>
            <a:r>
              <a:rPr lang="pl-PL" dirty="0" smtClean="0"/>
              <a:t> </a:t>
            </a:r>
            <a:r>
              <a:rPr lang="pl-PL" dirty="0" err="1" smtClean="0"/>
              <a:t>courses</a:t>
            </a:r>
            <a:r>
              <a:rPr lang="pl-PL" dirty="0" smtClean="0"/>
              <a:t>,</a:t>
            </a:r>
          </a:p>
          <a:p>
            <a:pPr algn="just"/>
            <a:r>
              <a:rPr lang="pl-PL" dirty="0" smtClean="0"/>
              <a:t>4% </a:t>
            </a:r>
            <a:r>
              <a:rPr lang="pl-PL" dirty="0" err="1" smtClean="0"/>
              <a:t>completed</a:t>
            </a:r>
            <a:r>
              <a:rPr lang="pl-PL" dirty="0" smtClean="0"/>
              <a:t> </a:t>
            </a:r>
            <a:r>
              <a:rPr lang="pl-PL" dirty="0" err="1" smtClean="0"/>
              <a:t>courses</a:t>
            </a:r>
            <a:r>
              <a:rPr lang="pl-PL" dirty="0" smtClean="0"/>
              <a:t> </a:t>
            </a:r>
            <a:r>
              <a:rPr lang="pl-PL" dirty="0" err="1" smtClean="0"/>
              <a:t>lasted</a:t>
            </a:r>
            <a:r>
              <a:rPr lang="pl-PL" dirty="0" smtClean="0"/>
              <a:t> ca. 4 </a:t>
            </a:r>
            <a:r>
              <a:rPr lang="pl-PL" dirty="0" err="1" smtClean="0"/>
              <a:t>weeks</a:t>
            </a:r>
            <a:r>
              <a:rPr lang="pl-PL" dirty="0" smtClean="0"/>
              <a:t>,</a:t>
            </a:r>
          </a:p>
          <a:p>
            <a:pPr algn="just"/>
            <a:r>
              <a:rPr lang="en-US" dirty="0">
                <a:solidFill>
                  <a:srgbClr val="000000"/>
                </a:solidFill>
                <a:ea typeface="Times New Roman"/>
              </a:rPr>
              <a:t>A large group of chainsaw operators obtained their skills from a friend or on their </a:t>
            </a:r>
            <a:r>
              <a:rPr lang="en-US" dirty="0" smtClean="0">
                <a:solidFill>
                  <a:srgbClr val="000000"/>
                </a:solidFill>
                <a:ea typeface="Times New Roman"/>
              </a:rPr>
              <a:t>own</a:t>
            </a:r>
            <a:r>
              <a:rPr lang="pl-PL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29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6754</TotalTime>
  <Words>960</Words>
  <Application>Microsoft Office PowerPoint</Application>
  <PresentationFormat>Pokaz na ekranie (4:3)</PresentationFormat>
  <Paragraphs>90</Paragraphs>
  <Slides>16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Motyw pakietu Office</vt:lpstr>
      <vt:lpstr>Graph</vt:lpstr>
      <vt:lpstr>TRAINING AND EQUIPPING CHAINSAW OPERATORS AND OCCUPATIONAL SAFETY IN POLISH FORESTS</vt:lpstr>
      <vt:lpstr>Timber harvesting in Poland</vt:lpstr>
      <vt:lpstr>Introduction</vt:lpstr>
      <vt:lpstr>Introduction</vt:lpstr>
      <vt:lpstr>Training of chainsaw operators</vt:lpstr>
      <vt:lpstr>Methodology</vt:lpstr>
      <vt:lpstr>Self-assessment</vt:lpstr>
      <vt:lpstr>Self-assessment vs. seniority in the profession</vt:lpstr>
      <vt:lpstr>Completed course/training</vt:lpstr>
      <vt:lpstr>Information provided on courses</vt:lpstr>
      <vt:lpstr>Safety of work with the chainsaw</vt:lpstr>
      <vt:lpstr>Safety of work with the chainsaw</vt:lpstr>
      <vt:lpstr>Accidents at work</vt:lpstr>
      <vt:lpstr>Conclusions</vt:lpstr>
      <vt:lpstr>Conclusions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rev-AG</dc:creator>
  <cp:lastModifiedBy>rev-AG</cp:lastModifiedBy>
  <cp:revision>36</cp:revision>
  <dcterms:created xsi:type="dcterms:W3CDTF">2020-09-11T10:34:08Z</dcterms:created>
  <dcterms:modified xsi:type="dcterms:W3CDTF">2020-10-22T12:22:16Z</dcterms:modified>
</cp:coreProperties>
</file>