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sldIdLst>
    <p:sldId id="301" r:id="rId2"/>
    <p:sldId id="345" r:id="rId3"/>
    <p:sldId id="359" r:id="rId4"/>
    <p:sldId id="367" r:id="rId5"/>
    <p:sldId id="332" r:id="rId6"/>
    <p:sldId id="347" r:id="rId7"/>
    <p:sldId id="361" r:id="rId8"/>
    <p:sldId id="348" r:id="rId9"/>
    <p:sldId id="349" r:id="rId10"/>
    <p:sldId id="369" r:id="rId11"/>
    <p:sldId id="370" r:id="rId12"/>
    <p:sldId id="340" r:id="rId13"/>
    <p:sldId id="352" r:id="rId14"/>
    <p:sldId id="353" r:id="rId15"/>
    <p:sldId id="364" r:id="rId16"/>
    <p:sldId id="363" r:id="rId17"/>
    <p:sldId id="344" r:id="rId18"/>
    <p:sldId id="366" r:id="rId19"/>
    <p:sldId id="326" r:id="rId20"/>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9"/>
    <a:srgbClr val="0099FF"/>
    <a:srgbClr val="001A0C"/>
    <a:srgbClr val="FFF3E7"/>
    <a:srgbClr val="FFEEA7"/>
    <a:srgbClr val="005426"/>
    <a:srgbClr val="423200"/>
    <a:srgbClr val="00220F"/>
    <a:srgbClr val="2A2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86" autoAdjust="0"/>
    <p:restoredTop sz="94571" autoAdjust="0"/>
  </p:normalViewPr>
  <p:slideViewPr>
    <p:cSldViewPr>
      <p:cViewPr varScale="1">
        <p:scale>
          <a:sx n="71" d="100"/>
          <a:sy n="71" d="100"/>
        </p:scale>
        <p:origin x="48" y="2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4CAF5E-50F4-44CB-A2A6-376D5DA3FE0B}" type="datetimeFigureOut">
              <a:rPr lang="tr-TR" smtClean="0"/>
              <a:t>11.11.2020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08697-5103-4F3D-B969-148C08815F4A}" type="slidenum">
              <a:rPr lang="tr-TR" smtClean="0"/>
              <a:t>‹#›</a:t>
            </a:fld>
            <a:endParaRPr lang="tr-TR"/>
          </a:p>
        </p:txBody>
      </p:sp>
    </p:spTree>
    <p:extLst>
      <p:ext uri="{BB962C8B-B14F-4D97-AF65-F5344CB8AC3E}">
        <p14:creationId xmlns:p14="http://schemas.microsoft.com/office/powerpoint/2010/main" val="383281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5708697-5103-4F3D-B969-148C08815F4A}" type="slidenum">
              <a:rPr lang="tr-TR" smtClean="0"/>
              <a:t>5</a:t>
            </a:fld>
            <a:endParaRPr lang="tr-TR"/>
          </a:p>
        </p:txBody>
      </p:sp>
    </p:spTree>
    <p:extLst>
      <p:ext uri="{BB962C8B-B14F-4D97-AF65-F5344CB8AC3E}">
        <p14:creationId xmlns:p14="http://schemas.microsoft.com/office/powerpoint/2010/main" val="2998922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tr-T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tr-T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tr-T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tr-T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tr-TR"/>
            </a:p>
          </p:txBody>
        </p:sp>
        <p:sp>
          <p:nvSpPr>
            <p:cNvPr id="7" name="Freeform 10"/>
            <p:cNvSpPr>
              <a:spLocks/>
            </p:cNvSpPr>
            <p:nvPr/>
          </p:nvSpPr>
          <p:spPr bwMode="hidden">
            <a:xfrm>
              <a:off x="0" y="0"/>
              <a:ext cx="5758" cy="1776"/>
            </a:xfrm>
            <a:custGeom>
              <a:avLst/>
              <a:gdLst>
                <a:gd name="T0" fmla="*/ 0 w 5740"/>
                <a:gd name="T1" fmla="*/ 0 h 1906"/>
                <a:gd name="T2" fmla="*/ 0 w 5740"/>
                <a:gd name="T3" fmla="*/ 817 h 1906"/>
                <a:gd name="T4" fmla="*/ 5959 w 5740"/>
                <a:gd name="T5" fmla="*/ 817 h 1906"/>
                <a:gd name="T6" fmla="*/ 59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203" name="Rectangle 11"/>
          <p:cNvSpPr>
            <a:spLocks noGrp="1" noChangeArrowheads="1"/>
          </p:cNvSpPr>
          <p:nvPr>
            <p:ph type="ctrTitle" sz="quarter"/>
          </p:nvPr>
        </p:nvSpPr>
        <p:spPr>
          <a:xfrm>
            <a:off x="685800" y="1736725"/>
            <a:ext cx="7772400" cy="1920875"/>
          </a:xfrm>
        </p:spPr>
        <p:txBody>
          <a:bodyPr/>
          <a:lstStyle>
            <a:lvl1pPr>
              <a:defRPr sz="4400"/>
            </a:lvl1pPr>
          </a:lstStyle>
          <a:p>
            <a:r>
              <a:rPr lang="tr-TR"/>
              <a:t>Asıl başlık stili için tıklatın</a:t>
            </a:r>
          </a:p>
        </p:txBody>
      </p:sp>
      <p:sp>
        <p:nvSpPr>
          <p:cNvPr id="82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tr-T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tr-T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F65A44E6-4E49-493C-9824-740C19578872}" type="slidenum">
              <a:rPr lang="tr-TR" altLang="tr-TR"/>
              <a:pPr>
                <a:defRPr/>
              </a:pPr>
              <a:t>‹#›</a:t>
            </a:fld>
            <a:endParaRPr lang="tr-TR" altLang="tr-TR"/>
          </a:p>
        </p:txBody>
      </p:sp>
    </p:spTree>
    <p:extLst>
      <p:ext uri="{BB962C8B-B14F-4D97-AF65-F5344CB8AC3E}">
        <p14:creationId xmlns:p14="http://schemas.microsoft.com/office/powerpoint/2010/main" val="36522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A9A697D6-62B6-42A2-876F-7F7E179C59D4}" type="slidenum">
              <a:rPr lang="tr-TR" altLang="tr-TR"/>
              <a:pPr>
                <a:defRPr/>
              </a:pPr>
              <a:t>‹#›</a:t>
            </a:fld>
            <a:endParaRPr lang="tr-TR" alt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7512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82070558-5EE5-4367-8DB8-ED96E803A964}" type="slidenum">
              <a:rPr lang="tr-TR" altLang="tr-TR"/>
              <a:pPr>
                <a:defRPr/>
              </a:pPr>
              <a:t>‹#›</a:t>
            </a:fld>
            <a:endParaRPr lang="tr-TR" alt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439290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3EF78375-2852-4A3F-8EBB-4A60B2BC8156}" type="slidenum">
              <a:rPr lang="tr-TR" altLang="tr-TR"/>
              <a:pPr>
                <a:defRPr/>
              </a:pPr>
              <a:t>‹#›</a:t>
            </a:fld>
            <a:endParaRPr lang="tr-TR" alt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35937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1C26D6E0-33E7-4A67-938B-3550E4D887E2}" type="slidenum">
              <a:rPr lang="tr-TR" altLang="tr-TR"/>
              <a:pPr>
                <a:defRPr/>
              </a:pPr>
              <a:t>‹#›</a:t>
            </a:fld>
            <a:endParaRPr lang="tr-TR" alt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934445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E227688A-46E5-4E56-8D0C-4324D404AC90}" type="slidenum">
              <a:rPr lang="tr-TR" altLang="tr-TR"/>
              <a:pPr>
                <a:defRPr/>
              </a:pPr>
              <a:t>‹#›</a:t>
            </a:fld>
            <a:endParaRPr lang="tr-TR" alt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47510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075FD241-7180-410A-BA5A-D76A52B02106}" type="slidenum">
              <a:rPr lang="tr-TR" altLang="tr-TR"/>
              <a:pPr>
                <a:defRPr/>
              </a:pPr>
              <a:t>‹#›</a:t>
            </a:fld>
            <a:endParaRPr lang="tr-TR" alt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05689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p>
        </p:txBody>
      </p:sp>
      <p:sp>
        <p:nvSpPr>
          <p:cNvPr id="8" name="Rectangle 3"/>
          <p:cNvSpPr>
            <a:spLocks noGrp="1" noChangeArrowheads="1"/>
          </p:cNvSpPr>
          <p:nvPr>
            <p:ph type="sldNum" sz="quarter" idx="11"/>
          </p:nvPr>
        </p:nvSpPr>
        <p:spPr>
          <a:ln/>
        </p:spPr>
        <p:txBody>
          <a:bodyPr/>
          <a:lstStyle>
            <a:lvl1pPr>
              <a:defRPr/>
            </a:lvl1pPr>
          </a:lstStyle>
          <a:p>
            <a:pPr>
              <a:defRPr/>
            </a:pPr>
            <a:fld id="{870E7098-CE69-478B-9D69-E2DB2AC05C7E}" type="slidenum">
              <a:rPr lang="tr-TR" altLang="tr-TR"/>
              <a:pPr>
                <a:defRPr/>
              </a:pPr>
              <a:t>‹#›</a:t>
            </a:fld>
            <a:endParaRPr lang="tr-TR" altLang="tr-TR"/>
          </a:p>
        </p:txBody>
      </p:sp>
      <p:sp>
        <p:nvSpPr>
          <p:cNvPr id="9"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73298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p>
        </p:txBody>
      </p:sp>
      <p:sp>
        <p:nvSpPr>
          <p:cNvPr id="4" name="Rectangle 3"/>
          <p:cNvSpPr>
            <a:spLocks noGrp="1" noChangeArrowheads="1"/>
          </p:cNvSpPr>
          <p:nvPr>
            <p:ph type="sldNum" sz="quarter" idx="11"/>
          </p:nvPr>
        </p:nvSpPr>
        <p:spPr>
          <a:ln/>
        </p:spPr>
        <p:txBody>
          <a:bodyPr/>
          <a:lstStyle>
            <a:lvl1pPr>
              <a:defRPr/>
            </a:lvl1pPr>
          </a:lstStyle>
          <a:p>
            <a:pPr>
              <a:defRPr/>
            </a:pPr>
            <a:fld id="{ECD93762-5CF5-461E-97CC-2EFDC45BF3D5}" type="slidenum">
              <a:rPr lang="tr-TR" altLang="tr-TR"/>
              <a:pPr>
                <a:defRPr/>
              </a:pPr>
              <a:t>‹#›</a:t>
            </a:fld>
            <a:endParaRPr lang="tr-TR" altLang="tr-T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51041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p>
        </p:txBody>
      </p:sp>
      <p:sp>
        <p:nvSpPr>
          <p:cNvPr id="3" name="Rectangle 3"/>
          <p:cNvSpPr>
            <a:spLocks noGrp="1" noChangeArrowheads="1"/>
          </p:cNvSpPr>
          <p:nvPr>
            <p:ph type="sldNum" sz="quarter" idx="11"/>
          </p:nvPr>
        </p:nvSpPr>
        <p:spPr>
          <a:ln/>
        </p:spPr>
        <p:txBody>
          <a:bodyPr/>
          <a:lstStyle>
            <a:lvl1pPr>
              <a:defRPr/>
            </a:lvl1pPr>
          </a:lstStyle>
          <a:p>
            <a:pPr>
              <a:defRPr/>
            </a:pPr>
            <a:fld id="{A890835D-2E0B-44FF-8B9D-7A58A175CC83}" type="slidenum">
              <a:rPr lang="tr-TR" altLang="tr-TR"/>
              <a:pPr>
                <a:defRPr/>
              </a:pPr>
              <a:t>‹#›</a:t>
            </a:fld>
            <a:endParaRPr lang="tr-TR" altLang="tr-TR"/>
          </a:p>
        </p:txBody>
      </p:sp>
      <p:sp>
        <p:nvSpPr>
          <p:cNvPr id="4"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60020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4EE682AF-C188-49AF-AFC1-73BABD43E414}" type="slidenum">
              <a:rPr lang="tr-TR" altLang="tr-TR"/>
              <a:pPr>
                <a:defRPr/>
              </a:pPr>
              <a:t>‹#›</a:t>
            </a:fld>
            <a:endParaRPr lang="tr-TR" alt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94152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E3B9EB51-7F9E-4E4C-9353-F8F170CC1610}" type="slidenum">
              <a:rPr lang="tr-TR" altLang="tr-TR"/>
              <a:pPr>
                <a:defRPr/>
              </a:pPr>
              <a:t>‹#›</a:t>
            </a:fld>
            <a:endParaRPr lang="tr-TR" alt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68774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tr-TR"/>
          </a:p>
        </p:txBody>
      </p:sp>
      <p:sp>
        <p:nvSpPr>
          <p:cNvPr id="717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945E4150-7A55-4883-91D2-6C796886786E}" type="slidenum">
              <a:rPr lang="tr-TR" altLang="tr-TR"/>
              <a:pPr>
                <a:defRPr/>
              </a:pPr>
              <a:t>‹#›</a:t>
            </a:fld>
            <a:endParaRPr lang="tr-TR" altLang="tr-T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71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tr-TR"/>
              </a:p>
            </p:txBody>
          </p:sp>
          <p:sp>
            <p:nvSpPr>
              <p:cNvPr id="71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tr-TR"/>
              </a:p>
            </p:txBody>
          </p:sp>
          <p:sp>
            <p:nvSpPr>
              <p:cNvPr id="71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tr-T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tr-TR"/>
              </a:p>
            </p:txBody>
          </p:sp>
        </p:grpSp>
        <p:sp>
          <p:nvSpPr>
            <p:cNvPr id="71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tr-TR"/>
            </a:p>
          </p:txBody>
        </p:sp>
        <p:sp>
          <p:nvSpPr>
            <p:cNvPr id="1034" name="Freeform 12"/>
            <p:cNvSpPr>
              <a:spLocks/>
            </p:cNvSpPr>
            <p:nvPr/>
          </p:nvSpPr>
          <p:spPr bwMode="hidden">
            <a:xfrm>
              <a:off x="0" y="0"/>
              <a:ext cx="5758" cy="1776"/>
            </a:xfrm>
            <a:custGeom>
              <a:avLst/>
              <a:gdLst>
                <a:gd name="T0" fmla="*/ 0 w 5740"/>
                <a:gd name="T1" fmla="*/ 0 h 1906"/>
                <a:gd name="T2" fmla="*/ 0 w 5740"/>
                <a:gd name="T3" fmla="*/ 817 h 1906"/>
                <a:gd name="T4" fmla="*/ 5959 w 5740"/>
                <a:gd name="T5" fmla="*/ 817 h 1906"/>
                <a:gd name="T6" fmla="*/ 59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8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718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tr-TR"/>
          </a:p>
        </p:txBody>
      </p:sp>
      <p:sp>
        <p:nvSpPr>
          <p:cNvPr id="718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dk2" tx1="lt1" bg2="dk1" tx2="lt2" accent1="accent1" accent2="accent2" accent3="accent3" accent4="accent4" accent5="accent5" accent6="accent6" hlink="hlink" folHlink="folHlink"/>
  <p:sldLayoutIdLst>
    <p:sldLayoutId id="2147484194"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FF33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200" b="1">
          <a:solidFill>
            <a:srgbClr val="FF33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200" b="1">
          <a:solidFill>
            <a:srgbClr val="FF33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200" b="1">
          <a:solidFill>
            <a:srgbClr val="FF33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200" b="1">
          <a:solidFill>
            <a:srgbClr val="FF33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200" b="1">
          <a:solidFill>
            <a:srgbClr val="FF33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200" b="1">
          <a:solidFill>
            <a:srgbClr val="FF33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200" b="1">
          <a:solidFill>
            <a:srgbClr val="FF33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200" b="1">
          <a:solidFill>
            <a:srgbClr val="FF3300"/>
          </a:solidFill>
          <a:effectLst>
            <a:outerShdw blurRad="38100" dist="38100" dir="2700000" algn="tl">
              <a:srgbClr val="000000"/>
            </a:outerShdw>
          </a:effectLst>
          <a:latin typeface="Arial" charset="0"/>
        </a:defRPr>
      </a:lvl9pPr>
    </p:titleStyle>
    <p:bodyStyle>
      <a:lvl1pPr marL="381000" indent="-381000" algn="l" rtl="0" eaLnBrk="0" fontAlgn="base" hangingPunct="0">
        <a:spcBef>
          <a:spcPct val="20000"/>
        </a:spcBef>
        <a:spcAft>
          <a:spcPct val="0"/>
        </a:spcAft>
        <a:buClr>
          <a:srgbClr val="FFFFA9"/>
        </a:buClr>
        <a:buFont typeface="Wingdings" pitchFamily="2" charset="2"/>
        <a:buAutoNum type="arabicPeriod"/>
        <a:defRPr sz="2400">
          <a:solidFill>
            <a:srgbClr val="FFFFA9"/>
          </a:solidFill>
          <a:effectLst>
            <a:outerShdw blurRad="38100" dist="38100" dir="2700000" algn="tl">
              <a:srgbClr val="000000"/>
            </a:outerShdw>
          </a:effectLst>
          <a:latin typeface="+mn-lt"/>
          <a:ea typeface="+mn-ea"/>
          <a:cs typeface="+mn-cs"/>
        </a:defRPr>
      </a:lvl1pPr>
      <a:lvl2pPr marL="838200" indent="-381000" algn="l" rtl="0" eaLnBrk="0" fontAlgn="base" hangingPunct="0">
        <a:spcBef>
          <a:spcPct val="20000"/>
        </a:spcBef>
        <a:spcAft>
          <a:spcPct val="0"/>
        </a:spcAft>
        <a:buClr>
          <a:schemeClr val="accent2"/>
        </a:buClr>
        <a:buSzPct val="70000"/>
        <a:buFont typeface="Wingdings" pitchFamily="2" charset="2"/>
        <a:buChar char="n"/>
        <a:defRPr sz="2000">
          <a:solidFill>
            <a:srgbClr val="FFFFA9"/>
          </a:solidFill>
          <a:effectLst>
            <a:outerShdw blurRad="38100" dist="38100" dir="2700000" algn="tl">
              <a:srgbClr val="000000"/>
            </a:outerShdw>
          </a:effectLst>
          <a:latin typeface="+mn-lt"/>
        </a:defRPr>
      </a:lvl2pPr>
      <a:lvl3pPr marL="1295400" indent="-381000" algn="l" rtl="0" eaLnBrk="0" fontAlgn="base" hangingPunct="0">
        <a:spcBef>
          <a:spcPct val="20000"/>
        </a:spcBef>
        <a:spcAft>
          <a:spcPct val="0"/>
        </a:spcAft>
        <a:buClr>
          <a:schemeClr val="tx2"/>
        </a:buClr>
        <a:buSzPct val="70000"/>
        <a:buFont typeface="Wingdings" pitchFamily="2" charset="2"/>
        <a:buChar char="n"/>
        <a:defRPr sz="2000">
          <a:solidFill>
            <a:srgbClr val="FFFFA9"/>
          </a:solidFill>
          <a:effectLst>
            <a:outerShdw blurRad="38100" dist="38100" dir="2700000" algn="tl">
              <a:srgbClr val="000000"/>
            </a:outerShdw>
          </a:effectLst>
          <a:latin typeface="+mn-lt"/>
        </a:defRPr>
      </a:lvl3pPr>
      <a:lvl4pPr marL="1752600" indent="-381000" algn="l" rtl="0" eaLnBrk="0" fontAlgn="base" hangingPunct="0">
        <a:spcBef>
          <a:spcPct val="20000"/>
        </a:spcBef>
        <a:spcAft>
          <a:spcPct val="0"/>
        </a:spcAft>
        <a:buClr>
          <a:schemeClr val="accent2"/>
        </a:buClr>
        <a:buSzPct val="70000"/>
        <a:buFont typeface="Wingdings" pitchFamily="2" charset="2"/>
        <a:buChar char="n"/>
        <a:defRPr sz="2000">
          <a:solidFill>
            <a:srgbClr val="FFFFA9"/>
          </a:solidFill>
          <a:effectLst>
            <a:outerShdw blurRad="38100" dist="38100" dir="2700000" algn="tl">
              <a:srgbClr val="000000"/>
            </a:outerShdw>
          </a:effectLst>
          <a:latin typeface="+mn-lt"/>
        </a:defRPr>
      </a:lvl4pPr>
      <a:lvl5pPr marL="2209800" indent="-381000" algn="l" rtl="0" eaLnBrk="0" fontAlgn="base" hangingPunct="0">
        <a:spcBef>
          <a:spcPct val="20000"/>
        </a:spcBef>
        <a:spcAft>
          <a:spcPct val="0"/>
        </a:spcAft>
        <a:buClr>
          <a:schemeClr val="hlink"/>
        </a:buClr>
        <a:buSzPct val="70000"/>
        <a:buFont typeface="Wingdings" pitchFamily="2" charset="2"/>
        <a:buChar char="n"/>
        <a:defRPr sz="2000">
          <a:solidFill>
            <a:srgbClr val="FFFFA9"/>
          </a:solidFill>
          <a:effectLst>
            <a:outerShdw blurRad="38100" dist="38100" dir="2700000" algn="tl">
              <a:srgbClr val="000000"/>
            </a:outerShdw>
          </a:effectLst>
          <a:latin typeface="+mn-lt"/>
        </a:defRPr>
      </a:lvl5pPr>
      <a:lvl6pPr marL="2667000" indent="-381000" algn="l" rtl="0" fontAlgn="base">
        <a:spcBef>
          <a:spcPct val="20000"/>
        </a:spcBef>
        <a:spcAft>
          <a:spcPct val="0"/>
        </a:spcAft>
        <a:buClr>
          <a:schemeClr val="hlink"/>
        </a:buClr>
        <a:buSzPct val="70000"/>
        <a:buFont typeface="Wingdings" pitchFamily="2" charset="2"/>
        <a:buChar char="n"/>
        <a:defRPr sz="2000">
          <a:solidFill>
            <a:srgbClr val="FFFFA9"/>
          </a:solidFill>
          <a:effectLst>
            <a:outerShdw blurRad="38100" dist="38100" dir="2700000" algn="tl">
              <a:srgbClr val="000000"/>
            </a:outerShdw>
          </a:effectLst>
          <a:latin typeface="+mn-lt"/>
        </a:defRPr>
      </a:lvl6pPr>
      <a:lvl7pPr marL="3124200" indent="-381000" algn="l" rtl="0" fontAlgn="base">
        <a:spcBef>
          <a:spcPct val="20000"/>
        </a:spcBef>
        <a:spcAft>
          <a:spcPct val="0"/>
        </a:spcAft>
        <a:buClr>
          <a:schemeClr val="hlink"/>
        </a:buClr>
        <a:buSzPct val="70000"/>
        <a:buFont typeface="Wingdings" pitchFamily="2" charset="2"/>
        <a:buChar char="n"/>
        <a:defRPr sz="2000">
          <a:solidFill>
            <a:srgbClr val="FFFFA9"/>
          </a:solidFill>
          <a:effectLst>
            <a:outerShdw blurRad="38100" dist="38100" dir="2700000" algn="tl">
              <a:srgbClr val="000000"/>
            </a:outerShdw>
          </a:effectLst>
          <a:latin typeface="+mn-lt"/>
        </a:defRPr>
      </a:lvl7pPr>
      <a:lvl8pPr marL="3581400" indent="-381000" algn="l" rtl="0" fontAlgn="base">
        <a:spcBef>
          <a:spcPct val="20000"/>
        </a:spcBef>
        <a:spcAft>
          <a:spcPct val="0"/>
        </a:spcAft>
        <a:buClr>
          <a:schemeClr val="hlink"/>
        </a:buClr>
        <a:buSzPct val="70000"/>
        <a:buFont typeface="Wingdings" pitchFamily="2" charset="2"/>
        <a:buChar char="n"/>
        <a:defRPr sz="2000">
          <a:solidFill>
            <a:srgbClr val="FFFFA9"/>
          </a:solidFill>
          <a:effectLst>
            <a:outerShdw blurRad="38100" dist="38100" dir="2700000" algn="tl">
              <a:srgbClr val="000000"/>
            </a:outerShdw>
          </a:effectLst>
          <a:latin typeface="+mn-lt"/>
        </a:defRPr>
      </a:lvl8pPr>
      <a:lvl9pPr marL="4038600" indent="-381000" algn="l" rtl="0" fontAlgn="base">
        <a:spcBef>
          <a:spcPct val="20000"/>
        </a:spcBef>
        <a:spcAft>
          <a:spcPct val="0"/>
        </a:spcAft>
        <a:buClr>
          <a:schemeClr val="hlink"/>
        </a:buClr>
        <a:buSzPct val="70000"/>
        <a:buFont typeface="Wingdings" pitchFamily="2" charset="2"/>
        <a:buChar char="n"/>
        <a:defRPr sz="2000">
          <a:solidFill>
            <a:srgbClr val="FFFFA9"/>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9959" y="990600"/>
            <a:ext cx="7772400" cy="2057400"/>
          </a:xfrm>
        </p:spPr>
        <p:txBody>
          <a:bodyPr/>
          <a:lstStyle/>
          <a:p>
            <a:r>
              <a:rPr lang="en-US" sz="3200" dirty="0">
                <a:solidFill>
                  <a:srgbClr val="FF0000"/>
                </a:solidFill>
                <a:effectLst/>
              </a:rPr>
              <a:t>Determination of the Safest Route for Logging Trucks based on Road Types and Conditions </a:t>
            </a:r>
          </a:p>
        </p:txBody>
      </p:sp>
      <p:sp>
        <p:nvSpPr>
          <p:cNvPr id="2053" name="Rectangle 5"/>
          <p:cNvSpPr>
            <a:spLocks noChangeArrowheads="1"/>
          </p:cNvSpPr>
          <p:nvPr/>
        </p:nvSpPr>
        <p:spPr bwMode="auto">
          <a:xfrm>
            <a:off x="762000" y="2967633"/>
            <a:ext cx="7391400" cy="3570208"/>
          </a:xfrm>
          <a:prstGeom prst="rect">
            <a:avLst/>
          </a:prstGeom>
          <a:noFill/>
          <a:ln w="9525">
            <a:noFill/>
            <a:miter lim="800000"/>
            <a:headEnd/>
            <a:tailEnd/>
          </a:ln>
          <a:effectLst/>
        </p:spPr>
        <p:txBody>
          <a:bodyPr>
            <a:spAutoFit/>
          </a:bodyPr>
          <a:lstStyle/>
          <a:p>
            <a:pPr algn="ctr" eaLnBrk="1" hangingPunct="1">
              <a:defRPr/>
            </a:pPr>
            <a:endParaRPr lang="tr-TR" sz="1400" b="1" dirty="0">
              <a:solidFill>
                <a:schemeClr val="tx1">
                  <a:lumMod val="95000"/>
                </a:schemeClr>
              </a:solidFill>
              <a:latin typeface="Arial" charset="0"/>
            </a:endParaRPr>
          </a:p>
          <a:p>
            <a:pPr algn="ctr" eaLnBrk="1" hangingPunct="1">
              <a:defRPr/>
            </a:pPr>
            <a:r>
              <a:rPr lang="tr-TR" sz="2400" b="1" dirty="0" smtClean="0">
                <a:solidFill>
                  <a:srgbClr val="FFFF00"/>
                </a:solidFill>
                <a:latin typeface="+mn-lt"/>
              </a:rPr>
              <a:t>Abdullah </a:t>
            </a:r>
            <a:r>
              <a:rPr lang="tr-TR" sz="2400" b="1" dirty="0">
                <a:solidFill>
                  <a:srgbClr val="FFFF00"/>
                </a:solidFill>
                <a:latin typeface="+mn-lt"/>
              </a:rPr>
              <a:t>E. Akay</a:t>
            </a:r>
          </a:p>
          <a:p>
            <a:pPr algn="ctr" eaLnBrk="1" hangingPunct="1">
              <a:defRPr/>
            </a:pPr>
            <a:endParaRPr lang="tr-TR" sz="2400" b="1" dirty="0" smtClean="0">
              <a:solidFill>
                <a:srgbClr val="FFFF00"/>
              </a:solidFill>
              <a:latin typeface="+mn-lt"/>
            </a:endParaRPr>
          </a:p>
          <a:p>
            <a:pPr algn="ctr" eaLnBrk="1" hangingPunct="1">
              <a:defRPr/>
            </a:pPr>
            <a:endParaRPr lang="tr-TR" sz="2400" b="1" dirty="0">
              <a:solidFill>
                <a:srgbClr val="FFFF00"/>
              </a:solidFill>
              <a:latin typeface="+mn-lt"/>
            </a:endParaRPr>
          </a:p>
          <a:p>
            <a:pPr algn="ctr" eaLnBrk="1" hangingPunct="1">
              <a:defRPr/>
            </a:pPr>
            <a:r>
              <a:rPr lang="tr-TR" sz="2000" b="1" dirty="0">
                <a:solidFill>
                  <a:srgbClr val="FFFF00"/>
                </a:solidFill>
                <a:latin typeface="+mn-lt"/>
              </a:rPr>
              <a:t>Bursa Technical </a:t>
            </a:r>
            <a:r>
              <a:rPr lang="tr-TR" sz="2000" b="1" dirty="0" err="1">
                <a:solidFill>
                  <a:srgbClr val="FFFF00"/>
                </a:solidFill>
                <a:latin typeface="+mn-lt"/>
              </a:rPr>
              <a:t>University</a:t>
            </a:r>
            <a:endParaRPr lang="tr-TR" sz="2000" b="1" dirty="0">
              <a:solidFill>
                <a:srgbClr val="FFFF00"/>
              </a:solidFill>
              <a:latin typeface="+mn-lt"/>
            </a:endParaRPr>
          </a:p>
          <a:p>
            <a:pPr algn="ctr" eaLnBrk="1" hangingPunct="1">
              <a:defRPr/>
            </a:pPr>
            <a:r>
              <a:rPr lang="tr-TR" sz="2000" b="1" dirty="0" err="1">
                <a:solidFill>
                  <a:srgbClr val="FFFF00"/>
                </a:solidFill>
                <a:latin typeface="+mn-lt"/>
              </a:rPr>
              <a:t>Faculty</a:t>
            </a:r>
            <a:r>
              <a:rPr lang="tr-TR" sz="2000" b="1" dirty="0">
                <a:solidFill>
                  <a:srgbClr val="FFFF00"/>
                </a:solidFill>
                <a:latin typeface="+mn-lt"/>
              </a:rPr>
              <a:t> of </a:t>
            </a:r>
            <a:r>
              <a:rPr lang="tr-TR" sz="2000" b="1" dirty="0" err="1" smtClean="0">
                <a:solidFill>
                  <a:srgbClr val="FFFF00"/>
                </a:solidFill>
                <a:latin typeface="+mn-lt"/>
              </a:rPr>
              <a:t>Forestry</a:t>
            </a:r>
            <a:endParaRPr lang="tr-TR" sz="2000" b="1" dirty="0" smtClean="0">
              <a:solidFill>
                <a:srgbClr val="FFFF00"/>
              </a:solidFill>
              <a:latin typeface="+mn-lt"/>
            </a:endParaRPr>
          </a:p>
          <a:p>
            <a:pPr algn="ctr" eaLnBrk="1" hangingPunct="1">
              <a:defRPr/>
            </a:pPr>
            <a:endParaRPr lang="tr-TR" b="1" dirty="0" smtClean="0">
              <a:solidFill>
                <a:srgbClr val="FFFF00"/>
              </a:solidFill>
              <a:latin typeface="+mn-lt"/>
            </a:endParaRPr>
          </a:p>
          <a:p>
            <a:pPr algn="ctr" eaLnBrk="1" hangingPunct="1">
              <a:defRPr/>
            </a:pPr>
            <a:endParaRPr lang="tr-TR" b="1" dirty="0">
              <a:solidFill>
                <a:srgbClr val="FFFF00"/>
              </a:solidFill>
              <a:latin typeface="+mn-lt"/>
            </a:endParaRPr>
          </a:p>
          <a:p>
            <a:pPr algn="ctr" eaLnBrk="1" hangingPunct="1">
              <a:defRPr/>
            </a:pPr>
            <a:endParaRPr lang="tr-TR" b="1" dirty="0" smtClean="0">
              <a:solidFill>
                <a:srgbClr val="FFFF00"/>
              </a:solidFill>
              <a:latin typeface="+mn-lt"/>
            </a:endParaRPr>
          </a:p>
          <a:p>
            <a:pPr algn="ctr" eaLnBrk="1" hangingPunct="1">
              <a:defRPr/>
            </a:pPr>
            <a:r>
              <a:rPr lang="tr-TR" sz="1600" b="1" dirty="0" smtClean="0">
                <a:solidFill>
                  <a:srgbClr val="FFFF00"/>
                </a:solidFill>
                <a:latin typeface="+mn-lt"/>
              </a:rPr>
              <a:t>         </a:t>
            </a:r>
          </a:p>
          <a:p>
            <a:pPr algn="ctr" eaLnBrk="1" hangingPunct="1">
              <a:defRPr/>
            </a:pPr>
            <a:r>
              <a:rPr lang="tr-TR" sz="1600" b="1" dirty="0" err="1" smtClean="0">
                <a:solidFill>
                  <a:srgbClr val="FFFF00"/>
                </a:solidFill>
                <a:latin typeface="+mn-lt"/>
              </a:rPr>
              <a:t>October</a:t>
            </a:r>
            <a:r>
              <a:rPr lang="tr-TR" sz="1600" b="1" dirty="0" smtClean="0">
                <a:solidFill>
                  <a:srgbClr val="FFFF00"/>
                </a:solidFill>
                <a:latin typeface="+mn-lt"/>
              </a:rPr>
              <a:t> 2020</a:t>
            </a:r>
          </a:p>
          <a:p>
            <a:pPr algn="ctr" eaLnBrk="1" hangingPunct="1">
              <a:defRPr/>
            </a:pPr>
            <a:endParaRPr lang="tr-TR" sz="1400" b="1" dirty="0">
              <a:solidFill>
                <a:schemeClr val="tx1">
                  <a:lumMod val="95000"/>
                </a:schemeClr>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tr-TR" dirty="0" smtClean="0">
                <a:solidFill>
                  <a:srgbClr val="990000"/>
                </a:solidFill>
              </a:rPr>
              <a:t>MATERIAL AND METHODS</a:t>
            </a:r>
          </a:p>
        </p:txBody>
      </p:sp>
      <p:sp>
        <p:nvSpPr>
          <p:cNvPr id="46083" name="Rectangle 3"/>
          <p:cNvSpPr>
            <a:spLocks noChangeArrowheads="1"/>
          </p:cNvSpPr>
          <p:nvPr/>
        </p:nvSpPr>
        <p:spPr bwMode="auto">
          <a:xfrm>
            <a:off x="685800" y="1295400"/>
            <a:ext cx="7772400" cy="4785926"/>
          </a:xfrm>
          <a:prstGeom prst="rect">
            <a:avLst/>
          </a:prstGeom>
          <a:noFill/>
          <a:ln w="9525">
            <a:noFill/>
            <a:miter lim="800000"/>
            <a:headEnd/>
            <a:tailEnd/>
          </a:ln>
          <a:effectLst/>
        </p:spPr>
        <p:txBody>
          <a:bodyPr anchor="ctr">
            <a:spAutoFit/>
          </a:bodyPr>
          <a:lstStyle/>
          <a:p>
            <a:pPr algn="just" eaLnBrk="1" hangingPunct="1">
              <a:spcAft>
                <a:spcPts val="600"/>
              </a:spcAft>
              <a:defRPr/>
            </a:pPr>
            <a:r>
              <a:rPr lang="en-US" sz="2000" b="1" dirty="0">
                <a:solidFill>
                  <a:srgbClr val="FFC000"/>
                </a:solidFill>
                <a:effectLst>
                  <a:outerShdw blurRad="38100" dist="38100" dir="2700000" algn="tl">
                    <a:srgbClr val="000000">
                      <a:alpha val="43137"/>
                    </a:srgbClr>
                  </a:outerShdw>
                </a:effectLst>
                <a:latin typeface="+mn-lt"/>
              </a:rPr>
              <a:t>Network </a:t>
            </a:r>
            <a:r>
              <a:rPr lang="en-US" sz="2000" b="1" dirty="0" smtClean="0">
                <a:solidFill>
                  <a:srgbClr val="FFC000"/>
                </a:solidFill>
                <a:effectLst>
                  <a:outerShdw blurRad="38100" dist="38100" dir="2700000" algn="tl">
                    <a:srgbClr val="000000">
                      <a:alpha val="43137"/>
                    </a:srgbClr>
                  </a:outerShdw>
                </a:effectLst>
                <a:latin typeface="+mn-lt"/>
              </a:rPr>
              <a:t>Analysis</a:t>
            </a:r>
            <a:endParaRPr lang="tr-TR" sz="2000" b="1" dirty="0" smtClean="0">
              <a:solidFill>
                <a:srgbClr val="FFC000"/>
              </a:solidFill>
              <a:effectLst>
                <a:outerShdw blurRad="38100" dist="38100" dir="2700000" algn="tl">
                  <a:srgbClr val="000000">
                    <a:alpha val="43137"/>
                  </a:srgbClr>
                </a:outerShdw>
              </a:effectLst>
              <a:latin typeface="+mn-lt"/>
            </a:endParaRPr>
          </a:p>
          <a:p>
            <a:pPr marL="342900" indent="-342900" algn="just" eaLnBrk="1" hangingPunct="1">
              <a:spcAft>
                <a:spcPts val="600"/>
              </a:spcAft>
              <a:buFont typeface="Wingdings" panose="05000000000000000000" pitchFamily="2" charset="2"/>
              <a:buChar char="Ø"/>
              <a:defRPr/>
            </a:pPr>
            <a:r>
              <a:rPr lang="en-US" sz="2000" b="1" dirty="0">
                <a:solidFill>
                  <a:srgbClr val="FFFFA9"/>
                </a:solidFill>
                <a:effectLst>
                  <a:outerShdw blurRad="38100" dist="38100" dir="2700000" algn="tl">
                    <a:srgbClr val="000000">
                      <a:alpha val="43137"/>
                    </a:srgbClr>
                  </a:outerShdw>
                </a:effectLst>
                <a:latin typeface="+mn-lt"/>
              </a:rPr>
              <a:t>“Network Analyst” extension in ArcGIS provides network-based spatial analysis including routing, service area, closest facility, travel directions, and new location-allocation analysis.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600"/>
              </a:spcAft>
              <a:buFont typeface="Wingdings" panose="05000000000000000000"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rPr>
              <a:t>Using </a:t>
            </a:r>
            <a:r>
              <a:rPr lang="en-US" sz="2000" b="1" dirty="0">
                <a:solidFill>
                  <a:srgbClr val="FFFFA9"/>
                </a:solidFill>
                <a:effectLst>
                  <a:outerShdw blurRad="38100" dist="38100" dir="2700000" algn="tl">
                    <a:srgbClr val="000000">
                      <a:alpha val="43137"/>
                    </a:srgbClr>
                  </a:outerShdw>
                </a:effectLst>
                <a:latin typeface="+mn-lt"/>
              </a:rPr>
              <a:t>a sophisticated network model, users can easily build networks based on GIS database.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600"/>
              </a:spcAft>
              <a:buFont typeface="Wingdings" panose="05000000000000000000"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rPr>
              <a:t>In </a:t>
            </a:r>
            <a:r>
              <a:rPr lang="en-US" sz="2000" b="1" dirty="0">
                <a:solidFill>
                  <a:srgbClr val="FFFFA9"/>
                </a:solidFill>
                <a:effectLst>
                  <a:outerShdw blurRad="38100" dist="38100" dir="2700000" algn="tl">
                    <a:srgbClr val="000000">
                      <a:alpha val="43137"/>
                    </a:srgbClr>
                  </a:outerShdw>
                </a:effectLst>
                <a:latin typeface="+mn-lt"/>
              </a:rPr>
              <a:t>this study, “New Closest Facility” method within the “Network Analyst” extension was implemented to explore optimum routing solutions for two scenarios.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600"/>
              </a:spcAft>
              <a:buFont typeface="Wingdings" panose="05000000000000000000"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rPr>
              <a:t>In </a:t>
            </a:r>
            <a:r>
              <a:rPr lang="en-US" sz="2000" b="1" dirty="0">
                <a:solidFill>
                  <a:srgbClr val="FFFFA9"/>
                </a:solidFill>
                <a:effectLst>
                  <a:outerShdw blurRad="38100" dist="38100" dir="2700000" algn="tl">
                    <a:srgbClr val="000000">
                      <a:alpha val="43137"/>
                    </a:srgbClr>
                  </a:outerShdw>
                </a:effectLst>
                <a:latin typeface="+mn-lt"/>
              </a:rPr>
              <a:t>the first scenario, transportation planning with minimum transportation cost was developed.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600"/>
              </a:spcAft>
              <a:buFont typeface="Wingdings" panose="05000000000000000000"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rPr>
              <a:t>The </a:t>
            </a:r>
            <a:r>
              <a:rPr lang="en-US" sz="2000" b="1" dirty="0">
                <a:solidFill>
                  <a:srgbClr val="FFFFA9"/>
                </a:solidFill>
                <a:effectLst>
                  <a:outerShdw blurRad="38100" dist="38100" dir="2700000" algn="tl">
                    <a:srgbClr val="000000">
                      <a:alpha val="43137"/>
                    </a:srgbClr>
                  </a:outerShdw>
                </a:effectLst>
                <a:latin typeface="+mn-lt"/>
              </a:rPr>
              <a:t>transportation cost was assigned to the links that represented the road sections in the network database. </a:t>
            </a:r>
          </a:p>
        </p:txBody>
      </p:sp>
    </p:spTree>
    <p:extLst>
      <p:ext uri="{BB962C8B-B14F-4D97-AF65-F5344CB8AC3E}">
        <p14:creationId xmlns:p14="http://schemas.microsoft.com/office/powerpoint/2010/main" val="4222410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tr-TR" dirty="0" smtClean="0">
                <a:solidFill>
                  <a:srgbClr val="990000"/>
                </a:solidFill>
              </a:rPr>
              <a:t>MATERIAL AND METHODS</a:t>
            </a:r>
          </a:p>
        </p:txBody>
      </p:sp>
      <p:sp>
        <p:nvSpPr>
          <p:cNvPr id="46083" name="Rectangle 3"/>
          <p:cNvSpPr>
            <a:spLocks noChangeArrowheads="1"/>
          </p:cNvSpPr>
          <p:nvPr/>
        </p:nvSpPr>
        <p:spPr bwMode="auto">
          <a:xfrm>
            <a:off x="762000" y="1524000"/>
            <a:ext cx="7772400" cy="2400657"/>
          </a:xfrm>
          <a:prstGeom prst="rect">
            <a:avLst/>
          </a:prstGeom>
          <a:noFill/>
          <a:ln w="9525">
            <a:noFill/>
            <a:miter lim="800000"/>
            <a:headEnd/>
            <a:tailEnd/>
          </a:ln>
          <a:effectLst/>
        </p:spPr>
        <p:txBody>
          <a:bodyPr anchor="ctr">
            <a:spAutoFit/>
          </a:bodyPr>
          <a:lstStyle/>
          <a:p>
            <a:pPr marL="342900" indent="-342900" algn="just" eaLnBrk="1" hangingPunct="1">
              <a:spcAft>
                <a:spcPts val="600"/>
              </a:spcAft>
              <a:buFont typeface="Wingdings" pitchFamily="2" charset="2"/>
              <a:buChar char="Ø"/>
              <a:defRPr/>
            </a:pPr>
            <a:r>
              <a:rPr lang="en-US" sz="2000" b="1" dirty="0">
                <a:solidFill>
                  <a:srgbClr val="FFFFA9"/>
                </a:solidFill>
                <a:effectLst>
                  <a:outerShdw blurRad="38100" dist="38100" dir="2700000" algn="tl">
                    <a:srgbClr val="000000">
                      <a:alpha val="43137"/>
                    </a:srgbClr>
                  </a:outerShdw>
                </a:effectLst>
                <a:latin typeface="+mn-lt"/>
              </a:rPr>
              <a:t>In the second scenario, transportation planning that ensured the safest logging truck driving was developed.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600"/>
              </a:spcAft>
              <a:buFont typeface="Wingdings"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rPr>
              <a:t>The </a:t>
            </a:r>
            <a:r>
              <a:rPr lang="en-US" sz="2000" b="1" dirty="0">
                <a:solidFill>
                  <a:srgbClr val="FFFFA9"/>
                </a:solidFill>
                <a:effectLst>
                  <a:outerShdw blurRad="38100" dist="38100" dir="2700000" algn="tl">
                    <a:srgbClr val="000000">
                      <a:alpha val="43137"/>
                    </a:srgbClr>
                  </a:outerShdw>
                </a:effectLst>
                <a:latin typeface="+mn-lt"/>
              </a:rPr>
              <a:t>safety score was assigned to the links that represented the road sections in the network database.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600"/>
              </a:spcAft>
              <a:buFont typeface="Wingdings"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rPr>
              <a:t>Finally</a:t>
            </a:r>
            <a:r>
              <a:rPr lang="en-US" sz="2000" b="1" dirty="0">
                <a:solidFill>
                  <a:srgbClr val="FFFFA9"/>
                </a:solidFill>
                <a:effectLst>
                  <a:outerShdw blurRad="38100" dist="38100" dir="2700000" algn="tl">
                    <a:srgbClr val="000000">
                      <a:alpha val="43137"/>
                    </a:srgbClr>
                  </a:outerShdw>
                </a:effectLst>
                <a:latin typeface="+mn-lt"/>
              </a:rPr>
              <a:t>, both scenarios were compared in terms of total transportation costs and hauling route of forest products from each landing. </a:t>
            </a:r>
          </a:p>
        </p:txBody>
      </p:sp>
    </p:spTree>
    <p:extLst>
      <p:ext uri="{BB962C8B-B14F-4D97-AF65-F5344CB8AC3E}">
        <p14:creationId xmlns:p14="http://schemas.microsoft.com/office/powerpoint/2010/main" val="4222410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a:defRPr/>
            </a:pPr>
            <a:r>
              <a:rPr lang="en-US" dirty="0" smtClean="0">
                <a:solidFill>
                  <a:srgbClr val="990000"/>
                </a:solidFill>
              </a:rPr>
              <a:t>RESULTS AND DISCUSSION</a:t>
            </a:r>
            <a:endParaRPr lang="tr-TR" dirty="0">
              <a:solidFill>
                <a:srgbClr val="990000"/>
              </a:solidFill>
            </a:endParaRPr>
          </a:p>
        </p:txBody>
      </p:sp>
      <p:sp>
        <p:nvSpPr>
          <p:cNvPr id="8" name="Rectangle 160"/>
          <p:cNvSpPr>
            <a:spLocks noChangeArrowheads="1"/>
          </p:cNvSpPr>
          <p:nvPr/>
        </p:nvSpPr>
        <p:spPr bwMode="auto">
          <a:xfrm>
            <a:off x="304800" y="1370112"/>
            <a:ext cx="8218488" cy="3939540"/>
          </a:xfrm>
          <a:prstGeom prst="rect">
            <a:avLst/>
          </a:prstGeom>
          <a:noFill/>
          <a:ln w="9525">
            <a:noFill/>
            <a:miter lim="800000"/>
            <a:headEnd/>
            <a:tailEnd/>
          </a:ln>
        </p:spPr>
        <p:txBody>
          <a:bodyPr anchor="ctr">
            <a:spAutoFit/>
          </a:bodyPr>
          <a:lstStyle/>
          <a:p>
            <a:pPr marL="342900" indent="-342900" algn="just" eaLnBrk="1" hangingPunct="1">
              <a:spcAft>
                <a:spcPts val="1200"/>
              </a:spcAft>
              <a:buFont typeface="Wingdings" pitchFamily="2" charset="2"/>
              <a:buChar char="Ø"/>
              <a:defRPr/>
            </a:pPr>
            <a:r>
              <a:rPr lang="en-US" sz="2000" b="1" dirty="0">
                <a:solidFill>
                  <a:srgbClr val="FFFFA9"/>
                </a:solidFill>
                <a:latin typeface="+mn-lt"/>
                <a:cs typeface="Arial" charset="0"/>
              </a:rPr>
              <a:t>In this study, GIS-based network analysis method was used to develop the optimum transportation plans for two scenarios prioritizing minimum transportation cost and the safest transportation. </a:t>
            </a:r>
            <a:endParaRPr lang="tr-TR" sz="2000" b="1" dirty="0" smtClean="0">
              <a:solidFill>
                <a:srgbClr val="FFFFA9"/>
              </a:solidFill>
              <a:latin typeface="+mn-lt"/>
              <a:cs typeface="Arial" charset="0"/>
            </a:endParaRPr>
          </a:p>
          <a:p>
            <a:pPr marL="342900" indent="-342900" algn="just" eaLnBrk="1" hangingPunct="1">
              <a:spcAft>
                <a:spcPts val="1200"/>
              </a:spcAft>
              <a:buFont typeface="Wingdings" pitchFamily="2" charset="2"/>
              <a:buChar char="Ø"/>
              <a:defRPr/>
            </a:pPr>
            <a:r>
              <a:rPr lang="en-US" sz="2000" b="1" dirty="0" smtClean="0">
                <a:solidFill>
                  <a:srgbClr val="FFFFA9"/>
                </a:solidFill>
                <a:latin typeface="+mn-lt"/>
                <a:cs typeface="Arial" charset="0"/>
              </a:rPr>
              <a:t>The </a:t>
            </a:r>
            <a:r>
              <a:rPr lang="en-US" sz="2000" b="1" dirty="0">
                <a:solidFill>
                  <a:srgbClr val="FFFFA9"/>
                </a:solidFill>
                <a:latin typeface="+mn-lt"/>
                <a:cs typeface="Arial" charset="0"/>
              </a:rPr>
              <a:t>results indicated that total transportation cost was 4238.22 € in the first </a:t>
            </a:r>
            <a:r>
              <a:rPr lang="en-US" sz="2000" b="1" dirty="0" smtClean="0">
                <a:solidFill>
                  <a:srgbClr val="FFFFA9"/>
                </a:solidFill>
                <a:latin typeface="+mn-lt"/>
                <a:cs typeface="Arial" charset="0"/>
              </a:rPr>
              <a:t>scenario. </a:t>
            </a:r>
            <a:endParaRPr lang="tr-TR" sz="2000" b="1" dirty="0" smtClean="0">
              <a:solidFill>
                <a:srgbClr val="FFFFA9"/>
              </a:solidFill>
              <a:latin typeface="+mn-lt"/>
              <a:cs typeface="Arial" charset="0"/>
            </a:endParaRPr>
          </a:p>
          <a:p>
            <a:pPr marL="342900" indent="-342900" algn="just" eaLnBrk="1" hangingPunct="1">
              <a:spcAft>
                <a:spcPts val="1200"/>
              </a:spcAft>
              <a:buFont typeface="Wingdings" pitchFamily="2" charset="2"/>
              <a:buChar char="Ø"/>
              <a:defRPr/>
            </a:pPr>
            <a:r>
              <a:rPr lang="en-US" sz="2000" b="1" dirty="0" smtClean="0">
                <a:solidFill>
                  <a:srgbClr val="FFFFA9"/>
                </a:solidFill>
                <a:latin typeface="+mn-lt"/>
                <a:cs typeface="Arial" charset="0"/>
              </a:rPr>
              <a:t>It </a:t>
            </a:r>
            <a:r>
              <a:rPr lang="en-US" sz="2000" b="1" dirty="0">
                <a:solidFill>
                  <a:srgbClr val="FFFFA9"/>
                </a:solidFill>
                <a:latin typeface="+mn-lt"/>
                <a:cs typeface="Arial" charset="0"/>
              </a:rPr>
              <a:t>was found that the forest products from one landing (Landing 1) was hauled to </a:t>
            </a:r>
            <a:r>
              <a:rPr lang="en-US" sz="2000" b="1" dirty="0" err="1">
                <a:solidFill>
                  <a:srgbClr val="FFFFA9"/>
                </a:solidFill>
                <a:latin typeface="+mn-lt"/>
                <a:cs typeface="Arial" charset="0"/>
              </a:rPr>
              <a:t>Paşalar</a:t>
            </a:r>
            <a:r>
              <a:rPr lang="en-US" sz="2000" b="1" dirty="0">
                <a:solidFill>
                  <a:srgbClr val="FFFFA9"/>
                </a:solidFill>
                <a:latin typeface="+mn-lt"/>
                <a:cs typeface="Arial" charset="0"/>
              </a:rPr>
              <a:t> Depot, from two landings (Landing 2 and 3) to </a:t>
            </a:r>
            <a:r>
              <a:rPr lang="en-US" sz="2000" b="1" dirty="0" err="1">
                <a:solidFill>
                  <a:srgbClr val="FFFFA9"/>
                </a:solidFill>
                <a:latin typeface="+mn-lt"/>
                <a:cs typeface="Arial" charset="0"/>
              </a:rPr>
              <a:t>Karapınar</a:t>
            </a:r>
            <a:r>
              <a:rPr lang="en-US" sz="2000" b="1" dirty="0">
                <a:solidFill>
                  <a:srgbClr val="FFFFA9"/>
                </a:solidFill>
                <a:latin typeface="+mn-lt"/>
                <a:cs typeface="Arial" charset="0"/>
              </a:rPr>
              <a:t> Depot, and other two landings (Landing 4 and 5) to </a:t>
            </a:r>
            <a:r>
              <a:rPr lang="en-US" sz="2000" b="1" dirty="0" err="1">
                <a:solidFill>
                  <a:srgbClr val="FFFFA9"/>
                </a:solidFill>
                <a:latin typeface="+mn-lt"/>
                <a:cs typeface="Arial" charset="0"/>
              </a:rPr>
              <a:t>Sünlük</a:t>
            </a:r>
            <a:r>
              <a:rPr lang="en-US" sz="2000" b="1" dirty="0">
                <a:solidFill>
                  <a:srgbClr val="FFFFA9"/>
                </a:solidFill>
                <a:latin typeface="+mn-lt"/>
                <a:cs typeface="Arial" charset="0"/>
              </a:rPr>
              <a:t> Depot. </a:t>
            </a:r>
            <a:endParaRPr lang="tr-TR" sz="2000" b="1" dirty="0" smtClean="0">
              <a:solidFill>
                <a:srgbClr val="FFFFA9"/>
              </a:solidFill>
              <a:latin typeface="+mn-lt"/>
              <a:cs typeface="Arial" charset="0"/>
            </a:endParaRPr>
          </a:p>
          <a:p>
            <a:pPr marL="342900" indent="-342900" algn="just" eaLnBrk="1" hangingPunct="1">
              <a:spcAft>
                <a:spcPts val="1200"/>
              </a:spcAft>
              <a:buFont typeface="Wingdings" pitchFamily="2" charset="2"/>
              <a:buChar char="Ø"/>
              <a:defRPr/>
            </a:pPr>
            <a:r>
              <a:rPr lang="en-US" sz="2000" b="1" dirty="0" smtClean="0">
                <a:solidFill>
                  <a:srgbClr val="FFFFA9"/>
                </a:solidFill>
                <a:latin typeface="+mn-lt"/>
                <a:cs typeface="Arial" charset="0"/>
              </a:rPr>
              <a:t> </a:t>
            </a:r>
            <a:endParaRPr lang="en-US" sz="2000" b="1" dirty="0">
              <a:solidFill>
                <a:srgbClr val="FFFFA9"/>
              </a:solidFill>
              <a:latin typeface="+mn-lt"/>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a:defRPr/>
            </a:pPr>
            <a:r>
              <a:rPr lang="en-US" dirty="0" smtClean="0">
                <a:solidFill>
                  <a:srgbClr val="990000"/>
                </a:solidFill>
              </a:rPr>
              <a:t>RESULTS AND DISCUSSION</a:t>
            </a:r>
            <a:endParaRPr lang="tr-TR" dirty="0">
              <a:solidFill>
                <a:srgbClr val="990000"/>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4035447527"/>
              </p:ext>
            </p:extLst>
          </p:nvPr>
        </p:nvGraphicFramePr>
        <p:xfrm>
          <a:off x="533400" y="1417638"/>
          <a:ext cx="8229600" cy="5160935"/>
        </p:xfrm>
        <a:graphic>
          <a:graphicData uri="http://schemas.openxmlformats.org/drawingml/2006/table">
            <a:tbl>
              <a:tblPr firstRow="1" firstCol="1" bandRow="1">
                <a:tableStyleId>{5C22544A-7EE6-4342-B048-85BDC9FD1C3A}</a:tableStyleId>
              </a:tblPr>
              <a:tblGrid>
                <a:gridCol w="1143000">
                  <a:extLst>
                    <a:ext uri="{9D8B030D-6E8A-4147-A177-3AD203B41FA5}">
                      <a16:colId xmlns:a16="http://schemas.microsoft.com/office/drawing/2014/main" val="3383909581"/>
                    </a:ext>
                  </a:extLst>
                </a:gridCol>
                <a:gridCol w="1752600">
                  <a:extLst>
                    <a:ext uri="{9D8B030D-6E8A-4147-A177-3AD203B41FA5}">
                      <a16:colId xmlns:a16="http://schemas.microsoft.com/office/drawing/2014/main" val="56326684"/>
                    </a:ext>
                  </a:extLst>
                </a:gridCol>
                <a:gridCol w="1127686">
                  <a:extLst>
                    <a:ext uri="{9D8B030D-6E8A-4147-A177-3AD203B41FA5}">
                      <a16:colId xmlns:a16="http://schemas.microsoft.com/office/drawing/2014/main" val="127453194"/>
                    </a:ext>
                  </a:extLst>
                </a:gridCol>
                <a:gridCol w="2103157">
                  <a:extLst>
                    <a:ext uri="{9D8B030D-6E8A-4147-A177-3AD203B41FA5}">
                      <a16:colId xmlns:a16="http://schemas.microsoft.com/office/drawing/2014/main" val="506113836"/>
                    </a:ext>
                  </a:extLst>
                </a:gridCol>
                <a:gridCol w="2103157">
                  <a:extLst>
                    <a:ext uri="{9D8B030D-6E8A-4147-A177-3AD203B41FA5}">
                      <a16:colId xmlns:a16="http://schemas.microsoft.com/office/drawing/2014/main" val="4293728352"/>
                    </a:ext>
                  </a:extLst>
                </a:gridCol>
              </a:tblGrid>
              <a:tr h="885485">
                <a:tc>
                  <a:txBody>
                    <a:bodyPr/>
                    <a:lstStyle/>
                    <a:p>
                      <a:pPr algn="just">
                        <a:lnSpc>
                          <a:spcPct val="100000"/>
                        </a:lnSpc>
                        <a:spcAft>
                          <a:spcPts val="0"/>
                        </a:spcAft>
                      </a:pPr>
                      <a:r>
                        <a:rPr lang="en-US" sz="1600">
                          <a:effectLst/>
                        </a:rPr>
                        <a:t>Landings</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en-US" sz="1600">
                          <a:effectLst/>
                        </a:rPr>
                        <a:t>Depots</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600">
                          <a:effectLst/>
                        </a:rPr>
                        <a:t>Timber Volume (m</a:t>
                      </a:r>
                      <a:r>
                        <a:rPr lang="en-US" sz="1600" baseline="30000">
                          <a:effectLst/>
                        </a:rPr>
                        <a:t>3</a:t>
                      </a:r>
                      <a:r>
                        <a:rPr lang="en-US" sz="1600">
                          <a:effectLst/>
                        </a:rPr>
                        <a: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600" dirty="0">
                          <a:effectLst/>
                        </a:rPr>
                        <a:t>Unit cost </a:t>
                      </a:r>
                      <a:endParaRPr lang="tr-TR" sz="1600" dirty="0" smtClean="0">
                        <a:effectLst/>
                      </a:endParaRPr>
                    </a:p>
                    <a:p>
                      <a:pPr algn="ctr">
                        <a:lnSpc>
                          <a:spcPct val="100000"/>
                        </a:lnSpc>
                        <a:spcAft>
                          <a:spcPts val="0"/>
                        </a:spcAft>
                      </a:pPr>
                      <a:r>
                        <a:rPr lang="en-US" sz="1600" dirty="0" smtClean="0">
                          <a:effectLst/>
                        </a:rPr>
                        <a:t>(</a:t>
                      </a:r>
                      <a:r>
                        <a:rPr lang="en-US" sz="1600" dirty="0">
                          <a:effectLst/>
                        </a:rPr>
                        <a:t>€/m</a:t>
                      </a:r>
                      <a:r>
                        <a:rPr lang="en-US" sz="1600" baseline="30000" dirty="0">
                          <a:effectLst/>
                        </a:rPr>
                        <a:t>3</a:t>
                      </a:r>
                      <a:r>
                        <a:rPr lang="en-US" sz="1600" dirty="0">
                          <a:effectLst/>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600" dirty="0">
                          <a:effectLst/>
                        </a:rPr>
                        <a:t>Transportation </a:t>
                      </a:r>
                      <a:endParaRPr lang="tr-TR" sz="1600" dirty="0" smtClean="0">
                        <a:effectLst/>
                      </a:endParaRPr>
                    </a:p>
                    <a:p>
                      <a:pPr algn="ctr">
                        <a:lnSpc>
                          <a:spcPct val="100000"/>
                        </a:lnSpc>
                        <a:spcAft>
                          <a:spcPts val="0"/>
                        </a:spcAft>
                      </a:pPr>
                      <a:r>
                        <a:rPr lang="en-US" sz="1600" dirty="0" smtClean="0">
                          <a:effectLst/>
                        </a:rPr>
                        <a:t>Cost </a:t>
                      </a:r>
                      <a:r>
                        <a:rPr lang="en-US" sz="1600" dirty="0">
                          <a:effectLst/>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7046810"/>
                  </a:ext>
                </a:extLst>
              </a:tr>
              <a:tr h="285030">
                <a:tc rowSpan="3">
                  <a:txBody>
                    <a:bodyPr/>
                    <a:lstStyle/>
                    <a:p>
                      <a:pPr algn="ctr">
                        <a:lnSpc>
                          <a:spcPct val="100000"/>
                        </a:lnSpc>
                        <a:spcAft>
                          <a:spcPts val="0"/>
                        </a:spcAft>
                      </a:pPr>
                      <a:r>
                        <a:rPr lang="en-US" sz="1600">
                          <a:effectLst/>
                        </a:rPr>
                        <a:t>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a:effectLst/>
                        </a:rPr>
                        <a:t>Paşalar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00000"/>
                        </a:lnSpc>
                        <a:spcAft>
                          <a:spcPts val="0"/>
                        </a:spcAft>
                      </a:pPr>
                      <a:r>
                        <a:rPr lang="tr-TR" sz="1600" dirty="0">
                          <a:effectLst/>
                        </a:rPr>
                        <a:t>246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a:effectLst/>
                        </a:rPr>
                        <a:t>0.65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tr-TR" sz="1600">
                          <a:effectLst/>
                        </a:rPr>
                        <a:t>160.21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9349869"/>
                  </a:ext>
                </a:extLst>
              </a:tr>
              <a:tr h="285030">
                <a:tc vMerge="1">
                  <a:txBody>
                    <a:bodyPr/>
                    <a:lstStyle/>
                    <a:p>
                      <a:endParaRPr lang="tr-TR"/>
                    </a:p>
                  </a:txBody>
                  <a:tcPr/>
                </a:tc>
                <a:tc>
                  <a:txBody>
                    <a:bodyPr/>
                    <a:lstStyle/>
                    <a:p>
                      <a:pPr algn="just">
                        <a:lnSpc>
                          <a:spcPct val="100000"/>
                        </a:lnSpc>
                        <a:spcAft>
                          <a:spcPts val="0"/>
                        </a:spcAft>
                      </a:pPr>
                      <a:r>
                        <a:rPr lang="en-US" sz="1600">
                          <a:effectLst/>
                        </a:rPr>
                        <a:t>Karapınar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a:txBody>
                    <a:bodyPr/>
                    <a:lstStyle/>
                    <a:p>
                      <a:pPr algn="ctr">
                        <a:lnSpc>
                          <a:spcPct val="100000"/>
                        </a:lnSpc>
                        <a:spcAft>
                          <a:spcPts val="0"/>
                        </a:spcAft>
                      </a:pPr>
                      <a:r>
                        <a:rPr lang="tr-TR" sz="1600">
                          <a:effectLst/>
                        </a:rPr>
                        <a:t>0.67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0000"/>
                        </a:lnSpc>
                        <a:spcAft>
                          <a:spcPts val="0"/>
                        </a:spcAft>
                      </a:pPr>
                      <a:r>
                        <a:rPr lang="tr-TR" sz="1600">
                          <a:effectLst/>
                        </a:rPr>
                        <a:t>164.01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9615570"/>
                  </a:ext>
                </a:extLst>
              </a:tr>
              <a:tr h="285030">
                <a:tc vMerge="1">
                  <a:txBody>
                    <a:bodyPr/>
                    <a:lstStyle/>
                    <a:p>
                      <a:endParaRPr lang="tr-TR"/>
                    </a:p>
                  </a:txBody>
                  <a:tcPr/>
                </a:tc>
                <a:tc>
                  <a:txBody>
                    <a:bodyPr/>
                    <a:lstStyle/>
                    <a:p>
                      <a:pPr algn="just">
                        <a:lnSpc>
                          <a:spcPct val="100000"/>
                        </a:lnSpc>
                        <a:spcAft>
                          <a:spcPts val="0"/>
                        </a:spcAft>
                      </a:pPr>
                      <a:r>
                        <a:rPr lang="en-US" sz="1600">
                          <a:effectLst/>
                        </a:rPr>
                        <a:t>Sünlük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a:txBody>
                    <a:bodyPr/>
                    <a:lstStyle/>
                    <a:p>
                      <a:pPr algn="ctr">
                        <a:lnSpc>
                          <a:spcPct val="100000"/>
                        </a:lnSpc>
                        <a:spcAft>
                          <a:spcPts val="0"/>
                        </a:spcAft>
                      </a:pPr>
                      <a:r>
                        <a:rPr lang="tr-TR" sz="1600">
                          <a:effectLst/>
                        </a:rPr>
                        <a:t>1.56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0000"/>
                        </a:lnSpc>
                        <a:spcAft>
                          <a:spcPts val="0"/>
                        </a:spcAft>
                      </a:pPr>
                      <a:r>
                        <a:rPr lang="tr-TR" sz="1600">
                          <a:effectLst/>
                        </a:rPr>
                        <a:t>383.27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3688815"/>
                  </a:ext>
                </a:extLst>
              </a:tr>
              <a:tr h="285030">
                <a:tc rowSpan="3">
                  <a:txBody>
                    <a:bodyPr/>
                    <a:lstStyle/>
                    <a:p>
                      <a:pPr algn="ctr">
                        <a:lnSpc>
                          <a:spcPct val="100000"/>
                        </a:lnSpc>
                        <a:spcAft>
                          <a:spcPts val="0"/>
                        </a:spcAft>
                      </a:pPr>
                      <a:r>
                        <a:rPr lang="en-US" sz="1600">
                          <a:effectLst/>
                        </a:rPr>
                        <a:t>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a:effectLst/>
                        </a:rPr>
                        <a:t>Paşalar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00000"/>
                        </a:lnSpc>
                        <a:spcAft>
                          <a:spcPts val="0"/>
                        </a:spcAft>
                      </a:pPr>
                      <a:r>
                        <a:rPr lang="tr-TR" sz="1600">
                          <a:effectLst/>
                        </a:rPr>
                        <a:t>887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a:effectLst/>
                        </a:rPr>
                        <a:t>0.68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tr-TR" sz="1600">
                          <a:effectLst/>
                        </a:rPr>
                        <a:t>601.25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5781030"/>
                  </a:ext>
                </a:extLst>
              </a:tr>
              <a:tr h="285030">
                <a:tc vMerge="1">
                  <a:txBody>
                    <a:bodyPr/>
                    <a:lstStyle/>
                    <a:p>
                      <a:endParaRPr lang="tr-TR"/>
                    </a:p>
                  </a:txBody>
                  <a:tcPr/>
                </a:tc>
                <a:tc>
                  <a:txBody>
                    <a:bodyPr/>
                    <a:lstStyle/>
                    <a:p>
                      <a:pPr algn="just">
                        <a:lnSpc>
                          <a:spcPct val="100000"/>
                        </a:lnSpc>
                        <a:spcAft>
                          <a:spcPts val="0"/>
                        </a:spcAft>
                      </a:pPr>
                      <a:r>
                        <a:rPr lang="en-US" sz="1600">
                          <a:effectLst/>
                        </a:rPr>
                        <a:t>Karapınar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a:txBody>
                    <a:bodyPr/>
                    <a:lstStyle/>
                    <a:p>
                      <a:pPr algn="ctr">
                        <a:lnSpc>
                          <a:spcPct val="100000"/>
                        </a:lnSpc>
                        <a:spcAft>
                          <a:spcPts val="0"/>
                        </a:spcAft>
                      </a:pPr>
                      <a:r>
                        <a:rPr lang="tr-TR" sz="1600">
                          <a:effectLst/>
                        </a:rPr>
                        <a:t>0.55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tr-TR" sz="1600">
                          <a:effectLst/>
                        </a:rPr>
                        <a:t>487.80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8960845"/>
                  </a:ext>
                </a:extLst>
              </a:tr>
              <a:tr h="285030">
                <a:tc vMerge="1">
                  <a:txBody>
                    <a:bodyPr/>
                    <a:lstStyle/>
                    <a:p>
                      <a:endParaRPr lang="tr-TR"/>
                    </a:p>
                  </a:txBody>
                  <a:tcPr/>
                </a:tc>
                <a:tc>
                  <a:txBody>
                    <a:bodyPr/>
                    <a:lstStyle/>
                    <a:p>
                      <a:pPr algn="just">
                        <a:lnSpc>
                          <a:spcPct val="100000"/>
                        </a:lnSpc>
                        <a:spcAft>
                          <a:spcPts val="0"/>
                        </a:spcAft>
                      </a:pPr>
                      <a:r>
                        <a:rPr lang="en-US" sz="1600">
                          <a:effectLst/>
                        </a:rPr>
                        <a:t>Sünlük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a:txBody>
                    <a:bodyPr/>
                    <a:lstStyle/>
                    <a:p>
                      <a:pPr algn="ctr">
                        <a:lnSpc>
                          <a:spcPct val="100000"/>
                        </a:lnSpc>
                        <a:spcAft>
                          <a:spcPts val="0"/>
                        </a:spcAft>
                      </a:pPr>
                      <a:r>
                        <a:rPr lang="tr-TR" sz="1600">
                          <a:effectLst/>
                        </a:rPr>
                        <a:t>0.98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tr-TR" sz="1600">
                          <a:effectLst/>
                        </a:rPr>
                        <a:t>867.56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7909608"/>
                  </a:ext>
                </a:extLst>
              </a:tr>
              <a:tr h="285030">
                <a:tc rowSpan="3">
                  <a:txBody>
                    <a:bodyPr/>
                    <a:lstStyle/>
                    <a:p>
                      <a:pPr algn="ctr">
                        <a:lnSpc>
                          <a:spcPct val="100000"/>
                        </a:lnSpc>
                        <a:spcAft>
                          <a:spcPts val="0"/>
                        </a:spcAft>
                      </a:pPr>
                      <a:r>
                        <a:rPr lang="en-US" sz="1600">
                          <a:effectLst/>
                        </a:rPr>
                        <a:t>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a:effectLst/>
                        </a:rPr>
                        <a:t>Paşalar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00000"/>
                        </a:lnSpc>
                        <a:spcAft>
                          <a:spcPts val="0"/>
                        </a:spcAft>
                      </a:pPr>
                      <a:r>
                        <a:rPr lang="tr-TR" sz="1600">
                          <a:effectLst/>
                        </a:rPr>
                        <a:t>383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a:effectLst/>
                        </a:rPr>
                        <a:t>0.93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tr-TR" sz="1600">
                          <a:effectLst/>
                        </a:rPr>
                        <a:t>357.58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2589679"/>
                  </a:ext>
                </a:extLst>
              </a:tr>
              <a:tr h="285030">
                <a:tc vMerge="1">
                  <a:txBody>
                    <a:bodyPr/>
                    <a:lstStyle/>
                    <a:p>
                      <a:endParaRPr lang="tr-TR"/>
                    </a:p>
                  </a:txBody>
                  <a:tcPr/>
                </a:tc>
                <a:tc>
                  <a:txBody>
                    <a:bodyPr/>
                    <a:lstStyle/>
                    <a:p>
                      <a:pPr algn="just">
                        <a:lnSpc>
                          <a:spcPct val="100000"/>
                        </a:lnSpc>
                        <a:spcAft>
                          <a:spcPts val="0"/>
                        </a:spcAft>
                      </a:pPr>
                      <a:r>
                        <a:rPr lang="en-US" sz="1600">
                          <a:effectLst/>
                        </a:rPr>
                        <a:t>Karapınar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a:txBody>
                    <a:bodyPr/>
                    <a:lstStyle/>
                    <a:p>
                      <a:pPr algn="ctr">
                        <a:lnSpc>
                          <a:spcPct val="100000"/>
                        </a:lnSpc>
                        <a:spcAft>
                          <a:spcPts val="0"/>
                        </a:spcAft>
                      </a:pPr>
                      <a:r>
                        <a:rPr lang="tr-TR" sz="1600">
                          <a:effectLst/>
                        </a:rPr>
                        <a:t>0.81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tr-TR" sz="1600">
                          <a:effectLst/>
                        </a:rPr>
                        <a:t>308.60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2472717"/>
                  </a:ext>
                </a:extLst>
              </a:tr>
              <a:tr h="285030">
                <a:tc vMerge="1">
                  <a:txBody>
                    <a:bodyPr/>
                    <a:lstStyle/>
                    <a:p>
                      <a:endParaRPr lang="tr-TR"/>
                    </a:p>
                  </a:txBody>
                  <a:tcPr/>
                </a:tc>
                <a:tc>
                  <a:txBody>
                    <a:bodyPr/>
                    <a:lstStyle/>
                    <a:p>
                      <a:pPr algn="just">
                        <a:lnSpc>
                          <a:spcPct val="100000"/>
                        </a:lnSpc>
                        <a:spcAft>
                          <a:spcPts val="0"/>
                        </a:spcAft>
                      </a:pPr>
                      <a:r>
                        <a:rPr lang="en-US" sz="1600">
                          <a:effectLst/>
                        </a:rPr>
                        <a:t>Sünlük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a:txBody>
                    <a:bodyPr/>
                    <a:lstStyle/>
                    <a:p>
                      <a:pPr algn="ctr">
                        <a:lnSpc>
                          <a:spcPct val="100000"/>
                        </a:lnSpc>
                        <a:spcAft>
                          <a:spcPts val="0"/>
                        </a:spcAft>
                      </a:pPr>
                      <a:r>
                        <a:rPr lang="tr-TR" sz="1600">
                          <a:effectLst/>
                        </a:rPr>
                        <a:t>1.23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tr-TR" sz="1600">
                          <a:effectLst/>
                        </a:rPr>
                        <a:t>472.57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7256953"/>
                  </a:ext>
                </a:extLst>
              </a:tr>
              <a:tr h="285030">
                <a:tc rowSpan="3">
                  <a:txBody>
                    <a:bodyPr/>
                    <a:lstStyle/>
                    <a:p>
                      <a:pPr algn="ctr">
                        <a:lnSpc>
                          <a:spcPct val="100000"/>
                        </a:lnSpc>
                        <a:spcAft>
                          <a:spcPts val="0"/>
                        </a:spcAft>
                      </a:pPr>
                      <a:r>
                        <a:rPr lang="en-US" sz="1600">
                          <a:effectLst/>
                        </a:rPr>
                        <a:t>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a:effectLst/>
                        </a:rPr>
                        <a:t>Paşalar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00000"/>
                        </a:lnSpc>
                        <a:spcAft>
                          <a:spcPts val="0"/>
                        </a:spcAft>
                      </a:pPr>
                      <a:r>
                        <a:rPr lang="tr-TR" sz="1600">
                          <a:effectLst/>
                        </a:rPr>
                        <a:t>2407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a:effectLst/>
                        </a:rPr>
                        <a:t>1.38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tr-TR" sz="1600">
                          <a:effectLst/>
                        </a:rPr>
                        <a:t>3326.10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6834208"/>
                  </a:ext>
                </a:extLst>
              </a:tr>
              <a:tr h="285030">
                <a:tc vMerge="1">
                  <a:txBody>
                    <a:bodyPr/>
                    <a:lstStyle/>
                    <a:p>
                      <a:endParaRPr lang="tr-TR"/>
                    </a:p>
                  </a:txBody>
                  <a:tcPr/>
                </a:tc>
                <a:tc>
                  <a:txBody>
                    <a:bodyPr/>
                    <a:lstStyle/>
                    <a:p>
                      <a:pPr algn="just">
                        <a:lnSpc>
                          <a:spcPct val="100000"/>
                        </a:lnSpc>
                        <a:spcAft>
                          <a:spcPts val="0"/>
                        </a:spcAft>
                      </a:pPr>
                      <a:r>
                        <a:rPr lang="en-US" sz="1600">
                          <a:effectLst/>
                        </a:rPr>
                        <a:t>Karapınar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a:txBody>
                    <a:bodyPr/>
                    <a:lstStyle/>
                    <a:p>
                      <a:pPr algn="ctr">
                        <a:lnSpc>
                          <a:spcPct val="100000"/>
                        </a:lnSpc>
                        <a:spcAft>
                          <a:spcPts val="0"/>
                        </a:spcAft>
                      </a:pPr>
                      <a:r>
                        <a:rPr lang="tr-TR" sz="1600">
                          <a:effectLst/>
                        </a:rPr>
                        <a:t>1.25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tr-TR" sz="1600">
                          <a:effectLst/>
                        </a:rPr>
                        <a:t>3018.25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8448938"/>
                  </a:ext>
                </a:extLst>
              </a:tr>
              <a:tr h="285030">
                <a:tc vMerge="1">
                  <a:txBody>
                    <a:bodyPr/>
                    <a:lstStyle/>
                    <a:p>
                      <a:endParaRPr lang="tr-TR"/>
                    </a:p>
                  </a:txBody>
                  <a:tcPr/>
                </a:tc>
                <a:tc>
                  <a:txBody>
                    <a:bodyPr/>
                    <a:lstStyle/>
                    <a:p>
                      <a:pPr algn="just">
                        <a:lnSpc>
                          <a:spcPct val="100000"/>
                        </a:lnSpc>
                        <a:spcAft>
                          <a:spcPts val="0"/>
                        </a:spcAft>
                      </a:pPr>
                      <a:r>
                        <a:rPr lang="en-US" sz="1600">
                          <a:effectLst/>
                        </a:rPr>
                        <a:t>Sünlük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a:txBody>
                    <a:bodyPr/>
                    <a:lstStyle/>
                    <a:p>
                      <a:pPr algn="ctr">
                        <a:lnSpc>
                          <a:spcPct val="100000"/>
                        </a:lnSpc>
                        <a:spcAft>
                          <a:spcPts val="0"/>
                        </a:spcAft>
                      </a:pPr>
                      <a:r>
                        <a:rPr lang="tr-TR" sz="1600">
                          <a:effectLst/>
                        </a:rPr>
                        <a:t>1.11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tr-TR" sz="1600">
                          <a:effectLst/>
                        </a:rPr>
                        <a:t>2674.71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7495153"/>
                  </a:ext>
                </a:extLst>
              </a:tr>
              <a:tr h="285030">
                <a:tc rowSpan="3">
                  <a:txBody>
                    <a:bodyPr/>
                    <a:lstStyle/>
                    <a:p>
                      <a:pPr algn="ctr">
                        <a:lnSpc>
                          <a:spcPct val="100000"/>
                        </a:lnSpc>
                        <a:spcAft>
                          <a:spcPts val="0"/>
                        </a:spcAft>
                      </a:pPr>
                      <a:r>
                        <a:rPr lang="en-US" sz="1600">
                          <a:effectLst/>
                        </a:rPr>
                        <a:t>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1600">
                          <a:effectLst/>
                        </a:rPr>
                        <a:t>Paşalar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00000"/>
                        </a:lnSpc>
                        <a:spcAft>
                          <a:spcPts val="0"/>
                        </a:spcAft>
                      </a:pPr>
                      <a:r>
                        <a:rPr lang="tr-TR" sz="1600">
                          <a:effectLst/>
                        </a:rPr>
                        <a:t>415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a:effectLst/>
                        </a:rPr>
                        <a:t>1.87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tr-TR" sz="1600">
                          <a:effectLst/>
                        </a:rPr>
                        <a:t>776.12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9804677"/>
                  </a:ext>
                </a:extLst>
              </a:tr>
              <a:tr h="285030">
                <a:tc vMerge="1">
                  <a:txBody>
                    <a:bodyPr/>
                    <a:lstStyle/>
                    <a:p>
                      <a:endParaRPr lang="tr-TR"/>
                    </a:p>
                  </a:txBody>
                  <a:tcPr/>
                </a:tc>
                <a:tc>
                  <a:txBody>
                    <a:bodyPr/>
                    <a:lstStyle/>
                    <a:p>
                      <a:pPr algn="just">
                        <a:lnSpc>
                          <a:spcPct val="100000"/>
                        </a:lnSpc>
                        <a:spcAft>
                          <a:spcPts val="0"/>
                        </a:spcAft>
                      </a:pPr>
                      <a:r>
                        <a:rPr lang="en-US" sz="1600">
                          <a:effectLst/>
                        </a:rPr>
                        <a:t>Karapınar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a:txBody>
                    <a:bodyPr/>
                    <a:lstStyle/>
                    <a:p>
                      <a:pPr algn="ctr">
                        <a:lnSpc>
                          <a:spcPct val="100000"/>
                        </a:lnSpc>
                        <a:spcAft>
                          <a:spcPts val="0"/>
                        </a:spcAft>
                      </a:pPr>
                      <a:r>
                        <a:rPr lang="tr-TR" sz="1600">
                          <a:effectLst/>
                        </a:rPr>
                        <a:t>1.74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tr-TR" sz="1600">
                          <a:effectLst/>
                        </a:rPr>
                        <a:t>723.04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8462719"/>
                  </a:ext>
                </a:extLst>
              </a:tr>
              <a:tr h="285030">
                <a:tc vMerge="1">
                  <a:txBody>
                    <a:bodyPr/>
                    <a:lstStyle/>
                    <a:p>
                      <a:endParaRPr lang="tr-TR"/>
                    </a:p>
                  </a:txBody>
                  <a:tcPr/>
                </a:tc>
                <a:tc>
                  <a:txBody>
                    <a:bodyPr/>
                    <a:lstStyle/>
                    <a:p>
                      <a:pPr algn="just">
                        <a:lnSpc>
                          <a:spcPct val="100000"/>
                        </a:lnSpc>
                        <a:spcAft>
                          <a:spcPts val="0"/>
                        </a:spcAft>
                      </a:pPr>
                      <a:r>
                        <a:rPr lang="en-US" sz="1600">
                          <a:effectLst/>
                        </a:rPr>
                        <a:t>Sünlük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a:txBody>
                    <a:bodyPr/>
                    <a:lstStyle/>
                    <a:p>
                      <a:pPr algn="ctr">
                        <a:lnSpc>
                          <a:spcPct val="100000"/>
                        </a:lnSpc>
                        <a:spcAft>
                          <a:spcPts val="0"/>
                        </a:spcAft>
                      </a:pPr>
                      <a:r>
                        <a:rPr lang="tr-TR" sz="1600">
                          <a:effectLst/>
                        </a:rPr>
                        <a:t>1.46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tr-TR" sz="1600" dirty="0">
                          <a:effectLst/>
                        </a:rPr>
                        <a:t>606.90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8393448"/>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a:defRPr/>
            </a:pPr>
            <a:r>
              <a:rPr lang="en-US" dirty="0" smtClean="0">
                <a:solidFill>
                  <a:srgbClr val="990000"/>
                </a:solidFill>
              </a:rPr>
              <a:t>RESULTS AND DISCUSSION</a:t>
            </a:r>
            <a:endParaRPr lang="tr-TR" dirty="0">
              <a:solidFill>
                <a:srgbClr val="990000"/>
              </a:solidFill>
            </a:endParaRPr>
          </a:p>
        </p:txBody>
      </p:sp>
      <p:pic>
        <p:nvPicPr>
          <p:cNvPr id="7" name="Resim 6" descr="C:\Users\abdullah.akay\AppData\Local\Microsoft\Windows\INetCache\Content.Word\cost_route.jpg"/>
          <p:cNvPicPr/>
          <p:nvPr/>
        </p:nvPicPr>
        <p:blipFill rotWithShape="1">
          <a:blip r:embed="rId2" cstate="print">
            <a:extLst>
              <a:ext uri="{28A0092B-C50C-407E-A947-70E740481C1C}">
                <a14:useLocalDpi xmlns:a14="http://schemas.microsoft.com/office/drawing/2010/main" val="0"/>
              </a:ext>
            </a:extLst>
          </a:blip>
          <a:srcRect l="5866" t="9175" r="7157" b="4634"/>
          <a:stretch/>
        </p:blipFill>
        <p:spPr bwMode="auto">
          <a:xfrm>
            <a:off x="2533809" y="1295400"/>
            <a:ext cx="4076382" cy="518033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a:defRPr/>
            </a:pPr>
            <a:r>
              <a:rPr lang="en-US" dirty="0" smtClean="0">
                <a:solidFill>
                  <a:srgbClr val="990000"/>
                </a:solidFill>
              </a:rPr>
              <a:t>RESULTS AND DISCUSSION</a:t>
            </a:r>
            <a:endParaRPr lang="tr-TR" dirty="0">
              <a:solidFill>
                <a:srgbClr val="99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3620495766"/>
              </p:ext>
            </p:extLst>
          </p:nvPr>
        </p:nvGraphicFramePr>
        <p:xfrm>
          <a:off x="609600" y="1219200"/>
          <a:ext cx="7924800" cy="5412543"/>
        </p:xfrm>
        <a:graphic>
          <a:graphicData uri="http://schemas.openxmlformats.org/drawingml/2006/table">
            <a:tbl>
              <a:tblPr firstRow="1" firstCol="1" bandRow="1">
                <a:tableStyleId>{5C22544A-7EE6-4342-B048-85BDC9FD1C3A}</a:tableStyleId>
              </a:tblPr>
              <a:tblGrid>
                <a:gridCol w="1066799">
                  <a:extLst>
                    <a:ext uri="{9D8B030D-6E8A-4147-A177-3AD203B41FA5}">
                      <a16:colId xmlns:a16="http://schemas.microsoft.com/office/drawing/2014/main" val="3712075315"/>
                    </a:ext>
                  </a:extLst>
                </a:gridCol>
                <a:gridCol w="1066802">
                  <a:extLst>
                    <a:ext uri="{9D8B030D-6E8A-4147-A177-3AD203B41FA5}">
                      <a16:colId xmlns:a16="http://schemas.microsoft.com/office/drawing/2014/main" val="911016976"/>
                    </a:ext>
                  </a:extLst>
                </a:gridCol>
                <a:gridCol w="1447800">
                  <a:extLst>
                    <a:ext uri="{9D8B030D-6E8A-4147-A177-3AD203B41FA5}">
                      <a16:colId xmlns:a16="http://schemas.microsoft.com/office/drawing/2014/main" val="2847979342"/>
                    </a:ext>
                  </a:extLst>
                </a:gridCol>
                <a:gridCol w="885989">
                  <a:extLst>
                    <a:ext uri="{9D8B030D-6E8A-4147-A177-3AD203B41FA5}">
                      <a16:colId xmlns:a16="http://schemas.microsoft.com/office/drawing/2014/main" val="348721310"/>
                    </a:ext>
                  </a:extLst>
                </a:gridCol>
                <a:gridCol w="1728705">
                  <a:extLst>
                    <a:ext uri="{9D8B030D-6E8A-4147-A177-3AD203B41FA5}">
                      <a16:colId xmlns:a16="http://schemas.microsoft.com/office/drawing/2014/main" val="3814118455"/>
                    </a:ext>
                  </a:extLst>
                </a:gridCol>
                <a:gridCol w="1728705">
                  <a:extLst>
                    <a:ext uri="{9D8B030D-6E8A-4147-A177-3AD203B41FA5}">
                      <a16:colId xmlns:a16="http://schemas.microsoft.com/office/drawing/2014/main" val="2622594756"/>
                    </a:ext>
                  </a:extLst>
                </a:gridCol>
              </a:tblGrid>
              <a:tr h="496775">
                <a:tc>
                  <a:txBody>
                    <a:bodyPr/>
                    <a:lstStyle/>
                    <a:p>
                      <a:pPr algn="just">
                        <a:lnSpc>
                          <a:spcPct val="107000"/>
                        </a:lnSpc>
                        <a:spcAft>
                          <a:spcPts val="0"/>
                        </a:spcAft>
                      </a:pPr>
                      <a:r>
                        <a:rPr lang="en-US" sz="1600">
                          <a:effectLst/>
                        </a:rPr>
                        <a:t>Landings</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a:effectLst/>
                        </a:rPr>
                        <a:t>Depots</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Timber </a:t>
                      </a:r>
                      <a:endParaRPr lang="tr-TR" sz="1600" dirty="0">
                        <a:effectLst/>
                      </a:endParaRPr>
                    </a:p>
                    <a:p>
                      <a:pPr algn="ctr">
                        <a:lnSpc>
                          <a:spcPct val="100000"/>
                        </a:lnSpc>
                        <a:spcAft>
                          <a:spcPts val="0"/>
                        </a:spcAft>
                      </a:pPr>
                      <a:r>
                        <a:rPr lang="en-US" sz="1600" dirty="0" smtClean="0">
                          <a:effectLst/>
                        </a:rPr>
                        <a:t>Volume</a:t>
                      </a:r>
                      <a:r>
                        <a:rPr lang="tr-TR" sz="1600" dirty="0" smtClean="0">
                          <a:effectLst/>
                        </a:rPr>
                        <a:t> </a:t>
                      </a:r>
                      <a:r>
                        <a:rPr lang="en-US" sz="1600" dirty="0" smtClean="0">
                          <a:effectLst/>
                        </a:rPr>
                        <a:t>(m</a:t>
                      </a:r>
                      <a:r>
                        <a:rPr lang="en-US" sz="1600" baseline="30000" dirty="0" smtClean="0">
                          <a:effectLst/>
                        </a:rPr>
                        <a:t>3</a:t>
                      </a:r>
                      <a:r>
                        <a:rPr lang="en-US" sz="1600" dirty="0">
                          <a:effectLst/>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Safety Scores</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Unit cost </a:t>
                      </a:r>
                      <a:endParaRPr lang="tr-TR" sz="1600" dirty="0" smtClean="0">
                        <a:effectLst/>
                      </a:endParaRPr>
                    </a:p>
                    <a:p>
                      <a:pPr algn="ctr">
                        <a:lnSpc>
                          <a:spcPct val="107000"/>
                        </a:lnSpc>
                        <a:spcAft>
                          <a:spcPts val="0"/>
                        </a:spcAft>
                      </a:pPr>
                      <a:r>
                        <a:rPr lang="en-US" sz="1600" dirty="0" smtClean="0">
                          <a:effectLst/>
                        </a:rPr>
                        <a:t>(</a:t>
                      </a:r>
                      <a:r>
                        <a:rPr lang="en-US" sz="1600" dirty="0">
                          <a:effectLst/>
                        </a:rPr>
                        <a:t>€/m</a:t>
                      </a:r>
                      <a:r>
                        <a:rPr lang="en-US" sz="1600" baseline="30000" dirty="0">
                          <a:effectLst/>
                        </a:rPr>
                        <a:t>3</a:t>
                      </a:r>
                      <a:r>
                        <a:rPr lang="en-US" sz="1600" dirty="0">
                          <a:effectLst/>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Transportation </a:t>
                      </a:r>
                      <a:endParaRPr lang="tr-TR" sz="1600">
                        <a:effectLst/>
                      </a:endParaRPr>
                    </a:p>
                    <a:p>
                      <a:pPr algn="ctr">
                        <a:lnSpc>
                          <a:spcPct val="107000"/>
                        </a:lnSpc>
                        <a:spcAft>
                          <a:spcPts val="0"/>
                        </a:spcAft>
                      </a:pPr>
                      <a:r>
                        <a:rPr lang="en-US" sz="1600">
                          <a:effectLst/>
                        </a:rPr>
                        <a:t>Cost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2859194"/>
                  </a:ext>
                </a:extLst>
              </a:tr>
              <a:tr h="321403">
                <a:tc rowSpan="5">
                  <a:txBody>
                    <a:bodyPr/>
                    <a:lstStyle/>
                    <a:p>
                      <a:pPr algn="ctr">
                        <a:lnSpc>
                          <a:spcPct val="107000"/>
                        </a:lnSpc>
                        <a:spcAft>
                          <a:spcPts val="0"/>
                        </a:spcAft>
                      </a:pPr>
                      <a:r>
                        <a:rPr lang="en-US" sz="1600">
                          <a:effectLst/>
                        </a:rPr>
                        <a:t>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a:effectLst/>
                        </a:rPr>
                        <a:t>Paşalar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algn="ctr">
                        <a:lnSpc>
                          <a:spcPct val="107000"/>
                        </a:lnSpc>
                        <a:spcAft>
                          <a:spcPts val="0"/>
                        </a:spcAft>
                      </a:pPr>
                      <a:r>
                        <a:rPr lang="tr-TR" sz="1600">
                          <a:effectLst/>
                        </a:rPr>
                        <a:t>246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tr-TR" sz="1600" dirty="0">
                          <a:effectLst/>
                        </a:rPr>
                        <a:t>75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1903404"/>
                  </a:ext>
                </a:extLst>
              </a:tr>
              <a:tr h="145926">
                <a:tc vMerge="1">
                  <a:txBody>
                    <a:bodyPr/>
                    <a:lstStyle/>
                    <a:p>
                      <a:endParaRPr lang="tr-TR"/>
                    </a:p>
                  </a:txBody>
                  <a:tcPr/>
                </a:tc>
                <a:tc rowSpan="2">
                  <a:txBody>
                    <a:bodyPr/>
                    <a:lstStyle/>
                    <a:p>
                      <a:pPr algn="just">
                        <a:lnSpc>
                          <a:spcPct val="107000"/>
                        </a:lnSpc>
                        <a:spcAft>
                          <a:spcPts val="0"/>
                        </a:spcAft>
                      </a:pPr>
                      <a:r>
                        <a:rPr lang="en-US" sz="1600">
                          <a:effectLst/>
                        </a:rPr>
                        <a:t>Karapınar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441309164"/>
                  </a:ext>
                </a:extLst>
              </a:tr>
              <a:tr h="164558">
                <a:tc vMerge="1">
                  <a:txBody>
                    <a:bodyPr/>
                    <a:lstStyle/>
                    <a:p>
                      <a:endParaRPr lang="tr-TR"/>
                    </a:p>
                  </a:txBody>
                  <a:tcPr/>
                </a:tc>
                <a:tc vMerge="1">
                  <a:txBody>
                    <a:bodyPr/>
                    <a:lstStyle/>
                    <a:p>
                      <a:pPr algn="just">
                        <a:lnSpc>
                          <a:spcPct val="107000"/>
                        </a:lnSpc>
                        <a:spcAft>
                          <a:spcPts val="0"/>
                        </a:spcAft>
                      </a:pP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rowSpan="2">
                  <a:txBody>
                    <a:bodyPr/>
                    <a:lstStyle/>
                    <a:p>
                      <a:pPr algn="ctr">
                        <a:lnSpc>
                          <a:spcPct val="107000"/>
                        </a:lnSpc>
                        <a:spcAft>
                          <a:spcPts val="0"/>
                        </a:spcAft>
                      </a:pPr>
                      <a:r>
                        <a:rPr lang="tr-TR" sz="1600" dirty="0">
                          <a:effectLst/>
                        </a:rPr>
                        <a:t>53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tr-TR" sz="1600" dirty="0">
                          <a:effectLst/>
                        </a:rPr>
                        <a:t>0.69</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tr-TR" sz="1600">
                          <a:effectLst/>
                        </a:rPr>
                        <a:t>169.58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1418464"/>
                  </a:ext>
                </a:extLst>
              </a:tr>
              <a:tr h="186290">
                <a:tc vMerge="1">
                  <a:txBody>
                    <a:bodyPr/>
                    <a:lstStyle/>
                    <a:p>
                      <a:endParaRPr lang="tr-TR"/>
                    </a:p>
                  </a:txBody>
                  <a:tcPr/>
                </a:tc>
                <a:tc rowSpan="2">
                  <a:txBody>
                    <a:bodyPr/>
                    <a:lstStyle/>
                    <a:p>
                      <a:pPr algn="just">
                        <a:lnSpc>
                          <a:spcPct val="107000"/>
                        </a:lnSpc>
                        <a:spcAft>
                          <a:spcPts val="0"/>
                        </a:spcAft>
                      </a:pPr>
                      <a:r>
                        <a:rPr lang="en-US" sz="1600">
                          <a:effectLst/>
                        </a:rPr>
                        <a:t>Sünlük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408198915"/>
                  </a:ext>
                </a:extLst>
              </a:tr>
              <a:tr h="239067">
                <a:tc vMerge="1">
                  <a:txBody>
                    <a:bodyPr/>
                    <a:lstStyle/>
                    <a:p>
                      <a:endParaRPr lang="tr-TR"/>
                    </a:p>
                  </a:txBody>
                  <a:tcPr/>
                </a:tc>
                <a:tc vMerge="1">
                  <a:txBody>
                    <a:bodyPr/>
                    <a:lstStyle/>
                    <a:p>
                      <a:pPr algn="just">
                        <a:lnSpc>
                          <a:spcPct val="107000"/>
                        </a:lnSpc>
                        <a:spcAft>
                          <a:spcPts val="0"/>
                        </a:spcAft>
                      </a:pP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a:txBody>
                    <a:bodyPr/>
                    <a:lstStyle/>
                    <a:p>
                      <a:pPr algn="ctr">
                        <a:lnSpc>
                          <a:spcPct val="107000"/>
                        </a:lnSpc>
                        <a:spcAft>
                          <a:spcPts val="0"/>
                        </a:spcAft>
                      </a:pPr>
                      <a:r>
                        <a:rPr lang="tr-TR" sz="1600" dirty="0">
                          <a:effectLst/>
                        </a:rPr>
                        <a:t>100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9895747"/>
                  </a:ext>
                </a:extLst>
              </a:tr>
              <a:tr h="240525">
                <a:tc rowSpan="3">
                  <a:txBody>
                    <a:bodyPr/>
                    <a:lstStyle/>
                    <a:p>
                      <a:pPr algn="ctr">
                        <a:lnSpc>
                          <a:spcPct val="107000"/>
                        </a:lnSpc>
                        <a:spcAft>
                          <a:spcPts val="0"/>
                        </a:spcAft>
                      </a:pPr>
                      <a:r>
                        <a:rPr lang="en-US" sz="1600">
                          <a:effectLst/>
                        </a:rPr>
                        <a:t>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a:effectLst/>
                        </a:rPr>
                        <a:t>Paşalar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07000"/>
                        </a:lnSpc>
                        <a:spcAft>
                          <a:spcPts val="0"/>
                        </a:spcAft>
                      </a:pPr>
                      <a:r>
                        <a:rPr lang="tr-TR" sz="1600">
                          <a:effectLst/>
                        </a:rPr>
                        <a:t>887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76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217965"/>
                  </a:ext>
                </a:extLst>
              </a:tr>
              <a:tr h="364867">
                <a:tc vMerge="1">
                  <a:txBody>
                    <a:bodyPr/>
                    <a:lstStyle/>
                    <a:p>
                      <a:endParaRPr lang="tr-TR"/>
                    </a:p>
                  </a:txBody>
                  <a:tcPr/>
                </a:tc>
                <a:tc>
                  <a:txBody>
                    <a:bodyPr/>
                    <a:lstStyle/>
                    <a:p>
                      <a:pPr algn="just">
                        <a:lnSpc>
                          <a:spcPct val="107000"/>
                        </a:lnSpc>
                        <a:spcAft>
                          <a:spcPts val="0"/>
                        </a:spcAft>
                      </a:pPr>
                      <a:r>
                        <a:rPr lang="en-US" sz="1600">
                          <a:effectLst/>
                        </a:rPr>
                        <a:t>Karapınar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a:txBody>
                    <a:bodyPr/>
                    <a:lstStyle/>
                    <a:p>
                      <a:pPr algn="ctr">
                        <a:lnSpc>
                          <a:spcPct val="107000"/>
                        </a:lnSpc>
                        <a:spcAft>
                          <a:spcPts val="0"/>
                        </a:spcAft>
                      </a:pPr>
                      <a:r>
                        <a:rPr lang="tr-TR" sz="1600" dirty="0">
                          <a:effectLst/>
                        </a:rPr>
                        <a:t>38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0.55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490.81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157939"/>
                  </a:ext>
                </a:extLst>
              </a:tr>
              <a:tr h="299721">
                <a:tc vMerge="1">
                  <a:txBody>
                    <a:bodyPr/>
                    <a:lstStyle/>
                    <a:p>
                      <a:endParaRPr lang="tr-TR"/>
                    </a:p>
                  </a:txBody>
                  <a:tcPr/>
                </a:tc>
                <a:tc>
                  <a:txBody>
                    <a:bodyPr/>
                    <a:lstStyle/>
                    <a:p>
                      <a:pPr algn="just">
                        <a:lnSpc>
                          <a:spcPct val="107000"/>
                        </a:lnSpc>
                        <a:spcAft>
                          <a:spcPts val="0"/>
                        </a:spcAft>
                      </a:pPr>
                      <a:r>
                        <a:rPr lang="en-US" sz="1600">
                          <a:effectLst/>
                        </a:rPr>
                        <a:t>Sünlük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a:txBody>
                    <a:bodyPr/>
                    <a:lstStyle/>
                    <a:p>
                      <a:pPr algn="ctr">
                        <a:lnSpc>
                          <a:spcPct val="107000"/>
                        </a:lnSpc>
                        <a:spcAft>
                          <a:spcPts val="0"/>
                        </a:spcAft>
                      </a:pPr>
                      <a:r>
                        <a:rPr lang="tr-TR" sz="1600">
                          <a:effectLst/>
                        </a:rPr>
                        <a:t>67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4230003"/>
                  </a:ext>
                </a:extLst>
              </a:tr>
              <a:tr h="310484">
                <a:tc rowSpan="4">
                  <a:txBody>
                    <a:bodyPr/>
                    <a:lstStyle/>
                    <a:p>
                      <a:pPr algn="ctr">
                        <a:lnSpc>
                          <a:spcPct val="107000"/>
                        </a:lnSpc>
                        <a:spcAft>
                          <a:spcPts val="0"/>
                        </a:spcAft>
                      </a:pPr>
                      <a:r>
                        <a:rPr lang="en-US" sz="1600">
                          <a:effectLst/>
                        </a:rPr>
                        <a:t>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a:effectLst/>
                        </a:rPr>
                        <a:t>Paşalar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4">
                  <a:txBody>
                    <a:bodyPr/>
                    <a:lstStyle/>
                    <a:p>
                      <a:pPr algn="ctr">
                        <a:lnSpc>
                          <a:spcPct val="107000"/>
                        </a:lnSpc>
                        <a:spcAft>
                          <a:spcPts val="0"/>
                        </a:spcAft>
                      </a:pPr>
                      <a:r>
                        <a:rPr lang="tr-TR" sz="1600">
                          <a:effectLst/>
                        </a:rPr>
                        <a:t>383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115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0439069"/>
                  </a:ext>
                </a:extLst>
              </a:tr>
              <a:tr h="239067">
                <a:tc vMerge="1">
                  <a:txBody>
                    <a:bodyPr/>
                    <a:lstStyle/>
                    <a:p>
                      <a:endParaRPr lang="tr-TR"/>
                    </a:p>
                  </a:txBody>
                  <a:tcPr/>
                </a:tc>
                <a:tc rowSpan="2">
                  <a:txBody>
                    <a:bodyPr/>
                    <a:lstStyle/>
                    <a:p>
                      <a:pPr algn="just">
                        <a:lnSpc>
                          <a:spcPct val="107000"/>
                        </a:lnSpc>
                        <a:spcAft>
                          <a:spcPts val="0"/>
                        </a:spcAft>
                      </a:pPr>
                      <a:r>
                        <a:rPr lang="en-US" sz="1600">
                          <a:effectLst/>
                        </a:rPr>
                        <a:t>Karapınar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a:txBody>
                    <a:bodyPr/>
                    <a:lstStyle/>
                    <a:p>
                      <a:pPr algn="ctr">
                        <a:lnSpc>
                          <a:spcPct val="107000"/>
                        </a:lnSpc>
                        <a:spcAft>
                          <a:spcPts val="0"/>
                        </a:spcAft>
                      </a:pPr>
                      <a:r>
                        <a:rPr lang="tr-TR" sz="1600" dirty="0">
                          <a:effectLst/>
                        </a:rPr>
                        <a:t>77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0.85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326.95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0536555"/>
                  </a:ext>
                </a:extLst>
              </a:tr>
              <a:tr h="135112">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a:lnSpc>
                          <a:spcPct val="107000"/>
                        </a:lnSpc>
                        <a:spcAft>
                          <a:spcPts val="0"/>
                        </a:spcAft>
                      </a:pPr>
                      <a:r>
                        <a:rPr lang="tr-TR" sz="1600" dirty="0">
                          <a:effectLst/>
                        </a:rPr>
                        <a:t>106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4744451"/>
                  </a:ext>
                </a:extLst>
              </a:tr>
              <a:tr h="239067">
                <a:tc vMerge="1">
                  <a:txBody>
                    <a:bodyPr/>
                    <a:lstStyle/>
                    <a:p>
                      <a:endParaRPr lang="tr-TR"/>
                    </a:p>
                  </a:txBody>
                  <a:tcPr/>
                </a:tc>
                <a:tc>
                  <a:txBody>
                    <a:bodyPr/>
                    <a:lstStyle/>
                    <a:p>
                      <a:pPr algn="just">
                        <a:lnSpc>
                          <a:spcPct val="107000"/>
                        </a:lnSpc>
                        <a:spcAft>
                          <a:spcPts val="0"/>
                        </a:spcAft>
                      </a:pPr>
                      <a:r>
                        <a:rPr lang="en-US" sz="1600">
                          <a:effectLst/>
                        </a:rPr>
                        <a:t>Sünlük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611288121"/>
                  </a:ext>
                </a:extLst>
              </a:tr>
              <a:tr h="294908">
                <a:tc rowSpan="3">
                  <a:txBody>
                    <a:bodyPr/>
                    <a:lstStyle/>
                    <a:p>
                      <a:pPr algn="ctr">
                        <a:lnSpc>
                          <a:spcPct val="107000"/>
                        </a:lnSpc>
                        <a:spcAft>
                          <a:spcPts val="0"/>
                        </a:spcAft>
                      </a:pPr>
                      <a:r>
                        <a:rPr lang="en-US" sz="1600">
                          <a:effectLst/>
                        </a:rPr>
                        <a:t>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a:effectLst/>
                        </a:rPr>
                        <a:t>Paşalar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07000"/>
                        </a:lnSpc>
                        <a:spcAft>
                          <a:spcPts val="0"/>
                        </a:spcAft>
                      </a:pPr>
                      <a:r>
                        <a:rPr lang="tr-TR" sz="1600">
                          <a:effectLst/>
                        </a:rPr>
                        <a:t>2407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107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1624324"/>
                  </a:ext>
                </a:extLst>
              </a:tr>
              <a:tr h="361818">
                <a:tc vMerge="1">
                  <a:txBody>
                    <a:bodyPr/>
                    <a:lstStyle/>
                    <a:p>
                      <a:endParaRPr lang="tr-TR"/>
                    </a:p>
                  </a:txBody>
                  <a:tcPr/>
                </a:tc>
                <a:tc>
                  <a:txBody>
                    <a:bodyPr/>
                    <a:lstStyle/>
                    <a:p>
                      <a:pPr algn="just">
                        <a:lnSpc>
                          <a:spcPct val="107000"/>
                        </a:lnSpc>
                        <a:spcAft>
                          <a:spcPts val="0"/>
                        </a:spcAft>
                      </a:pPr>
                      <a:r>
                        <a:rPr lang="en-US" sz="1600">
                          <a:effectLst/>
                        </a:rPr>
                        <a:t>Karapınar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a:txBody>
                    <a:bodyPr/>
                    <a:lstStyle/>
                    <a:p>
                      <a:pPr algn="ctr">
                        <a:lnSpc>
                          <a:spcPct val="107000"/>
                        </a:lnSpc>
                        <a:spcAft>
                          <a:spcPts val="0"/>
                        </a:spcAft>
                      </a:pPr>
                      <a:r>
                        <a:rPr lang="tr-TR" sz="1600">
                          <a:effectLst/>
                        </a:rPr>
                        <a:t>69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1.25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3006.64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1954688"/>
                  </a:ext>
                </a:extLst>
              </a:tr>
              <a:tr h="310484">
                <a:tc vMerge="1">
                  <a:txBody>
                    <a:bodyPr/>
                    <a:lstStyle/>
                    <a:p>
                      <a:endParaRPr lang="tr-TR"/>
                    </a:p>
                  </a:txBody>
                  <a:tcPr/>
                </a:tc>
                <a:tc>
                  <a:txBody>
                    <a:bodyPr/>
                    <a:lstStyle/>
                    <a:p>
                      <a:pPr algn="just">
                        <a:lnSpc>
                          <a:spcPct val="107000"/>
                        </a:lnSpc>
                        <a:spcAft>
                          <a:spcPts val="0"/>
                        </a:spcAft>
                      </a:pPr>
                      <a:r>
                        <a:rPr lang="en-US" sz="1600">
                          <a:effectLst/>
                        </a:rPr>
                        <a:t>Sünlük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a:txBody>
                    <a:bodyPr/>
                    <a:lstStyle/>
                    <a:p>
                      <a:pPr algn="ctr">
                        <a:lnSpc>
                          <a:spcPct val="107000"/>
                        </a:lnSpc>
                        <a:spcAft>
                          <a:spcPts val="0"/>
                        </a:spcAft>
                      </a:pPr>
                      <a:r>
                        <a:rPr lang="tr-TR" sz="1600">
                          <a:effectLst/>
                        </a:rPr>
                        <a:t>76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2312139"/>
                  </a:ext>
                </a:extLst>
              </a:tr>
              <a:tr h="239067">
                <a:tc rowSpan="3">
                  <a:txBody>
                    <a:bodyPr/>
                    <a:lstStyle/>
                    <a:p>
                      <a:pPr algn="ctr">
                        <a:lnSpc>
                          <a:spcPct val="107000"/>
                        </a:lnSpc>
                        <a:spcAft>
                          <a:spcPts val="0"/>
                        </a:spcAft>
                      </a:pPr>
                      <a:r>
                        <a:rPr lang="en-US" sz="1600">
                          <a:effectLst/>
                        </a:rPr>
                        <a:t>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1600">
                          <a:effectLst/>
                        </a:rPr>
                        <a:t>Paşalar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07000"/>
                        </a:lnSpc>
                        <a:spcAft>
                          <a:spcPts val="0"/>
                        </a:spcAft>
                      </a:pPr>
                      <a:r>
                        <a:rPr lang="tr-TR" sz="1600">
                          <a:effectLst/>
                        </a:rPr>
                        <a:t>415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133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1344170"/>
                  </a:ext>
                </a:extLst>
              </a:tr>
              <a:tr h="429597">
                <a:tc vMerge="1">
                  <a:txBody>
                    <a:bodyPr/>
                    <a:lstStyle/>
                    <a:p>
                      <a:endParaRPr lang="tr-TR"/>
                    </a:p>
                  </a:txBody>
                  <a:tcPr/>
                </a:tc>
                <a:tc>
                  <a:txBody>
                    <a:bodyPr/>
                    <a:lstStyle/>
                    <a:p>
                      <a:pPr algn="just">
                        <a:lnSpc>
                          <a:spcPct val="107000"/>
                        </a:lnSpc>
                        <a:spcAft>
                          <a:spcPts val="0"/>
                        </a:spcAft>
                      </a:pPr>
                      <a:r>
                        <a:rPr lang="en-US" sz="1600">
                          <a:effectLst/>
                        </a:rPr>
                        <a:t>Karapınar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a:txBody>
                    <a:bodyPr/>
                    <a:lstStyle/>
                    <a:p>
                      <a:pPr algn="ctr">
                        <a:lnSpc>
                          <a:spcPct val="107000"/>
                        </a:lnSpc>
                        <a:spcAft>
                          <a:spcPts val="0"/>
                        </a:spcAft>
                      </a:pPr>
                      <a:r>
                        <a:rPr lang="tr-TR" sz="1600">
                          <a:effectLst/>
                        </a:rPr>
                        <a:t>95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2.20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912.31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5511674"/>
                  </a:ext>
                </a:extLst>
              </a:tr>
              <a:tr h="239067">
                <a:tc vMerge="1">
                  <a:txBody>
                    <a:bodyPr/>
                    <a:lstStyle/>
                    <a:p>
                      <a:endParaRPr lang="tr-TR"/>
                    </a:p>
                  </a:txBody>
                  <a:tcPr/>
                </a:tc>
                <a:tc>
                  <a:txBody>
                    <a:bodyPr/>
                    <a:lstStyle/>
                    <a:p>
                      <a:pPr algn="just">
                        <a:lnSpc>
                          <a:spcPct val="107000"/>
                        </a:lnSpc>
                        <a:spcAft>
                          <a:spcPts val="0"/>
                        </a:spcAft>
                      </a:pPr>
                      <a:r>
                        <a:rPr lang="en-US" sz="1600" dirty="0" err="1">
                          <a:effectLst/>
                        </a:rPr>
                        <a:t>Sünlük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tr-TR"/>
                    </a:p>
                  </a:txBody>
                  <a:tcPr/>
                </a:tc>
                <a:tc>
                  <a:txBody>
                    <a:bodyPr/>
                    <a:lstStyle/>
                    <a:p>
                      <a:pPr algn="ctr">
                        <a:lnSpc>
                          <a:spcPct val="107000"/>
                        </a:lnSpc>
                        <a:spcAft>
                          <a:spcPts val="0"/>
                        </a:spcAft>
                      </a:pPr>
                      <a:r>
                        <a:rPr lang="tr-TR" sz="1600">
                          <a:effectLst/>
                        </a:rPr>
                        <a:t>101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3393688"/>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a:defRPr/>
            </a:pPr>
            <a:r>
              <a:rPr lang="en-US" dirty="0" smtClean="0">
                <a:solidFill>
                  <a:srgbClr val="990000"/>
                </a:solidFill>
              </a:rPr>
              <a:t>RESULTS AND DISCUSSION</a:t>
            </a:r>
            <a:endParaRPr lang="tr-TR" dirty="0">
              <a:solidFill>
                <a:srgbClr val="990000"/>
              </a:solidFill>
            </a:endParaRPr>
          </a:p>
        </p:txBody>
      </p:sp>
      <p:pic>
        <p:nvPicPr>
          <p:cNvPr id="6" name="Resim 5" descr="C:\Users\abdullah.akay\AppData\Local\Microsoft\Windows\INetCache\Content.Word\safe_route.jpg"/>
          <p:cNvPicPr/>
          <p:nvPr/>
        </p:nvPicPr>
        <p:blipFill>
          <a:blip r:embed="rId2" cstate="print">
            <a:extLst>
              <a:ext uri="{28A0092B-C50C-407E-A947-70E740481C1C}">
                <a14:useLocalDpi xmlns:a14="http://schemas.microsoft.com/office/drawing/2010/main" val="0"/>
              </a:ext>
            </a:extLst>
          </a:blip>
          <a:srcRect l="6378" t="8354" r="7140" b="4514"/>
          <a:stretch>
            <a:fillRect/>
          </a:stretch>
        </p:blipFill>
        <p:spPr bwMode="auto">
          <a:xfrm>
            <a:off x="2819400" y="1219200"/>
            <a:ext cx="3733800" cy="53340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a:defRPr/>
            </a:pPr>
            <a:r>
              <a:rPr lang="en-US" dirty="0" smtClean="0">
                <a:solidFill>
                  <a:srgbClr val="990000"/>
                </a:solidFill>
              </a:rPr>
              <a:t>CONCLUSIONS</a:t>
            </a:r>
            <a:endParaRPr lang="tr-TR" dirty="0">
              <a:solidFill>
                <a:srgbClr val="990000"/>
              </a:solidFill>
            </a:endParaRPr>
          </a:p>
        </p:txBody>
      </p:sp>
      <p:sp>
        <p:nvSpPr>
          <p:cNvPr id="23555" name="Rectangle 160"/>
          <p:cNvSpPr>
            <a:spLocks noChangeArrowheads="1"/>
          </p:cNvSpPr>
          <p:nvPr/>
        </p:nvSpPr>
        <p:spPr bwMode="auto">
          <a:xfrm>
            <a:off x="609600" y="1219200"/>
            <a:ext cx="7924800" cy="4708981"/>
          </a:xfrm>
          <a:prstGeom prst="rect">
            <a:avLst/>
          </a:prstGeom>
          <a:noFill/>
          <a:ln w="9525">
            <a:noFill/>
            <a:miter lim="800000"/>
            <a:headEnd/>
            <a:tailEnd/>
          </a:ln>
        </p:spPr>
        <p:txBody>
          <a:bodyPr anchor="ctr">
            <a:spAutoFit/>
          </a:bodyPr>
          <a:lstStyle/>
          <a:p>
            <a:pPr marL="342900" indent="-342900" algn="just" eaLnBrk="1" hangingPunct="1">
              <a:spcBef>
                <a:spcPts val="0"/>
              </a:spcBef>
              <a:spcAft>
                <a:spcPts val="1200"/>
              </a:spcAft>
              <a:buFont typeface="Wingdings" pitchFamily="2" charset="2"/>
              <a:buChar char="Ø"/>
              <a:defRPr/>
            </a:pPr>
            <a:r>
              <a:rPr lang="en-US" sz="2000" b="1" dirty="0">
                <a:solidFill>
                  <a:srgbClr val="FFFFA9"/>
                </a:solidFill>
                <a:effectLst>
                  <a:outerShdw blurRad="38100" dist="38100" dir="2700000" algn="tl">
                    <a:srgbClr val="000000">
                      <a:alpha val="43137"/>
                    </a:srgbClr>
                  </a:outerShdw>
                </a:effectLst>
                <a:latin typeface="+mj-lt"/>
                <a:cs typeface="Arial" charset="0"/>
              </a:rPr>
              <a:t>An application of </a:t>
            </a:r>
            <a:r>
              <a:rPr lang="en-US" sz="2000" b="1" dirty="0">
                <a:solidFill>
                  <a:srgbClr val="FFFFA9"/>
                </a:solidFill>
                <a:effectLst>
                  <a:outerShdw blurRad="38100" dist="38100" dir="2700000" algn="tl">
                    <a:srgbClr val="000000">
                      <a:alpha val="43137"/>
                    </a:srgbClr>
                  </a:outerShdw>
                </a:effectLst>
                <a:latin typeface="+mj-lt"/>
                <a:cs typeface="Arial" charset="0"/>
              </a:rPr>
              <a:t>GIS-based network analysis method was </a:t>
            </a:r>
            <a:r>
              <a:rPr lang="en-US" sz="2000" b="1" dirty="0">
                <a:solidFill>
                  <a:srgbClr val="FFFFA9"/>
                </a:solidFill>
                <a:effectLst>
                  <a:outerShdw blurRad="38100" dist="38100" dir="2700000" algn="tl">
                    <a:srgbClr val="000000">
                      <a:alpha val="43137"/>
                    </a:srgbClr>
                  </a:outerShdw>
                </a:effectLst>
                <a:latin typeface="+mj-lt"/>
                <a:cs typeface="Arial" charset="0"/>
              </a:rPr>
              <a:t>implemented to determine the optimum route for transporting forest products. </a:t>
            </a:r>
            <a:endParaRPr lang="tr-TR" sz="2000" b="1" dirty="0" smtClean="0">
              <a:solidFill>
                <a:srgbClr val="FFFFA9"/>
              </a:solidFill>
              <a:effectLst>
                <a:outerShdw blurRad="38100" dist="38100" dir="2700000" algn="tl">
                  <a:srgbClr val="000000">
                    <a:alpha val="43137"/>
                  </a:srgbClr>
                </a:outerShdw>
              </a:effectLst>
              <a:latin typeface="+mj-lt"/>
              <a:cs typeface="Arial" charset="0"/>
            </a:endParaRPr>
          </a:p>
          <a:p>
            <a:pPr marL="342900" indent="-342900" algn="just" eaLnBrk="1" hangingPunct="1">
              <a:spcBef>
                <a:spcPts val="0"/>
              </a:spcBef>
              <a:spcAft>
                <a:spcPts val="1200"/>
              </a:spcAft>
              <a:buFont typeface="Wingdings"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j-lt"/>
                <a:cs typeface="Arial" charset="0"/>
              </a:rPr>
              <a:t>The </a:t>
            </a:r>
            <a:r>
              <a:rPr lang="en-US" sz="2000" b="1" dirty="0">
                <a:solidFill>
                  <a:srgbClr val="FFFFA9"/>
                </a:solidFill>
                <a:effectLst>
                  <a:outerShdw blurRad="38100" dist="38100" dir="2700000" algn="tl">
                    <a:srgbClr val="000000">
                      <a:alpha val="43137"/>
                    </a:srgbClr>
                  </a:outerShdw>
                </a:effectLst>
                <a:latin typeface="+mj-lt"/>
                <a:cs typeface="Arial" charset="0"/>
              </a:rPr>
              <a:t>optimum routes were searched for two scenarios including minimum transportation cost and the safest transportation. </a:t>
            </a:r>
            <a:endParaRPr lang="tr-TR" sz="2000" b="1" dirty="0" smtClean="0">
              <a:solidFill>
                <a:srgbClr val="FFFFA9"/>
              </a:solidFill>
              <a:effectLst>
                <a:outerShdw blurRad="38100" dist="38100" dir="2700000" algn="tl">
                  <a:srgbClr val="000000">
                    <a:alpha val="43137"/>
                  </a:srgbClr>
                </a:outerShdw>
              </a:effectLst>
              <a:latin typeface="+mj-lt"/>
              <a:cs typeface="Arial" charset="0"/>
            </a:endParaRPr>
          </a:p>
          <a:p>
            <a:pPr marL="342900" indent="-342900" algn="just" eaLnBrk="1" hangingPunct="1">
              <a:spcBef>
                <a:spcPts val="0"/>
              </a:spcBef>
              <a:spcAft>
                <a:spcPts val="1200"/>
              </a:spcAft>
              <a:buFont typeface="Wingdings"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j-lt"/>
                <a:cs typeface="Arial" charset="0"/>
              </a:rPr>
              <a:t>The </a:t>
            </a:r>
            <a:r>
              <a:rPr lang="en-US" sz="2000" b="1" dirty="0">
                <a:solidFill>
                  <a:srgbClr val="FFFFA9"/>
                </a:solidFill>
                <a:effectLst>
                  <a:outerShdw blurRad="38100" dist="38100" dir="2700000" algn="tl">
                    <a:srgbClr val="000000">
                      <a:alpha val="43137"/>
                    </a:srgbClr>
                  </a:outerShdw>
                </a:effectLst>
                <a:latin typeface="+mj-lt"/>
                <a:cs typeface="Arial" charset="0"/>
              </a:rPr>
              <a:t>results indicated that total cost of transportation in the first scenario was less than that of the second scenario. </a:t>
            </a:r>
            <a:endParaRPr lang="tr-TR" sz="2000" b="1" dirty="0" smtClean="0">
              <a:solidFill>
                <a:srgbClr val="FFFFA9"/>
              </a:solidFill>
              <a:effectLst>
                <a:outerShdw blurRad="38100" dist="38100" dir="2700000" algn="tl">
                  <a:srgbClr val="000000">
                    <a:alpha val="43137"/>
                  </a:srgbClr>
                </a:outerShdw>
              </a:effectLst>
              <a:latin typeface="+mj-lt"/>
              <a:cs typeface="Arial" charset="0"/>
            </a:endParaRPr>
          </a:p>
          <a:p>
            <a:pPr marL="342900" indent="-342900" algn="just" eaLnBrk="1" hangingPunct="1">
              <a:spcBef>
                <a:spcPts val="0"/>
              </a:spcBef>
              <a:spcAft>
                <a:spcPts val="1200"/>
              </a:spcAft>
              <a:buFont typeface="Wingdings" pitchFamily="2" charset="2"/>
              <a:buChar char="Ø"/>
              <a:defRPr/>
            </a:pPr>
            <a:r>
              <a:rPr lang="en-US" sz="2000" b="1" dirty="0">
                <a:solidFill>
                  <a:srgbClr val="FFFFA9"/>
                </a:solidFill>
                <a:effectLst>
                  <a:outerShdw blurRad="38100" dist="38100" dir="2700000" algn="tl">
                    <a:srgbClr val="000000">
                      <a:alpha val="43137"/>
                    </a:srgbClr>
                  </a:outerShdw>
                </a:effectLst>
                <a:latin typeface="+mn-lt"/>
                <a:cs typeface="Arial" charset="0"/>
              </a:rPr>
              <a:t>The results suggested that the most important factors affecting the productivity of transportation were the road type, road length, road condition. </a:t>
            </a:r>
            <a:endParaRPr lang="tr-TR" sz="2000" b="1" dirty="0" smtClean="0">
              <a:solidFill>
                <a:srgbClr val="FFFFA9"/>
              </a:solidFill>
              <a:effectLst>
                <a:outerShdw blurRad="38100" dist="38100" dir="2700000" algn="tl">
                  <a:srgbClr val="000000">
                    <a:alpha val="43137"/>
                  </a:srgbClr>
                </a:outerShdw>
              </a:effectLst>
              <a:latin typeface="+mn-lt"/>
              <a:cs typeface="Arial" charset="0"/>
            </a:endParaRPr>
          </a:p>
          <a:p>
            <a:pPr marL="342900" indent="-342900" algn="just" eaLnBrk="1" hangingPunct="1">
              <a:spcBef>
                <a:spcPts val="0"/>
              </a:spcBef>
              <a:spcAft>
                <a:spcPts val="1200"/>
              </a:spcAft>
              <a:buFont typeface="Wingdings"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cs typeface="Arial" charset="0"/>
              </a:rPr>
              <a:t>In </a:t>
            </a:r>
            <a:r>
              <a:rPr lang="en-US" sz="2000" b="1" dirty="0">
                <a:solidFill>
                  <a:srgbClr val="FFFFA9"/>
                </a:solidFill>
                <a:effectLst>
                  <a:outerShdw blurRad="38100" dist="38100" dir="2700000" algn="tl">
                    <a:srgbClr val="000000">
                      <a:alpha val="43137"/>
                    </a:srgbClr>
                  </a:outerShdw>
                </a:effectLst>
                <a:latin typeface="+mn-lt"/>
                <a:cs typeface="Arial" charset="0"/>
              </a:rPr>
              <a:t>fact, road type and road conditions were also the most important factors on transportation safety. </a:t>
            </a:r>
            <a:endParaRPr lang="tr-TR" sz="2000" b="1" dirty="0" smtClean="0">
              <a:solidFill>
                <a:srgbClr val="FFFFA9"/>
              </a:solidFill>
              <a:effectLst>
                <a:outerShdw blurRad="38100" dist="38100" dir="2700000" algn="tl">
                  <a:srgbClr val="000000">
                    <a:alpha val="43137"/>
                  </a:srgbClr>
                </a:outerShdw>
              </a:effectLst>
              <a:latin typeface="+mn-lt"/>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a:defRPr/>
            </a:pPr>
            <a:r>
              <a:rPr lang="en-US" dirty="0" smtClean="0">
                <a:solidFill>
                  <a:srgbClr val="990000"/>
                </a:solidFill>
              </a:rPr>
              <a:t>CONCLUSIONS</a:t>
            </a:r>
            <a:endParaRPr lang="tr-TR" dirty="0">
              <a:solidFill>
                <a:srgbClr val="990000"/>
              </a:solidFill>
            </a:endParaRPr>
          </a:p>
        </p:txBody>
      </p:sp>
      <p:sp>
        <p:nvSpPr>
          <p:cNvPr id="23555" name="Rectangle 160"/>
          <p:cNvSpPr>
            <a:spLocks noChangeArrowheads="1"/>
          </p:cNvSpPr>
          <p:nvPr/>
        </p:nvSpPr>
        <p:spPr bwMode="auto">
          <a:xfrm>
            <a:off x="609600" y="1524000"/>
            <a:ext cx="7924800" cy="2708434"/>
          </a:xfrm>
          <a:prstGeom prst="rect">
            <a:avLst/>
          </a:prstGeom>
          <a:noFill/>
          <a:ln w="9525">
            <a:noFill/>
            <a:miter lim="800000"/>
            <a:headEnd/>
            <a:tailEnd/>
          </a:ln>
        </p:spPr>
        <p:txBody>
          <a:bodyPr anchor="ctr">
            <a:spAutoFit/>
          </a:bodyPr>
          <a:lstStyle/>
          <a:p>
            <a:pPr marL="342900" indent="-342900" algn="just" eaLnBrk="1" hangingPunct="1">
              <a:spcBef>
                <a:spcPts val="0"/>
              </a:spcBef>
              <a:spcAft>
                <a:spcPts val="1200"/>
              </a:spcAft>
              <a:buFont typeface="Wingdings" pitchFamily="2" charset="2"/>
              <a:buChar char="Ø"/>
              <a:defRPr/>
            </a:pPr>
            <a:r>
              <a:rPr lang="en-US" sz="2000" b="1" dirty="0">
                <a:solidFill>
                  <a:srgbClr val="FFFFA9"/>
                </a:solidFill>
                <a:effectLst>
                  <a:outerShdw blurRad="38100" dist="38100" dir="2700000" algn="tl">
                    <a:srgbClr val="000000">
                      <a:alpha val="43137"/>
                    </a:srgbClr>
                  </a:outerShdw>
                </a:effectLst>
                <a:latin typeface="+mn-lt"/>
                <a:cs typeface="Arial" charset="0"/>
              </a:rPr>
              <a:t>In order to ensure safe driving of logging trucks, forest roads should be properly reconstructed and regularly maintained considering the technical and safety requirements. </a:t>
            </a:r>
            <a:endParaRPr lang="tr-TR" sz="2000" b="1" dirty="0" smtClean="0">
              <a:solidFill>
                <a:srgbClr val="FFFFA9"/>
              </a:solidFill>
              <a:effectLst>
                <a:outerShdw blurRad="38100" dist="38100" dir="2700000" algn="tl">
                  <a:srgbClr val="000000">
                    <a:alpha val="43137"/>
                  </a:srgbClr>
                </a:outerShdw>
              </a:effectLst>
              <a:latin typeface="+mn-lt"/>
              <a:cs typeface="Arial" charset="0"/>
            </a:endParaRPr>
          </a:p>
          <a:p>
            <a:pPr marL="342900" indent="-342900" algn="just" eaLnBrk="1" hangingPunct="1">
              <a:spcBef>
                <a:spcPts val="0"/>
              </a:spcBef>
              <a:spcAft>
                <a:spcPts val="1200"/>
              </a:spcAft>
              <a:buFont typeface="Wingdings"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cs typeface="Arial" charset="0"/>
              </a:rPr>
              <a:t>Although </a:t>
            </a:r>
            <a:r>
              <a:rPr lang="en-US" sz="2000" b="1" dirty="0">
                <a:solidFill>
                  <a:srgbClr val="FFFFA9"/>
                </a:solidFill>
                <a:effectLst>
                  <a:outerShdw blurRad="38100" dist="38100" dir="2700000" algn="tl">
                    <a:srgbClr val="000000">
                      <a:alpha val="43137"/>
                    </a:srgbClr>
                  </a:outerShdw>
                </a:effectLst>
                <a:latin typeface="+mn-lt"/>
                <a:cs typeface="Arial" charset="0"/>
              </a:rPr>
              <a:t>reengineering of the forest roads requires some investment, improved forest roads will provide better access to forest resources for many forestry activities such as reforestation, protection, management, logging operations, and recreations.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Metin kutusu"/>
          <p:cNvSpPr txBox="1"/>
          <p:nvPr/>
        </p:nvSpPr>
        <p:spPr>
          <a:xfrm>
            <a:off x="2209800" y="4953000"/>
            <a:ext cx="6592888" cy="830263"/>
          </a:xfrm>
          <a:prstGeom prst="rect">
            <a:avLst/>
          </a:prstGeom>
          <a:noFill/>
        </p:spPr>
        <p:txBody>
          <a:bodyPr>
            <a:spAutoFit/>
          </a:bodyPr>
          <a:lstStyle/>
          <a:p>
            <a:pPr marL="342900" indent="-342900" algn="r" eaLnBrk="1" hangingPunct="1">
              <a:lnSpc>
                <a:spcPct val="90000"/>
              </a:lnSpc>
              <a:spcBef>
                <a:spcPct val="20000"/>
              </a:spcBef>
              <a:buClr>
                <a:schemeClr val="hlink"/>
              </a:buClr>
              <a:buFont typeface="Wingdings" pitchFamily="2" charset="2"/>
              <a:buNone/>
              <a:defRPr/>
            </a:pPr>
            <a:r>
              <a:rPr lang="en-US" sz="2400" b="1" i="1" kern="0" dirty="0">
                <a:solidFill>
                  <a:srgbClr val="FFFFA9"/>
                </a:solidFill>
                <a:effectLst>
                  <a:outerShdw blurRad="38100" dist="38100" dir="2700000" algn="tl">
                    <a:srgbClr val="000000"/>
                  </a:outerShdw>
                </a:effectLst>
                <a:latin typeface="Aparajita" pitchFamily="34" charset="0"/>
                <a:cs typeface="Aparajita" pitchFamily="34" charset="0"/>
              </a:rPr>
              <a:t>Thank you for your attention</a:t>
            </a:r>
            <a:r>
              <a:rPr lang="tr-TR" sz="2400" b="1" i="1" kern="0" dirty="0">
                <a:solidFill>
                  <a:srgbClr val="FFFFA9"/>
                </a:solidFill>
                <a:effectLst>
                  <a:outerShdw blurRad="38100" dist="38100" dir="2700000" algn="tl">
                    <a:srgbClr val="000000"/>
                  </a:outerShdw>
                </a:effectLst>
                <a:latin typeface="Aparajita" pitchFamily="34" charset="0"/>
                <a:cs typeface="Aparajita" pitchFamily="34" charset="0"/>
              </a:rPr>
              <a:t>…</a:t>
            </a:r>
            <a:endParaRPr lang="en-US" sz="2400" b="1" i="1" kern="0" dirty="0">
              <a:solidFill>
                <a:srgbClr val="FFFFA9"/>
              </a:solidFill>
              <a:effectLst>
                <a:outerShdw blurRad="38100" dist="38100" dir="2700000" algn="tl">
                  <a:srgbClr val="000000"/>
                </a:outerShdw>
              </a:effectLst>
              <a:latin typeface="Aparajita" pitchFamily="34" charset="0"/>
              <a:cs typeface="Aparajita" pitchFamily="34" charset="0"/>
            </a:endParaRPr>
          </a:p>
          <a:p>
            <a:pPr marL="342900" indent="-342900" algn="r" eaLnBrk="1" hangingPunct="1">
              <a:lnSpc>
                <a:spcPct val="90000"/>
              </a:lnSpc>
              <a:spcBef>
                <a:spcPct val="20000"/>
              </a:spcBef>
              <a:buClr>
                <a:schemeClr val="hlink"/>
              </a:buClr>
              <a:buFont typeface="Wingdings" pitchFamily="2" charset="2"/>
              <a:buNone/>
              <a:defRPr/>
            </a:pPr>
            <a:endParaRPr lang="en-US" sz="2400" b="1" i="1" kern="0" dirty="0">
              <a:solidFill>
                <a:srgbClr val="FFFFA9"/>
              </a:solidFill>
              <a:effectLst>
                <a:outerShdw blurRad="38100" dist="38100" dir="2700000" algn="tl">
                  <a:srgbClr val="000000"/>
                </a:outerShdw>
              </a:effectLst>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tr-TR" dirty="0" smtClean="0">
                <a:solidFill>
                  <a:srgbClr val="990000"/>
                </a:solidFill>
              </a:rPr>
              <a:t>BACKGROUND</a:t>
            </a:r>
          </a:p>
        </p:txBody>
      </p:sp>
      <p:sp>
        <p:nvSpPr>
          <p:cNvPr id="46083" name="Rectangle 3"/>
          <p:cNvSpPr>
            <a:spLocks noChangeArrowheads="1"/>
          </p:cNvSpPr>
          <p:nvPr/>
        </p:nvSpPr>
        <p:spPr bwMode="auto">
          <a:xfrm>
            <a:off x="609600" y="1398347"/>
            <a:ext cx="7924800" cy="4401205"/>
          </a:xfrm>
          <a:prstGeom prst="rect">
            <a:avLst/>
          </a:prstGeom>
          <a:noFill/>
          <a:ln w="9525">
            <a:noFill/>
            <a:miter lim="800000"/>
            <a:headEnd/>
            <a:tailEnd/>
          </a:ln>
          <a:effectLst/>
        </p:spPr>
        <p:txBody>
          <a:bodyPr anchor="ctr">
            <a:spAutoFit/>
          </a:bodyPr>
          <a:lstStyle/>
          <a:p>
            <a:pPr marL="342900" indent="-342900" algn="just" eaLnBrk="1" hangingPunct="1">
              <a:spcAft>
                <a:spcPts val="600"/>
              </a:spcAft>
              <a:buFont typeface="Wingdings" pitchFamily="2" charset="2"/>
              <a:buChar char="Ø"/>
              <a:defRPr/>
            </a:pPr>
            <a:r>
              <a:rPr lang="en-US" sz="2000" b="1" dirty="0">
                <a:solidFill>
                  <a:srgbClr val="FFFFA9"/>
                </a:solidFill>
                <a:effectLst>
                  <a:outerShdw blurRad="38100" dist="38100" dir="2700000" algn="tl">
                    <a:srgbClr val="000000">
                      <a:alpha val="43137"/>
                    </a:srgbClr>
                  </a:outerShdw>
                </a:effectLst>
                <a:latin typeface="+mn-lt"/>
              </a:rPr>
              <a:t>Hauling of timbers from landing areas </a:t>
            </a:r>
            <a:r>
              <a:rPr lang="en-US" sz="2000" b="1" dirty="0" smtClean="0">
                <a:solidFill>
                  <a:srgbClr val="FFFFA9"/>
                </a:solidFill>
                <a:effectLst>
                  <a:outerShdw blurRad="38100" dist="38100" dir="2700000" algn="tl">
                    <a:srgbClr val="000000">
                      <a:alpha val="43137"/>
                    </a:srgbClr>
                  </a:outerShdw>
                </a:effectLst>
                <a:latin typeface="+mn-lt"/>
              </a:rPr>
              <a:t>to </a:t>
            </a:r>
            <a:r>
              <a:rPr lang="en-US" sz="2000" b="1" dirty="0">
                <a:solidFill>
                  <a:srgbClr val="FFFFA9"/>
                </a:solidFill>
                <a:effectLst>
                  <a:outerShdw blurRad="38100" dist="38100" dir="2700000" algn="tl">
                    <a:srgbClr val="000000">
                      <a:alpha val="43137"/>
                    </a:srgbClr>
                  </a:outerShdw>
                </a:effectLst>
                <a:latin typeface="+mn-lt"/>
              </a:rPr>
              <a:t>forest </a:t>
            </a:r>
            <a:r>
              <a:rPr lang="en-US" sz="2000" b="1" dirty="0" smtClean="0">
                <a:solidFill>
                  <a:srgbClr val="FFFFA9"/>
                </a:solidFill>
                <a:effectLst>
                  <a:outerShdw blurRad="38100" dist="38100" dir="2700000" algn="tl">
                    <a:srgbClr val="000000">
                      <a:alpha val="43137"/>
                    </a:srgbClr>
                  </a:outerShdw>
                </a:effectLst>
                <a:latin typeface="+mn-lt"/>
              </a:rPr>
              <a:t>depots</a:t>
            </a:r>
            <a:r>
              <a:rPr lang="tr-TR" sz="2000" b="1" dirty="0">
                <a:solidFill>
                  <a:srgbClr val="FFFFA9"/>
                </a:solidFill>
                <a:effectLst>
                  <a:outerShdw blurRad="38100" dist="38100" dir="2700000" algn="tl">
                    <a:srgbClr val="000000">
                      <a:alpha val="43137"/>
                    </a:srgbClr>
                  </a:outerShdw>
                </a:effectLst>
                <a:latin typeface="+mn-lt"/>
              </a:rPr>
              <a:t> </a:t>
            </a:r>
            <a:r>
              <a:rPr lang="tr-TR" sz="2000" b="1" dirty="0" err="1">
                <a:solidFill>
                  <a:srgbClr val="FFFFA9"/>
                </a:solidFill>
                <a:effectLst>
                  <a:outerShdw blurRad="38100" dist="38100" dir="2700000" algn="tl">
                    <a:srgbClr val="000000">
                      <a:alpha val="43137"/>
                    </a:srgbClr>
                  </a:outerShdw>
                </a:effectLst>
                <a:latin typeface="+mn-lt"/>
              </a:rPr>
              <a:t>using</a:t>
            </a:r>
            <a:r>
              <a:rPr lang="tr-TR" sz="2000" b="1" dirty="0">
                <a:solidFill>
                  <a:srgbClr val="FFFFA9"/>
                </a:solidFill>
                <a:effectLst>
                  <a:outerShdw blurRad="38100" dist="38100" dir="2700000" algn="tl">
                    <a:srgbClr val="000000">
                      <a:alpha val="43137"/>
                    </a:srgbClr>
                  </a:outerShdw>
                </a:effectLst>
                <a:latin typeface="+mn-lt"/>
              </a:rPr>
              <a:t> </a:t>
            </a:r>
            <a:r>
              <a:rPr lang="tr-TR" sz="2000" b="1" dirty="0" err="1">
                <a:solidFill>
                  <a:srgbClr val="FFFFA9"/>
                </a:solidFill>
                <a:effectLst>
                  <a:outerShdw blurRad="38100" dist="38100" dir="2700000" algn="tl">
                    <a:srgbClr val="000000">
                      <a:alpha val="43137"/>
                    </a:srgbClr>
                  </a:outerShdw>
                </a:effectLst>
                <a:latin typeface="+mn-lt"/>
              </a:rPr>
              <a:t>logging</a:t>
            </a:r>
            <a:r>
              <a:rPr lang="tr-TR" sz="2000" b="1" dirty="0">
                <a:solidFill>
                  <a:srgbClr val="FFFFA9"/>
                </a:solidFill>
                <a:effectLst>
                  <a:outerShdw blurRad="38100" dist="38100" dir="2700000" algn="tl">
                    <a:srgbClr val="000000">
                      <a:alpha val="43137"/>
                    </a:srgbClr>
                  </a:outerShdw>
                </a:effectLst>
                <a:latin typeface="+mn-lt"/>
              </a:rPr>
              <a:t> </a:t>
            </a:r>
            <a:r>
              <a:rPr lang="tr-TR" sz="2000" b="1" dirty="0" err="1" smtClean="0">
                <a:solidFill>
                  <a:srgbClr val="FFFFA9"/>
                </a:solidFill>
                <a:effectLst>
                  <a:outerShdw blurRad="38100" dist="38100" dir="2700000" algn="tl">
                    <a:srgbClr val="000000">
                      <a:alpha val="43137"/>
                    </a:srgbClr>
                  </a:outerShdw>
                </a:effectLst>
                <a:latin typeface="+mn-lt"/>
              </a:rPr>
              <a:t>trucks</a:t>
            </a:r>
            <a:r>
              <a:rPr lang="en-US" sz="2000" b="1" dirty="0" smtClean="0">
                <a:solidFill>
                  <a:srgbClr val="FFFFA9"/>
                </a:solidFill>
                <a:effectLst>
                  <a:outerShdw blurRad="38100" dist="38100" dir="2700000" algn="tl">
                    <a:srgbClr val="000000">
                      <a:alpha val="43137"/>
                    </a:srgbClr>
                  </a:outerShdw>
                </a:effectLst>
                <a:latin typeface="+mn-lt"/>
              </a:rPr>
              <a:t> </a:t>
            </a:r>
            <a:r>
              <a:rPr lang="en-US" sz="2000" b="1" dirty="0">
                <a:solidFill>
                  <a:srgbClr val="FFFFA9"/>
                </a:solidFill>
                <a:effectLst>
                  <a:outerShdw blurRad="38100" dist="38100" dir="2700000" algn="tl">
                    <a:srgbClr val="000000">
                      <a:alpha val="43137"/>
                    </a:srgbClr>
                  </a:outerShdw>
                </a:effectLst>
                <a:latin typeface="+mn-lt"/>
              </a:rPr>
              <a:t>is an important stage in producing wood-based forest products.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600"/>
              </a:spcAft>
              <a:buFont typeface="Wingdings"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rPr>
              <a:t>Inadequately </a:t>
            </a:r>
            <a:r>
              <a:rPr lang="en-US" sz="2000" b="1" dirty="0">
                <a:solidFill>
                  <a:srgbClr val="FFFFA9"/>
                </a:solidFill>
                <a:effectLst>
                  <a:outerShdw blurRad="38100" dist="38100" dir="2700000" algn="tl">
                    <a:srgbClr val="000000">
                      <a:alpha val="43137"/>
                    </a:srgbClr>
                  </a:outerShdw>
                </a:effectLst>
                <a:latin typeface="+mn-lt"/>
              </a:rPr>
              <a:t>planned forest transportation can be the most costly stage of timber </a:t>
            </a:r>
            <a:r>
              <a:rPr lang="en-US" sz="2000" b="1" dirty="0" smtClean="0">
                <a:solidFill>
                  <a:srgbClr val="FFFFA9"/>
                </a:solidFill>
                <a:effectLst>
                  <a:outerShdw blurRad="38100" dist="38100" dir="2700000" algn="tl">
                    <a:srgbClr val="000000">
                      <a:alpha val="43137"/>
                    </a:srgbClr>
                  </a:outerShdw>
                </a:effectLst>
                <a:latin typeface="+mn-lt"/>
              </a:rPr>
              <a:t>production</a:t>
            </a:r>
            <a:r>
              <a:rPr lang="tr-TR" sz="2000" b="1" dirty="0" smtClean="0">
                <a:solidFill>
                  <a:srgbClr val="FFFFA9"/>
                </a:solidFill>
                <a:effectLst>
                  <a:outerShdw blurRad="38100" dist="38100" dir="2700000" algn="tl">
                    <a:srgbClr val="000000">
                      <a:alpha val="43137"/>
                    </a:srgbClr>
                  </a:outerShdw>
                </a:effectLst>
                <a:latin typeface="+mn-lt"/>
              </a:rPr>
              <a:t>.</a:t>
            </a:r>
          </a:p>
          <a:p>
            <a:pPr marL="342900" indent="-342900" algn="just" eaLnBrk="1" hangingPunct="1">
              <a:spcAft>
                <a:spcPts val="600"/>
              </a:spcAft>
              <a:buFont typeface="Wingdings" pitchFamily="2" charset="2"/>
              <a:buChar char="Ø"/>
              <a:defRPr/>
            </a:pPr>
            <a:r>
              <a:rPr lang="en-US" sz="2000" b="1" dirty="0">
                <a:solidFill>
                  <a:srgbClr val="FFFFA9"/>
                </a:solidFill>
                <a:effectLst>
                  <a:outerShdw blurRad="38100" dist="38100" dir="2700000" algn="tl">
                    <a:srgbClr val="000000">
                      <a:alpha val="43137"/>
                    </a:srgbClr>
                  </a:outerShdw>
                </a:effectLst>
                <a:latin typeface="+mn-lt"/>
              </a:rPr>
              <a:t>The logging truck driving is </a:t>
            </a:r>
            <a:r>
              <a:rPr lang="tr-TR" sz="2000" b="1" dirty="0" smtClean="0">
                <a:solidFill>
                  <a:srgbClr val="FFFFA9"/>
                </a:solidFill>
                <a:effectLst>
                  <a:outerShdw blurRad="38100" dist="38100" dir="2700000" algn="tl">
                    <a:srgbClr val="000000">
                      <a:alpha val="43137"/>
                    </a:srgbClr>
                  </a:outerShdw>
                </a:effectLst>
                <a:latin typeface="+mn-lt"/>
              </a:rPr>
              <a:t>a </a:t>
            </a:r>
            <a:r>
              <a:rPr lang="en-US" sz="2000" b="1" dirty="0" smtClean="0">
                <a:solidFill>
                  <a:srgbClr val="FFFFA9"/>
                </a:solidFill>
                <a:effectLst>
                  <a:outerShdw blurRad="38100" dist="38100" dir="2700000" algn="tl">
                    <a:srgbClr val="000000">
                      <a:alpha val="43137"/>
                    </a:srgbClr>
                  </a:outerShdw>
                </a:effectLst>
                <a:latin typeface="+mn-lt"/>
              </a:rPr>
              <a:t>dangerous occupation, </a:t>
            </a:r>
            <a:r>
              <a:rPr lang="en-US" sz="2000" b="1" dirty="0">
                <a:solidFill>
                  <a:srgbClr val="FFFFA9"/>
                </a:solidFill>
                <a:effectLst>
                  <a:outerShdw blurRad="38100" dist="38100" dir="2700000" algn="tl">
                    <a:srgbClr val="000000">
                      <a:alpha val="43137"/>
                    </a:srgbClr>
                  </a:outerShdw>
                </a:effectLst>
                <a:latin typeface="+mn-lt"/>
              </a:rPr>
              <a:t>particularly in Turkey where </a:t>
            </a:r>
            <a:r>
              <a:rPr lang="en-US" sz="2000" b="1" dirty="0" smtClean="0">
                <a:solidFill>
                  <a:srgbClr val="FFFFA9"/>
                </a:solidFill>
                <a:effectLst>
                  <a:outerShdw blurRad="38100" dist="38100" dir="2700000" algn="tl">
                    <a:srgbClr val="000000">
                      <a:alpha val="43137"/>
                    </a:srgbClr>
                  </a:outerShdw>
                </a:effectLst>
                <a:latin typeface="+mn-lt"/>
              </a:rPr>
              <a:t>forest</a:t>
            </a:r>
            <a:r>
              <a:rPr lang="tr-TR" sz="2000" b="1" dirty="0" smtClean="0">
                <a:solidFill>
                  <a:srgbClr val="FFFFA9"/>
                </a:solidFill>
                <a:effectLst>
                  <a:outerShdw blurRad="38100" dist="38100" dir="2700000" algn="tl">
                    <a:srgbClr val="000000">
                      <a:alpha val="43137"/>
                    </a:srgbClr>
                  </a:outerShdw>
                </a:effectLst>
                <a:latin typeface="+mn-lt"/>
              </a:rPr>
              <a:t>s</a:t>
            </a:r>
            <a:r>
              <a:rPr lang="en-US" sz="2000" b="1" dirty="0" smtClean="0">
                <a:solidFill>
                  <a:srgbClr val="FFFFA9"/>
                </a:solidFill>
                <a:effectLst>
                  <a:outerShdw blurRad="38100" dist="38100" dir="2700000" algn="tl">
                    <a:srgbClr val="000000">
                      <a:alpha val="43137"/>
                    </a:srgbClr>
                  </a:outerShdw>
                </a:effectLst>
                <a:latin typeface="+mn-lt"/>
              </a:rPr>
              <a:t> </a:t>
            </a:r>
            <a:r>
              <a:rPr lang="en-US" sz="2000" b="1" dirty="0" smtClean="0">
                <a:solidFill>
                  <a:srgbClr val="FFFFA9"/>
                </a:solidFill>
                <a:effectLst>
                  <a:outerShdw blurRad="38100" dist="38100" dir="2700000" algn="tl">
                    <a:srgbClr val="000000">
                      <a:alpha val="43137"/>
                    </a:srgbClr>
                  </a:outerShdw>
                </a:effectLst>
                <a:latin typeface="+mn-lt"/>
              </a:rPr>
              <a:t>are </a:t>
            </a:r>
            <a:r>
              <a:rPr lang="en-US" sz="2000" b="1" dirty="0">
                <a:solidFill>
                  <a:srgbClr val="FFFFA9"/>
                </a:solidFill>
                <a:effectLst>
                  <a:outerShdw blurRad="38100" dist="38100" dir="2700000" algn="tl">
                    <a:srgbClr val="000000">
                      <a:alpha val="43137"/>
                    </a:srgbClr>
                  </a:outerShdw>
                </a:effectLst>
                <a:latin typeface="+mn-lt"/>
              </a:rPr>
              <a:t>mostly </a:t>
            </a:r>
            <a:r>
              <a:rPr lang="en-US" sz="2000" b="1" dirty="0" smtClean="0">
                <a:solidFill>
                  <a:srgbClr val="FFFFA9"/>
                </a:solidFill>
                <a:effectLst>
                  <a:outerShdw blurRad="38100" dist="38100" dir="2700000" algn="tl">
                    <a:srgbClr val="000000">
                      <a:alpha val="43137"/>
                    </a:srgbClr>
                  </a:outerShdw>
                </a:effectLst>
                <a:latin typeface="+mn-lt"/>
              </a:rPr>
              <a:t>located in steep slope</a:t>
            </a:r>
            <a:r>
              <a:rPr lang="tr-TR" sz="2000" b="1" dirty="0" smtClean="0">
                <a:solidFill>
                  <a:srgbClr val="FFFFA9"/>
                </a:solidFill>
                <a:effectLst>
                  <a:outerShdw blurRad="38100" dist="38100" dir="2700000" algn="tl">
                    <a:srgbClr val="000000">
                      <a:alpha val="43137"/>
                    </a:srgbClr>
                  </a:outerShdw>
                </a:effectLst>
                <a:latin typeface="+mn-lt"/>
              </a:rPr>
              <a:t>s</a:t>
            </a:r>
            <a:r>
              <a:rPr lang="en-US" sz="2000" b="1" dirty="0" smtClean="0">
                <a:solidFill>
                  <a:srgbClr val="FFFFA9"/>
                </a:solidFill>
                <a:effectLst>
                  <a:outerShdw blurRad="38100" dist="38100" dir="2700000" algn="tl">
                    <a:srgbClr val="000000">
                      <a:alpha val="43137"/>
                    </a:srgbClr>
                  </a:outerShdw>
                </a:effectLst>
                <a:latin typeface="+mn-lt"/>
              </a:rPr>
              <a:t>.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600"/>
              </a:spcAft>
              <a:buFont typeface="Wingdings" pitchFamily="2" charset="2"/>
              <a:buChar char="Ø"/>
              <a:defRPr/>
            </a:pPr>
            <a:r>
              <a:rPr lang="en-US" sz="2000" b="1" dirty="0">
                <a:solidFill>
                  <a:srgbClr val="FFFFA9"/>
                </a:solidFill>
                <a:effectLst>
                  <a:outerShdw blurRad="38100" dist="38100" dir="2700000" algn="tl">
                    <a:srgbClr val="000000">
                      <a:alpha val="43137"/>
                    </a:srgbClr>
                  </a:outerShdw>
                </a:effectLst>
                <a:latin typeface="+mn-lt"/>
              </a:rPr>
              <a:t>The safety risk of truck driving mainly depends on the road standards and conditions.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600"/>
              </a:spcAft>
              <a:buFont typeface="Wingdings" pitchFamily="2" charset="2"/>
              <a:buChar char="Ø"/>
              <a:defRPr/>
            </a:pPr>
            <a:r>
              <a:rPr lang="en-US" sz="2000" b="1" dirty="0">
                <a:solidFill>
                  <a:srgbClr val="FFFFA9"/>
                </a:solidFill>
                <a:effectLst>
                  <a:outerShdw blurRad="38100" dist="38100" dir="2700000" algn="tl">
                    <a:srgbClr val="000000">
                      <a:alpha val="43137"/>
                    </a:srgbClr>
                  </a:outerShdw>
                </a:effectLst>
                <a:latin typeface="+mn-lt"/>
              </a:rPr>
              <a:t>In Turkey, the majority of forest roads (66%) are secondary forest roads with low </a:t>
            </a:r>
            <a:r>
              <a:rPr lang="en-US" sz="2000" b="1" dirty="0" smtClean="0">
                <a:solidFill>
                  <a:srgbClr val="FFFFA9"/>
                </a:solidFill>
                <a:effectLst>
                  <a:outerShdw blurRad="38100" dist="38100" dir="2700000" algn="tl">
                    <a:srgbClr val="000000">
                      <a:alpha val="43137"/>
                    </a:srgbClr>
                  </a:outerShdw>
                </a:effectLst>
                <a:latin typeface="+mn-lt"/>
              </a:rPr>
              <a:t>standards</a:t>
            </a:r>
            <a:r>
              <a:rPr lang="tr-TR" sz="2000" b="1" dirty="0" smtClean="0">
                <a:solidFill>
                  <a:srgbClr val="FFFFA9"/>
                </a:solidFill>
                <a:effectLst>
                  <a:outerShdw blurRad="38100" dist="38100" dir="2700000" algn="tl">
                    <a:srgbClr val="000000">
                      <a:alpha val="43137"/>
                    </a:srgbClr>
                  </a:outerShdw>
                </a:effectLst>
                <a:latin typeface="+mn-lt"/>
              </a:rPr>
              <a:t> </a:t>
            </a:r>
            <a:r>
              <a:rPr lang="en-US" sz="2000" b="1" dirty="0" smtClean="0">
                <a:solidFill>
                  <a:srgbClr val="FFFFA9"/>
                </a:solidFill>
                <a:effectLst>
                  <a:outerShdw blurRad="38100" dist="38100" dir="2700000" algn="tl">
                    <a:srgbClr val="000000">
                      <a:alpha val="43137"/>
                    </a:srgbClr>
                  </a:outerShdw>
                </a:effectLst>
                <a:latin typeface="+mn-lt"/>
              </a:rPr>
              <a:t>which</a:t>
            </a:r>
            <a:r>
              <a:rPr lang="tr-TR" sz="2000" b="1" dirty="0" smtClean="0">
                <a:solidFill>
                  <a:srgbClr val="FFFFA9"/>
                </a:solidFill>
                <a:effectLst>
                  <a:outerShdw blurRad="38100" dist="38100" dir="2700000" algn="tl">
                    <a:srgbClr val="000000">
                      <a:alpha val="43137"/>
                    </a:srgbClr>
                  </a:outerShdw>
                </a:effectLst>
                <a:latin typeface="+mn-lt"/>
              </a:rPr>
              <a:t> </a:t>
            </a:r>
            <a:r>
              <a:rPr lang="en-US" sz="2000" b="1" dirty="0" smtClean="0">
                <a:solidFill>
                  <a:srgbClr val="FFFFA9"/>
                </a:solidFill>
                <a:effectLst>
                  <a:outerShdw blurRad="38100" dist="38100" dir="2700000" algn="tl">
                    <a:srgbClr val="000000">
                      <a:alpha val="43137"/>
                    </a:srgbClr>
                  </a:outerShdw>
                </a:effectLst>
                <a:latin typeface="+mn-lt"/>
              </a:rPr>
              <a:t>limit</a:t>
            </a:r>
            <a:r>
              <a:rPr lang="tr-TR" sz="2000" b="1" dirty="0" smtClean="0">
                <a:solidFill>
                  <a:srgbClr val="FFFFA9"/>
                </a:solidFill>
                <a:effectLst>
                  <a:outerShdw blurRad="38100" dist="38100" dir="2700000" algn="tl">
                    <a:srgbClr val="000000">
                      <a:alpha val="43137"/>
                    </a:srgbClr>
                  </a:outerShdw>
                </a:effectLst>
                <a:latin typeface="+mn-lt"/>
              </a:rPr>
              <a:t>s</a:t>
            </a:r>
            <a:r>
              <a:rPr lang="en-US" sz="2000" b="1" dirty="0" smtClean="0">
                <a:solidFill>
                  <a:srgbClr val="FFFFA9"/>
                </a:solidFill>
                <a:effectLst>
                  <a:outerShdw blurRad="38100" dist="38100" dir="2700000" algn="tl">
                    <a:srgbClr val="000000">
                      <a:alpha val="43137"/>
                    </a:srgbClr>
                  </a:outerShdw>
                </a:effectLst>
                <a:latin typeface="+mn-lt"/>
              </a:rPr>
              <a:t> </a:t>
            </a:r>
            <a:r>
              <a:rPr lang="en-US" sz="2000" b="1" dirty="0">
                <a:solidFill>
                  <a:srgbClr val="FFFFA9"/>
                </a:solidFill>
                <a:effectLst>
                  <a:outerShdw blurRad="38100" dist="38100" dir="2700000" algn="tl">
                    <a:srgbClr val="000000">
                      <a:alpha val="43137"/>
                    </a:srgbClr>
                  </a:outerShdw>
                </a:effectLst>
                <a:latin typeface="+mn-lt"/>
              </a:rPr>
              <a:t>the maneuverability of logging trucks.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tr-TR" dirty="0" smtClean="0">
                <a:solidFill>
                  <a:srgbClr val="990000"/>
                </a:solidFill>
              </a:rPr>
              <a:t>BACKGROUND</a:t>
            </a:r>
          </a:p>
        </p:txBody>
      </p:sp>
      <p:sp>
        <p:nvSpPr>
          <p:cNvPr id="46083" name="Rectangle 3"/>
          <p:cNvSpPr>
            <a:spLocks noChangeArrowheads="1"/>
          </p:cNvSpPr>
          <p:nvPr/>
        </p:nvSpPr>
        <p:spPr bwMode="auto">
          <a:xfrm>
            <a:off x="609600" y="1395936"/>
            <a:ext cx="7924800" cy="2785378"/>
          </a:xfrm>
          <a:prstGeom prst="rect">
            <a:avLst/>
          </a:prstGeom>
          <a:noFill/>
          <a:ln w="9525">
            <a:noFill/>
            <a:miter lim="800000"/>
            <a:headEnd/>
            <a:tailEnd/>
          </a:ln>
          <a:effectLst/>
        </p:spPr>
        <p:txBody>
          <a:bodyPr anchor="ctr">
            <a:spAutoFit/>
          </a:bodyPr>
          <a:lstStyle/>
          <a:p>
            <a:pPr marL="342900" indent="-342900" algn="just" eaLnBrk="1" hangingPunct="1">
              <a:spcAft>
                <a:spcPts val="600"/>
              </a:spcAft>
              <a:buFont typeface="Wingdings" pitchFamily="2" charset="2"/>
              <a:buChar char="Ø"/>
              <a:defRPr/>
            </a:pPr>
            <a:r>
              <a:rPr lang="en-US" sz="2000" b="1" dirty="0">
                <a:solidFill>
                  <a:srgbClr val="FFFFA9"/>
                </a:solidFill>
                <a:effectLst>
                  <a:outerShdw blurRad="38100" dist="38100" dir="2700000" algn="tl">
                    <a:srgbClr val="000000">
                      <a:alpha val="43137"/>
                    </a:srgbClr>
                  </a:outerShdw>
                </a:effectLst>
                <a:latin typeface="+mn-lt"/>
              </a:rPr>
              <a:t>The forest transportation should be planned by considering not only transportation costs but also safety of </a:t>
            </a:r>
            <a:r>
              <a:rPr lang="en-US" sz="2000" b="1" dirty="0" smtClean="0">
                <a:solidFill>
                  <a:srgbClr val="FFFFA9"/>
                </a:solidFill>
                <a:effectLst>
                  <a:outerShdw blurRad="38100" dist="38100" dir="2700000" algn="tl">
                    <a:srgbClr val="000000">
                      <a:alpha val="43137"/>
                    </a:srgbClr>
                  </a:outerShdw>
                </a:effectLst>
                <a:latin typeface="+mn-lt"/>
              </a:rPr>
              <a:t>truck </a:t>
            </a:r>
            <a:r>
              <a:rPr lang="en-US" sz="2000" b="1" dirty="0">
                <a:solidFill>
                  <a:srgbClr val="FFFFA9"/>
                </a:solidFill>
                <a:effectLst>
                  <a:outerShdw blurRad="38100" dist="38100" dir="2700000" algn="tl">
                    <a:srgbClr val="000000">
                      <a:alpha val="43137"/>
                    </a:srgbClr>
                  </a:outerShdw>
                </a:effectLst>
                <a:latin typeface="+mn-lt"/>
              </a:rPr>
              <a:t>driving.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600"/>
              </a:spcAft>
              <a:buFont typeface="Wingdings"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rPr>
              <a:t>To </a:t>
            </a:r>
            <a:r>
              <a:rPr lang="en-US" sz="2000" b="1" dirty="0">
                <a:solidFill>
                  <a:srgbClr val="FFFFA9"/>
                </a:solidFill>
                <a:effectLst>
                  <a:outerShdw blurRad="38100" dist="38100" dir="2700000" algn="tl">
                    <a:srgbClr val="000000">
                      <a:alpha val="43137"/>
                    </a:srgbClr>
                  </a:outerShdw>
                </a:effectLst>
                <a:latin typeface="+mn-lt"/>
              </a:rPr>
              <a:t>develop an adequate transportation planning, many alternative transportation </a:t>
            </a:r>
            <a:r>
              <a:rPr lang="tr-TR" sz="2000" b="1" dirty="0" err="1" smtClean="0">
                <a:solidFill>
                  <a:srgbClr val="FFFFA9"/>
                </a:solidFill>
                <a:effectLst>
                  <a:outerShdw blurRad="38100" dist="38100" dir="2700000" algn="tl">
                    <a:srgbClr val="000000">
                      <a:alpha val="43137"/>
                    </a:srgbClr>
                  </a:outerShdw>
                </a:effectLst>
                <a:latin typeface="+mn-lt"/>
              </a:rPr>
              <a:t>routes</a:t>
            </a:r>
            <a:r>
              <a:rPr lang="en-US" sz="2000" b="1" dirty="0" smtClean="0">
                <a:solidFill>
                  <a:srgbClr val="FFFFA9"/>
                </a:solidFill>
                <a:effectLst>
                  <a:outerShdw blurRad="38100" dist="38100" dir="2700000" algn="tl">
                    <a:srgbClr val="000000">
                      <a:alpha val="43137"/>
                    </a:srgbClr>
                  </a:outerShdw>
                </a:effectLst>
                <a:latin typeface="+mn-lt"/>
              </a:rPr>
              <a:t> </a:t>
            </a:r>
            <a:r>
              <a:rPr lang="en-US" sz="2000" b="1" dirty="0">
                <a:solidFill>
                  <a:srgbClr val="FFFFA9"/>
                </a:solidFill>
                <a:effectLst>
                  <a:outerShdw blurRad="38100" dist="38100" dir="2700000" algn="tl">
                    <a:srgbClr val="000000">
                      <a:alpha val="43137"/>
                    </a:srgbClr>
                  </a:outerShdw>
                </a:effectLst>
                <a:latin typeface="+mn-lt"/>
              </a:rPr>
              <a:t>should be evaluated. </a:t>
            </a:r>
          </a:p>
          <a:p>
            <a:pPr marL="342900" indent="-342900" algn="just" eaLnBrk="1" hangingPunct="1">
              <a:spcAft>
                <a:spcPts val="600"/>
              </a:spcAft>
              <a:buFont typeface="Wingdings" pitchFamily="2" charset="2"/>
              <a:buChar char="Ø"/>
              <a:defRPr/>
            </a:pPr>
            <a:r>
              <a:rPr lang="en-US" sz="2000" b="1" dirty="0">
                <a:solidFill>
                  <a:srgbClr val="FFFFA9"/>
                </a:solidFill>
                <a:effectLst>
                  <a:outerShdw blurRad="38100" dist="38100" dir="2700000" algn="tl">
                    <a:srgbClr val="000000">
                      <a:alpha val="43137"/>
                    </a:srgbClr>
                  </a:outerShdw>
                </a:effectLst>
                <a:latin typeface="+mn-lt"/>
              </a:rPr>
              <a:t>Computer-based methods are used to evaluate alternative transportation plans and determine the optimum plan with minimum cost . </a:t>
            </a:r>
          </a:p>
          <a:p>
            <a:pPr marL="342900" indent="-342900" algn="just" eaLnBrk="1" hangingPunct="1">
              <a:spcAft>
                <a:spcPts val="600"/>
              </a:spcAft>
              <a:buFont typeface="Wingdings" pitchFamily="2" charset="2"/>
              <a:buChar char="Ø"/>
              <a:defRPr/>
            </a:pPr>
            <a:endParaRPr lang="tr-TR" sz="2000" b="1" dirty="0" smtClean="0">
              <a:solidFill>
                <a:srgbClr val="FFFFA9"/>
              </a:solidFill>
              <a:effectLst>
                <a:outerShdw blurRad="38100" dist="38100" dir="2700000" algn="tl">
                  <a:srgbClr val="000000">
                    <a:alpha val="43137"/>
                  </a:srgbClr>
                </a:outerShdw>
              </a:effectLst>
              <a:latin typeface="+mn-lt"/>
            </a:endParaRPr>
          </a:p>
        </p:txBody>
      </p:sp>
      <p:pic>
        <p:nvPicPr>
          <p:cNvPr id="5" name="Picture 2"/>
          <p:cNvPicPr>
            <a:picLocks noChangeAspect="1" noChangeArrowheads="1"/>
          </p:cNvPicPr>
          <p:nvPr/>
        </p:nvPicPr>
        <p:blipFill rotWithShape="1">
          <a:blip r:embed="rId2">
            <a:lum bright="20000" contrast="-20000"/>
            <a:extLst>
              <a:ext uri="{28A0092B-C50C-407E-A947-70E740481C1C}">
                <a14:useLocalDpi xmlns:a14="http://schemas.microsoft.com/office/drawing/2010/main" val="0"/>
              </a:ext>
            </a:extLst>
          </a:blip>
          <a:srcRect l="-1493" t="20000" r="1493" b="5514"/>
          <a:stretch/>
        </p:blipFill>
        <p:spPr bwMode="auto">
          <a:xfrm>
            <a:off x="3714776" y="4181314"/>
            <a:ext cx="4743424" cy="2373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tr-TR" dirty="0" smtClean="0">
                <a:solidFill>
                  <a:srgbClr val="990000"/>
                </a:solidFill>
              </a:rPr>
              <a:t>OBJECTIVE</a:t>
            </a:r>
          </a:p>
        </p:txBody>
      </p:sp>
      <p:sp>
        <p:nvSpPr>
          <p:cNvPr id="46083" name="Rectangle 3"/>
          <p:cNvSpPr>
            <a:spLocks noChangeArrowheads="1"/>
          </p:cNvSpPr>
          <p:nvPr/>
        </p:nvSpPr>
        <p:spPr bwMode="auto">
          <a:xfrm>
            <a:off x="609600" y="1676400"/>
            <a:ext cx="7924800" cy="2400657"/>
          </a:xfrm>
          <a:prstGeom prst="rect">
            <a:avLst/>
          </a:prstGeom>
          <a:noFill/>
          <a:ln w="9525">
            <a:noFill/>
            <a:miter lim="800000"/>
            <a:headEnd/>
            <a:tailEnd/>
          </a:ln>
          <a:effectLst/>
        </p:spPr>
        <p:txBody>
          <a:bodyPr anchor="ctr">
            <a:spAutoFit/>
          </a:bodyPr>
          <a:lstStyle/>
          <a:p>
            <a:pPr marL="342900" indent="-342900" algn="just" eaLnBrk="1" hangingPunct="1">
              <a:spcAft>
                <a:spcPts val="600"/>
              </a:spcAft>
              <a:buFont typeface="Wingdings" pitchFamily="2" charset="2"/>
              <a:buChar char="Ø"/>
              <a:defRPr/>
            </a:pPr>
            <a:r>
              <a:rPr lang="en-US" sz="2000" b="1" dirty="0">
                <a:solidFill>
                  <a:srgbClr val="FFFFA9"/>
                </a:solidFill>
                <a:effectLst>
                  <a:outerShdw blurRad="38100" dist="38100" dir="2700000" algn="tl">
                    <a:srgbClr val="000000">
                      <a:alpha val="43137"/>
                    </a:srgbClr>
                  </a:outerShdw>
                </a:effectLst>
                <a:latin typeface="+mn-lt"/>
              </a:rPr>
              <a:t>In this study, GIS-based network analysis method was used to develop the optimum transportation plans for two scenarios. </a:t>
            </a:r>
            <a:endParaRPr lang="tr-TR" sz="2000" b="1" dirty="0" smtClean="0">
              <a:solidFill>
                <a:srgbClr val="FFFFA9"/>
              </a:solidFill>
              <a:effectLst>
                <a:outerShdw blurRad="38100" dist="38100" dir="2700000" algn="tl">
                  <a:srgbClr val="000000">
                    <a:alpha val="43137"/>
                  </a:srgbClr>
                </a:outerShdw>
              </a:effectLst>
              <a:latin typeface="+mn-lt"/>
            </a:endParaRPr>
          </a:p>
          <a:p>
            <a:pPr marL="800100" lvl="1" indent="-342900" algn="just" eaLnBrk="1" hangingPunct="1">
              <a:spcAft>
                <a:spcPts val="600"/>
              </a:spcAft>
              <a:buFont typeface="Wingdings" panose="05000000000000000000" pitchFamily="2" charset="2"/>
              <a:buChar char="§"/>
              <a:defRPr/>
            </a:pPr>
            <a:r>
              <a:rPr lang="en-US" sz="2000" b="1" dirty="0" smtClean="0">
                <a:solidFill>
                  <a:srgbClr val="FFFFA9"/>
                </a:solidFill>
                <a:effectLst>
                  <a:outerShdw blurRad="38100" dist="38100" dir="2700000" algn="tl">
                    <a:srgbClr val="000000">
                      <a:alpha val="43137"/>
                    </a:srgbClr>
                  </a:outerShdw>
                </a:effectLst>
                <a:latin typeface="+mn-lt"/>
              </a:rPr>
              <a:t>In </a:t>
            </a:r>
            <a:r>
              <a:rPr lang="en-US" sz="2000" b="1" dirty="0">
                <a:solidFill>
                  <a:srgbClr val="FFFFA9"/>
                </a:solidFill>
                <a:effectLst>
                  <a:outerShdw blurRad="38100" dist="38100" dir="2700000" algn="tl">
                    <a:srgbClr val="000000">
                      <a:alpha val="43137"/>
                    </a:srgbClr>
                  </a:outerShdw>
                </a:effectLst>
                <a:latin typeface="+mn-lt"/>
              </a:rPr>
              <a:t>the first </a:t>
            </a:r>
            <a:r>
              <a:rPr lang="en-US" sz="2000" b="1" dirty="0" smtClean="0">
                <a:solidFill>
                  <a:srgbClr val="FFFFA9"/>
                </a:solidFill>
                <a:effectLst>
                  <a:outerShdw blurRad="38100" dist="38100" dir="2700000" algn="tl">
                    <a:srgbClr val="000000">
                      <a:alpha val="43137"/>
                    </a:srgbClr>
                  </a:outerShdw>
                </a:effectLst>
                <a:latin typeface="+mn-lt"/>
              </a:rPr>
              <a:t>scenario</a:t>
            </a:r>
            <a:r>
              <a:rPr lang="tr-TR" sz="2000" b="1" dirty="0" smtClean="0">
                <a:solidFill>
                  <a:srgbClr val="FFFFA9"/>
                </a:solidFill>
                <a:effectLst>
                  <a:outerShdw blurRad="38100" dist="38100" dir="2700000" algn="tl">
                    <a:srgbClr val="000000">
                      <a:alpha val="43137"/>
                    </a:srgbClr>
                  </a:outerShdw>
                </a:effectLst>
                <a:latin typeface="+mn-lt"/>
              </a:rPr>
              <a:t>;</a:t>
            </a:r>
            <a:r>
              <a:rPr lang="en-US" sz="2000" b="1" dirty="0" smtClean="0">
                <a:solidFill>
                  <a:srgbClr val="FFFFA9"/>
                </a:solidFill>
                <a:effectLst>
                  <a:outerShdw blurRad="38100" dist="38100" dir="2700000" algn="tl">
                    <a:srgbClr val="000000">
                      <a:alpha val="43137"/>
                    </a:srgbClr>
                  </a:outerShdw>
                </a:effectLst>
                <a:latin typeface="+mn-lt"/>
              </a:rPr>
              <a:t> </a:t>
            </a:r>
            <a:r>
              <a:rPr lang="en-US" sz="2000" b="1" dirty="0">
                <a:solidFill>
                  <a:srgbClr val="FFFFA9"/>
                </a:solidFill>
                <a:effectLst>
                  <a:outerShdw blurRad="38100" dist="38100" dir="2700000" algn="tl">
                    <a:srgbClr val="000000">
                      <a:alpha val="43137"/>
                    </a:srgbClr>
                  </a:outerShdw>
                </a:effectLst>
                <a:latin typeface="+mn-lt"/>
              </a:rPr>
              <a:t>optimum plan that minimized the total transportation cost was </a:t>
            </a:r>
            <a:r>
              <a:rPr lang="en-US" sz="2000" b="1" dirty="0" smtClean="0">
                <a:solidFill>
                  <a:srgbClr val="FFFFA9"/>
                </a:solidFill>
                <a:effectLst>
                  <a:outerShdw blurRad="38100" dist="38100" dir="2700000" algn="tl">
                    <a:srgbClr val="000000">
                      <a:alpha val="43137"/>
                    </a:srgbClr>
                  </a:outerShdw>
                </a:effectLst>
                <a:latin typeface="+mn-lt"/>
              </a:rPr>
              <a:t>developed</a:t>
            </a:r>
            <a:r>
              <a:rPr lang="tr-TR" sz="2000" b="1" dirty="0" smtClean="0">
                <a:solidFill>
                  <a:srgbClr val="FFFFA9"/>
                </a:solidFill>
                <a:effectLst>
                  <a:outerShdw blurRad="38100" dist="38100" dir="2700000" algn="tl">
                    <a:srgbClr val="000000">
                      <a:alpha val="43137"/>
                    </a:srgbClr>
                  </a:outerShdw>
                </a:effectLst>
                <a:latin typeface="+mn-lt"/>
              </a:rPr>
              <a:t>.</a:t>
            </a:r>
            <a:r>
              <a:rPr lang="en-US" sz="2000" b="1" dirty="0" smtClean="0">
                <a:solidFill>
                  <a:srgbClr val="FFFFA9"/>
                </a:solidFill>
                <a:effectLst>
                  <a:outerShdw blurRad="38100" dist="38100" dir="2700000" algn="tl">
                    <a:srgbClr val="000000">
                      <a:alpha val="43137"/>
                    </a:srgbClr>
                  </a:outerShdw>
                </a:effectLst>
                <a:latin typeface="+mn-lt"/>
              </a:rPr>
              <a:t> </a:t>
            </a:r>
            <a:endParaRPr lang="tr-TR" sz="2000" b="1" dirty="0" smtClean="0">
              <a:solidFill>
                <a:srgbClr val="FFFFA9"/>
              </a:solidFill>
              <a:effectLst>
                <a:outerShdw blurRad="38100" dist="38100" dir="2700000" algn="tl">
                  <a:srgbClr val="000000">
                    <a:alpha val="43137"/>
                  </a:srgbClr>
                </a:outerShdw>
              </a:effectLst>
              <a:latin typeface="+mn-lt"/>
            </a:endParaRPr>
          </a:p>
          <a:p>
            <a:pPr marL="800100" lvl="1" indent="-342900" algn="just" eaLnBrk="1" hangingPunct="1">
              <a:spcAft>
                <a:spcPts val="600"/>
              </a:spcAft>
              <a:buFont typeface="Wingdings" panose="05000000000000000000" pitchFamily="2" charset="2"/>
              <a:buChar char="§"/>
              <a:defRPr/>
            </a:pPr>
            <a:r>
              <a:rPr lang="tr-TR" sz="2000" b="1" dirty="0">
                <a:solidFill>
                  <a:srgbClr val="FFFFA9"/>
                </a:solidFill>
                <a:effectLst>
                  <a:outerShdw blurRad="38100" dist="38100" dir="2700000" algn="tl">
                    <a:srgbClr val="000000">
                      <a:alpha val="43137"/>
                    </a:srgbClr>
                  </a:outerShdw>
                </a:effectLst>
                <a:latin typeface="+mn-lt"/>
              </a:rPr>
              <a:t>I</a:t>
            </a:r>
            <a:r>
              <a:rPr lang="en-US" sz="2000" b="1" dirty="0" smtClean="0">
                <a:solidFill>
                  <a:srgbClr val="FFFFA9"/>
                </a:solidFill>
                <a:effectLst>
                  <a:outerShdw blurRad="38100" dist="38100" dir="2700000" algn="tl">
                    <a:srgbClr val="000000">
                      <a:alpha val="43137"/>
                    </a:srgbClr>
                  </a:outerShdw>
                </a:effectLst>
                <a:latin typeface="+mn-lt"/>
              </a:rPr>
              <a:t>n </a:t>
            </a:r>
            <a:r>
              <a:rPr lang="en-US" sz="2000" b="1" dirty="0">
                <a:solidFill>
                  <a:srgbClr val="FFFFA9"/>
                </a:solidFill>
                <a:effectLst>
                  <a:outerShdw blurRad="38100" dist="38100" dir="2700000" algn="tl">
                    <a:srgbClr val="000000">
                      <a:alpha val="43137"/>
                    </a:srgbClr>
                  </a:outerShdw>
                </a:effectLst>
                <a:latin typeface="+mn-lt"/>
              </a:rPr>
              <a:t>the second </a:t>
            </a:r>
            <a:r>
              <a:rPr lang="en-US" sz="2000" b="1" dirty="0" smtClean="0">
                <a:solidFill>
                  <a:srgbClr val="FFFFA9"/>
                </a:solidFill>
                <a:effectLst>
                  <a:outerShdw blurRad="38100" dist="38100" dir="2700000" algn="tl">
                    <a:srgbClr val="000000">
                      <a:alpha val="43137"/>
                    </a:srgbClr>
                  </a:outerShdw>
                </a:effectLst>
                <a:latin typeface="+mn-lt"/>
              </a:rPr>
              <a:t>scenario</a:t>
            </a:r>
            <a:r>
              <a:rPr lang="tr-TR" sz="2000" b="1" dirty="0" smtClean="0">
                <a:solidFill>
                  <a:srgbClr val="FFFFA9"/>
                </a:solidFill>
                <a:effectLst>
                  <a:outerShdw blurRad="38100" dist="38100" dir="2700000" algn="tl">
                    <a:srgbClr val="000000">
                      <a:alpha val="43137"/>
                    </a:srgbClr>
                  </a:outerShdw>
                </a:effectLst>
                <a:latin typeface="+mn-lt"/>
              </a:rPr>
              <a:t>; </a:t>
            </a:r>
            <a:r>
              <a:rPr lang="en-US" sz="2000" b="1" dirty="0" smtClean="0">
                <a:solidFill>
                  <a:srgbClr val="FFFFA9"/>
                </a:solidFill>
                <a:effectLst>
                  <a:outerShdw blurRad="38100" dist="38100" dir="2700000" algn="tl">
                    <a:srgbClr val="000000">
                      <a:alpha val="43137"/>
                    </a:srgbClr>
                  </a:outerShdw>
                </a:effectLst>
                <a:latin typeface="+mn-lt"/>
              </a:rPr>
              <a:t>transportation </a:t>
            </a:r>
            <a:r>
              <a:rPr lang="en-US" sz="2000" b="1" dirty="0">
                <a:solidFill>
                  <a:srgbClr val="FFFFA9"/>
                </a:solidFill>
                <a:effectLst>
                  <a:outerShdw blurRad="38100" dist="38100" dir="2700000" algn="tl">
                    <a:srgbClr val="000000">
                      <a:alpha val="43137"/>
                    </a:srgbClr>
                  </a:outerShdw>
                </a:effectLst>
                <a:latin typeface="+mn-lt"/>
              </a:rPr>
              <a:t>plan that ensured the safest logging truck driving was </a:t>
            </a:r>
            <a:r>
              <a:rPr lang="en-US" sz="2000" b="1" dirty="0" smtClean="0">
                <a:solidFill>
                  <a:srgbClr val="FFFFA9"/>
                </a:solidFill>
                <a:effectLst>
                  <a:outerShdw blurRad="38100" dist="38100" dir="2700000" algn="tl">
                    <a:srgbClr val="000000">
                      <a:alpha val="43137"/>
                    </a:srgbClr>
                  </a:outerShdw>
                </a:effectLst>
                <a:latin typeface="+mn-lt"/>
              </a:rPr>
              <a:t>found.</a:t>
            </a:r>
            <a:endParaRPr lang="tr-TR" sz="2000" b="1" dirty="0">
              <a:solidFill>
                <a:srgbClr val="FFFFA9"/>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92934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tr-TR" dirty="0" smtClean="0">
                <a:solidFill>
                  <a:srgbClr val="990000"/>
                </a:solidFill>
              </a:rPr>
              <a:t>MATERIAL AND METHODS</a:t>
            </a:r>
          </a:p>
        </p:txBody>
      </p:sp>
      <p:sp>
        <p:nvSpPr>
          <p:cNvPr id="9219" name="Rectangle 1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FFFFA9"/>
              </a:buClr>
              <a:buFont typeface="Wingdings" pitchFamily="2" charset="2"/>
              <a:buAutoNum type="arabicPeriod"/>
              <a:defRPr sz="2400">
                <a:solidFill>
                  <a:srgbClr val="FFFFA9"/>
                </a:solidFill>
                <a:latin typeface="Arial" charset="0"/>
              </a:defRPr>
            </a:lvl1pPr>
            <a:lvl2pPr marL="742950" indent="-285750">
              <a:spcBef>
                <a:spcPct val="20000"/>
              </a:spcBef>
              <a:buClr>
                <a:schemeClr val="accent2"/>
              </a:buClr>
              <a:buSzPct val="70000"/>
              <a:buFont typeface="Wingdings" pitchFamily="2" charset="2"/>
              <a:buChar char="n"/>
              <a:defRPr sz="2000">
                <a:solidFill>
                  <a:srgbClr val="FFFFA9"/>
                </a:solidFill>
                <a:latin typeface="Arial" charset="0"/>
              </a:defRPr>
            </a:lvl2pPr>
            <a:lvl3pPr marL="1143000" indent="-228600">
              <a:spcBef>
                <a:spcPct val="20000"/>
              </a:spcBef>
              <a:buClr>
                <a:schemeClr val="tx2"/>
              </a:buClr>
              <a:buSzPct val="70000"/>
              <a:buFont typeface="Wingdings" pitchFamily="2" charset="2"/>
              <a:buChar char="n"/>
              <a:defRPr sz="2000">
                <a:solidFill>
                  <a:srgbClr val="FFFFA9"/>
                </a:solidFill>
                <a:latin typeface="Arial" charset="0"/>
              </a:defRPr>
            </a:lvl3pPr>
            <a:lvl4pPr marL="1600200" indent="-228600">
              <a:spcBef>
                <a:spcPct val="20000"/>
              </a:spcBef>
              <a:buClr>
                <a:schemeClr val="accent2"/>
              </a:buClr>
              <a:buSzPct val="70000"/>
              <a:buFont typeface="Wingdings" pitchFamily="2" charset="2"/>
              <a:buChar char="n"/>
              <a:defRPr sz="2000">
                <a:solidFill>
                  <a:srgbClr val="FFFFA9"/>
                </a:solidFill>
                <a:latin typeface="Arial" charset="0"/>
              </a:defRPr>
            </a:lvl4pPr>
            <a:lvl5pPr marL="2057400" indent="-228600">
              <a:spcBef>
                <a:spcPct val="20000"/>
              </a:spcBef>
              <a:buClr>
                <a:schemeClr val="hlink"/>
              </a:buClr>
              <a:buSzPct val="70000"/>
              <a:buFont typeface="Wingdings" pitchFamily="2" charset="2"/>
              <a:buChar char="n"/>
              <a:defRPr sz="2000">
                <a:solidFill>
                  <a:srgbClr val="FFFFA9"/>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rgbClr val="FFFFA9"/>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rgbClr val="FFFFA9"/>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rgbClr val="FFFFA9"/>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rgbClr val="FFFFA9"/>
                </a:solidFill>
                <a:latin typeface="Arial" charset="0"/>
              </a:defRPr>
            </a:lvl9pPr>
          </a:lstStyle>
          <a:p>
            <a:pPr eaLnBrk="1" hangingPunct="1">
              <a:spcBef>
                <a:spcPct val="0"/>
              </a:spcBef>
              <a:buClrTx/>
              <a:buFontTx/>
              <a:buNone/>
            </a:pPr>
            <a:endParaRPr lang="tr-TR" altLang="tr-TR" sz="1800">
              <a:solidFill>
                <a:schemeClr val="tx1"/>
              </a:solidFill>
              <a:latin typeface="Garamond" pitchFamily="18" charset="0"/>
            </a:endParaRPr>
          </a:p>
        </p:txBody>
      </p:sp>
      <p:sp>
        <p:nvSpPr>
          <p:cNvPr id="13" name="Rectangle 3"/>
          <p:cNvSpPr>
            <a:spLocks noChangeArrowheads="1"/>
          </p:cNvSpPr>
          <p:nvPr/>
        </p:nvSpPr>
        <p:spPr bwMode="auto">
          <a:xfrm>
            <a:off x="457200" y="3068395"/>
            <a:ext cx="4591050" cy="3631763"/>
          </a:xfrm>
          <a:prstGeom prst="rect">
            <a:avLst/>
          </a:prstGeom>
          <a:noFill/>
          <a:ln w="9525">
            <a:noFill/>
            <a:miter lim="800000"/>
            <a:headEnd/>
            <a:tailEnd/>
          </a:ln>
          <a:effectLst/>
        </p:spPr>
        <p:txBody>
          <a:bodyPr wrap="square" anchor="ctr">
            <a:spAutoFit/>
          </a:bodyPr>
          <a:lstStyle/>
          <a:p>
            <a:pPr marL="342900" indent="-342900" algn="just" eaLnBrk="1" hangingPunct="1">
              <a:spcAft>
                <a:spcPts val="1200"/>
              </a:spcAft>
              <a:buFont typeface="Wingdings" pitchFamily="2" charset="2"/>
              <a:buChar char="Ø"/>
              <a:defRPr/>
            </a:pPr>
            <a:r>
              <a:rPr lang="en-US" sz="2000" b="1" dirty="0">
                <a:solidFill>
                  <a:srgbClr val="FFFFA9"/>
                </a:solidFill>
                <a:effectLst>
                  <a:outerShdw blurRad="38100" dist="38100" dir="2700000" algn="tl">
                    <a:srgbClr val="000000">
                      <a:alpha val="43137"/>
                    </a:srgbClr>
                  </a:outerShdw>
                </a:effectLst>
                <a:latin typeface="+mn-lt"/>
              </a:rPr>
              <a:t>The study area is </a:t>
            </a:r>
            <a:r>
              <a:rPr lang="en-US" sz="2000" b="1" dirty="0" err="1">
                <a:solidFill>
                  <a:srgbClr val="FFFFA9"/>
                </a:solidFill>
                <a:effectLst>
                  <a:outerShdw blurRad="38100" dist="38100" dir="2700000" algn="tl">
                    <a:srgbClr val="000000">
                      <a:alpha val="43137"/>
                    </a:srgbClr>
                  </a:outerShdw>
                </a:effectLst>
                <a:latin typeface="+mn-lt"/>
              </a:rPr>
              <a:t>Paşalar</a:t>
            </a:r>
            <a:r>
              <a:rPr lang="en-US" sz="2000" b="1" dirty="0">
                <a:solidFill>
                  <a:srgbClr val="FFFFA9"/>
                </a:solidFill>
                <a:effectLst>
                  <a:outerShdw blurRad="38100" dist="38100" dir="2700000" algn="tl">
                    <a:srgbClr val="000000">
                      <a:alpha val="43137"/>
                    </a:srgbClr>
                  </a:outerShdw>
                </a:effectLst>
                <a:latin typeface="+mn-lt"/>
              </a:rPr>
              <a:t> Forest Enterprise Chief (FEC) located in the border of </a:t>
            </a:r>
            <a:r>
              <a:rPr lang="en-US" sz="2000" b="1" dirty="0" err="1">
                <a:solidFill>
                  <a:srgbClr val="FFFFA9"/>
                </a:solidFill>
                <a:effectLst>
                  <a:outerShdw blurRad="38100" dist="38100" dir="2700000" algn="tl">
                    <a:srgbClr val="000000">
                      <a:alpha val="43137"/>
                    </a:srgbClr>
                  </a:outerShdw>
                </a:effectLst>
                <a:latin typeface="+mn-lt"/>
              </a:rPr>
              <a:t>M.Kemal</a:t>
            </a:r>
            <a:r>
              <a:rPr lang="en-US" sz="2000" b="1" dirty="0">
                <a:solidFill>
                  <a:srgbClr val="FFFFA9"/>
                </a:solidFill>
                <a:effectLst>
                  <a:outerShdw blurRad="38100" dist="38100" dir="2700000" algn="tl">
                    <a:srgbClr val="000000">
                      <a:alpha val="43137"/>
                    </a:srgbClr>
                  </a:outerShdw>
                </a:effectLst>
                <a:latin typeface="+mn-lt"/>
              </a:rPr>
              <a:t> </a:t>
            </a:r>
            <a:r>
              <a:rPr lang="en-US" sz="2000" b="1" dirty="0" err="1">
                <a:solidFill>
                  <a:srgbClr val="FFFFA9"/>
                </a:solidFill>
                <a:effectLst>
                  <a:outerShdw blurRad="38100" dist="38100" dir="2700000" algn="tl">
                    <a:srgbClr val="000000">
                      <a:alpha val="43137"/>
                    </a:srgbClr>
                  </a:outerShdw>
                </a:effectLst>
                <a:latin typeface="+mn-lt"/>
              </a:rPr>
              <a:t>Paşa</a:t>
            </a:r>
            <a:r>
              <a:rPr lang="en-US" sz="2000" b="1" dirty="0">
                <a:solidFill>
                  <a:srgbClr val="FFFFA9"/>
                </a:solidFill>
                <a:effectLst>
                  <a:outerShdw blurRad="38100" dist="38100" dir="2700000" algn="tl">
                    <a:srgbClr val="000000">
                      <a:alpha val="43137"/>
                    </a:srgbClr>
                  </a:outerShdw>
                </a:effectLst>
                <a:latin typeface="+mn-lt"/>
              </a:rPr>
              <a:t> Forest Enterprise Directorate (FED) in the city of Bursa in Turkey.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1200"/>
              </a:spcAft>
              <a:buFont typeface="Wingdings"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rPr>
              <a:t>Three </a:t>
            </a:r>
            <a:r>
              <a:rPr lang="en-US" sz="2000" b="1" dirty="0">
                <a:solidFill>
                  <a:srgbClr val="FFFFA9"/>
                </a:solidFill>
                <a:effectLst>
                  <a:outerShdw blurRad="38100" dist="38100" dir="2700000" algn="tl">
                    <a:srgbClr val="000000">
                      <a:alpha val="43137"/>
                    </a:srgbClr>
                  </a:outerShdw>
                </a:effectLst>
                <a:latin typeface="+mn-lt"/>
              </a:rPr>
              <a:t>forest depots (</a:t>
            </a:r>
            <a:r>
              <a:rPr lang="en-US" sz="2000" b="1" dirty="0" err="1">
                <a:solidFill>
                  <a:srgbClr val="FFFFA9"/>
                </a:solidFill>
                <a:effectLst>
                  <a:outerShdw blurRad="38100" dist="38100" dir="2700000" algn="tl">
                    <a:srgbClr val="000000">
                      <a:alpha val="43137"/>
                    </a:srgbClr>
                  </a:outerShdw>
                </a:effectLst>
                <a:latin typeface="+mn-lt"/>
              </a:rPr>
              <a:t>Paşalar</a:t>
            </a:r>
            <a:r>
              <a:rPr lang="en-US" sz="2000" b="1" dirty="0">
                <a:solidFill>
                  <a:srgbClr val="FFFFA9"/>
                </a:solidFill>
                <a:effectLst>
                  <a:outerShdw blurRad="38100" dist="38100" dir="2700000" algn="tl">
                    <a:srgbClr val="000000">
                      <a:alpha val="43137"/>
                    </a:srgbClr>
                  </a:outerShdw>
                </a:effectLst>
                <a:latin typeface="+mn-lt"/>
              </a:rPr>
              <a:t>, </a:t>
            </a:r>
            <a:r>
              <a:rPr lang="en-US" sz="2000" b="1" dirty="0" err="1">
                <a:solidFill>
                  <a:srgbClr val="FFFFA9"/>
                </a:solidFill>
                <a:effectLst>
                  <a:outerShdw blurRad="38100" dist="38100" dir="2700000" algn="tl">
                    <a:srgbClr val="000000">
                      <a:alpha val="43137"/>
                    </a:srgbClr>
                  </a:outerShdw>
                </a:effectLst>
                <a:latin typeface="+mn-lt"/>
              </a:rPr>
              <a:t>Karapınar</a:t>
            </a:r>
            <a:r>
              <a:rPr lang="en-US" sz="2000" b="1" dirty="0">
                <a:solidFill>
                  <a:srgbClr val="FFFFA9"/>
                </a:solidFill>
                <a:effectLst>
                  <a:outerShdw blurRad="38100" dist="38100" dir="2700000" algn="tl">
                    <a:srgbClr val="000000">
                      <a:alpha val="43137"/>
                    </a:srgbClr>
                  </a:outerShdw>
                </a:effectLst>
                <a:latin typeface="+mn-lt"/>
              </a:rPr>
              <a:t>, </a:t>
            </a:r>
            <a:r>
              <a:rPr lang="en-US" sz="2000" b="1" dirty="0" err="1">
                <a:solidFill>
                  <a:srgbClr val="FFFFA9"/>
                </a:solidFill>
                <a:effectLst>
                  <a:outerShdw blurRad="38100" dist="38100" dir="2700000" algn="tl">
                    <a:srgbClr val="000000">
                      <a:alpha val="43137"/>
                    </a:srgbClr>
                  </a:outerShdw>
                </a:effectLst>
                <a:latin typeface="+mn-lt"/>
              </a:rPr>
              <a:t>Sünlük</a:t>
            </a:r>
            <a:r>
              <a:rPr lang="en-US" sz="2000" b="1" dirty="0">
                <a:solidFill>
                  <a:srgbClr val="FFFFA9"/>
                </a:solidFill>
                <a:effectLst>
                  <a:outerShdw blurRad="38100" dist="38100" dir="2700000" algn="tl">
                    <a:srgbClr val="000000">
                      <a:alpha val="43137"/>
                    </a:srgbClr>
                  </a:outerShdw>
                </a:effectLst>
                <a:latin typeface="+mn-lt"/>
              </a:rPr>
              <a:t> Depots) and five sample landing areas in the FEC were considered in the study. </a:t>
            </a:r>
            <a:endParaRPr lang="tr-TR" sz="2000" b="1" dirty="0">
              <a:solidFill>
                <a:srgbClr val="FFFFA9"/>
              </a:solidFill>
              <a:effectLst>
                <a:outerShdw blurRad="38100" dist="38100" dir="2700000" algn="tl">
                  <a:srgbClr val="000000">
                    <a:alpha val="43137"/>
                  </a:srgbClr>
                </a:outerShdw>
              </a:effectLst>
              <a:latin typeface="+mn-lt"/>
            </a:endParaRPr>
          </a:p>
        </p:txBody>
      </p:sp>
      <p:pic>
        <p:nvPicPr>
          <p:cNvPr id="7" name="Resim 6" descr="C:\Users\abdullah.akay\AppData\Local\Microsoft\Windows\INetCache\Content.Word\study area.jpg"/>
          <p:cNvPicPr/>
          <p:nvPr/>
        </p:nvPicPr>
        <p:blipFill>
          <a:blip r:embed="rId3" cstate="print">
            <a:extLst>
              <a:ext uri="{28A0092B-C50C-407E-A947-70E740481C1C}">
                <a14:useLocalDpi xmlns:a14="http://schemas.microsoft.com/office/drawing/2010/main" val="0"/>
              </a:ext>
            </a:extLst>
          </a:blip>
          <a:srcRect l="7133" t="8588" r="6827" b="4294"/>
          <a:stretch>
            <a:fillRect/>
          </a:stretch>
        </p:blipFill>
        <p:spPr bwMode="auto">
          <a:xfrm>
            <a:off x="5334000" y="1539876"/>
            <a:ext cx="3669665" cy="5189219"/>
          </a:xfrm>
          <a:prstGeom prst="rect">
            <a:avLst/>
          </a:prstGeom>
          <a:noFill/>
          <a:ln>
            <a:noFill/>
          </a:ln>
        </p:spPr>
      </p:pic>
      <p:pic>
        <p:nvPicPr>
          <p:cNvPr id="8" name="Resim 7"/>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444646"/>
            <a:ext cx="2572385" cy="1347698"/>
          </a:xfrm>
          <a:prstGeom prst="rect">
            <a:avLst/>
          </a:prstGeom>
          <a:noFill/>
        </p:spPr>
      </p:pic>
      <p:cxnSp>
        <p:nvCxnSpPr>
          <p:cNvPr id="9" name="Düz Ok Bağlayıcısı 8"/>
          <p:cNvCxnSpPr>
            <a:cxnSpLocks noChangeShapeType="1"/>
          </p:cNvCxnSpPr>
          <p:nvPr/>
        </p:nvCxnSpPr>
        <p:spPr bwMode="auto">
          <a:xfrm>
            <a:off x="2590800" y="2118495"/>
            <a:ext cx="3148965" cy="1158105"/>
          </a:xfrm>
          <a:prstGeom prst="straightConnector1">
            <a:avLst/>
          </a:prstGeom>
          <a:noFill/>
          <a:ln w="25400">
            <a:solidFill>
              <a:srgbClr val="000000"/>
            </a:solidFill>
            <a:round/>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tr-TR" dirty="0" smtClean="0">
                <a:solidFill>
                  <a:srgbClr val="990000"/>
                </a:solidFill>
              </a:rPr>
              <a:t>MATERIAL AND METHODS</a:t>
            </a:r>
          </a:p>
        </p:txBody>
      </p:sp>
      <p:sp>
        <p:nvSpPr>
          <p:cNvPr id="11267" name="Rectangle 1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FFFFA9"/>
              </a:buClr>
              <a:buFont typeface="Wingdings" pitchFamily="2" charset="2"/>
              <a:buAutoNum type="arabicPeriod"/>
              <a:defRPr sz="2400">
                <a:solidFill>
                  <a:srgbClr val="FFFFA9"/>
                </a:solidFill>
                <a:latin typeface="Arial" charset="0"/>
              </a:defRPr>
            </a:lvl1pPr>
            <a:lvl2pPr marL="742950" indent="-285750">
              <a:spcBef>
                <a:spcPct val="20000"/>
              </a:spcBef>
              <a:buClr>
                <a:schemeClr val="accent2"/>
              </a:buClr>
              <a:buSzPct val="70000"/>
              <a:buFont typeface="Wingdings" pitchFamily="2" charset="2"/>
              <a:buChar char="n"/>
              <a:defRPr sz="2000">
                <a:solidFill>
                  <a:srgbClr val="FFFFA9"/>
                </a:solidFill>
                <a:latin typeface="Arial" charset="0"/>
              </a:defRPr>
            </a:lvl2pPr>
            <a:lvl3pPr marL="1143000" indent="-228600">
              <a:spcBef>
                <a:spcPct val="20000"/>
              </a:spcBef>
              <a:buClr>
                <a:schemeClr val="tx2"/>
              </a:buClr>
              <a:buSzPct val="70000"/>
              <a:buFont typeface="Wingdings" pitchFamily="2" charset="2"/>
              <a:buChar char="n"/>
              <a:defRPr sz="2000">
                <a:solidFill>
                  <a:srgbClr val="FFFFA9"/>
                </a:solidFill>
                <a:latin typeface="Arial" charset="0"/>
              </a:defRPr>
            </a:lvl3pPr>
            <a:lvl4pPr marL="1600200" indent="-228600">
              <a:spcBef>
                <a:spcPct val="20000"/>
              </a:spcBef>
              <a:buClr>
                <a:schemeClr val="accent2"/>
              </a:buClr>
              <a:buSzPct val="70000"/>
              <a:buFont typeface="Wingdings" pitchFamily="2" charset="2"/>
              <a:buChar char="n"/>
              <a:defRPr sz="2000">
                <a:solidFill>
                  <a:srgbClr val="FFFFA9"/>
                </a:solidFill>
                <a:latin typeface="Arial" charset="0"/>
              </a:defRPr>
            </a:lvl4pPr>
            <a:lvl5pPr marL="2057400" indent="-228600">
              <a:spcBef>
                <a:spcPct val="20000"/>
              </a:spcBef>
              <a:buClr>
                <a:schemeClr val="hlink"/>
              </a:buClr>
              <a:buSzPct val="70000"/>
              <a:buFont typeface="Wingdings" pitchFamily="2" charset="2"/>
              <a:buChar char="n"/>
              <a:defRPr sz="2000">
                <a:solidFill>
                  <a:srgbClr val="FFFFA9"/>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rgbClr val="FFFFA9"/>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rgbClr val="FFFFA9"/>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rgbClr val="FFFFA9"/>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rgbClr val="FFFFA9"/>
                </a:solidFill>
                <a:latin typeface="Arial" charset="0"/>
              </a:defRPr>
            </a:lvl9pPr>
          </a:lstStyle>
          <a:p>
            <a:pPr eaLnBrk="1" hangingPunct="1">
              <a:spcBef>
                <a:spcPct val="0"/>
              </a:spcBef>
              <a:buClrTx/>
              <a:buFontTx/>
              <a:buNone/>
            </a:pPr>
            <a:endParaRPr lang="tr-TR" altLang="tr-TR" sz="1800">
              <a:solidFill>
                <a:schemeClr val="tx1"/>
              </a:solidFill>
              <a:latin typeface="Garamond" pitchFamily="18" charset="0"/>
            </a:endParaRPr>
          </a:p>
        </p:txBody>
      </p:sp>
      <p:sp>
        <p:nvSpPr>
          <p:cNvPr id="13" name="Rectangle 3"/>
          <p:cNvSpPr>
            <a:spLocks noChangeArrowheads="1"/>
          </p:cNvSpPr>
          <p:nvPr/>
        </p:nvSpPr>
        <p:spPr bwMode="auto">
          <a:xfrm>
            <a:off x="593725" y="1603922"/>
            <a:ext cx="8077200" cy="4154984"/>
          </a:xfrm>
          <a:prstGeom prst="rect">
            <a:avLst/>
          </a:prstGeom>
          <a:noFill/>
          <a:ln w="9525">
            <a:noFill/>
            <a:miter lim="800000"/>
            <a:headEnd/>
            <a:tailEnd/>
          </a:ln>
          <a:effectLst/>
        </p:spPr>
        <p:txBody>
          <a:bodyPr anchor="ctr">
            <a:spAutoFit/>
          </a:bodyPr>
          <a:lstStyle/>
          <a:p>
            <a:pPr algn="just" eaLnBrk="1" hangingPunct="1">
              <a:spcAft>
                <a:spcPts val="1200"/>
              </a:spcAft>
              <a:defRPr/>
            </a:pPr>
            <a:r>
              <a:rPr lang="tr-TR" sz="2400" b="1" dirty="0">
                <a:solidFill>
                  <a:srgbClr val="FFC000"/>
                </a:solidFill>
                <a:effectLst>
                  <a:outerShdw blurRad="38100" dist="38100" dir="2700000" algn="tl">
                    <a:srgbClr val="000000">
                      <a:alpha val="43137"/>
                    </a:srgbClr>
                  </a:outerShdw>
                </a:effectLst>
                <a:latin typeface="+mn-lt"/>
              </a:rPr>
              <a:t>Road Network </a:t>
            </a:r>
            <a:endParaRPr lang="tr-TR" sz="2400" b="1" dirty="0" smtClean="0">
              <a:solidFill>
                <a:srgbClr val="FFC000"/>
              </a:solidFill>
              <a:effectLst>
                <a:outerShdw blurRad="38100" dist="38100" dir="2700000" algn="tl">
                  <a:srgbClr val="000000">
                    <a:alpha val="43137"/>
                  </a:srgbClr>
                </a:outerShdw>
              </a:effectLst>
              <a:latin typeface="+mn-lt"/>
            </a:endParaRPr>
          </a:p>
          <a:p>
            <a:pPr marL="342900" indent="-342900" algn="just" eaLnBrk="1" hangingPunct="1">
              <a:spcAft>
                <a:spcPts val="1200"/>
              </a:spcAft>
              <a:buFont typeface="Wingdings" panose="05000000000000000000"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rPr>
              <a:t>The </a:t>
            </a:r>
            <a:r>
              <a:rPr lang="en-US" sz="2000" b="1" dirty="0">
                <a:solidFill>
                  <a:srgbClr val="FFFFA9"/>
                </a:solidFill>
                <a:effectLst>
                  <a:outerShdw blurRad="38100" dist="38100" dir="2700000" algn="tl">
                    <a:srgbClr val="000000">
                      <a:alpha val="43137"/>
                    </a:srgbClr>
                  </a:outerShdw>
                </a:effectLst>
                <a:latin typeface="+mn-lt"/>
              </a:rPr>
              <a:t>road network layer was generated based on the topographic map that was obtained from the FED.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1200"/>
              </a:spcAft>
              <a:buFont typeface="Wingdings" panose="05000000000000000000"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rPr>
              <a:t>Five </a:t>
            </a:r>
            <a:r>
              <a:rPr lang="en-US" sz="2000" b="1" dirty="0">
                <a:solidFill>
                  <a:srgbClr val="FFFFA9"/>
                </a:solidFill>
                <a:effectLst>
                  <a:outerShdw blurRad="38100" dist="38100" dir="2700000" algn="tl">
                    <a:srgbClr val="000000">
                      <a:alpha val="43137"/>
                    </a:srgbClr>
                  </a:outerShdw>
                </a:effectLst>
                <a:latin typeface="+mn-lt"/>
              </a:rPr>
              <a:t>parameters (road length, road type, road condition, average vehicle speed, travel time, and road safety score) were assigned to each road section into the </a:t>
            </a:r>
            <a:r>
              <a:rPr lang="en-US" sz="2000" b="1" dirty="0" smtClean="0">
                <a:solidFill>
                  <a:srgbClr val="FFFFA9"/>
                </a:solidFill>
                <a:effectLst>
                  <a:outerShdw blurRad="38100" dist="38100" dir="2700000" algn="tl">
                    <a:srgbClr val="000000">
                      <a:alpha val="43137"/>
                    </a:srgbClr>
                  </a:outerShdw>
                </a:effectLst>
                <a:latin typeface="+mn-lt"/>
              </a:rPr>
              <a:t>Attribute Table.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1200"/>
              </a:spcAft>
              <a:buFont typeface="Wingdings" panose="05000000000000000000"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rPr>
              <a:t>The </a:t>
            </a:r>
            <a:r>
              <a:rPr lang="en-US" sz="2000" b="1" dirty="0">
                <a:solidFill>
                  <a:srgbClr val="FFFFA9"/>
                </a:solidFill>
                <a:effectLst>
                  <a:outerShdw blurRad="38100" dist="38100" dir="2700000" algn="tl">
                    <a:srgbClr val="000000">
                      <a:alpha val="43137"/>
                    </a:srgbClr>
                  </a:outerShdw>
                </a:effectLst>
                <a:latin typeface="+mn-lt"/>
              </a:rPr>
              <a:t>road length was calculated by “Calculate Geometry” tool in “Attribute Table”.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1200"/>
              </a:spcAft>
              <a:buFont typeface="Wingdings" panose="05000000000000000000"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rPr>
              <a:t>The </a:t>
            </a:r>
            <a:r>
              <a:rPr lang="en-US" sz="2000" b="1" dirty="0">
                <a:solidFill>
                  <a:srgbClr val="FFFFA9"/>
                </a:solidFill>
                <a:effectLst>
                  <a:outerShdw blurRad="38100" dist="38100" dir="2700000" algn="tl">
                    <a:srgbClr val="000000">
                      <a:alpha val="43137"/>
                    </a:srgbClr>
                  </a:outerShdw>
                </a:effectLst>
                <a:latin typeface="+mn-lt"/>
              </a:rPr>
              <a:t>road types (asphalt, gravel, forest road) and road conditions (good, average, poor) were determined based on information obtained from the FED. </a:t>
            </a:r>
            <a:endParaRPr lang="tr-TR" sz="2000" b="1" dirty="0" smtClean="0">
              <a:solidFill>
                <a:srgbClr val="FFFFA9"/>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tr-TR" dirty="0" smtClean="0">
                <a:solidFill>
                  <a:srgbClr val="990000"/>
                </a:solidFill>
              </a:rPr>
              <a:t>MATERIAL AND METHODS</a:t>
            </a:r>
          </a:p>
        </p:txBody>
      </p:sp>
      <p:sp>
        <p:nvSpPr>
          <p:cNvPr id="12291" name="Rectangle 1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FFFFA9"/>
              </a:buClr>
              <a:buFont typeface="Wingdings" pitchFamily="2" charset="2"/>
              <a:buAutoNum type="arabicPeriod"/>
              <a:defRPr sz="2400">
                <a:solidFill>
                  <a:srgbClr val="FFFFA9"/>
                </a:solidFill>
                <a:latin typeface="Arial" charset="0"/>
              </a:defRPr>
            </a:lvl1pPr>
            <a:lvl2pPr marL="742950" indent="-285750">
              <a:spcBef>
                <a:spcPct val="20000"/>
              </a:spcBef>
              <a:buClr>
                <a:schemeClr val="accent2"/>
              </a:buClr>
              <a:buSzPct val="70000"/>
              <a:buFont typeface="Wingdings" pitchFamily="2" charset="2"/>
              <a:buChar char="n"/>
              <a:defRPr sz="2000">
                <a:solidFill>
                  <a:srgbClr val="FFFFA9"/>
                </a:solidFill>
                <a:latin typeface="Arial" charset="0"/>
              </a:defRPr>
            </a:lvl2pPr>
            <a:lvl3pPr marL="1143000" indent="-228600">
              <a:spcBef>
                <a:spcPct val="20000"/>
              </a:spcBef>
              <a:buClr>
                <a:schemeClr val="tx2"/>
              </a:buClr>
              <a:buSzPct val="70000"/>
              <a:buFont typeface="Wingdings" pitchFamily="2" charset="2"/>
              <a:buChar char="n"/>
              <a:defRPr sz="2000">
                <a:solidFill>
                  <a:srgbClr val="FFFFA9"/>
                </a:solidFill>
                <a:latin typeface="Arial" charset="0"/>
              </a:defRPr>
            </a:lvl3pPr>
            <a:lvl4pPr marL="1600200" indent="-228600">
              <a:spcBef>
                <a:spcPct val="20000"/>
              </a:spcBef>
              <a:buClr>
                <a:schemeClr val="accent2"/>
              </a:buClr>
              <a:buSzPct val="70000"/>
              <a:buFont typeface="Wingdings" pitchFamily="2" charset="2"/>
              <a:buChar char="n"/>
              <a:defRPr sz="2000">
                <a:solidFill>
                  <a:srgbClr val="FFFFA9"/>
                </a:solidFill>
                <a:latin typeface="Arial" charset="0"/>
              </a:defRPr>
            </a:lvl4pPr>
            <a:lvl5pPr marL="2057400" indent="-228600">
              <a:spcBef>
                <a:spcPct val="20000"/>
              </a:spcBef>
              <a:buClr>
                <a:schemeClr val="hlink"/>
              </a:buClr>
              <a:buSzPct val="70000"/>
              <a:buFont typeface="Wingdings" pitchFamily="2" charset="2"/>
              <a:buChar char="n"/>
              <a:defRPr sz="2000">
                <a:solidFill>
                  <a:srgbClr val="FFFFA9"/>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rgbClr val="FFFFA9"/>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rgbClr val="FFFFA9"/>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rgbClr val="FFFFA9"/>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rgbClr val="FFFFA9"/>
                </a:solidFill>
                <a:latin typeface="Arial" charset="0"/>
              </a:defRPr>
            </a:lvl9pPr>
          </a:lstStyle>
          <a:p>
            <a:pPr eaLnBrk="1" hangingPunct="1">
              <a:spcBef>
                <a:spcPct val="0"/>
              </a:spcBef>
              <a:buClrTx/>
              <a:buFontTx/>
              <a:buNone/>
            </a:pPr>
            <a:endParaRPr lang="tr-TR" altLang="tr-TR" sz="1800">
              <a:solidFill>
                <a:schemeClr val="tx1"/>
              </a:solidFill>
              <a:latin typeface="Garamond" pitchFamily="18" charset="0"/>
            </a:endParaRPr>
          </a:p>
        </p:txBody>
      </p:sp>
      <p:sp>
        <p:nvSpPr>
          <p:cNvPr id="13" name="Rectangle 3"/>
          <p:cNvSpPr>
            <a:spLocks noChangeArrowheads="1"/>
          </p:cNvSpPr>
          <p:nvPr/>
        </p:nvSpPr>
        <p:spPr bwMode="auto">
          <a:xfrm>
            <a:off x="304800" y="1282630"/>
            <a:ext cx="8534400" cy="3847207"/>
          </a:xfrm>
          <a:prstGeom prst="rect">
            <a:avLst/>
          </a:prstGeom>
          <a:noFill/>
          <a:ln w="9525">
            <a:noFill/>
            <a:miter lim="800000"/>
            <a:headEnd/>
            <a:tailEnd/>
          </a:ln>
          <a:effectLst/>
        </p:spPr>
        <p:txBody>
          <a:bodyPr wrap="square" anchor="ctr">
            <a:spAutoFit/>
          </a:bodyPr>
          <a:lstStyle/>
          <a:p>
            <a:pPr marL="342900" indent="-342900" eaLnBrk="1" hangingPunct="1">
              <a:spcAft>
                <a:spcPts val="0"/>
              </a:spcAft>
              <a:buFont typeface="Wingdings" panose="05000000000000000000"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rPr>
              <a:t>Then</a:t>
            </a:r>
            <a:r>
              <a:rPr lang="en-US" sz="2000" b="1" dirty="0">
                <a:solidFill>
                  <a:srgbClr val="FFFFA9"/>
                </a:solidFill>
                <a:effectLst>
                  <a:outerShdw blurRad="38100" dist="38100" dir="2700000" algn="tl">
                    <a:srgbClr val="000000">
                      <a:alpha val="43137"/>
                    </a:srgbClr>
                  </a:outerShdw>
                </a:effectLst>
                <a:latin typeface="+mn-lt"/>
              </a:rPr>
              <a:t>, the average vehicle speed was computed based on road types and road </a:t>
            </a:r>
            <a:r>
              <a:rPr lang="en-US" sz="2000" b="1" dirty="0" smtClean="0">
                <a:solidFill>
                  <a:srgbClr val="FFFFA9"/>
                </a:solidFill>
                <a:effectLst>
                  <a:outerShdw blurRad="38100" dist="38100" dir="2700000" algn="tl">
                    <a:srgbClr val="000000">
                      <a:alpha val="43137"/>
                    </a:srgbClr>
                  </a:outerShdw>
                </a:effectLst>
                <a:latin typeface="+mn-lt"/>
              </a:rPr>
              <a:t>conditions.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eaLnBrk="1" hangingPunct="1">
              <a:spcAft>
                <a:spcPts val="0"/>
              </a:spcAft>
              <a:buFont typeface="Wingdings" panose="05000000000000000000" pitchFamily="2" charset="2"/>
              <a:buChar char="Ø"/>
              <a:defRPr/>
            </a:pPr>
            <a:r>
              <a:rPr lang="en-US" sz="2000" b="1" dirty="0">
                <a:solidFill>
                  <a:srgbClr val="FFFFA9"/>
                </a:solidFill>
                <a:effectLst>
                  <a:outerShdw blurRad="38100" dist="38100" dir="2700000" algn="tl">
                    <a:srgbClr val="000000">
                      <a:alpha val="43137"/>
                    </a:srgbClr>
                  </a:outerShdw>
                </a:effectLst>
                <a:latin typeface="+mn-lt"/>
              </a:rPr>
              <a:t>The travel time of the logging truck for each road section was computed based on road length and vehicle speed: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eaLnBrk="1" hangingPunct="1">
              <a:spcAft>
                <a:spcPts val="0"/>
              </a:spcAft>
              <a:buFont typeface="Wingdings" panose="05000000000000000000" pitchFamily="2" charset="2"/>
              <a:buChar char="Ø"/>
              <a:defRPr/>
            </a:pP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eaLnBrk="1" hangingPunct="1">
              <a:spcAft>
                <a:spcPts val="0"/>
              </a:spcAft>
              <a:buFont typeface="Wingdings" panose="05000000000000000000" pitchFamily="2" charset="2"/>
              <a:buChar char="Ø"/>
              <a:defRPr/>
            </a:pP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eaLnBrk="1" hangingPunct="1">
              <a:spcAft>
                <a:spcPts val="0"/>
              </a:spcAft>
              <a:buFont typeface="Wingdings" panose="05000000000000000000" pitchFamily="2" charset="2"/>
              <a:buChar char="Ø"/>
              <a:defRPr/>
            </a:pPr>
            <a:endParaRPr lang="tr-TR" sz="2000" b="1" dirty="0" smtClean="0">
              <a:solidFill>
                <a:srgbClr val="FFFFA9"/>
              </a:solidFill>
              <a:effectLst>
                <a:outerShdw blurRad="38100" dist="38100" dir="2700000" algn="tl">
                  <a:srgbClr val="000000">
                    <a:alpha val="43137"/>
                  </a:srgbClr>
                </a:outerShdw>
              </a:effectLst>
              <a:latin typeface="+mn-lt"/>
            </a:endParaRPr>
          </a:p>
          <a:p>
            <a:pPr marL="358775" eaLnBrk="1" hangingPunct="1">
              <a:spcAft>
                <a:spcPts val="0"/>
              </a:spcAft>
              <a:defRPr/>
            </a:pPr>
            <a:r>
              <a:rPr lang="en-US" sz="1600" b="1" dirty="0" err="1" smtClean="0">
                <a:solidFill>
                  <a:srgbClr val="FFFFA9"/>
                </a:solidFill>
                <a:effectLst>
                  <a:outerShdw blurRad="38100" dist="38100" dir="2700000" algn="tl">
                    <a:srgbClr val="000000">
                      <a:alpha val="43137"/>
                    </a:srgbClr>
                  </a:outerShdw>
                </a:effectLst>
                <a:latin typeface="+mn-lt"/>
              </a:rPr>
              <a:t>ti</a:t>
            </a:r>
            <a:r>
              <a:rPr lang="en-US" sz="1600" b="1" dirty="0" smtClean="0">
                <a:solidFill>
                  <a:srgbClr val="FFFFA9"/>
                </a:solidFill>
                <a:effectLst>
                  <a:outerShdw blurRad="38100" dist="38100" dir="2700000" algn="tl">
                    <a:srgbClr val="000000">
                      <a:alpha val="43137"/>
                    </a:srgbClr>
                  </a:outerShdw>
                </a:effectLst>
                <a:latin typeface="+mn-lt"/>
              </a:rPr>
              <a:t>: </a:t>
            </a:r>
            <a:r>
              <a:rPr lang="en-US" sz="1600" b="1" dirty="0">
                <a:solidFill>
                  <a:srgbClr val="FFFFA9"/>
                </a:solidFill>
                <a:effectLst>
                  <a:outerShdw blurRad="38100" dist="38100" dir="2700000" algn="tl">
                    <a:srgbClr val="000000">
                      <a:alpha val="43137"/>
                    </a:srgbClr>
                  </a:outerShdw>
                </a:effectLst>
                <a:latin typeface="+mn-lt"/>
              </a:rPr>
              <a:t>travel time on road section </a:t>
            </a:r>
            <a:r>
              <a:rPr lang="en-US" sz="1600" b="1" dirty="0" err="1">
                <a:solidFill>
                  <a:srgbClr val="FFFFA9"/>
                </a:solidFill>
                <a:effectLst>
                  <a:outerShdw blurRad="38100" dist="38100" dir="2700000" algn="tl">
                    <a:srgbClr val="000000">
                      <a:alpha val="43137"/>
                    </a:srgbClr>
                  </a:outerShdw>
                </a:effectLst>
                <a:latin typeface="+mn-lt"/>
              </a:rPr>
              <a:t>i</a:t>
            </a:r>
            <a:r>
              <a:rPr lang="en-US" sz="1600" b="1" dirty="0">
                <a:solidFill>
                  <a:srgbClr val="FFFFA9"/>
                </a:solidFill>
                <a:effectLst>
                  <a:outerShdw blurRad="38100" dist="38100" dir="2700000" algn="tl">
                    <a:srgbClr val="000000">
                      <a:alpha val="43137"/>
                    </a:srgbClr>
                  </a:outerShdw>
                </a:effectLst>
                <a:latin typeface="+mn-lt"/>
              </a:rPr>
              <a:t> (minutes)</a:t>
            </a:r>
          </a:p>
          <a:p>
            <a:pPr marL="358775" eaLnBrk="1" hangingPunct="1">
              <a:spcAft>
                <a:spcPts val="0"/>
              </a:spcAft>
              <a:defRPr/>
            </a:pPr>
            <a:r>
              <a:rPr lang="en-US" sz="1600" b="1" dirty="0" smtClean="0">
                <a:solidFill>
                  <a:srgbClr val="FFFFA9"/>
                </a:solidFill>
                <a:effectLst>
                  <a:outerShdw blurRad="38100" dist="38100" dir="2700000" algn="tl">
                    <a:srgbClr val="000000">
                      <a:alpha val="43137"/>
                    </a:srgbClr>
                  </a:outerShdw>
                </a:effectLst>
                <a:latin typeface="+mn-lt"/>
              </a:rPr>
              <a:t>li: </a:t>
            </a:r>
            <a:r>
              <a:rPr lang="en-US" sz="1600" b="1" dirty="0">
                <a:solidFill>
                  <a:srgbClr val="FFFFA9"/>
                </a:solidFill>
                <a:effectLst>
                  <a:outerShdw blurRad="38100" dist="38100" dir="2700000" algn="tl">
                    <a:srgbClr val="000000">
                      <a:alpha val="43137"/>
                    </a:srgbClr>
                  </a:outerShdw>
                </a:effectLst>
                <a:latin typeface="+mn-lt"/>
              </a:rPr>
              <a:t>length of road section </a:t>
            </a:r>
            <a:r>
              <a:rPr lang="en-US" sz="1600" b="1" dirty="0" err="1">
                <a:solidFill>
                  <a:srgbClr val="FFFFA9"/>
                </a:solidFill>
                <a:effectLst>
                  <a:outerShdw blurRad="38100" dist="38100" dir="2700000" algn="tl">
                    <a:srgbClr val="000000">
                      <a:alpha val="43137"/>
                    </a:srgbClr>
                  </a:outerShdw>
                </a:effectLst>
                <a:latin typeface="+mn-lt"/>
              </a:rPr>
              <a:t>i</a:t>
            </a:r>
            <a:r>
              <a:rPr lang="en-US" sz="1600" b="1" dirty="0">
                <a:solidFill>
                  <a:srgbClr val="FFFFA9"/>
                </a:solidFill>
                <a:effectLst>
                  <a:outerShdw blurRad="38100" dist="38100" dir="2700000" algn="tl">
                    <a:srgbClr val="000000">
                      <a:alpha val="43137"/>
                    </a:srgbClr>
                  </a:outerShdw>
                </a:effectLst>
                <a:latin typeface="+mn-lt"/>
              </a:rPr>
              <a:t> (km) </a:t>
            </a:r>
          </a:p>
          <a:p>
            <a:pPr marL="358775" eaLnBrk="1" hangingPunct="1">
              <a:spcAft>
                <a:spcPts val="0"/>
              </a:spcAft>
              <a:defRPr/>
            </a:pPr>
            <a:r>
              <a:rPr lang="en-US" sz="1600" b="1" dirty="0" smtClean="0">
                <a:solidFill>
                  <a:srgbClr val="FFFFA9"/>
                </a:solidFill>
                <a:effectLst>
                  <a:outerShdw blurRad="38100" dist="38100" dir="2700000" algn="tl">
                    <a:srgbClr val="000000">
                      <a:alpha val="43137"/>
                    </a:srgbClr>
                  </a:outerShdw>
                </a:effectLst>
                <a:latin typeface="+mn-lt"/>
              </a:rPr>
              <a:t>Vi: </a:t>
            </a:r>
            <a:r>
              <a:rPr lang="en-US" sz="1600" b="1" dirty="0">
                <a:solidFill>
                  <a:srgbClr val="FFFFA9"/>
                </a:solidFill>
                <a:effectLst>
                  <a:outerShdw blurRad="38100" dist="38100" dir="2700000" algn="tl">
                    <a:srgbClr val="000000">
                      <a:alpha val="43137"/>
                    </a:srgbClr>
                  </a:outerShdw>
                </a:effectLst>
                <a:latin typeface="+mn-lt"/>
              </a:rPr>
              <a:t>vehicle speed on section </a:t>
            </a:r>
            <a:r>
              <a:rPr lang="en-US" sz="1600" b="1" dirty="0" err="1">
                <a:solidFill>
                  <a:srgbClr val="FFFFA9"/>
                </a:solidFill>
                <a:effectLst>
                  <a:outerShdw blurRad="38100" dist="38100" dir="2700000" algn="tl">
                    <a:srgbClr val="000000">
                      <a:alpha val="43137"/>
                    </a:srgbClr>
                  </a:outerShdw>
                </a:effectLst>
                <a:latin typeface="+mn-lt"/>
              </a:rPr>
              <a:t>i</a:t>
            </a:r>
            <a:r>
              <a:rPr lang="en-US" sz="1600" b="1" dirty="0">
                <a:solidFill>
                  <a:srgbClr val="FFFFA9"/>
                </a:solidFill>
                <a:effectLst>
                  <a:outerShdw blurRad="38100" dist="38100" dir="2700000" algn="tl">
                    <a:srgbClr val="000000">
                      <a:alpha val="43137"/>
                    </a:srgbClr>
                  </a:outerShdw>
                </a:effectLst>
                <a:latin typeface="+mn-lt"/>
              </a:rPr>
              <a:t> (km/</a:t>
            </a:r>
            <a:r>
              <a:rPr lang="en-US" sz="1600" b="1" dirty="0" err="1">
                <a:solidFill>
                  <a:srgbClr val="FFFFA9"/>
                </a:solidFill>
                <a:effectLst>
                  <a:outerShdw blurRad="38100" dist="38100" dir="2700000" algn="tl">
                    <a:srgbClr val="000000">
                      <a:alpha val="43137"/>
                    </a:srgbClr>
                  </a:outerShdw>
                </a:effectLst>
                <a:latin typeface="+mn-lt"/>
              </a:rPr>
              <a:t>hr</a:t>
            </a:r>
            <a:r>
              <a:rPr lang="en-US" sz="1600" b="1" dirty="0">
                <a:solidFill>
                  <a:srgbClr val="FFFFA9"/>
                </a:solidFill>
                <a:effectLst>
                  <a:outerShdw blurRad="38100" dist="38100" dir="2700000" algn="tl">
                    <a:srgbClr val="000000">
                      <a:alpha val="43137"/>
                    </a:srgbClr>
                  </a:outerShdw>
                </a:effectLst>
                <a:latin typeface="+mn-lt"/>
              </a:rPr>
              <a:t>)</a:t>
            </a:r>
          </a:p>
          <a:p>
            <a:pPr marL="358775" eaLnBrk="1" hangingPunct="1">
              <a:spcAft>
                <a:spcPts val="0"/>
              </a:spcAft>
              <a:defRPr/>
            </a:pPr>
            <a:r>
              <a:rPr lang="en-US" sz="1600" b="1" dirty="0" smtClean="0">
                <a:solidFill>
                  <a:srgbClr val="FFFFA9"/>
                </a:solidFill>
                <a:effectLst>
                  <a:outerShdw blurRad="38100" dist="38100" dir="2700000" algn="tl">
                    <a:srgbClr val="000000">
                      <a:alpha val="43137"/>
                    </a:srgbClr>
                  </a:outerShdw>
                </a:effectLst>
                <a:latin typeface="+mn-lt"/>
              </a:rPr>
              <a:t>60: </a:t>
            </a:r>
            <a:r>
              <a:rPr lang="en-US" sz="1600" b="1" dirty="0">
                <a:solidFill>
                  <a:srgbClr val="FFFFA9"/>
                </a:solidFill>
                <a:effectLst>
                  <a:outerShdw blurRad="38100" dist="38100" dir="2700000" algn="tl">
                    <a:srgbClr val="000000">
                      <a:alpha val="43137"/>
                    </a:srgbClr>
                  </a:outerShdw>
                </a:effectLst>
                <a:latin typeface="+mn-lt"/>
              </a:rPr>
              <a:t>coefficient to convert time from hours to minutes</a:t>
            </a:r>
          </a:p>
          <a:p>
            <a:pPr marL="342900" indent="-342900" eaLnBrk="1" hangingPunct="1">
              <a:spcAft>
                <a:spcPts val="0"/>
              </a:spcAft>
              <a:buFont typeface="Wingdings" panose="05000000000000000000" pitchFamily="2" charset="2"/>
              <a:buChar char="Ø"/>
              <a:defRPr/>
            </a:pP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eaLnBrk="1" hangingPunct="1">
              <a:spcAft>
                <a:spcPts val="0"/>
              </a:spcAft>
              <a:buFont typeface="Wingdings" panose="05000000000000000000" pitchFamily="2" charset="2"/>
              <a:buChar char="Ø"/>
              <a:defRPr/>
            </a:pPr>
            <a:endParaRPr lang="en-US" sz="2000" b="1" dirty="0">
              <a:solidFill>
                <a:srgbClr val="FFFFA9"/>
              </a:solidFill>
              <a:effectLst>
                <a:outerShdw blurRad="38100" dist="38100" dir="2700000" algn="tl">
                  <a:srgbClr val="000000">
                    <a:alpha val="43137"/>
                  </a:srgbClr>
                </a:outerShdw>
              </a:effectLst>
              <a:latin typeface="+mn-lt"/>
            </a:endParaRPr>
          </a:p>
        </p:txBody>
      </p:sp>
      <p:graphicFrame>
        <p:nvGraphicFramePr>
          <p:cNvPr id="3" name="Tablo 2"/>
          <p:cNvGraphicFramePr>
            <a:graphicFrameLocks noGrp="1"/>
          </p:cNvGraphicFramePr>
          <p:nvPr>
            <p:extLst>
              <p:ext uri="{D42A27DB-BD31-4B8C-83A1-F6EECF244321}">
                <p14:modId xmlns:p14="http://schemas.microsoft.com/office/powerpoint/2010/main" val="3686431965"/>
              </p:ext>
            </p:extLst>
          </p:nvPr>
        </p:nvGraphicFramePr>
        <p:xfrm>
          <a:off x="2781300" y="5043710"/>
          <a:ext cx="5486399" cy="1734525"/>
        </p:xfrm>
        <a:graphic>
          <a:graphicData uri="http://schemas.openxmlformats.org/drawingml/2006/table">
            <a:tbl>
              <a:tblPr firstRow="1" firstCol="1" lastRow="1" lastCol="1" bandRow="1" bandCol="1">
                <a:tableStyleId>{5C22544A-7EE6-4342-B048-85BDC9FD1C3A}</a:tableStyleId>
              </a:tblPr>
              <a:tblGrid>
                <a:gridCol w="2259106">
                  <a:extLst>
                    <a:ext uri="{9D8B030D-6E8A-4147-A177-3AD203B41FA5}">
                      <a16:colId xmlns:a16="http://schemas.microsoft.com/office/drawing/2014/main" val="1619783942"/>
                    </a:ext>
                  </a:extLst>
                </a:gridCol>
                <a:gridCol w="1201096">
                  <a:extLst>
                    <a:ext uri="{9D8B030D-6E8A-4147-A177-3AD203B41FA5}">
                      <a16:colId xmlns:a16="http://schemas.microsoft.com/office/drawing/2014/main" val="1901525809"/>
                    </a:ext>
                  </a:extLst>
                </a:gridCol>
                <a:gridCol w="1201096">
                  <a:extLst>
                    <a:ext uri="{9D8B030D-6E8A-4147-A177-3AD203B41FA5}">
                      <a16:colId xmlns:a16="http://schemas.microsoft.com/office/drawing/2014/main" val="3247623377"/>
                    </a:ext>
                  </a:extLst>
                </a:gridCol>
                <a:gridCol w="825101">
                  <a:extLst>
                    <a:ext uri="{9D8B030D-6E8A-4147-A177-3AD203B41FA5}">
                      <a16:colId xmlns:a16="http://schemas.microsoft.com/office/drawing/2014/main" val="643308194"/>
                    </a:ext>
                  </a:extLst>
                </a:gridCol>
              </a:tblGrid>
              <a:tr h="346905">
                <a:tc rowSpan="2">
                  <a:txBody>
                    <a:bodyPr/>
                    <a:lstStyle/>
                    <a:p>
                      <a:pPr>
                        <a:lnSpc>
                          <a:spcPct val="107000"/>
                        </a:lnSpc>
                      </a:pPr>
                      <a:r>
                        <a:rPr lang="en-US" sz="1600" dirty="0">
                          <a:effectLst/>
                        </a:rPr>
                        <a:t>Road Type</a:t>
                      </a:r>
                      <a:endParaRPr lang="tr-TR" sz="1600" dirty="0">
                        <a:effectLst/>
                        <a:latin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pPr>
                      <a:r>
                        <a:rPr lang="en-US" sz="1600">
                          <a:effectLst/>
                        </a:rPr>
                        <a:t>Road Conditions</a:t>
                      </a:r>
                      <a:endParaRPr lang="tr-TR" sz="1600">
                        <a:effectLst/>
                        <a:latin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64397788"/>
                  </a:ext>
                </a:extLst>
              </a:tr>
              <a:tr h="346905">
                <a:tc vMerge="1">
                  <a:txBody>
                    <a:bodyPr/>
                    <a:lstStyle/>
                    <a:p>
                      <a:endParaRPr lang="tr-TR"/>
                    </a:p>
                  </a:txBody>
                  <a:tcPr/>
                </a:tc>
                <a:tc>
                  <a:txBody>
                    <a:bodyPr/>
                    <a:lstStyle/>
                    <a:p>
                      <a:pPr algn="ctr">
                        <a:lnSpc>
                          <a:spcPct val="107000"/>
                        </a:lnSpc>
                      </a:pPr>
                      <a:r>
                        <a:rPr lang="en-US" sz="1600" dirty="0">
                          <a:effectLst/>
                        </a:rPr>
                        <a:t>Good</a:t>
                      </a:r>
                      <a:endParaRPr lang="tr-T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a:effectLst/>
                        </a:rPr>
                        <a:t>Medium</a:t>
                      </a:r>
                      <a:endParaRPr lang="tr-T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a:effectLst/>
                        </a:rPr>
                        <a:t>Poor</a:t>
                      </a:r>
                      <a:endParaRPr lang="tr-TR" sz="16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3535719"/>
                  </a:ext>
                </a:extLst>
              </a:tr>
              <a:tr h="346905">
                <a:tc>
                  <a:txBody>
                    <a:bodyPr/>
                    <a:lstStyle/>
                    <a:p>
                      <a:pPr>
                        <a:lnSpc>
                          <a:spcPct val="107000"/>
                        </a:lnSpc>
                      </a:pPr>
                      <a:r>
                        <a:rPr lang="en-US" sz="1600" dirty="0">
                          <a:effectLst/>
                        </a:rPr>
                        <a:t>Asphalt road</a:t>
                      </a:r>
                      <a:endParaRPr lang="tr-T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a:effectLst/>
                        </a:rPr>
                        <a:t>60</a:t>
                      </a:r>
                      <a:endParaRPr lang="tr-T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a:effectLst/>
                        </a:rPr>
                        <a:t>50</a:t>
                      </a:r>
                      <a:endParaRPr lang="tr-T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a:effectLst/>
                        </a:rPr>
                        <a:t>40</a:t>
                      </a:r>
                      <a:endParaRPr lang="tr-TR" sz="16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0618781"/>
                  </a:ext>
                </a:extLst>
              </a:tr>
              <a:tr h="346905">
                <a:tc>
                  <a:txBody>
                    <a:bodyPr/>
                    <a:lstStyle/>
                    <a:p>
                      <a:pPr>
                        <a:lnSpc>
                          <a:spcPct val="107000"/>
                        </a:lnSpc>
                      </a:pPr>
                      <a:r>
                        <a:rPr lang="en-US" sz="1600">
                          <a:effectLst/>
                        </a:rPr>
                        <a:t>Gravel road</a:t>
                      </a:r>
                      <a:endParaRPr lang="tr-T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a:effectLst/>
                        </a:rPr>
                        <a:t>40</a:t>
                      </a:r>
                      <a:endParaRPr lang="tr-T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a:effectLst/>
                        </a:rPr>
                        <a:t>30</a:t>
                      </a:r>
                      <a:endParaRPr lang="tr-T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a:effectLst/>
                        </a:rPr>
                        <a:t>20</a:t>
                      </a:r>
                      <a:endParaRPr lang="tr-TR" sz="16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459358"/>
                  </a:ext>
                </a:extLst>
              </a:tr>
              <a:tr h="346905">
                <a:tc>
                  <a:txBody>
                    <a:bodyPr/>
                    <a:lstStyle/>
                    <a:p>
                      <a:pPr>
                        <a:lnSpc>
                          <a:spcPct val="107000"/>
                        </a:lnSpc>
                      </a:pPr>
                      <a:r>
                        <a:rPr lang="en-US" sz="1600">
                          <a:effectLst/>
                        </a:rPr>
                        <a:t>Forest road</a:t>
                      </a:r>
                      <a:endParaRPr lang="tr-T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a:effectLst/>
                        </a:rPr>
                        <a:t>25</a:t>
                      </a:r>
                      <a:endParaRPr lang="tr-T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a:effectLst/>
                        </a:rPr>
                        <a:t>20</a:t>
                      </a:r>
                      <a:endParaRPr lang="tr-T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dirty="0">
                          <a:effectLst/>
                        </a:rPr>
                        <a:t>15</a:t>
                      </a:r>
                      <a:endParaRPr lang="tr-TR" sz="16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6213435"/>
                  </a:ext>
                </a:extLst>
              </a:tr>
            </a:tbl>
          </a:graphicData>
        </a:graphic>
      </p:graphicFrame>
      <p:pic>
        <p:nvPicPr>
          <p:cNvPr id="11" name="Resim 10"/>
          <p:cNvPicPr/>
          <p:nvPr/>
        </p:nvPicPr>
        <p:blipFill>
          <a:blip r:embed="rId2"/>
          <a:srcRect/>
          <a:stretch>
            <a:fillRect/>
          </a:stretch>
        </p:blipFill>
        <p:spPr bwMode="auto">
          <a:xfrm>
            <a:off x="762000" y="2729920"/>
            <a:ext cx="1143000" cy="633969"/>
          </a:xfrm>
          <a:prstGeom prst="rect">
            <a:avLst/>
          </a:prstGeom>
          <a:solidFill>
            <a:srgbClr val="0099FF"/>
          </a:solidFill>
          <a:ln w="9525">
            <a:noFill/>
            <a:miter lim="800000"/>
            <a:headEnd/>
            <a:tailEnd/>
          </a:ln>
        </p:spPr>
      </p:pic>
      <p:sp>
        <p:nvSpPr>
          <p:cNvPr id="2" name="Dikdörtgen 1"/>
          <p:cNvSpPr/>
          <p:nvPr/>
        </p:nvSpPr>
        <p:spPr>
          <a:xfrm>
            <a:off x="1905000" y="4674378"/>
            <a:ext cx="7239000" cy="369332"/>
          </a:xfrm>
          <a:prstGeom prst="rect">
            <a:avLst/>
          </a:prstGeom>
        </p:spPr>
        <p:txBody>
          <a:bodyPr wrap="square">
            <a:spAutoFit/>
          </a:bodyPr>
          <a:lstStyle/>
          <a:p>
            <a:r>
              <a:rPr lang="en-US" dirty="0">
                <a:solidFill>
                  <a:srgbClr val="FFFFA9"/>
                </a:solidFill>
                <a:latin typeface="Calibri" panose="020F0502020204030204" pitchFamily="34" charset="0"/>
                <a:ea typeface="Calibri" panose="020F0502020204030204" pitchFamily="34" charset="0"/>
                <a:cs typeface="Times New Roman" panose="02020603050405020304" pitchFamily="18" charset="0"/>
              </a:rPr>
              <a:t>The average logging truck speed (km/hour) for road types and conditions </a:t>
            </a:r>
            <a:endParaRPr lang="tr-TR" dirty="0">
              <a:solidFill>
                <a:srgbClr val="FFFFA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444500" y="230188"/>
            <a:ext cx="8229600" cy="1143000"/>
          </a:xfrm>
        </p:spPr>
        <p:txBody>
          <a:bodyPr/>
          <a:lstStyle/>
          <a:p>
            <a:pPr eaLnBrk="1" hangingPunct="1">
              <a:defRPr/>
            </a:pPr>
            <a:r>
              <a:rPr lang="tr-TR" dirty="0" smtClean="0">
                <a:solidFill>
                  <a:srgbClr val="990000"/>
                </a:solidFill>
              </a:rPr>
              <a:t>MATERIAL AND METHODS</a:t>
            </a:r>
          </a:p>
        </p:txBody>
      </p:sp>
      <p:sp>
        <p:nvSpPr>
          <p:cNvPr id="46083" name="Rectangle 3"/>
          <p:cNvSpPr>
            <a:spLocks noChangeArrowheads="1"/>
          </p:cNvSpPr>
          <p:nvPr/>
        </p:nvSpPr>
        <p:spPr bwMode="auto">
          <a:xfrm>
            <a:off x="673100" y="1219200"/>
            <a:ext cx="7772400" cy="5232202"/>
          </a:xfrm>
          <a:prstGeom prst="rect">
            <a:avLst/>
          </a:prstGeom>
          <a:noFill/>
          <a:ln w="9525">
            <a:noFill/>
            <a:miter lim="800000"/>
            <a:headEnd/>
            <a:tailEnd/>
          </a:ln>
          <a:effectLst/>
        </p:spPr>
        <p:txBody>
          <a:bodyPr anchor="ctr">
            <a:spAutoFit/>
          </a:bodyPr>
          <a:lstStyle/>
          <a:p>
            <a:pPr marL="342900" indent="-342900" algn="just" eaLnBrk="1" hangingPunct="1">
              <a:spcAft>
                <a:spcPts val="600"/>
              </a:spcAft>
              <a:buFont typeface="Wingdings" pitchFamily="2" charset="2"/>
              <a:buChar char="Ø"/>
              <a:defRPr/>
            </a:pPr>
            <a:r>
              <a:rPr lang="en-US" sz="2000" b="1" dirty="0">
                <a:solidFill>
                  <a:srgbClr val="FFFFA9"/>
                </a:solidFill>
                <a:effectLst>
                  <a:outerShdw blurRad="38100" dist="38100" dir="2700000" algn="tl">
                    <a:srgbClr val="000000">
                      <a:alpha val="43137"/>
                    </a:srgbClr>
                  </a:outerShdw>
                </a:effectLst>
                <a:latin typeface="+mn-lt"/>
              </a:rPr>
              <a:t>After computing travel time for each road section, transportation cost (€/m3) was computed based on machine rate (€/</a:t>
            </a:r>
            <a:r>
              <a:rPr lang="en-US" sz="2000" b="1" dirty="0" err="1">
                <a:solidFill>
                  <a:srgbClr val="FFFFA9"/>
                </a:solidFill>
                <a:effectLst>
                  <a:outerShdw blurRad="38100" dist="38100" dir="2700000" algn="tl">
                    <a:srgbClr val="000000">
                      <a:alpha val="43137"/>
                    </a:srgbClr>
                  </a:outerShdw>
                </a:effectLst>
                <a:latin typeface="+mn-lt"/>
              </a:rPr>
              <a:t>hr</a:t>
            </a:r>
            <a:r>
              <a:rPr lang="en-US" sz="2000" b="1" dirty="0">
                <a:solidFill>
                  <a:srgbClr val="FFFFA9"/>
                </a:solidFill>
                <a:effectLst>
                  <a:outerShdw blurRad="38100" dist="38100" dir="2700000" algn="tl">
                    <a:srgbClr val="000000">
                      <a:alpha val="43137"/>
                    </a:srgbClr>
                  </a:outerShdw>
                </a:effectLst>
                <a:latin typeface="+mn-lt"/>
              </a:rPr>
              <a:t>), truck load capacity (m3), and travel time (</a:t>
            </a:r>
            <a:r>
              <a:rPr lang="en-US" sz="2000" b="1" dirty="0" err="1">
                <a:solidFill>
                  <a:srgbClr val="FFFFA9"/>
                </a:solidFill>
                <a:effectLst>
                  <a:outerShdw blurRad="38100" dist="38100" dir="2700000" algn="tl">
                    <a:srgbClr val="000000">
                      <a:alpha val="43137"/>
                    </a:srgbClr>
                  </a:outerShdw>
                </a:effectLst>
                <a:latin typeface="+mn-lt"/>
              </a:rPr>
              <a:t>hr</a:t>
            </a:r>
            <a:r>
              <a:rPr lang="en-US" sz="2000" b="1" dirty="0" smtClean="0">
                <a:solidFill>
                  <a:srgbClr val="FFFFA9"/>
                </a:solidFill>
                <a:effectLst>
                  <a:outerShdw blurRad="38100" dist="38100" dir="2700000" algn="tl">
                    <a:srgbClr val="000000">
                      <a:alpha val="43137"/>
                    </a:srgbClr>
                  </a:outerShdw>
                </a:effectLst>
                <a:latin typeface="+mn-lt"/>
              </a:rPr>
              <a:t>):</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600"/>
              </a:spcAft>
              <a:buFont typeface="Wingdings" pitchFamily="2" charset="2"/>
              <a:buChar char="Ø"/>
              <a:defRPr/>
            </a:pP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600"/>
              </a:spcAft>
              <a:buFont typeface="Wingdings" pitchFamily="2" charset="2"/>
              <a:buChar char="Ø"/>
              <a:defRPr/>
            </a:pPr>
            <a:endParaRPr lang="tr-TR" sz="2000" b="1" dirty="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600"/>
              </a:spcAft>
              <a:buFont typeface="Wingdings" pitchFamily="2" charset="2"/>
              <a:buChar char="Ø"/>
              <a:defRPr/>
            </a:pPr>
            <a:endParaRPr lang="tr-TR" sz="2000" b="1" dirty="0" smtClean="0">
              <a:solidFill>
                <a:srgbClr val="FFFFA9"/>
              </a:solidFill>
              <a:effectLst>
                <a:outerShdw blurRad="38100" dist="38100" dir="2700000" algn="tl">
                  <a:srgbClr val="000000">
                    <a:alpha val="43137"/>
                  </a:srgbClr>
                </a:outerShdw>
              </a:effectLst>
              <a:latin typeface="+mn-lt"/>
            </a:endParaRPr>
          </a:p>
          <a:p>
            <a:pPr indent="266700" algn="just" eaLnBrk="1" hangingPunct="1">
              <a:spcAft>
                <a:spcPts val="0"/>
              </a:spcAft>
              <a:defRPr/>
            </a:pPr>
            <a:r>
              <a:rPr lang="en-US" sz="1600" b="1" dirty="0" smtClean="0">
                <a:solidFill>
                  <a:srgbClr val="FFFFA9"/>
                </a:solidFill>
                <a:effectLst>
                  <a:outerShdw blurRad="38100" dist="38100" dir="2700000" algn="tl">
                    <a:srgbClr val="000000">
                      <a:alpha val="43137"/>
                    </a:srgbClr>
                  </a:outerShdw>
                </a:effectLst>
                <a:latin typeface="+mn-lt"/>
              </a:rPr>
              <a:t>Ci</a:t>
            </a:r>
            <a:r>
              <a:rPr lang="en-US" sz="1600" b="1" dirty="0">
                <a:solidFill>
                  <a:srgbClr val="FFFFA9"/>
                </a:solidFill>
                <a:effectLst>
                  <a:outerShdw blurRad="38100" dist="38100" dir="2700000" algn="tl">
                    <a:srgbClr val="000000">
                      <a:alpha val="43137"/>
                    </a:srgbClr>
                  </a:outerShdw>
                </a:effectLst>
                <a:latin typeface="+mn-lt"/>
              </a:rPr>
              <a:t>: transportation cost (€/m3)</a:t>
            </a:r>
          </a:p>
          <a:p>
            <a:pPr indent="266700" algn="just" eaLnBrk="1" hangingPunct="1">
              <a:spcAft>
                <a:spcPts val="0"/>
              </a:spcAft>
              <a:defRPr/>
            </a:pPr>
            <a:r>
              <a:rPr lang="en-US" sz="1600" b="1" dirty="0">
                <a:solidFill>
                  <a:srgbClr val="FFFFA9"/>
                </a:solidFill>
                <a:effectLst>
                  <a:outerShdw blurRad="38100" dist="38100" dir="2700000" algn="tl">
                    <a:srgbClr val="000000">
                      <a:alpha val="43137"/>
                    </a:srgbClr>
                  </a:outerShdw>
                </a:effectLst>
                <a:latin typeface="+mn-lt"/>
              </a:rPr>
              <a:t>load: load capacity (m3)</a:t>
            </a:r>
          </a:p>
          <a:p>
            <a:pPr indent="266700" algn="just" eaLnBrk="1" hangingPunct="1">
              <a:spcAft>
                <a:spcPts val="0"/>
              </a:spcAft>
              <a:defRPr/>
            </a:pPr>
            <a:r>
              <a:rPr lang="en-US" sz="1600" b="1" dirty="0">
                <a:solidFill>
                  <a:srgbClr val="FFFFA9"/>
                </a:solidFill>
                <a:effectLst>
                  <a:outerShdw blurRad="38100" dist="38100" dir="2700000" algn="tl">
                    <a:srgbClr val="000000">
                      <a:alpha val="43137"/>
                    </a:srgbClr>
                  </a:outerShdw>
                </a:effectLst>
                <a:latin typeface="+mn-lt"/>
              </a:rPr>
              <a:t>MR: machine rate (€/</a:t>
            </a:r>
            <a:r>
              <a:rPr lang="en-US" sz="1600" b="1" dirty="0" err="1">
                <a:solidFill>
                  <a:srgbClr val="FFFFA9"/>
                </a:solidFill>
                <a:effectLst>
                  <a:outerShdw blurRad="38100" dist="38100" dir="2700000" algn="tl">
                    <a:srgbClr val="000000">
                      <a:alpha val="43137"/>
                    </a:srgbClr>
                  </a:outerShdw>
                </a:effectLst>
                <a:latin typeface="+mn-lt"/>
              </a:rPr>
              <a:t>hr</a:t>
            </a:r>
            <a:r>
              <a:rPr lang="en-US" sz="1600" b="1" dirty="0" smtClean="0">
                <a:solidFill>
                  <a:srgbClr val="FFFFA9"/>
                </a:solidFill>
                <a:effectLst>
                  <a:outerShdw blurRad="38100" dist="38100" dir="2700000" algn="tl">
                    <a:srgbClr val="000000">
                      <a:alpha val="43137"/>
                    </a:srgbClr>
                  </a:outerShdw>
                </a:effectLst>
                <a:latin typeface="+mn-lt"/>
              </a:rPr>
              <a:t>)</a:t>
            </a:r>
            <a:endParaRPr lang="tr-TR" sz="1600" b="1" dirty="0" smtClean="0">
              <a:solidFill>
                <a:srgbClr val="FFFFA9"/>
              </a:solidFill>
              <a:effectLst>
                <a:outerShdw blurRad="38100" dist="38100" dir="2700000" algn="tl">
                  <a:srgbClr val="000000">
                    <a:alpha val="43137"/>
                  </a:srgbClr>
                </a:outerShdw>
              </a:effectLst>
              <a:latin typeface="+mn-lt"/>
            </a:endParaRPr>
          </a:p>
          <a:p>
            <a:pPr indent="266700" algn="just" eaLnBrk="1" hangingPunct="1">
              <a:spcAft>
                <a:spcPts val="0"/>
              </a:spcAft>
              <a:defRPr/>
            </a:pPr>
            <a:endParaRPr lang="tr-TR" sz="16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600"/>
              </a:spcAft>
              <a:buFont typeface="Wingdings" pitchFamily="2" charset="2"/>
              <a:buChar char="Ø"/>
              <a:defRPr/>
            </a:pPr>
            <a:r>
              <a:rPr lang="en-US" sz="2000" b="1" dirty="0">
                <a:solidFill>
                  <a:srgbClr val="FFFFA9"/>
                </a:solidFill>
                <a:effectLst>
                  <a:outerShdw blurRad="38100" dist="38100" dir="2700000" algn="tl">
                    <a:srgbClr val="000000">
                      <a:alpha val="43137"/>
                    </a:srgbClr>
                  </a:outerShdw>
                </a:effectLst>
                <a:latin typeface="+mn-lt"/>
              </a:rPr>
              <a:t>Within the scope of the study, a logging truck commonly used in the region was taken into consideration.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600"/>
              </a:spcAft>
              <a:buFont typeface="Wingdings"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rPr>
              <a:t>The </a:t>
            </a:r>
            <a:r>
              <a:rPr lang="en-US" sz="2000" b="1" dirty="0">
                <a:solidFill>
                  <a:srgbClr val="FFFFA9"/>
                </a:solidFill>
                <a:effectLst>
                  <a:outerShdw blurRad="38100" dist="38100" dir="2700000" algn="tl">
                    <a:srgbClr val="000000">
                      <a:alpha val="43137"/>
                    </a:srgbClr>
                  </a:outerShdw>
                </a:effectLst>
                <a:latin typeface="+mn-lt"/>
              </a:rPr>
              <a:t>load capacity and machine rate of the truck was 15 ton and 9.37 €/</a:t>
            </a:r>
            <a:r>
              <a:rPr lang="en-US" sz="2000" b="1" dirty="0" err="1">
                <a:solidFill>
                  <a:srgbClr val="FFFFA9"/>
                </a:solidFill>
                <a:effectLst>
                  <a:outerShdw blurRad="38100" dist="38100" dir="2700000" algn="tl">
                    <a:srgbClr val="000000">
                      <a:alpha val="43137"/>
                    </a:srgbClr>
                  </a:outerShdw>
                </a:effectLst>
                <a:latin typeface="+mn-lt"/>
              </a:rPr>
              <a:t>hr</a:t>
            </a:r>
            <a:r>
              <a:rPr lang="en-US" sz="2000" b="1" dirty="0">
                <a:solidFill>
                  <a:srgbClr val="FFFFA9"/>
                </a:solidFill>
                <a:effectLst>
                  <a:outerShdw blurRad="38100" dist="38100" dir="2700000" algn="tl">
                    <a:srgbClr val="000000">
                      <a:alpha val="43137"/>
                    </a:srgbClr>
                  </a:outerShdw>
                </a:effectLst>
                <a:latin typeface="+mn-lt"/>
              </a:rPr>
              <a:t>, respectively. </a:t>
            </a:r>
          </a:p>
          <a:p>
            <a:pPr marL="342900" indent="-342900" algn="just" eaLnBrk="1" hangingPunct="1">
              <a:spcAft>
                <a:spcPts val="600"/>
              </a:spcAft>
              <a:buFont typeface="Wingdings" pitchFamily="2" charset="2"/>
              <a:buChar char="Ø"/>
              <a:defRPr/>
            </a:pPr>
            <a:endParaRPr lang="en-US" sz="2000" b="1" dirty="0">
              <a:solidFill>
                <a:srgbClr val="FFFFA9"/>
              </a:solidFill>
              <a:effectLst>
                <a:outerShdw blurRad="38100" dist="38100" dir="2700000" algn="tl">
                  <a:srgbClr val="000000">
                    <a:alpha val="43137"/>
                  </a:srgbClr>
                </a:outerShdw>
              </a:effectLst>
              <a:latin typeface="+mn-lt"/>
            </a:endParaRPr>
          </a:p>
        </p:txBody>
      </p:sp>
      <mc:AlternateContent xmlns:mc="http://schemas.openxmlformats.org/markup-compatibility/2006" xmlns:a14="http://schemas.microsoft.com/office/drawing/2010/main">
        <mc:Choice Requires="a14">
          <p:sp>
            <p:nvSpPr>
              <p:cNvPr id="2" name="Dikdörtgen 1"/>
              <p:cNvSpPr/>
              <p:nvPr/>
            </p:nvSpPr>
            <p:spPr>
              <a:xfrm>
                <a:off x="1219200" y="2743200"/>
                <a:ext cx="1878925" cy="800476"/>
              </a:xfrm>
              <a:prstGeom prst="rect">
                <a:avLst/>
              </a:prstGeom>
              <a:solidFill>
                <a:srgbClr val="0099FF"/>
              </a:solidFill>
            </p:spPr>
            <p:txBody>
              <a:bodyPr wrap="square">
                <a:spAutoFit/>
              </a:bodyPr>
              <a:lstStyle/>
              <a:p>
                <a:r>
                  <a:rPr lang="en-US" sz="1600" dirty="0" smtClean="0">
                    <a:solidFill>
                      <a:schemeClr val="bg2"/>
                    </a:solidFill>
                    <a:latin typeface="Times New Roman" panose="02020603050405020304" pitchFamily="18" charset="0"/>
                    <a:ea typeface="Calibri" panose="020F0502020204030204" pitchFamily="34" charset="0"/>
                  </a:rPr>
                  <a:t>C</a:t>
                </a:r>
                <a:r>
                  <a:rPr lang="en-US" sz="1600" baseline="-25000" dirty="0">
                    <a:solidFill>
                      <a:schemeClr val="bg2"/>
                    </a:solidFill>
                    <a:effectLst/>
                    <a:latin typeface="Times New Roman" panose="02020603050405020304" pitchFamily="18" charset="0"/>
                    <a:ea typeface="Calibri" panose="020F0502020204030204" pitchFamily="34" charset="0"/>
                  </a:rPr>
                  <a:t>i</a:t>
                </a:r>
                <a:r>
                  <a:rPr lang="en-US" sz="1600" dirty="0">
                    <a:solidFill>
                      <a:schemeClr val="bg2"/>
                    </a:solidFill>
                    <a:effectLst/>
                    <a:latin typeface="Times New Roman" panose="02020603050405020304" pitchFamily="18" charset="0"/>
                    <a:ea typeface="Calibri" panose="020F0502020204030204" pitchFamily="34" charset="0"/>
                  </a:rPr>
                  <a:t>=</a:t>
                </a:r>
                <a14:m>
                  <m:oMath xmlns:m="http://schemas.openxmlformats.org/officeDocument/2006/math">
                    <m:f>
                      <m:fPr>
                        <m:ctrlPr>
                          <a:rPr lang="tr-TR" sz="1800" i="1">
                            <a:solidFill>
                              <a:schemeClr val="bg2"/>
                            </a:solidFill>
                            <a:effectLst/>
                            <a:latin typeface="Cambria Math" panose="02040503050406030204" pitchFamily="18" charset="0"/>
                            <a:cs typeface="Times New Roman" panose="02020603050405020304" pitchFamily="18" charset="0"/>
                          </a:rPr>
                        </m:ctrlPr>
                      </m:fPr>
                      <m:num>
                        <m:r>
                          <m:rPr>
                            <m:nor/>
                          </m:rPr>
                          <a:rPr lang="en-US" sz="1800">
                            <a:solidFill>
                              <a:schemeClr val="bg2"/>
                            </a:solidFill>
                            <a:effectLst/>
                            <a:latin typeface="Times New Roman" panose="02020603050405020304" pitchFamily="18" charset="0"/>
                            <a:ea typeface="Calibri" panose="020F0502020204030204" pitchFamily="34" charset="0"/>
                          </a:rPr>
                          <m:t>MR</m:t>
                        </m:r>
                      </m:num>
                      <m:den>
                        <m:d>
                          <m:dPr>
                            <m:ctrlPr>
                              <a:rPr lang="tr-TR" sz="1800" i="1">
                                <a:solidFill>
                                  <a:schemeClr val="bg2"/>
                                </a:solidFill>
                                <a:effectLst/>
                                <a:latin typeface="Cambria Math" panose="02040503050406030204" pitchFamily="18" charset="0"/>
                                <a:cs typeface="Times New Roman" panose="02020603050405020304" pitchFamily="18" charset="0"/>
                              </a:rPr>
                            </m:ctrlPr>
                          </m:dPr>
                          <m:e>
                            <m:f>
                              <m:fPr>
                                <m:ctrlPr>
                                  <a:rPr lang="tr-TR" sz="1800" i="1">
                                    <a:solidFill>
                                      <a:schemeClr val="bg2"/>
                                    </a:solidFill>
                                    <a:effectLst/>
                                    <a:latin typeface="Cambria Math" panose="02040503050406030204" pitchFamily="18" charset="0"/>
                                    <a:cs typeface="Times New Roman" panose="02020603050405020304" pitchFamily="18" charset="0"/>
                                  </a:rPr>
                                </m:ctrlPr>
                              </m:fPr>
                              <m:num>
                                <m:r>
                                  <m:rPr>
                                    <m:nor/>
                                  </m:rPr>
                                  <a:rPr lang="en-US" sz="1800">
                                    <a:solidFill>
                                      <a:schemeClr val="bg2"/>
                                    </a:solidFill>
                                    <a:effectLst/>
                                    <a:latin typeface="Times New Roman" panose="02020603050405020304" pitchFamily="18" charset="0"/>
                                    <a:ea typeface="Calibri" panose="020F0502020204030204" pitchFamily="34" charset="0"/>
                                  </a:rPr>
                                  <m:t>load</m:t>
                                </m:r>
                              </m:num>
                              <m:den>
                                <m:r>
                                  <m:rPr>
                                    <m:nor/>
                                  </m:rPr>
                                  <a:rPr lang="en-US" sz="1800">
                                    <a:solidFill>
                                      <a:schemeClr val="bg2"/>
                                    </a:solidFill>
                                    <a:effectLst/>
                                    <a:latin typeface="Times New Roman" panose="02020603050405020304" pitchFamily="18" charset="0"/>
                                    <a:ea typeface="Calibri" panose="020F0502020204030204" pitchFamily="34" charset="0"/>
                                  </a:rPr>
                                  <m:t>t</m:t>
                                </m:r>
                                <m:r>
                                  <m:rPr>
                                    <m:nor/>
                                  </m:rPr>
                                  <a:rPr lang="en-US" sz="1800" baseline="-25000">
                                    <a:solidFill>
                                      <a:schemeClr val="bg2"/>
                                    </a:solidFill>
                                    <a:effectLst/>
                                    <a:latin typeface="Times New Roman" panose="02020603050405020304" pitchFamily="18" charset="0"/>
                                    <a:ea typeface="Calibri" panose="020F0502020204030204" pitchFamily="34" charset="0"/>
                                  </a:rPr>
                                  <m:t>i</m:t>
                                </m:r>
                                <m:r>
                                  <m:rPr>
                                    <m:nor/>
                                  </m:rPr>
                                  <a:rPr lang="en-US" sz="1800" baseline="-25000">
                                    <a:solidFill>
                                      <a:schemeClr val="bg2"/>
                                    </a:solidFill>
                                    <a:effectLst/>
                                    <a:latin typeface="Times New Roman" panose="02020603050405020304" pitchFamily="18" charset="0"/>
                                    <a:ea typeface="Calibri" panose="020F0502020204030204" pitchFamily="34" charset="0"/>
                                  </a:rPr>
                                  <m:t> </m:t>
                                </m:r>
                              </m:den>
                            </m:f>
                          </m:e>
                        </m:d>
                        <m:r>
                          <m:rPr>
                            <m:nor/>
                          </m:rPr>
                          <a:rPr lang="en-US" sz="1800" i="1">
                            <a:solidFill>
                              <a:schemeClr val="bg2"/>
                            </a:solidFill>
                            <a:effectLst/>
                            <a:latin typeface="Times New Roman" panose="02020603050405020304" pitchFamily="18" charset="0"/>
                            <a:ea typeface="Calibri" panose="020F0502020204030204" pitchFamily="34" charset="0"/>
                          </a:rPr>
                          <m:t>∗</m:t>
                        </m:r>
                        <m:r>
                          <m:rPr>
                            <m:nor/>
                          </m:rPr>
                          <a:rPr lang="en-US" sz="1800">
                            <a:solidFill>
                              <a:schemeClr val="bg2"/>
                            </a:solidFill>
                            <a:effectLst/>
                            <a:latin typeface="Times New Roman" panose="02020603050405020304" pitchFamily="18" charset="0"/>
                            <a:ea typeface="Calibri" panose="020F0502020204030204" pitchFamily="34" charset="0"/>
                          </a:rPr>
                          <m:t>60</m:t>
                        </m:r>
                      </m:den>
                    </m:f>
                  </m:oMath>
                </a14:m>
                <a:endParaRPr lang="tr-TR" dirty="0">
                  <a:solidFill>
                    <a:schemeClr val="bg2"/>
                  </a:solidFill>
                </a:endParaRPr>
              </a:p>
            </p:txBody>
          </p:sp>
        </mc:Choice>
        <mc:Fallback xmlns="">
          <p:sp>
            <p:nvSpPr>
              <p:cNvPr id="2" name="Dikdörtgen 1"/>
              <p:cNvSpPr>
                <a:spLocks noRot="1" noChangeAspect="1" noMove="1" noResize="1" noEditPoints="1" noAdjustHandles="1" noChangeArrowheads="1" noChangeShapeType="1" noTextEdit="1"/>
              </p:cNvSpPr>
              <p:nvPr/>
            </p:nvSpPr>
            <p:spPr>
              <a:xfrm>
                <a:off x="1219200" y="2743200"/>
                <a:ext cx="1878925" cy="800476"/>
              </a:xfrm>
              <a:prstGeom prst="rect">
                <a:avLst/>
              </a:prstGeom>
              <a:blipFill>
                <a:blip r:embed="rId2"/>
                <a:stretch>
                  <a:fillRect l="-1623"/>
                </a:stretch>
              </a:blipFill>
            </p:spPr>
            <p:txBody>
              <a:bodyPr/>
              <a:lstStyle/>
              <a:p>
                <a:r>
                  <a:rPr lang="tr-TR">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tr-TR" dirty="0" smtClean="0">
                <a:solidFill>
                  <a:srgbClr val="990000"/>
                </a:solidFill>
              </a:rPr>
              <a:t>MATERIAL AND METHODS</a:t>
            </a:r>
          </a:p>
        </p:txBody>
      </p:sp>
      <p:sp>
        <p:nvSpPr>
          <p:cNvPr id="46083" name="Rectangle 3"/>
          <p:cNvSpPr>
            <a:spLocks noChangeArrowheads="1"/>
          </p:cNvSpPr>
          <p:nvPr/>
        </p:nvSpPr>
        <p:spPr bwMode="auto">
          <a:xfrm>
            <a:off x="876299" y="1386276"/>
            <a:ext cx="7772400" cy="2092881"/>
          </a:xfrm>
          <a:prstGeom prst="rect">
            <a:avLst/>
          </a:prstGeom>
          <a:noFill/>
          <a:ln w="9525">
            <a:noFill/>
            <a:miter lim="800000"/>
            <a:headEnd/>
            <a:tailEnd/>
          </a:ln>
          <a:effectLst/>
        </p:spPr>
        <p:txBody>
          <a:bodyPr anchor="ctr">
            <a:spAutoFit/>
          </a:bodyPr>
          <a:lstStyle/>
          <a:p>
            <a:pPr marL="342900" indent="-342900" algn="just" eaLnBrk="1" hangingPunct="1">
              <a:spcAft>
                <a:spcPts val="600"/>
              </a:spcAft>
              <a:buFont typeface="Wingdings" pitchFamily="2" charset="2"/>
              <a:buChar char="Ø"/>
              <a:defRPr/>
            </a:pPr>
            <a:r>
              <a:rPr lang="en-US" sz="2000" b="1" dirty="0">
                <a:solidFill>
                  <a:srgbClr val="FFFFA9"/>
                </a:solidFill>
                <a:effectLst>
                  <a:outerShdw blurRad="38100" dist="38100" dir="2700000" algn="tl">
                    <a:srgbClr val="000000">
                      <a:alpha val="43137"/>
                    </a:srgbClr>
                  </a:outerShdw>
                </a:effectLst>
                <a:latin typeface="+mn-lt"/>
              </a:rPr>
              <a:t>The road safety score was determined by an expert choice approach, depending on road type and road conditions.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600"/>
              </a:spcAft>
              <a:buFont typeface="Wingdings"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rPr>
              <a:t>The </a:t>
            </a:r>
            <a:r>
              <a:rPr lang="en-US" sz="2000" b="1" dirty="0">
                <a:solidFill>
                  <a:srgbClr val="FFFFA9"/>
                </a:solidFill>
                <a:effectLst>
                  <a:outerShdw blurRad="38100" dist="38100" dir="2700000" algn="tl">
                    <a:srgbClr val="000000">
                      <a:alpha val="43137"/>
                    </a:srgbClr>
                  </a:outerShdw>
                </a:effectLst>
                <a:latin typeface="+mn-lt"/>
              </a:rPr>
              <a:t>relative safety score of road sections was evaluated based on a numerical scale from 1 to 9. </a:t>
            </a:r>
            <a:endParaRPr lang="tr-TR" sz="2000" b="1" dirty="0" smtClean="0">
              <a:solidFill>
                <a:srgbClr val="FFFFA9"/>
              </a:solidFill>
              <a:effectLst>
                <a:outerShdw blurRad="38100" dist="38100" dir="2700000" algn="tl">
                  <a:srgbClr val="000000">
                    <a:alpha val="43137"/>
                  </a:srgbClr>
                </a:outerShdw>
              </a:effectLst>
              <a:latin typeface="+mn-lt"/>
            </a:endParaRPr>
          </a:p>
          <a:p>
            <a:pPr marL="342900" indent="-342900" algn="just" eaLnBrk="1" hangingPunct="1">
              <a:spcAft>
                <a:spcPts val="600"/>
              </a:spcAft>
              <a:buFont typeface="Wingdings" pitchFamily="2" charset="2"/>
              <a:buChar char="Ø"/>
              <a:defRPr/>
            </a:pPr>
            <a:r>
              <a:rPr lang="en-US" sz="2000" b="1" dirty="0" smtClean="0">
                <a:solidFill>
                  <a:srgbClr val="FFFFA9"/>
                </a:solidFill>
                <a:effectLst>
                  <a:outerShdw blurRad="38100" dist="38100" dir="2700000" algn="tl">
                    <a:srgbClr val="000000">
                      <a:alpha val="43137"/>
                    </a:srgbClr>
                  </a:outerShdw>
                </a:effectLst>
                <a:latin typeface="+mn-lt"/>
              </a:rPr>
              <a:t>When </a:t>
            </a:r>
            <a:r>
              <a:rPr lang="en-US" sz="2000" b="1" dirty="0">
                <a:solidFill>
                  <a:srgbClr val="FFFFA9"/>
                </a:solidFill>
                <a:effectLst>
                  <a:outerShdw blurRad="38100" dist="38100" dir="2700000" algn="tl">
                    <a:srgbClr val="000000">
                      <a:alpha val="43137"/>
                    </a:srgbClr>
                  </a:outerShdw>
                </a:effectLst>
                <a:latin typeface="+mn-lt"/>
              </a:rPr>
              <a:t>the risk was high, the higher score was given to the road sections </a:t>
            </a:r>
          </a:p>
        </p:txBody>
      </p:sp>
      <p:graphicFrame>
        <p:nvGraphicFramePr>
          <p:cNvPr id="3" name="Tablo 2"/>
          <p:cNvGraphicFramePr>
            <a:graphicFrameLocks noGrp="1"/>
          </p:cNvGraphicFramePr>
          <p:nvPr>
            <p:extLst>
              <p:ext uri="{D42A27DB-BD31-4B8C-83A1-F6EECF244321}">
                <p14:modId xmlns:p14="http://schemas.microsoft.com/office/powerpoint/2010/main" val="806949575"/>
              </p:ext>
            </p:extLst>
          </p:nvPr>
        </p:nvGraphicFramePr>
        <p:xfrm>
          <a:off x="1371600" y="3810001"/>
          <a:ext cx="6934199" cy="2494720"/>
        </p:xfrm>
        <a:graphic>
          <a:graphicData uri="http://schemas.openxmlformats.org/drawingml/2006/table">
            <a:tbl>
              <a:tblPr firstRow="1" firstCol="1" lastRow="1" lastCol="1" bandRow="1" bandCol="1">
                <a:tableStyleId>{5C22544A-7EE6-4342-B048-85BDC9FD1C3A}</a:tableStyleId>
              </a:tblPr>
              <a:tblGrid>
                <a:gridCol w="1999261">
                  <a:extLst>
                    <a:ext uri="{9D8B030D-6E8A-4147-A177-3AD203B41FA5}">
                      <a16:colId xmlns:a16="http://schemas.microsoft.com/office/drawing/2014/main" val="3305216294"/>
                    </a:ext>
                  </a:extLst>
                </a:gridCol>
                <a:gridCol w="1643610">
                  <a:extLst>
                    <a:ext uri="{9D8B030D-6E8A-4147-A177-3AD203B41FA5}">
                      <a16:colId xmlns:a16="http://schemas.microsoft.com/office/drawing/2014/main" val="445709349"/>
                    </a:ext>
                  </a:extLst>
                </a:gridCol>
                <a:gridCol w="1645664">
                  <a:extLst>
                    <a:ext uri="{9D8B030D-6E8A-4147-A177-3AD203B41FA5}">
                      <a16:colId xmlns:a16="http://schemas.microsoft.com/office/drawing/2014/main" val="975281041"/>
                    </a:ext>
                  </a:extLst>
                </a:gridCol>
                <a:gridCol w="1645664">
                  <a:extLst>
                    <a:ext uri="{9D8B030D-6E8A-4147-A177-3AD203B41FA5}">
                      <a16:colId xmlns:a16="http://schemas.microsoft.com/office/drawing/2014/main" val="341115343"/>
                    </a:ext>
                  </a:extLst>
                </a:gridCol>
              </a:tblGrid>
              <a:tr h="533399">
                <a:tc rowSpan="2">
                  <a:txBody>
                    <a:bodyPr/>
                    <a:lstStyle/>
                    <a:p>
                      <a:pPr>
                        <a:lnSpc>
                          <a:spcPct val="107000"/>
                        </a:lnSpc>
                      </a:pPr>
                      <a:r>
                        <a:rPr lang="en-US" sz="1600">
                          <a:effectLst/>
                        </a:rPr>
                        <a:t>Road Type</a:t>
                      </a:r>
                      <a:endParaRPr lang="tr-TR" sz="1600">
                        <a:effectLst/>
                        <a:latin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pPr>
                      <a:r>
                        <a:rPr lang="en-US" sz="1600">
                          <a:effectLst/>
                        </a:rPr>
                        <a:t>Road Conditions</a:t>
                      </a:r>
                      <a:endParaRPr lang="tr-TR" sz="1600">
                        <a:effectLst/>
                        <a:latin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422680"/>
                  </a:ext>
                </a:extLst>
              </a:tr>
              <a:tr h="0">
                <a:tc vMerge="1">
                  <a:txBody>
                    <a:bodyPr/>
                    <a:lstStyle/>
                    <a:p>
                      <a:endParaRPr lang="tr-TR"/>
                    </a:p>
                  </a:txBody>
                  <a:tcPr/>
                </a:tc>
                <a:tc>
                  <a:txBody>
                    <a:bodyPr/>
                    <a:lstStyle/>
                    <a:p>
                      <a:pPr algn="ctr">
                        <a:lnSpc>
                          <a:spcPct val="107000"/>
                        </a:lnSpc>
                      </a:pPr>
                      <a:r>
                        <a:rPr lang="en-US" sz="1600" dirty="0">
                          <a:effectLst/>
                        </a:rPr>
                        <a:t>Good</a:t>
                      </a:r>
                      <a:endParaRPr lang="tr-T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a:effectLst/>
                        </a:rPr>
                        <a:t>Medium</a:t>
                      </a:r>
                      <a:endParaRPr lang="tr-T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a:effectLst/>
                        </a:rPr>
                        <a:t>Poor</a:t>
                      </a:r>
                      <a:endParaRPr lang="tr-TR" sz="16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2447390"/>
                  </a:ext>
                </a:extLst>
              </a:tr>
              <a:tr h="538733">
                <a:tc>
                  <a:txBody>
                    <a:bodyPr/>
                    <a:lstStyle/>
                    <a:p>
                      <a:pPr>
                        <a:lnSpc>
                          <a:spcPct val="107000"/>
                        </a:lnSpc>
                      </a:pPr>
                      <a:r>
                        <a:rPr lang="en-US" sz="1600">
                          <a:effectLst/>
                        </a:rPr>
                        <a:t>Asphalt road</a:t>
                      </a:r>
                      <a:endParaRPr lang="tr-T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dirty="0">
                          <a:effectLst/>
                        </a:rPr>
                        <a:t>1</a:t>
                      </a:r>
                      <a:endParaRPr lang="tr-T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a:effectLst/>
                        </a:rPr>
                        <a:t>2</a:t>
                      </a:r>
                      <a:endParaRPr lang="tr-T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a:effectLst/>
                        </a:rPr>
                        <a:t>3</a:t>
                      </a:r>
                      <a:endParaRPr lang="tr-TR" sz="16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4632290"/>
                  </a:ext>
                </a:extLst>
              </a:tr>
              <a:tr h="541400">
                <a:tc>
                  <a:txBody>
                    <a:bodyPr/>
                    <a:lstStyle/>
                    <a:p>
                      <a:pPr>
                        <a:lnSpc>
                          <a:spcPct val="107000"/>
                        </a:lnSpc>
                      </a:pPr>
                      <a:r>
                        <a:rPr lang="en-US" sz="1600">
                          <a:effectLst/>
                        </a:rPr>
                        <a:t>Gravel road</a:t>
                      </a:r>
                      <a:endParaRPr lang="tr-T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a:effectLst/>
                        </a:rPr>
                        <a:t>4</a:t>
                      </a:r>
                      <a:endParaRPr lang="tr-T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a:effectLst/>
                        </a:rPr>
                        <a:t>5</a:t>
                      </a:r>
                      <a:endParaRPr lang="tr-TR"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US" sz="1600">
                          <a:effectLst/>
                        </a:rPr>
                        <a:t>6</a:t>
                      </a:r>
                      <a:endParaRPr lang="tr-TR" sz="16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9138470"/>
                  </a:ext>
                </a:extLst>
              </a:tr>
              <a:tr h="620266">
                <a:tc>
                  <a:txBody>
                    <a:bodyPr/>
                    <a:lstStyle/>
                    <a:p>
                      <a:pPr>
                        <a:lnSpc>
                          <a:spcPct val="100000"/>
                        </a:lnSpc>
                      </a:pPr>
                      <a:r>
                        <a:rPr lang="en-US" sz="1600" dirty="0">
                          <a:effectLst/>
                        </a:rPr>
                        <a:t>Type-B forest road</a:t>
                      </a:r>
                      <a:endParaRPr lang="tr-T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pPr>
                      <a:r>
                        <a:rPr lang="en-US" sz="1600" dirty="0">
                          <a:effectLst/>
                        </a:rPr>
                        <a:t>7</a:t>
                      </a:r>
                      <a:endParaRPr lang="tr-T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pPr>
                      <a:r>
                        <a:rPr lang="en-US" sz="1600" dirty="0">
                          <a:effectLst/>
                        </a:rPr>
                        <a:t>8</a:t>
                      </a:r>
                      <a:endParaRPr lang="tr-TR"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pPr>
                      <a:r>
                        <a:rPr lang="en-US" sz="1600" dirty="0">
                          <a:effectLst/>
                        </a:rPr>
                        <a:t>9</a:t>
                      </a:r>
                      <a:endParaRPr lang="tr-TR" sz="16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2498344"/>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5374</TotalTime>
  <Words>1299</Words>
  <Application>Microsoft Office PowerPoint</Application>
  <PresentationFormat>Ekran Gösterisi (4:3)</PresentationFormat>
  <Paragraphs>268</Paragraphs>
  <Slides>19</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19</vt:i4>
      </vt:variant>
    </vt:vector>
  </HeadingPairs>
  <TitlesOfParts>
    <vt:vector size="27" baseType="lpstr">
      <vt:lpstr>Aparajita</vt:lpstr>
      <vt:lpstr>Arial</vt:lpstr>
      <vt:lpstr>Calibri</vt:lpstr>
      <vt:lpstr>Cambria Math</vt:lpstr>
      <vt:lpstr>Garamond</vt:lpstr>
      <vt:lpstr>Times New Roman</vt:lpstr>
      <vt:lpstr>Wingdings</vt:lpstr>
      <vt:lpstr>Dere</vt:lpstr>
      <vt:lpstr>Determination of the Safest Route for Logging Trucks based on Road Types and Conditions </vt:lpstr>
      <vt:lpstr>BACKGROUND</vt:lpstr>
      <vt:lpstr>BACKGROUND</vt:lpstr>
      <vt:lpstr>OBJECTIVE</vt:lpstr>
      <vt:lpstr>MATERIAL AND METHODS</vt:lpstr>
      <vt:lpstr>MATERIAL AND METHODS</vt:lpstr>
      <vt:lpstr>MATERIAL AND METHODS</vt:lpstr>
      <vt:lpstr>MATERIAL AND METHODS</vt:lpstr>
      <vt:lpstr>MATERIAL AND METHODS</vt:lpstr>
      <vt:lpstr>MATERIAL AND METHODS</vt:lpstr>
      <vt:lpstr>MATERIAL AND METHODS</vt:lpstr>
      <vt:lpstr>RESULTS AND DISCUSSION</vt:lpstr>
      <vt:lpstr>RESULTS AND DISCUSSION</vt:lpstr>
      <vt:lpstr>RESULTS AND DISCUSSION</vt:lpstr>
      <vt:lpstr>RESULTS AND DISCUSSION</vt:lpstr>
      <vt:lpstr>RESULTS AND DISCUSSION</vt:lpstr>
      <vt:lpstr>CONCLUSIONS</vt:lpstr>
      <vt:lpstr>CONCLUSIONS</vt:lpstr>
      <vt:lpstr>PowerPoint Sunusu</vt:lpstr>
    </vt:vector>
  </TitlesOfParts>
  <Company>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s7iot[</dc:title>
  <dc:creator>fe</dc:creator>
  <cp:lastModifiedBy>abdullah.akay</cp:lastModifiedBy>
  <cp:revision>307</cp:revision>
  <dcterms:created xsi:type="dcterms:W3CDTF">2007-03-11T11:25:05Z</dcterms:created>
  <dcterms:modified xsi:type="dcterms:W3CDTF">2020-11-11T18:59:40Z</dcterms:modified>
</cp:coreProperties>
</file>