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71"/>
  </p:normalViewPr>
  <p:slideViewPr>
    <p:cSldViewPr snapToGrid="0" snapToObjects="1">
      <p:cViewPr varScale="1">
        <p:scale>
          <a:sx n="68" d="100"/>
          <a:sy n="68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4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8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5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6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0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52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D514CCE-E955-FE4B-BEFB-C88478F20AE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C392BD5-74D1-CA43-B825-7A0E8BE8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Path through a misty forest during a foggy winter day">
            <a:extLst>
              <a:ext uri="{FF2B5EF4-FFF2-40B4-BE49-F238E27FC236}">
                <a16:creationId xmlns:a16="http://schemas.microsoft.com/office/drawing/2014/main" xmlns="" id="{4E6D5471-686C-DA49-A157-51351EB7C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41F2A-CD53-AE44-9F41-BA6350B93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en-IN" sz="7400">
                <a:solidFill>
                  <a:srgbClr val="FFFFFF"/>
                </a:solidFill>
              </a:rPr>
              <a:t>Forest Carbon in Climate Change Supermarket: Is India Prepared to Sail? </a:t>
            </a:r>
            <a:endParaRPr lang="en-US" sz="74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BAC4DE-48B1-214E-AA1E-4BAACE6BD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201279"/>
            <a:ext cx="7891272" cy="1069848"/>
          </a:xfrm>
        </p:spPr>
        <p:txBody>
          <a:bodyPr>
            <a:normAutofit/>
          </a:bodyPr>
          <a:lstStyle/>
          <a:p>
            <a:r>
              <a:rPr lang="en-IN" sz="1500" b="1" dirty="0">
                <a:solidFill>
                  <a:srgbClr val="FFFFFF"/>
                </a:solidFill>
              </a:rPr>
              <a:t>Lokesh Chandra Dube</a:t>
            </a:r>
            <a:r>
              <a:rPr lang="en-IN" sz="1500" baseline="30000" dirty="0">
                <a:solidFill>
                  <a:srgbClr val="FFFFFF"/>
                </a:solidFill>
              </a:rPr>
              <a:t>1</a:t>
            </a:r>
            <a:r>
              <a:rPr lang="en-IN" sz="1500" dirty="0">
                <a:solidFill>
                  <a:srgbClr val="FFFFFF"/>
                </a:solidFill>
              </a:rPr>
              <a:t> and S Chatterjee</a:t>
            </a:r>
            <a:r>
              <a:rPr lang="en-IN" sz="1500" baseline="30000" dirty="0">
                <a:solidFill>
                  <a:srgbClr val="FFFFFF"/>
                </a:solidFill>
              </a:rPr>
              <a:t>2</a:t>
            </a:r>
            <a:endParaRPr lang="en-IN" sz="1500" dirty="0">
              <a:solidFill>
                <a:srgbClr val="FFFFFF"/>
              </a:solidFill>
            </a:endParaRPr>
          </a:p>
          <a:p>
            <a:r>
              <a:rPr lang="en-US" sz="1500" baseline="30000" dirty="0">
                <a:solidFill>
                  <a:srgbClr val="FFFFFF"/>
                </a:solidFill>
              </a:rPr>
              <a:t>1 </a:t>
            </a:r>
            <a:r>
              <a:rPr lang="en-US" sz="1500" dirty="0">
                <a:solidFill>
                  <a:srgbClr val="FFFFFF"/>
                </a:solidFill>
              </a:rPr>
              <a:t>PhD Scholar, TERI School of Advanced Studies (TERI SAS), New Delhi, India </a:t>
            </a:r>
          </a:p>
          <a:p>
            <a:r>
              <a:rPr lang="en-US" sz="1500" baseline="30000" dirty="0">
                <a:solidFill>
                  <a:srgbClr val="FFFFFF"/>
                </a:solidFill>
              </a:rPr>
              <a:t>2 </a:t>
            </a:r>
            <a:r>
              <a:rPr lang="en-US" sz="1500" dirty="0">
                <a:solidFill>
                  <a:srgbClr val="FFFFFF"/>
                </a:solidFill>
              </a:rPr>
              <a:t>Head, Department of Natural Resources, TERI SAS, New Delhi, India</a:t>
            </a:r>
          </a:p>
          <a:p>
            <a:endParaRPr lang="en-US" sz="1500" dirty="0">
              <a:solidFill>
                <a:srgbClr val="FFFFFF"/>
              </a:solidFill>
            </a:endParaRPr>
          </a:p>
          <a:p>
            <a:pPr lvl="1"/>
            <a:endParaRPr lang="en-IN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D207E73-A526-2248-BC5A-F90EA827E32C}"/>
              </a:ext>
            </a:extLst>
          </p:cNvPr>
          <p:cNvSpPr/>
          <p:nvPr/>
        </p:nvSpPr>
        <p:spPr>
          <a:xfrm>
            <a:off x="963706" y="526250"/>
            <a:ext cx="1026458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r">
              <a:spcAft>
                <a:spcPts val="600"/>
              </a:spcAft>
            </a:pPr>
            <a:r>
              <a:rPr lang="en-IN" dirty="0">
                <a:solidFill>
                  <a:schemeClr val="bg1"/>
                </a:solidFill>
              </a:rPr>
              <a:t>1</a:t>
            </a:r>
            <a:r>
              <a:rPr lang="en-IN" baseline="30000" dirty="0">
                <a:solidFill>
                  <a:schemeClr val="bg1"/>
                </a:solidFill>
              </a:rPr>
              <a:t>st</a:t>
            </a:r>
            <a:r>
              <a:rPr lang="en-IN" dirty="0">
                <a:solidFill>
                  <a:schemeClr val="bg1"/>
                </a:solidFill>
              </a:rPr>
              <a:t> International Electronic Conference on Forests (IECF) </a:t>
            </a:r>
          </a:p>
          <a:p>
            <a:pPr marL="12700" lvl="1" algn="r">
              <a:spcAft>
                <a:spcPts val="600"/>
              </a:spcAft>
            </a:pPr>
            <a:r>
              <a:rPr lang="en-IN" dirty="0">
                <a:solidFill>
                  <a:schemeClr val="bg1"/>
                </a:solidFill>
              </a:rPr>
              <a:t>15–30 November 2020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29057D-C853-E940-A3D3-8DC934E6E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259" y="5240480"/>
            <a:ext cx="3163088" cy="8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5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E2D3DCD-4716-40AA-90C0-6F2F9F116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" name="Picture 37" descr="White bulbs with a yellow one standing out">
            <a:extLst>
              <a:ext uri="{FF2B5EF4-FFF2-40B4-BE49-F238E27FC236}">
                <a16:creationId xmlns:a16="http://schemas.microsoft.com/office/drawing/2014/main" xmlns="" id="{A42CAF65-E1D4-9443-B61C-87F58574FB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37BACED-9574-4AAE-9D04-510030835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446BC-8469-1847-9A11-F3971917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65180B-90CB-DD44-A5B7-3E9BC5901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Email: lokeshchandra.dube@terisas.ac.in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FA08BC01-A289-44B6-9133-2814052F9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A9CD65F9-B9FF-4981-AB43-F25748584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782EC907-6C80-4890-9ECB-3019DBC4D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39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D29C5-1483-3E41-A722-B7A3575B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472" y="464119"/>
            <a:ext cx="10058400" cy="1609344"/>
          </a:xfrm>
        </p:spPr>
        <p:txBody>
          <a:bodyPr>
            <a:normAutofit/>
          </a:bodyPr>
          <a:lstStyle/>
          <a:p>
            <a:r>
              <a:rPr lang="en-US" sz="51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9BFD78-7117-F44E-ACE0-62AEEF8A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77" y="2145601"/>
            <a:ext cx="7522822" cy="433727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500" dirty="0"/>
              <a:t>Current Global Scenario: 61 carbon pricing initiatives, including 31 emission trading schemes and 30 carbon tax regimes; covering 22% of the world’s total GHG emissions; spread across 36 national and 32 sub-national jurisdictions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500" dirty="0"/>
              <a:t>Forestry sector delivered 42% of the total carbon credits issued in the last 5 years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500" dirty="0"/>
              <a:t>Dedicated forestry-based offset mechanisms in China and Japan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500" dirty="0"/>
              <a:t>Further expansion and interlinking of market-based instruments expected across legislations, treaties, voluntary initiatives, jurisdictions and sectors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500" dirty="0"/>
              <a:t>Transformation of the carbon markets into a global climate change supermarket with forestry sector playing a crucial role.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500" dirty="0"/>
              <a:t>This supermarket will encompass mitigation, adaptation and joint mitigation and adaptation (JMA) activities.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500" b="1" dirty="0"/>
              <a:t>Potential of India as a leading party in the postulated climate change supermarkets in the context of the forestry sector.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42" descr="Fireflies in the forest at dusk">
            <a:extLst>
              <a:ext uri="{FF2B5EF4-FFF2-40B4-BE49-F238E27FC236}">
                <a16:creationId xmlns:a16="http://schemas.microsoft.com/office/drawing/2014/main" xmlns="" id="{3FBBC0F7-6504-AC4B-8D68-1672D55ED6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8077" y="2244332"/>
            <a:ext cx="2599796" cy="444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B161A-873B-7848-9C53-15806105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96" y="1361093"/>
            <a:ext cx="10058400" cy="429768"/>
          </a:xfrm>
        </p:spPr>
        <p:txBody>
          <a:bodyPr>
            <a:noAutofit/>
          </a:bodyPr>
          <a:lstStyle/>
          <a:p>
            <a:r>
              <a:rPr lang="en-IN" sz="5100" b="1" dirty="0"/>
              <a:t>Methods</a:t>
            </a:r>
            <a:br>
              <a:rPr lang="en-IN" sz="5100" b="1" dirty="0"/>
            </a:br>
            <a:endParaRPr lang="en-US" sz="5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256EA-6E3B-474A-A285-C1360ACC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2172495"/>
            <a:ext cx="7445828" cy="4366469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IN" sz="1700" dirty="0"/>
              <a:t>Literature Review</a:t>
            </a:r>
          </a:p>
          <a:p>
            <a:pPr lvl="2">
              <a:lnSpc>
                <a:spcPct val="100000"/>
              </a:lnSpc>
            </a:pPr>
            <a:r>
              <a:rPr lang="en-IN" sz="1700" dirty="0"/>
              <a:t>International Carbon Markets</a:t>
            </a:r>
          </a:p>
          <a:p>
            <a:pPr lvl="2">
              <a:lnSpc>
                <a:spcPct val="100000"/>
              </a:lnSpc>
            </a:pPr>
            <a:r>
              <a:rPr lang="en-IN" sz="1700" dirty="0"/>
              <a:t>India’s forestry sector</a:t>
            </a:r>
          </a:p>
          <a:p>
            <a:pPr lvl="1">
              <a:lnSpc>
                <a:spcPct val="100000"/>
              </a:lnSpc>
            </a:pPr>
            <a:r>
              <a:rPr lang="en-IN" sz="1700" dirty="0"/>
              <a:t>On-ground observations from two registered  AR-CDM projects </a:t>
            </a:r>
          </a:p>
          <a:p>
            <a:pPr lvl="2">
              <a:lnSpc>
                <a:spcPct val="100000"/>
              </a:lnSpc>
            </a:pPr>
            <a:r>
              <a:rPr lang="en-IN" sz="1700" dirty="0" err="1"/>
              <a:t>Mahoba</a:t>
            </a:r>
            <a:r>
              <a:rPr lang="en-IN" sz="1700" dirty="0"/>
              <a:t> and Kashi forest divisions, Uttar Pradesh, India</a:t>
            </a:r>
          </a:p>
          <a:p>
            <a:pPr lvl="2">
              <a:lnSpc>
                <a:spcPct val="100000"/>
              </a:lnSpc>
            </a:pPr>
            <a:r>
              <a:rPr lang="en-IN" sz="1700" dirty="0"/>
              <a:t>Interaction with local forest department officials and local stakeholders of these projects.</a:t>
            </a:r>
          </a:p>
          <a:p>
            <a:pPr lvl="1">
              <a:lnSpc>
                <a:spcPct val="100000"/>
              </a:lnSpc>
            </a:pPr>
            <a:r>
              <a:rPr lang="en-IN" sz="1700" dirty="0"/>
              <a:t>Internet based expert interviews</a:t>
            </a:r>
          </a:p>
          <a:p>
            <a:pPr lvl="2">
              <a:lnSpc>
                <a:spcPct val="100000"/>
              </a:lnSpc>
            </a:pPr>
            <a:r>
              <a:rPr lang="en-IN" sz="1700" dirty="0"/>
              <a:t>Carbon market consultants, researchers, government officials and others: 43 participants. </a:t>
            </a:r>
          </a:p>
          <a:p>
            <a:pPr lvl="2">
              <a:lnSpc>
                <a:spcPct val="100000"/>
              </a:lnSpc>
            </a:pPr>
            <a:r>
              <a:rPr lang="en-IN" sz="1700" dirty="0"/>
              <a:t>Is India ready for a domestic carbon market for forestry? </a:t>
            </a:r>
          </a:p>
          <a:p>
            <a:pPr lvl="2">
              <a:lnSpc>
                <a:spcPct val="100000"/>
              </a:lnSpc>
            </a:pPr>
            <a:r>
              <a:rPr lang="en-US" sz="1700" dirty="0"/>
              <a:t>Is India seen as a leading country if international carbon markets revive on implementation of the Paris Agreement, post-2020.</a:t>
            </a:r>
            <a:endParaRPr lang="en-IN" sz="1700" dirty="0"/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Businessman using digital tablet in meeting">
            <a:extLst>
              <a:ext uri="{FF2B5EF4-FFF2-40B4-BE49-F238E27FC236}">
                <a16:creationId xmlns:a16="http://schemas.microsoft.com/office/drawing/2014/main" xmlns="" id="{0F372760-E484-CC4D-B81C-CE518689ED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882" y="2221277"/>
            <a:ext cx="2833614" cy="42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F3E48-F14F-5A4B-AB3A-916098ED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IN" sz="5100" b="1" dirty="0"/>
              <a:t>The supermarket postulate</a:t>
            </a:r>
            <a:endParaRPr lang="en-US" sz="5100" b="1" dirty="0"/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xmlns="" id="{451AA678-47C8-4946-BF30-F6CBB599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7764870" cy="405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UNFCCC, Kyoto Protocol and CDM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Crash of CDM market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Doha Amendment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Paris Agreement, SDM/SMM, ITMOs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Drive for Carbon Neutrality and Net-Zero Emissions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Voluntary Carbon Markets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NDCs and Markets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NDCs and Forestry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IN" sz="1500" dirty="0"/>
              <a:t>UN Decade on Ecosystem Restoration </a:t>
            </a:r>
            <a:endParaRPr lang="en-US" sz="15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IN" sz="1500" dirty="0"/>
              <a:t>Bonn Challenge</a:t>
            </a:r>
            <a:endParaRPr lang="en-US" sz="15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Nature based Solutions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Expansion and interlinking of markets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Forest sector in key role</a:t>
            </a:r>
          </a:p>
        </p:txBody>
      </p:sp>
      <p:sp>
        <p:nvSpPr>
          <p:cNvPr id="41" name="Oval 33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2" name="Oval 35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Eiffel Tower">
            <a:extLst>
              <a:ext uri="{FF2B5EF4-FFF2-40B4-BE49-F238E27FC236}">
                <a16:creationId xmlns:a16="http://schemas.microsoft.com/office/drawing/2014/main" xmlns="" id="{CB7D7721-A578-894D-8C56-02307504B9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371" y="2170167"/>
            <a:ext cx="4240125" cy="419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8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38D8E-CCEF-F348-9FE4-EF366848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5100" b="1" dirty="0"/>
              <a:t>Policy landscape of forest carbon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DB49D0-A764-A44E-9EA8-141032B80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7213540" cy="38517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dirty="0"/>
              <a:t>India’s National Forest Policy 1988, Draft New Forest Policy 2018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Forest Monitoring and Reporting- ISRO, FSI, ISFR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India’s Forest and Tree Cover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India’s forest related NDC goal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NAPCC: Green India Mission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Forest Conservation Act 1980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Forest Rights Act 2006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CAMPA Act 2016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Forest related Schemes and </a:t>
            </a:r>
            <a:r>
              <a:rPr lang="en-US" sz="1500" dirty="0" err="1"/>
              <a:t>programmes</a:t>
            </a: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Support from bilateral and multilateral institutions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Joint Forest Management</a:t>
            </a:r>
          </a:p>
          <a:p>
            <a:pPr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utumn foliage in a forest">
            <a:extLst>
              <a:ext uri="{FF2B5EF4-FFF2-40B4-BE49-F238E27FC236}">
                <a16:creationId xmlns:a16="http://schemas.microsoft.com/office/drawing/2014/main" xmlns="" id="{1F1D92DB-5535-334B-8790-55733AC209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943" y="2208868"/>
            <a:ext cx="4153553" cy="42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69E81-87FF-0F4D-AE9E-47083847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sz="5100" b="1" dirty="0"/>
              <a:t>Observations from the registered forest carbon projects </a:t>
            </a:r>
            <a:endParaRPr lang="en-US" sz="5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7F32E-56EC-7D45-B04F-F82D2FB8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624" y="2191405"/>
            <a:ext cx="5855866" cy="406464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IN" sz="1800" dirty="0"/>
              <a:t>Part of JICA funded project umbrella project “Uttar Pradesh Participatory Forest Management and Poverty Alleviation Project.”</a:t>
            </a:r>
          </a:p>
          <a:p>
            <a:pPr algn="just">
              <a:lnSpc>
                <a:spcPct val="100000"/>
              </a:lnSpc>
            </a:pPr>
            <a:r>
              <a:rPr lang="en-IN" sz="1800" dirty="0"/>
              <a:t>Interactions with forest department officials and local people, including the members of JFMCs.</a:t>
            </a:r>
          </a:p>
          <a:p>
            <a:pPr algn="just">
              <a:lnSpc>
                <a:spcPct val="100000"/>
              </a:lnSpc>
            </a:pPr>
            <a:r>
              <a:rPr lang="en-IN" sz="1800" dirty="0"/>
              <a:t>Projects registered under CDM, first monitoring completed.</a:t>
            </a:r>
          </a:p>
          <a:p>
            <a:pPr algn="just">
              <a:lnSpc>
                <a:spcPct val="100000"/>
              </a:lnSpc>
            </a:pPr>
            <a:r>
              <a:rPr lang="en-IN" sz="1800" dirty="0"/>
              <a:t>Verification process concluded by third party DOE. </a:t>
            </a:r>
          </a:p>
          <a:p>
            <a:pPr algn="just">
              <a:lnSpc>
                <a:spcPct val="100000"/>
              </a:lnSpc>
            </a:pPr>
            <a:r>
              <a:rPr lang="en-IN" sz="1800" dirty="0"/>
              <a:t>The emission reductions are in the pipeline of issuance with UNFCCC.</a:t>
            </a:r>
          </a:p>
          <a:p>
            <a:pPr algn="just">
              <a:lnSpc>
                <a:spcPct val="100000"/>
              </a:lnSpc>
            </a:pPr>
            <a:r>
              <a:rPr lang="en-IN" sz="1800" dirty="0"/>
              <a:t>Carbon credits not yet sold. </a:t>
            </a:r>
          </a:p>
          <a:p>
            <a:pPr algn="just">
              <a:lnSpc>
                <a:spcPct val="100000"/>
              </a:lnSpc>
            </a:pPr>
            <a:r>
              <a:rPr lang="en-IN" sz="1800" dirty="0"/>
              <a:t>Capacity constraints exist.</a:t>
            </a:r>
          </a:p>
          <a:p>
            <a:pPr algn="just">
              <a:lnSpc>
                <a:spcPct val="100000"/>
              </a:lnSpc>
            </a:pPr>
            <a:endParaRPr lang="en-IN" sz="1800" dirty="0"/>
          </a:p>
          <a:p>
            <a:pPr algn="just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ECF88B-15AB-4D4B-8C7A-B8691764C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4" y="2166623"/>
            <a:ext cx="4221977" cy="3125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18DDDA-F3FA-9A4A-884B-F38D5952319B}"/>
              </a:ext>
            </a:extLst>
          </p:cNvPr>
          <p:cNvSpPr/>
          <p:nvPr/>
        </p:nvSpPr>
        <p:spPr>
          <a:xfrm>
            <a:off x="947182" y="5472190"/>
            <a:ext cx="197301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algn="just" fontAlgn="ctr">
              <a:tabLst>
                <a:tab pos="1766888" algn="l"/>
              </a:tabLst>
            </a:pPr>
            <a:r>
              <a:rPr lang="en-IN" sz="1250" dirty="0"/>
              <a:t>Small scale </a:t>
            </a:r>
            <a:r>
              <a:rPr lang="en-IN" sz="1250" dirty="0" err="1"/>
              <a:t>Mahoba</a:t>
            </a:r>
            <a:r>
              <a:rPr lang="en-IN" sz="1250" dirty="0"/>
              <a:t> JFM A/R CDM Project on degraded lands in </a:t>
            </a:r>
            <a:r>
              <a:rPr lang="en-IN" sz="1250" dirty="0" err="1"/>
              <a:t>Mahoba</a:t>
            </a:r>
            <a:r>
              <a:rPr lang="en-IN" sz="1250" dirty="0"/>
              <a:t> Forest Division, Uttar Pradesh, India </a:t>
            </a:r>
            <a:endParaRPr lang="en-IN" sz="1250" dirty="0">
              <a:solidFill>
                <a:srgbClr val="FFFFFF"/>
              </a:solidFill>
              <a:latin typeface="Rockwell" panose="02060603020205020403" pitchFamily="18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0DABAE-4231-3C4C-83D9-4A015CF1A72D}"/>
              </a:ext>
            </a:extLst>
          </p:cNvPr>
          <p:cNvSpPr/>
          <p:nvPr/>
        </p:nvSpPr>
        <p:spPr>
          <a:xfrm>
            <a:off x="3234613" y="5480472"/>
            <a:ext cx="195320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algn="just" fontAlgn="ctr"/>
            <a:r>
              <a:rPr lang="en-IN" sz="1250" dirty="0"/>
              <a:t>Small scale Kashi JFM A/R CDM Project on degraded lands in Kashi Forest Division, Uttar Pradesh, India</a:t>
            </a:r>
            <a:endParaRPr lang="en-IN" sz="1250" dirty="0">
              <a:solidFill>
                <a:srgbClr val="FFFFFF"/>
              </a:solidFill>
              <a:latin typeface="Rockwell" panose="02060603020205020403" pitchFamily="18" charset="77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CA4BCB1-2058-AB42-BCD7-6B379D555407}"/>
              </a:ext>
            </a:extLst>
          </p:cNvPr>
          <p:cNvCxnSpPr/>
          <p:nvPr/>
        </p:nvCxnSpPr>
        <p:spPr>
          <a:xfrm>
            <a:off x="2656114" y="4506687"/>
            <a:ext cx="0" cy="92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C5BF3649-A5A2-6740-9057-5B0FAC6F6756}"/>
              </a:ext>
            </a:extLst>
          </p:cNvPr>
          <p:cNvCxnSpPr/>
          <p:nvPr/>
        </p:nvCxnSpPr>
        <p:spPr>
          <a:xfrm>
            <a:off x="3984168" y="4558511"/>
            <a:ext cx="0" cy="92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6">
            <a:extLst>
              <a:ext uri="{FF2B5EF4-FFF2-40B4-BE49-F238E27FC236}">
                <a16:creationId xmlns:a16="http://schemas.microsoft.com/office/drawing/2014/main" xmlns="" id="{DCC0DCE3-8753-43BB-86D2-6452D91E4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8">
            <a:extLst>
              <a:ext uri="{FF2B5EF4-FFF2-40B4-BE49-F238E27FC236}">
                <a16:creationId xmlns:a16="http://schemas.microsoft.com/office/drawing/2014/main" xmlns="" id="{D28BC7A6-65CA-4655-8641-7BDE9699B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0">
            <a:extLst>
              <a:ext uri="{FF2B5EF4-FFF2-40B4-BE49-F238E27FC236}">
                <a16:creationId xmlns:a16="http://schemas.microsoft.com/office/drawing/2014/main" xmlns="" id="{58755CF4-45A8-4971-A14E-D6DE02B48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52">
            <a:extLst>
              <a:ext uri="{FF2B5EF4-FFF2-40B4-BE49-F238E27FC236}">
                <a16:creationId xmlns:a16="http://schemas.microsoft.com/office/drawing/2014/main" xmlns="" id="{421F62D5-850C-4310-A813-747E46433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9" name="Oval 53">
              <a:extLst>
                <a:ext uri="{FF2B5EF4-FFF2-40B4-BE49-F238E27FC236}">
                  <a16:creationId xmlns:a16="http://schemas.microsoft.com/office/drawing/2014/main" xmlns="" id="{CAD4B505-4A68-456B-9AFD-344192BE9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54">
              <a:extLst>
                <a:ext uri="{FF2B5EF4-FFF2-40B4-BE49-F238E27FC236}">
                  <a16:creationId xmlns:a16="http://schemas.microsoft.com/office/drawing/2014/main" xmlns="" id="{A7F9A339-5395-403B-B163-DFDDD9E09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Rectangle 56">
            <a:extLst>
              <a:ext uri="{FF2B5EF4-FFF2-40B4-BE49-F238E27FC236}">
                <a16:creationId xmlns:a16="http://schemas.microsoft.com/office/drawing/2014/main" xmlns="" id="{0459C7A8-9F3A-4BFD-AB69-3F23A8D94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xmlns="" id="{7C0FA09C-1B86-4BC1-8793-3DC3ECCC9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E3292-BB79-7442-95DA-E41AC946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b="1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Expert Survey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C367159-4CB6-8A4C-87DE-208DA59F96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70" t="3671" r="10429" b="81137"/>
          <a:stretch/>
        </p:blipFill>
        <p:spPr>
          <a:xfrm>
            <a:off x="898676" y="219496"/>
            <a:ext cx="4797060" cy="554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75DAED5-4866-5C42-8418-1D9C4B073D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8" t="9630" r="12724" b="3018"/>
          <a:stretch/>
        </p:blipFill>
        <p:spPr>
          <a:xfrm>
            <a:off x="6569489" y="907841"/>
            <a:ext cx="5221140" cy="2983968"/>
          </a:xfrm>
          <a:prstGeom prst="rect">
            <a:avLst/>
          </a:prstGeom>
        </p:spPr>
      </p:pic>
      <p:grpSp>
        <p:nvGrpSpPr>
          <p:cNvPr id="73" name="Group 60">
            <a:extLst>
              <a:ext uri="{FF2B5EF4-FFF2-40B4-BE49-F238E27FC236}">
                <a16:creationId xmlns:a16="http://schemas.microsoft.com/office/drawing/2014/main" xmlns="" id="{A560C308-AF88-4E6B-B601-74A5B889E5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74" name="Oval 61">
              <a:extLst>
                <a:ext uri="{FF2B5EF4-FFF2-40B4-BE49-F238E27FC236}">
                  <a16:creationId xmlns:a16="http://schemas.microsoft.com/office/drawing/2014/main" xmlns="" id="{6C989C99-37FA-4068-B9DC-2E0199A20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62">
              <a:extLst>
                <a:ext uri="{FF2B5EF4-FFF2-40B4-BE49-F238E27FC236}">
                  <a16:creationId xmlns:a16="http://schemas.microsoft.com/office/drawing/2014/main" xmlns="" id="{57DA07CC-C857-4245-BE87-DBEDE8BC6A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5CF256-8369-9747-83F7-21980466D5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70" t="23072" r="10429" b="1735"/>
          <a:stretch/>
        </p:blipFill>
        <p:spPr>
          <a:xfrm>
            <a:off x="209200" y="781257"/>
            <a:ext cx="5886800" cy="3366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1D1E75B-10A2-DC43-B441-A04B31AF0D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8" t="2822" r="12724" b="88638"/>
          <a:stretch/>
        </p:blipFill>
        <p:spPr>
          <a:xfrm>
            <a:off x="6602032" y="243786"/>
            <a:ext cx="5221140" cy="2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9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BE8F7-DFF8-8A47-9AF7-6CF730C0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IN" sz="4600"/>
              <a:t>constraints and gaps in India’s readiness for carbon markets in forest sector</a:t>
            </a:r>
            <a:endParaRPr lang="en-US" sz="4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6D19E8-E130-FB40-ADFB-6EE39FDA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06" y="2159048"/>
            <a:ext cx="6288894" cy="4234833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A legislative or strong voluntary framework agreeable to all stakeholders</a:t>
            </a:r>
            <a:endParaRPr lang="en-IN" sz="15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Setting up sub-national goals </a:t>
            </a:r>
            <a:endParaRPr lang="en-IN" sz="15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Encouraging private and civil society participation</a:t>
            </a:r>
            <a:endParaRPr lang="en-IN" sz="15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Ensuring fair price for forest carbon</a:t>
            </a:r>
            <a:endParaRPr lang="en-IN" sz="15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Enabling the funding environment and new channels of </a:t>
            </a:r>
            <a:r>
              <a:rPr lang="en-IN" sz="1500" dirty="0"/>
              <a:t>investments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Technical know-how and technology application</a:t>
            </a:r>
            <a:endParaRPr lang="en-IN" sz="15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Tools and methods suiting India</a:t>
            </a:r>
            <a:endParaRPr lang="en-IN" sz="15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Institutional mechanism and effective governance including better coordination among agencies and between the center and state governments, fund allocation from government, pilot projects, vision</a:t>
            </a:r>
            <a:endParaRPr lang="en-IN" sz="15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Monitoring, Reporting and Verification concerning international norms, simplified yet transparent MRV</a:t>
            </a:r>
            <a:endParaRPr lang="en-IN" sz="1500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Capacity building and awareness including capacity building of forestry personnel of the State forest departments</a:t>
            </a:r>
            <a:endParaRPr lang="en-IN" sz="15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US" sz="15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Jigsaw piece bridging the gap">
            <a:extLst>
              <a:ext uri="{FF2B5EF4-FFF2-40B4-BE49-F238E27FC236}">
                <a16:creationId xmlns:a16="http://schemas.microsoft.com/office/drawing/2014/main" xmlns="" id="{BD6F2830-22D3-6345-A29F-B1646F0F64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946" y="2326818"/>
            <a:ext cx="3262550" cy="35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6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97260-DDF5-D24F-9CEC-91EFE7E6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C52FD-2788-3C4A-A816-9D3964F62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614" y="2199389"/>
            <a:ext cx="6533606" cy="418796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IN" sz="1500" dirty="0"/>
              <a:t>India is currently not completely ready to take up domestic carbon markets in the forest sector.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IN" sz="1500" dirty="0"/>
              <a:t>Potential of becoming a leading player in the new and upcoming international climate change supermarkets in the future.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IN" sz="1500" dirty="0"/>
              <a:t>Understanding in India is limited to the implementation of the offset projects under international carbon markets.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IN" sz="1500" dirty="0"/>
              <a:t>Critical steps needed to design domestic forestry carbon market in India.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IN" sz="1500" dirty="0"/>
              <a:t>Fair demand should be created at the national level to prevent potential market failure due to price shock and hyper-volatility.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IN" sz="1500" dirty="0"/>
              <a:t>Risks for investments in such forestry projects must also be reduced through building innovative models.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n-US" sz="15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First move of a chess game">
            <a:extLst>
              <a:ext uri="{FF2B5EF4-FFF2-40B4-BE49-F238E27FC236}">
                <a16:creationId xmlns:a16="http://schemas.microsoft.com/office/drawing/2014/main" xmlns="" id="{05BA4ABD-44A9-5C42-96B1-5A04532585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8559" y="2199389"/>
            <a:ext cx="3440827" cy="40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78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754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Rockwell</vt:lpstr>
      <vt:lpstr>Rockwell Condensed</vt:lpstr>
      <vt:lpstr>Rockwell Extra Bold</vt:lpstr>
      <vt:lpstr>Calibri</vt:lpstr>
      <vt:lpstr>Wingdings</vt:lpstr>
      <vt:lpstr>Wood Type</vt:lpstr>
      <vt:lpstr>Forest Carbon in Climate Change Supermarket: Is India Prepared to Sail? </vt:lpstr>
      <vt:lpstr>Introduction</vt:lpstr>
      <vt:lpstr>Methods </vt:lpstr>
      <vt:lpstr>The supermarket postulate</vt:lpstr>
      <vt:lpstr>Policy landscape of forest carbon in India</vt:lpstr>
      <vt:lpstr>Observations from the registered forest carbon projects </vt:lpstr>
      <vt:lpstr>Expert Survey</vt:lpstr>
      <vt:lpstr>constraints and gaps in India’s readiness for carbon markets in forest sector</vt:lpstr>
      <vt:lpstr>Conclusions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Carbon in Climate Change Supermarket: Is India Prepared to Sail?</dc:title>
  <dc:creator>Lokesh Dube</dc:creator>
  <cp:lastModifiedBy>Microsoft account</cp:lastModifiedBy>
  <cp:revision>9</cp:revision>
  <dcterms:created xsi:type="dcterms:W3CDTF">2020-10-30T18:59:58Z</dcterms:created>
  <dcterms:modified xsi:type="dcterms:W3CDTF">2020-11-02T04:31:20Z</dcterms:modified>
</cp:coreProperties>
</file>