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3" r:id="rId11"/>
    <p:sldId id="267" r:id="rId12"/>
    <p:sldId id="268" r:id="rId13"/>
    <p:sldId id="269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SAYO\Desktop\IHEKE\Janet_Iheke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SAYO\Desktop\IHEKE\Janet_Iheke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4398755711092"/>
          <c:y val="2.6162999721497836E-2"/>
          <c:w val="0.87127381646738589"/>
          <c:h val="0.67110310503639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RiparWeibull!$G$1</c:f>
              <c:strCache>
                <c:ptCount val="1"/>
                <c:pt idx="0">
                  <c:v>Freq</c:v>
                </c:pt>
              </c:strCache>
            </c:strRef>
          </c:tx>
          <c:invertIfNegative val="0"/>
          <c:cat>
            <c:strRef>
              <c:f>RiparWeibull!$E$2:$E$34</c:f>
              <c:strCache>
                <c:ptCount val="33"/>
                <c:pt idx="0">
                  <c:v>6.0-9.0</c:v>
                </c:pt>
                <c:pt idx="1">
                  <c:v>9.0-12.0</c:v>
                </c:pt>
                <c:pt idx="2">
                  <c:v>12.0-15.0</c:v>
                </c:pt>
                <c:pt idx="3">
                  <c:v>15.0-18.0</c:v>
                </c:pt>
                <c:pt idx="4">
                  <c:v>18.0-21.0</c:v>
                </c:pt>
                <c:pt idx="5">
                  <c:v>21.0-24.0</c:v>
                </c:pt>
                <c:pt idx="6">
                  <c:v>24.0-27.0</c:v>
                </c:pt>
                <c:pt idx="7">
                  <c:v>27.0-30.0</c:v>
                </c:pt>
                <c:pt idx="8">
                  <c:v>30.0-33.0</c:v>
                </c:pt>
                <c:pt idx="9">
                  <c:v>33.0-36.0</c:v>
                </c:pt>
                <c:pt idx="10">
                  <c:v>36.0-39.0</c:v>
                </c:pt>
                <c:pt idx="11">
                  <c:v>39.0-42.0</c:v>
                </c:pt>
                <c:pt idx="12">
                  <c:v>42.0-45.0</c:v>
                </c:pt>
                <c:pt idx="13">
                  <c:v>45.0-48.0</c:v>
                </c:pt>
                <c:pt idx="14">
                  <c:v>48.0-51.0</c:v>
                </c:pt>
                <c:pt idx="15">
                  <c:v>51.0-54.0</c:v>
                </c:pt>
                <c:pt idx="16">
                  <c:v>54.0-57.0</c:v>
                </c:pt>
                <c:pt idx="17">
                  <c:v>57.0-60.0</c:v>
                </c:pt>
                <c:pt idx="18">
                  <c:v>60.0-63.0</c:v>
                </c:pt>
                <c:pt idx="19">
                  <c:v>63.0-66.0</c:v>
                </c:pt>
                <c:pt idx="20">
                  <c:v>66.0-69.0</c:v>
                </c:pt>
                <c:pt idx="21">
                  <c:v>69.0-72.0</c:v>
                </c:pt>
                <c:pt idx="22">
                  <c:v>72.0-75.0</c:v>
                </c:pt>
                <c:pt idx="23">
                  <c:v>75.0-78.0</c:v>
                </c:pt>
                <c:pt idx="24">
                  <c:v>78.0-81.0</c:v>
                </c:pt>
                <c:pt idx="25">
                  <c:v>81.0-84.0</c:v>
                </c:pt>
                <c:pt idx="26">
                  <c:v>84.0-87.0</c:v>
                </c:pt>
                <c:pt idx="27">
                  <c:v>87.0-90.0</c:v>
                </c:pt>
                <c:pt idx="28">
                  <c:v>90.0-93.0</c:v>
                </c:pt>
                <c:pt idx="29">
                  <c:v>93.0-96.0</c:v>
                </c:pt>
                <c:pt idx="30">
                  <c:v>96.0-99.0</c:v>
                </c:pt>
                <c:pt idx="31">
                  <c:v>99.0-102.0</c:v>
                </c:pt>
                <c:pt idx="32">
                  <c:v>102-105.0</c:v>
                </c:pt>
              </c:strCache>
            </c:strRef>
          </c:cat>
          <c:val>
            <c:numRef>
              <c:f>RiparWeibull!$G$2:$G$34</c:f>
              <c:numCache>
                <c:formatCode>General</c:formatCode>
                <c:ptCount val="33"/>
                <c:pt idx="0">
                  <c:v>2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9</c:v>
                </c:pt>
                <c:pt idx="6">
                  <c:v>8</c:v>
                </c:pt>
                <c:pt idx="7">
                  <c:v>16</c:v>
                </c:pt>
                <c:pt idx="8">
                  <c:v>6</c:v>
                </c:pt>
                <c:pt idx="9">
                  <c:v>2</c:v>
                </c:pt>
                <c:pt idx="10">
                  <c:v>4</c:v>
                </c:pt>
                <c:pt idx="11">
                  <c:v>7</c:v>
                </c:pt>
                <c:pt idx="12">
                  <c:v>0</c:v>
                </c:pt>
                <c:pt idx="13">
                  <c:v>8</c:v>
                </c:pt>
                <c:pt idx="14">
                  <c:v>3</c:v>
                </c:pt>
                <c:pt idx="15">
                  <c:v>4</c:v>
                </c:pt>
                <c:pt idx="16">
                  <c:v>2</c:v>
                </c:pt>
                <c:pt idx="17">
                  <c:v>6</c:v>
                </c:pt>
                <c:pt idx="18">
                  <c:v>5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48320"/>
        <c:axId val="44659072"/>
      </c:barChart>
      <c:lineChart>
        <c:grouping val="standard"/>
        <c:varyColors val="0"/>
        <c:ser>
          <c:idx val="1"/>
          <c:order val="1"/>
          <c:tx>
            <c:strRef>
              <c:f>RiparWeibull!$J$1</c:f>
              <c:strCache>
                <c:ptCount val="1"/>
                <c:pt idx="0">
                  <c:v>Wfreq3P</c:v>
                </c:pt>
              </c:strCache>
            </c:strRef>
          </c:tx>
          <c:spPr>
            <a:ln w="15875"/>
          </c:spPr>
          <c:marker>
            <c:symbol val="dash"/>
            <c:size val="4"/>
            <c:spPr>
              <a:noFill/>
            </c:spPr>
          </c:marker>
          <c:cat>
            <c:numRef>
              <c:f>RiparWeibull!$F$2:$F$34</c:f>
              <c:numCache>
                <c:formatCode>General</c:formatCode>
                <c:ptCount val="33"/>
                <c:pt idx="0">
                  <c:v>7.5</c:v>
                </c:pt>
                <c:pt idx="1">
                  <c:v>10.5</c:v>
                </c:pt>
                <c:pt idx="2">
                  <c:v>13.5</c:v>
                </c:pt>
                <c:pt idx="3">
                  <c:v>16.5</c:v>
                </c:pt>
                <c:pt idx="4">
                  <c:v>19.5</c:v>
                </c:pt>
                <c:pt idx="5">
                  <c:v>22.5</c:v>
                </c:pt>
                <c:pt idx="6">
                  <c:v>25.5</c:v>
                </c:pt>
                <c:pt idx="7">
                  <c:v>28.5</c:v>
                </c:pt>
                <c:pt idx="8">
                  <c:v>31.5</c:v>
                </c:pt>
                <c:pt idx="9">
                  <c:v>34.5</c:v>
                </c:pt>
                <c:pt idx="10">
                  <c:v>37.5</c:v>
                </c:pt>
                <c:pt idx="11">
                  <c:v>40.5</c:v>
                </c:pt>
                <c:pt idx="12">
                  <c:v>43.5</c:v>
                </c:pt>
                <c:pt idx="13">
                  <c:v>46.5</c:v>
                </c:pt>
                <c:pt idx="14">
                  <c:v>49.5</c:v>
                </c:pt>
                <c:pt idx="15">
                  <c:v>52.5</c:v>
                </c:pt>
                <c:pt idx="16">
                  <c:v>55.5</c:v>
                </c:pt>
                <c:pt idx="17">
                  <c:v>58.5</c:v>
                </c:pt>
                <c:pt idx="18">
                  <c:v>61.5</c:v>
                </c:pt>
                <c:pt idx="19">
                  <c:v>64.5</c:v>
                </c:pt>
                <c:pt idx="20">
                  <c:v>67.5</c:v>
                </c:pt>
                <c:pt idx="21">
                  <c:v>70.5</c:v>
                </c:pt>
                <c:pt idx="22">
                  <c:v>73.5</c:v>
                </c:pt>
                <c:pt idx="23">
                  <c:v>76.5</c:v>
                </c:pt>
                <c:pt idx="24">
                  <c:v>79.5</c:v>
                </c:pt>
                <c:pt idx="25">
                  <c:v>82.5</c:v>
                </c:pt>
                <c:pt idx="26">
                  <c:v>85.5</c:v>
                </c:pt>
                <c:pt idx="27">
                  <c:v>88.5</c:v>
                </c:pt>
                <c:pt idx="28">
                  <c:v>91.5</c:v>
                </c:pt>
                <c:pt idx="29">
                  <c:v>94.5</c:v>
                </c:pt>
                <c:pt idx="30">
                  <c:v>97.5</c:v>
                </c:pt>
                <c:pt idx="31">
                  <c:v>100.5</c:v>
                </c:pt>
                <c:pt idx="32">
                  <c:v>103.5</c:v>
                </c:pt>
              </c:numCache>
            </c:numRef>
          </c:cat>
          <c:val>
            <c:numRef>
              <c:f>RiparWeibull!$J$2:$J$34</c:f>
              <c:numCache>
                <c:formatCode>General</c:formatCode>
                <c:ptCount val="33"/>
                <c:pt idx="0">
                  <c:v>2.7835312400549639</c:v>
                </c:pt>
                <c:pt idx="1">
                  <c:v>4.521550221790827</c:v>
                </c:pt>
                <c:pt idx="2">
                  <c:v>5.6198704531964809</c:v>
                </c:pt>
                <c:pt idx="3">
                  <c:v>6.336231269496543</c:v>
                </c:pt>
                <c:pt idx="4">
                  <c:v>6.7693434236801906</c:v>
                </c:pt>
                <c:pt idx="5">
                  <c:v>6.9785224649173738</c:v>
                </c:pt>
                <c:pt idx="6">
                  <c:v>7.0078060304364946</c:v>
                </c:pt>
                <c:pt idx="7">
                  <c:v>6.893399750254261</c:v>
                </c:pt>
                <c:pt idx="8">
                  <c:v>6.6664244692469863</c:v>
                </c:pt>
                <c:pt idx="9">
                  <c:v>6.3540257506376339</c:v>
                </c:pt>
                <c:pt idx="10">
                  <c:v>5.9798595393424909</c:v>
                </c:pt>
                <c:pt idx="11">
                  <c:v>5.5643442017234239</c:v>
                </c:pt>
                <c:pt idx="12">
                  <c:v>5.1248411555863216</c:v>
                </c:pt>
                <c:pt idx="13">
                  <c:v>4.675831751248773</c:v>
                </c:pt>
                <c:pt idx="14">
                  <c:v>4.2291154243329796</c:v>
                </c:pt>
                <c:pt idx="15">
                  <c:v>3.794034085129534</c:v>
                </c:pt>
                <c:pt idx="16">
                  <c:v>3.3777183901426673</c:v>
                </c:pt>
                <c:pt idx="17">
                  <c:v>2.9853476754995762</c:v>
                </c:pt>
                <c:pt idx="18">
                  <c:v>2.6204143473534884</c:v>
                </c:pt>
                <c:pt idx="19">
                  <c:v>2.2849840680240696</c:v>
                </c:pt>
                <c:pt idx="20">
                  <c:v>1.9799443888296422</c:v>
                </c:pt>
                <c:pt idx="21">
                  <c:v>1.7052361148130029</c:v>
                </c:pt>
                <c:pt idx="22">
                  <c:v>1.4600633745220906</c:v>
                </c:pt>
                <c:pt idx="23">
                  <c:v>1.2430799501122403</c:v>
                </c:pt>
                <c:pt idx="24">
                  <c:v>1.0525508097741811</c:v>
                </c:pt>
                <c:pt idx="25">
                  <c:v>0.88648893300337761</c:v>
                </c:pt>
                <c:pt idx="26">
                  <c:v>0.74276841802871163</c:v>
                </c:pt>
                <c:pt idx="27">
                  <c:v>0.61921551907557615</c:v>
                </c:pt>
                <c:pt idx="28">
                  <c:v>0.51367970136052421</c:v>
                </c:pt>
                <c:pt idx="29">
                  <c:v>0.42408705347475767</c:v>
                </c:pt>
                <c:pt idx="30">
                  <c:v>0.34847849296760802</c:v>
                </c:pt>
                <c:pt idx="31">
                  <c:v>0.2850351745191374</c:v>
                </c:pt>
                <c:pt idx="32">
                  <c:v>0.23209339222938688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RiparWeibull!$L$1</c:f>
              <c:strCache>
                <c:ptCount val="1"/>
                <c:pt idx="0">
                  <c:v>Wfreq2P</c:v>
                </c:pt>
              </c:strCache>
            </c:strRef>
          </c:tx>
          <c:spPr>
            <a:ln w="15875"/>
          </c:spPr>
          <c:marker>
            <c:symbol val="star"/>
            <c:size val="4"/>
            <c:spPr>
              <a:noFill/>
            </c:spPr>
          </c:marker>
          <c:cat>
            <c:numRef>
              <c:f>RiparWeibull!$F$2:$F$34</c:f>
              <c:numCache>
                <c:formatCode>General</c:formatCode>
                <c:ptCount val="33"/>
                <c:pt idx="0">
                  <c:v>7.5</c:v>
                </c:pt>
                <c:pt idx="1">
                  <c:v>10.5</c:v>
                </c:pt>
                <c:pt idx="2">
                  <c:v>13.5</c:v>
                </c:pt>
                <c:pt idx="3">
                  <c:v>16.5</c:v>
                </c:pt>
                <c:pt idx="4">
                  <c:v>19.5</c:v>
                </c:pt>
                <c:pt idx="5">
                  <c:v>22.5</c:v>
                </c:pt>
                <c:pt idx="6">
                  <c:v>25.5</c:v>
                </c:pt>
                <c:pt idx="7">
                  <c:v>28.5</c:v>
                </c:pt>
                <c:pt idx="8">
                  <c:v>31.5</c:v>
                </c:pt>
                <c:pt idx="9">
                  <c:v>34.5</c:v>
                </c:pt>
                <c:pt idx="10">
                  <c:v>37.5</c:v>
                </c:pt>
                <c:pt idx="11">
                  <c:v>40.5</c:v>
                </c:pt>
                <c:pt idx="12">
                  <c:v>43.5</c:v>
                </c:pt>
                <c:pt idx="13">
                  <c:v>46.5</c:v>
                </c:pt>
                <c:pt idx="14">
                  <c:v>49.5</c:v>
                </c:pt>
                <c:pt idx="15">
                  <c:v>52.5</c:v>
                </c:pt>
                <c:pt idx="16">
                  <c:v>55.5</c:v>
                </c:pt>
                <c:pt idx="17">
                  <c:v>58.5</c:v>
                </c:pt>
                <c:pt idx="18">
                  <c:v>61.5</c:v>
                </c:pt>
                <c:pt idx="19">
                  <c:v>64.5</c:v>
                </c:pt>
                <c:pt idx="20">
                  <c:v>67.5</c:v>
                </c:pt>
                <c:pt idx="21">
                  <c:v>70.5</c:v>
                </c:pt>
                <c:pt idx="22">
                  <c:v>73.5</c:v>
                </c:pt>
                <c:pt idx="23">
                  <c:v>76.5</c:v>
                </c:pt>
                <c:pt idx="24">
                  <c:v>79.5</c:v>
                </c:pt>
                <c:pt idx="25">
                  <c:v>82.5</c:v>
                </c:pt>
                <c:pt idx="26">
                  <c:v>85.5</c:v>
                </c:pt>
                <c:pt idx="27">
                  <c:v>88.5</c:v>
                </c:pt>
                <c:pt idx="28">
                  <c:v>91.5</c:v>
                </c:pt>
                <c:pt idx="29">
                  <c:v>94.5</c:v>
                </c:pt>
                <c:pt idx="30">
                  <c:v>97.5</c:v>
                </c:pt>
                <c:pt idx="31">
                  <c:v>100.5</c:v>
                </c:pt>
                <c:pt idx="32">
                  <c:v>103.5</c:v>
                </c:pt>
              </c:numCache>
            </c:numRef>
          </c:cat>
          <c:val>
            <c:numRef>
              <c:f>RiparWeibull!$L$2:$L$34</c:f>
              <c:numCache>
                <c:formatCode>General</c:formatCode>
                <c:ptCount val="33"/>
                <c:pt idx="0">
                  <c:v>2.6188421392989949</c:v>
                </c:pt>
                <c:pt idx="1">
                  <c:v>3.6067532395461082</c:v>
                </c:pt>
                <c:pt idx="2">
                  <c:v>4.5021324323479881</c:v>
                </c:pt>
                <c:pt idx="3">
                  <c:v>5.2785859967465845</c:v>
                </c:pt>
                <c:pt idx="4">
                  <c:v>5.9162955598137055</c:v>
                </c:pt>
                <c:pt idx="5">
                  <c:v>6.4023512846270965</c:v>
                </c:pt>
                <c:pt idx="6">
                  <c:v>6.7308817912122363</c:v>
                </c:pt>
                <c:pt idx="7">
                  <c:v>6.902842313157791</c:v>
                </c:pt>
                <c:pt idx="8">
                  <c:v>6.9254466654802052</c:v>
                </c:pt>
                <c:pt idx="9">
                  <c:v>6.8112864450551216</c:v>
                </c:pt>
                <c:pt idx="10">
                  <c:v>6.577213537432387</c:v>
                </c:pt>
                <c:pt idx="11">
                  <c:v>6.2430792964752966</c:v>
                </c:pt>
                <c:pt idx="12">
                  <c:v>5.830428832794925</c:v>
                </c:pt>
                <c:pt idx="13">
                  <c:v>5.3612436203272367</c:v>
                </c:pt>
                <c:pt idx="14">
                  <c:v>4.8568121887329525</c:v>
                </c:pt>
                <c:pt idx="15">
                  <c:v>4.3367894672030447</c:v>
                </c:pt>
                <c:pt idx="16">
                  <c:v>3.8184830558247236</c:v>
                </c:pt>
                <c:pt idx="17">
                  <c:v>3.3163819455725121</c:v>
                </c:pt>
                <c:pt idx="18">
                  <c:v>2.8419222873312182</c:v>
                </c:pt>
                <c:pt idx="19">
                  <c:v>2.4034674921909351</c:v>
                </c:pt>
                <c:pt idx="20">
                  <c:v>2.0064673443187497</c:v>
                </c:pt>
                <c:pt idx="21">
                  <c:v>1.6537533606419392</c:v>
                </c:pt>
                <c:pt idx="22">
                  <c:v>1.3459251588752041</c:v>
                </c:pt>
                <c:pt idx="23">
                  <c:v>1.0817844286601896</c:v>
                </c:pt>
                <c:pt idx="24">
                  <c:v>0.85877824715313977</c:v>
                </c:pt>
                <c:pt idx="25">
                  <c:v>0.67342079745373773</c:v>
                </c:pt>
                <c:pt idx="26">
                  <c:v>0.52167090130830529</c:v>
                </c:pt>
                <c:pt idx="27">
                  <c:v>0.39925116584733217</c:v>
                </c:pt>
                <c:pt idx="28">
                  <c:v>0.30190218367858446</c:v>
                </c:pt>
                <c:pt idx="29">
                  <c:v>0.22557158761466847</c:v>
                </c:pt>
                <c:pt idx="30">
                  <c:v>0.16654257122929708</c:v>
                </c:pt>
                <c:pt idx="31">
                  <c:v>0.12150969327785791</c:v>
                </c:pt>
                <c:pt idx="32">
                  <c:v>8.7611510189036429E-2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48320"/>
        <c:axId val="44659072"/>
      </c:lineChart>
      <c:catAx>
        <c:axId val="44648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500" b="1" i="0" baseline="0"/>
                </a:pPr>
                <a:r>
                  <a:rPr lang="en-US" sz="1800" b="1" i="0" baseline="0" dirty="0">
                    <a:latin typeface="Times New Roman" pitchFamily="18" charset="0"/>
                  </a:rPr>
                  <a:t>cm </a:t>
                </a:r>
                <a:r>
                  <a:rPr lang="en-US" sz="1800" b="1" i="0" baseline="0" dirty="0" err="1">
                    <a:latin typeface="Times New Roman" pitchFamily="18" charset="0"/>
                  </a:rPr>
                  <a:t>Dbh</a:t>
                </a:r>
                <a:r>
                  <a:rPr lang="en-US" sz="1800" b="1" i="0" baseline="0" dirty="0">
                    <a:latin typeface="Times New Roman" pitchFamily="18" charset="0"/>
                  </a:rPr>
                  <a:t> Class </a:t>
                </a:r>
              </a:p>
            </c:rich>
          </c:tx>
          <c:layout>
            <c:manualLayout>
              <c:xMode val="edge"/>
              <c:yMode val="edge"/>
              <c:x val="0.37487666472246522"/>
              <c:y val="0.923683702273064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 i="0" baseline="0">
                <a:latin typeface="Times New Roman" pitchFamily="18" charset="0"/>
              </a:defRPr>
            </a:pPr>
            <a:endParaRPr lang="en-US"/>
          </a:p>
        </c:txPr>
        <c:crossAx val="44659072"/>
        <c:crosses val="autoZero"/>
        <c:auto val="1"/>
        <c:lblAlgn val="ctr"/>
        <c:lblOffset val="100"/>
        <c:noMultiLvlLbl val="0"/>
      </c:catAx>
      <c:valAx>
        <c:axId val="446590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 b="1" i="0" baseline="0"/>
                </a:pPr>
                <a:r>
                  <a:rPr lang="en-US" sz="1800" b="1" i="0" baseline="0" dirty="0">
                    <a:latin typeface="Times New Roman" pitchFamily="18" charset="0"/>
                  </a:rPr>
                  <a:t>Stems/ha</a:t>
                </a:r>
              </a:p>
            </c:rich>
          </c:tx>
          <c:layout>
            <c:manualLayout>
              <c:xMode val="edge"/>
              <c:yMode val="edge"/>
              <c:x val="0"/>
              <c:y val="0.262378383740739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 i="0" baseline="0">
                <a:latin typeface="Times New Roman" pitchFamily="18" charset="0"/>
              </a:defRPr>
            </a:pPr>
            <a:endParaRPr lang="en-US"/>
          </a:p>
        </c:txPr>
        <c:crossAx val="44648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06096823184069"/>
          <c:y val="2.7201808107319928E-2"/>
          <c:w val="0.20175942795882912"/>
          <c:h val="0.25115157480314959"/>
        </c:manualLayout>
      </c:layout>
      <c:overlay val="0"/>
      <c:txPr>
        <a:bodyPr/>
        <a:lstStyle/>
        <a:p>
          <a:pPr>
            <a:defRPr sz="1800" b="1" i="0" baseline="0">
              <a:latin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8772965879265"/>
          <c:y val="2.8252405949256341E-2"/>
          <c:w val="0.87703849518810151"/>
          <c:h val="0.643065888315684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OldWeibull!$G$1</c:f>
              <c:strCache>
                <c:ptCount val="1"/>
                <c:pt idx="0">
                  <c:v>Frequency</c:v>
                </c:pt>
              </c:strCache>
            </c:strRef>
          </c:tx>
          <c:invertIfNegative val="0"/>
          <c:cat>
            <c:strRef>
              <c:f>OldWeibull!$E$2:$E$34</c:f>
              <c:strCache>
                <c:ptCount val="33"/>
                <c:pt idx="0">
                  <c:v>6.0-9.0</c:v>
                </c:pt>
                <c:pt idx="1">
                  <c:v>9.0-12.0</c:v>
                </c:pt>
                <c:pt idx="2">
                  <c:v>12.0-15.0</c:v>
                </c:pt>
                <c:pt idx="3">
                  <c:v>15.0-18.0</c:v>
                </c:pt>
                <c:pt idx="4">
                  <c:v>18.0-21.0</c:v>
                </c:pt>
                <c:pt idx="5">
                  <c:v>21.0-24.0</c:v>
                </c:pt>
                <c:pt idx="6">
                  <c:v>24.0-27.0</c:v>
                </c:pt>
                <c:pt idx="7">
                  <c:v>27.0-30.0</c:v>
                </c:pt>
                <c:pt idx="8">
                  <c:v>30.0-33.0</c:v>
                </c:pt>
                <c:pt idx="9">
                  <c:v>33.0-36.0</c:v>
                </c:pt>
                <c:pt idx="10">
                  <c:v>36.0-39.0</c:v>
                </c:pt>
                <c:pt idx="11">
                  <c:v>39.0-42.0</c:v>
                </c:pt>
                <c:pt idx="12">
                  <c:v>42.0-45.0</c:v>
                </c:pt>
                <c:pt idx="13">
                  <c:v>45.0-48.0</c:v>
                </c:pt>
                <c:pt idx="14">
                  <c:v>48.0-51.0</c:v>
                </c:pt>
                <c:pt idx="15">
                  <c:v>51.0-54.0</c:v>
                </c:pt>
                <c:pt idx="16">
                  <c:v>54.0-57.0</c:v>
                </c:pt>
                <c:pt idx="17">
                  <c:v>57.0-60.0</c:v>
                </c:pt>
                <c:pt idx="18">
                  <c:v>60.0-63.0</c:v>
                </c:pt>
                <c:pt idx="19">
                  <c:v>63.0-66.0</c:v>
                </c:pt>
                <c:pt idx="20">
                  <c:v>66.0-69.0</c:v>
                </c:pt>
                <c:pt idx="21">
                  <c:v>69.0-72.0</c:v>
                </c:pt>
                <c:pt idx="22">
                  <c:v>72.0-75.0</c:v>
                </c:pt>
                <c:pt idx="23">
                  <c:v>75.0-78.0</c:v>
                </c:pt>
                <c:pt idx="24">
                  <c:v>78.0-81.0</c:v>
                </c:pt>
                <c:pt idx="25">
                  <c:v>81.0-84.0</c:v>
                </c:pt>
                <c:pt idx="26">
                  <c:v>84.0-87.0</c:v>
                </c:pt>
                <c:pt idx="27">
                  <c:v>87.0-90.0</c:v>
                </c:pt>
                <c:pt idx="28">
                  <c:v>90.0-93.0</c:v>
                </c:pt>
                <c:pt idx="29">
                  <c:v>93.0-96.0</c:v>
                </c:pt>
                <c:pt idx="30">
                  <c:v>96.0-99.0</c:v>
                </c:pt>
                <c:pt idx="31">
                  <c:v>99.0-102.0</c:v>
                </c:pt>
                <c:pt idx="32">
                  <c:v>102-105.0</c:v>
                </c:pt>
              </c:strCache>
            </c:strRef>
          </c:cat>
          <c:val>
            <c:numRef>
              <c:f>OldWeibull!$G$2:$G$34</c:f>
              <c:numCache>
                <c:formatCode>General</c:formatCode>
                <c:ptCount val="33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6</c:v>
                </c:pt>
                <c:pt idx="7">
                  <c:v>9</c:v>
                </c:pt>
                <c:pt idx="8">
                  <c:v>8</c:v>
                </c:pt>
                <c:pt idx="9">
                  <c:v>5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6</c:v>
                </c:pt>
                <c:pt idx="14">
                  <c:v>4</c:v>
                </c:pt>
                <c:pt idx="15">
                  <c:v>1</c:v>
                </c:pt>
                <c:pt idx="16">
                  <c:v>4</c:v>
                </c:pt>
                <c:pt idx="17">
                  <c:v>5</c:v>
                </c:pt>
                <c:pt idx="18">
                  <c:v>3</c:v>
                </c:pt>
                <c:pt idx="19">
                  <c:v>2</c:v>
                </c:pt>
                <c:pt idx="20">
                  <c:v>1</c:v>
                </c:pt>
                <c:pt idx="21">
                  <c:v>3</c:v>
                </c:pt>
                <c:pt idx="22">
                  <c:v>0</c:v>
                </c:pt>
                <c:pt idx="23">
                  <c:v>2</c:v>
                </c:pt>
                <c:pt idx="24">
                  <c:v>1</c:v>
                </c:pt>
                <c:pt idx="25">
                  <c:v>2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24544"/>
        <c:axId val="76531200"/>
      </c:barChart>
      <c:lineChart>
        <c:grouping val="standard"/>
        <c:varyColors val="0"/>
        <c:ser>
          <c:idx val="1"/>
          <c:order val="1"/>
          <c:tx>
            <c:strRef>
              <c:f>OldWeibull!$J$1</c:f>
              <c:strCache>
                <c:ptCount val="1"/>
                <c:pt idx="0">
                  <c:v>Wfreq3P</c:v>
                </c:pt>
              </c:strCache>
            </c:strRef>
          </c:tx>
          <c:spPr>
            <a:ln w="15875"/>
          </c:spPr>
          <c:marker>
            <c:symbol val="dash"/>
            <c:size val="4"/>
            <c:spPr>
              <a:noFill/>
            </c:spPr>
          </c:marker>
          <c:cat>
            <c:numRef>
              <c:f>OldWeibull!$F$2:$F$34</c:f>
              <c:numCache>
                <c:formatCode>General</c:formatCode>
                <c:ptCount val="33"/>
                <c:pt idx="0">
                  <c:v>7.5</c:v>
                </c:pt>
                <c:pt idx="1">
                  <c:v>10.5</c:v>
                </c:pt>
                <c:pt idx="2">
                  <c:v>13.5</c:v>
                </c:pt>
                <c:pt idx="3">
                  <c:v>16.5</c:v>
                </c:pt>
                <c:pt idx="4">
                  <c:v>19.5</c:v>
                </c:pt>
                <c:pt idx="5">
                  <c:v>22.5</c:v>
                </c:pt>
                <c:pt idx="6">
                  <c:v>25.5</c:v>
                </c:pt>
                <c:pt idx="7">
                  <c:v>28.5</c:v>
                </c:pt>
                <c:pt idx="8">
                  <c:v>31.5</c:v>
                </c:pt>
                <c:pt idx="9">
                  <c:v>34.5</c:v>
                </c:pt>
                <c:pt idx="10">
                  <c:v>37.5</c:v>
                </c:pt>
                <c:pt idx="11">
                  <c:v>40.5</c:v>
                </c:pt>
                <c:pt idx="12">
                  <c:v>43.5</c:v>
                </c:pt>
                <c:pt idx="13">
                  <c:v>46.5</c:v>
                </c:pt>
                <c:pt idx="14">
                  <c:v>49.5</c:v>
                </c:pt>
                <c:pt idx="15">
                  <c:v>52.5</c:v>
                </c:pt>
                <c:pt idx="16">
                  <c:v>55.5</c:v>
                </c:pt>
                <c:pt idx="17">
                  <c:v>58.5</c:v>
                </c:pt>
                <c:pt idx="18">
                  <c:v>61.5</c:v>
                </c:pt>
                <c:pt idx="19">
                  <c:v>64.5</c:v>
                </c:pt>
                <c:pt idx="20">
                  <c:v>67.5</c:v>
                </c:pt>
                <c:pt idx="21">
                  <c:v>70.5</c:v>
                </c:pt>
                <c:pt idx="22">
                  <c:v>73.5</c:v>
                </c:pt>
                <c:pt idx="23">
                  <c:v>76.5</c:v>
                </c:pt>
                <c:pt idx="24">
                  <c:v>79.5</c:v>
                </c:pt>
                <c:pt idx="25">
                  <c:v>82.5</c:v>
                </c:pt>
                <c:pt idx="26">
                  <c:v>85.5</c:v>
                </c:pt>
                <c:pt idx="27">
                  <c:v>88.5</c:v>
                </c:pt>
                <c:pt idx="28">
                  <c:v>91.5</c:v>
                </c:pt>
                <c:pt idx="29">
                  <c:v>94.5</c:v>
                </c:pt>
                <c:pt idx="30">
                  <c:v>97.5</c:v>
                </c:pt>
                <c:pt idx="31">
                  <c:v>100.5</c:v>
                </c:pt>
                <c:pt idx="32">
                  <c:v>103.5</c:v>
                </c:pt>
              </c:numCache>
            </c:numRef>
          </c:cat>
          <c:val>
            <c:numRef>
              <c:f>OldWeibull!$J$2:$J$34</c:f>
              <c:numCache>
                <c:formatCode>General</c:formatCode>
                <c:ptCount val="33"/>
                <c:pt idx="0">
                  <c:v>0</c:v>
                </c:pt>
                <c:pt idx="1">
                  <c:v>1.5960834896616418</c:v>
                </c:pt>
                <c:pt idx="2">
                  <c:v>2.7574503637276928</c:v>
                </c:pt>
                <c:pt idx="3">
                  <c:v>3.722642256145313</c:v>
                </c:pt>
                <c:pt idx="4">
                  <c:v>4.511652473636043</c:v>
                </c:pt>
                <c:pt idx="5">
                  <c:v>5.1300629358438696</c:v>
                </c:pt>
                <c:pt idx="6">
                  <c:v>5.5827399449521264</c:v>
                </c:pt>
                <c:pt idx="7">
                  <c:v>5.8771840865242888</c:v>
                </c:pt>
                <c:pt idx="8">
                  <c:v>6.0242612680032215</c:v>
                </c:pt>
                <c:pt idx="9">
                  <c:v>6.0379681693645599</c:v>
                </c:pt>
                <c:pt idx="10">
                  <c:v>5.9347770467338457</c:v>
                </c:pt>
                <c:pt idx="11">
                  <c:v>5.7328035610402912</c:v>
                </c:pt>
                <c:pt idx="12">
                  <c:v>5.4509336007461933</c:v>
                </c:pt>
                <c:pt idx="13">
                  <c:v>5.1079950227945998</c:v>
                </c:pt>
                <c:pt idx="14">
                  <c:v>4.7220301854731268</c:v>
                </c:pt>
                <c:pt idx="15">
                  <c:v>4.3097033113222905</c:v>
                </c:pt>
                <c:pt idx="16">
                  <c:v>3.8858593023075985</c:v>
                </c:pt>
                <c:pt idx="17">
                  <c:v>3.4632365079178804</c:v>
                </c:pt>
                <c:pt idx="18">
                  <c:v>3.0523248595662489</c:v>
                </c:pt>
                <c:pt idx="19">
                  <c:v>2.6613526691914613</c:v>
                </c:pt>
                <c:pt idx="20">
                  <c:v>2.2963801333659504</c:v>
                </c:pt>
                <c:pt idx="21">
                  <c:v>1.9614749481014147</c:v>
                </c:pt>
                <c:pt idx="22">
                  <c:v>1.658945061718615</c:v>
                </c:pt>
                <c:pt idx="23">
                  <c:v>1.3896050229522094</c:v>
                </c:pt>
                <c:pt idx="24">
                  <c:v>1.1530551265520617</c:v>
                </c:pt>
                <c:pt idx="25">
                  <c:v>0.94795613099784237</c:v>
                </c:pt>
                <c:pt idx="26">
                  <c:v>0.77228627719777543</c:v>
                </c:pt>
                <c:pt idx="27">
                  <c:v>0.62357129782090381</c:v>
                </c:pt>
                <c:pt idx="28">
                  <c:v>0.49908178431449962</c:v>
                </c:pt>
                <c:pt idx="29">
                  <c:v>0.39599547274810942</c:v>
                </c:pt>
                <c:pt idx="30">
                  <c:v>0.31152460588457259</c:v>
                </c:pt>
                <c:pt idx="31">
                  <c:v>0.24301048712401024</c:v>
                </c:pt>
                <c:pt idx="32">
                  <c:v>0.18798868134795144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OldWeibull!$L$1</c:f>
              <c:strCache>
                <c:ptCount val="1"/>
                <c:pt idx="0">
                  <c:v>Wfreq2P</c:v>
                </c:pt>
              </c:strCache>
            </c:strRef>
          </c:tx>
          <c:spPr>
            <a:ln w="15875"/>
          </c:spPr>
          <c:marker>
            <c:symbol val="star"/>
            <c:size val="4"/>
            <c:spPr>
              <a:noFill/>
            </c:spPr>
          </c:marker>
          <c:cat>
            <c:numRef>
              <c:f>OldWeibull!$F$2:$F$34</c:f>
              <c:numCache>
                <c:formatCode>General</c:formatCode>
                <c:ptCount val="33"/>
                <c:pt idx="0">
                  <c:v>7.5</c:v>
                </c:pt>
                <c:pt idx="1">
                  <c:v>10.5</c:v>
                </c:pt>
                <c:pt idx="2">
                  <c:v>13.5</c:v>
                </c:pt>
                <c:pt idx="3">
                  <c:v>16.5</c:v>
                </c:pt>
                <c:pt idx="4">
                  <c:v>19.5</c:v>
                </c:pt>
                <c:pt idx="5">
                  <c:v>22.5</c:v>
                </c:pt>
                <c:pt idx="6">
                  <c:v>25.5</c:v>
                </c:pt>
                <c:pt idx="7">
                  <c:v>28.5</c:v>
                </c:pt>
                <c:pt idx="8">
                  <c:v>31.5</c:v>
                </c:pt>
                <c:pt idx="9">
                  <c:v>34.5</c:v>
                </c:pt>
                <c:pt idx="10">
                  <c:v>37.5</c:v>
                </c:pt>
                <c:pt idx="11">
                  <c:v>40.5</c:v>
                </c:pt>
                <c:pt idx="12">
                  <c:v>43.5</c:v>
                </c:pt>
                <c:pt idx="13">
                  <c:v>46.5</c:v>
                </c:pt>
                <c:pt idx="14">
                  <c:v>49.5</c:v>
                </c:pt>
                <c:pt idx="15">
                  <c:v>52.5</c:v>
                </c:pt>
                <c:pt idx="16">
                  <c:v>55.5</c:v>
                </c:pt>
                <c:pt idx="17">
                  <c:v>58.5</c:v>
                </c:pt>
                <c:pt idx="18">
                  <c:v>61.5</c:v>
                </c:pt>
                <c:pt idx="19">
                  <c:v>64.5</c:v>
                </c:pt>
                <c:pt idx="20">
                  <c:v>67.5</c:v>
                </c:pt>
                <c:pt idx="21">
                  <c:v>70.5</c:v>
                </c:pt>
                <c:pt idx="22">
                  <c:v>73.5</c:v>
                </c:pt>
                <c:pt idx="23">
                  <c:v>76.5</c:v>
                </c:pt>
                <c:pt idx="24">
                  <c:v>79.5</c:v>
                </c:pt>
                <c:pt idx="25">
                  <c:v>82.5</c:v>
                </c:pt>
                <c:pt idx="26">
                  <c:v>85.5</c:v>
                </c:pt>
                <c:pt idx="27">
                  <c:v>88.5</c:v>
                </c:pt>
                <c:pt idx="28">
                  <c:v>91.5</c:v>
                </c:pt>
                <c:pt idx="29">
                  <c:v>94.5</c:v>
                </c:pt>
                <c:pt idx="30">
                  <c:v>97.5</c:v>
                </c:pt>
                <c:pt idx="31">
                  <c:v>100.5</c:v>
                </c:pt>
                <c:pt idx="32">
                  <c:v>103.5</c:v>
                </c:pt>
              </c:numCache>
            </c:numRef>
          </c:cat>
          <c:val>
            <c:numRef>
              <c:f>OldWeibull!$L$2:$L$34</c:f>
              <c:numCache>
                <c:formatCode>General</c:formatCode>
                <c:ptCount val="33"/>
                <c:pt idx="1">
                  <c:v>1.8822336602588112</c:v>
                </c:pt>
                <c:pt idx="2">
                  <c:v>2.564459690763869</c:v>
                </c:pt>
                <c:pt idx="3">
                  <c:v>3.2411752253790502</c:v>
                </c:pt>
                <c:pt idx="4">
                  <c:v>3.8846169658199967</c:v>
                </c:pt>
                <c:pt idx="5">
                  <c:v>4.46972957217461</c:v>
                </c:pt>
                <c:pt idx="6">
                  <c:v>4.9747724778863747</c:v>
                </c:pt>
                <c:pt idx="7">
                  <c:v>5.382117295251911</c:v>
                </c:pt>
                <c:pt idx="8">
                  <c:v>5.6789814836310608</c:v>
                </c:pt>
                <c:pt idx="9">
                  <c:v>5.8579495414526832</c:v>
                </c:pt>
                <c:pt idx="10">
                  <c:v>5.9171930595599589</c:v>
                </c:pt>
                <c:pt idx="11">
                  <c:v>5.860347878855884</c:v>
                </c:pt>
                <c:pt idx="12">
                  <c:v>5.6960484885487253</c:v>
                </c:pt>
                <c:pt idx="13">
                  <c:v>5.4371571031757906</c:v>
                </c:pt>
                <c:pt idx="14">
                  <c:v>5.0997554646470187</c:v>
                </c:pt>
                <c:pt idx="15">
                  <c:v>4.7019888446596196</c:v>
                </c:pt>
                <c:pt idx="16">
                  <c:v>4.2628621787615524</c:v>
                </c:pt>
                <c:pt idx="17">
                  <c:v>3.8010871916331332</c:v>
                </c:pt>
                <c:pt idx="18">
                  <c:v>3.3340676397692204</c:v>
                </c:pt>
                <c:pt idx="19">
                  <c:v>2.8770895691404204</c:v>
                </c:pt>
                <c:pt idx="20">
                  <c:v>2.4427578751294652</c:v>
                </c:pt>
                <c:pt idx="21">
                  <c:v>2.0406930209182215</c:v>
                </c:pt>
                <c:pt idx="22">
                  <c:v>1.6774759823575593</c:v>
                </c:pt>
                <c:pt idx="23">
                  <c:v>1.3568082204568788</c:v>
                </c:pt>
                <c:pt idx="24">
                  <c:v>1.0798386780391311</c:v>
                </c:pt>
                <c:pt idx="25">
                  <c:v>0.84560229180413415</c:v>
                </c:pt>
                <c:pt idx="26">
                  <c:v>0.65151406455255112</c:v>
                </c:pt>
                <c:pt idx="27">
                  <c:v>0.49386822864487484</c:v>
                </c:pt>
                <c:pt idx="28">
                  <c:v>0.36830174153178746</c:v>
                </c:pt>
                <c:pt idx="29">
                  <c:v>0.27019333933997974</c:v>
                </c:pt>
                <c:pt idx="30">
                  <c:v>0.19498177032823535</c:v>
                </c:pt>
                <c:pt idx="31">
                  <c:v>0.13839810426400689</c:v>
                </c:pt>
                <c:pt idx="32">
                  <c:v>9.6616114552802709E-2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524544"/>
        <c:axId val="76531200"/>
      </c:lineChart>
      <c:catAx>
        <c:axId val="76524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baseline="0"/>
                </a:pPr>
                <a:r>
                  <a:rPr lang="en-US" sz="1800" b="1" i="0" baseline="0" dirty="0">
                    <a:latin typeface="Times New Roman" pitchFamily="18" charset="0"/>
                  </a:rPr>
                  <a:t>cm </a:t>
                </a:r>
                <a:r>
                  <a:rPr lang="en-US" sz="1800" b="1" i="0" baseline="0" dirty="0" err="1">
                    <a:latin typeface="Times New Roman" pitchFamily="18" charset="0"/>
                  </a:rPr>
                  <a:t>Dbh</a:t>
                </a:r>
                <a:r>
                  <a:rPr lang="en-US" sz="1800" b="1" i="0" baseline="0" dirty="0">
                    <a:latin typeface="Times New Roman" pitchFamily="18" charset="0"/>
                  </a:rPr>
                  <a:t> Class</a:t>
                </a:r>
              </a:p>
            </c:rich>
          </c:tx>
          <c:layout>
            <c:manualLayout>
              <c:xMode val="edge"/>
              <c:yMode val="edge"/>
              <c:x val="0.421963521920871"/>
              <c:y val="0.9112858629740248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 i="0" baseline="0">
                <a:latin typeface="Times New Roman" pitchFamily="18" charset="0"/>
              </a:defRPr>
            </a:pPr>
            <a:endParaRPr lang="en-US"/>
          </a:p>
        </c:txPr>
        <c:crossAx val="76531200"/>
        <c:crosses val="autoZero"/>
        <c:auto val="1"/>
        <c:lblAlgn val="ctr"/>
        <c:lblOffset val="100"/>
        <c:noMultiLvlLbl val="0"/>
      </c:catAx>
      <c:valAx>
        <c:axId val="765312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 b="1" i="0" baseline="0"/>
                </a:pPr>
                <a:r>
                  <a:rPr lang="en-US" sz="1800" b="1" i="0" baseline="0">
                    <a:latin typeface="Times New Roman" pitchFamily="18" charset="0"/>
                  </a:rPr>
                  <a:t>Stems/ha</a:t>
                </a:r>
              </a:p>
            </c:rich>
          </c:tx>
          <c:layout>
            <c:manualLayout>
              <c:xMode val="edge"/>
              <c:yMode val="edge"/>
              <c:x val="6.0156699616361808E-3"/>
              <c:y val="0.251826350173381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 i="0" baseline="0">
                <a:latin typeface="Times New Roman" pitchFamily="18" charset="0"/>
              </a:defRPr>
            </a:pPr>
            <a:endParaRPr lang="en-US"/>
          </a:p>
        </c:txPr>
        <c:crossAx val="76524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13801399825023"/>
          <c:y val="2.0199766695829711E-2"/>
          <c:w val="0.20152865266841644"/>
          <c:h val="0.18170713035870517"/>
        </c:manualLayout>
      </c:layout>
      <c:overlay val="0"/>
      <c:txPr>
        <a:bodyPr/>
        <a:lstStyle/>
        <a:p>
          <a:pPr>
            <a:defRPr sz="1800" b="1" i="0" baseline="0">
              <a:latin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7EB-E751-4B71-B10E-AE81D83C8C4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D474-4369-4CCD-AAAC-8C2151D0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3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7EB-E751-4B71-B10E-AE81D83C8C4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D474-4369-4CCD-AAAC-8C2151D0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7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7EB-E751-4B71-B10E-AE81D83C8C4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D474-4369-4CCD-AAAC-8C2151D0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2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7EB-E751-4B71-B10E-AE81D83C8C4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D474-4369-4CCD-AAAC-8C2151D0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4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7EB-E751-4B71-B10E-AE81D83C8C4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D474-4369-4CCD-AAAC-8C2151D0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7EB-E751-4B71-B10E-AE81D83C8C4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D474-4369-4CCD-AAAC-8C2151D0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6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7EB-E751-4B71-B10E-AE81D83C8C4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D474-4369-4CCD-AAAC-8C2151D0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5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7EB-E751-4B71-B10E-AE81D83C8C4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D474-4369-4CCD-AAAC-8C2151D0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0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7EB-E751-4B71-B10E-AE81D83C8C4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D474-4369-4CCD-AAAC-8C2151D0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1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7EB-E751-4B71-B10E-AE81D83C8C4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D474-4369-4CCD-AAAC-8C2151D0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7EB-E751-4B71-B10E-AE81D83C8C4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D474-4369-4CCD-AAAC-8C2151D0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0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A77EB-E751-4B71-B10E-AE81D83C8C4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D474-4369-4CCD-AAAC-8C2151D0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0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aladedele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7696200" cy="16954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Tree stems structural </a:t>
            </a:r>
            <a:r>
              <a:rPr lang="en-US" b="1" dirty="0"/>
              <a:t>diversity of </a:t>
            </a:r>
            <a:r>
              <a:rPr lang="en-US" b="1" dirty="0" smtClean="0"/>
              <a:t>Elephant </a:t>
            </a:r>
            <a:r>
              <a:rPr lang="en-US" b="1" dirty="0"/>
              <a:t>camp natural forest in </a:t>
            </a:r>
            <a:r>
              <a:rPr lang="en-US" b="1" dirty="0" err="1"/>
              <a:t>Omo</a:t>
            </a:r>
            <a:r>
              <a:rPr lang="en-US" b="1" dirty="0"/>
              <a:t> Forest Reserve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860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/>
              <a:t>Oladele</a:t>
            </a:r>
            <a:r>
              <a:rPr lang="en-US" b="1" dirty="0"/>
              <a:t> </a:t>
            </a:r>
            <a:r>
              <a:rPr lang="en-US" b="1" dirty="0" err="1"/>
              <a:t>Fisayo</a:t>
            </a:r>
            <a:r>
              <a:rPr lang="en-US" b="1" dirty="0"/>
              <a:t> </a:t>
            </a:r>
            <a:r>
              <a:rPr lang="en-US" b="1" dirty="0" err="1"/>
              <a:t>Falade</a:t>
            </a:r>
            <a:r>
              <a:rPr lang="en-US" b="1" dirty="0"/>
              <a:t>*</a:t>
            </a:r>
            <a:r>
              <a:rPr lang="en-US" b="1" baseline="30000" dirty="0"/>
              <a:t>1</a:t>
            </a:r>
            <a:r>
              <a:rPr lang="en-US" b="1" dirty="0"/>
              <a:t> and Janet </a:t>
            </a:r>
            <a:r>
              <a:rPr lang="en-US" b="1" dirty="0" err="1"/>
              <a:t>Ugochukwu</a:t>
            </a:r>
            <a:r>
              <a:rPr lang="en-US" b="1" dirty="0"/>
              <a:t> Iheke</a:t>
            </a:r>
            <a:r>
              <a:rPr lang="en-US" b="1" baseline="30000" dirty="0"/>
              <a:t>2</a:t>
            </a:r>
            <a:endParaRPr lang="en-US" b="1" dirty="0"/>
          </a:p>
          <a:p>
            <a:r>
              <a:rPr lang="en-US" b="1" dirty="0"/>
              <a:t>*</a:t>
            </a:r>
            <a:r>
              <a:rPr lang="en-US" b="1" baseline="30000" dirty="0"/>
              <a:t>12</a:t>
            </a:r>
            <a:r>
              <a:rPr lang="en-US" b="1" dirty="0"/>
              <a:t>Department of Forest Production and Products,</a:t>
            </a:r>
          </a:p>
          <a:p>
            <a:r>
              <a:rPr lang="en-US" b="1" dirty="0"/>
              <a:t>University of Ibadan.</a:t>
            </a:r>
          </a:p>
          <a:p>
            <a:r>
              <a:rPr lang="en-US" b="1" dirty="0" smtClean="0"/>
              <a:t>*Correspondence Author’s </a:t>
            </a:r>
            <a:r>
              <a:rPr lang="en-US" b="1" dirty="0"/>
              <a:t>email: </a:t>
            </a:r>
            <a:r>
              <a:rPr lang="en-US" b="1" u="sng" dirty="0">
                <a:hlinkClick r:id="rId2"/>
              </a:rPr>
              <a:t>faladedele@yahoo.com</a:t>
            </a:r>
            <a:r>
              <a:rPr lang="en-US" b="1" dirty="0"/>
              <a:t>, </a:t>
            </a:r>
          </a:p>
          <a:p>
            <a:r>
              <a:rPr lang="en-US" b="1" baseline="30000" dirty="0"/>
              <a:t>2</a:t>
            </a:r>
            <a:r>
              <a:rPr lang="en-US" b="1" dirty="0"/>
              <a:t>Author’s email: </a:t>
            </a:r>
            <a:r>
              <a:rPr lang="en-US" b="1" dirty="0" smtClean="0"/>
              <a:t> ihekejanet27@gmail.com</a:t>
            </a:r>
            <a:r>
              <a:rPr lang="en-US" b="1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b="1" dirty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30572"/>
              </p:ext>
            </p:extLst>
          </p:nvPr>
        </p:nvGraphicFramePr>
        <p:xfrm>
          <a:off x="228600" y="1752600"/>
          <a:ext cx="8382000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51646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Diversity indices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Riparian forest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Old-growth forest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Tree species richness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Shannon-</a:t>
                      </a:r>
                      <a:r>
                        <a:rPr lang="en-US" sz="2000" dirty="0" err="1" smtClean="0">
                          <a:effectLst/>
                        </a:rPr>
                        <a:t>weiner</a:t>
                      </a:r>
                      <a:r>
                        <a:rPr lang="en-US" sz="2000" dirty="0" smtClean="0">
                          <a:effectLst/>
                        </a:rPr>
                        <a:t> index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2.963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2.98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Simpson index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0.937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0.939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Margalef</a:t>
                      </a:r>
                      <a:r>
                        <a:rPr lang="en-US" sz="2000" dirty="0" smtClean="0">
                          <a:effectLst/>
                        </a:rPr>
                        <a:t> index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5.412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5.249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Evennes (H/S)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0.717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Equitability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0.899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0.937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646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Sorensen similarity index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75.0%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646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Stem density (stem/ha)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338.89±9.80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296.30±8.92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218" y="762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Table 1. </a:t>
            </a:r>
            <a:r>
              <a:rPr lang="en-US" sz="2400" b="1" dirty="0"/>
              <a:t>indices of tree species diversity in Riparian and Old-growth forest of Elephant </a:t>
            </a:r>
            <a:r>
              <a:rPr lang="en-US" sz="2400" b="1" dirty="0" smtClean="0"/>
              <a:t>camp Natural Forest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674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Result cont.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336519"/>
              </p:ext>
            </p:extLst>
          </p:nvPr>
        </p:nvGraphicFramePr>
        <p:xfrm>
          <a:off x="533400" y="1484531"/>
          <a:ext cx="8153400" cy="5085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</a:tblGrid>
              <a:tr h="101700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Forest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Distributions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Α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β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γ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K-S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A-D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RMSE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Bias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r>
                        <a:rPr lang="en-US" sz="1600" baseline="300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700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Riparian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2-p Weibull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2.037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42.434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0.099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0.991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2.474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1.610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0.5064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700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3-p Weibull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5.508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1.565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36.472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0.073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0.463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2.359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1.551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0.4603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700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Old-growth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2-p Weibull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2.324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47.777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0.089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0.615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1.936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1.414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0.6651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700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3-p Weibull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7.452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1.831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39.813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0.075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0.511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1.910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1.386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0.6474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6364" y="609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Table 2. </a:t>
            </a:r>
            <a:r>
              <a:rPr lang="en-US" sz="2400" b="1" dirty="0"/>
              <a:t>Statistics of diameter distributions of Riparian and Old-growth forests of Elephant Camp forest</a:t>
            </a:r>
          </a:p>
        </p:txBody>
      </p:sp>
    </p:spTree>
    <p:extLst>
      <p:ext uri="{BB962C8B-B14F-4D97-AF65-F5344CB8AC3E}">
        <p14:creationId xmlns:p14="http://schemas.microsoft.com/office/powerpoint/2010/main" val="344241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53340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Result cont.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45011"/>
              </p:ext>
            </p:extLst>
          </p:nvPr>
        </p:nvGraphicFramePr>
        <p:xfrm>
          <a:off x="457200" y="1143000"/>
          <a:ext cx="8229600" cy="449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1" y="55626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</a:rPr>
              <a:t>Figure 2. </a:t>
            </a:r>
            <a:r>
              <a:rPr lang="en-US" sz="2400" b="1" baseline="0" dirty="0" smtClean="0">
                <a:latin typeface="Times New Roman" pitchFamily="18" charset="0"/>
              </a:rPr>
              <a:t>Observed and expected diameter distribution of Riparian forest of Elephant Camp forest in </a:t>
            </a:r>
            <a:r>
              <a:rPr lang="en-US" sz="2400" b="1" baseline="0" dirty="0" err="1" smtClean="0">
                <a:latin typeface="Times New Roman" pitchFamily="18" charset="0"/>
              </a:rPr>
              <a:t>Omo</a:t>
            </a:r>
            <a:r>
              <a:rPr lang="en-US" sz="2400" b="1" baseline="0" dirty="0" smtClean="0">
                <a:latin typeface="Times New Roman" pitchFamily="18" charset="0"/>
              </a:rPr>
              <a:t> Forest Reserve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8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Results cont.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088951"/>
              </p:ext>
            </p:extLst>
          </p:nvPr>
        </p:nvGraphicFramePr>
        <p:xfrm>
          <a:off x="457200" y="1066801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7150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</a:rPr>
              <a:t>Figure 3. </a:t>
            </a:r>
            <a:r>
              <a:rPr lang="en-US" sz="2400" b="1" baseline="0" dirty="0" smtClean="0">
                <a:latin typeface="Times New Roman" pitchFamily="18" charset="0"/>
              </a:rPr>
              <a:t>Observed and expected </a:t>
            </a:r>
            <a:r>
              <a:rPr lang="en-US" sz="2400" b="1" baseline="0" dirty="0" err="1" smtClean="0">
                <a:latin typeface="Times New Roman" pitchFamily="18" charset="0"/>
              </a:rPr>
              <a:t>Dbh</a:t>
            </a:r>
            <a:r>
              <a:rPr lang="en-US" sz="2400" b="1" baseline="0" dirty="0" smtClean="0">
                <a:latin typeface="Times New Roman" pitchFamily="18" charset="0"/>
              </a:rPr>
              <a:t> distribution of Old-growth forest of Elephant Camp in </a:t>
            </a:r>
            <a:r>
              <a:rPr lang="en-US" sz="2400" b="1" baseline="0" dirty="0" err="1" smtClean="0">
                <a:latin typeface="Times New Roman" pitchFamily="18" charset="0"/>
              </a:rPr>
              <a:t>Omo</a:t>
            </a:r>
            <a:r>
              <a:rPr lang="en-US" sz="2400" b="1" baseline="0" dirty="0" smtClean="0">
                <a:latin typeface="Times New Roman" pitchFamily="18" charset="0"/>
              </a:rPr>
              <a:t> Forest Reserve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Conclusion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Stem size distribution </a:t>
            </a:r>
            <a:r>
              <a:rPr lang="en-US" dirty="0"/>
              <a:t>of </a:t>
            </a:r>
            <a:r>
              <a:rPr lang="en-US" dirty="0" smtClean="0"/>
              <a:t>Riparian and Old-growth </a:t>
            </a:r>
            <a:r>
              <a:rPr lang="en-US" dirty="0"/>
              <a:t>forests were positively skewed and expressed exponential pattern.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However, the </a:t>
            </a:r>
            <a:r>
              <a:rPr lang="en-US" dirty="0"/>
              <a:t>two forest types </a:t>
            </a:r>
            <a:r>
              <a:rPr lang="en-US" dirty="0" smtClean="0"/>
              <a:t>comprise the same size frequency shape but different </a:t>
            </a:r>
            <a:r>
              <a:rPr lang="en-US" dirty="0"/>
              <a:t>proportion of tree sizes and structural </a:t>
            </a:r>
            <a:r>
              <a:rPr lang="en-US" dirty="0" smtClean="0"/>
              <a:t>diversities which may be caused by water gradients in Elephant Camp natural forest.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Tree size diversity is an indicator for biodiversity </a:t>
            </a:r>
            <a:r>
              <a:rPr lang="en-US" dirty="0" smtClean="0"/>
              <a:t>and commercial values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forest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Microsite </a:t>
            </a:r>
            <a:r>
              <a:rPr lang="en-US" dirty="0"/>
              <a:t>conditions of forest determine the survival and growth of </a:t>
            </a:r>
            <a:r>
              <a:rPr lang="en-US" dirty="0" smtClean="0"/>
              <a:t>biodiversity.</a:t>
            </a:r>
          </a:p>
          <a:p>
            <a:r>
              <a:rPr lang="en-US" dirty="0" smtClean="0"/>
              <a:t>However, growth of trees enhances their capacity to acquire resources but water availability limits relative growth rate.</a:t>
            </a:r>
          </a:p>
          <a:p>
            <a:r>
              <a:rPr lang="en-US" dirty="0" smtClean="0"/>
              <a:t>Variation in size of trees in a population is caused by different mechanisms (Mendez-Alonzo </a:t>
            </a:r>
            <a:r>
              <a:rPr lang="en-US" i="1" dirty="0" smtClean="0"/>
              <a:t>et al.</a:t>
            </a:r>
            <a:r>
              <a:rPr lang="en-US" dirty="0" smtClean="0"/>
              <a:t>, 2012).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Statement of the problem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the contribution of </a:t>
            </a:r>
            <a:r>
              <a:rPr lang="en-US" dirty="0" smtClean="0"/>
              <a:t>water gradients to </a:t>
            </a:r>
            <a:r>
              <a:rPr lang="en-US" dirty="0"/>
              <a:t>tree size hierarchy and segregation is poorly understood.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Therefore</a:t>
            </a:r>
            <a:r>
              <a:rPr lang="en-US" dirty="0"/>
              <a:t>, tree species and size diversity of two adjacent forest areas with different water regimes were investigated.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8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Objective of the study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dirty="0"/>
              <a:t>The objective of the study was to determine the </a:t>
            </a:r>
            <a:r>
              <a:rPr lang="en-US" dirty="0" smtClean="0"/>
              <a:t>tree stems structural </a:t>
            </a:r>
            <a:r>
              <a:rPr lang="en-US" dirty="0"/>
              <a:t>diversity of </a:t>
            </a:r>
            <a:r>
              <a:rPr lang="en-US" dirty="0" smtClean="0"/>
              <a:t>Elephant </a:t>
            </a:r>
            <a:r>
              <a:rPr lang="en-US" dirty="0"/>
              <a:t>Camp natural forest in </a:t>
            </a:r>
            <a:r>
              <a:rPr lang="en-US" dirty="0" err="1"/>
              <a:t>Omo</a:t>
            </a:r>
            <a:r>
              <a:rPr lang="en-US" dirty="0"/>
              <a:t> Forest </a:t>
            </a:r>
            <a:r>
              <a:rPr lang="en-US" dirty="0" smtClean="0"/>
              <a:t>Reserve. The specific objectives were to:</a:t>
            </a:r>
          </a:p>
          <a:p>
            <a:pPr marL="571500" indent="-571500">
              <a:lnSpc>
                <a:spcPct val="160000"/>
              </a:lnSpc>
              <a:buFont typeface="+mj-lt"/>
              <a:buAutoNum type="romanUcPeriod"/>
            </a:pPr>
            <a:r>
              <a:rPr lang="en-US" dirty="0" smtClean="0"/>
              <a:t>Investigate tree species and size diversity of the Riparian and Old-growth forests</a:t>
            </a:r>
          </a:p>
          <a:p>
            <a:pPr marL="571500" indent="-571500">
              <a:lnSpc>
                <a:spcPct val="160000"/>
              </a:lnSpc>
              <a:buFont typeface="+mj-lt"/>
              <a:buAutoNum type="romanUcPeriod"/>
            </a:pPr>
            <a:r>
              <a:rPr lang="en-US" dirty="0" smtClean="0"/>
              <a:t>Quantify diameter distribution of Riparian and Old-growth forests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6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Justification of the study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Tree </a:t>
            </a:r>
            <a:r>
              <a:rPr lang="en-US"/>
              <a:t>size </a:t>
            </a:r>
            <a:r>
              <a:rPr lang="en-US" smtClean="0"/>
              <a:t>hierarchy </a:t>
            </a:r>
            <a:r>
              <a:rPr lang="en-US" dirty="0"/>
              <a:t>in a population is caused by different </a:t>
            </a:r>
            <a:r>
              <a:rPr lang="en-US" dirty="0" smtClean="0"/>
              <a:t>competition mechanisms and therefore, can identify </a:t>
            </a:r>
            <a:r>
              <a:rPr lang="en-US" dirty="0"/>
              <a:t>the process </a:t>
            </a:r>
            <a:r>
              <a:rPr lang="en-US" dirty="0" smtClean="0"/>
              <a:t>controlling resources </a:t>
            </a:r>
            <a:r>
              <a:rPr lang="en-US" dirty="0"/>
              <a:t>utilization in the forest.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Therefore</a:t>
            </a:r>
            <a:r>
              <a:rPr lang="en-US" dirty="0"/>
              <a:t>, </a:t>
            </a:r>
            <a:r>
              <a:rPr lang="en-US" dirty="0" smtClean="0"/>
              <a:t>tree species and size diversity of two adjacent forest areas with different water regimes were investigated.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Materials and methods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study </a:t>
            </a:r>
            <a:r>
              <a:rPr lang="en-US" b="1" dirty="0" smtClean="0"/>
              <a:t>area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study was conducted in Elephant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Camp Natural Forest Reserve in Southwestern Nigeria.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located between Latitude 06°51′00″N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06°91′00″N; and Longitude 04°22′48″E and 04°32′48″E at altitude 150 above sea level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Figure 1).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Elephant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Camp forest covers approximately 55,000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 It is one of the remaining protected forests.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user\Documents\Project materials\MAP OF ELEPHANT CAMP NATURAL FOREST OF OMO FOREST RESERVE.jpe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152400"/>
            <a:ext cx="8915400" cy="647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86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44562"/>
          </a:xfrm>
        </p:spPr>
        <p:txBody>
          <a:bodyPr/>
          <a:lstStyle/>
          <a:p>
            <a:r>
              <a:rPr lang="en-US" b="1" dirty="0" smtClean="0"/>
              <a:t>Materials and methods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Sampling </a:t>
            </a:r>
            <a:r>
              <a:rPr lang="en-US" b="1" dirty="0" smtClean="0"/>
              <a:t>methods</a:t>
            </a:r>
          </a:p>
          <a:p>
            <a:pPr marL="0" indent="0">
              <a:buNone/>
            </a:pPr>
            <a:r>
              <a:rPr lang="en-US" dirty="0"/>
              <a:t>Three </a:t>
            </a:r>
            <a:r>
              <a:rPr lang="en-US" dirty="0" smtClean="0"/>
              <a:t>(3) and </a:t>
            </a:r>
            <a:r>
              <a:rPr lang="en-US" dirty="0"/>
              <a:t>four </a:t>
            </a:r>
            <a:r>
              <a:rPr lang="en-US" dirty="0" smtClean="0"/>
              <a:t>(4) 0.09ha </a:t>
            </a:r>
            <a:r>
              <a:rPr lang="en-US" dirty="0"/>
              <a:t>sample plots were established in Riparian </a:t>
            </a:r>
            <a:r>
              <a:rPr lang="en-US" dirty="0" smtClean="0"/>
              <a:t>Forest (RF</a:t>
            </a:r>
            <a:r>
              <a:rPr lang="en-US" dirty="0"/>
              <a:t>) and Old-growth </a:t>
            </a:r>
            <a:r>
              <a:rPr lang="en-US" dirty="0" smtClean="0"/>
              <a:t>forest </a:t>
            </a:r>
            <a:r>
              <a:rPr lang="en-US" dirty="0"/>
              <a:t>(OF) of Elephant camp, respectively.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Tree </a:t>
            </a:r>
            <a:r>
              <a:rPr lang="en-US" dirty="0"/>
              <a:t>stems with ≥5cm </a:t>
            </a:r>
            <a:r>
              <a:rPr lang="en-US" dirty="0" smtClean="0"/>
              <a:t>diameter-at-breast </a:t>
            </a:r>
            <a:r>
              <a:rPr lang="en-US" dirty="0"/>
              <a:t>height </a:t>
            </a:r>
            <a:r>
              <a:rPr lang="en-US" dirty="0" smtClean="0"/>
              <a:t>(</a:t>
            </a:r>
            <a:r>
              <a:rPr lang="en-US" dirty="0" err="1" smtClean="0"/>
              <a:t>Dbh</a:t>
            </a:r>
            <a:r>
              <a:rPr lang="en-US" dirty="0" smtClean="0"/>
              <a:t>) </a:t>
            </a:r>
            <a:r>
              <a:rPr lang="en-US" dirty="0"/>
              <a:t>were identified to species level and enumerated </a:t>
            </a:r>
            <a:r>
              <a:rPr lang="en-US" dirty="0" smtClean="0"/>
              <a:t>within plots </a:t>
            </a:r>
            <a:r>
              <a:rPr lang="en-US" dirty="0"/>
              <a:t>and stem </a:t>
            </a:r>
            <a:r>
              <a:rPr lang="en-US" dirty="0" smtClean="0"/>
              <a:t>densities </a:t>
            </a:r>
            <a:r>
              <a:rPr lang="en-US" dirty="0"/>
              <a:t>was computed.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diameter-at-breast height (</a:t>
            </a:r>
            <a:r>
              <a:rPr lang="en-US" dirty="0" err="1"/>
              <a:t>Dbh</a:t>
            </a:r>
            <a:r>
              <a:rPr lang="en-US" dirty="0"/>
              <a:t>) was measured with diameter tape. </a:t>
            </a:r>
          </a:p>
        </p:txBody>
      </p:sp>
    </p:spTree>
    <p:extLst>
      <p:ext uri="{BB962C8B-B14F-4D97-AF65-F5344CB8AC3E}">
        <p14:creationId xmlns:p14="http://schemas.microsoft.com/office/powerpoint/2010/main" val="16470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5257800" cy="990600"/>
          </a:xfrm>
        </p:spPr>
        <p:txBody>
          <a:bodyPr/>
          <a:lstStyle/>
          <a:p>
            <a:r>
              <a:rPr lang="en-US" b="1" dirty="0" smtClean="0"/>
              <a:t>Data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Species diversity</a:t>
            </a:r>
            <a:r>
              <a:rPr lang="en-US" dirty="0" smtClean="0"/>
              <a:t> was assessed using Shannon-Weiner (H´) and Simpson indices (1-D´) while </a:t>
            </a:r>
          </a:p>
          <a:p>
            <a:pPr marL="0" indent="0">
              <a:buNone/>
            </a:pPr>
            <a:r>
              <a:rPr lang="en-US" b="1" dirty="0" smtClean="0"/>
              <a:t>Stem size inequality</a:t>
            </a:r>
            <a:r>
              <a:rPr lang="en-US" dirty="0" smtClean="0"/>
              <a:t> was assessed using </a:t>
            </a:r>
            <a:r>
              <a:rPr lang="en-US" dirty="0" err="1" smtClean="0"/>
              <a:t>Gini</a:t>
            </a:r>
            <a:r>
              <a:rPr lang="en-US" dirty="0" smtClean="0"/>
              <a:t> coefficient (GC), Coefficient of Variation (CV), H´ and I-D.</a:t>
            </a:r>
          </a:p>
          <a:p>
            <a:pPr marL="0" indent="0">
              <a:buNone/>
            </a:pPr>
            <a:r>
              <a:rPr lang="en-US" b="1" dirty="0" smtClean="0"/>
              <a:t>The performance of single 2- and 3-parameter </a:t>
            </a:r>
            <a:r>
              <a:rPr lang="en-US" b="1" dirty="0" err="1" smtClean="0"/>
              <a:t>Weibull</a:t>
            </a:r>
            <a:r>
              <a:rPr lang="en-US" b="1" dirty="0" smtClean="0"/>
              <a:t> models</a:t>
            </a:r>
            <a:r>
              <a:rPr lang="en-US" dirty="0" smtClean="0"/>
              <a:t> were evaluated using Kolmogorov-Smirnov (K-S) Chi-Square (χ</a:t>
            </a:r>
            <a:r>
              <a:rPr lang="en-US" baseline="30000" dirty="0" smtClean="0"/>
              <a:t>2</a:t>
            </a:r>
            <a:r>
              <a:rPr lang="en-US" dirty="0" smtClean="0"/>
              <a:t>), Root Mean Square Error (RMSE), Bias and Coefficient of determination (R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702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Tree stems structural diversity of Elephant camp natural forest in Omo Forest Reserve</vt:lpstr>
      <vt:lpstr>Introduction </vt:lpstr>
      <vt:lpstr>Statement of the problem </vt:lpstr>
      <vt:lpstr>Objective of the study </vt:lpstr>
      <vt:lpstr>Justification of the study </vt:lpstr>
      <vt:lpstr>Materials and methods </vt:lpstr>
      <vt:lpstr>PowerPoint Presentation</vt:lpstr>
      <vt:lpstr>Materials and methods cont.</vt:lpstr>
      <vt:lpstr>Data analysis</vt:lpstr>
      <vt:lpstr>Results</vt:lpstr>
      <vt:lpstr>Result cont.</vt:lpstr>
      <vt:lpstr>Result cont.</vt:lpstr>
      <vt:lpstr>Results cont.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diversity of tree stems of Elephant camp natural forest in Omo Forest Reserve</dc:title>
  <dc:creator>FISAYO</dc:creator>
  <cp:lastModifiedBy>FISAYO</cp:lastModifiedBy>
  <cp:revision>79</cp:revision>
  <dcterms:created xsi:type="dcterms:W3CDTF">2020-10-13T23:07:24Z</dcterms:created>
  <dcterms:modified xsi:type="dcterms:W3CDTF">2020-11-10T20:11:46Z</dcterms:modified>
</cp:coreProperties>
</file>