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2"/>
  </p:notesMasterIdLst>
  <p:sldIdLst>
    <p:sldId id="256" r:id="rId2"/>
    <p:sldId id="261" r:id="rId3"/>
    <p:sldId id="257" r:id="rId4"/>
    <p:sldId id="260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resa Martínez del Campo" initials="TMdC" lastIdx="7" clrIdx="0">
    <p:extLst>
      <p:ext uri="{19B8F6BF-5375-455C-9EA6-DF929625EA0E}">
        <p15:presenceInfo xmlns:p15="http://schemas.microsoft.com/office/powerpoint/2012/main" userId="1b8a13f82e4d7b9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9B1A"/>
    <a:srgbClr val="ECA4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DB78D0-34F4-4723-AB60-709F91BE815D}" type="datetimeFigureOut">
              <a:rPr lang="es-ES" smtClean="0"/>
              <a:pPr/>
              <a:t>03/11/2020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D1364-BE92-4AE4-BCF0-6277B46871E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1595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D1364-BE92-4AE4-BCF0-6277B46871E0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0136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F6EAC-D21E-44FC-8706-B7E4CE2B5FCD}" type="datetimeFigureOut">
              <a:rPr lang="es-ES" smtClean="0"/>
              <a:pPr/>
              <a:t>03/11/2020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CE39-3EFD-4290-AB4C-83454E8B5A1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1772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F6EAC-D21E-44FC-8706-B7E4CE2B5FCD}" type="datetimeFigureOut">
              <a:rPr lang="es-ES" smtClean="0"/>
              <a:pPr/>
              <a:t>03/11/2020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CE39-3EFD-4290-AB4C-83454E8B5A1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6085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F6EAC-D21E-44FC-8706-B7E4CE2B5FCD}" type="datetimeFigureOut">
              <a:rPr lang="es-ES" smtClean="0"/>
              <a:pPr/>
              <a:t>03/11/2020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CE39-3EFD-4290-AB4C-83454E8B5A1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4909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F6EAC-D21E-44FC-8706-B7E4CE2B5FCD}" type="datetimeFigureOut">
              <a:rPr lang="es-ES" smtClean="0"/>
              <a:pPr/>
              <a:t>03/11/2020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CE39-3EFD-4290-AB4C-83454E8B5A1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2929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F6EAC-D21E-44FC-8706-B7E4CE2B5FCD}" type="datetimeFigureOut">
              <a:rPr lang="es-ES" smtClean="0"/>
              <a:pPr/>
              <a:t>03/11/2020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CE39-3EFD-4290-AB4C-83454E8B5A1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88718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F6EAC-D21E-44FC-8706-B7E4CE2B5FCD}" type="datetimeFigureOut">
              <a:rPr lang="es-ES" smtClean="0"/>
              <a:pPr/>
              <a:t>03/11/2020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CE39-3EFD-4290-AB4C-83454E8B5A1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262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F6EAC-D21E-44FC-8706-B7E4CE2B5FCD}" type="datetimeFigureOut">
              <a:rPr lang="es-ES" smtClean="0"/>
              <a:pPr/>
              <a:t>03/11/2020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CE39-3EFD-4290-AB4C-83454E8B5A1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596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F6EAC-D21E-44FC-8706-B7E4CE2B5FCD}" type="datetimeFigureOut">
              <a:rPr lang="es-ES" smtClean="0"/>
              <a:pPr/>
              <a:t>03/11/2020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CE39-3EFD-4290-AB4C-83454E8B5A1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5014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F6EAC-D21E-44FC-8706-B7E4CE2B5FCD}" type="datetimeFigureOut">
              <a:rPr lang="es-ES" smtClean="0"/>
              <a:pPr/>
              <a:t>03/11/2020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CE39-3EFD-4290-AB4C-83454E8B5A1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1105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F6EAC-D21E-44FC-8706-B7E4CE2B5FCD}" type="datetimeFigureOut">
              <a:rPr lang="es-ES" smtClean="0"/>
              <a:pPr/>
              <a:t>03/11/2020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CE39-3EFD-4290-AB4C-83454E8B5A1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323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F6EAC-D21E-44FC-8706-B7E4CE2B5FCD}" type="datetimeFigureOut">
              <a:rPr lang="es-ES" smtClean="0"/>
              <a:pPr/>
              <a:t>03/11/2020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CE39-3EFD-4290-AB4C-83454E8B5A1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3918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F6EAC-D21E-44FC-8706-B7E4CE2B5FCD}" type="datetimeFigureOut">
              <a:rPr lang="es-ES" smtClean="0"/>
              <a:pPr/>
              <a:t>03/11/2020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CE39-3EFD-4290-AB4C-83454E8B5A1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441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F6EAC-D21E-44FC-8706-B7E4CE2B5FCD}" type="datetimeFigureOut">
              <a:rPr lang="es-ES" smtClean="0"/>
              <a:pPr/>
              <a:t>03/11/2020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CE39-3EFD-4290-AB4C-83454E8B5A1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9432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454F6EAC-D21E-44FC-8706-B7E4CE2B5FCD}" type="datetimeFigureOut">
              <a:rPr lang="es-ES" smtClean="0"/>
              <a:pPr/>
              <a:t>03/11/2020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A34DCE39-3EFD-4290-AB4C-83454E8B5A1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3092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454F6EAC-D21E-44FC-8706-B7E4CE2B5FCD}" type="datetimeFigureOut">
              <a:rPr lang="es-ES" smtClean="0"/>
              <a:pPr/>
              <a:t>03/11/2020</a:t>
            </a:fld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A34DCE39-3EFD-4290-AB4C-83454E8B5A1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54329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5.jpe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0.e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Fondos de pantalla blancos - FondosMi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99546"/>
            <a:ext cx="12192000" cy="1958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55092" y="1609759"/>
            <a:ext cx="10881815" cy="2634018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Zn-</a:t>
            </a:r>
            <a:r>
              <a:rPr lang="en-GB" b="1" dirty="0" err="1"/>
              <a:t>Catalyzed</a:t>
            </a:r>
            <a:r>
              <a:rPr lang="en-GB" b="1" dirty="0"/>
              <a:t> Direct Synthesis </a:t>
            </a:r>
            <a:r>
              <a:rPr lang="en-GB" b="1" dirty="0" smtClean="0"/>
              <a:t>of 3-Iodo-1,3-dienes </a:t>
            </a:r>
            <a:r>
              <a:rPr lang="en-GB" b="1" dirty="0"/>
              <a:t>from 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l-G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en-GB" b="1" dirty="0" smtClean="0"/>
              <a:t>-</a:t>
            </a:r>
            <a:r>
              <a:rPr lang="en-GB" b="1" dirty="0" err="1" smtClean="0"/>
              <a:t>Allenols</a:t>
            </a:r>
            <a:endParaRPr lang="es-ES" dirty="0"/>
          </a:p>
        </p:txBody>
      </p:sp>
      <p:sp>
        <p:nvSpPr>
          <p:cNvPr id="4" name="Rectángulo 3"/>
          <p:cNvSpPr/>
          <p:nvPr/>
        </p:nvSpPr>
        <p:spPr>
          <a:xfrm>
            <a:off x="0" y="5198716"/>
            <a:ext cx="12192000" cy="1673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s-ES" sz="2000" b="1" u="sng" dirty="0" smtClean="0">
                <a:solidFill>
                  <a:schemeClr val="bg1"/>
                </a:solidFill>
                <a:ea typeface="Calibri" panose="020F0502020204030204" pitchFamily="34" charset="0"/>
                <a:cs typeface="Arial Narrow" panose="020B0606020202030204" pitchFamily="34" charset="0"/>
              </a:rPr>
              <a:t>Mireia Toledano Pinedo</a:t>
            </a:r>
            <a:r>
              <a:rPr lang="es-ES" sz="2000" b="1" dirty="0" smtClean="0">
                <a:solidFill>
                  <a:schemeClr val="bg1"/>
                </a:solidFill>
                <a:ea typeface="Calibri" panose="020F0502020204030204" pitchFamily="34" charset="0"/>
                <a:cs typeface="Arial Narrow" panose="020B0606020202030204" pitchFamily="34" charset="0"/>
              </a:rPr>
              <a:t>, Beatriz </a:t>
            </a:r>
            <a:r>
              <a:rPr lang="es-ES" sz="2000" b="1" dirty="0" err="1" smtClean="0">
                <a:solidFill>
                  <a:schemeClr val="bg1"/>
                </a:solidFill>
                <a:ea typeface="Calibri" panose="020F0502020204030204" pitchFamily="34" charset="0"/>
                <a:cs typeface="Arial Narrow" panose="020B0606020202030204" pitchFamily="34" charset="0"/>
              </a:rPr>
              <a:t>Peñín</a:t>
            </a:r>
            <a:r>
              <a:rPr lang="es-ES" sz="2000" b="1" dirty="0" smtClean="0">
                <a:solidFill>
                  <a:schemeClr val="bg1"/>
                </a:solidFill>
                <a:ea typeface="Calibri" panose="020F0502020204030204" pitchFamily="34" charset="0"/>
                <a:cs typeface="Arial Narrow" panose="020B0606020202030204" pitchFamily="34" charset="0"/>
              </a:rPr>
              <a:t>, Teresa Martínez del Campo, Pedro Almendros</a:t>
            </a:r>
          </a:p>
          <a:p>
            <a:pPr algn="ctr">
              <a:lnSpc>
                <a:spcPct val="107000"/>
              </a:lnSpc>
            </a:pPr>
            <a:endParaRPr lang="es-ES" sz="2000" dirty="0" smtClean="0">
              <a:solidFill>
                <a:schemeClr val="bg1"/>
              </a:solidFill>
              <a:ea typeface="Calibri" panose="020F0502020204030204" pitchFamily="34" charset="0"/>
              <a:cs typeface="Arial Narrow" panose="020B060602020203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it-IT" sz="1400" i="1" dirty="0">
                <a:solidFill>
                  <a:schemeClr val="bg1"/>
                </a:solidFill>
              </a:rPr>
              <a:t>Grupo de Lactamas y Heterociclos Bioactivos,</a:t>
            </a:r>
            <a:r>
              <a:rPr lang="it-IT" sz="1400" dirty="0">
                <a:solidFill>
                  <a:schemeClr val="bg1"/>
                </a:solidFill>
              </a:rPr>
              <a:t> </a:t>
            </a:r>
            <a:r>
              <a:rPr lang="it-IT" sz="1400" i="1" dirty="0">
                <a:solidFill>
                  <a:schemeClr val="bg1"/>
                </a:solidFill>
              </a:rPr>
              <a:t>Unidad Asociada al CSIC, Departamento de Química Orgánica, Facultad de Ciencias Químicas, Universidad Complutense de </a:t>
            </a:r>
            <a:r>
              <a:rPr lang="it-IT" sz="1400" i="1" dirty="0" smtClean="0">
                <a:solidFill>
                  <a:schemeClr val="bg1"/>
                </a:solidFill>
              </a:rPr>
              <a:t>Madrid and </a:t>
            </a:r>
            <a:r>
              <a:rPr lang="es-ES" sz="1400" i="1" dirty="0">
                <a:solidFill>
                  <a:schemeClr val="bg1"/>
                </a:solidFill>
              </a:rPr>
              <a:t>Instituto de Química Orgánica General, IQOG-CSIC, Juan de la Cierva 3, 28006-Madrid, </a:t>
            </a:r>
            <a:r>
              <a:rPr lang="es-ES" sz="1400" i="1" dirty="0" err="1">
                <a:solidFill>
                  <a:schemeClr val="bg1"/>
                </a:solidFill>
              </a:rPr>
              <a:t>Spain</a:t>
            </a:r>
            <a:endParaRPr lang="it-IT" sz="1400" i="1" dirty="0">
              <a:solidFill>
                <a:schemeClr val="bg1"/>
              </a:solidFill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es-ES" sz="14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827"/>
          <a:stretch/>
        </p:blipFill>
        <p:spPr>
          <a:xfrm>
            <a:off x="1987030" y="283834"/>
            <a:ext cx="1166705" cy="1340310"/>
          </a:xfrm>
          <a:prstGeom prst="rect">
            <a:avLst/>
          </a:prstGeom>
        </p:spPr>
      </p:pic>
      <p:pic>
        <p:nvPicPr>
          <p:cNvPr id="1030" name="Picture 6" descr="Archivo:Logotipo del CSIC.svg - Wikipedia, la enciclopedia libr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8262" y="750718"/>
            <a:ext cx="2153950" cy="527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ECSOC2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4402" y="432393"/>
            <a:ext cx="1043193" cy="1043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203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ondos de pantalla blancos - FondosMi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9" y="1317942"/>
            <a:ext cx="12192000" cy="5540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326513" y="6395748"/>
            <a:ext cx="849147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4A4A4A"/>
                </a:solidFill>
                <a:latin typeface="source sans pro"/>
              </a:rPr>
              <a:t>The </a:t>
            </a:r>
            <a:r>
              <a:rPr lang="en-US" sz="1200" dirty="0" smtClean="0">
                <a:solidFill>
                  <a:srgbClr val="4A4A4A"/>
                </a:solidFill>
                <a:latin typeface="source sans pro"/>
              </a:rPr>
              <a:t>24rd </a:t>
            </a:r>
            <a:r>
              <a:rPr lang="en-US" sz="1200" dirty="0">
                <a:solidFill>
                  <a:srgbClr val="4A4A4A"/>
                </a:solidFill>
                <a:latin typeface="source sans pro"/>
              </a:rPr>
              <a:t>International Electronic Conference on Synthetic Organic Chemistry</a:t>
            </a:r>
            <a:endParaRPr lang="es-ES" sz="1200" dirty="0"/>
          </a:p>
        </p:txBody>
      </p:sp>
      <p:sp>
        <p:nvSpPr>
          <p:cNvPr id="6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544086" y="6307622"/>
            <a:ext cx="2743200" cy="365125"/>
          </a:xfrm>
        </p:spPr>
        <p:txBody>
          <a:bodyPr/>
          <a:lstStyle/>
          <a:p>
            <a:r>
              <a:rPr lang="es-ES" sz="1200" dirty="0" smtClean="0">
                <a:solidFill>
                  <a:schemeClr val="bg1"/>
                </a:solidFill>
              </a:rPr>
              <a:t>10</a:t>
            </a:r>
            <a:endParaRPr lang="es-ES" sz="1200" dirty="0">
              <a:solidFill>
                <a:schemeClr val="bg1"/>
              </a:solidFill>
            </a:endParaRPr>
          </a:p>
        </p:txBody>
      </p:sp>
      <p:sp>
        <p:nvSpPr>
          <p:cNvPr id="8" name="Título 3"/>
          <p:cNvSpPr>
            <a:spLocks noGrp="1"/>
          </p:cNvSpPr>
          <p:nvPr>
            <p:ph type="title"/>
          </p:nvPr>
        </p:nvSpPr>
        <p:spPr>
          <a:xfrm>
            <a:off x="496100" y="192559"/>
            <a:ext cx="8852615" cy="970450"/>
          </a:xfrm>
        </p:spPr>
        <p:txBody>
          <a:bodyPr/>
          <a:lstStyle/>
          <a:p>
            <a:r>
              <a:rPr lang="en-GB" altLang="es-ES" i="1" dirty="0">
                <a:latin typeface="Helvetica" panose="020B0604020202020204" pitchFamily="34" charset="0"/>
              </a:rPr>
              <a:t>Acknowledgements:</a:t>
            </a:r>
            <a:endParaRPr lang="es-ES" i="1" dirty="0">
              <a:latin typeface="Helvetica" panose="020B0604020202020204" pitchFamily="34" charset="0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771440" y="2486988"/>
            <a:ext cx="5804325" cy="1986889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2000"/>
          </a:p>
        </p:txBody>
      </p:sp>
      <p:sp>
        <p:nvSpPr>
          <p:cNvPr id="10" name="Rectángulo 9"/>
          <p:cNvSpPr/>
          <p:nvPr/>
        </p:nvSpPr>
        <p:spPr>
          <a:xfrm>
            <a:off x="908852" y="2486988"/>
            <a:ext cx="581605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</a:t>
            </a:r>
            <a:r>
              <a:rPr lang="es-E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es-E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es-E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s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Beatriz </a:t>
            </a:r>
            <a:r>
              <a:rPr lang="es-E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Peñín</a:t>
            </a:r>
            <a:endParaRPr lang="es-E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Teresa Martínez del Campo</a:t>
            </a:r>
          </a:p>
          <a:p>
            <a:r>
              <a:rPr lang="es-E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Pedro Almendros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827"/>
          <a:stretch/>
        </p:blipFill>
        <p:spPr>
          <a:xfrm>
            <a:off x="7037031" y="1777227"/>
            <a:ext cx="1325475" cy="1522705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68" r="8593"/>
          <a:stretch/>
        </p:blipFill>
        <p:spPr>
          <a:xfrm>
            <a:off x="9302983" y="2076915"/>
            <a:ext cx="2197545" cy="1066800"/>
          </a:xfrm>
          <a:prstGeom prst="rect">
            <a:avLst/>
          </a:prstGeom>
        </p:spPr>
      </p:pic>
      <p:pic>
        <p:nvPicPr>
          <p:cNvPr id="13" name="Picture 8" descr="ECSOC2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3729" y="3419642"/>
            <a:ext cx="1229767" cy="1229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ángulo 13"/>
          <p:cNvSpPr/>
          <p:nvPr/>
        </p:nvSpPr>
        <p:spPr>
          <a:xfrm>
            <a:off x="9683496" y="127037"/>
            <a:ext cx="245634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latin typeface="source sans pro"/>
              </a:rPr>
              <a:t>Mireia Toledano Pinedo</a:t>
            </a:r>
            <a:endParaRPr lang="es-ES" sz="1200" b="1" dirty="0"/>
          </a:p>
        </p:txBody>
      </p:sp>
      <p:sp>
        <p:nvSpPr>
          <p:cNvPr id="2" name="Rectángulo 1"/>
          <p:cNvSpPr/>
          <p:nvPr/>
        </p:nvSpPr>
        <p:spPr>
          <a:xfrm>
            <a:off x="2701129" y="5342885"/>
            <a:ext cx="86718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Support for this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work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by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AEI (MICIU) and FEDER (Project PGC2018-095025-B-I00).</a:t>
            </a:r>
            <a:endParaRPr lang="es-ES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1266" name="Picture 2" descr="Archivo:Logotipo del Ministerio de Ciencia, Innovación y Universidades.svg  - Wikipedia, la enciclopedia libr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100" y="5275882"/>
            <a:ext cx="1928957" cy="503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940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Fondos de pantalla blancos - FondosMi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17942"/>
            <a:ext cx="12192000" cy="5540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96101" y="192559"/>
            <a:ext cx="3420806" cy="970450"/>
          </a:xfrm>
        </p:spPr>
        <p:txBody>
          <a:bodyPr/>
          <a:lstStyle/>
          <a:p>
            <a:r>
              <a:rPr lang="es-ES" dirty="0" err="1" smtClean="0"/>
              <a:t>Introduction</a:t>
            </a:r>
            <a:endParaRPr lang="es-ES" dirty="0"/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6304417"/>
              </p:ext>
            </p:extLst>
          </p:nvPr>
        </p:nvGraphicFramePr>
        <p:xfrm>
          <a:off x="6168788" y="2703158"/>
          <a:ext cx="5118498" cy="2098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CS ChemDraw Drawing" r:id="rId5" imgW="4038600" imgH="1619250" progId="ChemDraw.Document.6.0">
                  <p:embed/>
                </p:oleObj>
              </mc:Choice>
              <mc:Fallback>
                <p:oleObj name="CS ChemDraw Drawing" r:id="rId5" imgW="4038600" imgH="1619250" progId="ChemDraw.Document.6.0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8788" y="2703158"/>
                        <a:ext cx="5118498" cy="20983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ángulo redondeado 8"/>
          <p:cNvSpPr/>
          <p:nvPr/>
        </p:nvSpPr>
        <p:spPr>
          <a:xfrm>
            <a:off x="738307" y="2757258"/>
            <a:ext cx="4608241" cy="2165966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/>
          <p:cNvSpPr/>
          <p:nvPr/>
        </p:nvSpPr>
        <p:spPr>
          <a:xfrm>
            <a:off x="923934" y="2965917"/>
            <a:ext cx="425518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recent years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chemistry of 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compounds has attracted the attention of many chemists 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giving rise to many 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studies 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due to 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presence of 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cumulated 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diene in the structure of 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compound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Among most important properties of the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allenes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include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en-US" sz="1600" dirty="0" smtClean="0"/>
          </a:p>
        </p:txBody>
      </p:sp>
      <p:sp>
        <p:nvSpPr>
          <p:cNvPr id="11" name="Rectángulo 10"/>
          <p:cNvSpPr/>
          <p:nvPr/>
        </p:nvSpPr>
        <p:spPr>
          <a:xfrm>
            <a:off x="326513" y="6395748"/>
            <a:ext cx="849147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4A4A4A"/>
                </a:solidFill>
                <a:latin typeface="source sans pro"/>
              </a:rPr>
              <a:t>The 24rd </a:t>
            </a:r>
            <a:r>
              <a:rPr lang="en-US" sz="1200" dirty="0">
                <a:solidFill>
                  <a:srgbClr val="4A4A4A"/>
                </a:solidFill>
                <a:latin typeface="source sans pro"/>
              </a:rPr>
              <a:t>International Electronic Conference on Synthetic Organic Chemistry</a:t>
            </a:r>
            <a:endParaRPr lang="es-ES" sz="1200" dirty="0"/>
          </a:p>
        </p:txBody>
      </p:sp>
      <p:sp>
        <p:nvSpPr>
          <p:cNvPr id="12" name="Rectángulo 11"/>
          <p:cNvSpPr/>
          <p:nvPr/>
        </p:nvSpPr>
        <p:spPr>
          <a:xfrm>
            <a:off x="9683496" y="127037"/>
            <a:ext cx="245634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latin typeface="source sans pro"/>
              </a:rPr>
              <a:t>Mireia Toledano Pinedo</a:t>
            </a:r>
            <a:endParaRPr lang="es-ES" sz="1200" b="1" dirty="0"/>
          </a:p>
        </p:txBody>
      </p:sp>
      <p:sp>
        <p:nvSpPr>
          <p:cNvPr id="13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544086" y="6307622"/>
            <a:ext cx="2743200" cy="365125"/>
          </a:xfrm>
        </p:spPr>
        <p:txBody>
          <a:bodyPr/>
          <a:lstStyle/>
          <a:p>
            <a:fld id="{185576F8-BFCC-495C-9E2C-92ACB3CF68CD}" type="slidenum">
              <a:rPr lang="es-ES" sz="1200">
                <a:solidFill>
                  <a:schemeClr val="bg1"/>
                </a:solidFill>
              </a:rPr>
              <a:pPr/>
              <a:t>2</a:t>
            </a:fld>
            <a:endParaRPr lang="es-E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13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ondos de pantalla blancos - FondosMi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17942"/>
            <a:ext cx="12192000" cy="5540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Fondos de pantalla blancos - FondosMi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3932" y="13884812"/>
            <a:ext cx="16622964" cy="7906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ítulo 3"/>
          <p:cNvSpPr>
            <a:spLocks noGrp="1"/>
          </p:cNvSpPr>
          <p:nvPr>
            <p:ph type="title"/>
          </p:nvPr>
        </p:nvSpPr>
        <p:spPr>
          <a:xfrm>
            <a:off x="496101" y="192559"/>
            <a:ext cx="3420806" cy="970450"/>
          </a:xfrm>
        </p:spPr>
        <p:txBody>
          <a:bodyPr/>
          <a:lstStyle/>
          <a:p>
            <a:r>
              <a:rPr lang="es-ES" dirty="0" err="1" smtClean="0"/>
              <a:t>Introduction</a:t>
            </a:r>
            <a:endParaRPr lang="es-ES" dirty="0"/>
          </a:p>
        </p:txBody>
      </p:sp>
      <p:sp>
        <p:nvSpPr>
          <p:cNvPr id="9" name="Rectángulo redondeado 8"/>
          <p:cNvSpPr/>
          <p:nvPr/>
        </p:nvSpPr>
        <p:spPr>
          <a:xfrm>
            <a:off x="4944796" y="4206821"/>
            <a:ext cx="1884734" cy="582213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Iododienes</a:t>
            </a: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122761" y="5163018"/>
            <a:ext cx="2198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Diels-Alder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reaction</a:t>
            </a:r>
            <a:endParaRPr lang="es-E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652120" y="41833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Stille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reaction</a:t>
            </a:r>
            <a:endParaRPr lang="es-E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430694" y="4178867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Negishi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reaction</a:t>
            </a:r>
            <a:endParaRPr lang="es-E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7139315" y="5163018"/>
            <a:ext cx="2364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Sonogashira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reaction</a:t>
            </a:r>
            <a:endParaRPr lang="es-E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280931" y="3351795"/>
            <a:ext cx="3275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arbonylation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cross-couplings</a:t>
            </a:r>
            <a:endParaRPr lang="es-E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7139315" y="3351795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olvolysis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reactions</a:t>
            </a:r>
            <a:endParaRPr lang="es-E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5236985" y="565243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etallation</a:t>
            </a:r>
            <a:endParaRPr lang="es-E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326513" y="6395748"/>
            <a:ext cx="849147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4A4A4A"/>
                </a:solidFill>
                <a:latin typeface="source sans pro"/>
              </a:rPr>
              <a:t>The </a:t>
            </a:r>
            <a:r>
              <a:rPr lang="en-US" sz="1200" dirty="0" smtClean="0">
                <a:solidFill>
                  <a:srgbClr val="4A4A4A"/>
                </a:solidFill>
                <a:latin typeface="source sans pro"/>
              </a:rPr>
              <a:t>24rd </a:t>
            </a:r>
            <a:r>
              <a:rPr lang="en-US" sz="1200" dirty="0">
                <a:solidFill>
                  <a:srgbClr val="4A4A4A"/>
                </a:solidFill>
                <a:latin typeface="source sans pro"/>
              </a:rPr>
              <a:t>International Electronic Conference on Synthetic Organic Chemistry</a:t>
            </a:r>
            <a:endParaRPr lang="es-ES" sz="1200" dirty="0"/>
          </a:p>
        </p:txBody>
      </p:sp>
      <p:sp>
        <p:nvSpPr>
          <p:cNvPr id="2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544086" y="6307622"/>
            <a:ext cx="2743200" cy="365125"/>
          </a:xfrm>
        </p:spPr>
        <p:txBody>
          <a:bodyPr/>
          <a:lstStyle/>
          <a:p>
            <a:r>
              <a:rPr lang="es-ES" sz="1200" dirty="0" smtClean="0">
                <a:solidFill>
                  <a:schemeClr val="bg1"/>
                </a:solidFill>
              </a:rPr>
              <a:t>3</a:t>
            </a:r>
            <a:endParaRPr lang="es-ES" sz="1200" dirty="0">
              <a:solidFill>
                <a:schemeClr val="bg1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96101" y="1704993"/>
            <a:ext cx="1120463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ododienes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interesting species for the organic  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chemistry 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because of their wide reactivity 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applications. These 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compounds are intermediates of many reactions 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Diels-Alder reactions, 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palladium-catalyzed reactions 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such 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US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Stille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Negishi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Sonogashira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carbonylation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cross-couplings, 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solvolysis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reactions 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metalation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Conector recto de flecha 4"/>
          <p:cNvCxnSpPr/>
          <p:nvPr/>
        </p:nvCxnSpPr>
        <p:spPr>
          <a:xfrm flipV="1">
            <a:off x="6829530" y="3801012"/>
            <a:ext cx="309785" cy="2447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/>
          <p:cNvCxnSpPr/>
          <p:nvPr/>
        </p:nvCxnSpPr>
        <p:spPr>
          <a:xfrm>
            <a:off x="7165434" y="4479309"/>
            <a:ext cx="1001142" cy="2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/>
          <p:nvPr/>
        </p:nvCxnSpPr>
        <p:spPr>
          <a:xfrm>
            <a:off x="6829529" y="4849935"/>
            <a:ext cx="309785" cy="3509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/>
          <p:nvPr/>
        </p:nvCxnSpPr>
        <p:spPr>
          <a:xfrm flipH="1" flipV="1">
            <a:off x="4445391" y="3800917"/>
            <a:ext cx="374306" cy="3390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de flecha 34"/>
          <p:cNvCxnSpPr/>
          <p:nvPr/>
        </p:nvCxnSpPr>
        <p:spPr>
          <a:xfrm flipH="1">
            <a:off x="4386005" y="4835036"/>
            <a:ext cx="372486" cy="3987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de flecha 36"/>
          <p:cNvCxnSpPr/>
          <p:nvPr/>
        </p:nvCxnSpPr>
        <p:spPr>
          <a:xfrm flipH="1" flipV="1">
            <a:off x="3485898" y="4416173"/>
            <a:ext cx="1272593" cy="623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/>
          <p:cNvCxnSpPr/>
          <p:nvPr/>
        </p:nvCxnSpPr>
        <p:spPr>
          <a:xfrm flipH="1">
            <a:off x="5824456" y="4943967"/>
            <a:ext cx="62707" cy="7084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ángulo 29"/>
          <p:cNvSpPr/>
          <p:nvPr/>
        </p:nvSpPr>
        <p:spPr>
          <a:xfrm>
            <a:off x="9683496" y="127037"/>
            <a:ext cx="245634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latin typeface="source sans pro"/>
              </a:rPr>
              <a:t>Mireia Toledano Pinedo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13445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Fondos de pantalla blancos - FondosMi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17783"/>
            <a:ext cx="12192000" cy="5540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3"/>
          <p:cNvSpPr>
            <a:spLocks noGrp="1"/>
          </p:cNvSpPr>
          <p:nvPr>
            <p:ph type="title"/>
          </p:nvPr>
        </p:nvSpPr>
        <p:spPr>
          <a:xfrm>
            <a:off x="496101" y="192559"/>
            <a:ext cx="3420806" cy="970450"/>
          </a:xfrm>
        </p:spPr>
        <p:txBody>
          <a:bodyPr/>
          <a:lstStyle/>
          <a:p>
            <a:r>
              <a:rPr lang="es-ES" dirty="0" err="1" smtClean="0"/>
              <a:t>Introduction</a:t>
            </a:r>
            <a:endParaRPr lang="es-ES" dirty="0"/>
          </a:p>
        </p:txBody>
      </p:sp>
      <p:graphicFrame>
        <p:nvGraphicFramePr>
          <p:cNvPr id="9" name="Obje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8981340"/>
              </p:ext>
            </p:extLst>
          </p:nvPr>
        </p:nvGraphicFramePr>
        <p:xfrm>
          <a:off x="404813" y="2141352"/>
          <a:ext cx="6977062" cy="354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CS ChemDraw Drawing" r:id="rId4" imgW="5497967" imgH="2787317" progId="ChemDraw.Document.6.0">
                  <p:embed/>
                </p:oleObj>
              </mc:Choice>
              <mc:Fallback>
                <p:oleObj name="CS ChemDraw Drawing" r:id="rId4" imgW="5497967" imgH="2787317" progId="ChemDraw.Document.6.0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3" y="2141352"/>
                        <a:ext cx="6977062" cy="354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ángulo 9"/>
          <p:cNvSpPr/>
          <p:nvPr/>
        </p:nvSpPr>
        <p:spPr>
          <a:xfrm>
            <a:off x="326513" y="6395748"/>
            <a:ext cx="849147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4A4A4A"/>
                </a:solidFill>
                <a:latin typeface="source sans pro"/>
              </a:rPr>
              <a:t>The </a:t>
            </a:r>
            <a:r>
              <a:rPr lang="en-US" sz="1200" dirty="0" smtClean="0">
                <a:solidFill>
                  <a:srgbClr val="4A4A4A"/>
                </a:solidFill>
                <a:latin typeface="source sans pro"/>
              </a:rPr>
              <a:t>24rd </a:t>
            </a:r>
            <a:r>
              <a:rPr lang="en-US" sz="1200" dirty="0">
                <a:solidFill>
                  <a:srgbClr val="4A4A4A"/>
                </a:solidFill>
                <a:latin typeface="source sans pro"/>
              </a:rPr>
              <a:t>International Electronic Conference on Synthetic Organic Chemistry</a:t>
            </a:r>
            <a:endParaRPr lang="es-ES" sz="1200" dirty="0"/>
          </a:p>
        </p:txBody>
      </p:sp>
      <p:sp>
        <p:nvSpPr>
          <p:cNvPr id="13" name="Rectángulo redondeado 12"/>
          <p:cNvSpPr/>
          <p:nvPr/>
        </p:nvSpPr>
        <p:spPr>
          <a:xfrm>
            <a:off x="7693191" y="2018509"/>
            <a:ext cx="3626464" cy="2014511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redondeado 10"/>
          <p:cNvSpPr/>
          <p:nvPr/>
        </p:nvSpPr>
        <p:spPr>
          <a:xfrm>
            <a:off x="7693191" y="4187795"/>
            <a:ext cx="3626464" cy="1565476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/>
          <p:cNvSpPr/>
          <p:nvPr/>
        </p:nvSpPr>
        <p:spPr>
          <a:xfrm>
            <a:off x="7845516" y="2125715"/>
            <a:ext cx="332181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Okamoto et al. described the oxidant addition of (η</a:t>
            </a:r>
            <a:r>
              <a:rPr lang="en-US" sz="16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-propene)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(O-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lang="en-US" sz="1600" baseline="-25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to α-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allenyl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carbonates to form titanium compounds that by reacting them with molecular iodine they obtained </a:t>
            </a:r>
            <a:r>
              <a:rPr lang="en-US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2-iodo-1,3-dienes.</a:t>
            </a:r>
          </a:p>
          <a:p>
            <a:pPr algn="just"/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endParaRPr lang="en-US" sz="160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en-US" sz="16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Nishimaya</a:t>
            </a:r>
            <a:r>
              <a:rPr lang="en-US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 al. observed the obtaining of 2-iodo-1,3-butadiene by treatment of 1-trimethylsilyl-2,3-butadiene with I</a:t>
            </a:r>
            <a:r>
              <a:rPr lang="en-US" sz="1600" baseline="-25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tetra-n-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butylammonium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fluoride (TBAF</a:t>
            </a:r>
            <a:r>
              <a:rPr lang="en-US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544086" y="6307622"/>
            <a:ext cx="2743200" cy="365125"/>
          </a:xfrm>
        </p:spPr>
        <p:txBody>
          <a:bodyPr/>
          <a:lstStyle/>
          <a:p>
            <a:r>
              <a:rPr lang="es-ES" sz="1200" dirty="0" smtClean="0">
                <a:solidFill>
                  <a:schemeClr val="bg1"/>
                </a:solidFill>
              </a:rPr>
              <a:t>4</a:t>
            </a:r>
            <a:endParaRPr lang="es-ES" sz="1200" dirty="0">
              <a:solidFill>
                <a:schemeClr val="bg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478673" y="1662313"/>
            <a:ext cx="6876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Previous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reports on the synthesis of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iododienes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from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allenes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9683496" y="127037"/>
            <a:ext cx="245634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latin typeface="source sans pro"/>
              </a:rPr>
              <a:t>Mireia Toledano Pinedo</a:t>
            </a:r>
            <a:endParaRPr lang="es-ES" sz="1200" b="1" dirty="0"/>
          </a:p>
        </p:txBody>
      </p:sp>
      <p:sp>
        <p:nvSpPr>
          <p:cNvPr id="2" name="Rectángulo 1"/>
          <p:cNvSpPr/>
          <p:nvPr/>
        </p:nvSpPr>
        <p:spPr>
          <a:xfrm>
            <a:off x="812096" y="6026933"/>
            <a:ext cx="1056780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n-GB" sz="11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Okamoto, S.; Sato, H.; Sato, F. </a:t>
            </a:r>
            <a:r>
              <a:rPr lang="en-GB" sz="11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Tetrahedrom</a:t>
            </a:r>
            <a:r>
              <a:rPr lang="en-GB" sz="11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Lett</a:t>
            </a:r>
            <a:r>
              <a:rPr lang="en-GB" sz="11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., </a:t>
            </a:r>
            <a:r>
              <a:rPr lang="en-GB" sz="11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1996</a:t>
            </a:r>
            <a:r>
              <a:rPr lang="en-GB" sz="11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37</a:t>
            </a:r>
            <a:r>
              <a:rPr lang="en-GB" sz="11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sz="11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8865. </a:t>
            </a:r>
            <a:r>
              <a:rPr lang="en-GB" sz="11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Nishiyama</a:t>
            </a:r>
            <a:r>
              <a:rPr lang="en-GB" sz="11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T.; </a:t>
            </a:r>
            <a:r>
              <a:rPr lang="en-GB" sz="11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Esumi</a:t>
            </a:r>
            <a:r>
              <a:rPr lang="en-GB" sz="11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T.; </a:t>
            </a:r>
            <a:r>
              <a:rPr lang="en-GB" sz="11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Iwabuchi</a:t>
            </a:r>
            <a:r>
              <a:rPr lang="en-GB" sz="11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Y.; </a:t>
            </a:r>
            <a:r>
              <a:rPr lang="en-GB" sz="11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Irie</a:t>
            </a:r>
            <a:r>
              <a:rPr lang="en-GB" sz="11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H.; </a:t>
            </a:r>
            <a:r>
              <a:rPr lang="en-GB" sz="11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Hatakeyama</a:t>
            </a:r>
            <a:r>
              <a:rPr lang="en-GB" sz="11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S. </a:t>
            </a:r>
            <a:r>
              <a:rPr lang="en-GB" sz="11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Tetrahedrom</a:t>
            </a:r>
            <a:r>
              <a:rPr lang="en-GB" sz="11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1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lett</a:t>
            </a:r>
            <a:r>
              <a:rPr lang="en-GB" sz="11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., </a:t>
            </a:r>
            <a:r>
              <a:rPr lang="en-GB" sz="11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1998</a:t>
            </a:r>
            <a:r>
              <a:rPr lang="en-GB" sz="11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sz="11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39</a:t>
            </a:r>
            <a:r>
              <a:rPr lang="en-GB" sz="11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43.</a:t>
            </a:r>
            <a:endParaRPr lang="es-ES" sz="11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6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ondos de pantalla blancos - FondosMi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17942"/>
            <a:ext cx="12192000" cy="5540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326513" y="6395748"/>
            <a:ext cx="849147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4A4A4A"/>
                </a:solidFill>
                <a:latin typeface="source sans pro"/>
              </a:rPr>
              <a:t>The </a:t>
            </a:r>
            <a:r>
              <a:rPr lang="en-US" sz="1200" dirty="0" smtClean="0">
                <a:solidFill>
                  <a:srgbClr val="4A4A4A"/>
                </a:solidFill>
                <a:latin typeface="source sans pro"/>
              </a:rPr>
              <a:t>24rd </a:t>
            </a:r>
            <a:r>
              <a:rPr lang="en-US" sz="1200" dirty="0">
                <a:solidFill>
                  <a:srgbClr val="4A4A4A"/>
                </a:solidFill>
                <a:latin typeface="source sans pro"/>
              </a:rPr>
              <a:t>International Electronic Conference on Synthetic Organic Chemistry</a:t>
            </a:r>
            <a:endParaRPr lang="es-ES" sz="1200" dirty="0"/>
          </a:p>
        </p:txBody>
      </p:sp>
      <p:sp>
        <p:nvSpPr>
          <p:cNvPr id="6" name="Título 3"/>
          <p:cNvSpPr>
            <a:spLocks noGrp="1"/>
          </p:cNvSpPr>
          <p:nvPr>
            <p:ph type="title"/>
          </p:nvPr>
        </p:nvSpPr>
        <p:spPr>
          <a:xfrm>
            <a:off x="496101" y="192559"/>
            <a:ext cx="3420806" cy="970450"/>
          </a:xfrm>
        </p:spPr>
        <p:txBody>
          <a:bodyPr/>
          <a:lstStyle/>
          <a:p>
            <a:r>
              <a:rPr lang="es-ES" dirty="0" smtClean="0"/>
              <a:t>Objetive</a:t>
            </a:r>
            <a:endParaRPr lang="es-ES" dirty="0"/>
          </a:p>
        </p:txBody>
      </p:sp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974914"/>
              </p:ext>
            </p:extLst>
          </p:nvPr>
        </p:nvGraphicFramePr>
        <p:xfrm>
          <a:off x="3492453" y="3282643"/>
          <a:ext cx="4764443" cy="1698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CS ChemDraw Drawing" r:id="rId4" imgW="3167686" imgH="1080312" progId="ChemDraw.Document.6.0">
                  <p:embed/>
                </p:oleObj>
              </mc:Choice>
              <mc:Fallback>
                <p:oleObj name="CS ChemDraw Drawing" r:id="rId4" imgW="3167686" imgH="1080312" progId="ChemDraw.Document.6.0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453" y="3282643"/>
                        <a:ext cx="4764443" cy="16981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ángulo 8"/>
          <p:cNvSpPr/>
          <p:nvPr/>
        </p:nvSpPr>
        <p:spPr>
          <a:xfrm>
            <a:off x="1255593" y="1979662"/>
            <a:ext cx="93350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aim of this project is the development of a new synthetic method that allows to obtain 3-iodo-1,3-dienes directly from α-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allenols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through a sustainable process. </a:t>
            </a:r>
            <a:endParaRPr lang="es-E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544086" y="6307622"/>
            <a:ext cx="2743200" cy="365125"/>
          </a:xfrm>
        </p:spPr>
        <p:txBody>
          <a:bodyPr/>
          <a:lstStyle/>
          <a:p>
            <a:r>
              <a:rPr lang="es-ES" sz="1200" dirty="0" smtClean="0">
                <a:solidFill>
                  <a:schemeClr val="bg1"/>
                </a:solidFill>
              </a:rPr>
              <a:t>5</a:t>
            </a:r>
            <a:endParaRPr lang="es-ES" sz="1200" dirty="0">
              <a:solidFill>
                <a:schemeClr val="bg1"/>
              </a:solidFill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9683496" y="127037"/>
            <a:ext cx="245634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latin typeface="source sans pro"/>
              </a:rPr>
              <a:t>Mireia Toledano Pinedo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42034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ondos de pantalla blancos - FondosMi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17942"/>
            <a:ext cx="12192000" cy="5540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326513" y="6395748"/>
            <a:ext cx="849147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4A4A4A"/>
                </a:solidFill>
                <a:latin typeface="source sans pro"/>
              </a:rPr>
              <a:t>The </a:t>
            </a:r>
            <a:r>
              <a:rPr lang="en-US" sz="1200" dirty="0" smtClean="0">
                <a:solidFill>
                  <a:srgbClr val="4A4A4A"/>
                </a:solidFill>
                <a:latin typeface="source sans pro"/>
              </a:rPr>
              <a:t>24rd </a:t>
            </a:r>
            <a:r>
              <a:rPr lang="en-US" sz="1200" dirty="0">
                <a:solidFill>
                  <a:srgbClr val="4A4A4A"/>
                </a:solidFill>
                <a:latin typeface="source sans pro"/>
              </a:rPr>
              <a:t>International Electronic Conference on Synthetic Organic Chemistry</a:t>
            </a:r>
            <a:endParaRPr lang="es-ES" sz="1200" dirty="0"/>
          </a:p>
        </p:txBody>
      </p:sp>
      <p:sp>
        <p:nvSpPr>
          <p:cNvPr id="7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544086" y="6307622"/>
            <a:ext cx="2743200" cy="365125"/>
          </a:xfrm>
        </p:spPr>
        <p:txBody>
          <a:bodyPr/>
          <a:lstStyle/>
          <a:p>
            <a:r>
              <a:rPr lang="es-ES" sz="1200" dirty="0" smtClean="0">
                <a:solidFill>
                  <a:schemeClr val="bg1"/>
                </a:solidFill>
              </a:rPr>
              <a:t>6</a:t>
            </a:r>
            <a:endParaRPr lang="es-ES" sz="1200" dirty="0">
              <a:solidFill>
                <a:schemeClr val="bg1"/>
              </a:solidFill>
            </a:endParaRPr>
          </a:p>
        </p:txBody>
      </p:sp>
      <p:graphicFrame>
        <p:nvGraphicFramePr>
          <p:cNvPr id="9" name="Obje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3561295"/>
              </p:ext>
            </p:extLst>
          </p:nvPr>
        </p:nvGraphicFramePr>
        <p:xfrm>
          <a:off x="1893888" y="2605088"/>
          <a:ext cx="7332662" cy="1414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CS ChemDraw Drawing" r:id="rId4" imgW="5125031" imgH="984158" progId="ChemDraw.Document.6.0">
                  <p:embed/>
                </p:oleObj>
              </mc:Choice>
              <mc:Fallback>
                <p:oleObj name="CS ChemDraw Drawing" r:id="rId4" imgW="5125031" imgH="984158" progId="ChemDraw.Document.6.0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3888" y="2605088"/>
                        <a:ext cx="7332662" cy="1414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497183"/>
              </p:ext>
            </p:extLst>
          </p:nvPr>
        </p:nvGraphicFramePr>
        <p:xfrm>
          <a:off x="483209" y="4476021"/>
          <a:ext cx="4745411" cy="15401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0603"/>
                <a:gridCol w="1160603"/>
                <a:gridCol w="1544983"/>
                <a:gridCol w="879222"/>
              </a:tblGrid>
              <a:tr h="307958"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effectLst/>
                        </a:rPr>
                        <a:t>Entry</a:t>
                      </a:r>
                      <a:endParaRPr lang="es-E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ZnI</a:t>
                      </a:r>
                      <a:r>
                        <a:rPr lang="es-ES" sz="1200" baseline="-25000">
                          <a:effectLst/>
                        </a:rPr>
                        <a:t>2</a:t>
                      </a:r>
                      <a:r>
                        <a:rPr lang="es-ES" sz="1200">
                          <a:effectLst/>
                        </a:rPr>
                        <a:t> (equiv.)</a:t>
                      </a:r>
                      <a:endParaRPr lang="es-E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TsOH·H</a:t>
                      </a:r>
                      <a:r>
                        <a:rPr lang="en-US" sz="1200" baseline="-25000">
                          <a:effectLst/>
                        </a:rPr>
                        <a:t>2</a:t>
                      </a:r>
                      <a:r>
                        <a:rPr lang="en-US" sz="1200">
                          <a:effectLst/>
                        </a:rPr>
                        <a:t>O (equiv.)</a:t>
                      </a:r>
                      <a:endParaRPr lang="es-E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Yield (%)</a:t>
                      </a:r>
                      <a:endParaRPr lang="es-E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8059"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1</a:t>
                      </a:r>
                      <a:endParaRPr lang="es-E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0.025</a:t>
                      </a:r>
                      <a:endParaRPr lang="es-E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0.025</a:t>
                      </a:r>
                      <a:endParaRPr lang="es-E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s-E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8059"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2</a:t>
                      </a:r>
                      <a:endParaRPr lang="es-E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0.1</a:t>
                      </a:r>
                      <a:endParaRPr lang="es-E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0.1</a:t>
                      </a:r>
                      <a:endParaRPr lang="es-E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33</a:t>
                      </a:r>
                      <a:endParaRPr lang="es-E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8059"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3</a:t>
                      </a:r>
                      <a:endParaRPr lang="es-E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1.2</a:t>
                      </a:r>
                      <a:endParaRPr lang="es-E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0.1</a:t>
                      </a:r>
                      <a:endParaRPr lang="es-E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37</a:t>
                      </a:r>
                      <a:endParaRPr lang="es-E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8059"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4</a:t>
                      </a:r>
                      <a:endParaRPr lang="es-ES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1.2</a:t>
                      </a:r>
                      <a:endParaRPr lang="es-ES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</a:rPr>
                        <a:t>-</a:t>
                      </a:r>
                      <a:endParaRPr lang="es-ES" sz="18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48</a:t>
                      </a:r>
                      <a:endParaRPr lang="es-ES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1" name="Rectángulo 10"/>
          <p:cNvSpPr/>
          <p:nvPr/>
        </p:nvSpPr>
        <p:spPr>
          <a:xfrm>
            <a:off x="847885" y="1638985"/>
            <a:ext cx="1022217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Allenol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1a 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selected as model substrate. Initial experiments were performed though the reaction of 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1a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</a:t>
            </a:r>
            <a:r>
              <a:rPr lang="en-US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ZnI</a:t>
            </a:r>
            <a:r>
              <a:rPr lang="en-US" sz="1600" baseline="-250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16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toluenesulfonic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acid monohydrate in dichloromethane which provided the 3-iodo-1,3-diene 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2a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 the only reaction product.</a:t>
            </a:r>
            <a:endParaRPr lang="es-ES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16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ítulo 3"/>
          <p:cNvSpPr>
            <a:spLocks noGrp="1"/>
          </p:cNvSpPr>
          <p:nvPr>
            <p:ph type="title"/>
          </p:nvPr>
        </p:nvSpPr>
        <p:spPr>
          <a:xfrm>
            <a:off x="496100" y="192559"/>
            <a:ext cx="8852615" cy="970450"/>
          </a:xfrm>
        </p:spPr>
        <p:txBody>
          <a:bodyPr/>
          <a:lstStyle/>
          <a:p>
            <a:r>
              <a:rPr lang="es-ES" dirty="0" err="1" smtClean="0"/>
              <a:t>Results</a:t>
            </a:r>
            <a:r>
              <a:rPr lang="es-ES" dirty="0" smtClean="0"/>
              <a:t> and </a:t>
            </a:r>
            <a:r>
              <a:rPr lang="es-ES" dirty="0" err="1" smtClean="0"/>
              <a:t>Discussion</a:t>
            </a:r>
            <a:endParaRPr lang="es-ES" dirty="0"/>
          </a:p>
        </p:txBody>
      </p:sp>
      <p:sp>
        <p:nvSpPr>
          <p:cNvPr id="15" name="Rectángulo 14"/>
          <p:cNvSpPr/>
          <p:nvPr/>
        </p:nvSpPr>
        <p:spPr>
          <a:xfrm>
            <a:off x="5496086" y="4645953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yield was 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very low 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the reaction was 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optimized 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conditions were optimized (see Table) 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highest yield of the product was achieved by employing 1.2 equiv. of </a:t>
            </a:r>
            <a:r>
              <a:rPr lang="en-US" sz="1600" dirty="0">
                <a:solidFill>
                  <a:srgbClr val="EA9B1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ZnI</a:t>
            </a:r>
            <a:r>
              <a:rPr lang="en-US" sz="1600" baseline="-25000" dirty="0">
                <a:solidFill>
                  <a:srgbClr val="EA9B1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at room temperature in dichloromethane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wihtout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the presence of </a:t>
            </a:r>
            <a:r>
              <a:rPr lang="en-US" sz="16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toluenesulfonic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acid.</a:t>
            </a:r>
            <a:endParaRPr lang="es-ES" sz="16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9683496" y="127037"/>
            <a:ext cx="245634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latin typeface="source sans pro"/>
              </a:rPr>
              <a:t>Mireia Toledano Pinedo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4919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Fondos de pantalla blancos - FondosMi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17942"/>
            <a:ext cx="12192000" cy="5540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6"/>
          <p:cNvSpPr/>
          <p:nvPr/>
        </p:nvSpPr>
        <p:spPr>
          <a:xfrm>
            <a:off x="326513" y="6395748"/>
            <a:ext cx="849147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4A4A4A"/>
                </a:solidFill>
                <a:latin typeface="source sans pro"/>
              </a:rPr>
              <a:t>The </a:t>
            </a:r>
            <a:r>
              <a:rPr lang="en-US" sz="1200" dirty="0" smtClean="0">
                <a:solidFill>
                  <a:srgbClr val="4A4A4A"/>
                </a:solidFill>
                <a:latin typeface="source sans pro"/>
              </a:rPr>
              <a:t>24rd </a:t>
            </a:r>
            <a:r>
              <a:rPr lang="en-US" sz="1200" dirty="0">
                <a:solidFill>
                  <a:srgbClr val="4A4A4A"/>
                </a:solidFill>
                <a:latin typeface="source sans pro"/>
              </a:rPr>
              <a:t>International Electronic Conference on Synthetic Organic Chemistry</a:t>
            </a:r>
            <a:endParaRPr lang="es-ES" sz="1200" dirty="0"/>
          </a:p>
        </p:txBody>
      </p:sp>
      <p:sp>
        <p:nvSpPr>
          <p:cNvPr id="8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544086" y="6307622"/>
            <a:ext cx="2743200" cy="365125"/>
          </a:xfrm>
        </p:spPr>
        <p:txBody>
          <a:bodyPr/>
          <a:lstStyle/>
          <a:p>
            <a:r>
              <a:rPr lang="es-ES" sz="1200" dirty="0" smtClean="0">
                <a:solidFill>
                  <a:schemeClr val="bg1"/>
                </a:solidFill>
              </a:rPr>
              <a:t>7</a:t>
            </a:r>
            <a:endParaRPr lang="es-ES" sz="1200" dirty="0">
              <a:solidFill>
                <a:schemeClr val="bg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544342" y="1844560"/>
            <a:ext cx="10742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scope of the reaction was explored in different α-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allenols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giving rise to the corresponding 3-iodo-1,3-dienes </a:t>
            </a:r>
            <a:r>
              <a:rPr lang="en-US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2a-h</a:t>
            </a:r>
            <a:r>
              <a:rPr lang="en-US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reasonable yields (22−69%) and good (</a:t>
            </a:r>
            <a:r>
              <a:rPr lang="en-US" sz="16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)-</a:t>
            </a:r>
            <a:r>
              <a:rPr lang="en-US" sz="16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diastereoselectivity</a:t>
            </a:r>
            <a:r>
              <a:rPr lang="en-US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Objeto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4099313"/>
              </p:ext>
            </p:extLst>
          </p:nvPr>
        </p:nvGraphicFramePr>
        <p:xfrm>
          <a:off x="3194050" y="2614613"/>
          <a:ext cx="4816475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9" name="CS ChemDraw Drawing" r:id="rId4" imgW="4230137" imgH="915531" progId="ChemDraw.Document.6.0">
                  <p:embed/>
                </p:oleObj>
              </mc:Choice>
              <mc:Fallback>
                <p:oleObj name="CS ChemDraw Drawing" r:id="rId4" imgW="4230137" imgH="915531" progId="ChemDraw.Document.6.0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4050" y="2614613"/>
                        <a:ext cx="4816475" cy="1044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ítulo 3"/>
          <p:cNvSpPr>
            <a:spLocks noGrp="1"/>
          </p:cNvSpPr>
          <p:nvPr>
            <p:ph type="title"/>
          </p:nvPr>
        </p:nvSpPr>
        <p:spPr>
          <a:xfrm>
            <a:off x="496100" y="192559"/>
            <a:ext cx="8852615" cy="970450"/>
          </a:xfrm>
        </p:spPr>
        <p:txBody>
          <a:bodyPr/>
          <a:lstStyle/>
          <a:p>
            <a:r>
              <a:rPr lang="es-ES" dirty="0" err="1" smtClean="0"/>
              <a:t>Results</a:t>
            </a:r>
            <a:r>
              <a:rPr lang="es-ES" dirty="0" smtClean="0"/>
              <a:t> and </a:t>
            </a:r>
            <a:r>
              <a:rPr lang="es-ES" dirty="0" err="1" smtClean="0"/>
              <a:t>Discussion</a:t>
            </a:r>
            <a:endParaRPr lang="es-ES" dirty="0"/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1888904"/>
              </p:ext>
            </p:extLst>
          </p:nvPr>
        </p:nvGraphicFramePr>
        <p:xfrm>
          <a:off x="840581" y="3898470"/>
          <a:ext cx="10510837" cy="237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0" name="CS ChemDraw Drawing" r:id="rId6" imgW="7851321" imgH="1773370" progId="ChemDraw.Document.6.0">
                  <p:embed/>
                </p:oleObj>
              </mc:Choice>
              <mc:Fallback>
                <p:oleObj name="CS ChemDraw Drawing" r:id="rId6" imgW="7851321" imgH="1773370" progId="ChemDraw.Document.6.0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581" y="3898470"/>
                        <a:ext cx="10510837" cy="2371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ángulo 9"/>
          <p:cNvSpPr/>
          <p:nvPr/>
        </p:nvSpPr>
        <p:spPr>
          <a:xfrm>
            <a:off x="9683496" y="127037"/>
            <a:ext cx="245634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latin typeface="source sans pro"/>
              </a:rPr>
              <a:t>Mireia Toledano Pinedo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330175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ondos de pantalla blancos - FondosMi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9" y="1317942"/>
            <a:ext cx="12192000" cy="5540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326513" y="6395748"/>
            <a:ext cx="849147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4A4A4A"/>
                </a:solidFill>
                <a:latin typeface="source sans pro"/>
              </a:rPr>
              <a:t>The </a:t>
            </a:r>
            <a:r>
              <a:rPr lang="en-US" sz="1200" dirty="0" smtClean="0">
                <a:solidFill>
                  <a:srgbClr val="4A4A4A"/>
                </a:solidFill>
                <a:latin typeface="source sans pro"/>
              </a:rPr>
              <a:t>24rd </a:t>
            </a:r>
            <a:r>
              <a:rPr lang="en-US" sz="1200" dirty="0">
                <a:solidFill>
                  <a:srgbClr val="4A4A4A"/>
                </a:solidFill>
                <a:latin typeface="source sans pro"/>
              </a:rPr>
              <a:t>International Electronic Conference on Synthetic Organic Chemistry</a:t>
            </a:r>
            <a:endParaRPr lang="es-ES" sz="1200" dirty="0"/>
          </a:p>
        </p:txBody>
      </p:sp>
      <p:sp>
        <p:nvSpPr>
          <p:cNvPr id="6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544086" y="6307622"/>
            <a:ext cx="2743200" cy="365125"/>
          </a:xfrm>
        </p:spPr>
        <p:txBody>
          <a:bodyPr/>
          <a:lstStyle/>
          <a:p>
            <a:r>
              <a:rPr lang="es-ES" sz="1200" dirty="0" smtClean="0">
                <a:solidFill>
                  <a:schemeClr val="bg1"/>
                </a:solidFill>
              </a:rPr>
              <a:t>8</a:t>
            </a:r>
            <a:endParaRPr lang="es-ES" sz="1200" dirty="0">
              <a:solidFill>
                <a:schemeClr val="bg1"/>
              </a:solidFill>
            </a:endParaRPr>
          </a:p>
        </p:txBody>
      </p:sp>
      <p:sp>
        <p:nvSpPr>
          <p:cNvPr id="8" name="Título 3"/>
          <p:cNvSpPr>
            <a:spLocks noGrp="1"/>
          </p:cNvSpPr>
          <p:nvPr>
            <p:ph type="title"/>
          </p:nvPr>
        </p:nvSpPr>
        <p:spPr>
          <a:xfrm>
            <a:off x="496100" y="192559"/>
            <a:ext cx="8852615" cy="970450"/>
          </a:xfrm>
        </p:spPr>
        <p:txBody>
          <a:bodyPr/>
          <a:lstStyle/>
          <a:p>
            <a:r>
              <a:rPr lang="es-ES" dirty="0" err="1" smtClean="0"/>
              <a:t>Results</a:t>
            </a:r>
            <a:r>
              <a:rPr lang="es-ES" dirty="0" smtClean="0"/>
              <a:t> and </a:t>
            </a:r>
            <a:r>
              <a:rPr lang="es-ES" dirty="0" err="1" smtClean="0"/>
              <a:t>Discussion</a:t>
            </a:r>
            <a:endParaRPr lang="es-ES" dirty="0"/>
          </a:p>
        </p:txBody>
      </p:sp>
      <p:sp>
        <p:nvSpPr>
          <p:cNvPr id="12" name="Conector 11"/>
          <p:cNvSpPr/>
          <p:nvPr/>
        </p:nvSpPr>
        <p:spPr>
          <a:xfrm>
            <a:off x="9096782" y="4443879"/>
            <a:ext cx="1548472" cy="1249777"/>
          </a:xfrm>
          <a:prstGeom prst="flowChartConnecto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0" name="Obje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2587113"/>
              </p:ext>
            </p:extLst>
          </p:nvPr>
        </p:nvGraphicFramePr>
        <p:xfrm>
          <a:off x="1745908" y="2275642"/>
          <a:ext cx="8707343" cy="34180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2" name="CS ChemDraw Drawing" r:id="rId4" imgW="6302843" imgH="2485283" progId="ChemDraw.Document.6.0">
                  <p:embed/>
                </p:oleObj>
              </mc:Choice>
              <mc:Fallback>
                <p:oleObj name="CS ChemDraw Drawing" r:id="rId4" imgW="6302843" imgH="2485283" progId="ChemDraw.Document.6.0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5908" y="2275642"/>
                        <a:ext cx="8707343" cy="34180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ángulo 10"/>
          <p:cNvSpPr/>
          <p:nvPr/>
        </p:nvSpPr>
        <p:spPr>
          <a:xfrm>
            <a:off x="800373" y="1683653"/>
            <a:ext cx="102543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Possible pathway for the generation of 3-iodo-1,3-dienes 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α-</a:t>
            </a:r>
            <a:r>
              <a:rPr lang="en-US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allenols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1600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9683496" y="127037"/>
            <a:ext cx="245634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latin typeface="source sans pro"/>
              </a:rPr>
              <a:t>Mireia Toledano Pinedo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3252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ondos de pantalla blancos - FondosMi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9" y="1317942"/>
            <a:ext cx="12192000" cy="5540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3"/>
          <p:cNvSpPr>
            <a:spLocks noGrp="1"/>
          </p:cNvSpPr>
          <p:nvPr>
            <p:ph type="title"/>
          </p:nvPr>
        </p:nvSpPr>
        <p:spPr>
          <a:xfrm>
            <a:off x="496100" y="192559"/>
            <a:ext cx="8852615" cy="970450"/>
          </a:xfrm>
        </p:spPr>
        <p:txBody>
          <a:bodyPr/>
          <a:lstStyle/>
          <a:p>
            <a:r>
              <a:rPr lang="es-ES" dirty="0" err="1" smtClean="0"/>
              <a:t>Conclusions</a:t>
            </a:r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326513" y="6395748"/>
            <a:ext cx="849147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4A4A4A"/>
                </a:solidFill>
                <a:latin typeface="source sans pro"/>
              </a:rPr>
              <a:t>The </a:t>
            </a:r>
            <a:r>
              <a:rPr lang="en-US" sz="1200" dirty="0" smtClean="0">
                <a:solidFill>
                  <a:srgbClr val="4A4A4A"/>
                </a:solidFill>
                <a:latin typeface="source sans pro"/>
              </a:rPr>
              <a:t>24rd </a:t>
            </a:r>
            <a:r>
              <a:rPr lang="en-US" sz="1200" dirty="0">
                <a:solidFill>
                  <a:srgbClr val="4A4A4A"/>
                </a:solidFill>
                <a:latin typeface="source sans pro"/>
              </a:rPr>
              <a:t>International Electronic Conference on Synthetic Organic Chemistry</a:t>
            </a:r>
            <a:endParaRPr lang="es-ES" sz="1200" dirty="0"/>
          </a:p>
        </p:txBody>
      </p:sp>
      <p:sp>
        <p:nvSpPr>
          <p:cNvPr id="8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544086" y="6307622"/>
            <a:ext cx="2743200" cy="365125"/>
          </a:xfrm>
        </p:spPr>
        <p:txBody>
          <a:bodyPr/>
          <a:lstStyle/>
          <a:p>
            <a:r>
              <a:rPr lang="es-ES" sz="1200" dirty="0" smtClean="0">
                <a:solidFill>
                  <a:schemeClr val="bg1"/>
                </a:solidFill>
              </a:rPr>
              <a:t>9</a:t>
            </a:r>
            <a:endParaRPr lang="es-ES" sz="1200" dirty="0">
              <a:solidFill>
                <a:schemeClr val="bg1"/>
              </a:solidFill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170295" y="2214326"/>
            <a:ext cx="96647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conclusion, we present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here the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regiocontrolled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synthesis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3-iodo-1,3-dienes, directly from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Symbol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allenols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through a sustainable process using zinc (II) derivatives as metallic promoter. </a:t>
            </a:r>
            <a:endParaRPr lang="es-E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4320124" y="3503647"/>
            <a:ext cx="2946400" cy="1709063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2" name="Objeto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3378662"/>
              </p:ext>
            </p:extLst>
          </p:nvPr>
        </p:nvGraphicFramePr>
        <p:xfrm>
          <a:off x="4766212" y="3632095"/>
          <a:ext cx="2054225" cy="14521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name="CS ChemDraw Drawing" r:id="rId4" imgW="1261401" imgH="891399" progId="ChemDraw.Document.6.0">
                  <p:embed/>
                </p:oleObj>
              </mc:Choice>
              <mc:Fallback>
                <p:oleObj name="CS ChemDraw Drawing" r:id="rId4" imgW="1261401" imgH="891399" progId="ChemDraw.Document.6.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6212" y="3632095"/>
                        <a:ext cx="2054225" cy="14521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ángulo 9"/>
          <p:cNvSpPr/>
          <p:nvPr/>
        </p:nvSpPr>
        <p:spPr>
          <a:xfrm>
            <a:off x="9683496" y="127037"/>
            <a:ext cx="245634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latin typeface="source sans pro"/>
              </a:rPr>
              <a:t>Mireia Toledano Pinedo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396297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Ci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TM03457503[[fn=Citable]]</Template>
  <TotalTime>545</TotalTime>
  <Words>652</Words>
  <Application>Microsoft Office PowerPoint</Application>
  <PresentationFormat>Panorámica</PresentationFormat>
  <Paragraphs>90</Paragraphs>
  <Slides>10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21" baseType="lpstr">
      <vt:lpstr>Arial</vt:lpstr>
      <vt:lpstr>Arial Narrow</vt:lpstr>
      <vt:lpstr>Calibri</vt:lpstr>
      <vt:lpstr>Century Gothic</vt:lpstr>
      <vt:lpstr>Helvetica</vt:lpstr>
      <vt:lpstr>source sans pro</vt:lpstr>
      <vt:lpstr>Symbol</vt:lpstr>
      <vt:lpstr>Times New Roman</vt:lpstr>
      <vt:lpstr>Wingdings 2</vt:lpstr>
      <vt:lpstr>Citable</vt:lpstr>
      <vt:lpstr>CS ChemDraw Drawing</vt:lpstr>
      <vt:lpstr>Zn-Catalyzed Direct Synthesis of 3-Iodo-1,3-dienes from  α-Allenols</vt:lpstr>
      <vt:lpstr>Introduction</vt:lpstr>
      <vt:lpstr>Introduction</vt:lpstr>
      <vt:lpstr>Introduction</vt:lpstr>
      <vt:lpstr>Objetive</vt:lpstr>
      <vt:lpstr>Results and Discussion</vt:lpstr>
      <vt:lpstr>Results and Discussion</vt:lpstr>
      <vt:lpstr>Results and Discussion</vt:lpstr>
      <vt:lpstr>Conclusions</vt:lpstr>
      <vt:lpstr>Acknowledgements: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SÍNTESIS DE 2-(FENILSELENIL)BUT-2-ENALES Y 4-OXO-3-(FENILSELENIL)PENT-2-ENONAS</dc:title>
  <dc:creator>Mireia Toledano Pinedo</dc:creator>
  <cp:lastModifiedBy>Mireia Toledano Pinedo</cp:lastModifiedBy>
  <cp:revision>53</cp:revision>
  <dcterms:created xsi:type="dcterms:W3CDTF">2020-09-28T18:36:06Z</dcterms:created>
  <dcterms:modified xsi:type="dcterms:W3CDTF">2020-11-03T15:05:14Z</dcterms:modified>
</cp:coreProperties>
</file>