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6" r:id="rId2"/>
    <p:sldId id="261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Martínez del Campo" initials="TMdC" lastIdx="7" clrIdx="0">
    <p:extLst>
      <p:ext uri="{19B8F6BF-5375-455C-9EA6-DF929625EA0E}">
        <p15:presenceInfo xmlns:p15="http://schemas.microsoft.com/office/powerpoint/2012/main" userId="1b8a13f82e4d7b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B1A"/>
    <a:srgbClr val="ECA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B78D0-34F4-4723-AB60-709F91BE815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D1364-BE92-4AE4-BCF0-6277B4687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59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1364-BE92-4AE4-BCF0-6277B46871E0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1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77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08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909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92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871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6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59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0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10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2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4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43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09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54F6EAC-D21E-44FC-8706-B7E4CE2B5FCD}" type="datetimeFigureOut">
              <a:rPr lang="es-ES" smtClean="0"/>
              <a:pPr/>
              <a:t>03/11/2020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34DCE39-3EFD-4290-AB4C-83454E8B5A1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432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Fondos de pantalla blancos - FondosM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9546"/>
            <a:ext cx="12192000" cy="1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5092" y="1609759"/>
            <a:ext cx="10881815" cy="2634018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Zn-</a:t>
            </a:r>
            <a:r>
              <a:rPr lang="en-GB" b="1" dirty="0" err="1"/>
              <a:t>Catalyzed</a:t>
            </a:r>
            <a:r>
              <a:rPr lang="en-GB" b="1" dirty="0"/>
              <a:t> Direct Synthesis </a:t>
            </a:r>
            <a:r>
              <a:rPr lang="en-GB" b="1" dirty="0" smtClean="0"/>
              <a:t>of 3-Iodo-1,3-dienes </a:t>
            </a:r>
            <a:r>
              <a:rPr lang="en-GB" b="1" dirty="0"/>
              <a:t>from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GB" b="1" dirty="0" smtClean="0"/>
              <a:t>-</a:t>
            </a:r>
            <a:r>
              <a:rPr lang="en-GB" b="1" dirty="0" err="1" smtClean="0"/>
              <a:t>Allenols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5198716"/>
            <a:ext cx="12192000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000" b="1" u="sng" dirty="0" smtClean="0">
                <a:solidFill>
                  <a:schemeClr val="bg1"/>
                </a:solidFill>
                <a:ea typeface="Calibri" panose="020F0502020204030204" pitchFamily="34" charset="0"/>
                <a:cs typeface="Arial Narrow" panose="020B0606020202030204" pitchFamily="34" charset="0"/>
              </a:rPr>
              <a:t>Mireia Toledano Pinedo</a:t>
            </a:r>
            <a:r>
              <a:rPr lang="es-ES" sz="2000" b="1" dirty="0" smtClean="0">
                <a:solidFill>
                  <a:schemeClr val="bg1"/>
                </a:solidFill>
                <a:ea typeface="Calibri" panose="020F0502020204030204" pitchFamily="34" charset="0"/>
                <a:cs typeface="Arial Narrow" panose="020B0606020202030204" pitchFamily="34" charset="0"/>
              </a:rPr>
              <a:t>, Beatriz </a:t>
            </a:r>
            <a:r>
              <a:rPr lang="es-ES" sz="2000" b="1" dirty="0" err="1" smtClean="0">
                <a:solidFill>
                  <a:schemeClr val="bg1"/>
                </a:solidFill>
                <a:ea typeface="Calibri" panose="020F0502020204030204" pitchFamily="34" charset="0"/>
                <a:cs typeface="Arial Narrow" panose="020B0606020202030204" pitchFamily="34" charset="0"/>
              </a:rPr>
              <a:t>Peñín</a:t>
            </a:r>
            <a:r>
              <a:rPr lang="es-ES" sz="2000" b="1" dirty="0" smtClean="0">
                <a:solidFill>
                  <a:schemeClr val="bg1"/>
                </a:solidFill>
                <a:ea typeface="Calibri" panose="020F0502020204030204" pitchFamily="34" charset="0"/>
                <a:cs typeface="Arial Narrow" panose="020B0606020202030204" pitchFamily="34" charset="0"/>
              </a:rPr>
              <a:t>, Teresa Martínez del Campo, Pedro Almendros</a:t>
            </a:r>
          </a:p>
          <a:p>
            <a:pPr algn="ctr">
              <a:lnSpc>
                <a:spcPct val="107000"/>
              </a:lnSpc>
            </a:pPr>
            <a:endParaRPr lang="es-ES" sz="2000" dirty="0" smtClean="0">
              <a:solidFill>
                <a:schemeClr val="bg1"/>
              </a:solidFill>
              <a:ea typeface="Calibri" panose="020F0502020204030204" pitchFamily="34" charset="0"/>
              <a:cs typeface="Arial Narrow" panose="020B0606020202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it-IT" sz="1400" i="1" dirty="0">
                <a:solidFill>
                  <a:schemeClr val="bg1"/>
                </a:solidFill>
              </a:rPr>
              <a:t>Grupo de Lactamas y Heterociclos Bioactivos,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  <a:r>
              <a:rPr lang="it-IT" sz="1400" i="1" dirty="0">
                <a:solidFill>
                  <a:schemeClr val="bg1"/>
                </a:solidFill>
              </a:rPr>
              <a:t>Unidad Asociada al CSIC, Departamento de Química Orgánica, Facultad de Ciencias Químicas, Universidad Complutense de </a:t>
            </a:r>
            <a:r>
              <a:rPr lang="it-IT" sz="1400" i="1" dirty="0" smtClean="0">
                <a:solidFill>
                  <a:schemeClr val="bg1"/>
                </a:solidFill>
              </a:rPr>
              <a:t>Madrid and </a:t>
            </a:r>
            <a:r>
              <a:rPr lang="es-ES" sz="1400" i="1" dirty="0">
                <a:solidFill>
                  <a:schemeClr val="bg1"/>
                </a:solidFill>
              </a:rPr>
              <a:t>Instituto de Química Orgánica General, IQOG-CSIC, Juan de la Cierva 3, 28006-Madrid, </a:t>
            </a:r>
            <a:r>
              <a:rPr lang="es-ES" sz="1400" i="1" dirty="0" err="1">
                <a:solidFill>
                  <a:schemeClr val="bg1"/>
                </a:solidFill>
              </a:rPr>
              <a:t>Spain</a:t>
            </a:r>
            <a:endParaRPr lang="it-IT" sz="1400" i="1" dirty="0">
              <a:solidFill>
                <a:schemeClr val="bg1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7"/>
          <a:stretch/>
        </p:blipFill>
        <p:spPr>
          <a:xfrm>
            <a:off x="1987030" y="283834"/>
            <a:ext cx="1166705" cy="1340310"/>
          </a:xfrm>
          <a:prstGeom prst="rect">
            <a:avLst/>
          </a:prstGeom>
        </p:spPr>
      </p:pic>
      <p:pic>
        <p:nvPicPr>
          <p:cNvPr id="1030" name="Picture 6" descr="Archivo:Logotipo del CSIC.svg - Wikipedia, la enciclopedia lib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262" y="750718"/>
            <a:ext cx="2153950" cy="52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CSOC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402" y="432393"/>
            <a:ext cx="1043193" cy="104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0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ndos de pantalla blancos - FondosM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6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10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96100" y="192559"/>
            <a:ext cx="8852615" cy="970450"/>
          </a:xfrm>
        </p:spPr>
        <p:txBody>
          <a:bodyPr/>
          <a:lstStyle/>
          <a:p>
            <a:r>
              <a:rPr lang="en-GB" altLang="es-ES" i="1" dirty="0">
                <a:latin typeface="Helvetica" panose="020B0604020202020204" pitchFamily="34" charset="0"/>
              </a:rPr>
              <a:t>Acknowledgements:</a:t>
            </a:r>
            <a:endParaRPr lang="es-ES" i="1" dirty="0">
              <a:latin typeface="Helvetica" panose="020B060402020202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771440" y="2486988"/>
            <a:ext cx="5804325" cy="198688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10" name="Rectángulo 9"/>
          <p:cNvSpPr/>
          <p:nvPr/>
        </p:nvSpPr>
        <p:spPr>
          <a:xfrm>
            <a:off x="908852" y="2486988"/>
            <a:ext cx="58160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</a:t>
            </a:r>
            <a:r>
              <a:rPr lang="es-E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Peñín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Teresa Martínez del Campo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Pedro Almendros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7"/>
          <a:stretch/>
        </p:blipFill>
        <p:spPr>
          <a:xfrm>
            <a:off x="7037031" y="1777227"/>
            <a:ext cx="1325475" cy="152270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8" r="8593"/>
          <a:stretch/>
        </p:blipFill>
        <p:spPr>
          <a:xfrm>
            <a:off x="9302983" y="2076915"/>
            <a:ext cx="2197545" cy="1066800"/>
          </a:xfrm>
          <a:prstGeom prst="rect">
            <a:avLst/>
          </a:prstGeom>
        </p:spPr>
      </p:pic>
      <p:pic>
        <p:nvPicPr>
          <p:cNvPr id="13" name="Picture 8" descr="ECSOC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729" y="3419642"/>
            <a:ext cx="1229767" cy="122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  <p:sp>
        <p:nvSpPr>
          <p:cNvPr id="2" name="Rectángulo 1"/>
          <p:cNvSpPr/>
          <p:nvPr/>
        </p:nvSpPr>
        <p:spPr>
          <a:xfrm>
            <a:off x="2701129" y="5342885"/>
            <a:ext cx="8671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for this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AEI (MICIU) and FEDER (Project PGC2018-095025-B-I00).</a:t>
            </a:r>
            <a:endParaRPr lang="es-ES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Archivo:Logotipo del Ministerio de Ciencia, Innovación y Universidades.svg  - Wikipedia, la enciclopedia lib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00" y="5275882"/>
            <a:ext cx="1928957" cy="5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4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ondos de pantalla blancos - FondosMi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96101" y="192559"/>
            <a:ext cx="3420806" cy="970450"/>
          </a:xfrm>
        </p:spPr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304417"/>
              </p:ext>
            </p:extLst>
          </p:nvPr>
        </p:nvGraphicFramePr>
        <p:xfrm>
          <a:off x="6168788" y="2703158"/>
          <a:ext cx="5118498" cy="2098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S ChemDraw Drawing" r:id="rId5" imgW="4038600" imgH="1619250" progId="ChemDraw.Document.6.0">
                  <p:embed/>
                </p:oleObj>
              </mc:Choice>
              <mc:Fallback>
                <p:oleObj name="CS ChemDraw Drawing" r:id="rId5" imgW="4038600" imgH="1619250" progId="ChemDraw.Document.6.0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788" y="2703158"/>
                        <a:ext cx="5118498" cy="2098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ángulo redondeado 8"/>
          <p:cNvSpPr/>
          <p:nvPr/>
        </p:nvSpPr>
        <p:spPr>
          <a:xfrm>
            <a:off x="738307" y="2757258"/>
            <a:ext cx="4608241" cy="2165966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923934" y="2965917"/>
            <a:ext cx="42551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recent years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 of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compounds has attracted the attention of many chemists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rise to many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presence of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cumulated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diene in the structure of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compound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most important properties of the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allenes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include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1600" dirty="0" smtClean="0"/>
          </a:p>
        </p:txBody>
      </p:sp>
      <p:sp>
        <p:nvSpPr>
          <p:cNvPr id="11" name="Rectángulo 10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The 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12" name="Rectángulo 11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  <p:sp>
        <p:nvSpPr>
          <p:cNvPr id="13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fld id="{185576F8-BFCC-495C-9E2C-92ACB3CF68CD}" type="slidenum">
              <a:rPr lang="es-ES" sz="1200">
                <a:solidFill>
                  <a:schemeClr val="bg1"/>
                </a:solidFill>
              </a:rPr>
              <a:pPr/>
              <a:t>2</a:t>
            </a:fld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ondos de pantalla blancos - FondosM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ondos de pantalla blancos - FondosM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932" y="13884812"/>
            <a:ext cx="16622964" cy="790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96101" y="192559"/>
            <a:ext cx="3420806" cy="970450"/>
          </a:xfrm>
        </p:spPr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4944796" y="4206821"/>
            <a:ext cx="1884734" cy="58221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Iododienes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22761" y="5163018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Diels-Alder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52120" y="41833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reaction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430694" y="4178867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Negishi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reaction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139315" y="516301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Sonogashira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reaction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280931" y="3351795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arbonylation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cross-couplings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139315" y="3351795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olvolysis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236985" y="565243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etallation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2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3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6101" y="1704993"/>
            <a:ext cx="1120463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ododienes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interesting species for the organic 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their wide reactivity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applications. These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compounds are intermediates of many reactions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Diels-Alder reactions,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palladium-catalyzed reactions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Negishi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Sonogashira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carbonylation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cross-couplings,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solvolysis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metalation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6829530" y="3801012"/>
            <a:ext cx="309785" cy="244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7165434" y="4479309"/>
            <a:ext cx="1001142" cy="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6829529" y="4849935"/>
            <a:ext cx="309785" cy="350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H="1" flipV="1">
            <a:off x="4445391" y="3800917"/>
            <a:ext cx="374306" cy="339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>
            <a:off x="4386005" y="4835036"/>
            <a:ext cx="372486" cy="39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 flipV="1">
            <a:off x="3485898" y="4416173"/>
            <a:ext cx="1272593" cy="6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>
            <a:off x="5824456" y="4943967"/>
            <a:ext cx="62707" cy="708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44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ondos de pantalla blancos - FondosM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783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496101" y="192559"/>
            <a:ext cx="3420806" cy="970450"/>
          </a:xfrm>
        </p:spPr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981340"/>
              </p:ext>
            </p:extLst>
          </p:nvPr>
        </p:nvGraphicFramePr>
        <p:xfrm>
          <a:off x="404813" y="2141352"/>
          <a:ext cx="6977062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CS ChemDraw Drawing" r:id="rId4" imgW="5497967" imgH="2787317" progId="ChemDraw.Document.6.0">
                  <p:embed/>
                </p:oleObj>
              </mc:Choice>
              <mc:Fallback>
                <p:oleObj name="CS ChemDraw Drawing" r:id="rId4" imgW="5497967" imgH="2787317" progId="ChemDraw.Document.6.0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2141352"/>
                        <a:ext cx="6977062" cy="354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ángulo 9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693191" y="2018509"/>
            <a:ext cx="3626464" cy="201451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7693191" y="4187795"/>
            <a:ext cx="3626464" cy="1565476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7845516" y="2125715"/>
            <a:ext cx="33218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Okamoto et al. described the oxidant addition of (η</a:t>
            </a:r>
            <a:r>
              <a:rPr lang="en-US" sz="16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-propene)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(O-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α-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allenyl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carbonates to form titanium compounds that by reacting them with molecular iodine they obtained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2-iodo-1,3-dienes.</a:t>
            </a:r>
          </a:p>
          <a:p>
            <a:pPr algn="just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Nishimaya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al. observed the obtaining of 2-iodo-1,3-butadiene by treatment of 1-trimethylsilyl-2,3-butadiene with I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tetra-n-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butylammonium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fluoride (TBAF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4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78673" y="1662313"/>
            <a:ext cx="6876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on the synthesis of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iododienes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allenes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  <p:sp>
        <p:nvSpPr>
          <p:cNvPr id="2" name="Rectángulo 1"/>
          <p:cNvSpPr/>
          <p:nvPr/>
        </p:nvSpPr>
        <p:spPr>
          <a:xfrm>
            <a:off x="812096" y="6026933"/>
            <a:ext cx="105678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Okamoto, S.; Sato, H.; Sato, F. </a:t>
            </a:r>
            <a:r>
              <a:rPr lang="en-GB" sz="11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Tetrahedrom</a:t>
            </a:r>
            <a:r>
              <a:rPr lang="en-GB" sz="11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Lett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1996</a:t>
            </a:r>
            <a:r>
              <a:rPr lang="en-GB" sz="11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37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8865. </a:t>
            </a:r>
            <a:r>
              <a:rPr lang="en-GB" sz="11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Nishiyama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T.; </a:t>
            </a:r>
            <a:r>
              <a:rPr lang="en-GB" sz="1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Esumi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T.; </a:t>
            </a:r>
            <a:r>
              <a:rPr lang="en-GB" sz="1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Iwabuchi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Y.; </a:t>
            </a:r>
            <a:r>
              <a:rPr lang="en-GB" sz="1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Irie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H.; </a:t>
            </a:r>
            <a:r>
              <a:rPr lang="en-GB" sz="1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Hatakeyama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 </a:t>
            </a:r>
            <a:r>
              <a:rPr lang="en-GB" sz="11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Tetrahedrom</a:t>
            </a:r>
            <a:r>
              <a:rPr lang="en-GB" sz="11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1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</a:t>
            </a:r>
            <a:r>
              <a:rPr lang="en-GB" sz="11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1998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1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39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43.</a:t>
            </a:r>
            <a:endParaRPr lang="es-ES" sz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ndos de pantalla blancos - FondosM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496101" y="192559"/>
            <a:ext cx="3420806" cy="970450"/>
          </a:xfrm>
        </p:spPr>
        <p:txBody>
          <a:bodyPr/>
          <a:lstStyle/>
          <a:p>
            <a:r>
              <a:rPr lang="es-ES" dirty="0" smtClean="0"/>
              <a:t>Objetive</a:t>
            </a:r>
            <a:endParaRPr lang="es-ES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974914"/>
              </p:ext>
            </p:extLst>
          </p:nvPr>
        </p:nvGraphicFramePr>
        <p:xfrm>
          <a:off x="3492453" y="3282643"/>
          <a:ext cx="4764443" cy="1698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CS ChemDraw Drawing" r:id="rId4" imgW="3167686" imgH="1080312" progId="ChemDraw.Document.6.0">
                  <p:embed/>
                </p:oleObj>
              </mc:Choice>
              <mc:Fallback>
                <p:oleObj name="CS ChemDraw Drawing" r:id="rId4" imgW="3167686" imgH="1080312" progId="ChemDraw.Document.6.0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453" y="3282643"/>
                        <a:ext cx="4764443" cy="16981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ángulo 8"/>
          <p:cNvSpPr/>
          <p:nvPr/>
        </p:nvSpPr>
        <p:spPr>
          <a:xfrm>
            <a:off x="1255593" y="1979662"/>
            <a:ext cx="933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aim of this project is the development of a new synthetic method that allows to obtain 3-iodo-1,3-dienes directly from α-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allenols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through a sustainable process.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5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203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ndos de pantalla blancos - FondosM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6</a:t>
            </a:r>
            <a:endParaRPr lang="es-ES" sz="1200" dirty="0">
              <a:solidFill>
                <a:schemeClr val="bg1"/>
              </a:solidFill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561295"/>
              </p:ext>
            </p:extLst>
          </p:nvPr>
        </p:nvGraphicFramePr>
        <p:xfrm>
          <a:off x="1893888" y="2605088"/>
          <a:ext cx="7332662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CS ChemDraw Drawing" r:id="rId4" imgW="5125031" imgH="984158" progId="ChemDraw.Document.6.0">
                  <p:embed/>
                </p:oleObj>
              </mc:Choice>
              <mc:Fallback>
                <p:oleObj name="CS ChemDraw Drawing" r:id="rId4" imgW="5125031" imgH="984158" progId="ChemDraw.Document.6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605088"/>
                        <a:ext cx="7332662" cy="141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497183"/>
              </p:ext>
            </p:extLst>
          </p:nvPr>
        </p:nvGraphicFramePr>
        <p:xfrm>
          <a:off x="483209" y="4476021"/>
          <a:ext cx="4745411" cy="1540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603"/>
                <a:gridCol w="1160603"/>
                <a:gridCol w="1544983"/>
                <a:gridCol w="879222"/>
              </a:tblGrid>
              <a:tr h="307958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Entry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ZnI</a:t>
                      </a:r>
                      <a:r>
                        <a:rPr lang="es-ES" sz="1200" baseline="-25000">
                          <a:effectLst/>
                        </a:rPr>
                        <a:t>2</a:t>
                      </a:r>
                      <a:r>
                        <a:rPr lang="es-ES" sz="1200">
                          <a:effectLst/>
                        </a:rPr>
                        <a:t> (equiv.)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TsOH·H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O (equiv.)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Yield (%)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805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0.025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0.025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805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0.1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0.1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805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1.2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805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s-ES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1.2</a:t>
                      </a:r>
                      <a:endParaRPr lang="es-E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-</a:t>
                      </a:r>
                      <a:endParaRPr lang="es-ES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48</a:t>
                      </a:r>
                      <a:endParaRPr lang="es-E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847885" y="1638985"/>
            <a:ext cx="102221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Allenol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selected as model substrate. Initial experiments were performed though the reaction of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</a:t>
            </a:r>
            <a:r>
              <a:rPr lang="en-US" sz="1600" baseline="-25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toluenesulfonic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monohydrate in dichloromethane which provided the 3-iodo-1,3-diene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the only reaction product.</a:t>
            </a:r>
            <a:endParaRPr lang="es-E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3"/>
          <p:cNvSpPr>
            <a:spLocks noGrp="1"/>
          </p:cNvSpPr>
          <p:nvPr>
            <p:ph type="title"/>
          </p:nvPr>
        </p:nvSpPr>
        <p:spPr>
          <a:xfrm>
            <a:off x="496100" y="192559"/>
            <a:ext cx="8852615" cy="970450"/>
          </a:xfrm>
        </p:spPr>
        <p:txBody>
          <a:bodyPr/>
          <a:lstStyle/>
          <a:p>
            <a:r>
              <a:rPr lang="es-ES" dirty="0" err="1" smtClean="0"/>
              <a:t>Results</a:t>
            </a:r>
            <a:r>
              <a:rPr lang="es-ES" dirty="0" smtClean="0"/>
              <a:t> and </a:t>
            </a:r>
            <a:r>
              <a:rPr lang="es-ES" dirty="0" err="1" smtClean="0"/>
              <a:t>Discussion</a:t>
            </a:r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>
            <a:off x="5496086" y="464595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yield was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very low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 reaction was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optimized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 were optimized (see Table)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highest yield of the product was achieved by employing 1.2 equiv. of </a:t>
            </a:r>
            <a:r>
              <a:rPr lang="en-US" sz="1600" dirty="0">
                <a:solidFill>
                  <a:srgbClr val="EA9B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ZnI</a:t>
            </a:r>
            <a:r>
              <a:rPr lang="en-US" sz="1600" baseline="-25000" dirty="0">
                <a:solidFill>
                  <a:srgbClr val="EA9B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room temperature in dichloromethane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wihtout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presence of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toluenesulfonic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acid.</a:t>
            </a:r>
            <a:endParaRPr lang="es-ES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91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Fondos de pantalla blancos - FondosM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8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7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44342" y="1844560"/>
            <a:ext cx="10742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scope of the reaction was explored in different α-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allenols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giving rise to the corresponding 3-iodo-1,3-dienes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2a-h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reasonable yields (22−69%) and good (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)-</a:t>
            </a:r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diastereoselectivity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99313"/>
              </p:ext>
            </p:extLst>
          </p:nvPr>
        </p:nvGraphicFramePr>
        <p:xfrm>
          <a:off x="3194050" y="2614613"/>
          <a:ext cx="48164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CS ChemDraw Drawing" r:id="rId4" imgW="4230137" imgH="915531" progId="ChemDraw.Document.6.0">
                  <p:embed/>
                </p:oleObj>
              </mc:Choice>
              <mc:Fallback>
                <p:oleObj name="CS ChemDraw Drawing" r:id="rId4" imgW="4230137" imgH="915531" progId="ChemDraw.Document.6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2614613"/>
                        <a:ext cx="4816475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ítulo 3"/>
          <p:cNvSpPr>
            <a:spLocks noGrp="1"/>
          </p:cNvSpPr>
          <p:nvPr>
            <p:ph type="title"/>
          </p:nvPr>
        </p:nvSpPr>
        <p:spPr>
          <a:xfrm>
            <a:off x="496100" y="192559"/>
            <a:ext cx="8852615" cy="970450"/>
          </a:xfrm>
        </p:spPr>
        <p:txBody>
          <a:bodyPr/>
          <a:lstStyle/>
          <a:p>
            <a:r>
              <a:rPr lang="es-ES" dirty="0" err="1" smtClean="0"/>
              <a:t>Results</a:t>
            </a:r>
            <a:r>
              <a:rPr lang="es-ES" dirty="0" smtClean="0"/>
              <a:t> and </a:t>
            </a:r>
            <a:r>
              <a:rPr lang="es-ES" dirty="0" err="1" smtClean="0"/>
              <a:t>Discussion</a:t>
            </a:r>
            <a:endParaRPr lang="es-ES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888904"/>
              </p:ext>
            </p:extLst>
          </p:nvPr>
        </p:nvGraphicFramePr>
        <p:xfrm>
          <a:off x="840581" y="3898470"/>
          <a:ext cx="10510837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CS ChemDraw Drawing" r:id="rId6" imgW="7851321" imgH="1773370" progId="ChemDraw.Document.6.0">
                  <p:embed/>
                </p:oleObj>
              </mc:Choice>
              <mc:Fallback>
                <p:oleObj name="CS ChemDraw Drawing" r:id="rId6" imgW="7851321" imgH="1773370" progId="ChemDraw.Document.6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581" y="3898470"/>
                        <a:ext cx="10510837" cy="237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ángulo 9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017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ndos de pantalla blancos - FondosM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6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8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96100" y="192559"/>
            <a:ext cx="8852615" cy="970450"/>
          </a:xfrm>
        </p:spPr>
        <p:txBody>
          <a:bodyPr/>
          <a:lstStyle/>
          <a:p>
            <a:r>
              <a:rPr lang="es-ES" dirty="0" err="1" smtClean="0"/>
              <a:t>Results</a:t>
            </a:r>
            <a:r>
              <a:rPr lang="es-ES" dirty="0" smtClean="0"/>
              <a:t> and </a:t>
            </a:r>
            <a:r>
              <a:rPr lang="es-ES" dirty="0" err="1" smtClean="0"/>
              <a:t>Discussion</a:t>
            </a:r>
            <a:endParaRPr lang="es-ES" dirty="0"/>
          </a:p>
        </p:txBody>
      </p:sp>
      <p:sp>
        <p:nvSpPr>
          <p:cNvPr id="12" name="Conector 11"/>
          <p:cNvSpPr/>
          <p:nvPr/>
        </p:nvSpPr>
        <p:spPr>
          <a:xfrm>
            <a:off x="9096782" y="4443879"/>
            <a:ext cx="1548472" cy="124977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587113"/>
              </p:ext>
            </p:extLst>
          </p:nvPr>
        </p:nvGraphicFramePr>
        <p:xfrm>
          <a:off x="1745908" y="2275642"/>
          <a:ext cx="8707343" cy="3418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CS ChemDraw Drawing" r:id="rId4" imgW="6302843" imgH="2485283" progId="ChemDraw.Document.6.0">
                  <p:embed/>
                </p:oleObj>
              </mc:Choice>
              <mc:Fallback>
                <p:oleObj name="CS ChemDraw Drawing" r:id="rId4" imgW="6302843" imgH="2485283" progId="ChemDraw.Document.6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908" y="2275642"/>
                        <a:ext cx="8707343" cy="3418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800373" y="1683653"/>
            <a:ext cx="102543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pathway for the generation of 3-iodo-1,3-dienes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α-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allenols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25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ndos de pantalla blancos - FondosM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" y="1317942"/>
            <a:ext cx="12192000" cy="55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496100" y="192559"/>
            <a:ext cx="8852615" cy="970450"/>
          </a:xfrm>
        </p:spPr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26513" y="6395748"/>
            <a:ext cx="8491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4A4A4A"/>
                </a:solidFill>
                <a:latin typeface="source sans pro"/>
              </a:rPr>
              <a:t>The </a:t>
            </a:r>
            <a:r>
              <a:rPr lang="en-US" sz="1200" dirty="0" smtClean="0">
                <a:solidFill>
                  <a:srgbClr val="4A4A4A"/>
                </a:solidFill>
                <a:latin typeface="source sans pro"/>
              </a:rPr>
              <a:t>24rd </a:t>
            </a:r>
            <a:r>
              <a:rPr lang="en-US" sz="1200" dirty="0">
                <a:solidFill>
                  <a:srgbClr val="4A4A4A"/>
                </a:solidFill>
                <a:latin typeface="source sans pro"/>
              </a:rPr>
              <a:t>International Electronic Conference on Synthetic Organic Chemistry</a:t>
            </a:r>
            <a:endParaRPr lang="es-ES" sz="1200" dirty="0"/>
          </a:p>
        </p:txBody>
      </p:sp>
      <p:sp>
        <p:nvSpPr>
          <p:cNvPr id="8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44086" y="6307622"/>
            <a:ext cx="2743200" cy="365125"/>
          </a:xfrm>
        </p:spPr>
        <p:txBody>
          <a:bodyPr/>
          <a:lstStyle/>
          <a:p>
            <a:r>
              <a:rPr lang="es-ES" sz="1200" dirty="0" smtClean="0">
                <a:solidFill>
                  <a:schemeClr val="bg1"/>
                </a:solidFill>
              </a:rPr>
              <a:t>9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70295" y="2214326"/>
            <a:ext cx="9664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conclusion, we present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 the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regiocontrolled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synthesis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3-iodo-1,3-dienes, directly from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allenols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a sustainable process using zinc (II) derivatives as metallic promoter.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4320124" y="3503647"/>
            <a:ext cx="2946400" cy="170906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378662"/>
              </p:ext>
            </p:extLst>
          </p:nvPr>
        </p:nvGraphicFramePr>
        <p:xfrm>
          <a:off x="4766212" y="3632095"/>
          <a:ext cx="2054225" cy="145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CS ChemDraw Drawing" r:id="rId4" imgW="1261401" imgH="891399" progId="ChemDraw.Document.6.0">
                  <p:embed/>
                </p:oleObj>
              </mc:Choice>
              <mc:Fallback>
                <p:oleObj name="CS ChemDraw Drawing" r:id="rId4" imgW="1261401" imgH="891399" progId="ChemDraw.Document.6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212" y="3632095"/>
                        <a:ext cx="2054225" cy="1452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ángulo 9"/>
          <p:cNvSpPr/>
          <p:nvPr/>
        </p:nvSpPr>
        <p:spPr>
          <a:xfrm>
            <a:off x="9683496" y="127037"/>
            <a:ext cx="24563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source sans pro"/>
              </a:rPr>
              <a:t>Mireia Toledano Pinedo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9629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545</TotalTime>
  <Words>652</Words>
  <Application>Microsoft Office PowerPoint</Application>
  <PresentationFormat>Panorámica</PresentationFormat>
  <Paragraphs>90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Calibri</vt:lpstr>
      <vt:lpstr>Century Gothic</vt:lpstr>
      <vt:lpstr>Helvetica</vt:lpstr>
      <vt:lpstr>source sans pro</vt:lpstr>
      <vt:lpstr>Symbol</vt:lpstr>
      <vt:lpstr>Times New Roman</vt:lpstr>
      <vt:lpstr>Wingdings 2</vt:lpstr>
      <vt:lpstr>Citable</vt:lpstr>
      <vt:lpstr>CS ChemDraw Drawing</vt:lpstr>
      <vt:lpstr>Zn-Catalyzed Direct Synthesis of 3-Iodo-1,3-dienes from  α-Allenols</vt:lpstr>
      <vt:lpstr>Introduction</vt:lpstr>
      <vt:lpstr>Introduction</vt:lpstr>
      <vt:lpstr>Introduction</vt:lpstr>
      <vt:lpstr>Objetive</vt:lpstr>
      <vt:lpstr>Results and Discussion</vt:lpstr>
      <vt:lpstr>Results and Discussion</vt:lpstr>
      <vt:lpstr>Results and Discussion</vt:lpstr>
      <vt:lpstr>Conclusions</vt:lpstr>
      <vt:lpstr>Acknowledgements: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SÍNTESIS DE 2-(FENILSELENIL)BUT-2-ENALES Y 4-OXO-3-(FENILSELENIL)PENT-2-ENONAS</dc:title>
  <dc:creator>Mireia Toledano Pinedo</dc:creator>
  <cp:lastModifiedBy>Mireia Toledano Pinedo</cp:lastModifiedBy>
  <cp:revision>53</cp:revision>
  <dcterms:created xsi:type="dcterms:W3CDTF">2020-09-28T18:36:06Z</dcterms:created>
  <dcterms:modified xsi:type="dcterms:W3CDTF">2020-11-03T15:05:14Z</dcterms:modified>
</cp:coreProperties>
</file>