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70" r:id="rId3"/>
    <p:sldId id="257" r:id="rId4"/>
    <p:sldId id="269" r:id="rId5"/>
    <p:sldId id="259" r:id="rId6"/>
    <p:sldId id="260" r:id="rId7"/>
    <p:sldId id="261" r:id="rId8"/>
    <p:sldId id="262" r:id="rId9"/>
    <p:sldId id="263" r:id="rId10"/>
    <p:sldId id="264" r:id="rId11"/>
    <p:sldId id="265" r:id="rId12"/>
    <p:sldId id="267" r:id="rId13"/>
    <p:sldId id="268" r:id="rId14"/>
    <p:sldId id="266"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Article\Paper\B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Foglio1!$H$5</c:f>
              <c:strCache>
                <c:ptCount val="1"/>
                <c:pt idx="0">
                  <c:v>Burn Ha</c:v>
                </c:pt>
              </c:strCache>
            </c:strRef>
          </c:tx>
          <c:spPr>
            <a:solidFill>
              <a:schemeClr val="accent2"/>
            </a:solidFill>
            <a:ln>
              <a:noFill/>
            </a:ln>
            <a:effectLst/>
          </c:spPr>
          <c:invertIfNegative val="0"/>
          <c:cat>
            <c:strRef>
              <c:f>Foglio1!$G$6:$G$11</c:f>
              <c:strCache>
                <c:ptCount val="6"/>
                <c:pt idx="0">
                  <c:v>Alpes de Haute-Provence </c:v>
                </c:pt>
                <c:pt idx="1">
                  <c:v>Alpes Maritime</c:v>
                </c:pt>
                <c:pt idx="2">
                  <c:v>Bouches du Rhône</c:v>
                </c:pt>
                <c:pt idx="3">
                  <c:v>Hautes-Alpes </c:v>
                </c:pt>
                <c:pt idx="4">
                  <c:v>Var</c:v>
                </c:pt>
                <c:pt idx="5">
                  <c:v>Vaucluse</c:v>
                </c:pt>
              </c:strCache>
            </c:strRef>
          </c:cat>
          <c:val>
            <c:numRef>
              <c:f>Foglio1!$H$6:$H$11</c:f>
              <c:numCache>
                <c:formatCode>General</c:formatCode>
                <c:ptCount val="6"/>
                <c:pt idx="0">
                  <c:v>1541</c:v>
                </c:pt>
                <c:pt idx="1">
                  <c:v>3201</c:v>
                </c:pt>
                <c:pt idx="2">
                  <c:v>8692</c:v>
                </c:pt>
                <c:pt idx="3">
                  <c:v>269</c:v>
                </c:pt>
                <c:pt idx="4">
                  <c:v>5312</c:v>
                </c:pt>
                <c:pt idx="5">
                  <c:v>1553</c:v>
                </c:pt>
              </c:numCache>
            </c:numRef>
          </c:val>
          <c:extLst>
            <c:ext xmlns:c16="http://schemas.microsoft.com/office/drawing/2014/chart" uri="{C3380CC4-5D6E-409C-BE32-E72D297353CC}">
              <c16:uniqueId val="{00000000-55F3-4A93-8767-A78CB532FEAD}"/>
            </c:ext>
          </c:extLst>
        </c:ser>
        <c:dLbls>
          <c:showLegendKey val="0"/>
          <c:showVal val="0"/>
          <c:showCatName val="0"/>
          <c:showSerName val="0"/>
          <c:showPercent val="0"/>
          <c:showBubbleSize val="0"/>
        </c:dLbls>
        <c:gapWidth val="150"/>
        <c:axId val="621263808"/>
        <c:axId val="625095584"/>
      </c:barChart>
      <c:lineChart>
        <c:grouping val="standard"/>
        <c:varyColors val="0"/>
        <c:ser>
          <c:idx val="1"/>
          <c:order val="1"/>
          <c:tx>
            <c:strRef>
              <c:f>Foglio1!$I$5</c:f>
              <c:strCache>
                <c:ptCount val="1"/>
                <c:pt idx="0">
                  <c:v>Number of fires</c:v>
                </c:pt>
              </c:strCache>
            </c:strRef>
          </c:tx>
          <c:spPr>
            <a:ln w="28575" cap="rnd">
              <a:solidFill>
                <a:schemeClr val="accent4"/>
              </a:solidFill>
              <a:round/>
            </a:ln>
            <a:effectLst/>
          </c:spPr>
          <c:marker>
            <c:symbol val="none"/>
          </c:marker>
          <c:cat>
            <c:strRef>
              <c:f>Foglio1!$G$6:$G$11</c:f>
              <c:strCache>
                <c:ptCount val="6"/>
                <c:pt idx="0">
                  <c:v>Alpes de Haute-Provence </c:v>
                </c:pt>
                <c:pt idx="1">
                  <c:v>Alpes Maritime</c:v>
                </c:pt>
                <c:pt idx="2">
                  <c:v>Bouches du Rhône</c:v>
                </c:pt>
                <c:pt idx="3">
                  <c:v>Hautes-Alpes </c:v>
                </c:pt>
                <c:pt idx="4">
                  <c:v>Var</c:v>
                </c:pt>
                <c:pt idx="5">
                  <c:v>Vaucluse</c:v>
                </c:pt>
              </c:strCache>
            </c:strRef>
          </c:cat>
          <c:val>
            <c:numRef>
              <c:f>Foglio1!$I$6:$I$11</c:f>
              <c:numCache>
                <c:formatCode>General</c:formatCode>
                <c:ptCount val="6"/>
                <c:pt idx="0">
                  <c:v>546</c:v>
                </c:pt>
                <c:pt idx="1">
                  <c:v>760</c:v>
                </c:pt>
                <c:pt idx="2">
                  <c:v>1778</c:v>
                </c:pt>
                <c:pt idx="3">
                  <c:v>106</c:v>
                </c:pt>
                <c:pt idx="4">
                  <c:v>979</c:v>
                </c:pt>
                <c:pt idx="5">
                  <c:v>229</c:v>
                </c:pt>
              </c:numCache>
            </c:numRef>
          </c:val>
          <c:smooth val="0"/>
          <c:extLst>
            <c:ext xmlns:c16="http://schemas.microsoft.com/office/drawing/2014/chart" uri="{C3380CC4-5D6E-409C-BE32-E72D297353CC}">
              <c16:uniqueId val="{00000001-55F3-4A93-8767-A78CB532FEAD}"/>
            </c:ext>
          </c:extLst>
        </c:ser>
        <c:dLbls>
          <c:showLegendKey val="0"/>
          <c:showVal val="0"/>
          <c:showCatName val="0"/>
          <c:showSerName val="0"/>
          <c:showPercent val="0"/>
          <c:showBubbleSize val="0"/>
        </c:dLbls>
        <c:marker val="1"/>
        <c:smooth val="0"/>
        <c:axId val="621262608"/>
        <c:axId val="468630096"/>
      </c:lineChart>
      <c:catAx>
        <c:axId val="621263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625095584"/>
        <c:crosses val="autoZero"/>
        <c:auto val="1"/>
        <c:lblAlgn val="ctr"/>
        <c:lblOffset val="100"/>
        <c:noMultiLvlLbl val="0"/>
      </c:catAx>
      <c:valAx>
        <c:axId val="625095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it-IT"/>
                  <a:t>Burn Ha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621263808"/>
        <c:crosses val="autoZero"/>
        <c:crossBetween val="between"/>
      </c:valAx>
      <c:valAx>
        <c:axId val="46863009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it-IT"/>
                  <a:t>Number of fires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crossAx val="621262608"/>
        <c:crosses val="max"/>
        <c:crossBetween val="between"/>
      </c:valAx>
      <c:catAx>
        <c:axId val="621262608"/>
        <c:scaling>
          <c:orientation val="minMax"/>
        </c:scaling>
        <c:delete val="1"/>
        <c:axPos val="t"/>
        <c:numFmt formatCode="General" sourceLinked="1"/>
        <c:majorTickMark val="out"/>
        <c:minorTickMark val="none"/>
        <c:tickLblPos val="nextTo"/>
        <c:crossAx val="468630096"/>
        <c:crosses val="max"/>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975A4-C49E-4864-A20A-BFF699F73B55}" type="doc">
      <dgm:prSet loTypeId="urn:microsoft.com/office/officeart/2005/8/layout/vList3" loCatId="list" qsTypeId="urn:microsoft.com/office/officeart/2005/8/quickstyle/simple1" qsCatId="simple" csTypeId="urn:microsoft.com/office/officeart/2005/8/colors/accent1_2" csCatId="accent1" phldr="1"/>
      <dgm:spPr/>
    </dgm:pt>
    <dgm:pt modelId="{E427882F-EF23-4B27-ACEF-810BBD41EDEC}">
      <dgm:prSet phldrT="[Testo]"/>
      <dgm:spPr>
        <a:solidFill>
          <a:srgbClr val="00B050"/>
        </a:solidFill>
      </dgm:spPr>
      <dgm:t>
        <a:bodyPr/>
        <a:lstStyle/>
        <a:p>
          <a:r>
            <a:rPr lang="en-US" dirty="0"/>
            <a:t>A complex ecosystem</a:t>
          </a:r>
        </a:p>
      </dgm:t>
    </dgm:pt>
    <dgm:pt modelId="{A0A378CC-BAF0-4974-9FA4-BF1E8353E25A}" type="parTrans" cxnId="{E8E418D0-4987-4B9F-BD8C-E266612D095A}">
      <dgm:prSet/>
      <dgm:spPr/>
      <dgm:t>
        <a:bodyPr/>
        <a:lstStyle/>
        <a:p>
          <a:endParaRPr lang="en-US"/>
        </a:p>
      </dgm:t>
    </dgm:pt>
    <dgm:pt modelId="{2AA9E271-96ED-4EE1-92F9-7061798CB55D}" type="sibTrans" cxnId="{E8E418D0-4987-4B9F-BD8C-E266612D095A}">
      <dgm:prSet/>
      <dgm:spPr/>
      <dgm:t>
        <a:bodyPr/>
        <a:lstStyle/>
        <a:p>
          <a:endParaRPr lang="en-US"/>
        </a:p>
      </dgm:t>
    </dgm:pt>
    <dgm:pt modelId="{27FE9E23-40F3-4974-B57A-87DC546C3A07}">
      <dgm:prSet phldrT="[Testo]"/>
      <dgm:spPr/>
      <dgm:t>
        <a:bodyPr/>
        <a:lstStyle/>
        <a:p>
          <a:r>
            <a:rPr lang="en-US" dirty="0"/>
            <a:t>An environment under multiple pressures</a:t>
          </a:r>
        </a:p>
      </dgm:t>
    </dgm:pt>
    <dgm:pt modelId="{5F1BBB69-F658-4EC0-B974-CC90BD5D93A9}" type="parTrans" cxnId="{A03AE6CC-626E-4D52-8D5F-BEB2C30A0C48}">
      <dgm:prSet/>
      <dgm:spPr/>
      <dgm:t>
        <a:bodyPr/>
        <a:lstStyle/>
        <a:p>
          <a:endParaRPr lang="en-US"/>
        </a:p>
      </dgm:t>
    </dgm:pt>
    <dgm:pt modelId="{13241E07-78BA-460B-BC13-7CBFC6A7B743}" type="sibTrans" cxnId="{A03AE6CC-626E-4D52-8D5F-BEB2C30A0C48}">
      <dgm:prSet/>
      <dgm:spPr/>
      <dgm:t>
        <a:bodyPr/>
        <a:lstStyle/>
        <a:p>
          <a:endParaRPr lang="en-US"/>
        </a:p>
      </dgm:t>
    </dgm:pt>
    <dgm:pt modelId="{0E3039D9-35AD-4C48-A1F2-C77A3FB87EC9}">
      <dgm:prSet phldrT="[Testo]"/>
      <dgm:spPr>
        <a:solidFill>
          <a:srgbClr val="0070C0"/>
        </a:solidFill>
      </dgm:spPr>
      <dgm:t>
        <a:bodyPr/>
        <a:lstStyle/>
        <a:p>
          <a:r>
            <a:rPr lang="en-US" dirty="0"/>
            <a:t>A key of management and conservation</a:t>
          </a:r>
        </a:p>
      </dgm:t>
    </dgm:pt>
    <dgm:pt modelId="{BF55A264-ED8E-48AD-BD2C-478E99EA25E0}" type="parTrans" cxnId="{981E4D2A-756A-417D-808F-6F302979022D}">
      <dgm:prSet/>
      <dgm:spPr/>
      <dgm:t>
        <a:bodyPr/>
        <a:lstStyle/>
        <a:p>
          <a:endParaRPr lang="en-US"/>
        </a:p>
      </dgm:t>
    </dgm:pt>
    <dgm:pt modelId="{5D40EFAA-A52F-4054-9E82-C8D9B473C856}" type="sibTrans" cxnId="{981E4D2A-756A-417D-808F-6F302979022D}">
      <dgm:prSet/>
      <dgm:spPr/>
      <dgm:t>
        <a:bodyPr/>
        <a:lstStyle/>
        <a:p>
          <a:endParaRPr lang="en-US"/>
        </a:p>
      </dgm:t>
    </dgm:pt>
    <dgm:pt modelId="{08FD654C-85C1-4815-925F-58A486887EEE}" type="pres">
      <dgm:prSet presAssocID="{95B975A4-C49E-4864-A20A-BFF699F73B55}" presName="linearFlow" presStyleCnt="0">
        <dgm:presLayoutVars>
          <dgm:dir/>
          <dgm:resizeHandles val="exact"/>
        </dgm:presLayoutVars>
      </dgm:prSet>
      <dgm:spPr/>
    </dgm:pt>
    <dgm:pt modelId="{6B8C0F31-E05D-438B-B9C8-A5650027670F}" type="pres">
      <dgm:prSet presAssocID="{E427882F-EF23-4B27-ACEF-810BBD41EDEC}" presName="composite" presStyleCnt="0"/>
      <dgm:spPr/>
    </dgm:pt>
    <dgm:pt modelId="{BED734B4-4A5C-4D03-8C84-F4D08EC44C25}" type="pres">
      <dgm:prSet presAssocID="{E427882F-EF23-4B27-ACEF-810BBD41EDE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0B361536-10B3-4912-875C-27EEC43A8E5A}" type="pres">
      <dgm:prSet presAssocID="{E427882F-EF23-4B27-ACEF-810BBD41EDEC}" presName="txShp" presStyleLbl="node1" presStyleIdx="0" presStyleCnt="3">
        <dgm:presLayoutVars>
          <dgm:bulletEnabled val="1"/>
        </dgm:presLayoutVars>
      </dgm:prSet>
      <dgm:spPr/>
    </dgm:pt>
    <dgm:pt modelId="{41EA8AE9-4C73-4D3C-BF1B-B8B8B9800CD9}" type="pres">
      <dgm:prSet presAssocID="{2AA9E271-96ED-4EE1-92F9-7061798CB55D}" presName="spacing" presStyleCnt="0"/>
      <dgm:spPr/>
    </dgm:pt>
    <dgm:pt modelId="{117C29F7-A91B-48FF-9C7A-522E60D05CDA}" type="pres">
      <dgm:prSet presAssocID="{27FE9E23-40F3-4974-B57A-87DC546C3A07}" presName="composite" presStyleCnt="0"/>
      <dgm:spPr/>
    </dgm:pt>
    <dgm:pt modelId="{0C0B0344-CE43-491F-BF83-AAA29A4C8121}" type="pres">
      <dgm:prSet presAssocID="{27FE9E23-40F3-4974-B57A-87DC546C3A07}"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280E5B9C-466D-48DD-99B5-F825A54B2E1E}" type="pres">
      <dgm:prSet presAssocID="{27FE9E23-40F3-4974-B57A-87DC546C3A07}" presName="txShp" presStyleLbl="node1" presStyleIdx="1" presStyleCnt="3">
        <dgm:presLayoutVars>
          <dgm:bulletEnabled val="1"/>
        </dgm:presLayoutVars>
      </dgm:prSet>
      <dgm:spPr/>
    </dgm:pt>
    <dgm:pt modelId="{76618CD3-3E0D-464B-AA86-811648A2DAD5}" type="pres">
      <dgm:prSet presAssocID="{13241E07-78BA-460B-BC13-7CBFC6A7B743}" presName="spacing" presStyleCnt="0"/>
      <dgm:spPr/>
    </dgm:pt>
    <dgm:pt modelId="{7C71B61E-75DB-498B-8590-E9898DC5A103}" type="pres">
      <dgm:prSet presAssocID="{0E3039D9-35AD-4C48-A1F2-C77A3FB87EC9}" presName="composite" presStyleCnt="0"/>
      <dgm:spPr/>
    </dgm:pt>
    <dgm:pt modelId="{DC4E4C23-EB88-49AC-81DA-FABCCAD33F23}" type="pres">
      <dgm:prSet presAssocID="{0E3039D9-35AD-4C48-A1F2-C77A3FB87EC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868FE5F6-06C8-4FE8-98BA-392AD7578BAF}" type="pres">
      <dgm:prSet presAssocID="{0E3039D9-35AD-4C48-A1F2-C77A3FB87EC9}" presName="txShp" presStyleLbl="node1" presStyleIdx="2" presStyleCnt="3">
        <dgm:presLayoutVars>
          <dgm:bulletEnabled val="1"/>
        </dgm:presLayoutVars>
      </dgm:prSet>
      <dgm:spPr/>
    </dgm:pt>
  </dgm:ptLst>
  <dgm:cxnLst>
    <dgm:cxn modelId="{981E4D2A-756A-417D-808F-6F302979022D}" srcId="{95B975A4-C49E-4864-A20A-BFF699F73B55}" destId="{0E3039D9-35AD-4C48-A1F2-C77A3FB87EC9}" srcOrd="2" destOrd="0" parTransId="{BF55A264-ED8E-48AD-BD2C-478E99EA25E0}" sibTransId="{5D40EFAA-A52F-4054-9E82-C8D9B473C856}"/>
    <dgm:cxn modelId="{90DA3E41-99D3-442A-888C-4507839ADC7C}" type="presOf" srcId="{95B975A4-C49E-4864-A20A-BFF699F73B55}" destId="{08FD654C-85C1-4815-925F-58A486887EEE}" srcOrd="0" destOrd="0" presId="urn:microsoft.com/office/officeart/2005/8/layout/vList3"/>
    <dgm:cxn modelId="{641CD474-995E-4931-A079-AD63C9B40310}" type="presOf" srcId="{27FE9E23-40F3-4974-B57A-87DC546C3A07}" destId="{280E5B9C-466D-48DD-99B5-F825A54B2E1E}" srcOrd="0" destOrd="0" presId="urn:microsoft.com/office/officeart/2005/8/layout/vList3"/>
    <dgm:cxn modelId="{CE1B4FA4-F8D6-4C00-8924-43544CDCCEFA}" type="presOf" srcId="{E427882F-EF23-4B27-ACEF-810BBD41EDEC}" destId="{0B361536-10B3-4912-875C-27EEC43A8E5A}" srcOrd="0" destOrd="0" presId="urn:microsoft.com/office/officeart/2005/8/layout/vList3"/>
    <dgm:cxn modelId="{420F6BBE-2583-4BA7-817D-0AB1056594BD}" type="presOf" srcId="{0E3039D9-35AD-4C48-A1F2-C77A3FB87EC9}" destId="{868FE5F6-06C8-4FE8-98BA-392AD7578BAF}" srcOrd="0" destOrd="0" presId="urn:microsoft.com/office/officeart/2005/8/layout/vList3"/>
    <dgm:cxn modelId="{A03AE6CC-626E-4D52-8D5F-BEB2C30A0C48}" srcId="{95B975A4-C49E-4864-A20A-BFF699F73B55}" destId="{27FE9E23-40F3-4974-B57A-87DC546C3A07}" srcOrd="1" destOrd="0" parTransId="{5F1BBB69-F658-4EC0-B974-CC90BD5D93A9}" sibTransId="{13241E07-78BA-460B-BC13-7CBFC6A7B743}"/>
    <dgm:cxn modelId="{E8E418D0-4987-4B9F-BD8C-E266612D095A}" srcId="{95B975A4-C49E-4864-A20A-BFF699F73B55}" destId="{E427882F-EF23-4B27-ACEF-810BBD41EDEC}" srcOrd="0" destOrd="0" parTransId="{A0A378CC-BAF0-4974-9FA4-BF1E8353E25A}" sibTransId="{2AA9E271-96ED-4EE1-92F9-7061798CB55D}"/>
    <dgm:cxn modelId="{4154CB98-F9E1-487E-AAF9-038EEA1DF68B}" type="presParOf" srcId="{08FD654C-85C1-4815-925F-58A486887EEE}" destId="{6B8C0F31-E05D-438B-B9C8-A5650027670F}" srcOrd="0" destOrd="0" presId="urn:microsoft.com/office/officeart/2005/8/layout/vList3"/>
    <dgm:cxn modelId="{DF6028C8-1225-40FE-A7A6-13D5D1A723C9}" type="presParOf" srcId="{6B8C0F31-E05D-438B-B9C8-A5650027670F}" destId="{BED734B4-4A5C-4D03-8C84-F4D08EC44C25}" srcOrd="0" destOrd="0" presId="urn:microsoft.com/office/officeart/2005/8/layout/vList3"/>
    <dgm:cxn modelId="{7D38857A-E467-4E27-8245-CE69E0EB9077}" type="presParOf" srcId="{6B8C0F31-E05D-438B-B9C8-A5650027670F}" destId="{0B361536-10B3-4912-875C-27EEC43A8E5A}" srcOrd="1" destOrd="0" presId="urn:microsoft.com/office/officeart/2005/8/layout/vList3"/>
    <dgm:cxn modelId="{9CA3E6C3-371A-43AB-9025-51116F24496E}" type="presParOf" srcId="{08FD654C-85C1-4815-925F-58A486887EEE}" destId="{41EA8AE9-4C73-4D3C-BF1B-B8B8B9800CD9}" srcOrd="1" destOrd="0" presId="urn:microsoft.com/office/officeart/2005/8/layout/vList3"/>
    <dgm:cxn modelId="{D0FA221F-B839-42D6-9275-57A0377E175E}" type="presParOf" srcId="{08FD654C-85C1-4815-925F-58A486887EEE}" destId="{117C29F7-A91B-48FF-9C7A-522E60D05CDA}" srcOrd="2" destOrd="0" presId="urn:microsoft.com/office/officeart/2005/8/layout/vList3"/>
    <dgm:cxn modelId="{7FE96A40-7C69-4279-9F71-928F1B2F065D}" type="presParOf" srcId="{117C29F7-A91B-48FF-9C7A-522E60D05CDA}" destId="{0C0B0344-CE43-491F-BF83-AAA29A4C8121}" srcOrd="0" destOrd="0" presId="urn:microsoft.com/office/officeart/2005/8/layout/vList3"/>
    <dgm:cxn modelId="{30EA2CE8-C643-41B5-B9D1-F2D4383B45E0}" type="presParOf" srcId="{117C29F7-A91B-48FF-9C7A-522E60D05CDA}" destId="{280E5B9C-466D-48DD-99B5-F825A54B2E1E}" srcOrd="1" destOrd="0" presId="urn:microsoft.com/office/officeart/2005/8/layout/vList3"/>
    <dgm:cxn modelId="{3ECF1426-722D-4E66-9810-C00F00C43EDB}" type="presParOf" srcId="{08FD654C-85C1-4815-925F-58A486887EEE}" destId="{76618CD3-3E0D-464B-AA86-811648A2DAD5}" srcOrd="3" destOrd="0" presId="urn:microsoft.com/office/officeart/2005/8/layout/vList3"/>
    <dgm:cxn modelId="{C80F9955-29B3-4702-BC5A-6DB290E22FC2}" type="presParOf" srcId="{08FD654C-85C1-4815-925F-58A486887EEE}" destId="{7C71B61E-75DB-498B-8590-E9898DC5A103}" srcOrd="4" destOrd="0" presId="urn:microsoft.com/office/officeart/2005/8/layout/vList3"/>
    <dgm:cxn modelId="{8CCE9AD5-85C8-4D24-9093-934F8EACE6FA}" type="presParOf" srcId="{7C71B61E-75DB-498B-8590-E9898DC5A103}" destId="{DC4E4C23-EB88-49AC-81DA-FABCCAD33F23}" srcOrd="0" destOrd="0" presId="urn:microsoft.com/office/officeart/2005/8/layout/vList3"/>
    <dgm:cxn modelId="{26ACC4AE-13EB-456F-8A70-216FB35D3437}" type="presParOf" srcId="{7C71B61E-75DB-498B-8590-E9898DC5A103}" destId="{868FE5F6-06C8-4FE8-98BA-392AD7578BA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61536-10B3-4912-875C-27EEC43A8E5A}">
      <dsp:nvSpPr>
        <dsp:cNvPr id="0" name=""/>
        <dsp:cNvSpPr/>
      </dsp:nvSpPr>
      <dsp:spPr>
        <a:xfrm rot="10800000">
          <a:off x="1343436" y="1084"/>
          <a:ext cx="3964900" cy="1379033"/>
        </a:xfrm>
        <a:prstGeom prst="homePlat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116"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 complex ecosystem</a:t>
          </a:r>
        </a:p>
      </dsp:txBody>
      <dsp:txXfrm rot="10800000">
        <a:off x="1688194" y="1084"/>
        <a:ext cx="3620142" cy="1379033"/>
      </dsp:txXfrm>
    </dsp:sp>
    <dsp:sp modelId="{BED734B4-4A5C-4D03-8C84-F4D08EC44C25}">
      <dsp:nvSpPr>
        <dsp:cNvPr id="0" name=""/>
        <dsp:cNvSpPr/>
      </dsp:nvSpPr>
      <dsp:spPr>
        <a:xfrm>
          <a:off x="653919" y="1084"/>
          <a:ext cx="1379033" cy="137903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E5B9C-466D-48DD-99B5-F825A54B2E1E}">
      <dsp:nvSpPr>
        <dsp:cNvPr id="0" name=""/>
        <dsp:cNvSpPr/>
      </dsp:nvSpPr>
      <dsp:spPr>
        <a:xfrm rot="10800000">
          <a:off x="1343436" y="1791769"/>
          <a:ext cx="3964900" cy="1379033"/>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116"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An environment under multiple pressures</a:t>
          </a:r>
        </a:p>
      </dsp:txBody>
      <dsp:txXfrm rot="10800000">
        <a:off x="1688194" y="1791769"/>
        <a:ext cx="3620142" cy="1379033"/>
      </dsp:txXfrm>
    </dsp:sp>
    <dsp:sp modelId="{0C0B0344-CE43-491F-BF83-AAA29A4C8121}">
      <dsp:nvSpPr>
        <dsp:cNvPr id="0" name=""/>
        <dsp:cNvSpPr/>
      </dsp:nvSpPr>
      <dsp:spPr>
        <a:xfrm>
          <a:off x="653919" y="1791769"/>
          <a:ext cx="1379033" cy="137903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FE5F6-06C8-4FE8-98BA-392AD7578BAF}">
      <dsp:nvSpPr>
        <dsp:cNvPr id="0" name=""/>
        <dsp:cNvSpPr/>
      </dsp:nvSpPr>
      <dsp:spPr>
        <a:xfrm rot="10800000">
          <a:off x="1343436" y="3582455"/>
          <a:ext cx="3964900" cy="1379033"/>
        </a:xfrm>
        <a:prstGeom prst="homePlate">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8116" tIns="102870" rIns="192024"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 key of management and conservation</a:t>
          </a:r>
        </a:p>
      </dsp:txBody>
      <dsp:txXfrm rot="10800000">
        <a:off x="1688194" y="3582455"/>
        <a:ext cx="3620142" cy="1379033"/>
      </dsp:txXfrm>
    </dsp:sp>
    <dsp:sp modelId="{DC4E4C23-EB88-49AC-81DA-FABCCAD33F23}">
      <dsp:nvSpPr>
        <dsp:cNvPr id="0" name=""/>
        <dsp:cNvSpPr/>
      </dsp:nvSpPr>
      <dsp:spPr>
        <a:xfrm>
          <a:off x="653919" y="3582455"/>
          <a:ext cx="1379033" cy="137903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8CA626F-BA4F-49B3-8851-7C11D2ADE52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DDE4B-CD18-4EE4-A337-08082438BD7B}"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6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CA626F-BA4F-49B3-8851-7C11D2ADE52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2654776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CA626F-BA4F-49B3-8851-7C11D2ADE52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287930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8CA626F-BA4F-49B3-8851-7C11D2ADE52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184053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8CA626F-BA4F-49B3-8851-7C11D2ADE523}"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DDE4B-CD18-4EE4-A337-08082438BD7B}"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59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8CA626F-BA4F-49B3-8851-7C11D2ADE52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28247128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8CA626F-BA4F-49B3-8851-7C11D2ADE523}"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2336492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78CA626F-BA4F-49B3-8851-7C11D2ADE523}"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311740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8CA626F-BA4F-49B3-8851-7C11D2ADE523}" type="datetimeFigureOut">
              <a:rPr lang="en-US" smtClean="0"/>
              <a:t>10/28/2020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182467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8CA626F-BA4F-49B3-8851-7C11D2ADE523}" type="datetimeFigureOut">
              <a:rPr lang="en-US" smtClean="0"/>
              <a:t>10/28/2020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2ADDE4B-CD18-4EE4-A337-08082438BD7B}" type="slidenum">
              <a:rPr lang="en-US" smtClean="0"/>
              <a:t>‹N›</a:t>
            </a:fld>
            <a:endParaRPr lang="en-US"/>
          </a:p>
        </p:txBody>
      </p:sp>
    </p:spTree>
    <p:extLst>
      <p:ext uri="{BB962C8B-B14F-4D97-AF65-F5344CB8AC3E}">
        <p14:creationId xmlns:p14="http://schemas.microsoft.com/office/powerpoint/2010/main" val="41734170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8CA626F-BA4F-49B3-8851-7C11D2ADE523}"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DDE4B-CD18-4EE4-A337-08082438BD7B}" type="slidenum">
              <a:rPr lang="en-US" smtClean="0"/>
              <a:t>‹N›</a:t>
            </a:fld>
            <a:endParaRPr lang="en-US"/>
          </a:p>
        </p:txBody>
      </p:sp>
    </p:spTree>
    <p:extLst>
      <p:ext uri="{BB962C8B-B14F-4D97-AF65-F5344CB8AC3E}">
        <p14:creationId xmlns:p14="http://schemas.microsoft.com/office/powerpoint/2010/main" val="394350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8CA626F-BA4F-49B3-8851-7C11D2ADE523}" type="datetimeFigureOut">
              <a:rPr lang="en-US" smtClean="0"/>
              <a:t>10/28/2020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2ADDE4B-CD18-4EE4-A337-08082438BD7B}" type="slidenum">
              <a:rPr lang="en-US" smtClean="0"/>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99042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scitotenv.2017.11.174"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71/WF15205" TargetMode="External"/><Relationship Id="rId2" Type="http://schemas.openxmlformats.org/officeDocument/2006/relationships/hyperlink" Target="https://doi.org/10.1016/j.scitotenv.2017.11.174" TargetMode="External"/><Relationship Id="rId1" Type="http://schemas.openxmlformats.org/officeDocument/2006/relationships/slideLayout" Target="../slideLayouts/slideLayout7.xml"/><Relationship Id="rId6" Type="http://schemas.openxmlformats.org/officeDocument/2006/relationships/hyperlink" Target="https://doi.org/10.3390/f8020030" TargetMode="External"/><Relationship Id="rId5" Type="http://schemas.openxmlformats.org/officeDocument/2006/relationships/hyperlink" Target="https://doi.org/10.3390/environments6030030" TargetMode="External"/><Relationship Id="rId4" Type="http://schemas.openxmlformats.org/officeDocument/2006/relationships/hyperlink" Target="https://doi.org/10.3390/ijgi90905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doi.org/10.1071/WF15205" TargetMode="Externa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FE625AA-59DE-4BB5-B7BE-3AAB869B240F}"/>
              </a:ext>
            </a:extLst>
          </p:cNvPr>
          <p:cNvSpPr/>
          <p:nvPr/>
        </p:nvSpPr>
        <p:spPr>
          <a:xfrm>
            <a:off x="882977" y="254523"/>
            <a:ext cx="10426045" cy="1569660"/>
          </a:xfrm>
          <a:prstGeom prst="rect">
            <a:avLst/>
          </a:prstGeom>
          <a:solidFill>
            <a:schemeClr val="accent1">
              <a:lumMod val="20000"/>
              <a:lumOff val="80000"/>
            </a:schemeClr>
          </a:solidFill>
        </p:spPr>
        <p:txBody>
          <a:bodyPr wrap="square">
            <a:spAutoFit/>
          </a:bodyPr>
          <a:lstStyle/>
          <a:p>
            <a:pPr algn="ctr"/>
            <a:r>
              <a:rPr lang="en-US" sz="3200" b="1" dirty="0">
                <a:solidFill>
                  <a:srgbClr val="4A4A4A"/>
                </a:solidFill>
                <a:latin typeface="Source Sans Pro" panose="020B0503030403020204" pitchFamily="34" charset="0"/>
              </a:rPr>
              <a:t>The 1st International Electronic Conference on Forests — Forests for a Better Future: Sustainability, Innovation, Interdisciplinarity</a:t>
            </a:r>
            <a:endParaRPr lang="en-US" sz="3200" b="1" i="0" dirty="0">
              <a:solidFill>
                <a:srgbClr val="4A4A4A"/>
              </a:solidFill>
              <a:effectLst/>
              <a:latin typeface="Source Sans Pro" panose="020B0503030403020204" pitchFamily="34" charset="0"/>
            </a:endParaRPr>
          </a:p>
        </p:txBody>
      </p:sp>
      <p:pic>
        <p:nvPicPr>
          <p:cNvPr id="6" name="Immagine 5" descr="Immagine che contiene testo&#10;&#10;Descrizione generata automaticamente">
            <a:extLst>
              <a:ext uri="{FF2B5EF4-FFF2-40B4-BE49-F238E27FC236}">
                <a16:creationId xmlns:a16="http://schemas.microsoft.com/office/drawing/2014/main" id="{30C819EE-7114-4DA3-8F11-52A5330CC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0640" y="1370754"/>
            <a:ext cx="3535986" cy="906859"/>
          </a:xfrm>
          <a:prstGeom prst="rect">
            <a:avLst/>
          </a:prstGeom>
        </p:spPr>
      </p:pic>
      <p:sp>
        <p:nvSpPr>
          <p:cNvPr id="7" name="Rettangolo 6">
            <a:extLst>
              <a:ext uri="{FF2B5EF4-FFF2-40B4-BE49-F238E27FC236}">
                <a16:creationId xmlns:a16="http://schemas.microsoft.com/office/drawing/2014/main" id="{AE391F97-3692-46BA-B2E3-ADD705273ED9}"/>
              </a:ext>
            </a:extLst>
          </p:cNvPr>
          <p:cNvSpPr/>
          <p:nvPr/>
        </p:nvSpPr>
        <p:spPr>
          <a:xfrm>
            <a:off x="1212913" y="2712093"/>
            <a:ext cx="9766169" cy="1754326"/>
          </a:xfrm>
          <a:prstGeom prst="rect">
            <a:avLst/>
          </a:prstGeom>
        </p:spPr>
        <p:txBody>
          <a:bodyPr wrap="square">
            <a:spAutoFit/>
          </a:bodyPr>
          <a:lstStyle/>
          <a:p>
            <a:pPr algn="ctr"/>
            <a:r>
              <a:rPr lang="en-US" sz="36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Mapping Forest Fire Risk in the Mediterranean forests—A Case Study of SUD-Provence-Alpes-Côte d'Azur region (SE, France)</a:t>
            </a:r>
            <a:endParaRPr lang="en-US" sz="3600" dirty="0"/>
          </a:p>
        </p:txBody>
      </p:sp>
      <p:sp>
        <p:nvSpPr>
          <p:cNvPr id="8" name="CasellaDiTesto 7">
            <a:extLst>
              <a:ext uri="{FF2B5EF4-FFF2-40B4-BE49-F238E27FC236}">
                <a16:creationId xmlns:a16="http://schemas.microsoft.com/office/drawing/2014/main" id="{B775CFC7-CF01-45EE-A4D8-C73C08D1A6EE}"/>
              </a:ext>
            </a:extLst>
          </p:cNvPr>
          <p:cNvSpPr txBox="1"/>
          <p:nvPr/>
        </p:nvSpPr>
        <p:spPr>
          <a:xfrm>
            <a:off x="3319756" y="5025581"/>
            <a:ext cx="5552482" cy="461665"/>
          </a:xfrm>
          <a:prstGeom prst="rect">
            <a:avLst/>
          </a:prstGeom>
          <a:noFill/>
        </p:spPr>
        <p:txBody>
          <a:bodyPr wrap="none" rtlCol="0">
            <a:spAutoFit/>
          </a:bodyPr>
          <a:lstStyle/>
          <a:p>
            <a:r>
              <a:rPr lang="en-US" sz="2400" dirty="0">
                <a:solidFill>
                  <a:srgbClr val="000000"/>
                </a:solidFill>
                <a:latin typeface="Cambria Math" panose="02040503050406030204" pitchFamily="18" charset="0"/>
                <a:cs typeface="Times New Roman" panose="02020603050405020304" pitchFamily="18" charset="0"/>
              </a:rPr>
              <a:t>Abdesslam CHAI-ALLAH &amp; Eric MAILLE</a:t>
            </a:r>
          </a:p>
        </p:txBody>
      </p:sp>
      <p:sp>
        <p:nvSpPr>
          <p:cNvPr id="2" name="Rettangolo 1">
            <a:extLst>
              <a:ext uri="{FF2B5EF4-FFF2-40B4-BE49-F238E27FC236}">
                <a16:creationId xmlns:a16="http://schemas.microsoft.com/office/drawing/2014/main" id="{3C717FB7-5011-4383-986B-14F21D255E81}"/>
              </a:ext>
            </a:extLst>
          </p:cNvPr>
          <p:cNvSpPr/>
          <p:nvPr/>
        </p:nvSpPr>
        <p:spPr>
          <a:xfrm>
            <a:off x="3655619" y="5601035"/>
            <a:ext cx="4880756" cy="646331"/>
          </a:xfrm>
          <a:prstGeom prst="rect">
            <a:avLst/>
          </a:prstGeom>
        </p:spPr>
        <p:txBody>
          <a:bodyPr wrap="square">
            <a:spAutoFit/>
          </a:bodyPr>
          <a:lstStyle/>
          <a:p>
            <a:pPr algn="ctr"/>
            <a:r>
              <a:rPr lang="en-US" dirty="0">
                <a:solidFill>
                  <a:srgbClr val="000000"/>
                </a:solidFill>
                <a:latin typeface="Cambria Math" panose="02040503050406030204" pitchFamily="18" charset="0"/>
                <a:cs typeface="Times New Roman" panose="02020603050405020304" pitchFamily="18" charset="0"/>
              </a:rPr>
              <a:t>INRAE, UR RECOVER Aix-En-Provence, France</a:t>
            </a:r>
          </a:p>
          <a:p>
            <a:pPr algn="ctr"/>
            <a:r>
              <a:rPr lang="en-US" dirty="0">
                <a:solidFill>
                  <a:srgbClr val="000000"/>
                </a:solidFill>
                <a:latin typeface="Cambria Math" panose="02040503050406030204" pitchFamily="18" charset="0"/>
                <a:cs typeface="Times New Roman" panose="02020603050405020304" pitchFamily="18" charset="0"/>
              </a:rPr>
              <a:t>University of Sassari, Italy </a:t>
            </a:r>
          </a:p>
        </p:txBody>
      </p:sp>
      <p:sp>
        <p:nvSpPr>
          <p:cNvPr id="3" name="CasellaDiTesto 2">
            <a:extLst>
              <a:ext uri="{FF2B5EF4-FFF2-40B4-BE49-F238E27FC236}">
                <a16:creationId xmlns:a16="http://schemas.microsoft.com/office/drawing/2014/main" id="{0D5B2827-F1AB-4461-9840-A4980192B8E4}"/>
              </a:ext>
            </a:extLst>
          </p:cNvPr>
          <p:cNvSpPr txBox="1"/>
          <p:nvPr/>
        </p:nvSpPr>
        <p:spPr>
          <a:xfrm>
            <a:off x="10461706" y="6418811"/>
            <a:ext cx="1694631" cy="369332"/>
          </a:xfrm>
          <a:prstGeom prst="rect">
            <a:avLst/>
          </a:prstGeom>
          <a:noFill/>
        </p:spPr>
        <p:txBody>
          <a:bodyPr wrap="none" rtlCol="0">
            <a:spAutoFit/>
          </a:bodyPr>
          <a:lstStyle/>
          <a:p>
            <a:r>
              <a:rPr lang="en-US" dirty="0"/>
              <a:t>November 2020</a:t>
            </a:r>
          </a:p>
        </p:txBody>
      </p:sp>
    </p:spTree>
    <p:extLst>
      <p:ext uri="{BB962C8B-B14F-4D97-AF65-F5344CB8AC3E}">
        <p14:creationId xmlns:p14="http://schemas.microsoft.com/office/powerpoint/2010/main" val="2988122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3148FA3-7A54-4574-919F-EB1B4033A3E8}"/>
              </a:ext>
            </a:extLst>
          </p:cNvPr>
          <p:cNvSpPr/>
          <p:nvPr/>
        </p:nvSpPr>
        <p:spPr>
          <a:xfrm>
            <a:off x="0" y="0"/>
            <a:ext cx="6011159" cy="646331"/>
          </a:xfrm>
          <a:prstGeom prst="rect">
            <a:avLst/>
          </a:prstGeom>
        </p:spPr>
        <p:txBody>
          <a:bodyPr wrap="square">
            <a:spAutoFit/>
          </a:bodyPr>
          <a:lstStyle/>
          <a:p>
            <a:r>
              <a:rPr lang="en-US" sz="3600" u="sng" dirty="0">
                <a:solidFill>
                  <a:srgbClr val="000000"/>
                </a:solidFill>
                <a:latin typeface="Aharoni" panose="02010803020104030203" pitchFamily="2" charset="-79"/>
                <a:cs typeface="Aharoni" panose="02010803020104030203" pitchFamily="2" charset="-79"/>
              </a:rPr>
              <a:t>Results and Interpretation</a:t>
            </a:r>
          </a:p>
        </p:txBody>
      </p:sp>
      <p:sp>
        <p:nvSpPr>
          <p:cNvPr id="3" name="Rettangolo 2">
            <a:extLst>
              <a:ext uri="{FF2B5EF4-FFF2-40B4-BE49-F238E27FC236}">
                <a16:creationId xmlns:a16="http://schemas.microsoft.com/office/drawing/2014/main" id="{950D4AA5-E29A-45C3-9232-2FD8AAC85DC1}"/>
              </a:ext>
            </a:extLst>
          </p:cNvPr>
          <p:cNvSpPr/>
          <p:nvPr/>
        </p:nvSpPr>
        <p:spPr>
          <a:xfrm>
            <a:off x="5686390" y="276999"/>
            <a:ext cx="649537" cy="369332"/>
          </a:xfrm>
          <a:prstGeom prst="rect">
            <a:avLst/>
          </a:prstGeom>
        </p:spPr>
        <p:txBody>
          <a:bodyPr wrap="none">
            <a:spAutoFit/>
          </a:bodyPr>
          <a:lstStyle/>
          <a:p>
            <a:r>
              <a:rPr lang="en-US" dirty="0"/>
              <a:t>(2/4)</a:t>
            </a:r>
          </a:p>
        </p:txBody>
      </p:sp>
      <p:pic>
        <p:nvPicPr>
          <p:cNvPr id="4" name="Immagine 3">
            <a:extLst>
              <a:ext uri="{FF2B5EF4-FFF2-40B4-BE49-F238E27FC236}">
                <a16:creationId xmlns:a16="http://schemas.microsoft.com/office/drawing/2014/main" id="{4D50C048-C976-4573-A8E9-3B9B637844A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65682" y="923330"/>
            <a:ext cx="5760720" cy="4451350"/>
          </a:xfrm>
          <a:prstGeom prst="rect">
            <a:avLst/>
          </a:prstGeom>
        </p:spPr>
      </p:pic>
      <p:sp>
        <p:nvSpPr>
          <p:cNvPr id="5" name="Rettangolo 4">
            <a:extLst>
              <a:ext uri="{FF2B5EF4-FFF2-40B4-BE49-F238E27FC236}">
                <a16:creationId xmlns:a16="http://schemas.microsoft.com/office/drawing/2014/main" id="{DD22E426-2C9D-40D3-8760-37B4EB98A008}"/>
              </a:ext>
            </a:extLst>
          </p:cNvPr>
          <p:cNvSpPr/>
          <p:nvPr/>
        </p:nvSpPr>
        <p:spPr>
          <a:xfrm>
            <a:off x="8390911" y="5374680"/>
            <a:ext cx="1731564" cy="338554"/>
          </a:xfrm>
          <a:prstGeom prst="rect">
            <a:avLst/>
          </a:prstGeom>
        </p:spPr>
        <p:txBody>
          <a:bodyPr wrap="none">
            <a:spAutoFit/>
          </a:bodyPr>
          <a:lstStyle/>
          <a:p>
            <a:r>
              <a:rPr lang="en-US" sz="1600" dirty="0">
                <a:latin typeface="Cambria Math" panose="02040503050406030204" pitchFamily="18" charset="0"/>
                <a:ea typeface="Calibri" panose="020F0502020204030204" pitchFamily="34" charset="0"/>
                <a:cs typeface="AdvOTb92eb7df.I"/>
              </a:rPr>
              <a:t>Ignition Risk map</a:t>
            </a:r>
            <a:endParaRPr lang="en-US" sz="1600" dirty="0"/>
          </a:p>
        </p:txBody>
      </p:sp>
      <p:sp>
        <p:nvSpPr>
          <p:cNvPr id="6" name="Rettangolo 5">
            <a:extLst>
              <a:ext uri="{FF2B5EF4-FFF2-40B4-BE49-F238E27FC236}">
                <a16:creationId xmlns:a16="http://schemas.microsoft.com/office/drawing/2014/main" id="{BC0E3DE3-4844-4BCB-A052-33A324657DA8}"/>
              </a:ext>
            </a:extLst>
          </p:cNvPr>
          <p:cNvSpPr/>
          <p:nvPr/>
        </p:nvSpPr>
        <p:spPr>
          <a:xfrm>
            <a:off x="239926" y="990609"/>
            <a:ext cx="6011159" cy="1350178"/>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400" dirty="0">
                <a:solidFill>
                  <a:srgbClr val="000000"/>
                </a:solidFill>
                <a:latin typeface="Cambria Math" panose="02040503050406030204" pitchFamily="18" charset="0"/>
                <a:ea typeface="PalatinoLinotype"/>
                <a:cs typeface="PalatinoLinotype"/>
              </a:rPr>
              <a:t>The final ignition risk map is in good agreement with all the individual layers considered.  The value ranges of the risk were classified in six classes; a class for 0 (null hazard) was included for those areas where vegetation is absent. </a:t>
            </a:r>
            <a:endParaRPr lang="en-US" sz="1400" dirty="0"/>
          </a:p>
        </p:txBody>
      </p:sp>
      <p:sp>
        <p:nvSpPr>
          <p:cNvPr id="7" name="Rettangolo 6">
            <a:extLst>
              <a:ext uri="{FF2B5EF4-FFF2-40B4-BE49-F238E27FC236}">
                <a16:creationId xmlns:a16="http://schemas.microsoft.com/office/drawing/2014/main" id="{C670BBE6-2188-4BD8-BEC6-58967CE827E2}"/>
              </a:ext>
            </a:extLst>
          </p:cNvPr>
          <p:cNvSpPr/>
          <p:nvPr/>
        </p:nvSpPr>
        <p:spPr>
          <a:xfrm>
            <a:off x="239925" y="2534368"/>
            <a:ext cx="5840361" cy="1021883"/>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400" dirty="0">
                <a:solidFill>
                  <a:srgbClr val="000000"/>
                </a:solidFill>
                <a:latin typeface="Cambria Math" panose="02040503050406030204" pitchFamily="18" charset="0"/>
              </a:rPr>
              <a:t>The results showed a high level of Ignition Risk in the area near to urban centers and to transport infrastructures. These areas are the zones where a fire is more likely to break out. </a:t>
            </a:r>
          </a:p>
        </p:txBody>
      </p:sp>
      <p:sp>
        <p:nvSpPr>
          <p:cNvPr id="8" name="Rettangolo 7">
            <a:extLst>
              <a:ext uri="{FF2B5EF4-FFF2-40B4-BE49-F238E27FC236}">
                <a16:creationId xmlns:a16="http://schemas.microsoft.com/office/drawing/2014/main" id="{9F6077B0-DA18-4933-806F-C0159C083D8B}"/>
              </a:ext>
            </a:extLst>
          </p:cNvPr>
          <p:cNvSpPr/>
          <p:nvPr/>
        </p:nvSpPr>
        <p:spPr>
          <a:xfrm>
            <a:off x="255638" y="3749832"/>
            <a:ext cx="5840361" cy="2319674"/>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v"/>
            </a:pPr>
            <a:r>
              <a:rPr lang="en-US" sz="1400" dirty="0">
                <a:solidFill>
                  <a:srgbClr val="000000"/>
                </a:solidFill>
                <a:latin typeface="Cambria Math" panose="02040503050406030204" pitchFamily="18" charset="0"/>
                <a:ea typeface="PalatinoLinotype"/>
                <a:cs typeface="PalatinoLinotype"/>
              </a:rPr>
              <a:t>Despite the potential for more frequent fire ignitions in greater housing densities, vegetation biomass and continuity decrease and the probability of extinguishing a fire early increase. </a:t>
            </a:r>
          </a:p>
          <a:p>
            <a:pPr algn="just">
              <a:lnSpc>
                <a:spcPct val="150000"/>
              </a:lnSpc>
              <a:spcAft>
                <a:spcPts val="0"/>
              </a:spcAft>
            </a:pPr>
            <a:endParaRPr lang="en-US" sz="1400" dirty="0">
              <a:solidFill>
                <a:srgbClr val="000000"/>
              </a:solidFill>
              <a:latin typeface="Cambria Math" panose="02040503050406030204" pitchFamily="18" charset="0"/>
              <a:ea typeface="PalatinoLinotype"/>
              <a:cs typeface="PalatinoLinotype"/>
            </a:endParaRPr>
          </a:p>
          <a:p>
            <a:pPr marL="285750" indent="-285750" algn="just">
              <a:lnSpc>
                <a:spcPct val="150000"/>
              </a:lnSpc>
              <a:spcAft>
                <a:spcPts val="0"/>
              </a:spcAft>
              <a:buFont typeface="Wingdings" panose="05000000000000000000" pitchFamily="2" charset="2"/>
              <a:buChar char="v"/>
            </a:pPr>
            <a:r>
              <a:rPr lang="en-US" sz="1400" dirty="0">
                <a:solidFill>
                  <a:srgbClr val="000000"/>
                </a:solidFill>
                <a:latin typeface="Cambria Math" panose="02040503050406030204" pitchFamily="18" charset="0"/>
                <a:ea typeface="PalatinoLinotype"/>
                <a:cs typeface="PalatinoLinotype"/>
              </a:rPr>
              <a:t>Serval studies in the SE France have also shown that the greatest fire risk is associated with isolated, then scattered housing and this risk is decreases with increasing housing density (**).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a:extLst>
              <a:ext uri="{FF2B5EF4-FFF2-40B4-BE49-F238E27FC236}">
                <a16:creationId xmlns:a16="http://schemas.microsoft.com/office/drawing/2014/main" id="{AE5A91CF-836A-455A-B378-2A2B34551087}"/>
              </a:ext>
            </a:extLst>
          </p:cNvPr>
          <p:cNvSpPr/>
          <p:nvPr/>
        </p:nvSpPr>
        <p:spPr>
          <a:xfrm>
            <a:off x="169682" y="6472285"/>
            <a:ext cx="11856720" cy="217432"/>
          </a:xfrm>
          <a:prstGeom prst="rect">
            <a:avLst/>
          </a:prstGeom>
        </p:spPr>
        <p:txBody>
          <a:bodyPr wrap="square">
            <a:spAutoFit/>
          </a:bodyPr>
          <a:lstStyle/>
          <a:p>
            <a:pPr algn="just">
              <a:lnSpc>
                <a:spcPct val="107000"/>
              </a:lnSpc>
              <a:spcAft>
                <a:spcPts val="0"/>
              </a:spcAft>
            </a:pPr>
            <a:r>
              <a:rPr lang="en-US" sz="800" dirty="0">
                <a:latin typeface="Cambria Math" panose="02040503050406030204" pitchFamily="18" charset="0"/>
                <a:ea typeface="Calibri" panose="020F0502020204030204" pitchFamily="34" charset="0"/>
                <a:cs typeface="NimbusRomNo9L-Regu"/>
              </a:rPr>
              <a:t>** Fox, D., </a:t>
            </a:r>
            <a:r>
              <a:rPr lang="en-US" sz="800" dirty="0" err="1">
                <a:latin typeface="Cambria Math" panose="02040503050406030204" pitchFamily="18" charset="0"/>
                <a:ea typeface="Calibri" panose="020F0502020204030204" pitchFamily="34" charset="0"/>
                <a:cs typeface="NimbusRomNo9L-Regu"/>
              </a:rPr>
              <a:t>Carrega</a:t>
            </a:r>
            <a:r>
              <a:rPr lang="en-US" sz="800" dirty="0">
                <a:latin typeface="Cambria Math" panose="02040503050406030204" pitchFamily="18" charset="0"/>
                <a:ea typeface="Calibri" panose="020F0502020204030204" pitchFamily="34" charset="0"/>
                <a:cs typeface="NimbusRomNo9L-Regu"/>
              </a:rPr>
              <a:t>, P., Ren, Y., </a:t>
            </a:r>
            <a:r>
              <a:rPr lang="en-US" sz="800" dirty="0" err="1">
                <a:latin typeface="Cambria Math" panose="02040503050406030204" pitchFamily="18" charset="0"/>
                <a:ea typeface="Calibri" panose="020F0502020204030204" pitchFamily="34" charset="0"/>
                <a:cs typeface="NimbusRomNo9L-Regu"/>
              </a:rPr>
              <a:t>Caillouet</a:t>
            </a:r>
            <a:r>
              <a:rPr lang="en-US" sz="800" dirty="0">
                <a:latin typeface="Cambria Math" panose="02040503050406030204" pitchFamily="18" charset="0"/>
                <a:ea typeface="Calibri" panose="020F0502020204030204" pitchFamily="34" charset="0"/>
                <a:cs typeface="NimbusRomNo9L-Regu"/>
              </a:rPr>
              <a:t>, P., Bouillon, C., and Robert, S.: How wildfire risk is related to urban planning and Fire Weather Index in SE France (1990–2013), Sci. Total Environ., 621, 120–129, </a:t>
            </a:r>
            <a:r>
              <a:rPr lang="en-US" sz="800" u="sng" dirty="0">
                <a:latin typeface="Cambria Math" panose="02040503050406030204" pitchFamily="18" charset="0"/>
                <a:ea typeface="Calibri" panose="020F0502020204030204" pitchFamily="34" charset="0"/>
                <a:cs typeface="NimbusRomNo9L-Regu"/>
                <a:hlinkClick r:id="rId3">
                  <a:extLst>
                    <a:ext uri="{A12FA001-AC4F-418D-AE19-62706E023703}">
                      <ahyp:hlinkClr xmlns:ahyp="http://schemas.microsoft.com/office/drawing/2018/hyperlinkcolor" val="tx"/>
                    </a:ext>
                  </a:extLst>
                </a:hlinkClick>
              </a:rPr>
              <a:t>https://doi.org/10.1016/j.scitotenv.2017.11.174</a:t>
            </a:r>
            <a:r>
              <a:rPr lang="en-US" sz="800" dirty="0">
                <a:latin typeface="Cambria Math" panose="02040503050406030204" pitchFamily="18" charset="0"/>
                <a:ea typeface="Calibri" panose="020F0502020204030204" pitchFamily="34" charset="0"/>
                <a:cs typeface="NimbusRomNo9L-Regu"/>
              </a:rPr>
              <a:t>, 2018.</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id="{1014AF9B-70E7-4CE1-BD9B-9CAF434941E7}"/>
              </a:ext>
            </a:extLst>
          </p:cNvPr>
          <p:cNvSpPr/>
          <p:nvPr/>
        </p:nvSpPr>
        <p:spPr>
          <a:xfrm>
            <a:off x="-324768" y="532967"/>
            <a:ext cx="4737194" cy="390363"/>
          </a:xfrm>
          <a:prstGeom prst="rect">
            <a:avLst/>
          </a:prstGeom>
        </p:spPr>
        <p:txBody>
          <a:bodyPr wrap="none">
            <a:spAutoFit/>
          </a:bodyPr>
          <a:lstStyle/>
          <a:p>
            <a:pPr lvl="1">
              <a:lnSpc>
                <a:spcPct val="115000"/>
              </a:lnSpc>
              <a:spcAft>
                <a:spcPts val="0"/>
              </a:spcAft>
            </a:pPr>
            <a:r>
              <a:rPr lang="en-US" b="1" u="sng" dirty="0">
                <a:latin typeface="Cambria Math" panose="02040503050406030204" pitchFamily="18" charset="0"/>
                <a:ea typeface="Calibri" panose="020F0502020204030204" pitchFamily="34" charset="0"/>
                <a:cs typeface="AdvOTb92eb7df.I"/>
              </a:rPr>
              <a:t>Ignition Risk (</a:t>
            </a:r>
            <a:r>
              <a:rPr lang="en-US" b="1" u="sng" dirty="0">
                <a:latin typeface="Cambria Math" panose="02040503050406030204" pitchFamily="18" charset="0"/>
                <a:ea typeface="Calibri" panose="020F0502020204030204" pitchFamily="34" charset="0"/>
                <a:cs typeface="URWPalladioL-Ital"/>
              </a:rPr>
              <a:t>Induced Forest Fire Hazard)</a:t>
            </a:r>
            <a:endParaRPr lang="it-IT" b="1"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7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1759109-17FB-47C8-858B-A7E84C8A2EF0}"/>
              </a:ext>
            </a:extLst>
          </p:cNvPr>
          <p:cNvSpPr/>
          <p:nvPr/>
        </p:nvSpPr>
        <p:spPr>
          <a:xfrm>
            <a:off x="84841" y="0"/>
            <a:ext cx="6011159" cy="646331"/>
          </a:xfrm>
          <a:prstGeom prst="rect">
            <a:avLst/>
          </a:prstGeom>
        </p:spPr>
        <p:txBody>
          <a:bodyPr wrap="square">
            <a:spAutoFit/>
          </a:bodyPr>
          <a:lstStyle/>
          <a:p>
            <a:r>
              <a:rPr lang="en-US" sz="3600" u="sng" dirty="0">
                <a:solidFill>
                  <a:srgbClr val="000000"/>
                </a:solidFill>
                <a:latin typeface="Aharoni" panose="02010803020104030203" pitchFamily="2" charset="-79"/>
                <a:cs typeface="Aharoni" panose="02010803020104030203" pitchFamily="2" charset="-79"/>
              </a:rPr>
              <a:t>Results and Interpretation </a:t>
            </a:r>
          </a:p>
        </p:txBody>
      </p:sp>
      <p:sp>
        <p:nvSpPr>
          <p:cNvPr id="3" name="Rettangolo 2">
            <a:extLst>
              <a:ext uri="{FF2B5EF4-FFF2-40B4-BE49-F238E27FC236}">
                <a16:creationId xmlns:a16="http://schemas.microsoft.com/office/drawing/2014/main" id="{B9C10F33-BAF2-4621-B325-396F4C9CC8ED}"/>
              </a:ext>
            </a:extLst>
          </p:cNvPr>
          <p:cNvSpPr/>
          <p:nvPr/>
        </p:nvSpPr>
        <p:spPr>
          <a:xfrm>
            <a:off x="5771231" y="276999"/>
            <a:ext cx="649537" cy="369332"/>
          </a:xfrm>
          <a:prstGeom prst="rect">
            <a:avLst/>
          </a:prstGeom>
        </p:spPr>
        <p:txBody>
          <a:bodyPr wrap="none">
            <a:spAutoFit/>
          </a:bodyPr>
          <a:lstStyle/>
          <a:p>
            <a:r>
              <a:rPr lang="en-US" dirty="0"/>
              <a:t>(3/4)</a:t>
            </a:r>
          </a:p>
        </p:txBody>
      </p:sp>
      <p:pic>
        <p:nvPicPr>
          <p:cNvPr id="4" name="Immagine 3" descr="Immagine che contiene mappa&#10;&#10;Descrizione generata automaticamente">
            <a:extLst>
              <a:ext uri="{FF2B5EF4-FFF2-40B4-BE49-F238E27FC236}">
                <a16:creationId xmlns:a16="http://schemas.microsoft.com/office/drawing/2014/main" id="{40D09D81-0D1A-4157-B2E5-3E6E6701DE6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22242" y="951060"/>
            <a:ext cx="5760720" cy="4451350"/>
          </a:xfrm>
          <a:prstGeom prst="rect">
            <a:avLst/>
          </a:prstGeom>
        </p:spPr>
      </p:pic>
      <p:sp>
        <p:nvSpPr>
          <p:cNvPr id="5" name="Rettangolo 4">
            <a:extLst>
              <a:ext uri="{FF2B5EF4-FFF2-40B4-BE49-F238E27FC236}">
                <a16:creationId xmlns:a16="http://schemas.microsoft.com/office/drawing/2014/main" id="{DD13807F-2B95-43A1-A510-ADD636C1E7BC}"/>
              </a:ext>
            </a:extLst>
          </p:cNvPr>
          <p:cNvSpPr/>
          <p:nvPr/>
        </p:nvSpPr>
        <p:spPr>
          <a:xfrm>
            <a:off x="8439303" y="5402410"/>
            <a:ext cx="1828257" cy="338554"/>
          </a:xfrm>
          <a:prstGeom prst="rect">
            <a:avLst/>
          </a:prstGeom>
        </p:spPr>
        <p:txBody>
          <a:bodyPr wrap="none">
            <a:spAutoFit/>
          </a:bodyPr>
          <a:lstStyle/>
          <a:p>
            <a:r>
              <a:rPr lang="en-US" sz="16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Fire Outbreak map</a:t>
            </a:r>
            <a:endParaRPr lang="en-US" sz="1600" dirty="0"/>
          </a:p>
        </p:txBody>
      </p:sp>
      <p:sp>
        <p:nvSpPr>
          <p:cNvPr id="6" name="Rettangolo 5">
            <a:extLst>
              <a:ext uri="{FF2B5EF4-FFF2-40B4-BE49-F238E27FC236}">
                <a16:creationId xmlns:a16="http://schemas.microsoft.com/office/drawing/2014/main" id="{2C8C7344-C2C6-4C51-838F-812C599FA853}"/>
              </a:ext>
            </a:extLst>
          </p:cNvPr>
          <p:cNvSpPr/>
          <p:nvPr/>
        </p:nvSpPr>
        <p:spPr>
          <a:xfrm>
            <a:off x="42420" y="1064585"/>
            <a:ext cx="6279822" cy="4474110"/>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The outbreak hazards are showed to be higher in the South to Southwest areas and lower in the North and Northeast areas. </a:t>
            </a:r>
          </a:p>
          <a:p>
            <a:pPr algn="just"/>
            <a:endPar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v"/>
            </a:pPr>
            <a:r>
              <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These differences reflect :</a:t>
            </a:r>
          </a:p>
          <a:p>
            <a:pPr algn="just">
              <a:lnSpc>
                <a:spcPct val="150000"/>
              </a:lnSpc>
            </a:pPr>
            <a:endPar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The topography of the study area, with mountainous landscapes and high altitudes in the north and lowland areas in the south, the rugged topography is generally more exposed to direct sunlight (illumination), which leads to drier vegetation, </a:t>
            </a:r>
          </a:p>
          <a:p>
            <a:pPr algn="just">
              <a:lnSpc>
                <a:spcPct val="150000"/>
              </a:lnSpc>
            </a:pPr>
            <a:endPar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The exposition to the local wind (Mistral)</a:t>
            </a:r>
          </a:p>
          <a:p>
            <a:pPr algn="just">
              <a:lnSpc>
                <a:spcPct val="150000"/>
              </a:lnSpc>
            </a:pPr>
            <a:endPar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400"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The rapid spread of Wildland-Urban Interface WUI in the southern part compared to the northern part of the study area. </a:t>
            </a:r>
            <a:endParaRPr lang="en-US" sz="1400" dirty="0"/>
          </a:p>
        </p:txBody>
      </p:sp>
      <p:sp>
        <p:nvSpPr>
          <p:cNvPr id="7" name="Rettangolo 6">
            <a:extLst>
              <a:ext uri="{FF2B5EF4-FFF2-40B4-BE49-F238E27FC236}">
                <a16:creationId xmlns:a16="http://schemas.microsoft.com/office/drawing/2014/main" id="{5B26B47C-7F68-42DB-ABFE-440575F860EB}"/>
              </a:ext>
            </a:extLst>
          </p:cNvPr>
          <p:cNvSpPr/>
          <p:nvPr/>
        </p:nvSpPr>
        <p:spPr>
          <a:xfrm>
            <a:off x="235699" y="581728"/>
            <a:ext cx="1601272" cy="369332"/>
          </a:xfrm>
          <a:prstGeom prst="rect">
            <a:avLst/>
          </a:prstGeom>
        </p:spPr>
        <p:txBody>
          <a:bodyPr wrap="none">
            <a:spAutoFit/>
          </a:bodyPr>
          <a:lstStyle/>
          <a:p>
            <a:r>
              <a:rPr lang="en-US" b="1" u="sng" dirty="0">
                <a:latin typeface="Cambria Math" panose="02040503050406030204" pitchFamily="18" charset="0"/>
              </a:rPr>
              <a:t>Fire Outbreak </a:t>
            </a:r>
          </a:p>
        </p:txBody>
      </p:sp>
    </p:spTree>
    <p:extLst>
      <p:ext uri="{BB962C8B-B14F-4D97-AF65-F5344CB8AC3E}">
        <p14:creationId xmlns:p14="http://schemas.microsoft.com/office/powerpoint/2010/main" val="380231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2F187ED-6D5C-44D3-86B9-F0D7EFF3B1BA}"/>
              </a:ext>
            </a:extLst>
          </p:cNvPr>
          <p:cNvSpPr/>
          <p:nvPr/>
        </p:nvSpPr>
        <p:spPr>
          <a:xfrm>
            <a:off x="0" y="-169698"/>
            <a:ext cx="6011159" cy="800219"/>
          </a:xfrm>
          <a:prstGeom prst="rect">
            <a:avLst/>
          </a:prstGeom>
        </p:spPr>
        <p:txBody>
          <a:bodyPr wrap="square">
            <a:spAutoFit/>
          </a:bodyPr>
          <a:lstStyle/>
          <a:p>
            <a:endParaRPr lang="en-US" sz="1000" dirty="0">
              <a:solidFill>
                <a:srgbClr val="000000"/>
              </a:solidFill>
              <a:latin typeface="Gill Sans MT" panose="020B0502020104020203" pitchFamily="34" charset="0"/>
            </a:endParaRPr>
          </a:p>
          <a:p>
            <a:r>
              <a:rPr lang="en-US" sz="3600" u="sng" dirty="0">
                <a:solidFill>
                  <a:srgbClr val="000000"/>
                </a:solidFill>
                <a:latin typeface="Aharoni" panose="02010803020104030203" pitchFamily="2" charset="-79"/>
                <a:cs typeface="Aharoni" panose="02010803020104030203" pitchFamily="2" charset="-79"/>
              </a:rPr>
              <a:t>Results and Interpretation</a:t>
            </a:r>
          </a:p>
        </p:txBody>
      </p:sp>
      <p:sp>
        <p:nvSpPr>
          <p:cNvPr id="3" name="Rettangolo 2">
            <a:extLst>
              <a:ext uri="{FF2B5EF4-FFF2-40B4-BE49-F238E27FC236}">
                <a16:creationId xmlns:a16="http://schemas.microsoft.com/office/drawing/2014/main" id="{D2C9A244-BEDB-4CE0-988D-F17A2EF1A7E4}"/>
              </a:ext>
            </a:extLst>
          </p:cNvPr>
          <p:cNvSpPr/>
          <p:nvPr/>
        </p:nvSpPr>
        <p:spPr>
          <a:xfrm>
            <a:off x="5686390" y="261189"/>
            <a:ext cx="649537" cy="369332"/>
          </a:xfrm>
          <a:prstGeom prst="rect">
            <a:avLst/>
          </a:prstGeom>
        </p:spPr>
        <p:txBody>
          <a:bodyPr wrap="none">
            <a:spAutoFit/>
          </a:bodyPr>
          <a:lstStyle/>
          <a:p>
            <a:r>
              <a:rPr lang="en-US" dirty="0"/>
              <a:t>(4/4)</a:t>
            </a:r>
          </a:p>
        </p:txBody>
      </p:sp>
      <p:pic>
        <p:nvPicPr>
          <p:cNvPr id="4" name="Immagine 3" descr="Immagine che contiene mappa&#10;&#10;Descrizione generata automaticamente">
            <a:extLst>
              <a:ext uri="{FF2B5EF4-FFF2-40B4-BE49-F238E27FC236}">
                <a16:creationId xmlns:a16="http://schemas.microsoft.com/office/drawing/2014/main" id="{EDBB0BA0-018D-4EC3-8F93-D8997CA499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35927" y="1006688"/>
            <a:ext cx="5760720" cy="4451350"/>
          </a:xfrm>
          <a:prstGeom prst="rect">
            <a:avLst/>
          </a:prstGeom>
        </p:spPr>
      </p:pic>
      <p:sp>
        <p:nvSpPr>
          <p:cNvPr id="5" name="Rettangolo 4">
            <a:extLst>
              <a:ext uri="{FF2B5EF4-FFF2-40B4-BE49-F238E27FC236}">
                <a16:creationId xmlns:a16="http://schemas.microsoft.com/office/drawing/2014/main" id="{B2F86CA6-56A3-4F76-9EEE-E2C8614CCF6C}"/>
              </a:ext>
            </a:extLst>
          </p:cNvPr>
          <p:cNvSpPr/>
          <p:nvPr/>
        </p:nvSpPr>
        <p:spPr>
          <a:xfrm>
            <a:off x="8174848" y="5458038"/>
            <a:ext cx="2082878" cy="338554"/>
          </a:xfrm>
          <a:prstGeom prst="rect">
            <a:avLst/>
          </a:prstGeom>
        </p:spPr>
        <p:txBody>
          <a:bodyPr wrap="none">
            <a:spAutoFit/>
          </a:bodyPr>
          <a:lstStyle/>
          <a:p>
            <a:r>
              <a:rPr lang="en-US" sz="1600" dirty="0">
                <a:solidFill>
                  <a:srgbClr val="000000"/>
                </a:solidFill>
                <a:latin typeface="Cambria Math" panose="02040503050406030204" pitchFamily="18" charset="0"/>
                <a:ea typeface="PalatinoLinotype"/>
                <a:cs typeface="PalatinoLinotype"/>
              </a:rPr>
              <a:t>Fire Propagation map</a:t>
            </a:r>
            <a:endParaRPr lang="en-US" sz="1600" dirty="0"/>
          </a:p>
        </p:txBody>
      </p:sp>
      <p:sp>
        <p:nvSpPr>
          <p:cNvPr id="6" name="Rettangolo 5">
            <a:extLst>
              <a:ext uri="{FF2B5EF4-FFF2-40B4-BE49-F238E27FC236}">
                <a16:creationId xmlns:a16="http://schemas.microsoft.com/office/drawing/2014/main" id="{3A89C11B-1D6C-43FE-87DE-6784D7FE70EF}"/>
              </a:ext>
            </a:extLst>
          </p:cNvPr>
          <p:cNvSpPr/>
          <p:nvPr/>
        </p:nvSpPr>
        <p:spPr>
          <a:xfrm>
            <a:off x="95353" y="1385845"/>
            <a:ext cx="6096000" cy="3659079"/>
          </a:xfrm>
          <a:prstGeom prst="rect">
            <a:avLst/>
          </a:prstGeom>
        </p:spPr>
        <p:txBody>
          <a:bodyPr>
            <a:spAutoFit/>
          </a:bodyPr>
          <a:lstStyle/>
          <a:p>
            <a:pPr marL="285750" indent="-285750" algn="just">
              <a:lnSpc>
                <a:spcPct val="150000"/>
              </a:lnSpc>
              <a:spcAft>
                <a:spcPts val="0"/>
              </a:spcAft>
              <a:buFont typeface="Wingdings" panose="05000000000000000000" pitchFamily="2" charset="2"/>
              <a:buChar char="v"/>
            </a:pPr>
            <a:r>
              <a:rPr lang="en-US" sz="12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The obtained map shows different propagation hazard levels, the areas with higher fire propagation correspond to areas that are greatly affected by (1) Mistral Wind, (2) dominance of deciduous and coniferous forests, and (3) the concentration and intersection of various causative elements relative to humans' activities. </a:t>
            </a:r>
          </a:p>
          <a:p>
            <a:pPr algn="just">
              <a:lnSpc>
                <a:spcPct val="150000"/>
              </a:lnSpc>
              <a:spcAft>
                <a:spcPts val="0"/>
              </a:spcAft>
            </a:pPr>
            <a:endParaRPr lang="en-US" sz="12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v"/>
            </a:pPr>
            <a:r>
              <a:rPr lang="en-US" sz="12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These areas are mainly located in the South and South-West part of the region, which corresponds to three departments (Bouches du Rhône, Vaucluse and Var); although, also around the coastal part of the Alpes Maritime department and the center and South-West part of Alpes de Haute-Provence department.</a:t>
            </a:r>
          </a:p>
          <a:p>
            <a:pPr algn="just">
              <a:lnSpc>
                <a:spcPct val="150000"/>
              </a:lnSpc>
              <a:spcAft>
                <a:spcPts val="0"/>
              </a:spcAft>
            </a:pPr>
            <a:endParaRPr lang="it-IT" sz="1200" dirty="0">
              <a:latin typeface="Cambria Math" panose="02040503050406030204" pitchFamily="18" charset="0"/>
              <a:ea typeface="Cambria Math" panose="020405030504060302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v"/>
            </a:pPr>
            <a:r>
              <a:rPr lang="en-US" sz="1200"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a:t>The areas with medium to low hazard are those located in the North and North-East areas which correspond to the departments of Hautes-Alpes and the mountainous part of both Alpes de Haute-Provence and Alpes Maritime departments.</a:t>
            </a:r>
            <a:endParaRPr lang="it-IT" sz="1200" dirty="0">
              <a:effectLst/>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7" name="Rettangolo 6">
            <a:extLst>
              <a:ext uri="{FF2B5EF4-FFF2-40B4-BE49-F238E27FC236}">
                <a16:creationId xmlns:a16="http://schemas.microsoft.com/office/drawing/2014/main" id="{D718D67A-85F9-4E2A-BAC7-3B46FB67C6C1}"/>
              </a:ext>
            </a:extLst>
          </p:cNvPr>
          <p:cNvSpPr/>
          <p:nvPr/>
        </p:nvSpPr>
        <p:spPr>
          <a:xfrm>
            <a:off x="431600" y="585626"/>
            <a:ext cx="1883144" cy="369332"/>
          </a:xfrm>
          <a:prstGeom prst="rect">
            <a:avLst/>
          </a:prstGeom>
        </p:spPr>
        <p:txBody>
          <a:bodyPr wrap="none">
            <a:spAutoFit/>
          </a:bodyPr>
          <a:lstStyle/>
          <a:p>
            <a:r>
              <a:rPr lang="en-US" b="1" u="sng" dirty="0">
                <a:latin typeface="Cambria Math" panose="02040503050406030204" pitchFamily="18" charset="0"/>
              </a:rPr>
              <a:t>Fire Propagation </a:t>
            </a:r>
          </a:p>
        </p:txBody>
      </p:sp>
    </p:spTree>
    <p:extLst>
      <p:ext uri="{BB962C8B-B14F-4D97-AF65-F5344CB8AC3E}">
        <p14:creationId xmlns:p14="http://schemas.microsoft.com/office/powerpoint/2010/main" val="48697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1586030-2DBB-467E-932F-99BC7AF3167E}"/>
              </a:ext>
            </a:extLst>
          </p:cNvPr>
          <p:cNvSpPr/>
          <p:nvPr/>
        </p:nvSpPr>
        <p:spPr>
          <a:xfrm>
            <a:off x="238811" y="774833"/>
            <a:ext cx="11645245" cy="1160511"/>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600" dirty="0">
                <a:solidFill>
                  <a:srgbClr val="000000"/>
                </a:solidFill>
                <a:latin typeface="Cambria Math" panose="02040503050406030204" pitchFamily="18" charset="0"/>
                <a:ea typeface="Calibri" panose="020F0502020204030204" pitchFamily="34" charset="0"/>
                <a:cs typeface="URWPalladioL-Roma"/>
              </a:rPr>
              <a:t>The simplicity of the proposed </a:t>
            </a:r>
            <a:r>
              <a:rPr lang="en-US" sz="1600" dirty="0">
                <a:solidFill>
                  <a:srgbClr val="000000"/>
                </a:solidFill>
                <a:latin typeface="Cambria Math" panose="02040503050406030204" pitchFamily="18" charset="0"/>
                <a:ea typeface="Calibri" panose="020F0502020204030204" pitchFamily="34" charset="0"/>
                <a:cs typeface="NimbusRomNo9L-Regu"/>
              </a:rPr>
              <a:t>modeling framework and </a:t>
            </a:r>
            <a:r>
              <a:rPr lang="en-US" sz="1600" dirty="0">
                <a:solidFill>
                  <a:srgbClr val="000000"/>
                </a:solidFill>
                <a:latin typeface="Cambria Math" panose="02040503050406030204" pitchFamily="18" charset="0"/>
                <a:ea typeface="Calibri" panose="020F0502020204030204" pitchFamily="34" charset="0"/>
                <a:cs typeface="URWPalladioL-Roma"/>
              </a:rPr>
              <a:t>the availability of the required data allows its </a:t>
            </a:r>
            <a:r>
              <a:rPr lang="en-US" sz="1600" dirty="0">
                <a:solidFill>
                  <a:srgbClr val="000000"/>
                </a:solidFill>
                <a:latin typeface="Cambria Math" panose="02040503050406030204" pitchFamily="18" charset="0"/>
                <a:ea typeface="Calibri" panose="020F0502020204030204" pitchFamily="34" charset="0"/>
                <a:cs typeface="NimbusRomNo9L-Regu"/>
              </a:rPr>
              <a:t>multiple potential applications. First, it could be implemented in a wide range of regions. This may complement the </a:t>
            </a:r>
            <a:r>
              <a:rPr lang="en-US" sz="1600" dirty="0">
                <a:solidFill>
                  <a:srgbClr val="000000"/>
                </a:solidFill>
                <a:latin typeface="Cambria Math" panose="02040503050406030204" pitchFamily="18" charset="0"/>
                <a:ea typeface="PalatinoLinotype-Roman"/>
                <a:cs typeface="PalatinoLinotype-Roman"/>
              </a:rPr>
              <a:t>susceptibility relationships derived from</a:t>
            </a:r>
            <a:r>
              <a:rPr lang="en-US" sz="1600" dirty="0">
                <a:solidFill>
                  <a:srgbClr val="000000"/>
                </a:solidFill>
                <a:latin typeface="Cambria Math" panose="02040503050406030204" pitchFamily="18" charset="0"/>
                <a:ea typeface="Calibri" panose="020F0502020204030204" pitchFamily="34" charset="0"/>
                <a:cs typeface="URWPalladioL-Roma"/>
              </a:rPr>
              <a:t> local experts’ judgement.</a:t>
            </a:r>
            <a:endParaRPr lang="en-US" sz="1600" dirty="0"/>
          </a:p>
        </p:txBody>
      </p:sp>
      <p:sp>
        <p:nvSpPr>
          <p:cNvPr id="3" name="Rettangolo 2">
            <a:extLst>
              <a:ext uri="{FF2B5EF4-FFF2-40B4-BE49-F238E27FC236}">
                <a16:creationId xmlns:a16="http://schemas.microsoft.com/office/drawing/2014/main" id="{4EB1FC82-0E7B-4755-B2A9-9F3BA8464274}"/>
              </a:ext>
            </a:extLst>
          </p:cNvPr>
          <p:cNvSpPr/>
          <p:nvPr/>
        </p:nvSpPr>
        <p:spPr>
          <a:xfrm>
            <a:off x="227813" y="2268489"/>
            <a:ext cx="11736371" cy="1160511"/>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US" sz="1600" dirty="0">
                <a:solidFill>
                  <a:srgbClr val="000000"/>
                </a:solidFill>
                <a:latin typeface="Cambria Math" panose="02040503050406030204" pitchFamily="18" charset="0"/>
                <a:ea typeface="Calibri" panose="020F0502020204030204" pitchFamily="34" charset="0"/>
                <a:cs typeface="AdvGulliv-R"/>
              </a:rPr>
              <a:t>Our results suggested that treatments intended to reduce fire threat around communities should first target sectors of main and scattered settlements, as well as transport infrastructures bordering shrubland and pasture areas, where fires are more likely to ignite and to spread. </a:t>
            </a:r>
            <a:endParaRPr lang="en-US" sz="1600" dirty="0"/>
          </a:p>
        </p:txBody>
      </p:sp>
      <p:sp>
        <p:nvSpPr>
          <p:cNvPr id="4" name="Rettangolo 3">
            <a:extLst>
              <a:ext uri="{FF2B5EF4-FFF2-40B4-BE49-F238E27FC236}">
                <a16:creationId xmlns:a16="http://schemas.microsoft.com/office/drawing/2014/main" id="{C72D4A8C-D4E7-46F3-81FE-7EF330165257}"/>
              </a:ext>
            </a:extLst>
          </p:cNvPr>
          <p:cNvSpPr/>
          <p:nvPr/>
        </p:nvSpPr>
        <p:spPr>
          <a:xfrm>
            <a:off x="193249" y="4002063"/>
            <a:ext cx="11576116" cy="584775"/>
          </a:xfrm>
          <a:prstGeom prst="rect">
            <a:avLst/>
          </a:prstGeom>
        </p:spPr>
        <p:txBody>
          <a:bodyPr wrap="square">
            <a:spAutoFit/>
          </a:bodyPr>
          <a:lstStyle/>
          <a:p>
            <a:pPr marL="285750" indent="-285750" algn="just">
              <a:buFont typeface="Wingdings" panose="05000000000000000000" pitchFamily="2" charset="2"/>
              <a:buChar char="v"/>
            </a:pPr>
            <a:r>
              <a:rPr lang="en-US" sz="1600" dirty="0">
                <a:solidFill>
                  <a:srgbClr val="000000"/>
                </a:solidFill>
                <a:latin typeface="Cambria Math" panose="02040503050406030204" pitchFamily="18" charset="0"/>
                <a:ea typeface="Calibri" panose="020F0502020204030204" pitchFamily="34" charset="0"/>
                <a:cs typeface="URWPalladioL-Roma"/>
              </a:rPr>
              <a:t>The results highlight the importance of considering the actual land-use changes in SE France with the extension of WUI and depth transformations in the rural land-use.</a:t>
            </a:r>
            <a:endParaRPr lang="en-US" sz="1600" dirty="0"/>
          </a:p>
        </p:txBody>
      </p:sp>
      <p:sp>
        <p:nvSpPr>
          <p:cNvPr id="5" name="Rettangolo 4">
            <a:extLst>
              <a:ext uri="{FF2B5EF4-FFF2-40B4-BE49-F238E27FC236}">
                <a16:creationId xmlns:a16="http://schemas.microsoft.com/office/drawing/2014/main" id="{E04D1A27-6821-4125-AF61-0BCAD88C0DE1}"/>
              </a:ext>
            </a:extLst>
          </p:cNvPr>
          <p:cNvSpPr/>
          <p:nvPr/>
        </p:nvSpPr>
        <p:spPr>
          <a:xfrm>
            <a:off x="193249" y="5006984"/>
            <a:ext cx="11736371" cy="830997"/>
          </a:xfrm>
          <a:prstGeom prst="rect">
            <a:avLst/>
          </a:prstGeom>
        </p:spPr>
        <p:txBody>
          <a:bodyPr wrap="square">
            <a:spAutoFit/>
          </a:bodyPr>
          <a:lstStyle/>
          <a:p>
            <a:pPr marL="285750" indent="-285750" algn="just">
              <a:buFont typeface="Wingdings" panose="05000000000000000000" pitchFamily="2" charset="2"/>
              <a:buChar char="v"/>
            </a:pPr>
            <a:r>
              <a:rPr lang="en-US" sz="1600" dirty="0">
                <a:solidFill>
                  <a:srgbClr val="000000"/>
                </a:solidFill>
                <a:latin typeface="Cambria Math" panose="02040503050406030204" pitchFamily="18" charset="0"/>
                <a:ea typeface="Calibri" panose="020F0502020204030204" pitchFamily="34" charset="0"/>
                <a:cs typeface="AdvGulliv-R"/>
              </a:rPr>
              <a:t>Maps like those produced in the current study and for other </a:t>
            </a:r>
            <a:r>
              <a:rPr lang="en-US" sz="1600" dirty="0">
                <a:solidFill>
                  <a:srgbClr val="000000"/>
                </a:solidFill>
                <a:latin typeface="Cambria Math" panose="02040503050406030204" pitchFamily="18" charset="0"/>
                <a:ea typeface="Calibri" panose="020F0502020204030204" pitchFamily="34" charset="0"/>
                <a:cs typeface="URWPalladioL-Roma"/>
              </a:rPr>
              <a:t>Mediterranean region like in Spain by </a:t>
            </a:r>
            <a:r>
              <a:rPr lang="en-US" sz="1600" dirty="0">
                <a:solidFill>
                  <a:srgbClr val="000000"/>
                </a:solidFill>
                <a:latin typeface="Cambria Math" panose="02040503050406030204" pitchFamily="18" charset="0"/>
                <a:ea typeface="Calibri" panose="020F0502020204030204" pitchFamily="34" charset="0"/>
                <a:cs typeface="Arial" panose="020B0604020202020204" pitchFamily="34" charset="0"/>
              </a:rPr>
              <a:t>Vallejo-</a:t>
            </a:r>
            <a:r>
              <a:rPr lang="en-US" sz="1600" dirty="0" err="1">
                <a:solidFill>
                  <a:srgbClr val="000000"/>
                </a:solidFill>
                <a:latin typeface="Cambria Math" panose="02040503050406030204" pitchFamily="18" charset="0"/>
                <a:ea typeface="Calibri" panose="020F0502020204030204" pitchFamily="34" charset="0"/>
                <a:cs typeface="Arial" panose="020B0604020202020204" pitchFamily="34" charset="0"/>
              </a:rPr>
              <a:t>Villalta</a:t>
            </a:r>
            <a:r>
              <a:rPr lang="en-US" sz="1600" dirty="0">
                <a:solidFill>
                  <a:srgbClr val="000000"/>
                </a:solidFill>
                <a:latin typeface="Cambria Math" panose="02040503050406030204" pitchFamily="18" charset="0"/>
                <a:ea typeface="Calibri" panose="020F0502020204030204" pitchFamily="34" charset="0"/>
                <a:cs typeface="Arial" panose="020B0604020202020204" pitchFamily="34" charset="0"/>
              </a:rPr>
              <a:t> et al.</a:t>
            </a:r>
            <a:r>
              <a:rPr lang="en-US" sz="1600" dirty="0">
                <a:solidFill>
                  <a:srgbClr val="000000"/>
                </a:solidFill>
                <a:latin typeface="Cambria Math" panose="02040503050406030204" pitchFamily="18" charset="0"/>
                <a:ea typeface="Calibri" panose="020F0502020204030204" pitchFamily="34" charset="0"/>
                <a:cs typeface="URWPalladioL-Roma"/>
              </a:rPr>
              <a:t> (2019), </a:t>
            </a:r>
            <a:r>
              <a:rPr lang="en-US" sz="1600" dirty="0" err="1">
                <a:solidFill>
                  <a:srgbClr val="000000"/>
                </a:solidFill>
                <a:latin typeface="Cambria Math" panose="02040503050406030204" pitchFamily="18" charset="0"/>
                <a:ea typeface="Calibri" panose="020F0502020204030204" pitchFamily="34" charset="0"/>
                <a:cs typeface="URWPalladioL-Bold"/>
              </a:rPr>
              <a:t>Alcasena</a:t>
            </a:r>
            <a:r>
              <a:rPr lang="en-US" sz="1600" dirty="0">
                <a:solidFill>
                  <a:srgbClr val="000000"/>
                </a:solidFill>
                <a:latin typeface="Cambria Math" panose="02040503050406030204" pitchFamily="18" charset="0"/>
                <a:ea typeface="Calibri" panose="020F0502020204030204" pitchFamily="34" charset="0"/>
                <a:cs typeface="URWPalladioL-Bold"/>
              </a:rPr>
              <a:t> et al. (2017),</a:t>
            </a:r>
            <a:r>
              <a:rPr lang="en-US" sz="1600" dirty="0">
                <a:solidFill>
                  <a:srgbClr val="000000"/>
                </a:solidFill>
                <a:latin typeface="Cambria Math" panose="02040503050406030204" pitchFamily="18" charset="0"/>
                <a:ea typeface="Calibri" panose="020F0502020204030204" pitchFamily="34" charset="0"/>
                <a:cs typeface="URWPalladioL-Roma"/>
              </a:rPr>
              <a:t> and in Greece by </a:t>
            </a:r>
            <a:r>
              <a:rPr lang="en-US" sz="1600" dirty="0" err="1">
                <a:solidFill>
                  <a:srgbClr val="000000"/>
                </a:solidFill>
                <a:latin typeface="Cambria Math" panose="02040503050406030204" pitchFamily="18" charset="0"/>
                <a:ea typeface="Calibri" panose="020F0502020204030204" pitchFamily="34" charset="0"/>
                <a:cs typeface="URWPalladioL-Bold"/>
              </a:rPr>
              <a:t>Adaktylou</a:t>
            </a:r>
            <a:r>
              <a:rPr lang="en-US" sz="1600" dirty="0">
                <a:solidFill>
                  <a:srgbClr val="000000"/>
                </a:solidFill>
                <a:latin typeface="Cambria Math" panose="02040503050406030204" pitchFamily="18" charset="0"/>
                <a:ea typeface="Calibri" panose="020F0502020204030204" pitchFamily="34" charset="0"/>
                <a:cs typeface="URWPalladioL-Roma"/>
              </a:rPr>
              <a:t> et al. (2020), can be useful for civil protection agencies and local land managers. </a:t>
            </a:r>
            <a:endParaRPr lang="en-US" sz="1600" dirty="0"/>
          </a:p>
        </p:txBody>
      </p:sp>
      <p:sp>
        <p:nvSpPr>
          <p:cNvPr id="6" name="Rettangolo 5">
            <a:extLst>
              <a:ext uri="{FF2B5EF4-FFF2-40B4-BE49-F238E27FC236}">
                <a16:creationId xmlns:a16="http://schemas.microsoft.com/office/drawing/2014/main" id="{FC0BA67B-C0C6-4A4E-A80E-B514D3ED4A60}"/>
              </a:ext>
            </a:extLst>
          </p:cNvPr>
          <p:cNvSpPr/>
          <p:nvPr/>
        </p:nvSpPr>
        <p:spPr>
          <a:xfrm>
            <a:off x="0" y="-163575"/>
            <a:ext cx="2501006" cy="854080"/>
          </a:xfrm>
          <a:prstGeom prst="rect">
            <a:avLst/>
          </a:prstGeom>
        </p:spPr>
        <p:txBody>
          <a:bodyPr wrap="none">
            <a:spAutoFit/>
          </a:bodyPr>
          <a:lstStyle/>
          <a:p>
            <a:pPr>
              <a:lnSpc>
                <a:spcPct val="150000"/>
              </a:lnSpc>
            </a:pPr>
            <a:r>
              <a:rPr lang="fr-FR" sz="3600" u="sng" dirty="0">
                <a:solidFill>
                  <a:srgbClr val="000000"/>
                </a:solidFill>
                <a:latin typeface="Aharoni" panose="02010803020104030203" pitchFamily="2" charset="-79"/>
                <a:cs typeface="Aharoni" panose="02010803020104030203" pitchFamily="2" charset="-79"/>
              </a:rPr>
              <a:t>Conclusion</a:t>
            </a:r>
          </a:p>
        </p:txBody>
      </p:sp>
    </p:spTree>
    <p:extLst>
      <p:ext uri="{BB962C8B-B14F-4D97-AF65-F5344CB8AC3E}">
        <p14:creationId xmlns:p14="http://schemas.microsoft.com/office/powerpoint/2010/main" val="343426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C9F94CF-2356-4D07-807E-AA25199B7831}"/>
              </a:ext>
            </a:extLst>
          </p:cNvPr>
          <p:cNvSpPr/>
          <p:nvPr/>
        </p:nvSpPr>
        <p:spPr>
          <a:xfrm rot="5400000">
            <a:off x="11461421" y="570324"/>
            <a:ext cx="1300901" cy="160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53DF1CC6-9D18-486C-99D8-8BF5CD645529}"/>
              </a:ext>
            </a:extLst>
          </p:cNvPr>
          <p:cNvSpPr/>
          <p:nvPr/>
        </p:nvSpPr>
        <p:spPr>
          <a:xfrm>
            <a:off x="11896627" y="103695"/>
            <a:ext cx="135116" cy="13763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3B358A5C-8795-4303-A7CE-C6240BC001D9}"/>
              </a:ext>
            </a:extLst>
          </p:cNvPr>
          <p:cNvSpPr/>
          <p:nvPr/>
        </p:nvSpPr>
        <p:spPr>
          <a:xfrm rot="5400000">
            <a:off x="-570324" y="570322"/>
            <a:ext cx="1300901" cy="160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a:extLst>
              <a:ext uri="{FF2B5EF4-FFF2-40B4-BE49-F238E27FC236}">
                <a16:creationId xmlns:a16="http://schemas.microsoft.com/office/drawing/2014/main" id="{4A2CD793-24A9-4382-8337-EF913F8B0C3D}"/>
              </a:ext>
            </a:extLst>
          </p:cNvPr>
          <p:cNvSpPr/>
          <p:nvPr/>
        </p:nvSpPr>
        <p:spPr>
          <a:xfrm>
            <a:off x="155542" y="103695"/>
            <a:ext cx="135116" cy="137631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F98E2B6D-5E82-4C20-9DF8-AC302FCE4F8B}"/>
              </a:ext>
            </a:extLst>
          </p:cNvPr>
          <p:cNvSpPr/>
          <p:nvPr/>
        </p:nvSpPr>
        <p:spPr>
          <a:xfrm>
            <a:off x="350453" y="2405348"/>
            <a:ext cx="11491094" cy="1200329"/>
          </a:xfrm>
          <a:prstGeom prst="rect">
            <a:avLst/>
          </a:prstGeom>
        </p:spPr>
        <p:txBody>
          <a:bodyPr wrap="none">
            <a:spAutoFit/>
          </a:bodyPr>
          <a:lstStyle/>
          <a:p>
            <a:pPr algn="ctr"/>
            <a:r>
              <a:rPr lang="en-US" sz="7200" b="1" i="1" dirty="0"/>
              <a:t>Thank you for your attention!</a:t>
            </a:r>
          </a:p>
        </p:txBody>
      </p:sp>
    </p:spTree>
    <p:extLst>
      <p:ext uri="{BB962C8B-B14F-4D97-AF65-F5344CB8AC3E}">
        <p14:creationId xmlns:p14="http://schemas.microsoft.com/office/powerpoint/2010/main" val="2134779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47773F6-B4EF-4683-9422-08090D925FCE}"/>
              </a:ext>
            </a:extLst>
          </p:cNvPr>
          <p:cNvSpPr/>
          <p:nvPr/>
        </p:nvSpPr>
        <p:spPr>
          <a:xfrm>
            <a:off x="0" y="188961"/>
            <a:ext cx="1474314" cy="390363"/>
          </a:xfrm>
          <a:prstGeom prst="rect">
            <a:avLst/>
          </a:prstGeom>
        </p:spPr>
        <p:txBody>
          <a:bodyPr wrap="none">
            <a:spAutoFit/>
          </a:bodyPr>
          <a:lstStyle/>
          <a:p>
            <a:pPr marL="228600" algn="just">
              <a:lnSpc>
                <a:spcPct val="115000"/>
              </a:lnSpc>
              <a:spcAft>
                <a:spcPts val="0"/>
              </a:spcAft>
            </a:pPr>
            <a:r>
              <a:rPr lang="en-US" b="1" dirty="0">
                <a:latin typeface="Cambria Math" panose="02040503050406030204" pitchFamily="18" charset="0"/>
                <a:ea typeface="Calibri" panose="020F0502020204030204" pitchFamily="34" charset="0"/>
                <a:cs typeface="Times New Roman" panose="02020603050405020304" pitchFamily="18" charset="0"/>
              </a:rPr>
              <a:t>References</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2137DD21-319C-4425-9DD0-9E8B114F8648}"/>
              </a:ext>
            </a:extLst>
          </p:cNvPr>
          <p:cNvSpPr/>
          <p:nvPr/>
        </p:nvSpPr>
        <p:spPr>
          <a:xfrm>
            <a:off x="94267" y="2959031"/>
            <a:ext cx="11814927" cy="541751"/>
          </a:xfrm>
          <a:prstGeom prst="rect">
            <a:avLst/>
          </a:prstGeom>
        </p:spPr>
        <p:txBody>
          <a:bodyPr wrap="square">
            <a:spAutoFit/>
          </a:bodyPr>
          <a:lstStyle/>
          <a:p>
            <a:pPr algn="just">
              <a:lnSpc>
                <a:spcPct val="107000"/>
              </a:lnSpc>
              <a:spcAft>
                <a:spcPts val="0"/>
              </a:spcAft>
            </a:pPr>
            <a:r>
              <a:rPr lang="en-US" sz="1400" dirty="0">
                <a:latin typeface="Cambria Math" panose="02040503050406030204" pitchFamily="18" charset="0"/>
                <a:ea typeface="Calibri" panose="020F0502020204030204" pitchFamily="34" charset="0"/>
                <a:cs typeface="NimbusRomNo9L-Regu"/>
              </a:rPr>
              <a:t>Fox, D., </a:t>
            </a:r>
            <a:r>
              <a:rPr lang="en-US" sz="1400" dirty="0" err="1">
                <a:latin typeface="Cambria Math" panose="02040503050406030204" pitchFamily="18" charset="0"/>
                <a:ea typeface="Calibri" panose="020F0502020204030204" pitchFamily="34" charset="0"/>
                <a:cs typeface="NimbusRomNo9L-Regu"/>
              </a:rPr>
              <a:t>Carrega</a:t>
            </a:r>
            <a:r>
              <a:rPr lang="en-US" sz="1400" dirty="0">
                <a:latin typeface="Cambria Math" panose="02040503050406030204" pitchFamily="18" charset="0"/>
                <a:ea typeface="Calibri" panose="020F0502020204030204" pitchFamily="34" charset="0"/>
                <a:cs typeface="NimbusRomNo9L-Regu"/>
              </a:rPr>
              <a:t>, P., Ren, Y., </a:t>
            </a:r>
            <a:r>
              <a:rPr lang="en-US" sz="1400" dirty="0" err="1">
                <a:latin typeface="Cambria Math" panose="02040503050406030204" pitchFamily="18" charset="0"/>
                <a:ea typeface="Calibri" panose="020F0502020204030204" pitchFamily="34" charset="0"/>
                <a:cs typeface="NimbusRomNo9L-Regu"/>
              </a:rPr>
              <a:t>Caillouet</a:t>
            </a:r>
            <a:r>
              <a:rPr lang="en-US" sz="1400" dirty="0">
                <a:latin typeface="Cambria Math" panose="02040503050406030204" pitchFamily="18" charset="0"/>
                <a:ea typeface="Calibri" panose="020F0502020204030204" pitchFamily="34" charset="0"/>
                <a:cs typeface="NimbusRomNo9L-Regu"/>
              </a:rPr>
              <a:t>, P., Bouillon, C., and Robert, S.: How wildfire risk is related to urban planning and Fire Weather Index in SE France (1990–2013), Sci. Total Environ., 621, 120–129, </a:t>
            </a:r>
            <a:r>
              <a:rPr lang="en-US" sz="1400" u="sng" dirty="0">
                <a:latin typeface="Cambria Math" panose="02040503050406030204" pitchFamily="18" charset="0"/>
                <a:ea typeface="Calibri" panose="020F0502020204030204" pitchFamily="34" charset="0"/>
                <a:cs typeface="NimbusRomNo9L-Regu"/>
                <a:hlinkClick r:id="rId2">
                  <a:extLst>
                    <a:ext uri="{A12FA001-AC4F-418D-AE19-62706E023703}">
                      <ahyp:hlinkClr xmlns:ahyp="http://schemas.microsoft.com/office/drawing/2018/hyperlinkcolor" val="tx"/>
                    </a:ext>
                  </a:extLst>
                </a:hlinkClick>
              </a:rPr>
              <a:t>https://doi.org/10.1016/j.scitotenv.2017.11.174</a:t>
            </a:r>
            <a:r>
              <a:rPr lang="en-US" sz="1400" dirty="0">
                <a:latin typeface="Cambria Math" panose="02040503050406030204" pitchFamily="18" charset="0"/>
                <a:ea typeface="Calibri" panose="020F0502020204030204" pitchFamily="34" charset="0"/>
                <a:cs typeface="NimbusRomNo9L-Regu"/>
              </a:rPr>
              <a:t>, 2018.</a:t>
            </a:r>
            <a:endParaRPr lang="it-IT"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id="{107BDE34-D4FB-461F-8355-128C22A22597}"/>
              </a:ext>
            </a:extLst>
          </p:cNvPr>
          <p:cNvSpPr/>
          <p:nvPr/>
        </p:nvSpPr>
        <p:spPr>
          <a:xfrm>
            <a:off x="94267" y="5168563"/>
            <a:ext cx="11814927" cy="307777"/>
          </a:xfrm>
          <a:prstGeom prst="rect">
            <a:avLst/>
          </a:prstGeom>
        </p:spPr>
        <p:txBody>
          <a:bodyPr wrap="square">
            <a:spAutoFit/>
          </a:bodyPr>
          <a:lstStyle/>
          <a:p>
            <a:r>
              <a:rPr lang="en-US" sz="1400" dirty="0">
                <a:latin typeface="Cambria Math" panose="02040503050406030204" pitchFamily="18" charset="0"/>
                <a:ea typeface="Calibri" panose="020F0502020204030204" pitchFamily="34" charset="0"/>
                <a:cs typeface="AdvTT5235d5a9"/>
              </a:rPr>
              <a:t>http://www.promethee.com, n.d. Forest Fires Database for Mediterranean Area in France (WWW Document).</a:t>
            </a:r>
            <a:endParaRPr lang="en-US" sz="1400" dirty="0"/>
          </a:p>
        </p:txBody>
      </p:sp>
      <p:sp>
        <p:nvSpPr>
          <p:cNvPr id="5" name="Rettangolo 4">
            <a:extLst>
              <a:ext uri="{FF2B5EF4-FFF2-40B4-BE49-F238E27FC236}">
                <a16:creationId xmlns:a16="http://schemas.microsoft.com/office/drawing/2014/main" id="{ACBA15C0-738D-4544-A45F-E02DDBA2933F}"/>
              </a:ext>
            </a:extLst>
          </p:cNvPr>
          <p:cNvSpPr/>
          <p:nvPr/>
        </p:nvSpPr>
        <p:spPr>
          <a:xfrm>
            <a:off x="94267" y="2267483"/>
            <a:ext cx="11538408" cy="541751"/>
          </a:xfrm>
          <a:prstGeom prst="rect">
            <a:avLst/>
          </a:prstGeom>
        </p:spPr>
        <p:txBody>
          <a:bodyPr wrap="square">
            <a:spAutoFit/>
          </a:bodyPr>
          <a:lstStyle/>
          <a:p>
            <a:pPr algn="just">
              <a:lnSpc>
                <a:spcPct val="107000"/>
              </a:lnSpc>
              <a:spcAft>
                <a:spcPts val="0"/>
              </a:spcAft>
            </a:pPr>
            <a:r>
              <a:rPr lang="en-US" sz="1400" dirty="0">
                <a:latin typeface="Cambria Math" panose="02040503050406030204" pitchFamily="18" charset="0"/>
                <a:ea typeface="Calibri" panose="020F0502020204030204" pitchFamily="34" charset="0"/>
                <a:cs typeface="URWPalladioL-Roma"/>
              </a:rPr>
              <a:t>Curt, T.; </a:t>
            </a:r>
            <a:r>
              <a:rPr lang="en-US" sz="1400" dirty="0" err="1">
                <a:latin typeface="Cambria Math" panose="02040503050406030204" pitchFamily="18" charset="0"/>
                <a:ea typeface="Calibri" panose="020F0502020204030204" pitchFamily="34" charset="0"/>
                <a:cs typeface="URWPalladioL-Roma"/>
              </a:rPr>
              <a:t>Fréjaville</a:t>
            </a:r>
            <a:r>
              <a:rPr lang="en-US" sz="1400" dirty="0">
                <a:latin typeface="Cambria Math" panose="02040503050406030204" pitchFamily="18" charset="0"/>
                <a:ea typeface="Calibri" panose="020F0502020204030204" pitchFamily="34" charset="0"/>
                <a:cs typeface="URWPalladioL-Roma"/>
              </a:rPr>
              <a:t>, T.; </a:t>
            </a:r>
            <a:r>
              <a:rPr lang="en-US" sz="1400" dirty="0" err="1">
                <a:latin typeface="Cambria Math" panose="02040503050406030204" pitchFamily="18" charset="0"/>
                <a:ea typeface="Calibri" panose="020F0502020204030204" pitchFamily="34" charset="0"/>
                <a:cs typeface="URWPalladioL-Roma"/>
              </a:rPr>
              <a:t>Lahaye</a:t>
            </a:r>
            <a:r>
              <a:rPr lang="en-US" sz="1400" dirty="0">
                <a:latin typeface="Cambria Math" panose="02040503050406030204" pitchFamily="18" charset="0"/>
                <a:ea typeface="Calibri" panose="020F0502020204030204" pitchFamily="34" charset="0"/>
                <a:cs typeface="URWPalladioL-Roma"/>
              </a:rPr>
              <a:t>, S. Modelling the spatial patterns of ignition causes and fire regime features in Southern France: Implications for fire prevention policy. </a:t>
            </a:r>
            <a:r>
              <a:rPr lang="en-US" sz="1400" dirty="0">
                <a:latin typeface="Cambria Math" panose="02040503050406030204" pitchFamily="18" charset="0"/>
                <a:ea typeface="Calibri" panose="020F0502020204030204" pitchFamily="34" charset="0"/>
                <a:cs typeface="URWPalladioL-Ital"/>
              </a:rPr>
              <a:t>Int. J. Wildland Fire </a:t>
            </a:r>
            <a:r>
              <a:rPr lang="en-US" sz="1400" dirty="0">
                <a:latin typeface="Cambria Math" panose="02040503050406030204" pitchFamily="18" charset="0"/>
                <a:ea typeface="Calibri" panose="020F0502020204030204" pitchFamily="34" charset="0"/>
                <a:cs typeface="URWPalladioL-Bold"/>
              </a:rPr>
              <a:t>2016</a:t>
            </a:r>
            <a:r>
              <a:rPr lang="en-US" sz="1400" dirty="0">
                <a:latin typeface="Cambria Math" panose="02040503050406030204" pitchFamily="18" charset="0"/>
                <a:ea typeface="Calibri" panose="020F0502020204030204" pitchFamily="34" charset="0"/>
                <a:cs typeface="URWPalladioL-Roma"/>
              </a:rPr>
              <a:t>, </a:t>
            </a:r>
            <a:r>
              <a:rPr lang="en-US" sz="1400" dirty="0">
                <a:latin typeface="Cambria Math" panose="02040503050406030204" pitchFamily="18" charset="0"/>
                <a:ea typeface="Calibri" panose="020F0502020204030204" pitchFamily="34" charset="0"/>
                <a:cs typeface="URWPalladioL-Ital"/>
              </a:rPr>
              <a:t>25</a:t>
            </a:r>
            <a:r>
              <a:rPr lang="en-US" sz="1400" dirty="0">
                <a:latin typeface="Cambria Math" panose="02040503050406030204" pitchFamily="18" charset="0"/>
                <a:ea typeface="Calibri" panose="020F0502020204030204" pitchFamily="34" charset="0"/>
                <a:cs typeface="URWPalladioL-Roma"/>
              </a:rPr>
              <a:t>, 785–796. </a:t>
            </a:r>
            <a:r>
              <a:rPr lang="en-US" sz="1400" u="sng" dirty="0">
                <a:latin typeface="Cambria Math" panose="02040503050406030204" pitchFamily="18" charset="0"/>
                <a:ea typeface="Calibri" panose="020F0502020204030204" pitchFamily="34" charset="0"/>
                <a:cs typeface="URWPalladioL-Roma"/>
                <a:hlinkClick r:id="rId3">
                  <a:extLst>
                    <a:ext uri="{A12FA001-AC4F-418D-AE19-62706E023703}">
                      <ahyp:hlinkClr xmlns:ahyp="http://schemas.microsoft.com/office/drawing/2018/hyperlinkcolor" val="tx"/>
                    </a:ext>
                  </a:extLst>
                </a:hlinkClick>
              </a:rPr>
              <a:t>https://doi.org/10.1071/WF15205</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a:extLst>
              <a:ext uri="{FF2B5EF4-FFF2-40B4-BE49-F238E27FC236}">
                <a16:creationId xmlns:a16="http://schemas.microsoft.com/office/drawing/2014/main" id="{560668A4-D06F-4030-B375-0B706DD6B5F7}"/>
              </a:ext>
            </a:extLst>
          </p:cNvPr>
          <p:cNvSpPr/>
          <p:nvPr/>
        </p:nvSpPr>
        <p:spPr>
          <a:xfrm>
            <a:off x="94267" y="816702"/>
            <a:ext cx="11896627" cy="541751"/>
          </a:xfrm>
          <a:prstGeom prst="rect">
            <a:avLst/>
          </a:prstGeom>
        </p:spPr>
        <p:txBody>
          <a:bodyPr wrap="square">
            <a:spAutoFit/>
          </a:bodyPr>
          <a:lstStyle/>
          <a:p>
            <a:pPr algn="just">
              <a:lnSpc>
                <a:spcPct val="107000"/>
              </a:lnSpc>
              <a:spcAft>
                <a:spcPts val="0"/>
              </a:spcAft>
            </a:pPr>
            <a:r>
              <a:rPr lang="en-US" sz="1400" dirty="0" err="1">
                <a:latin typeface="Cambria Math" panose="02040503050406030204" pitchFamily="18" charset="0"/>
                <a:ea typeface="Calibri" panose="020F0502020204030204" pitchFamily="34" charset="0"/>
                <a:cs typeface="Arial" panose="020B0604020202020204" pitchFamily="34" charset="0"/>
              </a:rPr>
              <a:t>Adaktylou</a:t>
            </a:r>
            <a:r>
              <a:rPr lang="en-US" sz="1400" dirty="0">
                <a:latin typeface="Cambria Math" panose="02040503050406030204" pitchFamily="18" charset="0"/>
                <a:ea typeface="Calibri" panose="020F0502020204030204" pitchFamily="34" charset="0"/>
                <a:cs typeface="Arial" panose="020B0604020202020204" pitchFamily="34" charset="0"/>
              </a:rPr>
              <a:t>, N.; </a:t>
            </a:r>
            <a:r>
              <a:rPr lang="en-US" sz="1400" dirty="0" err="1">
                <a:latin typeface="Cambria Math" panose="02040503050406030204" pitchFamily="18" charset="0"/>
                <a:ea typeface="Calibri" panose="020F0502020204030204" pitchFamily="34" charset="0"/>
                <a:cs typeface="Arial" panose="020B0604020202020204" pitchFamily="34" charset="0"/>
              </a:rPr>
              <a:t>Stratoulias</a:t>
            </a:r>
            <a:r>
              <a:rPr lang="en-US" sz="1400" dirty="0">
                <a:latin typeface="Cambria Math" panose="02040503050406030204" pitchFamily="18" charset="0"/>
                <a:ea typeface="Calibri" panose="020F0502020204030204" pitchFamily="34" charset="0"/>
                <a:cs typeface="Arial" panose="020B0604020202020204" pitchFamily="34" charset="0"/>
              </a:rPr>
              <a:t>, D.; </a:t>
            </a:r>
            <a:r>
              <a:rPr lang="en-US" sz="1400" dirty="0" err="1">
                <a:latin typeface="Cambria Math" panose="02040503050406030204" pitchFamily="18" charset="0"/>
                <a:ea typeface="Calibri" panose="020F0502020204030204" pitchFamily="34" charset="0"/>
                <a:cs typeface="Arial" panose="020B0604020202020204" pitchFamily="34" charset="0"/>
              </a:rPr>
              <a:t>Landenberger</a:t>
            </a:r>
            <a:r>
              <a:rPr lang="en-US" sz="1400" dirty="0">
                <a:latin typeface="Cambria Math" panose="02040503050406030204" pitchFamily="18" charset="0"/>
                <a:ea typeface="Calibri" panose="020F0502020204030204" pitchFamily="34" charset="0"/>
                <a:cs typeface="Arial" panose="020B0604020202020204" pitchFamily="34" charset="0"/>
              </a:rPr>
              <a:t>, R. Wildfire Risk Assessment Based on Geospatial Open Data: Application on Chios, Greece. </a:t>
            </a:r>
            <a:r>
              <a:rPr lang="en-US" sz="1400" i="1" dirty="0">
                <a:latin typeface="Cambria Math" panose="02040503050406030204" pitchFamily="18" charset="0"/>
                <a:ea typeface="Calibri" panose="020F0502020204030204" pitchFamily="34" charset="0"/>
                <a:cs typeface="Arial" panose="020B0604020202020204" pitchFamily="34" charset="0"/>
              </a:rPr>
              <a:t>ISPRS Int. J. Geo-Inf.</a:t>
            </a:r>
            <a:r>
              <a:rPr lang="en-US" sz="1400" dirty="0">
                <a:latin typeface="Cambria Math" panose="02040503050406030204" pitchFamily="18" charset="0"/>
                <a:ea typeface="Calibri" panose="020F0502020204030204" pitchFamily="34" charset="0"/>
                <a:cs typeface="Arial" panose="020B0604020202020204" pitchFamily="34" charset="0"/>
              </a:rPr>
              <a:t> 2020, </a:t>
            </a:r>
            <a:r>
              <a:rPr lang="en-US" sz="1400" i="1" dirty="0">
                <a:latin typeface="Cambria Math" panose="02040503050406030204" pitchFamily="18" charset="0"/>
                <a:ea typeface="Calibri" panose="020F0502020204030204" pitchFamily="34" charset="0"/>
                <a:cs typeface="Arial" panose="020B0604020202020204" pitchFamily="34" charset="0"/>
              </a:rPr>
              <a:t>9</a:t>
            </a:r>
            <a:r>
              <a:rPr lang="en-US" sz="1400" dirty="0">
                <a:latin typeface="Cambria Math" panose="02040503050406030204" pitchFamily="18" charset="0"/>
                <a:ea typeface="Calibri" panose="020F0502020204030204" pitchFamily="34" charset="0"/>
                <a:cs typeface="Arial" panose="020B0604020202020204" pitchFamily="34" charset="0"/>
              </a:rPr>
              <a:t>, 516.</a:t>
            </a:r>
            <a:r>
              <a:rPr lang="en-US" sz="1400" dirty="0">
                <a:latin typeface="Cambria Math" panose="02040503050406030204" pitchFamily="18" charset="0"/>
                <a:ea typeface="Calibri" panose="020F0502020204030204" pitchFamily="34" charset="0"/>
                <a:cs typeface="Times New Roman" panose="02020603050405020304" pitchFamily="18" charset="0"/>
              </a:rPr>
              <a:t> </a:t>
            </a:r>
            <a:r>
              <a:rPr lang="en-US" sz="1400" u="sng" dirty="0">
                <a:latin typeface="Cambria Math" panose="02040503050406030204" pitchFamily="18"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https://doi.org/10.3390/ijgi9090516</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8E3FC1CB-3758-44F4-94C4-9C764A50EB14}"/>
              </a:ext>
            </a:extLst>
          </p:cNvPr>
          <p:cNvSpPr/>
          <p:nvPr/>
        </p:nvSpPr>
        <p:spPr>
          <a:xfrm>
            <a:off x="94267" y="4523194"/>
            <a:ext cx="11613822" cy="523220"/>
          </a:xfrm>
          <a:prstGeom prst="rect">
            <a:avLst/>
          </a:prstGeom>
        </p:spPr>
        <p:txBody>
          <a:bodyPr wrap="square">
            <a:spAutoFit/>
          </a:bodyPr>
          <a:lstStyle/>
          <a:p>
            <a:pPr algn="just"/>
            <a:r>
              <a:rPr lang="en-US" sz="1400" dirty="0"/>
              <a:t>Vallejo-</a:t>
            </a:r>
            <a:r>
              <a:rPr lang="en-US" sz="1400" dirty="0" err="1"/>
              <a:t>Villalta</a:t>
            </a:r>
            <a:r>
              <a:rPr lang="en-US" sz="1400" dirty="0"/>
              <a:t>, I.; Rodríguez-</a:t>
            </a:r>
            <a:r>
              <a:rPr lang="en-US" sz="1400" dirty="0" err="1"/>
              <a:t>Navas</a:t>
            </a:r>
            <a:r>
              <a:rPr lang="en-US" sz="1400" dirty="0"/>
              <a:t>, E.; Márquez-Pérez, J. Mapping Forest Fire Risk at a Local Scale—A Case Study in Andalusia (Spain). </a:t>
            </a:r>
            <a:r>
              <a:rPr lang="en-US" sz="1400" i="1" dirty="0"/>
              <a:t>Environments</a:t>
            </a:r>
            <a:r>
              <a:rPr lang="en-US" sz="1400" dirty="0"/>
              <a:t> 2019, </a:t>
            </a:r>
            <a:r>
              <a:rPr lang="en-US" sz="1400" i="1" dirty="0"/>
              <a:t>6</a:t>
            </a:r>
            <a:r>
              <a:rPr lang="en-US" sz="1400" dirty="0"/>
              <a:t>, 30. </a:t>
            </a:r>
            <a:r>
              <a:rPr lang="en-US" sz="1400" u="sng" dirty="0">
                <a:hlinkClick r:id="rId5">
                  <a:extLst>
                    <a:ext uri="{A12FA001-AC4F-418D-AE19-62706E023703}">
                      <ahyp:hlinkClr xmlns:ahyp="http://schemas.microsoft.com/office/drawing/2018/hyperlinkcolor" val="tx"/>
                    </a:ext>
                  </a:extLst>
                </a:hlinkClick>
              </a:rPr>
              <a:t>https://doi.org/10.3390/environments6030030</a:t>
            </a:r>
            <a:r>
              <a:rPr lang="en-US" sz="1400" dirty="0"/>
              <a:t>.</a:t>
            </a:r>
            <a:endParaRPr lang="it-IT" sz="1400" dirty="0"/>
          </a:p>
        </p:txBody>
      </p:sp>
      <p:sp>
        <p:nvSpPr>
          <p:cNvPr id="8" name="Rettangolo 7">
            <a:extLst>
              <a:ext uri="{FF2B5EF4-FFF2-40B4-BE49-F238E27FC236}">
                <a16:creationId xmlns:a16="http://schemas.microsoft.com/office/drawing/2014/main" id="{2B4013DF-387E-439F-BB2B-50CA04AAB78C}"/>
              </a:ext>
            </a:extLst>
          </p:cNvPr>
          <p:cNvSpPr/>
          <p:nvPr/>
        </p:nvSpPr>
        <p:spPr>
          <a:xfrm>
            <a:off x="94267" y="1535548"/>
            <a:ext cx="12003463" cy="523220"/>
          </a:xfrm>
          <a:prstGeom prst="rect">
            <a:avLst/>
          </a:prstGeom>
        </p:spPr>
        <p:txBody>
          <a:bodyPr wrap="square">
            <a:spAutoFit/>
          </a:bodyPr>
          <a:lstStyle/>
          <a:p>
            <a:pPr algn="just"/>
            <a:r>
              <a:rPr lang="en-US" sz="1400" dirty="0" err="1">
                <a:latin typeface="Cambria Math" panose="02040503050406030204" pitchFamily="18" charset="0"/>
                <a:ea typeface="Calibri" panose="020F0502020204030204" pitchFamily="34" charset="0"/>
                <a:cs typeface="Arial" panose="020B0604020202020204" pitchFamily="34" charset="0"/>
              </a:rPr>
              <a:t>Alcasena</a:t>
            </a:r>
            <a:r>
              <a:rPr lang="en-US" sz="1400" dirty="0">
                <a:latin typeface="Cambria Math" panose="02040503050406030204" pitchFamily="18" charset="0"/>
                <a:ea typeface="Calibri" panose="020F0502020204030204" pitchFamily="34" charset="0"/>
                <a:cs typeface="Arial" panose="020B0604020202020204" pitchFamily="34" charset="0"/>
              </a:rPr>
              <a:t>, F.J.; </a:t>
            </a:r>
            <a:r>
              <a:rPr lang="en-US" sz="1400" dirty="0" err="1">
                <a:latin typeface="Cambria Math" panose="02040503050406030204" pitchFamily="18" charset="0"/>
                <a:ea typeface="Calibri" panose="020F0502020204030204" pitchFamily="34" charset="0"/>
                <a:cs typeface="Arial" panose="020B0604020202020204" pitchFamily="34" charset="0"/>
              </a:rPr>
              <a:t>Salis</a:t>
            </a:r>
            <a:r>
              <a:rPr lang="en-US" sz="1400" dirty="0">
                <a:latin typeface="Cambria Math" panose="02040503050406030204" pitchFamily="18" charset="0"/>
                <a:ea typeface="Calibri" panose="020F0502020204030204" pitchFamily="34" charset="0"/>
                <a:cs typeface="Arial" panose="020B0604020202020204" pitchFamily="34" charset="0"/>
              </a:rPr>
              <a:t>, M.; Ager, A.A.; Castell, R.; Vega-García, C. Assessing Wildland Fire Risk Transmission to Communities in Northern Spain. </a:t>
            </a:r>
            <a:r>
              <a:rPr lang="en-US" sz="1400" i="1" dirty="0">
                <a:latin typeface="Cambria Math" panose="02040503050406030204" pitchFamily="18" charset="0"/>
                <a:ea typeface="Calibri" panose="020F0502020204030204" pitchFamily="34" charset="0"/>
                <a:cs typeface="Arial" panose="020B0604020202020204" pitchFamily="34" charset="0"/>
              </a:rPr>
              <a:t>Forests</a:t>
            </a:r>
            <a:r>
              <a:rPr lang="en-US" sz="1400" dirty="0">
                <a:latin typeface="Cambria Math" panose="02040503050406030204" pitchFamily="18" charset="0"/>
                <a:ea typeface="Calibri" panose="020F0502020204030204" pitchFamily="34" charset="0"/>
                <a:cs typeface="Arial" panose="020B0604020202020204" pitchFamily="34" charset="0"/>
              </a:rPr>
              <a:t> 2017, </a:t>
            </a:r>
            <a:r>
              <a:rPr lang="en-US" sz="1400" i="1" dirty="0">
                <a:latin typeface="Cambria Math" panose="02040503050406030204" pitchFamily="18" charset="0"/>
                <a:ea typeface="Calibri" panose="020F0502020204030204" pitchFamily="34" charset="0"/>
                <a:cs typeface="Arial" panose="020B0604020202020204" pitchFamily="34" charset="0"/>
              </a:rPr>
              <a:t>8</a:t>
            </a:r>
            <a:r>
              <a:rPr lang="en-US" sz="1400" dirty="0">
                <a:latin typeface="Cambria Math" panose="02040503050406030204" pitchFamily="18" charset="0"/>
                <a:ea typeface="Calibri" panose="020F0502020204030204" pitchFamily="34" charset="0"/>
                <a:cs typeface="Arial" panose="020B0604020202020204" pitchFamily="34" charset="0"/>
              </a:rPr>
              <a:t>, 30. </a:t>
            </a:r>
            <a:r>
              <a:rPr lang="en-US" sz="1400" u="sng" dirty="0">
                <a:latin typeface="Cambria Math" panose="02040503050406030204" pitchFamily="18"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https://doi.org/10.3390/f8020030</a:t>
            </a:r>
            <a:endParaRPr lang="en-US" sz="1400" dirty="0"/>
          </a:p>
        </p:txBody>
      </p:sp>
      <p:sp>
        <p:nvSpPr>
          <p:cNvPr id="9" name="Rettangolo 8">
            <a:extLst>
              <a:ext uri="{FF2B5EF4-FFF2-40B4-BE49-F238E27FC236}">
                <a16:creationId xmlns:a16="http://schemas.microsoft.com/office/drawing/2014/main" id="{76343447-2080-4416-B671-D2F93DAD51A6}"/>
              </a:ext>
            </a:extLst>
          </p:cNvPr>
          <p:cNvSpPr/>
          <p:nvPr/>
        </p:nvSpPr>
        <p:spPr>
          <a:xfrm>
            <a:off x="94267" y="3628782"/>
            <a:ext cx="11896626" cy="772263"/>
          </a:xfrm>
          <a:prstGeom prst="rect">
            <a:avLst/>
          </a:prstGeom>
        </p:spPr>
        <p:txBody>
          <a:bodyPr wrap="square">
            <a:spAutoFit/>
          </a:bodyPr>
          <a:lstStyle/>
          <a:p>
            <a:pPr algn="just">
              <a:lnSpc>
                <a:spcPct val="107000"/>
              </a:lnSpc>
              <a:spcAft>
                <a:spcPts val="800"/>
              </a:spcAft>
            </a:pPr>
            <a:r>
              <a:rPr lang="fr-FR" sz="1400" dirty="0">
                <a:latin typeface="Cambria Math" panose="02040503050406030204" pitchFamily="18" charset="0"/>
                <a:ea typeface="Calibri" panose="020F0502020204030204" pitchFamily="34" charset="0"/>
                <a:cs typeface="Times New Roman" panose="02020603050405020304" pitchFamily="18" charset="0"/>
              </a:rPr>
              <a:t>Maillé, E. (2018). Approche multi-échelle de l’exposition des interfaces à l’incendie de forêt : de l’évaluation multicritères locale à un modèle d’aléa subi/induit à l’échelle du massif. Application au feu de Rognac 2016. Convention MEDDE/DGPR/SRNH-IRSTEA, ACTION 502 – RISQUES NATURELS : INCENDIES DE FORET.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473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DF29B1A-9836-4D83-9B7A-169A1B3A809F}"/>
              </a:ext>
            </a:extLst>
          </p:cNvPr>
          <p:cNvSpPr txBox="1">
            <a:spLocks/>
          </p:cNvSpPr>
          <p:nvPr/>
        </p:nvSpPr>
        <p:spPr>
          <a:xfrm>
            <a:off x="1844040" y="266307"/>
            <a:ext cx="8503920" cy="4572000"/>
          </a:xfrm>
          <a:prstGeom prst="rect">
            <a:avLst/>
          </a:prstGeom>
          <a:no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fr-FR" sz="3600" dirty="0"/>
          </a:p>
          <a:p>
            <a:pPr marL="571500" indent="-571500">
              <a:lnSpc>
                <a:spcPct val="150000"/>
              </a:lnSpc>
              <a:buFont typeface="+mj-lt"/>
              <a:buAutoNum type="romanUcPeriod"/>
            </a:pPr>
            <a:r>
              <a:rPr lang="en-US" sz="3600" dirty="0"/>
              <a:t>Introduction</a:t>
            </a:r>
          </a:p>
          <a:p>
            <a:pPr marL="571500" indent="-571500">
              <a:lnSpc>
                <a:spcPct val="150000"/>
              </a:lnSpc>
              <a:buFont typeface="+mj-lt"/>
              <a:buAutoNum type="romanUcPeriod"/>
            </a:pPr>
            <a:r>
              <a:rPr lang="en-US" sz="3600" dirty="0"/>
              <a:t>Material and methods</a:t>
            </a:r>
          </a:p>
          <a:p>
            <a:pPr marL="571500" indent="-571500">
              <a:lnSpc>
                <a:spcPct val="150000"/>
              </a:lnSpc>
              <a:buFont typeface="+mj-lt"/>
              <a:buAutoNum type="romanUcPeriod"/>
            </a:pPr>
            <a:r>
              <a:rPr lang="en-US" sz="3600" dirty="0"/>
              <a:t>Results and Interpretation</a:t>
            </a:r>
            <a:endParaRPr lang="fr-FR" sz="3600" dirty="0"/>
          </a:p>
          <a:p>
            <a:pPr marL="571500" indent="-571500">
              <a:lnSpc>
                <a:spcPct val="150000"/>
              </a:lnSpc>
              <a:buFont typeface="+mj-lt"/>
              <a:buAutoNum type="romanUcPeriod"/>
            </a:pPr>
            <a:r>
              <a:rPr lang="fr-FR" sz="3600" dirty="0"/>
              <a:t>Conclusion</a:t>
            </a:r>
          </a:p>
          <a:p>
            <a:pPr marL="0" indent="0">
              <a:buFont typeface="Calibri" panose="020F0502020204030204" pitchFamily="34" charset="0"/>
              <a:buNone/>
            </a:pPr>
            <a:endParaRPr lang="fr-FR" sz="3600" dirty="0"/>
          </a:p>
        </p:txBody>
      </p:sp>
    </p:spTree>
    <p:extLst>
      <p:ext uri="{BB962C8B-B14F-4D97-AF65-F5344CB8AC3E}">
        <p14:creationId xmlns:p14="http://schemas.microsoft.com/office/powerpoint/2010/main" val="60702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B58F298B-3B7D-42D9-8430-E72611DA5815}"/>
              </a:ext>
            </a:extLst>
          </p:cNvPr>
          <p:cNvGraphicFramePr/>
          <p:nvPr>
            <p:extLst>
              <p:ext uri="{D42A27DB-BD31-4B8C-83A1-F6EECF244321}">
                <p14:modId xmlns:p14="http://schemas.microsoft.com/office/powerpoint/2010/main" val="567580390"/>
              </p:ext>
            </p:extLst>
          </p:nvPr>
        </p:nvGraphicFramePr>
        <p:xfrm>
          <a:off x="-73154" y="891420"/>
          <a:ext cx="5962256" cy="4962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10">
            <a:extLst>
              <a:ext uri="{FF2B5EF4-FFF2-40B4-BE49-F238E27FC236}">
                <a16:creationId xmlns:a16="http://schemas.microsoft.com/office/drawing/2014/main" id="{9DE7457F-76CC-406F-A646-B62D680AB841}"/>
              </a:ext>
            </a:extLst>
          </p:cNvPr>
          <p:cNvSpPr txBox="1"/>
          <p:nvPr/>
        </p:nvSpPr>
        <p:spPr>
          <a:xfrm>
            <a:off x="5572747" y="1193097"/>
            <a:ext cx="6380440" cy="646331"/>
          </a:xfrm>
          <a:prstGeom prst="rect">
            <a:avLst/>
          </a:prstGeom>
          <a:noFill/>
        </p:spPr>
        <p:txBody>
          <a:bodyPr wrap="square" rtlCol="0">
            <a:spAutoFit/>
          </a:bodyPr>
          <a:lstStyle/>
          <a:p>
            <a:pPr marL="285750" indent="-285750" algn="just">
              <a:buFont typeface="Arial" panose="020B0604020202020204" pitchFamily="34" charset="0"/>
              <a:buChar char="•"/>
            </a:pPr>
            <a:r>
              <a:rPr lang="en-US" dirty="0"/>
              <a:t>Area of complex interaction of biological, ecological and anthropogenic processes. </a:t>
            </a:r>
            <a:endParaRPr lang="fr-FR" dirty="0"/>
          </a:p>
        </p:txBody>
      </p:sp>
      <p:sp>
        <p:nvSpPr>
          <p:cNvPr id="7" name="ZoneTexte 11">
            <a:extLst>
              <a:ext uri="{FF2B5EF4-FFF2-40B4-BE49-F238E27FC236}">
                <a16:creationId xmlns:a16="http://schemas.microsoft.com/office/drawing/2014/main" id="{C75046E1-9FD2-4C38-A1CC-64D76EE00D93}"/>
              </a:ext>
            </a:extLst>
          </p:cNvPr>
          <p:cNvSpPr txBox="1"/>
          <p:nvPr/>
        </p:nvSpPr>
        <p:spPr>
          <a:xfrm>
            <a:off x="5572746" y="2662322"/>
            <a:ext cx="6485569" cy="33855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Forest fires appears to be a major problem for the Mediterranean forests  </a:t>
            </a:r>
            <a:endParaRPr lang="fr-FR" sz="1600" dirty="0">
              <a:latin typeface="Times New Roman" panose="02020603050405020304" pitchFamily="18" charset="0"/>
              <a:cs typeface="Times New Roman" panose="02020603050405020304" pitchFamily="18" charset="0"/>
            </a:endParaRPr>
          </a:p>
        </p:txBody>
      </p:sp>
      <p:sp>
        <p:nvSpPr>
          <p:cNvPr id="8" name="ZoneTexte 12">
            <a:extLst>
              <a:ext uri="{FF2B5EF4-FFF2-40B4-BE49-F238E27FC236}">
                <a16:creationId xmlns:a16="http://schemas.microsoft.com/office/drawing/2014/main" id="{D7F4AC0A-F977-4C4B-A36F-55F4ABB983A7}"/>
              </a:ext>
            </a:extLst>
          </p:cNvPr>
          <p:cNvSpPr txBox="1"/>
          <p:nvPr/>
        </p:nvSpPr>
        <p:spPr>
          <a:xfrm>
            <a:off x="5572746" y="3045192"/>
            <a:ext cx="6485569" cy="33855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Concentration of populations and economic activities.</a:t>
            </a:r>
            <a:endParaRPr lang="fr-FR" sz="1600" dirty="0"/>
          </a:p>
        </p:txBody>
      </p:sp>
      <p:sp>
        <p:nvSpPr>
          <p:cNvPr id="9" name="Rettangolo 8">
            <a:extLst>
              <a:ext uri="{FF2B5EF4-FFF2-40B4-BE49-F238E27FC236}">
                <a16:creationId xmlns:a16="http://schemas.microsoft.com/office/drawing/2014/main" id="{B8D8122E-29F9-4CEF-AA0E-CF9B880697FB}"/>
              </a:ext>
            </a:extLst>
          </p:cNvPr>
          <p:cNvSpPr/>
          <p:nvPr/>
        </p:nvSpPr>
        <p:spPr>
          <a:xfrm>
            <a:off x="5572747" y="4248625"/>
            <a:ext cx="6380440" cy="830997"/>
          </a:xfrm>
          <a:prstGeom prst="rect">
            <a:avLst/>
          </a:prstGeom>
        </p:spPr>
        <p:txBody>
          <a:bodyPr wrap="square">
            <a:spAutoFit/>
          </a:bodyPr>
          <a:lstStyle/>
          <a:p>
            <a:pPr marL="285750" indent="-285750" algn="just">
              <a:buFont typeface="Arial" panose="020B0604020202020204" pitchFamily="34" charset="0"/>
              <a:buChar char="•"/>
            </a:pPr>
            <a:r>
              <a:rPr lang="en-US" sz="1600" dirty="0"/>
              <a:t>Geographical Information System (GIS) is an important technology that is used in public policy-making for forest and environmental planning and decision-making over a few decades of years. </a:t>
            </a:r>
          </a:p>
        </p:txBody>
      </p:sp>
      <p:sp>
        <p:nvSpPr>
          <p:cNvPr id="10" name="ZoneTexte 12">
            <a:extLst>
              <a:ext uri="{FF2B5EF4-FFF2-40B4-BE49-F238E27FC236}">
                <a16:creationId xmlns:a16="http://schemas.microsoft.com/office/drawing/2014/main" id="{38A93D80-C809-4C2D-9845-ADCB53E49464}"/>
              </a:ext>
            </a:extLst>
          </p:cNvPr>
          <p:cNvSpPr txBox="1"/>
          <p:nvPr/>
        </p:nvSpPr>
        <p:spPr>
          <a:xfrm>
            <a:off x="5572748" y="5269218"/>
            <a:ext cx="6380439" cy="584775"/>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GIS as a spatially analysis tool has great advantage for forest fire risk management. </a:t>
            </a:r>
            <a:endParaRPr lang="fr-FR" sz="1600" dirty="0"/>
          </a:p>
        </p:txBody>
      </p:sp>
      <p:sp>
        <p:nvSpPr>
          <p:cNvPr id="2" name="Rettangolo 1">
            <a:extLst>
              <a:ext uri="{FF2B5EF4-FFF2-40B4-BE49-F238E27FC236}">
                <a16:creationId xmlns:a16="http://schemas.microsoft.com/office/drawing/2014/main" id="{6CD48664-F38A-47D5-930A-2AB46B2869A8}"/>
              </a:ext>
            </a:extLst>
          </p:cNvPr>
          <p:cNvSpPr/>
          <p:nvPr/>
        </p:nvSpPr>
        <p:spPr>
          <a:xfrm>
            <a:off x="5572746" y="3474254"/>
            <a:ext cx="6485569" cy="584775"/>
          </a:xfrm>
          <a:prstGeom prst="rect">
            <a:avLst/>
          </a:prstGeom>
        </p:spPr>
        <p:txBody>
          <a:bodyPr wrap="square">
            <a:spAutoFit/>
          </a:bodyPr>
          <a:lstStyle/>
          <a:p>
            <a:pPr marL="285750" indent="-285750">
              <a:buFont typeface="Arial" panose="020B0604020202020204" pitchFamily="34" charset="0"/>
              <a:buChar char="•"/>
            </a:pPr>
            <a:r>
              <a:rPr lang="en-US" sz="1600" dirty="0"/>
              <a:t>The vast majority of Mediterranean fires are of human origin and most of them start in the wildland-urban interfaces (*)</a:t>
            </a:r>
          </a:p>
        </p:txBody>
      </p:sp>
      <p:sp>
        <p:nvSpPr>
          <p:cNvPr id="3" name="Rettangolo 2">
            <a:extLst>
              <a:ext uri="{FF2B5EF4-FFF2-40B4-BE49-F238E27FC236}">
                <a16:creationId xmlns:a16="http://schemas.microsoft.com/office/drawing/2014/main" id="{2CCE6113-677D-49A7-8F79-4EE4A53B4D37}"/>
              </a:ext>
            </a:extLst>
          </p:cNvPr>
          <p:cNvSpPr/>
          <p:nvPr/>
        </p:nvSpPr>
        <p:spPr>
          <a:xfrm>
            <a:off x="147620" y="6508091"/>
            <a:ext cx="11910695" cy="217432"/>
          </a:xfrm>
          <a:prstGeom prst="rect">
            <a:avLst/>
          </a:prstGeom>
        </p:spPr>
        <p:txBody>
          <a:bodyPr wrap="square">
            <a:spAutoFit/>
          </a:bodyPr>
          <a:lstStyle/>
          <a:p>
            <a:pPr algn="just">
              <a:lnSpc>
                <a:spcPct val="107000"/>
              </a:lnSpc>
              <a:spcAft>
                <a:spcPts val="0"/>
              </a:spcAft>
            </a:pPr>
            <a:r>
              <a:rPr lang="en-US" sz="800" dirty="0">
                <a:latin typeface="Cambria Math" panose="02040503050406030204" pitchFamily="18" charset="0"/>
                <a:ea typeface="Calibri" panose="020F0502020204030204" pitchFamily="34" charset="0"/>
                <a:cs typeface="URWPalladioL-Roma"/>
              </a:rPr>
              <a:t>* Curt, T.; </a:t>
            </a:r>
            <a:r>
              <a:rPr lang="en-US" sz="800" dirty="0" err="1">
                <a:latin typeface="Cambria Math" panose="02040503050406030204" pitchFamily="18" charset="0"/>
                <a:ea typeface="Calibri" panose="020F0502020204030204" pitchFamily="34" charset="0"/>
                <a:cs typeface="URWPalladioL-Roma"/>
              </a:rPr>
              <a:t>Fréjaville</a:t>
            </a:r>
            <a:r>
              <a:rPr lang="en-US" sz="800" dirty="0">
                <a:latin typeface="Cambria Math" panose="02040503050406030204" pitchFamily="18" charset="0"/>
                <a:ea typeface="Calibri" panose="020F0502020204030204" pitchFamily="34" charset="0"/>
                <a:cs typeface="URWPalladioL-Roma"/>
              </a:rPr>
              <a:t>, T.; </a:t>
            </a:r>
            <a:r>
              <a:rPr lang="en-US" sz="800" dirty="0" err="1">
                <a:latin typeface="Cambria Math" panose="02040503050406030204" pitchFamily="18" charset="0"/>
                <a:ea typeface="Calibri" panose="020F0502020204030204" pitchFamily="34" charset="0"/>
                <a:cs typeface="URWPalladioL-Roma"/>
              </a:rPr>
              <a:t>Lahaye</a:t>
            </a:r>
            <a:r>
              <a:rPr lang="en-US" sz="800" dirty="0">
                <a:latin typeface="Cambria Math" panose="02040503050406030204" pitchFamily="18" charset="0"/>
                <a:ea typeface="Calibri" panose="020F0502020204030204" pitchFamily="34" charset="0"/>
                <a:cs typeface="URWPalladioL-Roma"/>
              </a:rPr>
              <a:t>, S. Modelling the spatial patterns of ignition causes and fire regime features in Southern France: Implications for fire prevention policy. </a:t>
            </a:r>
            <a:r>
              <a:rPr lang="en-US" sz="800" dirty="0">
                <a:latin typeface="Cambria Math" panose="02040503050406030204" pitchFamily="18" charset="0"/>
                <a:ea typeface="Calibri" panose="020F0502020204030204" pitchFamily="34" charset="0"/>
                <a:cs typeface="URWPalladioL-Ital"/>
              </a:rPr>
              <a:t>Int. J. Wildland Fire </a:t>
            </a:r>
            <a:r>
              <a:rPr lang="en-US" sz="800" dirty="0">
                <a:latin typeface="Cambria Math" panose="02040503050406030204" pitchFamily="18" charset="0"/>
                <a:ea typeface="Calibri" panose="020F0502020204030204" pitchFamily="34" charset="0"/>
                <a:cs typeface="URWPalladioL-Bold"/>
              </a:rPr>
              <a:t>2016</a:t>
            </a:r>
            <a:r>
              <a:rPr lang="en-US" sz="800" dirty="0">
                <a:latin typeface="Cambria Math" panose="02040503050406030204" pitchFamily="18" charset="0"/>
                <a:ea typeface="Calibri" panose="020F0502020204030204" pitchFamily="34" charset="0"/>
                <a:cs typeface="URWPalladioL-Roma"/>
              </a:rPr>
              <a:t>, </a:t>
            </a:r>
            <a:r>
              <a:rPr lang="en-US" sz="800" dirty="0">
                <a:latin typeface="Cambria Math" panose="02040503050406030204" pitchFamily="18" charset="0"/>
                <a:ea typeface="Calibri" panose="020F0502020204030204" pitchFamily="34" charset="0"/>
                <a:cs typeface="URWPalladioL-Ital"/>
              </a:rPr>
              <a:t>25</a:t>
            </a:r>
            <a:r>
              <a:rPr lang="en-US" sz="800" dirty="0">
                <a:latin typeface="Cambria Math" panose="02040503050406030204" pitchFamily="18" charset="0"/>
                <a:ea typeface="Calibri" panose="020F0502020204030204" pitchFamily="34" charset="0"/>
                <a:cs typeface="URWPalladioL-Roma"/>
              </a:rPr>
              <a:t>, 785–796. </a:t>
            </a:r>
            <a:r>
              <a:rPr lang="en-US" sz="800" u="sng" dirty="0">
                <a:latin typeface="Cambria Math" panose="02040503050406030204" pitchFamily="18" charset="0"/>
                <a:ea typeface="Calibri" panose="020F0502020204030204" pitchFamily="34" charset="0"/>
                <a:cs typeface="URWPalladioL-Roma"/>
                <a:hlinkClick r:id="rId7">
                  <a:extLst>
                    <a:ext uri="{A12FA001-AC4F-418D-AE19-62706E023703}">
                      <ahyp:hlinkClr xmlns:ahyp="http://schemas.microsoft.com/office/drawing/2018/hyperlinkcolor" val="tx"/>
                    </a:ext>
                  </a:extLst>
                </a:hlinkClick>
              </a:rPr>
              <a:t>https://doi.org/10.1071/WF15205</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ttangolo 3">
            <a:extLst>
              <a:ext uri="{FF2B5EF4-FFF2-40B4-BE49-F238E27FC236}">
                <a16:creationId xmlns:a16="http://schemas.microsoft.com/office/drawing/2014/main" id="{6BEF255D-E6C3-4BE5-A5D2-A6EEA360F5F9}"/>
              </a:ext>
            </a:extLst>
          </p:cNvPr>
          <p:cNvSpPr/>
          <p:nvPr/>
        </p:nvSpPr>
        <p:spPr>
          <a:xfrm>
            <a:off x="0" y="-18327"/>
            <a:ext cx="2820003" cy="646331"/>
          </a:xfrm>
          <a:prstGeom prst="rect">
            <a:avLst/>
          </a:prstGeom>
        </p:spPr>
        <p:txBody>
          <a:bodyPr wrap="none">
            <a:spAutoFit/>
          </a:bodyPr>
          <a:lstStyle/>
          <a:p>
            <a:r>
              <a:rPr lang="en-US" sz="3600" u="sng" dirty="0">
                <a:solidFill>
                  <a:srgbClr val="000000"/>
                </a:solidFill>
                <a:latin typeface="Aharoni" panose="02010803020104030203" pitchFamily="2" charset="-79"/>
                <a:cs typeface="Aharoni" panose="02010803020104030203" pitchFamily="2" charset="-79"/>
              </a:rPr>
              <a:t>Introduction</a:t>
            </a:r>
          </a:p>
        </p:txBody>
      </p:sp>
    </p:spTree>
    <p:extLst>
      <p:ext uri="{BB962C8B-B14F-4D97-AF65-F5344CB8AC3E}">
        <p14:creationId xmlns:p14="http://schemas.microsoft.com/office/powerpoint/2010/main" val="209994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C5CE25B-D01F-45A2-92B1-ECD28AC3F6EB}"/>
              </a:ext>
            </a:extLst>
          </p:cNvPr>
          <p:cNvSpPr/>
          <p:nvPr/>
        </p:nvSpPr>
        <p:spPr>
          <a:xfrm>
            <a:off x="807669" y="301659"/>
            <a:ext cx="6029215" cy="461665"/>
          </a:xfrm>
          <a:prstGeom prst="rect">
            <a:avLst/>
          </a:prstGeom>
        </p:spPr>
        <p:txBody>
          <a:bodyPr wrap="none">
            <a:spAutoFit/>
          </a:bodyPr>
          <a:lstStyle/>
          <a:p>
            <a:r>
              <a:rPr lang="en-US" sz="2400" u="sng" dirty="0">
                <a:solidFill>
                  <a:srgbClr val="000000"/>
                </a:solidFill>
                <a:latin typeface="Aharoni" panose="02010803020104030203" pitchFamily="2" charset="-79"/>
                <a:ea typeface="Calibri" panose="020F0502020204030204" pitchFamily="34" charset="0"/>
                <a:cs typeface="Aharoni" panose="02010803020104030203" pitchFamily="2" charset="-79"/>
              </a:rPr>
              <a:t>SUD-Provence-Alpes-Côte d'Azur region </a:t>
            </a:r>
            <a:endParaRPr lang="en-US" sz="2400" dirty="0"/>
          </a:p>
        </p:txBody>
      </p:sp>
      <p:pic>
        <p:nvPicPr>
          <p:cNvPr id="3" name="Image 13">
            <a:extLst>
              <a:ext uri="{FF2B5EF4-FFF2-40B4-BE49-F238E27FC236}">
                <a16:creationId xmlns:a16="http://schemas.microsoft.com/office/drawing/2014/main" id="{752D8205-687F-471A-A783-246C19C6347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26285" y="3214541"/>
            <a:ext cx="4495023" cy="3063710"/>
          </a:xfrm>
          <a:prstGeom prst="rect">
            <a:avLst/>
          </a:prstGeom>
        </p:spPr>
      </p:pic>
      <p:pic>
        <p:nvPicPr>
          <p:cNvPr id="4" name="Image 10">
            <a:extLst>
              <a:ext uri="{FF2B5EF4-FFF2-40B4-BE49-F238E27FC236}">
                <a16:creationId xmlns:a16="http://schemas.microsoft.com/office/drawing/2014/main" id="{91140BA4-D5C3-4C18-A712-5736CFC8D3F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26285" y="301659"/>
            <a:ext cx="4495024" cy="2912882"/>
          </a:xfrm>
          <a:prstGeom prst="rect">
            <a:avLst/>
          </a:prstGeom>
        </p:spPr>
      </p:pic>
      <p:sp>
        <p:nvSpPr>
          <p:cNvPr id="5" name="Rettangolo 4">
            <a:extLst>
              <a:ext uri="{FF2B5EF4-FFF2-40B4-BE49-F238E27FC236}">
                <a16:creationId xmlns:a16="http://schemas.microsoft.com/office/drawing/2014/main" id="{087D0EB6-CBE6-4B28-857B-838A9DBC8D50}"/>
              </a:ext>
            </a:extLst>
          </p:cNvPr>
          <p:cNvSpPr/>
          <p:nvPr/>
        </p:nvSpPr>
        <p:spPr>
          <a:xfrm>
            <a:off x="739423" y="1412335"/>
            <a:ext cx="3992503" cy="369332"/>
          </a:xfrm>
          <a:prstGeom prst="rect">
            <a:avLst/>
          </a:prstGeom>
        </p:spPr>
        <p:txBody>
          <a:bodyPr wrap="none">
            <a:spAutoFit/>
          </a:bodyPr>
          <a:lstStyle/>
          <a:p>
            <a:pPr marL="285750" indent="-285750">
              <a:buFont typeface="Wingdings" panose="05000000000000000000" pitchFamily="2" charset="2"/>
              <a:buChar char="v"/>
            </a:pPr>
            <a:r>
              <a:rPr lang="en-US" dirty="0">
                <a:solidFill>
                  <a:srgbClr val="000000"/>
                </a:solidFill>
                <a:latin typeface="Cambria Math" panose="02040503050406030204" pitchFamily="18" charset="0"/>
                <a:ea typeface="Calibri" panose="020F0502020204030204" pitchFamily="34" charset="0"/>
                <a:cs typeface="URWPalladioL-Roma"/>
              </a:rPr>
              <a:t>Located in the South-East of France </a:t>
            </a:r>
            <a:endParaRPr lang="en-US" dirty="0"/>
          </a:p>
        </p:txBody>
      </p:sp>
      <p:sp>
        <p:nvSpPr>
          <p:cNvPr id="6" name="Rettangolo 5">
            <a:extLst>
              <a:ext uri="{FF2B5EF4-FFF2-40B4-BE49-F238E27FC236}">
                <a16:creationId xmlns:a16="http://schemas.microsoft.com/office/drawing/2014/main" id="{B5EBDB14-4C53-4733-8094-407D80AF1218}"/>
              </a:ext>
            </a:extLst>
          </p:cNvPr>
          <p:cNvSpPr/>
          <p:nvPr/>
        </p:nvSpPr>
        <p:spPr>
          <a:xfrm>
            <a:off x="740884" y="2551174"/>
            <a:ext cx="6096000" cy="923330"/>
          </a:xfrm>
          <a:prstGeom prst="rect">
            <a:avLst/>
          </a:prstGeom>
        </p:spPr>
        <p:txBody>
          <a:bodyPr>
            <a:spAutoFit/>
          </a:bodyPr>
          <a:lstStyle/>
          <a:p>
            <a:pPr marL="285750" indent="-285750" algn="just">
              <a:buFont typeface="Wingdings" panose="05000000000000000000" pitchFamily="2" charset="2"/>
              <a:buChar char="v"/>
            </a:pPr>
            <a:r>
              <a:rPr lang="en-US" dirty="0">
                <a:solidFill>
                  <a:srgbClr val="000000"/>
                </a:solidFill>
                <a:latin typeface="Cambria Math" panose="02040503050406030204" pitchFamily="18" charset="0"/>
                <a:ea typeface="Calibri" panose="020F0502020204030204" pitchFamily="34" charset="0"/>
                <a:cs typeface="URWPalladioL-Roma"/>
              </a:rPr>
              <a:t>It covers 31 400 Km</a:t>
            </a:r>
            <a:r>
              <a:rPr lang="en-US" baseline="30000" dirty="0">
                <a:solidFill>
                  <a:srgbClr val="000000"/>
                </a:solidFill>
                <a:latin typeface="Cambria Math" panose="02040503050406030204" pitchFamily="18" charset="0"/>
                <a:ea typeface="Calibri" panose="020F0502020204030204" pitchFamily="34" charset="0"/>
                <a:cs typeface="URWPalladioL-Roma"/>
              </a:rPr>
              <a:t>2</a:t>
            </a:r>
            <a:r>
              <a:rPr lang="en-US" dirty="0">
                <a:solidFill>
                  <a:srgbClr val="000000"/>
                </a:solidFill>
                <a:latin typeface="Cambria Math" panose="02040503050406030204" pitchFamily="18" charset="0"/>
                <a:ea typeface="Calibri" panose="020F0502020204030204" pitchFamily="34" charset="0"/>
                <a:cs typeface="URWPalladioL-Roma"/>
              </a:rPr>
              <a:t> between the eastern part of the Rhône Valley and the Italian border, bounded in the South by the Mediterranean Sea</a:t>
            </a:r>
            <a:endParaRPr lang="en-US" dirty="0"/>
          </a:p>
        </p:txBody>
      </p:sp>
      <p:sp>
        <p:nvSpPr>
          <p:cNvPr id="7" name="Rettangolo 6">
            <a:extLst>
              <a:ext uri="{FF2B5EF4-FFF2-40B4-BE49-F238E27FC236}">
                <a16:creationId xmlns:a16="http://schemas.microsoft.com/office/drawing/2014/main" id="{4D5B0E84-08AF-4EA2-B956-95C4A68BD569}"/>
              </a:ext>
            </a:extLst>
          </p:cNvPr>
          <p:cNvSpPr/>
          <p:nvPr/>
        </p:nvSpPr>
        <p:spPr>
          <a:xfrm>
            <a:off x="807669" y="4244011"/>
            <a:ext cx="4977388" cy="369332"/>
          </a:xfrm>
          <a:prstGeom prst="rect">
            <a:avLst/>
          </a:prstGeom>
        </p:spPr>
        <p:txBody>
          <a:bodyPr wrap="none">
            <a:spAutoFit/>
          </a:bodyPr>
          <a:lstStyle/>
          <a:p>
            <a:pPr marL="285750" indent="-285750" algn="just">
              <a:buFont typeface="Wingdings" panose="05000000000000000000" pitchFamily="2" charset="2"/>
              <a:buChar char="v"/>
            </a:pPr>
            <a:r>
              <a:rPr lang="en-US" dirty="0">
                <a:solidFill>
                  <a:srgbClr val="000000"/>
                </a:solidFill>
                <a:latin typeface="Cambria Math" panose="02040503050406030204" pitchFamily="18" charset="0"/>
                <a:ea typeface="Calibri" panose="020F0502020204030204" pitchFamily="34" charset="0"/>
                <a:cs typeface="URWPalladioL-Roma"/>
              </a:rPr>
              <a:t>This region has 6 administrative subdivisions </a:t>
            </a:r>
            <a:endParaRPr lang="en-US" dirty="0"/>
          </a:p>
        </p:txBody>
      </p:sp>
    </p:spTree>
    <p:extLst>
      <p:ext uri="{BB962C8B-B14F-4D97-AF65-F5344CB8AC3E}">
        <p14:creationId xmlns:p14="http://schemas.microsoft.com/office/powerpoint/2010/main" val="331484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32F497D-E37C-4E06-915C-5695DF2D5AEA}"/>
              </a:ext>
            </a:extLst>
          </p:cNvPr>
          <p:cNvSpPr txBox="1"/>
          <p:nvPr/>
        </p:nvSpPr>
        <p:spPr>
          <a:xfrm>
            <a:off x="226244" y="226243"/>
            <a:ext cx="10448694" cy="646331"/>
          </a:xfrm>
          <a:prstGeom prst="rect">
            <a:avLst/>
          </a:prstGeom>
          <a:noFill/>
        </p:spPr>
        <p:txBody>
          <a:bodyPr wrap="none" rtlCol="0">
            <a:spAutoFit/>
          </a:bodyPr>
          <a:lstStyle/>
          <a:p>
            <a:r>
              <a:rPr lang="en-US" sz="3600" u="sng" dirty="0">
                <a:latin typeface="Aharoni" panose="02010803020104030203" pitchFamily="2" charset="-79"/>
                <a:cs typeface="Aharoni" panose="02010803020104030203" pitchFamily="2" charset="-79"/>
              </a:rPr>
              <a:t>Why </a:t>
            </a:r>
            <a:r>
              <a:rPr lang="en-US" sz="3600" u="sng" dirty="0">
                <a:solidFill>
                  <a:srgbClr val="000000"/>
                </a:solidFill>
                <a:latin typeface="Aharoni" panose="02010803020104030203" pitchFamily="2" charset="-79"/>
                <a:ea typeface="Calibri" panose="020F0502020204030204" pitchFamily="34" charset="0"/>
                <a:cs typeface="Aharoni" panose="02010803020104030203" pitchFamily="2" charset="-79"/>
              </a:rPr>
              <a:t>SUD-Provence-Alpes-Côte d'Azur region ?</a:t>
            </a:r>
            <a:r>
              <a:rPr lang="en-US" sz="3600" u="sng" dirty="0">
                <a:latin typeface="Aharoni" panose="02010803020104030203" pitchFamily="2" charset="-79"/>
                <a:cs typeface="Aharoni" panose="02010803020104030203" pitchFamily="2" charset="-79"/>
              </a:rPr>
              <a:t> </a:t>
            </a:r>
          </a:p>
        </p:txBody>
      </p:sp>
      <p:sp>
        <p:nvSpPr>
          <p:cNvPr id="4" name="CasellaDiTesto 3">
            <a:extLst>
              <a:ext uri="{FF2B5EF4-FFF2-40B4-BE49-F238E27FC236}">
                <a16:creationId xmlns:a16="http://schemas.microsoft.com/office/drawing/2014/main" id="{BCC7F194-B5E0-4DED-B1EF-FA10CDBBD797}"/>
              </a:ext>
            </a:extLst>
          </p:cNvPr>
          <p:cNvSpPr txBox="1"/>
          <p:nvPr/>
        </p:nvSpPr>
        <p:spPr>
          <a:xfrm>
            <a:off x="10558021" y="595575"/>
            <a:ext cx="494046" cy="276999"/>
          </a:xfrm>
          <a:prstGeom prst="rect">
            <a:avLst/>
          </a:prstGeom>
          <a:noFill/>
        </p:spPr>
        <p:txBody>
          <a:bodyPr wrap="none" rtlCol="0">
            <a:spAutoFit/>
          </a:bodyPr>
          <a:lstStyle/>
          <a:p>
            <a:r>
              <a:rPr lang="en-US" sz="1200" dirty="0"/>
              <a:t>(1/2)</a:t>
            </a:r>
          </a:p>
        </p:txBody>
      </p:sp>
      <p:sp>
        <p:nvSpPr>
          <p:cNvPr id="5" name="CasellaDiTesto 4">
            <a:extLst>
              <a:ext uri="{FF2B5EF4-FFF2-40B4-BE49-F238E27FC236}">
                <a16:creationId xmlns:a16="http://schemas.microsoft.com/office/drawing/2014/main" id="{F5A65DFA-DC4F-4293-AB70-CBB269EFD13F}"/>
              </a:ext>
            </a:extLst>
          </p:cNvPr>
          <p:cNvSpPr txBox="1"/>
          <p:nvPr/>
        </p:nvSpPr>
        <p:spPr>
          <a:xfrm>
            <a:off x="556182" y="872574"/>
            <a:ext cx="3816045" cy="369332"/>
          </a:xfrm>
          <a:prstGeom prst="rect">
            <a:avLst/>
          </a:prstGeom>
          <a:noFill/>
        </p:spPr>
        <p:txBody>
          <a:bodyPr wrap="none" rtlCol="0">
            <a:spAutoFit/>
          </a:bodyPr>
          <a:lstStyle/>
          <a:p>
            <a:r>
              <a:rPr lang="en-US" u="sng" dirty="0"/>
              <a:t>Land cover and Mediterranean climate</a:t>
            </a:r>
          </a:p>
        </p:txBody>
      </p:sp>
      <p:sp>
        <p:nvSpPr>
          <p:cNvPr id="6" name="Rettangolo 5">
            <a:extLst>
              <a:ext uri="{FF2B5EF4-FFF2-40B4-BE49-F238E27FC236}">
                <a16:creationId xmlns:a16="http://schemas.microsoft.com/office/drawing/2014/main" id="{0D9B21D7-C7AE-4D3A-9EC0-A7557C744588}"/>
              </a:ext>
            </a:extLst>
          </p:cNvPr>
          <p:cNvSpPr/>
          <p:nvPr/>
        </p:nvSpPr>
        <p:spPr>
          <a:xfrm>
            <a:off x="623446" y="1743186"/>
            <a:ext cx="11094071" cy="369332"/>
          </a:xfrm>
          <a:prstGeom prst="rect">
            <a:avLst/>
          </a:prstGeom>
        </p:spPr>
        <p:txBody>
          <a:bodyPr wrap="square">
            <a:spAutoFit/>
          </a:bodyPr>
          <a:lstStyle/>
          <a:p>
            <a:pPr marL="285750" indent="-285750" algn="just">
              <a:buFont typeface="Wingdings" panose="05000000000000000000" pitchFamily="2" charset="2"/>
              <a:buChar char="v"/>
            </a:pPr>
            <a:r>
              <a:rPr lang="en-US" dirty="0">
                <a:latin typeface="Cambria Math" panose="02040503050406030204" pitchFamily="18" charset="0"/>
                <a:ea typeface="Calibri" panose="020F0502020204030204" pitchFamily="34" charset="0"/>
                <a:cs typeface="URWPalladioL-Roma"/>
              </a:rPr>
              <a:t>The study area </a:t>
            </a:r>
            <a:r>
              <a:rPr lang="en-US" dirty="0">
                <a:latin typeface="Cambria Math" panose="02040503050406030204" pitchFamily="18" charset="0"/>
                <a:ea typeface="Calibri" panose="020F0502020204030204" pitchFamily="34" charset="0"/>
                <a:cs typeface="Arial" panose="020B0604020202020204" pitchFamily="34" charset="0"/>
              </a:rPr>
              <a:t>has a wide variety of landscapes, from the Alps Mountains to plains and coastal areas</a:t>
            </a:r>
            <a:endParaRPr lang="en-US" dirty="0"/>
          </a:p>
        </p:txBody>
      </p:sp>
      <p:sp>
        <p:nvSpPr>
          <p:cNvPr id="2" name="Rettangolo 1">
            <a:extLst>
              <a:ext uri="{FF2B5EF4-FFF2-40B4-BE49-F238E27FC236}">
                <a16:creationId xmlns:a16="http://schemas.microsoft.com/office/drawing/2014/main" id="{CA25D1BA-CDA6-47C4-B84C-2587E8CB5B08}"/>
              </a:ext>
            </a:extLst>
          </p:cNvPr>
          <p:cNvSpPr/>
          <p:nvPr/>
        </p:nvSpPr>
        <p:spPr>
          <a:xfrm>
            <a:off x="623446" y="2626900"/>
            <a:ext cx="10500183" cy="1477328"/>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000000"/>
                </a:solidFill>
                <a:latin typeface="Cambria Math" panose="02040503050406030204" pitchFamily="18" charset="0"/>
                <a:ea typeface="Calibri" panose="020F0502020204030204" pitchFamily="34" charset="0"/>
                <a:cs typeface="Arial" panose="020B0604020202020204" pitchFamily="34" charset="0"/>
              </a:rPr>
              <a:t>The Alpine region spans high mountain dominated by conifer forests at high elevation and broadleaf forest at low elevation, </a:t>
            </a:r>
            <a:r>
              <a:rPr lang="en-US" dirty="0">
                <a:latin typeface="Cambria Math" panose="02040503050406030204" pitchFamily="18" charset="0"/>
                <a:ea typeface="Calibri" panose="020F0502020204030204" pitchFamily="34" charset="0"/>
                <a:cs typeface="Arial" panose="020B0604020202020204" pitchFamily="34" charset="0"/>
              </a:rPr>
              <a:t>The </a:t>
            </a:r>
            <a:r>
              <a:rPr lang="en-US" dirty="0">
                <a:latin typeface="Cambria Math" panose="02040503050406030204" pitchFamily="18" charset="0"/>
                <a:ea typeface="Calibri" panose="020F0502020204030204" pitchFamily="34" charset="0"/>
                <a:cs typeface="NimbusRomNo9L-Regu"/>
              </a:rPr>
              <a:t>Mediterranean region is formed </a:t>
            </a:r>
            <a:r>
              <a:rPr lang="en-US" dirty="0">
                <a:latin typeface="Cambria Math" panose="02040503050406030204" pitchFamily="18" charset="0"/>
                <a:ea typeface="Calibri" panose="020F0502020204030204" pitchFamily="34" charset="0"/>
                <a:cs typeface="URWPalladioL-Roma"/>
              </a:rPr>
              <a:t>mainly by highly inflammable Mediterranean species (aromatic and resinous species), including a mixture of pines </a:t>
            </a:r>
            <a:r>
              <a:rPr lang="en-US" dirty="0">
                <a:latin typeface="Cambria Math" panose="02040503050406030204" pitchFamily="18" charset="0"/>
                <a:ea typeface="Calibri" panose="020F0502020204030204" pitchFamily="34" charset="0"/>
                <a:cs typeface="AdvTT5235d5a9"/>
              </a:rPr>
              <a:t>(</a:t>
            </a:r>
            <a:r>
              <a:rPr lang="en-US" i="1" dirty="0">
                <a:latin typeface="Cambria Math" panose="02040503050406030204" pitchFamily="18" charset="0"/>
                <a:ea typeface="Calibri" panose="020F0502020204030204" pitchFamily="34" charset="0"/>
                <a:cs typeface="AdvTT94c8263f.I"/>
              </a:rPr>
              <a:t>Pinus </a:t>
            </a:r>
            <a:r>
              <a:rPr lang="en-US" i="1" dirty="0" err="1">
                <a:latin typeface="Cambria Math" panose="02040503050406030204" pitchFamily="18" charset="0"/>
                <a:ea typeface="Calibri" panose="020F0502020204030204" pitchFamily="34" charset="0"/>
                <a:cs typeface="AdvTT94c8263f.I"/>
              </a:rPr>
              <a:t>halepensis</a:t>
            </a:r>
            <a:r>
              <a:rPr lang="en-US" dirty="0">
                <a:latin typeface="Cambria Math" panose="02040503050406030204" pitchFamily="18" charset="0"/>
                <a:ea typeface="Calibri" panose="020F0502020204030204" pitchFamily="34" charset="0"/>
                <a:cs typeface="AdvTT5235d5a9"/>
              </a:rPr>
              <a:t>), oaks (</a:t>
            </a:r>
            <a:r>
              <a:rPr lang="en-US" i="1" dirty="0">
                <a:latin typeface="Cambria Math" panose="02040503050406030204" pitchFamily="18" charset="0"/>
                <a:ea typeface="Calibri" panose="020F0502020204030204" pitchFamily="34" charset="0"/>
                <a:cs typeface="AdvTT94c8263f.I"/>
              </a:rPr>
              <a:t>Quercus ilex</a:t>
            </a:r>
            <a:r>
              <a:rPr lang="en-US" dirty="0">
                <a:latin typeface="Cambria Math" panose="02040503050406030204" pitchFamily="18" charset="0"/>
                <a:ea typeface="Calibri" panose="020F0502020204030204" pitchFamily="34" charset="0"/>
                <a:cs typeface="AdvTT5235d5a9"/>
              </a:rPr>
              <a:t>, and </a:t>
            </a:r>
            <a:r>
              <a:rPr lang="en-US" i="1" dirty="0">
                <a:latin typeface="Cambria Math" panose="02040503050406030204" pitchFamily="18" charset="0"/>
                <a:ea typeface="Calibri" panose="020F0502020204030204" pitchFamily="34" charset="0"/>
                <a:cs typeface="AdvTT94c8263f.I"/>
              </a:rPr>
              <a:t>Quercus </a:t>
            </a:r>
            <a:r>
              <a:rPr lang="en-US" i="1" dirty="0" err="1">
                <a:latin typeface="Cambria Math" panose="02040503050406030204" pitchFamily="18" charset="0"/>
                <a:ea typeface="Calibri" panose="020F0502020204030204" pitchFamily="34" charset="0"/>
                <a:cs typeface="AdvTT94c8263f.I"/>
              </a:rPr>
              <a:t>Pubescens</a:t>
            </a:r>
            <a:r>
              <a:rPr lang="en-US" dirty="0">
                <a:latin typeface="Cambria Math" panose="02040503050406030204" pitchFamily="18" charset="0"/>
                <a:ea typeface="Calibri" panose="020F0502020204030204" pitchFamily="34" charset="0"/>
                <a:cs typeface="AdvTT5235d5a9"/>
              </a:rPr>
              <a:t>) </a:t>
            </a:r>
            <a:r>
              <a:rPr lang="en-US" dirty="0">
                <a:latin typeface="Cambria Math" panose="02040503050406030204" pitchFamily="18" charset="0"/>
                <a:ea typeface="Calibri" panose="020F0502020204030204" pitchFamily="34" charset="0"/>
                <a:cs typeface="NimbusRomNo9L-Regu"/>
              </a:rPr>
              <a:t>and shrubs (</a:t>
            </a:r>
            <a:r>
              <a:rPr lang="en-US" i="1" dirty="0">
                <a:latin typeface="Cambria Math" panose="02040503050406030204" pitchFamily="18" charset="0"/>
                <a:ea typeface="Calibri" panose="020F0502020204030204" pitchFamily="34" charset="0"/>
                <a:cs typeface="NimbusRomNo9L-Regu"/>
              </a:rPr>
              <a:t>Rosmarinus officinalis</a:t>
            </a:r>
            <a:r>
              <a:rPr lang="en-US" dirty="0">
                <a:latin typeface="Cambria Math" panose="02040503050406030204" pitchFamily="18" charset="0"/>
                <a:ea typeface="Calibri" panose="020F0502020204030204" pitchFamily="34" charset="0"/>
                <a:cs typeface="NimbusRomNo9L-Regu"/>
              </a:rPr>
              <a:t>, </a:t>
            </a:r>
            <a:r>
              <a:rPr lang="en-US" i="1" dirty="0" err="1">
                <a:latin typeface="Cambria Math" panose="02040503050406030204" pitchFamily="18" charset="0"/>
                <a:ea typeface="Calibri" panose="020F0502020204030204" pitchFamily="34" charset="0"/>
                <a:cs typeface="NimbusRomNo9L-Regu"/>
              </a:rPr>
              <a:t>Ulex</a:t>
            </a:r>
            <a:r>
              <a:rPr lang="en-US" i="1" dirty="0">
                <a:latin typeface="Cambria Math" panose="02040503050406030204" pitchFamily="18" charset="0"/>
                <a:ea typeface="Calibri" panose="020F0502020204030204" pitchFamily="34" charset="0"/>
                <a:cs typeface="NimbusRomNo9L-Regu"/>
              </a:rPr>
              <a:t> sp.</a:t>
            </a:r>
            <a:r>
              <a:rPr lang="en-US" dirty="0">
                <a:latin typeface="Cambria Math" panose="02040503050406030204" pitchFamily="18" charset="0"/>
                <a:ea typeface="Calibri" panose="020F0502020204030204" pitchFamily="34" charset="0"/>
                <a:cs typeface="NimbusRomNo9L-Regu"/>
              </a:rPr>
              <a:t>, </a:t>
            </a:r>
            <a:r>
              <a:rPr lang="en-US" i="1" dirty="0">
                <a:latin typeface="Cambria Math" panose="02040503050406030204" pitchFamily="18" charset="0"/>
                <a:ea typeface="Calibri" panose="020F0502020204030204" pitchFamily="34" charset="0"/>
                <a:cs typeface="NimbusRomNo9L-Regu"/>
              </a:rPr>
              <a:t>Lavandula angustifolia</a:t>
            </a:r>
            <a:r>
              <a:rPr lang="en-US" dirty="0">
                <a:latin typeface="Cambria Math" panose="02040503050406030204" pitchFamily="18" charset="0"/>
                <a:ea typeface="Calibri" panose="020F0502020204030204" pitchFamily="34" charset="0"/>
                <a:cs typeface="NimbusRomNo9L-Regu"/>
              </a:rPr>
              <a:t>, etc.). </a:t>
            </a:r>
            <a:endParaRPr lang="en-US" dirty="0"/>
          </a:p>
        </p:txBody>
      </p:sp>
      <p:sp>
        <p:nvSpPr>
          <p:cNvPr id="8" name="Rettangolo 7">
            <a:extLst>
              <a:ext uri="{FF2B5EF4-FFF2-40B4-BE49-F238E27FC236}">
                <a16:creationId xmlns:a16="http://schemas.microsoft.com/office/drawing/2014/main" id="{69C4BD18-AB09-4CFE-A483-4C910059FD40}"/>
              </a:ext>
            </a:extLst>
          </p:cNvPr>
          <p:cNvSpPr/>
          <p:nvPr/>
        </p:nvSpPr>
        <p:spPr>
          <a:xfrm>
            <a:off x="623447" y="4618610"/>
            <a:ext cx="9934574" cy="369332"/>
          </a:xfrm>
          <a:prstGeom prst="rect">
            <a:avLst/>
          </a:prstGeom>
        </p:spPr>
        <p:txBody>
          <a:bodyPr wrap="square">
            <a:spAutoFit/>
          </a:bodyPr>
          <a:lstStyle/>
          <a:p>
            <a:pPr marL="285750" indent="-285750">
              <a:buFont typeface="Wingdings" panose="05000000000000000000" pitchFamily="2" charset="2"/>
              <a:buChar char="v"/>
            </a:pPr>
            <a:r>
              <a:rPr lang="en-US" dirty="0">
                <a:solidFill>
                  <a:srgbClr val="000000"/>
                </a:solidFill>
                <a:latin typeface="Cambria Math" panose="02040503050406030204" pitchFamily="18" charset="0"/>
                <a:ea typeface="Calibri" panose="020F0502020204030204" pitchFamily="34" charset="0"/>
                <a:cs typeface="URWPalladioL-Roma"/>
              </a:rPr>
              <a:t>The climate is Mediterranean with hot and arid summers and mild winters. </a:t>
            </a:r>
            <a:endParaRPr lang="en-US" dirty="0"/>
          </a:p>
        </p:txBody>
      </p:sp>
    </p:spTree>
    <p:extLst>
      <p:ext uri="{BB962C8B-B14F-4D97-AF65-F5344CB8AC3E}">
        <p14:creationId xmlns:p14="http://schemas.microsoft.com/office/powerpoint/2010/main" val="403690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D2F13FA-A1F0-4AB6-B33F-8F6F3A01B72A}"/>
              </a:ext>
            </a:extLst>
          </p:cNvPr>
          <p:cNvSpPr txBox="1"/>
          <p:nvPr/>
        </p:nvSpPr>
        <p:spPr>
          <a:xfrm>
            <a:off x="226244" y="226243"/>
            <a:ext cx="10448694" cy="646331"/>
          </a:xfrm>
          <a:prstGeom prst="rect">
            <a:avLst/>
          </a:prstGeom>
          <a:noFill/>
        </p:spPr>
        <p:txBody>
          <a:bodyPr wrap="none" rtlCol="0">
            <a:spAutoFit/>
          </a:bodyPr>
          <a:lstStyle/>
          <a:p>
            <a:r>
              <a:rPr lang="en-US" sz="3600" u="sng" dirty="0">
                <a:latin typeface="Aharoni" panose="02010803020104030203" pitchFamily="2" charset="-79"/>
                <a:cs typeface="Aharoni" panose="02010803020104030203" pitchFamily="2" charset="-79"/>
              </a:rPr>
              <a:t>Why </a:t>
            </a:r>
            <a:r>
              <a:rPr lang="en-US" sz="3600" u="sng" dirty="0">
                <a:solidFill>
                  <a:srgbClr val="000000"/>
                </a:solidFill>
                <a:latin typeface="Aharoni" panose="02010803020104030203" pitchFamily="2" charset="-79"/>
                <a:ea typeface="Calibri" panose="020F0502020204030204" pitchFamily="34" charset="0"/>
                <a:cs typeface="Aharoni" panose="02010803020104030203" pitchFamily="2" charset="-79"/>
              </a:rPr>
              <a:t>SUD-Provence-Alpes-Côte d'Azur region ?</a:t>
            </a:r>
            <a:r>
              <a:rPr lang="en-US" sz="3600" u="sng" dirty="0">
                <a:latin typeface="Aharoni" panose="02010803020104030203" pitchFamily="2" charset="-79"/>
                <a:cs typeface="Aharoni" panose="02010803020104030203" pitchFamily="2" charset="-79"/>
              </a:rPr>
              <a:t> </a:t>
            </a:r>
          </a:p>
        </p:txBody>
      </p:sp>
      <p:sp>
        <p:nvSpPr>
          <p:cNvPr id="3" name="CasellaDiTesto 2">
            <a:extLst>
              <a:ext uri="{FF2B5EF4-FFF2-40B4-BE49-F238E27FC236}">
                <a16:creationId xmlns:a16="http://schemas.microsoft.com/office/drawing/2014/main" id="{74B9F805-8A70-4715-A927-89F109644157}"/>
              </a:ext>
            </a:extLst>
          </p:cNvPr>
          <p:cNvSpPr txBox="1"/>
          <p:nvPr/>
        </p:nvSpPr>
        <p:spPr>
          <a:xfrm>
            <a:off x="10558021" y="595575"/>
            <a:ext cx="494046" cy="276999"/>
          </a:xfrm>
          <a:prstGeom prst="rect">
            <a:avLst/>
          </a:prstGeom>
          <a:noFill/>
        </p:spPr>
        <p:txBody>
          <a:bodyPr wrap="none" rtlCol="0">
            <a:spAutoFit/>
          </a:bodyPr>
          <a:lstStyle/>
          <a:p>
            <a:r>
              <a:rPr lang="en-US" sz="1200" dirty="0"/>
              <a:t>(2/2)</a:t>
            </a:r>
          </a:p>
        </p:txBody>
      </p:sp>
      <p:sp>
        <p:nvSpPr>
          <p:cNvPr id="4" name="CasellaDiTesto 3">
            <a:extLst>
              <a:ext uri="{FF2B5EF4-FFF2-40B4-BE49-F238E27FC236}">
                <a16:creationId xmlns:a16="http://schemas.microsoft.com/office/drawing/2014/main" id="{A4A15EFC-5E44-4A0C-BBE6-370AD5263689}"/>
              </a:ext>
            </a:extLst>
          </p:cNvPr>
          <p:cNvSpPr txBox="1"/>
          <p:nvPr/>
        </p:nvSpPr>
        <p:spPr>
          <a:xfrm>
            <a:off x="424206" y="872574"/>
            <a:ext cx="4508029" cy="369332"/>
          </a:xfrm>
          <a:prstGeom prst="rect">
            <a:avLst/>
          </a:prstGeom>
          <a:noFill/>
        </p:spPr>
        <p:txBody>
          <a:bodyPr wrap="none" rtlCol="0">
            <a:spAutoFit/>
          </a:bodyPr>
          <a:lstStyle/>
          <a:p>
            <a:r>
              <a:rPr lang="en-US" u="sng" dirty="0"/>
              <a:t>Vulnerability to wildfire and Land-use changes</a:t>
            </a:r>
          </a:p>
        </p:txBody>
      </p:sp>
      <p:sp>
        <p:nvSpPr>
          <p:cNvPr id="6" name="Rettangolo 5">
            <a:extLst>
              <a:ext uri="{FF2B5EF4-FFF2-40B4-BE49-F238E27FC236}">
                <a16:creationId xmlns:a16="http://schemas.microsoft.com/office/drawing/2014/main" id="{71D5C9D8-4BC0-4228-BB62-73DE6061C2A4}"/>
              </a:ext>
            </a:extLst>
          </p:cNvPr>
          <p:cNvSpPr/>
          <p:nvPr/>
        </p:nvSpPr>
        <p:spPr>
          <a:xfrm>
            <a:off x="531696" y="1518905"/>
            <a:ext cx="10742762" cy="646331"/>
          </a:xfrm>
          <a:prstGeom prst="rect">
            <a:avLst/>
          </a:prstGeom>
        </p:spPr>
        <p:txBody>
          <a:bodyPr wrap="square">
            <a:spAutoFit/>
          </a:bodyPr>
          <a:lstStyle/>
          <a:p>
            <a:pPr marL="285750" indent="-285750" algn="just">
              <a:buFont typeface="Wingdings" panose="05000000000000000000" pitchFamily="2" charset="2"/>
              <a:buChar char="v"/>
            </a:pPr>
            <a:r>
              <a:rPr lang="en-US" dirty="0"/>
              <a:t>In the last decade according to the national </a:t>
            </a:r>
            <a:r>
              <a:rPr lang="en-US" i="1" dirty="0" err="1"/>
              <a:t>Prométhée</a:t>
            </a:r>
            <a:r>
              <a:rPr lang="en-US" i="1" dirty="0"/>
              <a:t>*</a:t>
            </a:r>
            <a:r>
              <a:rPr lang="en-US" dirty="0"/>
              <a:t> database </a:t>
            </a:r>
            <a:r>
              <a:rPr lang="en-US" dirty="0">
                <a:solidFill>
                  <a:srgbClr val="000000"/>
                </a:solidFill>
                <a:latin typeface="Cambria Math" panose="02040503050406030204" pitchFamily="18" charset="0"/>
              </a:rPr>
              <a:t>i</a:t>
            </a:r>
            <a:r>
              <a:rPr lang="en-US" dirty="0">
                <a:solidFill>
                  <a:srgbClr val="000000"/>
                </a:solidFill>
                <a:latin typeface="Cambria Math" panose="02040503050406030204" pitchFamily="18" charset="0"/>
                <a:ea typeface="Calibri" panose="020F0502020204030204" pitchFamily="34" charset="0"/>
                <a:cs typeface="NimbusRomNo9L-Regu"/>
              </a:rPr>
              <a:t>n study area, a total of 4398 incidents occurred, including 3779 fire alarms (&lt;1 ha) and 619 fires (&gt;1 ha), </a:t>
            </a:r>
            <a:r>
              <a:rPr lang="en-US" dirty="0"/>
              <a:t>affecting </a:t>
            </a:r>
            <a:r>
              <a:rPr lang="en-US" dirty="0">
                <a:solidFill>
                  <a:srgbClr val="000000"/>
                </a:solidFill>
                <a:latin typeface="Cambria Math" panose="02040503050406030204" pitchFamily="18" charset="0"/>
                <a:ea typeface="Calibri" panose="020F0502020204030204" pitchFamily="34" charset="0"/>
                <a:cs typeface="NimbusRomNo9L-Regu"/>
              </a:rPr>
              <a:t>a total of 20,570 ha.</a:t>
            </a:r>
            <a:endParaRPr lang="en-US" dirty="0"/>
          </a:p>
        </p:txBody>
      </p:sp>
      <p:sp>
        <p:nvSpPr>
          <p:cNvPr id="7" name="Rettangolo 6">
            <a:extLst>
              <a:ext uri="{FF2B5EF4-FFF2-40B4-BE49-F238E27FC236}">
                <a16:creationId xmlns:a16="http://schemas.microsoft.com/office/drawing/2014/main" id="{EF4EBD78-69C9-4B25-BAA7-081A47D40A10}"/>
              </a:ext>
            </a:extLst>
          </p:cNvPr>
          <p:cNvSpPr/>
          <p:nvPr/>
        </p:nvSpPr>
        <p:spPr>
          <a:xfrm>
            <a:off x="42135" y="6336326"/>
            <a:ext cx="4826129" cy="369332"/>
          </a:xfrm>
          <a:prstGeom prst="rect">
            <a:avLst/>
          </a:prstGeom>
        </p:spPr>
        <p:txBody>
          <a:bodyPr wrap="none">
            <a:spAutoFit/>
          </a:bodyPr>
          <a:lstStyle/>
          <a:p>
            <a:r>
              <a:rPr lang="en-US" baseline="-25000" dirty="0">
                <a:solidFill>
                  <a:srgbClr val="000000"/>
                </a:solidFill>
                <a:latin typeface="Cambria Math" panose="02040503050406030204" pitchFamily="18" charset="0"/>
                <a:ea typeface="Calibri" panose="020F0502020204030204" pitchFamily="34" charset="0"/>
                <a:cs typeface="NimbusRomNo9L-Regu"/>
              </a:rPr>
              <a:t>* Forest fires database for Mediterranean area in France (</a:t>
            </a:r>
            <a:r>
              <a:rPr lang="en-US" baseline="-25000" dirty="0" err="1">
                <a:solidFill>
                  <a:srgbClr val="000000"/>
                </a:solidFill>
                <a:latin typeface="Cambria Math" panose="02040503050406030204" pitchFamily="18" charset="0"/>
                <a:ea typeface="Calibri" panose="020F0502020204030204" pitchFamily="34" charset="0"/>
                <a:cs typeface="NimbusRomNo9L-Regu"/>
              </a:rPr>
              <a:t>Prométhée</a:t>
            </a:r>
            <a:r>
              <a:rPr lang="en-US" baseline="-25000" dirty="0">
                <a:solidFill>
                  <a:srgbClr val="000000"/>
                </a:solidFill>
                <a:latin typeface="Cambria Math" panose="02040503050406030204" pitchFamily="18" charset="0"/>
                <a:ea typeface="Calibri" panose="020F0502020204030204" pitchFamily="34" charset="0"/>
                <a:cs typeface="NimbusRomNo9L-Regu"/>
              </a:rPr>
              <a:t>)</a:t>
            </a:r>
            <a:r>
              <a:rPr lang="en-US" baseline="30000" dirty="0">
                <a:solidFill>
                  <a:srgbClr val="000000"/>
                </a:solidFill>
                <a:latin typeface="Cambria Math" panose="02040503050406030204" pitchFamily="18" charset="0"/>
                <a:ea typeface="Calibri" panose="020F0502020204030204" pitchFamily="34" charset="0"/>
                <a:cs typeface="NimbusRomNo9L-Regu"/>
              </a:rPr>
              <a:t> </a:t>
            </a:r>
            <a:endParaRPr lang="en-US" dirty="0"/>
          </a:p>
        </p:txBody>
      </p:sp>
      <p:graphicFrame>
        <p:nvGraphicFramePr>
          <p:cNvPr id="8" name="Grafico 7">
            <a:extLst>
              <a:ext uri="{FF2B5EF4-FFF2-40B4-BE49-F238E27FC236}">
                <a16:creationId xmlns:a16="http://schemas.microsoft.com/office/drawing/2014/main" id="{83A9712B-BF85-4D2E-AE8E-6DF31E1D7D24}"/>
              </a:ext>
            </a:extLst>
          </p:cNvPr>
          <p:cNvGraphicFramePr/>
          <p:nvPr>
            <p:extLst>
              <p:ext uri="{D42A27DB-BD31-4B8C-83A1-F6EECF244321}">
                <p14:modId xmlns:p14="http://schemas.microsoft.com/office/powerpoint/2010/main" val="1447744830"/>
              </p:ext>
            </p:extLst>
          </p:nvPr>
        </p:nvGraphicFramePr>
        <p:xfrm>
          <a:off x="3617077" y="244223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ttangolo 8">
            <a:extLst>
              <a:ext uri="{FF2B5EF4-FFF2-40B4-BE49-F238E27FC236}">
                <a16:creationId xmlns:a16="http://schemas.microsoft.com/office/drawing/2014/main" id="{51ADA7F5-D354-402D-AE48-2E8EAA378209}"/>
              </a:ext>
            </a:extLst>
          </p:cNvPr>
          <p:cNvSpPr/>
          <p:nvPr/>
        </p:nvSpPr>
        <p:spPr>
          <a:xfrm>
            <a:off x="531696" y="5320663"/>
            <a:ext cx="10959905" cy="646331"/>
          </a:xfrm>
          <a:prstGeom prst="rect">
            <a:avLst/>
          </a:prstGeom>
        </p:spPr>
        <p:txBody>
          <a:bodyPr wrap="square">
            <a:spAutoFit/>
          </a:bodyPr>
          <a:lstStyle/>
          <a:p>
            <a:pPr marL="285750" indent="-285750" algn="just">
              <a:buFont typeface="Wingdings" panose="05000000000000000000" pitchFamily="2" charset="2"/>
              <a:buChar char="v"/>
            </a:pPr>
            <a:r>
              <a:rPr lang="fr-FR" dirty="0">
                <a:solidFill>
                  <a:srgbClr val="000000"/>
                </a:solidFill>
                <a:latin typeface="Cambria Math" panose="02040503050406030204" pitchFamily="18" charset="0"/>
                <a:ea typeface="Calibri" panose="020F0502020204030204" pitchFamily="34" charset="0"/>
                <a:cs typeface="URWPalladioL-Roma"/>
              </a:rPr>
              <a:t>Large fires </a:t>
            </a:r>
            <a:r>
              <a:rPr lang="fr-FR"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100 ha) by departments</a:t>
            </a:r>
            <a:r>
              <a:rPr lang="fr-FR" dirty="0">
                <a:solidFill>
                  <a:srgbClr val="000000"/>
                </a:solidFill>
                <a:latin typeface="Cambria Math" panose="02040503050406030204" pitchFamily="18" charset="0"/>
                <a:ea typeface="Calibri" panose="020F0502020204030204" pitchFamily="34" charset="0"/>
                <a:cs typeface="URWPalladioL-Roma"/>
              </a:rPr>
              <a:t> (</a:t>
            </a:r>
            <a:r>
              <a:rPr lang="fr-FR"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Bouches du Rhône (12), Alpes Maritime (8)</a:t>
            </a:r>
            <a:r>
              <a:rPr lang="fr-FR" dirty="0">
                <a:solidFill>
                  <a:srgbClr val="000000"/>
                </a:solidFill>
                <a:latin typeface="Cambria Math" panose="02040503050406030204" pitchFamily="18" charset="0"/>
                <a:ea typeface="Calibri" panose="020F0502020204030204" pitchFamily="34" charset="0"/>
                <a:cs typeface="URWPalladioL-Roma"/>
              </a:rPr>
              <a:t>, </a:t>
            </a:r>
            <a:r>
              <a:rPr lang="fr-FR"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Alpes de Haute-Provence (5), </a:t>
            </a:r>
            <a:r>
              <a:rPr lang="fr-FR" dirty="0">
                <a:solidFill>
                  <a:srgbClr val="000000"/>
                </a:solidFill>
                <a:latin typeface="Cambria Math" panose="02040503050406030204" pitchFamily="18" charset="0"/>
                <a:ea typeface="Calibri" panose="020F0502020204030204" pitchFamily="34" charset="0"/>
                <a:cs typeface="URWPalladioL-Roma"/>
              </a:rPr>
              <a:t>Var (5), </a:t>
            </a:r>
            <a:r>
              <a:rPr lang="fr-FR"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Vaucluse (1), Hautes-Alpes (0)). </a:t>
            </a:r>
            <a:endParaRPr lang="en-US" dirty="0"/>
          </a:p>
        </p:txBody>
      </p:sp>
    </p:spTree>
    <p:extLst>
      <p:ext uri="{BB962C8B-B14F-4D97-AF65-F5344CB8AC3E}">
        <p14:creationId xmlns:p14="http://schemas.microsoft.com/office/powerpoint/2010/main" val="201646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59252AB-9BFA-4293-9BB9-2A0478B80AA8}"/>
              </a:ext>
            </a:extLst>
          </p:cNvPr>
          <p:cNvSpPr/>
          <p:nvPr/>
        </p:nvSpPr>
        <p:spPr>
          <a:xfrm>
            <a:off x="85442" y="152342"/>
            <a:ext cx="5139548" cy="646331"/>
          </a:xfrm>
          <a:prstGeom prst="rect">
            <a:avLst/>
          </a:prstGeom>
        </p:spPr>
        <p:txBody>
          <a:bodyPr wrap="none">
            <a:spAutoFit/>
          </a:bodyPr>
          <a:lstStyle/>
          <a:p>
            <a:pPr algn="ctr"/>
            <a:r>
              <a:rPr lang="en-US" sz="3600" u="sng" dirty="0">
                <a:solidFill>
                  <a:srgbClr val="000000"/>
                </a:solidFill>
                <a:latin typeface="Aharoni" panose="02010803020104030203" pitchFamily="2" charset="-79"/>
                <a:cs typeface="Aharoni" panose="02010803020104030203" pitchFamily="2" charset="-79"/>
              </a:rPr>
              <a:t>Material and methods</a:t>
            </a:r>
          </a:p>
        </p:txBody>
      </p:sp>
      <p:sp>
        <p:nvSpPr>
          <p:cNvPr id="3" name="CasellaDiTesto 2">
            <a:extLst>
              <a:ext uri="{FF2B5EF4-FFF2-40B4-BE49-F238E27FC236}">
                <a16:creationId xmlns:a16="http://schemas.microsoft.com/office/drawing/2014/main" id="{21574318-9ADF-4C9A-9145-3EB06CAF1FFB}"/>
              </a:ext>
            </a:extLst>
          </p:cNvPr>
          <p:cNvSpPr txBox="1"/>
          <p:nvPr/>
        </p:nvSpPr>
        <p:spPr>
          <a:xfrm>
            <a:off x="5062194" y="521674"/>
            <a:ext cx="494046" cy="276999"/>
          </a:xfrm>
          <a:prstGeom prst="rect">
            <a:avLst/>
          </a:prstGeom>
          <a:noFill/>
        </p:spPr>
        <p:txBody>
          <a:bodyPr wrap="none" rtlCol="0">
            <a:spAutoFit/>
          </a:bodyPr>
          <a:lstStyle/>
          <a:p>
            <a:r>
              <a:rPr lang="en-US" sz="1200" dirty="0"/>
              <a:t>(1/2)</a:t>
            </a:r>
          </a:p>
        </p:txBody>
      </p:sp>
      <p:pic>
        <p:nvPicPr>
          <p:cNvPr id="5" name="Immagine 4" descr="Immagine che contiene freccia&#10;&#10;Descrizione generata automaticamente">
            <a:extLst>
              <a:ext uri="{FF2B5EF4-FFF2-40B4-BE49-F238E27FC236}">
                <a16:creationId xmlns:a16="http://schemas.microsoft.com/office/drawing/2014/main" id="{9DDBDD87-6463-41C6-9576-ED80306FFAFD}"/>
              </a:ext>
            </a:extLst>
          </p:cNvPr>
          <p:cNvPicPr/>
          <p:nvPr/>
        </p:nvPicPr>
        <p:blipFill>
          <a:blip r:embed="rId2">
            <a:extLst>
              <a:ext uri="{28A0092B-C50C-407E-A947-70E740481C1C}">
                <a14:useLocalDpi xmlns:a14="http://schemas.microsoft.com/office/drawing/2010/main" val="0"/>
              </a:ext>
            </a:extLst>
          </a:blip>
          <a:stretch>
            <a:fillRect/>
          </a:stretch>
        </p:blipFill>
        <p:spPr>
          <a:xfrm>
            <a:off x="6617616" y="2667144"/>
            <a:ext cx="5457766" cy="2348021"/>
          </a:xfrm>
          <a:prstGeom prst="rect">
            <a:avLst/>
          </a:prstGeom>
        </p:spPr>
      </p:pic>
      <p:sp>
        <p:nvSpPr>
          <p:cNvPr id="6" name="Rettangolo 5">
            <a:extLst>
              <a:ext uri="{FF2B5EF4-FFF2-40B4-BE49-F238E27FC236}">
                <a16:creationId xmlns:a16="http://schemas.microsoft.com/office/drawing/2014/main" id="{BCB856BD-AC07-4AC9-9D13-A94AB85972BE}"/>
              </a:ext>
            </a:extLst>
          </p:cNvPr>
          <p:cNvSpPr/>
          <p:nvPr/>
        </p:nvSpPr>
        <p:spPr>
          <a:xfrm>
            <a:off x="229385" y="1054660"/>
            <a:ext cx="11318450" cy="646331"/>
          </a:xfrm>
          <a:prstGeom prst="rect">
            <a:avLst/>
          </a:prstGeom>
        </p:spPr>
        <p:txBody>
          <a:bodyPr wrap="square">
            <a:spAutoFit/>
          </a:bodyPr>
          <a:lstStyle/>
          <a:p>
            <a:pPr marL="285750" indent="-285750" algn="just">
              <a:buFont typeface="Wingdings" panose="05000000000000000000" pitchFamily="2" charset="2"/>
              <a:buChar char="v"/>
            </a:pPr>
            <a:r>
              <a:rPr lang="en-US" dirty="0">
                <a:solidFill>
                  <a:srgbClr val="000000"/>
                </a:solidFill>
                <a:latin typeface="Cambria Math" panose="02040503050406030204" pitchFamily="18" charset="0"/>
                <a:ea typeface="Calibri" panose="020F0502020204030204" pitchFamily="34" charset="0"/>
                <a:cs typeface="Arial" panose="020B0604020202020204" pitchFamily="34" charset="0"/>
              </a:rPr>
              <a:t>The methodology is based on the concept that the frequency and intensity of fires in the region result from a combination of certain natural conditions and human frequentation (induced hazard). </a:t>
            </a:r>
            <a:endParaRPr lang="en-US" dirty="0"/>
          </a:p>
        </p:txBody>
      </p:sp>
      <p:sp>
        <p:nvSpPr>
          <p:cNvPr id="7" name="Rettangolo 6">
            <a:extLst>
              <a:ext uri="{FF2B5EF4-FFF2-40B4-BE49-F238E27FC236}">
                <a16:creationId xmlns:a16="http://schemas.microsoft.com/office/drawing/2014/main" id="{5CF505BE-F479-49F9-90BF-A1C18C3BAAE1}"/>
              </a:ext>
            </a:extLst>
          </p:cNvPr>
          <p:cNvSpPr/>
          <p:nvPr/>
        </p:nvSpPr>
        <p:spPr>
          <a:xfrm>
            <a:off x="521616" y="2066980"/>
            <a:ext cx="6096000" cy="1200329"/>
          </a:xfrm>
          <a:prstGeom prst="rect">
            <a:avLst/>
          </a:prstGeom>
        </p:spPr>
        <p:txBody>
          <a:bodyPr>
            <a:spAutoFit/>
          </a:bodyPr>
          <a:lstStyle/>
          <a:p>
            <a:pPr algn="just"/>
            <a:r>
              <a:rPr lang="en-US" dirty="0" err="1">
                <a:solidFill>
                  <a:srgbClr val="000000"/>
                </a:solidFill>
                <a:latin typeface="Cambria Math" panose="02040503050406030204" pitchFamily="18" charset="0"/>
                <a:ea typeface="Calibri" panose="020F0502020204030204" pitchFamily="34" charset="0"/>
                <a:cs typeface="Arial" panose="020B0604020202020204" pitchFamily="34" charset="0"/>
              </a:rPr>
              <a:t>i</a:t>
            </a:r>
            <a:r>
              <a:rPr lang="en-US" dirty="0">
                <a:solidFill>
                  <a:srgbClr val="000000"/>
                </a:solidFill>
                <a:latin typeface="Cambria Math" panose="02040503050406030204" pitchFamily="18" charset="0"/>
                <a:ea typeface="Calibri" panose="020F0502020204030204" pitchFamily="34" charset="0"/>
                <a:cs typeface="Arial" panose="020B0604020202020204" pitchFamily="34" charset="0"/>
              </a:rPr>
              <a:t>) The fire ignition model (induced hazard) calculates the ignition potential based on </a:t>
            </a:r>
            <a:r>
              <a:rPr lang="en-US" dirty="0">
                <a:solidFill>
                  <a:srgbClr val="000000"/>
                </a:solidFill>
                <a:latin typeface="Cambria Math" panose="02040503050406030204" pitchFamily="18" charset="0"/>
                <a:ea typeface="Calibri" panose="020F0502020204030204" pitchFamily="34" charset="0"/>
                <a:cs typeface="URWPalladioL-Roma"/>
              </a:rPr>
              <a:t>the presence/absence of causative elements, their types and their proximity, </a:t>
            </a:r>
            <a:r>
              <a:rPr lang="en-US" dirty="0"/>
              <a:t>the local ignition load (mainly herbaceous strata),</a:t>
            </a:r>
          </a:p>
        </p:txBody>
      </p:sp>
      <p:sp>
        <p:nvSpPr>
          <p:cNvPr id="8" name="Rettangolo 7">
            <a:extLst>
              <a:ext uri="{FF2B5EF4-FFF2-40B4-BE49-F238E27FC236}">
                <a16:creationId xmlns:a16="http://schemas.microsoft.com/office/drawing/2014/main" id="{E4427AE4-9038-4B3A-87DA-69CC4902FBFB}"/>
              </a:ext>
            </a:extLst>
          </p:cNvPr>
          <p:cNvSpPr/>
          <p:nvPr/>
        </p:nvSpPr>
        <p:spPr>
          <a:xfrm>
            <a:off x="521617" y="3532226"/>
            <a:ext cx="6096000" cy="1200329"/>
          </a:xfrm>
          <a:prstGeom prst="rect">
            <a:avLst/>
          </a:prstGeom>
        </p:spPr>
        <p:txBody>
          <a:bodyPr wrap="square">
            <a:spAutoFit/>
          </a:bodyPr>
          <a:lstStyle/>
          <a:p>
            <a:r>
              <a:rPr lang="en-US" dirty="0">
                <a:solidFill>
                  <a:srgbClr val="000000"/>
                </a:solidFill>
                <a:latin typeface="Cambria Math" panose="02040503050406030204" pitchFamily="18" charset="0"/>
                <a:ea typeface="Calibri" panose="020F0502020204030204" pitchFamily="34" charset="0"/>
                <a:cs typeface="Arial" panose="020B0604020202020204" pitchFamily="34" charset="0"/>
              </a:rPr>
              <a:t>ii) The fire outbreak model </a:t>
            </a:r>
            <a:r>
              <a:rPr lang="en-US" dirty="0"/>
              <a:t>is the phase where the fire remains controllable by artisanal anti-fire infrastructures. The success of this phase is no longer determined only by the herbaceous fuel but also by the presence of shrub fuel,</a:t>
            </a:r>
          </a:p>
        </p:txBody>
      </p:sp>
      <p:sp>
        <p:nvSpPr>
          <p:cNvPr id="9" name="Rettangolo 8">
            <a:extLst>
              <a:ext uri="{FF2B5EF4-FFF2-40B4-BE49-F238E27FC236}">
                <a16:creationId xmlns:a16="http://schemas.microsoft.com/office/drawing/2014/main" id="{54FE5958-D07E-4CA3-BAE5-002892A8894A}"/>
              </a:ext>
            </a:extLst>
          </p:cNvPr>
          <p:cNvSpPr/>
          <p:nvPr/>
        </p:nvSpPr>
        <p:spPr>
          <a:xfrm>
            <a:off x="521616" y="4997472"/>
            <a:ext cx="6237403" cy="1200329"/>
          </a:xfrm>
          <a:prstGeom prst="rect">
            <a:avLst/>
          </a:prstGeom>
        </p:spPr>
        <p:txBody>
          <a:bodyPr wrap="square">
            <a:spAutoFit/>
          </a:bodyPr>
          <a:lstStyle/>
          <a:p>
            <a:r>
              <a:rPr lang="en-US" dirty="0">
                <a:solidFill>
                  <a:srgbClr val="000000"/>
                </a:solidFill>
                <a:latin typeface="Cambria Math" panose="02040503050406030204" pitchFamily="18" charset="0"/>
                <a:ea typeface="Calibri" panose="020F0502020204030204" pitchFamily="34" charset="0"/>
                <a:cs typeface="Arial" panose="020B0604020202020204" pitchFamily="34" charset="0"/>
              </a:rPr>
              <a:t>iii) The spread potential model </a:t>
            </a:r>
            <a:r>
              <a:rPr lang="en-US" dirty="0"/>
              <a:t>estimates, for any point in the territory, the relative probability of a fire spreading. It is a static spatial model of propagation potential and it does not describe the dynamic behavior of fire(*)</a:t>
            </a:r>
          </a:p>
        </p:txBody>
      </p:sp>
      <p:sp>
        <p:nvSpPr>
          <p:cNvPr id="4" name="Rettangolo 3">
            <a:extLst>
              <a:ext uri="{FF2B5EF4-FFF2-40B4-BE49-F238E27FC236}">
                <a16:creationId xmlns:a16="http://schemas.microsoft.com/office/drawing/2014/main" id="{EB25C159-5D78-480C-A1DC-7E26BAD75C0A}"/>
              </a:ext>
            </a:extLst>
          </p:cNvPr>
          <p:cNvSpPr/>
          <p:nvPr/>
        </p:nvSpPr>
        <p:spPr>
          <a:xfrm>
            <a:off x="8259438" y="4843583"/>
            <a:ext cx="2174121" cy="307777"/>
          </a:xfrm>
          <a:prstGeom prst="rect">
            <a:avLst/>
          </a:prstGeom>
        </p:spPr>
        <p:txBody>
          <a:bodyPr wrap="none">
            <a:spAutoFit/>
          </a:bodyPr>
          <a:lstStyle/>
          <a:p>
            <a:r>
              <a:rPr lang="en-US" sz="1400" dirty="0">
                <a:solidFill>
                  <a:srgbClr val="000000"/>
                </a:solidFill>
                <a:latin typeface="Cambria Math" panose="02040503050406030204" pitchFamily="18" charset="0"/>
                <a:ea typeface="Calibri" panose="020F0502020204030204" pitchFamily="34" charset="0"/>
                <a:cs typeface="URWPalladioL-Roma"/>
              </a:rPr>
              <a:t>The modelling framework</a:t>
            </a:r>
            <a:endParaRPr lang="en-US" sz="1400" dirty="0"/>
          </a:p>
        </p:txBody>
      </p:sp>
      <p:sp>
        <p:nvSpPr>
          <p:cNvPr id="10" name="Rettangolo 9">
            <a:extLst>
              <a:ext uri="{FF2B5EF4-FFF2-40B4-BE49-F238E27FC236}">
                <a16:creationId xmlns:a16="http://schemas.microsoft.com/office/drawing/2014/main" id="{01E1729C-797A-49AA-B3FF-7D8977833BF6}"/>
              </a:ext>
            </a:extLst>
          </p:cNvPr>
          <p:cNvSpPr/>
          <p:nvPr/>
        </p:nvSpPr>
        <p:spPr>
          <a:xfrm>
            <a:off x="85442" y="6437638"/>
            <a:ext cx="11845997" cy="349135"/>
          </a:xfrm>
          <a:prstGeom prst="rect">
            <a:avLst/>
          </a:prstGeom>
        </p:spPr>
        <p:txBody>
          <a:bodyPr wrap="square">
            <a:spAutoFit/>
          </a:bodyPr>
          <a:lstStyle/>
          <a:p>
            <a:pPr algn="just">
              <a:lnSpc>
                <a:spcPct val="107000"/>
              </a:lnSpc>
              <a:spcAft>
                <a:spcPts val="800"/>
              </a:spcAft>
            </a:pPr>
            <a:r>
              <a:rPr lang="fr-FR" sz="800" dirty="0">
                <a:latin typeface="Cambria Math" panose="02040503050406030204" pitchFamily="18" charset="0"/>
                <a:ea typeface="Calibri" panose="020F0502020204030204" pitchFamily="34" charset="0"/>
                <a:cs typeface="Times New Roman" panose="02020603050405020304" pitchFamily="18" charset="0"/>
              </a:rPr>
              <a:t>* Maillé, E. (2018). Approche multi-échelle de l’exposition des interfaces à l’incendie de forêt : de l’évaluation multicritères locale à un modèle d’aléa subi/induit à l’échelle du massif. Application au feu de Rognac 2016. Convention MEDDE/DGPR/SRNH-IRSTEA, ACTION 502 – RISQUES NATURELS : INCENDIES DE FORET.</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366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9843D37-206E-4067-9EE4-38772B57C548}"/>
              </a:ext>
            </a:extLst>
          </p:cNvPr>
          <p:cNvSpPr/>
          <p:nvPr/>
        </p:nvSpPr>
        <p:spPr>
          <a:xfrm>
            <a:off x="85442" y="152342"/>
            <a:ext cx="5139548" cy="646331"/>
          </a:xfrm>
          <a:prstGeom prst="rect">
            <a:avLst/>
          </a:prstGeom>
        </p:spPr>
        <p:txBody>
          <a:bodyPr wrap="none">
            <a:spAutoFit/>
          </a:bodyPr>
          <a:lstStyle/>
          <a:p>
            <a:pPr algn="ctr"/>
            <a:r>
              <a:rPr lang="en-US" sz="3600" u="sng" dirty="0">
                <a:solidFill>
                  <a:srgbClr val="000000"/>
                </a:solidFill>
                <a:latin typeface="Aharoni" panose="02010803020104030203" pitchFamily="2" charset="-79"/>
                <a:cs typeface="Aharoni" panose="02010803020104030203" pitchFamily="2" charset="-79"/>
              </a:rPr>
              <a:t>Material and methods</a:t>
            </a:r>
          </a:p>
        </p:txBody>
      </p:sp>
      <p:sp>
        <p:nvSpPr>
          <p:cNvPr id="3" name="CasellaDiTesto 2">
            <a:extLst>
              <a:ext uri="{FF2B5EF4-FFF2-40B4-BE49-F238E27FC236}">
                <a16:creationId xmlns:a16="http://schemas.microsoft.com/office/drawing/2014/main" id="{77410826-6A77-4430-A117-1B353C4799D8}"/>
              </a:ext>
            </a:extLst>
          </p:cNvPr>
          <p:cNvSpPr txBox="1"/>
          <p:nvPr/>
        </p:nvSpPr>
        <p:spPr>
          <a:xfrm>
            <a:off x="5062194" y="521674"/>
            <a:ext cx="494046" cy="276999"/>
          </a:xfrm>
          <a:prstGeom prst="rect">
            <a:avLst/>
          </a:prstGeom>
          <a:noFill/>
        </p:spPr>
        <p:txBody>
          <a:bodyPr wrap="none" rtlCol="0">
            <a:spAutoFit/>
          </a:bodyPr>
          <a:lstStyle/>
          <a:p>
            <a:r>
              <a:rPr lang="en-US" sz="1200" dirty="0"/>
              <a:t>(2/2)</a:t>
            </a:r>
          </a:p>
        </p:txBody>
      </p:sp>
      <p:graphicFrame>
        <p:nvGraphicFramePr>
          <p:cNvPr id="4" name="Tabella 3">
            <a:extLst>
              <a:ext uri="{FF2B5EF4-FFF2-40B4-BE49-F238E27FC236}">
                <a16:creationId xmlns:a16="http://schemas.microsoft.com/office/drawing/2014/main" id="{3E6D93C6-5010-42B1-84AA-835EE9CBCB5A}"/>
              </a:ext>
            </a:extLst>
          </p:cNvPr>
          <p:cNvGraphicFramePr>
            <a:graphicFrameLocks noGrp="1"/>
          </p:cNvGraphicFramePr>
          <p:nvPr>
            <p:extLst>
              <p:ext uri="{D42A27DB-BD31-4B8C-83A1-F6EECF244321}">
                <p14:modId xmlns:p14="http://schemas.microsoft.com/office/powerpoint/2010/main" val="3382642962"/>
              </p:ext>
            </p:extLst>
          </p:nvPr>
        </p:nvGraphicFramePr>
        <p:xfrm>
          <a:off x="556182" y="2048303"/>
          <a:ext cx="10727703" cy="3276092"/>
        </p:xfrm>
        <a:graphic>
          <a:graphicData uri="http://schemas.openxmlformats.org/drawingml/2006/table">
            <a:tbl>
              <a:tblPr firstRow="1" firstCol="1" bandRow="1">
                <a:tableStyleId>{C083E6E3-FA7D-4D7B-A595-EF9225AFEA82}</a:tableStyleId>
              </a:tblPr>
              <a:tblGrid>
                <a:gridCol w="5114414">
                  <a:extLst>
                    <a:ext uri="{9D8B030D-6E8A-4147-A177-3AD203B41FA5}">
                      <a16:colId xmlns:a16="http://schemas.microsoft.com/office/drawing/2014/main" val="1172978846"/>
                    </a:ext>
                  </a:extLst>
                </a:gridCol>
                <a:gridCol w="2769832">
                  <a:extLst>
                    <a:ext uri="{9D8B030D-6E8A-4147-A177-3AD203B41FA5}">
                      <a16:colId xmlns:a16="http://schemas.microsoft.com/office/drawing/2014/main" val="3701588566"/>
                    </a:ext>
                  </a:extLst>
                </a:gridCol>
                <a:gridCol w="2843457">
                  <a:extLst>
                    <a:ext uri="{9D8B030D-6E8A-4147-A177-3AD203B41FA5}">
                      <a16:colId xmlns:a16="http://schemas.microsoft.com/office/drawing/2014/main" val="27035206"/>
                    </a:ext>
                  </a:extLst>
                </a:gridCol>
              </a:tblGrid>
              <a:tr h="83820">
                <a:tc>
                  <a:txBody>
                    <a:bodyPr/>
                    <a:lstStyle/>
                    <a:p>
                      <a:pPr algn="ctr">
                        <a:lnSpc>
                          <a:spcPct val="107000"/>
                        </a:lnSpc>
                        <a:spcAft>
                          <a:spcPts val="800"/>
                        </a:spcAft>
                      </a:pPr>
                      <a:r>
                        <a:rPr lang="en-US" sz="2000">
                          <a:effectLst/>
                        </a:rPr>
                        <a:t>Data Description</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Source</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Format Type</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1282408"/>
                  </a:ext>
                </a:extLst>
              </a:tr>
              <a:tr h="83820">
                <a:tc>
                  <a:txBody>
                    <a:bodyPr/>
                    <a:lstStyle/>
                    <a:p>
                      <a:pPr algn="just">
                        <a:lnSpc>
                          <a:spcPct val="107000"/>
                        </a:lnSpc>
                        <a:spcAft>
                          <a:spcPts val="800"/>
                        </a:spcAft>
                      </a:pPr>
                      <a:r>
                        <a:rPr lang="en-US" sz="2000">
                          <a:effectLst/>
                        </a:rPr>
                        <a:t>Vegetation type "BD-IFN"</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IGN</a:t>
                      </a:r>
                      <a:r>
                        <a:rPr lang="en-US" sz="2000" baseline="30000">
                          <a:effectLst/>
                        </a:rPr>
                        <a:t>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Raster</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1994481"/>
                  </a:ext>
                </a:extLst>
              </a:tr>
              <a:tr h="83820">
                <a:tc>
                  <a:txBody>
                    <a:bodyPr/>
                    <a:lstStyle/>
                    <a:p>
                      <a:pPr algn="just">
                        <a:lnSpc>
                          <a:spcPct val="107000"/>
                        </a:lnSpc>
                        <a:spcAft>
                          <a:spcPts val="800"/>
                        </a:spcAft>
                      </a:pPr>
                      <a:r>
                        <a:rPr lang="en-US" sz="2000">
                          <a:effectLst/>
                        </a:rPr>
                        <a:t>Digital Elevation Model with 30-metre spatial resolution</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IGN</a:t>
                      </a:r>
                      <a:r>
                        <a:rPr lang="en-US" sz="2000" baseline="30000">
                          <a:effectLst/>
                        </a:rPr>
                        <a:t>1</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Raster</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8514404"/>
                  </a:ext>
                </a:extLst>
              </a:tr>
              <a:tr h="83820">
                <a:tc>
                  <a:txBody>
                    <a:bodyPr/>
                    <a:lstStyle/>
                    <a:p>
                      <a:pPr algn="just">
                        <a:lnSpc>
                          <a:spcPct val="107000"/>
                        </a:lnSpc>
                        <a:spcAft>
                          <a:spcPts val="800"/>
                        </a:spcAft>
                      </a:pPr>
                      <a:r>
                        <a:rPr lang="en-US" sz="2000" dirty="0">
                          <a:effectLst/>
                        </a:rPr>
                        <a:t>Fire data between 2010-2019</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Prométhée</a:t>
                      </a:r>
                      <a:r>
                        <a:rPr lang="en-US" sz="2000" baseline="30000">
                          <a:effectLst/>
                        </a:rPr>
                        <a:t>2</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it-IT" sz="20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961661"/>
                  </a:ext>
                </a:extLst>
              </a:tr>
              <a:tr h="83820">
                <a:tc>
                  <a:txBody>
                    <a:bodyPr/>
                    <a:lstStyle/>
                    <a:p>
                      <a:pPr algn="just">
                        <a:lnSpc>
                          <a:spcPct val="107000"/>
                        </a:lnSpc>
                        <a:spcAft>
                          <a:spcPts val="800"/>
                        </a:spcAft>
                      </a:pPr>
                      <a:r>
                        <a:rPr lang="en-US" sz="2000">
                          <a:effectLst/>
                        </a:rPr>
                        <a:t>Wind data</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WIND-Ninja</a:t>
                      </a:r>
                      <a:r>
                        <a:rPr lang="en-US" sz="2000" baseline="30000">
                          <a:effectLst/>
                        </a:rPr>
                        <a:t>3</a:t>
                      </a:r>
                      <a:r>
                        <a:rPr lang="en-US" sz="2000">
                          <a:effectLst/>
                        </a:rPr>
                        <a:t> </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rPr>
                        <a:t>Raster</a:t>
                      </a:r>
                      <a:endParaRPr lang="it-IT"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1881028"/>
                  </a:ext>
                </a:extLst>
              </a:tr>
              <a:tr h="0">
                <a:tc>
                  <a:txBody>
                    <a:bodyPr/>
                    <a:lstStyle/>
                    <a:p>
                      <a:pPr algn="just">
                        <a:lnSpc>
                          <a:spcPct val="107000"/>
                        </a:lnSpc>
                        <a:spcAft>
                          <a:spcPts val="800"/>
                        </a:spcAft>
                      </a:pPr>
                      <a:r>
                        <a:rPr lang="en-US" sz="2000" dirty="0">
                          <a:effectLst/>
                        </a:rPr>
                        <a:t>Urban system, roads *, paths *, railways *, power lines *, land uses, administrative divisions "BD-TOPO IGN"</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rPr>
                        <a:t> </a:t>
                      </a:r>
                      <a:endParaRPr lang="it-IT" sz="2000" dirty="0">
                        <a:effectLst/>
                      </a:endParaRPr>
                    </a:p>
                    <a:p>
                      <a:pPr algn="ctr">
                        <a:lnSpc>
                          <a:spcPct val="107000"/>
                        </a:lnSpc>
                        <a:spcAft>
                          <a:spcPts val="800"/>
                        </a:spcAft>
                      </a:pPr>
                      <a:r>
                        <a:rPr lang="en-US" sz="2000" dirty="0">
                          <a:effectLst/>
                        </a:rPr>
                        <a:t> </a:t>
                      </a:r>
                      <a:endParaRPr lang="it-IT" sz="2000" dirty="0">
                        <a:effectLst/>
                      </a:endParaRPr>
                    </a:p>
                    <a:p>
                      <a:pPr algn="ctr">
                        <a:lnSpc>
                          <a:spcPct val="107000"/>
                        </a:lnSpc>
                        <a:spcAft>
                          <a:spcPts val="800"/>
                        </a:spcAft>
                      </a:pPr>
                      <a:r>
                        <a:rPr lang="en-US" sz="2000" dirty="0">
                          <a:effectLst/>
                        </a:rPr>
                        <a:t>IGN</a:t>
                      </a:r>
                      <a:r>
                        <a:rPr lang="en-US" sz="2000" baseline="30000" dirty="0">
                          <a:effectLst/>
                        </a:rPr>
                        <a:t>1</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rPr>
                        <a:t> </a:t>
                      </a:r>
                      <a:endParaRPr lang="it-IT" sz="2000" dirty="0">
                        <a:effectLst/>
                      </a:endParaRPr>
                    </a:p>
                    <a:p>
                      <a:pPr algn="ctr">
                        <a:lnSpc>
                          <a:spcPct val="107000"/>
                        </a:lnSpc>
                        <a:spcAft>
                          <a:spcPts val="800"/>
                        </a:spcAft>
                      </a:pPr>
                      <a:r>
                        <a:rPr lang="en-US" sz="2000" dirty="0">
                          <a:effectLst/>
                        </a:rPr>
                        <a:t>Vector data  </a:t>
                      </a:r>
                      <a:br>
                        <a:rPr lang="en-US" sz="2000" dirty="0">
                          <a:effectLst/>
                        </a:rPr>
                      </a:br>
                      <a:r>
                        <a:rPr lang="en-US" sz="2000" dirty="0">
                          <a:effectLst/>
                        </a:rPr>
                        <a:t>(polygon and lines * features)</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561911"/>
                  </a:ext>
                </a:extLst>
              </a:tr>
            </a:tbl>
          </a:graphicData>
        </a:graphic>
      </p:graphicFrame>
      <p:sp>
        <p:nvSpPr>
          <p:cNvPr id="5" name="Rettangolo 4">
            <a:extLst>
              <a:ext uri="{FF2B5EF4-FFF2-40B4-BE49-F238E27FC236}">
                <a16:creationId xmlns:a16="http://schemas.microsoft.com/office/drawing/2014/main" id="{E2459293-5BF2-4E7E-987B-9DAABD317FEE}"/>
              </a:ext>
            </a:extLst>
          </p:cNvPr>
          <p:cNvSpPr/>
          <p:nvPr/>
        </p:nvSpPr>
        <p:spPr>
          <a:xfrm>
            <a:off x="1245909" y="5396547"/>
            <a:ext cx="9700182" cy="369332"/>
          </a:xfrm>
          <a:prstGeom prst="rect">
            <a:avLst/>
          </a:prstGeom>
        </p:spPr>
        <p:txBody>
          <a:bodyPr wrap="square">
            <a:spAutoFit/>
          </a:bodyPr>
          <a:lstStyle/>
          <a:p>
            <a:r>
              <a:rPr lang="en-US" dirty="0">
                <a:solidFill>
                  <a:srgbClr val="000000"/>
                </a:solidFill>
                <a:latin typeface="Cambria Math" panose="02040503050406030204" pitchFamily="18" charset="0"/>
                <a:ea typeface="Calibri" panose="020F0502020204030204" pitchFamily="34" charset="0"/>
                <a:cs typeface="NimbusRomNo9L-Regu"/>
              </a:rPr>
              <a:t> </a:t>
            </a:r>
            <a:r>
              <a:rPr lang="en-US" baseline="30000" dirty="0">
                <a:solidFill>
                  <a:srgbClr val="000000"/>
                </a:solidFill>
                <a:latin typeface="Cambria Math" panose="02040503050406030204" pitchFamily="18" charset="0"/>
                <a:ea typeface="Calibri" panose="020F0502020204030204" pitchFamily="34" charset="0"/>
                <a:cs typeface="NimbusRomNo9L-Regu"/>
              </a:rPr>
              <a:t>1</a:t>
            </a:r>
            <a:r>
              <a:rPr lang="en-US" baseline="-25000" dirty="0">
                <a:solidFill>
                  <a:srgbClr val="000000"/>
                </a:solidFill>
                <a:latin typeface="Cambria Math" panose="02040503050406030204" pitchFamily="18" charset="0"/>
                <a:ea typeface="Calibri" panose="020F0502020204030204" pitchFamily="34" charset="0"/>
                <a:cs typeface="NimbusRomNo9L-Regu"/>
              </a:rPr>
              <a:t>National Geographic Institute (IGN); </a:t>
            </a:r>
            <a:r>
              <a:rPr lang="en-US" baseline="30000" dirty="0">
                <a:solidFill>
                  <a:srgbClr val="000000"/>
                </a:solidFill>
                <a:latin typeface="Cambria Math" panose="02040503050406030204" pitchFamily="18" charset="0"/>
                <a:ea typeface="Calibri" panose="020F0502020204030204" pitchFamily="34" charset="0"/>
                <a:cs typeface="NimbusRomNo9L-Regu"/>
              </a:rPr>
              <a:t>2</a:t>
            </a:r>
            <a:r>
              <a:rPr lang="en-US" baseline="-25000" dirty="0">
                <a:solidFill>
                  <a:srgbClr val="000000"/>
                </a:solidFill>
                <a:latin typeface="Cambria Math" panose="02040503050406030204" pitchFamily="18" charset="0"/>
                <a:ea typeface="Calibri" panose="020F0502020204030204" pitchFamily="34" charset="0"/>
                <a:cs typeface="NimbusRomNo9L-Regu"/>
              </a:rPr>
              <a:t>Forest fires database for Mediterranean area in France (</a:t>
            </a:r>
            <a:r>
              <a:rPr lang="en-US" baseline="-25000" dirty="0" err="1">
                <a:solidFill>
                  <a:srgbClr val="000000"/>
                </a:solidFill>
                <a:latin typeface="Cambria Math" panose="02040503050406030204" pitchFamily="18" charset="0"/>
                <a:ea typeface="Calibri" panose="020F0502020204030204" pitchFamily="34" charset="0"/>
                <a:cs typeface="NimbusRomNo9L-Regu"/>
              </a:rPr>
              <a:t>Prométhée</a:t>
            </a:r>
            <a:r>
              <a:rPr lang="en-US" baseline="-25000" dirty="0">
                <a:solidFill>
                  <a:srgbClr val="000000"/>
                </a:solidFill>
                <a:latin typeface="Cambria Math" panose="02040503050406030204" pitchFamily="18" charset="0"/>
                <a:ea typeface="Calibri" panose="020F0502020204030204" pitchFamily="34" charset="0"/>
                <a:cs typeface="NimbusRomNo9L-Regu"/>
              </a:rPr>
              <a:t>); </a:t>
            </a:r>
            <a:r>
              <a:rPr lang="en-US" baseline="30000" dirty="0">
                <a:solidFill>
                  <a:srgbClr val="000000"/>
                </a:solidFill>
                <a:latin typeface="Cambria Math" panose="02040503050406030204" pitchFamily="18" charset="0"/>
                <a:ea typeface="Calibri" panose="020F0502020204030204" pitchFamily="34" charset="0"/>
                <a:cs typeface="NimbusRomNo9L-Regu"/>
              </a:rPr>
              <a:t>3 </a:t>
            </a:r>
            <a:r>
              <a:rPr lang="en-US" baseline="-25000" dirty="0">
                <a:solidFill>
                  <a:srgbClr val="000000"/>
                </a:solidFill>
                <a:latin typeface="Cambria Math" panose="02040503050406030204" pitchFamily="18" charset="0"/>
                <a:ea typeface="Times New Roman" panose="02020603050405020304" pitchFamily="18" charset="0"/>
                <a:cs typeface="Calibri" panose="020F0502020204030204" pitchFamily="34" charset="0"/>
              </a:rPr>
              <a:t>WIND-Ninja (</a:t>
            </a:r>
            <a:r>
              <a:rPr lang="en-US" baseline="-25000" dirty="0" err="1">
                <a:solidFill>
                  <a:srgbClr val="000000"/>
                </a:solidFill>
                <a:latin typeface="Cambria Math" panose="02040503050406030204" pitchFamily="18" charset="0"/>
                <a:ea typeface="Times New Roman" panose="02020603050405020304" pitchFamily="18" charset="0"/>
                <a:cs typeface="Calibri" panose="020F0502020204030204" pitchFamily="34" charset="0"/>
              </a:rPr>
              <a:t>Forthofer</a:t>
            </a:r>
            <a:r>
              <a:rPr lang="en-US" baseline="-25000" dirty="0">
                <a:solidFill>
                  <a:srgbClr val="000000"/>
                </a:solidFill>
                <a:latin typeface="Cambria Math" panose="02040503050406030204" pitchFamily="18" charset="0"/>
                <a:ea typeface="Times New Roman" panose="02020603050405020304" pitchFamily="18" charset="0"/>
                <a:cs typeface="Calibri" panose="020F0502020204030204" pitchFamily="34" charset="0"/>
              </a:rPr>
              <a:t>, 2007)</a:t>
            </a:r>
            <a:r>
              <a:rPr lang="en-US" baseline="-25000" dirty="0">
                <a:solidFill>
                  <a:srgbClr val="000000"/>
                </a:solidFill>
                <a:latin typeface="Cambria Math" panose="02040503050406030204" pitchFamily="18" charset="0"/>
                <a:ea typeface="Calibri" panose="020F0502020204030204" pitchFamily="34" charset="0"/>
                <a:cs typeface="NimbusRomNo9L-Regu"/>
              </a:rPr>
              <a:t>.</a:t>
            </a:r>
            <a:r>
              <a:rPr lang="en-US" dirty="0">
                <a:solidFill>
                  <a:srgbClr val="000000"/>
                </a:solidFill>
                <a:latin typeface="Cambria Math" panose="02040503050406030204" pitchFamily="18" charset="0"/>
                <a:ea typeface="Calibri" panose="020F0502020204030204" pitchFamily="34" charset="0"/>
                <a:cs typeface="URWPalladioL-Roma"/>
              </a:rPr>
              <a:t> </a:t>
            </a:r>
            <a:endParaRPr lang="en-US" dirty="0"/>
          </a:p>
        </p:txBody>
      </p:sp>
      <p:sp>
        <p:nvSpPr>
          <p:cNvPr id="6" name="Rettangolo 5">
            <a:extLst>
              <a:ext uri="{FF2B5EF4-FFF2-40B4-BE49-F238E27FC236}">
                <a16:creationId xmlns:a16="http://schemas.microsoft.com/office/drawing/2014/main" id="{2635F2FE-2175-4B5A-8D54-563BC8E77834}"/>
              </a:ext>
            </a:extLst>
          </p:cNvPr>
          <p:cNvSpPr/>
          <p:nvPr/>
        </p:nvSpPr>
        <p:spPr>
          <a:xfrm>
            <a:off x="538900" y="1070530"/>
            <a:ext cx="10407191" cy="463075"/>
          </a:xfrm>
          <a:prstGeom prst="rect">
            <a:avLst/>
          </a:prstGeom>
        </p:spPr>
        <p:txBody>
          <a:bodyPr wrap="square">
            <a:spAutoFit/>
          </a:bodyPr>
          <a:lstStyle/>
          <a:p>
            <a:pPr algn="just">
              <a:lnSpc>
                <a:spcPct val="150000"/>
              </a:lnSpc>
              <a:spcAft>
                <a:spcPts val="0"/>
              </a:spcAft>
            </a:pPr>
            <a:r>
              <a:rPr lang="en-US" dirty="0">
                <a:solidFill>
                  <a:srgbClr val="000000"/>
                </a:solidFill>
                <a:latin typeface="Cambria Math" panose="02040503050406030204" pitchFamily="18" charset="0"/>
                <a:ea typeface="Calibri" panose="020F0502020204030204" pitchFamily="34" charset="0"/>
                <a:cs typeface="URWPalladioL-Roma"/>
              </a:rPr>
              <a:t>To mapping fire risk, it was necessary to obtain data of distinct nature and origin.</a:t>
            </a:r>
            <a:endParaRPr lang="it-IT"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692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6788F58-477A-4958-BBC7-187837F647D3}"/>
              </a:ext>
            </a:extLst>
          </p:cNvPr>
          <p:cNvSpPr/>
          <p:nvPr/>
        </p:nvSpPr>
        <p:spPr>
          <a:xfrm>
            <a:off x="0" y="0"/>
            <a:ext cx="6011159" cy="646331"/>
          </a:xfrm>
          <a:prstGeom prst="rect">
            <a:avLst/>
          </a:prstGeom>
        </p:spPr>
        <p:txBody>
          <a:bodyPr wrap="square">
            <a:spAutoFit/>
          </a:bodyPr>
          <a:lstStyle/>
          <a:p>
            <a:r>
              <a:rPr lang="en-US" sz="3600" u="sng" dirty="0">
                <a:solidFill>
                  <a:srgbClr val="000000"/>
                </a:solidFill>
                <a:latin typeface="Aharoni" panose="02010803020104030203" pitchFamily="2" charset="-79"/>
                <a:cs typeface="Aharoni" panose="02010803020104030203" pitchFamily="2" charset="-79"/>
              </a:rPr>
              <a:t>Results and Interpretation</a:t>
            </a:r>
          </a:p>
        </p:txBody>
      </p:sp>
      <p:sp>
        <p:nvSpPr>
          <p:cNvPr id="3" name="Rettangolo 2">
            <a:extLst>
              <a:ext uri="{FF2B5EF4-FFF2-40B4-BE49-F238E27FC236}">
                <a16:creationId xmlns:a16="http://schemas.microsoft.com/office/drawing/2014/main" id="{5F085611-59EA-4BD7-B4D0-45C3561A8EB4}"/>
              </a:ext>
            </a:extLst>
          </p:cNvPr>
          <p:cNvSpPr/>
          <p:nvPr/>
        </p:nvSpPr>
        <p:spPr>
          <a:xfrm>
            <a:off x="5686390" y="276999"/>
            <a:ext cx="649537" cy="369332"/>
          </a:xfrm>
          <a:prstGeom prst="rect">
            <a:avLst/>
          </a:prstGeom>
        </p:spPr>
        <p:txBody>
          <a:bodyPr wrap="none">
            <a:spAutoFit/>
          </a:bodyPr>
          <a:lstStyle/>
          <a:p>
            <a:r>
              <a:rPr lang="en-US" dirty="0"/>
              <a:t>(1/4)</a:t>
            </a:r>
          </a:p>
        </p:txBody>
      </p:sp>
      <p:sp>
        <p:nvSpPr>
          <p:cNvPr id="4" name="Rettangolo 3">
            <a:extLst>
              <a:ext uri="{FF2B5EF4-FFF2-40B4-BE49-F238E27FC236}">
                <a16:creationId xmlns:a16="http://schemas.microsoft.com/office/drawing/2014/main" id="{FE99E40E-D89F-4082-9F09-8C78AF3938FD}"/>
              </a:ext>
            </a:extLst>
          </p:cNvPr>
          <p:cNvSpPr/>
          <p:nvPr/>
        </p:nvSpPr>
        <p:spPr>
          <a:xfrm>
            <a:off x="0" y="684998"/>
            <a:ext cx="5022257" cy="390363"/>
          </a:xfrm>
          <a:prstGeom prst="rect">
            <a:avLst/>
          </a:prstGeom>
        </p:spPr>
        <p:txBody>
          <a:bodyPr wrap="square">
            <a:spAutoFit/>
          </a:bodyPr>
          <a:lstStyle/>
          <a:p>
            <a:pPr lvl="1">
              <a:lnSpc>
                <a:spcPct val="115000"/>
              </a:lnSpc>
              <a:spcAft>
                <a:spcPts val="0"/>
              </a:spcAft>
            </a:pPr>
            <a:r>
              <a:rPr lang="en-US" b="1" u="sng" dirty="0">
                <a:latin typeface="Cambria Math" panose="02040503050406030204" pitchFamily="18" charset="0"/>
                <a:ea typeface="Calibri" panose="020F0502020204030204" pitchFamily="34" charset="0"/>
                <a:cs typeface="AdvOTb92eb7df.I"/>
              </a:rPr>
              <a:t>Ignition Risk (</a:t>
            </a:r>
            <a:r>
              <a:rPr lang="en-US" b="1" u="sng" dirty="0">
                <a:latin typeface="Cambria Math" panose="02040503050406030204" pitchFamily="18" charset="0"/>
                <a:ea typeface="Calibri" panose="020F0502020204030204" pitchFamily="34" charset="0"/>
                <a:cs typeface="URWPalladioL-Ital"/>
              </a:rPr>
              <a:t>Induced Forest Fire Hazard)</a:t>
            </a:r>
            <a:endParaRPr lang="it-IT" b="1"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magine 4" descr="Immagine che contiene mappa&#10;&#10;Descrizione generata automaticamente">
            <a:extLst>
              <a:ext uri="{FF2B5EF4-FFF2-40B4-BE49-F238E27FC236}">
                <a16:creationId xmlns:a16="http://schemas.microsoft.com/office/drawing/2014/main" id="{99665142-E147-4E19-85B8-3B2EB8D9BC9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011158" y="1894754"/>
            <a:ext cx="6120130" cy="2661285"/>
          </a:xfrm>
          <a:prstGeom prst="rect">
            <a:avLst/>
          </a:prstGeom>
        </p:spPr>
      </p:pic>
      <p:sp>
        <p:nvSpPr>
          <p:cNvPr id="6" name="Rettangolo 5">
            <a:extLst>
              <a:ext uri="{FF2B5EF4-FFF2-40B4-BE49-F238E27FC236}">
                <a16:creationId xmlns:a16="http://schemas.microsoft.com/office/drawing/2014/main" id="{2A313414-6FA5-43DE-99C1-E3440CA41804}"/>
              </a:ext>
            </a:extLst>
          </p:cNvPr>
          <p:cNvSpPr/>
          <p:nvPr/>
        </p:nvSpPr>
        <p:spPr>
          <a:xfrm>
            <a:off x="316007" y="1432490"/>
            <a:ext cx="5342360" cy="1996509"/>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v"/>
            </a:pPr>
            <a:r>
              <a:rPr lang="en-US" sz="1400" dirty="0">
                <a:latin typeface="Cambria Math" panose="02040503050406030204" pitchFamily="18" charset="0"/>
                <a:ea typeface="Calibri" panose="020F0502020204030204" pitchFamily="34" charset="0"/>
                <a:cs typeface="URWPalladioL-Roma"/>
              </a:rPr>
              <a:t>The methodology for obtaining the induced hazard for all elements is based on:</a:t>
            </a:r>
            <a:endParaRPr lang="it-IT"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Cambria Math" panose="02040503050406030204" pitchFamily="18" charset="0"/>
              <a:buChar char="-"/>
            </a:pPr>
            <a:r>
              <a:rPr lang="en-US" sz="1400" dirty="0">
                <a:latin typeface="Cambria Math" panose="02040503050406030204" pitchFamily="18" charset="0"/>
                <a:ea typeface="Calibri" panose="020F0502020204030204" pitchFamily="34" charset="0"/>
                <a:cs typeface="URWPalladioL-Roma"/>
              </a:rPr>
              <a:t>Calculation of the Euclidean distance around all elements;</a:t>
            </a:r>
            <a:endParaRPr lang="it-IT" sz="1400" dirty="0">
              <a:latin typeface="Calibri" panose="020F0502020204030204" pitchFamily="34" charset="0"/>
              <a:ea typeface="Calibri" panose="020F0502020204030204" pitchFamily="34" charset="0"/>
              <a:cs typeface="URWPalladioL-Roma"/>
            </a:endParaRPr>
          </a:p>
          <a:p>
            <a:pPr marL="342900" lvl="0" indent="-342900" algn="just">
              <a:lnSpc>
                <a:spcPct val="150000"/>
              </a:lnSpc>
              <a:spcAft>
                <a:spcPts val="0"/>
              </a:spcAft>
              <a:buFont typeface="Cambria Math" panose="02040503050406030204" pitchFamily="18" charset="0"/>
              <a:buChar char="-"/>
            </a:pPr>
            <a:r>
              <a:rPr lang="en-US" sz="1400" dirty="0">
                <a:latin typeface="Cambria Math" panose="02040503050406030204" pitchFamily="18" charset="0"/>
                <a:ea typeface="Calibri" panose="020F0502020204030204" pitchFamily="34" charset="0"/>
                <a:cs typeface="URWPalladioL-Roma"/>
              </a:rPr>
              <a:t>Standardization of values between 1 and 5;</a:t>
            </a:r>
            <a:endParaRPr lang="it-IT" sz="1400" dirty="0">
              <a:latin typeface="Calibri" panose="020F0502020204030204" pitchFamily="34" charset="0"/>
              <a:ea typeface="Calibri" panose="020F0502020204030204" pitchFamily="34" charset="0"/>
              <a:cs typeface="URWPalladioL-Roma"/>
            </a:endParaRPr>
          </a:p>
          <a:p>
            <a:pPr marL="342900" lvl="0" indent="-342900" algn="just">
              <a:lnSpc>
                <a:spcPct val="150000"/>
              </a:lnSpc>
              <a:spcAft>
                <a:spcPts val="0"/>
              </a:spcAft>
              <a:buFont typeface="Cambria Math" panose="02040503050406030204" pitchFamily="18" charset="0"/>
              <a:buChar char="-"/>
            </a:pPr>
            <a:r>
              <a:rPr lang="en-US" sz="1400" dirty="0">
                <a:latin typeface="Cambria Math" panose="02040503050406030204" pitchFamily="18" charset="0"/>
                <a:ea typeface="Calibri" panose="020F0502020204030204" pitchFamily="34" charset="0"/>
                <a:cs typeface="URWPalladioL-Roma"/>
              </a:rPr>
              <a:t>Values were inverted, due to the inverse relationship between hazard and distance;</a:t>
            </a:r>
            <a:endParaRPr lang="it-IT" sz="1400" dirty="0">
              <a:effectLst/>
              <a:latin typeface="Calibri" panose="020F0502020204030204" pitchFamily="34" charset="0"/>
              <a:ea typeface="Calibri" panose="020F0502020204030204" pitchFamily="34" charset="0"/>
              <a:cs typeface="URWPalladioL-Roma"/>
            </a:endParaRPr>
          </a:p>
        </p:txBody>
      </p:sp>
      <p:sp>
        <p:nvSpPr>
          <p:cNvPr id="7" name="Rettangolo 6">
            <a:extLst>
              <a:ext uri="{FF2B5EF4-FFF2-40B4-BE49-F238E27FC236}">
                <a16:creationId xmlns:a16="http://schemas.microsoft.com/office/drawing/2014/main" id="{D1F43A07-C773-4565-A699-0744544F9B85}"/>
              </a:ext>
            </a:extLst>
          </p:cNvPr>
          <p:cNvSpPr/>
          <p:nvPr/>
        </p:nvSpPr>
        <p:spPr>
          <a:xfrm>
            <a:off x="174348" y="4042533"/>
            <a:ext cx="5625678" cy="1027012"/>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v"/>
            </a:pPr>
            <a:r>
              <a:rPr lang="en-US" sz="1400" dirty="0">
                <a:solidFill>
                  <a:srgbClr val="000000"/>
                </a:solidFill>
                <a:latin typeface="Cambria Math" panose="02040503050406030204" pitchFamily="18" charset="0"/>
                <a:ea typeface="Calibri" panose="020F0502020204030204" pitchFamily="34" charset="0"/>
                <a:cs typeface="URWPalladioL-Roma"/>
              </a:rPr>
              <a:t>The statistical data of </a:t>
            </a:r>
            <a:r>
              <a:rPr lang="en-US" sz="1400" i="1" dirty="0" err="1">
                <a:solidFill>
                  <a:srgbClr val="000000"/>
                </a:solidFill>
                <a:latin typeface="Cambria Math" panose="02040503050406030204" pitchFamily="18" charset="0"/>
                <a:ea typeface="Calibri" panose="020F0502020204030204" pitchFamily="34" charset="0"/>
                <a:cs typeface="URWPalladioL-Roma"/>
              </a:rPr>
              <a:t>Prométhée</a:t>
            </a:r>
            <a:r>
              <a:rPr lang="en-US" sz="1400" dirty="0">
                <a:solidFill>
                  <a:srgbClr val="000000"/>
                </a:solidFill>
                <a:latin typeface="Cambria Math" panose="02040503050406030204" pitchFamily="18" charset="0"/>
                <a:ea typeface="Calibri" panose="020F0502020204030204" pitchFamily="34" charset="0"/>
                <a:cs typeface="URWPalladioL-Roma"/>
              </a:rPr>
              <a:t> database and our results shows also a clear correlation between the number of fire ignition and the proximity of transport infrastructures and to urban centers.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id="{8BCFB96E-96BE-4058-A81D-AD130F5F1E81}"/>
              </a:ext>
            </a:extLst>
          </p:cNvPr>
          <p:cNvSpPr/>
          <p:nvPr/>
        </p:nvSpPr>
        <p:spPr>
          <a:xfrm>
            <a:off x="6035288" y="4556039"/>
            <a:ext cx="6096000" cy="485454"/>
          </a:xfrm>
          <a:prstGeom prst="rect">
            <a:avLst/>
          </a:prstGeom>
        </p:spPr>
        <p:txBody>
          <a:bodyPr>
            <a:spAutoFit/>
          </a:bodyPr>
          <a:lstStyle/>
          <a:p>
            <a:pPr algn="ctr">
              <a:lnSpc>
                <a:spcPct val="150000"/>
              </a:lnSpc>
              <a:spcAft>
                <a:spcPts val="0"/>
              </a:spcAft>
            </a:pPr>
            <a:r>
              <a:rPr lang="en-US" sz="900" dirty="0">
                <a:latin typeface="Cambria Math" panose="02040503050406030204" pitchFamily="18" charset="0"/>
                <a:ea typeface="Calibri" panose="020F0502020204030204" pitchFamily="34" charset="0"/>
                <a:cs typeface="AdvOTb92eb7df.I"/>
              </a:rPr>
              <a:t>Ignition Risk maps for each causative element. (A) Transport infrastructures. (B) Population centres and scattered rural buildings.</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9963577"/>
      </p:ext>
    </p:extLst>
  </p:cSld>
  <p:clrMapOvr>
    <a:masterClrMapping/>
  </p:clrMapOvr>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402</TotalTime>
  <Words>1978</Words>
  <Application>Microsoft Office PowerPoint</Application>
  <PresentationFormat>Widescreen</PresentationFormat>
  <Paragraphs>128</Paragraphs>
  <Slides>15</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15</vt:i4>
      </vt:variant>
    </vt:vector>
  </HeadingPairs>
  <TitlesOfParts>
    <vt:vector size="25" baseType="lpstr">
      <vt:lpstr>Aharoni</vt:lpstr>
      <vt:lpstr>Arial</vt:lpstr>
      <vt:lpstr>Calibri</vt:lpstr>
      <vt:lpstr>Calibri Light</vt:lpstr>
      <vt:lpstr>Cambria Math</vt:lpstr>
      <vt:lpstr>Gill Sans MT</vt:lpstr>
      <vt:lpstr>Source Sans Pro</vt:lpstr>
      <vt:lpstr>Times New Roman</vt:lpstr>
      <vt:lpstr>Wingdings</vt:lpstr>
      <vt:lpstr>Retrospettivo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ABDESSLAM CHAI-ALLAH</dc:creator>
  <cp:lastModifiedBy>ABDESSLAM CHAI-ALLAH</cp:lastModifiedBy>
  <cp:revision>66</cp:revision>
  <dcterms:created xsi:type="dcterms:W3CDTF">2020-10-24T08:48:52Z</dcterms:created>
  <dcterms:modified xsi:type="dcterms:W3CDTF">2020-10-28T10:53:06Z</dcterms:modified>
</cp:coreProperties>
</file>