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3" r:id="rId7"/>
    <p:sldId id="264" r:id="rId8"/>
    <p:sldId id="261" r:id="rId9"/>
    <p:sldId id="262" r:id="rId10"/>
    <p:sldId id="266" r:id="rId11"/>
    <p:sldId id="268" r:id="rId12"/>
    <p:sldId id="265" r:id="rId13"/>
    <p:sldId id="269" r:id="rId14"/>
    <p:sldId id="270" r:id="rId15"/>
    <p:sldId id="267"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4" y="9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C9039EF7-B617-4553-BEAF-3F4327323421}"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6167E9-7922-4D4B-8F54-ADA67042065D}" type="slidenum">
              <a:rPr lang="en-US" smtClean="0"/>
              <a:t>‹#›</a:t>
            </a:fld>
            <a:endParaRPr lang="en-US"/>
          </a:p>
        </p:txBody>
      </p:sp>
    </p:spTree>
    <p:extLst>
      <p:ext uri="{BB962C8B-B14F-4D97-AF65-F5344CB8AC3E}">
        <p14:creationId xmlns:p14="http://schemas.microsoft.com/office/powerpoint/2010/main" val="205438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039EF7-B617-4553-BEAF-3F4327323421}"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167E9-7922-4D4B-8F54-ADA67042065D}" type="slidenum">
              <a:rPr lang="en-US" smtClean="0"/>
              <a:t>‹#›</a:t>
            </a:fld>
            <a:endParaRPr lang="en-US"/>
          </a:p>
        </p:txBody>
      </p:sp>
    </p:spTree>
    <p:extLst>
      <p:ext uri="{BB962C8B-B14F-4D97-AF65-F5344CB8AC3E}">
        <p14:creationId xmlns:p14="http://schemas.microsoft.com/office/powerpoint/2010/main" val="126719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039EF7-B617-4553-BEAF-3F4327323421}"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167E9-7922-4D4B-8F54-ADA67042065D}" type="slidenum">
              <a:rPr lang="en-US" smtClean="0"/>
              <a:t>‹#›</a:t>
            </a:fld>
            <a:endParaRPr lang="en-US"/>
          </a:p>
        </p:txBody>
      </p:sp>
    </p:spTree>
    <p:extLst>
      <p:ext uri="{BB962C8B-B14F-4D97-AF65-F5344CB8AC3E}">
        <p14:creationId xmlns:p14="http://schemas.microsoft.com/office/powerpoint/2010/main" val="3623201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039EF7-B617-4553-BEAF-3F4327323421}"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167E9-7922-4D4B-8F54-ADA67042065D}"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7724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039EF7-B617-4553-BEAF-3F4327323421}"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167E9-7922-4D4B-8F54-ADA67042065D}" type="slidenum">
              <a:rPr lang="en-US" smtClean="0"/>
              <a:t>‹#›</a:t>
            </a:fld>
            <a:endParaRPr lang="en-US"/>
          </a:p>
        </p:txBody>
      </p:sp>
    </p:spTree>
    <p:extLst>
      <p:ext uri="{BB962C8B-B14F-4D97-AF65-F5344CB8AC3E}">
        <p14:creationId xmlns:p14="http://schemas.microsoft.com/office/powerpoint/2010/main" val="225590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9039EF7-B617-4553-BEAF-3F4327323421}"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6167E9-7922-4D4B-8F54-ADA67042065D}" type="slidenum">
              <a:rPr lang="en-US" smtClean="0"/>
              <a:t>‹#›</a:t>
            </a:fld>
            <a:endParaRPr lang="en-US"/>
          </a:p>
        </p:txBody>
      </p:sp>
    </p:spTree>
    <p:extLst>
      <p:ext uri="{BB962C8B-B14F-4D97-AF65-F5344CB8AC3E}">
        <p14:creationId xmlns:p14="http://schemas.microsoft.com/office/powerpoint/2010/main" val="818854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9039EF7-B617-4553-BEAF-3F4327323421}"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6167E9-7922-4D4B-8F54-ADA67042065D}" type="slidenum">
              <a:rPr lang="en-US" smtClean="0"/>
              <a:t>‹#›</a:t>
            </a:fld>
            <a:endParaRPr lang="en-US"/>
          </a:p>
        </p:txBody>
      </p:sp>
    </p:spTree>
    <p:extLst>
      <p:ext uri="{BB962C8B-B14F-4D97-AF65-F5344CB8AC3E}">
        <p14:creationId xmlns:p14="http://schemas.microsoft.com/office/powerpoint/2010/main" val="544736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039EF7-B617-4553-BEAF-3F4327323421}"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167E9-7922-4D4B-8F54-ADA67042065D}" type="slidenum">
              <a:rPr lang="en-US" smtClean="0"/>
              <a:t>‹#›</a:t>
            </a:fld>
            <a:endParaRPr lang="en-US"/>
          </a:p>
        </p:txBody>
      </p:sp>
    </p:spTree>
    <p:extLst>
      <p:ext uri="{BB962C8B-B14F-4D97-AF65-F5344CB8AC3E}">
        <p14:creationId xmlns:p14="http://schemas.microsoft.com/office/powerpoint/2010/main" val="2340000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039EF7-B617-4553-BEAF-3F4327323421}"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167E9-7922-4D4B-8F54-ADA67042065D}" type="slidenum">
              <a:rPr lang="en-US" smtClean="0"/>
              <a:t>‹#›</a:t>
            </a:fld>
            <a:endParaRPr lang="en-US"/>
          </a:p>
        </p:txBody>
      </p:sp>
    </p:spTree>
    <p:extLst>
      <p:ext uri="{BB962C8B-B14F-4D97-AF65-F5344CB8AC3E}">
        <p14:creationId xmlns:p14="http://schemas.microsoft.com/office/powerpoint/2010/main" val="341257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039EF7-B617-4553-BEAF-3F4327323421}"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167E9-7922-4D4B-8F54-ADA67042065D}" type="slidenum">
              <a:rPr lang="en-US" smtClean="0"/>
              <a:t>‹#›</a:t>
            </a:fld>
            <a:endParaRPr lang="en-US"/>
          </a:p>
        </p:txBody>
      </p:sp>
    </p:spTree>
    <p:extLst>
      <p:ext uri="{BB962C8B-B14F-4D97-AF65-F5344CB8AC3E}">
        <p14:creationId xmlns:p14="http://schemas.microsoft.com/office/powerpoint/2010/main" val="143139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039EF7-B617-4553-BEAF-3F4327323421}"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167E9-7922-4D4B-8F54-ADA67042065D}" type="slidenum">
              <a:rPr lang="en-US" smtClean="0"/>
              <a:t>‹#›</a:t>
            </a:fld>
            <a:endParaRPr lang="en-US"/>
          </a:p>
        </p:txBody>
      </p:sp>
    </p:spTree>
    <p:extLst>
      <p:ext uri="{BB962C8B-B14F-4D97-AF65-F5344CB8AC3E}">
        <p14:creationId xmlns:p14="http://schemas.microsoft.com/office/powerpoint/2010/main" val="48087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039EF7-B617-4553-BEAF-3F4327323421}"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167E9-7922-4D4B-8F54-ADA67042065D}" type="slidenum">
              <a:rPr lang="en-US" smtClean="0"/>
              <a:t>‹#›</a:t>
            </a:fld>
            <a:endParaRPr lang="en-US"/>
          </a:p>
        </p:txBody>
      </p:sp>
    </p:spTree>
    <p:extLst>
      <p:ext uri="{BB962C8B-B14F-4D97-AF65-F5344CB8AC3E}">
        <p14:creationId xmlns:p14="http://schemas.microsoft.com/office/powerpoint/2010/main" val="170897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039EF7-B617-4553-BEAF-3F4327323421}"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6167E9-7922-4D4B-8F54-ADA67042065D}" type="slidenum">
              <a:rPr lang="en-US" smtClean="0"/>
              <a:t>‹#›</a:t>
            </a:fld>
            <a:endParaRPr lang="en-US"/>
          </a:p>
        </p:txBody>
      </p:sp>
    </p:spTree>
    <p:extLst>
      <p:ext uri="{BB962C8B-B14F-4D97-AF65-F5344CB8AC3E}">
        <p14:creationId xmlns:p14="http://schemas.microsoft.com/office/powerpoint/2010/main" val="402072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039EF7-B617-4553-BEAF-3F4327323421}"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6167E9-7922-4D4B-8F54-ADA67042065D}" type="slidenum">
              <a:rPr lang="en-US" smtClean="0"/>
              <a:t>‹#›</a:t>
            </a:fld>
            <a:endParaRPr lang="en-US"/>
          </a:p>
        </p:txBody>
      </p:sp>
    </p:spTree>
    <p:extLst>
      <p:ext uri="{BB962C8B-B14F-4D97-AF65-F5344CB8AC3E}">
        <p14:creationId xmlns:p14="http://schemas.microsoft.com/office/powerpoint/2010/main" val="270017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39EF7-B617-4553-BEAF-3F4327323421}"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6167E9-7922-4D4B-8F54-ADA67042065D}" type="slidenum">
              <a:rPr lang="en-US" smtClean="0"/>
              <a:t>‹#›</a:t>
            </a:fld>
            <a:endParaRPr lang="en-US"/>
          </a:p>
        </p:txBody>
      </p:sp>
    </p:spTree>
    <p:extLst>
      <p:ext uri="{BB962C8B-B14F-4D97-AF65-F5344CB8AC3E}">
        <p14:creationId xmlns:p14="http://schemas.microsoft.com/office/powerpoint/2010/main" val="323528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039EF7-B617-4553-BEAF-3F4327323421}"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167E9-7922-4D4B-8F54-ADA67042065D}" type="slidenum">
              <a:rPr lang="en-US" smtClean="0"/>
              <a:t>‹#›</a:t>
            </a:fld>
            <a:endParaRPr lang="en-US"/>
          </a:p>
        </p:txBody>
      </p:sp>
    </p:spTree>
    <p:extLst>
      <p:ext uri="{BB962C8B-B14F-4D97-AF65-F5344CB8AC3E}">
        <p14:creationId xmlns:p14="http://schemas.microsoft.com/office/powerpoint/2010/main" val="3885562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039EF7-B617-4553-BEAF-3F4327323421}"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167E9-7922-4D4B-8F54-ADA67042065D}" type="slidenum">
              <a:rPr lang="en-US" smtClean="0"/>
              <a:t>‹#›</a:t>
            </a:fld>
            <a:endParaRPr lang="en-US"/>
          </a:p>
        </p:txBody>
      </p:sp>
    </p:spTree>
    <p:extLst>
      <p:ext uri="{BB962C8B-B14F-4D97-AF65-F5344CB8AC3E}">
        <p14:creationId xmlns:p14="http://schemas.microsoft.com/office/powerpoint/2010/main" val="22962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9039EF7-B617-4553-BEAF-3F4327323421}" type="datetimeFigureOut">
              <a:rPr lang="en-US" smtClean="0"/>
              <a:t>11/12/2020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06167E9-7922-4D4B-8F54-ADA67042065D}" type="slidenum">
              <a:rPr lang="en-US" smtClean="0"/>
              <a:t>‹#›</a:t>
            </a:fld>
            <a:endParaRPr lang="en-US"/>
          </a:p>
        </p:txBody>
      </p:sp>
    </p:spTree>
    <p:extLst>
      <p:ext uri="{BB962C8B-B14F-4D97-AF65-F5344CB8AC3E}">
        <p14:creationId xmlns:p14="http://schemas.microsoft.com/office/powerpoint/2010/main" val="6987191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ceczpd@mail.missouri.edu" TargetMode="External"/><Relationship Id="rId2" Type="http://schemas.openxmlformats.org/officeDocument/2006/relationships/hyperlink" Target="mailto:ljmdyn@mail.missouri.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81C5-A9E9-41B1-8230-B12D1FF0A34B}"/>
              </a:ext>
            </a:extLst>
          </p:cNvPr>
          <p:cNvSpPr>
            <a:spLocks noGrp="1"/>
          </p:cNvSpPr>
          <p:nvPr>
            <p:ph type="ctrTitle"/>
          </p:nvPr>
        </p:nvSpPr>
        <p:spPr>
          <a:xfrm>
            <a:off x="540913" y="787513"/>
            <a:ext cx="11307651" cy="2387600"/>
          </a:xfrm>
        </p:spPr>
        <p:txBody>
          <a:bodyPr>
            <a:noAutofit/>
          </a:bodyPr>
          <a:lstStyle/>
          <a:p>
            <a:pPr algn="ctr"/>
            <a:r>
              <a:rPr lang="en-US" sz="5400" dirty="0"/>
              <a:t>The Interannual and Interdecadal  Variability</a:t>
            </a:r>
            <a:br>
              <a:rPr lang="en-US" sz="5400" dirty="0"/>
            </a:br>
            <a:r>
              <a:rPr lang="en-US" sz="5400" dirty="0"/>
              <a:t>of Soil Moisture and Recent Tornado Activity</a:t>
            </a:r>
            <a:br>
              <a:rPr lang="en-US" sz="5400" dirty="0"/>
            </a:br>
            <a:r>
              <a:rPr lang="en-US" sz="5400" dirty="0"/>
              <a:t> (EF2 or greater) in the Central USA. </a:t>
            </a:r>
          </a:p>
        </p:txBody>
      </p:sp>
      <p:sp>
        <p:nvSpPr>
          <p:cNvPr id="3" name="Subtitle 2">
            <a:extLst>
              <a:ext uri="{FF2B5EF4-FFF2-40B4-BE49-F238E27FC236}">
                <a16:creationId xmlns:a16="http://schemas.microsoft.com/office/drawing/2014/main" id="{77F1252E-6789-4A02-921F-C0BF8CF253EE}"/>
              </a:ext>
            </a:extLst>
          </p:cNvPr>
          <p:cNvSpPr>
            <a:spLocks noGrp="1"/>
          </p:cNvSpPr>
          <p:nvPr>
            <p:ph type="subTitle" idx="1"/>
          </p:nvPr>
        </p:nvSpPr>
        <p:spPr>
          <a:xfrm>
            <a:off x="1524000" y="3975525"/>
            <a:ext cx="9144000" cy="2657094"/>
          </a:xfrm>
        </p:spPr>
        <p:txBody>
          <a:bodyPr>
            <a:normAutofit fontScale="47500" lnSpcReduction="20000"/>
          </a:bodyPr>
          <a:lstStyle/>
          <a:p>
            <a:pPr algn="ctr"/>
            <a:r>
              <a:rPr lang="en-US" dirty="0"/>
              <a:t>Lukas J. McGuire</a:t>
            </a:r>
          </a:p>
          <a:p>
            <a:pPr algn="ctr"/>
            <a:r>
              <a:rPr lang="en-US" dirty="0"/>
              <a:t>Corey E. Clay</a:t>
            </a:r>
          </a:p>
          <a:p>
            <a:pPr algn="ctr"/>
            <a:r>
              <a:rPr lang="en-US" dirty="0"/>
              <a:t>Anthony R. Lupo</a:t>
            </a:r>
          </a:p>
          <a:p>
            <a:pPr algn="ctr"/>
            <a:r>
              <a:rPr lang="en-US" dirty="0"/>
              <a:t>Atmospheric Science Program</a:t>
            </a:r>
          </a:p>
          <a:p>
            <a:pPr algn="ctr"/>
            <a:r>
              <a:rPr lang="en-US" dirty="0"/>
              <a:t>School of Natural Resources</a:t>
            </a:r>
          </a:p>
          <a:p>
            <a:pPr algn="ctr"/>
            <a:r>
              <a:rPr lang="en-US" dirty="0"/>
              <a:t>University of Missouri </a:t>
            </a:r>
          </a:p>
          <a:p>
            <a:pPr algn="ctr"/>
            <a:r>
              <a:rPr lang="en-US" dirty="0"/>
              <a:t>Columbia, MO 65211</a:t>
            </a:r>
          </a:p>
          <a:p>
            <a:pPr algn="ctr"/>
            <a:endParaRPr lang="en-US" dirty="0"/>
          </a:p>
          <a:p>
            <a:pPr algn="ctr"/>
            <a:r>
              <a:rPr lang="en-US" dirty="0"/>
              <a:t>The 3</a:t>
            </a:r>
            <a:r>
              <a:rPr lang="en-US" baseline="30000" dirty="0"/>
              <a:t>rd</a:t>
            </a:r>
            <a:r>
              <a:rPr lang="en-US" dirty="0"/>
              <a:t> International Electronic Conference on Atmospheric Science</a:t>
            </a:r>
          </a:p>
        </p:txBody>
      </p:sp>
    </p:spTree>
    <p:extLst>
      <p:ext uri="{BB962C8B-B14F-4D97-AF65-F5344CB8AC3E}">
        <p14:creationId xmlns:p14="http://schemas.microsoft.com/office/powerpoint/2010/main" val="594056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843D-FD8E-42C6-AF5A-012EAF2C4E06}"/>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87706477-2305-4DD7-836D-B8F8251C03B0}"/>
              </a:ext>
            </a:extLst>
          </p:cNvPr>
          <p:cNvSpPr>
            <a:spLocks noGrp="1"/>
          </p:cNvSpPr>
          <p:nvPr>
            <p:ph idx="1"/>
          </p:nvPr>
        </p:nvSpPr>
        <p:spPr/>
        <p:txBody>
          <a:bodyPr/>
          <a:lstStyle/>
          <a:p>
            <a:r>
              <a:rPr lang="en-US" dirty="0"/>
              <a:t>The variability with respect to the PDO showed that there may be a signal in the southern states (MO, KS) but not in the northern (IA, NE).</a:t>
            </a:r>
          </a:p>
          <a:p>
            <a:endParaRPr lang="en-US" dirty="0"/>
          </a:p>
          <a:p>
            <a:r>
              <a:rPr lang="en-US" dirty="0"/>
              <a:t>Data separated by PDO phase (negative / 1950 – 1976, 1999- present – Positive (1999 – present).    </a:t>
            </a:r>
          </a:p>
        </p:txBody>
      </p:sp>
      <p:graphicFrame>
        <p:nvGraphicFramePr>
          <p:cNvPr id="4" name="Table 3">
            <a:extLst>
              <a:ext uri="{FF2B5EF4-FFF2-40B4-BE49-F238E27FC236}">
                <a16:creationId xmlns:a16="http://schemas.microsoft.com/office/drawing/2014/main" id="{E21B9F7C-038F-4D0D-9667-DF46EC9C0B15}"/>
              </a:ext>
            </a:extLst>
          </p:cNvPr>
          <p:cNvGraphicFramePr>
            <a:graphicFrameLocks noGrp="1"/>
          </p:cNvGraphicFramePr>
          <p:nvPr>
            <p:extLst>
              <p:ext uri="{D42A27DB-BD31-4B8C-83A1-F6EECF244321}">
                <p14:modId xmlns:p14="http://schemas.microsoft.com/office/powerpoint/2010/main" val="998502301"/>
              </p:ext>
            </p:extLst>
          </p:nvPr>
        </p:nvGraphicFramePr>
        <p:xfrm>
          <a:off x="3875646" y="4106449"/>
          <a:ext cx="5410020" cy="2386426"/>
        </p:xfrm>
        <a:graphic>
          <a:graphicData uri="http://schemas.openxmlformats.org/drawingml/2006/table">
            <a:tbl>
              <a:tblPr firstRow="1" firstCol="1" bandRow="1"/>
              <a:tblGrid>
                <a:gridCol w="1352505">
                  <a:extLst>
                    <a:ext uri="{9D8B030D-6E8A-4147-A177-3AD203B41FA5}">
                      <a16:colId xmlns:a16="http://schemas.microsoft.com/office/drawing/2014/main" val="998328537"/>
                    </a:ext>
                  </a:extLst>
                </a:gridCol>
                <a:gridCol w="1352505">
                  <a:extLst>
                    <a:ext uri="{9D8B030D-6E8A-4147-A177-3AD203B41FA5}">
                      <a16:colId xmlns:a16="http://schemas.microsoft.com/office/drawing/2014/main" val="3528515723"/>
                    </a:ext>
                  </a:extLst>
                </a:gridCol>
                <a:gridCol w="1352505">
                  <a:extLst>
                    <a:ext uri="{9D8B030D-6E8A-4147-A177-3AD203B41FA5}">
                      <a16:colId xmlns:a16="http://schemas.microsoft.com/office/drawing/2014/main" val="3331949478"/>
                    </a:ext>
                  </a:extLst>
                </a:gridCol>
                <a:gridCol w="1352505">
                  <a:extLst>
                    <a:ext uri="{9D8B030D-6E8A-4147-A177-3AD203B41FA5}">
                      <a16:colId xmlns:a16="http://schemas.microsoft.com/office/drawing/2014/main" val="1972401871"/>
                    </a:ext>
                  </a:extLst>
                </a:gridCol>
              </a:tblGrid>
              <a:tr h="340918">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State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1950 - 1976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1977- 1998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1999 - present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612159"/>
                  </a:ext>
                </a:extLst>
              </a:tr>
              <a:tr h="340918">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6286496"/>
                  </a:ext>
                </a:extLst>
              </a:tr>
              <a:tr h="340918">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Missouri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776322"/>
                  </a:ext>
                </a:extLst>
              </a:tr>
              <a:tr h="340918">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Iowa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641971"/>
                  </a:ext>
                </a:extLst>
              </a:tr>
              <a:tr h="340918">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Kansas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392928"/>
                  </a:ext>
                </a:extLst>
              </a:tr>
              <a:tr h="340918">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Nebraska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483146"/>
                  </a:ext>
                </a:extLst>
              </a:tr>
              <a:tr h="340918">
                <a:tc>
                  <a:txBody>
                    <a:bodyPr/>
                    <a:lstStyle/>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978931"/>
                  </a:ext>
                </a:extLst>
              </a:tr>
            </a:tbl>
          </a:graphicData>
        </a:graphic>
      </p:graphicFrame>
    </p:spTree>
    <p:extLst>
      <p:ext uri="{BB962C8B-B14F-4D97-AF65-F5344CB8AC3E}">
        <p14:creationId xmlns:p14="http://schemas.microsoft.com/office/powerpoint/2010/main" val="870524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F2DCA-87CD-41E7-B05C-82C0AC9A1105}"/>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BD299AD9-1611-473B-82D2-325FD34F7A67}"/>
              </a:ext>
            </a:extLst>
          </p:cNvPr>
          <p:cNvSpPr>
            <a:spLocks noGrp="1"/>
          </p:cNvSpPr>
          <p:nvPr>
            <p:ph idx="1"/>
          </p:nvPr>
        </p:nvSpPr>
        <p:spPr/>
        <p:txBody>
          <a:bodyPr/>
          <a:lstStyle/>
          <a:p>
            <a:r>
              <a:rPr lang="en-US" dirty="0"/>
              <a:t>Composite maps for April to June 2003 (El Nino - left) and 2008 (La Nina - right). We show 300 </a:t>
            </a:r>
            <a:r>
              <a:rPr lang="en-US" dirty="0" err="1"/>
              <a:t>hPa</a:t>
            </a:r>
            <a:r>
              <a:rPr lang="en-US" dirty="0"/>
              <a:t> heights (m) (top) and winds (m s</a:t>
            </a:r>
            <a:r>
              <a:rPr lang="en-US" baseline="30000" dirty="0"/>
              <a:t>-1</a:t>
            </a:r>
            <a:r>
              <a:rPr lang="en-US" dirty="0"/>
              <a:t>) (bottom).</a:t>
            </a:r>
          </a:p>
        </p:txBody>
      </p:sp>
      <p:pic>
        <p:nvPicPr>
          <p:cNvPr id="6" name="Picture 5">
            <a:extLst>
              <a:ext uri="{FF2B5EF4-FFF2-40B4-BE49-F238E27FC236}">
                <a16:creationId xmlns:a16="http://schemas.microsoft.com/office/drawing/2014/main" id="{87161242-BD06-4F82-80AE-F4D559A138E4}"/>
              </a:ext>
            </a:extLst>
          </p:cNvPr>
          <p:cNvPicPr>
            <a:picLocks noChangeAspect="1"/>
          </p:cNvPicPr>
          <p:nvPr/>
        </p:nvPicPr>
        <p:blipFill>
          <a:blip r:embed="rId2"/>
          <a:stretch>
            <a:fillRect/>
          </a:stretch>
        </p:blipFill>
        <p:spPr>
          <a:xfrm>
            <a:off x="3690613" y="2759635"/>
            <a:ext cx="5018930" cy="4658597"/>
          </a:xfrm>
          <a:prstGeom prst="rect">
            <a:avLst/>
          </a:prstGeom>
        </p:spPr>
      </p:pic>
    </p:spTree>
    <p:extLst>
      <p:ext uri="{BB962C8B-B14F-4D97-AF65-F5344CB8AC3E}">
        <p14:creationId xmlns:p14="http://schemas.microsoft.com/office/powerpoint/2010/main" val="249985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F2B9-57D6-40A9-8935-619A7AB9F0A6}"/>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167565B8-A098-4097-8709-59A6CCDC94D8}"/>
              </a:ext>
            </a:extLst>
          </p:cNvPr>
          <p:cNvSpPr>
            <a:spLocks noGrp="1"/>
          </p:cNvSpPr>
          <p:nvPr>
            <p:ph idx="1"/>
          </p:nvPr>
        </p:nvSpPr>
        <p:spPr/>
        <p:txBody>
          <a:bodyPr/>
          <a:lstStyle/>
          <a:p>
            <a:r>
              <a:rPr lang="en-US" dirty="0"/>
              <a:t>The surface specific humidity (kg kg</a:t>
            </a:r>
            <a:r>
              <a:rPr lang="en-US" baseline="30000" dirty="0"/>
              <a:t>-1</a:t>
            </a:r>
            <a:r>
              <a:rPr lang="en-US" dirty="0"/>
              <a:t>) (top) and 700 </a:t>
            </a:r>
            <a:r>
              <a:rPr lang="en-US" dirty="0" err="1"/>
              <a:t>hPa</a:t>
            </a:r>
            <a:r>
              <a:rPr lang="en-US" dirty="0"/>
              <a:t> Omega (</a:t>
            </a:r>
            <a:r>
              <a:rPr lang="en-US" dirty="0">
                <a:latin typeface="Symbol" panose="05050102010706020507" pitchFamily="18" charset="2"/>
              </a:rPr>
              <a:t>m</a:t>
            </a:r>
            <a:r>
              <a:rPr lang="en-US" dirty="0"/>
              <a:t>b s</a:t>
            </a:r>
            <a:r>
              <a:rPr lang="en-US" baseline="30000" dirty="0"/>
              <a:t>-1</a:t>
            </a:r>
            <a:r>
              <a:rPr lang="en-US" dirty="0"/>
              <a:t>) (right). </a:t>
            </a:r>
          </a:p>
        </p:txBody>
      </p:sp>
      <p:pic>
        <p:nvPicPr>
          <p:cNvPr id="4" name="Picture 3">
            <a:extLst>
              <a:ext uri="{FF2B5EF4-FFF2-40B4-BE49-F238E27FC236}">
                <a16:creationId xmlns:a16="http://schemas.microsoft.com/office/drawing/2014/main" id="{3F41BC61-2B8C-4436-A728-D467D9B694E1}"/>
              </a:ext>
            </a:extLst>
          </p:cNvPr>
          <p:cNvPicPr>
            <a:picLocks noChangeAspect="1"/>
          </p:cNvPicPr>
          <p:nvPr/>
        </p:nvPicPr>
        <p:blipFill>
          <a:blip r:embed="rId2"/>
          <a:stretch>
            <a:fillRect/>
          </a:stretch>
        </p:blipFill>
        <p:spPr>
          <a:xfrm>
            <a:off x="4012585" y="2305252"/>
            <a:ext cx="5073004" cy="4687976"/>
          </a:xfrm>
          <a:prstGeom prst="rect">
            <a:avLst/>
          </a:prstGeom>
        </p:spPr>
      </p:pic>
    </p:spTree>
    <p:extLst>
      <p:ext uri="{BB962C8B-B14F-4D97-AF65-F5344CB8AC3E}">
        <p14:creationId xmlns:p14="http://schemas.microsoft.com/office/powerpoint/2010/main" val="200391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32474-4069-467A-A02C-4444B6C95F5E}"/>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7F99AE42-CCC0-484E-BCEF-1F4D55409F5F}"/>
              </a:ext>
            </a:extLst>
          </p:cNvPr>
          <p:cNvSpPr>
            <a:spLocks noGrp="1"/>
          </p:cNvSpPr>
          <p:nvPr>
            <p:ph idx="1"/>
          </p:nvPr>
        </p:nvSpPr>
        <p:spPr/>
        <p:txBody>
          <a:bodyPr/>
          <a:lstStyle/>
          <a:p>
            <a:r>
              <a:rPr lang="en-US" dirty="0"/>
              <a:t>The 850 </a:t>
            </a:r>
            <a:r>
              <a:rPr lang="en-US" dirty="0" err="1"/>
              <a:t>hPa</a:t>
            </a:r>
            <a:r>
              <a:rPr lang="en-US" dirty="0"/>
              <a:t> heights (m) and winds (m s</a:t>
            </a:r>
            <a:r>
              <a:rPr lang="en-US" baseline="30000" dirty="0"/>
              <a:t>-1</a:t>
            </a:r>
            <a:r>
              <a:rPr lang="en-US" dirty="0"/>
              <a:t>)</a:t>
            </a:r>
          </a:p>
        </p:txBody>
      </p:sp>
      <p:pic>
        <p:nvPicPr>
          <p:cNvPr id="4" name="Picture 3">
            <a:extLst>
              <a:ext uri="{FF2B5EF4-FFF2-40B4-BE49-F238E27FC236}">
                <a16:creationId xmlns:a16="http://schemas.microsoft.com/office/drawing/2014/main" id="{F30D05C4-6FE2-4D99-B336-96A7BED003B5}"/>
              </a:ext>
            </a:extLst>
          </p:cNvPr>
          <p:cNvPicPr>
            <a:picLocks noChangeAspect="1"/>
          </p:cNvPicPr>
          <p:nvPr/>
        </p:nvPicPr>
        <p:blipFill>
          <a:blip r:embed="rId2"/>
          <a:stretch>
            <a:fillRect/>
          </a:stretch>
        </p:blipFill>
        <p:spPr>
          <a:xfrm>
            <a:off x="4476225" y="2337105"/>
            <a:ext cx="4903084" cy="4520895"/>
          </a:xfrm>
          <a:prstGeom prst="rect">
            <a:avLst/>
          </a:prstGeom>
        </p:spPr>
      </p:pic>
    </p:spTree>
    <p:extLst>
      <p:ext uri="{BB962C8B-B14F-4D97-AF65-F5344CB8AC3E}">
        <p14:creationId xmlns:p14="http://schemas.microsoft.com/office/powerpoint/2010/main" val="1539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7F92C-B920-452C-9938-0191268331D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40F65BB2-6098-46AA-A46A-1E452CC1B45B}"/>
              </a:ext>
            </a:extLst>
          </p:cNvPr>
          <p:cNvSpPr>
            <a:spLocks noGrp="1"/>
          </p:cNvSpPr>
          <p:nvPr>
            <p:ph idx="1"/>
          </p:nvPr>
        </p:nvSpPr>
        <p:spPr/>
        <p:txBody>
          <a:bodyPr/>
          <a:lstStyle/>
          <a:p>
            <a:r>
              <a:rPr lang="en-US" dirty="0"/>
              <a:t>Surface Based CAPE (J kg</a:t>
            </a:r>
            <a:r>
              <a:rPr lang="en-US" baseline="30000" dirty="0"/>
              <a:t>-1</a:t>
            </a:r>
            <a:r>
              <a:rPr lang="en-US" dirty="0"/>
              <a:t>)</a:t>
            </a:r>
          </a:p>
        </p:txBody>
      </p:sp>
      <p:pic>
        <p:nvPicPr>
          <p:cNvPr id="4" name="Picture 3">
            <a:extLst>
              <a:ext uri="{FF2B5EF4-FFF2-40B4-BE49-F238E27FC236}">
                <a16:creationId xmlns:a16="http://schemas.microsoft.com/office/drawing/2014/main" id="{4A261038-B4DD-4786-ACCA-DD9B87CCEA75}"/>
              </a:ext>
            </a:extLst>
          </p:cNvPr>
          <p:cNvPicPr>
            <a:picLocks noChangeAspect="1"/>
          </p:cNvPicPr>
          <p:nvPr/>
        </p:nvPicPr>
        <p:blipFill>
          <a:blip r:embed="rId2"/>
          <a:stretch>
            <a:fillRect/>
          </a:stretch>
        </p:blipFill>
        <p:spPr>
          <a:xfrm>
            <a:off x="1101959" y="2837787"/>
            <a:ext cx="9657445" cy="2674370"/>
          </a:xfrm>
          <a:prstGeom prst="rect">
            <a:avLst/>
          </a:prstGeom>
        </p:spPr>
      </p:pic>
    </p:spTree>
    <p:extLst>
      <p:ext uri="{BB962C8B-B14F-4D97-AF65-F5344CB8AC3E}">
        <p14:creationId xmlns:p14="http://schemas.microsoft.com/office/powerpoint/2010/main" val="355754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7D5A-47D4-418F-8370-8EDB65E24277}"/>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36A796A7-955D-4951-8283-6AE7DFD05C82}"/>
              </a:ext>
            </a:extLst>
          </p:cNvPr>
          <p:cNvSpPr>
            <a:spLocks noGrp="1"/>
          </p:cNvSpPr>
          <p:nvPr>
            <p:ph idx="1"/>
          </p:nvPr>
        </p:nvSpPr>
        <p:spPr>
          <a:xfrm>
            <a:off x="838200" y="1413501"/>
            <a:ext cx="10515600" cy="4351338"/>
          </a:xfrm>
        </p:spPr>
        <p:txBody>
          <a:bodyPr/>
          <a:lstStyle/>
          <a:p>
            <a:r>
              <a:rPr lang="en-US" dirty="0"/>
              <a:t>Soil Moisture versus tornado counts for April – June versus in Missouri (p = 0.10 – light blue). Note the significant correlation between EF2 – EF5 events.</a:t>
            </a:r>
          </a:p>
        </p:txBody>
      </p:sp>
      <p:pic>
        <p:nvPicPr>
          <p:cNvPr id="4" name="Picture 3">
            <a:extLst>
              <a:ext uri="{FF2B5EF4-FFF2-40B4-BE49-F238E27FC236}">
                <a16:creationId xmlns:a16="http://schemas.microsoft.com/office/drawing/2014/main" id="{CC542C34-0C72-4B28-9FD0-13015A900FF6}"/>
              </a:ext>
            </a:extLst>
          </p:cNvPr>
          <p:cNvPicPr>
            <a:picLocks noChangeAspect="1"/>
          </p:cNvPicPr>
          <p:nvPr/>
        </p:nvPicPr>
        <p:blipFill>
          <a:blip r:embed="rId2"/>
          <a:stretch>
            <a:fillRect/>
          </a:stretch>
        </p:blipFill>
        <p:spPr>
          <a:xfrm>
            <a:off x="2776212" y="2617472"/>
            <a:ext cx="7269309" cy="4473421"/>
          </a:xfrm>
          <a:prstGeom prst="rect">
            <a:avLst/>
          </a:prstGeom>
        </p:spPr>
      </p:pic>
    </p:spTree>
    <p:extLst>
      <p:ext uri="{BB962C8B-B14F-4D97-AF65-F5344CB8AC3E}">
        <p14:creationId xmlns:p14="http://schemas.microsoft.com/office/powerpoint/2010/main" val="138190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8D6D0-B050-46CA-8FE8-7D8E7558CFD7}"/>
              </a:ext>
            </a:extLst>
          </p:cNvPr>
          <p:cNvSpPr>
            <a:spLocks noGrp="1"/>
          </p:cNvSpPr>
          <p:nvPr>
            <p:ph type="title"/>
          </p:nvPr>
        </p:nvSpPr>
        <p:spPr/>
        <p:txBody>
          <a:bodyPr/>
          <a:lstStyle/>
          <a:p>
            <a:r>
              <a:rPr lang="en-US" dirty="0"/>
              <a:t>Summary and Conclusions</a:t>
            </a:r>
          </a:p>
        </p:txBody>
      </p:sp>
      <p:sp>
        <p:nvSpPr>
          <p:cNvPr id="3" name="Content Placeholder 2">
            <a:extLst>
              <a:ext uri="{FF2B5EF4-FFF2-40B4-BE49-F238E27FC236}">
                <a16:creationId xmlns:a16="http://schemas.microsoft.com/office/drawing/2014/main" id="{960EFB94-F902-4CB5-B597-D343840F7C73}"/>
              </a:ext>
            </a:extLst>
          </p:cNvPr>
          <p:cNvSpPr>
            <a:spLocks noGrp="1"/>
          </p:cNvSpPr>
          <p:nvPr>
            <p:ph idx="1"/>
          </p:nvPr>
        </p:nvSpPr>
        <p:spPr/>
        <p:txBody>
          <a:bodyPr/>
          <a:lstStyle/>
          <a:p>
            <a:r>
              <a:rPr lang="en-US" dirty="0"/>
              <a:t>The tornado counts for the central USA were examined from 2003 – 2019 in order to update the </a:t>
            </a:r>
            <a:r>
              <a:rPr lang="en-US" dirty="0" err="1"/>
              <a:t>Akyuz</a:t>
            </a:r>
            <a:r>
              <a:rPr lang="en-US" dirty="0"/>
              <a:t> et al. (2004) study of the tornado climatology (1950 – 2002). </a:t>
            </a:r>
          </a:p>
          <a:p>
            <a:endParaRPr lang="en-US" dirty="0"/>
          </a:p>
          <a:p>
            <a:r>
              <a:rPr lang="en-US" dirty="0"/>
              <a:t>The same pattern of interannual variability was present as in </a:t>
            </a:r>
            <a:r>
              <a:rPr lang="en-US" dirty="0" err="1"/>
              <a:t>Akyuz</a:t>
            </a:r>
            <a:r>
              <a:rPr lang="en-US" dirty="0"/>
              <a:t> et. al. and examining the environments of the primary tornado season (Apr – Jun) shows that La Nina years are more conducive to larger outbreaks (e.g. 2011) over this region.  </a:t>
            </a:r>
          </a:p>
        </p:txBody>
      </p:sp>
    </p:spTree>
    <p:extLst>
      <p:ext uri="{BB962C8B-B14F-4D97-AF65-F5344CB8AC3E}">
        <p14:creationId xmlns:p14="http://schemas.microsoft.com/office/powerpoint/2010/main" val="191625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2927-8C83-414E-84F6-F3FA4E1EFB08}"/>
              </a:ext>
            </a:extLst>
          </p:cNvPr>
          <p:cNvSpPr>
            <a:spLocks noGrp="1"/>
          </p:cNvSpPr>
          <p:nvPr>
            <p:ph type="title"/>
          </p:nvPr>
        </p:nvSpPr>
        <p:spPr/>
        <p:txBody>
          <a:bodyPr/>
          <a:lstStyle/>
          <a:p>
            <a:r>
              <a:rPr lang="en-US" dirty="0"/>
              <a:t>Summary and Conclusions</a:t>
            </a:r>
          </a:p>
        </p:txBody>
      </p:sp>
      <p:sp>
        <p:nvSpPr>
          <p:cNvPr id="3" name="Content Placeholder 2">
            <a:extLst>
              <a:ext uri="{FF2B5EF4-FFF2-40B4-BE49-F238E27FC236}">
                <a16:creationId xmlns:a16="http://schemas.microsoft.com/office/drawing/2014/main" id="{0D7E76DE-0BC4-4287-965D-7194A98ED94F}"/>
              </a:ext>
            </a:extLst>
          </p:cNvPr>
          <p:cNvSpPr>
            <a:spLocks noGrp="1"/>
          </p:cNvSpPr>
          <p:nvPr>
            <p:ph idx="1"/>
          </p:nvPr>
        </p:nvSpPr>
        <p:spPr/>
        <p:txBody>
          <a:bodyPr/>
          <a:lstStyle/>
          <a:p>
            <a:r>
              <a:rPr lang="en-US" dirty="0" err="1"/>
              <a:t>Akyuz</a:t>
            </a:r>
            <a:r>
              <a:rPr lang="en-US" dirty="0"/>
              <a:t> et al. used a correction factor to remove perceived over-counts of tornadoes occurring before 1977. Thus, the original study showed no interdecadal variability.  </a:t>
            </a:r>
          </a:p>
          <a:p>
            <a:pPr marL="0" indent="0">
              <a:buNone/>
            </a:pPr>
            <a:endParaRPr lang="en-US" dirty="0"/>
          </a:p>
          <a:p>
            <a:pPr marL="0" indent="0">
              <a:buNone/>
            </a:pPr>
            <a:endParaRPr lang="en-US" dirty="0"/>
          </a:p>
          <a:p>
            <a:r>
              <a:rPr lang="en-US" dirty="0"/>
              <a:t>The Fourier analysis of ‘corrected’ data here suggests interdecadal variability is present, although it is difficult to extract this because of the perceived over-count. Nonetheless, MO and KS showed interdecadal variability related to the PDO while IA and NE did not.</a:t>
            </a:r>
          </a:p>
        </p:txBody>
      </p:sp>
    </p:spTree>
    <p:extLst>
      <p:ext uri="{BB962C8B-B14F-4D97-AF65-F5344CB8AC3E}">
        <p14:creationId xmlns:p14="http://schemas.microsoft.com/office/powerpoint/2010/main" val="78232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27FB-5E2A-4162-AB9E-AC43F20D8BE6}"/>
              </a:ext>
            </a:extLst>
          </p:cNvPr>
          <p:cNvSpPr>
            <a:spLocks noGrp="1"/>
          </p:cNvSpPr>
          <p:nvPr>
            <p:ph type="title"/>
          </p:nvPr>
        </p:nvSpPr>
        <p:spPr/>
        <p:txBody>
          <a:bodyPr/>
          <a:lstStyle/>
          <a:p>
            <a:r>
              <a:rPr lang="en-US" dirty="0"/>
              <a:t>Summary and Conclusions</a:t>
            </a:r>
          </a:p>
        </p:txBody>
      </p:sp>
      <p:sp>
        <p:nvSpPr>
          <p:cNvPr id="3" name="Content Placeholder 2">
            <a:extLst>
              <a:ext uri="{FF2B5EF4-FFF2-40B4-BE49-F238E27FC236}">
                <a16:creationId xmlns:a16="http://schemas.microsoft.com/office/drawing/2014/main" id="{EE7EF0A9-E7FF-4381-B8D6-01F7047F4900}"/>
              </a:ext>
            </a:extLst>
          </p:cNvPr>
          <p:cNvSpPr>
            <a:spLocks noGrp="1"/>
          </p:cNvSpPr>
          <p:nvPr>
            <p:ph idx="1"/>
          </p:nvPr>
        </p:nvSpPr>
        <p:spPr/>
        <p:txBody>
          <a:bodyPr/>
          <a:lstStyle/>
          <a:p>
            <a:r>
              <a:rPr lang="en-US" dirty="0"/>
              <a:t>Questions?</a:t>
            </a:r>
          </a:p>
          <a:p>
            <a:endParaRPr lang="en-US" dirty="0"/>
          </a:p>
          <a:p>
            <a:r>
              <a:rPr lang="en-US" dirty="0"/>
              <a:t>Comments? </a:t>
            </a:r>
          </a:p>
          <a:p>
            <a:pPr marL="0" indent="0">
              <a:buNone/>
            </a:pPr>
            <a:endParaRPr lang="en-US" dirty="0"/>
          </a:p>
          <a:p>
            <a:r>
              <a:rPr lang="en-US" dirty="0"/>
              <a:t>Criticisms? </a:t>
            </a:r>
          </a:p>
          <a:p>
            <a:endParaRPr lang="en-US" dirty="0"/>
          </a:p>
          <a:p>
            <a:r>
              <a:rPr lang="en-US" dirty="0">
                <a:hlinkClick r:id="rId2"/>
              </a:rPr>
              <a:t>ljmdyn@mail.missouri.edu</a:t>
            </a:r>
            <a:r>
              <a:rPr lang="en-US" dirty="0"/>
              <a:t>  </a:t>
            </a:r>
            <a:r>
              <a:rPr lang="en-US" dirty="0">
                <a:hlinkClick r:id="rId3"/>
              </a:rPr>
              <a:t>ceczpd@mail.missouri.edu</a:t>
            </a:r>
            <a:r>
              <a:rPr lang="en-US" dirty="0"/>
              <a:t>  lupoa@missouri.edu</a:t>
            </a:r>
          </a:p>
        </p:txBody>
      </p:sp>
    </p:spTree>
    <p:extLst>
      <p:ext uri="{BB962C8B-B14F-4D97-AF65-F5344CB8AC3E}">
        <p14:creationId xmlns:p14="http://schemas.microsoft.com/office/powerpoint/2010/main" val="36955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3374-3F04-4DFE-956B-64061E3F56F0}"/>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0F06D6F-4B7B-46F7-8602-4AF61E6C9A5E}"/>
              </a:ext>
            </a:extLst>
          </p:cNvPr>
          <p:cNvSpPr>
            <a:spLocks noGrp="1"/>
          </p:cNvSpPr>
          <p:nvPr>
            <p:ph idx="1"/>
          </p:nvPr>
        </p:nvSpPr>
        <p:spPr/>
        <p:txBody>
          <a:bodyPr/>
          <a:lstStyle/>
          <a:p>
            <a:r>
              <a:rPr lang="en-US" dirty="0"/>
              <a:t>Many studies have demonstrated that El Nino and Southern Oscillation (ENSO) have a distinct impact on the occurrence of severe weather and the environment in the eastern two-thirds of the USA. </a:t>
            </a:r>
          </a:p>
          <a:p>
            <a:endParaRPr lang="en-US" dirty="0"/>
          </a:p>
          <a:p>
            <a:endParaRPr lang="en-US" dirty="0"/>
          </a:p>
          <a:p>
            <a:r>
              <a:rPr lang="en-US" dirty="0"/>
              <a:t>Typically, La Nina years experience a greater number of tornado events in the central USA. Recent studies have suggested that the real ENSO variability in tornado occurrences shifts where the maxima occur (“Tornado Alley” versus “Dixie Alley”). </a:t>
            </a:r>
          </a:p>
        </p:txBody>
      </p:sp>
    </p:spTree>
    <p:extLst>
      <p:ext uri="{BB962C8B-B14F-4D97-AF65-F5344CB8AC3E}">
        <p14:creationId xmlns:p14="http://schemas.microsoft.com/office/powerpoint/2010/main" val="237049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B925-EE3D-44DC-8FD1-6FC70289E452}"/>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A2451C25-B476-422D-ABF5-318A2D68470B}"/>
              </a:ext>
            </a:extLst>
          </p:cNvPr>
          <p:cNvSpPr>
            <a:spLocks noGrp="1"/>
          </p:cNvSpPr>
          <p:nvPr>
            <p:ph idx="1"/>
          </p:nvPr>
        </p:nvSpPr>
        <p:spPr/>
        <p:txBody>
          <a:bodyPr>
            <a:normAutofit/>
          </a:bodyPr>
          <a:lstStyle/>
          <a:p>
            <a:r>
              <a:rPr lang="en-US" dirty="0"/>
              <a:t>A previous study of tornado activity over the second half of the 20</a:t>
            </a:r>
            <a:r>
              <a:rPr lang="en-US" baseline="30000" dirty="0"/>
              <a:t>th</a:t>
            </a:r>
            <a:r>
              <a:rPr lang="en-US" dirty="0"/>
              <a:t> century demonstrated that tornado activity was higher in the mid-century than toward the end of the century within the State of Missouri (USA) and neighboring states (Iowa, Kansas, Nebraska). </a:t>
            </a:r>
          </a:p>
          <a:p>
            <a:endParaRPr lang="en-US" dirty="0"/>
          </a:p>
          <a:p>
            <a:endParaRPr lang="en-US" dirty="0"/>
          </a:p>
          <a:p>
            <a:r>
              <a:rPr lang="en-US" dirty="0"/>
              <a:t>There has been an increase in the number of tornado cases during first two decades of the 21</a:t>
            </a:r>
            <a:r>
              <a:rPr lang="en-US" baseline="30000" dirty="0"/>
              <a:t>st</a:t>
            </a:r>
            <a:r>
              <a:rPr lang="en-US" dirty="0"/>
              <a:t> century in Missouri. There has been some indication that this may be true in the other three states.   </a:t>
            </a:r>
          </a:p>
          <a:p>
            <a:endParaRPr lang="en-US" dirty="0"/>
          </a:p>
          <a:p>
            <a:pPr marL="0" indent="0">
              <a:buNone/>
            </a:pPr>
            <a:endParaRPr lang="en-US" dirty="0"/>
          </a:p>
        </p:txBody>
      </p:sp>
    </p:spTree>
    <p:extLst>
      <p:ext uri="{BB962C8B-B14F-4D97-AF65-F5344CB8AC3E}">
        <p14:creationId xmlns:p14="http://schemas.microsoft.com/office/powerpoint/2010/main" val="403231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457A-2505-42C6-BEFA-4E947DE38951}"/>
              </a:ext>
            </a:extLst>
          </p:cNvPr>
          <p:cNvSpPr>
            <a:spLocks noGrp="1"/>
          </p:cNvSpPr>
          <p:nvPr>
            <p:ph type="title"/>
          </p:nvPr>
        </p:nvSpPr>
        <p:spPr/>
        <p:txBody>
          <a:bodyPr/>
          <a:lstStyle/>
          <a:p>
            <a:r>
              <a:rPr lang="en-US" dirty="0"/>
              <a:t>Motivation and Goals</a:t>
            </a:r>
          </a:p>
        </p:txBody>
      </p:sp>
      <p:sp>
        <p:nvSpPr>
          <p:cNvPr id="3" name="Content Placeholder 2">
            <a:extLst>
              <a:ext uri="{FF2B5EF4-FFF2-40B4-BE49-F238E27FC236}">
                <a16:creationId xmlns:a16="http://schemas.microsoft.com/office/drawing/2014/main" id="{ACAD7CA6-3B17-4C9E-88E5-48EAF37A6731}"/>
              </a:ext>
            </a:extLst>
          </p:cNvPr>
          <p:cNvSpPr>
            <a:spLocks noGrp="1"/>
          </p:cNvSpPr>
          <p:nvPr>
            <p:ph idx="1"/>
          </p:nvPr>
        </p:nvSpPr>
        <p:spPr/>
        <p:txBody>
          <a:bodyPr>
            <a:normAutofit lnSpcReduction="10000"/>
          </a:bodyPr>
          <a:lstStyle/>
          <a:p>
            <a:r>
              <a:rPr lang="en-US" dirty="0"/>
              <a:t>The previous study performed by this research group examined tornado activity in the central United States from 1950 – 2002, thus this study endeavored to extend the time period 2019.</a:t>
            </a:r>
          </a:p>
          <a:p>
            <a:endParaRPr lang="en-US" dirty="0"/>
          </a:p>
          <a:p>
            <a:r>
              <a:rPr lang="en-US" dirty="0"/>
              <a:t>The goal is to determine whether the tornado activity of the most recent years was consistent with that of the previous study. The environment of representative years will be examined as well. </a:t>
            </a:r>
          </a:p>
          <a:p>
            <a:endParaRPr lang="en-US" dirty="0"/>
          </a:p>
          <a:p>
            <a:r>
              <a:rPr lang="en-US" dirty="0"/>
              <a:t>There was a correlation between soil moisture and tornado activity, and this will be explored.  </a:t>
            </a:r>
          </a:p>
          <a:p>
            <a:endParaRPr lang="en-US" dirty="0"/>
          </a:p>
          <a:p>
            <a:endParaRPr lang="en-US" dirty="0"/>
          </a:p>
        </p:txBody>
      </p:sp>
    </p:spTree>
    <p:extLst>
      <p:ext uri="{BB962C8B-B14F-4D97-AF65-F5344CB8AC3E}">
        <p14:creationId xmlns:p14="http://schemas.microsoft.com/office/powerpoint/2010/main" val="25132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1E37A-4548-4170-9855-DFCBDC7771A6}"/>
              </a:ext>
            </a:extLst>
          </p:cNvPr>
          <p:cNvSpPr>
            <a:spLocks noGrp="1"/>
          </p:cNvSpPr>
          <p:nvPr>
            <p:ph type="title"/>
          </p:nvPr>
        </p:nvSpPr>
        <p:spPr/>
        <p:txBody>
          <a:bodyPr/>
          <a:lstStyle/>
          <a:p>
            <a:r>
              <a:rPr lang="en-US" dirty="0"/>
              <a:t>Data Used</a:t>
            </a:r>
          </a:p>
        </p:txBody>
      </p:sp>
      <p:sp>
        <p:nvSpPr>
          <p:cNvPr id="3" name="Content Placeholder 2">
            <a:extLst>
              <a:ext uri="{FF2B5EF4-FFF2-40B4-BE49-F238E27FC236}">
                <a16:creationId xmlns:a16="http://schemas.microsoft.com/office/drawing/2014/main" id="{B8211492-C6FB-4FA2-97DE-8DB205BB8279}"/>
              </a:ext>
            </a:extLst>
          </p:cNvPr>
          <p:cNvSpPr>
            <a:spLocks noGrp="1"/>
          </p:cNvSpPr>
          <p:nvPr>
            <p:ph idx="1"/>
          </p:nvPr>
        </p:nvSpPr>
        <p:spPr/>
        <p:txBody>
          <a:bodyPr/>
          <a:lstStyle/>
          <a:p>
            <a:r>
              <a:rPr lang="en-US" dirty="0"/>
              <a:t>The datasets used in this study were the National Centers for Environmental Prediction / National Center for Atmospheric Research (NCEP / NCAR) re-analyses for the study of the environmental conditions </a:t>
            </a:r>
          </a:p>
          <a:p>
            <a:endParaRPr lang="en-US" dirty="0"/>
          </a:p>
          <a:p>
            <a:endParaRPr lang="en-US" dirty="0"/>
          </a:p>
          <a:p>
            <a:r>
              <a:rPr lang="en-US" dirty="0"/>
              <a:t>The National Oceanic and Atmospheric Administration (NOAA) Storm Prediction Center (SPC) event archive was used to compile the climatological statistics. EF2 tornadoes or greater were chosen for study since EF0 and EF1  </a:t>
            </a:r>
          </a:p>
        </p:txBody>
      </p:sp>
    </p:spTree>
    <p:extLst>
      <p:ext uri="{BB962C8B-B14F-4D97-AF65-F5344CB8AC3E}">
        <p14:creationId xmlns:p14="http://schemas.microsoft.com/office/powerpoint/2010/main" val="91399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F2AE8-7AFD-4E62-80F6-B99B4C82C44D}"/>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A8634A1A-E5D0-4919-970C-E89F2B39731D}"/>
              </a:ext>
            </a:extLst>
          </p:cNvPr>
          <p:cNvSpPr>
            <a:spLocks noGrp="1"/>
          </p:cNvSpPr>
          <p:nvPr>
            <p:ph idx="1"/>
          </p:nvPr>
        </p:nvSpPr>
        <p:spPr/>
        <p:txBody>
          <a:bodyPr/>
          <a:lstStyle/>
          <a:p>
            <a:r>
              <a:rPr lang="en-US" dirty="0"/>
              <a:t>The study region.</a:t>
            </a:r>
          </a:p>
        </p:txBody>
      </p:sp>
      <p:pic>
        <p:nvPicPr>
          <p:cNvPr id="4" name="Picture 3">
            <a:extLst>
              <a:ext uri="{FF2B5EF4-FFF2-40B4-BE49-F238E27FC236}">
                <a16:creationId xmlns:a16="http://schemas.microsoft.com/office/drawing/2014/main" id="{EE45E572-67BE-4E22-89AD-A0A45475BE24}"/>
              </a:ext>
            </a:extLst>
          </p:cNvPr>
          <p:cNvPicPr>
            <a:picLocks noChangeAspect="1"/>
          </p:cNvPicPr>
          <p:nvPr/>
        </p:nvPicPr>
        <p:blipFill>
          <a:blip r:embed="rId2"/>
          <a:stretch>
            <a:fillRect/>
          </a:stretch>
        </p:blipFill>
        <p:spPr>
          <a:xfrm>
            <a:off x="2964936" y="2622624"/>
            <a:ext cx="6081823" cy="3870251"/>
          </a:xfrm>
          <a:prstGeom prst="rect">
            <a:avLst/>
          </a:prstGeom>
        </p:spPr>
      </p:pic>
    </p:spTree>
    <p:extLst>
      <p:ext uri="{BB962C8B-B14F-4D97-AF65-F5344CB8AC3E}">
        <p14:creationId xmlns:p14="http://schemas.microsoft.com/office/powerpoint/2010/main" val="380179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C9CD-8BCE-42A8-ABDC-A14540261E1C}"/>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3A16115B-0754-4D27-B985-D412FB0CAAC2}"/>
              </a:ext>
            </a:extLst>
          </p:cNvPr>
          <p:cNvSpPr>
            <a:spLocks noGrp="1"/>
          </p:cNvSpPr>
          <p:nvPr>
            <p:ph idx="1"/>
          </p:nvPr>
        </p:nvSpPr>
        <p:spPr>
          <a:xfrm>
            <a:off x="838200" y="1825624"/>
            <a:ext cx="10515600" cy="4781237"/>
          </a:xfrm>
        </p:spPr>
        <p:txBody>
          <a:bodyPr>
            <a:normAutofit lnSpcReduction="10000"/>
          </a:bodyPr>
          <a:lstStyle/>
          <a:p>
            <a:r>
              <a:rPr lang="en-US" dirty="0"/>
              <a:t>The tornado counts were broken down by ENSO phase following Lupo et al. (2019 - </a:t>
            </a:r>
            <a:r>
              <a:rPr lang="en-US" i="1" dirty="0"/>
              <a:t>Atmosphere</a:t>
            </a:r>
            <a:r>
              <a:rPr lang="en-US" dirty="0"/>
              <a:t>) for blocking events. ENSO is defined using the JMA definition. The interdecadal variability is assumed to be associated with the Pacific Decadal Oscillation since that will impact ENSO. </a:t>
            </a:r>
          </a:p>
          <a:p>
            <a:endParaRPr lang="en-US" dirty="0"/>
          </a:p>
          <a:p>
            <a:endParaRPr lang="en-US" dirty="0"/>
          </a:p>
          <a:p>
            <a:endParaRPr lang="en-US" dirty="0"/>
          </a:p>
          <a:p>
            <a:endParaRPr lang="en-US" dirty="0"/>
          </a:p>
          <a:p>
            <a:r>
              <a:rPr lang="en-US" dirty="0"/>
              <a:t>Statistical testing was done using standard methods found in Wilks (2006).  </a:t>
            </a:r>
          </a:p>
        </p:txBody>
      </p:sp>
      <p:pic>
        <p:nvPicPr>
          <p:cNvPr id="4" name="Picture 3">
            <a:extLst>
              <a:ext uri="{FF2B5EF4-FFF2-40B4-BE49-F238E27FC236}">
                <a16:creationId xmlns:a16="http://schemas.microsoft.com/office/drawing/2014/main" id="{D4FFABD9-D2EB-4CB1-A2BF-27E6C581400C}"/>
              </a:ext>
            </a:extLst>
          </p:cNvPr>
          <p:cNvPicPr>
            <a:picLocks noChangeAspect="1"/>
          </p:cNvPicPr>
          <p:nvPr/>
        </p:nvPicPr>
        <p:blipFill>
          <a:blip r:embed="rId2"/>
          <a:stretch>
            <a:fillRect/>
          </a:stretch>
        </p:blipFill>
        <p:spPr>
          <a:xfrm>
            <a:off x="4008574" y="3263372"/>
            <a:ext cx="3891516" cy="2211572"/>
          </a:xfrm>
          <a:prstGeom prst="rect">
            <a:avLst/>
          </a:prstGeom>
        </p:spPr>
      </p:pic>
    </p:spTree>
    <p:extLst>
      <p:ext uri="{BB962C8B-B14F-4D97-AF65-F5344CB8AC3E}">
        <p14:creationId xmlns:p14="http://schemas.microsoft.com/office/powerpoint/2010/main" val="342987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B1390-3C97-4B37-956B-6DAF71DBE786}"/>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35B3806C-19D8-4987-8F31-D1A8BE50382E}"/>
              </a:ext>
            </a:extLst>
          </p:cNvPr>
          <p:cNvSpPr>
            <a:spLocks noGrp="1"/>
          </p:cNvSpPr>
          <p:nvPr>
            <p:ph idx="1"/>
          </p:nvPr>
        </p:nvSpPr>
        <p:spPr/>
        <p:txBody>
          <a:bodyPr/>
          <a:lstStyle/>
          <a:p>
            <a:r>
              <a:rPr lang="en-US" dirty="0"/>
              <a:t>An examination of the current two decades demonstrated that the variability with respect to ENSO was similar to that of the </a:t>
            </a:r>
            <a:r>
              <a:rPr lang="en-US" dirty="0" err="1"/>
              <a:t>Akuyz</a:t>
            </a:r>
            <a:r>
              <a:rPr lang="en-US" dirty="0"/>
              <a:t> et al. (2004 – </a:t>
            </a:r>
            <a:r>
              <a:rPr lang="en-US" i="1" dirty="0"/>
              <a:t>Trans. MO Acad. Sci</a:t>
            </a:r>
            <a:r>
              <a:rPr lang="en-US" dirty="0"/>
              <a:t>.) study. </a:t>
            </a:r>
          </a:p>
          <a:p>
            <a:endParaRPr lang="en-US" dirty="0"/>
          </a:p>
          <a:p>
            <a:r>
              <a:rPr lang="en-US" dirty="0"/>
              <a:t>Tornadoes separated by state and ENSO phase (total tornadoes – left, annual mean – right)</a:t>
            </a:r>
          </a:p>
        </p:txBody>
      </p:sp>
      <p:graphicFrame>
        <p:nvGraphicFramePr>
          <p:cNvPr id="4" name="Table 3">
            <a:extLst>
              <a:ext uri="{FF2B5EF4-FFF2-40B4-BE49-F238E27FC236}">
                <a16:creationId xmlns:a16="http://schemas.microsoft.com/office/drawing/2014/main" id="{535E3289-A0E7-435A-B96B-AA81AD32F692}"/>
              </a:ext>
            </a:extLst>
          </p:cNvPr>
          <p:cNvGraphicFramePr>
            <a:graphicFrameLocks noGrp="1"/>
          </p:cNvGraphicFramePr>
          <p:nvPr>
            <p:extLst>
              <p:ext uri="{D42A27DB-BD31-4B8C-83A1-F6EECF244321}">
                <p14:modId xmlns:p14="http://schemas.microsoft.com/office/powerpoint/2010/main" val="1044362341"/>
              </p:ext>
            </p:extLst>
          </p:nvPr>
        </p:nvGraphicFramePr>
        <p:xfrm>
          <a:off x="3178890" y="4614219"/>
          <a:ext cx="7201480" cy="2084718"/>
        </p:xfrm>
        <a:graphic>
          <a:graphicData uri="http://schemas.openxmlformats.org/drawingml/2006/table">
            <a:tbl>
              <a:tblPr firstRow="1" firstCol="1" bandRow="1"/>
              <a:tblGrid>
                <a:gridCol w="1440296">
                  <a:extLst>
                    <a:ext uri="{9D8B030D-6E8A-4147-A177-3AD203B41FA5}">
                      <a16:colId xmlns:a16="http://schemas.microsoft.com/office/drawing/2014/main" val="671567989"/>
                    </a:ext>
                  </a:extLst>
                </a:gridCol>
                <a:gridCol w="1440296">
                  <a:extLst>
                    <a:ext uri="{9D8B030D-6E8A-4147-A177-3AD203B41FA5}">
                      <a16:colId xmlns:a16="http://schemas.microsoft.com/office/drawing/2014/main" val="2235089472"/>
                    </a:ext>
                  </a:extLst>
                </a:gridCol>
                <a:gridCol w="1440296">
                  <a:extLst>
                    <a:ext uri="{9D8B030D-6E8A-4147-A177-3AD203B41FA5}">
                      <a16:colId xmlns:a16="http://schemas.microsoft.com/office/drawing/2014/main" val="2818413676"/>
                    </a:ext>
                  </a:extLst>
                </a:gridCol>
                <a:gridCol w="1440296">
                  <a:extLst>
                    <a:ext uri="{9D8B030D-6E8A-4147-A177-3AD203B41FA5}">
                      <a16:colId xmlns:a16="http://schemas.microsoft.com/office/drawing/2014/main" val="611730653"/>
                    </a:ext>
                  </a:extLst>
                </a:gridCol>
                <a:gridCol w="1440296">
                  <a:extLst>
                    <a:ext uri="{9D8B030D-6E8A-4147-A177-3AD203B41FA5}">
                      <a16:colId xmlns:a16="http://schemas.microsoft.com/office/drawing/2014/main" val="1057829857"/>
                    </a:ext>
                  </a:extLst>
                </a:gridCol>
              </a:tblGrid>
              <a:tr h="347453">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State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La Nina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Neutral (8)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El Nino (6)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1593118"/>
                  </a:ext>
                </a:extLst>
              </a:tr>
              <a:tr h="347453">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990940"/>
                  </a:ext>
                </a:extLst>
              </a:tr>
              <a:tr h="347453">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Missouri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32 / 10.7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91 / 11.4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48 / 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171 / 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641388"/>
                  </a:ext>
                </a:extLst>
              </a:tr>
              <a:tr h="347453">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Iowa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31 / 10.3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42 / 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28 / 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101 / 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919934"/>
                  </a:ext>
                </a:extLst>
              </a:tr>
              <a:tr h="347453">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Kansas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42 / 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54 / 6.8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76 / 12.7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172 / 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432117"/>
                  </a:ext>
                </a:extLst>
              </a:tr>
              <a:tr h="347453">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Nebraska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17 / 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57 / 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21 / 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95 / 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207552"/>
                  </a:ext>
                </a:extLst>
              </a:tr>
            </a:tbl>
          </a:graphicData>
        </a:graphic>
      </p:graphicFrame>
    </p:spTree>
    <p:extLst>
      <p:ext uri="{BB962C8B-B14F-4D97-AF65-F5344CB8AC3E}">
        <p14:creationId xmlns:p14="http://schemas.microsoft.com/office/powerpoint/2010/main" val="238092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F1128-5A0F-490E-BB97-4D205C04999D}"/>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4183E2D3-6FFE-4FB2-A2D2-A1FCF0103DBE}"/>
              </a:ext>
            </a:extLst>
          </p:cNvPr>
          <p:cNvSpPr>
            <a:spLocks noGrp="1"/>
          </p:cNvSpPr>
          <p:nvPr>
            <p:ph idx="1"/>
          </p:nvPr>
        </p:nvSpPr>
        <p:spPr/>
        <p:txBody>
          <a:bodyPr/>
          <a:lstStyle/>
          <a:p>
            <a:r>
              <a:rPr lang="en-US" dirty="0"/>
              <a:t>Adding these events to the 52-year </a:t>
            </a:r>
            <a:r>
              <a:rPr lang="en-US" dirty="0" err="1"/>
              <a:t>Akyuz</a:t>
            </a:r>
            <a:r>
              <a:rPr lang="en-US" dirty="0"/>
              <a:t> et. al. study and decomposing the time series using Fourier analysis shows that the periodicities identified previously are still present. </a:t>
            </a:r>
          </a:p>
          <a:p>
            <a:endParaRPr lang="en-US" dirty="0"/>
          </a:p>
          <a:p>
            <a:r>
              <a:rPr lang="en-US" dirty="0"/>
              <a:t>The x-axis is wave number </a:t>
            </a:r>
          </a:p>
          <a:p>
            <a:pPr marL="0" indent="0">
              <a:buNone/>
            </a:pPr>
            <a:r>
              <a:rPr lang="en-US" dirty="0"/>
              <a:t>and the y-axis is spectral power </a:t>
            </a:r>
          </a:p>
          <a:p>
            <a:pPr marL="0" indent="0">
              <a:buNone/>
            </a:pPr>
            <a:r>
              <a:rPr lang="en-US" dirty="0"/>
              <a:t>(detrended). The blue dashed </a:t>
            </a:r>
          </a:p>
          <a:p>
            <a:pPr marL="0" indent="0">
              <a:buNone/>
            </a:pPr>
            <a:r>
              <a:rPr lang="en-US" dirty="0"/>
              <a:t>line is (p = 0.05).  </a:t>
            </a:r>
          </a:p>
        </p:txBody>
      </p:sp>
      <p:pic>
        <p:nvPicPr>
          <p:cNvPr id="5" name="Picture 4">
            <a:extLst>
              <a:ext uri="{FF2B5EF4-FFF2-40B4-BE49-F238E27FC236}">
                <a16:creationId xmlns:a16="http://schemas.microsoft.com/office/drawing/2014/main" id="{03AB9567-44FA-414F-B310-A4D843F8EE2E}"/>
              </a:ext>
            </a:extLst>
          </p:cNvPr>
          <p:cNvPicPr>
            <a:picLocks noChangeAspect="1"/>
          </p:cNvPicPr>
          <p:nvPr/>
        </p:nvPicPr>
        <p:blipFill>
          <a:blip r:embed="rId2"/>
          <a:stretch>
            <a:fillRect/>
          </a:stretch>
        </p:blipFill>
        <p:spPr>
          <a:xfrm>
            <a:off x="6298317" y="3220446"/>
            <a:ext cx="3708567" cy="2888087"/>
          </a:xfrm>
          <a:prstGeom prst="rect">
            <a:avLst/>
          </a:prstGeom>
        </p:spPr>
      </p:pic>
    </p:spTree>
    <p:extLst>
      <p:ext uri="{BB962C8B-B14F-4D97-AF65-F5344CB8AC3E}">
        <p14:creationId xmlns:p14="http://schemas.microsoft.com/office/powerpoint/2010/main" val="178157070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docProps/app.xml><?xml version="1.0" encoding="utf-8"?>
<Properties xmlns="http://schemas.openxmlformats.org/officeDocument/2006/extended-properties" xmlns:vt="http://schemas.openxmlformats.org/officeDocument/2006/docPropsVTypes">
  <Template>Depth</Template>
  <TotalTime>167</TotalTime>
  <Words>1035</Words>
  <Application>Microsoft Office PowerPoint</Application>
  <PresentationFormat>Widescreen</PresentationFormat>
  <Paragraphs>140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Corbel</vt:lpstr>
      <vt:lpstr>Symbol</vt:lpstr>
      <vt:lpstr>Times New Roman</vt:lpstr>
      <vt:lpstr>Depth</vt:lpstr>
      <vt:lpstr>The Interannual and Interdecadal  Variability of Soil Moisture and Recent Tornado Activity  (EF2 or greater) in the Central USA. </vt:lpstr>
      <vt:lpstr>Introduction</vt:lpstr>
      <vt:lpstr>Introduction </vt:lpstr>
      <vt:lpstr>Motivation and Goals</vt:lpstr>
      <vt:lpstr>Data Used</vt:lpstr>
      <vt:lpstr>Methods</vt:lpstr>
      <vt:lpstr>Methods</vt:lpstr>
      <vt:lpstr>Results</vt:lpstr>
      <vt:lpstr>Results</vt:lpstr>
      <vt:lpstr>Results</vt:lpstr>
      <vt:lpstr>Results</vt:lpstr>
      <vt:lpstr>Results</vt:lpstr>
      <vt:lpstr>Results</vt:lpstr>
      <vt:lpstr>Results</vt:lpstr>
      <vt:lpstr>Results</vt:lpstr>
      <vt:lpstr>Summary and Conclusions</vt:lpstr>
      <vt:lpstr>Summary and Conclusions</vt:lpstr>
      <vt:lpstr>Summary and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Interannual and Interdecadal Variability of Soil Moisture and Recent Tornado Activity (F2 or greater) in the Central USA.</dc:title>
  <dc:creator>Lupo, Anthony R.</dc:creator>
  <cp:lastModifiedBy>Lupo, Anthony R.</cp:lastModifiedBy>
  <cp:revision>19</cp:revision>
  <dcterms:created xsi:type="dcterms:W3CDTF">2020-11-12T19:37:05Z</dcterms:created>
  <dcterms:modified xsi:type="dcterms:W3CDTF">2020-11-12T23:23:07Z</dcterms:modified>
</cp:coreProperties>
</file>