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37"/>
  </p:notesMasterIdLst>
  <p:sldIdLst>
    <p:sldId id="256" r:id="rId2"/>
    <p:sldId id="257" r:id="rId3"/>
    <p:sldId id="258" r:id="rId4"/>
    <p:sldId id="260" r:id="rId5"/>
    <p:sldId id="291" r:id="rId6"/>
    <p:sldId id="261" r:id="rId7"/>
    <p:sldId id="262" r:id="rId8"/>
    <p:sldId id="264" r:id="rId9"/>
    <p:sldId id="265" r:id="rId10"/>
    <p:sldId id="270" r:id="rId11"/>
    <p:sldId id="272" r:id="rId12"/>
    <p:sldId id="273" r:id="rId13"/>
    <p:sldId id="274" r:id="rId14"/>
    <p:sldId id="259" r:id="rId15"/>
    <p:sldId id="275" r:id="rId16"/>
    <p:sldId id="276" r:id="rId17"/>
    <p:sldId id="277" r:id="rId18"/>
    <p:sldId id="263"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66" r:id="rId33"/>
    <p:sldId id="294" r:id="rId34"/>
    <p:sldId id="292" r:id="rId35"/>
    <p:sldId id="293"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28.xml"/><Relationship Id="rId1" Type="http://schemas.microsoft.com/office/2011/relationships/chartStyle" Target="style28.xml"/></Relationships>
</file>

<file path=ppt/charts/_rels/chart29.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29.xml"/><Relationship Id="rId1" Type="http://schemas.microsoft.com/office/2011/relationships/chartStyle" Target="style29.xml"/></Relationships>
</file>

<file path=ppt/charts/_rels/chart3.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30.xml"/><Relationship Id="rId1" Type="http://schemas.microsoft.com/office/2011/relationships/chartStyle" Target="style30.xml"/></Relationships>
</file>

<file path=ppt/charts/_rels/chart31.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31.xml"/><Relationship Id="rId1" Type="http://schemas.microsoft.com/office/2011/relationships/chartStyle" Target="style31.xml"/></Relationships>
</file>

<file path=ppt/charts/_rels/chart32.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32.xml"/><Relationship Id="rId1" Type="http://schemas.microsoft.com/office/2011/relationships/chartStyle" Target="style32.xml"/></Relationships>
</file>

<file path=ppt/charts/_rels/chart33.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33.xml"/><Relationship Id="rId1" Type="http://schemas.microsoft.com/office/2011/relationships/chartStyle" Target="style33.xml"/></Relationships>
</file>

<file path=ppt/charts/_rels/chart34.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34.xml"/><Relationship Id="rId1" Type="http://schemas.microsoft.com/office/2011/relationships/chartStyle" Target="style34.xml"/></Relationships>
</file>

<file path=ppt/charts/_rels/chart35.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35.xml"/><Relationship Id="rId1" Type="http://schemas.microsoft.com/office/2011/relationships/chartStyle" Target="style35.xml"/></Relationships>
</file>

<file path=ppt/charts/_rels/chart36.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36.xml"/><Relationship Id="rId1" Type="http://schemas.microsoft.com/office/2011/relationships/chartStyle" Target="style36.xml"/></Relationships>
</file>

<file path=ppt/charts/_rels/chart37.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37.xml"/><Relationship Id="rId1" Type="http://schemas.microsoft.com/office/2011/relationships/chartStyle" Target="style37.xml"/></Relationships>
</file>

<file path=ppt/charts/_rels/chart38.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38.xml"/><Relationship Id="rId1" Type="http://schemas.microsoft.com/office/2011/relationships/chartStyle" Target="style38.xml"/></Relationships>
</file>

<file path=ppt/charts/_rels/chart39.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39.xml"/><Relationship Id="rId1" Type="http://schemas.microsoft.com/office/2011/relationships/chartStyle" Target="style39.xml"/></Relationships>
</file>

<file path=ppt/charts/_rels/chart4.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40.xml"/><Relationship Id="rId1" Type="http://schemas.microsoft.com/office/2011/relationships/chartStyle" Target="style40.xml"/></Relationships>
</file>

<file path=ppt/charts/_rels/chart41.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41.xml"/><Relationship Id="rId1" Type="http://schemas.microsoft.com/office/2011/relationships/chartStyle" Target="style41.xml"/></Relationships>
</file>

<file path=ppt/charts/_rels/chart42.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42.xml"/><Relationship Id="rId1" Type="http://schemas.microsoft.com/office/2011/relationships/chartStyle" Target="style42.xml"/></Relationships>
</file>

<file path=ppt/charts/_rels/chart5.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Harsha\Desktop\Thesis\Derivation\Spreadsheet\New%20quation\SLINE%20-%20Stable%20Condition%20-%20Copy.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a:solidFill>
                  <a:sysClr val="windowText" lastClr="000000"/>
                </a:solidFill>
              </a:rPr>
              <a:t>Calculated Concentration over range of Emission Rate</a:t>
            </a:r>
          </a:p>
        </c:rich>
      </c:tx>
      <c:layout>
        <c:manualLayout>
          <c:xMode val="edge"/>
          <c:yMode val="edge"/>
          <c:x val="0.14974358974358976"/>
          <c:y val="2.770083102493074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tx>
            <c:strRef>
              <c:f>'Sensitivity Analysis'!$R$43</c:f>
              <c:strCache>
                <c:ptCount val="1"/>
                <c:pt idx="0">
                  <c:v>Concentration (µg/m3)</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rendlineLbl>
          </c:trendline>
          <c:xVal>
            <c:numRef>
              <c:f>'Sensitivity Analysis'!$Q$44:$Q$48</c:f>
              <c:numCache>
                <c:formatCode>General</c:formatCode>
                <c:ptCount val="5"/>
                <c:pt idx="0">
                  <c:v>1E-4</c:v>
                </c:pt>
                <c:pt idx="1">
                  <c:v>2.3999999999999998E-3</c:v>
                </c:pt>
                <c:pt idx="2">
                  <c:v>3.0000000000000001E-3</c:v>
                </c:pt>
                <c:pt idx="3">
                  <c:v>3.5999999999999999E-3</c:v>
                </c:pt>
                <c:pt idx="4">
                  <c:v>4.3E-3</c:v>
                </c:pt>
              </c:numCache>
            </c:numRef>
          </c:xVal>
          <c:yVal>
            <c:numRef>
              <c:f>'Sensitivity Analysis'!$R$44:$R$48</c:f>
              <c:numCache>
                <c:formatCode>0.00</c:formatCode>
                <c:ptCount val="5"/>
                <c:pt idx="0">
                  <c:v>28.842581529052882</c:v>
                </c:pt>
                <c:pt idx="1">
                  <c:v>692.22195669726898</c:v>
                </c:pt>
                <c:pt idx="2">
                  <c:v>865.27744587158634</c:v>
                </c:pt>
                <c:pt idx="3">
                  <c:v>1038.3329350459037</c:v>
                </c:pt>
                <c:pt idx="4">
                  <c:v>1240.2310057492737</c:v>
                </c:pt>
              </c:numCache>
            </c:numRef>
          </c:yVal>
          <c:smooth val="0"/>
          <c:extLst>
            <c:ext xmlns:c16="http://schemas.microsoft.com/office/drawing/2014/chart" uri="{C3380CC4-5D6E-409C-BE32-E72D297353CC}">
              <c16:uniqueId val="{00000002-10C3-4741-BD0F-AFE7551980AE}"/>
            </c:ext>
          </c:extLst>
        </c:ser>
        <c:dLbls>
          <c:showLegendKey val="0"/>
          <c:showVal val="0"/>
          <c:showCatName val="0"/>
          <c:showSerName val="0"/>
          <c:showPercent val="0"/>
          <c:showBubbleSize val="0"/>
        </c:dLbls>
        <c:axId val="626815920"/>
        <c:axId val="626813624"/>
      </c:scatterChart>
      <c:valAx>
        <c:axId val="626815920"/>
        <c:scaling>
          <c:orientation val="minMax"/>
          <c:max val="4.6000000000000008E-3"/>
          <c:min val="1.0000000000000003E-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sz="1000" b="1" i="0" u="none" strike="noStrike" baseline="0">
                    <a:solidFill>
                      <a:sysClr val="windowText" lastClr="000000"/>
                    </a:solidFill>
                    <a:effectLst/>
                  </a:rPr>
                  <a:t>Emission rate of pollutants (q)</a:t>
                </a:r>
                <a:endParaRPr lang="en-US">
                  <a:solidFill>
                    <a:sysClr val="windowText" lastClr="000000"/>
                  </a:solidFill>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6813624"/>
        <c:crosses val="autoZero"/>
        <c:crossBetween val="midCat"/>
      </c:valAx>
      <c:valAx>
        <c:axId val="626813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sz="1000" b="1" i="0" baseline="0">
                    <a:solidFill>
                      <a:sysClr val="windowText" lastClr="000000"/>
                    </a:solidFill>
                    <a:effectLst/>
                  </a:rPr>
                  <a:t>Concentration (µg/m3)</a:t>
                </a:r>
                <a:endParaRPr lang="en-US" sz="1000" b="1">
                  <a:solidFill>
                    <a:sysClr val="windowText" lastClr="000000"/>
                  </a:solidFill>
                  <a:effectLst/>
                </a:endParaRPr>
              </a:p>
            </c:rich>
          </c:tx>
          <c:overlay val="0"/>
          <c:spPr>
            <a:noFill/>
            <a:ln>
              <a:noFill/>
            </a:ln>
            <a:effectLst/>
          </c:spPr>
          <c:txPr>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26815920"/>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sz="1400" b="1" i="0" baseline="0">
                <a:effectLst/>
              </a:rPr>
              <a:t>Residual Plot</a:t>
            </a:r>
            <a:endParaRPr lang="en-US" sz="1400" b="1">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Analysis'!$AD$43</c:f>
              <c:strCache>
                <c:ptCount val="1"/>
                <c:pt idx="0">
                  <c:v>Residuals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Analysis'!$Y$44:$Y$48</c:f>
              <c:numCache>
                <c:formatCode>General</c:formatCode>
                <c:ptCount val="5"/>
                <c:pt idx="0">
                  <c:v>0.9</c:v>
                </c:pt>
                <c:pt idx="1">
                  <c:v>1.2</c:v>
                </c:pt>
                <c:pt idx="2">
                  <c:v>1.5</c:v>
                </c:pt>
                <c:pt idx="3">
                  <c:v>1.8</c:v>
                </c:pt>
                <c:pt idx="4">
                  <c:v>2.1</c:v>
                </c:pt>
              </c:numCache>
            </c:numRef>
          </c:xVal>
          <c:yVal>
            <c:numRef>
              <c:f>'Sensitivity Analysis'!$AD$44:$AD$48</c:f>
              <c:numCache>
                <c:formatCode>0.00</c:formatCode>
                <c:ptCount val="5"/>
                <c:pt idx="0">
                  <c:v>2.39323013127472</c:v>
                </c:pt>
                <c:pt idx="1">
                  <c:v>0.75923668377492959</c:v>
                </c:pt>
                <c:pt idx="2">
                  <c:v>-0.4475345474284893</c:v>
                </c:pt>
                <c:pt idx="3">
                  <c:v>-2.2236601023006699</c:v>
                </c:pt>
                <c:pt idx="4">
                  <c:v>-4.658809188796198</c:v>
                </c:pt>
              </c:numCache>
            </c:numRef>
          </c:yVal>
          <c:smooth val="0"/>
          <c:extLst>
            <c:ext xmlns:c16="http://schemas.microsoft.com/office/drawing/2014/chart" uri="{C3380CC4-5D6E-409C-BE32-E72D297353CC}">
              <c16:uniqueId val="{00000002-7E53-4BE1-B978-45F5E9C5ACA9}"/>
            </c:ext>
          </c:extLst>
        </c:ser>
        <c:dLbls>
          <c:showLegendKey val="0"/>
          <c:showVal val="0"/>
          <c:showCatName val="0"/>
          <c:showSerName val="0"/>
          <c:showPercent val="0"/>
          <c:showBubbleSize val="0"/>
        </c:dLbls>
        <c:axId val="570862256"/>
        <c:axId val="570863240"/>
      </c:scatterChart>
      <c:valAx>
        <c:axId val="570862256"/>
        <c:scaling>
          <c:orientation val="minMax"/>
          <c:max val="2.1"/>
          <c:min val="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1000" b="1" i="0" baseline="0">
                    <a:effectLst/>
                  </a:rPr>
                  <a:t>Wind velocity (u_1</a:t>
                </a:r>
                <a:r>
                  <a:rPr lang="en-US" sz="1000" b="0" i="0" baseline="0">
                    <a:effectLst/>
                  </a:rPr>
                  <a:t>)</a:t>
                </a:r>
                <a:endParaRPr lang="en-US" sz="100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70863240"/>
        <c:crosses val="autoZero"/>
        <c:crossBetween val="midCat"/>
      </c:valAx>
      <c:valAx>
        <c:axId val="5708632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lang="en-US" sz="1000" b="1" i="0" u="none" strike="noStrike" kern="1200" baseline="0">
                    <a:solidFill>
                      <a:sysClr val="windowText" lastClr="000000"/>
                    </a:solidFill>
                    <a:effectLst/>
                    <a:latin typeface="+mn-lt"/>
                    <a:ea typeface="+mn-ea"/>
                    <a:cs typeface="+mn-cs"/>
                  </a:defRPr>
                </a:pPr>
                <a:r>
                  <a:rPr lang="en-US" sz="1000" b="1" i="0" u="none" strike="noStrike" kern="1200" baseline="0">
                    <a:solidFill>
                      <a:sysClr val="windowText" lastClr="000000"/>
                    </a:solidFill>
                    <a:effectLst/>
                    <a:latin typeface="+mn-lt"/>
                    <a:ea typeface="+mn-ea"/>
                    <a:cs typeface="+mn-cs"/>
                  </a:rPr>
                  <a:t>Residuals</a:t>
                </a:r>
              </a:p>
            </c:rich>
          </c:tx>
          <c:overlay val="0"/>
          <c:spPr>
            <a:noFill/>
            <a:ln>
              <a:noFill/>
            </a:ln>
            <a:effectLst/>
          </c:spPr>
          <c:txPr>
            <a:bodyPr rot="-5400000" spcFirstLastPara="1" vertOverflow="ellipsis" vert="horz" wrap="square" anchor="ctr" anchorCtr="1"/>
            <a:lstStyle/>
            <a:p>
              <a:pPr>
                <a:defRPr lang="en-US" sz="1000" b="1" i="0" u="none" strike="noStrike" kern="1200" baseline="0">
                  <a:solidFill>
                    <a:sysClr val="windowText" lastClr="000000"/>
                  </a:solidFill>
                  <a:effectLst/>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70862256"/>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solidFill>
                <a:latin typeface="+mn-lt"/>
                <a:ea typeface="+mn-ea"/>
                <a:cs typeface="+mn-cs"/>
              </a:defRPr>
            </a:pPr>
            <a:r>
              <a:rPr lang="en-US" sz="1400" b="1" i="0" baseline="0">
                <a:effectLst/>
              </a:rPr>
              <a:t>Calculated Concentration over range of Wind velocity </a:t>
            </a:r>
            <a:endParaRPr lang="en-US" sz="1400" b="1">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Analysis'!$AB$43</c:f>
              <c:strCache>
                <c:ptCount val="1"/>
                <c:pt idx="0">
                  <c:v>Concentration (µg/m3)</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Analysis'!$Y$44:$Y$48</c:f>
              <c:numCache>
                <c:formatCode>General</c:formatCode>
                <c:ptCount val="5"/>
                <c:pt idx="0">
                  <c:v>0.9</c:v>
                </c:pt>
                <c:pt idx="1">
                  <c:v>1.2</c:v>
                </c:pt>
                <c:pt idx="2">
                  <c:v>1.5</c:v>
                </c:pt>
                <c:pt idx="3">
                  <c:v>1.8</c:v>
                </c:pt>
                <c:pt idx="4">
                  <c:v>2.1</c:v>
                </c:pt>
              </c:numCache>
            </c:numRef>
          </c:xVal>
          <c:yVal>
            <c:numRef>
              <c:f>'Sensitivity Analysis'!$AB$44:$AB$48</c:f>
              <c:numCache>
                <c:formatCode>0.00</c:formatCode>
                <c:ptCount val="5"/>
                <c:pt idx="0">
                  <c:v>43.309014272567261</c:v>
                </c:pt>
                <c:pt idx="1">
                  <c:v>43.841287725614684</c:v>
                </c:pt>
                <c:pt idx="2">
                  <c:v>44.873386038640973</c:v>
                </c:pt>
                <c:pt idx="3">
                  <c:v>46.015961370903817</c:v>
                </c:pt>
                <c:pt idx="4">
                  <c:v>47.132437753404211</c:v>
                </c:pt>
              </c:numCache>
            </c:numRef>
          </c:yVal>
          <c:smooth val="0"/>
          <c:extLst>
            <c:ext xmlns:c16="http://schemas.microsoft.com/office/drawing/2014/chart" uri="{C3380CC4-5D6E-409C-BE32-E72D297353CC}">
              <c16:uniqueId val="{00000002-DE7D-4F8E-9DA0-FE90A07FB8C1}"/>
            </c:ext>
          </c:extLst>
        </c:ser>
        <c:dLbls>
          <c:showLegendKey val="0"/>
          <c:showVal val="0"/>
          <c:showCatName val="0"/>
          <c:showSerName val="0"/>
          <c:showPercent val="0"/>
          <c:showBubbleSize val="0"/>
        </c:dLbls>
        <c:axId val="318311192"/>
        <c:axId val="318316768"/>
      </c:scatterChart>
      <c:valAx>
        <c:axId val="318311192"/>
        <c:scaling>
          <c:orientation val="minMax"/>
          <c:max val="2.1"/>
          <c:min val="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1000" b="1" i="0" baseline="0">
                    <a:effectLst/>
                  </a:rPr>
                  <a:t>Wind velocity (u_1</a:t>
                </a:r>
                <a:r>
                  <a:rPr lang="en-US" sz="1000" b="0" i="0" baseline="0">
                    <a:effectLst/>
                  </a:rPr>
                  <a:t>)</a:t>
                </a:r>
                <a:endParaRPr lang="en-US" sz="100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18316768"/>
        <c:crosses val="autoZero"/>
        <c:crossBetween val="midCat"/>
      </c:valAx>
      <c:valAx>
        <c:axId val="318316768"/>
        <c:scaling>
          <c:orientation val="minMax"/>
          <c:max val="60"/>
          <c:min val="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1000" b="1" i="0" baseline="0">
                    <a:effectLst/>
                  </a:rPr>
                  <a:t>Concentration (µg/m3)</a:t>
                </a:r>
                <a:endParaRPr lang="en-US" sz="10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18311192"/>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t>Residual Plot</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Analysis'!$AE$43</c:f>
              <c:strCache>
                <c:ptCount val="1"/>
                <c:pt idx="0">
                  <c:v>Residuals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Analysis'!$Y$44:$Y$48</c:f>
              <c:numCache>
                <c:formatCode>General</c:formatCode>
                <c:ptCount val="5"/>
                <c:pt idx="0">
                  <c:v>0.9</c:v>
                </c:pt>
                <c:pt idx="1">
                  <c:v>1.2</c:v>
                </c:pt>
                <c:pt idx="2">
                  <c:v>1.5</c:v>
                </c:pt>
                <c:pt idx="3">
                  <c:v>1.8</c:v>
                </c:pt>
                <c:pt idx="4">
                  <c:v>2.1</c:v>
                </c:pt>
              </c:numCache>
            </c:numRef>
          </c:xVal>
          <c:yVal>
            <c:numRef>
              <c:f>'Sensitivity Analysis'!$AE$44:$AE$48</c:f>
              <c:numCache>
                <c:formatCode>0.00</c:formatCode>
                <c:ptCount val="5"/>
                <c:pt idx="0">
                  <c:v>-1.196869192391496</c:v>
                </c:pt>
                <c:pt idx="1">
                  <c:v>-0.66459573934407246</c:v>
                </c:pt>
                <c:pt idx="2">
                  <c:v>0.36750257368221639</c:v>
                </c:pt>
                <c:pt idx="3">
                  <c:v>1.5100779059450602</c:v>
                </c:pt>
                <c:pt idx="4">
                  <c:v>2.6265542884454547</c:v>
                </c:pt>
              </c:numCache>
            </c:numRef>
          </c:yVal>
          <c:smooth val="0"/>
          <c:extLst>
            <c:ext xmlns:c16="http://schemas.microsoft.com/office/drawing/2014/chart" uri="{C3380CC4-5D6E-409C-BE32-E72D297353CC}">
              <c16:uniqueId val="{00000002-E24B-47CD-B671-60FA162BCE36}"/>
            </c:ext>
          </c:extLst>
        </c:ser>
        <c:dLbls>
          <c:showLegendKey val="0"/>
          <c:showVal val="0"/>
          <c:showCatName val="0"/>
          <c:showSerName val="0"/>
          <c:showPercent val="0"/>
          <c:showBubbleSize val="0"/>
        </c:dLbls>
        <c:axId val="632763264"/>
        <c:axId val="632762608"/>
      </c:scatterChart>
      <c:valAx>
        <c:axId val="632763264"/>
        <c:scaling>
          <c:orientation val="minMax"/>
          <c:max val="2.1"/>
          <c:min val="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1000" b="1" i="0" baseline="0">
                    <a:effectLst/>
                  </a:rPr>
                  <a:t>Wind velocity (u_1</a:t>
                </a:r>
                <a:r>
                  <a:rPr lang="en-US" sz="1000" b="0" i="0" baseline="0">
                    <a:effectLst/>
                  </a:rPr>
                  <a:t>)</a:t>
                </a:r>
                <a:endParaRPr lang="en-US" sz="100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32762608"/>
        <c:crosses val="autoZero"/>
        <c:crossBetween val="midCat"/>
      </c:valAx>
      <c:valAx>
        <c:axId val="632762608"/>
        <c:scaling>
          <c:orientation val="minMax"/>
          <c:max val="60"/>
          <c:min val="-2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1000" b="1" i="0" baseline="0">
                    <a:effectLst/>
                  </a:rPr>
                  <a:t>Residuals</a:t>
                </a:r>
                <a:endParaRPr lang="en-US" sz="10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32763264"/>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400" b="1" i="0" baseline="0">
                <a:effectLst/>
              </a:rPr>
              <a:t>Calculated Concentration over range of Exponent of </a:t>
            </a:r>
            <a:r>
              <a:rPr lang="en-US" sz="1400" b="1" i="0" u="none" strike="noStrike" baseline="0">
                <a:effectLst/>
              </a:rPr>
              <a:t>the power-law velocity profile</a:t>
            </a:r>
            <a:endParaRPr lang="en-US" sz="1400" b="1">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Analysis'!$R$52</c:f>
              <c:strCache>
                <c:ptCount val="1"/>
                <c:pt idx="0">
                  <c:v>Concentration (µg/m3)</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Analysis'!$Q$53:$Q$57</c:f>
              <c:numCache>
                <c:formatCode>General</c:formatCode>
                <c:ptCount val="5"/>
                <c:pt idx="0">
                  <c:v>0.25</c:v>
                </c:pt>
                <c:pt idx="1">
                  <c:v>0.32</c:v>
                </c:pt>
                <c:pt idx="2">
                  <c:v>0.4</c:v>
                </c:pt>
                <c:pt idx="3">
                  <c:v>0.48</c:v>
                </c:pt>
                <c:pt idx="4">
                  <c:v>0.56999999999999995</c:v>
                </c:pt>
              </c:numCache>
            </c:numRef>
          </c:xVal>
          <c:yVal>
            <c:numRef>
              <c:f>'Sensitivity Analysis'!$R$53:$R$57</c:f>
              <c:numCache>
                <c:formatCode>0.00</c:formatCode>
                <c:ptCount val="5"/>
                <c:pt idx="0">
                  <c:v>855.40316630978066</c:v>
                </c:pt>
                <c:pt idx="1">
                  <c:v>674.47305545324912</c:v>
                </c:pt>
                <c:pt idx="2">
                  <c:v>520.82904155146105</c:v>
                </c:pt>
                <c:pt idx="3">
                  <c:v>408.26933847886175</c:v>
                </c:pt>
                <c:pt idx="4">
                  <c:v>317.46241000896811</c:v>
                </c:pt>
              </c:numCache>
            </c:numRef>
          </c:yVal>
          <c:smooth val="0"/>
          <c:extLst>
            <c:ext xmlns:c16="http://schemas.microsoft.com/office/drawing/2014/chart" uri="{C3380CC4-5D6E-409C-BE32-E72D297353CC}">
              <c16:uniqueId val="{00000002-CE0F-4B9E-9A0F-8566290B2C78}"/>
            </c:ext>
          </c:extLst>
        </c:ser>
        <c:dLbls>
          <c:showLegendKey val="0"/>
          <c:showVal val="0"/>
          <c:showCatName val="0"/>
          <c:showSerName val="0"/>
          <c:showPercent val="0"/>
          <c:showBubbleSize val="0"/>
        </c:dLbls>
        <c:axId val="643105168"/>
        <c:axId val="643106152"/>
      </c:scatterChart>
      <c:valAx>
        <c:axId val="643105168"/>
        <c:scaling>
          <c:orientation val="minMax"/>
          <c:min val="0.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Exponent of the power-law velocity profile (m)</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43106152"/>
        <c:crosses val="autoZero"/>
        <c:crossBetween val="midCat"/>
      </c:valAx>
      <c:valAx>
        <c:axId val="643106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Concentration (µg/m3)</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43105168"/>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b="1"/>
              <a:t>Residual Plot</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Analysis'!$U$52</c:f>
              <c:strCache>
                <c:ptCount val="1"/>
                <c:pt idx="0">
                  <c:v>Residuals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Analysis'!$Q$53:$Q$57</c:f>
              <c:numCache>
                <c:formatCode>General</c:formatCode>
                <c:ptCount val="5"/>
                <c:pt idx="0">
                  <c:v>0.25</c:v>
                </c:pt>
                <c:pt idx="1">
                  <c:v>0.32</c:v>
                </c:pt>
                <c:pt idx="2">
                  <c:v>0.4</c:v>
                </c:pt>
                <c:pt idx="3">
                  <c:v>0.48</c:v>
                </c:pt>
                <c:pt idx="4">
                  <c:v>0.56999999999999995</c:v>
                </c:pt>
              </c:numCache>
            </c:numRef>
          </c:xVal>
          <c:yVal>
            <c:numRef>
              <c:f>'Sensitivity Analysis'!$U$53:$U$57</c:f>
              <c:numCache>
                <c:formatCode>0.00</c:formatCode>
                <c:ptCount val="5"/>
                <c:pt idx="0">
                  <c:v>134.33862808345862</c:v>
                </c:pt>
                <c:pt idx="1">
                  <c:v>-46.591482773072926</c:v>
                </c:pt>
                <c:pt idx="2">
                  <c:v>-200.235496674861</c:v>
                </c:pt>
                <c:pt idx="3">
                  <c:v>-312.79519974746029</c:v>
                </c:pt>
                <c:pt idx="4">
                  <c:v>-403.60212821735394</c:v>
                </c:pt>
              </c:numCache>
            </c:numRef>
          </c:yVal>
          <c:smooth val="0"/>
          <c:extLst>
            <c:ext xmlns:c16="http://schemas.microsoft.com/office/drawing/2014/chart" uri="{C3380CC4-5D6E-409C-BE32-E72D297353CC}">
              <c16:uniqueId val="{00000002-730B-4BA4-866B-6D8790CE7D8D}"/>
            </c:ext>
          </c:extLst>
        </c:ser>
        <c:dLbls>
          <c:showLegendKey val="0"/>
          <c:showVal val="0"/>
          <c:showCatName val="0"/>
          <c:showSerName val="0"/>
          <c:showPercent val="0"/>
          <c:showBubbleSize val="0"/>
        </c:dLbls>
        <c:axId val="639084800"/>
        <c:axId val="639092016"/>
      </c:scatterChart>
      <c:valAx>
        <c:axId val="639084800"/>
        <c:scaling>
          <c:orientation val="minMax"/>
          <c:min val="0.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Exponent of the power-law velocity profile (m)</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39092016"/>
        <c:crosses val="autoZero"/>
        <c:crossBetween val="midCat"/>
      </c:valAx>
      <c:valAx>
        <c:axId val="639092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Residuals</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3908480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400" b="1" i="0" baseline="0">
                <a:effectLst/>
              </a:rPr>
              <a:t>Calculated Concentration over range of Exponent of the power-law velocity profile</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Analysis'!$S$52</c:f>
              <c:strCache>
                <c:ptCount val="1"/>
                <c:pt idx="0">
                  <c:v>Concentration (µg/m3)</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Analysis'!$Q$53:$Q$57</c:f>
              <c:numCache>
                <c:formatCode>General</c:formatCode>
                <c:ptCount val="5"/>
                <c:pt idx="0">
                  <c:v>0.25</c:v>
                </c:pt>
                <c:pt idx="1">
                  <c:v>0.32</c:v>
                </c:pt>
                <c:pt idx="2">
                  <c:v>0.4</c:v>
                </c:pt>
                <c:pt idx="3">
                  <c:v>0.48</c:v>
                </c:pt>
                <c:pt idx="4">
                  <c:v>0.56999999999999995</c:v>
                </c:pt>
              </c:numCache>
            </c:numRef>
          </c:xVal>
          <c:yVal>
            <c:numRef>
              <c:f>'Sensitivity Analysis'!$S$53:$S$57</c:f>
              <c:numCache>
                <c:formatCode>0.00</c:formatCode>
                <c:ptCount val="5"/>
                <c:pt idx="0">
                  <c:v>265.00800895596865</c:v>
                </c:pt>
                <c:pt idx="1">
                  <c:v>204.79403787901842</c:v>
                </c:pt>
                <c:pt idx="2">
                  <c:v>156.05393226200616</c:v>
                </c:pt>
                <c:pt idx="3">
                  <c:v>121.59103690891922</c:v>
                </c:pt>
                <c:pt idx="4">
                  <c:v>94.248708874436502</c:v>
                </c:pt>
              </c:numCache>
            </c:numRef>
          </c:yVal>
          <c:smooth val="0"/>
          <c:extLst>
            <c:ext xmlns:c16="http://schemas.microsoft.com/office/drawing/2014/chart" uri="{C3380CC4-5D6E-409C-BE32-E72D297353CC}">
              <c16:uniqueId val="{00000002-EDF6-4A61-89FB-391296A6C60D}"/>
            </c:ext>
          </c:extLst>
        </c:ser>
        <c:dLbls>
          <c:showLegendKey val="0"/>
          <c:showVal val="0"/>
          <c:showCatName val="0"/>
          <c:showSerName val="0"/>
          <c:showPercent val="0"/>
          <c:showBubbleSize val="0"/>
        </c:dLbls>
        <c:axId val="567689320"/>
        <c:axId val="567690632"/>
      </c:scatterChart>
      <c:valAx>
        <c:axId val="567689320"/>
        <c:scaling>
          <c:orientation val="minMax"/>
          <c:min val="0.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Exponent of the power-law velocity profile (m)</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67690632"/>
        <c:crosses val="autoZero"/>
        <c:crossBetween val="midCat"/>
      </c:valAx>
      <c:valAx>
        <c:axId val="567690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Concentration (µg/m3)</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6768932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400" b="1" i="0" baseline="0">
                <a:effectLst/>
              </a:rPr>
              <a:t>Residual Plot</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Analysis'!$V$52</c:f>
              <c:strCache>
                <c:ptCount val="1"/>
                <c:pt idx="0">
                  <c:v>Residuals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Analysis'!$Q$53:$Q$57</c:f>
              <c:numCache>
                <c:formatCode>General</c:formatCode>
                <c:ptCount val="5"/>
                <c:pt idx="0">
                  <c:v>0.25</c:v>
                </c:pt>
                <c:pt idx="1">
                  <c:v>0.32</c:v>
                </c:pt>
                <c:pt idx="2">
                  <c:v>0.4</c:v>
                </c:pt>
                <c:pt idx="3">
                  <c:v>0.48</c:v>
                </c:pt>
                <c:pt idx="4">
                  <c:v>0.56999999999999995</c:v>
                </c:pt>
              </c:numCache>
            </c:numRef>
          </c:xVal>
          <c:yVal>
            <c:numRef>
              <c:f>'Sensitivity Analysis'!$V$53:$V$57</c:f>
              <c:numCache>
                <c:formatCode>0.00</c:formatCode>
                <c:ptCount val="5"/>
                <c:pt idx="0">
                  <c:v>45.004125859368258</c:v>
                </c:pt>
                <c:pt idx="1">
                  <c:v>-15.209845217581972</c:v>
                </c:pt>
                <c:pt idx="2">
                  <c:v>-63.949950834594233</c:v>
                </c:pt>
                <c:pt idx="3">
                  <c:v>-98.412846187681168</c:v>
                </c:pt>
                <c:pt idx="4">
                  <c:v>-125.75517422216389</c:v>
                </c:pt>
              </c:numCache>
            </c:numRef>
          </c:yVal>
          <c:smooth val="0"/>
          <c:extLst>
            <c:ext xmlns:c16="http://schemas.microsoft.com/office/drawing/2014/chart" uri="{C3380CC4-5D6E-409C-BE32-E72D297353CC}">
              <c16:uniqueId val="{00000002-12DF-468E-815F-9EC4226F89D3}"/>
            </c:ext>
          </c:extLst>
        </c:ser>
        <c:dLbls>
          <c:showLegendKey val="0"/>
          <c:showVal val="0"/>
          <c:showCatName val="0"/>
          <c:showSerName val="0"/>
          <c:showPercent val="0"/>
          <c:showBubbleSize val="0"/>
        </c:dLbls>
        <c:axId val="567681120"/>
        <c:axId val="567684728"/>
      </c:scatterChart>
      <c:valAx>
        <c:axId val="567681120"/>
        <c:scaling>
          <c:orientation val="minMax"/>
          <c:min val="0.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Exponent of the power-law velocity profile (m)</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67684728"/>
        <c:crosses val="autoZero"/>
        <c:crossBetween val="midCat"/>
      </c:valAx>
      <c:valAx>
        <c:axId val="5676847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Residuals</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6768112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400" b="1" i="0" baseline="0">
                <a:effectLst/>
              </a:rPr>
              <a:t>Calculated Concentration over range of Exponent of the power-law velocity profile</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Analysis'!$T$52</c:f>
              <c:strCache>
                <c:ptCount val="1"/>
                <c:pt idx="0">
                  <c:v>Concentration (µg/m3)</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Analysis'!$Q$53:$Q$57</c:f>
              <c:numCache>
                <c:formatCode>General</c:formatCode>
                <c:ptCount val="5"/>
                <c:pt idx="0">
                  <c:v>0.25</c:v>
                </c:pt>
                <c:pt idx="1">
                  <c:v>0.32</c:v>
                </c:pt>
                <c:pt idx="2">
                  <c:v>0.4</c:v>
                </c:pt>
                <c:pt idx="3">
                  <c:v>0.48</c:v>
                </c:pt>
                <c:pt idx="4">
                  <c:v>0.56999999999999995</c:v>
                </c:pt>
              </c:numCache>
            </c:numRef>
          </c:xVal>
          <c:yVal>
            <c:numRef>
              <c:f>'Sensitivity Analysis'!$T$53:$T$57</c:f>
              <c:numCache>
                <c:formatCode>0.00</c:formatCode>
                <c:ptCount val="5"/>
                <c:pt idx="0">
                  <c:v>49.894175196232545</c:v>
                </c:pt>
                <c:pt idx="1">
                  <c:v>42.597080323891291</c:v>
                </c:pt>
                <c:pt idx="2">
                  <c:v>36.083313998714068</c:v>
                </c:pt>
                <c:pt idx="3">
                  <c:v>30.970714074905946</c:v>
                </c:pt>
                <c:pt idx="4">
                  <c:v>26.437410768083822</c:v>
                </c:pt>
              </c:numCache>
            </c:numRef>
          </c:yVal>
          <c:smooth val="0"/>
          <c:extLst>
            <c:ext xmlns:c16="http://schemas.microsoft.com/office/drawing/2014/chart" uri="{C3380CC4-5D6E-409C-BE32-E72D297353CC}">
              <c16:uniqueId val="{00000002-7F12-4890-B77C-81C491830746}"/>
            </c:ext>
          </c:extLst>
        </c:ser>
        <c:dLbls>
          <c:showLegendKey val="0"/>
          <c:showVal val="0"/>
          <c:showCatName val="0"/>
          <c:showSerName val="0"/>
          <c:showPercent val="0"/>
          <c:showBubbleSize val="0"/>
        </c:dLbls>
        <c:axId val="632765560"/>
        <c:axId val="467835040"/>
      </c:scatterChart>
      <c:valAx>
        <c:axId val="632765560"/>
        <c:scaling>
          <c:orientation val="minMax"/>
          <c:min val="0.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Exponent of the power-law velocity profile (m)</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67835040"/>
        <c:crosses val="autoZero"/>
        <c:crossBetween val="midCat"/>
      </c:valAx>
      <c:valAx>
        <c:axId val="467835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Concentration (µg/m3)</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3276556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sz="1400" b="1" i="0" baseline="0">
                <a:effectLst/>
              </a:rPr>
              <a:t>Residual Plot</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Analysis'!$W$52</c:f>
              <c:strCache>
                <c:ptCount val="1"/>
                <c:pt idx="0">
                  <c:v>Residuals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Analysis'!$Q$53:$Q$57</c:f>
              <c:numCache>
                <c:formatCode>General</c:formatCode>
                <c:ptCount val="5"/>
                <c:pt idx="0">
                  <c:v>0.25</c:v>
                </c:pt>
                <c:pt idx="1">
                  <c:v>0.32</c:v>
                </c:pt>
                <c:pt idx="2">
                  <c:v>0.4</c:v>
                </c:pt>
                <c:pt idx="3">
                  <c:v>0.48</c:v>
                </c:pt>
                <c:pt idx="4">
                  <c:v>0.56999999999999995</c:v>
                </c:pt>
              </c:numCache>
            </c:numRef>
          </c:xVal>
          <c:yVal>
            <c:numRef>
              <c:f>'Sensitivity Analysis'!$W$53:$W$57</c:f>
              <c:numCache>
                <c:formatCode>0.00</c:formatCode>
                <c:ptCount val="5"/>
                <c:pt idx="0">
                  <c:v>5.3882917312737888</c:v>
                </c:pt>
                <c:pt idx="1">
                  <c:v>-1.908803141067466</c:v>
                </c:pt>
                <c:pt idx="2">
                  <c:v>-8.4225694662446884</c:v>
                </c:pt>
                <c:pt idx="3">
                  <c:v>-13.535169390052811</c:v>
                </c:pt>
                <c:pt idx="4">
                  <c:v>-18.068472696874935</c:v>
                </c:pt>
              </c:numCache>
            </c:numRef>
          </c:yVal>
          <c:smooth val="0"/>
          <c:extLst>
            <c:ext xmlns:c16="http://schemas.microsoft.com/office/drawing/2014/chart" uri="{C3380CC4-5D6E-409C-BE32-E72D297353CC}">
              <c16:uniqueId val="{00000002-0FBA-42FA-B990-BBBDF16E5389}"/>
            </c:ext>
          </c:extLst>
        </c:ser>
        <c:dLbls>
          <c:showLegendKey val="0"/>
          <c:showVal val="0"/>
          <c:showCatName val="0"/>
          <c:showSerName val="0"/>
          <c:showPercent val="0"/>
          <c:showBubbleSize val="0"/>
        </c:dLbls>
        <c:axId val="646571688"/>
        <c:axId val="646576280"/>
      </c:scatterChart>
      <c:valAx>
        <c:axId val="646571688"/>
        <c:scaling>
          <c:orientation val="minMax"/>
          <c:min val="0.25"/>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Exponent of the power-law velocity profile (m)</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46576280"/>
        <c:crosses val="autoZero"/>
        <c:crossBetween val="midCat"/>
      </c:valAx>
      <c:valAx>
        <c:axId val="646576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Residuals</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46571688"/>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dirty="0"/>
              <a:t>Calculated Concentration over range of Coefficient </a:t>
            </a:r>
            <a:r>
              <a:rPr lang="en-US" b="1" i="1" dirty="0"/>
              <a:t>a</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Analysis'!$Z$52</c:f>
              <c:strCache>
                <c:ptCount val="1"/>
                <c:pt idx="0">
                  <c:v>Concentration (µg/m3)</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Analysis'!$Y$53:$Y$57</c:f>
              <c:numCache>
                <c:formatCode>General</c:formatCode>
                <c:ptCount val="5"/>
                <c:pt idx="0">
                  <c:v>0.32</c:v>
                </c:pt>
                <c:pt idx="1">
                  <c:v>0.4</c:v>
                </c:pt>
                <c:pt idx="2">
                  <c:v>0.5</c:v>
                </c:pt>
                <c:pt idx="3">
                  <c:v>0.6</c:v>
                </c:pt>
                <c:pt idx="4">
                  <c:v>0.72</c:v>
                </c:pt>
              </c:numCache>
            </c:numRef>
          </c:xVal>
          <c:yVal>
            <c:numRef>
              <c:f>'Sensitivity Analysis'!$Z$53:$Z$57</c:f>
              <c:numCache>
                <c:formatCode>0.00</c:formatCode>
                <c:ptCount val="5"/>
                <c:pt idx="0">
                  <c:v>959.93136837610098</c:v>
                </c:pt>
                <c:pt idx="1">
                  <c:v>871.14478549628882</c:v>
                </c:pt>
                <c:pt idx="2">
                  <c:v>777.42160541845112</c:v>
                </c:pt>
                <c:pt idx="3">
                  <c:v>698.89398875159111</c:v>
                </c:pt>
                <c:pt idx="4">
                  <c:v>620.28887211471681</c:v>
                </c:pt>
              </c:numCache>
            </c:numRef>
          </c:yVal>
          <c:smooth val="0"/>
          <c:extLst>
            <c:ext xmlns:c16="http://schemas.microsoft.com/office/drawing/2014/chart" uri="{C3380CC4-5D6E-409C-BE32-E72D297353CC}">
              <c16:uniqueId val="{00000002-3D93-46B5-971C-FC8874B060C9}"/>
            </c:ext>
          </c:extLst>
        </c:ser>
        <c:dLbls>
          <c:showLegendKey val="0"/>
          <c:showVal val="0"/>
          <c:showCatName val="0"/>
          <c:showSerName val="0"/>
          <c:showPercent val="0"/>
          <c:showBubbleSize val="0"/>
        </c:dLbls>
        <c:axId val="646923560"/>
        <c:axId val="646928808"/>
      </c:scatterChart>
      <c:valAx>
        <c:axId val="646923560"/>
        <c:scaling>
          <c:orientation val="minMax"/>
          <c:max val="0.72000000000000008"/>
          <c:min val="0.3200000000000000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dirty="0"/>
                  <a:t>Coefficient </a:t>
                </a:r>
                <a:r>
                  <a:rPr lang="en-US" b="1" i="1" dirty="0"/>
                  <a:t>a</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46928808"/>
        <c:crosses val="autoZero"/>
        <c:crossBetween val="midCat"/>
      </c:valAx>
      <c:valAx>
        <c:axId val="6469288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Concentration (µg/m3)</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4692356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t>Residual Plot</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Analysis'!$U$43</c:f>
              <c:strCache>
                <c:ptCount val="1"/>
                <c:pt idx="0">
                  <c:v>Residuals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Analysis'!$Q$44:$Q$48</c:f>
              <c:numCache>
                <c:formatCode>General</c:formatCode>
                <c:ptCount val="5"/>
                <c:pt idx="0">
                  <c:v>1E-4</c:v>
                </c:pt>
                <c:pt idx="1">
                  <c:v>2.3999999999999998E-3</c:v>
                </c:pt>
                <c:pt idx="2">
                  <c:v>3.0000000000000001E-3</c:v>
                </c:pt>
                <c:pt idx="3">
                  <c:v>3.5999999999999999E-3</c:v>
                </c:pt>
                <c:pt idx="4">
                  <c:v>4.3E-3</c:v>
                </c:pt>
              </c:numCache>
            </c:numRef>
          </c:xVal>
          <c:yVal>
            <c:numRef>
              <c:f>'Sensitivity Analysis'!$U$44:$U$48</c:f>
              <c:numCache>
                <c:formatCode>0.00</c:formatCode>
                <c:ptCount val="5"/>
                <c:pt idx="0">
                  <c:v>-692.22195669726921</c:v>
                </c:pt>
                <c:pt idx="1">
                  <c:v>-28.842581529053064</c:v>
                </c:pt>
                <c:pt idx="2">
                  <c:v>144.21290764526429</c:v>
                </c:pt>
                <c:pt idx="3">
                  <c:v>317.26839681958165</c:v>
                </c:pt>
                <c:pt idx="4">
                  <c:v>519.16646752295162</c:v>
                </c:pt>
              </c:numCache>
            </c:numRef>
          </c:yVal>
          <c:smooth val="0"/>
          <c:extLst>
            <c:ext xmlns:c16="http://schemas.microsoft.com/office/drawing/2014/chart" uri="{C3380CC4-5D6E-409C-BE32-E72D297353CC}">
              <c16:uniqueId val="{00000002-7DF1-42CE-B9D7-74F10BDF42C1}"/>
            </c:ext>
          </c:extLst>
        </c:ser>
        <c:dLbls>
          <c:showLegendKey val="0"/>
          <c:showVal val="0"/>
          <c:showCatName val="0"/>
          <c:showSerName val="0"/>
          <c:showPercent val="0"/>
          <c:showBubbleSize val="0"/>
        </c:dLbls>
        <c:axId val="508856080"/>
        <c:axId val="508863296"/>
      </c:scatterChart>
      <c:valAx>
        <c:axId val="508856080"/>
        <c:scaling>
          <c:orientation val="minMax"/>
          <c:max val="4.6000000000000008E-3"/>
          <c:min val="1.0000000000000003E-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Emission rate of pollutants (q)</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08863296"/>
        <c:crosses val="autoZero"/>
        <c:crossBetween val="midCat"/>
        <c:majorUnit val="5.0000000000000012E-4"/>
      </c:valAx>
      <c:valAx>
        <c:axId val="508863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Residuals</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0885608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t>Residual Plot</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Analysis'!$AC$52</c:f>
              <c:strCache>
                <c:ptCount val="1"/>
                <c:pt idx="0">
                  <c:v>Residuals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Analysis'!$Y$53:$Y$57</c:f>
              <c:numCache>
                <c:formatCode>General</c:formatCode>
                <c:ptCount val="5"/>
                <c:pt idx="0">
                  <c:v>0.32</c:v>
                </c:pt>
                <c:pt idx="1">
                  <c:v>0.4</c:v>
                </c:pt>
                <c:pt idx="2">
                  <c:v>0.5</c:v>
                </c:pt>
                <c:pt idx="3">
                  <c:v>0.6</c:v>
                </c:pt>
                <c:pt idx="4">
                  <c:v>0.72</c:v>
                </c:pt>
              </c:numCache>
            </c:numRef>
          </c:xVal>
          <c:yVal>
            <c:numRef>
              <c:f>'Sensitivity Analysis'!$AC$53:$AC$57</c:f>
              <c:numCache>
                <c:formatCode>0.00</c:formatCode>
                <c:ptCount val="5"/>
                <c:pt idx="0">
                  <c:v>238.86683014977893</c:v>
                </c:pt>
                <c:pt idx="1">
                  <c:v>150.08024726996678</c:v>
                </c:pt>
                <c:pt idx="2">
                  <c:v>56.35706719212908</c:v>
                </c:pt>
                <c:pt idx="3">
                  <c:v>-22.170549474730933</c:v>
                </c:pt>
                <c:pt idx="4">
                  <c:v>-100.77566611160523</c:v>
                </c:pt>
              </c:numCache>
            </c:numRef>
          </c:yVal>
          <c:smooth val="0"/>
          <c:extLst>
            <c:ext xmlns:c16="http://schemas.microsoft.com/office/drawing/2014/chart" uri="{C3380CC4-5D6E-409C-BE32-E72D297353CC}">
              <c16:uniqueId val="{00000002-AE23-46FA-A26D-1E3F3E712B8A}"/>
            </c:ext>
          </c:extLst>
        </c:ser>
        <c:dLbls>
          <c:showLegendKey val="0"/>
          <c:showVal val="0"/>
          <c:showCatName val="0"/>
          <c:showSerName val="0"/>
          <c:showPercent val="0"/>
          <c:showBubbleSize val="0"/>
        </c:dLbls>
        <c:axId val="667277936"/>
        <c:axId val="667284168"/>
      </c:scatterChart>
      <c:valAx>
        <c:axId val="667277936"/>
        <c:scaling>
          <c:orientation val="minMax"/>
          <c:max val="0.72000000000000008"/>
          <c:min val="0.3200000000000000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dirty="0"/>
                  <a:t>Coefficient </a:t>
                </a:r>
                <a:r>
                  <a:rPr lang="en-US" b="1" i="1" dirty="0"/>
                  <a:t>a</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67284168"/>
        <c:crosses val="autoZero"/>
        <c:crossBetween val="midCat"/>
      </c:valAx>
      <c:valAx>
        <c:axId val="6672841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Residuals</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67277936"/>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dirty="0"/>
              <a:t>Calculated Concentration over range of Coefficient </a:t>
            </a:r>
            <a:r>
              <a:rPr lang="en-US" sz="1400" b="1" i="1" u="none" strike="noStrike" baseline="0" dirty="0">
                <a:effectLst/>
              </a:rPr>
              <a:t>a</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Analysis'!$AA$52</c:f>
              <c:strCache>
                <c:ptCount val="1"/>
                <c:pt idx="0">
                  <c:v>Concentration (µg/m3)</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Analysis'!$Y$53:$Y$57</c:f>
              <c:numCache>
                <c:formatCode>General</c:formatCode>
                <c:ptCount val="5"/>
                <c:pt idx="0">
                  <c:v>0.32</c:v>
                </c:pt>
                <c:pt idx="1">
                  <c:v>0.4</c:v>
                </c:pt>
                <c:pt idx="2">
                  <c:v>0.5</c:v>
                </c:pt>
                <c:pt idx="3">
                  <c:v>0.6</c:v>
                </c:pt>
                <c:pt idx="4">
                  <c:v>0.72</c:v>
                </c:pt>
              </c:numCache>
            </c:numRef>
          </c:xVal>
          <c:yVal>
            <c:numRef>
              <c:f>'Sensitivity Analysis'!$AA$53:$AA$57</c:f>
              <c:numCache>
                <c:formatCode>0.00</c:formatCode>
                <c:ptCount val="5"/>
                <c:pt idx="0">
                  <c:v>398.14472884676468</c:v>
                </c:pt>
                <c:pt idx="1">
                  <c:v>321.38036297114473</c:v>
                </c:pt>
                <c:pt idx="2">
                  <c:v>254.47469037005541</c:v>
                </c:pt>
                <c:pt idx="3">
                  <c:v>207.47972893360844</c:v>
                </c:pt>
                <c:pt idx="4">
                  <c:v>167.27470702918993</c:v>
                </c:pt>
              </c:numCache>
            </c:numRef>
          </c:yVal>
          <c:smooth val="0"/>
          <c:extLst>
            <c:ext xmlns:c16="http://schemas.microsoft.com/office/drawing/2014/chart" uri="{C3380CC4-5D6E-409C-BE32-E72D297353CC}">
              <c16:uniqueId val="{00000002-A5B9-48DF-B4FA-ED0A06AE0D1C}"/>
            </c:ext>
          </c:extLst>
        </c:ser>
        <c:dLbls>
          <c:showLegendKey val="0"/>
          <c:showVal val="0"/>
          <c:showCatName val="0"/>
          <c:showSerName val="0"/>
          <c:showPercent val="0"/>
          <c:showBubbleSize val="0"/>
        </c:dLbls>
        <c:axId val="667276296"/>
        <c:axId val="667282528"/>
      </c:scatterChart>
      <c:valAx>
        <c:axId val="667276296"/>
        <c:scaling>
          <c:orientation val="minMax"/>
          <c:max val="0.72000000000000008"/>
          <c:min val="0.3200000000000000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dirty="0"/>
                  <a:t>Coefficient </a:t>
                </a:r>
                <a:r>
                  <a:rPr lang="en-US" sz="1000" b="1" i="1" u="none" strike="noStrike" baseline="0" dirty="0">
                    <a:effectLst/>
                  </a:rPr>
                  <a:t>a</a:t>
                </a:r>
                <a:endParaRPr lang="en-US" b="1" dirty="0"/>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67282528"/>
        <c:crosses val="autoZero"/>
        <c:crossBetween val="midCat"/>
      </c:valAx>
      <c:valAx>
        <c:axId val="6672825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Concentration (µg/m3)</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67276296"/>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t>Residual Plot</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Analysis'!$AD$52</c:f>
              <c:strCache>
                <c:ptCount val="1"/>
                <c:pt idx="0">
                  <c:v>Residuals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Analysis'!$Y$53:$Y$57</c:f>
              <c:numCache>
                <c:formatCode>General</c:formatCode>
                <c:ptCount val="5"/>
                <c:pt idx="0">
                  <c:v>0.32</c:v>
                </c:pt>
                <c:pt idx="1">
                  <c:v>0.4</c:v>
                </c:pt>
                <c:pt idx="2">
                  <c:v>0.5</c:v>
                </c:pt>
                <c:pt idx="3">
                  <c:v>0.6</c:v>
                </c:pt>
                <c:pt idx="4">
                  <c:v>0.72</c:v>
                </c:pt>
              </c:numCache>
            </c:numRef>
          </c:xVal>
          <c:yVal>
            <c:numRef>
              <c:f>'Sensitivity Analysis'!$AD$53:$AD$57</c:f>
              <c:numCache>
                <c:formatCode>0.00</c:formatCode>
                <c:ptCount val="5"/>
                <c:pt idx="0">
                  <c:v>178.14084575016429</c:v>
                </c:pt>
                <c:pt idx="1">
                  <c:v>101.37647987454434</c:v>
                </c:pt>
                <c:pt idx="2">
                  <c:v>34.470807273455023</c:v>
                </c:pt>
                <c:pt idx="3">
                  <c:v>-12.524154162991948</c:v>
                </c:pt>
                <c:pt idx="4">
                  <c:v>-52.729176067410464</c:v>
                </c:pt>
              </c:numCache>
            </c:numRef>
          </c:yVal>
          <c:smooth val="0"/>
          <c:extLst>
            <c:ext xmlns:c16="http://schemas.microsoft.com/office/drawing/2014/chart" uri="{C3380CC4-5D6E-409C-BE32-E72D297353CC}">
              <c16:uniqueId val="{00000002-69DD-45D3-A41E-D477E61A7F78}"/>
            </c:ext>
          </c:extLst>
        </c:ser>
        <c:dLbls>
          <c:showLegendKey val="0"/>
          <c:showVal val="0"/>
          <c:showCatName val="0"/>
          <c:showSerName val="0"/>
          <c:showPercent val="0"/>
          <c:showBubbleSize val="0"/>
        </c:dLbls>
        <c:axId val="667276624"/>
        <c:axId val="667279248"/>
      </c:scatterChart>
      <c:valAx>
        <c:axId val="667276624"/>
        <c:scaling>
          <c:orientation val="minMax"/>
          <c:max val="0.72000000000000008"/>
          <c:min val="0.3200000000000000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dirty="0"/>
                  <a:t>Coefficient </a:t>
                </a:r>
                <a:r>
                  <a:rPr lang="en-US" sz="1000" b="1" i="1" u="none" strike="noStrike" baseline="0" dirty="0">
                    <a:effectLst/>
                  </a:rPr>
                  <a:t>a</a:t>
                </a:r>
                <a:endParaRPr lang="en-US" b="1" i="1" dirty="0"/>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67279248"/>
        <c:crosses val="autoZero"/>
        <c:crossBetween val="midCat"/>
      </c:valAx>
      <c:valAx>
        <c:axId val="6672792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Residuals</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67276624"/>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dirty="0"/>
              <a:t>Calculated Concentration over range of Coefficient </a:t>
            </a:r>
            <a:r>
              <a:rPr lang="en-US" sz="1400" b="1" i="1" u="none" strike="noStrike" baseline="0" dirty="0">
                <a:effectLst/>
              </a:rPr>
              <a:t>a</a:t>
            </a:r>
            <a:endParaRPr lang="en-US" b="1" i="1" dirty="0"/>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Analysis'!$AB$52</c:f>
              <c:strCache>
                <c:ptCount val="1"/>
                <c:pt idx="0">
                  <c:v>Concentration (µg/m3)</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Analysis'!$Y$53:$Y$57</c:f>
              <c:numCache>
                <c:formatCode>General</c:formatCode>
                <c:ptCount val="5"/>
                <c:pt idx="0">
                  <c:v>0.32</c:v>
                </c:pt>
                <c:pt idx="1">
                  <c:v>0.4</c:v>
                </c:pt>
                <c:pt idx="2">
                  <c:v>0.5</c:v>
                </c:pt>
                <c:pt idx="3">
                  <c:v>0.6</c:v>
                </c:pt>
                <c:pt idx="4">
                  <c:v>0.72</c:v>
                </c:pt>
              </c:numCache>
            </c:numRef>
          </c:xVal>
          <c:yVal>
            <c:numRef>
              <c:f>'Sensitivity Analysis'!$AB$53:$AB$57</c:f>
              <c:numCache>
                <c:formatCode>0.00</c:formatCode>
                <c:ptCount val="5"/>
                <c:pt idx="0">
                  <c:v>99.164438234301144</c:v>
                </c:pt>
                <c:pt idx="1">
                  <c:v>73.349950434529106</c:v>
                </c:pt>
                <c:pt idx="2">
                  <c:v>53.68608913801404</c:v>
                </c:pt>
                <c:pt idx="3">
                  <c:v>41.323500972693061</c:v>
                </c:pt>
                <c:pt idx="4">
                  <c:v>31.64265668748812</c:v>
                </c:pt>
              </c:numCache>
            </c:numRef>
          </c:yVal>
          <c:smooth val="0"/>
          <c:extLst>
            <c:ext xmlns:c16="http://schemas.microsoft.com/office/drawing/2014/chart" uri="{C3380CC4-5D6E-409C-BE32-E72D297353CC}">
              <c16:uniqueId val="{00000002-11C7-4F2B-A389-1FEDCF93CBD8}"/>
            </c:ext>
          </c:extLst>
        </c:ser>
        <c:dLbls>
          <c:showLegendKey val="0"/>
          <c:showVal val="0"/>
          <c:showCatName val="0"/>
          <c:showSerName val="0"/>
          <c:showPercent val="0"/>
          <c:showBubbleSize val="0"/>
        </c:dLbls>
        <c:axId val="639097592"/>
        <c:axId val="639095296"/>
      </c:scatterChart>
      <c:valAx>
        <c:axId val="639097592"/>
        <c:scaling>
          <c:orientation val="minMax"/>
          <c:max val="0.72000000000000008"/>
          <c:min val="0.3200000000000000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dirty="0"/>
                  <a:t>Coefficient </a:t>
                </a:r>
                <a:r>
                  <a:rPr lang="en-US" sz="1000" b="1" i="1" u="none" strike="noStrike" baseline="0" dirty="0">
                    <a:effectLst/>
                  </a:rPr>
                  <a:t>a</a:t>
                </a:r>
                <a:endParaRPr lang="en-US" b="1" dirty="0"/>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39095296"/>
        <c:crosses val="autoZero"/>
        <c:crossBetween val="midCat"/>
      </c:valAx>
      <c:valAx>
        <c:axId val="6390952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Concentration (µg/m3)</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39097592"/>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t>Residual Plot</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Analysis'!$AE$52</c:f>
              <c:strCache>
                <c:ptCount val="1"/>
                <c:pt idx="0">
                  <c:v>Residuals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Analysis'!$Y$53:$Y$57</c:f>
              <c:numCache>
                <c:formatCode>General</c:formatCode>
                <c:ptCount val="5"/>
                <c:pt idx="0">
                  <c:v>0.32</c:v>
                </c:pt>
                <c:pt idx="1">
                  <c:v>0.4</c:v>
                </c:pt>
                <c:pt idx="2">
                  <c:v>0.5</c:v>
                </c:pt>
                <c:pt idx="3">
                  <c:v>0.6</c:v>
                </c:pt>
                <c:pt idx="4">
                  <c:v>0.72</c:v>
                </c:pt>
              </c:numCache>
            </c:numRef>
          </c:xVal>
          <c:yVal>
            <c:numRef>
              <c:f>'Sensitivity Analysis'!$AE$53:$AE$57</c:f>
              <c:numCache>
                <c:formatCode>0.00</c:formatCode>
                <c:ptCount val="5"/>
                <c:pt idx="0">
                  <c:v>54.658554769342388</c:v>
                </c:pt>
                <c:pt idx="1">
                  <c:v>28.844066969570349</c:v>
                </c:pt>
                <c:pt idx="2">
                  <c:v>9.1802056730552835</c:v>
                </c:pt>
                <c:pt idx="3">
                  <c:v>-3.1823824922656954</c:v>
                </c:pt>
                <c:pt idx="4">
                  <c:v>-12.863226777470636</c:v>
                </c:pt>
              </c:numCache>
            </c:numRef>
          </c:yVal>
          <c:smooth val="0"/>
          <c:extLst>
            <c:ext xmlns:c16="http://schemas.microsoft.com/office/drawing/2014/chart" uri="{C3380CC4-5D6E-409C-BE32-E72D297353CC}">
              <c16:uniqueId val="{00000002-72B5-4FE6-ACD7-7D6732CC2ACF}"/>
            </c:ext>
          </c:extLst>
        </c:ser>
        <c:dLbls>
          <c:showLegendKey val="0"/>
          <c:showVal val="0"/>
          <c:showCatName val="0"/>
          <c:showSerName val="0"/>
          <c:showPercent val="0"/>
          <c:showBubbleSize val="0"/>
        </c:dLbls>
        <c:axId val="667285152"/>
        <c:axId val="667288432"/>
      </c:scatterChart>
      <c:valAx>
        <c:axId val="667285152"/>
        <c:scaling>
          <c:orientation val="minMax"/>
          <c:max val="0.72000000000000008"/>
          <c:min val="0.32000000000000006"/>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dirty="0"/>
                  <a:t>Coefficient </a:t>
                </a:r>
                <a:r>
                  <a:rPr lang="en-US" sz="1000" b="1" i="1" u="none" strike="noStrike" baseline="0" dirty="0">
                    <a:effectLst/>
                  </a:rPr>
                  <a:t>a</a:t>
                </a:r>
                <a:endParaRPr lang="en-US" b="1" i="1" dirty="0"/>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67288432"/>
        <c:crosses val="autoZero"/>
        <c:crossBetween val="midCat"/>
      </c:valAx>
      <c:valAx>
        <c:axId val="6672884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Residuals</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67285152"/>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t>Calculated Concentration over range of Spread due to Mobile Turbulance</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Analysis'!$J$52</c:f>
              <c:strCache>
                <c:ptCount val="1"/>
                <c:pt idx="0">
                  <c:v>Concentration (µg/m3)</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Analysis'!$I$53:$I$57</c:f>
              <c:numCache>
                <c:formatCode>General</c:formatCode>
                <c:ptCount val="5"/>
                <c:pt idx="0">
                  <c:v>0.6</c:v>
                </c:pt>
                <c:pt idx="1">
                  <c:v>0.7</c:v>
                </c:pt>
                <c:pt idx="2">
                  <c:v>0.8</c:v>
                </c:pt>
                <c:pt idx="3">
                  <c:v>0.9</c:v>
                </c:pt>
                <c:pt idx="4">
                  <c:v>1</c:v>
                </c:pt>
              </c:numCache>
            </c:numRef>
          </c:xVal>
          <c:yVal>
            <c:numRef>
              <c:f>'Sensitivity Analysis'!$J$53:$J$57</c:f>
              <c:numCache>
                <c:formatCode>0.00</c:formatCode>
                <c:ptCount val="5"/>
                <c:pt idx="0">
                  <c:v>972.52420323143451</c:v>
                </c:pt>
                <c:pt idx="1">
                  <c:v>845.74455911518919</c:v>
                </c:pt>
                <c:pt idx="2">
                  <c:v>743.5363343796356</c:v>
                </c:pt>
                <c:pt idx="3">
                  <c:v>659.8073340601677</c:v>
                </c:pt>
                <c:pt idx="4">
                  <c:v>590.26050727651079</c:v>
                </c:pt>
              </c:numCache>
            </c:numRef>
          </c:yVal>
          <c:smooth val="0"/>
          <c:extLst>
            <c:ext xmlns:c16="http://schemas.microsoft.com/office/drawing/2014/chart" uri="{C3380CC4-5D6E-409C-BE32-E72D297353CC}">
              <c16:uniqueId val="{00000002-040D-4A7B-B321-0CBE6D79FB8E}"/>
            </c:ext>
          </c:extLst>
        </c:ser>
        <c:dLbls>
          <c:showLegendKey val="0"/>
          <c:showVal val="0"/>
          <c:showCatName val="0"/>
          <c:showSerName val="0"/>
          <c:showPercent val="0"/>
          <c:showBubbleSize val="0"/>
        </c:dLbls>
        <c:axId val="681165448"/>
        <c:axId val="681162496"/>
      </c:scatterChart>
      <c:valAx>
        <c:axId val="681165448"/>
        <c:scaling>
          <c:orientation val="minMax"/>
          <c:max val="1"/>
          <c:min val="0.600000000000000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Spread due to Mobile Turbulance (m_t)</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81162496"/>
        <c:crosses val="autoZero"/>
        <c:crossBetween val="midCat"/>
      </c:valAx>
      <c:valAx>
        <c:axId val="681162496"/>
        <c:scaling>
          <c:orientation val="minMax"/>
          <c:min val="4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Concentration (µg/m3)</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81165448"/>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t>Residual Plot</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Analysis'!$M$52</c:f>
              <c:strCache>
                <c:ptCount val="1"/>
                <c:pt idx="0">
                  <c:v>Residuals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Analysis'!$I$53:$I$57</c:f>
              <c:numCache>
                <c:formatCode>General</c:formatCode>
                <c:ptCount val="5"/>
                <c:pt idx="0">
                  <c:v>0.6</c:v>
                </c:pt>
                <c:pt idx="1">
                  <c:v>0.7</c:v>
                </c:pt>
                <c:pt idx="2">
                  <c:v>0.8</c:v>
                </c:pt>
                <c:pt idx="3">
                  <c:v>0.9</c:v>
                </c:pt>
                <c:pt idx="4">
                  <c:v>1</c:v>
                </c:pt>
              </c:numCache>
            </c:numRef>
          </c:xVal>
          <c:yVal>
            <c:numRef>
              <c:f>'Sensitivity Analysis'!$M$53:$M$57</c:f>
              <c:numCache>
                <c:formatCode>0.00</c:formatCode>
                <c:ptCount val="5"/>
                <c:pt idx="0">
                  <c:v>251.45966500511247</c:v>
                </c:pt>
                <c:pt idx="1">
                  <c:v>124.68002088886715</c:v>
                </c:pt>
                <c:pt idx="2">
                  <c:v>22.471796153313562</c:v>
                </c:pt>
                <c:pt idx="3">
                  <c:v>-61.257204166154338</c:v>
                </c:pt>
                <c:pt idx="4">
                  <c:v>-130.80403094981125</c:v>
                </c:pt>
              </c:numCache>
            </c:numRef>
          </c:yVal>
          <c:smooth val="0"/>
          <c:extLst>
            <c:ext xmlns:c16="http://schemas.microsoft.com/office/drawing/2014/chart" uri="{C3380CC4-5D6E-409C-BE32-E72D297353CC}">
              <c16:uniqueId val="{00000002-8848-4506-8BE6-7A9E25F7072A}"/>
            </c:ext>
          </c:extLst>
        </c:ser>
        <c:dLbls>
          <c:showLegendKey val="0"/>
          <c:showVal val="0"/>
          <c:showCatName val="0"/>
          <c:showSerName val="0"/>
          <c:showPercent val="0"/>
          <c:showBubbleSize val="0"/>
        </c:dLbls>
        <c:axId val="644135880"/>
        <c:axId val="644138832"/>
      </c:scatterChart>
      <c:valAx>
        <c:axId val="644135880"/>
        <c:scaling>
          <c:orientation val="minMax"/>
          <c:max val="1"/>
          <c:min val="0.600000000000000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Spread due to Mobile Turbulance (m_t)</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44138832"/>
        <c:crosses val="autoZero"/>
        <c:crossBetween val="midCat"/>
      </c:valAx>
      <c:valAx>
        <c:axId val="6441388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Residuals</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4413588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t>Calculated Concentration over range of Spread due to Mobile Turbulance</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Analysis'!$K$52</c:f>
              <c:strCache>
                <c:ptCount val="1"/>
                <c:pt idx="0">
                  <c:v>Concentration (µg/m3)</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Analysis'!$I$53:$I$57</c:f>
              <c:numCache>
                <c:formatCode>General</c:formatCode>
                <c:ptCount val="5"/>
                <c:pt idx="0">
                  <c:v>0.6</c:v>
                </c:pt>
                <c:pt idx="1">
                  <c:v>0.7</c:v>
                </c:pt>
                <c:pt idx="2">
                  <c:v>0.8</c:v>
                </c:pt>
                <c:pt idx="3">
                  <c:v>0.9</c:v>
                </c:pt>
                <c:pt idx="4">
                  <c:v>1</c:v>
                </c:pt>
              </c:numCache>
            </c:numRef>
          </c:xVal>
          <c:yVal>
            <c:numRef>
              <c:f>'Sensitivity Analysis'!$K$53:$K$57</c:f>
              <c:numCache>
                <c:formatCode>0.00</c:formatCode>
                <c:ptCount val="5"/>
                <c:pt idx="0">
                  <c:v>252.61525851332158</c:v>
                </c:pt>
                <c:pt idx="1">
                  <c:v>237.21927372561174</c:v>
                </c:pt>
                <c:pt idx="2">
                  <c:v>223.28237156867579</c:v>
                </c:pt>
                <c:pt idx="3">
                  <c:v>210.62047435117839</c:v>
                </c:pt>
                <c:pt idx="4">
                  <c:v>199.07810473605539</c:v>
                </c:pt>
              </c:numCache>
            </c:numRef>
          </c:yVal>
          <c:smooth val="0"/>
          <c:extLst>
            <c:ext xmlns:c16="http://schemas.microsoft.com/office/drawing/2014/chart" uri="{C3380CC4-5D6E-409C-BE32-E72D297353CC}">
              <c16:uniqueId val="{00000002-4FD2-4740-ABF4-FF0D9DB5FC7F}"/>
            </c:ext>
          </c:extLst>
        </c:ser>
        <c:dLbls>
          <c:showLegendKey val="0"/>
          <c:showVal val="0"/>
          <c:showCatName val="0"/>
          <c:showSerName val="0"/>
          <c:showPercent val="0"/>
          <c:showBubbleSize val="0"/>
        </c:dLbls>
        <c:axId val="681152984"/>
        <c:axId val="681158232"/>
      </c:scatterChart>
      <c:valAx>
        <c:axId val="681152984"/>
        <c:scaling>
          <c:orientation val="minMax"/>
          <c:max val="1"/>
          <c:min val="0.600000000000000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Spread due to Mobile Turbulance (m_t)</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81158232"/>
        <c:crosses val="autoZero"/>
        <c:crossBetween val="midCat"/>
      </c:valAx>
      <c:valAx>
        <c:axId val="681158232"/>
        <c:scaling>
          <c:orientation val="minMax"/>
          <c:min val="15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Concentration (µg/m3)</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81152984"/>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t>Residual Plot</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Analysis'!$N$52</c:f>
              <c:strCache>
                <c:ptCount val="1"/>
                <c:pt idx="0">
                  <c:v>Residuals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Analysis'!$I$53:$I$57</c:f>
              <c:numCache>
                <c:formatCode>General</c:formatCode>
                <c:ptCount val="5"/>
                <c:pt idx="0">
                  <c:v>0.6</c:v>
                </c:pt>
                <c:pt idx="1">
                  <c:v>0.7</c:v>
                </c:pt>
                <c:pt idx="2">
                  <c:v>0.8</c:v>
                </c:pt>
                <c:pt idx="3">
                  <c:v>0.9</c:v>
                </c:pt>
                <c:pt idx="4">
                  <c:v>1</c:v>
                </c:pt>
              </c:numCache>
            </c:numRef>
          </c:xVal>
          <c:yVal>
            <c:numRef>
              <c:f>'Sensitivity Analysis'!$N$53:$N$57</c:f>
              <c:numCache>
                <c:formatCode>0.00</c:formatCode>
                <c:ptCount val="5"/>
                <c:pt idx="0">
                  <c:v>32.611375416721188</c:v>
                </c:pt>
                <c:pt idx="1">
                  <c:v>17.215390629011353</c:v>
                </c:pt>
                <c:pt idx="2">
                  <c:v>3.2784884720753951</c:v>
                </c:pt>
                <c:pt idx="3">
                  <c:v>-9.3834087454220025</c:v>
                </c:pt>
                <c:pt idx="4">
                  <c:v>-20.925778360544996</c:v>
                </c:pt>
              </c:numCache>
            </c:numRef>
          </c:yVal>
          <c:smooth val="0"/>
          <c:extLst>
            <c:ext xmlns:c16="http://schemas.microsoft.com/office/drawing/2014/chart" uri="{C3380CC4-5D6E-409C-BE32-E72D297353CC}">
              <c16:uniqueId val="{00000002-4782-49BA-A097-963794C00F70}"/>
            </c:ext>
          </c:extLst>
        </c:ser>
        <c:dLbls>
          <c:showLegendKey val="0"/>
          <c:showVal val="0"/>
          <c:showCatName val="0"/>
          <c:showSerName val="0"/>
          <c:showPercent val="0"/>
          <c:showBubbleSize val="0"/>
        </c:dLbls>
        <c:axId val="667297272"/>
        <c:axId val="667297600"/>
      </c:scatterChart>
      <c:valAx>
        <c:axId val="667297272"/>
        <c:scaling>
          <c:orientation val="minMax"/>
          <c:max val="1"/>
          <c:min val="0.600000000000000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Spread due to Mobile Turbulance (m_t)</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67297600"/>
        <c:crosses val="autoZero"/>
        <c:crossBetween val="midCat"/>
      </c:valAx>
      <c:valAx>
        <c:axId val="6672976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Residuals</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67297272"/>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t>Calculated Concentration over range of Spread due to Mobile Turbulance</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Analysis'!$L$52</c:f>
              <c:strCache>
                <c:ptCount val="1"/>
                <c:pt idx="0">
                  <c:v>Concentration (µg/m3)</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Analysis'!$I$53:$I$57</c:f>
              <c:numCache>
                <c:formatCode>General</c:formatCode>
                <c:ptCount val="5"/>
                <c:pt idx="0">
                  <c:v>0.6</c:v>
                </c:pt>
                <c:pt idx="1">
                  <c:v>0.7</c:v>
                </c:pt>
                <c:pt idx="2">
                  <c:v>0.8</c:v>
                </c:pt>
                <c:pt idx="3">
                  <c:v>0.9</c:v>
                </c:pt>
                <c:pt idx="4">
                  <c:v>1</c:v>
                </c:pt>
              </c:numCache>
            </c:numRef>
          </c:xVal>
          <c:yVal>
            <c:numRef>
              <c:f>'Sensitivity Analysis'!$L$53:$L$57</c:f>
              <c:numCache>
                <c:formatCode>0.00</c:formatCode>
                <c:ptCount val="5"/>
                <c:pt idx="0">
                  <c:v>46.80701405709577</c:v>
                </c:pt>
                <c:pt idx="1">
                  <c:v>45.761113402468617</c:v>
                </c:pt>
                <c:pt idx="2">
                  <c:v>44.752446502982259</c:v>
                </c:pt>
                <c:pt idx="3">
                  <c:v>43.779207699179636</c:v>
                </c:pt>
                <c:pt idx="4">
                  <c:v>42.8397015599082</c:v>
                </c:pt>
              </c:numCache>
            </c:numRef>
          </c:yVal>
          <c:smooth val="0"/>
          <c:extLst>
            <c:ext xmlns:c16="http://schemas.microsoft.com/office/drawing/2014/chart" uri="{C3380CC4-5D6E-409C-BE32-E72D297353CC}">
              <c16:uniqueId val="{00000002-2205-4EB3-AE94-57FFC7F24084}"/>
            </c:ext>
          </c:extLst>
        </c:ser>
        <c:dLbls>
          <c:showLegendKey val="0"/>
          <c:showVal val="0"/>
          <c:showCatName val="0"/>
          <c:showSerName val="0"/>
          <c:showPercent val="0"/>
          <c:showBubbleSize val="0"/>
        </c:dLbls>
        <c:axId val="681162824"/>
        <c:axId val="681165776"/>
      </c:scatterChart>
      <c:valAx>
        <c:axId val="681162824"/>
        <c:scaling>
          <c:orientation val="minMax"/>
          <c:max val="1"/>
          <c:min val="0.600000000000000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Spread due to Mobile Turbulance (m_t)</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81165776"/>
        <c:crosses val="autoZero"/>
        <c:crossBetween val="midCat"/>
      </c:valAx>
      <c:valAx>
        <c:axId val="68116577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Concentration (µg/m3)</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81162824"/>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t>Residual Plot</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Analysis'!$V$43</c:f>
              <c:strCache>
                <c:ptCount val="1"/>
                <c:pt idx="0">
                  <c:v>Residuals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trendline>
            <c:spPr>
              <a:ln w="19050" cap="rnd">
                <a:solidFill>
                  <a:schemeClr val="accent1"/>
                </a:solidFill>
                <a:prstDash val="sysDot"/>
              </a:ln>
              <a:effectLst/>
            </c:spPr>
            <c:trendlineType val="linear"/>
            <c:dispRSqr val="0"/>
            <c:dispEq val="0"/>
          </c:trendline>
          <c:xVal>
            <c:numRef>
              <c:f>'Sensitivity Analysis'!$Q$44:$Q$48</c:f>
              <c:numCache>
                <c:formatCode>General</c:formatCode>
                <c:ptCount val="5"/>
                <c:pt idx="0">
                  <c:v>1E-4</c:v>
                </c:pt>
                <c:pt idx="1">
                  <c:v>2.3999999999999998E-3</c:v>
                </c:pt>
                <c:pt idx="2">
                  <c:v>3.0000000000000001E-3</c:v>
                </c:pt>
                <c:pt idx="3">
                  <c:v>3.5999999999999999E-3</c:v>
                </c:pt>
                <c:pt idx="4">
                  <c:v>4.3E-3</c:v>
                </c:pt>
              </c:numCache>
            </c:numRef>
          </c:xVal>
          <c:yVal>
            <c:numRef>
              <c:f>'Sensitivity Analysis'!$V$44:$V$48</c:f>
              <c:numCache>
                <c:formatCode>0.00</c:formatCode>
                <c:ptCount val="5"/>
                <c:pt idx="0">
                  <c:v>-218.22364775800204</c:v>
                </c:pt>
                <c:pt idx="1">
                  <c:v>-177.27823497023999</c:v>
                </c:pt>
                <c:pt idx="2">
                  <c:v>-166.59682293864989</c:v>
                </c:pt>
                <c:pt idx="3">
                  <c:v>-155.91541090705979</c:v>
                </c:pt>
                <c:pt idx="4">
                  <c:v>-143.45376353687135</c:v>
                </c:pt>
              </c:numCache>
            </c:numRef>
          </c:yVal>
          <c:smooth val="0"/>
          <c:extLst>
            <c:ext xmlns:c16="http://schemas.microsoft.com/office/drawing/2014/chart" uri="{C3380CC4-5D6E-409C-BE32-E72D297353CC}">
              <c16:uniqueId val="{00000003-5CAD-4736-BD41-D94059A1F4D4}"/>
            </c:ext>
          </c:extLst>
        </c:ser>
        <c:dLbls>
          <c:showLegendKey val="0"/>
          <c:showVal val="0"/>
          <c:showCatName val="0"/>
          <c:showSerName val="0"/>
          <c:showPercent val="0"/>
          <c:showBubbleSize val="0"/>
        </c:dLbls>
        <c:axId val="641876792"/>
        <c:axId val="641875152"/>
      </c:scatterChart>
      <c:valAx>
        <c:axId val="641876792"/>
        <c:scaling>
          <c:orientation val="minMax"/>
          <c:min val="1.0000000000000003E-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Emission rate of pollutants (q)</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41875152"/>
        <c:crosses val="autoZero"/>
        <c:crossBetween val="midCat"/>
      </c:valAx>
      <c:valAx>
        <c:axId val="641875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Residuals</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41876792"/>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t>Residual Plot</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Analysis'!$O$52</c:f>
              <c:strCache>
                <c:ptCount val="1"/>
                <c:pt idx="0">
                  <c:v>Residuals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Analysis'!$I$53:$I$57</c:f>
              <c:numCache>
                <c:formatCode>General</c:formatCode>
                <c:ptCount val="5"/>
                <c:pt idx="0">
                  <c:v>0.6</c:v>
                </c:pt>
                <c:pt idx="1">
                  <c:v>0.7</c:v>
                </c:pt>
                <c:pt idx="2">
                  <c:v>0.8</c:v>
                </c:pt>
                <c:pt idx="3">
                  <c:v>0.9</c:v>
                </c:pt>
                <c:pt idx="4">
                  <c:v>1</c:v>
                </c:pt>
              </c:numCache>
            </c:numRef>
          </c:xVal>
          <c:yVal>
            <c:numRef>
              <c:f>'Sensitivity Analysis'!$O$53:$O$57</c:f>
              <c:numCache>
                <c:formatCode>0.00</c:formatCode>
                <c:ptCount val="5"/>
                <c:pt idx="0">
                  <c:v>2.3011305921370138</c:v>
                </c:pt>
                <c:pt idx="1">
                  <c:v>1.2552299375098599</c:v>
                </c:pt>
                <c:pt idx="2">
                  <c:v>0.24656303802350266</c:v>
                </c:pt>
                <c:pt idx="3">
                  <c:v>-0.7266757657791203</c:v>
                </c:pt>
                <c:pt idx="4">
                  <c:v>-1.6661819050505571</c:v>
                </c:pt>
              </c:numCache>
            </c:numRef>
          </c:yVal>
          <c:smooth val="0"/>
          <c:extLst>
            <c:ext xmlns:c16="http://schemas.microsoft.com/office/drawing/2014/chart" uri="{C3380CC4-5D6E-409C-BE32-E72D297353CC}">
              <c16:uniqueId val="{00000002-1D0E-4120-9136-6124324CCE18}"/>
            </c:ext>
          </c:extLst>
        </c:ser>
        <c:dLbls>
          <c:showLegendKey val="0"/>
          <c:showVal val="0"/>
          <c:showCatName val="0"/>
          <c:showSerName val="0"/>
          <c:showPercent val="0"/>
          <c:showBubbleSize val="0"/>
        </c:dLbls>
        <c:axId val="678264336"/>
        <c:axId val="678259744"/>
      </c:scatterChart>
      <c:valAx>
        <c:axId val="678264336"/>
        <c:scaling>
          <c:orientation val="minMax"/>
          <c:max val="1"/>
          <c:min val="0.600000000000000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Spread due to Mobile Turbulance (m_t)</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78259744"/>
        <c:crosses val="autoZero"/>
        <c:crossBetween val="midCat"/>
      </c:valAx>
      <c:valAx>
        <c:axId val="6782597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Residuals</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78264336"/>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dirty="0"/>
              <a:t>Calculated Concentration over range of Coefficient </a:t>
            </a:r>
            <a:r>
              <a:rPr lang="en-US" sz="1400" b="1" i="1" u="none" strike="noStrike" baseline="0" dirty="0" err="1">
                <a:effectLst/>
              </a:rPr>
              <a:t>b_s</a:t>
            </a:r>
            <a:endParaRPr lang="en-US" b="1" i="1" dirty="0"/>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Analysis'!$AB$19</c:f>
              <c:strCache>
                <c:ptCount val="1"/>
                <c:pt idx="0">
                  <c:v>Concentration (µg/m3)</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Analysis'!$AA$20:$AA$24</c:f>
              <c:numCache>
                <c:formatCode>General</c:formatCode>
                <c:ptCount val="5"/>
                <c:pt idx="0">
                  <c:v>2.04</c:v>
                </c:pt>
                <c:pt idx="1">
                  <c:v>2.56</c:v>
                </c:pt>
                <c:pt idx="2">
                  <c:v>3.2</c:v>
                </c:pt>
                <c:pt idx="3">
                  <c:v>3.84</c:v>
                </c:pt>
                <c:pt idx="4">
                  <c:v>4.5999999999999996</c:v>
                </c:pt>
              </c:numCache>
            </c:numRef>
          </c:xVal>
          <c:yVal>
            <c:numRef>
              <c:f>'Sensitivity Analysis'!$AB$20:$AB$24</c:f>
              <c:numCache>
                <c:formatCode>0.00</c:formatCode>
                <c:ptCount val="5"/>
                <c:pt idx="0">
                  <c:v>714.7203405925294</c:v>
                </c:pt>
                <c:pt idx="1">
                  <c:v>718.16872513549981</c:v>
                </c:pt>
                <c:pt idx="2">
                  <c:v>722.37419132708033</c:v>
                </c:pt>
                <c:pt idx="3">
                  <c:v>726.53751258561533</c:v>
                </c:pt>
                <c:pt idx="4">
                  <c:v>731.42752557908398</c:v>
                </c:pt>
              </c:numCache>
            </c:numRef>
          </c:yVal>
          <c:smooth val="0"/>
          <c:extLst>
            <c:ext xmlns:c16="http://schemas.microsoft.com/office/drawing/2014/chart" uri="{C3380CC4-5D6E-409C-BE32-E72D297353CC}">
              <c16:uniqueId val="{00000002-EFB9-4DCF-8FA7-0721ABBA6160}"/>
            </c:ext>
          </c:extLst>
        </c:ser>
        <c:dLbls>
          <c:showLegendKey val="0"/>
          <c:showVal val="0"/>
          <c:showCatName val="0"/>
          <c:showSerName val="0"/>
          <c:showPercent val="0"/>
          <c:showBubbleSize val="0"/>
        </c:dLbls>
        <c:axId val="667288104"/>
        <c:axId val="667285152"/>
      </c:scatterChart>
      <c:valAx>
        <c:axId val="667288104"/>
        <c:scaling>
          <c:orientation val="minMax"/>
          <c:max val="5"/>
          <c:min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dirty="0"/>
                  <a:t>Coefficient </a:t>
                </a:r>
                <a:r>
                  <a:rPr lang="en-US" b="1" i="1" dirty="0" err="1"/>
                  <a:t>b_s</a:t>
                </a:r>
                <a:endParaRPr lang="en-US" b="1" i="1" dirty="0"/>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67285152"/>
        <c:crosses val="autoZero"/>
        <c:crossBetween val="midCat"/>
        <c:majorUnit val="0.5"/>
      </c:valAx>
      <c:valAx>
        <c:axId val="667285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Concentration (µg/m3)</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67288104"/>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t>Residual Plot</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Analysis'!$AE$19</c:f>
              <c:strCache>
                <c:ptCount val="1"/>
                <c:pt idx="0">
                  <c:v>Residuals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Analysis'!$AA$20:$AA$24</c:f>
              <c:numCache>
                <c:formatCode>General</c:formatCode>
                <c:ptCount val="5"/>
                <c:pt idx="0">
                  <c:v>2.04</c:v>
                </c:pt>
                <c:pt idx="1">
                  <c:v>2.56</c:v>
                </c:pt>
                <c:pt idx="2">
                  <c:v>3.2</c:v>
                </c:pt>
                <c:pt idx="3">
                  <c:v>3.84</c:v>
                </c:pt>
                <c:pt idx="4">
                  <c:v>4.5999999999999996</c:v>
                </c:pt>
              </c:numCache>
            </c:numRef>
          </c:xVal>
          <c:yVal>
            <c:numRef>
              <c:f>'Sensitivity Analysis'!$AE$20:$AE$24</c:f>
              <c:numCache>
                <c:formatCode>0.00</c:formatCode>
                <c:ptCount val="5"/>
                <c:pt idx="0">
                  <c:v>-6.3441976337926462</c:v>
                </c:pt>
                <c:pt idx="1">
                  <c:v>-2.8958130908222302</c:v>
                </c:pt>
                <c:pt idx="2">
                  <c:v>1.3096531007582826</c:v>
                </c:pt>
                <c:pt idx="3">
                  <c:v>5.4729743592932891</c:v>
                </c:pt>
                <c:pt idx="4">
                  <c:v>10.362987352761934</c:v>
                </c:pt>
              </c:numCache>
            </c:numRef>
          </c:yVal>
          <c:smooth val="0"/>
          <c:extLst>
            <c:ext xmlns:c16="http://schemas.microsoft.com/office/drawing/2014/chart" uri="{C3380CC4-5D6E-409C-BE32-E72D297353CC}">
              <c16:uniqueId val="{00000002-C184-438C-9B43-4878E87DE9A5}"/>
            </c:ext>
          </c:extLst>
        </c:ser>
        <c:dLbls>
          <c:showLegendKey val="0"/>
          <c:showVal val="0"/>
          <c:showCatName val="0"/>
          <c:showSerName val="0"/>
          <c:showPercent val="0"/>
          <c:showBubbleSize val="0"/>
        </c:dLbls>
        <c:axId val="570874392"/>
        <c:axId val="570872096"/>
      </c:scatterChart>
      <c:valAx>
        <c:axId val="570874392"/>
        <c:scaling>
          <c:orientation val="minMax"/>
          <c:min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dirty="0"/>
                  <a:t>Coefficient </a:t>
                </a:r>
                <a:r>
                  <a:rPr lang="en-US" sz="1000" b="1" i="1" u="none" strike="noStrike" baseline="0" dirty="0" err="1">
                    <a:effectLst/>
                  </a:rPr>
                  <a:t>b_s</a:t>
                </a:r>
                <a:r>
                  <a:rPr lang="en-US" b="1" dirty="0"/>
                  <a:t>)</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70872096"/>
        <c:crosses val="autoZero"/>
        <c:crossBetween val="midCat"/>
      </c:valAx>
      <c:valAx>
        <c:axId val="57087209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Residuals</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70874392"/>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dirty="0"/>
              <a:t>Calculated Concentration over range of Coefficient </a:t>
            </a:r>
            <a:r>
              <a:rPr lang="en-US" sz="1400" b="1" i="1" u="none" strike="noStrike" baseline="0" dirty="0" err="1">
                <a:effectLst/>
              </a:rPr>
              <a:t>b_s</a:t>
            </a:r>
            <a:endParaRPr lang="en-US" b="1" dirty="0"/>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Analysis'!$AC$19</c:f>
              <c:strCache>
                <c:ptCount val="1"/>
                <c:pt idx="0">
                  <c:v>Concentration (µg/m3)</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Analysis'!$AA$20:$AA$24</c:f>
              <c:numCache>
                <c:formatCode>General</c:formatCode>
                <c:ptCount val="5"/>
                <c:pt idx="0">
                  <c:v>2.04</c:v>
                </c:pt>
                <c:pt idx="1">
                  <c:v>2.56</c:v>
                </c:pt>
                <c:pt idx="2">
                  <c:v>3.2</c:v>
                </c:pt>
                <c:pt idx="3">
                  <c:v>3.84</c:v>
                </c:pt>
                <c:pt idx="4">
                  <c:v>4.5999999999999996</c:v>
                </c:pt>
              </c:numCache>
            </c:numRef>
          </c:xVal>
          <c:yVal>
            <c:numRef>
              <c:f>'Sensitivity Analysis'!$AC$20:$AC$24</c:f>
              <c:numCache>
                <c:formatCode>0.00</c:formatCode>
                <c:ptCount val="5"/>
                <c:pt idx="0">
                  <c:v>211.62410593043376</c:v>
                </c:pt>
                <c:pt idx="1">
                  <c:v>216.16886851837063</c:v>
                </c:pt>
                <c:pt idx="2">
                  <c:v>221.74377520012845</c:v>
                </c:pt>
                <c:pt idx="3">
                  <c:v>227.29715523065761</c:v>
                </c:pt>
                <c:pt idx="4">
                  <c:v>233.8625448895078</c:v>
                </c:pt>
              </c:numCache>
            </c:numRef>
          </c:yVal>
          <c:smooth val="0"/>
          <c:extLst>
            <c:ext xmlns:c16="http://schemas.microsoft.com/office/drawing/2014/chart" uri="{C3380CC4-5D6E-409C-BE32-E72D297353CC}">
              <c16:uniqueId val="{00000002-01C5-4D6A-A516-27EFE358C1A9}"/>
            </c:ext>
          </c:extLst>
        </c:ser>
        <c:dLbls>
          <c:showLegendKey val="0"/>
          <c:showVal val="0"/>
          <c:showCatName val="0"/>
          <c:showSerName val="0"/>
          <c:showPercent val="0"/>
          <c:showBubbleSize val="0"/>
        </c:dLbls>
        <c:axId val="639084800"/>
        <c:axId val="639089720"/>
      </c:scatterChart>
      <c:valAx>
        <c:axId val="639084800"/>
        <c:scaling>
          <c:orientation val="minMax"/>
          <c:max val="5"/>
          <c:min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dirty="0"/>
                  <a:t>Coefficient </a:t>
                </a:r>
                <a:r>
                  <a:rPr lang="en-US" sz="1000" b="1" i="1" u="none" strike="noStrike" baseline="0" dirty="0" err="1">
                    <a:effectLst/>
                  </a:rPr>
                  <a:t>b_s</a:t>
                </a:r>
                <a:endParaRPr lang="en-US" b="1" i="1" dirty="0"/>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39089720"/>
        <c:crosses val="autoZero"/>
        <c:crossBetween val="midCat"/>
      </c:valAx>
      <c:valAx>
        <c:axId val="63908972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Concentration (µg/m3)</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3908480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t>Residual Plot</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Analysis'!$AF$19</c:f>
              <c:strCache>
                <c:ptCount val="1"/>
                <c:pt idx="0">
                  <c:v>Residuals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Analysis'!$AA$20:$AA$24</c:f>
              <c:numCache>
                <c:formatCode>General</c:formatCode>
                <c:ptCount val="5"/>
                <c:pt idx="0">
                  <c:v>2.04</c:v>
                </c:pt>
                <c:pt idx="1">
                  <c:v>2.56</c:v>
                </c:pt>
                <c:pt idx="2">
                  <c:v>3.2</c:v>
                </c:pt>
                <c:pt idx="3">
                  <c:v>3.84</c:v>
                </c:pt>
                <c:pt idx="4">
                  <c:v>4.5999999999999996</c:v>
                </c:pt>
              </c:numCache>
            </c:numRef>
          </c:xVal>
          <c:yVal>
            <c:numRef>
              <c:f>'Sensitivity Analysis'!$AF$20:$AF$24</c:f>
              <c:numCache>
                <c:formatCode>0.00</c:formatCode>
                <c:ptCount val="5"/>
                <c:pt idx="0">
                  <c:v>-8.3797771661666332</c:v>
                </c:pt>
                <c:pt idx="1">
                  <c:v>-3.8350145782297602</c:v>
                </c:pt>
                <c:pt idx="2">
                  <c:v>1.7398921035280637</c:v>
                </c:pt>
                <c:pt idx="3">
                  <c:v>7.2932721340572186</c:v>
                </c:pt>
                <c:pt idx="4">
                  <c:v>13.858661792907412</c:v>
                </c:pt>
              </c:numCache>
            </c:numRef>
          </c:yVal>
          <c:smooth val="0"/>
          <c:extLst>
            <c:ext xmlns:c16="http://schemas.microsoft.com/office/drawing/2014/chart" uri="{C3380CC4-5D6E-409C-BE32-E72D297353CC}">
              <c16:uniqueId val="{00000002-A103-4F2F-AAA8-90F0271D0468}"/>
            </c:ext>
          </c:extLst>
        </c:ser>
        <c:dLbls>
          <c:showLegendKey val="0"/>
          <c:showVal val="0"/>
          <c:showCatName val="0"/>
          <c:showSerName val="0"/>
          <c:showPercent val="0"/>
          <c:showBubbleSize val="0"/>
        </c:dLbls>
        <c:axId val="639092672"/>
        <c:axId val="639083488"/>
      </c:scatterChart>
      <c:valAx>
        <c:axId val="639092672"/>
        <c:scaling>
          <c:orientation val="minMax"/>
          <c:min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dirty="0"/>
                  <a:t>Coefficient </a:t>
                </a:r>
                <a:r>
                  <a:rPr lang="en-US" sz="1000" b="1" i="1" u="none" strike="noStrike" baseline="0" dirty="0" err="1">
                    <a:effectLst/>
                  </a:rPr>
                  <a:t>b_s</a:t>
                </a:r>
                <a:endParaRPr lang="en-US" b="1" i="1" dirty="0"/>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39083488"/>
        <c:crosses val="autoZero"/>
        <c:crossBetween val="midCat"/>
      </c:valAx>
      <c:valAx>
        <c:axId val="6390834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Residuals</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39092672"/>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dirty="0"/>
              <a:t>Calculated Concentration over range of Coefficient </a:t>
            </a:r>
            <a:r>
              <a:rPr lang="en-US" sz="1400" b="1" i="1" u="none" strike="noStrike" baseline="0" dirty="0" err="1">
                <a:effectLst/>
              </a:rPr>
              <a:t>b_s</a:t>
            </a:r>
            <a:endParaRPr lang="en-US" b="1" i="1" dirty="0"/>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Analysis'!$AD$19</c:f>
              <c:strCache>
                <c:ptCount val="1"/>
                <c:pt idx="0">
                  <c:v>Concentration (µg/m3)</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Analysis'!$AA$20:$AA$24</c:f>
              <c:numCache>
                <c:formatCode>General</c:formatCode>
                <c:ptCount val="5"/>
                <c:pt idx="0">
                  <c:v>2.04</c:v>
                </c:pt>
                <c:pt idx="1">
                  <c:v>2.56</c:v>
                </c:pt>
                <c:pt idx="2">
                  <c:v>3.2</c:v>
                </c:pt>
                <c:pt idx="3">
                  <c:v>3.84</c:v>
                </c:pt>
                <c:pt idx="4">
                  <c:v>4.5999999999999996</c:v>
                </c:pt>
              </c:numCache>
            </c:numRef>
          </c:xVal>
          <c:yVal>
            <c:numRef>
              <c:f>'Sensitivity Analysis'!$AD$20:$AD$24</c:f>
              <c:numCache>
                <c:formatCode>0.00</c:formatCode>
                <c:ptCount val="5"/>
                <c:pt idx="0">
                  <c:v>40.261446727351277</c:v>
                </c:pt>
                <c:pt idx="1">
                  <c:v>42.548196753448288</c:v>
                </c:pt>
                <c:pt idx="2">
                  <c:v>45.402364993791103</c:v>
                </c:pt>
                <c:pt idx="3">
                  <c:v>48.297737668497952</c:v>
                </c:pt>
                <c:pt idx="4">
                  <c:v>51.785903274357977</c:v>
                </c:pt>
              </c:numCache>
            </c:numRef>
          </c:yVal>
          <c:smooth val="0"/>
          <c:extLst>
            <c:ext xmlns:c16="http://schemas.microsoft.com/office/drawing/2014/chart" uri="{C3380CC4-5D6E-409C-BE32-E72D297353CC}">
              <c16:uniqueId val="{00000002-418A-4DB0-80B4-9A9172A479CB}"/>
            </c:ext>
          </c:extLst>
        </c:ser>
        <c:dLbls>
          <c:showLegendKey val="0"/>
          <c:showVal val="0"/>
          <c:showCatName val="0"/>
          <c:showSerName val="0"/>
          <c:showPercent val="0"/>
          <c:showBubbleSize val="0"/>
        </c:dLbls>
        <c:axId val="639093656"/>
        <c:axId val="639095624"/>
      </c:scatterChart>
      <c:valAx>
        <c:axId val="639093656"/>
        <c:scaling>
          <c:orientation val="minMax"/>
          <c:max val="5"/>
          <c:min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dirty="0"/>
                  <a:t>Coefficient </a:t>
                </a:r>
                <a:r>
                  <a:rPr lang="en-US" sz="1000" b="1" i="1" u="none" strike="noStrike" baseline="0" dirty="0" err="1">
                    <a:effectLst/>
                  </a:rPr>
                  <a:t>b_s</a:t>
                </a:r>
                <a:endParaRPr lang="en-US" b="1" i="1" dirty="0"/>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39095624"/>
        <c:crosses val="autoZero"/>
        <c:crossBetween val="midCat"/>
      </c:valAx>
      <c:valAx>
        <c:axId val="6390956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Concentration (µg/m3)</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39093656"/>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t>Residual Plot</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Analysis'!$AG$19</c:f>
              <c:strCache>
                <c:ptCount val="1"/>
                <c:pt idx="0">
                  <c:v>Residuals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Analysis'!$AA$20:$AA$24</c:f>
              <c:numCache>
                <c:formatCode>General</c:formatCode>
                <c:ptCount val="5"/>
                <c:pt idx="0">
                  <c:v>2.04</c:v>
                </c:pt>
                <c:pt idx="1">
                  <c:v>2.56</c:v>
                </c:pt>
                <c:pt idx="2">
                  <c:v>3.2</c:v>
                </c:pt>
                <c:pt idx="3">
                  <c:v>3.84</c:v>
                </c:pt>
                <c:pt idx="4">
                  <c:v>4.5999999999999996</c:v>
                </c:pt>
              </c:numCache>
            </c:numRef>
          </c:xVal>
          <c:yVal>
            <c:numRef>
              <c:f>'Sensitivity Analysis'!$AG$20:$AG$24</c:f>
              <c:numCache>
                <c:formatCode>0.00</c:formatCode>
                <c:ptCount val="5"/>
                <c:pt idx="0">
                  <c:v>-4.2444367376074794</c:v>
                </c:pt>
                <c:pt idx="1">
                  <c:v>-1.957686711510469</c:v>
                </c:pt>
                <c:pt idx="2">
                  <c:v>0.89648152883234644</c:v>
                </c:pt>
                <c:pt idx="3">
                  <c:v>3.7918542035391951</c:v>
                </c:pt>
                <c:pt idx="4">
                  <c:v>7.2800198093992208</c:v>
                </c:pt>
              </c:numCache>
            </c:numRef>
          </c:yVal>
          <c:smooth val="0"/>
          <c:extLst>
            <c:ext xmlns:c16="http://schemas.microsoft.com/office/drawing/2014/chart" uri="{C3380CC4-5D6E-409C-BE32-E72D297353CC}">
              <c16:uniqueId val="{00000002-A4D4-4121-8045-EA8346B782D6}"/>
            </c:ext>
          </c:extLst>
        </c:ser>
        <c:dLbls>
          <c:showLegendKey val="0"/>
          <c:showVal val="0"/>
          <c:showCatName val="0"/>
          <c:showSerName val="0"/>
          <c:showPercent val="0"/>
          <c:showBubbleSize val="0"/>
        </c:dLbls>
        <c:axId val="678259744"/>
        <c:axId val="678264008"/>
      </c:scatterChart>
      <c:valAx>
        <c:axId val="678259744"/>
        <c:scaling>
          <c:orientation val="minMax"/>
          <c:min val="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dirty="0"/>
                  <a:t>Coefficient </a:t>
                </a:r>
                <a:r>
                  <a:rPr lang="en-US" sz="1000" b="1" i="1" u="none" strike="noStrike" baseline="0" dirty="0" err="1">
                    <a:effectLst/>
                  </a:rPr>
                  <a:t>b_s</a:t>
                </a:r>
                <a:endParaRPr lang="en-US" b="1" dirty="0"/>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78264008"/>
        <c:crosses val="autoZero"/>
        <c:crossBetween val="midCat"/>
      </c:valAx>
      <c:valAx>
        <c:axId val="6782640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Residuals</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78259744"/>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t>Calculated Concentration over range of Surface friction velocity (u_*)</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Analysis'!$AB$27</c:f>
              <c:strCache>
                <c:ptCount val="1"/>
                <c:pt idx="0">
                  <c:v>Concentration (µg/m3)</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Analysis'!$AA$28:$AA$32</c:f>
              <c:numCache>
                <c:formatCode>General</c:formatCode>
                <c:ptCount val="5"/>
                <c:pt idx="0">
                  <c:v>0.03</c:v>
                </c:pt>
                <c:pt idx="1">
                  <c:v>0.04</c:v>
                </c:pt>
                <c:pt idx="2">
                  <c:v>0.06</c:v>
                </c:pt>
                <c:pt idx="3">
                  <c:v>7.0000000000000007E-2</c:v>
                </c:pt>
                <c:pt idx="4">
                  <c:v>0.08</c:v>
                </c:pt>
              </c:numCache>
            </c:numRef>
          </c:xVal>
          <c:yVal>
            <c:numRef>
              <c:f>'Sensitivity Analysis'!$AB$28:$AB$32</c:f>
              <c:numCache>
                <c:formatCode>0.00</c:formatCode>
                <c:ptCount val="5"/>
                <c:pt idx="0">
                  <c:v>919.44254529322654</c:v>
                </c:pt>
                <c:pt idx="1">
                  <c:v>808.31256914829544</c:v>
                </c:pt>
                <c:pt idx="2">
                  <c:v>651.46023713140028</c:v>
                </c:pt>
                <c:pt idx="3">
                  <c:v>595.15897151428067</c:v>
                </c:pt>
                <c:pt idx="4">
                  <c:v>549.06564045918196</c:v>
                </c:pt>
              </c:numCache>
            </c:numRef>
          </c:yVal>
          <c:smooth val="0"/>
          <c:extLst>
            <c:ext xmlns:c16="http://schemas.microsoft.com/office/drawing/2014/chart" uri="{C3380CC4-5D6E-409C-BE32-E72D297353CC}">
              <c16:uniqueId val="{00000002-EE0C-409A-830D-FB9FD22E7B01}"/>
            </c:ext>
          </c:extLst>
        </c:ser>
        <c:dLbls>
          <c:showLegendKey val="0"/>
          <c:showVal val="0"/>
          <c:showCatName val="0"/>
          <c:showSerName val="0"/>
          <c:showPercent val="0"/>
          <c:showBubbleSize val="0"/>
        </c:dLbls>
        <c:axId val="713825040"/>
        <c:axId val="713822416"/>
      </c:scatterChart>
      <c:valAx>
        <c:axId val="713825040"/>
        <c:scaling>
          <c:orientation val="minMax"/>
          <c:max val="8.0000000000000016E-2"/>
          <c:min val="3.0000000000000006E-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Surface friction velocity (u_*)</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13822416"/>
        <c:crosses val="autoZero"/>
        <c:crossBetween val="midCat"/>
        <c:majorUnit val="1.0000000000000002E-2"/>
      </c:valAx>
      <c:valAx>
        <c:axId val="7138224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Concentration (µg/m3)</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13825040"/>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t>Residual</a:t>
            </a:r>
            <a:r>
              <a:rPr lang="en-US" b="1" baseline="0"/>
              <a:t> Plot</a:t>
            </a:r>
            <a:endParaRPr lang="en-US" b="1"/>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Analysis'!$AE$27</c:f>
              <c:strCache>
                <c:ptCount val="1"/>
                <c:pt idx="0">
                  <c:v>Residuals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Analysis'!$AA$28:$AA$32</c:f>
              <c:numCache>
                <c:formatCode>General</c:formatCode>
                <c:ptCount val="5"/>
                <c:pt idx="0">
                  <c:v>0.03</c:v>
                </c:pt>
                <c:pt idx="1">
                  <c:v>0.04</c:v>
                </c:pt>
                <c:pt idx="2">
                  <c:v>0.06</c:v>
                </c:pt>
                <c:pt idx="3">
                  <c:v>7.0000000000000007E-2</c:v>
                </c:pt>
                <c:pt idx="4">
                  <c:v>0.08</c:v>
                </c:pt>
              </c:numCache>
            </c:numRef>
          </c:xVal>
          <c:yVal>
            <c:numRef>
              <c:f>'Sensitivity Analysis'!$AE$28:$AE$32</c:f>
              <c:numCache>
                <c:formatCode>0.00</c:formatCode>
                <c:ptCount val="5"/>
                <c:pt idx="0">
                  <c:v>198.3780070669045</c:v>
                </c:pt>
                <c:pt idx="1">
                  <c:v>87.248030921973395</c:v>
                </c:pt>
                <c:pt idx="2">
                  <c:v>-69.604301094921766</c:v>
                </c:pt>
                <c:pt idx="3">
                  <c:v>-125.90556671204138</c:v>
                </c:pt>
                <c:pt idx="4">
                  <c:v>-171.99889776714008</c:v>
                </c:pt>
              </c:numCache>
            </c:numRef>
          </c:yVal>
          <c:smooth val="0"/>
          <c:extLst>
            <c:ext xmlns:c16="http://schemas.microsoft.com/office/drawing/2014/chart" uri="{C3380CC4-5D6E-409C-BE32-E72D297353CC}">
              <c16:uniqueId val="{00000002-5778-49CE-A8C2-28DF28725285}"/>
            </c:ext>
          </c:extLst>
        </c:ser>
        <c:dLbls>
          <c:showLegendKey val="0"/>
          <c:showVal val="0"/>
          <c:showCatName val="0"/>
          <c:showSerName val="0"/>
          <c:showPercent val="0"/>
          <c:showBubbleSize val="0"/>
        </c:dLbls>
        <c:axId val="681153968"/>
        <c:axId val="681155608"/>
      </c:scatterChart>
      <c:valAx>
        <c:axId val="681153968"/>
        <c:scaling>
          <c:orientation val="minMax"/>
          <c:max val="8.0000000000000016E-2"/>
          <c:min val="3.0000000000000006E-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Surface friction velocity (u_*)</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81155608"/>
        <c:crosses val="autoZero"/>
        <c:crossBetween val="midCat"/>
      </c:valAx>
      <c:valAx>
        <c:axId val="68115560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Residuals</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81153968"/>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t>Calculated Concentration over range of Surface friction velocity (u_*)</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Analysis'!$AC$27</c:f>
              <c:strCache>
                <c:ptCount val="1"/>
                <c:pt idx="0">
                  <c:v>Concentration (µg/m3)</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Analysis'!$AA$28:$AA$32</c:f>
              <c:numCache>
                <c:formatCode>General</c:formatCode>
                <c:ptCount val="5"/>
                <c:pt idx="0">
                  <c:v>0.03</c:v>
                </c:pt>
                <c:pt idx="1">
                  <c:v>0.04</c:v>
                </c:pt>
                <c:pt idx="2">
                  <c:v>0.06</c:v>
                </c:pt>
                <c:pt idx="3">
                  <c:v>7.0000000000000007E-2</c:v>
                </c:pt>
                <c:pt idx="4">
                  <c:v>0.08</c:v>
                </c:pt>
              </c:numCache>
            </c:numRef>
          </c:xVal>
          <c:yVal>
            <c:numRef>
              <c:f>'Sensitivity Analysis'!$AC$28:$AC$32</c:f>
              <c:numCache>
                <c:formatCode>0.00</c:formatCode>
                <c:ptCount val="5"/>
                <c:pt idx="0">
                  <c:v>355.11083892691403</c:v>
                </c:pt>
                <c:pt idx="1">
                  <c:v>272.65465261875852</c:v>
                </c:pt>
                <c:pt idx="2">
                  <c:v>184.07239560523581</c:v>
                </c:pt>
                <c:pt idx="3">
                  <c:v>158.31975750756683</c:v>
                </c:pt>
                <c:pt idx="4">
                  <c:v>139.1565187826094</c:v>
                </c:pt>
              </c:numCache>
            </c:numRef>
          </c:yVal>
          <c:smooth val="0"/>
          <c:extLst>
            <c:ext xmlns:c16="http://schemas.microsoft.com/office/drawing/2014/chart" uri="{C3380CC4-5D6E-409C-BE32-E72D297353CC}">
              <c16:uniqueId val="{00000002-761B-48EF-B154-BD8D8959A732}"/>
            </c:ext>
          </c:extLst>
        </c:ser>
        <c:dLbls>
          <c:showLegendKey val="0"/>
          <c:showVal val="0"/>
          <c:showCatName val="0"/>
          <c:showSerName val="0"/>
          <c:showPercent val="0"/>
          <c:showBubbleSize val="0"/>
        </c:dLbls>
        <c:axId val="681155608"/>
        <c:axId val="681156592"/>
      </c:scatterChart>
      <c:valAx>
        <c:axId val="681155608"/>
        <c:scaling>
          <c:orientation val="minMax"/>
          <c:max val="8.0000000000000016E-2"/>
          <c:min val="3.0000000000000006E-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Surface friction velocity (u_*)</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81156592"/>
        <c:crosses val="autoZero"/>
        <c:crossBetween val="midCat"/>
      </c:valAx>
      <c:valAx>
        <c:axId val="681156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Concentration (µg/m3)</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81155608"/>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r>
              <a:rPr lang="en-US" sz="1400" b="1" i="0" baseline="0">
                <a:effectLst/>
              </a:rPr>
              <a:t>Calculated Concentration over range of Emission Rate</a:t>
            </a:r>
            <a:endParaRPr lang="en-US"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mn-lt"/>
              <a:ea typeface="+mn-ea"/>
              <a:cs typeface="+mn-cs"/>
            </a:defRPr>
          </a:pPr>
          <a:endParaRPr lang="en-US"/>
        </a:p>
      </c:txPr>
    </c:title>
    <c:autoTitleDeleted val="0"/>
    <c:plotArea>
      <c:layout/>
      <c:scatterChart>
        <c:scatterStyle val="lineMarker"/>
        <c:varyColors val="0"/>
        <c:ser>
          <c:idx val="0"/>
          <c:order val="0"/>
          <c:tx>
            <c:strRef>
              <c:f>'Sensitivity Analysis'!$S$43</c:f>
              <c:strCache>
                <c:ptCount val="1"/>
                <c:pt idx="0">
                  <c:v>Concentration (µg/m3)</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trendlineLbl>
          </c:trendline>
          <c:xVal>
            <c:numRef>
              <c:f>'Sensitivity Analysis'!$Q$44:$Q$48</c:f>
              <c:numCache>
                <c:formatCode>General</c:formatCode>
                <c:ptCount val="5"/>
                <c:pt idx="0">
                  <c:v>1E-4</c:v>
                </c:pt>
                <c:pt idx="1">
                  <c:v>2.3999999999999998E-3</c:v>
                </c:pt>
                <c:pt idx="2">
                  <c:v>3.0000000000000001E-3</c:v>
                </c:pt>
                <c:pt idx="3">
                  <c:v>3.5999999999999999E-3</c:v>
                </c:pt>
                <c:pt idx="4">
                  <c:v>4.3E-3</c:v>
                </c:pt>
              </c:numCache>
            </c:numRef>
          </c:xVal>
          <c:yVal>
            <c:numRef>
              <c:f>'Sensitivity Analysis'!$S$44:$S$48</c:f>
              <c:numCache>
                <c:formatCode>0.00</c:formatCode>
                <c:ptCount val="5"/>
                <c:pt idx="0">
                  <c:v>8.8001553238640167</c:v>
                </c:pt>
                <c:pt idx="1">
                  <c:v>211.20372777273636</c:v>
                </c:pt>
                <c:pt idx="2">
                  <c:v>264.00465971592047</c:v>
                </c:pt>
                <c:pt idx="3">
                  <c:v>316.80559165910455</c:v>
                </c:pt>
                <c:pt idx="4">
                  <c:v>378.40667892615267</c:v>
                </c:pt>
              </c:numCache>
            </c:numRef>
          </c:yVal>
          <c:smooth val="0"/>
          <c:extLst>
            <c:ext xmlns:c16="http://schemas.microsoft.com/office/drawing/2014/chart" uri="{C3380CC4-5D6E-409C-BE32-E72D297353CC}">
              <c16:uniqueId val="{00000002-B498-49B0-85CE-1EE7FC100E83}"/>
            </c:ext>
          </c:extLst>
        </c:ser>
        <c:dLbls>
          <c:showLegendKey val="0"/>
          <c:showVal val="0"/>
          <c:showCatName val="0"/>
          <c:showSerName val="0"/>
          <c:showPercent val="0"/>
          <c:showBubbleSize val="0"/>
        </c:dLbls>
        <c:axId val="523210696"/>
        <c:axId val="523211024"/>
      </c:scatterChart>
      <c:valAx>
        <c:axId val="5232106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000" b="1" i="0" baseline="0">
                    <a:effectLst/>
                  </a:rPr>
                  <a:t>Emission rate of pollutants (q)</a:t>
                </a:r>
                <a:endParaRPr lang="en-US" sz="1000">
                  <a:effectLst/>
                </a:endParaRP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23211024"/>
        <c:crosses val="autoZero"/>
        <c:crossBetween val="midCat"/>
      </c:valAx>
      <c:valAx>
        <c:axId val="52321102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r>
                  <a:rPr lang="en-US" sz="1000" b="1" i="0" baseline="0">
                    <a:effectLst/>
                  </a:rPr>
                  <a:t>Concentration (µg/m3)</a:t>
                </a:r>
                <a:endParaRPr lang="en-US" sz="10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523210696"/>
        <c:crosses val="autoZero"/>
        <c:crossBetween val="midCat"/>
      </c:valAx>
      <c:spPr>
        <a:noFill/>
        <a:ln>
          <a:noFill/>
        </a:ln>
        <a:effectLst/>
      </c:spPr>
    </c:plotArea>
    <c:plotVisOnly val="1"/>
    <c:dispBlanksAs val="gap"/>
    <c:showDLblsOverMax val="0"/>
  </c:chart>
  <c:spPr>
    <a:noFill/>
    <a:ln>
      <a:noFill/>
    </a:ln>
    <a:effectLst/>
  </c:spPr>
  <c:txPr>
    <a:bodyPr/>
    <a:lstStyle/>
    <a:p>
      <a:pPr>
        <a:defRPr>
          <a:solidFill>
            <a:schemeClr val="tx1"/>
          </a:solidFill>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t>Residual Plot</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Analysis'!$AF$27</c:f>
              <c:strCache>
                <c:ptCount val="1"/>
                <c:pt idx="0">
                  <c:v>Residuals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Analysis'!$AA$28:$AA$32</c:f>
              <c:numCache>
                <c:formatCode>General</c:formatCode>
                <c:ptCount val="5"/>
                <c:pt idx="0">
                  <c:v>0.03</c:v>
                </c:pt>
                <c:pt idx="1">
                  <c:v>0.04</c:v>
                </c:pt>
                <c:pt idx="2">
                  <c:v>0.06</c:v>
                </c:pt>
                <c:pt idx="3">
                  <c:v>7.0000000000000007E-2</c:v>
                </c:pt>
                <c:pt idx="4">
                  <c:v>0.08</c:v>
                </c:pt>
              </c:numCache>
            </c:numRef>
          </c:xVal>
          <c:yVal>
            <c:numRef>
              <c:f>'Sensitivity Analysis'!$AF$28:$AF$32</c:f>
              <c:numCache>
                <c:formatCode>0.00</c:formatCode>
                <c:ptCount val="5"/>
                <c:pt idx="0">
                  <c:v>135.10695583031364</c:v>
                </c:pt>
                <c:pt idx="1">
                  <c:v>52.650769522158129</c:v>
                </c:pt>
                <c:pt idx="2">
                  <c:v>-35.931487491364578</c:v>
                </c:pt>
                <c:pt idx="3">
                  <c:v>-61.684125589033556</c:v>
                </c:pt>
                <c:pt idx="4">
                  <c:v>-80.847364313990994</c:v>
                </c:pt>
              </c:numCache>
            </c:numRef>
          </c:yVal>
          <c:smooth val="0"/>
          <c:extLst>
            <c:ext xmlns:c16="http://schemas.microsoft.com/office/drawing/2014/chart" uri="{C3380CC4-5D6E-409C-BE32-E72D297353CC}">
              <c16:uniqueId val="{00000002-2392-46A6-B13C-730DA38B8B96}"/>
            </c:ext>
          </c:extLst>
        </c:ser>
        <c:dLbls>
          <c:showLegendKey val="0"/>
          <c:showVal val="0"/>
          <c:showCatName val="0"/>
          <c:showSerName val="0"/>
          <c:showPercent val="0"/>
          <c:showBubbleSize val="0"/>
        </c:dLbls>
        <c:axId val="681163152"/>
        <c:axId val="681153968"/>
      </c:scatterChart>
      <c:valAx>
        <c:axId val="681163152"/>
        <c:scaling>
          <c:orientation val="minMax"/>
          <c:max val="8.0000000000000016E-2"/>
          <c:min val="3.0000000000000006E-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Surface friction velocity (u_*)</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81153968"/>
        <c:crosses val="autoZero"/>
        <c:crossBetween val="midCat"/>
      </c:valAx>
      <c:valAx>
        <c:axId val="681153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Residuals</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81163152"/>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t>Calculated Concentration over range of Surface friction velocity (u_*)</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Analysis'!$AD$27</c:f>
              <c:strCache>
                <c:ptCount val="1"/>
                <c:pt idx="0">
                  <c:v>Concentration (µg/m3)</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Analysis'!$AA$28:$AA$32</c:f>
              <c:numCache>
                <c:formatCode>General</c:formatCode>
                <c:ptCount val="5"/>
                <c:pt idx="0">
                  <c:v>0.03</c:v>
                </c:pt>
                <c:pt idx="1">
                  <c:v>0.04</c:v>
                </c:pt>
                <c:pt idx="2">
                  <c:v>0.06</c:v>
                </c:pt>
                <c:pt idx="3">
                  <c:v>7.0000000000000007E-2</c:v>
                </c:pt>
                <c:pt idx="4">
                  <c:v>0.08</c:v>
                </c:pt>
              </c:numCache>
            </c:numRef>
          </c:xVal>
          <c:yVal>
            <c:numRef>
              <c:f>'Sensitivity Analysis'!$AD$28:$AD$32</c:f>
              <c:numCache>
                <c:formatCode>0.00</c:formatCode>
                <c:ptCount val="5"/>
                <c:pt idx="0">
                  <c:v>79.914080547035951</c:v>
                </c:pt>
                <c:pt idx="1">
                  <c:v>57.281437042751719</c:v>
                </c:pt>
                <c:pt idx="2">
                  <c:v>36.454795086146454</c:v>
                </c:pt>
                <c:pt idx="3">
                  <c:v>30.988391011351371</c:v>
                </c:pt>
                <c:pt idx="4">
                  <c:v>27.071954044756293</c:v>
                </c:pt>
              </c:numCache>
            </c:numRef>
          </c:yVal>
          <c:smooth val="0"/>
          <c:extLst>
            <c:ext xmlns:c16="http://schemas.microsoft.com/office/drawing/2014/chart" uri="{C3380CC4-5D6E-409C-BE32-E72D297353CC}">
              <c16:uniqueId val="{00000002-C404-4394-B630-9A22A9DDCE5B}"/>
            </c:ext>
          </c:extLst>
        </c:ser>
        <c:dLbls>
          <c:showLegendKey val="0"/>
          <c:showVal val="0"/>
          <c:showCatName val="0"/>
          <c:showSerName val="0"/>
          <c:showPercent val="0"/>
          <c:showBubbleSize val="0"/>
        </c:dLbls>
        <c:axId val="633991048"/>
        <c:axId val="633992360"/>
      </c:scatterChart>
      <c:valAx>
        <c:axId val="633991048"/>
        <c:scaling>
          <c:orientation val="minMax"/>
          <c:max val="8.0000000000000016E-2"/>
          <c:min val="3.0000000000000006E-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Surface friction velocity (u_*)</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33992360"/>
        <c:crosses val="autoZero"/>
        <c:crossBetween val="midCat"/>
      </c:valAx>
      <c:valAx>
        <c:axId val="6339923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Concentration (µg/m3)</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33991048"/>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t>Residual Plot</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Analysis'!$AG$27</c:f>
              <c:strCache>
                <c:ptCount val="1"/>
                <c:pt idx="0">
                  <c:v>Residuals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Analysis'!$AA$28:$AA$32</c:f>
              <c:numCache>
                <c:formatCode>General</c:formatCode>
                <c:ptCount val="5"/>
                <c:pt idx="0">
                  <c:v>0.03</c:v>
                </c:pt>
                <c:pt idx="1">
                  <c:v>0.04</c:v>
                </c:pt>
                <c:pt idx="2">
                  <c:v>0.06</c:v>
                </c:pt>
                <c:pt idx="3">
                  <c:v>7.0000000000000007E-2</c:v>
                </c:pt>
                <c:pt idx="4">
                  <c:v>0.08</c:v>
                </c:pt>
              </c:numCache>
            </c:numRef>
          </c:xVal>
          <c:yVal>
            <c:numRef>
              <c:f>'Sensitivity Analysis'!$AG$28:$AG$32</c:f>
              <c:numCache>
                <c:formatCode>0.00</c:formatCode>
                <c:ptCount val="5"/>
                <c:pt idx="0">
                  <c:v>35.408197082077194</c:v>
                </c:pt>
                <c:pt idx="1">
                  <c:v>12.775553577792962</c:v>
                </c:pt>
                <c:pt idx="2">
                  <c:v>-8.0510883788123024</c:v>
                </c:pt>
                <c:pt idx="3">
                  <c:v>-13.517492453607385</c:v>
                </c:pt>
                <c:pt idx="4">
                  <c:v>-17.433929420202464</c:v>
                </c:pt>
              </c:numCache>
            </c:numRef>
          </c:yVal>
          <c:smooth val="0"/>
          <c:extLst>
            <c:ext xmlns:c16="http://schemas.microsoft.com/office/drawing/2014/chart" uri="{C3380CC4-5D6E-409C-BE32-E72D297353CC}">
              <c16:uniqueId val="{00000002-024C-44CF-BD52-B7A083B797CD}"/>
            </c:ext>
          </c:extLst>
        </c:ser>
        <c:dLbls>
          <c:showLegendKey val="0"/>
          <c:showVal val="0"/>
          <c:showCatName val="0"/>
          <c:showSerName val="0"/>
          <c:showPercent val="0"/>
          <c:showBubbleSize val="0"/>
        </c:dLbls>
        <c:axId val="716986088"/>
        <c:axId val="716989368"/>
      </c:scatterChart>
      <c:valAx>
        <c:axId val="716986088"/>
        <c:scaling>
          <c:orientation val="minMax"/>
          <c:max val="8.0000000000000016E-2"/>
          <c:min val="3.0000000000000006E-2"/>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Surface friction velocity (u_*)</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16989368"/>
        <c:crosses val="autoZero"/>
        <c:crossBetween val="midCat"/>
      </c:valAx>
      <c:valAx>
        <c:axId val="7169893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Residuals</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716986088"/>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r>
              <a:rPr lang="en-US" b="1"/>
              <a:t>Calculated Concentration over range of Emission Rate</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Analysis'!$T$43</c:f>
              <c:strCache>
                <c:ptCount val="1"/>
                <c:pt idx="0">
                  <c:v>Concentration (µg/m3)</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Analysis'!$Q$44:$Q$48</c:f>
              <c:numCache>
                <c:formatCode>General</c:formatCode>
                <c:ptCount val="5"/>
                <c:pt idx="0">
                  <c:v>1E-4</c:v>
                </c:pt>
                <c:pt idx="1">
                  <c:v>2.3999999999999998E-3</c:v>
                </c:pt>
                <c:pt idx="2">
                  <c:v>3.0000000000000001E-3</c:v>
                </c:pt>
                <c:pt idx="3">
                  <c:v>3.5999999999999999E-3</c:v>
                </c:pt>
                <c:pt idx="4">
                  <c:v>4.3E-3</c:v>
                </c:pt>
              </c:numCache>
            </c:numRef>
          </c:xVal>
          <c:yVal>
            <c:numRef>
              <c:f>'Sensitivity Analysis'!$T$44:$T$48</c:f>
              <c:numCache>
                <c:formatCode>0.00</c:formatCode>
                <c:ptCount val="5"/>
                <c:pt idx="0">
                  <c:v>1.7802353385983503</c:v>
                </c:pt>
                <c:pt idx="1">
                  <c:v>42.725648126360397</c:v>
                </c:pt>
                <c:pt idx="2">
                  <c:v>53.407060157950497</c:v>
                </c:pt>
                <c:pt idx="3">
                  <c:v>64.088472189540596</c:v>
                </c:pt>
                <c:pt idx="4">
                  <c:v>76.550119559729055</c:v>
                </c:pt>
              </c:numCache>
            </c:numRef>
          </c:yVal>
          <c:smooth val="0"/>
          <c:extLst>
            <c:ext xmlns:c16="http://schemas.microsoft.com/office/drawing/2014/chart" uri="{C3380CC4-5D6E-409C-BE32-E72D297353CC}">
              <c16:uniqueId val="{00000002-89B4-4574-AFB2-8B0D67A9873B}"/>
            </c:ext>
          </c:extLst>
        </c:ser>
        <c:dLbls>
          <c:showLegendKey val="0"/>
          <c:showVal val="0"/>
          <c:showCatName val="0"/>
          <c:showSerName val="0"/>
          <c:showPercent val="0"/>
          <c:showBubbleSize val="0"/>
        </c:dLbls>
        <c:axId val="586604864"/>
        <c:axId val="586605848"/>
      </c:scatterChart>
      <c:valAx>
        <c:axId val="586604864"/>
        <c:scaling>
          <c:orientation val="minMax"/>
          <c:min val="1.0000000000000003E-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b="1"/>
                  <a:t>Emission rate of pollutants (q</a:t>
                </a:r>
                <a:r>
                  <a:rPr lang="en-US"/>
                  <a:t>)</a:t>
                </a:r>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86605848"/>
        <c:crosses val="autoZero"/>
        <c:crossBetween val="midCat"/>
      </c:valAx>
      <c:valAx>
        <c:axId val="5866058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b="1"/>
                  <a:t>Concentration (µg/m3)</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586604864"/>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t>Residual Plot</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Analysis'!$W$43</c:f>
              <c:strCache>
                <c:ptCount val="1"/>
                <c:pt idx="0">
                  <c:v>Residuals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Analysis'!$Q$44:$Q$48</c:f>
              <c:numCache>
                <c:formatCode>General</c:formatCode>
                <c:ptCount val="5"/>
                <c:pt idx="0">
                  <c:v>1E-4</c:v>
                </c:pt>
                <c:pt idx="1">
                  <c:v>2.3999999999999998E-3</c:v>
                </c:pt>
                <c:pt idx="2">
                  <c:v>3.0000000000000001E-3</c:v>
                </c:pt>
                <c:pt idx="3">
                  <c:v>3.5999999999999999E-3</c:v>
                </c:pt>
                <c:pt idx="4">
                  <c:v>4.3E-3</c:v>
                </c:pt>
              </c:numCache>
            </c:numRef>
          </c:xVal>
          <c:yVal>
            <c:numRef>
              <c:f>'Sensitivity Analysis'!$W$44:$W$48</c:f>
              <c:numCache>
                <c:formatCode>0.00</c:formatCode>
                <c:ptCount val="5"/>
                <c:pt idx="0">
                  <c:v>-42.725648126360404</c:v>
                </c:pt>
                <c:pt idx="1">
                  <c:v>-1.7802353385983594</c:v>
                </c:pt>
                <c:pt idx="2">
                  <c:v>8.90117669299174</c:v>
                </c:pt>
                <c:pt idx="3">
                  <c:v>19.582588724581839</c:v>
                </c:pt>
                <c:pt idx="4">
                  <c:v>32.044236094770298</c:v>
                </c:pt>
              </c:numCache>
            </c:numRef>
          </c:yVal>
          <c:smooth val="0"/>
          <c:extLst>
            <c:ext xmlns:c16="http://schemas.microsoft.com/office/drawing/2014/chart" uri="{C3380CC4-5D6E-409C-BE32-E72D297353CC}">
              <c16:uniqueId val="{00000002-495E-4A6B-B49C-0EF1F1DF17DE}"/>
            </c:ext>
          </c:extLst>
        </c:ser>
        <c:dLbls>
          <c:showLegendKey val="0"/>
          <c:showVal val="0"/>
          <c:showCatName val="0"/>
          <c:showSerName val="0"/>
          <c:showPercent val="0"/>
          <c:showBubbleSize val="0"/>
        </c:dLbls>
        <c:axId val="655637312"/>
        <c:axId val="655640592"/>
      </c:scatterChart>
      <c:valAx>
        <c:axId val="655637312"/>
        <c:scaling>
          <c:orientation val="minMax"/>
          <c:min val="1.0000000000000003E-4"/>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Emission rate of pollutants (q)</a:t>
                </a:r>
              </a:p>
            </c:rich>
          </c:tx>
          <c:overlay val="0"/>
          <c:spPr>
            <a:noFill/>
            <a:ln>
              <a:noFill/>
            </a:ln>
            <a:effectLst/>
          </c:spPr>
          <c:txPr>
            <a:bodyPr rot="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55640592"/>
        <c:crosses val="autoZero"/>
        <c:crossBetween val="midCat"/>
      </c:valAx>
      <c:valAx>
        <c:axId val="65564059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r>
                  <a:rPr lang="en-US" b="1"/>
                  <a:t>Residuals</a:t>
                </a:r>
              </a:p>
            </c:rich>
          </c:tx>
          <c:overlay val="0"/>
          <c:spPr>
            <a:noFill/>
            <a:ln>
              <a:noFill/>
            </a:ln>
            <a:effectLst/>
          </c:spPr>
          <c:txPr>
            <a:bodyPr rot="-5400000" spcFirstLastPara="1" vertOverflow="ellipsis" vert="horz" wrap="square" anchor="ctr" anchorCtr="1"/>
            <a:lstStyle/>
            <a:p>
              <a:pPr>
                <a:defRPr sz="1000" b="1"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55637312"/>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b="1"/>
              <a:t>Calculated Concentration over range of Wind velocity </a:t>
            </a: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Analysis'!$Z$43</c:f>
              <c:strCache>
                <c:ptCount val="1"/>
                <c:pt idx="0">
                  <c:v>Concentration (µg/m3)</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Analysis'!$Y$44:$Y$48</c:f>
              <c:numCache>
                <c:formatCode>General</c:formatCode>
                <c:ptCount val="5"/>
                <c:pt idx="0">
                  <c:v>0.9</c:v>
                </c:pt>
                <c:pt idx="1">
                  <c:v>1.2</c:v>
                </c:pt>
                <c:pt idx="2">
                  <c:v>1.5</c:v>
                </c:pt>
                <c:pt idx="3">
                  <c:v>1.8</c:v>
                </c:pt>
                <c:pt idx="4">
                  <c:v>2.1</c:v>
                </c:pt>
              </c:numCache>
            </c:numRef>
          </c:xVal>
          <c:yVal>
            <c:numRef>
              <c:f>'Sensitivity Analysis'!$Z$44:$Z$48</c:f>
              <c:numCache>
                <c:formatCode>0.00</c:formatCode>
                <c:ptCount val="5"/>
                <c:pt idx="0">
                  <c:v>868.85934858681355</c:v>
                </c:pt>
                <c:pt idx="1">
                  <c:v>772.37771563916124</c:v>
                </c:pt>
                <c:pt idx="2">
                  <c:v>698.06412363906236</c:v>
                </c:pt>
                <c:pt idx="3">
                  <c:v>637.26691180216881</c:v>
                </c:pt>
                <c:pt idx="4">
                  <c:v>586.16926836023572</c:v>
                </c:pt>
              </c:numCache>
            </c:numRef>
          </c:yVal>
          <c:smooth val="0"/>
          <c:extLst>
            <c:ext xmlns:c16="http://schemas.microsoft.com/office/drawing/2014/chart" uri="{C3380CC4-5D6E-409C-BE32-E72D297353CC}">
              <c16:uniqueId val="{00000002-FCFC-4A5E-B915-682CAC8A4E45}"/>
            </c:ext>
          </c:extLst>
        </c:ser>
        <c:dLbls>
          <c:showLegendKey val="0"/>
          <c:showVal val="0"/>
          <c:showCatName val="0"/>
          <c:showSerName val="0"/>
          <c:showPercent val="0"/>
          <c:showBubbleSize val="0"/>
        </c:dLbls>
        <c:axId val="634454488"/>
        <c:axId val="634448256"/>
      </c:scatterChart>
      <c:valAx>
        <c:axId val="634454488"/>
        <c:scaling>
          <c:orientation val="minMax"/>
          <c:max val="2.1"/>
          <c:min val="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b="1"/>
                  <a:t>Wind velocity</a:t>
                </a:r>
                <a:r>
                  <a:rPr lang="en-US" b="1" baseline="0"/>
                  <a:t> (u_1</a:t>
                </a:r>
                <a:r>
                  <a:rPr lang="en-US" baseline="0"/>
                  <a:t>)</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34448256"/>
        <c:crosses val="autoZero"/>
        <c:crossBetween val="midCat"/>
      </c:valAx>
      <c:valAx>
        <c:axId val="634448256"/>
        <c:scaling>
          <c:orientation val="minMax"/>
          <c:max val="900"/>
          <c:min val="50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1000" b="1" i="0" baseline="0">
                    <a:effectLst/>
                  </a:rPr>
                  <a:t>Concentration (µg/m3)</a:t>
                </a:r>
                <a:endParaRPr lang="en-US" sz="1000">
                  <a:effectLst/>
                </a:endParaRP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634454488"/>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sz="1400" b="1" i="0" baseline="0">
                <a:effectLst/>
              </a:rPr>
              <a:t>Residual Plot</a:t>
            </a:r>
            <a:endParaRPr lang="en-US" sz="1400" b="1">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Analysis'!$AC$43</c:f>
              <c:strCache>
                <c:ptCount val="1"/>
                <c:pt idx="0">
                  <c:v>Residuals</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Analysis'!$Y$44:$Y$48</c:f>
              <c:numCache>
                <c:formatCode>General</c:formatCode>
                <c:ptCount val="5"/>
                <c:pt idx="0">
                  <c:v>0.9</c:v>
                </c:pt>
                <c:pt idx="1">
                  <c:v>1.2</c:v>
                </c:pt>
                <c:pt idx="2">
                  <c:v>1.5</c:v>
                </c:pt>
                <c:pt idx="3">
                  <c:v>1.8</c:v>
                </c:pt>
                <c:pt idx="4">
                  <c:v>2.1</c:v>
                </c:pt>
              </c:numCache>
            </c:numRef>
          </c:xVal>
          <c:yVal>
            <c:numRef>
              <c:f>'Sensitivity Analysis'!$AC$44:$AC$48</c:f>
              <c:numCache>
                <c:formatCode>0.00</c:formatCode>
                <c:ptCount val="5"/>
                <c:pt idx="0">
                  <c:v>147.79481036049151</c:v>
                </c:pt>
                <c:pt idx="1">
                  <c:v>51.313177412839195</c:v>
                </c:pt>
                <c:pt idx="2">
                  <c:v>-23.000414587259684</c:v>
                </c:pt>
                <c:pt idx="3">
                  <c:v>-83.797626424153236</c:v>
                </c:pt>
                <c:pt idx="4">
                  <c:v>-134.89526986608632</c:v>
                </c:pt>
              </c:numCache>
            </c:numRef>
          </c:yVal>
          <c:smooth val="0"/>
          <c:extLst>
            <c:ext xmlns:c16="http://schemas.microsoft.com/office/drawing/2014/chart" uri="{C3380CC4-5D6E-409C-BE32-E72D297353CC}">
              <c16:uniqueId val="{00000002-C665-467F-927E-FFB87BDC9649}"/>
            </c:ext>
          </c:extLst>
        </c:ser>
        <c:dLbls>
          <c:showLegendKey val="0"/>
          <c:showVal val="0"/>
          <c:showCatName val="0"/>
          <c:showSerName val="0"/>
          <c:showPercent val="0"/>
          <c:showBubbleSize val="0"/>
        </c:dLbls>
        <c:axId val="318312832"/>
        <c:axId val="345222880"/>
      </c:scatterChart>
      <c:valAx>
        <c:axId val="318312832"/>
        <c:scaling>
          <c:orientation val="minMax"/>
          <c:max val="2.1"/>
          <c:min val="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r>
                  <a:rPr lang="en-US" sz="1000" b="1" i="0" baseline="0">
                    <a:effectLst/>
                  </a:rPr>
                  <a:t>Wind velocity (u_1</a:t>
                </a:r>
                <a:r>
                  <a:rPr lang="en-US" sz="1000" b="0" i="0" baseline="0">
                    <a:effectLst/>
                  </a:rPr>
                  <a:t>)</a:t>
                </a:r>
                <a:endParaRPr lang="en-US" sz="1000">
                  <a:effectLst/>
                </a:endParaRP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45222880"/>
        <c:crosses val="autoZero"/>
        <c:crossBetween val="midCat"/>
      </c:valAx>
      <c:valAx>
        <c:axId val="3452228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b="1">
                    <a:solidFill>
                      <a:sysClr val="windowText" lastClr="000000"/>
                    </a:solidFill>
                  </a:rPr>
                  <a:t>Residuals</a:t>
                </a:r>
              </a:p>
            </c:rich>
          </c:tx>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18312832"/>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r>
              <a:rPr lang="en-US" sz="1400" b="1" i="0" baseline="0">
                <a:effectLst/>
              </a:rPr>
              <a:t>Calculated Concentration over range of Wind velocity </a:t>
            </a:r>
            <a:endParaRPr lang="en-US" sz="1400" b="1">
              <a:effectLst/>
            </a:endParaRPr>
          </a:p>
        </c:rich>
      </c:tx>
      <c:overlay val="0"/>
      <c:spPr>
        <a:noFill/>
        <a:ln>
          <a:noFill/>
        </a:ln>
        <a:effectLst/>
      </c:spPr>
      <c:txPr>
        <a:bodyPr rot="0" spcFirstLastPara="1" vertOverflow="ellipsis" vert="horz" wrap="square" anchor="ctr" anchorCtr="1"/>
        <a:lstStyle/>
        <a:p>
          <a:pPr>
            <a:defRPr sz="1400" b="1" i="0" u="none" strike="noStrike" kern="1200" spc="0" baseline="0">
              <a:solidFill>
                <a:sysClr val="windowText" lastClr="000000"/>
              </a:solidFill>
              <a:latin typeface="+mn-lt"/>
              <a:ea typeface="+mn-ea"/>
              <a:cs typeface="+mn-cs"/>
            </a:defRPr>
          </a:pPr>
          <a:endParaRPr lang="en-US"/>
        </a:p>
      </c:txPr>
    </c:title>
    <c:autoTitleDeleted val="0"/>
    <c:plotArea>
      <c:layout/>
      <c:scatterChart>
        <c:scatterStyle val="lineMarker"/>
        <c:varyColors val="0"/>
        <c:ser>
          <c:idx val="0"/>
          <c:order val="0"/>
          <c:tx>
            <c:strRef>
              <c:f>'Sensitivity Analysis'!$AA$43</c:f>
              <c:strCache>
                <c:ptCount val="1"/>
                <c:pt idx="0">
                  <c:v>Concentration (µg/m3)</c:v>
                </c:pt>
              </c:strCache>
            </c:strRef>
          </c:tx>
          <c:spPr>
            <a:ln w="19050" cap="rnd">
              <a:solidFill>
                <a:schemeClr val="accent1"/>
              </a:solid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1"/>
            <c:dispEq val="1"/>
            <c:trendlineLbl>
              <c:numFmt formatCode="General" sourceLinked="0"/>
              <c:spPr>
                <a:noFill/>
                <a:ln>
                  <a:noFill/>
                </a:ln>
                <a:effectLst/>
              </c:spPr>
              <c:txPr>
                <a:bodyPr rot="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trendlineLbl>
          </c:trendline>
          <c:xVal>
            <c:numRef>
              <c:f>'Sensitivity Analysis'!$Y$44:$Y$48</c:f>
              <c:numCache>
                <c:formatCode>General</c:formatCode>
                <c:ptCount val="5"/>
                <c:pt idx="0">
                  <c:v>0.9</c:v>
                </c:pt>
                <c:pt idx="1">
                  <c:v>1.2</c:v>
                </c:pt>
                <c:pt idx="2">
                  <c:v>1.5</c:v>
                </c:pt>
                <c:pt idx="3">
                  <c:v>1.8</c:v>
                </c:pt>
                <c:pt idx="4">
                  <c:v>2.1</c:v>
                </c:pt>
              </c:numCache>
            </c:numRef>
          </c:xVal>
          <c:yVal>
            <c:numRef>
              <c:f>'Sensitivity Analysis'!$AA$44:$AA$48</c:f>
              <c:numCache>
                <c:formatCode>0.00</c:formatCode>
                <c:ptCount val="5"/>
                <c:pt idx="0">
                  <c:v>222.39711322787511</c:v>
                </c:pt>
                <c:pt idx="1">
                  <c:v>220.76311978037532</c:v>
                </c:pt>
                <c:pt idx="2">
                  <c:v>219.5563485491719</c:v>
                </c:pt>
                <c:pt idx="3">
                  <c:v>217.78022299429972</c:v>
                </c:pt>
                <c:pt idx="4">
                  <c:v>215.34507390780419</c:v>
                </c:pt>
              </c:numCache>
            </c:numRef>
          </c:yVal>
          <c:smooth val="0"/>
          <c:extLst>
            <c:ext xmlns:c16="http://schemas.microsoft.com/office/drawing/2014/chart" uri="{C3380CC4-5D6E-409C-BE32-E72D297353CC}">
              <c16:uniqueId val="{00000002-B857-4A12-BCCA-1AF8D2621610}"/>
            </c:ext>
          </c:extLst>
        </c:ser>
        <c:dLbls>
          <c:showLegendKey val="0"/>
          <c:showVal val="0"/>
          <c:showCatName val="0"/>
          <c:showSerName val="0"/>
          <c:showPercent val="0"/>
          <c:showBubbleSize val="0"/>
        </c:dLbls>
        <c:axId val="318313488"/>
        <c:axId val="318317752"/>
      </c:scatterChart>
      <c:valAx>
        <c:axId val="318313488"/>
        <c:scaling>
          <c:orientation val="minMax"/>
          <c:max val="2.1"/>
          <c:min val="0.9"/>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1000" b="1" i="0" u="none" strike="noStrike" baseline="0">
                    <a:effectLst/>
                  </a:rPr>
                  <a:t>Wind velocity (u_1)</a:t>
                </a:r>
                <a:endParaRPr lang="en-US"/>
              </a:p>
            </c:rich>
          </c:tx>
          <c:overlay val="0"/>
          <c:spPr>
            <a:noFill/>
            <a:ln>
              <a:noFill/>
            </a:ln>
            <a:effectLst/>
          </c:spPr>
          <c:txPr>
            <a:bodyPr rot="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18317752"/>
        <c:crosses val="autoZero"/>
        <c:crossBetween val="midCat"/>
      </c:valAx>
      <c:valAx>
        <c:axId val="318317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r>
                  <a:rPr lang="en-US" sz="1000" b="1" i="0" baseline="0" dirty="0">
                    <a:effectLst/>
                  </a:rPr>
                  <a:t>Concentration (µg/m3)</a:t>
                </a:r>
                <a:endParaRPr lang="en-US" sz="1000" dirty="0">
                  <a:effectLst/>
                </a:endParaRPr>
              </a:p>
            </c:rich>
          </c:tx>
          <c:layout>
            <c:manualLayout>
              <c:xMode val="edge"/>
              <c:yMode val="edge"/>
              <c:x val="2.4989587671803416E-2"/>
              <c:y val="0.265545577463974"/>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mn-lt"/>
                  <a:ea typeface="+mn-ea"/>
                  <a:cs typeface="+mn-cs"/>
                </a:defRPr>
              </a:pPr>
              <a:endParaRPr lang="en-US"/>
            </a:p>
          </c:txPr>
        </c:title>
        <c:numFmt formatCode="0.0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318313488"/>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460128-21BE-4CB9-B8C9-E442B6A1035D}" type="datetimeFigureOut">
              <a:rPr lang="en-US" smtClean="0"/>
              <a:t>11/17/2020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AEAB3C-C977-4C8E-B5D8-91FD9719198A}" type="slidenum">
              <a:rPr lang="en-US" smtClean="0"/>
              <a:t>‹#›</a:t>
            </a:fld>
            <a:endParaRPr lang="en-US"/>
          </a:p>
        </p:txBody>
      </p:sp>
    </p:spTree>
    <p:extLst>
      <p:ext uri="{BB962C8B-B14F-4D97-AF65-F5344CB8AC3E}">
        <p14:creationId xmlns:p14="http://schemas.microsoft.com/office/powerpoint/2010/main" val="3416998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AEAB3C-C977-4C8E-B5D8-91FD9719198A}" type="slidenum">
              <a:rPr lang="en-US" smtClean="0"/>
              <a:t>5</a:t>
            </a:fld>
            <a:endParaRPr lang="en-US"/>
          </a:p>
        </p:txBody>
      </p:sp>
    </p:spTree>
    <p:extLst>
      <p:ext uri="{BB962C8B-B14F-4D97-AF65-F5344CB8AC3E}">
        <p14:creationId xmlns:p14="http://schemas.microsoft.com/office/powerpoint/2010/main" val="12702380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6CE7039-9B5B-452C-AC63-D1F324C7E597}" type="datetimeFigureOut">
              <a:rPr lang="en-US" smtClean="0"/>
              <a:t>11/17/2020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6005344-016A-4C42-ABDB-E0395C0FBCA1}"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54416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E7039-9B5B-452C-AC63-D1F324C7E597}"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05344-016A-4C42-ABDB-E0395C0FBCA1}" type="slidenum">
              <a:rPr lang="en-US" smtClean="0"/>
              <a:t>‹#›</a:t>
            </a:fld>
            <a:endParaRPr lang="en-US"/>
          </a:p>
        </p:txBody>
      </p:sp>
    </p:spTree>
    <p:extLst>
      <p:ext uri="{BB962C8B-B14F-4D97-AF65-F5344CB8AC3E}">
        <p14:creationId xmlns:p14="http://schemas.microsoft.com/office/powerpoint/2010/main" val="4796559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E7039-9B5B-452C-AC63-D1F324C7E597}"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05344-016A-4C42-ABDB-E0395C0FBCA1}"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88260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E7039-9B5B-452C-AC63-D1F324C7E597}"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05344-016A-4C42-ABDB-E0395C0FBCA1}"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5732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E7039-9B5B-452C-AC63-D1F324C7E597}"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05344-016A-4C42-ABDB-E0395C0FBCA1}" type="slidenum">
              <a:rPr lang="en-US" smtClean="0"/>
              <a:t>‹#›</a:t>
            </a:fld>
            <a:endParaRPr lang="en-US"/>
          </a:p>
        </p:txBody>
      </p:sp>
    </p:spTree>
    <p:extLst>
      <p:ext uri="{BB962C8B-B14F-4D97-AF65-F5344CB8AC3E}">
        <p14:creationId xmlns:p14="http://schemas.microsoft.com/office/powerpoint/2010/main" val="20390556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E7039-9B5B-452C-AC63-D1F324C7E597}"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05344-016A-4C42-ABDB-E0395C0FBCA1}"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710677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E7039-9B5B-452C-AC63-D1F324C7E597}"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05344-016A-4C42-ABDB-E0395C0FBCA1}"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7674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CE7039-9B5B-452C-AC63-D1F324C7E597}"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05344-016A-4C42-ABDB-E0395C0FBCA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01724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CE7039-9B5B-452C-AC63-D1F324C7E597}"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05344-016A-4C42-ABDB-E0395C0FBCA1}"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769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CE7039-9B5B-452C-AC63-D1F324C7E597}"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05344-016A-4C42-ABDB-E0395C0FBCA1}" type="slidenum">
              <a:rPr lang="en-US" smtClean="0"/>
              <a:t>‹#›</a:t>
            </a:fld>
            <a:endParaRPr lang="en-US"/>
          </a:p>
        </p:txBody>
      </p:sp>
    </p:spTree>
    <p:extLst>
      <p:ext uri="{BB962C8B-B14F-4D97-AF65-F5344CB8AC3E}">
        <p14:creationId xmlns:p14="http://schemas.microsoft.com/office/powerpoint/2010/main" val="13490437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CE7039-9B5B-452C-AC63-D1F324C7E597}" type="datetimeFigureOut">
              <a:rPr lang="en-US" smtClean="0"/>
              <a:t>11/17/2020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005344-016A-4C42-ABDB-E0395C0FBCA1}"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770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CE7039-9B5B-452C-AC63-D1F324C7E597}"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05344-016A-4C42-ABDB-E0395C0FBCA1}" type="slidenum">
              <a:rPr lang="en-US" smtClean="0"/>
              <a:t>‹#›</a:t>
            </a:fld>
            <a:endParaRPr lang="en-US"/>
          </a:p>
        </p:txBody>
      </p:sp>
    </p:spTree>
    <p:extLst>
      <p:ext uri="{BB962C8B-B14F-4D97-AF65-F5344CB8AC3E}">
        <p14:creationId xmlns:p14="http://schemas.microsoft.com/office/powerpoint/2010/main" val="1407190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CE7039-9B5B-452C-AC63-D1F324C7E597}" type="datetimeFigureOut">
              <a:rPr lang="en-US" smtClean="0"/>
              <a:t>11/17/2020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005344-016A-4C42-ABDB-E0395C0FBCA1}"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4832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CE7039-9B5B-452C-AC63-D1F324C7E597}" type="datetimeFigureOut">
              <a:rPr lang="en-US" smtClean="0"/>
              <a:t>11/17/2020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005344-016A-4C42-ABDB-E0395C0FBCA1}"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3543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E7039-9B5B-452C-AC63-D1F324C7E597}" type="datetimeFigureOut">
              <a:rPr lang="en-US" smtClean="0"/>
              <a:t>11/17/2020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005344-016A-4C42-ABDB-E0395C0FBCA1}" type="slidenum">
              <a:rPr lang="en-US" smtClean="0"/>
              <a:t>‹#›</a:t>
            </a:fld>
            <a:endParaRPr lang="en-US"/>
          </a:p>
        </p:txBody>
      </p:sp>
    </p:spTree>
    <p:extLst>
      <p:ext uri="{BB962C8B-B14F-4D97-AF65-F5344CB8AC3E}">
        <p14:creationId xmlns:p14="http://schemas.microsoft.com/office/powerpoint/2010/main" val="1992971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E7039-9B5B-452C-AC63-D1F324C7E597}"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05344-016A-4C42-ABDB-E0395C0FBCA1}"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594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CE7039-9B5B-452C-AC63-D1F324C7E597}" type="datetimeFigureOut">
              <a:rPr lang="en-US" smtClean="0"/>
              <a:t>11/17/2020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005344-016A-4C42-ABDB-E0395C0FBCA1}" type="slidenum">
              <a:rPr lang="en-US" smtClean="0"/>
              <a:t>‹#›</a:t>
            </a:fld>
            <a:endParaRPr lang="en-US"/>
          </a:p>
        </p:txBody>
      </p:sp>
    </p:spTree>
    <p:extLst>
      <p:ext uri="{BB962C8B-B14F-4D97-AF65-F5344CB8AC3E}">
        <p14:creationId xmlns:p14="http://schemas.microsoft.com/office/powerpoint/2010/main" val="366461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6CE7039-9B5B-452C-AC63-D1F324C7E597}" type="datetimeFigureOut">
              <a:rPr lang="en-US" smtClean="0"/>
              <a:t>11/17/2020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6005344-016A-4C42-ABDB-E0395C0FBCA1}" type="slidenum">
              <a:rPr lang="en-US" smtClean="0"/>
              <a:t>‹#›</a:t>
            </a:fld>
            <a:endParaRPr lang="en-US"/>
          </a:p>
        </p:txBody>
      </p:sp>
    </p:spTree>
    <p:extLst>
      <p:ext uri="{BB962C8B-B14F-4D97-AF65-F5344CB8AC3E}">
        <p14:creationId xmlns:p14="http://schemas.microsoft.com/office/powerpoint/2010/main" val="8113150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 id="2147483712"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chart" Target="../charts/chart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30.xml"/><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chart" Target="../charts/chart3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chart" Target="../charts/chart34.xml"/><Relationship Id="rId2" Type="http://schemas.openxmlformats.org/officeDocument/2006/relationships/chart" Target="../charts/chart33.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chart" Target="../charts/chart3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chart" Target="../charts/chart39.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5D58-BC27-43AB-967D-CB6BF028D013}"/>
              </a:ext>
            </a:extLst>
          </p:cNvPr>
          <p:cNvSpPr>
            <a:spLocks noGrp="1"/>
          </p:cNvSpPr>
          <p:nvPr>
            <p:ph type="ctrTitle"/>
          </p:nvPr>
        </p:nvSpPr>
        <p:spPr>
          <a:xfrm>
            <a:off x="2458999" y="1575740"/>
            <a:ext cx="7274002" cy="2218369"/>
          </a:xfrm>
        </p:spPr>
        <p:txBody>
          <a:bodyPr>
            <a:normAutofit/>
          </a:bodyPr>
          <a:lstStyle/>
          <a:p>
            <a:r>
              <a:rPr lang="en-US" sz="2400" b="1" dirty="0">
                <a:solidFill>
                  <a:schemeClr val="tx1"/>
                </a:solidFill>
              </a:rPr>
              <a:t>Development of a Line Source Dispersion Model for Gaseous Pollutants by Incorporating Wind Shear near the Ground Under Stable Atmospheric Conditions</a:t>
            </a:r>
            <a:br>
              <a:rPr lang="en-US" sz="2400" b="1" dirty="0">
                <a:solidFill>
                  <a:schemeClr val="tx1"/>
                </a:solidFill>
              </a:rPr>
            </a:br>
            <a:br>
              <a:rPr lang="en-US" sz="2400" b="1" dirty="0">
                <a:solidFill>
                  <a:schemeClr val="tx1"/>
                </a:solidFill>
              </a:rPr>
            </a:br>
            <a:endParaRPr lang="en-US" sz="2400" dirty="0">
              <a:solidFill>
                <a:schemeClr val="tx1"/>
              </a:solidFill>
            </a:endParaRPr>
          </a:p>
        </p:txBody>
      </p:sp>
      <p:sp>
        <p:nvSpPr>
          <p:cNvPr id="3" name="Subtitle 2">
            <a:extLst>
              <a:ext uri="{FF2B5EF4-FFF2-40B4-BE49-F238E27FC236}">
                <a16:creationId xmlns:a16="http://schemas.microsoft.com/office/drawing/2014/main" id="{7E19F933-AD1C-4DC4-AED3-763A2D08CA35}"/>
              </a:ext>
            </a:extLst>
          </p:cNvPr>
          <p:cNvSpPr>
            <a:spLocks noGrp="1"/>
          </p:cNvSpPr>
          <p:nvPr>
            <p:ph type="subTitle" idx="1"/>
          </p:nvPr>
        </p:nvSpPr>
        <p:spPr>
          <a:xfrm>
            <a:off x="2680704" y="3698538"/>
            <a:ext cx="6849796" cy="1280582"/>
          </a:xfrm>
        </p:spPr>
        <p:txBody>
          <a:bodyPr anchor="t">
            <a:normAutofit fontScale="77500" lnSpcReduction="20000"/>
          </a:bodyPr>
          <a:lstStyle/>
          <a:p>
            <a:r>
              <a:rPr lang="en-US" sz="1800" dirty="0">
                <a:solidFill>
                  <a:schemeClr val="tx1"/>
                </a:solidFill>
              </a:rPr>
              <a:t>Saisantosh Vamshi Harsha Madiraju</a:t>
            </a:r>
            <a:r>
              <a:rPr lang="en-US" sz="1800" baseline="30000" dirty="0">
                <a:solidFill>
                  <a:schemeClr val="tx1"/>
                </a:solidFill>
              </a:rPr>
              <a:t>1</a:t>
            </a:r>
            <a:r>
              <a:rPr lang="en-US" sz="1800" dirty="0">
                <a:solidFill>
                  <a:schemeClr val="tx1"/>
                </a:solidFill>
              </a:rPr>
              <a:t>, Ashok Kumar </a:t>
            </a:r>
            <a:r>
              <a:rPr lang="en-US" sz="1800" baseline="30000" dirty="0">
                <a:solidFill>
                  <a:schemeClr val="tx1"/>
                </a:solidFill>
              </a:rPr>
              <a:t>1,</a:t>
            </a:r>
            <a:r>
              <a:rPr lang="en-US" sz="1800" dirty="0">
                <a:solidFill>
                  <a:schemeClr val="tx1"/>
                </a:solidFill>
              </a:rPr>
              <a:t>*</a:t>
            </a:r>
          </a:p>
          <a:p>
            <a:r>
              <a:rPr lang="en-US" sz="1800" dirty="0">
                <a:solidFill>
                  <a:schemeClr val="tx1"/>
                </a:solidFill>
              </a:rPr>
              <a:t> College of Engineering, The University of Toledo, Toledo, Ohio, USA 43606 </a:t>
            </a:r>
          </a:p>
          <a:p>
            <a:r>
              <a:rPr lang="en-US" b="1" i="1" dirty="0"/>
              <a:t>Presented at</a:t>
            </a:r>
          </a:p>
          <a:p>
            <a:r>
              <a:rPr lang="en-US" b="1" dirty="0"/>
              <a:t>The 3rd International Electronic Conference on Atmospheric Sciences</a:t>
            </a:r>
          </a:p>
          <a:p>
            <a:endParaRPr lang="en-US" sz="1800" dirty="0">
              <a:solidFill>
                <a:schemeClr val="tx1"/>
              </a:solidFill>
            </a:endParaRPr>
          </a:p>
          <a:p>
            <a:endParaRPr lang="en-US" sz="1800" dirty="0">
              <a:solidFill>
                <a:schemeClr val="tx1"/>
              </a:solidFill>
            </a:endParaRPr>
          </a:p>
        </p:txBody>
      </p:sp>
    </p:spTree>
    <p:extLst>
      <p:ext uri="{BB962C8B-B14F-4D97-AF65-F5344CB8AC3E}">
        <p14:creationId xmlns:p14="http://schemas.microsoft.com/office/powerpoint/2010/main" val="36214162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DC847-2095-44AF-B135-05A84EC23E48}"/>
              </a:ext>
            </a:extLst>
          </p:cNvPr>
          <p:cNvSpPr>
            <a:spLocks noGrp="1"/>
          </p:cNvSpPr>
          <p:nvPr>
            <p:ph type="title"/>
          </p:nvPr>
        </p:nvSpPr>
        <p:spPr/>
        <p:txBody>
          <a:bodyPr/>
          <a:lstStyle/>
          <a:p>
            <a:r>
              <a:rPr lang="en-US" dirty="0"/>
              <a:t>Sensitivity Analysis Results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E2E742A5-5CBA-41EC-A58E-92DD9AE394D8}"/>
                  </a:ext>
                </a:extLst>
              </p:cNvPr>
              <p:cNvSpPr>
                <a:spLocks noGrp="1"/>
              </p:cNvSpPr>
              <p:nvPr>
                <p:ph idx="1"/>
              </p:nvPr>
            </p:nvSpPr>
            <p:spPr/>
            <p:txBody>
              <a:bodyPr/>
              <a:lstStyle/>
              <a:p>
                <a:pPr algn="just"/>
                <a:r>
                  <a:rPr lang="en-US" dirty="0"/>
                  <a:t>The variable parameters considered in the sensitivity analysis are emission rate of pollutant (</a:t>
                </a:r>
                <a:r>
                  <a:rPr lang="en-US" i="1" dirty="0"/>
                  <a:t>q</a:t>
                </a:r>
                <a:r>
                  <a:rPr lang="en-US" dirty="0"/>
                  <a:t>), wind velocity at the reference height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𝑢</m:t>
                        </m:r>
                      </m:e>
                      <m:sub>
                        <m:r>
                          <a:rPr lang="en-US" b="0" i="1">
                            <a:latin typeface="Cambria Math" panose="02040503050406030204" pitchFamily="18" charset="0"/>
                          </a:rPr>
                          <m:t>1</m:t>
                        </m:r>
                      </m:sub>
                    </m:sSub>
                  </m:oMath>
                </a14:m>
                <a:r>
                  <a:rPr lang="en-US" dirty="0"/>
                  <a:t>), coefficient </a:t>
                </a:r>
                <a:r>
                  <a:rPr lang="en-US" i="1" dirty="0"/>
                  <a:t>a</a:t>
                </a:r>
                <a:r>
                  <a:rPr lang="en-US" dirty="0"/>
                  <a:t>, coefficient </a:t>
                </a:r>
                <a:r>
                  <a:rPr lang="en-US" i="1" dirty="0"/>
                  <a:t>m</a:t>
                </a:r>
                <a:r>
                  <a:rPr lang="en-US" dirty="0"/>
                  <a:t>, coefficient bs , surface friction velocity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m:t>
                        </m:r>
                        <m:r>
                          <a:rPr lang="en-US" b="0" i="1">
                            <a:latin typeface="Cambria Math" panose="02040503050406030204" pitchFamily="18" charset="0"/>
                          </a:rPr>
                          <m:t>𝑢</m:t>
                        </m:r>
                      </m:e>
                      <m:sub>
                        <m:r>
                          <a:rPr lang="en-US" b="0" i="1">
                            <a:latin typeface="Cambria Math" panose="02040503050406030204" pitchFamily="18" charset="0"/>
                          </a:rPr>
                          <m:t>∗ </m:t>
                        </m:r>
                      </m:sub>
                    </m:sSub>
                    <m:r>
                      <a:rPr lang="en-US" b="0">
                        <a:latin typeface="Cambria Math" panose="02040503050406030204" pitchFamily="18" charset="0"/>
                      </a:rPr>
                      <m:t>)</m:t>
                    </m:r>
                  </m:oMath>
                </a14:m>
                <a:r>
                  <a:rPr lang="en-US" dirty="0"/>
                  <a:t>, and additional vertical spread due to the turbulence created by the vehicles (</a:t>
                </a:r>
                <a14:m>
                  <m:oMath xmlns:m="http://schemas.openxmlformats.org/officeDocument/2006/math">
                    <m:sSub>
                      <m:sSubPr>
                        <m:ctrlPr>
                          <a:rPr lang="en-US" i="1">
                            <a:latin typeface="Cambria Math" panose="02040503050406030204" pitchFamily="18" charset="0"/>
                          </a:rPr>
                        </m:ctrlPr>
                      </m:sSubPr>
                      <m:e>
                        <m:r>
                          <a:rPr lang="en-US" b="0" i="1">
                            <a:latin typeface="Cambria Math" panose="02040503050406030204" pitchFamily="18" charset="0"/>
                          </a:rPr>
                          <m:t>𝑚</m:t>
                        </m:r>
                      </m:e>
                      <m:sub>
                        <m:r>
                          <a:rPr lang="en-US" b="0" i="1">
                            <a:latin typeface="Cambria Math" panose="02040503050406030204" pitchFamily="18" charset="0"/>
                          </a:rPr>
                          <m:t>𝑡</m:t>
                        </m:r>
                      </m:sub>
                    </m:sSub>
                  </m:oMath>
                </a14:m>
                <a:r>
                  <a:rPr lang="en-US" dirty="0"/>
                  <a:t>). </a:t>
                </a:r>
              </a:p>
              <a:p>
                <a:pPr algn="just"/>
                <a:r>
                  <a:rPr lang="en-US" dirty="0"/>
                  <a:t>The parameters are vital in describing the sensitivity of the gaseous dispersion model. The plots given in the following figures between the modeled outputs and residuals determine the type of sensitivity for each parameter.</a:t>
                </a:r>
              </a:p>
              <a:p>
                <a:endParaRPr lang="en-US" dirty="0"/>
              </a:p>
            </p:txBody>
          </p:sp>
        </mc:Choice>
        <mc:Fallback xmlns="">
          <p:sp>
            <p:nvSpPr>
              <p:cNvPr id="3" name="Content Placeholder 2">
                <a:extLst>
                  <a:ext uri="{FF2B5EF4-FFF2-40B4-BE49-F238E27FC236}">
                    <a16:creationId xmlns:a16="http://schemas.microsoft.com/office/drawing/2014/main" id="{E2E742A5-5CBA-41EC-A58E-92DD9AE394D8}"/>
                  </a:ext>
                </a:extLst>
              </p:cNvPr>
              <p:cNvSpPr>
                <a:spLocks noGrp="1" noRot="1" noChangeAspect="1" noMove="1" noResize="1" noEditPoints="1" noAdjustHandles="1" noChangeArrowheads="1" noChangeShapeType="1" noTextEdit="1"/>
              </p:cNvSpPr>
              <p:nvPr>
                <p:ph idx="1"/>
              </p:nvPr>
            </p:nvSpPr>
            <p:spPr>
              <a:blipFill>
                <a:blip r:embed="rId2"/>
                <a:stretch>
                  <a:fillRect l="-1144" t="-2936" r="-1017"/>
                </a:stretch>
              </a:blipFill>
            </p:spPr>
            <p:txBody>
              <a:bodyPr/>
              <a:lstStyle/>
              <a:p>
                <a:r>
                  <a:rPr lang="en-US">
                    <a:noFill/>
                  </a:rPr>
                  <a:t> </a:t>
                </a:r>
              </a:p>
            </p:txBody>
          </p:sp>
        </mc:Fallback>
      </mc:AlternateContent>
    </p:spTree>
    <p:extLst>
      <p:ext uri="{BB962C8B-B14F-4D97-AF65-F5344CB8AC3E}">
        <p14:creationId xmlns:p14="http://schemas.microsoft.com/office/powerpoint/2010/main" val="10070225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072032B-A020-4710-9E57-7CE27E565224}"/>
              </a:ext>
            </a:extLst>
          </p:cNvPr>
          <p:cNvGraphicFramePr>
            <a:graphicFrameLocks/>
          </p:cNvGraphicFramePr>
          <p:nvPr>
            <p:extLst>
              <p:ext uri="{D42A27DB-BD31-4B8C-83A1-F6EECF244321}">
                <p14:modId xmlns:p14="http://schemas.microsoft.com/office/powerpoint/2010/main" val="2690116832"/>
              </p:ext>
            </p:extLst>
          </p:nvPr>
        </p:nvGraphicFramePr>
        <p:xfrm>
          <a:off x="904672" y="2170893"/>
          <a:ext cx="5026045" cy="38699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7D0B7D7E-70F2-4DCC-8C46-4C2B520397DA}"/>
              </a:ext>
            </a:extLst>
          </p:cNvPr>
          <p:cNvGraphicFramePr>
            <a:graphicFrameLocks/>
          </p:cNvGraphicFramePr>
          <p:nvPr>
            <p:extLst>
              <p:ext uri="{D42A27DB-BD31-4B8C-83A1-F6EECF244321}">
                <p14:modId xmlns:p14="http://schemas.microsoft.com/office/powerpoint/2010/main" val="284617683"/>
              </p:ext>
            </p:extLst>
          </p:nvPr>
        </p:nvGraphicFramePr>
        <p:xfrm>
          <a:off x="6196629" y="2170893"/>
          <a:ext cx="5090699" cy="380189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059A6985-4A47-4C19-A032-1B14DC243304}"/>
              </a:ext>
            </a:extLst>
          </p:cNvPr>
          <p:cNvSpPr/>
          <p:nvPr/>
        </p:nvSpPr>
        <p:spPr>
          <a:xfrm>
            <a:off x="4925647" y="1156010"/>
            <a:ext cx="1952779" cy="315727"/>
          </a:xfrm>
          <a:prstGeom prst="rect">
            <a:avLst/>
          </a:prstGeom>
        </p:spPr>
        <p:txBody>
          <a:bodyPr wrap="none">
            <a:spAutoFit/>
          </a:bodyPr>
          <a:lstStyle/>
          <a:p>
            <a:pPr algn="ctr">
              <a:lnSpc>
                <a:spcPts val="1700"/>
              </a:lnSpc>
              <a:tabLst>
                <a:tab pos="0" algn="l"/>
              </a:tabLst>
            </a:pPr>
            <a:r>
              <a:rPr lang="en-US" i="1" dirty="0">
                <a:solidFill>
                  <a:srgbClr val="000000"/>
                </a:solidFill>
                <a:latin typeface="Palatino Linotype" panose="02040502050505030304" pitchFamily="18" charset="0"/>
                <a:ea typeface="Times New Roman" panose="02020603050405020304" pitchFamily="18" charset="0"/>
              </a:rPr>
              <a:t>At Distance = 10m</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160171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3A9424C-08AF-4798-9DC3-B9B8D7010A06}"/>
              </a:ext>
            </a:extLst>
          </p:cNvPr>
          <p:cNvGraphicFramePr>
            <a:graphicFrameLocks/>
          </p:cNvGraphicFramePr>
          <p:nvPr>
            <p:extLst>
              <p:ext uri="{D42A27DB-BD31-4B8C-83A1-F6EECF244321}">
                <p14:modId xmlns:p14="http://schemas.microsoft.com/office/powerpoint/2010/main" val="1290085890"/>
              </p:ext>
            </p:extLst>
          </p:nvPr>
        </p:nvGraphicFramePr>
        <p:xfrm>
          <a:off x="5892800" y="2129271"/>
          <a:ext cx="5336162" cy="39101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00986E5A-5A5F-4ADF-A147-90153518C3CF}"/>
              </a:ext>
            </a:extLst>
          </p:cNvPr>
          <p:cNvGraphicFramePr>
            <a:graphicFrameLocks/>
          </p:cNvGraphicFramePr>
          <p:nvPr>
            <p:extLst>
              <p:ext uri="{D42A27DB-BD31-4B8C-83A1-F6EECF244321}">
                <p14:modId xmlns:p14="http://schemas.microsoft.com/office/powerpoint/2010/main" val="2894810699"/>
              </p:ext>
            </p:extLst>
          </p:nvPr>
        </p:nvGraphicFramePr>
        <p:xfrm>
          <a:off x="963038" y="2150226"/>
          <a:ext cx="4929762" cy="391010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F7229CAE-0897-409A-B96D-06BFBE913DCD}"/>
              </a:ext>
            </a:extLst>
          </p:cNvPr>
          <p:cNvSpPr/>
          <p:nvPr/>
        </p:nvSpPr>
        <p:spPr>
          <a:xfrm>
            <a:off x="5119610" y="962046"/>
            <a:ext cx="1952779" cy="315727"/>
          </a:xfrm>
          <a:prstGeom prst="rect">
            <a:avLst/>
          </a:prstGeom>
        </p:spPr>
        <p:txBody>
          <a:bodyPr wrap="none">
            <a:spAutoFit/>
          </a:bodyPr>
          <a:lstStyle/>
          <a:p>
            <a:pPr algn="ctr">
              <a:lnSpc>
                <a:spcPts val="1700"/>
              </a:lnSpc>
              <a:tabLst>
                <a:tab pos="0" algn="l"/>
              </a:tabLst>
            </a:pPr>
            <a:r>
              <a:rPr lang="en-US" i="1" dirty="0">
                <a:solidFill>
                  <a:srgbClr val="000000"/>
                </a:solidFill>
                <a:latin typeface="Palatino Linotype" panose="02040502050505030304" pitchFamily="18" charset="0"/>
                <a:ea typeface="Times New Roman" panose="02020603050405020304" pitchFamily="18" charset="0"/>
              </a:rPr>
              <a:t>At Distance = 50m</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8064395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BACA7E8-0CE8-421D-9FCD-73CF0ACDE891}"/>
              </a:ext>
            </a:extLst>
          </p:cNvPr>
          <p:cNvGraphicFramePr>
            <a:graphicFrameLocks/>
          </p:cNvGraphicFramePr>
          <p:nvPr>
            <p:extLst>
              <p:ext uri="{D42A27DB-BD31-4B8C-83A1-F6EECF244321}">
                <p14:modId xmlns:p14="http://schemas.microsoft.com/office/powerpoint/2010/main" val="200036821"/>
              </p:ext>
            </p:extLst>
          </p:nvPr>
        </p:nvGraphicFramePr>
        <p:xfrm>
          <a:off x="924129" y="2184422"/>
          <a:ext cx="5171872" cy="380781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9681F9EA-47F6-4924-8912-459363E6FCE3}"/>
              </a:ext>
            </a:extLst>
          </p:cNvPr>
          <p:cNvGraphicFramePr>
            <a:graphicFrameLocks/>
          </p:cNvGraphicFramePr>
          <p:nvPr>
            <p:extLst>
              <p:ext uri="{D42A27DB-BD31-4B8C-83A1-F6EECF244321}">
                <p14:modId xmlns:p14="http://schemas.microsoft.com/office/powerpoint/2010/main" val="210756613"/>
              </p:ext>
            </p:extLst>
          </p:nvPr>
        </p:nvGraphicFramePr>
        <p:xfrm>
          <a:off x="5961146" y="2184422"/>
          <a:ext cx="5306725" cy="380781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CA865FC0-F627-4C90-B4F9-E5D0BD256C5C}"/>
              </a:ext>
            </a:extLst>
          </p:cNvPr>
          <p:cNvSpPr/>
          <p:nvPr/>
        </p:nvSpPr>
        <p:spPr>
          <a:xfrm>
            <a:off x="5061902" y="962046"/>
            <a:ext cx="2068195" cy="315727"/>
          </a:xfrm>
          <a:prstGeom prst="rect">
            <a:avLst/>
          </a:prstGeom>
        </p:spPr>
        <p:txBody>
          <a:bodyPr wrap="none">
            <a:spAutoFit/>
          </a:bodyPr>
          <a:lstStyle/>
          <a:p>
            <a:pPr algn="ctr">
              <a:lnSpc>
                <a:spcPts val="1700"/>
              </a:lnSpc>
              <a:tabLst>
                <a:tab pos="0" algn="l"/>
              </a:tabLst>
            </a:pPr>
            <a:r>
              <a:rPr lang="en-US" i="1" dirty="0">
                <a:solidFill>
                  <a:srgbClr val="000000"/>
                </a:solidFill>
                <a:latin typeface="Palatino Linotype" panose="02040502050505030304" pitchFamily="18" charset="0"/>
                <a:ea typeface="Times New Roman" panose="02020603050405020304" pitchFamily="18" charset="0"/>
              </a:rPr>
              <a:t>At Distance = 250m</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56501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D84AF0B-DD80-4D89-BBD3-D26F836433ED}"/>
              </a:ext>
            </a:extLst>
          </p:cNvPr>
          <p:cNvGraphicFramePr>
            <a:graphicFrameLocks/>
          </p:cNvGraphicFramePr>
          <p:nvPr>
            <p:extLst>
              <p:ext uri="{D42A27DB-BD31-4B8C-83A1-F6EECF244321}">
                <p14:modId xmlns:p14="http://schemas.microsoft.com/office/powerpoint/2010/main" val="3566320245"/>
              </p:ext>
            </p:extLst>
          </p:nvPr>
        </p:nvGraphicFramePr>
        <p:xfrm>
          <a:off x="924129" y="2353108"/>
          <a:ext cx="5171872" cy="354284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DE5A22D9-DED6-4450-9E31-75E3A18CD687}"/>
              </a:ext>
            </a:extLst>
          </p:cNvPr>
          <p:cNvGraphicFramePr>
            <a:graphicFrameLocks/>
          </p:cNvGraphicFramePr>
          <p:nvPr>
            <p:extLst>
              <p:ext uri="{D42A27DB-BD31-4B8C-83A1-F6EECF244321}">
                <p14:modId xmlns:p14="http://schemas.microsoft.com/office/powerpoint/2010/main" val="1930968537"/>
              </p:ext>
            </p:extLst>
          </p:nvPr>
        </p:nvGraphicFramePr>
        <p:xfrm>
          <a:off x="6136008" y="2353108"/>
          <a:ext cx="5131863" cy="354284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56D229CF-877B-42CC-B672-69D81C0A071C}"/>
              </a:ext>
            </a:extLst>
          </p:cNvPr>
          <p:cNvSpPr/>
          <p:nvPr/>
        </p:nvSpPr>
        <p:spPr>
          <a:xfrm>
            <a:off x="5119610" y="962046"/>
            <a:ext cx="1952779" cy="315727"/>
          </a:xfrm>
          <a:prstGeom prst="rect">
            <a:avLst/>
          </a:prstGeom>
        </p:spPr>
        <p:txBody>
          <a:bodyPr wrap="none">
            <a:spAutoFit/>
          </a:bodyPr>
          <a:lstStyle/>
          <a:p>
            <a:pPr algn="ctr">
              <a:lnSpc>
                <a:spcPts val="1700"/>
              </a:lnSpc>
              <a:tabLst>
                <a:tab pos="0" algn="l"/>
              </a:tabLst>
            </a:pPr>
            <a:r>
              <a:rPr lang="en-US" i="1" dirty="0">
                <a:solidFill>
                  <a:srgbClr val="000000"/>
                </a:solidFill>
                <a:latin typeface="Palatino Linotype" panose="02040502050505030304" pitchFamily="18" charset="0"/>
                <a:ea typeface="Times New Roman" panose="02020603050405020304" pitchFamily="18" charset="0"/>
              </a:rPr>
              <a:t>At Distance = 10m</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504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F0AEDC00-F529-447E-9C07-BA500CF4FDDF}"/>
              </a:ext>
            </a:extLst>
          </p:cNvPr>
          <p:cNvGraphicFramePr>
            <a:graphicFrameLocks/>
          </p:cNvGraphicFramePr>
          <p:nvPr>
            <p:extLst>
              <p:ext uri="{D42A27DB-BD31-4B8C-83A1-F6EECF244321}">
                <p14:modId xmlns:p14="http://schemas.microsoft.com/office/powerpoint/2010/main" val="3909234211"/>
              </p:ext>
            </p:extLst>
          </p:nvPr>
        </p:nvGraphicFramePr>
        <p:xfrm>
          <a:off x="865763" y="2224722"/>
          <a:ext cx="5132130" cy="38453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245961B8-2829-4AFC-9EEB-03F07C4136EA}"/>
              </a:ext>
            </a:extLst>
          </p:cNvPr>
          <p:cNvGraphicFramePr>
            <a:graphicFrameLocks/>
          </p:cNvGraphicFramePr>
          <p:nvPr>
            <p:extLst>
              <p:ext uri="{D42A27DB-BD31-4B8C-83A1-F6EECF244321}">
                <p14:modId xmlns:p14="http://schemas.microsoft.com/office/powerpoint/2010/main" val="2896359081"/>
              </p:ext>
            </p:extLst>
          </p:nvPr>
        </p:nvGraphicFramePr>
        <p:xfrm>
          <a:off x="6194110" y="2224723"/>
          <a:ext cx="5132127" cy="3845336"/>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2A98988C-F48B-4942-B8AF-23E509248E7F}"/>
              </a:ext>
            </a:extLst>
          </p:cNvPr>
          <p:cNvSpPr/>
          <p:nvPr/>
        </p:nvSpPr>
        <p:spPr>
          <a:xfrm>
            <a:off x="5119610" y="962046"/>
            <a:ext cx="1952779" cy="315727"/>
          </a:xfrm>
          <a:prstGeom prst="rect">
            <a:avLst/>
          </a:prstGeom>
        </p:spPr>
        <p:txBody>
          <a:bodyPr wrap="none">
            <a:spAutoFit/>
          </a:bodyPr>
          <a:lstStyle/>
          <a:p>
            <a:pPr algn="ctr">
              <a:lnSpc>
                <a:spcPts val="1700"/>
              </a:lnSpc>
              <a:tabLst>
                <a:tab pos="0" algn="l"/>
              </a:tabLst>
            </a:pPr>
            <a:r>
              <a:rPr lang="en-US" i="1" dirty="0">
                <a:solidFill>
                  <a:srgbClr val="000000"/>
                </a:solidFill>
                <a:latin typeface="Palatino Linotype" panose="02040502050505030304" pitchFamily="18" charset="0"/>
                <a:ea typeface="Times New Roman" panose="02020603050405020304" pitchFamily="18" charset="0"/>
              </a:rPr>
              <a:t>At Distance = 50m</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302853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166B3DB-1A1F-40F4-B186-7BB85D25AC23}"/>
              </a:ext>
            </a:extLst>
          </p:cNvPr>
          <p:cNvGraphicFramePr>
            <a:graphicFrameLocks/>
          </p:cNvGraphicFramePr>
          <p:nvPr>
            <p:extLst>
              <p:ext uri="{D42A27DB-BD31-4B8C-83A1-F6EECF244321}">
                <p14:modId xmlns:p14="http://schemas.microsoft.com/office/powerpoint/2010/main" val="2136221708"/>
              </p:ext>
            </p:extLst>
          </p:nvPr>
        </p:nvGraphicFramePr>
        <p:xfrm>
          <a:off x="953311" y="2286952"/>
          <a:ext cx="5142689" cy="371501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A8B71218-D00D-4772-8E50-2BFED7A25418}"/>
              </a:ext>
            </a:extLst>
          </p:cNvPr>
          <p:cNvGraphicFramePr>
            <a:graphicFrameLocks/>
          </p:cNvGraphicFramePr>
          <p:nvPr>
            <p:extLst>
              <p:ext uri="{D42A27DB-BD31-4B8C-83A1-F6EECF244321}">
                <p14:modId xmlns:p14="http://schemas.microsoft.com/office/powerpoint/2010/main" val="476705719"/>
              </p:ext>
            </p:extLst>
          </p:nvPr>
        </p:nvGraphicFramePr>
        <p:xfrm>
          <a:off x="6143627" y="2290762"/>
          <a:ext cx="5142689" cy="371120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36D219AF-AA41-492B-8A58-0F5C180FE800}"/>
              </a:ext>
            </a:extLst>
          </p:cNvPr>
          <p:cNvSpPr/>
          <p:nvPr/>
        </p:nvSpPr>
        <p:spPr>
          <a:xfrm>
            <a:off x="5061902" y="962046"/>
            <a:ext cx="2068195" cy="315727"/>
          </a:xfrm>
          <a:prstGeom prst="rect">
            <a:avLst/>
          </a:prstGeom>
        </p:spPr>
        <p:txBody>
          <a:bodyPr wrap="none">
            <a:spAutoFit/>
          </a:bodyPr>
          <a:lstStyle/>
          <a:p>
            <a:pPr algn="ctr">
              <a:lnSpc>
                <a:spcPts val="1700"/>
              </a:lnSpc>
              <a:tabLst>
                <a:tab pos="0" algn="l"/>
              </a:tabLst>
            </a:pPr>
            <a:r>
              <a:rPr lang="en-US" i="1" dirty="0">
                <a:solidFill>
                  <a:srgbClr val="000000"/>
                </a:solidFill>
                <a:latin typeface="Palatino Linotype" panose="02040502050505030304" pitchFamily="18" charset="0"/>
                <a:ea typeface="Times New Roman" panose="02020603050405020304" pitchFamily="18" charset="0"/>
              </a:rPr>
              <a:t>At Distance = 250m</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84253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12A10FD-6910-496B-9ECF-7A7E420A88CB}"/>
              </a:ext>
            </a:extLst>
          </p:cNvPr>
          <p:cNvGraphicFramePr>
            <a:graphicFrameLocks/>
          </p:cNvGraphicFramePr>
          <p:nvPr>
            <p:extLst>
              <p:ext uri="{D42A27DB-BD31-4B8C-83A1-F6EECF244321}">
                <p14:modId xmlns:p14="http://schemas.microsoft.com/office/powerpoint/2010/main" val="3023770906"/>
              </p:ext>
            </p:extLst>
          </p:nvPr>
        </p:nvGraphicFramePr>
        <p:xfrm>
          <a:off x="953311" y="2129474"/>
          <a:ext cx="5142689" cy="385303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9D80BC18-1317-47BC-AD1C-78AAACF407B8}"/>
              </a:ext>
            </a:extLst>
          </p:cNvPr>
          <p:cNvGraphicFramePr>
            <a:graphicFrameLocks/>
          </p:cNvGraphicFramePr>
          <p:nvPr>
            <p:extLst>
              <p:ext uri="{D42A27DB-BD31-4B8C-83A1-F6EECF244321}">
                <p14:modId xmlns:p14="http://schemas.microsoft.com/office/powerpoint/2010/main" val="29001490"/>
              </p:ext>
            </p:extLst>
          </p:nvPr>
        </p:nvGraphicFramePr>
        <p:xfrm>
          <a:off x="6095999" y="2129473"/>
          <a:ext cx="5142689" cy="385303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B6BB60AF-2557-4DDE-ACAF-BA625852DC42}"/>
              </a:ext>
            </a:extLst>
          </p:cNvPr>
          <p:cNvSpPr/>
          <p:nvPr/>
        </p:nvSpPr>
        <p:spPr>
          <a:xfrm>
            <a:off x="5119610" y="962046"/>
            <a:ext cx="1952779" cy="315727"/>
          </a:xfrm>
          <a:prstGeom prst="rect">
            <a:avLst/>
          </a:prstGeom>
        </p:spPr>
        <p:txBody>
          <a:bodyPr wrap="none">
            <a:spAutoFit/>
          </a:bodyPr>
          <a:lstStyle/>
          <a:p>
            <a:pPr algn="ctr">
              <a:lnSpc>
                <a:spcPts val="1700"/>
              </a:lnSpc>
              <a:tabLst>
                <a:tab pos="0" algn="l"/>
              </a:tabLst>
            </a:pPr>
            <a:r>
              <a:rPr lang="en-US" i="1" dirty="0">
                <a:solidFill>
                  <a:srgbClr val="000000"/>
                </a:solidFill>
                <a:latin typeface="Palatino Linotype" panose="02040502050505030304" pitchFamily="18" charset="0"/>
                <a:ea typeface="Times New Roman" panose="02020603050405020304" pitchFamily="18" charset="0"/>
              </a:rPr>
              <a:t>At Distance = 10m</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467236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B9EF31E-7E7C-46BA-A1DF-4CE0FEB1AADA}"/>
              </a:ext>
            </a:extLst>
          </p:cNvPr>
          <p:cNvGraphicFramePr>
            <a:graphicFrameLocks/>
          </p:cNvGraphicFramePr>
          <p:nvPr>
            <p:extLst>
              <p:ext uri="{D42A27DB-BD31-4B8C-83A1-F6EECF244321}">
                <p14:modId xmlns:p14="http://schemas.microsoft.com/office/powerpoint/2010/main" val="2287441583"/>
              </p:ext>
            </p:extLst>
          </p:nvPr>
        </p:nvGraphicFramePr>
        <p:xfrm>
          <a:off x="807396" y="2049087"/>
          <a:ext cx="5288604" cy="384686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97236E9E-C563-4B6E-B9BF-B00D043E6B1F}"/>
              </a:ext>
            </a:extLst>
          </p:cNvPr>
          <p:cNvGraphicFramePr>
            <a:graphicFrameLocks/>
          </p:cNvGraphicFramePr>
          <p:nvPr>
            <p:extLst>
              <p:ext uri="{D42A27DB-BD31-4B8C-83A1-F6EECF244321}">
                <p14:modId xmlns:p14="http://schemas.microsoft.com/office/powerpoint/2010/main" val="2950242605"/>
              </p:ext>
            </p:extLst>
          </p:nvPr>
        </p:nvGraphicFramePr>
        <p:xfrm>
          <a:off x="6096000" y="2049087"/>
          <a:ext cx="5119991" cy="384686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E51A17FE-1D00-4B50-87AB-4652EF5B7FED}"/>
              </a:ext>
            </a:extLst>
          </p:cNvPr>
          <p:cNvSpPr/>
          <p:nvPr/>
        </p:nvSpPr>
        <p:spPr>
          <a:xfrm>
            <a:off x="5119610" y="962046"/>
            <a:ext cx="1952779" cy="315727"/>
          </a:xfrm>
          <a:prstGeom prst="rect">
            <a:avLst/>
          </a:prstGeom>
        </p:spPr>
        <p:txBody>
          <a:bodyPr wrap="none">
            <a:spAutoFit/>
          </a:bodyPr>
          <a:lstStyle/>
          <a:p>
            <a:pPr algn="ctr">
              <a:lnSpc>
                <a:spcPts val="1700"/>
              </a:lnSpc>
              <a:tabLst>
                <a:tab pos="0" algn="l"/>
              </a:tabLst>
            </a:pPr>
            <a:r>
              <a:rPr lang="en-US" i="1" dirty="0">
                <a:solidFill>
                  <a:srgbClr val="000000"/>
                </a:solidFill>
                <a:latin typeface="Palatino Linotype" panose="02040502050505030304" pitchFamily="18" charset="0"/>
                <a:ea typeface="Times New Roman" panose="02020603050405020304" pitchFamily="18" charset="0"/>
              </a:rPr>
              <a:t>At Distance = 50m</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0073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8CC9B4D-281D-4B30-8109-94436869A1C1}"/>
              </a:ext>
            </a:extLst>
          </p:cNvPr>
          <p:cNvGraphicFramePr>
            <a:graphicFrameLocks/>
          </p:cNvGraphicFramePr>
          <p:nvPr>
            <p:extLst>
              <p:ext uri="{D42A27DB-BD31-4B8C-83A1-F6EECF244321}">
                <p14:modId xmlns:p14="http://schemas.microsoft.com/office/powerpoint/2010/main" val="208531430"/>
              </p:ext>
            </p:extLst>
          </p:nvPr>
        </p:nvGraphicFramePr>
        <p:xfrm>
          <a:off x="953311" y="2219722"/>
          <a:ext cx="5142689" cy="36762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0F43520C-3840-495B-AEAD-35B02B3017C2}"/>
              </a:ext>
            </a:extLst>
          </p:cNvPr>
          <p:cNvGraphicFramePr>
            <a:graphicFrameLocks/>
          </p:cNvGraphicFramePr>
          <p:nvPr>
            <p:extLst>
              <p:ext uri="{D42A27DB-BD31-4B8C-83A1-F6EECF244321}">
                <p14:modId xmlns:p14="http://schemas.microsoft.com/office/powerpoint/2010/main" val="3155983676"/>
              </p:ext>
            </p:extLst>
          </p:nvPr>
        </p:nvGraphicFramePr>
        <p:xfrm>
          <a:off x="6096000" y="2219722"/>
          <a:ext cx="5142688" cy="3676232"/>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AB492BF5-95A9-40CC-8A31-CE34DAA342A3}"/>
              </a:ext>
            </a:extLst>
          </p:cNvPr>
          <p:cNvSpPr/>
          <p:nvPr/>
        </p:nvSpPr>
        <p:spPr>
          <a:xfrm>
            <a:off x="5061902" y="962046"/>
            <a:ext cx="2068195" cy="315727"/>
          </a:xfrm>
          <a:prstGeom prst="rect">
            <a:avLst/>
          </a:prstGeom>
        </p:spPr>
        <p:txBody>
          <a:bodyPr wrap="none">
            <a:spAutoFit/>
          </a:bodyPr>
          <a:lstStyle/>
          <a:p>
            <a:pPr algn="ctr">
              <a:lnSpc>
                <a:spcPts val="1700"/>
              </a:lnSpc>
              <a:tabLst>
                <a:tab pos="0" algn="l"/>
              </a:tabLst>
            </a:pPr>
            <a:r>
              <a:rPr lang="en-US" i="1" dirty="0">
                <a:solidFill>
                  <a:srgbClr val="000000"/>
                </a:solidFill>
                <a:latin typeface="Palatino Linotype" panose="02040502050505030304" pitchFamily="18" charset="0"/>
                <a:ea typeface="Times New Roman" panose="02020603050405020304" pitchFamily="18" charset="0"/>
              </a:rPr>
              <a:t>At Distance = 250m</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4416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4B0FF-7944-4282-8580-66D417B478AF}"/>
              </a:ext>
            </a:extLst>
          </p:cNvPr>
          <p:cNvSpPr>
            <a:spLocks noGrp="1"/>
          </p:cNvSpPr>
          <p:nvPr>
            <p:ph type="title"/>
          </p:nvPr>
        </p:nvSpPr>
        <p:spPr>
          <a:xfrm>
            <a:off x="1367623" y="1139756"/>
            <a:ext cx="9444921" cy="1212102"/>
          </a:xfrm>
        </p:spPr>
        <p:txBody>
          <a:bodyPr>
            <a:normAutofit/>
          </a:bodyPr>
          <a:lstStyle/>
          <a:p>
            <a:r>
              <a:rPr lang="en-US" sz="4000" b="1" dirty="0">
                <a:solidFill>
                  <a:schemeClr val="tx1"/>
                </a:solidFill>
              </a:rPr>
              <a:t>Abstract </a:t>
            </a:r>
            <a:endParaRPr lang="en-US" sz="4000" dirty="0">
              <a:solidFill>
                <a:schemeClr val="tx1"/>
              </a:solidFill>
            </a:endParaRPr>
          </a:p>
        </p:txBody>
      </p:sp>
      <p:sp>
        <p:nvSpPr>
          <p:cNvPr id="3" name="Content Placeholder 2">
            <a:extLst>
              <a:ext uri="{FF2B5EF4-FFF2-40B4-BE49-F238E27FC236}">
                <a16:creationId xmlns:a16="http://schemas.microsoft.com/office/drawing/2014/main" id="{5D9AF57B-592B-4E31-87FB-CEBAF85483B1}"/>
              </a:ext>
            </a:extLst>
          </p:cNvPr>
          <p:cNvSpPr>
            <a:spLocks noGrp="1"/>
          </p:cNvSpPr>
          <p:nvPr>
            <p:ph idx="1"/>
          </p:nvPr>
        </p:nvSpPr>
        <p:spPr>
          <a:xfrm>
            <a:off x="1367624" y="2490436"/>
            <a:ext cx="9708995" cy="3567173"/>
          </a:xfrm>
        </p:spPr>
        <p:txBody>
          <a:bodyPr anchor="ctr">
            <a:normAutofit lnSpcReduction="10000"/>
          </a:bodyPr>
          <a:lstStyle/>
          <a:p>
            <a:pPr marL="0" indent="0" algn="just">
              <a:buNone/>
            </a:pPr>
            <a:r>
              <a:rPr lang="en-US" sz="1700" dirty="0"/>
              <a:t>Transportation sources are a major contributor to air pollution in urban areas. The role of air quality modelling is vital in the formulation of air pollution control and management strategies. Many models have appeared in the literature to estimate near-field ground level concentrations from mobile sources moving on a highway. However, current models do not account explicitly for the effect of wind shear (magnitude) near the ground while computing the ground level concentrations near highways from mobile sources. This study presents an analytical model based on the solution of the convective-diffusion equation by incorporating the wind shear near the ground for gaseous pollutants. The model input includes emission rate, wind speed, wind direction, turbulence, and terrain features. The dispersion coefficients are based on the near field parameterization. The sensitivity of the model to compute ground level concentrations for different inputs is presented for three different downwind distances. In general, the model shows Type III sensitivity (i.e. the errors in the input will show a corresponding change in the computed ground level concentrations) for most of  the input variables. However, the model equations should be re-examined for three input variables (wind velocity at the reference height and two variables related to the vertical spread of the plume) to make sure that that the model is valid for computing ground level concentrations.</a:t>
            </a:r>
          </a:p>
        </p:txBody>
      </p:sp>
    </p:spTree>
    <p:extLst>
      <p:ext uri="{BB962C8B-B14F-4D97-AF65-F5344CB8AC3E}">
        <p14:creationId xmlns:p14="http://schemas.microsoft.com/office/powerpoint/2010/main" val="13604152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A2179D4-54F9-4876-9C81-90A1A30283A0}"/>
              </a:ext>
            </a:extLst>
          </p:cNvPr>
          <p:cNvGraphicFramePr>
            <a:graphicFrameLocks/>
          </p:cNvGraphicFramePr>
          <p:nvPr>
            <p:extLst>
              <p:ext uri="{D42A27DB-BD31-4B8C-83A1-F6EECF244321}">
                <p14:modId xmlns:p14="http://schemas.microsoft.com/office/powerpoint/2010/main" val="3981894194"/>
              </p:ext>
            </p:extLst>
          </p:nvPr>
        </p:nvGraphicFramePr>
        <p:xfrm>
          <a:off x="885217" y="2226560"/>
          <a:ext cx="5210783" cy="377540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757438E4-0BE1-4C98-A80D-AA283389A2CC}"/>
              </a:ext>
            </a:extLst>
          </p:cNvPr>
          <p:cNvGraphicFramePr>
            <a:graphicFrameLocks/>
          </p:cNvGraphicFramePr>
          <p:nvPr>
            <p:extLst>
              <p:ext uri="{D42A27DB-BD31-4B8C-83A1-F6EECF244321}">
                <p14:modId xmlns:p14="http://schemas.microsoft.com/office/powerpoint/2010/main" val="3956039509"/>
              </p:ext>
            </p:extLst>
          </p:nvPr>
        </p:nvGraphicFramePr>
        <p:xfrm>
          <a:off x="6095999" y="2232275"/>
          <a:ext cx="5210783" cy="376969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7279A82A-6891-4919-918B-F368A6743711}"/>
              </a:ext>
            </a:extLst>
          </p:cNvPr>
          <p:cNvSpPr/>
          <p:nvPr/>
        </p:nvSpPr>
        <p:spPr>
          <a:xfrm>
            <a:off x="5119610" y="962046"/>
            <a:ext cx="1952779" cy="315727"/>
          </a:xfrm>
          <a:prstGeom prst="rect">
            <a:avLst/>
          </a:prstGeom>
        </p:spPr>
        <p:txBody>
          <a:bodyPr wrap="none">
            <a:spAutoFit/>
          </a:bodyPr>
          <a:lstStyle/>
          <a:p>
            <a:pPr algn="ctr">
              <a:lnSpc>
                <a:spcPts val="1700"/>
              </a:lnSpc>
              <a:tabLst>
                <a:tab pos="0" algn="l"/>
              </a:tabLst>
            </a:pPr>
            <a:r>
              <a:rPr lang="en-US" i="1" dirty="0">
                <a:solidFill>
                  <a:srgbClr val="000000"/>
                </a:solidFill>
                <a:latin typeface="Palatino Linotype" panose="02040502050505030304" pitchFamily="18" charset="0"/>
                <a:ea typeface="Times New Roman" panose="02020603050405020304" pitchFamily="18" charset="0"/>
              </a:rPr>
              <a:t>At Distance = 10m</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01383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DF4F56C-D970-48BF-B14D-F9DE13D93011}"/>
              </a:ext>
            </a:extLst>
          </p:cNvPr>
          <p:cNvGraphicFramePr>
            <a:graphicFrameLocks/>
          </p:cNvGraphicFramePr>
          <p:nvPr>
            <p:extLst>
              <p:ext uri="{D42A27DB-BD31-4B8C-83A1-F6EECF244321}">
                <p14:modId xmlns:p14="http://schemas.microsoft.com/office/powerpoint/2010/main" val="229270711"/>
              </p:ext>
            </p:extLst>
          </p:nvPr>
        </p:nvGraphicFramePr>
        <p:xfrm>
          <a:off x="963038" y="2031682"/>
          <a:ext cx="5248214" cy="38642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DF51C0A7-AD01-410B-B3A5-60A5418264E6}"/>
              </a:ext>
            </a:extLst>
          </p:cNvPr>
          <p:cNvGraphicFramePr>
            <a:graphicFrameLocks/>
          </p:cNvGraphicFramePr>
          <p:nvPr>
            <p:extLst>
              <p:ext uri="{D42A27DB-BD31-4B8C-83A1-F6EECF244321}">
                <p14:modId xmlns:p14="http://schemas.microsoft.com/office/powerpoint/2010/main" val="4291052072"/>
              </p:ext>
            </p:extLst>
          </p:nvPr>
        </p:nvGraphicFramePr>
        <p:xfrm>
          <a:off x="6211252" y="2073563"/>
          <a:ext cx="5160382" cy="3822391"/>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A36928BF-7BA3-4E4B-8F36-D2597E286742}"/>
              </a:ext>
            </a:extLst>
          </p:cNvPr>
          <p:cNvSpPr/>
          <p:nvPr/>
        </p:nvSpPr>
        <p:spPr>
          <a:xfrm>
            <a:off x="5119610" y="962046"/>
            <a:ext cx="1952779" cy="315727"/>
          </a:xfrm>
          <a:prstGeom prst="rect">
            <a:avLst/>
          </a:prstGeom>
        </p:spPr>
        <p:txBody>
          <a:bodyPr wrap="none">
            <a:spAutoFit/>
          </a:bodyPr>
          <a:lstStyle/>
          <a:p>
            <a:pPr algn="ctr">
              <a:lnSpc>
                <a:spcPts val="1700"/>
              </a:lnSpc>
              <a:tabLst>
                <a:tab pos="0" algn="l"/>
              </a:tabLst>
            </a:pPr>
            <a:r>
              <a:rPr lang="en-US" i="1" dirty="0">
                <a:solidFill>
                  <a:srgbClr val="000000"/>
                </a:solidFill>
                <a:latin typeface="Palatino Linotype" panose="02040502050505030304" pitchFamily="18" charset="0"/>
                <a:ea typeface="Times New Roman" panose="02020603050405020304" pitchFamily="18" charset="0"/>
              </a:rPr>
              <a:t>At Distance = 50m</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55382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ACB9A2D-DC69-416A-8917-6989C2938B87}"/>
              </a:ext>
            </a:extLst>
          </p:cNvPr>
          <p:cNvGraphicFramePr>
            <a:graphicFrameLocks/>
          </p:cNvGraphicFramePr>
          <p:nvPr>
            <p:extLst>
              <p:ext uri="{D42A27DB-BD31-4B8C-83A1-F6EECF244321}">
                <p14:modId xmlns:p14="http://schemas.microsoft.com/office/powerpoint/2010/main" val="3022917594"/>
              </p:ext>
            </p:extLst>
          </p:nvPr>
        </p:nvGraphicFramePr>
        <p:xfrm>
          <a:off x="894945" y="2033587"/>
          <a:ext cx="5201055" cy="40170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734312BE-2BB2-4078-ADB6-1617FAC1BB9D}"/>
              </a:ext>
            </a:extLst>
          </p:cNvPr>
          <p:cNvGraphicFramePr>
            <a:graphicFrameLocks/>
          </p:cNvGraphicFramePr>
          <p:nvPr>
            <p:extLst>
              <p:ext uri="{D42A27DB-BD31-4B8C-83A1-F6EECF244321}">
                <p14:modId xmlns:p14="http://schemas.microsoft.com/office/powerpoint/2010/main" val="3323849106"/>
              </p:ext>
            </p:extLst>
          </p:nvPr>
        </p:nvGraphicFramePr>
        <p:xfrm>
          <a:off x="6095999" y="2031681"/>
          <a:ext cx="5201055" cy="386427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841B150B-7AB9-440F-AA50-D55871B553A9}"/>
              </a:ext>
            </a:extLst>
          </p:cNvPr>
          <p:cNvSpPr/>
          <p:nvPr/>
        </p:nvSpPr>
        <p:spPr>
          <a:xfrm>
            <a:off x="5061902" y="962046"/>
            <a:ext cx="2068195" cy="315727"/>
          </a:xfrm>
          <a:prstGeom prst="rect">
            <a:avLst/>
          </a:prstGeom>
        </p:spPr>
        <p:txBody>
          <a:bodyPr wrap="none">
            <a:spAutoFit/>
          </a:bodyPr>
          <a:lstStyle/>
          <a:p>
            <a:pPr algn="ctr">
              <a:lnSpc>
                <a:spcPts val="1700"/>
              </a:lnSpc>
              <a:tabLst>
                <a:tab pos="0" algn="l"/>
              </a:tabLst>
            </a:pPr>
            <a:r>
              <a:rPr lang="en-US" i="1" dirty="0">
                <a:solidFill>
                  <a:srgbClr val="000000"/>
                </a:solidFill>
                <a:latin typeface="Palatino Linotype" panose="02040502050505030304" pitchFamily="18" charset="0"/>
                <a:ea typeface="Times New Roman" panose="02020603050405020304" pitchFamily="18" charset="0"/>
              </a:rPr>
              <a:t>At Distance = 250m</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768580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7411E66-4B30-4B22-8656-8E1D94D94F75}"/>
              </a:ext>
            </a:extLst>
          </p:cNvPr>
          <p:cNvGraphicFramePr>
            <a:graphicFrameLocks/>
          </p:cNvGraphicFramePr>
          <p:nvPr>
            <p:extLst>
              <p:ext uri="{D42A27DB-BD31-4B8C-83A1-F6EECF244321}">
                <p14:modId xmlns:p14="http://schemas.microsoft.com/office/powerpoint/2010/main" val="108645845"/>
              </p:ext>
            </p:extLst>
          </p:nvPr>
        </p:nvGraphicFramePr>
        <p:xfrm>
          <a:off x="875489" y="2161260"/>
          <a:ext cx="5220511" cy="37346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02A7935B-5DEE-49B2-A5BA-44DF82524443}"/>
              </a:ext>
            </a:extLst>
          </p:cNvPr>
          <p:cNvGraphicFramePr>
            <a:graphicFrameLocks/>
          </p:cNvGraphicFramePr>
          <p:nvPr>
            <p:extLst>
              <p:ext uri="{D42A27DB-BD31-4B8C-83A1-F6EECF244321}">
                <p14:modId xmlns:p14="http://schemas.microsoft.com/office/powerpoint/2010/main" val="828524544"/>
              </p:ext>
            </p:extLst>
          </p:nvPr>
        </p:nvGraphicFramePr>
        <p:xfrm>
          <a:off x="6095999" y="2161261"/>
          <a:ext cx="4954621" cy="3734692"/>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860599AA-9918-424E-BE79-24950B1B0870}"/>
              </a:ext>
            </a:extLst>
          </p:cNvPr>
          <p:cNvSpPr/>
          <p:nvPr/>
        </p:nvSpPr>
        <p:spPr>
          <a:xfrm>
            <a:off x="5119610" y="962046"/>
            <a:ext cx="1952779" cy="315727"/>
          </a:xfrm>
          <a:prstGeom prst="rect">
            <a:avLst/>
          </a:prstGeom>
        </p:spPr>
        <p:txBody>
          <a:bodyPr wrap="none">
            <a:spAutoFit/>
          </a:bodyPr>
          <a:lstStyle/>
          <a:p>
            <a:pPr algn="ctr">
              <a:lnSpc>
                <a:spcPts val="1700"/>
              </a:lnSpc>
              <a:tabLst>
                <a:tab pos="0" algn="l"/>
              </a:tabLst>
            </a:pPr>
            <a:r>
              <a:rPr lang="en-US" i="1" dirty="0">
                <a:solidFill>
                  <a:srgbClr val="000000"/>
                </a:solidFill>
                <a:latin typeface="Palatino Linotype" panose="02040502050505030304" pitchFamily="18" charset="0"/>
                <a:ea typeface="Times New Roman" panose="02020603050405020304" pitchFamily="18" charset="0"/>
              </a:rPr>
              <a:t>At Distance = 10m</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437489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68E653D-F6CA-4F34-B661-C25305DF4AE0}"/>
              </a:ext>
            </a:extLst>
          </p:cNvPr>
          <p:cNvGraphicFramePr>
            <a:graphicFrameLocks/>
          </p:cNvGraphicFramePr>
          <p:nvPr>
            <p:extLst>
              <p:ext uri="{D42A27DB-BD31-4B8C-83A1-F6EECF244321}">
                <p14:modId xmlns:p14="http://schemas.microsoft.com/office/powerpoint/2010/main" val="4235761644"/>
              </p:ext>
            </p:extLst>
          </p:nvPr>
        </p:nvGraphicFramePr>
        <p:xfrm>
          <a:off x="963038" y="2399520"/>
          <a:ext cx="5132962" cy="368999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DBCB9D29-1D27-4B30-AFDA-86CA3F8EC88E}"/>
              </a:ext>
            </a:extLst>
          </p:cNvPr>
          <p:cNvGraphicFramePr>
            <a:graphicFrameLocks/>
          </p:cNvGraphicFramePr>
          <p:nvPr>
            <p:extLst>
              <p:ext uri="{D42A27DB-BD31-4B8C-83A1-F6EECF244321}">
                <p14:modId xmlns:p14="http://schemas.microsoft.com/office/powerpoint/2010/main" val="324102531"/>
              </p:ext>
            </p:extLst>
          </p:nvPr>
        </p:nvGraphicFramePr>
        <p:xfrm>
          <a:off x="6096000" y="2399519"/>
          <a:ext cx="5132962" cy="3689995"/>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E7A5B611-5D85-448E-8DC6-31BDFA2F90F5}"/>
              </a:ext>
            </a:extLst>
          </p:cNvPr>
          <p:cNvSpPr/>
          <p:nvPr/>
        </p:nvSpPr>
        <p:spPr>
          <a:xfrm>
            <a:off x="5119610" y="962046"/>
            <a:ext cx="1952779" cy="315727"/>
          </a:xfrm>
          <a:prstGeom prst="rect">
            <a:avLst/>
          </a:prstGeom>
        </p:spPr>
        <p:txBody>
          <a:bodyPr wrap="none">
            <a:spAutoFit/>
          </a:bodyPr>
          <a:lstStyle/>
          <a:p>
            <a:pPr algn="ctr">
              <a:lnSpc>
                <a:spcPts val="1700"/>
              </a:lnSpc>
              <a:tabLst>
                <a:tab pos="0" algn="l"/>
              </a:tabLst>
            </a:pPr>
            <a:r>
              <a:rPr lang="en-US" i="1" dirty="0">
                <a:solidFill>
                  <a:srgbClr val="000000"/>
                </a:solidFill>
                <a:latin typeface="Palatino Linotype" panose="02040502050505030304" pitchFamily="18" charset="0"/>
                <a:ea typeface="Times New Roman" panose="02020603050405020304" pitchFamily="18" charset="0"/>
              </a:rPr>
              <a:t>At Distance = 50m</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4090359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5A513958-987F-4170-BF01-E2397348A912}"/>
              </a:ext>
            </a:extLst>
          </p:cNvPr>
          <p:cNvGraphicFramePr>
            <a:graphicFrameLocks/>
          </p:cNvGraphicFramePr>
          <p:nvPr>
            <p:extLst>
              <p:ext uri="{D42A27DB-BD31-4B8C-83A1-F6EECF244321}">
                <p14:modId xmlns:p14="http://schemas.microsoft.com/office/powerpoint/2010/main" val="193224942"/>
              </p:ext>
            </p:extLst>
          </p:nvPr>
        </p:nvGraphicFramePr>
        <p:xfrm>
          <a:off x="817123" y="2227811"/>
          <a:ext cx="5278877" cy="382279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465D19D5-405F-4FC4-A894-A78528911448}"/>
              </a:ext>
            </a:extLst>
          </p:cNvPr>
          <p:cNvGraphicFramePr>
            <a:graphicFrameLocks/>
          </p:cNvGraphicFramePr>
          <p:nvPr>
            <p:extLst>
              <p:ext uri="{D42A27DB-BD31-4B8C-83A1-F6EECF244321}">
                <p14:modId xmlns:p14="http://schemas.microsoft.com/office/powerpoint/2010/main" val="2274660580"/>
              </p:ext>
            </p:extLst>
          </p:nvPr>
        </p:nvGraphicFramePr>
        <p:xfrm>
          <a:off x="6177064" y="2231621"/>
          <a:ext cx="5050826" cy="3818983"/>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BA1556D0-BBD4-42E1-A8EC-6E433B594015}"/>
              </a:ext>
            </a:extLst>
          </p:cNvPr>
          <p:cNvSpPr/>
          <p:nvPr/>
        </p:nvSpPr>
        <p:spPr>
          <a:xfrm>
            <a:off x="5061902" y="962046"/>
            <a:ext cx="2068195" cy="315727"/>
          </a:xfrm>
          <a:prstGeom prst="rect">
            <a:avLst/>
          </a:prstGeom>
        </p:spPr>
        <p:txBody>
          <a:bodyPr wrap="none">
            <a:spAutoFit/>
          </a:bodyPr>
          <a:lstStyle/>
          <a:p>
            <a:pPr algn="ctr">
              <a:lnSpc>
                <a:spcPts val="1700"/>
              </a:lnSpc>
              <a:tabLst>
                <a:tab pos="0" algn="l"/>
              </a:tabLst>
            </a:pPr>
            <a:r>
              <a:rPr lang="en-US" i="1" dirty="0">
                <a:solidFill>
                  <a:srgbClr val="000000"/>
                </a:solidFill>
                <a:latin typeface="Palatino Linotype" panose="02040502050505030304" pitchFamily="18" charset="0"/>
                <a:ea typeface="Times New Roman" panose="02020603050405020304" pitchFamily="18" charset="0"/>
              </a:rPr>
              <a:t>At Distance = 250m</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63775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10ACE42D-CDAB-4652-92BE-1E02382E6E6A}"/>
              </a:ext>
            </a:extLst>
          </p:cNvPr>
          <p:cNvGraphicFramePr>
            <a:graphicFrameLocks/>
          </p:cNvGraphicFramePr>
          <p:nvPr>
            <p:extLst>
              <p:ext uri="{D42A27DB-BD31-4B8C-83A1-F6EECF244321}">
                <p14:modId xmlns:p14="http://schemas.microsoft.com/office/powerpoint/2010/main" val="3722058086"/>
              </p:ext>
            </p:extLst>
          </p:nvPr>
        </p:nvGraphicFramePr>
        <p:xfrm>
          <a:off x="943583" y="2471391"/>
          <a:ext cx="5152417" cy="358894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2445962D-7312-4B52-8D64-0563A9B33AA4}"/>
              </a:ext>
            </a:extLst>
          </p:cNvPr>
          <p:cNvGraphicFramePr>
            <a:graphicFrameLocks/>
          </p:cNvGraphicFramePr>
          <p:nvPr>
            <p:extLst>
              <p:ext uri="{D42A27DB-BD31-4B8C-83A1-F6EECF244321}">
                <p14:modId xmlns:p14="http://schemas.microsoft.com/office/powerpoint/2010/main" val="1295721010"/>
              </p:ext>
            </p:extLst>
          </p:nvPr>
        </p:nvGraphicFramePr>
        <p:xfrm>
          <a:off x="6096000" y="2484726"/>
          <a:ext cx="5152417" cy="3411228"/>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B769C886-9BBC-4E64-B4BD-52AC8583D7B7}"/>
              </a:ext>
            </a:extLst>
          </p:cNvPr>
          <p:cNvSpPr/>
          <p:nvPr/>
        </p:nvSpPr>
        <p:spPr>
          <a:xfrm>
            <a:off x="5119610" y="962046"/>
            <a:ext cx="1952779" cy="315727"/>
          </a:xfrm>
          <a:prstGeom prst="rect">
            <a:avLst/>
          </a:prstGeom>
        </p:spPr>
        <p:txBody>
          <a:bodyPr wrap="none">
            <a:spAutoFit/>
          </a:bodyPr>
          <a:lstStyle/>
          <a:p>
            <a:pPr algn="ctr">
              <a:lnSpc>
                <a:spcPts val="1700"/>
              </a:lnSpc>
              <a:tabLst>
                <a:tab pos="0" algn="l"/>
              </a:tabLst>
            </a:pPr>
            <a:r>
              <a:rPr lang="en-US" i="1" dirty="0">
                <a:solidFill>
                  <a:srgbClr val="000000"/>
                </a:solidFill>
                <a:latin typeface="Palatino Linotype" panose="02040502050505030304" pitchFamily="18" charset="0"/>
                <a:ea typeface="Times New Roman" panose="02020603050405020304" pitchFamily="18" charset="0"/>
              </a:rPr>
              <a:t>At Distance = 10m</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81535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9C34C5C-BAFB-475A-9E7A-D8F64072A845}"/>
              </a:ext>
            </a:extLst>
          </p:cNvPr>
          <p:cNvGraphicFramePr>
            <a:graphicFrameLocks/>
          </p:cNvGraphicFramePr>
          <p:nvPr>
            <p:extLst>
              <p:ext uri="{D42A27DB-BD31-4B8C-83A1-F6EECF244321}">
                <p14:modId xmlns:p14="http://schemas.microsoft.com/office/powerpoint/2010/main" val="2682238248"/>
              </p:ext>
            </p:extLst>
          </p:nvPr>
        </p:nvGraphicFramePr>
        <p:xfrm>
          <a:off x="836579" y="2074227"/>
          <a:ext cx="5169886" cy="40152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0B1CB2DC-1953-4170-BDF9-2D7D2B273FE9}"/>
              </a:ext>
            </a:extLst>
          </p:cNvPr>
          <p:cNvGraphicFramePr>
            <a:graphicFrameLocks/>
          </p:cNvGraphicFramePr>
          <p:nvPr>
            <p:extLst>
              <p:ext uri="{D42A27DB-BD31-4B8C-83A1-F6EECF244321}">
                <p14:modId xmlns:p14="http://schemas.microsoft.com/office/powerpoint/2010/main" val="4062919096"/>
              </p:ext>
            </p:extLst>
          </p:nvPr>
        </p:nvGraphicFramePr>
        <p:xfrm>
          <a:off x="6185537" y="2074227"/>
          <a:ext cx="5169884" cy="3821727"/>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91E77274-04B1-4E8C-8D35-996AFA06FF41}"/>
              </a:ext>
            </a:extLst>
          </p:cNvPr>
          <p:cNvSpPr/>
          <p:nvPr/>
        </p:nvSpPr>
        <p:spPr>
          <a:xfrm>
            <a:off x="5119610" y="962046"/>
            <a:ext cx="1952779" cy="315727"/>
          </a:xfrm>
          <a:prstGeom prst="rect">
            <a:avLst/>
          </a:prstGeom>
        </p:spPr>
        <p:txBody>
          <a:bodyPr wrap="none">
            <a:spAutoFit/>
          </a:bodyPr>
          <a:lstStyle/>
          <a:p>
            <a:pPr algn="ctr">
              <a:lnSpc>
                <a:spcPts val="1700"/>
              </a:lnSpc>
              <a:tabLst>
                <a:tab pos="0" algn="l"/>
              </a:tabLst>
            </a:pPr>
            <a:r>
              <a:rPr lang="en-US" i="1" dirty="0">
                <a:solidFill>
                  <a:srgbClr val="000000"/>
                </a:solidFill>
                <a:latin typeface="Palatino Linotype" panose="02040502050505030304" pitchFamily="18" charset="0"/>
                <a:ea typeface="Times New Roman" panose="02020603050405020304" pitchFamily="18" charset="0"/>
              </a:rPr>
              <a:t>At Distance = 50m</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33646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B265FE7-2843-4345-9625-65A50E88F39B}"/>
              </a:ext>
            </a:extLst>
          </p:cNvPr>
          <p:cNvGraphicFramePr>
            <a:graphicFrameLocks/>
          </p:cNvGraphicFramePr>
          <p:nvPr>
            <p:extLst>
              <p:ext uri="{D42A27DB-BD31-4B8C-83A1-F6EECF244321}">
                <p14:modId xmlns:p14="http://schemas.microsoft.com/office/powerpoint/2010/main" val="541012281"/>
              </p:ext>
            </p:extLst>
          </p:nvPr>
        </p:nvGraphicFramePr>
        <p:xfrm>
          <a:off x="943583" y="2077084"/>
          <a:ext cx="5152417" cy="399297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E3853137-C889-4F34-98CD-052B44F5B959}"/>
              </a:ext>
            </a:extLst>
          </p:cNvPr>
          <p:cNvGraphicFramePr>
            <a:graphicFrameLocks/>
          </p:cNvGraphicFramePr>
          <p:nvPr>
            <p:extLst>
              <p:ext uri="{D42A27DB-BD31-4B8C-83A1-F6EECF244321}">
                <p14:modId xmlns:p14="http://schemas.microsoft.com/office/powerpoint/2010/main" val="1825151276"/>
              </p:ext>
            </p:extLst>
          </p:nvPr>
        </p:nvGraphicFramePr>
        <p:xfrm>
          <a:off x="6096000" y="2080894"/>
          <a:ext cx="5152417" cy="381505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F6BDAD16-27FD-4F4F-B8B0-2C0F1505FFFA}"/>
              </a:ext>
            </a:extLst>
          </p:cNvPr>
          <p:cNvSpPr/>
          <p:nvPr/>
        </p:nvSpPr>
        <p:spPr>
          <a:xfrm>
            <a:off x="5061902" y="962046"/>
            <a:ext cx="2068195" cy="315727"/>
          </a:xfrm>
          <a:prstGeom prst="rect">
            <a:avLst/>
          </a:prstGeom>
        </p:spPr>
        <p:txBody>
          <a:bodyPr wrap="none">
            <a:spAutoFit/>
          </a:bodyPr>
          <a:lstStyle/>
          <a:p>
            <a:pPr algn="ctr">
              <a:lnSpc>
                <a:spcPts val="1700"/>
              </a:lnSpc>
              <a:tabLst>
                <a:tab pos="0" algn="l"/>
              </a:tabLst>
            </a:pPr>
            <a:r>
              <a:rPr lang="en-US" i="1" dirty="0">
                <a:solidFill>
                  <a:srgbClr val="000000"/>
                </a:solidFill>
                <a:latin typeface="Palatino Linotype" panose="02040502050505030304" pitchFamily="18" charset="0"/>
                <a:ea typeface="Times New Roman" panose="02020603050405020304" pitchFamily="18" charset="0"/>
              </a:rPr>
              <a:t>At Distance = 250m</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829858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C7EBD5B-9280-4317-8157-7CF8C87C2303}"/>
              </a:ext>
            </a:extLst>
          </p:cNvPr>
          <p:cNvGraphicFramePr>
            <a:graphicFrameLocks/>
          </p:cNvGraphicFramePr>
          <p:nvPr>
            <p:extLst>
              <p:ext uri="{D42A27DB-BD31-4B8C-83A1-F6EECF244321}">
                <p14:modId xmlns:p14="http://schemas.microsoft.com/office/powerpoint/2010/main" val="1384091483"/>
              </p:ext>
            </p:extLst>
          </p:nvPr>
        </p:nvGraphicFramePr>
        <p:xfrm>
          <a:off x="933855" y="2116372"/>
          <a:ext cx="5162145" cy="39245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519180BD-7973-4DB1-A9A7-E8E36A912F23}"/>
              </a:ext>
            </a:extLst>
          </p:cNvPr>
          <p:cNvGraphicFramePr>
            <a:graphicFrameLocks/>
          </p:cNvGraphicFramePr>
          <p:nvPr>
            <p:extLst>
              <p:ext uri="{D42A27DB-BD31-4B8C-83A1-F6EECF244321}">
                <p14:modId xmlns:p14="http://schemas.microsoft.com/office/powerpoint/2010/main" val="2616847375"/>
              </p:ext>
            </p:extLst>
          </p:nvPr>
        </p:nvGraphicFramePr>
        <p:xfrm>
          <a:off x="6124574" y="2116372"/>
          <a:ext cx="5162145" cy="401205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32CF0E7C-49C0-4B72-A25A-A7BB1CEFC397}"/>
              </a:ext>
            </a:extLst>
          </p:cNvPr>
          <p:cNvSpPr/>
          <p:nvPr/>
        </p:nvSpPr>
        <p:spPr>
          <a:xfrm>
            <a:off x="5119610" y="962046"/>
            <a:ext cx="1952779" cy="315727"/>
          </a:xfrm>
          <a:prstGeom prst="rect">
            <a:avLst/>
          </a:prstGeom>
        </p:spPr>
        <p:txBody>
          <a:bodyPr wrap="none">
            <a:spAutoFit/>
          </a:bodyPr>
          <a:lstStyle/>
          <a:p>
            <a:pPr algn="ctr">
              <a:lnSpc>
                <a:spcPts val="1700"/>
              </a:lnSpc>
              <a:tabLst>
                <a:tab pos="0" algn="l"/>
              </a:tabLst>
            </a:pPr>
            <a:r>
              <a:rPr lang="en-US" i="1" dirty="0">
                <a:solidFill>
                  <a:srgbClr val="000000"/>
                </a:solidFill>
                <a:latin typeface="Palatino Linotype" panose="02040502050505030304" pitchFamily="18" charset="0"/>
                <a:ea typeface="Times New Roman" panose="02020603050405020304" pitchFamily="18" charset="0"/>
              </a:rPr>
              <a:t>At Distance = 10m</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44014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02DC1-D0E9-4E6E-ACF0-38E27E10F72E}"/>
              </a:ext>
            </a:extLst>
          </p:cNvPr>
          <p:cNvSpPr>
            <a:spLocks noGrp="1"/>
          </p:cNvSpPr>
          <p:nvPr>
            <p:ph type="title"/>
          </p:nvPr>
        </p:nvSpPr>
        <p:spPr>
          <a:xfrm>
            <a:off x="1008184" y="648716"/>
            <a:ext cx="10175631" cy="1111843"/>
          </a:xfrm>
        </p:spPr>
        <p:txBody>
          <a:bodyPr anchor="ctr">
            <a:normAutofit/>
          </a:bodyPr>
          <a:lstStyle/>
          <a:p>
            <a:pPr algn="ctr"/>
            <a:r>
              <a:rPr lang="en-US" sz="4000" b="1" dirty="0"/>
              <a:t>Introduction</a:t>
            </a:r>
            <a:endParaRPr lang="en-US" sz="4000" dirty="0"/>
          </a:p>
        </p:txBody>
      </p:sp>
      <p:sp>
        <p:nvSpPr>
          <p:cNvPr id="9" name="Content Placeholder 8">
            <a:extLst>
              <a:ext uri="{FF2B5EF4-FFF2-40B4-BE49-F238E27FC236}">
                <a16:creationId xmlns:a16="http://schemas.microsoft.com/office/drawing/2014/main" id="{7472FC61-A74E-4487-8703-9F5C79B19B24}"/>
              </a:ext>
            </a:extLst>
          </p:cNvPr>
          <p:cNvSpPr>
            <a:spLocks noGrp="1"/>
          </p:cNvSpPr>
          <p:nvPr>
            <p:ph idx="1"/>
          </p:nvPr>
        </p:nvSpPr>
        <p:spPr>
          <a:xfrm>
            <a:off x="1008184" y="1459907"/>
            <a:ext cx="10175630" cy="767904"/>
          </a:xfrm>
        </p:spPr>
        <p:txBody>
          <a:bodyPr anchor="ctr">
            <a:normAutofit/>
          </a:bodyPr>
          <a:lstStyle/>
          <a:p>
            <a:pPr marL="0" indent="0" algn="ctr">
              <a:buNone/>
            </a:pPr>
            <a:r>
              <a:rPr lang="en-US" sz="2000" dirty="0"/>
              <a:t>Classification of air quality models based on various attributes and model categories</a:t>
            </a:r>
          </a:p>
        </p:txBody>
      </p:sp>
      <p:graphicFrame>
        <p:nvGraphicFramePr>
          <p:cNvPr id="7" name="Content Placeholder 3">
            <a:extLst>
              <a:ext uri="{FF2B5EF4-FFF2-40B4-BE49-F238E27FC236}">
                <a16:creationId xmlns:a16="http://schemas.microsoft.com/office/drawing/2014/main" id="{6BFBD6CF-E0E5-4D4C-90EB-8F33D3AAEAE6}"/>
              </a:ext>
            </a:extLst>
          </p:cNvPr>
          <p:cNvGraphicFramePr>
            <a:graphicFrameLocks/>
          </p:cNvGraphicFramePr>
          <p:nvPr>
            <p:extLst>
              <p:ext uri="{D42A27DB-BD31-4B8C-83A1-F6EECF244321}">
                <p14:modId xmlns:p14="http://schemas.microsoft.com/office/powerpoint/2010/main" val="3443791629"/>
              </p:ext>
            </p:extLst>
          </p:nvPr>
        </p:nvGraphicFramePr>
        <p:xfrm>
          <a:off x="1329179" y="2460396"/>
          <a:ext cx="9483366" cy="3748889"/>
        </p:xfrm>
        <a:graphic>
          <a:graphicData uri="http://schemas.openxmlformats.org/drawingml/2006/table">
            <a:tbl>
              <a:tblPr firstRow="1" firstCol="1" bandRow="1">
                <a:solidFill>
                  <a:schemeClr val="bg1">
                    <a:lumMod val="95000"/>
                  </a:schemeClr>
                </a:solidFill>
                <a:tableStyleId>{5C22544A-7EE6-4342-B048-85BDC9FD1C3A}</a:tableStyleId>
              </a:tblPr>
              <a:tblGrid>
                <a:gridCol w="2490766">
                  <a:extLst>
                    <a:ext uri="{9D8B030D-6E8A-4147-A177-3AD203B41FA5}">
                      <a16:colId xmlns:a16="http://schemas.microsoft.com/office/drawing/2014/main" val="3025622637"/>
                    </a:ext>
                  </a:extLst>
                </a:gridCol>
                <a:gridCol w="6992600">
                  <a:extLst>
                    <a:ext uri="{9D8B030D-6E8A-4147-A177-3AD203B41FA5}">
                      <a16:colId xmlns:a16="http://schemas.microsoft.com/office/drawing/2014/main" val="2992736978"/>
                    </a:ext>
                  </a:extLst>
                </a:gridCol>
              </a:tblGrid>
              <a:tr h="385355">
                <a:tc>
                  <a:txBody>
                    <a:bodyPr/>
                    <a:lstStyle/>
                    <a:p>
                      <a:pPr marL="0" marR="0" algn="just">
                        <a:lnSpc>
                          <a:spcPts val="1300"/>
                        </a:lnSpc>
                        <a:spcBef>
                          <a:spcPts val="0"/>
                        </a:spcBef>
                        <a:spcAft>
                          <a:spcPts val="0"/>
                        </a:spcAft>
                      </a:pPr>
                      <a:r>
                        <a:rPr lang="en-US" sz="1800" b="1" i="1" cap="none" spc="0">
                          <a:solidFill>
                            <a:schemeClr val="tx1"/>
                          </a:solidFill>
                          <a:effectLst/>
                        </a:rPr>
                        <a:t>Attributes</a:t>
                      </a:r>
                      <a:endParaRPr lang="en-US" sz="1800" b="1" i="1" cap="none" spc="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9673" marR="74649" marT="19906" marB="149299"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marL="0" marR="0" algn="just">
                        <a:lnSpc>
                          <a:spcPts val="1300"/>
                        </a:lnSpc>
                        <a:spcBef>
                          <a:spcPts val="0"/>
                        </a:spcBef>
                        <a:spcAft>
                          <a:spcPts val="0"/>
                        </a:spcAft>
                      </a:pPr>
                      <a:r>
                        <a:rPr lang="en-US" sz="1800" b="1" i="1" cap="none" spc="0" dirty="0">
                          <a:solidFill>
                            <a:schemeClr val="tx1"/>
                          </a:solidFill>
                          <a:effectLst/>
                        </a:rPr>
                        <a:t>Model category</a:t>
                      </a:r>
                      <a:endParaRPr lang="en-US" sz="1800" b="1" i="1" cap="none" spc="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9673" marR="74649" marT="19906" marB="149299"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1833631844"/>
                  </a:ext>
                </a:extLst>
              </a:tr>
              <a:tr h="373726">
                <a:tc>
                  <a:txBody>
                    <a:bodyPr/>
                    <a:lstStyle/>
                    <a:p>
                      <a:pPr marL="0" marR="0" algn="just">
                        <a:lnSpc>
                          <a:spcPts val="1300"/>
                        </a:lnSpc>
                        <a:spcBef>
                          <a:spcPts val="0"/>
                        </a:spcBef>
                        <a:spcAft>
                          <a:spcPts val="0"/>
                        </a:spcAft>
                      </a:pPr>
                      <a:r>
                        <a:rPr lang="en-US" sz="1600" b="1" cap="none" spc="0">
                          <a:solidFill>
                            <a:schemeClr val="tx1"/>
                          </a:solidFill>
                          <a:effectLst/>
                        </a:rPr>
                        <a:t>Source</a:t>
                      </a:r>
                      <a:endParaRPr lang="en-US" sz="1600" b="1" cap="none" spc="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9673" marR="74649" marT="19906" marB="149299">
                    <a:lnL w="12700" cap="flat" cmpd="sng" algn="ctr">
                      <a:solidFill>
                        <a:schemeClr val="tx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marL="0" marR="0" algn="just">
                        <a:lnSpc>
                          <a:spcPts val="1300"/>
                        </a:lnSpc>
                        <a:spcBef>
                          <a:spcPts val="0"/>
                        </a:spcBef>
                        <a:spcAft>
                          <a:spcPts val="0"/>
                        </a:spcAft>
                      </a:pPr>
                      <a:r>
                        <a:rPr lang="en-US" sz="1600" cap="none" spc="0">
                          <a:solidFill>
                            <a:schemeClr val="tx1"/>
                          </a:solidFill>
                          <a:effectLst/>
                        </a:rPr>
                        <a:t>Point, line, area, volume, flare</a:t>
                      </a:r>
                      <a:endParaRPr lang="en-US" sz="1600" b="1" cap="none" spc="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9673" marR="74649" marT="19906" marB="149299">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1328214331"/>
                  </a:ext>
                </a:extLst>
              </a:tr>
              <a:tr h="373726">
                <a:tc>
                  <a:txBody>
                    <a:bodyPr/>
                    <a:lstStyle/>
                    <a:p>
                      <a:pPr marL="0" marR="0" algn="just">
                        <a:lnSpc>
                          <a:spcPts val="1300"/>
                        </a:lnSpc>
                        <a:spcBef>
                          <a:spcPts val="0"/>
                        </a:spcBef>
                        <a:spcAft>
                          <a:spcPts val="0"/>
                        </a:spcAft>
                      </a:pPr>
                      <a:r>
                        <a:rPr lang="en-US" sz="1600" b="1" cap="none" spc="0">
                          <a:solidFill>
                            <a:schemeClr val="tx1"/>
                          </a:solidFill>
                          <a:effectLst/>
                        </a:rPr>
                        <a:t>Receptor</a:t>
                      </a:r>
                      <a:endParaRPr lang="en-US" sz="1600" b="1" cap="none" spc="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9673" marR="74649" marT="19906" marB="149299">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algn="just">
                        <a:lnSpc>
                          <a:spcPts val="1300"/>
                        </a:lnSpc>
                        <a:spcBef>
                          <a:spcPts val="0"/>
                        </a:spcBef>
                        <a:spcAft>
                          <a:spcPts val="0"/>
                        </a:spcAft>
                      </a:pPr>
                      <a:r>
                        <a:rPr lang="en-US" sz="1600" cap="none" spc="0">
                          <a:solidFill>
                            <a:schemeClr val="tx1"/>
                          </a:solidFill>
                          <a:effectLst/>
                        </a:rPr>
                        <a:t>Street Canyon, intersection model</a:t>
                      </a:r>
                      <a:endParaRPr lang="en-US" sz="1600" b="1" cap="none" spc="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9673" marR="74649" marT="19906" marB="149299">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894719665"/>
                  </a:ext>
                </a:extLst>
              </a:tr>
              <a:tr h="373726">
                <a:tc>
                  <a:txBody>
                    <a:bodyPr/>
                    <a:lstStyle/>
                    <a:p>
                      <a:pPr marL="0" marR="0" algn="just">
                        <a:lnSpc>
                          <a:spcPts val="1300"/>
                        </a:lnSpc>
                        <a:spcBef>
                          <a:spcPts val="0"/>
                        </a:spcBef>
                        <a:spcAft>
                          <a:spcPts val="0"/>
                        </a:spcAft>
                      </a:pPr>
                      <a:r>
                        <a:rPr lang="en-US" sz="1600" b="1" cap="none" spc="0">
                          <a:solidFill>
                            <a:schemeClr val="tx1"/>
                          </a:solidFill>
                          <a:effectLst/>
                        </a:rPr>
                        <a:t>Frame</a:t>
                      </a:r>
                      <a:endParaRPr lang="en-US" sz="1600" b="1" cap="none" spc="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9673" marR="74649" marT="19906" marB="149299">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marL="0" marR="0" algn="just">
                        <a:lnSpc>
                          <a:spcPts val="1300"/>
                        </a:lnSpc>
                        <a:spcBef>
                          <a:spcPts val="0"/>
                        </a:spcBef>
                        <a:spcAft>
                          <a:spcPts val="0"/>
                        </a:spcAft>
                      </a:pPr>
                      <a:r>
                        <a:rPr lang="en-US" sz="1600" cap="none" spc="0">
                          <a:solidFill>
                            <a:schemeClr val="tx1"/>
                          </a:solidFill>
                          <a:effectLst/>
                        </a:rPr>
                        <a:t>Lagrangian, Eulerian</a:t>
                      </a:r>
                      <a:endParaRPr lang="en-US" sz="1600" b="1" cap="none" spc="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9673" marR="74649" marT="19906" marB="149299">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428096345"/>
                  </a:ext>
                </a:extLst>
              </a:tr>
              <a:tr h="373726">
                <a:tc>
                  <a:txBody>
                    <a:bodyPr/>
                    <a:lstStyle/>
                    <a:p>
                      <a:pPr marL="0" marR="0" algn="just">
                        <a:lnSpc>
                          <a:spcPts val="1300"/>
                        </a:lnSpc>
                        <a:spcBef>
                          <a:spcPts val="0"/>
                        </a:spcBef>
                        <a:spcAft>
                          <a:spcPts val="0"/>
                        </a:spcAft>
                      </a:pPr>
                      <a:r>
                        <a:rPr lang="en-US" sz="1600" b="1" cap="none" spc="0">
                          <a:solidFill>
                            <a:schemeClr val="tx1"/>
                          </a:solidFill>
                          <a:effectLst/>
                        </a:rPr>
                        <a:t>Dimensionality</a:t>
                      </a:r>
                      <a:endParaRPr lang="en-US" sz="1600" b="1" cap="none" spc="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9673" marR="74649" marT="19906" marB="149299">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algn="just">
                        <a:lnSpc>
                          <a:spcPts val="1300"/>
                        </a:lnSpc>
                        <a:spcBef>
                          <a:spcPts val="0"/>
                        </a:spcBef>
                        <a:spcAft>
                          <a:spcPts val="0"/>
                        </a:spcAft>
                      </a:pPr>
                      <a:r>
                        <a:rPr lang="en-US" sz="1600" cap="none" spc="0">
                          <a:solidFill>
                            <a:schemeClr val="tx1"/>
                          </a:solidFill>
                          <a:effectLst/>
                        </a:rPr>
                        <a:t>Single, double, triple, or multidimensional</a:t>
                      </a:r>
                      <a:endParaRPr lang="en-US" sz="1600" b="1" cap="none" spc="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9673" marR="74649" marT="19906" marB="149299">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3872422000"/>
                  </a:ext>
                </a:extLst>
              </a:tr>
              <a:tr h="373726">
                <a:tc>
                  <a:txBody>
                    <a:bodyPr/>
                    <a:lstStyle/>
                    <a:p>
                      <a:pPr marL="0" marR="0" algn="just">
                        <a:lnSpc>
                          <a:spcPts val="1300"/>
                        </a:lnSpc>
                        <a:spcBef>
                          <a:spcPts val="0"/>
                        </a:spcBef>
                        <a:spcAft>
                          <a:spcPts val="0"/>
                        </a:spcAft>
                      </a:pPr>
                      <a:r>
                        <a:rPr lang="en-US" sz="1600" b="1" cap="none" spc="0">
                          <a:solidFill>
                            <a:schemeClr val="tx1"/>
                          </a:solidFill>
                          <a:effectLst/>
                        </a:rPr>
                        <a:t>Scale</a:t>
                      </a:r>
                      <a:endParaRPr lang="en-US" sz="1600" b="1" cap="none" spc="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9673" marR="74649" marT="19906" marB="149299">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marL="0" marR="0" algn="just">
                        <a:lnSpc>
                          <a:spcPts val="1300"/>
                        </a:lnSpc>
                        <a:spcBef>
                          <a:spcPts val="0"/>
                        </a:spcBef>
                        <a:spcAft>
                          <a:spcPts val="0"/>
                        </a:spcAft>
                      </a:pPr>
                      <a:r>
                        <a:rPr lang="en-US" sz="1600" cap="none" spc="0">
                          <a:solidFill>
                            <a:schemeClr val="tx1"/>
                          </a:solidFill>
                          <a:effectLst/>
                        </a:rPr>
                        <a:t>Microscale and mesoscale, small synoptic, large synoptic, planetary</a:t>
                      </a:r>
                      <a:endParaRPr lang="en-US" sz="1600" b="1" cap="none" spc="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9673" marR="74649" marT="19906" marB="149299">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2138621938"/>
                  </a:ext>
                </a:extLst>
              </a:tr>
              <a:tr h="373726">
                <a:tc>
                  <a:txBody>
                    <a:bodyPr/>
                    <a:lstStyle/>
                    <a:p>
                      <a:pPr marL="0" marR="0" algn="just">
                        <a:lnSpc>
                          <a:spcPts val="1300"/>
                        </a:lnSpc>
                        <a:spcBef>
                          <a:spcPts val="0"/>
                        </a:spcBef>
                        <a:spcAft>
                          <a:spcPts val="0"/>
                        </a:spcAft>
                      </a:pPr>
                      <a:r>
                        <a:rPr lang="en-US" sz="1600" b="1" cap="none" spc="0">
                          <a:solidFill>
                            <a:schemeClr val="tx1"/>
                          </a:solidFill>
                          <a:effectLst/>
                        </a:rPr>
                        <a:t>Structure</a:t>
                      </a:r>
                      <a:endParaRPr lang="en-US" sz="1600" b="1" cap="none" spc="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9673" marR="74649" marT="19906" marB="149299">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algn="just">
                        <a:lnSpc>
                          <a:spcPts val="1300"/>
                        </a:lnSpc>
                        <a:spcBef>
                          <a:spcPts val="0"/>
                        </a:spcBef>
                        <a:spcAft>
                          <a:spcPts val="0"/>
                        </a:spcAft>
                      </a:pPr>
                      <a:r>
                        <a:rPr lang="en-US" sz="1600" cap="none" spc="0">
                          <a:solidFill>
                            <a:schemeClr val="tx1"/>
                          </a:solidFill>
                          <a:effectLst/>
                        </a:rPr>
                        <a:t>Analytical, statistical</a:t>
                      </a:r>
                      <a:endParaRPr lang="en-US" sz="1600" b="1" cap="none" spc="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9673" marR="74649" marT="19906" marB="149299">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545870569"/>
                  </a:ext>
                </a:extLst>
              </a:tr>
              <a:tr h="373726">
                <a:tc>
                  <a:txBody>
                    <a:bodyPr/>
                    <a:lstStyle/>
                    <a:p>
                      <a:pPr marL="0" marR="0" algn="just">
                        <a:lnSpc>
                          <a:spcPts val="1300"/>
                        </a:lnSpc>
                        <a:spcBef>
                          <a:spcPts val="0"/>
                        </a:spcBef>
                        <a:spcAft>
                          <a:spcPts val="0"/>
                        </a:spcAft>
                      </a:pPr>
                      <a:r>
                        <a:rPr lang="en-US" sz="1600" b="1" cap="none" spc="0">
                          <a:solidFill>
                            <a:schemeClr val="tx1"/>
                          </a:solidFill>
                          <a:effectLst/>
                        </a:rPr>
                        <a:t>Approach</a:t>
                      </a:r>
                      <a:endParaRPr lang="en-US" sz="1600" b="1" cap="none" spc="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9673" marR="74649" marT="19906" marB="149299">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marL="0" marR="0" algn="just">
                        <a:lnSpc>
                          <a:spcPts val="1300"/>
                        </a:lnSpc>
                        <a:spcBef>
                          <a:spcPts val="0"/>
                        </a:spcBef>
                        <a:spcAft>
                          <a:spcPts val="0"/>
                        </a:spcAft>
                      </a:pPr>
                      <a:r>
                        <a:rPr lang="en-US" sz="1600" cap="none" spc="0">
                          <a:solidFill>
                            <a:schemeClr val="tx1"/>
                          </a:solidFill>
                          <a:effectLst/>
                        </a:rPr>
                        <a:t>Numerical, experimental</a:t>
                      </a:r>
                      <a:endParaRPr lang="en-US" sz="1600" b="1" cap="none" spc="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9673" marR="74649" marT="19906" marB="149299">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2946686666"/>
                  </a:ext>
                </a:extLst>
              </a:tr>
              <a:tr h="373726">
                <a:tc>
                  <a:txBody>
                    <a:bodyPr/>
                    <a:lstStyle/>
                    <a:p>
                      <a:pPr marL="0" marR="0" algn="just">
                        <a:lnSpc>
                          <a:spcPts val="1300"/>
                        </a:lnSpc>
                        <a:spcBef>
                          <a:spcPts val="0"/>
                        </a:spcBef>
                        <a:spcAft>
                          <a:spcPts val="0"/>
                        </a:spcAft>
                      </a:pPr>
                      <a:r>
                        <a:rPr lang="en-US" sz="1600" b="1" cap="none" spc="0">
                          <a:solidFill>
                            <a:schemeClr val="tx1"/>
                          </a:solidFill>
                          <a:effectLst/>
                        </a:rPr>
                        <a:t>Applicability</a:t>
                      </a:r>
                      <a:endParaRPr lang="en-US" sz="1600" b="1" cap="none" spc="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9673" marR="74649" marT="19906" marB="149299">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marL="0" marR="0" algn="just">
                        <a:lnSpc>
                          <a:spcPts val="1300"/>
                        </a:lnSpc>
                        <a:spcBef>
                          <a:spcPts val="0"/>
                        </a:spcBef>
                        <a:spcAft>
                          <a:spcPts val="0"/>
                        </a:spcAft>
                      </a:pPr>
                      <a:r>
                        <a:rPr lang="en-US" sz="1600" cap="none" spc="0" dirty="0">
                          <a:solidFill>
                            <a:schemeClr val="tx1"/>
                          </a:solidFill>
                          <a:effectLst/>
                        </a:rPr>
                        <a:t>Simple terrain, complex terrain, rural flat terrain, urban flat terrain, coastal terrain </a:t>
                      </a:r>
                      <a:endParaRPr lang="en-US" sz="1600" b="1" cap="none" spc="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9673" marR="74649" marT="19906" marB="149299">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310820689"/>
                  </a:ext>
                </a:extLst>
              </a:tr>
              <a:tr h="373726">
                <a:tc>
                  <a:txBody>
                    <a:bodyPr/>
                    <a:lstStyle/>
                    <a:p>
                      <a:pPr marL="0" marR="0" algn="just">
                        <a:lnSpc>
                          <a:spcPts val="1300"/>
                        </a:lnSpc>
                        <a:spcBef>
                          <a:spcPts val="0"/>
                        </a:spcBef>
                        <a:spcAft>
                          <a:spcPts val="0"/>
                        </a:spcAft>
                      </a:pPr>
                      <a:r>
                        <a:rPr lang="en-US" sz="1600" b="1" cap="none" spc="0">
                          <a:solidFill>
                            <a:schemeClr val="tx1"/>
                          </a:solidFill>
                          <a:effectLst/>
                        </a:rPr>
                        <a:t>Complexity</a:t>
                      </a:r>
                      <a:endParaRPr lang="en-US" sz="1600" b="1" cap="none" spc="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9673" marR="74649" marT="19906" marB="149299">
                    <a:lnL w="12700" cap="flat" cmpd="sng" algn="ctr">
                      <a:solidFill>
                        <a:schemeClr val="tx1"/>
                      </a:solidFill>
                      <a:prstDash val="solid"/>
                    </a:lnL>
                    <a:lnR w="12700" cmpd="sng">
                      <a:noFill/>
                      <a:prstDash val="solid"/>
                    </a:lnR>
                    <a:lnT w="12700" cmpd="sng">
                      <a:noFill/>
                      <a:prstDash val="solid"/>
                    </a:lnT>
                    <a:lnB w="12700" cmpd="sng">
                      <a:noFill/>
                      <a:prstDash val="solid"/>
                    </a:lnB>
                    <a:solidFill>
                      <a:schemeClr val="bg1">
                        <a:lumMod val="95000"/>
                      </a:schemeClr>
                    </a:solidFill>
                  </a:tcPr>
                </a:tc>
                <a:tc>
                  <a:txBody>
                    <a:bodyPr/>
                    <a:lstStyle/>
                    <a:p>
                      <a:pPr marL="0" marR="0" algn="just">
                        <a:lnSpc>
                          <a:spcPts val="1300"/>
                        </a:lnSpc>
                        <a:spcBef>
                          <a:spcPts val="0"/>
                        </a:spcBef>
                        <a:spcAft>
                          <a:spcPts val="0"/>
                        </a:spcAft>
                      </a:pPr>
                      <a:r>
                        <a:rPr lang="en-US" sz="1600" cap="none" spc="0" dirty="0">
                          <a:solidFill>
                            <a:schemeClr val="tx1"/>
                          </a:solidFill>
                          <a:effectLst/>
                        </a:rPr>
                        <a:t>Screen models, refined models</a:t>
                      </a:r>
                      <a:endParaRPr lang="en-US" sz="1600" b="1" cap="none" spc="0" dirty="0">
                        <a:solidFill>
                          <a:schemeClr val="tx1"/>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9673" marR="74649" marT="19906" marB="149299">
                    <a:lnL w="12700" cmpd="sng">
                      <a:noFill/>
                      <a:prstDash val="solid"/>
                    </a:lnL>
                    <a:lnR w="12700" cmpd="sng">
                      <a:noFill/>
                      <a:prstDash val="solid"/>
                    </a:lnR>
                    <a:lnT w="12700" cmpd="sng">
                      <a:noFill/>
                      <a:prstDash val="solid"/>
                    </a:lnT>
                    <a:lnB w="12700" cmpd="sng">
                      <a:noFill/>
                      <a:prstDash val="solid"/>
                    </a:lnB>
                    <a:solidFill>
                      <a:schemeClr val="bg1">
                        <a:lumMod val="95000"/>
                      </a:schemeClr>
                    </a:solidFill>
                  </a:tcPr>
                </a:tc>
                <a:extLst>
                  <a:ext uri="{0D108BD9-81ED-4DB2-BD59-A6C34878D82A}">
                    <a16:rowId xmlns:a16="http://schemas.microsoft.com/office/drawing/2014/main" val="679977420"/>
                  </a:ext>
                </a:extLst>
              </a:tr>
            </a:tbl>
          </a:graphicData>
        </a:graphic>
      </p:graphicFrame>
    </p:spTree>
    <p:extLst>
      <p:ext uri="{BB962C8B-B14F-4D97-AF65-F5344CB8AC3E}">
        <p14:creationId xmlns:p14="http://schemas.microsoft.com/office/powerpoint/2010/main" val="16846543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CB4EAC9-BE05-4BF1-AD30-B96498B77A3E}"/>
              </a:ext>
            </a:extLst>
          </p:cNvPr>
          <p:cNvGraphicFramePr>
            <a:graphicFrameLocks/>
          </p:cNvGraphicFramePr>
          <p:nvPr>
            <p:extLst>
              <p:ext uri="{D42A27DB-BD31-4B8C-83A1-F6EECF244321}">
                <p14:modId xmlns:p14="http://schemas.microsoft.com/office/powerpoint/2010/main" val="2097926252"/>
              </p:ext>
            </p:extLst>
          </p:nvPr>
        </p:nvGraphicFramePr>
        <p:xfrm>
          <a:off x="856035" y="2115795"/>
          <a:ext cx="5239966" cy="389589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0AAC9C6A-CA12-4C56-8246-3A43AEBD51A7}"/>
              </a:ext>
            </a:extLst>
          </p:cNvPr>
          <p:cNvGraphicFramePr>
            <a:graphicFrameLocks/>
          </p:cNvGraphicFramePr>
          <p:nvPr>
            <p:extLst>
              <p:ext uri="{D42A27DB-BD31-4B8C-83A1-F6EECF244321}">
                <p14:modId xmlns:p14="http://schemas.microsoft.com/office/powerpoint/2010/main" val="3997289782"/>
              </p:ext>
            </p:extLst>
          </p:nvPr>
        </p:nvGraphicFramePr>
        <p:xfrm>
          <a:off x="6099810" y="2115794"/>
          <a:ext cx="5236155" cy="3895899"/>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1105E053-0BF9-493F-89E9-C987D2A0F0D1}"/>
              </a:ext>
            </a:extLst>
          </p:cNvPr>
          <p:cNvSpPr/>
          <p:nvPr/>
        </p:nvSpPr>
        <p:spPr>
          <a:xfrm>
            <a:off x="5119610" y="962046"/>
            <a:ext cx="1952779" cy="315727"/>
          </a:xfrm>
          <a:prstGeom prst="rect">
            <a:avLst/>
          </a:prstGeom>
        </p:spPr>
        <p:txBody>
          <a:bodyPr wrap="none">
            <a:spAutoFit/>
          </a:bodyPr>
          <a:lstStyle/>
          <a:p>
            <a:pPr algn="ctr">
              <a:lnSpc>
                <a:spcPts val="1700"/>
              </a:lnSpc>
              <a:tabLst>
                <a:tab pos="0" algn="l"/>
              </a:tabLst>
            </a:pPr>
            <a:r>
              <a:rPr lang="en-US" i="1" dirty="0">
                <a:solidFill>
                  <a:srgbClr val="000000"/>
                </a:solidFill>
                <a:latin typeface="Palatino Linotype" panose="02040502050505030304" pitchFamily="18" charset="0"/>
                <a:ea typeface="Times New Roman" panose="02020603050405020304" pitchFamily="18" charset="0"/>
              </a:rPr>
              <a:t>At Distance = 50m</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183896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A059D382-46A7-44C2-8005-6464A9B55CCB}"/>
              </a:ext>
            </a:extLst>
          </p:cNvPr>
          <p:cNvGraphicFramePr>
            <a:graphicFrameLocks/>
          </p:cNvGraphicFramePr>
          <p:nvPr>
            <p:extLst>
              <p:ext uri="{D42A27DB-BD31-4B8C-83A1-F6EECF244321}">
                <p14:modId xmlns:p14="http://schemas.microsoft.com/office/powerpoint/2010/main" val="4185577174"/>
              </p:ext>
            </p:extLst>
          </p:nvPr>
        </p:nvGraphicFramePr>
        <p:xfrm>
          <a:off x="865762" y="2225443"/>
          <a:ext cx="5230238" cy="38543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2FE79FAE-DDB8-43CF-A48D-95E2BEFA5B1A}"/>
              </a:ext>
            </a:extLst>
          </p:cNvPr>
          <p:cNvGraphicFramePr>
            <a:graphicFrameLocks/>
          </p:cNvGraphicFramePr>
          <p:nvPr>
            <p:extLst>
              <p:ext uri="{D42A27DB-BD31-4B8C-83A1-F6EECF244321}">
                <p14:modId xmlns:p14="http://schemas.microsoft.com/office/powerpoint/2010/main" val="3221419908"/>
              </p:ext>
            </p:extLst>
          </p:nvPr>
        </p:nvGraphicFramePr>
        <p:xfrm>
          <a:off x="6096000" y="2229254"/>
          <a:ext cx="5158902" cy="376298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1B82BE86-34F5-4D12-9C91-08525B5CF41B}"/>
              </a:ext>
            </a:extLst>
          </p:cNvPr>
          <p:cNvSpPr/>
          <p:nvPr/>
        </p:nvSpPr>
        <p:spPr>
          <a:xfrm>
            <a:off x="5061902" y="962046"/>
            <a:ext cx="2068195" cy="315727"/>
          </a:xfrm>
          <a:prstGeom prst="rect">
            <a:avLst/>
          </a:prstGeom>
        </p:spPr>
        <p:txBody>
          <a:bodyPr wrap="none">
            <a:spAutoFit/>
          </a:bodyPr>
          <a:lstStyle/>
          <a:p>
            <a:pPr algn="ctr">
              <a:lnSpc>
                <a:spcPts val="1700"/>
              </a:lnSpc>
              <a:tabLst>
                <a:tab pos="0" algn="l"/>
              </a:tabLst>
            </a:pPr>
            <a:r>
              <a:rPr lang="en-US" i="1" dirty="0">
                <a:solidFill>
                  <a:srgbClr val="000000"/>
                </a:solidFill>
                <a:latin typeface="Palatino Linotype" panose="02040502050505030304" pitchFamily="18" charset="0"/>
                <a:ea typeface="Times New Roman" panose="02020603050405020304" pitchFamily="18" charset="0"/>
              </a:rPr>
              <a:t>At Distance = 250m</a:t>
            </a:r>
            <a:endParaRPr lang="en-US"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8060810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BF83B-0AA4-47C6-88C4-C30D4B107FD2}"/>
              </a:ext>
            </a:extLst>
          </p:cNvPr>
          <p:cNvSpPr>
            <a:spLocks noGrp="1"/>
          </p:cNvSpPr>
          <p:nvPr>
            <p:ph type="title"/>
          </p:nvPr>
        </p:nvSpPr>
        <p:spPr/>
        <p:txBody>
          <a:bodyPr/>
          <a:lstStyle/>
          <a:p>
            <a:r>
              <a:rPr lang="en-US" dirty="0"/>
              <a:t>Conclusion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650A15C2-0B52-40AE-BDEF-1839A2F62891}"/>
                  </a:ext>
                </a:extLst>
              </p:cNvPr>
              <p:cNvSpPr>
                <a:spLocks noGrp="1"/>
              </p:cNvSpPr>
              <p:nvPr>
                <p:ph idx="1"/>
              </p:nvPr>
            </p:nvSpPr>
            <p:spPr/>
            <p:txBody>
              <a:bodyPr>
                <a:normAutofit fontScale="92500" lnSpcReduction="20000"/>
              </a:bodyPr>
              <a:lstStyle/>
              <a:p>
                <a:pPr marL="0" indent="0" algn="just">
                  <a:buNone/>
                </a:pPr>
                <a:r>
                  <a:rPr lang="en-US" dirty="0"/>
                  <a:t>A new model SLINE is presented to compute downwind concentrations from line sources on a highway. The sensitivity analysis shows that the model does not exhibit Type III sensitivity for all the input variables. However, the model show Type III sensitivity for the input parameters q, m, </a:t>
                </a:r>
                <a14:m>
                  <m:oMath xmlns:m="http://schemas.openxmlformats.org/officeDocument/2006/math">
                    <m:sSub>
                      <m:sSubPr>
                        <m:ctrlPr>
                          <a:rPr lang="en-US" i="1">
                            <a:latin typeface="Cambria Math" panose="02040503050406030204" pitchFamily="18" charset="0"/>
                          </a:rPr>
                        </m:ctrlPr>
                      </m:sSubPr>
                      <m:e>
                        <m:r>
                          <m:rPr>
                            <m:sty m:val="p"/>
                          </m:rPr>
                          <a:rPr lang="en-US" b="0" i="0">
                            <a:latin typeface="Cambria Math" panose="02040503050406030204" pitchFamily="18" charset="0"/>
                          </a:rPr>
                          <m:t>u</m:t>
                        </m:r>
                      </m:e>
                      <m:sub>
                        <m:r>
                          <a:rPr lang="en-US" b="0" i="0">
                            <a:latin typeface="Cambria Math" panose="02040503050406030204" pitchFamily="18" charset="0"/>
                          </a:rPr>
                          <m:t>∗ </m:t>
                        </m:r>
                      </m:sub>
                    </m:sSub>
                  </m:oMath>
                </a14:m>
                <a:r>
                  <a:rPr lang="en-US" dirty="0"/>
                  <a:t>, a and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m</m:t>
                        </m:r>
                      </m:e>
                      <m:sub>
                        <m:r>
                          <m:rPr>
                            <m:sty m:val="p"/>
                          </m:rPr>
                          <a:rPr lang="en-US">
                            <a:latin typeface="Cambria Math" panose="02040503050406030204" pitchFamily="18" charset="0"/>
                          </a:rPr>
                          <m:t>t</m:t>
                        </m:r>
                        <m:r>
                          <a:rPr lang="en-US">
                            <a:latin typeface="Cambria Math" panose="02040503050406030204" pitchFamily="18" charset="0"/>
                          </a:rPr>
                          <m:t> </m:t>
                        </m:r>
                      </m:sub>
                    </m:sSub>
                  </m:oMath>
                </a14:m>
                <a:r>
                  <a:rPr lang="en-US" dirty="0"/>
                  <a:t> in computing concentration at all the downwind distance. One of the vertical spread variables </a:t>
                </a:r>
                <a14:m>
                  <m:oMath xmlns:m="http://schemas.openxmlformats.org/officeDocument/2006/math">
                    <m:sSub>
                      <m:sSubPr>
                        <m:ctrlPr>
                          <a:rPr lang="en-US" i="1">
                            <a:latin typeface="Cambria Math" panose="02040503050406030204" pitchFamily="18" charset="0"/>
                          </a:rPr>
                        </m:ctrlPr>
                      </m:sSubPr>
                      <m:e>
                        <m:r>
                          <m:rPr>
                            <m:sty m:val="p"/>
                          </m:rPr>
                          <a:rPr lang="en-US">
                            <a:latin typeface="Cambria Math" panose="02040503050406030204" pitchFamily="18" charset="0"/>
                          </a:rPr>
                          <m:t>b</m:t>
                        </m:r>
                      </m:e>
                      <m:sub>
                        <m:r>
                          <m:rPr>
                            <m:sty m:val="p"/>
                          </m:rPr>
                          <a:rPr lang="en-US">
                            <a:latin typeface="Cambria Math" panose="02040503050406030204" pitchFamily="18" charset="0"/>
                          </a:rPr>
                          <m:t>s</m:t>
                        </m:r>
                        <m:r>
                          <a:rPr lang="en-US">
                            <a:latin typeface="Cambria Math" panose="02040503050406030204" pitchFamily="18" charset="0"/>
                          </a:rPr>
                          <m:t> </m:t>
                        </m:r>
                      </m:sub>
                    </m:sSub>
                  </m:oMath>
                </a14:m>
                <a:r>
                  <a:rPr lang="en-US" dirty="0"/>
                  <a:t> to compute the vertical spread of the plume shows Type II sensitivity. The type of model sensitivity for the reference wind velocity is mixed at different downwind distances. It is important to note that the model formulation should be reexamined for</a:t>
                </a:r>
                <a14:m>
                  <m:oMath xmlns:m="http://schemas.openxmlformats.org/officeDocument/2006/math">
                    <m:sSub>
                      <m:sSubPr>
                        <m:ctrlPr>
                          <a:rPr lang="en-US" i="1">
                            <a:latin typeface="Cambria Math" panose="02040503050406030204" pitchFamily="18" charset="0"/>
                          </a:rPr>
                        </m:ctrlPr>
                      </m:sSubPr>
                      <m:e>
                        <m:r>
                          <a:rPr lang="en-US" b="0" i="0">
                            <a:latin typeface="Cambria Math" panose="02040503050406030204" pitchFamily="18" charset="0"/>
                          </a:rPr>
                          <m:t> </m:t>
                        </m:r>
                        <m:r>
                          <m:rPr>
                            <m:sty m:val="p"/>
                          </m:rPr>
                          <a:rPr lang="en-US" b="0" i="0">
                            <a:latin typeface="Cambria Math" panose="02040503050406030204" pitchFamily="18" charset="0"/>
                          </a:rPr>
                          <m:t>u</m:t>
                        </m:r>
                      </m:e>
                      <m:sub>
                        <m:r>
                          <a:rPr lang="en-US" b="0" i="0">
                            <a:latin typeface="Cambria Math" panose="02040503050406030204" pitchFamily="18" charset="0"/>
                          </a:rPr>
                          <m:t>1</m:t>
                        </m:r>
                      </m:sub>
                    </m:sSub>
                  </m:oMath>
                </a14:m>
                <a:r>
                  <a:rPr lang="en-US" dirty="0"/>
                  <a:t>, </a:t>
                </a:r>
                <a14:m>
                  <m:oMath xmlns:m="http://schemas.openxmlformats.org/officeDocument/2006/math">
                    <m:sSub>
                      <m:sSubPr>
                        <m:ctrlPr>
                          <a:rPr lang="en-US" i="1">
                            <a:latin typeface="Cambria Math" panose="02040503050406030204" pitchFamily="18" charset="0"/>
                          </a:rPr>
                        </m:ctrlPr>
                      </m:sSubPr>
                      <m:e>
                        <m:r>
                          <m:rPr>
                            <m:sty m:val="p"/>
                          </m:rPr>
                          <a:rPr lang="en-US" b="0" i="0">
                            <a:latin typeface="Cambria Math" panose="02040503050406030204" pitchFamily="18" charset="0"/>
                          </a:rPr>
                          <m:t>b</m:t>
                        </m:r>
                      </m:e>
                      <m:sub>
                        <m:r>
                          <m:rPr>
                            <m:sty m:val="p"/>
                          </m:rPr>
                          <a:rPr lang="en-US" b="0" i="0">
                            <a:latin typeface="Cambria Math" panose="02040503050406030204" pitchFamily="18" charset="0"/>
                          </a:rPr>
                          <m:t>s</m:t>
                        </m:r>
                        <m:r>
                          <a:rPr lang="en-US" b="0" i="0">
                            <a:latin typeface="Cambria Math" panose="02040503050406030204" pitchFamily="18" charset="0"/>
                          </a:rPr>
                          <m:t> </m:t>
                        </m:r>
                      </m:sub>
                    </m:sSub>
                  </m:oMath>
                </a14:m>
                <a:r>
                  <a:rPr lang="en-US" dirty="0"/>
                  <a:t>, and </a:t>
                </a:r>
                <a14:m>
                  <m:oMath xmlns:m="http://schemas.openxmlformats.org/officeDocument/2006/math">
                    <m:sSub>
                      <m:sSubPr>
                        <m:ctrlPr>
                          <a:rPr lang="en-US" i="1">
                            <a:latin typeface="Cambria Math" panose="02040503050406030204" pitchFamily="18" charset="0"/>
                          </a:rPr>
                        </m:ctrlPr>
                      </m:sSubPr>
                      <m:e>
                        <m:r>
                          <m:rPr>
                            <m:sty m:val="p"/>
                          </m:rPr>
                          <a:rPr lang="en-US" b="0" i="0">
                            <a:latin typeface="Cambria Math" panose="02040503050406030204" pitchFamily="18" charset="0"/>
                          </a:rPr>
                          <m:t>m</m:t>
                        </m:r>
                      </m:e>
                      <m:sub>
                        <m:r>
                          <m:rPr>
                            <m:sty m:val="p"/>
                          </m:rPr>
                          <a:rPr lang="en-US" b="0" i="0">
                            <a:latin typeface="Cambria Math" panose="02040503050406030204" pitchFamily="18" charset="0"/>
                          </a:rPr>
                          <m:t>t</m:t>
                        </m:r>
                        <m:r>
                          <a:rPr lang="en-US" b="0" i="0">
                            <a:latin typeface="Cambria Math" panose="02040503050406030204" pitchFamily="18" charset="0"/>
                          </a:rPr>
                          <m:t> </m:t>
                        </m:r>
                      </m:sub>
                    </m:sSub>
                  </m:oMath>
                </a14:m>
                <a:r>
                  <a:rPr lang="en-US" dirty="0"/>
                  <a:t>so that the model is not invalidated as outlined in the ASTM Guide (1994). Further study should focus on evaluating the model against the observed data and to determine the sensitivity of the model using simultaneous changes in model inputs. </a:t>
                </a:r>
              </a:p>
              <a:p>
                <a:pPr marL="0" indent="0">
                  <a:buNone/>
                </a:pPr>
                <a:endParaRPr lang="en-US" dirty="0"/>
              </a:p>
            </p:txBody>
          </p:sp>
        </mc:Choice>
        <mc:Fallback xmlns="">
          <p:sp>
            <p:nvSpPr>
              <p:cNvPr id="3" name="Content Placeholder 2">
                <a:extLst>
                  <a:ext uri="{FF2B5EF4-FFF2-40B4-BE49-F238E27FC236}">
                    <a16:creationId xmlns:a16="http://schemas.microsoft.com/office/drawing/2014/main" id="{650A15C2-0B52-40AE-BDEF-1839A2F62891}"/>
                  </a:ext>
                </a:extLst>
              </p:cNvPr>
              <p:cNvSpPr>
                <a:spLocks noGrp="1" noRot="1" noChangeAspect="1" noMove="1" noResize="1" noEditPoints="1" noAdjustHandles="1" noChangeArrowheads="1" noChangeShapeType="1" noTextEdit="1"/>
              </p:cNvSpPr>
              <p:nvPr>
                <p:ph idx="1"/>
              </p:nvPr>
            </p:nvSpPr>
            <p:spPr>
              <a:blipFill>
                <a:blip r:embed="rId2"/>
                <a:stretch>
                  <a:fillRect l="-826" t="-2752" r="-826"/>
                </a:stretch>
              </a:blipFill>
            </p:spPr>
            <p:txBody>
              <a:bodyPr/>
              <a:lstStyle/>
              <a:p>
                <a:r>
                  <a:rPr lang="en-US">
                    <a:noFill/>
                  </a:rPr>
                  <a:t> </a:t>
                </a:r>
              </a:p>
            </p:txBody>
          </p:sp>
        </mc:Fallback>
      </mc:AlternateContent>
    </p:spTree>
    <p:extLst>
      <p:ext uri="{BB962C8B-B14F-4D97-AF65-F5344CB8AC3E}">
        <p14:creationId xmlns:p14="http://schemas.microsoft.com/office/powerpoint/2010/main" val="9344190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1F33EB5-F78D-42E2-9BFA-E80495372B5D}"/>
              </a:ext>
            </a:extLst>
          </p:cNvPr>
          <p:cNvSpPr/>
          <p:nvPr/>
        </p:nvSpPr>
        <p:spPr>
          <a:xfrm>
            <a:off x="741355" y="700711"/>
            <a:ext cx="1502334" cy="430887"/>
          </a:xfrm>
          <a:prstGeom prst="rect">
            <a:avLst/>
          </a:prstGeom>
        </p:spPr>
        <p:txBody>
          <a:bodyPr wrap="none">
            <a:spAutoFit/>
          </a:bodyPr>
          <a:lstStyle/>
          <a:p>
            <a:r>
              <a:rPr lang="en-US" sz="2200" b="1" dirty="0"/>
              <a:t>References</a:t>
            </a:r>
          </a:p>
        </p:txBody>
      </p:sp>
      <p:sp>
        <p:nvSpPr>
          <p:cNvPr id="4" name="Rectangle 3">
            <a:extLst>
              <a:ext uri="{FF2B5EF4-FFF2-40B4-BE49-F238E27FC236}">
                <a16:creationId xmlns:a16="http://schemas.microsoft.com/office/drawing/2014/main" id="{875C9FB9-C6AD-4378-8A82-64C3A9593E23}"/>
              </a:ext>
            </a:extLst>
          </p:cNvPr>
          <p:cNvSpPr/>
          <p:nvPr/>
        </p:nvSpPr>
        <p:spPr>
          <a:xfrm>
            <a:off x="741355" y="1336119"/>
            <a:ext cx="10445454" cy="4478149"/>
          </a:xfrm>
          <a:prstGeom prst="rect">
            <a:avLst/>
          </a:prstGeom>
        </p:spPr>
        <p:txBody>
          <a:bodyPr wrap="square">
            <a:spAutoFit/>
          </a:bodyPr>
          <a:lstStyle/>
          <a:p>
            <a:r>
              <a:rPr lang="en-US" sz="1500" dirty="0"/>
              <a:t>[1]	K. </a:t>
            </a:r>
            <a:r>
              <a:rPr lang="en-US" sz="1500" dirty="0" err="1"/>
              <a:t>Wark</a:t>
            </a:r>
            <a:r>
              <a:rPr lang="en-US" sz="1500" dirty="0"/>
              <a:t>, C. F. Warner, and D. Wayne T, </a:t>
            </a:r>
            <a:r>
              <a:rPr lang="en-US" sz="1500" i="1" dirty="0"/>
              <a:t>Air pollution: its origin and control</a:t>
            </a:r>
            <a:r>
              <a:rPr lang="en-US" sz="1500" dirty="0"/>
              <a:t>. Addison-Wesley, 1998.</a:t>
            </a:r>
          </a:p>
          <a:p>
            <a:r>
              <a:rPr lang="en-US" sz="1500" dirty="0"/>
              <a:t>[2]	“68% of the world population projected to live in urban areas by 2050, says UN | UN DESA | United Nations Department of Economic and Social Affairs,” May 16, 2018. https://www.un.org/development/desa/en/news/population/2018-revision-of-world-urbanization-prospects.html (accessed Nov. 07, 2020).</a:t>
            </a:r>
          </a:p>
          <a:p>
            <a:r>
              <a:rPr lang="en-US" sz="1500" dirty="0"/>
              <a:t>[3]	 US EPA, “Smog, Soot, and Other Air Pollution from Transportation,” </a:t>
            </a:r>
            <a:r>
              <a:rPr lang="en-US" sz="1500" i="1" dirty="0"/>
              <a:t>US EPA</a:t>
            </a:r>
            <a:r>
              <a:rPr lang="en-US" sz="1500" dirty="0"/>
              <a:t>, Sep. 10, 2015. https://www.epa.gov/transportation-air-pollution-and-climate-change/smog-soot-and-local-air-pollution (accessed Nov. 07, 2020).</a:t>
            </a:r>
          </a:p>
          <a:p>
            <a:r>
              <a:rPr lang="en-US" sz="1500" dirty="0"/>
              <a:t>[4]	“Guidelines for Developing an Air Quality (Ozone and PM2.5) Forecasting Program, EPA-456/R-03-002 June 2003.”</a:t>
            </a:r>
          </a:p>
          <a:p>
            <a:r>
              <a:rPr lang="en-US" sz="1500" dirty="0"/>
              <a:t>[5]	L. R. </a:t>
            </a:r>
            <a:r>
              <a:rPr lang="en-US" sz="1500" dirty="0" err="1"/>
              <a:t>Henneman</a:t>
            </a:r>
            <a:r>
              <a:rPr lang="en-US" sz="1500" dirty="0"/>
              <a:t>, C. Liu, J. A. Mulholland, and A. G. Russell, “Evaluating the effectiveness of air quality regulations: A review of accountability studies and frameworks,” </a:t>
            </a:r>
            <a:r>
              <a:rPr lang="en-US" sz="1500" i="1" dirty="0"/>
              <a:t>J. Air Waste </a:t>
            </a:r>
            <a:r>
              <a:rPr lang="en-US" sz="1500" i="1" dirty="0" err="1"/>
              <a:t>Manag</a:t>
            </a:r>
            <a:r>
              <a:rPr lang="en-US" sz="1500" i="1" dirty="0"/>
              <a:t>. Assoc.</a:t>
            </a:r>
            <a:r>
              <a:rPr lang="en-US" sz="1500" dirty="0"/>
              <a:t>, vol. 67, no. 2, pp. 144–172, 2017.</a:t>
            </a:r>
          </a:p>
          <a:p>
            <a:r>
              <a:rPr lang="en-US" sz="1500" dirty="0"/>
              <a:t>[6]	K. Karroum </a:t>
            </a:r>
            <a:r>
              <a:rPr lang="en-US" sz="1500" i="1" dirty="0"/>
              <a:t>et al.</a:t>
            </a:r>
            <a:r>
              <a:rPr lang="en-US" sz="1500" dirty="0"/>
              <a:t>, “A Review of Air Quality Modeling,” </a:t>
            </a:r>
            <a:r>
              <a:rPr lang="en-US" sz="1500" i="1" dirty="0"/>
              <a:t>MAPAN</a:t>
            </a:r>
            <a:r>
              <a:rPr lang="en-US" sz="1500" dirty="0"/>
              <a:t>, pp. 1–14, 2020.</a:t>
            </a:r>
          </a:p>
          <a:p>
            <a:r>
              <a:rPr lang="en-US" sz="1500" dirty="0"/>
              <a:t>[7]	N. Sharma, K. Chaudhry, and C. C. Rao, “Vehicular pollution prediction modelling: a review of highway dispersion models,” </a:t>
            </a:r>
            <a:r>
              <a:rPr lang="en-US" sz="1500" i="1" dirty="0"/>
              <a:t>Transp. Rev.</a:t>
            </a:r>
            <a:r>
              <a:rPr lang="en-US" sz="1500" dirty="0"/>
              <a:t>, vol. 24, no. 4, pp. 409–435, 2004.</a:t>
            </a:r>
          </a:p>
          <a:p>
            <a:r>
              <a:rPr lang="en-US" sz="1500" dirty="0"/>
              <a:t>[8]	R. Cook </a:t>
            </a:r>
            <a:r>
              <a:rPr lang="en-US" sz="1500" i="1" dirty="0"/>
              <a:t>et al.</a:t>
            </a:r>
            <a:r>
              <a:rPr lang="en-US" sz="1500" dirty="0"/>
              <a:t>, “Resolving local-scale emissions for modeling air quality near roadways,” </a:t>
            </a:r>
            <a:r>
              <a:rPr lang="en-US" sz="1500" i="1" dirty="0"/>
              <a:t>J. Air Waste </a:t>
            </a:r>
            <a:r>
              <a:rPr lang="en-US" sz="1500" i="1" dirty="0" err="1"/>
              <a:t>Manag</a:t>
            </a:r>
            <a:r>
              <a:rPr lang="en-US" sz="1500" i="1" dirty="0"/>
              <a:t>. Assoc.</a:t>
            </a:r>
            <a:r>
              <a:rPr lang="en-US" sz="1500" dirty="0"/>
              <a:t>, vol. 58, no. 3, pp. 451–461, 2008.</a:t>
            </a:r>
          </a:p>
          <a:p>
            <a:r>
              <a:rPr lang="en-US" sz="1500" dirty="0"/>
              <a:t>[9]	O. G. Sutton, “Micrometeorology: a study of physical processes in the lowest layers of the earth’s atmosphere,” 1953.</a:t>
            </a:r>
          </a:p>
          <a:p>
            <a:r>
              <a:rPr lang="en-US" sz="1500" dirty="0"/>
              <a:t>[10]	J. M. </a:t>
            </a:r>
            <a:r>
              <a:rPr lang="en-US" sz="1500" dirty="0" err="1"/>
              <a:t>Stockie</a:t>
            </a:r>
            <a:r>
              <a:rPr lang="en-US" sz="1500" dirty="0"/>
              <a:t>, “The mathematics of atmospheric dispersion modeling,” </a:t>
            </a:r>
            <a:r>
              <a:rPr lang="en-US" sz="1500" i="1" dirty="0"/>
              <a:t>Siam Rev.</a:t>
            </a:r>
            <a:r>
              <a:rPr lang="en-US" sz="1500" dirty="0"/>
              <a:t>, vol. 53, no. 2, pp. 349–372, 2011.</a:t>
            </a:r>
          </a:p>
          <a:p>
            <a:r>
              <a:rPr lang="en-US" sz="1500" dirty="0"/>
              <a:t>[11]	J. R. Zimmerman and R. S. Thompson, </a:t>
            </a:r>
            <a:r>
              <a:rPr lang="en-US" sz="1500" i="1" dirty="0"/>
              <a:t>User’s guide for HIWAY: a highway air pollution model</a:t>
            </a:r>
            <a:r>
              <a:rPr lang="en-US" sz="1500" dirty="0"/>
              <a:t>. US Environmental Protection Agency, Office of Research and Development …, 1975.</a:t>
            </a:r>
          </a:p>
          <a:p>
            <a:r>
              <a:rPr lang="en-US" sz="1500" dirty="0"/>
              <a:t>[12]	D. P. Chock, “A simple line-source model for dispersion near roadways,” </a:t>
            </a:r>
            <a:r>
              <a:rPr lang="en-US" sz="1500" i="1" dirty="0"/>
              <a:t>Atmospheric Environ. 1967</a:t>
            </a:r>
            <a:r>
              <a:rPr lang="en-US" sz="1500" dirty="0"/>
              <a:t>, vol. 12, no. 4, pp. 823–829, 1978.</a:t>
            </a:r>
          </a:p>
        </p:txBody>
      </p:sp>
    </p:spTree>
    <p:extLst>
      <p:ext uri="{BB962C8B-B14F-4D97-AF65-F5344CB8AC3E}">
        <p14:creationId xmlns:p14="http://schemas.microsoft.com/office/powerpoint/2010/main" val="38896109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096A77-ED8F-4381-BC2B-D799952DC4FC}"/>
              </a:ext>
            </a:extLst>
          </p:cNvPr>
          <p:cNvSpPr/>
          <p:nvPr/>
        </p:nvSpPr>
        <p:spPr>
          <a:xfrm>
            <a:off x="813880" y="720566"/>
            <a:ext cx="10564239" cy="5262979"/>
          </a:xfrm>
          <a:prstGeom prst="rect">
            <a:avLst/>
          </a:prstGeom>
        </p:spPr>
        <p:txBody>
          <a:bodyPr wrap="square">
            <a:spAutoFit/>
          </a:bodyPr>
          <a:lstStyle/>
          <a:p>
            <a:endParaRPr lang="en-US" sz="1400" dirty="0"/>
          </a:p>
          <a:p>
            <a:r>
              <a:rPr lang="en-US" sz="1400" dirty="0"/>
              <a:t>[13]	S. T. Rao and M. T. Keenan, “Suggestions for improvement of the EPA-HIWAY model,” </a:t>
            </a:r>
            <a:r>
              <a:rPr lang="en-US" sz="1400" i="1" dirty="0"/>
              <a:t>J. Air </a:t>
            </a:r>
            <a:r>
              <a:rPr lang="en-US" sz="1400" i="1" dirty="0" err="1"/>
              <a:t>Pollut</a:t>
            </a:r>
            <a:r>
              <a:rPr lang="en-US" sz="1400" i="1" dirty="0"/>
              <a:t>. Control Assoc.</a:t>
            </a:r>
            <a:r>
              <a:rPr lang="en-US" sz="1400" dirty="0"/>
              <a:t>, vol. 30, no. 3, pp. 247–256, 1980.</a:t>
            </a:r>
          </a:p>
          <a:p>
            <a:r>
              <a:rPr lang="en-US" sz="1400" dirty="0"/>
              <a:t>[14]	S. T. Rao, G. </a:t>
            </a:r>
            <a:r>
              <a:rPr lang="en-US" sz="1400" dirty="0" err="1"/>
              <a:t>Sistla</a:t>
            </a:r>
            <a:r>
              <a:rPr lang="en-US" sz="1400" dirty="0"/>
              <a:t>, M. T. Keenan, and J. S. Wilson, “An evaluation of some commonly used highway dispersion models,” </a:t>
            </a:r>
            <a:r>
              <a:rPr lang="en-US" sz="1400" i="1" dirty="0"/>
              <a:t>J. Air </a:t>
            </a:r>
            <a:r>
              <a:rPr lang="en-US" sz="1400" i="1" dirty="0" err="1"/>
              <a:t>Pollut</a:t>
            </a:r>
            <a:r>
              <a:rPr lang="en-US" sz="1400" i="1" dirty="0"/>
              <a:t>. Control Assoc.</a:t>
            </a:r>
            <a:r>
              <a:rPr lang="en-US" sz="1400" dirty="0"/>
              <a:t>, vol. 30, no. 3, pp. 239–246, 1980.</a:t>
            </a:r>
          </a:p>
          <a:p>
            <a:r>
              <a:rPr lang="en-US" sz="1400" dirty="0"/>
              <a:t>[15]	A. Y. Watson, R. R. Bates, and D. Kennedy, “Atmospheric transport and dispersion of air pollutants associated with vehicular emissions,” in </a:t>
            </a:r>
            <a:r>
              <a:rPr lang="en-US" sz="1400" i="1" dirty="0"/>
              <a:t>Air Pollution, the Automobile, and Public Health</a:t>
            </a:r>
            <a:r>
              <a:rPr lang="en-US" sz="1400" dirty="0"/>
              <a:t>, National Academies Press (US), 1988.</a:t>
            </a:r>
          </a:p>
          <a:p>
            <a:r>
              <a:rPr lang="en-US" sz="1400" dirty="0"/>
              <a:t>[16]	D. Heist </a:t>
            </a:r>
            <a:r>
              <a:rPr lang="en-US" sz="1400" i="1" dirty="0"/>
              <a:t>et al.</a:t>
            </a:r>
            <a:r>
              <a:rPr lang="en-US" sz="1400" dirty="0"/>
              <a:t>, “Estimating near-road pollutant dispersion: A model inter-comparison,” </a:t>
            </a:r>
            <a:r>
              <a:rPr lang="en-US" sz="1400" i="1" dirty="0"/>
              <a:t>Transp. Res. Part Transp. Environ.</a:t>
            </a:r>
            <a:r>
              <a:rPr lang="en-US" sz="1400" dirty="0"/>
              <a:t>, vol. 25, pp. 93–105, 2013.</a:t>
            </a:r>
          </a:p>
          <a:p>
            <a:r>
              <a:rPr lang="en-US" sz="1400" dirty="0"/>
              <a:t>[17]	K. Jones and A. Wilbur, “A User’s Manual for the CALINE-2 Computer Program,” 1976.</a:t>
            </a:r>
          </a:p>
          <a:p>
            <a:r>
              <a:rPr lang="en-US" sz="1400" dirty="0"/>
              <a:t>[18]	P. E. Benson, “</a:t>
            </a:r>
            <a:r>
              <a:rPr lang="en-US" sz="1400" dirty="0" err="1"/>
              <a:t>Caline</a:t>
            </a:r>
            <a:r>
              <a:rPr lang="en-US" sz="1400" dirty="0"/>
              <a:t> 4-A Dispersion Model for </a:t>
            </a:r>
            <a:r>
              <a:rPr lang="en-US" sz="1400" dirty="0" err="1"/>
              <a:t>Predictiong</a:t>
            </a:r>
            <a:r>
              <a:rPr lang="en-US" sz="1400" dirty="0"/>
              <a:t> Air Pollutant Concentrations Near Roadways,” 1984.</a:t>
            </a:r>
          </a:p>
          <a:p>
            <a:r>
              <a:rPr lang="en-US" sz="1400" dirty="0"/>
              <a:t>[19]	P. A. </a:t>
            </a:r>
            <a:r>
              <a:rPr lang="en-US" sz="1400" dirty="0" err="1"/>
              <a:t>Eckhoff</a:t>
            </a:r>
            <a:r>
              <a:rPr lang="en-US" sz="1400" dirty="0"/>
              <a:t> and T. N. Braverman, “Addendum to the User’s Guide to CAL3QHC Version 2.0 (CAL3QHCR User’s Guide,” 1995.</a:t>
            </a:r>
          </a:p>
          <a:p>
            <a:r>
              <a:rPr lang="en-US" sz="1400" dirty="0"/>
              <a:t>[20]	D. Hall, A. </a:t>
            </a:r>
            <a:r>
              <a:rPr lang="en-US" sz="1400" dirty="0" err="1"/>
              <a:t>Spanton</a:t>
            </a:r>
            <a:r>
              <a:rPr lang="en-US" sz="1400" dirty="0"/>
              <a:t>, F. </a:t>
            </a:r>
            <a:r>
              <a:rPr lang="en-US" sz="1400" dirty="0" err="1"/>
              <a:t>Dunkerley</a:t>
            </a:r>
            <a:r>
              <a:rPr lang="en-US" sz="1400" dirty="0"/>
              <a:t>, M. Bennett, and R. Griffiths, </a:t>
            </a:r>
            <a:r>
              <a:rPr lang="en-US" sz="1400" i="1" dirty="0"/>
              <a:t>A Review of Dispersion Model Inter-comparison Studies Using ISC, R91, AERMOD and ADMS.</a:t>
            </a:r>
            <a:r>
              <a:rPr lang="en-US" sz="1400" dirty="0"/>
              <a:t> Environment Agency, 2000.</a:t>
            </a:r>
          </a:p>
          <a:p>
            <a:r>
              <a:rPr lang="en-US" sz="1400" dirty="0"/>
              <a:t>[21]	K. L. </a:t>
            </a:r>
            <a:r>
              <a:rPr lang="en-US" sz="1400" dirty="0" err="1"/>
              <a:t>Kenty</a:t>
            </a:r>
            <a:r>
              <a:rPr lang="en-US" sz="1400" dirty="0"/>
              <a:t> </a:t>
            </a:r>
            <a:r>
              <a:rPr lang="en-US" sz="1400" i="1" dirty="0"/>
              <a:t>et al.</a:t>
            </a:r>
            <a:r>
              <a:rPr lang="en-US" sz="1400" dirty="0"/>
              <a:t>, “Application of CALINE4 to roadside NO/NO2 transformations,” </a:t>
            </a:r>
            <a:r>
              <a:rPr lang="en-US" sz="1400" i="1" dirty="0"/>
              <a:t>Atmos. Environ.</a:t>
            </a:r>
            <a:r>
              <a:rPr lang="en-US" sz="1400" dirty="0"/>
              <a:t>, vol. 41, no. 20, pp. 4270–4280, 2007.</a:t>
            </a:r>
          </a:p>
          <a:p>
            <a:r>
              <a:rPr lang="en-US" sz="1400" dirty="0"/>
              <a:t>[22]	J. </a:t>
            </a:r>
            <a:r>
              <a:rPr lang="en-US" sz="1400" dirty="0" err="1"/>
              <a:t>Bluett</a:t>
            </a:r>
            <a:r>
              <a:rPr lang="en-US" sz="1400" dirty="0"/>
              <a:t>, G. </a:t>
            </a:r>
            <a:r>
              <a:rPr lang="en-US" sz="1400" dirty="0" err="1"/>
              <a:t>Kuschel</a:t>
            </a:r>
            <a:r>
              <a:rPr lang="en-US" sz="1400" dirty="0"/>
              <a:t>, S. </a:t>
            </a:r>
            <a:r>
              <a:rPr lang="en-US" sz="1400" dirty="0" err="1"/>
              <a:t>Xie</a:t>
            </a:r>
            <a:r>
              <a:rPr lang="en-US" sz="1400" dirty="0"/>
              <a:t>, M. Unwin, and J. Metcalfe, “The development, use and value of a long-term on-road vehicle emission database in New Zealand,” </a:t>
            </a:r>
            <a:r>
              <a:rPr lang="en-US" sz="1400" i="1" dirty="0"/>
              <a:t>Air Qual. </a:t>
            </a:r>
            <a:r>
              <a:rPr lang="en-US" sz="1400" i="1" dirty="0" err="1"/>
              <a:t>Clim</a:t>
            </a:r>
            <a:r>
              <a:rPr lang="en-US" sz="1400" i="1" dirty="0"/>
              <a:t>. Change</a:t>
            </a:r>
            <a:r>
              <a:rPr lang="en-US" sz="1400" dirty="0"/>
              <a:t>, vol. 47, no. 3, p. 17, 2013.</a:t>
            </a:r>
          </a:p>
          <a:p>
            <a:r>
              <a:rPr lang="en-US" sz="1400" dirty="0"/>
              <a:t>[23]	A. K. </a:t>
            </a:r>
            <a:r>
              <a:rPr lang="en-US" sz="1400" dirty="0" err="1"/>
              <a:t>Luhar</a:t>
            </a:r>
            <a:r>
              <a:rPr lang="en-US" sz="1400" dirty="0"/>
              <a:t> and R. Patil, “A general finite line source model for vehicular pollution prediction,” </a:t>
            </a:r>
            <a:r>
              <a:rPr lang="en-US" sz="1400" i="1" dirty="0"/>
              <a:t>Atmospheric Environ. 1967</a:t>
            </a:r>
            <a:r>
              <a:rPr lang="en-US" sz="1400" dirty="0"/>
              <a:t>, vol. 23, no. 3, pp. 555–562, 1989.</a:t>
            </a:r>
          </a:p>
          <a:p>
            <a:r>
              <a:rPr lang="en-US" sz="1400" dirty="0"/>
              <a:t>[24]	M. </a:t>
            </a:r>
            <a:r>
              <a:rPr lang="en-US" sz="1400" dirty="0" err="1"/>
              <a:t>Khare</a:t>
            </a:r>
            <a:r>
              <a:rPr lang="en-US" sz="1400" dirty="0"/>
              <a:t> and P. Sharma, “Performance evaluation of general finite line source model for Delhi traffic conditions,” </a:t>
            </a:r>
            <a:r>
              <a:rPr lang="en-US" sz="1400" i="1" dirty="0"/>
              <a:t>Transp. Res. Part Transp. Environ.</a:t>
            </a:r>
            <a:r>
              <a:rPr lang="en-US" sz="1400" dirty="0"/>
              <a:t>, vol. 4, no. 1, pp. 65–70, 1999.</a:t>
            </a:r>
          </a:p>
          <a:p>
            <a:r>
              <a:rPr lang="en-US" sz="1400" dirty="0"/>
              <a:t>[25]	J. Den </a:t>
            </a:r>
            <a:r>
              <a:rPr lang="en-US" sz="1400" dirty="0" err="1"/>
              <a:t>Boeft</a:t>
            </a:r>
            <a:r>
              <a:rPr lang="en-US" sz="1400" dirty="0"/>
              <a:t>, H. </a:t>
            </a:r>
            <a:r>
              <a:rPr lang="en-US" sz="1400" dirty="0" err="1"/>
              <a:t>Eerens</a:t>
            </a:r>
            <a:r>
              <a:rPr lang="en-US" sz="1400" dirty="0"/>
              <a:t>, W. Den </a:t>
            </a:r>
            <a:r>
              <a:rPr lang="en-US" sz="1400" dirty="0" err="1"/>
              <a:t>Tonkelaar</a:t>
            </a:r>
            <a:r>
              <a:rPr lang="en-US" sz="1400" dirty="0"/>
              <a:t>, and P. </a:t>
            </a:r>
            <a:r>
              <a:rPr lang="en-US" sz="1400" dirty="0" err="1"/>
              <a:t>Zandveld</a:t>
            </a:r>
            <a:r>
              <a:rPr lang="en-US" sz="1400" dirty="0"/>
              <a:t>, “CAR International: A simple model to determine city street air quality,” </a:t>
            </a:r>
            <a:r>
              <a:rPr lang="en-US" sz="1400" i="1" dirty="0"/>
              <a:t>Sci. Total Environ.</a:t>
            </a:r>
            <a:r>
              <a:rPr lang="en-US" sz="1400" dirty="0"/>
              <a:t>, vol. 189, pp. 321–326, 1996.</a:t>
            </a:r>
          </a:p>
          <a:p>
            <a:endParaRPr lang="en-US" sz="1400" dirty="0"/>
          </a:p>
        </p:txBody>
      </p:sp>
    </p:spTree>
    <p:extLst>
      <p:ext uri="{BB962C8B-B14F-4D97-AF65-F5344CB8AC3E}">
        <p14:creationId xmlns:p14="http://schemas.microsoft.com/office/powerpoint/2010/main" val="21565776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A5E8988-CC2A-4C3E-B945-ACAA90CD268D}"/>
              </a:ext>
            </a:extLst>
          </p:cNvPr>
          <p:cNvSpPr/>
          <p:nvPr/>
        </p:nvSpPr>
        <p:spPr>
          <a:xfrm>
            <a:off x="749030" y="853887"/>
            <a:ext cx="10544784" cy="5447645"/>
          </a:xfrm>
          <a:prstGeom prst="rect">
            <a:avLst/>
          </a:prstGeom>
        </p:spPr>
        <p:txBody>
          <a:bodyPr wrap="square">
            <a:spAutoFit/>
          </a:bodyPr>
          <a:lstStyle/>
          <a:p>
            <a:r>
              <a:rPr lang="en-US" sz="1200" dirty="0"/>
              <a:t>[26]	J. </a:t>
            </a:r>
            <a:r>
              <a:rPr lang="en-US" sz="1200" dirty="0" err="1"/>
              <a:t>Kukkonen</a:t>
            </a:r>
            <a:r>
              <a:rPr lang="en-US" sz="1200" dirty="0"/>
              <a:t>, J. </a:t>
            </a:r>
            <a:r>
              <a:rPr lang="en-US" sz="1200" dirty="0" err="1"/>
              <a:t>Harkonen</a:t>
            </a:r>
            <a:r>
              <a:rPr lang="en-US" sz="1200" dirty="0"/>
              <a:t>, J. Walden, A. </a:t>
            </a:r>
            <a:r>
              <a:rPr lang="en-US" sz="1200" dirty="0" err="1"/>
              <a:t>Karppinen</a:t>
            </a:r>
            <a:r>
              <a:rPr lang="en-US" sz="1200" dirty="0"/>
              <a:t>, and K. </a:t>
            </a:r>
            <a:r>
              <a:rPr lang="en-US" sz="1200" dirty="0" err="1"/>
              <a:t>Lusa</a:t>
            </a:r>
            <a:r>
              <a:rPr lang="en-US" sz="1200" dirty="0"/>
              <a:t>, “Validation of the dispersion model CAR-FMI against measurements near a major road,” </a:t>
            </a:r>
            <a:r>
              <a:rPr lang="en-US" sz="1200" i="1" dirty="0"/>
              <a:t>Int. J. Environ. </a:t>
            </a:r>
            <a:r>
              <a:rPr lang="en-US" sz="1200" i="1" dirty="0" err="1"/>
              <a:t>Pollut</a:t>
            </a:r>
            <a:r>
              <a:rPr lang="en-US" sz="1200" i="1" dirty="0"/>
              <a:t>.</a:t>
            </a:r>
            <a:r>
              <a:rPr lang="en-US" sz="1200" dirty="0"/>
              <a:t>, vol. 16, no. 1–6, pp. 137–147, 2001.</a:t>
            </a:r>
          </a:p>
          <a:p>
            <a:r>
              <a:rPr lang="en-US" sz="1200" dirty="0"/>
              <a:t>[27]	S. T. Rao, G. </a:t>
            </a:r>
            <a:r>
              <a:rPr lang="en-US" sz="1200" dirty="0" err="1"/>
              <a:t>Sistla</a:t>
            </a:r>
            <a:r>
              <a:rPr lang="en-US" sz="1200" dirty="0"/>
              <a:t>, R. E. Eskridge, and W. B. Petersen, “Turbulent diffusion behind vehicles: Evaluation of ROADWAY models,” </a:t>
            </a:r>
            <a:r>
              <a:rPr lang="en-US" sz="1200" i="1" dirty="0"/>
              <a:t>Atmospheric Environ. 1967</a:t>
            </a:r>
            <a:r>
              <a:rPr lang="en-US" sz="1200" dirty="0"/>
              <a:t>, vol. 20, no. 6, pp. 1095–1103, Jan. 1986, </a:t>
            </a:r>
            <a:r>
              <a:rPr lang="en-US" sz="1200" dirty="0" err="1"/>
              <a:t>doi</a:t>
            </a:r>
            <a:r>
              <a:rPr lang="en-US" sz="1200" dirty="0"/>
              <a:t>: 10.1016/0004-6981(86)90141-1.</a:t>
            </a:r>
          </a:p>
          <a:p>
            <a:r>
              <a:rPr lang="en-US" sz="1200" dirty="0"/>
              <a:t>[28]	H. Q. Bang, V. H. N. </a:t>
            </a:r>
            <a:r>
              <a:rPr lang="en-US" sz="1200" dirty="0" err="1"/>
              <a:t>Khue</a:t>
            </a:r>
            <a:r>
              <a:rPr lang="en-US" sz="1200" dirty="0"/>
              <a:t>, N. T. Tam, and K. </a:t>
            </a:r>
            <a:r>
              <a:rPr lang="en-US" sz="1200" dirty="0" err="1"/>
              <a:t>Lasko</a:t>
            </a:r>
            <a:r>
              <a:rPr lang="en-US" sz="1200" dirty="0"/>
              <a:t>, “Air pollution emission inventory and air quality modeling for Can </a:t>
            </a:r>
            <a:r>
              <a:rPr lang="en-US" sz="1200" dirty="0" err="1"/>
              <a:t>Tho</a:t>
            </a:r>
            <a:r>
              <a:rPr lang="en-US" sz="1200" dirty="0"/>
              <a:t> City, Mekong Delta, Vietnam,” </a:t>
            </a:r>
            <a:r>
              <a:rPr lang="en-US" sz="1200" i="1" dirty="0"/>
              <a:t>Air Qual. Atmosphere Health</a:t>
            </a:r>
            <a:r>
              <a:rPr lang="en-US" sz="1200" dirty="0"/>
              <a:t>, vol. 11, no. 1, pp. 35–47, Jan. 2018, </a:t>
            </a:r>
            <a:r>
              <a:rPr lang="en-US" sz="1200" dirty="0" err="1"/>
              <a:t>doi</a:t>
            </a:r>
            <a:r>
              <a:rPr lang="en-US" sz="1200" dirty="0"/>
              <a:t>: 10.1007/s11869-017-0512-x.</a:t>
            </a:r>
          </a:p>
          <a:p>
            <a:r>
              <a:rPr lang="en-US" sz="1200" dirty="0"/>
              <a:t>[29]	J. CHRISTOFFER and G. JURKSCH, “The Spatial Distribution of the Average Annual Mean Wind Speed in 10 Meters Height Above Ground of the Federal Republic of Germany as a Contribution to the Utilization of Wind Energy,” </a:t>
            </a:r>
            <a:r>
              <a:rPr lang="en-US" sz="1200" i="1" dirty="0"/>
              <a:t>Int. J. Sol. Energy</a:t>
            </a:r>
            <a:r>
              <a:rPr lang="en-US" sz="1200" dirty="0"/>
              <a:t>, vol. 2, no. 6, pp. 469–476, Jan. 1984, </a:t>
            </a:r>
            <a:r>
              <a:rPr lang="en-US" sz="1200" dirty="0" err="1"/>
              <a:t>doi</a:t>
            </a:r>
            <a:r>
              <a:rPr lang="en-US" sz="1200" dirty="0"/>
              <a:t>: 10.1080/01425918408909944.</a:t>
            </a:r>
          </a:p>
          <a:p>
            <a:r>
              <a:rPr lang="en-US" sz="1200" dirty="0"/>
              <a:t>[30]	S. Gokhale and S. Pandian, “A semi-empirical box modeling approach for predicting the carbon monoxide concentrations at an urban traffic intersection,” </a:t>
            </a:r>
            <a:r>
              <a:rPr lang="en-US" sz="1200" i="1" dirty="0"/>
              <a:t>Atmos. Environ.</a:t>
            </a:r>
            <a:r>
              <a:rPr lang="en-US" sz="1200" dirty="0"/>
              <a:t>, vol. 41, no. 36, pp. 7940–7950, Nov. 2007, </a:t>
            </a:r>
            <a:r>
              <a:rPr lang="en-US" sz="1200" dirty="0" err="1"/>
              <a:t>doi</a:t>
            </a:r>
            <a:r>
              <a:rPr lang="en-US" sz="1200" dirty="0"/>
              <a:t>: 10.1016/j.atmosenv.2007.06.065.</a:t>
            </a:r>
          </a:p>
          <a:p>
            <a:r>
              <a:rPr lang="en-US" sz="1200" dirty="0"/>
              <a:t>[31]	C. W. </a:t>
            </a:r>
            <a:r>
              <a:rPr lang="en-US" sz="1200" dirty="0" err="1"/>
              <a:t>Milando</a:t>
            </a:r>
            <a:r>
              <a:rPr lang="en-US" sz="1200" dirty="0"/>
              <a:t> and S. A. Batterman, “Operational evaluation of the RLINE dispersion model for studies of traffic-related air pollutants,” </a:t>
            </a:r>
            <a:r>
              <a:rPr lang="en-US" sz="1200" i="1" dirty="0"/>
              <a:t>Atmos. Environ.</a:t>
            </a:r>
            <a:r>
              <a:rPr lang="en-US" sz="1200" dirty="0"/>
              <a:t>, vol. 182, pp. 213–224, Jun. 2018, </a:t>
            </a:r>
            <a:r>
              <a:rPr lang="en-US" sz="1200" dirty="0" err="1"/>
              <a:t>doi</a:t>
            </a:r>
            <a:r>
              <a:rPr lang="en-US" sz="1200" dirty="0"/>
              <a:t>: 10.1016/j.atmosenv.2018.03.030.</a:t>
            </a:r>
          </a:p>
          <a:p>
            <a:r>
              <a:rPr lang="en-US" sz="1200" dirty="0"/>
              <a:t>[32]	G. </a:t>
            </a:r>
            <a:r>
              <a:rPr lang="en-US" sz="1200" dirty="0" err="1"/>
              <a:t>Bowatte</a:t>
            </a:r>
            <a:r>
              <a:rPr lang="en-US" sz="1200" dirty="0"/>
              <a:t> </a:t>
            </a:r>
            <a:r>
              <a:rPr lang="en-US" sz="1200" i="1" dirty="0"/>
              <a:t>et al.</a:t>
            </a:r>
            <a:r>
              <a:rPr lang="en-US" sz="1200" dirty="0"/>
              <a:t>, “Traffic related air pollution and development and persistence of asthma and low lung function,” </a:t>
            </a:r>
            <a:r>
              <a:rPr lang="en-US" sz="1200" i="1" dirty="0"/>
              <a:t>Environ. Int.</a:t>
            </a:r>
            <a:r>
              <a:rPr lang="en-US" sz="1200" dirty="0"/>
              <a:t>, vol. 113, pp. 170–176, Apr. 2018, </a:t>
            </a:r>
            <a:r>
              <a:rPr lang="en-US" sz="1200" dirty="0" err="1"/>
              <a:t>doi</a:t>
            </a:r>
            <a:r>
              <a:rPr lang="en-US" sz="1200" dirty="0"/>
              <a:t>: 10.1016/j.envint.2018.01.028.</a:t>
            </a:r>
          </a:p>
          <a:p>
            <a:r>
              <a:rPr lang="en-US" sz="1200" dirty="0"/>
              <a:t>[33]	H. Cai and S. </a:t>
            </a:r>
            <a:r>
              <a:rPr lang="en-US" sz="1200" dirty="0" err="1"/>
              <a:t>Xie</a:t>
            </a:r>
            <a:r>
              <a:rPr lang="en-US" sz="1200" dirty="0"/>
              <a:t>, “Traffic-related air pollution modeling during the 2008 Beijing Olympic Games: The effects of an odd-even day traffic restriction scheme,” </a:t>
            </a:r>
            <a:r>
              <a:rPr lang="en-US" sz="1200" i="1" dirty="0"/>
              <a:t>Sci. Total Environ.</a:t>
            </a:r>
            <a:r>
              <a:rPr lang="en-US" sz="1200" dirty="0"/>
              <a:t>, vol. 409, no. 10, pp. 1935–1948, Apr. 2011, </a:t>
            </a:r>
            <a:r>
              <a:rPr lang="en-US" sz="1200" dirty="0" err="1"/>
              <a:t>doi</a:t>
            </a:r>
            <a:r>
              <a:rPr lang="en-US" sz="1200" dirty="0"/>
              <a:t>: 10.1016/j.scitotenv.2011.01.025.</a:t>
            </a:r>
          </a:p>
          <a:p>
            <a:r>
              <a:rPr lang="en-US" sz="1200" dirty="0"/>
              <a:t>[34]	D. Liang </a:t>
            </a:r>
            <a:r>
              <a:rPr lang="en-US" sz="1200" i="1" dirty="0"/>
              <a:t>et al.</a:t>
            </a:r>
            <a:r>
              <a:rPr lang="en-US" sz="1200" dirty="0"/>
              <a:t>, “Errors associated with the use of roadside monitoring in the estimation of acute traffic pollutant-related health effects,” </a:t>
            </a:r>
            <a:r>
              <a:rPr lang="en-US" sz="1200" i="1" dirty="0"/>
              <a:t>Environ. Res.</a:t>
            </a:r>
            <a:r>
              <a:rPr lang="en-US" sz="1200" dirty="0"/>
              <a:t>, vol. 165, pp. 210–219, Aug. 2018, </a:t>
            </a:r>
            <a:r>
              <a:rPr lang="en-US" sz="1200" dirty="0" err="1"/>
              <a:t>doi</a:t>
            </a:r>
            <a:r>
              <a:rPr lang="en-US" sz="1200" dirty="0"/>
              <a:t>: 10.1016/j.envres.2018.04.013.</a:t>
            </a:r>
          </a:p>
          <a:p>
            <a:r>
              <a:rPr lang="en-US" sz="1200" dirty="0"/>
              <a:t>[35]	A. P, O. H, B. </a:t>
            </a:r>
            <a:r>
              <a:rPr lang="en-US" sz="1200" dirty="0" err="1"/>
              <a:t>Ms</a:t>
            </a:r>
            <a:r>
              <a:rPr lang="en-US" sz="1200" dirty="0"/>
              <a:t>, and A.-M. A, “Evaluation of vehicular pollution levels using line source model for hot spots in Muscat, Oman.,” </a:t>
            </a:r>
            <a:r>
              <a:rPr lang="en-US" sz="1200" i="1" dirty="0"/>
              <a:t>Environ. Sci. </a:t>
            </a:r>
            <a:r>
              <a:rPr lang="en-US" sz="1200" i="1" dirty="0" err="1"/>
              <a:t>Pollut</a:t>
            </a:r>
            <a:r>
              <a:rPr lang="en-US" sz="1200" i="1" dirty="0"/>
              <a:t>. Res. Int.</a:t>
            </a:r>
            <a:r>
              <a:rPr lang="en-US" sz="1200" dirty="0"/>
              <a:t>, vol. 27, no. 25, pp. 31184–31201, Jun. 2020, </a:t>
            </a:r>
            <a:r>
              <a:rPr lang="en-US" sz="1200" dirty="0" err="1"/>
              <a:t>doi</a:t>
            </a:r>
            <a:r>
              <a:rPr lang="en-US" sz="1200" dirty="0"/>
              <a:t>: 10.1007/s11356-020-09215-z.</a:t>
            </a:r>
          </a:p>
          <a:p>
            <a:r>
              <a:rPr lang="en-US" sz="1200" dirty="0"/>
              <a:t>[36]	US EPA, “Air Quality Dispersion Modeling - Preferred and Recommended Models,” </a:t>
            </a:r>
            <a:r>
              <a:rPr lang="en-US" sz="1200" i="1" dirty="0"/>
              <a:t>US EPA</a:t>
            </a:r>
            <a:r>
              <a:rPr lang="en-US" sz="1200" dirty="0"/>
              <a:t>, Nov. 02, 2016. https://www.epa.gov/scram/air-quality-dispersion-modeling-preferred-and-recommended-models (accessed Nov. 07, 2020).</a:t>
            </a:r>
          </a:p>
          <a:p>
            <a:r>
              <a:rPr lang="en-US" sz="1200" dirty="0"/>
              <a:t>[37]	K.S. Rao, “Analytical solutions of a gradient-transfer model for plume deposition and sedimentation,” </a:t>
            </a:r>
            <a:r>
              <a:rPr lang="en-US" sz="1200" i="1" dirty="0"/>
              <a:t>NOAA Tech Mem ERL ARL – 109 Air </a:t>
            </a:r>
            <a:r>
              <a:rPr lang="en-US" sz="1200" i="1" dirty="0" err="1"/>
              <a:t>Resour</a:t>
            </a:r>
            <a:r>
              <a:rPr lang="en-US" sz="1200" i="1" dirty="0"/>
              <a:t>. Lab. Silver Spring</a:t>
            </a:r>
            <a:r>
              <a:rPr lang="en-US" sz="1200" dirty="0"/>
              <a:t>.</a:t>
            </a:r>
          </a:p>
          <a:p>
            <a:r>
              <a:rPr lang="en-US" sz="1200" dirty="0"/>
              <a:t>[38]	P. </a:t>
            </a:r>
            <a:r>
              <a:rPr lang="en-US" sz="1200" dirty="0" err="1"/>
              <a:t>Nimmatoori</a:t>
            </a:r>
            <a:r>
              <a:rPr lang="en-US" sz="1200" dirty="0"/>
              <a:t> and A. Kumar, “Development and evaluation of a ground-level area source analytical dispersion model to predict particulate matter concentration for different particle sizes,” </a:t>
            </a:r>
            <a:r>
              <a:rPr lang="en-US" sz="1200" i="1" dirty="0"/>
              <a:t>J. Aerosol Sci.</a:t>
            </a:r>
            <a:r>
              <a:rPr lang="en-US" sz="1200" dirty="0"/>
              <a:t>, vol. 66, pp. 139–149, Dec. 2013, </a:t>
            </a:r>
            <a:r>
              <a:rPr lang="en-US" sz="1200" dirty="0" err="1"/>
              <a:t>doi</a:t>
            </a:r>
            <a:r>
              <a:rPr lang="en-US" sz="1200" dirty="0"/>
              <a:t>: 10.1016/j.jaerosci.2013.08.014.</a:t>
            </a:r>
          </a:p>
          <a:p>
            <a:r>
              <a:rPr lang="en-US" sz="1200" dirty="0"/>
              <a:t>[39]	M. G. Snyder, A. </a:t>
            </a:r>
            <a:r>
              <a:rPr lang="en-US" sz="1200" dirty="0" err="1"/>
              <a:t>Venkatram</a:t>
            </a:r>
            <a:r>
              <a:rPr lang="en-US" sz="1200" dirty="0"/>
              <a:t>, D. K. Heist, S. G. Perry, W. B. Petersen, and V. Isakov, “RLINE: A line source dispersion model for near-surface releases,” </a:t>
            </a:r>
            <a:r>
              <a:rPr lang="en-US" sz="1200" i="1" dirty="0"/>
              <a:t>Atmos. Environ.</a:t>
            </a:r>
            <a:r>
              <a:rPr lang="en-US" sz="1200" dirty="0"/>
              <a:t>, vol. 77, pp. 748–756, Oct. 2013, </a:t>
            </a:r>
            <a:r>
              <a:rPr lang="en-US" sz="1200" dirty="0" err="1"/>
              <a:t>doi</a:t>
            </a:r>
            <a:r>
              <a:rPr lang="en-US" sz="1200" dirty="0"/>
              <a:t>: 10.1016/j.atmosenv.2013.05.074.</a:t>
            </a:r>
          </a:p>
          <a:p>
            <a:r>
              <a:rPr lang="en-US" sz="1200" dirty="0"/>
              <a:t>[40]	ASTM Guide, “Standard Guide for Conducting a Sensitivity Analysis for a Ground-Water Flow Model Application,” </a:t>
            </a:r>
            <a:r>
              <a:rPr lang="en-US" sz="1200" i="1" dirty="0"/>
              <a:t>ASTM Des. 5611-94</a:t>
            </a:r>
            <a:r>
              <a:rPr lang="en-US" sz="1200" dirty="0"/>
              <a:t>, 1994.</a:t>
            </a:r>
          </a:p>
          <a:p>
            <a:endParaRPr lang="en-US" sz="1200" dirty="0"/>
          </a:p>
        </p:txBody>
      </p:sp>
    </p:spTree>
    <p:extLst>
      <p:ext uri="{BB962C8B-B14F-4D97-AF65-F5344CB8AC3E}">
        <p14:creationId xmlns:p14="http://schemas.microsoft.com/office/powerpoint/2010/main" val="1311364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67018-6DA9-4852-9BDF-5BB766D205BB}"/>
              </a:ext>
            </a:extLst>
          </p:cNvPr>
          <p:cNvSpPr>
            <a:spLocks noGrp="1"/>
          </p:cNvSpPr>
          <p:nvPr>
            <p:ph type="title"/>
          </p:nvPr>
        </p:nvSpPr>
        <p:spPr>
          <a:xfrm>
            <a:off x="1404594" y="1192126"/>
            <a:ext cx="9417377" cy="1111843"/>
          </a:xfrm>
        </p:spPr>
        <p:txBody>
          <a:bodyPr vert="horz" lIns="91440" tIns="45720" rIns="91440" bIns="45720" rtlCol="0" anchor="ctr">
            <a:normAutofit/>
          </a:bodyPr>
          <a:lstStyle/>
          <a:p>
            <a:pPr algn="ctr"/>
            <a:r>
              <a:rPr lang="en-US" sz="4000" kern="1200" dirty="0">
                <a:solidFill>
                  <a:schemeClr val="tx1"/>
                </a:solidFill>
                <a:latin typeface="+mj-lt"/>
                <a:ea typeface="+mj-ea"/>
                <a:cs typeface="+mj-cs"/>
              </a:rPr>
              <a:t>Model Development</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FE37F5D2-B89E-4E83-B7C9-BA893E441BCE}"/>
                  </a:ext>
                </a:extLst>
              </p:cNvPr>
              <p:cNvGraphicFramePr>
                <a:graphicFrameLocks noGrp="1"/>
              </p:cNvGraphicFramePr>
              <p:nvPr>
                <p:ph idx="1"/>
                <p:extLst>
                  <p:ext uri="{D42A27DB-BD31-4B8C-83A1-F6EECF244321}">
                    <p14:modId xmlns:p14="http://schemas.microsoft.com/office/powerpoint/2010/main" val="1021945004"/>
                  </p:ext>
                </p:extLst>
              </p:nvPr>
            </p:nvGraphicFramePr>
            <p:xfrm>
              <a:off x="620706" y="3706363"/>
              <a:ext cx="10815563" cy="1290828"/>
            </p:xfrm>
            <a:graphic>
              <a:graphicData uri="http://schemas.openxmlformats.org/drawingml/2006/table">
                <a:tbl>
                  <a:tblPr firstRow="1" firstCol="1" bandRow="1">
                    <a:tableStyleId>{3B4B98B0-60AC-42C2-AFA5-B58CD77FA1E5}</a:tableStyleId>
                  </a:tblPr>
                  <a:tblGrid>
                    <a:gridCol w="10815563">
                      <a:extLst>
                        <a:ext uri="{9D8B030D-6E8A-4147-A177-3AD203B41FA5}">
                          <a16:colId xmlns:a16="http://schemas.microsoft.com/office/drawing/2014/main" val="2010631894"/>
                        </a:ext>
                      </a:extLst>
                    </a:gridCol>
                  </a:tblGrid>
                  <a:tr h="1290828">
                    <a:tc>
                      <a:txBody>
                        <a:bodyPr/>
                        <a:lstStyle/>
                        <a:p>
                          <a:pPr marL="0" marR="0" algn="ctr" eaLnBrk="0" hangingPunct="0">
                            <a:lnSpc>
                              <a:spcPts val="1300"/>
                            </a:lnSpc>
                            <a:spcBef>
                              <a:spcPts val="1200"/>
                            </a:spcBef>
                            <a:spcAft>
                              <a:spcPts val="600"/>
                            </a:spcAft>
                          </a:pPr>
                          <a14:m>
                            <m:oMath xmlns:m="http://schemas.openxmlformats.org/officeDocument/2006/math">
                              <m:sSub>
                                <m:sSubPr>
                                  <m:ctrlPr>
                                    <a:rPr lang="en-US" sz="2000" i="1" smtClean="0">
                                      <a:effectLst/>
                                      <a:latin typeface="Cambria Math" panose="02040503050406030204" pitchFamily="18" charset="0"/>
                                    </a:rPr>
                                  </m:ctrlPr>
                                </m:sSubPr>
                                <m:e>
                                  <m:r>
                                    <a:rPr lang="en-US" sz="2000">
                                      <a:effectLst/>
                                      <a:latin typeface="Cambria Math" panose="02040503050406030204" pitchFamily="18" charset="0"/>
                                    </a:rPr>
                                    <m:t>𝐶</m:t>
                                  </m:r>
                                </m:e>
                                <m:sub>
                                  <m:d>
                                    <m:dPr>
                                      <m:ctrlPr>
                                        <a:rPr lang="en-US" sz="2000" i="1">
                                          <a:effectLst/>
                                          <a:latin typeface="Cambria Math" panose="02040503050406030204" pitchFamily="18" charset="0"/>
                                        </a:rPr>
                                      </m:ctrlPr>
                                    </m:dPr>
                                    <m:e>
                                      <m:r>
                                        <a:rPr lang="en-US" sz="2000">
                                          <a:effectLst/>
                                          <a:latin typeface="Cambria Math" panose="02040503050406030204" pitchFamily="18" charset="0"/>
                                        </a:rPr>
                                        <m:t>𝑥</m:t>
                                      </m:r>
                                      <m:r>
                                        <a:rPr lang="en-US" sz="2000">
                                          <a:effectLst/>
                                          <a:latin typeface="Cambria Math" panose="02040503050406030204" pitchFamily="18" charset="0"/>
                                        </a:rPr>
                                        <m:t>,</m:t>
                                      </m:r>
                                      <m:r>
                                        <a:rPr lang="en-US" sz="2000">
                                          <a:effectLst/>
                                          <a:latin typeface="Cambria Math" panose="02040503050406030204" pitchFamily="18" charset="0"/>
                                        </a:rPr>
                                        <m:t>𝑧</m:t>
                                      </m:r>
                                    </m:e>
                                  </m:d>
                                </m:sub>
                              </m:sSub>
                              <m:r>
                                <a:rPr lang="en-US" sz="2000">
                                  <a:effectLst/>
                                  <a:latin typeface="Cambria Math" panose="02040503050406030204" pitchFamily="18" charset="0"/>
                                </a:rPr>
                                <m:t>= </m:t>
                              </m:r>
                              <m:f>
                                <m:fPr>
                                  <m:ctrlPr>
                                    <a:rPr lang="en-US" sz="2000" i="1">
                                      <a:effectLst/>
                                      <a:latin typeface="Cambria Math" panose="02040503050406030204" pitchFamily="18" charset="0"/>
                                    </a:rPr>
                                  </m:ctrlPr>
                                </m:fPr>
                                <m:num>
                                  <m:r>
                                    <a:rPr lang="en-US" sz="2000">
                                      <a:effectLst/>
                                      <a:latin typeface="Cambria Math" panose="02040503050406030204" pitchFamily="18" charset="0"/>
                                    </a:rPr>
                                    <m:t>𝑞</m:t>
                                  </m:r>
                                </m:num>
                                <m:den>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𝑢</m:t>
                                      </m:r>
                                    </m:e>
                                    <m:sub>
                                      <m:r>
                                        <a:rPr lang="en-US" sz="2000">
                                          <a:effectLst/>
                                          <a:latin typeface="Cambria Math" panose="02040503050406030204" pitchFamily="18" charset="0"/>
                                        </a:rPr>
                                        <m:t>1</m:t>
                                      </m:r>
                                    </m:sub>
                                  </m:sSub>
                                  <m:r>
                                    <a:rPr lang="en-US" sz="2000">
                                      <a:effectLst/>
                                      <a:latin typeface="Cambria Math" panose="02040503050406030204" pitchFamily="18" charset="0"/>
                                    </a:rPr>
                                    <m:t>∗</m:t>
                                  </m:r>
                                  <m:r>
                                    <a:rPr lang="en-US" sz="2000">
                                      <a:effectLst/>
                                      <a:latin typeface="Cambria Math" panose="02040503050406030204" pitchFamily="18" charset="0"/>
                                    </a:rPr>
                                    <m:t>𝛾</m:t>
                                  </m:r>
                                  <m:d>
                                    <m:dPr>
                                      <m:ctrlPr>
                                        <a:rPr lang="en-US" sz="2000" i="1">
                                          <a:effectLst/>
                                          <a:latin typeface="Cambria Math" panose="02040503050406030204" pitchFamily="18" charset="0"/>
                                        </a:rPr>
                                      </m:ctrlPr>
                                    </m:dPr>
                                    <m:e>
                                      <m:r>
                                        <a:rPr lang="en-US" sz="2000">
                                          <a:effectLst/>
                                          <a:latin typeface="Cambria Math" panose="02040503050406030204" pitchFamily="18" charset="0"/>
                                        </a:rPr>
                                        <m:t>𝑠</m:t>
                                      </m:r>
                                    </m:e>
                                  </m:d>
                                </m:den>
                              </m:f>
                              <m:r>
                                <a:rPr lang="en-US" sz="2000">
                                  <a:effectLst/>
                                  <a:latin typeface="Cambria Math" panose="02040503050406030204" pitchFamily="18" charset="0"/>
                                </a:rPr>
                                <m:t>∗[</m:t>
                              </m:r>
                              <m:sSup>
                                <m:sSupPr>
                                  <m:ctrlPr>
                                    <a:rPr lang="en-US" sz="2000" i="1">
                                      <a:effectLst/>
                                      <a:latin typeface="Cambria Math" panose="02040503050406030204" pitchFamily="18" charset="0"/>
                                    </a:rPr>
                                  </m:ctrlPr>
                                </m:sSupPr>
                                <m:e>
                                  <m:f>
                                    <m:fPr>
                                      <m:ctrlPr>
                                        <a:rPr lang="en-US" sz="2000" i="1">
                                          <a:effectLst/>
                                          <a:latin typeface="Cambria Math" panose="02040503050406030204" pitchFamily="18" charset="0"/>
                                        </a:rPr>
                                      </m:ctrlPr>
                                    </m:fPr>
                                    <m:num>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𝑢</m:t>
                                          </m:r>
                                        </m:e>
                                        <m:sub>
                                          <m:r>
                                            <a:rPr lang="en-US" sz="2000">
                                              <a:effectLst/>
                                              <a:latin typeface="Cambria Math" panose="02040503050406030204" pitchFamily="18" charset="0"/>
                                            </a:rPr>
                                            <m:t>1</m:t>
                                          </m:r>
                                        </m:sub>
                                      </m:sSub>
                                    </m:num>
                                    <m:den>
                                      <m:sSup>
                                        <m:sSupPr>
                                          <m:ctrlPr>
                                            <a:rPr lang="en-US" sz="2000" i="1">
                                              <a:effectLst/>
                                              <a:latin typeface="Cambria Math" panose="02040503050406030204" pitchFamily="18" charset="0"/>
                                            </a:rPr>
                                          </m:ctrlPr>
                                        </m:sSupPr>
                                        <m:e>
                                          <m:d>
                                            <m:dPr>
                                              <m:ctrlPr>
                                                <a:rPr lang="en-US" sz="2000" i="1">
                                                  <a:effectLst/>
                                                  <a:latin typeface="Cambria Math" panose="02040503050406030204" pitchFamily="18" charset="0"/>
                                                </a:rPr>
                                              </m:ctrlPr>
                                            </m:dPr>
                                            <m:e>
                                              <m:r>
                                                <a:rPr lang="en-US" sz="2000">
                                                  <a:effectLst/>
                                                  <a:latin typeface="Cambria Math" panose="02040503050406030204" pitchFamily="18" charset="0"/>
                                                </a:rPr>
                                                <m:t>𝑚</m:t>
                                              </m:r>
                                              <m:r>
                                                <a:rPr lang="en-US" sz="2000">
                                                  <a:effectLst/>
                                                  <a:latin typeface="Cambria Math" panose="02040503050406030204" pitchFamily="18" charset="0"/>
                                                </a:rPr>
                                                <m:t>−</m:t>
                                              </m:r>
                                              <m:r>
                                                <a:rPr lang="en-US" sz="2000">
                                                  <a:effectLst/>
                                                  <a:latin typeface="Cambria Math" panose="02040503050406030204" pitchFamily="18" charset="0"/>
                                                </a:rPr>
                                                <m:t>𝑛</m:t>
                                              </m:r>
                                              <m:r>
                                                <a:rPr lang="en-US" sz="2000">
                                                  <a:effectLst/>
                                                  <a:latin typeface="Cambria Math" panose="02040503050406030204" pitchFamily="18" charset="0"/>
                                                </a:rPr>
                                                <m:t>+2</m:t>
                                              </m:r>
                                            </m:e>
                                          </m:d>
                                        </m:e>
                                        <m:sup>
                                          <m:r>
                                            <a:rPr lang="en-US" sz="2000">
                                              <a:effectLst/>
                                              <a:latin typeface="Cambria Math" panose="02040503050406030204" pitchFamily="18" charset="0"/>
                                            </a:rPr>
                                            <m:t>2</m:t>
                                          </m:r>
                                        </m:sup>
                                      </m:sSup>
                                      <m:r>
                                        <a:rPr lang="en-US" sz="2000">
                                          <a:effectLst/>
                                          <a:latin typeface="Cambria Math" panose="02040503050406030204" pitchFamily="18" charset="0"/>
                                        </a:rPr>
                                        <m:t>∗</m:t>
                                      </m:r>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𝐾</m:t>
                                          </m:r>
                                        </m:e>
                                        <m:sub>
                                          <m:r>
                                            <a:rPr lang="en-US" sz="2000">
                                              <a:effectLst/>
                                              <a:latin typeface="Cambria Math" panose="02040503050406030204" pitchFamily="18" charset="0"/>
                                            </a:rPr>
                                            <m:t>1</m:t>
                                          </m:r>
                                        </m:sub>
                                      </m:sSub>
                                      <m:r>
                                        <a:rPr lang="en-US" sz="2000">
                                          <a:effectLst/>
                                          <a:latin typeface="Cambria Math" panose="02040503050406030204" pitchFamily="18" charset="0"/>
                                        </a:rPr>
                                        <m:t>∗</m:t>
                                      </m:r>
                                      <m:r>
                                        <a:rPr lang="en-US" sz="2000">
                                          <a:effectLst/>
                                          <a:latin typeface="Cambria Math" panose="02040503050406030204" pitchFamily="18" charset="0"/>
                                        </a:rPr>
                                        <m:t>𝑥</m:t>
                                      </m:r>
                                    </m:den>
                                  </m:f>
                                  <m:r>
                                    <a:rPr lang="en-US" sz="2000">
                                      <a:effectLst/>
                                      <a:latin typeface="Cambria Math" panose="02040503050406030204" pitchFamily="18" charset="0"/>
                                    </a:rPr>
                                    <m:t>]</m:t>
                                  </m:r>
                                </m:e>
                                <m:sup>
                                  <m:r>
                                    <a:rPr lang="en-US" sz="2000">
                                      <a:effectLst/>
                                      <a:latin typeface="Cambria Math" panose="02040503050406030204" pitchFamily="18" charset="0"/>
                                    </a:rPr>
                                    <m:t>𝑠</m:t>
                                  </m:r>
                                </m:sup>
                              </m:sSup>
                              <m:r>
                                <a:rPr lang="en-US" sz="2000">
                                  <a:effectLst/>
                                  <a:latin typeface="Cambria Math" panose="02040503050406030204" pitchFamily="18" charset="0"/>
                                </a:rPr>
                                <m:t>∗</m:t>
                              </m:r>
                              <m:func>
                                <m:funcPr>
                                  <m:ctrlPr>
                                    <a:rPr lang="en-US" sz="2000" i="1">
                                      <a:effectLst/>
                                      <a:latin typeface="Cambria Math" panose="02040503050406030204" pitchFamily="18" charset="0"/>
                                    </a:rPr>
                                  </m:ctrlPr>
                                </m:funcPr>
                                <m:fName>
                                  <m:r>
                                    <a:rPr lang="en-US" sz="2000">
                                      <a:effectLst/>
                                      <a:latin typeface="Cambria Math" panose="02040503050406030204" pitchFamily="18" charset="0"/>
                                    </a:rPr>
                                    <m:t>𝑒𝑥𝑝</m:t>
                                  </m:r>
                                </m:fName>
                                <m:e>
                                  <m:d>
                                    <m:dPr>
                                      <m:begChr m:val="["/>
                                      <m:endChr m:val="]"/>
                                      <m:ctrlPr>
                                        <a:rPr lang="en-US" sz="2000" i="1">
                                          <a:effectLst/>
                                          <a:latin typeface="Cambria Math" panose="02040503050406030204" pitchFamily="18" charset="0"/>
                                        </a:rPr>
                                      </m:ctrlPr>
                                    </m:dPr>
                                    <m:e>
                                      <m:r>
                                        <a:rPr lang="en-US" sz="2000">
                                          <a:effectLst/>
                                          <a:latin typeface="Cambria Math" panose="02040503050406030204" pitchFamily="18" charset="0"/>
                                        </a:rPr>
                                        <m:t>−</m:t>
                                      </m:r>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𝑢</m:t>
                                          </m:r>
                                        </m:e>
                                        <m:sub>
                                          <m:r>
                                            <a:rPr lang="en-US" sz="2000">
                                              <a:effectLst/>
                                              <a:latin typeface="Cambria Math" panose="02040503050406030204" pitchFamily="18" charset="0"/>
                                            </a:rPr>
                                            <m:t>1</m:t>
                                          </m:r>
                                        </m:sub>
                                      </m:sSub>
                                      <m:r>
                                        <a:rPr lang="en-US" sz="2000">
                                          <a:effectLst/>
                                          <a:latin typeface="Cambria Math" panose="02040503050406030204" pitchFamily="18" charset="0"/>
                                        </a:rPr>
                                        <m:t>∗</m:t>
                                      </m:r>
                                      <m:f>
                                        <m:fPr>
                                          <m:ctrlPr>
                                            <a:rPr lang="en-US" sz="2000" i="1">
                                              <a:effectLst/>
                                              <a:latin typeface="Cambria Math" panose="02040503050406030204" pitchFamily="18" charset="0"/>
                                            </a:rPr>
                                          </m:ctrlPr>
                                        </m:fPr>
                                        <m:num>
                                          <m:sSup>
                                            <m:sSupPr>
                                              <m:ctrlPr>
                                                <a:rPr lang="en-US" sz="2000" i="1">
                                                  <a:effectLst/>
                                                  <a:latin typeface="Cambria Math" panose="02040503050406030204" pitchFamily="18" charset="0"/>
                                                </a:rPr>
                                              </m:ctrlPr>
                                            </m:sSupPr>
                                            <m:e>
                                              <m:r>
                                                <a:rPr lang="en-US" sz="2000">
                                                  <a:effectLst/>
                                                  <a:latin typeface="Cambria Math" panose="02040503050406030204" pitchFamily="18" charset="0"/>
                                                </a:rPr>
                                                <m:t>𝑧</m:t>
                                              </m:r>
                                            </m:e>
                                            <m:sup>
                                              <m:r>
                                                <a:rPr lang="en-US" sz="2000">
                                                  <a:effectLst/>
                                                  <a:latin typeface="Cambria Math" panose="02040503050406030204" pitchFamily="18" charset="0"/>
                                                </a:rPr>
                                                <m:t>𝑚</m:t>
                                              </m:r>
                                              <m:r>
                                                <a:rPr lang="en-US" sz="2000">
                                                  <a:effectLst/>
                                                  <a:latin typeface="Cambria Math" panose="02040503050406030204" pitchFamily="18" charset="0"/>
                                                </a:rPr>
                                                <m:t>−</m:t>
                                              </m:r>
                                              <m:r>
                                                <a:rPr lang="en-US" sz="2000">
                                                  <a:effectLst/>
                                                  <a:latin typeface="Cambria Math" panose="02040503050406030204" pitchFamily="18" charset="0"/>
                                                </a:rPr>
                                                <m:t>𝑛</m:t>
                                              </m:r>
                                              <m:r>
                                                <a:rPr lang="en-US" sz="2000">
                                                  <a:effectLst/>
                                                  <a:latin typeface="Cambria Math" panose="02040503050406030204" pitchFamily="18" charset="0"/>
                                                </a:rPr>
                                                <m:t>+2</m:t>
                                              </m:r>
                                            </m:sup>
                                          </m:sSup>
                                        </m:num>
                                        <m:den>
                                          <m:sSup>
                                            <m:sSupPr>
                                              <m:ctrlPr>
                                                <a:rPr lang="en-US" sz="2000" i="1">
                                                  <a:effectLst/>
                                                  <a:latin typeface="Cambria Math" panose="02040503050406030204" pitchFamily="18" charset="0"/>
                                                </a:rPr>
                                              </m:ctrlPr>
                                            </m:sSupPr>
                                            <m:e>
                                              <m:r>
                                                <a:rPr lang="en-US" sz="2000">
                                                  <a:effectLst/>
                                                  <a:latin typeface="Cambria Math" panose="02040503050406030204" pitchFamily="18" charset="0"/>
                                                </a:rPr>
                                                <m:t>((</m:t>
                                              </m:r>
                                              <m:r>
                                                <a:rPr lang="en-US" sz="2000">
                                                  <a:effectLst/>
                                                  <a:latin typeface="Cambria Math" panose="02040503050406030204" pitchFamily="18" charset="0"/>
                                                </a:rPr>
                                                <m:t>𝑚</m:t>
                                              </m:r>
                                              <m:r>
                                                <a:rPr lang="en-US" sz="2000">
                                                  <a:effectLst/>
                                                  <a:latin typeface="Cambria Math" panose="02040503050406030204" pitchFamily="18" charset="0"/>
                                                </a:rPr>
                                                <m:t>−</m:t>
                                              </m:r>
                                              <m:r>
                                                <a:rPr lang="en-US" sz="2000">
                                                  <a:effectLst/>
                                                  <a:latin typeface="Cambria Math" panose="02040503050406030204" pitchFamily="18" charset="0"/>
                                                </a:rPr>
                                                <m:t>𝑛</m:t>
                                              </m:r>
                                              <m:r>
                                                <a:rPr lang="en-US" sz="2000">
                                                  <a:effectLst/>
                                                  <a:latin typeface="Cambria Math" panose="02040503050406030204" pitchFamily="18" charset="0"/>
                                                </a:rPr>
                                                <m:t>+2)</m:t>
                                              </m:r>
                                            </m:e>
                                            <m:sup>
                                              <m:r>
                                                <a:rPr lang="en-US" sz="2000">
                                                  <a:effectLst/>
                                                  <a:latin typeface="Cambria Math" panose="02040503050406030204" pitchFamily="18" charset="0"/>
                                                </a:rPr>
                                                <m:t>2</m:t>
                                              </m:r>
                                            </m:sup>
                                          </m:sSup>
                                          <m:r>
                                            <a:rPr lang="en-US" sz="2000">
                                              <a:effectLst/>
                                              <a:latin typeface="Cambria Math" panose="02040503050406030204" pitchFamily="18" charset="0"/>
                                            </a:rPr>
                                            <m:t>∗</m:t>
                                          </m:r>
                                          <m:sSub>
                                            <m:sSubPr>
                                              <m:ctrlPr>
                                                <a:rPr lang="en-US" sz="2000" i="1">
                                                  <a:effectLst/>
                                                  <a:latin typeface="Cambria Math" panose="02040503050406030204" pitchFamily="18" charset="0"/>
                                                </a:rPr>
                                              </m:ctrlPr>
                                            </m:sSubPr>
                                            <m:e>
                                              <m:r>
                                                <a:rPr lang="en-US" sz="2000">
                                                  <a:effectLst/>
                                                  <a:latin typeface="Cambria Math" panose="02040503050406030204" pitchFamily="18" charset="0"/>
                                                </a:rPr>
                                                <m:t>𝐾</m:t>
                                              </m:r>
                                            </m:e>
                                            <m:sub>
                                              <m:r>
                                                <a:rPr lang="en-US" sz="2000">
                                                  <a:effectLst/>
                                                  <a:latin typeface="Cambria Math" panose="02040503050406030204" pitchFamily="18" charset="0"/>
                                                </a:rPr>
                                                <m:t>1</m:t>
                                              </m:r>
                                            </m:sub>
                                          </m:sSub>
                                          <m:r>
                                            <a:rPr lang="en-US" sz="2000">
                                              <a:effectLst/>
                                              <a:latin typeface="Cambria Math" panose="02040503050406030204" pitchFamily="18" charset="0"/>
                                            </a:rPr>
                                            <m:t>∗</m:t>
                                          </m:r>
                                          <m:r>
                                            <a:rPr lang="en-US" sz="2000">
                                              <a:effectLst/>
                                              <a:latin typeface="Cambria Math" panose="02040503050406030204" pitchFamily="18" charset="0"/>
                                            </a:rPr>
                                            <m:t>𝑥</m:t>
                                          </m:r>
                                          <m:r>
                                            <a:rPr lang="en-US" sz="2000">
                                              <a:effectLst/>
                                              <a:latin typeface="Cambria Math" panose="02040503050406030204" pitchFamily="18" charset="0"/>
                                            </a:rPr>
                                            <m:t>)</m:t>
                                          </m:r>
                                        </m:den>
                                      </m:f>
                                    </m:e>
                                  </m:d>
                                </m:e>
                              </m:func>
                            </m:oMath>
                          </a14:m>
                          <a:r>
                            <a:rPr lang="en-US" sz="2000" dirty="0">
                              <a:effectLst/>
                            </a:rPr>
                            <a:t> </a:t>
                          </a:r>
                          <a:endParaRPr lang="en-US" sz="20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226314" marR="226314" marT="0" marB="0">
                        <a:lnL>
                          <a:noFill/>
                        </a:lnL>
                        <a:lnR>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3329912089"/>
                      </a:ext>
                    </a:extLst>
                  </a:tr>
                </a:tbl>
              </a:graphicData>
            </a:graphic>
          </p:graphicFrame>
        </mc:Choice>
        <mc:Fallback xmlns="">
          <p:graphicFrame>
            <p:nvGraphicFramePr>
              <p:cNvPr id="4" name="Content Placeholder 3">
                <a:extLst>
                  <a:ext uri="{FF2B5EF4-FFF2-40B4-BE49-F238E27FC236}">
                    <a16:creationId xmlns:a16="http://schemas.microsoft.com/office/drawing/2014/main" id="{FE37F5D2-B89E-4E83-B7C9-BA893E441BCE}"/>
                  </a:ext>
                </a:extLst>
              </p:cNvPr>
              <p:cNvGraphicFramePr>
                <a:graphicFrameLocks noGrp="1"/>
              </p:cNvGraphicFramePr>
              <p:nvPr>
                <p:ph idx="1"/>
                <p:extLst>
                  <p:ext uri="{D42A27DB-BD31-4B8C-83A1-F6EECF244321}">
                    <p14:modId xmlns:p14="http://schemas.microsoft.com/office/powerpoint/2010/main" val="1021945004"/>
                  </p:ext>
                </p:extLst>
              </p:nvPr>
            </p:nvGraphicFramePr>
            <p:xfrm>
              <a:off x="620706" y="3706363"/>
              <a:ext cx="10815563" cy="1290828"/>
            </p:xfrm>
            <a:graphic>
              <a:graphicData uri="http://schemas.openxmlformats.org/drawingml/2006/table">
                <a:tbl>
                  <a:tblPr firstRow="1" firstCol="1" bandRow="1">
                    <a:tableStyleId>{3B4B98B0-60AC-42C2-AFA5-B58CD77FA1E5}</a:tableStyleId>
                  </a:tblPr>
                  <a:tblGrid>
                    <a:gridCol w="10815563">
                      <a:extLst>
                        <a:ext uri="{9D8B030D-6E8A-4147-A177-3AD203B41FA5}">
                          <a16:colId xmlns:a16="http://schemas.microsoft.com/office/drawing/2014/main" val="2010631894"/>
                        </a:ext>
                      </a:extLst>
                    </a:gridCol>
                  </a:tblGrid>
                  <a:tr h="1290828">
                    <a:tc>
                      <a:txBody>
                        <a:bodyPr/>
                        <a:lstStyle/>
                        <a:p>
                          <a:endParaRPr lang="en-US"/>
                        </a:p>
                      </a:txBody>
                      <a:tcPr marL="226314" marR="226314" marT="0" marB="0">
                        <a:lnL>
                          <a:noFill/>
                        </a:lnL>
                        <a:lnR>
                          <a:noFill/>
                        </a:lnR>
                        <a:lnT w="12700" cmpd="sng">
                          <a:noFill/>
                        </a:lnT>
                        <a:lnB w="12700" cmpd="sng">
                          <a:noFill/>
                        </a:lnB>
                        <a:lnTlToBr w="12700" cmpd="sng">
                          <a:noFill/>
                          <a:prstDash val="solid"/>
                        </a:lnTlToBr>
                        <a:lnBlToTr w="12700" cmpd="sng">
                          <a:noFill/>
                          <a:prstDash val="solid"/>
                        </a:lnBlToTr>
                        <a:blipFill>
                          <a:blip r:embed="rId2"/>
                          <a:stretch>
                            <a:fillRect t="-19249"/>
                          </a:stretch>
                        </a:blipFill>
                      </a:tcPr>
                    </a:tc>
                    <a:extLst>
                      <a:ext uri="{0D108BD9-81ED-4DB2-BD59-A6C34878D82A}">
                        <a16:rowId xmlns:a16="http://schemas.microsoft.com/office/drawing/2014/main" val="3329912089"/>
                      </a:ext>
                    </a:extLst>
                  </a:tr>
                </a:tbl>
              </a:graphicData>
            </a:graphic>
          </p:graphicFrame>
        </mc:Fallback>
      </mc:AlternateContent>
      <p:sp>
        <p:nvSpPr>
          <p:cNvPr id="5" name="Rectangle 1">
            <a:extLst>
              <a:ext uri="{FF2B5EF4-FFF2-40B4-BE49-F238E27FC236}">
                <a16:creationId xmlns:a16="http://schemas.microsoft.com/office/drawing/2014/main" id="{674AD1CC-9C53-4621-84C5-7456A8810B94}"/>
              </a:ext>
            </a:extLst>
          </p:cNvPr>
          <p:cNvSpPr>
            <a:spLocks noChangeArrowheads="1"/>
          </p:cNvSpPr>
          <p:nvPr/>
        </p:nvSpPr>
        <p:spPr bwMode="auto">
          <a:xfrm>
            <a:off x="940673" y="2383734"/>
            <a:ext cx="10175630" cy="767904"/>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R="0" lvl="0" algn="ctr" fontAlgn="base">
              <a:lnSpc>
                <a:spcPct val="90000"/>
              </a:lnSpc>
              <a:spcBef>
                <a:spcPct val="0"/>
              </a:spcBef>
              <a:spcAft>
                <a:spcPts val="600"/>
              </a:spcAft>
              <a:buClrTx/>
              <a:buSzTx/>
              <a:tabLst/>
            </a:pPr>
            <a:r>
              <a:rPr kumimoji="0" lang="en-US" altLang="en-US" sz="2000" b="0" i="0" u="none" strike="noStrike" cap="none" normalizeH="0" baseline="0" dirty="0">
                <a:ln>
                  <a:noFill/>
                </a:ln>
                <a:effectLst/>
              </a:rPr>
              <a:t>The analytical solution of the convective-diffusion equation to calculate the concentration of pollutants at any downwind distance is given by</a:t>
            </a:r>
          </a:p>
        </p:txBody>
      </p:sp>
      <mc:AlternateContent xmlns:mc="http://schemas.openxmlformats.org/markup-compatibility/2006" xmlns:a14="http://schemas.microsoft.com/office/drawing/2010/main">
        <mc:Choice Requires="a14">
          <p:sp>
            <p:nvSpPr>
              <p:cNvPr id="3" name="Rectangle 2">
                <a:extLst>
                  <a:ext uri="{FF2B5EF4-FFF2-40B4-BE49-F238E27FC236}">
                    <a16:creationId xmlns:a16="http://schemas.microsoft.com/office/drawing/2014/main" id="{4CCE5E6A-F683-428E-8D48-F218CD217268}"/>
                  </a:ext>
                </a:extLst>
              </p:cNvPr>
              <p:cNvSpPr/>
              <p:nvPr/>
            </p:nvSpPr>
            <p:spPr>
              <a:xfrm>
                <a:off x="637988" y="4997191"/>
                <a:ext cx="10950588" cy="1200329"/>
              </a:xfrm>
              <a:prstGeom prst="rect">
                <a:avLst/>
              </a:prstGeom>
            </p:spPr>
            <p:txBody>
              <a:bodyPr wrap="square">
                <a:spAutoFit/>
              </a:bodyPr>
              <a:lstStyle/>
              <a:p>
                <a:r>
                  <a:rPr lang="en-US" dirty="0">
                    <a:solidFill>
                      <a:srgbClr val="000000"/>
                    </a:solidFill>
                    <a:latin typeface="Times New Roman" panose="02020603050405020304" pitchFamily="18" charset="0"/>
                    <a:ea typeface="Times New Roman" panose="02020603050405020304" pitchFamily="18" charset="0"/>
                  </a:rPr>
                  <a:t>where, C is the concentration of pollutants at a point (x, z), x is the downwind distance, z is the vertical height of the receptor above the ground, q is the emission rate of the mobile source per unit length, m and n are the exponents of power-law velocity profile and eddy diffusivity profile respectively, s is the stability parameter based on m and n, </a:t>
                </a:r>
                <a14:m>
                  <m:oMath xmlns:m="http://schemas.openxmlformats.org/officeDocument/2006/math">
                    <m:sSub>
                      <m:sSubPr>
                        <m:ctrlPr>
                          <a:rPr lang="en-US" i="1">
                            <a:effectLst/>
                            <a:latin typeface="Cambria Math" panose="02040503050406030204" pitchFamily="18" charset="0"/>
                          </a:rPr>
                        </m:ctrlPr>
                      </m:sSubPr>
                      <m:e>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𝑢</m:t>
                        </m:r>
                      </m:e>
                      <m:sub>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dirty="0">
                    <a:solidFill>
                      <a:srgbClr val="000000"/>
                    </a:solidFill>
                    <a:latin typeface="Times New Roman" panose="02020603050405020304" pitchFamily="18" charset="0"/>
                    <a:ea typeface="Times New Roman" panose="02020603050405020304" pitchFamily="18" charset="0"/>
                  </a:rPr>
                  <a:t> and </a:t>
                </a:r>
                <a14:m>
                  <m:oMath xmlns:m="http://schemas.openxmlformats.org/officeDocument/2006/math">
                    <m:sSub>
                      <m:sSubPr>
                        <m:ctrlPr>
                          <a:rPr lang="en-US" i="1">
                            <a:effectLst/>
                            <a:latin typeface="Cambria Math" panose="02040503050406030204" pitchFamily="18" charset="0"/>
                          </a:rPr>
                        </m:ctrlPr>
                      </m:sSubPr>
                      <m:e>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𝐾</m:t>
                        </m:r>
                      </m:e>
                      <m:sub>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baseline="-2500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are the wind velocity and eddy diffusivity at a reference height </a:t>
                </a:r>
                <a14:m>
                  <m:oMath xmlns:m="http://schemas.openxmlformats.org/officeDocument/2006/math">
                    <m:sSub>
                      <m:sSubPr>
                        <m:ctrlPr>
                          <a:rPr lang="en-US" i="1">
                            <a:effectLst/>
                            <a:latin typeface="Cambria Math" panose="02040503050406030204" pitchFamily="18" charset="0"/>
                          </a:rPr>
                        </m:ctrlPr>
                      </m:sSubPr>
                      <m:e>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𝑧</m:t>
                        </m:r>
                      </m:e>
                      <m:sub>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1</m:t>
                        </m:r>
                      </m:sub>
                    </m:sSub>
                  </m:oMath>
                </a14:m>
                <a:r>
                  <a:rPr lang="en-US" baseline="-25000" dirty="0">
                    <a:solidFill>
                      <a:srgbClr val="000000"/>
                    </a:solidFill>
                    <a:latin typeface="Times New Roman" panose="02020603050405020304" pitchFamily="18" charset="0"/>
                    <a:ea typeface="Times New Roman" panose="02020603050405020304" pitchFamily="18" charset="0"/>
                  </a:rPr>
                  <a:t> </a:t>
                </a:r>
                <a:r>
                  <a:rPr lang="en-US" dirty="0">
                    <a:solidFill>
                      <a:srgbClr val="000000"/>
                    </a:solidFill>
                    <a:latin typeface="Times New Roman" panose="02020603050405020304" pitchFamily="18" charset="0"/>
                    <a:ea typeface="Times New Roman" panose="02020603050405020304" pitchFamily="18" charset="0"/>
                  </a:rPr>
                  <a:t>respectively. </a:t>
                </a:r>
                <a:endParaRPr lang="en-US" dirty="0"/>
              </a:p>
            </p:txBody>
          </p:sp>
        </mc:Choice>
        <mc:Fallback xmlns="">
          <p:sp>
            <p:nvSpPr>
              <p:cNvPr id="3" name="Rectangle 2">
                <a:extLst>
                  <a:ext uri="{FF2B5EF4-FFF2-40B4-BE49-F238E27FC236}">
                    <a16:creationId xmlns:a16="http://schemas.microsoft.com/office/drawing/2014/main" id="{4CCE5E6A-F683-428E-8D48-F218CD217268}"/>
                  </a:ext>
                </a:extLst>
              </p:cNvPr>
              <p:cNvSpPr>
                <a:spLocks noRot="1" noChangeAspect="1" noMove="1" noResize="1" noEditPoints="1" noAdjustHandles="1" noChangeArrowheads="1" noChangeShapeType="1" noTextEdit="1"/>
              </p:cNvSpPr>
              <p:nvPr/>
            </p:nvSpPr>
            <p:spPr>
              <a:xfrm>
                <a:off x="637988" y="4997191"/>
                <a:ext cx="10950588" cy="1200329"/>
              </a:xfrm>
              <a:prstGeom prst="rect">
                <a:avLst/>
              </a:prstGeom>
              <a:blipFill>
                <a:blip r:embed="rId3"/>
                <a:stretch>
                  <a:fillRect l="-501" t="-3046" b="-6599"/>
                </a:stretch>
              </a:blipFill>
            </p:spPr>
            <p:txBody>
              <a:bodyPr/>
              <a:lstStyle/>
              <a:p>
                <a:r>
                  <a:rPr lang="en-US">
                    <a:noFill/>
                  </a:rPr>
                  <a:t> </a:t>
                </a:r>
              </a:p>
            </p:txBody>
          </p:sp>
        </mc:Fallback>
      </mc:AlternateContent>
    </p:spTree>
    <p:extLst>
      <p:ext uri="{BB962C8B-B14F-4D97-AF65-F5344CB8AC3E}">
        <p14:creationId xmlns:p14="http://schemas.microsoft.com/office/powerpoint/2010/main" val="32853697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B7CB72-2836-43C2-93ED-8198021C84D6}"/>
              </a:ext>
            </a:extLst>
          </p:cNvPr>
          <p:cNvSpPr>
            <a:spLocks noGrp="1"/>
          </p:cNvSpPr>
          <p:nvPr>
            <p:ph type="title"/>
          </p:nvPr>
        </p:nvSpPr>
        <p:spPr/>
        <p:txBody>
          <a:bodyPr>
            <a:normAutofit/>
          </a:bodyPr>
          <a:lstStyle/>
          <a:p>
            <a:r>
              <a:rPr lang="en-US" dirty="0"/>
              <a:t>Vertical Dispersion Coefficient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08F90B-608D-4532-886A-A15B10EE0903}"/>
                  </a:ext>
                </a:extLst>
              </p:cNvPr>
              <p:cNvSpPr>
                <a:spLocks noGrp="1"/>
              </p:cNvSpPr>
              <p:nvPr>
                <p:ph idx="1"/>
              </p:nvPr>
            </p:nvSpPr>
            <p:spPr/>
            <p:txBody>
              <a:bodyPr/>
              <a:lstStyle/>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𝜎</m:t>
                          </m:r>
                        </m:e>
                        <m:sub>
                          <m:r>
                            <a:rPr lang="en-US" i="1">
                              <a:latin typeface="Cambria Math" panose="02040503050406030204" pitchFamily="18" charset="0"/>
                            </a:rPr>
                            <m:t>𝑧</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𝑎</m:t>
                          </m:r>
                          <m:sSub>
                            <m:sSubPr>
                              <m:ctrlPr>
                                <a:rPr lang="en-US" i="1">
                                  <a:latin typeface="Cambria Math" panose="02040503050406030204" pitchFamily="18" charset="0"/>
                                </a:rPr>
                              </m:ctrlPr>
                            </m:sSubPr>
                            <m:e>
                              <m:r>
                                <a:rPr lang="en-US" i="1">
                                  <a:latin typeface="Cambria Math" panose="02040503050406030204" pitchFamily="18" charset="0"/>
                                </a:rPr>
                                <m:t> </m:t>
                              </m:r>
                              <m:r>
                                <a:rPr lang="en-US" i="1">
                                  <a:latin typeface="Cambria Math" panose="02040503050406030204" pitchFamily="18" charset="0"/>
                                </a:rPr>
                                <m:t>𝑢</m:t>
                              </m:r>
                            </m:e>
                            <m:sub>
                              <m:r>
                                <a:rPr lang="en-US" i="1">
                                  <a:latin typeface="Cambria Math" panose="02040503050406030204" pitchFamily="18" charset="0"/>
                                </a:rPr>
                                <m:t>∗</m:t>
                              </m:r>
                            </m:sub>
                          </m:sSub>
                          <m:r>
                            <a:rPr lang="en-US" i="1">
                              <a:latin typeface="Cambria Math" panose="02040503050406030204" pitchFamily="18" charset="0"/>
                            </a:rPr>
                            <m:t>𝑥</m:t>
                          </m:r>
                        </m:num>
                        <m:den>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𝑒</m:t>
                              </m:r>
                            </m:sub>
                          </m:sSub>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1+</m:t>
                              </m:r>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𝑠</m:t>
                                  </m:r>
                                </m:sub>
                              </m:sSub>
                              <m:r>
                                <a:rPr lang="en-US" i="1">
                                  <a:latin typeface="Cambria Math" panose="02040503050406030204" pitchFamily="18" charset="0"/>
                                </a:rPr>
                                <m:t> </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m:t>
                                      </m:r>
                                    </m:sub>
                                  </m:sSub>
                                </m:num>
                                <m:den>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𝑒</m:t>
                                      </m:r>
                                    </m:sub>
                                  </m:sSub>
                                </m:den>
                              </m:f>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𝑥</m:t>
                                          </m:r>
                                        </m:num>
                                        <m:den>
                                          <m:r>
                                            <a:rPr lang="en-US" i="1">
                                              <a:latin typeface="Cambria Math" panose="02040503050406030204" pitchFamily="18" charset="0"/>
                                            </a:rPr>
                                            <m:t>𝐿</m:t>
                                          </m:r>
                                        </m:den>
                                      </m:f>
                                    </m:e>
                                  </m:d>
                                </m:e>
                                <m:sup>
                                  <m:f>
                                    <m:fPr>
                                      <m:ctrlPr>
                                        <a:rPr lang="en-US" i="1">
                                          <a:latin typeface="Cambria Math" panose="02040503050406030204" pitchFamily="18" charset="0"/>
                                        </a:rPr>
                                      </m:ctrlPr>
                                    </m:fPr>
                                    <m:num>
                                      <m:r>
                                        <a:rPr lang="en-US" i="1">
                                          <a:latin typeface="Cambria Math" panose="02040503050406030204" pitchFamily="18" charset="0"/>
                                        </a:rPr>
                                        <m:t>2</m:t>
                                      </m:r>
                                    </m:num>
                                    <m:den>
                                      <m:r>
                                        <a:rPr lang="en-US" i="1">
                                          <a:latin typeface="Cambria Math" panose="02040503050406030204" pitchFamily="18" charset="0"/>
                                        </a:rPr>
                                        <m:t>3</m:t>
                                      </m:r>
                                    </m:den>
                                  </m:f>
                                </m:sup>
                              </m:sSup>
                            </m:e>
                          </m:d>
                        </m:den>
                      </m:f>
                      <m:r>
                        <a:rPr lang="en-US" i="1">
                          <a:latin typeface="Cambria Math" panose="02040503050406030204" pitchFamily="18" charset="0"/>
                        </a:rPr>
                        <m:t> +</m:t>
                      </m:r>
                      <m:sSub>
                        <m:sSubPr>
                          <m:ctrlPr>
                            <a:rPr lang="en-US" i="1">
                              <a:latin typeface="Cambria Math" panose="02040503050406030204" pitchFamily="18" charset="0"/>
                            </a:rPr>
                          </m:ctrlPr>
                        </m:sSubPr>
                        <m:e>
                          <m:r>
                            <a:rPr lang="en-US" i="1">
                              <a:latin typeface="Cambria Math" panose="02040503050406030204" pitchFamily="18" charset="0"/>
                            </a:rPr>
                            <m:t>𝑚</m:t>
                          </m:r>
                        </m:e>
                        <m:sub>
                          <m:r>
                            <a:rPr lang="en-US" i="1">
                              <a:latin typeface="Cambria Math" panose="02040503050406030204" pitchFamily="18" charset="0"/>
                            </a:rPr>
                            <m:t>𝑡</m:t>
                          </m:r>
                        </m:sub>
                      </m:sSub>
                    </m:oMath>
                  </m:oMathPara>
                </a14:m>
                <a:endParaRPr lang="en-US" dirty="0"/>
              </a:p>
            </p:txBody>
          </p:sp>
        </mc:Choice>
        <mc:Fallback xmlns="">
          <p:sp>
            <p:nvSpPr>
              <p:cNvPr id="3" name="Content Placeholder 2">
                <a:extLst>
                  <a:ext uri="{FF2B5EF4-FFF2-40B4-BE49-F238E27FC236}">
                    <a16:creationId xmlns:a16="http://schemas.microsoft.com/office/drawing/2014/main" id="{9508F90B-608D-4532-886A-A15B10EE0903}"/>
                  </a:ext>
                </a:extLst>
              </p:cNvPr>
              <p:cNvSpPr>
                <a:spLocks noGrp="1" noRot="1" noChangeAspect="1" noMove="1" noResize="1" noEditPoints="1" noAdjustHandles="1" noChangeArrowheads="1" noChangeShapeType="1" noTextEdit="1"/>
              </p:cNvSpPr>
              <p:nvPr>
                <p:ph idx="1"/>
              </p:nvPr>
            </p:nvSpPr>
            <p:spPr>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147E08D8-25D2-4C25-BEC8-E7998F8FA1D7}"/>
                  </a:ext>
                </a:extLst>
              </p:cNvPr>
              <p:cNvSpPr/>
              <p:nvPr/>
            </p:nvSpPr>
            <p:spPr>
              <a:xfrm>
                <a:off x="1447433" y="4216400"/>
                <a:ext cx="6316729" cy="1477328"/>
              </a:xfrm>
              <a:prstGeom prst="rect">
                <a:avLst/>
              </a:prstGeom>
            </p:spPr>
            <p:txBody>
              <a:bodyPr wrap="none">
                <a:spAutoFit/>
              </a:bodyPr>
              <a:lstStyle/>
              <a:p>
                <a14:m>
                  <m:oMath xmlns:m="http://schemas.openxmlformats.org/officeDocument/2006/math">
                    <m:sSub>
                      <m:sSubPr>
                        <m:ctrlPr>
                          <a:rPr lang="en-US" i="1" smtClean="0">
                            <a:latin typeface="Cambria Math" panose="02040503050406030204" pitchFamily="18" charset="0"/>
                          </a:rPr>
                        </m:ctrlPr>
                      </m:sSubPr>
                      <m:e>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𝑚</m:t>
                        </m:r>
                      </m:e>
                      <m:sub>
                        <m:r>
                          <a:rPr lang="en-US" i="1">
                            <a:solidFill>
                              <a:srgbClr val="000000"/>
                            </a:solidFill>
                            <a:latin typeface="Cambria Math" panose="02040503050406030204" pitchFamily="18" charset="0"/>
                            <a:ea typeface="Times New Roman" panose="02020603050405020304" pitchFamily="18" charset="0"/>
                            <a:cs typeface="Times New Roman" panose="02020603050405020304" pitchFamily="18" charset="0"/>
                          </a:rPr>
                          <m:t>𝑡</m:t>
                        </m:r>
                      </m:sub>
                    </m:sSub>
                  </m:oMath>
                </a14:m>
                <a:r>
                  <a:rPr lang="en-US" dirty="0">
                    <a:solidFill>
                      <a:srgbClr val="000000"/>
                    </a:solidFill>
                    <a:latin typeface="Times New Roman" panose="02020603050405020304" pitchFamily="18" charset="0"/>
                    <a:ea typeface="Times New Roman" panose="02020603050405020304" pitchFamily="18" charset="0"/>
                  </a:rPr>
                  <a:t> -</a:t>
                </a:r>
                <a:r>
                  <a:rPr lang="en-US" dirty="0"/>
                  <a:t> vertical spread due to the turbulence created by moving vehicles</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𝑈</m:t>
                        </m:r>
                      </m:e>
                      <m:sub>
                        <m:r>
                          <a:rPr lang="en-US" i="1">
                            <a:latin typeface="Cambria Math" panose="02040503050406030204" pitchFamily="18" charset="0"/>
                          </a:rPr>
                          <m:t>𝑒</m:t>
                        </m:r>
                      </m:sub>
                    </m:sSub>
                    <m:r>
                      <a:rPr lang="en-US" i="1">
                        <a:latin typeface="Cambria Math" panose="02040503050406030204" pitchFamily="18" charset="0"/>
                      </a:rPr>
                      <m:t> </m:t>
                    </m:r>
                    <m:r>
                      <a:rPr lang="en-US" i="1">
                        <a:latin typeface="Cambria Math" panose="02040503050406030204" pitchFamily="18" charset="0"/>
                      </a:rPr>
                      <m:t>𝑖</m:t>
                    </m:r>
                  </m:oMath>
                </a14:m>
                <a:r>
                  <a:rPr lang="en-US" dirty="0"/>
                  <a:t>s the effective wind velocity, </a:t>
                </a:r>
              </a:p>
              <a:p>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𝑢</m:t>
                        </m:r>
                      </m:e>
                      <m:sub>
                        <m:r>
                          <a:rPr lang="en-US" i="1">
                            <a:latin typeface="Cambria Math" panose="02040503050406030204" pitchFamily="18" charset="0"/>
                          </a:rPr>
                          <m:t>∗ </m:t>
                        </m:r>
                      </m:sub>
                    </m:sSub>
                  </m:oMath>
                </a14:m>
                <a:r>
                  <a:rPr lang="en-US" dirty="0"/>
                  <a:t>is the surface friction velocity, </a:t>
                </a:r>
                <a14:m>
                  <m:oMath xmlns:m="http://schemas.openxmlformats.org/officeDocument/2006/math">
                    <m:r>
                      <a:rPr lang="en-US" i="1">
                        <a:latin typeface="Cambria Math" panose="02040503050406030204" pitchFamily="18" charset="0"/>
                      </a:rPr>
                      <m:t>𝑎𝑛𝑑</m:t>
                    </m:r>
                    <m:r>
                      <a:rPr lang="en-US" i="1">
                        <a:latin typeface="Cambria Math" panose="02040503050406030204" pitchFamily="18" charset="0"/>
                      </a:rPr>
                      <m:t> </m:t>
                    </m:r>
                  </m:oMath>
                </a14:m>
                <a:endParaRPr lang="en-US" i="1" dirty="0"/>
              </a:p>
              <a:p>
                <a14:m>
                  <m:oMath xmlns:m="http://schemas.openxmlformats.org/officeDocument/2006/math">
                    <m:r>
                      <a:rPr lang="en-US" i="1">
                        <a:latin typeface="Cambria Math" panose="02040503050406030204" pitchFamily="18" charset="0"/>
                      </a:rPr>
                      <m:t>𝐿</m:t>
                    </m:r>
                  </m:oMath>
                </a14:m>
                <a:r>
                  <a:rPr lang="en-US" dirty="0"/>
                  <a:t> is the </a:t>
                </a:r>
                <a:r>
                  <a:rPr lang="en-US" dirty="0" err="1"/>
                  <a:t>Monine-Obukhov</a:t>
                </a:r>
                <a:r>
                  <a:rPr lang="en-US" dirty="0"/>
                  <a:t> length</a:t>
                </a:r>
              </a:p>
              <a:p>
                <a:r>
                  <a:rPr lang="en-US" dirty="0"/>
                  <a:t>a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𝑏</m:t>
                        </m:r>
                      </m:e>
                      <m:sub>
                        <m:r>
                          <a:rPr lang="en-US" i="1">
                            <a:latin typeface="Cambria Math" panose="02040503050406030204" pitchFamily="18" charset="0"/>
                          </a:rPr>
                          <m:t>𝑠</m:t>
                        </m:r>
                      </m:sub>
                    </m:sSub>
                  </m:oMath>
                </a14:m>
                <a:r>
                  <a:rPr lang="en-US" dirty="0"/>
                  <a:t> are empirically found coefficients</a:t>
                </a:r>
              </a:p>
            </p:txBody>
          </p:sp>
        </mc:Choice>
        <mc:Fallback xmlns="">
          <p:sp>
            <p:nvSpPr>
              <p:cNvPr id="8" name="Rectangle 7">
                <a:extLst>
                  <a:ext uri="{FF2B5EF4-FFF2-40B4-BE49-F238E27FC236}">
                    <a16:creationId xmlns:a16="http://schemas.microsoft.com/office/drawing/2014/main" id="{147E08D8-25D2-4C25-BEC8-E7998F8FA1D7}"/>
                  </a:ext>
                </a:extLst>
              </p:cNvPr>
              <p:cNvSpPr>
                <a:spLocks noRot="1" noChangeAspect="1" noMove="1" noResize="1" noEditPoints="1" noAdjustHandles="1" noChangeArrowheads="1" noChangeShapeType="1" noTextEdit="1"/>
              </p:cNvSpPr>
              <p:nvPr/>
            </p:nvSpPr>
            <p:spPr>
              <a:xfrm>
                <a:off x="1447433" y="4216400"/>
                <a:ext cx="6316729" cy="1477328"/>
              </a:xfrm>
              <a:prstGeom prst="rect">
                <a:avLst/>
              </a:prstGeom>
              <a:blipFill>
                <a:blip r:embed="rId4"/>
                <a:stretch>
                  <a:fillRect l="-771" t="-2893" r="-964" b="-6198"/>
                </a:stretch>
              </a:blipFill>
            </p:spPr>
            <p:txBody>
              <a:bodyPr/>
              <a:lstStyle/>
              <a:p>
                <a:r>
                  <a:rPr lang="en-US">
                    <a:noFill/>
                  </a:rPr>
                  <a:t> </a:t>
                </a:r>
              </a:p>
            </p:txBody>
          </p:sp>
        </mc:Fallback>
      </mc:AlternateContent>
    </p:spTree>
    <p:extLst>
      <p:ext uri="{BB962C8B-B14F-4D97-AF65-F5344CB8AC3E}">
        <p14:creationId xmlns:p14="http://schemas.microsoft.com/office/powerpoint/2010/main" val="3227077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994A3A-78B7-4461-B4A1-B9D0BC3CE72B}"/>
              </a:ext>
            </a:extLst>
          </p:cNvPr>
          <p:cNvSpPr>
            <a:spLocks noGrp="1"/>
          </p:cNvSpPr>
          <p:nvPr>
            <p:ph type="title"/>
          </p:nvPr>
        </p:nvSpPr>
        <p:spPr/>
        <p:txBody>
          <a:bodyPr/>
          <a:lstStyle/>
          <a:p>
            <a:r>
              <a:rPr lang="en-US" dirty="0"/>
              <a:t>SLINE – Final Equation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8609FC1-AC53-439B-A2BD-5164E51B1FC1}"/>
                  </a:ext>
                </a:extLst>
              </p:cNvPr>
              <p:cNvSpPr>
                <a:spLocks noGrp="1"/>
              </p:cNvSpPr>
              <p:nvPr>
                <p:ph idx="1"/>
              </p:nvPr>
            </p:nvSpPr>
            <p:spPr>
              <a:xfrm>
                <a:off x="1295401" y="3151762"/>
                <a:ext cx="10111032" cy="2724106"/>
              </a:xfrm>
            </p:spPr>
            <p:txBody>
              <a:bodyPr>
                <a:normAutofit/>
              </a:bodyPr>
              <a:lstStyle/>
              <a:p>
                <a:pPr marL="0" indent="0">
                  <a:buNone/>
                </a:pPr>
                <a14:m>
                  <m:oMath xmlns:m="http://schemas.openxmlformats.org/officeDocument/2006/math">
                    <m:r>
                      <a:rPr lang="en-US" sz="1900" b="0" i="1">
                        <a:latin typeface="Cambria Math" panose="02040503050406030204" pitchFamily="18" charset="0"/>
                      </a:rPr>
                      <m:t>𝐶</m:t>
                    </m:r>
                    <m:r>
                      <a:rPr lang="en-US" sz="1900" b="0" i="1">
                        <a:latin typeface="Cambria Math" panose="02040503050406030204" pitchFamily="18" charset="0"/>
                      </a:rPr>
                      <m:t>= </m:t>
                    </m:r>
                    <m:f>
                      <m:fPr>
                        <m:ctrlPr>
                          <a:rPr lang="en-US" sz="1900" i="1">
                            <a:latin typeface="Cambria Math" panose="02040503050406030204" pitchFamily="18" charset="0"/>
                          </a:rPr>
                        </m:ctrlPr>
                      </m:fPr>
                      <m:num>
                        <m:r>
                          <a:rPr lang="en-US" sz="1900" b="0" i="1">
                            <a:latin typeface="Cambria Math" panose="02040503050406030204" pitchFamily="18" charset="0"/>
                          </a:rPr>
                          <m:t>𝑞</m:t>
                        </m:r>
                      </m:num>
                      <m:den>
                        <m:sSub>
                          <m:sSubPr>
                            <m:ctrlPr>
                              <a:rPr lang="en-US" sz="1900" i="1">
                                <a:latin typeface="Cambria Math" panose="02040503050406030204" pitchFamily="18" charset="0"/>
                              </a:rPr>
                            </m:ctrlPr>
                          </m:sSubPr>
                          <m:e>
                            <m:r>
                              <a:rPr lang="en-US" sz="1900" b="0" i="1">
                                <a:latin typeface="Cambria Math" panose="02040503050406030204" pitchFamily="18" charset="0"/>
                              </a:rPr>
                              <m:t>𝑢</m:t>
                            </m:r>
                          </m:e>
                          <m:sub>
                            <m:r>
                              <a:rPr lang="en-US" sz="1900" b="0" i="1">
                                <a:latin typeface="Cambria Math" panose="02040503050406030204" pitchFamily="18" charset="0"/>
                              </a:rPr>
                              <m:t>1</m:t>
                            </m:r>
                          </m:sub>
                        </m:sSub>
                        <m:r>
                          <a:rPr lang="en-US" sz="1900" b="0" i="1">
                            <a:latin typeface="Cambria Math" panose="02040503050406030204" pitchFamily="18" charset="0"/>
                          </a:rPr>
                          <m:t>∗</m:t>
                        </m:r>
                        <m:r>
                          <a:rPr lang="en-US" sz="1900" b="0" i="1">
                            <a:latin typeface="Cambria Math" panose="02040503050406030204" pitchFamily="18" charset="0"/>
                          </a:rPr>
                          <m:t>𝛾</m:t>
                        </m:r>
                        <m:d>
                          <m:dPr>
                            <m:ctrlPr>
                              <a:rPr lang="en-US" sz="1900" i="1">
                                <a:latin typeface="Cambria Math" panose="02040503050406030204" pitchFamily="18" charset="0"/>
                              </a:rPr>
                            </m:ctrlPr>
                          </m:dPr>
                          <m:e>
                            <m:r>
                              <a:rPr lang="en-US" sz="1900" b="0" i="1">
                                <a:latin typeface="Cambria Math" panose="02040503050406030204" pitchFamily="18" charset="0"/>
                              </a:rPr>
                              <m:t>𝑠</m:t>
                            </m:r>
                          </m:e>
                        </m:d>
                      </m:den>
                    </m:f>
                    <m:r>
                      <a:rPr lang="en-US" sz="1900" b="0" i="1">
                        <a:latin typeface="Cambria Math" panose="02040503050406030204" pitchFamily="18" charset="0"/>
                      </a:rPr>
                      <m:t>∗[</m:t>
                    </m:r>
                    <m:sSup>
                      <m:sSupPr>
                        <m:ctrlPr>
                          <a:rPr lang="en-US" sz="1900" i="1">
                            <a:latin typeface="Cambria Math" panose="02040503050406030204" pitchFamily="18" charset="0"/>
                          </a:rPr>
                        </m:ctrlPr>
                      </m:sSupPr>
                      <m:e>
                        <m:f>
                          <m:fPr>
                            <m:ctrlPr>
                              <a:rPr lang="en-US" sz="1900" i="1">
                                <a:latin typeface="Cambria Math" panose="02040503050406030204" pitchFamily="18" charset="0"/>
                              </a:rPr>
                            </m:ctrlPr>
                          </m:fPr>
                          <m:num>
                            <m:sSub>
                              <m:sSubPr>
                                <m:ctrlPr>
                                  <a:rPr lang="en-US" sz="1900" i="1">
                                    <a:latin typeface="Cambria Math" panose="02040503050406030204" pitchFamily="18" charset="0"/>
                                  </a:rPr>
                                </m:ctrlPr>
                              </m:sSubPr>
                              <m:e>
                                <m:r>
                                  <a:rPr lang="en-US" sz="1900" b="0" i="1">
                                    <a:latin typeface="Cambria Math" panose="02040503050406030204" pitchFamily="18" charset="0"/>
                                  </a:rPr>
                                  <m:t>𝑢</m:t>
                                </m:r>
                              </m:e>
                              <m:sub>
                                <m:r>
                                  <a:rPr lang="en-US" sz="1900" b="0" i="1">
                                    <a:latin typeface="Cambria Math" panose="02040503050406030204" pitchFamily="18" charset="0"/>
                                  </a:rPr>
                                  <m:t>1</m:t>
                                </m:r>
                              </m:sub>
                            </m:sSub>
                          </m:num>
                          <m:den>
                            <m:sSup>
                              <m:sSupPr>
                                <m:ctrlPr>
                                  <a:rPr lang="en-US" sz="1900" i="1">
                                    <a:latin typeface="Cambria Math" panose="02040503050406030204" pitchFamily="18" charset="0"/>
                                  </a:rPr>
                                </m:ctrlPr>
                              </m:sSupPr>
                              <m:e>
                                <m:d>
                                  <m:dPr>
                                    <m:ctrlPr>
                                      <a:rPr lang="en-US" sz="1900" i="1">
                                        <a:latin typeface="Cambria Math" panose="02040503050406030204" pitchFamily="18" charset="0"/>
                                      </a:rPr>
                                    </m:ctrlPr>
                                  </m:dPr>
                                  <m:e>
                                    <m:r>
                                      <a:rPr lang="en-US" sz="1900" b="0" i="1">
                                        <a:latin typeface="Cambria Math" panose="02040503050406030204" pitchFamily="18" charset="0"/>
                                      </a:rPr>
                                      <m:t>𝑚</m:t>
                                    </m:r>
                                    <m:r>
                                      <a:rPr lang="en-US" sz="1900" b="0" i="1">
                                        <a:latin typeface="Cambria Math" panose="02040503050406030204" pitchFamily="18" charset="0"/>
                                      </a:rPr>
                                      <m:t>−</m:t>
                                    </m:r>
                                    <m:r>
                                      <a:rPr lang="en-US" sz="1900" b="0" i="1">
                                        <a:latin typeface="Cambria Math" panose="02040503050406030204" pitchFamily="18" charset="0"/>
                                      </a:rPr>
                                      <m:t>𝑛</m:t>
                                    </m:r>
                                    <m:r>
                                      <a:rPr lang="en-US" sz="1900" b="0" i="1">
                                        <a:latin typeface="Cambria Math" panose="02040503050406030204" pitchFamily="18" charset="0"/>
                                      </a:rPr>
                                      <m:t>+2</m:t>
                                    </m:r>
                                  </m:e>
                                </m:d>
                              </m:e>
                              <m:sup>
                                <m:r>
                                  <a:rPr lang="en-US" sz="1900" b="0" i="1">
                                    <a:latin typeface="Cambria Math" panose="02040503050406030204" pitchFamily="18" charset="0"/>
                                  </a:rPr>
                                  <m:t>2</m:t>
                                </m:r>
                              </m:sup>
                            </m:sSup>
                            <m:r>
                              <a:rPr lang="en-US" sz="1900" b="0" i="1">
                                <a:latin typeface="Cambria Math" panose="02040503050406030204" pitchFamily="18" charset="0"/>
                              </a:rPr>
                              <m:t>∗</m:t>
                            </m:r>
                            <m:sSup>
                              <m:sSupPr>
                                <m:ctrlPr>
                                  <a:rPr lang="en-US" sz="1900" i="1">
                                    <a:latin typeface="Cambria Math" panose="02040503050406030204" pitchFamily="18" charset="0"/>
                                  </a:rPr>
                                </m:ctrlPr>
                              </m:sSupPr>
                              <m:e>
                                <m:d>
                                  <m:dPr>
                                    <m:begChr m:val="["/>
                                    <m:endChr m:val="]"/>
                                    <m:ctrlPr>
                                      <a:rPr lang="en-US" sz="1900" i="1">
                                        <a:latin typeface="Cambria Math" panose="02040503050406030204" pitchFamily="18" charset="0"/>
                                      </a:rPr>
                                    </m:ctrlPr>
                                  </m:dPr>
                                  <m:e>
                                    <m:f>
                                      <m:fPr>
                                        <m:ctrlPr>
                                          <a:rPr lang="en-US" sz="1900" i="1">
                                            <a:latin typeface="Cambria Math" panose="02040503050406030204" pitchFamily="18" charset="0"/>
                                          </a:rPr>
                                        </m:ctrlPr>
                                      </m:fPr>
                                      <m:num>
                                        <m:r>
                                          <a:rPr lang="en-US" sz="1900" b="0" i="1">
                                            <a:latin typeface="Cambria Math" panose="02040503050406030204" pitchFamily="18" charset="0"/>
                                          </a:rPr>
                                          <m:t>𝑎</m:t>
                                        </m:r>
                                        <m:r>
                                          <a:rPr lang="en-US" sz="1900" b="0" i="1">
                                            <a:latin typeface="Cambria Math" panose="02040503050406030204" pitchFamily="18" charset="0"/>
                                          </a:rPr>
                                          <m:t> </m:t>
                                        </m:r>
                                        <m:sSub>
                                          <m:sSubPr>
                                            <m:ctrlPr>
                                              <a:rPr lang="en-US" sz="1900" i="1">
                                                <a:latin typeface="Cambria Math" panose="02040503050406030204" pitchFamily="18" charset="0"/>
                                              </a:rPr>
                                            </m:ctrlPr>
                                          </m:sSubPr>
                                          <m:e>
                                            <m:r>
                                              <a:rPr lang="en-US" sz="1900" b="0" i="1">
                                                <a:latin typeface="Cambria Math" panose="02040503050406030204" pitchFamily="18" charset="0"/>
                                              </a:rPr>
                                              <m:t>𝑢</m:t>
                                            </m:r>
                                          </m:e>
                                          <m:sub>
                                            <m:r>
                                              <a:rPr lang="en-US" sz="1900" b="0" i="1">
                                                <a:latin typeface="Cambria Math" panose="02040503050406030204" pitchFamily="18" charset="0"/>
                                              </a:rPr>
                                              <m:t>∗</m:t>
                                            </m:r>
                                          </m:sub>
                                        </m:sSub>
                                        <m:r>
                                          <a:rPr lang="en-US" sz="1900" b="0">
                                            <a:latin typeface="Cambria Math" panose="02040503050406030204" pitchFamily="18" charset="0"/>
                                          </a:rPr>
                                          <m:t> </m:t>
                                        </m:r>
                                        <m:r>
                                          <a:rPr lang="en-US" sz="1900" b="0" i="1">
                                            <a:latin typeface="Cambria Math" panose="02040503050406030204" pitchFamily="18" charset="0"/>
                                          </a:rPr>
                                          <m:t>𝑥</m:t>
                                        </m:r>
                                      </m:num>
                                      <m:den>
                                        <m:sSub>
                                          <m:sSubPr>
                                            <m:ctrlPr>
                                              <a:rPr lang="en-US" sz="1900" i="1">
                                                <a:latin typeface="Cambria Math" panose="02040503050406030204" pitchFamily="18" charset="0"/>
                                              </a:rPr>
                                            </m:ctrlPr>
                                          </m:sSubPr>
                                          <m:e>
                                            <m:r>
                                              <a:rPr lang="en-US" sz="1900" b="0" i="1">
                                                <a:latin typeface="Cambria Math" panose="02040503050406030204" pitchFamily="18" charset="0"/>
                                              </a:rPr>
                                              <m:t>𝑢</m:t>
                                            </m:r>
                                          </m:e>
                                          <m:sub>
                                            <m:r>
                                              <a:rPr lang="en-US" sz="1900" b="0" i="1">
                                                <a:latin typeface="Cambria Math" panose="02040503050406030204" pitchFamily="18" charset="0"/>
                                              </a:rPr>
                                              <m:t>1</m:t>
                                            </m:r>
                                          </m:sub>
                                        </m:sSub>
                                        <m:r>
                                          <a:rPr lang="en-US" sz="1900" b="0">
                                            <a:latin typeface="Cambria Math" panose="02040503050406030204" pitchFamily="18" charset="0"/>
                                          </a:rPr>
                                          <m:t>+</m:t>
                                        </m:r>
                                        <m:sSub>
                                          <m:sSubPr>
                                            <m:ctrlPr>
                                              <a:rPr lang="en-US" sz="1900" i="1">
                                                <a:latin typeface="Cambria Math" panose="02040503050406030204" pitchFamily="18" charset="0"/>
                                              </a:rPr>
                                            </m:ctrlPr>
                                          </m:sSubPr>
                                          <m:e>
                                            <m:r>
                                              <a:rPr lang="en-US" sz="1900" b="0" i="1">
                                                <a:latin typeface="Cambria Math" panose="02040503050406030204" pitchFamily="18" charset="0"/>
                                              </a:rPr>
                                              <m:t>𝑏</m:t>
                                            </m:r>
                                          </m:e>
                                          <m:sub>
                                            <m:r>
                                              <a:rPr lang="en-US" sz="1900" b="0" i="1">
                                                <a:latin typeface="Cambria Math" panose="02040503050406030204" pitchFamily="18" charset="0"/>
                                              </a:rPr>
                                              <m:t>𝑠</m:t>
                                            </m:r>
                                          </m:sub>
                                        </m:sSub>
                                        <m:sSub>
                                          <m:sSubPr>
                                            <m:ctrlPr>
                                              <a:rPr lang="en-US" sz="1900" i="1">
                                                <a:latin typeface="Cambria Math" panose="02040503050406030204" pitchFamily="18" charset="0"/>
                                              </a:rPr>
                                            </m:ctrlPr>
                                          </m:sSubPr>
                                          <m:e>
                                            <m:r>
                                              <a:rPr lang="en-US" sz="1900" b="0" i="1">
                                                <a:latin typeface="Cambria Math" panose="02040503050406030204" pitchFamily="18" charset="0"/>
                                              </a:rPr>
                                              <m:t>𝑢</m:t>
                                            </m:r>
                                          </m:e>
                                          <m:sub>
                                            <m:r>
                                              <a:rPr lang="en-US" sz="1900" b="0" i="1">
                                                <a:latin typeface="Cambria Math" panose="02040503050406030204" pitchFamily="18" charset="0"/>
                                              </a:rPr>
                                              <m:t>∗</m:t>
                                            </m:r>
                                          </m:sub>
                                        </m:sSub>
                                        <m:sSup>
                                          <m:sSupPr>
                                            <m:ctrlPr>
                                              <a:rPr lang="en-US" sz="1900" i="1">
                                                <a:latin typeface="Cambria Math" panose="02040503050406030204" pitchFamily="18" charset="0"/>
                                              </a:rPr>
                                            </m:ctrlPr>
                                          </m:sSupPr>
                                          <m:e>
                                            <m:d>
                                              <m:dPr>
                                                <m:ctrlPr>
                                                  <a:rPr lang="en-US" sz="1900" i="1">
                                                    <a:latin typeface="Cambria Math" panose="02040503050406030204" pitchFamily="18" charset="0"/>
                                                  </a:rPr>
                                                </m:ctrlPr>
                                              </m:dPr>
                                              <m:e>
                                                <m:f>
                                                  <m:fPr>
                                                    <m:ctrlPr>
                                                      <a:rPr lang="en-US" sz="1900" i="1">
                                                        <a:latin typeface="Cambria Math" panose="02040503050406030204" pitchFamily="18" charset="0"/>
                                                      </a:rPr>
                                                    </m:ctrlPr>
                                                  </m:fPr>
                                                  <m:num>
                                                    <m:r>
                                                      <a:rPr lang="en-US" sz="1900" b="0" i="1">
                                                        <a:latin typeface="Cambria Math" panose="02040503050406030204" pitchFamily="18" charset="0"/>
                                                      </a:rPr>
                                                      <m:t>𝑥</m:t>
                                                    </m:r>
                                                  </m:num>
                                                  <m:den>
                                                    <m:r>
                                                      <a:rPr lang="en-US" sz="1900" b="0" i="1">
                                                        <a:latin typeface="Cambria Math" panose="02040503050406030204" pitchFamily="18" charset="0"/>
                                                      </a:rPr>
                                                      <m:t>𝐿</m:t>
                                                    </m:r>
                                                  </m:den>
                                                </m:f>
                                              </m:e>
                                            </m:d>
                                          </m:e>
                                          <m:sup>
                                            <m:f>
                                              <m:fPr>
                                                <m:ctrlPr>
                                                  <a:rPr lang="en-US" sz="1900" i="1">
                                                    <a:latin typeface="Cambria Math" panose="02040503050406030204" pitchFamily="18" charset="0"/>
                                                  </a:rPr>
                                                </m:ctrlPr>
                                              </m:fPr>
                                              <m:num>
                                                <m:r>
                                                  <a:rPr lang="en-US" sz="1900" b="0" i="1">
                                                    <a:latin typeface="Cambria Math" panose="02040503050406030204" pitchFamily="18" charset="0"/>
                                                  </a:rPr>
                                                  <m:t>2</m:t>
                                                </m:r>
                                              </m:num>
                                              <m:den>
                                                <m:r>
                                                  <a:rPr lang="en-US" sz="1900" b="0" i="1">
                                                    <a:latin typeface="Cambria Math" panose="02040503050406030204" pitchFamily="18" charset="0"/>
                                                  </a:rPr>
                                                  <m:t>3</m:t>
                                                </m:r>
                                              </m:den>
                                            </m:f>
                                          </m:sup>
                                        </m:sSup>
                                      </m:den>
                                    </m:f>
                                    <m:r>
                                      <a:rPr lang="en-US" sz="1900" b="0">
                                        <a:latin typeface="Cambria Math" panose="02040503050406030204" pitchFamily="18" charset="0"/>
                                      </a:rPr>
                                      <m:t>+ </m:t>
                                    </m:r>
                                    <m:sSub>
                                      <m:sSubPr>
                                        <m:ctrlPr>
                                          <a:rPr lang="en-US" sz="1900" i="1">
                                            <a:latin typeface="Cambria Math" panose="02040503050406030204" pitchFamily="18" charset="0"/>
                                          </a:rPr>
                                        </m:ctrlPr>
                                      </m:sSubPr>
                                      <m:e>
                                        <m:r>
                                          <a:rPr lang="en-US" sz="1900" b="0" i="1">
                                            <a:latin typeface="Cambria Math" panose="02040503050406030204" pitchFamily="18" charset="0"/>
                                          </a:rPr>
                                          <m:t>𝑚</m:t>
                                        </m:r>
                                      </m:e>
                                      <m:sub>
                                        <m:r>
                                          <a:rPr lang="en-US" sz="1900" b="0" i="1">
                                            <a:latin typeface="Cambria Math" panose="02040503050406030204" pitchFamily="18" charset="0"/>
                                          </a:rPr>
                                          <m:t>𝑡</m:t>
                                        </m:r>
                                      </m:sub>
                                    </m:sSub>
                                    <m:r>
                                      <a:rPr lang="en-US" sz="1900" b="0">
                                        <a:latin typeface="Cambria Math" panose="02040503050406030204" pitchFamily="18" charset="0"/>
                                      </a:rPr>
                                      <m:t> </m:t>
                                    </m:r>
                                  </m:e>
                                </m:d>
                              </m:e>
                              <m:sup>
                                <m:r>
                                  <a:rPr lang="en-US" sz="1900" b="0" i="1">
                                    <a:latin typeface="Cambria Math" panose="02040503050406030204" pitchFamily="18" charset="0"/>
                                  </a:rPr>
                                  <m:t>2</m:t>
                                </m:r>
                              </m:sup>
                            </m:sSup>
                            <m:r>
                              <a:rPr lang="en-US" sz="1900" b="0" i="1">
                                <a:latin typeface="Cambria Math" panose="02040503050406030204" pitchFamily="18" charset="0"/>
                              </a:rPr>
                              <m:t>∗</m:t>
                            </m:r>
                            <m:r>
                              <a:rPr lang="en-US" sz="1900" b="0">
                                <a:latin typeface="Cambria Math" panose="02040503050406030204" pitchFamily="18" charset="0"/>
                              </a:rPr>
                              <m:t> </m:t>
                            </m:r>
                            <m:f>
                              <m:fPr>
                                <m:ctrlPr>
                                  <a:rPr lang="en-US" sz="1900" i="1">
                                    <a:latin typeface="Cambria Math" panose="02040503050406030204" pitchFamily="18" charset="0"/>
                                  </a:rPr>
                                </m:ctrlPr>
                              </m:fPr>
                              <m:num>
                                <m:sSub>
                                  <m:sSubPr>
                                    <m:ctrlPr>
                                      <a:rPr lang="en-US" sz="1900" i="1">
                                        <a:latin typeface="Cambria Math" panose="02040503050406030204" pitchFamily="18" charset="0"/>
                                      </a:rPr>
                                    </m:ctrlPr>
                                  </m:sSubPr>
                                  <m:e>
                                    <m:r>
                                      <a:rPr lang="en-US" sz="1900" b="0" i="1">
                                        <a:latin typeface="Cambria Math" panose="02040503050406030204" pitchFamily="18" charset="0"/>
                                      </a:rPr>
                                      <m:t>𝑢</m:t>
                                    </m:r>
                                  </m:e>
                                  <m:sub>
                                    <m:r>
                                      <a:rPr lang="en-US" sz="1900" b="0" i="1">
                                        <a:latin typeface="Cambria Math" panose="02040503050406030204" pitchFamily="18" charset="0"/>
                                      </a:rPr>
                                      <m:t>1</m:t>
                                    </m:r>
                                  </m:sub>
                                </m:sSub>
                              </m:num>
                              <m:den>
                                <m:r>
                                  <a:rPr lang="en-US" sz="1900" b="0" i="1">
                                    <a:latin typeface="Cambria Math" panose="02040503050406030204" pitchFamily="18" charset="0"/>
                                  </a:rPr>
                                  <m:t>2</m:t>
                                </m:r>
                              </m:den>
                            </m:f>
                            <m:r>
                              <a:rPr lang="en-US" sz="1900" b="0">
                                <a:latin typeface="Cambria Math" panose="02040503050406030204" pitchFamily="18" charset="0"/>
                              </a:rPr>
                              <m:t> </m:t>
                            </m:r>
                          </m:den>
                        </m:f>
                        <m:r>
                          <a:rPr lang="en-US" sz="1900" b="0" i="1">
                            <a:latin typeface="Cambria Math" panose="02040503050406030204" pitchFamily="18" charset="0"/>
                          </a:rPr>
                          <m:t>]</m:t>
                        </m:r>
                      </m:e>
                      <m:sup>
                        <m:r>
                          <a:rPr lang="en-US" sz="1900" b="0" i="1">
                            <a:latin typeface="Cambria Math" panose="02040503050406030204" pitchFamily="18" charset="0"/>
                          </a:rPr>
                          <m:t>𝑠</m:t>
                        </m:r>
                      </m:sup>
                    </m:sSup>
                    <m:r>
                      <a:rPr lang="en-US" sz="1900" b="0" i="1">
                        <a:latin typeface="Cambria Math" panose="02040503050406030204" pitchFamily="18" charset="0"/>
                      </a:rPr>
                      <m:t>∗</m:t>
                    </m:r>
                    <m:func>
                      <m:funcPr>
                        <m:ctrlPr>
                          <a:rPr lang="en-US" sz="1900" i="1">
                            <a:latin typeface="Cambria Math" panose="02040503050406030204" pitchFamily="18" charset="0"/>
                          </a:rPr>
                        </m:ctrlPr>
                      </m:funcPr>
                      <m:fName>
                        <m:r>
                          <a:rPr lang="en-US" sz="1900" b="0" i="1">
                            <a:latin typeface="Cambria Math" panose="02040503050406030204" pitchFamily="18" charset="0"/>
                          </a:rPr>
                          <m:t>𝑒𝑥𝑝</m:t>
                        </m:r>
                      </m:fName>
                      <m:e>
                        <m:d>
                          <m:dPr>
                            <m:begChr m:val="["/>
                            <m:endChr m:val="]"/>
                            <m:ctrlPr>
                              <a:rPr lang="en-US" sz="1900" i="1">
                                <a:latin typeface="Cambria Math" panose="02040503050406030204" pitchFamily="18" charset="0"/>
                              </a:rPr>
                            </m:ctrlPr>
                          </m:dPr>
                          <m:e>
                            <m:r>
                              <a:rPr lang="en-US" sz="1900" b="0" i="1">
                                <a:latin typeface="Cambria Math" panose="02040503050406030204" pitchFamily="18" charset="0"/>
                              </a:rPr>
                              <m:t>−</m:t>
                            </m:r>
                            <m:sSub>
                              <m:sSubPr>
                                <m:ctrlPr>
                                  <a:rPr lang="en-US" sz="1900" i="1">
                                    <a:latin typeface="Cambria Math" panose="02040503050406030204" pitchFamily="18" charset="0"/>
                                  </a:rPr>
                                </m:ctrlPr>
                              </m:sSubPr>
                              <m:e>
                                <m:r>
                                  <a:rPr lang="en-US" sz="1900" b="0" i="1">
                                    <a:latin typeface="Cambria Math" panose="02040503050406030204" pitchFamily="18" charset="0"/>
                                  </a:rPr>
                                  <m:t>𝑢</m:t>
                                </m:r>
                              </m:e>
                              <m:sub>
                                <m:r>
                                  <a:rPr lang="en-US" sz="1900" b="0" i="1">
                                    <a:latin typeface="Cambria Math" panose="02040503050406030204" pitchFamily="18" charset="0"/>
                                  </a:rPr>
                                  <m:t>1</m:t>
                                </m:r>
                              </m:sub>
                            </m:sSub>
                            <m:r>
                              <a:rPr lang="en-US" sz="1900" b="0" i="1">
                                <a:latin typeface="Cambria Math" panose="02040503050406030204" pitchFamily="18" charset="0"/>
                              </a:rPr>
                              <m:t>∗</m:t>
                            </m:r>
                            <m:f>
                              <m:fPr>
                                <m:ctrlPr>
                                  <a:rPr lang="en-US" sz="1900" i="1">
                                    <a:latin typeface="Cambria Math" panose="02040503050406030204" pitchFamily="18" charset="0"/>
                                  </a:rPr>
                                </m:ctrlPr>
                              </m:fPr>
                              <m:num>
                                <m:sSup>
                                  <m:sSupPr>
                                    <m:ctrlPr>
                                      <a:rPr lang="en-US" sz="1900" i="1">
                                        <a:latin typeface="Cambria Math" panose="02040503050406030204" pitchFamily="18" charset="0"/>
                                      </a:rPr>
                                    </m:ctrlPr>
                                  </m:sSupPr>
                                  <m:e>
                                    <m:r>
                                      <a:rPr lang="en-US" sz="1900" b="0" i="1">
                                        <a:latin typeface="Cambria Math" panose="02040503050406030204" pitchFamily="18" charset="0"/>
                                      </a:rPr>
                                      <m:t>𝑧</m:t>
                                    </m:r>
                                  </m:e>
                                  <m:sup>
                                    <m:r>
                                      <a:rPr lang="en-US" sz="1900" b="0" i="1">
                                        <a:latin typeface="Cambria Math" panose="02040503050406030204" pitchFamily="18" charset="0"/>
                                      </a:rPr>
                                      <m:t>𝑚</m:t>
                                    </m:r>
                                    <m:r>
                                      <a:rPr lang="en-US" sz="1900" b="0" i="1">
                                        <a:latin typeface="Cambria Math" panose="02040503050406030204" pitchFamily="18" charset="0"/>
                                      </a:rPr>
                                      <m:t>−</m:t>
                                    </m:r>
                                    <m:r>
                                      <a:rPr lang="en-US" sz="1900" b="0" i="1">
                                        <a:latin typeface="Cambria Math" panose="02040503050406030204" pitchFamily="18" charset="0"/>
                                      </a:rPr>
                                      <m:t>𝑛</m:t>
                                    </m:r>
                                    <m:r>
                                      <a:rPr lang="en-US" sz="1900" b="0" i="1">
                                        <a:latin typeface="Cambria Math" panose="02040503050406030204" pitchFamily="18" charset="0"/>
                                      </a:rPr>
                                      <m:t>+2</m:t>
                                    </m:r>
                                  </m:sup>
                                </m:sSup>
                              </m:num>
                              <m:den>
                                <m:sSup>
                                  <m:sSupPr>
                                    <m:ctrlPr>
                                      <a:rPr lang="en-US" sz="1900" i="1">
                                        <a:latin typeface="Cambria Math" panose="02040503050406030204" pitchFamily="18" charset="0"/>
                                      </a:rPr>
                                    </m:ctrlPr>
                                  </m:sSupPr>
                                  <m:e>
                                    <m:r>
                                      <a:rPr lang="en-US" sz="1900" b="0" i="1">
                                        <a:latin typeface="Cambria Math" panose="02040503050406030204" pitchFamily="18" charset="0"/>
                                      </a:rPr>
                                      <m:t>((</m:t>
                                    </m:r>
                                    <m:r>
                                      <a:rPr lang="en-US" sz="1900" b="0" i="1">
                                        <a:latin typeface="Cambria Math" panose="02040503050406030204" pitchFamily="18" charset="0"/>
                                      </a:rPr>
                                      <m:t>𝑚</m:t>
                                    </m:r>
                                    <m:r>
                                      <a:rPr lang="en-US" sz="1900" b="0" i="1">
                                        <a:latin typeface="Cambria Math" panose="02040503050406030204" pitchFamily="18" charset="0"/>
                                      </a:rPr>
                                      <m:t>−</m:t>
                                    </m:r>
                                    <m:r>
                                      <a:rPr lang="en-US" sz="1900" b="0" i="1">
                                        <a:latin typeface="Cambria Math" panose="02040503050406030204" pitchFamily="18" charset="0"/>
                                      </a:rPr>
                                      <m:t>𝑛</m:t>
                                    </m:r>
                                    <m:r>
                                      <a:rPr lang="en-US" sz="1900" b="0" i="1">
                                        <a:latin typeface="Cambria Math" panose="02040503050406030204" pitchFamily="18" charset="0"/>
                                      </a:rPr>
                                      <m:t>+2)</m:t>
                                    </m:r>
                                  </m:e>
                                  <m:sup>
                                    <m:r>
                                      <a:rPr lang="en-US" sz="1900" b="0" i="1">
                                        <a:latin typeface="Cambria Math" panose="02040503050406030204" pitchFamily="18" charset="0"/>
                                      </a:rPr>
                                      <m:t>2</m:t>
                                    </m:r>
                                  </m:sup>
                                </m:sSup>
                                <m:r>
                                  <a:rPr lang="en-US" sz="1900" b="0" i="1">
                                    <a:latin typeface="Cambria Math" panose="02040503050406030204" pitchFamily="18" charset="0"/>
                                  </a:rPr>
                                  <m:t>∗</m:t>
                                </m:r>
                                <m:sSup>
                                  <m:sSupPr>
                                    <m:ctrlPr>
                                      <a:rPr lang="en-US" sz="1900" i="1">
                                        <a:latin typeface="Cambria Math" panose="02040503050406030204" pitchFamily="18" charset="0"/>
                                      </a:rPr>
                                    </m:ctrlPr>
                                  </m:sSupPr>
                                  <m:e>
                                    <m:d>
                                      <m:dPr>
                                        <m:begChr m:val="["/>
                                        <m:endChr m:val="]"/>
                                        <m:ctrlPr>
                                          <a:rPr lang="en-US" sz="1900" i="1">
                                            <a:latin typeface="Cambria Math" panose="02040503050406030204" pitchFamily="18" charset="0"/>
                                          </a:rPr>
                                        </m:ctrlPr>
                                      </m:dPr>
                                      <m:e>
                                        <m:f>
                                          <m:fPr>
                                            <m:ctrlPr>
                                              <a:rPr lang="en-US" sz="1900" i="1">
                                                <a:latin typeface="Cambria Math" panose="02040503050406030204" pitchFamily="18" charset="0"/>
                                              </a:rPr>
                                            </m:ctrlPr>
                                          </m:fPr>
                                          <m:num>
                                            <m:r>
                                              <a:rPr lang="en-US" sz="1900" b="0" i="1">
                                                <a:latin typeface="Cambria Math" panose="02040503050406030204" pitchFamily="18" charset="0"/>
                                              </a:rPr>
                                              <m:t>𝑎</m:t>
                                            </m:r>
                                            <m:r>
                                              <a:rPr lang="en-US" sz="1900" b="0" i="1">
                                                <a:latin typeface="Cambria Math" panose="02040503050406030204" pitchFamily="18" charset="0"/>
                                              </a:rPr>
                                              <m:t> </m:t>
                                            </m:r>
                                            <m:sSub>
                                              <m:sSubPr>
                                                <m:ctrlPr>
                                                  <a:rPr lang="en-US" sz="1900" i="1">
                                                    <a:latin typeface="Cambria Math" panose="02040503050406030204" pitchFamily="18" charset="0"/>
                                                  </a:rPr>
                                                </m:ctrlPr>
                                              </m:sSubPr>
                                              <m:e>
                                                <m:r>
                                                  <a:rPr lang="en-US" sz="1900" b="0" i="1">
                                                    <a:latin typeface="Cambria Math" panose="02040503050406030204" pitchFamily="18" charset="0"/>
                                                  </a:rPr>
                                                  <m:t>𝑢</m:t>
                                                </m:r>
                                              </m:e>
                                              <m:sub>
                                                <m:r>
                                                  <a:rPr lang="en-US" sz="1900" b="0" i="1">
                                                    <a:latin typeface="Cambria Math" panose="02040503050406030204" pitchFamily="18" charset="0"/>
                                                  </a:rPr>
                                                  <m:t>∗</m:t>
                                                </m:r>
                                              </m:sub>
                                            </m:sSub>
                                            <m:r>
                                              <a:rPr lang="en-US" sz="1900" b="0">
                                                <a:latin typeface="Cambria Math" panose="02040503050406030204" pitchFamily="18" charset="0"/>
                                              </a:rPr>
                                              <m:t> </m:t>
                                            </m:r>
                                            <m:r>
                                              <a:rPr lang="en-US" sz="1900" b="0" i="1">
                                                <a:latin typeface="Cambria Math" panose="02040503050406030204" pitchFamily="18" charset="0"/>
                                              </a:rPr>
                                              <m:t>𝑥</m:t>
                                            </m:r>
                                          </m:num>
                                          <m:den>
                                            <m:sSub>
                                              <m:sSubPr>
                                                <m:ctrlPr>
                                                  <a:rPr lang="en-US" sz="1900" i="1">
                                                    <a:latin typeface="Cambria Math" panose="02040503050406030204" pitchFamily="18" charset="0"/>
                                                  </a:rPr>
                                                </m:ctrlPr>
                                              </m:sSubPr>
                                              <m:e>
                                                <m:r>
                                                  <a:rPr lang="en-US" sz="1900" b="0" i="1">
                                                    <a:latin typeface="Cambria Math" panose="02040503050406030204" pitchFamily="18" charset="0"/>
                                                  </a:rPr>
                                                  <m:t>𝑢</m:t>
                                                </m:r>
                                              </m:e>
                                              <m:sub>
                                                <m:r>
                                                  <a:rPr lang="en-US" sz="1900" b="0" i="1">
                                                    <a:latin typeface="Cambria Math" panose="02040503050406030204" pitchFamily="18" charset="0"/>
                                                  </a:rPr>
                                                  <m:t>1</m:t>
                                                </m:r>
                                              </m:sub>
                                            </m:sSub>
                                            <m:r>
                                              <a:rPr lang="en-US" sz="1900" b="0">
                                                <a:latin typeface="Cambria Math" panose="02040503050406030204" pitchFamily="18" charset="0"/>
                                              </a:rPr>
                                              <m:t>+</m:t>
                                            </m:r>
                                            <m:sSub>
                                              <m:sSubPr>
                                                <m:ctrlPr>
                                                  <a:rPr lang="en-US" sz="1900" i="1">
                                                    <a:latin typeface="Cambria Math" panose="02040503050406030204" pitchFamily="18" charset="0"/>
                                                  </a:rPr>
                                                </m:ctrlPr>
                                              </m:sSubPr>
                                              <m:e>
                                                <m:r>
                                                  <a:rPr lang="en-US" sz="1900" b="0" i="1">
                                                    <a:latin typeface="Cambria Math" panose="02040503050406030204" pitchFamily="18" charset="0"/>
                                                  </a:rPr>
                                                  <m:t>𝑏</m:t>
                                                </m:r>
                                              </m:e>
                                              <m:sub>
                                                <m:r>
                                                  <a:rPr lang="en-US" sz="1900" b="0" i="1">
                                                    <a:latin typeface="Cambria Math" panose="02040503050406030204" pitchFamily="18" charset="0"/>
                                                  </a:rPr>
                                                  <m:t>𝑠</m:t>
                                                </m:r>
                                              </m:sub>
                                            </m:sSub>
                                            <m:sSub>
                                              <m:sSubPr>
                                                <m:ctrlPr>
                                                  <a:rPr lang="en-US" sz="1900" i="1">
                                                    <a:latin typeface="Cambria Math" panose="02040503050406030204" pitchFamily="18" charset="0"/>
                                                  </a:rPr>
                                                </m:ctrlPr>
                                              </m:sSubPr>
                                              <m:e>
                                                <m:r>
                                                  <a:rPr lang="en-US" sz="1900" b="0" i="1">
                                                    <a:latin typeface="Cambria Math" panose="02040503050406030204" pitchFamily="18" charset="0"/>
                                                  </a:rPr>
                                                  <m:t>𝑢</m:t>
                                                </m:r>
                                              </m:e>
                                              <m:sub>
                                                <m:r>
                                                  <a:rPr lang="en-US" sz="1900" b="0" i="1">
                                                    <a:latin typeface="Cambria Math" panose="02040503050406030204" pitchFamily="18" charset="0"/>
                                                  </a:rPr>
                                                  <m:t>∗</m:t>
                                                </m:r>
                                              </m:sub>
                                            </m:sSub>
                                            <m:sSup>
                                              <m:sSupPr>
                                                <m:ctrlPr>
                                                  <a:rPr lang="en-US" sz="1900" i="1">
                                                    <a:latin typeface="Cambria Math" panose="02040503050406030204" pitchFamily="18" charset="0"/>
                                                  </a:rPr>
                                                </m:ctrlPr>
                                              </m:sSupPr>
                                              <m:e>
                                                <m:d>
                                                  <m:dPr>
                                                    <m:ctrlPr>
                                                      <a:rPr lang="en-US" sz="1900" i="1">
                                                        <a:latin typeface="Cambria Math" panose="02040503050406030204" pitchFamily="18" charset="0"/>
                                                      </a:rPr>
                                                    </m:ctrlPr>
                                                  </m:dPr>
                                                  <m:e>
                                                    <m:f>
                                                      <m:fPr>
                                                        <m:ctrlPr>
                                                          <a:rPr lang="en-US" sz="1900" i="1">
                                                            <a:latin typeface="Cambria Math" panose="02040503050406030204" pitchFamily="18" charset="0"/>
                                                          </a:rPr>
                                                        </m:ctrlPr>
                                                      </m:fPr>
                                                      <m:num>
                                                        <m:r>
                                                          <a:rPr lang="en-US" sz="1900" b="0" i="1">
                                                            <a:latin typeface="Cambria Math" panose="02040503050406030204" pitchFamily="18" charset="0"/>
                                                          </a:rPr>
                                                          <m:t>𝑥</m:t>
                                                        </m:r>
                                                      </m:num>
                                                      <m:den>
                                                        <m:r>
                                                          <a:rPr lang="en-US" sz="1900" b="0" i="1">
                                                            <a:latin typeface="Cambria Math" panose="02040503050406030204" pitchFamily="18" charset="0"/>
                                                          </a:rPr>
                                                          <m:t>𝐿</m:t>
                                                        </m:r>
                                                      </m:den>
                                                    </m:f>
                                                  </m:e>
                                                </m:d>
                                              </m:e>
                                              <m:sup>
                                                <m:f>
                                                  <m:fPr>
                                                    <m:ctrlPr>
                                                      <a:rPr lang="en-US" sz="1900" i="1">
                                                        <a:latin typeface="Cambria Math" panose="02040503050406030204" pitchFamily="18" charset="0"/>
                                                      </a:rPr>
                                                    </m:ctrlPr>
                                                  </m:fPr>
                                                  <m:num>
                                                    <m:r>
                                                      <a:rPr lang="en-US" sz="1900" b="0" i="1">
                                                        <a:latin typeface="Cambria Math" panose="02040503050406030204" pitchFamily="18" charset="0"/>
                                                      </a:rPr>
                                                      <m:t>2</m:t>
                                                    </m:r>
                                                  </m:num>
                                                  <m:den>
                                                    <m:r>
                                                      <a:rPr lang="en-US" sz="1900" b="0" i="1">
                                                        <a:latin typeface="Cambria Math" panose="02040503050406030204" pitchFamily="18" charset="0"/>
                                                      </a:rPr>
                                                      <m:t>3</m:t>
                                                    </m:r>
                                                  </m:den>
                                                </m:f>
                                              </m:sup>
                                            </m:sSup>
                                          </m:den>
                                        </m:f>
                                        <m:r>
                                          <a:rPr lang="en-US" sz="1900" b="0">
                                            <a:latin typeface="Cambria Math" panose="02040503050406030204" pitchFamily="18" charset="0"/>
                                          </a:rPr>
                                          <m:t>+ </m:t>
                                        </m:r>
                                        <m:sSub>
                                          <m:sSubPr>
                                            <m:ctrlPr>
                                              <a:rPr lang="en-US" sz="1900" i="1">
                                                <a:latin typeface="Cambria Math" panose="02040503050406030204" pitchFamily="18" charset="0"/>
                                              </a:rPr>
                                            </m:ctrlPr>
                                          </m:sSubPr>
                                          <m:e>
                                            <m:r>
                                              <a:rPr lang="en-US" sz="1900" b="0" i="1">
                                                <a:latin typeface="Cambria Math" panose="02040503050406030204" pitchFamily="18" charset="0"/>
                                              </a:rPr>
                                              <m:t>𝑚</m:t>
                                            </m:r>
                                          </m:e>
                                          <m:sub>
                                            <m:r>
                                              <a:rPr lang="en-US" sz="1900" b="0" i="1">
                                                <a:latin typeface="Cambria Math" panose="02040503050406030204" pitchFamily="18" charset="0"/>
                                              </a:rPr>
                                              <m:t>𝑡</m:t>
                                            </m:r>
                                          </m:sub>
                                        </m:sSub>
                                        <m:r>
                                          <a:rPr lang="en-US" sz="1900" b="0">
                                            <a:latin typeface="Cambria Math" panose="02040503050406030204" pitchFamily="18" charset="0"/>
                                          </a:rPr>
                                          <m:t> </m:t>
                                        </m:r>
                                      </m:e>
                                    </m:d>
                                  </m:e>
                                  <m:sup>
                                    <m:r>
                                      <a:rPr lang="en-US" sz="1900" b="0" i="1">
                                        <a:latin typeface="Cambria Math" panose="02040503050406030204" pitchFamily="18" charset="0"/>
                                      </a:rPr>
                                      <m:t>2</m:t>
                                    </m:r>
                                  </m:sup>
                                </m:sSup>
                                <m:r>
                                  <a:rPr lang="en-US" sz="1900" b="0" i="1">
                                    <a:latin typeface="Cambria Math" panose="02040503050406030204" pitchFamily="18" charset="0"/>
                                  </a:rPr>
                                  <m:t>∗</m:t>
                                </m:r>
                                <m:r>
                                  <a:rPr lang="en-US" sz="1900" b="0">
                                    <a:latin typeface="Cambria Math" panose="02040503050406030204" pitchFamily="18" charset="0"/>
                                  </a:rPr>
                                  <m:t> </m:t>
                                </m:r>
                                <m:f>
                                  <m:fPr>
                                    <m:ctrlPr>
                                      <a:rPr lang="en-US" sz="1900" i="1">
                                        <a:latin typeface="Cambria Math" panose="02040503050406030204" pitchFamily="18" charset="0"/>
                                      </a:rPr>
                                    </m:ctrlPr>
                                  </m:fPr>
                                  <m:num>
                                    <m:sSub>
                                      <m:sSubPr>
                                        <m:ctrlPr>
                                          <a:rPr lang="en-US" sz="1900" i="1">
                                            <a:latin typeface="Cambria Math" panose="02040503050406030204" pitchFamily="18" charset="0"/>
                                          </a:rPr>
                                        </m:ctrlPr>
                                      </m:sSubPr>
                                      <m:e>
                                        <m:r>
                                          <a:rPr lang="en-US" sz="1900" b="0" i="1">
                                            <a:latin typeface="Cambria Math" panose="02040503050406030204" pitchFamily="18" charset="0"/>
                                          </a:rPr>
                                          <m:t>𝑢</m:t>
                                        </m:r>
                                      </m:e>
                                      <m:sub>
                                        <m:r>
                                          <a:rPr lang="en-US" sz="1900" b="0" i="1">
                                            <a:latin typeface="Cambria Math" panose="02040503050406030204" pitchFamily="18" charset="0"/>
                                          </a:rPr>
                                          <m:t>1</m:t>
                                        </m:r>
                                      </m:sub>
                                    </m:sSub>
                                  </m:num>
                                  <m:den>
                                    <m:r>
                                      <a:rPr lang="en-US" sz="1900" b="0" i="1">
                                        <a:latin typeface="Cambria Math" panose="02040503050406030204" pitchFamily="18" charset="0"/>
                                      </a:rPr>
                                      <m:t>2</m:t>
                                    </m:r>
                                  </m:den>
                                </m:f>
                                <m:r>
                                  <a:rPr lang="en-US" sz="1900" b="0">
                                    <a:latin typeface="Cambria Math" panose="02040503050406030204" pitchFamily="18" charset="0"/>
                                  </a:rPr>
                                  <m:t> </m:t>
                                </m:r>
                                <m:r>
                                  <a:rPr lang="en-US" sz="1900" b="0" i="1">
                                    <a:latin typeface="Cambria Math" panose="02040503050406030204" pitchFamily="18" charset="0"/>
                                  </a:rPr>
                                  <m:t>)</m:t>
                                </m:r>
                              </m:den>
                            </m:f>
                          </m:e>
                        </m:d>
                      </m:e>
                    </m:func>
                  </m:oMath>
                </a14:m>
                <a:r>
                  <a:rPr lang="en-US" sz="1900" dirty="0"/>
                  <a:t>   </a:t>
                </a:r>
              </a:p>
              <a:p>
                <a:pPr marL="0" indent="0">
                  <a:buNone/>
                </a:pPr>
                <a:endParaRPr lang="en-US" sz="1900" dirty="0"/>
              </a:p>
            </p:txBody>
          </p:sp>
        </mc:Choice>
        <mc:Fallback xmlns="">
          <p:sp>
            <p:nvSpPr>
              <p:cNvPr id="3" name="Content Placeholder 2">
                <a:extLst>
                  <a:ext uri="{FF2B5EF4-FFF2-40B4-BE49-F238E27FC236}">
                    <a16:creationId xmlns:a16="http://schemas.microsoft.com/office/drawing/2014/main" id="{C8609FC1-AC53-439B-A2BD-5164E51B1FC1}"/>
                  </a:ext>
                </a:extLst>
              </p:cNvPr>
              <p:cNvSpPr>
                <a:spLocks noGrp="1" noRot="1" noChangeAspect="1" noMove="1" noResize="1" noEditPoints="1" noAdjustHandles="1" noChangeArrowheads="1" noChangeShapeType="1" noTextEdit="1"/>
              </p:cNvSpPr>
              <p:nvPr>
                <p:ph idx="1"/>
              </p:nvPr>
            </p:nvSpPr>
            <p:spPr>
              <a:xfrm>
                <a:off x="1295401" y="3151762"/>
                <a:ext cx="10111032" cy="2724106"/>
              </a:xfr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376257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E0AFF-450C-42C4-9705-EEE406150F3B}"/>
              </a:ext>
            </a:extLst>
          </p:cNvPr>
          <p:cNvSpPr>
            <a:spLocks noGrp="1"/>
          </p:cNvSpPr>
          <p:nvPr>
            <p:ph type="title"/>
          </p:nvPr>
        </p:nvSpPr>
        <p:spPr/>
        <p:txBody>
          <a:bodyPr/>
          <a:lstStyle/>
          <a:p>
            <a:r>
              <a:rPr lang="en-US" dirty="0"/>
              <a:t>Sensitivity analysis</a:t>
            </a:r>
          </a:p>
        </p:txBody>
      </p:sp>
      <p:pic>
        <p:nvPicPr>
          <p:cNvPr id="4" name="Content Placeholder 3">
            <a:extLst>
              <a:ext uri="{FF2B5EF4-FFF2-40B4-BE49-F238E27FC236}">
                <a16:creationId xmlns:a16="http://schemas.microsoft.com/office/drawing/2014/main" id="{4B39709F-AD9F-42C5-BA24-EE5BBF534703}"/>
              </a:ext>
            </a:extLst>
          </p:cNvPr>
          <p:cNvPicPr>
            <a:picLocks noGrp="1"/>
          </p:cNvPicPr>
          <p:nvPr>
            <p:ph idx="1"/>
          </p:nvPr>
        </p:nvPicPr>
        <p:blipFill>
          <a:blip r:embed="rId2">
            <a:extLst>
              <a:ext uri="{28A0092B-C50C-407E-A947-70E740481C1C}">
                <a14:useLocalDpi xmlns:a14="http://schemas.microsoft.com/office/drawing/2010/main" val="0"/>
              </a:ext>
            </a:extLst>
          </a:blip>
          <a:stretch>
            <a:fillRect/>
          </a:stretch>
        </p:blipFill>
        <p:spPr bwMode="auto">
          <a:xfrm>
            <a:off x="1295402" y="2489369"/>
            <a:ext cx="5449722" cy="3317875"/>
          </a:xfrm>
          <a:prstGeom prst="rect">
            <a:avLst/>
          </a:prstGeom>
          <a:noFill/>
          <a:ln>
            <a:noFill/>
          </a:ln>
        </p:spPr>
      </p:pic>
      <p:graphicFrame>
        <p:nvGraphicFramePr>
          <p:cNvPr id="5" name="Content Placeholder 3">
            <a:extLst>
              <a:ext uri="{FF2B5EF4-FFF2-40B4-BE49-F238E27FC236}">
                <a16:creationId xmlns:a16="http://schemas.microsoft.com/office/drawing/2014/main" id="{DA5AF351-3738-4AFF-8CF3-B926E4AF5281}"/>
              </a:ext>
            </a:extLst>
          </p:cNvPr>
          <p:cNvGraphicFramePr>
            <a:graphicFrameLocks/>
          </p:cNvGraphicFramePr>
          <p:nvPr>
            <p:extLst>
              <p:ext uri="{D42A27DB-BD31-4B8C-83A1-F6EECF244321}">
                <p14:modId xmlns:p14="http://schemas.microsoft.com/office/powerpoint/2010/main" val="2396337085"/>
              </p:ext>
            </p:extLst>
          </p:nvPr>
        </p:nvGraphicFramePr>
        <p:xfrm>
          <a:off x="6828250" y="3564791"/>
          <a:ext cx="4301567" cy="2242453"/>
        </p:xfrm>
        <a:graphic>
          <a:graphicData uri="http://schemas.openxmlformats.org/drawingml/2006/table">
            <a:tbl>
              <a:tblPr firstRow="1" firstCol="1" bandRow="1">
                <a:tableStyleId>{5C22544A-7EE6-4342-B048-85BDC9FD1C3A}</a:tableStyleId>
              </a:tblPr>
              <a:tblGrid>
                <a:gridCol w="791663">
                  <a:extLst>
                    <a:ext uri="{9D8B030D-6E8A-4147-A177-3AD203B41FA5}">
                      <a16:colId xmlns:a16="http://schemas.microsoft.com/office/drawing/2014/main" val="2577163973"/>
                    </a:ext>
                  </a:extLst>
                </a:gridCol>
                <a:gridCol w="929428">
                  <a:extLst>
                    <a:ext uri="{9D8B030D-6E8A-4147-A177-3AD203B41FA5}">
                      <a16:colId xmlns:a16="http://schemas.microsoft.com/office/drawing/2014/main" val="2127722257"/>
                    </a:ext>
                  </a:extLst>
                </a:gridCol>
                <a:gridCol w="1290238">
                  <a:extLst>
                    <a:ext uri="{9D8B030D-6E8A-4147-A177-3AD203B41FA5}">
                      <a16:colId xmlns:a16="http://schemas.microsoft.com/office/drawing/2014/main" val="393142630"/>
                    </a:ext>
                  </a:extLst>
                </a:gridCol>
                <a:gridCol w="1290238">
                  <a:extLst>
                    <a:ext uri="{9D8B030D-6E8A-4147-A177-3AD203B41FA5}">
                      <a16:colId xmlns:a16="http://schemas.microsoft.com/office/drawing/2014/main" val="367100633"/>
                    </a:ext>
                  </a:extLst>
                </a:gridCol>
              </a:tblGrid>
              <a:tr h="544741">
                <a:tc>
                  <a:txBody>
                    <a:bodyPr/>
                    <a:lstStyle/>
                    <a:p>
                      <a:pPr marL="0" marR="0" algn="ctr">
                        <a:lnSpc>
                          <a:spcPts val="1300"/>
                        </a:lnSpc>
                        <a:spcBef>
                          <a:spcPts val="0"/>
                        </a:spcBef>
                        <a:spcAft>
                          <a:spcPts val="0"/>
                        </a:spcAft>
                      </a:pPr>
                      <a:r>
                        <a:rPr lang="en-US" sz="1000">
                          <a:effectLst/>
                        </a:rPr>
                        <a:t> </a:t>
                      </a:r>
                      <a:endPar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Categories</a:t>
                      </a:r>
                      <a:endPar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Changes in calibration residuals</a:t>
                      </a:r>
                      <a:endPar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Changes in model conclusions</a:t>
                      </a:r>
                      <a:endPar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99258365"/>
                  </a:ext>
                </a:extLst>
              </a:tr>
              <a:tr h="471646">
                <a:tc rowSpan="4">
                  <a:txBody>
                    <a:bodyPr/>
                    <a:lstStyle/>
                    <a:p>
                      <a:pPr marL="0" marR="0" algn="ctr">
                        <a:lnSpc>
                          <a:spcPts val="1300"/>
                        </a:lnSpc>
                        <a:spcBef>
                          <a:spcPts val="0"/>
                        </a:spcBef>
                        <a:spcAft>
                          <a:spcPts val="0"/>
                        </a:spcAft>
                      </a:pPr>
                      <a:r>
                        <a:rPr lang="en-US" sz="1000">
                          <a:effectLst/>
                        </a:rPr>
                        <a:t>Variation in</a:t>
                      </a:r>
                    </a:p>
                    <a:p>
                      <a:pPr marL="0" marR="0" algn="ctr">
                        <a:lnSpc>
                          <a:spcPts val="1300"/>
                        </a:lnSpc>
                        <a:spcBef>
                          <a:spcPts val="0"/>
                        </a:spcBef>
                        <a:spcAft>
                          <a:spcPts val="0"/>
                        </a:spcAft>
                      </a:pPr>
                      <a:r>
                        <a:rPr lang="en-US" sz="1000">
                          <a:effectLst/>
                        </a:rPr>
                        <a:t> input parameters</a:t>
                      </a:r>
                      <a:endPar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Type I</a:t>
                      </a:r>
                      <a:endPar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dirty="0">
                          <a:effectLst/>
                        </a:rPr>
                        <a:t>X</a:t>
                      </a:r>
                      <a:endParaRPr lang="en-US" sz="1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X</a:t>
                      </a:r>
                      <a:endPar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958069275"/>
                  </a:ext>
                </a:extLst>
              </a:tr>
              <a:tr h="471646">
                <a:tc vMerge="1">
                  <a:txBody>
                    <a:bodyPr/>
                    <a:lstStyle/>
                    <a:p>
                      <a:endParaRPr lang="en-US"/>
                    </a:p>
                  </a:txBody>
                  <a:tcPr/>
                </a:tc>
                <a:tc>
                  <a:txBody>
                    <a:bodyPr/>
                    <a:lstStyle/>
                    <a:p>
                      <a:pPr marL="0" marR="0" algn="ctr">
                        <a:lnSpc>
                          <a:spcPts val="1300"/>
                        </a:lnSpc>
                        <a:spcBef>
                          <a:spcPts val="0"/>
                        </a:spcBef>
                        <a:spcAft>
                          <a:spcPts val="0"/>
                        </a:spcAft>
                      </a:pPr>
                      <a:r>
                        <a:rPr lang="en-US" sz="1000">
                          <a:effectLst/>
                        </a:rPr>
                        <a:t>Type II</a:t>
                      </a:r>
                      <a:endPar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a:t>
                      </a:r>
                      <a:endPar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X</a:t>
                      </a:r>
                      <a:endPar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365964343"/>
                  </a:ext>
                </a:extLst>
              </a:tr>
              <a:tr h="480182">
                <a:tc vMerge="1">
                  <a:txBody>
                    <a:bodyPr/>
                    <a:lstStyle/>
                    <a:p>
                      <a:endParaRPr lang="en-US"/>
                    </a:p>
                  </a:txBody>
                  <a:tcPr/>
                </a:tc>
                <a:tc>
                  <a:txBody>
                    <a:bodyPr/>
                    <a:lstStyle/>
                    <a:p>
                      <a:pPr marL="0" marR="0" algn="ctr">
                        <a:lnSpc>
                          <a:spcPts val="1300"/>
                        </a:lnSpc>
                        <a:spcBef>
                          <a:spcPts val="0"/>
                        </a:spcBef>
                        <a:spcAft>
                          <a:spcPts val="0"/>
                        </a:spcAft>
                      </a:pPr>
                      <a:r>
                        <a:rPr lang="en-US" sz="1000">
                          <a:effectLst/>
                        </a:rPr>
                        <a:t>Type III</a:t>
                      </a:r>
                      <a:endPar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a:t>
                      </a:r>
                      <a:endPar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a:t>
                      </a:r>
                      <a:endPar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206520725"/>
                  </a:ext>
                </a:extLst>
              </a:tr>
              <a:tr h="274238">
                <a:tc vMerge="1">
                  <a:txBody>
                    <a:bodyPr/>
                    <a:lstStyle/>
                    <a:p>
                      <a:endParaRPr lang="en-US"/>
                    </a:p>
                  </a:txBody>
                  <a:tcPr/>
                </a:tc>
                <a:tc>
                  <a:txBody>
                    <a:bodyPr/>
                    <a:lstStyle/>
                    <a:p>
                      <a:pPr marL="0" marR="0" algn="ctr">
                        <a:lnSpc>
                          <a:spcPts val="1300"/>
                        </a:lnSpc>
                        <a:spcBef>
                          <a:spcPts val="0"/>
                        </a:spcBef>
                        <a:spcAft>
                          <a:spcPts val="0"/>
                        </a:spcAft>
                      </a:pPr>
                      <a:r>
                        <a:rPr lang="en-US" sz="1000">
                          <a:effectLst/>
                        </a:rPr>
                        <a:t>Type IV</a:t>
                      </a:r>
                      <a:endPar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a:effectLst/>
                        </a:rPr>
                        <a:t>X</a:t>
                      </a:r>
                      <a:endParaRPr lang="en-US" sz="10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r>
                        <a:rPr lang="en-US" sz="1000" dirty="0">
                          <a:effectLst/>
                        </a:rPr>
                        <a:t>✓</a:t>
                      </a:r>
                      <a:endParaRPr lang="en-US" sz="1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2849833924"/>
                  </a:ext>
                </a:extLst>
              </a:tr>
            </a:tbl>
          </a:graphicData>
        </a:graphic>
      </p:graphicFrame>
      <p:sp>
        <p:nvSpPr>
          <p:cNvPr id="3" name="Rectangle 2">
            <a:extLst>
              <a:ext uri="{FF2B5EF4-FFF2-40B4-BE49-F238E27FC236}">
                <a16:creationId xmlns:a16="http://schemas.microsoft.com/office/drawing/2014/main" id="{452938EA-1742-4311-B7EB-B4193E1A3D0E}"/>
              </a:ext>
            </a:extLst>
          </p:cNvPr>
          <p:cNvSpPr/>
          <p:nvPr/>
        </p:nvSpPr>
        <p:spPr>
          <a:xfrm>
            <a:off x="6828251" y="3041571"/>
            <a:ext cx="4151474" cy="523220"/>
          </a:xfrm>
          <a:prstGeom prst="rect">
            <a:avLst/>
          </a:prstGeom>
        </p:spPr>
        <p:txBody>
          <a:bodyPr wrap="square">
            <a:spAutoFit/>
          </a:bodyPr>
          <a:lstStyle/>
          <a:p>
            <a:pPr algn="ctr"/>
            <a:r>
              <a:rPr lang="en-US" altLang="en-US" sz="1400" dirty="0">
                <a:solidFill>
                  <a:srgbClr val="000000"/>
                </a:solidFill>
                <a:latin typeface="Palatino Linotype" panose="02040502050505030304" pitchFamily="18" charset="0"/>
                <a:ea typeface="Times New Roman" panose="02020603050405020304" pitchFamily="18" charset="0"/>
                <a:cs typeface="Times New Roman" panose="02020603050405020304" pitchFamily="18" charset="0"/>
              </a:rPr>
              <a:t>The categories' sensitivity analysis and output changes</a:t>
            </a:r>
            <a:endParaRPr lang="en-US" sz="1400" dirty="0"/>
          </a:p>
        </p:txBody>
      </p:sp>
    </p:spTree>
    <p:extLst>
      <p:ext uri="{BB962C8B-B14F-4D97-AF65-F5344CB8AC3E}">
        <p14:creationId xmlns:p14="http://schemas.microsoft.com/office/powerpoint/2010/main" val="1403240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9EEB0-5759-4A50-A5A6-678561F07606}"/>
              </a:ext>
            </a:extLst>
          </p:cNvPr>
          <p:cNvSpPr>
            <a:spLocks noGrp="1"/>
          </p:cNvSpPr>
          <p:nvPr>
            <p:ph type="title"/>
          </p:nvPr>
        </p:nvSpPr>
        <p:spPr/>
        <p:txBody>
          <a:bodyPr>
            <a:normAutofit fontScale="90000"/>
          </a:bodyPr>
          <a:lstStyle/>
          <a:p>
            <a:r>
              <a:rPr lang="en-US" dirty="0"/>
              <a:t>Ranges of the independent input variable used for the sensitivity analysis </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598F4678-6AEB-4F49-9708-A856548BEFAD}"/>
                  </a:ext>
                </a:extLst>
              </p:cNvPr>
              <p:cNvGraphicFramePr>
                <a:graphicFrameLocks noGrp="1"/>
              </p:cNvGraphicFramePr>
              <p:nvPr>
                <p:ph idx="1"/>
                <p:extLst>
                  <p:ext uri="{D42A27DB-BD31-4B8C-83A1-F6EECF244321}">
                    <p14:modId xmlns:p14="http://schemas.microsoft.com/office/powerpoint/2010/main" val="1429636259"/>
                  </p:ext>
                </p:extLst>
              </p:nvPr>
            </p:nvGraphicFramePr>
            <p:xfrm>
              <a:off x="1371600" y="2625418"/>
              <a:ext cx="9448800" cy="2213041"/>
            </p:xfrm>
            <a:graphic>
              <a:graphicData uri="http://schemas.openxmlformats.org/drawingml/2006/table">
                <a:tbl>
                  <a:tblPr firstRow="1" firstCol="1" bandRow="1">
                    <a:tableStyleId>{5C22544A-7EE6-4342-B048-85BDC9FD1C3A}</a:tableStyleId>
                  </a:tblPr>
                  <a:tblGrid>
                    <a:gridCol w="777335">
                      <a:extLst>
                        <a:ext uri="{9D8B030D-6E8A-4147-A177-3AD203B41FA5}">
                          <a16:colId xmlns:a16="http://schemas.microsoft.com/office/drawing/2014/main" val="2373652600"/>
                        </a:ext>
                      </a:extLst>
                    </a:gridCol>
                    <a:gridCol w="1248071">
                      <a:extLst>
                        <a:ext uri="{9D8B030D-6E8A-4147-A177-3AD203B41FA5}">
                          <a16:colId xmlns:a16="http://schemas.microsoft.com/office/drawing/2014/main" val="1048961626"/>
                        </a:ext>
                      </a:extLst>
                    </a:gridCol>
                    <a:gridCol w="1019929">
                      <a:extLst>
                        <a:ext uri="{9D8B030D-6E8A-4147-A177-3AD203B41FA5}">
                          <a16:colId xmlns:a16="http://schemas.microsoft.com/office/drawing/2014/main" val="1718379604"/>
                        </a:ext>
                      </a:extLst>
                    </a:gridCol>
                    <a:gridCol w="1346142">
                      <a:extLst>
                        <a:ext uri="{9D8B030D-6E8A-4147-A177-3AD203B41FA5}">
                          <a16:colId xmlns:a16="http://schemas.microsoft.com/office/drawing/2014/main" val="2510126535"/>
                        </a:ext>
                      </a:extLst>
                    </a:gridCol>
                    <a:gridCol w="1346142">
                      <a:extLst>
                        <a:ext uri="{9D8B030D-6E8A-4147-A177-3AD203B41FA5}">
                          <a16:colId xmlns:a16="http://schemas.microsoft.com/office/drawing/2014/main" val="1077095344"/>
                        </a:ext>
                      </a:extLst>
                    </a:gridCol>
                    <a:gridCol w="1346142">
                      <a:extLst>
                        <a:ext uri="{9D8B030D-6E8A-4147-A177-3AD203B41FA5}">
                          <a16:colId xmlns:a16="http://schemas.microsoft.com/office/drawing/2014/main" val="2921571433"/>
                        </a:ext>
                      </a:extLst>
                    </a:gridCol>
                    <a:gridCol w="1346142">
                      <a:extLst>
                        <a:ext uri="{9D8B030D-6E8A-4147-A177-3AD203B41FA5}">
                          <a16:colId xmlns:a16="http://schemas.microsoft.com/office/drawing/2014/main" val="2170336766"/>
                        </a:ext>
                      </a:extLst>
                    </a:gridCol>
                    <a:gridCol w="1018897">
                      <a:extLst>
                        <a:ext uri="{9D8B030D-6E8A-4147-A177-3AD203B41FA5}">
                          <a16:colId xmlns:a16="http://schemas.microsoft.com/office/drawing/2014/main" val="321383942"/>
                        </a:ext>
                      </a:extLst>
                    </a:gridCol>
                  </a:tblGrid>
                  <a:tr h="588010">
                    <a:tc>
                      <a:txBody>
                        <a:bodyPr/>
                        <a:lstStyle/>
                        <a:p>
                          <a:pPr marL="0" marR="0" algn="ctr">
                            <a:lnSpc>
                              <a:spcPts val="1300"/>
                            </a:lnSpc>
                            <a:spcBef>
                              <a:spcPts val="0"/>
                            </a:spcBef>
                            <a:spcAft>
                              <a:spcPts val="0"/>
                            </a:spcAft>
                          </a:pPr>
                          <a:endParaRPr lang="en-US" sz="1400" dirty="0">
                            <a:effectLst/>
                          </a:endParaRPr>
                        </a:p>
                        <a:p>
                          <a:pPr marL="0" marR="0" algn="ctr">
                            <a:lnSpc>
                              <a:spcPts val="1300"/>
                            </a:lnSpc>
                            <a:spcBef>
                              <a:spcPts val="0"/>
                            </a:spcBef>
                            <a:spcAft>
                              <a:spcPts val="0"/>
                            </a:spcAft>
                          </a:pPr>
                          <a:r>
                            <a:rPr lang="en-US" sz="1400" dirty="0">
                              <a:effectLst/>
                            </a:rPr>
                            <a:t>Run.</a:t>
                          </a:r>
                        </a:p>
                        <a:p>
                          <a:pPr marL="0" marR="0" algn="ctr">
                            <a:lnSpc>
                              <a:spcPts val="1300"/>
                            </a:lnSpc>
                            <a:spcBef>
                              <a:spcPts val="0"/>
                            </a:spcBef>
                            <a:spcAft>
                              <a:spcPts val="0"/>
                            </a:spcAft>
                          </a:pPr>
                          <a:r>
                            <a:rPr lang="en-US" sz="1400" dirty="0">
                              <a:effectLst/>
                            </a:rPr>
                            <a:t>S.No.</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endParaRPr lang="en-US" sz="1400" dirty="0">
                            <a:effectLst/>
                          </a:endParaRPr>
                        </a:p>
                        <a:p>
                          <a:pPr marL="0" marR="0" algn="ctr">
                            <a:lnSpc>
                              <a:spcPts val="1300"/>
                            </a:lnSpc>
                            <a:spcBef>
                              <a:spcPts val="0"/>
                            </a:spcBef>
                            <a:spcAft>
                              <a:spcPts val="0"/>
                            </a:spcAft>
                          </a:pPr>
                          <a:r>
                            <a:rPr lang="en-US" sz="1400" dirty="0">
                              <a:effectLst/>
                            </a:rPr>
                            <a:t>Emission rate of pollutants q  (g/m/sec)</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endParaRPr lang="en-US" sz="1400" dirty="0">
                            <a:effectLst/>
                          </a:endParaRPr>
                        </a:p>
                        <a:p>
                          <a:pPr marL="0" marR="0" algn="ctr">
                            <a:lnSpc>
                              <a:spcPts val="1300"/>
                            </a:lnSpc>
                            <a:spcBef>
                              <a:spcPts val="0"/>
                            </a:spcBef>
                            <a:spcAft>
                              <a:spcPts val="0"/>
                            </a:spcAft>
                          </a:pPr>
                          <a:r>
                            <a:rPr lang="en-US" sz="1400" dirty="0">
                              <a:effectLst/>
                            </a:rPr>
                            <a:t>Wind velocity </a:t>
                          </a:r>
                          <a14:m>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𝒖</m:t>
                                  </m:r>
                                </m:e>
                                <m:sub>
                                  <m:r>
                                    <a:rPr lang="en-US" sz="1400">
                                      <a:effectLst/>
                                      <a:latin typeface="Cambria Math" panose="02040503050406030204" pitchFamily="18" charset="0"/>
                                    </a:rPr>
                                    <m:t>𝟏</m:t>
                                  </m:r>
                                </m:sub>
                              </m:sSub>
                            </m:oMath>
                          </a14:m>
                          <a:r>
                            <a:rPr lang="en-US" sz="1400" dirty="0">
                              <a:effectLst/>
                            </a:rPr>
                            <a:t> </a:t>
                          </a:r>
                        </a:p>
                        <a:p>
                          <a:pPr marL="0" marR="0" algn="ctr">
                            <a:lnSpc>
                              <a:spcPts val="1300"/>
                            </a:lnSpc>
                            <a:spcBef>
                              <a:spcPts val="0"/>
                            </a:spcBef>
                            <a:spcAft>
                              <a:spcPts val="0"/>
                            </a:spcAft>
                          </a:pPr>
                          <a:r>
                            <a:rPr lang="en-US" sz="1400" dirty="0">
                              <a:effectLst/>
                            </a:rPr>
                            <a:t>(m/s)</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endParaRPr lang="en-US" sz="1400" dirty="0">
                            <a:effectLst/>
                          </a:endParaRPr>
                        </a:p>
                        <a:p>
                          <a:pPr marL="0" marR="0" algn="ctr">
                            <a:lnSpc>
                              <a:spcPts val="1300"/>
                            </a:lnSpc>
                            <a:spcBef>
                              <a:spcPts val="0"/>
                            </a:spcBef>
                            <a:spcAft>
                              <a:spcPts val="0"/>
                            </a:spcAft>
                          </a:pPr>
                          <a:r>
                            <a:rPr lang="en-US" sz="1400" dirty="0">
                              <a:effectLst/>
                            </a:rPr>
                            <a:t>Coefficient</a:t>
                          </a:r>
                        </a:p>
                        <a:p>
                          <a:pPr marL="0" marR="0" algn="ctr">
                            <a:lnSpc>
                              <a:spcPts val="1300"/>
                            </a:lnSpc>
                            <a:spcBef>
                              <a:spcPts val="0"/>
                            </a:spcBef>
                            <a:spcAft>
                              <a:spcPts val="0"/>
                            </a:spcAft>
                          </a:pPr>
                          <a:r>
                            <a:rPr lang="en-US" sz="1400" dirty="0">
                              <a:effectLst/>
                            </a:rPr>
                            <a:t>m</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endParaRPr lang="en-US" sz="1400" dirty="0">
                            <a:effectLst/>
                          </a:endParaRPr>
                        </a:p>
                        <a:p>
                          <a:pPr marL="0" marR="0" algn="ctr">
                            <a:lnSpc>
                              <a:spcPts val="1300"/>
                            </a:lnSpc>
                            <a:spcBef>
                              <a:spcPts val="0"/>
                            </a:spcBef>
                            <a:spcAft>
                              <a:spcPts val="0"/>
                            </a:spcAft>
                          </a:pPr>
                          <a:r>
                            <a:rPr lang="en-US" sz="1400" dirty="0">
                              <a:effectLst/>
                            </a:rPr>
                            <a:t>Surface friction velocity</a:t>
                          </a:r>
                        </a:p>
                        <a:p>
                          <a:pPr marL="0" marR="0" algn="ctr">
                            <a:lnSpc>
                              <a:spcPts val="1300"/>
                            </a:lnSpc>
                            <a:spcBef>
                              <a:spcPts val="0"/>
                            </a:spcBef>
                            <a:spcAft>
                              <a:spcPts val="0"/>
                            </a:spcAft>
                          </a:pPr>
                          <a14:m>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𝒖</m:t>
                                  </m:r>
                                </m:e>
                                <m:sub>
                                  <m:r>
                                    <a:rPr lang="en-US" sz="1400">
                                      <a:effectLst/>
                                      <a:latin typeface="Cambria Math" panose="02040503050406030204" pitchFamily="18" charset="0"/>
                                    </a:rPr>
                                    <m:t>∗ </m:t>
                                  </m:r>
                                </m:sub>
                              </m:sSub>
                            </m:oMath>
                          </a14:m>
                          <a:r>
                            <a:rPr lang="en-US" sz="1400" dirty="0">
                              <a:effectLst/>
                            </a:rPr>
                            <a:t> </a:t>
                          </a:r>
                        </a:p>
                        <a:p>
                          <a:pPr marL="0" marR="0" algn="ctr">
                            <a:lnSpc>
                              <a:spcPts val="1300"/>
                            </a:lnSpc>
                            <a:spcBef>
                              <a:spcPts val="0"/>
                            </a:spcBef>
                            <a:spcAft>
                              <a:spcPts val="0"/>
                            </a:spcAft>
                          </a:pPr>
                          <a:r>
                            <a:rPr lang="en-US" sz="1400" dirty="0">
                              <a:effectLst/>
                            </a:rPr>
                            <a:t>(m/s)</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endParaRPr lang="en-US" sz="1400" dirty="0">
                            <a:effectLst/>
                          </a:endParaRPr>
                        </a:p>
                        <a:p>
                          <a:pPr marL="0" marR="0" algn="ctr">
                            <a:lnSpc>
                              <a:spcPts val="1300"/>
                            </a:lnSpc>
                            <a:spcBef>
                              <a:spcPts val="0"/>
                            </a:spcBef>
                            <a:spcAft>
                              <a:spcPts val="0"/>
                            </a:spcAft>
                          </a:pPr>
                          <a:r>
                            <a:rPr lang="en-US" sz="1400" dirty="0">
                              <a:effectLst/>
                            </a:rPr>
                            <a:t>Coefficient</a:t>
                          </a:r>
                        </a:p>
                        <a:p>
                          <a:pPr marL="0" marR="0" algn="ctr">
                            <a:lnSpc>
                              <a:spcPts val="1300"/>
                            </a:lnSpc>
                            <a:spcBef>
                              <a:spcPts val="0"/>
                            </a:spcBef>
                            <a:spcAft>
                              <a:spcPts val="0"/>
                            </a:spcAft>
                          </a:pPr>
                          <a:r>
                            <a:rPr lang="en-US" sz="1400" dirty="0">
                              <a:effectLst/>
                            </a:rPr>
                            <a:t>a</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endParaRPr lang="en-US" sz="1400" dirty="0">
                            <a:effectLst/>
                          </a:endParaRPr>
                        </a:p>
                        <a:p>
                          <a:pPr marL="0" marR="0" algn="ctr">
                            <a:lnSpc>
                              <a:spcPts val="1300"/>
                            </a:lnSpc>
                            <a:spcBef>
                              <a:spcPts val="0"/>
                            </a:spcBef>
                            <a:spcAft>
                              <a:spcPts val="0"/>
                            </a:spcAft>
                          </a:pPr>
                          <a:r>
                            <a:rPr lang="en-US" sz="1400" dirty="0">
                              <a:effectLst/>
                            </a:rPr>
                            <a:t>Coefficient</a:t>
                          </a:r>
                        </a:p>
                        <a:p>
                          <a:pPr marL="0" marR="0" algn="ctr">
                            <a:lnSpc>
                              <a:spcPts val="1300"/>
                            </a:lnSpc>
                            <a:spcBef>
                              <a:spcPts val="0"/>
                            </a:spcBef>
                            <a:spcAft>
                              <a:spcPts val="0"/>
                            </a:spcAft>
                          </a:pPr>
                          <a14:m>
                            <m:oMathPara xmlns:m="http://schemas.openxmlformats.org/officeDocument/2006/math">
                              <m:oMathParaPr>
                                <m:jc m:val="centerGroup"/>
                              </m:oMathParaPr>
                              <m:oMath xmlns:m="http://schemas.openxmlformats.org/officeDocument/2006/math">
                                <m:sSub>
                                  <m:sSubPr>
                                    <m:ctrlPr>
                                      <a:rPr lang="en-US" sz="1400" i="1">
                                        <a:effectLst/>
                                        <a:latin typeface="Cambria Math" panose="02040503050406030204" pitchFamily="18" charset="0"/>
                                      </a:rPr>
                                    </m:ctrlPr>
                                  </m:sSubPr>
                                  <m:e>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𝒃</m:t>
                                        </m:r>
                                      </m:e>
                                      <m:sub>
                                        <m:r>
                                          <a:rPr lang="en-US" sz="1400">
                                            <a:effectLst/>
                                            <a:latin typeface="Cambria Math" panose="02040503050406030204" pitchFamily="18" charset="0"/>
                                          </a:rPr>
                                          <m:t>𝒔</m:t>
                                        </m:r>
                                        <m:r>
                                          <a:rPr lang="en-US" sz="1400">
                                            <a:effectLst/>
                                            <a:latin typeface="Cambria Math" panose="02040503050406030204" pitchFamily="18" charset="0"/>
                                          </a:rPr>
                                          <m:t> </m:t>
                                        </m:r>
                                      </m:sub>
                                    </m:sSub>
                                  </m:e>
                                  <m:sub/>
                                </m:sSub>
                              </m:oMath>
                            </m:oMathPara>
                          </a14:m>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endParaRPr lang="en-US" sz="1400" dirty="0">
                            <a:effectLst/>
                          </a:endParaRPr>
                        </a:p>
                        <a:p>
                          <a:pPr marL="0" marR="0" algn="ctr">
                            <a:lnSpc>
                              <a:spcPts val="1300"/>
                            </a:lnSpc>
                            <a:spcBef>
                              <a:spcPts val="0"/>
                            </a:spcBef>
                            <a:spcAft>
                              <a:spcPts val="0"/>
                            </a:spcAft>
                          </a:pPr>
                          <a:r>
                            <a:rPr lang="en-US" sz="1400" dirty="0">
                              <a:effectLst/>
                            </a:rPr>
                            <a:t>Vertical spread due to the height of the vehicle</a:t>
                          </a:r>
                        </a:p>
                        <a:p>
                          <a:pPr marL="0" marR="0" algn="ctr">
                            <a:lnSpc>
                              <a:spcPts val="1300"/>
                            </a:lnSpc>
                            <a:spcBef>
                              <a:spcPts val="0"/>
                            </a:spcBef>
                            <a:spcAft>
                              <a:spcPts val="0"/>
                            </a:spcAft>
                          </a:pPr>
                          <a14:m>
                            <m:oMath xmlns:m="http://schemas.openxmlformats.org/officeDocument/2006/math">
                              <m:sSub>
                                <m:sSubPr>
                                  <m:ctrlPr>
                                    <a:rPr lang="en-US" sz="1400" i="1">
                                      <a:effectLst/>
                                      <a:latin typeface="Cambria Math" panose="02040503050406030204" pitchFamily="18" charset="0"/>
                                    </a:rPr>
                                  </m:ctrlPr>
                                </m:sSubPr>
                                <m:e>
                                  <m:r>
                                    <a:rPr lang="en-US" sz="1400">
                                      <a:effectLst/>
                                      <a:latin typeface="Cambria Math" panose="02040503050406030204" pitchFamily="18" charset="0"/>
                                    </a:rPr>
                                    <m:t>𝒎</m:t>
                                  </m:r>
                                </m:e>
                                <m:sub>
                                  <m:r>
                                    <a:rPr lang="en-US" sz="1400">
                                      <a:effectLst/>
                                      <a:latin typeface="Cambria Math" panose="02040503050406030204" pitchFamily="18" charset="0"/>
                                    </a:rPr>
                                    <m:t>𝒕</m:t>
                                  </m:r>
                                </m:sub>
                              </m:sSub>
                            </m:oMath>
                          </a14:m>
                          <a:r>
                            <a:rPr lang="en-US" sz="1400" dirty="0">
                              <a:effectLst/>
                            </a:rPr>
                            <a:t> (m)</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02532883"/>
                      </a:ext>
                    </a:extLst>
                  </a:tr>
                  <a:tr h="145415">
                    <a:tc>
                      <a:txBody>
                        <a:bodyPr/>
                        <a:lstStyle/>
                        <a:p>
                          <a:pPr marL="0" marR="0" algn="ctr">
                            <a:lnSpc>
                              <a:spcPts val="1300"/>
                            </a:lnSpc>
                            <a:spcBef>
                              <a:spcPts val="0"/>
                            </a:spcBef>
                            <a:spcAft>
                              <a:spcPts val="0"/>
                            </a:spcAft>
                          </a:pPr>
                          <a:r>
                            <a:rPr lang="en-US" sz="1400">
                              <a:effectLst/>
                            </a:rPr>
                            <a:t>1</a:t>
                          </a:r>
                          <a:endParaRPr lang="en-US" sz="14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0.0001</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dirty="0">
                              <a:effectLst/>
                            </a:rPr>
                            <a:t>0.9</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0.25</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0.03</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0.32</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2.04</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0.6</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71483552"/>
                      </a:ext>
                    </a:extLst>
                  </a:tr>
                  <a:tr h="149860">
                    <a:tc>
                      <a:txBody>
                        <a:bodyPr/>
                        <a:lstStyle/>
                        <a:p>
                          <a:pPr marL="0" marR="0" algn="ctr">
                            <a:lnSpc>
                              <a:spcPts val="1300"/>
                            </a:lnSpc>
                            <a:spcBef>
                              <a:spcPts val="0"/>
                            </a:spcBef>
                            <a:spcAft>
                              <a:spcPts val="0"/>
                            </a:spcAft>
                          </a:pPr>
                          <a:r>
                            <a:rPr lang="en-US" sz="1400">
                              <a:effectLst/>
                            </a:rPr>
                            <a:t>2</a:t>
                          </a:r>
                          <a:endParaRPr lang="en-US" sz="14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0.0024</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1.2</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0.32</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0.04</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0.4</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2.56</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0.7</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48477402"/>
                      </a:ext>
                    </a:extLst>
                  </a:tr>
                  <a:tr h="145415">
                    <a:tc>
                      <a:txBody>
                        <a:bodyPr/>
                        <a:lstStyle/>
                        <a:p>
                          <a:pPr marL="0" marR="0" algn="ctr">
                            <a:lnSpc>
                              <a:spcPts val="1300"/>
                            </a:lnSpc>
                            <a:spcBef>
                              <a:spcPts val="0"/>
                            </a:spcBef>
                            <a:spcAft>
                              <a:spcPts val="0"/>
                            </a:spcAft>
                          </a:pPr>
                          <a:r>
                            <a:rPr lang="en-US" sz="1400">
                              <a:effectLst/>
                            </a:rPr>
                            <a:t>3</a:t>
                          </a:r>
                          <a:endParaRPr lang="en-US" sz="14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0.003</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1.5</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0.4</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0.06</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0.5</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3.2</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0.8</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74923372"/>
                      </a:ext>
                    </a:extLst>
                  </a:tr>
                  <a:tr h="149860">
                    <a:tc>
                      <a:txBody>
                        <a:bodyPr/>
                        <a:lstStyle/>
                        <a:p>
                          <a:pPr marL="0" marR="0" algn="ctr">
                            <a:lnSpc>
                              <a:spcPts val="1300"/>
                            </a:lnSpc>
                            <a:spcBef>
                              <a:spcPts val="0"/>
                            </a:spcBef>
                            <a:spcAft>
                              <a:spcPts val="0"/>
                            </a:spcAft>
                          </a:pPr>
                          <a:r>
                            <a:rPr lang="en-US" sz="1400">
                              <a:effectLst/>
                            </a:rPr>
                            <a:t>4</a:t>
                          </a:r>
                          <a:endParaRPr lang="en-US" sz="14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0.0036</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1.8</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0.48</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0.07</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0.6</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3.84</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0.9</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25363802"/>
                      </a:ext>
                    </a:extLst>
                  </a:tr>
                  <a:tr h="145415">
                    <a:tc>
                      <a:txBody>
                        <a:bodyPr/>
                        <a:lstStyle/>
                        <a:p>
                          <a:pPr marL="0" marR="0" algn="ctr">
                            <a:lnSpc>
                              <a:spcPts val="1300"/>
                            </a:lnSpc>
                            <a:spcBef>
                              <a:spcPts val="0"/>
                            </a:spcBef>
                            <a:spcAft>
                              <a:spcPts val="0"/>
                            </a:spcAft>
                          </a:pPr>
                          <a:r>
                            <a:rPr lang="en-US" sz="1400">
                              <a:effectLst/>
                            </a:rPr>
                            <a:t>5</a:t>
                          </a:r>
                          <a:endParaRPr lang="en-US" sz="14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ts val="1700"/>
                            </a:lnSpc>
                            <a:spcBef>
                              <a:spcPts val="0"/>
                            </a:spcBef>
                            <a:spcAft>
                              <a:spcPts val="0"/>
                            </a:spcAft>
                          </a:pPr>
                          <a:r>
                            <a:rPr lang="en-US" sz="1400" dirty="0">
                              <a:effectLst/>
                            </a:rPr>
                            <a:t>0.0043</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2.1</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0.57</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0.08</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0.72</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4.6</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dirty="0">
                              <a:effectLst/>
                            </a:rPr>
                            <a:t>1</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47879866"/>
                      </a:ext>
                    </a:extLst>
                  </a:tr>
                </a:tbl>
              </a:graphicData>
            </a:graphic>
          </p:graphicFrame>
        </mc:Choice>
        <mc:Fallback xmlns="">
          <p:graphicFrame>
            <p:nvGraphicFramePr>
              <p:cNvPr id="4" name="Content Placeholder 3">
                <a:extLst>
                  <a:ext uri="{FF2B5EF4-FFF2-40B4-BE49-F238E27FC236}">
                    <a16:creationId xmlns:a16="http://schemas.microsoft.com/office/drawing/2014/main" id="{598F4678-6AEB-4F49-9708-A856548BEFAD}"/>
                  </a:ext>
                </a:extLst>
              </p:cNvPr>
              <p:cNvGraphicFramePr>
                <a:graphicFrameLocks noGrp="1"/>
              </p:cNvGraphicFramePr>
              <p:nvPr>
                <p:ph idx="1"/>
                <p:extLst>
                  <p:ext uri="{D42A27DB-BD31-4B8C-83A1-F6EECF244321}">
                    <p14:modId xmlns:p14="http://schemas.microsoft.com/office/powerpoint/2010/main" val="1429636259"/>
                  </p:ext>
                </p:extLst>
              </p:nvPr>
            </p:nvGraphicFramePr>
            <p:xfrm>
              <a:off x="1371600" y="2625418"/>
              <a:ext cx="9448800" cy="2213041"/>
            </p:xfrm>
            <a:graphic>
              <a:graphicData uri="http://schemas.openxmlformats.org/drawingml/2006/table">
                <a:tbl>
                  <a:tblPr firstRow="1" firstCol="1" bandRow="1">
                    <a:tableStyleId>{5C22544A-7EE6-4342-B048-85BDC9FD1C3A}</a:tableStyleId>
                  </a:tblPr>
                  <a:tblGrid>
                    <a:gridCol w="777335">
                      <a:extLst>
                        <a:ext uri="{9D8B030D-6E8A-4147-A177-3AD203B41FA5}">
                          <a16:colId xmlns:a16="http://schemas.microsoft.com/office/drawing/2014/main" val="2373652600"/>
                        </a:ext>
                      </a:extLst>
                    </a:gridCol>
                    <a:gridCol w="1248071">
                      <a:extLst>
                        <a:ext uri="{9D8B030D-6E8A-4147-A177-3AD203B41FA5}">
                          <a16:colId xmlns:a16="http://schemas.microsoft.com/office/drawing/2014/main" val="1048961626"/>
                        </a:ext>
                      </a:extLst>
                    </a:gridCol>
                    <a:gridCol w="1019929">
                      <a:extLst>
                        <a:ext uri="{9D8B030D-6E8A-4147-A177-3AD203B41FA5}">
                          <a16:colId xmlns:a16="http://schemas.microsoft.com/office/drawing/2014/main" val="1718379604"/>
                        </a:ext>
                      </a:extLst>
                    </a:gridCol>
                    <a:gridCol w="1346142">
                      <a:extLst>
                        <a:ext uri="{9D8B030D-6E8A-4147-A177-3AD203B41FA5}">
                          <a16:colId xmlns:a16="http://schemas.microsoft.com/office/drawing/2014/main" val="2510126535"/>
                        </a:ext>
                      </a:extLst>
                    </a:gridCol>
                    <a:gridCol w="1346142">
                      <a:extLst>
                        <a:ext uri="{9D8B030D-6E8A-4147-A177-3AD203B41FA5}">
                          <a16:colId xmlns:a16="http://schemas.microsoft.com/office/drawing/2014/main" val="1077095344"/>
                        </a:ext>
                      </a:extLst>
                    </a:gridCol>
                    <a:gridCol w="1346142">
                      <a:extLst>
                        <a:ext uri="{9D8B030D-6E8A-4147-A177-3AD203B41FA5}">
                          <a16:colId xmlns:a16="http://schemas.microsoft.com/office/drawing/2014/main" val="2921571433"/>
                        </a:ext>
                      </a:extLst>
                    </a:gridCol>
                    <a:gridCol w="1346142">
                      <a:extLst>
                        <a:ext uri="{9D8B030D-6E8A-4147-A177-3AD203B41FA5}">
                          <a16:colId xmlns:a16="http://schemas.microsoft.com/office/drawing/2014/main" val="2170336766"/>
                        </a:ext>
                      </a:extLst>
                    </a:gridCol>
                    <a:gridCol w="1018897">
                      <a:extLst>
                        <a:ext uri="{9D8B030D-6E8A-4147-A177-3AD203B41FA5}">
                          <a16:colId xmlns:a16="http://schemas.microsoft.com/office/drawing/2014/main" val="321383942"/>
                        </a:ext>
                      </a:extLst>
                    </a:gridCol>
                  </a:tblGrid>
                  <a:tr h="1163066">
                    <a:tc>
                      <a:txBody>
                        <a:bodyPr/>
                        <a:lstStyle/>
                        <a:p>
                          <a:pPr marL="0" marR="0" algn="ctr">
                            <a:lnSpc>
                              <a:spcPts val="1300"/>
                            </a:lnSpc>
                            <a:spcBef>
                              <a:spcPts val="0"/>
                            </a:spcBef>
                            <a:spcAft>
                              <a:spcPts val="0"/>
                            </a:spcAft>
                          </a:pPr>
                          <a:endParaRPr lang="en-US" sz="1400" dirty="0">
                            <a:effectLst/>
                          </a:endParaRPr>
                        </a:p>
                        <a:p>
                          <a:pPr marL="0" marR="0" algn="ctr">
                            <a:lnSpc>
                              <a:spcPts val="1300"/>
                            </a:lnSpc>
                            <a:spcBef>
                              <a:spcPts val="0"/>
                            </a:spcBef>
                            <a:spcAft>
                              <a:spcPts val="0"/>
                            </a:spcAft>
                          </a:pPr>
                          <a:r>
                            <a:rPr lang="en-US" sz="1400" dirty="0">
                              <a:effectLst/>
                            </a:rPr>
                            <a:t>Run.</a:t>
                          </a:r>
                        </a:p>
                        <a:p>
                          <a:pPr marL="0" marR="0" algn="ctr">
                            <a:lnSpc>
                              <a:spcPts val="1300"/>
                            </a:lnSpc>
                            <a:spcBef>
                              <a:spcPts val="0"/>
                            </a:spcBef>
                            <a:spcAft>
                              <a:spcPts val="0"/>
                            </a:spcAft>
                          </a:pPr>
                          <a:r>
                            <a:rPr lang="en-US" sz="1400" dirty="0">
                              <a:effectLst/>
                            </a:rPr>
                            <a:t>S.No.</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endParaRPr lang="en-US" sz="1400" dirty="0">
                            <a:effectLst/>
                          </a:endParaRPr>
                        </a:p>
                        <a:p>
                          <a:pPr marL="0" marR="0" algn="ctr">
                            <a:lnSpc>
                              <a:spcPts val="1300"/>
                            </a:lnSpc>
                            <a:spcBef>
                              <a:spcPts val="0"/>
                            </a:spcBef>
                            <a:spcAft>
                              <a:spcPts val="0"/>
                            </a:spcAft>
                          </a:pPr>
                          <a:r>
                            <a:rPr lang="en-US" sz="1400" dirty="0">
                              <a:effectLst/>
                            </a:rPr>
                            <a:t>Emission rate of pollutants q  (g/m/sec)</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198810" t="-524" r="-627976" b="-100000"/>
                          </a:stretch>
                        </a:blipFill>
                      </a:tcPr>
                    </a:tc>
                    <a:tc>
                      <a:txBody>
                        <a:bodyPr/>
                        <a:lstStyle/>
                        <a:p>
                          <a:pPr marL="0" marR="0" algn="ctr">
                            <a:lnSpc>
                              <a:spcPts val="1300"/>
                            </a:lnSpc>
                            <a:spcBef>
                              <a:spcPts val="0"/>
                            </a:spcBef>
                            <a:spcAft>
                              <a:spcPts val="0"/>
                            </a:spcAft>
                          </a:pPr>
                          <a:endParaRPr lang="en-US" sz="1400" dirty="0">
                            <a:effectLst/>
                          </a:endParaRPr>
                        </a:p>
                        <a:p>
                          <a:pPr marL="0" marR="0" algn="ctr">
                            <a:lnSpc>
                              <a:spcPts val="1300"/>
                            </a:lnSpc>
                            <a:spcBef>
                              <a:spcPts val="0"/>
                            </a:spcBef>
                            <a:spcAft>
                              <a:spcPts val="0"/>
                            </a:spcAft>
                          </a:pPr>
                          <a:r>
                            <a:rPr lang="en-US" sz="1400" dirty="0">
                              <a:effectLst/>
                            </a:rPr>
                            <a:t>Coefficient</a:t>
                          </a:r>
                        </a:p>
                        <a:p>
                          <a:pPr marL="0" marR="0" algn="ctr">
                            <a:lnSpc>
                              <a:spcPts val="1300"/>
                            </a:lnSpc>
                            <a:spcBef>
                              <a:spcPts val="0"/>
                            </a:spcBef>
                            <a:spcAft>
                              <a:spcPts val="0"/>
                            </a:spcAft>
                          </a:pPr>
                          <a:r>
                            <a:rPr lang="en-US" sz="1400" dirty="0">
                              <a:effectLst/>
                            </a:rPr>
                            <a:t>m</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326697" t="-524" r="-277828" b="-100000"/>
                          </a:stretch>
                        </a:blipFill>
                      </a:tcPr>
                    </a:tc>
                    <a:tc>
                      <a:txBody>
                        <a:bodyPr/>
                        <a:lstStyle/>
                        <a:p>
                          <a:pPr marL="0" marR="0" algn="ctr">
                            <a:lnSpc>
                              <a:spcPts val="1300"/>
                            </a:lnSpc>
                            <a:spcBef>
                              <a:spcPts val="0"/>
                            </a:spcBef>
                            <a:spcAft>
                              <a:spcPts val="0"/>
                            </a:spcAft>
                          </a:pPr>
                          <a:endParaRPr lang="en-US" sz="1400" dirty="0">
                            <a:effectLst/>
                          </a:endParaRPr>
                        </a:p>
                        <a:p>
                          <a:pPr marL="0" marR="0" algn="ctr">
                            <a:lnSpc>
                              <a:spcPts val="1300"/>
                            </a:lnSpc>
                            <a:spcBef>
                              <a:spcPts val="0"/>
                            </a:spcBef>
                            <a:spcAft>
                              <a:spcPts val="0"/>
                            </a:spcAft>
                          </a:pPr>
                          <a:r>
                            <a:rPr lang="en-US" sz="1400" dirty="0">
                              <a:effectLst/>
                            </a:rPr>
                            <a:t>Coefficient</a:t>
                          </a:r>
                        </a:p>
                        <a:p>
                          <a:pPr marL="0" marR="0" algn="ctr">
                            <a:lnSpc>
                              <a:spcPts val="1300"/>
                            </a:lnSpc>
                            <a:spcBef>
                              <a:spcPts val="0"/>
                            </a:spcBef>
                            <a:spcAft>
                              <a:spcPts val="0"/>
                            </a:spcAft>
                          </a:pPr>
                          <a:r>
                            <a:rPr lang="en-US" sz="1400" dirty="0">
                              <a:effectLst/>
                            </a:rPr>
                            <a:t>a</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526697" t="-524" r="-77828" b="-100000"/>
                          </a:stretch>
                        </a:blipFill>
                      </a:tcPr>
                    </a:tc>
                    <a:tc>
                      <a:txBody>
                        <a:bodyPr/>
                        <a:lstStyle/>
                        <a:p>
                          <a:endParaRPr lang="en-US"/>
                        </a:p>
                      </a:txBody>
                      <a:tcPr marL="68580" marR="68580" marT="0" marB="0">
                        <a:blipFill>
                          <a:blip r:embed="rId2"/>
                          <a:stretch>
                            <a:fillRect l="-829341" t="-524" r="-2994" b="-100000"/>
                          </a:stretch>
                        </a:blipFill>
                      </a:tcPr>
                    </a:tc>
                    <a:extLst>
                      <a:ext uri="{0D108BD9-81ED-4DB2-BD59-A6C34878D82A}">
                        <a16:rowId xmlns:a16="http://schemas.microsoft.com/office/drawing/2014/main" val="3202532883"/>
                      </a:ext>
                    </a:extLst>
                  </a:tr>
                  <a:tr h="209995">
                    <a:tc>
                      <a:txBody>
                        <a:bodyPr/>
                        <a:lstStyle/>
                        <a:p>
                          <a:pPr marL="0" marR="0" algn="ctr">
                            <a:lnSpc>
                              <a:spcPts val="1300"/>
                            </a:lnSpc>
                            <a:spcBef>
                              <a:spcPts val="0"/>
                            </a:spcBef>
                            <a:spcAft>
                              <a:spcPts val="0"/>
                            </a:spcAft>
                          </a:pPr>
                          <a:r>
                            <a:rPr lang="en-US" sz="1400">
                              <a:effectLst/>
                            </a:rPr>
                            <a:t>1</a:t>
                          </a:r>
                          <a:endParaRPr lang="en-US" sz="14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0.0001</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dirty="0">
                              <a:effectLst/>
                            </a:rPr>
                            <a:t>0.9</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0.25</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0.03</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0.32</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2.04</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0.6</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671483552"/>
                      </a:ext>
                    </a:extLst>
                  </a:tr>
                  <a:tr h="209995">
                    <a:tc>
                      <a:txBody>
                        <a:bodyPr/>
                        <a:lstStyle/>
                        <a:p>
                          <a:pPr marL="0" marR="0" algn="ctr">
                            <a:lnSpc>
                              <a:spcPts val="1300"/>
                            </a:lnSpc>
                            <a:spcBef>
                              <a:spcPts val="0"/>
                            </a:spcBef>
                            <a:spcAft>
                              <a:spcPts val="0"/>
                            </a:spcAft>
                          </a:pPr>
                          <a:r>
                            <a:rPr lang="en-US" sz="1400">
                              <a:effectLst/>
                            </a:rPr>
                            <a:t>2</a:t>
                          </a:r>
                          <a:endParaRPr lang="en-US" sz="14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0.0024</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1.2</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0.32</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0.04</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0.4</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2.56</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0.7</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448477402"/>
                      </a:ext>
                    </a:extLst>
                  </a:tr>
                  <a:tr h="209995">
                    <a:tc>
                      <a:txBody>
                        <a:bodyPr/>
                        <a:lstStyle/>
                        <a:p>
                          <a:pPr marL="0" marR="0" algn="ctr">
                            <a:lnSpc>
                              <a:spcPts val="1300"/>
                            </a:lnSpc>
                            <a:spcBef>
                              <a:spcPts val="0"/>
                            </a:spcBef>
                            <a:spcAft>
                              <a:spcPts val="0"/>
                            </a:spcAft>
                          </a:pPr>
                          <a:r>
                            <a:rPr lang="en-US" sz="1400">
                              <a:effectLst/>
                            </a:rPr>
                            <a:t>3</a:t>
                          </a:r>
                          <a:endParaRPr lang="en-US" sz="14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0.003</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1.5</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0.4</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0.06</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0.5</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3.2</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0.8</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74923372"/>
                      </a:ext>
                    </a:extLst>
                  </a:tr>
                  <a:tr h="209995">
                    <a:tc>
                      <a:txBody>
                        <a:bodyPr/>
                        <a:lstStyle/>
                        <a:p>
                          <a:pPr marL="0" marR="0" algn="ctr">
                            <a:lnSpc>
                              <a:spcPts val="1300"/>
                            </a:lnSpc>
                            <a:spcBef>
                              <a:spcPts val="0"/>
                            </a:spcBef>
                            <a:spcAft>
                              <a:spcPts val="0"/>
                            </a:spcAft>
                          </a:pPr>
                          <a:r>
                            <a:rPr lang="en-US" sz="1400">
                              <a:effectLst/>
                            </a:rPr>
                            <a:t>4</a:t>
                          </a:r>
                          <a:endParaRPr lang="en-US" sz="14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0.0036</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1.8</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0.48</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0.07</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0.6</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3.84</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0.9</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25363802"/>
                      </a:ext>
                    </a:extLst>
                  </a:tr>
                  <a:tr h="209995">
                    <a:tc>
                      <a:txBody>
                        <a:bodyPr/>
                        <a:lstStyle/>
                        <a:p>
                          <a:pPr marL="0" marR="0" algn="ctr">
                            <a:lnSpc>
                              <a:spcPts val="1300"/>
                            </a:lnSpc>
                            <a:spcBef>
                              <a:spcPts val="0"/>
                            </a:spcBef>
                            <a:spcAft>
                              <a:spcPts val="0"/>
                            </a:spcAft>
                          </a:pPr>
                          <a:r>
                            <a:rPr lang="en-US" sz="1400">
                              <a:effectLst/>
                            </a:rPr>
                            <a:t>5</a:t>
                          </a:r>
                          <a:endParaRPr lang="en-US" sz="1400" b="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nchor="b"/>
                    </a:tc>
                    <a:tc>
                      <a:txBody>
                        <a:bodyPr/>
                        <a:lstStyle/>
                        <a:p>
                          <a:pPr marL="0" marR="0" algn="ctr">
                            <a:lnSpc>
                              <a:spcPts val="1700"/>
                            </a:lnSpc>
                            <a:spcBef>
                              <a:spcPts val="0"/>
                            </a:spcBef>
                            <a:spcAft>
                              <a:spcPts val="0"/>
                            </a:spcAft>
                          </a:pPr>
                          <a:r>
                            <a:rPr lang="en-US" sz="1400" dirty="0">
                              <a:effectLst/>
                            </a:rPr>
                            <a:t>0.0043</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2.1</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0.57</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0.08</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0.72</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a:effectLst/>
                            </a:rPr>
                            <a:t>4.6</a:t>
                          </a:r>
                          <a:endParaRPr lang="en-US" sz="1400">
                            <a:solidFill>
                              <a:srgbClr val="000000"/>
                            </a:solidFill>
                            <a:effectLst/>
                            <a:latin typeface="Times New Roman" panose="02020603050405020304" pitchFamily="18" charset="0"/>
                            <a:ea typeface="Times New Roman" panose="02020603050405020304" pitchFamily="18" charset="0"/>
                          </a:endParaRPr>
                        </a:p>
                      </a:txBody>
                      <a:tcPr marL="68580" marR="68580" marT="0" marB="0"/>
                    </a:tc>
                    <a:tc>
                      <a:txBody>
                        <a:bodyPr/>
                        <a:lstStyle/>
                        <a:p>
                          <a:pPr marL="0" marR="0" algn="ctr">
                            <a:lnSpc>
                              <a:spcPts val="1700"/>
                            </a:lnSpc>
                            <a:spcBef>
                              <a:spcPts val="0"/>
                            </a:spcBef>
                            <a:spcAft>
                              <a:spcPts val="0"/>
                            </a:spcAft>
                          </a:pPr>
                          <a:r>
                            <a:rPr lang="en-US" sz="1400" dirty="0">
                              <a:effectLst/>
                            </a:rPr>
                            <a:t>1</a:t>
                          </a:r>
                          <a:endParaRPr lang="en-US" sz="14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47879866"/>
                      </a:ext>
                    </a:extLst>
                  </a:tr>
                </a:tbl>
              </a:graphicData>
            </a:graphic>
          </p:graphicFrame>
        </mc:Fallback>
      </mc:AlternateContent>
    </p:spTree>
    <p:extLst>
      <p:ext uri="{BB962C8B-B14F-4D97-AF65-F5344CB8AC3E}">
        <p14:creationId xmlns:p14="http://schemas.microsoft.com/office/powerpoint/2010/main" val="40283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DE8C8-5318-4629-A74F-28049F65B297}"/>
              </a:ext>
            </a:extLst>
          </p:cNvPr>
          <p:cNvSpPr>
            <a:spLocks noGrp="1"/>
          </p:cNvSpPr>
          <p:nvPr>
            <p:ph type="title"/>
          </p:nvPr>
        </p:nvSpPr>
        <p:spPr/>
        <p:txBody>
          <a:bodyPr>
            <a:normAutofit fontScale="90000"/>
          </a:bodyPr>
          <a:lstStyle/>
          <a:p>
            <a:r>
              <a:rPr lang="en-US" dirty="0"/>
              <a:t>Standard input values considered for sensitivity analysis</a:t>
            </a:r>
          </a:p>
        </p:txBody>
      </p:sp>
      <mc:AlternateContent xmlns:mc="http://schemas.openxmlformats.org/markup-compatibility/2006" xmlns:a14="http://schemas.microsoft.com/office/drawing/2010/main">
        <mc:Choice Requires="a14">
          <p:graphicFrame>
            <p:nvGraphicFramePr>
              <p:cNvPr id="4" name="Content Placeholder 3">
                <a:extLst>
                  <a:ext uri="{FF2B5EF4-FFF2-40B4-BE49-F238E27FC236}">
                    <a16:creationId xmlns:a16="http://schemas.microsoft.com/office/drawing/2014/main" id="{C8594EFE-DC33-407C-AB39-88976296F528}"/>
                  </a:ext>
                </a:extLst>
              </p:cNvPr>
              <p:cNvGraphicFramePr>
                <a:graphicFrameLocks noGrp="1"/>
              </p:cNvGraphicFramePr>
              <p:nvPr>
                <p:ph idx="1"/>
                <p:extLst>
                  <p:ext uri="{D42A27DB-BD31-4B8C-83A1-F6EECF244321}">
                    <p14:modId xmlns:p14="http://schemas.microsoft.com/office/powerpoint/2010/main" val="2858280250"/>
                  </p:ext>
                </p:extLst>
              </p:nvPr>
            </p:nvGraphicFramePr>
            <p:xfrm>
              <a:off x="1392383" y="2598426"/>
              <a:ext cx="9434500" cy="1070230"/>
            </p:xfrm>
            <a:graphic>
              <a:graphicData uri="http://schemas.openxmlformats.org/drawingml/2006/table">
                <a:tbl>
                  <a:tblPr firstRow="1" firstCol="1" bandRow="1">
                    <a:tableStyleId>{5C22544A-7EE6-4342-B048-85BDC9FD1C3A}</a:tableStyleId>
                  </a:tblPr>
                  <a:tblGrid>
                    <a:gridCol w="1444210">
                      <a:extLst>
                        <a:ext uri="{9D8B030D-6E8A-4147-A177-3AD203B41FA5}">
                          <a16:colId xmlns:a16="http://schemas.microsoft.com/office/drawing/2014/main" val="597556564"/>
                        </a:ext>
                      </a:extLst>
                    </a:gridCol>
                    <a:gridCol w="1139767">
                      <a:extLst>
                        <a:ext uri="{9D8B030D-6E8A-4147-A177-3AD203B41FA5}">
                          <a16:colId xmlns:a16="http://schemas.microsoft.com/office/drawing/2014/main" val="4163155658"/>
                        </a:ext>
                      </a:extLst>
                    </a:gridCol>
                    <a:gridCol w="1501633">
                      <a:extLst>
                        <a:ext uri="{9D8B030D-6E8A-4147-A177-3AD203B41FA5}">
                          <a16:colId xmlns:a16="http://schemas.microsoft.com/office/drawing/2014/main" val="4044479788"/>
                        </a:ext>
                      </a:extLst>
                    </a:gridCol>
                    <a:gridCol w="1139767">
                      <a:extLst>
                        <a:ext uri="{9D8B030D-6E8A-4147-A177-3AD203B41FA5}">
                          <a16:colId xmlns:a16="http://schemas.microsoft.com/office/drawing/2014/main" val="1899484049"/>
                        </a:ext>
                      </a:extLst>
                    </a:gridCol>
                    <a:gridCol w="1501633">
                      <a:extLst>
                        <a:ext uri="{9D8B030D-6E8A-4147-A177-3AD203B41FA5}">
                          <a16:colId xmlns:a16="http://schemas.microsoft.com/office/drawing/2014/main" val="1283662500"/>
                        </a:ext>
                      </a:extLst>
                    </a:gridCol>
                    <a:gridCol w="1501633">
                      <a:extLst>
                        <a:ext uri="{9D8B030D-6E8A-4147-A177-3AD203B41FA5}">
                          <a16:colId xmlns:a16="http://schemas.microsoft.com/office/drawing/2014/main" val="314848614"/>
                        </a:ext>
                      </a:extLst>
                    </a:gridCol>
                    <a:gridCol w="1205857">
                      <a:extLst>
                        <a:ext uri="{9D8B030D-6E8A-4147-A177-3AD203B41FA5}">
                          <a16:colId xmlns:a16="http://schemas.microsoft.com/office/drawing/2014/main" val="3049849070"/>
                        </a:ext>
                      </a:extLst>
                    </a:gridCol>
                  </a:tblGrid>
                  <a:tr h="383644">
                    <a:tc>
                      <a:txBody>
                        <a:bodyPr/>
                        <a:lstStyle/>
                        <a:p>
                          <a:pPr marL="0" marR="0" algn="ctr">
                            <a:lnSpc>
                              <a:spcPts val="1300"/>
                            </a:lnSpc>
                            <a:spcBef>
                              <a:spcPts val="0"/>
                            </a:spcBef>
                            <a:spcAft>
                              <a:spcPts val="0"/>
                            </a:spcAft>
                          </a:pPr>
                          <a:endParaRPr lang="en-US" sz="1400" b="1" dirty="0">
                            <a:effectLst/>
                          </a:endParaRPr>
                        </a:p>
                        <a:p>
                          <a:pPr marL="0" marR="0" algn="ctr">
                            <a:lnSpc>
                              <a:spcPts val="1300"/>
                            </a:lnSpc>
                            <a:spcBef>
                              <a:spcPts val="0"/>
                            </a:spcBef>
                            <a:spcAft>
                              <a:spcPts val="0"/>
                            </a:spcAft>
                          </a:pPr>
                          <a:r>
                            <a:rPr lang="en-US" sz="1400" b="1" dirty="0">
                              <a:effectLst/>
                            </a:rPr>
                            <a:t>q  </a:t>
                          </a:r>
                        </a:p>
                        <a:p>
                          <a:pPr marL="0" marR="0" algn="ctr">
                            <a:lnSpc>
                              <a:spcPts val="1300"/>
                            </a:lnSpc>
                            <a:spcBef>
                              <a:spcPts val="0"/>
                            </a:spcBef>
                            <a:spcAft>
                              <a:spcPts val="0"/>
                            </a:spcAft>
                          </a:pPr>
                          <a:r>
                            <a:rPr lang="en-US" sz="1400" b="1" dirty="0">
                              <a:effectLst/>
                            </a:rPr>
                            <a:t>(g/m/sec)</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endParaRPr lang="en-US" sz="1400" b="1" i="1" dirty="0">
                            <a:effectLst/>
                            <a:latin typeface="Cambria Math" panose="02040503050406030204" pitchFamily="18" charset="0"/>
                          </a:endParaRPr>
                        </a:p>
                        <a:p>
                          <a:pPr marL="0" marR="0" algn="ctr">
                            <a:lnSpc>
                              <a:spcPts val="1300"/>
                            </a:lnSpc>
                            <a:spcBef>
                              <a:spcPts val="0"/>
                            </a:spcBef>
                            <a:spcAft>
                              <a:spcPts val="0"/>
                            </a:spcAft>
                          </a:pPr>
                          <a14:m>
                            <m:oMath xmlns:m="http://schemas.openxmlformats.org/officeDocument/2006/math">
                              <m:sSub>
                                <m:sSubPr>
                                  <m:ctrlPr>
                                    <a:rPr lang="en-US" sz="1400" b="1" i="1" smtClean="0">
                                      <a:effectLst/>
                                      <a:latin typeface="Cambria Math" panose="02040503050406030204" pitchFamily="18" charset="0"/>
                                    </a:rPr>
                                  </m:ctrlPr>
                                </m:sSubPr>
                                <m:e>
                                  <m:r>
                                    <a:rPr lang="en-US" sz="1400" b="1" i="1" smtClean="0">
                                      <a:effectLst/>
                                      <a:latin typeface="Cambria Math" panose="02040503050406030204" pitchFamily="18" charset="0"/>
                                    </a:rPr>
                                    <m:t>𝒖</m:t>
                                  </m:r>
                                </m:e>
                                <m:sub>
                                  <m:r>
                                    <a:rPr lang="en-US" sz="1400" b="1" smtClean="0">
                                      <a:effectLst/>
                                      <a:latin typeface="Cambria Math" panose="02040503050406030204" pitchFamily="18" charset="0"/>
                                    </a:rPr>
                                    <m:t>𝟏</m:t>
                                  </m:r>
                                  <m:r>
                                    <a:rPr lang="en-US" sz="1400" b="1" smtClean="0">
                                      <a:effectLst/>
                                      <a:latin typeface="Cambria Math" panose="02040503050406030204" pitchFamily="18" charset="0"/>
                                    </a:rPr>
                                    <m:t> </m:t>
                                  </m:r>
                                </m:sub>
                              </m:sSub>
                            </m:oMath>
                          </a14:m>
                          <a:r>
                            <a:rPr lang="en-US" sz="1400" b="1" dirty="0">
                              <a:effectLst/>
                            </a:rPr>
                            <a:t> </a:t>
                          </a:r>
                        </a:p>
                        <a:p>
                          <a:pPr marL="0" marR="0" algn="ctr">
                            <a:lnSpc>
                              <a:spcPts val="1300"/>
                            </a:lnSpc>
                            <a:spcBef>
                              <a:spcPts val="0"/>
                            </a:spcBef>
                            <a:spcAft>
                              <a:spcPts val="0"/>
                            </a:spcAft>
                          </a:pPr>
                          <a:r>
                            <a:rPr lang="en-US" sz="1400" b="1" dirty="0">
                              <a:effectLst/>
                            </a:rPr>
                            <a:t>(m/s)</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endParaRPr lang="en-US" sz="1400" b="1" dirty="0">
                            <a:effectLst/>
                          </a:endParaRPr>
                        </a:p>
                        <a:p>
                          <a:pPr marL="0" marR="0" algn="ctr">
                            <a:lnSpc>
                              <a:spcPts val="1300"/>
                            </a:lnSpc>
                            <a:spcBef>
                              <a:spcPts val="0"/>
                            </a:spcBef>
                            <a:spcAft>
                              <a:spcPts val="0"/>
                            </a:spcAft>
                          </a:pPr>
                          <a:r>
                            <a:rPr lang="en-US" sz="1400" b="1" dirty="0">
                              <a:effectLst/>
                            </a:rPr>
                            <a:t>m</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endParaRPr lang="en-US" sz="1400" b="1" i="1" dirty="0">
                            <a:effectLst/>
                            <a:latin typeface="Cambria Math" panose="02040503050406030204" pitchFamily="18" charset="0"/>
                          </a:endParaRPr>
                        </a:p>
                        <a:p>
                          <a:pPr marL="0" marR="0" algn="ctr">
                            <a:lnSpc>
                              <a:spcPts val="1300"/>
                            </a:lnSpc>
                            <a:spcBef>
                              <a:spcPts val="0"/>
                            </a:spcBef>
                            <a:spcAft>
                              <a:spcPts val="0"/>
                            </a:spcAft>
                          </a:pPr>
                          <a14:m>
                            <m:oMath xmlns:m="http://schemas.openxmlformats.org/officeDocument/2006/math">
                              <m:sSub>
                                <m:sSubPr>
                                  <m:ctrlPr>
                                    <a:rPr lang="en-US" sz="1400" b="1" i="1">
                                      <a:effectLst/>
                                      <a:latin typeface="Cambria Math" panose="02040503050406030204" pitchFamily="18" charset="0"/>
                                    </a:rPr>
                                  </m:ctrlPr>
                                </m:sSubPr>
                                <m:e>
                                  <m:r>
                                    <a:rPr lang="en-US" sz="1400" b="1" i="1" smtClean="0">
                                      <a:effectLst/>
                                      <a:latin typeface="Cambria Math" panose="02040503050406030204" pitchFamily="18" charset="0"/>
                                    </a:rPr>
                                    <m:t>𝐮</m:t>
                                  </m:r>
                                </m:e>
                                <m:sub>
                                  <m:r>
                                    <a:rPr lang="en-US" sz="1400" b="1" smtClean="0">
                                      <a:effectLst/>
                                      <a:latin typeface="Cambria Math" panose="02040503050406030204" pitchFamily="18" charset="0"/>
                                    </a:rPr>
                                    <m:t>∗ </m:t>
                                  </m:r>
                                </m:sub>
                              </m:sSub>
                            </m:oMath>
                          </a14:m>
                          <a:r>
                            <a:rPr lang="en-US" sz="1400" b="1" dirty="0">
                              <a:effectLst/>
                            </a:rPr>
                            <a:t> </a:t>
                          </a:r>
                        </a:p>
                        <a:p>
                          <a:pPr marL="0" marR="0" algn="ctr">
                            <a:lnSpc>
                              <a:spcPts val="1300"/>
                            </a:lnSpc>
                            <a:spcBef>
                              <a:spcPts val="0"/>
                            </a:spcBef>
                            <a:spcAft>
                              <a:spcPts val="0"/>
                            </a:spcAft>
                          </a:pPr>
                          <a:r>
                            <a:rPr lang="en-US" sz="1400" b="1" dirty="0">
                              <a:effectLst/>
                            </a:rPr>
                            <a:t>(m/s)</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endParaRPr lang="en-US" sz="1400" b="1" dirty="0">
                            <a:effectLst/>
                          </a:endParaRPr>
                        </a:p>
                        <a:p>
                          <a:pPr marL="0" marR="0" algn="ctr">
                            <a:lnSpc>
                              <a:spcPts val="1300"/>
                            </a:lnSpc>
                            <a:spcBef>
                              <a:spcPts val="0"/>
                            </a:spcBef>
                            <a:spcAft>
                              <a:spcPts val="0"/>
                            </a:spcAft>
                          </a:pPr>
                          <a:r>
                            <a:rPr lang="en-US" sz="1400" b="1" dirty="0">
                              <a:effectLst/>
                            </a:rPr>
                            <a:t>a</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endParaRPr lang="en-US" sz="1400" b="1" dirty="0">
                            <a:effectLst/>
                          </a:endParaRPr>
                        </a:p>
                        <a:p>
                          <a:pPr marL="0" marR="0" algn="ctr">
                            <a:lnSpc>
                              <a:spcPts val="1300"/>
                            </a:lnSpc>
                            <a:spcBef>
                              <a:spcPts val="0"/>
                            </a:spcBef>
                            <a:spcAft>
                              <a:spcPts val="0"/>
                            </a:spcAft>
                          </a:pPr>
                          <a14:m>
                            <m:oMath xmlns:m="http://schemas.openxmlformats.org/officeDocument/2006/math">
                              <m:sSub>
                                <m:sSubPr>
                                  <m:ctrlPr>
                                    <a:rPr lang="en-US" sz="1400" b="1" i="1" smtClean="0">
                                      <a:effectLst/>
                                      <a:latin typeface="Cambria Math" panose="02040503050406030204" pitchFamily="18" charset="0"/>
                                    </a:rPr>
                                  </m:ctrlPr>
                                </m:sSubPr>
                                <m:e>
                                  <m:r>
                                    <a:rPr lang="en-US" sz="1400" b="1" i="1" smtClean="0">
                                      <a:effectLst/>
                                      <a:latin typeface="Cambria Math" panose="02040503050406030204" pitchFamily="18" charset="0"/>
                                    </a:rPr>
                                    <m:t>𝒃</m:t>
                                  </m:r>
                                </m:e>
                                <m:sub>
                                  <m:r>
                                    <a:rPr lang="en-US" sz="1400" b="1" i="1" smtClean="0">
                                      <a:effectLst/>
                                      <a:latin typeface="Cambria Math" panose="02040503050406030204" pitchFamily="18" charset="0"/>
                                    </a:rPr>
                                    <m:t>𝒔</m:t>
                                  </m:r>
                                </m:sub>
                              </m:sSub>
                            </m:oMath>
                          </a14:m>
                          <a:r>
                            <a:rPr lang="en-US" sz="1400" b="1" dirty="0">
                              <a:effectLst/>
                            </a:rPr>
                            <a:t> </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0"/>
                            </a:spcBef>
                            <a:spcAft>
                              <a:spcPts val="0"/>
                            </a:spcAft>
                          </a:pPr>
                          <a:endParaRPr lang="en-US" sz="1400" b="1" i="1" dirty="0">
                            <a:effectLst/>
                            <a:latin typeface="Cambria Math" panose="02040503050406030204" pitchFamily="18" charset="0"/>
                          </a:endParaRPr>
                        </a:p>
                        <a:p>
                          <a:pPr marL="0" marR="0" algn="ctr">
                            <a:lnSpc>
                              <a:spcPts val="1300"/>
                            </a:lnSpc>
                            <a:spcBef>
                              <a:spcPts val="0"/>
                            </a:spcBef>
                            <a:spcAft>
                              <a:spcPts val="0"/>
                            </a:spcAft>
                          </a:pPr>
                          <a14:m>
                            <m:oMath xmlns:m="http://schemas.openxmlformats.org/officeDocument/2006/math">
                              <m:sSub>
                                <m:sSubPr>
                                  <m:ctrlPr>
                                    <a:rPr lang="en-US" sz="1400" b="1" i="1">
                                      <a:effectLst/>
                                      <a:latin typeface="Cambria Math" panose="02040503050406030204" pitchFamily="18" charset="0"/>
                                    </a:rPr>
                                  </m:ctrlPr>
                                </m:sSubPr>
                                <m:e>
                                  <m:r>
                                    <a:rPr lang="en-US" sz="1400" b="1" i="1" smtClean="0">
                                      <a:effectLst/>
                                      <a:latin typeface="Cambria Math" panose="02040503050406030204" pitchFamily="18" charset="0"/>
                                    </a:rPr>
                                    <m:t>𝐦</m:t>
                                  </m:r>
                                </m:e>
                                <m:sub>
                                  <m:r>
                                    <a:rPr lang="en-US" sz="1400" b="1" i="1" smtClean="0">
                                      <a:effectLst/>
                                      <a:latin typeface="Cambria Math" panose="02040503050406030204" pitchFamily="18" charset="0"/>
                                    </a:rPr>
                                    <m:t>𝐭</m:t>
                                  </m:r>
                                </m:sub>
                              </m:sSub>
                            </m:oMath>
                          </a14:m>
                          <a:r>
                            <a:rPr lang="en-US" sz="1400" b="1" dirty="0">
                              <a:effectLst/>
                            </a:rPr>
                            <a:t> </a:t>
                          </a:r>
                        </a:p>
                        <a:p>
                          <a:pPr marL="0" marR="0" algn="ctr">
                            <a:lnSpc>
                              <a:spcPts val="1300"/>
                            </a:lnSpc>
                            <a:spcBef>
                              <a:spcPts val="0"/>
                            </a:spcBef>
                            <a:spcAft>
                              <a:spcPts val="0"/>
                            </a:spcAft>
                          </a:pPr>
                          <a:r>
                            <a:rPr lang="en-US" sz="1400" b="1" dirty="0">
                              <a:effectLst/>
                            </a:rPr>
                            <a:t>(m)</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259491603"/>
                      </a:ext>
                    </a:extLst>
                  </a:tr>
                  <a:tr h="325334">
                    <a:tc>
                      <a:txBody>
                        <a:bodyPr/>
                        <a:lstStyle/>
                        <a:p>
                          <a:pPr marL="0" marR="0" algn="ctr">
                            <a:lnSpc>
                              <a:spcPts val="1300"/>
                            </a:lnSpc>
                            <a:spcBef>
                              <a:spcPts val="1200"/>
                            </a:spcBef>
                            <a:spcAft>
                              <a:spcPts val="600"/>
                            </a:spcAft>
                          </a:pPr>
                          <a:endParaRPr lang="en-US" sz="1400" b="1" dirty="0">
                            <a:effectLst/>
                          </a:endParaRPr>
                        </a:p>
                        <a:p>
                          <a:pPr marL="0" marR="0" algn="ctr">
                            <a:lnSpc>
                              <a:spcPts val="1300"/>
                            </a:lnSpc>
                            <a:spcBef>
                              <a:spcPts val="1200"/>
                            </a:spcBef>
                            <a:spcAft>
                              <a:spcPts val="600"/>
                            </a:spcAft>
                          </a:pPr>
                          <a:r>
                            <a:rPr lang="en-US" sz="1400" b="1" dirty="0">
                              <a:effectLst/>
                            </a:rPr>
                            <a:t>0.0025</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1200"/>
                            </a:spcBef>
                            <a:spcAft>
                              <a:spcPts val="600"/>
                            </a:spcAft>
                          </a:pPr>
                          <a:endParaRPr lang="en-US" sz="1400" b="1" dirty="0">
                            <a:effectLst/>
                          </a:endParaRPr>
                        </a:p>
                        <a:p>
                          <a:pPr marL="0" marR="0" algn="ctr">
                            <a:lnSpc>
                              <a:spcPts val="1300"/>
                            </a:lnSpc>
                            <a:spcBef>
                              <a:spcPts val="1200"/>
                            </a:spcBef>
                            <a:spcAft>
                              <a:spcPts val="600"/>
                            </a:spcAft>
                          </a:pPr>
                          <a:r>
                            <a:rPr lang="en-US" sz="1400" b="1" dirty="0">
                              <a:effectLst/>
                            </a:rPr>
                            <a:t>1.4</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1200"/>
                            </a:spcBef>
                            <a:spcAft>
                              <a:spcPts val="600"/>
                            </a:spcAft>
                          </a:pPr>
                          <a:endParaRPr lang="en-US" sz="1400" b="1" dirty="0">
                            <a:effectLst/>
                          </a:endParaRPr>
                        </a:p>
                        <a:p>
                          <a:pPr marL="0" marR="0" algn="ctr">
                            <a:lnSpc>
                              <a:spcPts val="1300"/>
                            </a:lnSpc>
                            <a:spcBef>
                              <a:spcPts val="1200"/>
                            </a:spcBef>
                            <a:spcAft>
                              <a:spcPts val="600"/>
                            </a:spcAft>
                          </a:pPr>
                          <a:r>
                            <a:rPr lang="en-US" sz="1400" b="1" dirty="0">
                              <a:effectLst/>
                            </a:rPr>
                            <a:t>0.57</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1200"/>
                            </a:spcBef>
                            <a:spcAft>
                              <a:spcPts val="600"/>
                            </a:spcAft>
                          </a:pPr>
                          <a:endParaRPr lang="en-US" sz="1400" b="1" dirty="0">
                            <a:effectLst/>
                          </a:endParaRPr>
                        </a:p>
                        <a:p>
                          <a:pPr marL="0" marR="0" algn="ctr">
                            <a:lnSpc>
                              <a:spcPts val="1300"/>
                            </a:lnSpc>
                            <a:spcBef>
                              <a:spcPts val="1200"/>
                            </a:spcBef>
                            <a:spcAft>
                              <a:spcPts val="600"/>
                            </a:spcAft>
                          </a:pPr>
                          <a:r>
                            <a:rPr lang="en-US" sz="1400" b="1" dirty="0">
                              <a:effectLst/>
                            </a:rPr>
                            <a:t>0.05</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1200"/>
                            </a:spcBef>
                            <a:spcAft>
                              <a:spcPts val="600"/>
                            </a:spcAft>
                          </a:pPr>
                          <a:endParaRPr lang="en-US" sz="1400" b="1" dirty="0">
                            <a:effectLst/>
                          </a:endParaRPr>
                        </a:p>
                        <a:p>
                          <a:pPr marL="0" marR="0" algn="ctr">
                            <a:lnSpc>
                              <a:spcPts val="1300"/>
                            </a:lnSpc>
                            <a:spcBef>
                              <a:spcPts val="1200"/>
                            </a:spcBef>
                            <a:spcAft>
                              <a:spcPts val="600"/>
                            </a:spcAft>
                          </a:pPr>
                          <a:r>
                            <a:rPr lang="en-US" sz="1400" b="1" dirty="0">
                              <a:effectLst/>
                            </a:rPr>
                            <a:t>0.3</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1200"/>
                            </a:spcBef>
                            <a:spcAft>
                              <a:spcPts val="600"/>
                            </a:spcAft>
                          </a:pPr>
                          <a:endParaRPr lang="en-US" sz="1400" b="1" dirty="0">
                            <a:effectLst/>
                          </a:endParaRPr>
                        </a:p>
                        <a:p>
                          <a:pPr marL="0" marR="0" algn="ctr">
                            <a:lnSpc>
                              <a:spcPts val="1300"/>
                            </a:lnSpc>
                            <a:spcBef>
                              <a:spcPts val="1200"/>
                            </a:spcBef>
                            <a:spcAft>
                              <a:spcPts val="600"/>
                            </a:spcAft>
                          </a:pPr>
                          <a:r>
                            <a:rPr lang="en-US" sz="1400" b="1" dirty="0">
                              <a:effectLst/>
                            </a:rPr>
                            <a:t>3</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1200"/>
                            </a:spcBef>
                            <a:spcAft>
                              <a:spcPts val="600"/>
                            </a:spcAft>
                          </a:pPr>
                          <a:endParaRPr lang="en-US" sz="1400" b="1" dirty="0">
                            <a:effectLst/>
                          </a:endParaRPr>
                        </a:p>
                        <a:p>
                          <a:pPr marL="0" marR="0" algn="ctr">
                            <a:lnSpc>
                              <a:spcPts val="1300"/>
                            </a:lnSpc>
                            <a:spcBef>
                              <a:spcPts val="1200"/>
                            </a:spcBef>
                            <a:spcAft>
                              <a:spcPts val="600"/>
                            </a:spcAft>
                          </a:pPr>
                          <a:r>
                            <a:rPr lang="en-US" sz="1400" b="1" dirty="0">
                              <a:effectLst/>
                            </a:rPr>
                            <a:t>0.825</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8363827"/>
                      </a:ext>
                    </a:extLst>
                  </a:tr>
                </a:tbl>
              </a:graphicData>
            </a:graphic>
          </p:graphicFrame>
        </mc:Choice>
        <mc:Fallback xmlns="">
          <p:graphicFrame>
            <p:nvGraphicFramePr>
              <p:cNvPr id="4" name="Content Placeholder 3">
                <a:extLst>
                  <a:ext uri="{FF2B5EF4-FFF2-40B4-BE49-F238E27FC236}">
                    <a16:creationId xmlns:a16="http://schemas.microsoft.com/office/drawing/2014/main" id="{C8594EFE-DC33-407C-AB39-88976296F528}"/>
                  </a:ext>
                </a:extLst>
              </p:cNvPr>
              <p:cNvGraphicFramePr>
                <a:graphicFrameLocks noGrp="1"/>
              </p:cNvGraphicFramePr>
              <p:nvPr>
                <p:ph idx="1"/>
                <p:extLst>
                  <p:ext uri="{D42A27DB-BD31-4B8C-83A1-F6EECF244321}">
                    <p14:modId xmlns:p14="http://schemas.microsoft.com/office/powerpoint/2010/main" val="2858280250"/>
                  </p:ext>
                </p:extLst>
              </p:nvPr>
            </p:nvGraphicFramePr>
            <p:xfrm>
              <a:off x="1392383" y="2598426"/>
              <a:ext cx="9434500" cy="1070230"/>
            </p:xfrm>
            <a:graphic>
              <a:graphicData uri="http://schemas.openxmlformats.org/drawingml/2006/table">
                <a:tbl>
                  <a:tblPr firstRow="1" firstCol="1" bandRow="1">
                    <a:tableStyleId>{5C22544A-7EE6-4342-B048-85BDC9FD1C3A}</a:tableStyleId>
                  </a:tblPr>
                  <a:tblGrid>
                    <a:gridCol w="1444210">
                      <a:extLst>
                        <a:ext uri="{9D8B030D-6E8A-4147-A177-3AD203B41FA5}">
                          <a16:colId xmlns:a16="http://schemas.microsoft.com/office/drawing/2014/main" val="597556564"/>
                        </a:ext>
                      </a:extLst>
                    </a:gridCol>
                    <a:gridCol w="1139767">
                      <a:extLst>
                        <a:ext uri="{9D8B030D-6E8A-4147-A177-3AD203B41FA5}">
                          <a16:colId xmlns:a16="http://schemas.microsoft.com/office/drawing/2014/main" val="4163155658"/>
                        </a:ext>
                      </a:extLst>
                    </a:gridCol>
                    <a:gridCol w="1501633">
                      <a:extLst>
                        <a:ext uri="{9D8B030D-6E8A-4147-A177-3AD203B41FA5}">
                          <a16:colId xmlns:a16="http://schemas.microsoft.com/office/drawing/2014/main" val="4044479788"/>
                        </a:ext>
                      </a:extLst>
                    </a:gridCol>
                    <a:gridCol w="1139767">
                      <a:extLst>
                        <a:ext uri="{9D8B030D-6E8A-4147-A177-3AD203B41FA5}">
                          <a16:colId xmlns:a16="http://schemas.microsoft.com/office/drawing/2014/main" val="1899484049"/>
                        </a:ext>
                      </a:extLst>
                    </a:gridCol>
                    <a:gridCol w="1501633">
                      <a:extLst>
                        <a:ext uri="{9D8B030D-6E8A-4147-A177-3AD203B41FA5}">
                          <a16:colId xmlns:a16="http://schemas.microsoft.com/office/drawing/2014/main" val="1283662500"/>
                        </a:ext>
                      </a:extLst>
                    </a:gridCol>
                    <a:gridCol w="1501633">
                      <a:extLst>
                        <a:ext uri="{9D8B030D-6E8A-4147-A177-3AD203B41FA5}">
                          <a16:colId xmlns:a16="http://schemas.microsoft.com/office/drawing/2014/main" val="314848614"/>
                        </a:ext>
                      </a:extLst>
                    </a:gridCol>
                    <a:gridCol w="1205857">
                      <a:extLst>
                        <a:ext uri="{9D8B030D-6E8A-4147-A177-3AD203B41FA5}">
                          <a16:colId xmlns:a16="http://schemas.microsoft.com/office/drawing/2014/main" val="3049849070"/>
                        </a:ext>
                      </a:extLst>
                    </a:gridCol>
                  </a:tblGrid>
                  <a:tr h="503365">
                    <a:tc>
                      <a:txBody>
                        <a:bodyPr/>
                        <a:lstStyle/>
                        <a:p>
                          <a:pPr marL="0" marR="0" algn="ctr">
                            <a:lnSpc>
                              <a:spcPts val="1300"/>
                            </a:lnSpc>
                            <a:spcBef>
                              <a:spcPts val="0"/>
                            </a:spcBef>
                            <a:spcAft>
                              <a:spcPts val="0"/>
                            </a:spcAft>
                          </a:pPr>
                          <a:endParaRPr lang="en-US" sz="1400" b="1" dirty="0">
                            <a:effectLst/>
                          </a:endParaRPr>
                        </a:p>
                        <a:p>
                          <a:pPr marL="0" marR="0" algn="ctr">
                            <a:lnSpc>
                              <a:spcPts val="1300"/>
                            </a:lnSpc>
                            <a:spcBef>
                              <a:spcPts val="0"/>
                            </a:spcBef>
                            <a:spcAft>
                              <a:spcPts val="0"/>
                            </a:spcAft>
                          </a:pPr>
                          <a:r>
                            <a:rPr lang="en-US" sz="1400" b="1" dirty="0">
                              <a:effectLst/>
                            </a:rPr>
                            <a:t>q  </a:t>
                          </a:r>
                        </a:p>
                        <a:p>
                          <a:pPr marL="0" marR="0" algn="ctr">
                            <a:lnSpc>
                              <a:spcPts val="1300"/>
                            </a:lnSpc>
                            <a:spcBef>
                              <a:spcPts val="0"/>
                            </a:spcBef>
                            <a:spcAft>
                              <a:spcPts val="0"/>
                            </a:spcAft>
                          </a:pPr>
                          <a:r>
                            <a:rPr lang="en-US" sz="1400" b="1" dirty="0">
                              <a:effectLst/>
                            </a:rPr>
                            <a:t>(g/m/sec)</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127273" t="-1205" r="-603743" b="-133735"/>
                          </a:stretch>
                        </a:blipFill>
                      </a:tcPr>
                    </a:tc>
                    <a:tc>
                      <a:txBody>
                        <a:bodyPr/>
                        <a:lstStyle/>
                        <a:p>
                          <a:pPr marL="0" marR="0" algn="ctr">
                            <a:lnSpc>
                              <a:spcPts val="1300"/>
                            </a:lnSpc>
                            <a:spcBef>
                              <a:spcPts val="0"/>
                            </a:spcBef>
                            <a:spcAft>
                              <a:spcPts val="0"/>
                            </a:spcAft>
                          </a:pPr>
                          <a:endParaRPr lang="en-US" sz="1400" b="1" dirty="0">
                            <a:effectLst/>
                          </a:endParaRPr>
                        </a:p>
                        <a:p>
                          <a:pPr marL="0" marR="0" algn="ctr">
                            <a:lnSpc>
                              <a:spcPts val="1300"/>
                            </a:lnSpc>
                            <a:spcBef>
                              <a:spcPts val="0"/>
                            </a:spcBef>
                            <a:spcAft>
                              <a:spcPts val="0"/>
                            </a:spcAft>
                          </a:pPr>
                          <a:r>
                            <a:rPr lang="en-US" sz="1400" b="1" dirty="0">
                              <a:effectLst/>
                            </a:rPr>
                            <a:t>m</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359358" t="-1205" r="-371658" b="-133735"/>
                          </a:stretch>
                        </a:blipFill>
                      </a:tcPr>
                    </a:tc>
                    <a:tc>
                      <a:txBody>
                        <a:bodyPr/>
                        <a:lstStyle/>
                        <a:p>
                          <a:pPr marL="0" marR="0" algn="ctr">
                            <a:lnSpc>
                              <a:spcPts val="1300"/>
                            </a:lnSpc>
                            <a:spcBef>
                              <a:spcPts val="0"/>
                            </a:spcBef>
                            <a:spcAft>
                              <a:spcPts val="0"/>
                            </a:spcAft>
                          </a:pPr>
                          <a:endParaRPr lang="en-US" sz="1400" b="1" dirty="0">
                            <a:effectLst/>
                          </a:endParaRPr>
                        </a:p>
                        <a:p>
                          <a:pPr marL="0" marR="0" algn="ctr">
                            <a:lnSpc>
                              <a:spcPts val="1300"/>
                            </a:lnSpc>
                            <a:spcBef>
                              <a:spcPts val="0"/>
                            </a:spcBef>
                            <a:spcAft>
                              <a:spcPts val="0"/>
                            </a:spcAft>
                          </a:pPr>
                          <a:r>
                            <a:rPr lang="en-US" sz="1400" b="1" dirty="0">
                              <a:effectLst/>
                            </a:rPr>
                            <a:t>a</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endParaRPr lang="en-US"/>
                        </a:p>
                      </a:txBody>
                      <a:tcPr marL="68580" marR="68580" marT="0" marB="0">
                        <a:blipFill>
                          <a:blip r:embed="rId2"/>
                          <a:stretch>
                            <a:fillRect l="-447368" t="-1205" r="-81781" b="-133735"/>
                          </a:stretch>
                        </a:blipFill>
                      </a:tcPr>
                    </a:tc>
                    <a:tc>
                      <a:txBody>
                        <a:bodyPr/>
                        <a:lstStyle/>
                        <a:p>
                          <a:endParaRPr lang="en-US"/>
                        </a:p>
                      </a:txBody>
                      <a:tcPr marL="68580" marR="68580" marT="0" marB="0">
                        <a:blipFill>
                          <a:blip r:embed="rId2"/>
                          <a:stretch>
                            <a:fillRect l="-682828" t="-1205" r="-2020" b="-133735"/>
                          </a:stretch>
                        </a:blipFill>
                      </a:tcPr>
                    </a:tc>
                    <a:extLst>
                      <a:ext uri="{0D108BD9-81ED-4DB2-BD59-A6C34878D82A}">
                        <a16:rowId xmlns:a16="http://schemas.microsoft.com/office/drawing/2014/main" val="1259491603"/>
                      </a:ext>
                    </a:extLst>
                  </a:tr>
                  <a:tr h="566865">
                    <a:tc>
                      <a:txBody>
                        <a:bodyPr/>
                        <a:lstStyle/>
                        <a:p>
                          <a:pPr marL="0" marR="0" algn="ctr">
                            <a:lnSpc>
                              <a:spcPts val="1300"/>
                            </a:lnSpc>
                            <a:spcBef>
                              <a:spcPts val="1200"/>
                            </a:spcBef>
                            <a:spcAft>
                              <a:spcPts val="600"/>
                            </a:spcAft>
                          </a:pPr>
                          <a:endParaRPr lang="en-US" sz="1400" b="1" dirty="0">
                            <a:effectLst/>
                          </a:endParaRPr>
                        </a:p>
                        <a:p>
                          <a:pPr marL="0" marR="0" algn="ctr">
                            <a:lnSpc>
                              <a:spcPts val="1300"/>
                            </a:lnSpc>
                            <a:spcBef>
                              <a:spcPts val="1200"/>
                            </a:spcBef>
                            <a:spcAft>
                              <a:spcPts val="600"/>
                            </a:spcAft>
                          </a:pPr>
                          <a:r>
                            <a:rPr lang="en-US" sz="1400" b="1" dirty="0">
                              <a:effectLst/>
                            </a:rPr>
                            <a:t>0.0025</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1200"/>
                            </a:spcBef>
                            <a:spcAft>
                              <a:spcPts val="600"/>
                            </a:spcAft>
                          </a:pPr>
                          <a:endParaRPr lang="en-US" sz="1400" b="1" dirty="0">
                            <a:effectLst/>
                          </a:endParaRPr>
                        </a:p>
                        <a:p>
                          <a:pPr marL="0" marR="0" algn="ctr">
                            <a:lnSpc>
                              <a:spcPts val="1300"/>
                            </a:lnSpc>
                            <a:spcBef>
                              <a:spcPts val="1200"/>
                            </a:spcBef>
                            <a:spcAft>
                              <a:spcPts val="600"/>
                            </a:spcAft>
                          </a:pPr>
                          <a:r>
                            <a:rPr lang="en-US" sz="1400" b="1" dirty="0">
                              <a:effectLst/>
                            </a:rPr>
                            <a:t>1.4</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1200"/>
                            </a:spcBef>
                            <a:spcAft>
                              <a:spcPts val="600"/>
                            </a:spcAft>
                          </a:pPr>
                          <a:endParaRPr lang="en-US" sz="1400" b="1" dirty="0">
                            <a:effectLst/>
                          </a:endParaRPr>
                        </a:p>
                        <a:p>
                          <a:pPr marL="0" marR="0" algn="ctr">
                            <a:lnSpc>
                              <a:spcPts val="1300"/>
                            </a:lnSpc>
                            <a:spcBef>
                              <a:spcPts val="1200"/>
                            </a:spcBef>
                            <a:spcAft>
                              <a:spcPts val="600"/>
                            </a:spcAft>
                          </a:pPr>
                          <a:r>
                            <a:rPr lang="en-US" sz="1400" b="1" dirty="0">
                              <a:effectLst/>
                            </a:rPr>
                            <a:t>0.57</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1200"/>
                            </a:spcBef>
                            <a:spcAft>
                              <a:spcPts val="600"/>
                            </a:spcAft>
                          </a:pPr>
                          <a:endParaRPr lang="en-US" sz="1400" b="1" dirty="0">
                            <a:effectLst/>
                          </a:endParaRPr>
                        </a:p>
                        <a:p>
                          <a:pPr marL="0" marR="0" algn="ctr">
                            <a:lnSpc>
                              <a:spcPts val="1300"/>
                            </a:lnSpc>
                            <a:spcBef>
                              <a:spcPts val="1200"/>
                            </a:spcBef>
                            <a:spcAft>
                              <a:spcPts val="600"/>
                            </a:spcAft>
                          </a:pPr>
                          <a:r>
                            <a:rPr lang="en-US" sz="1400" b="1" dirty="0">
                              <a:effectLst/>
                            </a:rPr>
                            <a:t>0.05</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1200"/>
                            </a:spcBef>
                            <a:spcAft>
                              <a:spcPts val="600"/>
                            </a:spcAft>
                          </a:pPr>
                          <a:endParaRPr lang="en-US" sz="1400" b="1" dirty="0">
                            <a:effectLst/>
                          </a:endParaRPr>
                        </a:p>
                        <a:p>
                          <a:pPr marL="0" marR="0" algn="ctr">
                            <a:lnSpc>
                              <a:spcPts val="1300"/>
                            </a:lnSpc>
                            <a:spcBef>
                              <a:spcPts val="1200"/>
                            </a:spcBef>
                            <a:spcAft>
                              <a:spcPts val="600"/>
                            </a:spcAft>
                          </a:pPr>
                          <a:r>
                            <a:rPr lang="en-US" sz="1400" b="1" dirty="0">
                              <a:effectLst/>
                            </a:rPr>
                            <a:t>0.3</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1200"/>
                            </a:spcBef>
                            <a:spcAft>
                              <a:spcPts val="600"/>
                            </a:spcAft>
                          </a:pPr>
                          <a:endParaRPr lang="en-US" sz="1400" b="1" dirty="0">
                            <a:effectLst/>
                          </a:endParaRPr>
                        </a:p>
                        <a:p>
                          <a:pPr marL="0" marR="0" algn="ctr">
                            <a:lnSpc>
                              <a:spcPts val="1300"/>
                            </a:lnSpc>
                            <a:spcBef>
                              <a:spcPts val="1200"/>
                            </a:spcBef>
                            <a:spcAft>
                              <a:spcPts val="600"/>
                            </a:spcAft>
                          </a:pPr>
                          <a:r>
                            <a:rPr lang="en-US" sz="1400" b="1" dirty="0">
                              <a:effectLst/>
                            </a:rPr>
                            <a:t>3</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marL="0" marR="0" algn="ctr">
                            <a:lnSpc>
                              <a:spcPts val="1300"/>
                            </a:lnSpc>
                            <a:spcBef>
                              <a:spcPts val="1200"/>
                            </a:spcBef>
                            <a:spcAft>
                              <a:spcPts val="600"/>
                            </a:spcAft>
                          </a:pPr>
                          <a:endParaRPr lang="en-US" sz="1400" b="1" dirty="0">
                            <a:effectLst/>
                          </a:endParaRPr>
                        </a:p>
                        <a:p>
                          <a:pPr marL="0" marR="0" algn="ctr">
                            <a:lnSpc>
                              <a:spcPts val="1300"/>
                            </a:lnSpc>
                            <a:spcBef>
                              <a:spcPts val="1200"/>
                            </a:spcBef>
                            <a:spcAft>
                              <a:spcPts val="600"/>
                            </a:spcAft>
                          </a:pPr>
                          <a:r>
                            <a:rPr lang="en-US" sz="1400" b="1" dirty="0">
                              <a:effectLst/>
                            </a:rPr>
                            <a:t>0.825</a:t>
                          </a:r>
                          <a:endParaRPr lang="en-US" sz="14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28363827"/>
                      </a:ext>
                    </a:extLst>
                  </a:tr>
                </a:tbl>
              </a:graphicData>
            </a:graphic>
          </p:graphicFrame>
        </mc:Fallback>
      </mc:AlternateContent>
    </p:spTree>
    <p:extLst>
      <p:ext uri="{BB962C8B-B14F-4D97-AF65-F5344CB8AC3E}">
        <p14:creationId xmlns:p14="http://schemas.microsoft.com/office/powerpoint/2010/main" val="263601231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150</TotalTime>
  <Words>3716</Words>
  <Application>Microsoft Office PowerPoint</Application>
  <PresentationFormat>Widescreen</PresentationFormat>
  <Paragraphs>355</Paragraphs>
  <Slides>35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Cambria Math</vt:lpstr>
      <vt:lpstr>Garamond</vt:lpstr>
      <vt:lpstr>Palatino Linotype</vt:lpstr>
      <vt:lpstr>Times New Roman</vt:lpstr>
      <vt:lpstr>Organic</vt:lpstr>
      <vt:lpstr>Development of a Line Source Dispersion Model for Gaseous Pollutants by Incorporating Wind Shear near the Ground Under Stable Atmospheric Conditions  </vt:lpstr>
      <vt:lpstr>Abstract </vt:lpstr>
      <vt:lpstr>Introduction</vt:lpstr>
      <vt:lpstr>Model Development</vt:lpstr>
      <vt:lpstr>Vertical Dispersion Coefficient</vt:lpstr>
      <vt:lpstr>SLINE – Final Equation</vt:lpstr>
      <vt:lpstr>Sensitivity analysis</vt:lpstr>
      <vt:lpstr>Ranges of the independent input variable used for the sensitivity analysis </vt:lpstr>
      <vt:lpstr>Standard input values considered for sensitivity analysis</vt:lpstr>
      <vt:lpstr>Sensitivity Analysis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Development of a Line Source Dispersion Model for Gaseous Pollutants by Incorporating Wind Shear near the Ground Under Stable Atmospheric Conditions</dc:title>
  <dc:creator>Saisanthosh Vamshi Harsha Madiraju</dc:creator>
  <cp:lastModifiedBy>Saisanthosh Vamshi Harsha Madiraju</cp:lastModifiedBy>
  <cp:revision>12</cp:revision>
  <dcterms:created xsi:type="dcterms:W3CDTF">2020-11-16T17:35:28Z</dcterms:created>
  <dcterms:modified xsi:type="dcterms:W3CDTF">2020-11-17T15:30:25Z</dcterms:modified>
</cp:coreProperties>
</file>