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74" r:id="rId5"/>
    <p:sldId id="302" r:id="rId6"/>
    <p:sldId id="309" r:id="rId7"/>
    <p:sldId id="297" r:id="rId8"/>
    <p:sldId id="320" r:id="rId9"/>
    <p:sldId id="290" r:id="rId10"/>
    <p:sldId id="312" r:id="rId11"/>
    <p:sldId id="31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CCFF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508" autoAdjust="0"/>
  </p:normalViewPr>
  <p:slideViewPr>
    <p:cSldViewPr>
      <p:cViewPr>
        <p:scale>
          <a:sx n="66" d="100"/>
          <a:sy n="66" d="100"/>
        </p:scale>
        <p:origin x="2213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E0E4-EF37-47BE-A26C-6919E29282D9}" type="datetimeFigureOut">
              <a:rPr lang="es-ES" smtClean="0"/>
              <a:t>11/10/2020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BC0DD-71E5-4D1C-8403-FAE641138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8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8:35:18.0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0982E-45D9-43FE-AB94-36EF3D801D72}" type="datetimeFigureOut">
              <a:rPr lang="es-ES" smtClean="0"/>
              <a:t>11/10/2020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837BB-D4C9-4B3C-B3AA-4CCCD2FBF5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72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5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1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6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03FA-2787-4552-828A-7E57AD999B0F}" type="datetime1">
              <a:rPr lang="es-ES" smtClean="0"/>
              <a:t>11/10/2020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A314-675F-4AE3-993E-6A89533236ED}" type="datetime1">
              <a:rPr lang="es-ES" smtClean="0"/>
              <a:t>11/10/2020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2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6BC4-A68A-4467-BE17-3689536C2B44}" type="datetime1">
              <a:rPr lang="es-ES" smtClean="0"/>
              <a:t>11/10/2020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84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038B-B7FA-4D64-B70C-F16FB5143EE0}" type="datetime1">
              <a:rPr lang="es-ES" smtClean="0"/>
              <a:t>11/10/2020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7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DC8-BB45-46F7-91AE-0832A83C2EB8}" type="datetime1">
              <a:rPr lang="es-ES" smtClean="0"/>
              <a:t>11/10/2020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81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20A-652B-40E8-B483-59395206E59A}" type="datetime1">
              <a:rPr lang="es-ES" smtClean="0"/>
              <a:t>11/10/2020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89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C18D-665C-40C5-B904-DE774EB3AD5E}" type="datetime1">
              <a:rPr lang="es-ES" smtClean="0"/>
              <a:t>11/10/2020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46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5B74-2E85-4C14-9376-1DCE2786E7DC}" type="datetime1">
              <a:rPr lang="es-ES" smtClean="0"/>
              <a:t>11/10/2020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11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C26-430C-4D28-A04B-508DB8B0F081}" type="datetime1">
              <a:rPr lang="es-ES" smtClean="0"/>
              <a:t>11/10/2020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2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EC62-70C7-4590-964B-48D8B484A4A9}" type="datetime1">
              <a:rPr lang="es-ES" smtClean="0"/>
              <a:t>11/10/2020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91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FCB6-8983-46E8-BE96-8B6856999DA6}" type="datetime1">
              <a:rPr lang="es-ES" smtClean="0"/>
              <a:t>11/10/2020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4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3D0B-6614-4E75-8E3A-FDDB60E74103}" type="datetime1">
              <a:rPr lang="es-ES" smtClean="0"/>
              <a:t>11/10/2020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FF6C-EFBB-4D1B-8B39-652E0ACC2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16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1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4021" y="4412080"/>
            <a:ext cx="817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Palatino Linotype" panose="02040502050505030304" pitchFamily="18" charset="0"/>
              </a:rPr>
              <a:t>Manuel Gil-Martín, José Antúnez-Durango and Rubén San-Segundo </a:t>
            </a:r>
            <a:endParaRPr lang="es-ES_tradnl" sz="20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46927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GB" sz="3200" b="1" dirty="0">
                <a:latin typeface="Palatino Linotype" panose="02040502050505030304" pitchFamily="18" charset="0"/>
              </a:rPr>
              <a:t>ADAPTATION AND SELECTION TECHNIQUES BASED ON DEEP LEARNING FOR HUMAN ACTIVITY RECOGNITION USING INERTIAL SENSORS</a:t>
            </a:r>
          </a:p>
        </p:txBody>
      </p:sp>
      <p:pic>
        <p:nvPicPr>
          <p:cNvPr id="9" name="Picture 2" descr="https://www.upm.es/tiendaUPM/catalog/images/iman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17762" r="18538" b="16102"/>
          <a:stretch/>
        </p:blipFill>
        <p:spPr bwMode="auto">
          <a:xfrm>
            <a:off x="405913" y="5725037"/>
            <a:ext cx="1348082" cy="10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die u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44" y="5848707"/>
            <a:ext cx="1740793" cy="8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0" cap="rnd">
            <a:noFill/>
            <a:prstDash val="solid"/>
            <a:round/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7th International Electronic Conference on Sensors and Applications</a:t>
            </a:r>
            <a:endParaRPr lang="en-GB" sz="3600" b="1" dirty="0">
              <a:solidFill>
                <a:srgbClr val="669900"/>
              </a:solidFill>
              <a:latin typeface="Palatino Linotype" panose="020405020505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E2652A-A438-4D5A-A353-8CE631D2B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86" y="4949453"/>
            <a:ext cx="1250627" cy="12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 Marcador de contenido"/>
          <p:cNvSpPr txBox="1">
            <a:spLocks/>
          </p:cNvSpPr>
          <p:nvPr/>
        </p:nvSpPr>
        <p:spPr>
          <a:xfrm>
            <a:off x="457200" y="1340768"/>
            <a:ext cx="8229600" cy="296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Adaptation for HAR is a very difficult task</a:t>
            </a:r>
            <a:r>
              <a:rPr lang="en-GB" sz="2400" dirty="0">
                <a:latin typeface="Palatino Linotype" panose="02040502050505030304" pitchFamily="18" charset="0"/>
              </a:rPr>
              <a:t>.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Selection approaches could remove from training data the examples that differ from testing domain and improve the general performance of the system.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Unsupervised learning adaptation approaches could pave the way for future research on domain adaptation in HAR.</a:t>
            </a:r>
            <a:endParaRPr lang="en-GB" sz="2600" dirty="0">
              <a:latin typeface="Palatino Linotype" panose="02040502050505030304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Discussion and conclusions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10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4" name="43 Elipse"/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49" name="48 Conector recto"/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50" name="49 Conector recto"/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51" name="50 Elipse"/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2" name="51 Elipse"/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3" name="52 Elipse"/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4" name="53 Elipse"/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56" name="55 Conector recto"/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59" name="58 Elipse"/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61" name="60 Elipse"/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66" name="65 Conector recto"/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A38A83D-5785-4191-9017-16D4F8534146}"/>
              </a:ext>
            </a:extLst>
          </p:cNvPr>
          <p:cNvCxnSpPr/>
          <p:nvPr/>
        </p:nvCxnSpPr>
        <p:spPr>
          <a:xfrm>
            <a:off x="4045803" y="5301208"/>
            <a:ext cx="7046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A0BE45D-8311-4661-800E-616458EC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219" y="4114490"/>
            <a:ext cx="2249619" cy="23471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F97C346-DCB6-44DE-8A09-ABFF37310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11" y="4254709"/>
            <a:ext cx="2530059" cy="2066723"/>
          </a:xfrm>
          <a:prstGeom prst="rect">
            <a:avLst/>
          </a:prstGeom>
        </p:spPr>
      </p:pic>
      <p:sp>
        <p:nvSpPr>
          <p:cNvPr id="20" name="53 Elipse">
            <a:extLst>
              <a:ext uri="{FF2B5EF4-FFF2-40B4-BE49-F238E27FC236}">
                <a16:creationId xmlns:a16="http://schemas.microsoft.com/office/drawing/2014/main" id="{B3072397-0900-4E16-8E33-3BD74119930E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11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515" y="274397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GB" sz="3200" b="1" dirty="0">
                <a:latin typeface="Palatino Linotype" panose="02040502050505030304" pitchFamily="18" charset="0"/>
              </a:rPr>
              <a:t>THANK YOU FOR YOUR ATTENTION</a:t>
            </a:r>
          </a:p>
        </p:txBody>
      </p:sp>
      <p:pic>
        <p:nvPicPr>
          <p:cNvPr id="9" name="Picture 2" descr="https://www.upm.es/tiendaUPM/catalog/images/iman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17762" r="18538" b="16102"/>
          <a:stretch/>
        </p:blipFill>
        <p:spPr bwMode="auto">
          <a:xfrm>
            <a:off x="405913" y="5725037"/>
            <a:ext cx="1348082" cy="10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die u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44" y="5848707"/>
            <a:ext cx="1740793" cy="8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0" cap="rnd">
            <a:noFill/>
            <a:prstDash val="solid"/>
            <a:round/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7th International Electronic Conference on Sensors and Applications</a:t>
            </a:r>
            <a:endParaRPr lang="en-GB" sz="3600" b="1" dirty="0">
              <a:solidFill>
                <a:srgbClr val="669900"/>
              </a:solidFill>
              <a:latin typeface="Palatino Linotype" panose="020405020505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E2652A-A438-4D5A-A353-8CE631D2B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86" y="4949453"/>
            <a:ext cx="1250627" cy="1270691"/>
          </a:xfrm>
          <a:prstGeom prst="rect">
            <a:avLst/>
          </a:prstGeom>
        </p:spPr>
      </p:pic>
      <p:sp>
        <p:nvSpPr>
          <p:cNvPr id="2" name="4 CuadroTexto">
            <a:extLst>
              <a:ext uri="{FF2B5EF4-FFF2-40B4-BE49-F238E27FC236}">
                <a16:creationId xmlns:a16="http://schemas.microsoft.com/office/drawing/2014/main" id="{BAB843C2-E4AA-486C-A81F-EB25BF1AECD1}"/>
              </a:ext>
            </a:extLst>
          </p:cNvPr>
          <p:cNvSpPr txBox="1"/>
          <p:nvPr/>
        </p:nvSpPr>
        <p:spPr>
          <a:xfrm>
            <a:off x="484021" y="4412080"/>
            <a:ext cx="817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Palatino Linotype" panose="02040502050505030304" pitchFamily="18" charset="0"/>
              </a:rPr>
              <a:t>Manuel Gil-Martín, José Antúnez-Durango and Rubén San-Segundo </a:t>
            </a:r>
            <a:endParaRPr lang="es-ES_tradnl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Contents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2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24" name="4 Marcador de contenido"/>
          <p:cNvSpPr>
            <a:spLocks noGrp="1"/>
          </p:cNvSpPr>
          <p:nvPr>
            <p:ph idx="1"/>
          </p:nvPr>
        </p:nvSpPr>
        <p:spPr>
          <a:xfrm>
            <a:off x="442451" y="1837002"/>
            <a:ext cx="4696001" cy="3183996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Palatino Linotype" panose="02040502050505030304" pitchFamily="18" charset="0"/>
              </a:rPr>
              <a:t>Introduction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Palatino Linotype" panose="02040502050505030304" pitchFamily="18" charset="0"/>
              </a:rPr>
              <a:t>Materials and Methods</a:t>
            </a:r>
          </a:p>
          <a:p>
            <a:pPr lvl="1" algn="just"/>
            <a:r>
              <a:rPr lang="en-GB" sz="2200" dirty="0">
                <a:latin typeface="Palatino Linotype" panose="02040502050505030304" pitchFamily="18" charset="0"/>
              </a:rPr>
              <a:t>Autoencoders</a:t>
            </a:r>
          </a:p>
          <a:p>
            <a:pPr lvl="1"/>
            <a:r>
              <a:rPr lang="en-GB" sz="2200" dirty="0">
                <a:latin typeface="Palatino Linotype" panose="02040502050505030304" pitchFamily="18" charset="0"/>
              </a:rPr>
              <a:t>Generative Adversarial Networks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Palatino Linotype" panose="02040502050505030304" pitchFamily="18" charset="0"/>
              </a:rPr>
              <a:t>Results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637" r="4116" b="3932"/>
          <a:stretch/>
        </p:blipFill>
        <p:spPr bwMode="auto">
          <a:xfrm>
            <a:off x="5138452" y="1685164"/>
            <a:ext cx="3747265" cy="37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8DBF42-7496-4DF4-9516-9D431950D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010192"/>
            <a:ext cx="676934" cy="3600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73D79D-E466-4CF3-B6C2-8CCAF5268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167" y="1916832"/>
            <a:ext cx="713890" cy="7634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A2553D4-9CF0-4B41-BE3F-0A2D4818B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203" y="2700310"/>
            <a:ext cx="708973" cy="5490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24C7544-5002-465D-8294-245FE49FF9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1233"/>
          <a:stretch/>
        </p:blipFill>
        <p:spPr>
          <a:xfrm>
            <a:off x="6156538" y="2593606"/>
            <a:ext cx="432048" cy="3563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266DF0C-AB38-4BED-9CE2-7905A30463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334"/>
          <a:stretch/>
        </p:blipFill>
        <p:spPr>
          <a:xfrm>
            <a:off x="6311621" y="2921089"/>
            <a:ext cx="520081" cy="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3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5" name="4 Marcador de contenido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alatino Linotype" panose="02040502050505030304" pitchFamily="18" charset="0"/>
              </a:rPr>
              <a:t>Human Activity Recognition (HAR)</a:t>
            </a:r>
          </a:p>
          <a:p>
            <a:pPr lvl="1" algn="just"/>
            <a:r>
              <a:rPr lang="en-GB" sz="2000" dirty="0">
                <a:latin typeface="Palatino Linotype" panose="02040502050505030304" pitchFamily="18" charset="0"/>
              </a:rPr>
              <a:t>Recognize different activities performed by a person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alatino Linotype" panose="02040502050505030304" pitchFamily="18" charset="0"/>
              </a:rPr>
              <a:t>Challenge: training and testing with different subjects (LOSO)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user presents unique movement patterns not easily generalizable</a:t>
            </a:r>
            <a:endParaRPr lang="en-GB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alatino Linotype" panose="02040502050505030304" pitchFamily="18" charset="0"/>
              </a:rPr>
              <a:t>This work</a:t>
            </a:r>
          </a:p>
          <a:p>
            <a:pPr lvl="1" algn="just"/>
            <a:r>
              <a:rPr lang="en-GB" sz="2000" dirty="0">
                <a:latin typeface="Palatino Linotype" panose="02040502050505030304" pitchFamily="18" charset="0"/>
              </a:rPr>
              <a:t>Unsupervised learning adaptation techniques for HAR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1A2809E-61B8-4257-88E5-25534460F9D8}"/>
                  </a:ext>
                </a:extLst>
              </p14:cNvPr>
              <p14:cNvContentPartPr/>
              <p14:nvPr/>
            </p14:nvContentPartPr>
            <p14:xfrm>
              <a:off x="2940896" y="5108678"/>
              <a:ext cx="360" cy="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1A2809E-61B8-4257-88E5-25534460F9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2256" y="51000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36C25AC8-AF1F-4394-8574-200DBAA5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801" y="4725144"/>
            <a:ext cx="2771775" cy="1476375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0F1441E-7280-4BFA-BE5E-EFF3385F58C4}"/>
              </a:ext>
            </a:extLst>
          </p:cNvPr>
          <p:cNvCxnSpPr/>
          <p:nvPr/>
        </p:nvCxnSpPr>
        <p:spPr>
          <a:xfrm>
            <a:off x="3867373" y="5463331"/>
            <a:ext cx="7046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43 Elipse">
            <a:extLst>
              <a:ext uri="{FF2B5EF4-FFF2-40B4-BE49-F238E27FC236}">
                <a16:creationId xmlns:a16="http://schemas.microsoft.com/office/drawing/2014/main" id="{6907E8B3-38C7-4802-AEDB-39FE60A766B6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7" name="44 CuadroTexto">
            <a:extLst>
              <a:ext uri="{FF2B5EF4-FFF2-40B4-BE49-F238E27FC236}">
                <a16:creationId xmlns:a16="http://schemas.microsoft.com/office/drawing/2014/main" id="{AA3AA0B3-09D3-4ED9-B5F3-157B2B6A8926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8" name="46 CuadroTexto">
            <a:extLst>
              <a:ext uri="{FF2B5EF4-FFF2-40B4-BE49-F238E27FC236}">
                <a16:creationId xmlns:a16="http://schemas.microsoft.com/office/drawing/2014/main" id="{EE42B229-B9BA-441E-9886-BC5855F5664A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41" name="47 CuadroTexto">
            <a:extLst>
              <a:ext uri="{FF2B5EF4-FFF2-40B4-BE49-F238E27FC236}">
                <a16:creationId xmlns:a16="http://schemas.microsoft.com/office/drawing/2014/main" id="{80929727-B189-4845-A912-8C10533E3B4C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42" name="48 Conector recto">
            <a:extLst>
              <a:ext uri="{FF2B5EF4-FFF2-40B4-BE49-F238E27FC236}">
                <a16:creationId xmlns:a16="http://schemas.microsoft.com/office/drawing/2014/main" id="{5B008D4C-B574-4B31-AC65-28CF3F819F0A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43" name="49 Conector recto">
            <a:extLst>
              <a:ext uri="{FF2B5EF4-FFF2-40B4-BE49-F238E27FC236}">
                <a16:creationId xmlns:a16="http://schemas.microsoft.com/office/drawing/2014/main" id="{3AEBFB91-9B4E-4D39-8E6E-E2B6C5F97D5B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4" name="50 Elipse">
            <a:extLst>
              <a:ext uri="{FF2B5EF4-FFF2-40B4-BE49-F238E27FC236}">
                <a16:creationId xmlns:a16="http://schemas.microsoft.com/office/drawing/2014/main" id="{DE9603F9-3971-4589-838D-0D51B353B2B7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6" name="51 Elipse">
            <a:extLst>
              <a:ext uri="{FF2B5EF4-FFF2-40B4-BE49-F238E27FC236}">
                <a16:creationId xmlns:a16="http://schemas.microsoft.com/office/drawing/2014/main" id="{3C968C07-A6A5-46BF-A24B-9A668A47FDD3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7" name="52 Elipse">
            <a:extLst>
              <a:ext uri="{FF2B5EF4-FFF2-40B4-BE49-F238E27FC236}">
                <a16:creationId xmlns:a16="http://schemas.microsoft.com/office/drawing/2014/main" id="{E32EB57D-A86E-49A2-AD4B-6B3D7F70C2EA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9" name="53 Elipse">
            <a:extLst>
              <a:ext uri="{FF2B5EF4-FFF2-40B4-BE49-F238E27FC236}">
                <a16:creationId xmlns:a16="http://schemas.microsoft.com/office/drawing/2014/main" id="{49468AC1-6765-4403-9C9B-6210D0D2D114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50" name="55 Conector recto">
            <a:extLst>
              <a:ext uri="{FF2B5EF4-FFF2-40B4-BE49-F238E27FC236}">
                <a16:creationId xmlns:a16="http://schemas.microsoft.com/office/drawing/2014/main" id="{0698D7E9-C98D-46EC-936C-3484B373FA00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51" name="58 Elipse">
            <a:extLst>
              <a:ext uri="{FF2B5EF4-FFF2-40B4-BE49-F238E27FC236}">
                <a16:creationId xmlns:a16="http://schemas.microsoft.com/office/drawing/2014/main" id="{970CD9DF-CE7B-41C8-9840-9066FFD6B04A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52" name="59 Conector recto">
            <a:extLst>
              <a:ext uri="{FF2B5EF4-FFF2-40B4-BE49-F238E27FC236}">
                <a16:creationId xmlns:a16="http://schemas.microsoft.com/office/drawing/2014/main" id="{661A79C2-F700-4857-87AB-5F89CA8A2B15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53" name="60 Elipse">
            <a:extLst>
              <a:ext uri="{FF2B5EF4-FFF2-40B4-BE49-F238E27FC236}">
                <a16:creationId xmlns:a16="http://schemas.microsoft.com/office/drawing/2014/main" id="{60931980-DF48-48F0-A077-10DFFAD49921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4" name="61 CuadroTexto">
            <a:extLst>
              <a:ext uri="{FF2B5EF4-FFF2-40B4-BE49-F238E27FC236}">
                <a16:creationId xmlns:a16="http://schemas.microsoft.com/office/drawing/2014/main" id="{041EF5D5-596E-462E-8793-39A3FBE29145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55" name="65 Conector recto">
            <a:extLst>
              <a:ext uri="{FF2B5EF4-FFF2-40B4-BE49-F238E27FC236}">
                <a16:creationId xmlns:a16="http://schemas.microsoft.com/office/drawing/2014/main" id="{B3AAF3EA-2C4C-48B6-A402-E5A1B8A14660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56" name="53 Elipse">
            <a:extLst>
              <a:ext uri="{FF2B5EF4-FFF2-40B4-BE49-F238E27FC236}">
                <a16:creationId xmlns:a16="http://schemas.microsoft.com/office/drawing/2014/main" id="{0A411792-78B2-4093-A37B-4D7C6E72D433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6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Dataset description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4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95" name="4 Marcador de contenido"/>
          <p:cNvSpPr txBox="1">
            <a:spLocks/>
          </p:cNvSpPr>
          <p:nvPr/>
        </p:nvSpPr>
        <p:spPr>
          <a:xfrm>
            <a:off x="457200" y="1340769"/>
            <a:ext cx="773072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alatino Linotype" panose="02040502050505030304" pitchFamily="18" charset="0"/>
              </a:rPr>
              <a:t>PAMAP2 database </a:t>
            </a:r>
          </a:p>
          <a:p>
            <a:pPr lvl="1" algn="just">
              <a:lnSpc>
                <a:spcPct val="110000"/>
              </a:lnSpc>
            </a:pPr>
            <a:r>
              <a:rPr lang="en-GB" sz="2000" dirty="0">
                <a:latin typeface="Palatino Linotype" panose="02040502050505030304" pitchFamily="18" charset="0"/>
              </a:rPr>
              <a:t>12 physical activities, 9 subjects </a:t>
            </a:r>
          </a:p>
          <a:p>
            <a:pPr lvl="1" algn="just">
              <a:lnSpc>
                <a:spcPct val="110000"/>
              </a:lnSpc>
            </a:pPr>
            <a:r>
              <a:rPr lang="en-GB" sz="2000" dirty="0">
                <a:latin typeface="Palatino Linotype" panose="02040502050505030304" pitchFamily="18" charset="0"/>
              </a:rPr>
              <a:t>3 IMUs in hand, chest and ankle</a:t>
            </a:r>
          </a:p>
          <a:p>
            <a:pPr lvl="1" algn="just">
              <a:lnSpc>
                <a:spcPct val="110000"/>
              </a:lnSpc>
            </a:pPr>
            <a:r>
              <a:rPr lang="en-GB" sz="2000" dirty="0">
                <a:latin typeface="Palatino Linotype" panose="02040502050505030304" pitchFamily="18" charset="0"/>
              </a:rPr>
              <a:t>Accelerometer sampling at 100 Hz</a:t>
            </a:r>
          </a:p>
          <a:p>
            <a:pPr marL="857250" lvl="2" indent="-457200" algn="just"/>
            <a:endParaRPr lang="en-GB" sz="2200" dirty="0" err="1">
              <a:latin typeface="Palatino Linotype" panose="02040502050505030304" pitchFamily="18" charset="0"/>
            </a:endParaRPr>
          </a:p>
        </p:txBody>
      </p:sp>
      <p:grpSp>
        <p:nvGrpSpPr>
          <p:cNvPr id="39" name="25 Grupo">
            <a:extLst>
              <a:ext uri="{FF2B5EF4-FFF2-40B4-BE49-F238E27FC236}">
                <a16:creationId xmlns:a16="http://schemas.microsoft.com/office/drawing/2014/main" id="{9460D580-087E-4E5F-91DA-EDA97F948B44}"/>
              </a:ext>
            </a:extLst>
          </p:cNvPr>
          <p:cNvGrpSpPr/>
          <p:nvPr/>
        </p:nvGrpSpPr>
        <p:grpSpPr>
          <a:xfrm>
            <a:off x="1011680" y="3466214"/>
            <a:ext cx="7180398" cy="2553506"/>
            <a:chOff x="1169557" y="4593394"/>
            <a:chExt cx="6337549" cy="2005267"/>
          </a:xfrm>
        </p:grpSpPr>
        <p:pic>
          <p:nvPicPr>
            <p:cNvPr id="40" name="Picture 47" descr="C:\Users\TFM\Desktop\TFM\Reports\Memoria\5) Architecture\Drawings\activity_icons\sitting.png">
              <a:extLst>
                <a:ext uri="{FF2B5EF4-FFF2-40B4-BE49-F238E27FC236}">
                  <a16:creationId xmlns:a16="http://schemas.microsoft.com/office/drawing/2014/main" id="{6DFA34FD-E786-4286-BF89-DC247EB4A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786" y="4846250"/>
              <a:ext cx="654403" cy="65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8" descr="C:\Users\TFM\Desktop\TFM\Reports\Memoria\5) Architecture\Drawings\activity_icons\standing.png">
              <a:extLst>
                <a:ext uri="{FF2B5EF4-FFF2-40B4-BE49-F238E27FC236}">
                  <a16:creationId xmlns:a16="http://schemas.microsoft.com/office/drawing/2014/main" id="{B40C96BD-3E33-4613-A73A-36EAB9D43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634" y="4852333"/>
              <a:ext cx="654402" cy="65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" descr="C:\Users\TFM\Desktop\TFM\Reports\Memoria\5) Architecture\Drawings\activity_icons\lying.png">
              <a:extLst>
                <a:ext uri="{FF2B5EF4-FFF2-40B4-BE49-F238E27FC236}">
                  <a16:creationId xmlns:a16="http://schemas.microsoft.com/office/drawing/2014/main" id="{D779469C-7CE9-4E12-976B-D06C951F9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874" y="4850949"/>
              <a:ext cx="654402" cy="65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22 CuadroTexto">
              <a:extLst>
                <a:ext uri="{FF2B5EF4-FFF2-40B4-BE49-F238E27FC236}">
                  <a16:creationId xmlns:a16="http://schemas.microsoft.com/office/drawing/2014/main" id="{9B1E66C2-264F-487E-9C3E-4F5B11F8B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410" y="4595025"/>
              <a:ext cx="569049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lying</a:t>
              </a:r>
            </a:p>
          </p:txBody>
        </p:sp>
        <p:sp>
          <p:nvSpPr>
            <p:cNvPr id="44" name="26 CuadroTexto">
              <a:extLst>
                <a:ext uri="{FF2B5EF4-FFF2-40B4-BE49-F238E27FC236}">
                  <a16:creationId xmlns:a16="http://schemas.microsoft.com/office/drawing/2014/main" id="{94D8FD29-3080-49B7-A318-1F5366275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966" y="4593394"/>
              <a:ext cx="662428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sitting</a:t>
              </a:r>
            </a:p>
          </p:txBody>
        </p:sp>
        <p:sp>
          <p:nvSpPr>
            <p:cNvPr id="45" name="29 CuadroTexto">
              <a:extLst>
                <a:ext uri="{FF2B5EF4-FFF2-40B4-BE49-F238E27FC236}">
                  <a16:creationId xmlns:a16="http://schemas.microsoft.com/office/drawing/2014/main" id="{90B15123-1B3E-48B3-853F-2FDDD487A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116" y="4600622"/>
              <a:ext cx="840698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500" b="1" dirty="0">
                  <a:latin typeface="Palatino Linotype" panose="02040502050505030304" pitchFamily="18" charset="0"/>
                </a:rPr>
                <a:t>standing</a:t>
              </a:r>
            </a:p>
          </p:txBody>
        </p:sp>
        <p:sp>
          <p:nvSpPr>
            <p:cNvPr id="46" name="33 CuadroTexto">
              <a:extLst>
                <a:ext uri="{FF2B5EF4-FFF2-40B4-BE49-F238E27FC236}">
                  <a16:creationId xmlns:a16="http://schemas.microsoft.com/office/drawing/2014/main" id="{30361A9B-21BC-4DFB-B9FE-08133F6A7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3567" y="5678299"/>
              <a:ext cx="738830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ironing</a:t>
              </a:r>
            </a:p>
          </p:txBody>
        </p:sp>
        <p:sp>
          <p:nvSpPr>
            <p:cNvPr id="47" name="36 CuadroTexto">
              <a:extLst>
                <a:ext uri="{FF2B5EF4-FFF2-40B4-BE49-F238E27FC236}">
                  <a16:creationId xmlns:a16="http://schemas.microsoft.com/office/drawing/2014/main" id="{320974BB-27BE-4855-ABF5-A81AAF09B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714" y="5503586"/>
              <a:ext cx="822304" cy="4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vacuum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cleaning</a:t>
              </a:r>
            </a:p>
          </p:txBody>
        </p:sp>
        <p:sp>
          <p:nvSpPr>
            <p:cNvPr id="48" name="39 CuadroTexto">
              <a:extLst>
                <a:ext uri="{FF2B5EF4-FFF2-40B4-BE49-F238E27FC236}">
                  <a16:creationId xmlns:a16="http://schemas.microsoft.com/office/drawing/2014/main" id="{9217D78C-149C-4034-B8D2-11D5E5D66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0076" y="5514269"/>
              <a:ext cx="943981" cy="4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ascending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stairs</a:t>
              </a:r>
            </a:p>
          </p:txBody>
        </p:sp>
        <p:sp>
          <p:nvSpPr>
            <p:cNvPr id="49" name="42 CuadroTexto">
              <a:extLst>
                <a:ext uri="{FF2B5EF4-FFF2-40B4-BE49-F238E27FC236}">
                  <a16:creationId xmlns:a16="http://schemas.microsoft.com/office/drawing/2014/main" id="{33FCDB41-54F7-40D3-AA7D-D111767FD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940" y="5517532"/>
              <a:ext cx="1047264" cy="4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descending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stairs</a:t>
              </a:r>
            </a:p>
          </p:txBody>
        </p:sp>
        <p:sp>
          <p:nvSpPr>
            <p:cNvPr id="50" name="51 CuadroTexto">
              <a:extLst>
                <a:ext uri="{FF2B5EF4-FFF2-40B4-BE49-F238E27FC236}">
                  <a16:creationId xmlns:a16="http://schemas.microsoft.com/office/drawing/2014/main" id="{B8ECEA01-561A-4105-BDDA-13BA06D91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804" y="4595025"/>
              <a:ext cx="803912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walking</a:t>
              </a:r>
            </a:p>
          </p:txBody>
        </p:sp>
        <p:sp>
          <p:nvSpPr>
            <p:cNvPr id="51" name="54 CuadroTexto">
              <a:extLst>
                <a:ext uri="{FF2B5EF4-FFF2-40B4-BE49-F238E27FC236}">
                  <a16:creationId xmlns:a16="http://schemas.microsoft.com/office/drawing/2014/main" id="{E24151C2-4095-4399-81D0-5FD833A25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041" y="5495218"/>
              <a:ext cx="700628" cy="4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Nordic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walk</a:t>
              </a:r>
            </a:p>
          </p:txBody>
        </p:sp>
        <p:sp>
          <p:nvSpPr>
            <p:cNvPr id="52" name="57 CuadroTexto">
              <a:extLst>
                <a:ext uri="{FF2B5EF4-FFF2-40B4-BE49-F238E27FC236}">
                  <a16:creationId xmlns:a16="http://schemas.microsoft.com/office/drawing/2014/main" id="{28ECB2D4-916E-421C-9513-5F5AF2495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4839" y="4595456"/>
              <a:ext cx="719022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cycling</a:t>
              </a:r>
            </a:p>
          </p:txBody>
        </p:sp>
        <p:sp>
          <p:nvSpPr>
            <p:cNvPr id="53" name="60 CuadroTexto">
              <a:extLst>
                <a:ext uri="{FF2B5EF4-FFF2-40B4-BE49-F238E27FC236}">
                  <a16:creationId xmlns:a16="http://schemas.microsoft.com/office/drawing/2014/main" id="{F0CFEB69-D13D-4F36-A737-F5F563CD3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6800" y="4626840"/>
              <a:ext cx="794008" cy="25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running</a:t>
              </a:r>
            </a:p>
          </p:txBody>
        </p:sp>
        <p:sp>
          <p:nvSpPr>
            <p:cNvPr id="54" name="61 CuadroTexto">
              <a:extLst>
                <a:ext uri="{FF2B5EF4-FFF2-40B4-BE49-F238E27FC236}">
                  <a16:creationId xmlns:a16="http://schemas.microsoft.com/office/drawing/2014/main" id="{EA6AB6A7-1E97-4875-8983-3B20D23F3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314" y="5501709"/>
              <a:ext cx="832209" cy="4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rope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500" b="1" dirty="0">
                  <a:latin typeface="Palatino Linotype" panose="02040502050505030304" pitchFamily="18" charset="0"/>
                </a:rPr>
                <a:t>jumping</a:t>
              </a:r>
            </a:p>
          </p:txBody>
        </p:sp>
        <p:pic>
          <p:nvPicPr>
            <p:cNvPr id="55" name="Picture 46" descr="C:\Users\TFM\Desktop\TFM\Reports\Memoria\5) Architecture\Drawings\activity_icons\running.png">
              <a:extLst>
                <a:ext uri="{FF2B5EF4-FFF2-40B4-BE49-F238E27FC236}">
                  <a16:creationId xmlns:a16="http://schemas.microsoft.com/office/drawing/2014/main" id="{C16AA96F-0B2B-4586-8099-603CC5010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631" y="4884073"/>
              <a:ext cx="592078" cy="59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9" descr="C:\Users\TFM\Desktop\TFM\Reports\Memoria\5) Architecture\Drawings\activity_icons\vacuum_cleaning.png">
              <a:extLst>
                <a:ext uri="{FF2B5EF4-FFF2-40B4-BE49-F238E27FC236}">
                  <a16:creationId xmlns:a16="http://schemas.microsoft.com/office/drawing/2014/main" id="{90A07463-14E8-4B52-BA57-0AB3AB2A4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934" y="5933568"/>
              <a:ext cx="654403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0" descr="C:\Users\TFM\Desktop\TFM\Reports\Memoria\5) Architecture\Drawings\activity_icons\walking.png">
              <a:extLst>
                <a:ext uri="{FF2B5EF4-FFF2-40B4-BE49-F238E27FC236}">
                  <a16:creationId xmlns:a16="http://schemas.microsoft.com/office/drawing/2014/main" id="{F843A83A-260E-4434-869C-088198C8D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588" y="4853870"/>
              <a:ext cx="654403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1" descr="C:\Users\TFM\Desktop\TFM\Reports\Memoria\5) Architecture\Drawings\activity_icons\ascending_stairs.png">
              <a:extLst>
                <a:ext uri="{FF2B5EF4-FFF2-40B4-BE49-F238E27FC236}">
                  <a16:creationId xmlns:a16="http://schemas.microsoft.com/office/drawing/2014/main" id="{9C2167D3-1F42-485B-BBD1-EDD0D4849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156" y="5939826"/>
              <a:ext cx="654402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52" descr="C:\Users\TFM\Desktop\TFM\Reports\Memoria\5) Architecture\Drawings\activity_icons\cycling.png">
              <a:extLst>
                <a:ext uri="{FF2B5EF4-FFF2-40B4-BE49-F238E27FC236}">
                  <a16:creationId xmlns:a16="http://schemas.microsoft.com/office/drawing/2014/main" id="{FEEC6557-03BC-4ED7-A4A6-CFB5F4448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486" y="4844188"/>
              <a:ext cx="895620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53" descr="C:\Users\TFM\Desktop\TFM\Reports\Memoria\5) Architecture\Drawings\activity_icons\descending_stairs.png">
              <a:extLst>
                <a:ext uri="{FF2B5EF4-FFF2-40B4-BE49-F238E27FC236}">
                  <a16:creationId xmlns:a16="http://schemas.microsoft.com/office/drawing/2014/main" id="{5F54C14A-2632-4410-B9C6-2AC28C1EB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372" y="5944258"/>
              <a:ext cx="654402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54" descr="C:\Users\TFM\Desktop\TFM\Reports\Memoria\5) Architecture\Drawings\activity_icons\ironing.png">
              <a:extLst>
                <a:ext uri="{FF2B5EF4-FFF2-40B4-BE49-F238E27FC236}">
                  <a16:creationId xmlns:a16="http://schemas.microsoft.com/office/drawing/2014/main" id="{4BF9EF61-C101-4D88-98C1-4F58B72F0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99" y="5931976"/>
              <a:ext cx="654402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6" descr="C:\Users\TFM\Desktop\TFM\Reports\Memoria\5) Architecture\Drawings\activity_icons\Nordic_walk.png">
              <a:extLst>
                <a:ext uri="{FF2B5EF4-FFF2-40B4-BE49-F238E27FC236}">
                  <a16:creationId xmlns:a16="http://schemas.microsoft.com/office/drawing/2014/main" id="{16172034-5E9A-45DF-B337-24358EE19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557" y="5931483"/>
              <a:ext cx="686719" cy="65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7" descr="C:\Users\TFM\Desktop\TFM\Reports\Memoria\5) Architecture\Drawings\activity_icons\rope_jumping.png">
              <a:extLst>
                <a:ext uri="{FF2B5EF4-FFF2-40B4-BE49-F238E27FC236}">
                  <a16:creationId xmlns:a16="http://schemas.microsoft.com/office/drawing/2014/main" id="{4553907A-06EC-4089-A07C-0BD4A4297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389" y="5933568"/>
              <a:ext cx="654402" cy="65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43 Elipse">
            <a:extLst>
              <a:ext uri="{FF2B5EF4-FFF2-40B4-BE49-F238E27FC236}">
                <a16:creationId xmlns:a16="http://schemas.microsoft.com/office/drawing/2014/main" id="{36DEB543-B161-4CC0-BBBE-88431259FB11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68" name="44 CuadroTexto">
            <a:extLst>
              <a:ext uri="{FF2B5EF4-FFF2-40B4-BE49-F238E27FC236}">
                <a16:creationId xmlns:a16="http://schemas.microsoft.com/office/drawing/2014/main" id="{54239DD3-0365-45F6-8CC5-E7F7112A9B16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69" name="46 CuadroTexto">
            <a:extLst>
              <a:ext uri="{FF2B5EF4-FFF2-40B4-BE49-F238E27FC236}">
                <a16:creationId xmlns:a16="http://schemas.microsoft.com/office/drawing/2014/main" id="{0A959DB8-C165-48E6-8846-8BE1C4F7BDB2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77" name="47 CuadroTexto">
            <a:extLst>
              <a:ext uri="{FF2B5EF4-FFF2-40B4-BE49-F238E27FC236}">
                <a16:creationId xmlns:a16="http://schemas.microsoft.com/office/drawing/2014/main" id="{5C1AA960-4236-49A9-A777-C19129E76E30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78" name="48 Conector recto">
            <a:extLst>
              <a:ext uri="{FF2B5EF4-FFF2-40B4-BE49-F238E27FC236}">
                <a16:creationId xmlns:a16="http://schemas.microsoft.com/office/drawing/2014/main" id="{02317224-191F-4C6C-9AB6-1BAA1D3ACCF3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90" name="49 Conector recto">
            <a:extLst>
              <a:ext uri="{FF2B5EF4-FFF2-40B4-BE49-F238E27FC236}">
                <a16:creationId xmlns:a16="http://schemas.microsoft.com/office/drawing/2014/main" id="{E649BD16-5EA5-4B13-BB86-C9331AF68361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93" name="50 Elipse">
            <a:extLst>
              <a:ext uri="{FF2B5EF4-FFF2-40B4-BE49-F238E27FC236}">
                <a16:creationId xmlns:a16="http://schemas.microsoft.com/office/drawing/2014/main" id="{157E0EB1-F819-4719-BEA2-7550038FB30A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97" name="51 Elipse">
            <a:extLst>
              <a:ext uri="{FF2B5EF4-FFF2-40B4-BE49-F238E27FC236}">
                <a16:creationId xmlns:a16="http://schemas.microsoft.com/office/drawing/2014/main" id="{43BE9EB4-2F9B-4E3C-B740-A3AAE82AE40D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05" name="52 Elipse">
            <a:extLst>
              <a:ext uri="{FF2B5EF4-FFF2-40B4-BE49-F238E27FC236}">
                <a16:creationId xmlns:a16="http://schemas.microsoft.com/office/drawing/2014/main" id="{C499EE9B-33CE-40F9-9A1C-204C047F19C5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06" name="53 Elipse">
            <a:extLst>
              <a:ext uri="{FF2B5EF4-FFF2-40B4-BE49-F238E27FC236}">
                <a16:creationId xmlns:a16="http://schemas.microsoft.com/office/drawing/2014/main" id="{59D563D6-B344-499A-BBE8-AF660CECE66C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107" name="55 Conector recto">
            <a:extLst>
              <a:ext uri="{FF2B5EF4-FFF2-40B4-BE49-F238E27FC236}">
                <a16:creationId xmlns:a16="http://schemas.microsoft.com/office/drawing/2014/main" id="{55A2971A-E85D-4D00-9E46-D2FC9B3B8135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108" name="58 Elipse">
            <a:extLst>
              <a:ext uri="{FF2B5EF4-FFF2-40B4-BE49-F238E27FC236}">
                <a16:creationId xmlns:a16="http://schemas.microsoft.com/office/drawing/2014/main" id="{3D6BD36A-8EFF-495F-B204-4C088E6218CD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109" name="59 Conector recto">
            <a:extLst>
              <a:ext uri="{FF2B5EF4-FFF2-40B4-BE49-F238E27FC236}">
                <a16:creationId xmlns:a16="http://schemas.microsoft.com/office/drawing/2014/main" id="{FB10F45B-E07D-4193-B501-E6645CD6300E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110" name="60 Elipse">
            <a:extLst>
              <a:ext uri="{FF2B5EF4-FFF2-40B4-BE49-F238E27FC236}">
                <a16:creationId xmlns:a16="http://schemas.microsoft.com/office/drawing/2014/main" id="{7117F083-42FE-4F93-B946-F2D2C7022C69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11" name="61 CuadroTexto">
            <a:extLst>
              <a:ext uri="{FF2B5EF4-FFF2-40B4-BE49-F238E27FC236}">
                <a16:creationId xmlns:a16="http://schemas.microsoft.com/office/drawing/2014/main" id="{2F618F3D-933E-4E25-852F-77E01226045A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112" name="65 Conector recto">
            <a:extLst>
              <a:ext uri="{FF2B5EF4-FFF2-40B4-BE49-F238E27FC236}">
                <a16:creationId xmlns:a16="http://schemas.microsoft.com/office/drawing/2014/main" id="{BAC2112F-D2D9-477F-A1A2-D6F6EF0A0FEF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113" name="53 Elipse">
            <a:extLst>
              <a:ext uri="{FF2B5EF4-FFF2-40B4-BE49-F238E27FC236}">
                <a16:creationId xmlns:a16="http://schemas.microsoft.com/office/drawing/2014/main" id="{1EB3629D-721C-4AAF-869A-F8A015D8332C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Palatino Linotype" panose="02040502050505030304" pitchFamily="18" charset="0"/>
              </a:rPr>
              <a:t>Fast Fourier Transform (FFT) of acceleration signals</a:t>
            </a:r>
          </a:p>
          <a:p>
            <a:pPr lvl="1" algn="just"/>
            <a:r>
              <a:rPr lang="en-GB" sz="2000" dirty="0">
                <a:latin typeface="Palatino Linotype" panose="02040502050505030304" pitchFamily="18" charset="0"/>
              </a:rPr>
              <a:t>5.12-second windows separated by 1 second</a:t>
            </a:r>
          </a:p>
          <a:p>
            <a:pPr lvl="1" algn="just"/>
            <a:r>
              <a:rPr lang="en-GB" sz="2000" dirty="0">
                <a:latin typeface="Palatino Linotype" panose="02040502050505030304" pitchFamily="18" charset="0"/>
              </a:rPr>
              <a:t>128 points represent 0-25Hz frequency range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Signal processing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5</a:t>
            </a:fld>
            <a:endParaRPr lang="es-ES" dirty="0">
              <a:latin typeface="Palatino Linotype" panose="020405020505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D0F927-AC98-47F3-81D8-6332D526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1" y="3068960"/>
            <a:ext cx="8088758" cy="2581747"/>
          </a:xfrm>
          <a:prstGeom prst="rect">
            <a:avLst/>
          </a:prstGeom>
        </p:spPr>
      </p:pic>
      <p:sp>
        <p:nvSpPr>
          <p:cNvPr id="28" name="43 Elipse">
            <a:extLst>
              <a:ext uri="{FF2B5EF4-FFF2-40B4-BE49-F238E27FC236}">
                <a16:creationId xmlns:a16="http://schemas.microsoft.com/office/drawing/2014/main" id="{6021501B-742D-468A-9836-8A2BD1BE4B66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29" name="44 CuadroTexto">
            <a:extLst>
              <a:ext uri="{FF2B5EF4-FFF2-40B4-BE49-F238E27FC236}">
                <a16:creationId xmlns:a16="http://schemas.microsoft.com/office/drawing/2014/main" id="{6B66EC96-E511-4FBD-8976-A59DFFF63C9B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0" name="46 CuadroTexto">
            <a:extLst>
              <a:ext uri="{FF2B5EF4-FFF2-40B4-BE49-F238E27FC236}">
                <a16:creationId xmlns:a16="http://schemas.microsoft.com/office/drawing/2014/main" id="{9BBAAC9F-69E9-478F-A6B4-E7569704F08D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31" name="47 CuadroTexto">
            <a:extLst>
              <a:ext uri="{FF2B5EF4-FFF2-40B4-BE49-F238E27FC236}">
                <a16:creationId xmlns:a16="http://schemas.microsoft.com/office/drawing/2014/main" id="{EEDD3EF6-0CC7-42E7-A0E9-B00481CC6678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32" name="48 Conector recto">
            <a:extLst>
              <a:ext uri="{FF2B5EF4-FFF2-40B4-BE49-F238E27FC236}">
                <a16:creationId xmlns:a16="http://schemas.microsoft.com/office/drawing/2014/main" id="{2CBAB82D-C64C-406B-A9DF-FB90536BD7DC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33" name="49 Conector recto">
            <a:extLst>
              <a:ext uri="{FF2B5EF4-FFF2-40B4-BE49-F238E27FC236}">
                <a16:creationId xmlns:a16="http://schemas.microsoft.com/office/drawing/2014/main" id="{25BC8346-4147-494A-97EA-036655C85055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34" name="50 Elipse">
            <a:extLst>
              <a:ext uri="{FF2B5EF4-FFF2-40B4-BE49-F238E27FC236}">
                <a16:creationId xmlns:a16="http://schemas.microsoft.com/office/drawing/2014/main" id="{04238ED4-17DA-48C2-948B-7F67A1368AE7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5" name="51 Elipse">
            <a:extLst>
              <a:ext uri="{FF2B5EF4-FFF2-40B4-BE49-F238E27FC236}">
                <a16:creationId xmlns:a16="http://schemas.microsoft.com/office/drawing/2014/main" id="{3E5FF48C-9F56-4D4F-AC1B-E568567D7ADA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6" name="52 Elipse">
            <a:extLst>
              <a:ext uri="{FF2B5EF4-FFF2-40B4-BE49-F238E27FC236}">
                <a16:creationId xmlns:a16="http://schemas.microsoft.com/office/drawing/2014/main" id="{9559D721-360F-4751-A880-E003D434D613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7" name="53 Elipse">
            <a:extLst>
              <a:ext uri="{FF2B5EF4-FFF2-40B4-BE49-F238E27FC236}">
                <a16:creationId xmlns:a16="http://schemas.microsoft.com/office/drawing/2014/main" id="{214B4FCD-271F-4EB0-A1AA-B2C18AE98434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38" name="55 Conector recto">
            <a:extLst>
              <a:ext uri="{FF2B5EF4-FFF2-40B4-BE49-F238E27FC236}">
                <a16:creationId xmlns:a16="http://schemas.microsoft.com/office/drawing/2014/main" id="{A7AAEEBC-D050-4BE8-9542-97502F0EFB36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39" name="58 Elipse">
            <a:extLst>
              <a:ext uri="{FF2B5EF4-FFF2-40B4-BE49-F238E27FC236}">
                <a16:creationId xmlns:a16="http://schemas.microsoft.com/office/drawing/2014/main" id="{2366534E-0C09-4C0C-BF3D-F14C5509E15A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0" name="59 Conector recto">
            <a:extLst>
              <a:ext uri="{FF2B5EF4-FFF2-40B4-BE49-F238E27FC236}">
                <a16:creationId xmlns:a16="http://schemas.microsoft.com/office/drawing/2014/main" id="{BEFB8BAB-9BA3-4AA4-B1DA-C77A755D23C1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1" name="60 Elipse">
            <a:extLst>
              <a:ext uri="{FF2B5EF4-FFF2-40B4-BE49-F238E27FC236}">
                <a16:creationId xmlns:a16="http://schemas.microsoft.com/office/drawing/2014/main" id="{793720FF-1205-45AB-9B7C-45C1593CC9B0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2" name="61 CuadroTexto">
            <a:extLst>
              <a:ext uri="{FF2B5EF4-FFF2-40B4-BE49-F238E27FC236}">
                <a16:creationId xmlns:a16="http://schemas.microsoft.com/office/drawing/2014/main" id="{67A49D30-B9FD-4A68-9C89-EC280065BA91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43" name="65 Conector recto">
            <a:extLst>
              <a:ext uri="{FF2B5EF4-FFF2-40B4-BE49-F238E27FC236}">
                <a16:creationId xmlns:a16="http://schemas.microsoft.com/office/drawing/2014/main" id="{153E65E6-92B3-459B-8EB0-3A71220BCAF3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4" name="53 Elipse">
            <a:extLst>
              <a:ext uri="{FF2B5EF4-FFF2-40B4-BE49-F238E27FC236}">
                <a16:creationId xmlns:a16="http://schemas.microsoft.com/office/drawing/2014/main" id="{B98EEFD1-E0AD-454E-8713-A5CE235C8B04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7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Deep learning architecture baseline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6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609600" y="14931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latin typeface="Palatino Linotype" panose="02040502050505030304" pitchFamily="18" charset="0"/>
            </a:endParaRPr>
          </a:p>
        </p:txBody>
      </p:sp>
      <p:sp>
        <p:nvSpPr>
          <p:cNvPr id="51" name="4 Marcador de contenido"/>
          <p:cNvSpPr txBox="1">
            <a:spLocks/>
          </p:cNvSpPr>
          <p:nvPr/>
        </p:nvSpPr>
        <p:spPr>
          <a:xfrm>
            <a:off x="457200" y="134076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Deep learning architecture composed of four convolutional and two max-pooling layers as baseline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Baseline configuration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Dropout layers</a:t>
            </a:r>
          </a:p>
          <a:p>
            <a:pPr lvl="1" algn="just"/>
            <a:r>
              <a:rPr lang="en-US" sz="2000" dirty="0" err="1">
                <a:latin typeface="Palatino Linotype" panose="02040502050505030304" pitchFamily="18" charset="0"/>
              </a:rPr>
              <a:t>ReLU</a:t>
            </a:r>
            <a:r>
              <a:rPr lang="en-US" sz="2000" dirty="0">
                <a:latin typeface="Palatino Linotype" panose="02040502050505030304" pitchFamily="18" charset="0"/>
              </a:rPr>
              <a:t> activation function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RMS optimizer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Palatino Linotype" panose="02040502050505030304" pitchFamily="18" charset="0"/>
            </a:endParaRPr>
          </a:p>
          <a:p>
            <a:pPr marL="0" lvl="1" indent="0" algn="just">
              <a:buNone/>
            </a:pPr>
            <a:endParaRPr lang="en-US" sz="2600" dirty="0">
              <a:latin typeface="Palatino Linotype" panose="02040502050505030304" pitchFamily="18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32A10E7-E0AA-41BE-A3E9-B4E0C396CF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6912"/>
            <a:ext cx="8534400" cy="2025352"/>
          </a:xfrm>
          <a:prstGeom prst="rect">
            <a:avLst/>
          </a:prstGeom>
          <a:noFill/>
        </p:spPr>
      </p:pic>
      <p:sp>
        <p:nvSpPr>
          <p:cNvPr id="28" name="43 Elipse">
            <a:extLst>
              <a:ext uri="{FF2B5EF4-FFF2-40B4-BE49-F238E27FC236}">
                <a16:creationId xmlns:a16="http://schemas.microsoft.com/office/drawing/2014/main" id="{39584B36-226F-47C3-94D7-EFD3C23CAF83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29" name="44 CuadroTexto">
            <a:extLst>
              <a:ext uri="{FF2B5EF4-FFF2-40B4-BE49-F238E27FC236}">
                <a16:creationId xmlns:a16="http://schemas.microsoft.com/office/drawing/2014/main" id="{826E50C8-C090-413F-AC33-E8329BA36B7E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0" name="46 CuadroTexto">
            <a:extLst>
              <a:ext uri="{FF2B5EF4-FFF2-40B4-BE49-F238E27FC236}">
                <a16:creationId xmlns:a16="http://schemas.microsoft.com/office/drawing/2014/main" id="{7798588C-9894-42B8-9E31-76A3DA01A87C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31" name="47 CuadroTexto">
            <a:extLst>
              <a:ext uri="{FF2B5EF4-FFF2-40B4-BE49-F238E27FC236}">
                <a16:creationId xmlns:a16="http://schemas.microsoft.com/office/drawing/2014/main" id="{239A945F-F46E-464C-80D2-9F4069B18034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32" name="48 Conector recto">
            <a:extLst>
              <a:ext uri="{FF2B5EF4-FFF2-40B4-BE49-F238E27FC236}">
                <a16:creationId xmlns:a16="http://schemas.microsoft.com/office/drawing/2014/main" id="{3CA14213-B6C7-4EC9-8E75-C718EE335661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33" name="49 Conector recto">
            <a:extLst>
              <a:ext uri="{FF2B5EF4-FFF2-40B4-BE49-F238E27FC236}">
                <a16:creationId xmlns:a16="http://schemas.microsoft.com/office/drawing/2014/main" id="{11E301A0-0EEB-4A26-9211-CBDA57CCD948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34" name="50 Elipse">
            <a:extLst>
              <a:ext uri="{FF2B5EF4-FFF2-40B4-BE49-F238E27FC236}">
                <a16:creationId xmlns:a16="http://schemas.microsoft.com/office/drawing/2014/main" id="{FAA5087A-7BF1-44F4-88BD-A4502EE34A92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5" name="51 Elipse">
            <a:extLst>
              <a:ext uri="{FF2B5EF4-FFF2-40B4-BE49-F238E27FC236}">
                <a16:creationId xmlns:a16="http://schemas.microsoft.com/office/drawing/2014/main" id="{7385F54C-0320-420F-9484-346A553CD12D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6" name="52 Elipse">
            <a:extLst>
              <a:ext uri="{FF2B5EF4-FFF2-40B4-BE49-F238E27FC236}">
                <a16:creationId xmlns:a16="http://schemas.microsoft.com/office/drawing/2014/main" id="{B79405D5-860D-46EB-95B7-329C81C4688F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7" name="53 Elipse">
            <a:extLst>
              <a:ext uri="{FF2B5EF4-FFF2-40B4-BE49-F238E27FC236}">
                <a16:creationId xmlns:a16="http://schemas.microsoft.com/office/drawing/2014/main" id="{670A8007-F4D9-4D52-A166-8FEDCF4E2000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38" name="55 Conector recto">
            <a:extLst>
              <a:ext uri="{FF2B5EF4-FFF2-40B4-BE49-F238E27FC236}">
                <a16:creationId xmlns:a16="http://schemas.microsoft.com/office/drawing/2014/main" id="{74625604-AA85-4A08-978D-4FA015CE3A6B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39" name="58 Elipse">
            <a:extLst>
              <a:ext uri="{FF2B5EF4-FFF2-40B4-BE49-F238E27FC236}">
                <a16:creationId xmlns:a16="http://schemas.microsoft.com/office/drawing/2014/main" id="{13890589-01C4-43DA-B871-56FCDEC89092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0" name="59 Conector recto">
            <a:extLst>
              <a:ext uri="{FF2B5EF4-FFF2-40B4-BE49-F238E27FC236}">
                <a16:creationId xmlns:a16="http://schemas.microsoft.com/office/drawing/2014/main" id="{DA361F09-2B8A-4A1F-87CE-896088B2B85F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1" name="60 Elipse">
            <a:extLst>
              <a:ext uri="{FF2B5EF4-FFF2-40B4-BE49-F238E27FC236}">
                <a16:creationId xmlns:a16="http://schemas.microsoft.com/office/drawing/2014/main" id="{B944D9E6-956A-41A3-88AA-0909192D48D7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2" name="61 CuadroTexto">
            <a:extLst>
              <a:ext uri="{FF2B5EF4-FFF2-40B4-BE49-F238E27FC236}">
                <a16:creationId xmlns:a16="http://schemas.microsoft.com/office/drawing/2014/main" id="{E3AE5504-73D9-43E0-9783-D396369CD4A1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43" name="65 Conector recto">
            <a:extLst>
              <a:ext uri="{FF2B5EF4-FFF2-40B4-BE49-F238E27FC236}">
                <a16:creationId xmlns:a16="http://schemas.microsoft.com/office/drawing/2014/main" id="{A6D5CDBF-B8A6-40DE-AB9A-8F7859940601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4" name="53 Elipse">
            <a:extLst>
              <a:ext uri="{FF2B5EF4-FFF2-40B4-BE49-F238E27FC236}">
                <a16:creationId xmlns:a16="http://schemas.microsoft.com/office/drawing/2014/main" id="{DA5CED69-51D1-4C17-B2E3-6B886F280061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4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Autoencoders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7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7" name="4 Marcador de contenido"/>
          <p:cNvSpPr txBox="1">
            <a:spLocks/>
          </p:cNvSpPr>
          <p:nvPr/>
        </p:nvSpPr>
        <p:spPr>
          <a:xfrm>
            <a:off x="457200" y="1340768"/>
            <a:ext cx="4022185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Adaptation process: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latin typeface="Palatino Linotype" panose="02040502050505030304" pitchFamily="18" charset="0"/>
              </a:rPr>
              <a:t>Autoencoder trained with training data.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latin typeface="Palatino Linotype" panose="02040502050505030304" pitchFamily="18" charset="0"/>
              </a:rPr>
              <a:t>Decoder replaced and encoder not trainable. Decoder is trained with testing data.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latin typeface="Palatino Linotype" panose="02040502050505030304" pitchFamily="18" charset="0"/>
              </a:rPr>
              <a:t>Training data could be transformed to the testing domain: adapted training data.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Selection process: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FE7FC8-E3C3-4800-8863-D8C91D59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68" y="1352127"/>
            <a:ext cx="4476627" cy="4790774"/>
          </a:xfrm>
          <a:prstGeom prst="rect">
            <a:avLst/>
          </a:prstGeom>
        </p:spPr>
      </p:pic>
      <p:sp>
        <p:nvSpPr>
          <p:cNvPr id="6" name="4 Marcador de contenido">
            <a:extLst>
              <a:ext uri="{FF2B5EF4-FFF2-40B4-BE49-F238E27FC236}">
                <a16:creationId xmlns:a16="http://schemas.microsoft.com/office/drawing/2014/main" id="{AC36C63C-F88B-46BF-BF39-A8DA0EC10372}"/>
              </a:ext>
            </a:extLst>
          </p:cNvPr>
          <p:cNvSpPr txBox="1">
            <a:spLocks/>
          </p:cNvSpPr>
          <p:nvPr/>
        </p:nvSpPr>
        <p:spPr>
          <a:xfrm>
            <a:off x="516320" y="6142902"/>
            <a:ext cx="7944112" cy="57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sz="2000" dirty="0">
                <a:latin typeface="Palatino Linotype" panose="02040502050505030304" pitchFamily="18" charset="0"/>
              </a:rPr>
              <a:t>value </a:t>
            </a:r>
            <a:r>
              <a:rPr lang="en-US" sz="2000" baseline="-25000" dirty="0">
                <a:latin typeface="Palatino Linotype" panose="02040502050505030304" pitchFamily="18" charset="0"/>
              </a:rPr>
              <a:t>RMS - adapted data </a:t>
            </a:r>
            <a:r>
              <a:rPr lang="en-US" sz="2000" dirty="0">
                <a:latin typeface="Palatino Linotype" panose="02040502050505030304" pitchFamily="18" charset="0"/>
              </a:rPr>
              <a:t>&gt;= µ </a:t>
            </a:r>
            <a:r>
              <a:rPr lang="en-US" sz="2000" baseline="-25000" dirty="0">
                <a:latin typeface="Palatino Linotype" panose="02040502050505030304" pitchFamily="18" charset="0"/>
              </a:rPr>
              <a:t>RMS - adapted data </a:t>
            </a:r>
            <a:r>
              <a:rPr lang="en-US" sz="2000" dirty="0">
                <a:latin typeface="Palatino Linotype" panose="02040502050505030304" pitchFamily="18" charset="0"/>
              </a:rPr>
              <a:t>+ γ * σ </a:t>
            </a:r>
            <a:r>
              <a:rPr lang="en-US" sz="2000" baseline="-25000" dirty="0">
                <a:latin typeface="Palatino Linotype" panose="02040502050505030304" pitchFamily="18" charset="0"/>
              </a:rPr>
              <a:t>RMS - adapted data</a:t>
            </a:r>
          </a:p>
        </p:txBody>
      </p:sp>
      <p:sp>
        <p:nvSpPr>
          <p:cNvPr id="33" name="43 Elipse">
            <a:extLst>
              <a:ext uri="{FF2B5EF4-FFF2-40B4-BE49-F238E27FC236}">
                <a16:creationId xmlns:a16="http://schemas.microsoft.com/office/drawing/2014/main" id="{D8A0E387-779F-479D-B64C-1594A8659086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4" name="44 CuadroTexto">
            <a:extLst>
              <a:ext uri="{FF2B5EF4-FFF2-40B4-BE49-F238E27FC236}">
                <a16:creationId xmlns:a16="http://schemas.microsoft.com/office/drawing/2014/main" id="{97F1BE5A-D217-480D-A3B9-AA9664359DE2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5" name="46 CuadroTexto">
            <a:extLst>
              <a:ext uri="{FF2B5EF4-FFF2-40B4-BE49-F238E27FC236}">
                <a16:creationId xmlns:a16="http://schemas.microsoft.com/office/drawing/2014/main" id="{21E8802E-DA86-4FEF-BC58-BEF80E13CCB2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36" name="47 CuadroTexto">
            <a:extLst>
              <a:ext uri="{FF2B5EF4-FFF2-40B4-BE49-F238E27FC236}">
                <a16:creationId xmlns:a16="http://schemas.microsoft.com/office/drawing/2014/main" id="{707AF34D-C6B5-464A-B44B-5308FA24C4C7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37" name="48 Conector recto">
            <a:extLst>
              <a:ext uri="{FF2B5EF4-FFF2-40B4-BE49-F238E27FC236}">
                <a16:creationId xmlns:a16="http://schemas.microsoft.com/office/drawing/2014/main" id="{70581CB9-7566-4B84-8DD2-6179AC4CE448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38" name="49 Conector recto">
            <a:extLst>
              <a:ext uri="{FF2B5EF4-FFF2-40B4-BE49-F238E27FC236}">
                <a16:creationId xmlns:a16="http://schemas.microsoft.com/office/drawing/2014/main" id="{394689AD-3830-4036-A5D7-DE5D9998715B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39" name="50 Elipse">
            <a:extLst>
              <a:ext uri="{FF2B5EF4-FFF2-40B4-BE49-F238E27FC236}">
                <a16:creationId xmlns:a16="http://schemas.microsoft.com/office/drawing/2014/main" id="{31A8AC98-6487-495E-97C6-AFD0734372DB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0" name="51 Elipse">
            <a:extLst>
              <a:ext uri="{FF2B5EF4-FFF2-40B4-BE49-F238E27FC236}">
                <a16:creationId xmlns:a16="http://schemas.microsoft.com/office/drawing/2014/main" id="{FF7248B2-73CF-494E-9FB3-A1A7F915D1EF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1" name="52 Elipse">
            <a:extLst>
              <a:ext uri="{FF2B5EF4-FFF2-40B4-BE49-F238E27FC236}">
                <a16:creationId xmlns:a16="http://schemas.microsoft.com/office/drawing/2014/main" id="{6A7F7DF3-2CF1-4B2B-82A1-6DAD3AE96ADB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2" name="53 Elipse">
            <a:extLst>
              <a:ext uri="{FF2B5EF4-FFF2-40B4-BE49-F238E27FC236}">
                <a16:creationId xmlns:a16="http://schemas.microsoft.com/office/drawing/2014/main" id="{B1A77D2C-E8CB-49FC-B83B-759DCD4D7A29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3" name="55 Conector recto">
            <a:extLst>
              <a:ext uri="{FF2B5EF4-FFF2-40B4-BE49-F238E27FC236}">
                <a16:creationId xmlns:a16="http://schemas.microsoft.com/office/drawing/2014/main" id="{C44E2842-5B4A-4041-A76A-6871AB21241F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4" name="58 Elipse">
            <a:extLst>
              <a:ext uri="{FF2B5EF4-FFF2-40B4-BE49-F238E27FC236}">
                <a16:creationId xmlns:a16="http://schemas.microsoft.com/office/drawing/2014/main" id="{E3C536FA-44A3-476A-80D0-2746DA61E071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5" name="59 Conector recto">
            <a:extLst>
              <a:ext uri="{FF2B5EF4-FFF2-40B4-BE49-F238E27FC236}">
                <a16:creationId xmlns:a16="http://schemas.microsoft.com/office/drawing/2014/main" id="{CFA80F52-E71B-4401-993E-1EB7C15E5AF0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6" name="60 Elipse">
            <a:extLst>
              <a:ext uri="{FF2B5EF4-FFF2-40B4-BE49-F238E27FC236}">
                <a16:creationId xmlns:a16="http://schemas.microsoft.com/office/drawing/2014/main" id="{F9B2A544-FE3C-4844-A313-E0A0DE5EA606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9" name="61 CuadroTexto">
            <a:extLst>
              <a:ext uri="{FF2B5EF4-FFF2-40B4-BE49-F238E27FC236}">
                <a16:creationId xmlns:a16="http://schemas.microsoft.com/office/drawing/2014/main" id="{F4F431F9-173D-4B4C-8EFD-B6A1F4389E9A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61" name="65 Conector recto">
            <a:extLst>
              <a:ext uri="{FF2B5EF4-FFF2-40B4-BE49-F238E27FC236}">
                <a16:creationId xmlns:a16="http://schemas.microsoft.com/office/drawing/2014/main" id="{D4F5E149-062D-4250-923E-FDD1B12071D2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71" name="53 Elipse">
            <a:extLst>
              <a:ext uri="{FF2B5EF4-FFF2-40B4-BE49-F238E27FC236}">
                <a16:creationId xmlns:a16="http://schemas.microsoft.com/office/drawing/2014/main" id="{B0F63A8D-FBAA-44C6-9A66-69D2B4C4F838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8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05" y="274638"/>
            <a:ext cx="9114585" cy="1143000"/>
          </a:xfrm>
        </p:spPr>
        <p:txBody>
          <a:bodyPr>
            <a:no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Generative Adversarial Networks (GANs)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8</a:t>
            </a:fld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7" name="4 Marcador de contenido"/>
          <p:cNvSpPr txBox="1">
            <a:spLocks/>
          </p:cNvSpPr>
          <p:nvPr/>
        </p:nvSpPr>
        <p:spPr>
          <a:xfrm>
            <a:off x="457200" y="1340768"/>
            <a:ext cx="4733608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Adaptation process: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latin typeface="Palatino Linotype" panose="02040502050505030304" pitchFamily="18" charset="0"/>
              </a:rPr>
              <a:t>Discriminator is trained with testing data (real).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latin typeface="Palatino Linotype" panose="02040502050505030304" pitchFamily="18" charset="0"/>
              </a:rPr>
              <a:t>Random training data (fake) is processed through the generator and its output is processed through the discriminator.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latin typeface="Palatino Linotype" panose="02040502050505030304" pitchFamily="18" charset="0"/>
              </a:rPr>
              <a:t>GAN is trained with training data with discriminator not trainable. Generator cheats the discriminator with generated examples similar to testing data.</a:t>
            </a:r>
          </a:p>
        </p:txBody>
      </p:sp>
      <p:sp>
        <p:nvSpPr>
          <p:cNvPr id="6" name="4 Marcador de contenido">
            <a:extLst>
              <a:ext uri="{FF2B5EF4-FFF2-40B4-BE49-F238E27FC236}">
                <a16:creationId xmlns:a16="http://schemas.microsoft.com/office/drawing/2014/main" id="{AC36C63C-F88B-46BF-BF39-A8DA0EC10372}"/>
              </a:ext>
            </a:extLst>
          </p:cNvPr>
          <p:cNvSpPr txBox="1">
            <a:spLocks/>
          </p:cNvSpPr>
          <p:nvPr/>
        </p:nvSpPr>
        <p:spPr>
          <a:xfrm>
            <a:off x="350830" y="5229200"/>
            <a:ext cx="7944112" cy="1627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Palatino Linotype" panose="02040502050505030304" pitchFamily="18" charset="0"/>
              </a:rPr>
              <a:t>Selection process with generator:</a:t>
            </a:r>
          </a:p>
          <a:p>
            <a:pPr lvl="1" algn="just"/>
            <a:r>
              <a:rPr lang="en-US" sz="4200" dirty="0">
                <a:latin typeface="Palatino Linotype" panose="02040502050505030304" pitchFamily="18" charset="0"/>
              </a:rPr>
              <a:t>value </a:t>
            </a:r>
            <a:r>
              <a:rPr lang="en-US" sz="4200" baseline="-25000" dirty="0">
                <a:latin typeface="Palatino Linotype" panose="02040502050505030304" pitchFamily="18" charset="0"/>
              </a:rPr>
              <a:t>RMS - adapted data </a:t>
            </a:r>
            <a:r>
              <a:rPr lang="en-US" sz="4200" dirty="0">
                <a:latin typeface="Palatino Linotype" panose="02040502050505030304" pitchFamily="18" charset="0"/>
              </a:rPr>
              <a:t>&gt;= µ </a:t>
            </a:r>
            <a:r>
              <a:rPr lang="en-US" sz="4200" baseline="-25000" dirty="0">
                <a:latin typeface="Palatino Linotype" panose="02040502050505030304" pitchFamily="18" charset="0"/>
              </a:rPr>
              <a:t>RMS - adapted data </a:t>
            </a:r>
            <a:r>
              <a:rPr lang="en-US" sz="4200" dirty="0">
                <a:latin typeface="Palatino Linotype" panose="02040502050505030304" pitchFamily="18" charset="0"/>
              </a:rPr>
              <a:t>+ γ * σ </a:t>
            </a:r>
            <a:r>
              <a:rPr lang="en-US" sz="4200" baseline="-25000" dirty="0">
                <a:latin typeface="Palatino Linotype" panose="02040502050505030304" pitchFamily="18" charset="0"/>
              </a:rPr>
              <a:t>RMS - adapted data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Palatino Linotype" panose="02040502050505030304" pitchFamily="18" charset="0"/>
              </a:rPr>
              <a:t>Selection process with discriminator:</a:t>
            </a:r>
          </a:p>
          <a:p>
            <a:pPr lvl="1" algn="just"/>
            <a:r>
              <a:rPr lang="en-US" sz="4200" dirty="0">
                <a:latin typeface="Palatino Linotype" panose="02040502050505030304" pitchFamily="18" charset="0"/>
              </a:rPr>
              <a:t>value </a:t>
            </a:r>
            <a:r>
              <a:rPr lang="en-US" sz="4200" baseline="-25000" dirty="0">
                <a:latin typeface="Palatino Linotype" panose="02040502050505030304" pitchFamily="18" charset="0"/>
              </a:rPr>
              <a:t>discriminator output </a:t>
            </a:r>
            <a:r>
              <a:rPr lang="en-US" sz="4200" dirty="0">
                <a:latin typeface="Palatino Linotype" panose="02040502050505030304" pitchFamily="18" charset="0"/>
              </a:rPr>
              <a:t>&lt; µ </a:t>
            </a:r>
            <a:r>
              <a:rPr lang="en-US" sz="4200" baseline="-25000" dirty="0">
                <a:latin typeface="Palatino Linotype" panose="02040502050505030304" pitchFamily="18" charset="0"/>
              </a:rPr>
              <a:t>discriminator output </a:t>
            </a:r>
            <a:r>
              <a:rPr lang="en-US" sz="4200" dirty="0">
                <a:latin typeface="Palatino Linotype" panose="02040502050505030304" pitchFamily="18" charset="0"/>
              </a:rPr>
              <a:t>- γ * σ </a:t>
            </a:r>
            <a:r>
              <a:rPr lang="en-US" sz="4200" baseline="-25000" dirty="0">
                <a:latin typeface="Palatino Linotype" panose="02040502050505030304" pitchFamily="18" charset="0"/>
              </a:rPr>
              <a:t>discriminator output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32B029-9635-4191-82DF-0F516B6C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005" y="1765025"/>
            <a:ext cx="3587790" cy="2972693"/>
          </a:xfrm>
          <a:prstGeom prst="rect">
            <a:avLst/>
          </a:prstGeom>
        </p:spPr>
      </p:pic>
      <p:sp>
        <p:nvSpPr>
          <p:cNvPr id="34" name="43 Elipse">
            <a:extLst>
              <a:ext uri="{FF2B5EF4-FFF2-40B4-BE49-F238E27FC236}">
                <a16:creationId xmlns:a16="http://schemas.microsoft.com/office/drawing/2014/main" id="{D0AF5050-ECE8-4CCB-B952-CE0154D7FF38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5" name="44 CuadroTexto">
            <a:extLst>
              <a:ext uri="{FF2B5EF4-FFF2-40B4-BE49-F238E27FC236}">
                <a16:creationId xmlns:a16="http://schemas.microsoft.com/office/drawing/2014/main" id="{C43E7344-778C-4B9D-9259-DC6FB4537FFA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6" name="46 CuadroTexto">
            <a:extLst>
              <a:ext uri="{FF2B5EF4-FFF2-40B4-BE49-F238E27FC236}">
                <a16:creationId xmlns:a16="http://schemas.microsoft.com/office/drawing/2014/main" id="{2E58C7FB-15D3-4564-BE82-75AED4F549BC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37" name="47 CuadroTexto">
            <a:extLst>
              <a:ext uri="{FF2B5EF4-FFF2-40B4-BE49-F238E27FC236}">
                <a16:creationId xmlns:a16="http://schemas.microsoft.com/office/drawing/2014/main" id="{4A1F6A75-F471-4256-8120-640E2BF7C5D3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38" name="48 Conector recto">
            <a:extLst>
              <a:ext uri="{FF2B5EF4-FFF2-40B4-BE49-F238E27FC236}">
                <a16:creationId xmlns:a16="http://schemas.microsoft.com/office/drawing/2014/main" id="{58F0A4E1-6DA3-4F15-9B2D-EFE66C9A3224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39" name="49 Conector recto">
            <a:extLst>
              <a:ext uri="{FF2B5EF4-FFF2-40B4-BE49-F238E27FC236}">
                <a16:creationId xmlns:a16="http://schemas.microsoft.com/office/drawing/2014/main" id="{0AF4C9D2-7A68-4453-BB06-8E1F3DF8D2CC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0" name="50 Elipse">
            <a:extLst>
              <a:ext uri="{FF2B5EF4-FFF2-40B4-BE49-F238E27FC236}">
                <a16:creationId xmlns:a16="http://schemas.microsoft.com/office/drawing/2014/main" id="{868E7E44-B627-4E00-9A82-BEC48FF95B65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1" name="51 Elipse">
            <a:extLst>
              <a:ext uri="{FF2B5EF4-FFF2-40B4-BE49-F238E27FC236}">
                <a16:creationId xmlns:a16="http://schemas.microsoft.com/office/drawing/2014/main" id="{95BC7190-4572-4BD9-9964-E0D5BD7116DF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2" name="52 Elipse">
            <a:extLst>
              <a:ext uri="{FF2B5EF4-FFF2-40B4-BE49-F238E27FC236}">
                <a16:creationId xmlns:a16="http://schemas.microsoft.com/office/drawing/2014/main" id="{5D8CDCC5-6C2D-460D-AE6D-1679C9805A15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3" name="53 Elipse">
            <a:extLst>
              <a:ext uri="{FF2B5EF4-FFF2-40B4-BE49-F238E27FC236}">
                <a16:creationId xmlns:a16="http://schemas.microsoft.com/office/drawing/2014/main" id="{B52B7145-AD4C-4B04-B71B-F45813BA78BF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4" name="55 Conector recto">
            <a:extLst>
              <a:ext uri="{FF2B5EF4-FFF2-40B4-BE49-F238E27FC236}">
                <a16:creationId xmlns:a16="http://schemas.microsoft.com/office/drawing/2014/main" id="{BF407B67-C61C-4BD7-A6E3-E43BD9BF57F3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5" name="58 Elipse">
            <a:extLst>
              <a:ext uri="{FF2B5EF4-FFF2-40B4-BE49-F238E27FC236}">
                <a16:creationId xmlns:a16="http://schemas.microsoft.com/office/drawing/2014/main" id="{69FD7C65-0576-4493-90E0-017E31C39417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6" name="59 Conector recto">
            <a:extLst>
              <a:ext uri="{FF2B5EF4-FFF2-40B4-BE49-F238E27FC236}">
                <a16:creationId xmlns:a16="http://schemas.microsoft.com/office/drawing/2014/main" id="{62256E5F-1483-4211-AC4E-60D092CEFADB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8" name="60 Elipse">
            <a:extLst>
              <a:ext uri="{FF2B5EF4-FFF2-40B4-BE49-F238E27FC236}">
                <a16:creationId xmlns:a16="http://schemas.microsoft.com/office/drawing/2014/main" id="{6068F23E-C72D-4BCA-A0CE-651567934E79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9" name="61 CuadroTexto">
            <a:extLst>
              <a:ext uri="{FF2B5EF4-FFF2-40B4-BE49-F238E27FC236}">
                <a16:creationId xmlns:a16="http://schemas.microsoft.com/office/drawing/2014/main" id="{4E238ED1-6CE2-4B18-8B6C-A965131F64F1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61" name="65 Conector recto">
            <a:extLst>
              <a:ext uri="{FF2B5EF4-FFF2-40B4-BE49-F238E27FC236}">
                <a16:creationId xmlns:a16="http://schemas.microsoft.com/office/drawing/2014/main" id="{63431065-BF4E-4131-A7F0-55740FD5D937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71" name="53 Elipse">
            <a:extLst>
              <a:ext uri="{FF2B5EF4-FFF2-40B4-BE49-F238E27FC236}">
                <a16:creationId xmlns:a16="http://schemas.microsoft.com/office/drawing/2014/main" id="{56B15111-6F54-466C-99E3-B8DF61127924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b="1" dirty="0">
                <a:solidFill>
                  <a:srgbClr val="669900"/>
                </a:solidFill>
                <a:latin typeface="Palatino Linotype" panose="02040502050505030304" pitchFamily="18" charset="0"/>
                <a:ea typeface="Cambria Math" panose="02040503050406030204" pitchFamily="18" charset="0"/>
              </a:rPr>
              <a:t>Results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FACC-96DF-4F49-BA46-33D2C48E4EB4}" type="slidenum">
              <a:rPr lang="es-ES" smtClean="0">
                <a:latin typeface="Palatino Linotype" panose="02040502050505030304" pitchFamily="18" charset="0"/>
              </a:rPr>
              <a:pPr>
                <a:defRPr/>
              </a:pPr>
              <a:t>9</a:t>
            </a:fld>
            <a:endParaRPr lang="es-E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76B1EEE-03B7-4FD6-BE05-2ABB9F662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36424"/>
              </p:ext>
            </p:extLst>
          </p:nvPr>
        </p:nvGraphicFramePr>
        <p:xfrm>
          <a:off x="457200" y="2483769"/>
          <a:ext cx="8229600" cy="3947886"/>
        </p:xfrm>
        <a:graphic>
          <a:graphicData uri="http://schemas.openxmlformats.org/drawingml/2006/table">
            <a:tbl>
              <a:tblPr firstRow="1" firstCol="1" bandRow="1"/>
              <a:tblGrid>
                <a:gridCol w="824153">
                  <a:extLst>
                    <a:ext uri="{9D8B030D-6E8A-4147-A177-3AD203B41FA5}">
                      <a16:colId xmlns:a16="http://schemas.microsoft.com/office/drawing/2014/main" val="2769974499"/>
                    </a:ext>
                  </a:extLst>
                </a:gridCol>
                <a:gridCol w="547447">
                  <a:extLst>
                    <a:ext uri="{9D8B030D-6E8A-4147-A177-3AD203B41FA5}">
                      <a16:colId xmlns:a16="http://schemas.microsoft.com/office/drawing/2014/main" val="182941927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220188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267769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544084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852571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2870678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3261866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4859563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272115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0666768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69085758"/>
                    </a:ext>
                  </a:extLst>
                </a:gridCol>
              </a:tblGrid>
              <a:tr h="26711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74174"/>
                  </a:ext>
                </a:extLst>
              </a:tr>
              <a:tr h="26711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6451"/>
                  </a:ext>
                </a:extLst>
              </a:tr>
              <a:tr h="267113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 (%)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86.34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87.93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85.91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89.76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96.88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87.85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309836"/>
                  </a:ext>
                </a:extLst>
              </a:tr>
              <a:tr h="267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 (±%)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927532"/>
                  </a:ext>
                </a:extLst>
              </a:tr>
              <a:tr h="267113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Adapt.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Auto.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 (%)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82.88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89.23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93.35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91.91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90.62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93.75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04533"/>
                  </a:ext>
                </a:extLst>
              </a:tr>
              <a:tr h="267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 (±%)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249580"/>
                  </a:ext>
                </a:extLst>
              </a:tr>
              <a:tr h="267113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Select.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Auto.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 (%)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86.50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87.17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88.95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91.45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85.83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92.65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87.50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327316"/>
                  </a:ext>
                </a:extLst>
              </a:tr>
              <a:tr h="267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 (±%)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396179"/>
                  </a:ext>
                </a:extLst>
              </a:tr>
              <a:tr h="267113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Select.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Gen.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 (%)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85.58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85.84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90.38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88.39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88.04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91.69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88.94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81718"/>
                  </a:ext>
                </a:extLst>
              </a:tr>
              <a:tr h="3860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 (±%)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40477"/>
                  </a:ext>
                </a:extLst>
              </a:tr>
              <a:tr h="267113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 (%)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87.46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88.99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87.57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84.45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89.75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86.79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93.08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70AD47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90.62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96.88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88.68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054566"/>
                  </a:ext>
                </a:extLst>
              </a:tr>
              <a:tr h="3860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 (±%)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1804"/>
                  </a:ext>
                </a:extLst>
              </a:tr>
            </a:tbl>
          </a:graphicData>
        </a:graphic>
      </p:graphicFrame>
      <p:sp>
        <p:nvSpPr>
          <p:cNvPr id="8" name="4 Marcador de contenido">
            <a:extLst>
              <a:ext uri="{FF2B5EF4-FFF2-40B4-BE49-F238E27FC236}">
                <a16:creationId xmlns:a16="http://schemas.microsoft.com/office/drawing/2014/main" id="{3C8B0083-1B94-4770-9B50-28D100418160}"/>
              </a:ext>
            </a:extLst>
          </p:cNvPr>
          <p:cNvSpPr txBox="1">
            <a:spLocks/>
          </p:cNvSpPr>
          <p:nvPr/>
        </p:nvSpPr>
        <p:spPr>
          <a:xfrm>
            <a:off x="457200" y="1340769"/>
            <a:ext cx="773072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Palatino Linotype" panose="02040502050505030304" pitchFamily="18" charset="0"/>
              </a:rPr>
              <a:t>Activity classification accuracy and confidence intervals.</a:t>
            </a:r>
          </a:p>
          <a:p>
            <a:pPr lvl="1" algn="just">
              <a:lnSpc>
                <a:spcPct val="11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Significant improvement and deterioration highlighted in green and red, respectively. No color when no statistical difference.</a:t>
            </a:r>
            <a:endParaRPr lang="es-ES" sz="1800" dirty="0">
              <a:latin typeface="Palatino Linotype" panose="02040502050505030304" pitchFamily="18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GB" sz="2200" dirty="0" err="1">
              <a:latin typeface="Palatino Linotype" panose="02040502050505030304" pitchFamily="18" charset="0"/>
            </a:endParaRPr>
          </a:p>
        </p:txBody>
      </p:sp>
      <p:sp>
        <p:nvSpPr>
          <p:cNvPr id="32" name="43 Elipse">
            <a:extLst>
              <a:ext uri="{FF2B5EF4-FFF2-40B4-BE49-F238E27FC236}">
                <a16:creationId xmlns:a16="http://schemas.microsoft.com/office/drawing/2014/main" id="{4F5213DD-21FD-4229-9675-0070B1DE7CEC}"/>
              </a:ext>
            </a:extLst>
          </p:cNvPr>
          <p:cNvSpPr/>
          <p:nvPr/>
        </p:nvSpPr>
        <p:spPr>
          <a:xfrm>
            <a:off x="2511486" y="4013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3" name="44 CuadroTexto">
            <a:extLst>
              <a:ext uri="{FF2B5EF4-FFF2-40B4-BE49-F238E27FC236}">
                <a16:creationId xmlns:a16="http://schemas.microsoft.com/office/drawing/2014/main" id="{B49FE197-772B-462D-BEF0-90800FFF4A03}"/>
              </a:ext>
            </a:extLst>
          </p:cNvPr>
          <p:cNvSpPr txBox="1"/>
          <p:nvPr/>
        </p:nvSpPr>
        <p:spPr>
          <a:xfrm>
            <a:off x="2167247" y="-13521"/>
            <a:ext cx="79541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34" name="46 CuadroTexto">
            <a:extLst>
              <a:ext uri="{FF2B5EF4-FFF2-40B4-BE49-F238E27FC236}">
                <a16:creationId xmlns:a16="http://schemas.microsoft.com/office/drawing/2014/main" id="{5D324E2B-84A5-4C19-86DD-5EF59AF543E6}"/>
              </a:ext>
            </a:extLst>
          </p:cNvPr>
          <p:cNvSpPr txBox="1"/>
          <p:nvPr/>
        </p:nvSpPr>
        <p:spPr>
          <a:xfrm>
            <a:off x="3213747" y="786"/>
            <a:ext cx="130676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Materials and Methods</a:t>
            </a:r>
          </a:p>
        </p:txBody>
      </p:sp>
      <p:sp>
        <p:nvSpPr>
          <p:cNvPr id="35" name="47 CuadroTexto">
            <a:extLst>
              <a:ext uri="{FF2B5EF4-FFF2-40B4-BE49-F238E27FC236}">
                <a16:creationId xmlns:a16="http://schemas.microsoft.com/office/drawing/2014/main" id="{6D725449-844E-434D-9104-E0F6022EF0C5}"/>
              </a:ext>
            </a:extLst>
          </p:cNvPr>
          <p:cNvSpPr txBox="1"/>
          <p:nvPr/>
        </p:nvSpPr>
        <p:spPr>
          <a:xfrm>
            <a:off x="4977294" y="-7192"/>
            <a:ext cx="5357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Results</a:t>
            </a:r>
          </a:p>
        </p:txBody>
      </p:sp>
      <p:cxnSp>
        <p:nvCxnSpPr>
          <p:cNvPr id="36" name="48 Conector recto">
            <a:extLst>
              <a:ext uri="{FF2B5EF4-FFF2-40B4-BE49-F238E27FC236}">
                <a16:creationId xmlns:a16="http://schemas.microsoft.com/office/drawing/2014/main" id="{BE6BBDD2-980E-4FE6-8981-B80568409A56}"/>
              </a:ext>
            </a:extLst>
          </p:cNvPr>
          <p:cNvCxnSpPr/>
          <p:nvPr/>
        </p:nvCxnSpPr>
        <p:spPr>
          <a:xfrm>
            <a:off x="2227119" y="1278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cxnSp>
        <p:nvCxnSpPr>
          <p:cNvPr id="37" name="49 Conector recto">
            <a:extLst>
              <a:ext uri="{FF2B5EF4-FFF2-40B4-BE49-F238E27FC236}">
                <a16:creationId xmlns:a16="http://schemas.microsoft.com/office/drawing/2014/main" id="{8A50F343-1B97-4921-ABE4-1C74AC54AC04}"/>
              </a:ext>
            </a:extLst>
          </p:cNvPr>
          <p:cNvCxnSpPr/>
          <p:nvPr/>
        </p:nvCxnSpPr>
        <p:spPr>
          <a:xfrm>
            <a:off x="2906880" y="-4763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38" name="50 Elipse">
            <a:extLst>
              <a:ext uri="{FF2B5EF4-FFF2-40B4-BE49-F238E27FC236}">
                <a16:creationId xmlns:a16="http://schemas.microsoft.com/office/drawing/2014/main" id="{52698D3D-F54D-4A0A-94DD-3DD5F926CA3C}"/>
              </a:ext>
            </a:extLst>
          </p:cNvPr>
          <p:cNvSpPr/>
          <p:nvPr/>
        </p:nvSpPr>
        <p:spPr>
          <a:xfrm>
            <a:off x="3532326" y="40015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9" name="51 Elipse">
            <a:extLst>
              <a:ext uri="{FF2B5EF4-FFF2-40B4-BE49-F238E27FC236}">
                <a16:creationId xmlns:a16="http://schemas.microsoft.com/office/drawing/2014/main" id="{D75D319E-7635-4F98-BF2B-6A3C7B3EB43F}"/>
              </a:ext>
            </a:extLst>
          </p:cNvPr>
          <p:cNvSpPr/>
          <p:nvPr/>
        </p:nvSpPr>
        <p:spPr>
          <a:xfrm>
            <a:off x="3196530" y="401271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0" name="52 Elipse">
            <a:extLst>
              <a:ext uri="{FF2B5EF4-FFF2-40B4-BE49-F238E27FC236}">
                <a16:creationId xmlns:a16="http://schemas.microsoft.com/office/drawing/2014/main" id="{B0EC49C0-6FC8-4387-9CFC-25BE182C69D4}"/>
              </a:ext>
            </a:extLst>
          </p:cNvPr>
          <p:cNvSpPr/>
          <p:nvPr/>
        </p:nvSpPr>
        <p:spPr>
          <a:xfrm>
            <a:off x="3867373" y="399902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41" name="53 Elipse">
            <a:extLst>
              <a:ext uri="{FF2B5EF4-FFF2-40B4-BE49-F238E27FC236}">
                <a16:creationId xmlns:a16="http://schemas.microsoft.com/office/drawing/2014/main" id="{A4F6E4E4-2D38-4941-887F-D617FE84AFA1}"/>
              </a:ext>
            </a:extLst>
          </p:cNvPr>
          <p:cNvSpPr/>
          <p:nvPr/>
        </p:nvSpPr>
        <p:spPr>
          <a:xfrm>
            <a:off x="4203689" y="399784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2" name="55 Conector recto">
            <a:extLst>
              <a:ext uri="{FF2B5EF4-FFF2-40B4-BE49-F238E27FC236}">
                <a16:creationId xmlns:a16="http://schemas.microsoft.com/office/drawing/2014/main" id="{0CE8DE4F-628C-47EC-A8D7-2C8B298D8D5C}"/>
              </a:ext>
            </a:extLst>
          </p:cNvPr>
          <p:cNvCxnSpPr/>
          <p:nvPr/>
        </p:nvCxnSpPr>
        <p:spPr>
          <a:xfrm>
            <a:off x="4858544" y="0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3" name="58 Elipse">
            <a:extLst>
              <a:ext uri="{FF2B5EF4-FFF2-40B4-BE49-F238E27FC236}">
                <a16:creationId xmlns:a16="http://schemas.microsoft.com/office/drawing/2014/main" id="{D910AD05-8921-477E-9A30-D7E43495E5F1}"/>
              </a:ext>
            </a:extLst>
          </p:cNvPr>
          <p:cNvSpPr/>
          <p:nvPr/>
        </p:nvSpPr>
        <p:spPr>
          <a:xfrm>
            <a:off x="5190808" y="388512"/>
            <a:ext cx="119197" cy="110934"/>
          </a:xfrm>
          <a:prstGeom prst="ellipse">
            <a:avLst/>
          </a:prstGeom>
          <a:solidFill>
            <a:srgbClr val="66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cxnSp>
        <p:nvCxnSpPr>
          <p:cNvPr id="44" name="59 Conector recto">
            <a:extLst>
              <a:ext uri="{FF2B5EF4-FFF2-40B4-BE49-F238E27FC236}">
                <a16:creationId xmlns:a16="http://schemas.microsoft.com/office/drawing/2014/main" id="{98C9B38A-D820-4773-9971-440994FB58B2}"/>
              </a:ext>
            </a:extLst>
          </p:cNvPr>
          <p:cNvCxnSpPr/>
          <p:nvPr/>
        </p:nvCxnSpPr>
        <p:spPr>
          <a:xfrm>
            <a:off x="5616871" y="-9815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46" name="60 Elipse">
            <a:extLst>
              <a:ext uri="{FF2B5EF4-FFF2-40B4-BE49-F238E27FC236}">
                <a16:creationId xmlns:a16="http://schemas.microsoft.com/office/drawing/2014/main" id="{305D885E-57FE-4EDA-878A-490AA5E70D5C}"/>
              </a:ext>
            </a:extLst>
          </p:cNvPr>
          <p:cNvSpPr/>
          <p:nvPr/>
        </p:nvSpPr>
        <p:spPr>
          <a:xfrm>
            <a:off x="6251744" y="388512"/>
            <a:ext cx="119197" cy="110934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55" name="61 CuadroTexto">
            <a:extLst>
              <a:ext uri="{FF2B5EF4-FFF2-40B4-BE49-F238E27FC236}">
                <a16:creationId xmlns:a16="http://schemas.microsoft.com/office/drawing/2014/main" id="{3057D32A-6013-4872-86EF-066A40D09B85}"/>
              </a:ext>
            </a:extLst>
          </p:cNvPr>
          <p:cNvSpPr txBox="1"/>
          <p:nvPr/>
        </p:nvSpPr>
        <p:spPr>
          <a:xfrm>
            <a:off x="5589417" y="-18645"/>
            <a:ext cx="15167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50" dirty="0">
                <a:latin typeface="Palatino Linotype" panose="02040502050505030304" pitchFamily="18" charset="0"/>
              </a:rPr>
              <a:t>Discussion and conclusions</a:t>
            </a:r>
          </a:p>
        </p:txBody>
      </p:sp>
      <p:cxnSp>
        <p:nvCxnSpPr>
          <p:cNvPr id="58" name="65 Conector recto">
            <a:extLst>
              <a:ext uri="{FF2B5EF4-FFF2-40B4-BE49-F238E27FC236}">
                <a16:creationId xmlns:a16="http://schemas.microsoft.com/office/drawing/2014/main" id="{AF9691F8-6194-40B1-B5CF-F56035F10889}"/>
              </a:ext>
            </a:extLst>
          </p:cNvPr>
          <p:cNvCxnSpPr/>
          <p:nvPr/>
        </p:nvCxnSpPr>
        <p:spPr>
          <a:xfrm>
            <a:off x="7059464" y="1447"/>
            <a:ext cx="0" cy="548680"/>
          </a:xfrm>
          <a:prstGeom prst="line">
            <a:avLst/>
          </a:prstGeom>
          <a:noFill/>
          <a:ln w="25400" cap="flat" cmpd="sng" algn="ctr">
            <a:solidFill>
              <a:srgbClr val="669900"/>
            </a:solidFill>
            <a:prstDash val="solid"/>
          </a:ln>
          <a:effectLst/>
        </p:spPr>
      </p:cxnSp>
      <p:sp>
        <p:nvSpPr>
          <p:cNvPr id="68" name="53 Elipse">
            <a:extLst>
              <a:ext uri="{FF2B5EF4-FFF2-40B4-BE49-F238E27FC236}">
                <a16:creationId xmlns:a16="http://schemas.microsoft.com/office/drawing/2014/main" id="{F7EC155B-19C2-4A5F-A79A-67C4C3B775C3}"/>
              </a:ext>
            </a:extLst>
          </p:cNvPr>
          <p:cNvSpPr/>
          <p:nvPr/>
        </p:nvSpPr>
        <p:spPr>
          <a:xfrm>
            <a:off x="4543296" y="401427"/>
            <a:ext cx="119197" cy="110934"/>
          </a:xfrm>
          <a:prstGeom prst="ellipse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83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674</Words>
  <Application>Microsoft Office PowerPoint</Application>
  <PresentationFormat>Presentación en pantalla (4:3)</PresentationFormat>
  <Paragraphs>274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Palatino Linotype</vt:lpstr>
      <vt:lpstr>Tema de Office</vt:lpstr>
      <vt:lpstr>7th International Electronic Conference on Sensors and Applications</vt:lpstr>
      <vt:lpstr>Contents</vt:lpstr>
      <vt:lpstr>Introduction</vt:lpstr>
      <vt:lpstr>Dataset description</vt:lpstr>
      <vt:lpstr>Signal processing</vt:lpstr>
      <vt:lpstr>Deep learning architecture baseline</vt:lpstr>
      <vt:lpstr>Autoencoders</vt:lpstr>
      <vt:lpstr>Generative Adversarial Networks (GANs)</vt:lpstr>
      <vt:lpstr>Results</vt:lpstr>
      <vt:lpstr>Discussion and conclusions</vt:lpstr>
      <vt:lpstr>7th International Electronic Conference on Sensors and Applications</vt:lpstr>
    </vt:vector>
  </TitlesOfParts>
  <Company>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 de Grado</dc:title>
  <dc:creator>Manuel</dc:creator>
  <cp:lastModifiedBy>Manuel Gil Martín</cp:lastModifiedBy>
  <cp:revision>317</cp:revision>
  <dcterms:created xsi:type="dcterms:W3CDTF">2016-06-14T06:33:41Z</dcterms:created>
  <dcterms:modified xsi:type="dcterms:W3CDTF">2020-10-11T09:21:52Z</dcterms:modified>
</cp:coreProperties>
</file>