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73" r:id="rId6"/>
    <p:sldId id="270" r:id="rId7"/>
    <p:sldId id="259" r:id="rId8"/>
    <p:sldId id="260" r:id="rId9"/>
    <p:sldId id="262" r:id="rId10"/>
    <p:sldId id="274" r:id="rId11"/>
    <p:sldId id="27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a .c" initials="S." lastIdx="1" clrIdx="0">
    <p:extLst>
      <p:ext uri="{19B8F6BF-5375-455C-9EA6-DF929625EA0E}">
        <p15:presenceInfo xmlns:p15="http://schemas.microsoft.com/office/powerpoint/2012/main" userId="686e502a2dcc3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6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10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1FDC-3DA3-462F-8CB8-5A54CCD47F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F031CA0-F098-4596-8111-CF0AFCDBE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81DF7A7-6F69-41DB-AB7A-CF7EE06C5267}"/>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210D5193-3B9F-4B95-93FA-7019F03F09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0BADF7-AFAF-47C6-A5D9-BF579A6BC328}"/>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139369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1AB3-42A9-463F-AAA7-5C6BC6CF1D5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61B66A-A23C-48BE-96BE-877A3DAE5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5C2FEB-D4C1-4F80-AEFC-3FECBA925A48}"/>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86B482B6-3441-4CC8-8541-DD993E6773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B35309-D450-471B-95B4-5093E9C5E298}"/>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400153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68AC8-1906-46DD-ACAA-FCF980F4FA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F0C8D7-B40C-4E84-A1C9-D976218FA7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5D9DEC-DEC1-4D39-BD63-F63857B06A99}"/>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F2AC901C-9426-44CF-9B34-4440610C42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E3241D-FC7A-4857-9BA8-C41B41DF48CE}"/>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5857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8E6B-6C72-49EE-A399-D206A987C8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0D005D1-E519-4721-A8F8-41DDEAA845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A0C00E-5918-48E5-93F7-DD01616BBBD9}"/>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A7E73F0E-9C21-4490-AC68-5ED7A4326B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BD851E-25D5-41AB-B913-4C67B621F0C4}"/>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85118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ED02-423C-4B86-8F91-BAD4FB345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AC832B-1B72-4F27-B2DE-A99FF31BD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254E9-9CB9-461C-91CF-6764672638C1}"/>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A68F5872-1B91-4803-A0C5-0955A12EC6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CD0743-AF28-44A0-AF32-F74141F6A491}"/>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71045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ECEC-82FF-4663-8EDC-76189F07BC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B3A04D-86D6-46A8-A424-2DC5CF2D8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BBC98A2-BC9E-4F76-BD53-C9EEEC8E9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38ECB8-65F2-4D1D-A3BC-6B8B83541AE4}"/>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6" name="Footer Placeholder 5">
            <a:extLst>
              <a:ext uri="{FF2B5EF4-FFF2-40B4-BE49-F238E27FC236}">
                <a16:creationId xmlns:a16="http://schemas.microsoft.com/office/drawing/2014/main" id="{419C7F20-8868-4D10-A45E-D3E07E9CC3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024C90-19CF-4CEE-BAE2-E5FB068CC608}"/>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6082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08CF-E09A-4A86-B36E-36182550547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278D2C-035C-4BBB-A99B-E152F7B05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5F2D2A-D773-4C18-AAC5-C81DE8A083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103D55C-1153-417D-BACA-4DA409EA8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E3631-3010-4E04-9D44-0BD6E96B7F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7B9BE1B-5ECA-4CF8-9DFA-46D5C2F12820}"/>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8" name="Footer Placeholder 7">
            <a:extLst>
              <a:ext uri="{FF2B5EF4-FFF2-40B4-BE49-F238E27FC236}">
                <a16:creationId xmlns:a16="http://schemas.microsoft.com/office/drawing/2014/main" id="{F724DEB0-49B5-40EF-94AB-52A94161C8F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F1CB633-3D3F-427B-92AB-48842519DAFE}"/>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129575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DAA7-D050-47E6-98B7-8631E47D4D8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275C1A4-2C9A-4298-99CF-F84595454967}"/>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4" name="Footer Placeholder 3">
            <a:extLst>
              <a:ext uri="{FF2B5EF4-FFF2-40B4-BE49-F238E27FC236}">
                <a16:creationId xmlns:a16="http://schemas.microsoft.com/office/drawing/2014/main" id="{3CEAE105-3C18-48B3-A1C7-25A21137EEC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7B8A828-3EBD-4705-9DE1-DD4ED51866B3}"/>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388857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FA98-51C5-4D58-AB84-90BA7D5AA77C}"/>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3" name="Footer Placeholder 2">
            <a:extLst>
              <a:ext uri="{FF2B5EF4-FFF2-40B4-BE49-F238E27FC236}">
                <a16:creationId xmlns:a16="http://schemas.microsoft.com/office/drawing/2014/main" id="{87CAEF93-B04A-4B75-A767-53E52A0FF83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BDB89B-ABC9-4A98-91EE-9106E64BB90E}"/>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106578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29-C1A9-425E-9BED-F1F7E7BFE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4373666-1135-43E4-BD62-0ACAB98E4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3874A05-18D8-41FB-88CA-829099416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AD524-9379-4F4A-A332-050F888F853D}"/>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6" name="Footer Placeholder 5">
            <a:extLst>
              <a:ext uri="{FF2B5EF4-FFF2-40B4-BE49-F238E27FC236}">
                <a16:creationId xmlns:a16="http://schemas.microsoft.com/office/drawing/2014/main" id="{D3B5639D-2419-4313-A846-36DAEA7F76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28BFF0-8BE4-4286-9228-2B1003455F53}"/>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321084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48BD-DBD1-42AC-B892-F18A9CDB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0FACEB2-DABD-4EFC-A9D8-AF4F00555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74216B-91D6-47DC-BD7A-973003980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3131C-3DDC-4BA7-BF88-4938C51BFA68}"/>
              </a:ext>
            </a:extLst>
          </p:cNvPr>
          <p:cNvSpPr>
            <a:spLocks noGrp="1"/>
          </p:cNvSpPr>
          <p:nvPr>
            <p:ph type="dt" sz="half" idx="10"/>
          </p:nvPr>
        </p:nvSpPr>
        <p:spPr/>
        <p:txBody>
          <a:bodyPr/>
          <a:lstStyle/>
          <a:p>
            <a:fld id="{A7DF9779-9DA6-423B-B6CE-28EA06655F35}" type="datetimeFigureOut">
              <a:rPr lang="en-IN" smtClean="0"/>
              <a:t>15-11-2020</a:t>
            </a:fld>
            <a:endParaRPr lang="en-IN"/>
          </a:p>
        </p:txBody>
      </p:sp>
      <p:sp>
        <p:nvSpPr>
          <p:cNvPr id="6" name="Footer Placeholder 5">
            <a:extLst>
              <a:ext uri="{FF2B5EF4-FFF2-40B4-BE49-F238E27FC236}">
                <a16:creationId xmlns:a16="http://schemas.microsoft.com/office/drawing/2014/main" id="{61BED5A9-6F74-4E9E-9996-7AC038B933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62455EE-F088-4D77-8222-0C2A2498290C}"/>
              </a:ext>
            </a:extLst>
          </p:cNvPr>
          <p:cNvSpPr>
            <a:spLocks noGrp="1"/>
          </p:cNvSpPr>
          <p:nvPr>
            <p:ph type="sldNum" sz="quarter" idx="12"/>
          </p:nvPr>
        </p:nvSpPr>
        <p:spPr/>
        <p:txBody>
          <a:bodyPr/>
          <a:lstStyle/>
          <a:p>
            <a:fld id="{344D58D4-A5B5-4D75-97A4-3209EB0B28A2}" type="slidenum">
              <a:rPr lang="en-IN" smtClean="0"/>
              <a:t>‹#›</a:t>
            </a:fld>
            <a:endParaRPr lang="en-IN"/>
          </a:p>
        </p:txBody>
      </p:sp>
    </p:spTree>
    <p:extLst>
      <p:ext uri="{BB962C8B-B14F-4D97-AF65-F5344CB8AC3E}">
        <p14:creationId xmlns:p14="http://schemas.microsoft.com/office/powerpoint/2010/main" val="263465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4CB61-1769-4CA0-933E-CBF490782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7ED3FA3-2C94-4138-BEEA-3A33A48E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B0F3E4-8089-4C20-A8F8-D97261BD6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F9779-9DA6-423B-B6CE-28EA06655F35}" type="datetimeFigureOut">
              <a:rPr lang="en-IN" smtClean="0"/>
              <a:t>15-11-2020</a:t>
            </a:fld>
            <a:endParaRPr lang="en-IN"/>
          </a:p>
        </p:txBody>
      </p:sp>
      <p:sp>
        <p:nvSpPr>
          <p:cNvPr id="5" name="Footer Placeholder 4">
            <a:extLst>
              <a:ext uri="{FF2B5EF4-FFF2-40B4-BE49-F238E27FC236}">
                <a16:creationId xmlns:a16="http://schemas.microsoft.com/office/drawing/2014/main" id="{55F2194D-AE7E-46E1-8645-C8E18CC36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6ACE8C4-3A6E-40E3-9DBE-FFCD71F92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58D4-A5B5-4D75-97A4-3209EB0B28A2}" type="slidenum">
              <a:rPr lang="en-IN" smtClean="0"/>
              <a:t>‹#›</a:t>
            </a:fld>
            <a:endParaRPr lang="en-IN"/>
          </a:p>
        </p:txBody>
      </p:sp>
    </p:spTree>
    <p:extLst>
      <p:ext uri="{BB962C8B-B14F-4D97-AF65-F5344CB8AC3E}">
        <p14:creationId xmlns:p14="http://schemas.microsoft.com/office/powerpoint/2010/main" val="355321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mine" TargetMode="External"/><Relationship Id="rId2" Type="http://schemas.openxmlformats.org/officeDocument/2006/relationships/hyperlink" Target="https://en.wikipedia.org/wiki/Biogenic_substanc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sciencedirect.com/topics/chemistry/derivatization" TargetMode="External"/><Relationship Id="rId4" Type="http://schemas.openxmlformats.org/officeDocument/2006/relationships/hyperlink" Target="https://www.sciencedirect.com/topics/chemistry/purifi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D41-B444-4FA8-8136-FEBC865B5DD2}"/>
              </a:ext>
            </a:extLst>
          </p:cNvPr>
          <p:cNvSpPr>
            <a:spLocks noGrp="1"/>
          </p:cNvSpPr>
          <p:nvPr>
            <p:ph type="ctrTitle"/>
          </p:nvPr>
        </p:nvSpPr>
        <p:spPr>
          <a:xfrm>
            <a:off x="1521350" y="354334"/>
            <a:ext cx="9144000" cy="1531611"/>
          </a:xfrm>
        </p:spPr>
        <p:txBody>
          <a:bodyPr>
            <a:noAutofit/>
          </a:bodyPr>
          <a:lstStyle/>
          <a:p>
            <a:pP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Carbon screen-printed electrode coated with poly (Toluidine blue) as an electrochemical sensor for the detection of tyramine</a:t>
            </a:r>
            <a:br>
              <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br>
            <a:endParaRPr lang="en-IN" sz="2400" b="1" dirty="0">
              <a:solidFill>
                <a:srgbClr val="FF0000"/>
              </a:solidFill>
              <a:latin typeface="Arial Black" panose="020B0A04020102020204" pitchFamily="34" charset="0"/>
            </a:endParaRPr>
          </a:p>
        </p:txBody>
      </p:sp>
      <p:sp>
        <p:nvSpPr>
          <p:cNvPr id="3" name="Subtitle 2">
            <a:extLst>
              <a:ext uri="{FF2B5EF4-FFF2-40B4-BE49-F238E27FC236}">
                <a16:creationId xmlns:a16="http://schemas.microsoft.com/office/drawing/2014/main" id="{F2F5ADFC-4161-4864-AAC1-3EF30FE1D191}"/>
              </a:ext>
            </a:extLst>
          </p:cNvPr>
          <p:cNvSpPr>
            <a:spLocks noGrp="1"/>
          </p:cNvSpPr>
          <p:nvPr>
            <p:ph type="subTitle" idx="1"/>
          </p:nvPr>
        </p:nvSpPr>
        <p:spPr>
          <a:xfrm>
            <a:off x="1524000" y="2393339"/>
            <a:ext cx="9144000" cy="3609896"/>
          </a:xfrm>
        </p:spPr>
        <p:txBody>
          <a:bodyPr>
            <a:normAutofit fontScale="92500" lnSpcReduction="10000"/>
          </a:bodyPr>
          <a:lstStyle/>
          <a:p>
            <a:r>
              <a:rPr lang="en-GB" b="1" dirty="0">
                <a:solidFill>
                  <a:srgbClr val="0F0175"/>
                </a:solidFill>
                <a:latin typeface="Times New Roman" panose="02020603050405020304" pitchFamily="18" charset="0"/>
                <a:cs typeface="Times New Roman" panose="02020603050405020304" pitchFamily="18" charset="0"/>
              </a:rPr>
              <a:t>Ms. Lakshmi Devi Chakkarapani</a:t>
            </a:r>
          </a:p>
          <a:p>
            <a:endParaRPr lang="en-GB" b="1" dirty="0">
              <a:solidFill>
                <a:srgbClr val="0F0175"/>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itchFamily="18" charset="0"/>
                <a:cs typeface="Times New Roman" pitchFamily="18" charset="0"/>
              </a:rPr>
              <a:t>Under guidance of </a:t>
            </a:r>
          </a:p>
          <a:p>
            <a:r>
              <a:rPr lang="en-US" b="1" dirty="0">
                <a:solidFill>
                  <a:srgbClr val="C00000"/>
                </a:solidFill>
                <a:latin typeface="Times New Roman" pitchFamily="18" charset="0"/>
                <a:cs typeface="Times New Roman" pitchFamily="18" charset="0"/>
              </a:rPr>
              <a:t>Dr. </a:t>
            </a:r>
            <a:r>
              <a:rPr lang="en-GB" b="1" dirty="0">
                <a:solidFill>
                  <a:srgbClr val="C00000"/>
                </a:solidFill>
                <a:latin typeface="Times New Roman" pitchFamily="18" charset="0"/>
                <a:cs typeface="Times New Roman" pitchFamily="18" charset="0"/>
              </a:rPr>
              <a:t>Martin </a:t>
            </a:r>
            <a:r>
              <a:rPr lang="en-GB" b="1" dirty="0" err="1">
                <a:solidFill>
                  <a:srgbClr val="C00000"/>
                </a:solidFill>
                <a:latin typeface="Times New Roman" pitchFamily="18" charset="0"/>
                <a:cs typeface="Times New Roman" pitchFamily="18" charset="0"/>
              </a:rPr>
              <a:t>Brandl</a:t>
            </a:r>
            <a:endParaRPr lang="en-GB" b="1" dirty="0">
              <a:solidFill>
                <a:srgbClr val="C00000"/>
              </a:solidFill>
              <a:latin typeface="Times New Roman" pitchFamily="18" charset="0"/>
              <a:cs typeface="Times New Roman" pitchFamily="18" charset="0"/>
            </a:endParaRPr>
          </a:p>
          <a:p>
            <a:endParaRPr lang="en-GB" b="1" dirty="0">
              <a:solidFill>
                <a:srgbClr val="C000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en-US" altLang="en-US" sz="1600" dirty="0">
                <a:latin typeface="Arial Black" panose="020B0A04020102020204" pitchFamily="34" charset="0"/>
              </a:rPr>
              <a:t>Donau-Universität </a:t>
            </a:r>
            <a:r>
              <a:rPr lang="en-US" altLang="en-US" sz="1600" dirty="0" err="1">
                <a:latin typeface="Arial Black" panose="020B0A04020102020204" pitchFamily="34" charset="0"/>
              </a:rPr>
              <a:t>Krems</a:t>
            </a:r>
            <a:r>
              <a:rPr lang="en-US" altLang="en-US" sz="1600" dirty="0">
                <a:latin typeface="Arial Black" panose="020B0A04020102020204" pitchFamily="34" charset="0"/>
              </a:rPr>
              <a:t> </a:t>
            </a:r>
          </a:p>
          <a:p>
            <a:pPr lvl="0" eaLnBrk="0" fontAlgn="base" hangingPunct="0">
              <a:lnSpc>
                <a:spcPct val="150000"/>
              </a:lnSpc>
              <a:spcBef>
                <a:spcPct val="0"/>
              </a:spcBef>
              <a:spcAft>
                <a:spcPct val="0"/>
              </a:spcAft>
            </a:pPr>
            <a:r>
              <a:rPr lang="en-US" altLang="en-US" sz="1600" dirty="0" err="1">
                <a:latin typeface="Arial Black" panose="020B0A04020102020204" pitchFamily="34" charset="0"/>
              </a:rPr>
              <a:t>Zentrum</a:t>
            </a:r>
            <a:r>
              <a:rPr lang="en-US" altLang="en-US" sz="1600" dirty="0">
                <a:latin typeface="Arial Black" panose="020B0A04020102020204" pitchFamily="34" charset="0"/>
              </a:rPr>
              <a:t> </a:t>
            </a:r>
            <a:r>
              <a:rPr lang="en-US" altLang="en-US" sz="1600" dirty="0" err="1">
                <a:latin typeface="Arial Black" panose="020B0A04020102020204" pitchFamily="34" charset="0"/>
              </a:rPr>
              <a:t>für</a:t>
            </a:r>
            <a:r>
              <a:rPr lang="en-US" altLang="en-US" sz="1600" dirty="0">
                <a:latin typeface="Arial Black" panose="020B0A04020102020204" pitchFamily="34" charset="0"/>
              </a:rPr>
              <a:t> Wasser- und </a:t>
            </a:r>
            <a:r>
              <a:rPr lang="en-US" altLang="en-US" sz="1600" dirty="0" err="1">
                <a:latin typeface="Arial Black" panose="020B0A04020102020204" pitchFamily="34" charset="0"/>
              </a:rPr>
              <a:t>Umweltsensorik</a:t>
            </a:r>
            <a:r>
              <a:rPr lang="en-US" altLang="en-US" sz="1600" dirty="0">
                <a:latin typeface="Arial Black" panose="020B0A04020102020204" pitchFamily="34" charset="0"/>
              </a:rPr>
              <a:t> </a:t>
            </a:r>
          </a:p>
          <a:p>
            <a:pPr lvl="0" eaLnBrk="0" fontAlgn="base" hangingPunct="0">
              <a:lnSpc>
                <a:spcPct val="150000"/>
              </a:lnSpc>
              <a:spcBef>
                <a:spcPct val="0"/>
              </a:spcBef>
              <a:spcAft>
                <a:spcPct val="0"/>
              </a:spcAft>
            </a:pPr>
            <a:r>
              <a:rPr lang="en-US" altLang="en-US" sz="1600" dirty="0">
                <a:latin typeface="Arial Black" panose="020B0A04020102020204" pitchFamily="34" charset="0"/>
              </a:rPr>
              <a:t>Dr.-Karl-</a:t>
            </a:r>
            <a:r>
              <a:rPr lang="en-US" altLang="en-US" sz="1600" dirty="0" err="1">
                <a:latin typeface="Arial Black" panose="020B0A04020102020204" pitchFamily="34" charset="0"/>
              </a:rPr>
              <a:t>Dorrek</a:t>
            </a:r>
            <a:r>
              <a:rPr lang="en-US" altLang="en-US" sz="1600" dirty="0">
                <a:latin typeface="Arial Black" panose="020B0A04020102020204" pitchFamily="34" charset="0"/>
              </a:rPr>
              <a:t>-</a:t>
            </a:r>
            <a:r>
              <a:rPr lang="en-US" altLang="en-US" sz="1600" dirty="0" err="1">
                <a:latin typeface="Arial Black" panose="020B0A04020102020204" pitchFamily="34" charset="0"/>
              </a:rPr>
              <a:t>Straße</a:t>
            </a:r>
            <a:r>
              <a:rPr lang="en-US" altLang="en-US" sz="1600" dirty="0">
                <a:latin typeface="Arial Black" panose="020B0A04020102020204" pitchFamily="34" charset="0"/>
              </a:rPr>
              <a:t> 30 </a:t>
            </a:r>
          </a:p>
          <a:p>
            <a:pPr lvl="0" eaLnBrk="0" fontAlgn="base" hangingPunct="0">
              <a:lnSpc>
                <a:spcPct val="150000"/>
              </a:lnSpc>
              <a:spcBef>
                <a:spcPct val="0"/>
              </a:spcBef>
              <a:spcAft>
                <a:spcPct val="0"/>
              </a:spcAft>
            </a:pPr>
            <a:r>
              <a:rPr lang="en-US" altLang="en-US" sz="1600" dirty="0">
                <a:latin typeface="Arial Black" panose="020B0A04020102020204" pitchFamily="34" charset="0"/>
              </a:rPr>
              <a:t>3500 </a:t>
            </a:r>
            <a:r>
              <a:rPr lang="en-US" altLang="en-US" sz="1600" dirty="0" err="1">
                <a:latin typeface="Arial Black" panose="020B0A04020102020204" pitchFamily="34" charset="0"/>
              </a:rPr>
              <a:t>Krems</a:t>
            </a:r>
            <a:r>
              <a:rPr lang="en-US" altLang="en-US" sz="1600" dirty="0">
                <a:latin typeface="Arial Black" panose="020B0A04020102020204" pitchFamily="34" charset="0"/>
              </a:rPr>
              <a:t> </a:t>
            </a:r>
          </a:p>
          <a:p>
            <a:pPr lvl="0" eaLnBrk="0" fontAlgn="base" hangingPunct="0">
              <a:lnSpc>
                <a:spcPct val="150000"/>
              </a:lnSpc>
              <a:spcBef>
                <a:spcPct val="0"/>
              </a:spcBef>
              <a:spcAft>
                <a:spcPct val="0"/>
              </a:spcAft>
            </a:pPr>
            <a:r>
              <a:rPr lang="en-US" altLang="en-US" sz="1600" dirty="0" err="1">
                <a:latin typeface="Arial Black" panose="020B0A04020102020204" pitchFamily="34" charset="0"/>
              </a:rPr>
              <a:t>Österreich</a:t>
            </a:r>
            <a:r>
              <a:rPr lang="en-US" altLang="en-US" sz="1600" dirty="0">
                <a:latin typeface="Arial Black" panose="020B0A04020102020204" pitchFamily="34" charset="0"/>
              </a:rPr>
              <a:t> </a:t>
            </a:r>
          </a:p>
          <a:p>
            <a:endParaRPr lang="en-GB" b="1" dirty="0">
              <a:solidFill>
                <a:srgbClr val="C00000"/>
              </a:solidFill>
              <a:latin typeface="Times New Roman" pitchFamily="18" charset="0"/>
              <a:cs typeface="Times New Roman" pitchFamily="18" charset="0"/>
            </a:endParaRPr>
          </a:p>
          <a:p>
            <a:endParaRPr lang="en-US" b="1" dirty="0">
              <a:solidFill>
                <a:srgbClr val="C00000"/>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71661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1CEF-10CF-456D-8344-62BA706F8407}"/>
              </a:ext>
            </a:extLst>
          </p:cNvPr>
          <p:cNvSpPr>
            <a:spLocks noGrp="1"/>
          </p:cNvSpPr>
          <p:nvPr>
            <p:ph type="title"/>
          </p:nvPr>
        </p:nvSpPr>
        <p:spPr>
          <a:xfrm>
            <a:off x="838200" y="365126"/>
            <a:ext cx="10515600" cy="279854"/>
          </a:xfrm>
        </p:spPr>
        <p:txBody>
          <a:bodyPr>
            <a:noAutofit/>
          </a:bodyPr>
          <a:lstStyle/>
          <a:p>
            <a:pPr algn="ctr"/>
            <a:r>
              <a:rPr lang="en-US" sz="2400" b="1" dirty="0"/>
              <a:t>Electrochemical oxidation of tyramine by DPV</a:t>
            </a:r>
            <a:endParaRPr lang="en-IN" sz="2400" dirty="0"/>
          </a:p>
        </p:txBody>
      </p:sp>
      <p:sp>
        <p:nvSpPr>
          <p:cNvPr id="4" name="Rectangle 2">
            <a:extLst>
              <a:ext uri="{FF2B5EF4-FFF2-40B4-BE49-F238E27FC236}">
                <a16:creationId xmlns:a16="http://schemas.microsoft.com/office/drawing/2014/main" id="{2E790A33-433E-4A86-ACB1-CC19FBF16C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5" name="Picture 5">
            <a:extLst>
              <a:ext uri="{FF2B5EF4-FFF2-40B4-BE49-F238E27FC236}">
                <a16:creationId xmlns:a16="http://schemas.microsoft.com/office/drawing/2014/main" id="{BA3C2EC0-C445-4463-BBD8-EC4DCBDD1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353" y="1351314"/>
            <a:ext cx="9441847" cy="40207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E1986DA-F6B1-4C17-968E-3C052DB54655}"/>
              </a:ext>
            </a:extLst>
          </p:cNvPr>
          <p:cNvSpPr>
            <a:spLocks noChangeArrowheads="1"/>
          </p:cNvSpPr>
          <p:nvPr/>
        </p:nvSpPr>
        <p:spPr bwMode="auto">
          <a:xfrm>
            <a:off x="612322" y="5846332"/>
            <a:ext cx="110544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Figure 4. </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DPV response of PTB-Carbon screen printed electrode in presence of tyramine (0.02 to 16 </a:t>
            </a:r>
            <a:r>
              <a:rPr kumimoji="0" lang="en-US" altLang="en-US"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μM</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in 0.1 M PBS of pH 7.4 at a scan rate of 50 mV/s. (b) Calibration plot of the current response vs. the concentration of tyramine.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424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3319-FCAB-42D2-8B0C-4285E35B52AE}"/>
              </a:ext>
            </a:extLst>
          </p:cNvPr>
          <p:cNvSpPr>
            <a:spLocks noGrp="1"/>
          </p:cNvSpPr>
          <p:nvPr>
            <p:ph type="title"/>
          </p:nvPr>
        </p:nvSpPr>
        <p:spPr>
          <a:xfrm>
            <a:off x="838200" y="365126"/>
            <a:ext cx="10515600" cy="688068"/>
          </a:xfrm>
        </p:spPr>
        <p:txBody>
          <a:bodyPr>
            <a:normAutofit/>
          </a:bodyPr>
          <a:lstStyle/>
          <a:p>
            <a:pPr algn="ctr"/>
            <a:r>
              <a:rPr lang="en-IN" sz="2800" b="1" dirty="0"/>
              <a:t>Interference studies </a:t>
            </a:r>
          </a:p>
        </p:txBody>
      </p:sp>
      <p:pic>
        <p:nvPicPr>
          <p:cNvPr id="4" name="Picture 3">
            <a:extLst>
              <a:ext uri="{FF2B5EF4-FFF2-40B4-BE49-F238E27FC236}">
                <a16:creationId xmlns:a16="http://schemas.microsoft.com/office/drawing/2014/main" id="{B7E1ACD8-E019-4BA0-89C8-DF60E65447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72" y="1404258"/>
            <a:ext cx="6460127" cy="4444591"/>
          </a:xfrm>
          <a:prstGeom prst="rect">
            <a:avLst/>
          </a:prstGeom>
          <a:noFill/>
          <a:ln>
            <a:noFill/>
          </a:ln>
        </p:spPr>
      </p:pic>
    </p:spTree>
    <p:extLst>
      <p:ext uri="{BB962C8B-B14F-4D97-AF65-F5344CB8AC3E}">
        <p14:creationId xmlns:p14="http://schemas.microsoft.com/office/powerpoint/2010/main" val="419851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C751-5396-4FE8-8861-852287FA3C0B}"/>
              </a:ext>
            </a:extLst>
          </p:cNvPr>
          <p:cNvSpPr>
            <a:spLocks noGrp="1"/>
          </p:cNvSpPr>
          <p:nvPr>
            <p:ph type="title"/>
          </p:nvPr>
        </p:nvSpPr>
        <p:spPr>
          <a:xfrm>
            <a:off x="4646873" y="2591490"/>
            <a:ext cx="2596763" cy="1328503"/>
          </a:xfrm>
        </p:spPr>
        <p:txBody>
          <a:bodyPr/>
          <a:lstStyle/>
          <a:p>
            <a:r>
              <a:rPr lang="en-IN" b="1" dirty="0"/>
              <a:t>Thank you </a:t>
            </a:r>
          </a:p>
        </p:txBody>
      </p:sp>
    </p:spTree>
    <p:extLst>
      <p:ext uri="{BB962C8B-B14F-4D97-AF65-F5344CB8AC3E}">
        <p14:creationId xmlns:p14="http://schemas.microsoft.com/office/powerpoint/2010/main" val="198997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CEA9-0823-42B0-A845-B9A588B053C9}"/>
              </a:ext>
            </a:extLst>
          </p:cNvPr>
          <p:cNvSpPr>
            <a:spLocks noGrp="1"/>
          </p:cNvSpPr>
          <p:nvPr>
            <p:ph type="title"/>
          </p:nvPr>
        </p:nvSpPr>
        <p:spPr>
          <a:xfrm>
            <a:off x="838200" y="365761"/>
            <a:ext cx="2875059" cy="566214"/>
          </a:xfrm>
        </p:spPr>
        <p:txBody>
          <a:bodyPr>
            <a:normAutofit/>
          </a:bodyPr>
          <a:lstStyle/>
          <a:p>
            <a:r>
              <a:rPr lang="en-IN" sz="2400" b="1" dirty="0">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97D1E443-C019-429D-AE91-5DC090DB037B}"/>
              </a:ext>
            </a:extLst>
          </p:cNvPr>
          <p:cNvSpPr>
            <a:spLocks noGrp="1"/>
          </p:cNvSpPr>
          <p:nvPr>
            <p:ph idx="1"/>
          </p:nvPr>
        </p:nvSpPr>
        <p:spPr>
          <a:xfrm>
            <a:off x="71562" y="1049571"/>
            <a:ext cx="6679095" cy="5661330"/>
          </a:xfrm>
        </p:spPr>
        <p:txBody>
          <a:bodyPr>
            <a:normAutofit fontScale="40000" lnSpcReduction="20000"/>
          </a:bodyPr>
          <a:lstStyle/>
          <a:p>
            <a:pPr algn="just">
              <a:lnSpc>
                <a:spcPct val="220000"/>
              </a:lnSpc>
              <a:buFont typeface="Wingdings" pitchFamily="2" charset="2"/>
              <a:buChar char="v"/>
            </a:pPr>
            <a:r>
              <a:rPr lang="en-IN" sz="3000" b="1" dirty="0">
                <a:solidFill>
                  <a:srgbClr val="00B050"/>
                </a:solidFill>
                <a:latin typeface="Times New Roman" panose="02020603050405020304" pitchFamily="18" charset="0"/>
                <a:cs typeface="Times New Roman" pitchFamily="18" charset="0"/>
              </a:rPr>
              <a:t>Sensor is a device with a transducer which helps to recognize the bioamines and </a:t>
            </a:r>
            <a:r>
              <a:rPr lang="en-IN" sz="3000" b="1" u="sng" dirty="0">
                <a:solidFill>
                  <a:srgbClr val="00B050"/>
                </a:solidFill>
                <a:latin typeface="Times New Roman" panose="02020603050405020304" pitchFamily="18" charset="0"/>
                <a:cs typeface="Times New Roman" pitchFamily="18" charset="0"/>
              </a:rPr>
              <a:t>convert the results in the form of signals.</a:t>
            </a:r>
            <a:endParaRPr lang="en-US" sz="3000" b="1" dirty="0">
              <a:latin typeface="Times New Roman" panose="02020603050405020304" pitchFamily="18" charset="0"/>
              <a:cs typeface="Times New Roman" panose="02020603050405020304" pitchFamily="18" charset="0"/>
            </a:endParaRPr>
          </a:p>
          <a:p>
            <a:pPr algn="just">
              <a:lnSpc>
                <a:spcPct val="220000"/>
              </a:lnSpc>
              <a:buFont typeface="Wingdings" pitchFamily="2" charset="2"/>
              <a:buChar char="v"/>
            </a:pPr>
            <a:r>
              <a:rPr lang="en-US" sz="3000" b="1" dirty="0">
                <a:latin typeface="Times New Roman" panose="02020603050405020304" pitchFamily="18" charset="0"/>
                <a:cs typeface="Times New Roman" panose="02020603050405020304" pitchFamily="18" charset="0"/>
              </a:rPr>
              <a:t>Electrochemical sensors are a class of sensors in which the electrode is the transducer element. These devices are now found in a wide range of commercial applications. These sensors are notable because of several factors</a:t>
            </a:r>
            <a:r>
              <a:rPr lang="en-US" sz="3000" b="1" u="sng" dirty="0">
                <a:latin typeface="Times New Roman" panose="02020603050405020304" pitchFamily="18" charset="0"/>
                <a:cs typeface="Times New Roman" panose="02020603050405020304" pitchFamily="18" charset="0"/>
              </a:rPr>
              <a:t>: no generation of waste; miniaturization in portable devices; analyses with microvolumes of samples; fast analysis; and low production cost</a:t>
            </a:r>
            <a:r>
              <a:rPr lang="en-US" sz="3000" b="1" dirty="0">
                <a:latin typeface="Times New Roman" panose="02020603050405020304" pitchFamily="18" charset="0"/>
                <a:cs typeface="Times New Roman" panose="02020603050405020304" pitchFamily="18" charset="0"/>
              </a:rPr>
              <a:t>. </a:t>
            </a:r>
          </a:p>
          <a:p>
            <a:pPr algn="just">
              <a:lnSpc>
                <a:spcPct val="220000"/>
              </a:lnSpc>
              <a:buFont typeface="Wingdings" pitchFamily="2" charset="2"/>
              <a:buChar char="v"/>
            </a:pPr>
            <a:r>
              <a:rPr lang="en-US" sz="3000" b="1" dirty="0">
                <a:solidFill>
                  <a:srgbClr val="C00000"/>
                </a:solidFill>
                <a:latin typeface="Times New Roman" panose="02020603050405020304" pitchFamily="18" charset="0"/>
                <a:cs typeface="Times New Roman" pitchFamily="18" charset="0"/>
              </a:rPr>
              <a:t>Sensor, an eminent tool in electro analysis are small and active that recognized a compound with signal transducer and used for direct </a:t>
            </a:r>
            <a:r>
              <a:rPr lang="en-US" sz="3000" b="1" u="sng" dirty="0">
                <a:solidFill>
                  <a:srgbClr val="C00000"/>
                </a:solidFill>
                <a:latin typeface="Times New Roman" panose="02020603050405020304" pitchFamily="18" charset="0"/>
                <a:cs typeface="Times New Roman" pitchFamily="18" charset="0"/>
              </a:rPr>
              <a:t>measurement of the analyte in the sample matrix.</a:t>
            </a:r>
          </a:p>
          <a:p>
            <a:pPr algn="just">
              <a:lnSpc>
                <a:spcPct val="220000"/>
              </a:lnSpc>
              <a:buFont typeface="Wingdings" pitchFamily="2" charset="2"/>
              <a:buChar char="v"/>
            </a:pPr>
            <a:r>
              <a:rPr lang="en-US" sz="3000" b="1" dirty="0">
                <a:solidFill>
                  <a:srgbClr val="7030A0"/>
                </a:solidFill>
                <a:latin typeface="Times New Roman" panose="02020603050405020304" pitchFamily="18" charset="0"/>
                <a:cs typeface="Times New Roman" pitchFamily="18" charset="0"/>
              </a:rPr>
              <a:t>The sensor device transforms </a:t>
            </a:r>
            <a:r>
              <a:rPr lang="en-US" sz="3000" b="1" u="sng" dirty="0">
                <a:solidFill>
                  <a:srgbClr val="7030A0"/>
                </a:solidFill>
                <a:latin typeface="Times New Roman" panose="02020603050405020304" pitchFamily="18" charset="0"/>
                <a:cs typeface="Times New Roman" pitchFamily="18" charset="0"/>
              </a:rPr>
              <a:t>chemical and biochemical activity </a:t>
            </a:r>
            <a:r>
              <a:rPr lang="en-US" sz="3000" b="1" dirty="0">
                <a:solidFill>
                  <a:srgbClr val="7030A0"/>
                </a:solidFill>
                <a:latin typeface="Times New Roman" panose="02020603050405020304" pitchFamily="18" charset="0"/>
                <a:cs typeface="Times New Roman" pitchFamily="18" charset="0"/>
              </a:rPr>
              <a:t>into an analytically useful signal.</a:t>
            </a:r>
          </a:p>
          <a:p>
            <a:pPr algn="just">
              <a:lnSpc>
                <a:spcPct val="220000"/>
              </a:lnSpc>
              <a:buFont typeface="Wingdings" pitchFamily="2" charset="2"/>
              <a:buChar char="v"/>
            </a:pPr>
            <a:r>
              <a:rPr lang="en-US" sz="3000" b="1" dirty="0">
                <a:solidFill>
                  <a:srgbClr val="BD039A"/>
                </a:solidFill>
                <a:latin typeface="Times New Roman" panose="02020603050405020304" pitchFamily="18" charset="0"/>
                <a:cs typeface="Times New Roman" pitchFamily="18" charset="0"/>
              </a:rPr>
              <a:t>Intensive research for designs electrochemical sensors are capable of providing better analytical characteristics in terms of </a:t>
            </a:r>
            <a:r>
              <a:rPr lang="en-US" sz="3000" b="1" u="sng" dirty="0">
                <a:solidFill>
                  <a:srgbClr val="BD039A"/>
                </a:solidFill>
                <a:latin typeface="Times New Roman" panose="02020603050405020304" pitchFamily="18" charset="0"/>
                <a:cs typeface="Times New Roman" pitchFamily="18" charset="0"/>
              </a:rPr>
              <a:t>sensitivity, selectivity, ease of fabrication, utility and low cost. </a:t>
            </a:r>
          </a:p>
          <a:p>
            <a:pPr algn="just">
              <a:lnSpc>
                <a:spcPct val="160000"/>
              </a:lnSpc>
              <a:buFont typeface="Wingdings" pitchFamily="2" charset="2"/>
              <a:buChar char="v"/>
            </a:pPr>
            <a:endParaRPr lang="en-IN" b="1" u="sng" dirty="0">
              <a:solidFill>
                <a:srgbClr val="00B050"/>
              </a:solidFill>
              <a:latin typeface="Times New Roman" pitchFamily="18" charset="0"/>
              <a:cs typeface="Times New Roman" pitchFamily="18" charset="0"/>
            </a:endParaRPr>
          </a:p>
          <a:p>
            <a:pPr algn="just">
              <a:lnSpc>
                <a:spcPct val="160000"/>
              </a:lnSpc>
              <a:buFont typeface="Wingdings" pitchFamily="2" charset="2"/>
              <a:buChar char="v"/>
            </a:pPr>
            <a:endParaRPr lang="en-IN" dirty="0"/>
          </a:p>
        </p:txBody>
      </p:sp>
      <p:pic>
        <p:nvPicPr>
          <p:cNvPr id="5" name="Picture 4">
            <a:extLst>
              <a:ext uri="{FF2B5EF4-FFF2-40B4-BE49-F238E27FC236}">
                <a16:creationId xmlns:a16="http://schemas.microsoft.com/office/drawing/2014/main" id="{2ECCA839-6E6A-4507-8666-ABE2DD02A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976" y="573407"/>
            <a:ext cx="4890052" cy="4491574"/>
          </a:xfrm>
          <a:prstGeom prst="rect">
            <a:avLst/>
          </a:prstGeom>
        </p:spPr>
      </p:pic>
    </p:spTree>
    <p:extLst>
      <p:ext uri="{BB962C8B-B14F-4D97-AF65-F5344CB8AC3E}">
        <p14:creationId xmlns:p14="http://schemas.microsoft.com/office/powerpoint/2010/main" val="11882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EC01-0A3A-442D-BDA1-A9540091878B}"/>
              </a:ext>
            </a:extLst>
          </p:cNvPr>
          <p:cNvSpPr>
            <a:spLocks noGrp="1"/>
          </p:cNvSpPr>
          <p:nvPr>
            <p:ph type="title"/>
          </p:nvPr>
        </p:nvSpPr>
        <p:spPr>
          <a:xfrm>
            <a:off x="838200" y="365125"/>
            <a:ext cx="3256722" cy="620837"/>
          </a:xfrm>
        </p:spPr>
        <p:txBody>
          <a:bodyPr>
            <a:normAutofit/>
          </a:bodyPr>
          <a:lstStyle/>
          <a:p>
            <a:r>
              <a:rPr lang="en-IN" sz="2400" b="1" dirty="0"/>
              <a:t>Bio-amines</a:t>
            </a:r>
          </a:p>
        </p:txBody>
      </p:sp>
      <p:sp>
        <p:nvSpPr>
          <p:cNvPr id="3" name="Content Placeholder 2">
            <a:extLst>
              <a:ext uri="{FF2B5EF4-FFF2-40B4-BE49-F238E27FC236}">
                <a16:creationId xmlns:a16="http://schemas.microsoft.com/office/drawing/2014/main" id="{1F927A99-4734-4705-834C-EADB1355BCD1}"/>
              </a:ext>
            </a:extLst>
          </p:cNvPr>
          <p:cNvSpPr>
            <a:spLocks noGrp="1"/>
          </p:cNvSpPr>
          <p:nvPr>
            <p:ph idx="1"/>
          </p:nvPr>
        </p:nvSpPr>
        <p:spPr>
          <a:xfrm>
            <a:off x="838200" y="985961"/>
            <a:ext cx="6333878" cy="6679095"/>
          </a:xfrm>
        </p:spPr>
        <p:txBody>
          <a:bodyPr>
            <a:normAutofit fontScale="40000" lnSpcReduction="20000"/>
          </a:bodyPr>
          <a:lstStyle/>
          <a:p>
            <a:pPr algn="just">
              <a:lnSpc>
                <a:spcPct val="170000"/>
              </a:lnSpc>
              <a:buFont typeface="Wingdings" panose="05000000000000000000" pitchFamily="2" charset="2"/>
              <a:buChar char="v"/>
            </a:pP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A bioamine is a </a:t>
            </a:r>
            <a:r>
              <a:rPr lang="en-IN" sz="40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tooltip="Biogenic substance">
                  <a:extLst>
                    <a:ext uri="{A12FA001-AC4F-418D-AE19-62706E023703}">
                      <ahyp:hlinkClr xmlns:ahyp="http://schemas.microsoft.com/office/drawing/2018/hyperlinkcolor" val="tx"/>
                    </a:ext>
                  </a:extLst>
                </a:hlinkClick>
              </a:rPr>
              <a:t>biogenic substance</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with one or more </a:t>
            </a:r>
            <a:r>
              <a:rPr lang="en-IN" sz="40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tooltip="Amine">
                  <a:extLst>
                    <a:ext uri="{A12FA001-AC4F-418D-AE19-62706E023703}">
                      <ahyp:hlinkClr xmlns:ahyp="http://schemas.microsoft.com/office/drawing/2018/hyperlinkcolor" val="tx"/>
                    </a:ext>
                  </a:extLst>
                </a:hlinkClick>
              </a:rPr>
              <a:t>amine</a:t>
            </a:r>
            <a:r>
              <a:rPr lang="en-IN" sz="4000" dirty="0">
                <a:effectLst/>
                <a:latin typeface="Times New Roman" panose="02020603050405020304" pitchFamily="18" charset="0"/>
                <a:ea typeface="Calibri" panose="020F0502020204030204" pitchFamily="34" charset="0"/>
                <a:cs typeface="Times New Roman" panose="02020603050405020304" pitchFamily="18" charset="0"/>
              </a:rPr>
              <a:t> groups </a:t>
            </a:r>
            <a:r>
              <a:rPr lang="en-US" sz="4000" dirty="0">
                <a:latin typeface="Times New Roman" panose="02020603050405020304" pitchFamily="18" charset="0"/>
                <a:cs typeface="Times New Roman" panose="02020603050405020304" pitchFamily="18" charset="0"/>
              </a:rPr>
              <a:t>which play an important role in human pathology and physiology. For example human brain activity, regulation of body temperature and stomach pH, gastric acid secretion, the immune response and cell growth.</a:t>
            </a:r>
          </a:p>
          <a:p>
            <a:pPr algn="just">
              <a:lnSpc>
                <a:spcPct val="170000"/>
              </a:lnSpc>
              <a:buFont typeface="Wingdings" panose="05000000000000000000" pitchFamily="2" charset="2"/>
              <a:buChar char="v"/>
            </a:pPr>
            <a:r>
              <a:rPr lang="en-IN" sz="4000" dirty="0">
                <a:latin typeface="Times New Roman" pitchFamily="18" charset="0"/>
                <a:cs typeface="Times New Roman" pitchFamily="18" charset="0"/>
              </a:rPr>
              <a:t>Higher concentration level of bioamines may causes toxic reactions in a human body, which means maintaining </a:t>
            </a:r>
            <a:r>
              <a:rPr lang="en-IN" sz="4000" u="sng" dirty="0">
                <a:latin typeface="Times New Roman" pitchFamily="18" charset="0"/>
                <a:cs typeface="Times New Roman" pitchFamily="18" charset="0"/>
              </a:rPr>
              <a:t>controlled level of bioamines  are highly important.</a:t>
            </a:r>
          </a:p>
          <a:p>
            <a:pPr algn="just">
              <a:lnSpc>
                <a:spcPct val="170000"/>
              </a:lnSpc>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The determination of biogenic amines is a time-consuming process that required sample extraction, </a:t>
            </a:r>
            <a:r>
              <a:rPr lang="en-US" sz="4000" dirty="0">
                <a:latin typeface="Times New Roman" panose="02020603050405020304" pitchFamily="18" charset="0"/>
                <a:cs typeface="Times New Roman" panose="02020603050405020304" pitchFamily="18" charset="0"/>
                <a:hlinkClick r:id="rId4" tooltip="Learn more about Purification from ScienceDirect's AI-generated Topic Pages">
                  <a:extLst>
                    <a:ext uri="{A12FA001-AC4F-418D-AE19-62706E023703}">
                      <ahyp:hlinkClr xmlns:ahyp="http://schemas.microsoft.com/office/drawing/2018/hyperlinkcolor" val="tx"/>
                    </a:ext>
                  </a:extLst>
                </a:hlinkClick>
              </a:rPr>
              <a:t>purification</a:t>
            </a:r>
            <a:r>
              <a:rPr lang="en-US" sz="4000" dirty="0">
                <a:latin typeface="Times New Roman" panose="02020603050405020304" pitchFamily="18" charset="0"/>
                <a:cs typeface="Times New Roman" panose="02020603050405020304" pitchFamily="18" charset="0"/>
              </a:rPr>
              <a:t> of extracts, and </a:t>
            </a:r>
            <a:r>
              <a:rPr lang="en-US" sz="4000" dirty="0">
                <a:latin typeface="Times New Roman" panose="02020603050405020304" pitchFamily="18" charset="0"/>
                <a:cs typeface="Times New Roman" panose="02020603050405020304" pitchFamily="18" charset="0"/>
                <a:hlinkClick r:id="rId5" tooltip="Learn more about Derivatization from ScienceDirect's AI-generated Topic Pages">
                  <a:extLst>
                    <a:ext uri="{A12FA001-AC4F-418D-AE19-62706E023703}">
                      <ahyp:hlinkClr xmlns:ahyp="http://schemas.microsoft.com/office/drawing/2018/hyperlinkcolor" val="tx"/>
                    </a:ext>
                  </a:extLst>
                </a:hlinkClick>
              </a:rPr>
              <a:t>derivatization</a:t>
            </a:r>
            <a:r>
              <a:rPr lang="en-US" sz="4000" dirty="0">
                <a:latin typeface="Times New Roman" panose="02020603050405020304" pitchFamily="18" charset="0"/>
                <a:cs typeface="Times New Roman" panose="02020603050405020304" pitchFamily="18" charset="0"/>
              </a:rPr>
              <a:t>.</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a:p>
            <a:endParaRPr lang="en-IN" dirty="0"/>
          </a:p>
          <a:p>
            <a:endParaRPr lang="en-IN" dirty="0"/>
          </a:p>
          <a:p>
            <a:endParaRPr lang="en-IN" dirty="0"/>
          </a:p>
          <a:p>
            <a:endParaRPr lang="en-IN" dirty="0"/>
          </a:p>
          <a:p>
            <a:endParaRPr lang="en-IN" dirty="0"/>
          </a:p>
          <a:p>
            <a:endParaRPr lang="en-IN" dirty="0"/>
          </a:p>
          <a:p>
            <a:pPr marL="0" indent="0">
              <a:buNone/>
            </a:pPr>
            <a:r>
              <a:rPr lang="en-IN" dirty="0"/>
              <a:t>                                </a:t>
            </a:r>
            <a:endParaRPr lang="en-IN" sz="1200" dirty="0"/>
          </a:p>
        </p:txBody>
      </p:sp>
      <p:pic>
        <p:nvPicPr>
          <p:cNvPr id="5" name="Picture 4">
            <a:extLst>
              <a:ext uri="{FF2B5EF4-FFF2-40B4-BE49-F238E27FC236}">
                <a16:creationId xmlns:a16="http://schemas.microsoft.com/office/drawing/2014/main" id="{45A89322-E784-44D6-ADFD-02E68D887F61}"/>
              </a:ext>
            </a:extLst>
          </p:cNvPr>
          <p:cNvPicPr>
            <a:picLocks noChangeAspect="1"/>
          </p:cNvPicPr>
          <p:nvPr/>
        </p:nvPicPr>
        <p:blipFill rotWithShape="1">
          <a:blip r:embed="rId6">
            <a:extLst>
              <a:ext uri="{28A0092B-C50C-407E-A947-70E740481C1C}">
                <a14:useLocalDpi xmlns:a14="http://schemas.microsoft.com/office/drawing/2010/main" val="0"/>
              </a:ext>
            </a:extLst>
          </a:blip>
          <a:srcRect l="2078" t="45321" r="2921" b="3981"/>
          <a:stretch/>
        </p:blipFill>
        <p:spPr>
          <a:xfrm>
            <a:off x="7704814" y="1311965"/>
            <a:ext cx="4363277" cy="2695491"/>
          </a:xfrm>
          <a:prstGeom prst="rect">
            <a:avLst/>
          </a:prstGeom>
        </p:spPr>
      </p:pic>
      <p:sp>
        <p:nvSpPr>
          <p:cNvPr id="7" name="TextBox 6">
            <a:extLst>
              <a:ext uri="{FF2B5EF4-FFF2-40B4-BE49-F238E27FC236}">
                <a16:creationId xmlns:a16="http://schemas.microsoft.com/office/drawing/2014/main" id="{0FCE4CAB-26FE-4D4F-94F3-C6DE40A7B3C7}"/>
              </a:ext>
            </a:extLst>
          </p:cNvPr>
          <p:cNvSpPr txBox="1"/>
          <p:nvPr/>
        </p:nvSpPr>
        <p:spPr>
          <a:xfrm>
            <a:off x="7776375" y="4585359"/>
            <a:ext cx="4363277" cy="276999"/>
          </a:xfrm>
          <a:prstGeom prst="rect">
            <a:avLst/>
          </a:prstGeom>
          <a:noFill/>
        </p:spPr>
        <p:txBody>
          <a:bodyPr wrap="square">
            <a:spAutoFit/>
          </a:bodyPr>
          <a:lstStyle/>
          <a:p>
            <a:r>
              <a:rPr lang="en-IN" sz="1200" dirty="0"/>
              <a:t>Image 1: </a:t>
            </a:r>
            <a:r>
              <a:rPr lang="en-US" sz="1200" dirty="0"/>
              <a:t>shows the structure of the most common biogenic amines</a:t>
            </a:r>
            <a:endParaRPr lang="en-IN" sz="1200" dirty="0"/>
          </a:p>
        </p:txBody>
      </p:sp>
    </p:spTree>
    <p:extLst>
      <p:ext uri="{BB962C8B-B14F-4D97-AF65-F5344CB8AC3E}">
        <p14:creationId xmlns:p14="http://schemas.microsoft.com/office/powerpoint/2010/main" val="145606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9A5E-5105-4EDA-91DB-45E6AE206FBE}"/>
              </a:ext>
            </a:extLst>
          </p:cNvPr>
          <p:cNvSpPr>
            <a:spLocks noGrp="1"/>
          </p:cNvSpPr>
          <p:nvPr>
            <p:ph type="title"/>
          </p:nvPr>
        </p:nvSpPr>
        <p:spPr>
          <a:xfrm>
            <a:off x="3748377" y="182245"/>
            <a:ext cx="4640249" cy="660593"/>
          </a:xfrm>
        </p:spPr>
        <p:txBody>
          <a:bodyPr>
            <a:normAutofit/>
          </a:bodyPr>
          <a:lstStyle/>
          <a:p>
            <a:r>
              <a:rPr lang="en-IN" sz="2400" b="1" dirty="0"/>
              <a:t>Which foods contain bioamines?</a:t>
            </a:r>
          </a:p>
        </p:txBody>
      </p:sp>
      <p:pic>
        <p:nvPicPr>
          <p:cNvPr id="5" name="Content Placeholder 4">
            <a:extLst>
              <a:ext uri="{FF2B5EF4-FFF2-40B4-BE49-F238E27FC236}">
                <a16:creationId xmlns:a16="http://schemas.microsoft.com/office/drawing/2014/main" id="{F41DDF57-6844-4CE0-8CCF-CE7A1379D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718" y="731361"/>
            <a:ext cx="6742706" cy="2697640"/>
          </a:xfrm>
        </p:spPr>
      </p:pic>
      <p:sp>
        <p:nvSpPr>
          <p:cNvPr id="7" name="TextBox 6">
            <a:extLst>
              <a:ext uri="{FF2B5EF4-FFF2-40B4-BE49-F238E27FC236}">
                <a16:creationId xmlns:a16="http://schemas.microsoft.com/office/drawing/2014/main" id="{8782627F-E38A-4AC8-B4CB-50DD6D915701}"/>
              </a:ext>
            </a:extLst>
          </p:cNvPr>
          <p:cNvSpPr txBox="1"/>
          <p:nvPr/>
        </p:nvSpPr>
        <p:spPr>
          <a:xfrm>
            <a:off x="1001865" y="3628203"/>
            <a:ext cx="10734260" cy="2383217"/>
          </a:xfrm>
          <a:prstGeom prst="rect">
            <a:avLst/>
          </a:prstGeom>
          <a:noFill/>
        </p:spPr>
        <p:txBody>
          <a:bodyPr wrap="square">
            <a:spAutoFit/>
          </a:bodyPr>
          <a:lstStyle/>
          <a:p>
            <a:pPr marL="285750" indent="-285750" algn="just">
              <a:lnSpc>
                <a:spcPct val="170000"/>
              </a:lnSpc>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Biogenic amines have been found in a variety of foods, including seafood, fish, meat products, milk products, and some fermented products such as beer and wine. </a:t>
            </a:r>
          </a:p>
          <a:p>
            <a:pPr marL="285750" indent="-285750" algn="just">
              <a:lnSpc>
                <a:spcPct val="170000"/>
              </a:lnSpc>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Biogenic amines in low concentrations are essential for many physiological functions, </a:t>
            </a:r>
            <a:r>
              <a:rPr lang="en-US" dirty="0">
                <a:latin typeface="Times New Roman" panose="02020603050405020304" pitchFamily="18" charset="0"/>
                <a:cs typeface="Times New Roman" panose="02020603050405020304" pitchFamily="18" charset="0"/>
              </a:rPr>
              <a:t>but </a:t>
            </a:r>
            <a:r>
              <a:rPr lang="en-US" sz="1800" dirty="0">
                <a:latin typeface="Times New Roman" panose="02020603050405020304" pitchFamily="18" charset="0"/>
                <a:cs typeface="Times New Roman" panose="02020603050405020304" pitchFamily="18" charset="0"/>
              </a:rPr>
              <a:t>when they reach at high concentrations, they</a:t>
            </a:r>
            <a:r>
              <a:rPr lang="en-US" dirty="0">
                <a:latin typeface="Times New Roman" panose="02020603050405020304" pitchFamily="18" charset="0"/>
                <a:cs typeface="Times New Roman" panose="02020603050405020304" pitchFamily="18" charset="0"/>
              </a:rPr>
              <a:t> may</a:t>
            </a:r>
            <a:r>
              <a:rPr lang="en-US" sz="1800" dirty="0">
                <a:latin typeface="Times New Roman" panose="02020603050405020304" pitchFamily="18" charset="0"/>
                <a:cs typeface="Times New Roman" panose="02020603050405020304" pitchFamily="18" charset="0"/>
              </a:rPr>
              <a:t> cause some serious health issues. Several symptoms occur following excessive oral intake of biogenic amines, such as headaches, hypo-or hypertension, nausea, cardiac disease and death.</a:t>
            </a:r>
          </a:p>
        </p:txBody>
      </p:sp>
      <p:pic>
        <p:nvPicPr>
          <p:cNvPr id="11" name="Picture 10">
            <a:extLst>
              <a:ext uri="{FF2B5EF4-FFF2-40B4-BE49-F238E27FC236}">
                <a16:creationId xmlns:a16="http://schemas.microsoft.com/office/drawing/2014/main" id="{DF5815A2-450D-46AF-A6D4-1E57DAE1C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424" y="731360"/>
            <a:ext cx="4007458" cy="2697639"/>
          </a:xfrm>
          <a:prstGeom prst="rect">
            <a:avLst/>
          </a:prstGeom>
        </p:spPr>
      </p:pic>
    </p:spTree>
    <p:extLst>
      <p:ext uri="{BB962C8B-B14F-4D97-AF65-F5344CB8AC3E}">
        <p14:creationId xmlns:p14="http://schemas.microsoft.com/office/powerpoint/2010/main" val="35720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F97C-2580-4668-9B10-A7C69A3696D0}"/>
              </a:ext>
            </a:extLst>
          </p:cNvPr>
          <p:cNvSpPr>
            <a:spLocks noGrp="1"/>
          </p:cNvSpPr>
          <p:nvPr>
            <p:ph type="title"/>
          </p:nvPr>
        </p:nvSpPr>
        <p:spPr>
          <a:xfrm>
            <a:off x="3514477" y="222638"/>
            <a:ext cx="6345139" cy="360747"/>
          </a:xfrm>
        </p:spPr>
        <p:txBody>
          <a:bodyPr>
            <a:normAutofit fontScale="90000"/>
          </a:bodyPr>
          <a:lstStyle/>
          <a:p>
            <a:r>
              <a:rPr lang="en-US" sz="1800" b="1" i="0" u="none" strike="noStrike" baseline="0" dirty="0">
                <a:solidFill>
                  <a:srgbClr val="000000"/>
                </a:solidFill>
                <a:latin typeface="Times New Roman" panose="02020603050405020304" pitchFamily="18" charset="0"/>
              </a:rPr>
              <a:t>What is the Purpose of developing </a:t>
            </a:r>
            <a:r>
              <a:rPr lang="en-IN" sz="1800" b="1" i="0" u="none" strike="noStrike" baseline="0" dirty="0">
                <a:solidFill>
                  <a:srgbClr val="000000"/>
                </a:solidFill>
                <a:latin typeface="Times New Roman" panose="02020603050405020304" pitchFamily="18" charset="0"/>
              </a:rPr>
              <a:t>Chemically modified electrodes </a:t>
            </a:r>
            <a:endParaRPr lang="en-IN" dirty="0"/>
          </a:p>
        </p:txBody>
      </p:sp>
      <p:pic>
        <p:nvPicPr>
          <p:cNvPr id="5" name="Content Placeholder 4">
            <a:extLst>
              <a:ext uri="{FF2B5EF4-FFF2-40B4-BE49-F238E27FC236}">
                <a16:creationId xmlns:a16="http://schemas.microsoft.com/office/drawing/2014/main" id="{B8BFB5CE-27BC-43FE-808A-3D5666FC0EF0}"/>
              </a:ext>
            </a:extLst>
          </p:cNvPr>
          <p:cNvPicPr>
            <a:picLocks noGrp="1" noChangeAspect="1"/>
          </p:cNvPicPr>
          <p:nvPr>
            <p:ph idx="1"/>
          </p:nvPr>
        </p:nvPicPr>
        <p:blipFill>
          <a:blip r:embed="rId2"/>
          <a:stretch>
            <a:fillRect/>
          </a:stretch>
        </p:blipFill>
        <p:spPr>
          <a:xfrm>
            <a:off x="477078" y="813816"/>
            <a:ext cx="4023360" cy="4441995"/>
          </a:xfrm>
        </p:spPr>
      </p:pic>
      <p:sp>
        <p:nvSpPr>
          <p:cNvPr id="7" name="TextBox 6">
            <a:extLst>
              <a:ext uri="{FF2B5EF4-FFF2-40B4-BE49-F238E27FC236}">
                <a16:creationId xmlns:a16="http://schemas.microsoft.com/office/drawing/2014/main" id="{C10A7361-F38C-4B8C-AA83-9D0958A4FA41}"/>
              </a:ext>
            </a:extLst>
          </p:cNvPr>
          <p:cNvSpPr txBox="1"/>
          <p:nvPr/>
        </p:nvSpPr>
        <p:spPr>
          <a:xfrm>
            <a:off x="89457" y="5573870"/>
            <a:ext cx="5476462" cy="276999"/>
          </a:xfrm>
          <a:prstGeom prst="rect">
            <a:avLst/>
          </a:prstGeom>
          <a:noFill/>
        </p:spPr>
        <p:txBody>
          <a:bodyPr wrap="square">
            <a:spAutoFit/>
          </a:bodyPr>
          <a:lstStyle/>
          <a:p>
            <a:r>
              <a:rPr lang="en-US" sz="1200" dirty="0">
                <a:solidFill>
                  <a:srgbClr val="000000"/>
                </a:solidFill>
                <a:latin typeface="Times New Roman" panose="02020603050405020304" pitchFamily="18" charset="0"/>
              </a:rPr>
              <a:t>Scheme</a:t>
            </a:r>
            <a:r>
              <a:rPr lang="en-US" sz="1200" i="0" u="none" strike="noStrike" baseline="0" dirty="0">
                <a:solidFill>
                  <a:srgbClr val="000000"/>
                </a:solidFill>
                <a:latin typeface="Times New Roman" panose="02020603050405020304" pitchFamily="18" charset="0"/>
              </a:rPr>
              <a:t> 1.Various electrode materials used for </a:t>
            </a:r>
            <a:r>
              <a:rPr lang="en-US" sz="1200" dirty="0">
                <a:solidFill>
                  <a:srgbClr val="000000"/>
                </a:solidFill>
                <a:latin typeface="Times New Roman" panose="02020603050405020304" pitchFamily="18" charset="0"/>
              </a:rPr>
              <a:t>sensor development </a:t>
            </a:r>
            <a:r>
              <a:rPr lang="en-US" sz="1200" i="0" u="none" strike="noStrike" baseline="0" dirty="0">
                <a:solidFill>
                  <a:srgbClr val="000000"/>
                </a:solidFill>
                <a:latin typeface="Times New Roman" panose="02020603050405020304" pitchFamily="18" charset="0"/>
              </a:rPr>
              <a:t> </a:t>
            </a:r>
            <a:endParaRPr lang="en-IN" sz="1200" dirty="0"/>
          </a:p>
        </p:txBody>
      </p:sp>
      <p:sp>
        <p:nvSpPr>
          <p:cNvPr id="8" name="TextBox 7">
            <a:extLst>
              <a:ext uri="{FF2B5EF4-FFF2-40B4-BE49-F238E27FC236}">
                <a16:creationId xmlns:a16="http://schemas.microsoft.com/office/drawing/2014/main" id="{1A9E2B6E-A540-420A-AA20-4976F387C980}"/>
              </a:ext>
            </a:extLst>
          </p:cNvPr>
          <p:cNvSpPr txBox="1"/>
          <p:nvPr/>
        </p:nvSpPr>
        <p:spPr>
          <a:xfrm>
            <a:off x="4786685" y="985961"/>
            <a:ext cx="7076661" cy="535531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IN" dirty="0"/>
              <a:t>Unmodified electrode surface has no desirable electron transfer reaction occur selected experimental condition. To over come such a obstacle electrode surface modified by different mediator. </a:t>
            </a:r>
          </a:p>
          <a:p>
            <a:pPr marL="285750" indent="-285750" algn="just">
              <a:lnSpc>
                <a:spcPct val="150000"/>
              </a:lnSpc>
              <a:buFont typeface="Wingdings" panose="05000000000000000000" pitchFamily="2" charset="2"/>
              <a:buChar char="v"/>
            </a:pPr>
            <a:r>
              <a:rPr lang="en-IN" dirty="0"/>
              <a:t>Various electrochemical techniques used for electrode surface modification and convert the unmodified surface to active surface. </a:t>
            </a:r>
          </a:p>
          <a:p>
            <a:pPr marL="285750" indent="-285750" algn="just">
              <a:lnSpc>
                <a:spcPct val="150000"/>
              </a:lnSpc>
              <a:buFont typeface="Wingdings" panose="05000000000000000000" pitchFamily="2" charset="2"/>
              <a:buChar char="v"/>
            </a:pPr>
            <a:r>
              <a:rPr lang="en-IN" dirty="0"/>
              <a:t>Electrochemical polymerization, drop casting, dip-coating, deposition spin-coating, and layer by layer coating techniques are used for surface development. </a:t>
            </a:r>
          </a:p>
          <a:p>
            <a:pPr marL="285750" indent="-285750" algn="just">
              <a:lnSpc>
                <a:spcPct val="150000"/>
              </a:lnSpc>
              <a:buFont typeface="Wingdings" panose="05000000000000000000" pitchFamily="2" charset="2"/>
              <a:buChar char="v"/>
            </a:pPr>
            <a:r>
              <a:rPr lang="en-IN" dirty="0"/>
              <a:t>Nanomaterials, graphene, metal oxides, metal complexes, polymers and nano particles act as a mediators over the electrode surface. </a:t>
            </a:r>
          </a:p>
          <a:p>
            <a:pPr marL="285750" indent="-285750" algn="just">
              <a:lnSpc>
                <a:spcPct val="150000"/>
              </a:lnSpc>
              <a:buFont typeface="Wingdings" panose="05000000000000000000" pitchFamily="2" charset="2"/>
              <a:buChar char="v"/>
            </a:pPr>
            <a:r>
              <a:rPr lang="en-IN" dirty="0"/>
              <a:t>These mediators initiates the electron transfer reactions.</a:t>
            </a:r>
          </a:p>
          <a:p>
            <a:pPr marL="285750" indent="-285750" algn="just">
              <a:lnSpc>
                <a:spcPct val="150000"/>
              </a:lnSpc>
              <a:buFont typeface="Wingdings" panose="05000000000000000000" pitchFamily="2" charset="2"/>
              <a:buChar char="v"/>
            </a:pPr>
            <a:endParaRPr lang="en-IN" b="1" dirty="0"/>
          </a:p>
          <a:p>
            <a:pPr marL="285750" indent="-285750">
              <a:buFont typeface="Wingdings" panose="05000000000000000000" pitchFamily="2" charset="2"/>
              <a:buChar char="v"/>
            </a:pPr>
            <a:endParaRPr lang="en-IN" dirty="0"/>
          </a:p>
        </p:txBody>
      </p:sp>
    </p:spTree>
    <p:extLst>
      <p:ext uri="{BB962C8B-B14F-4D97-AF65-F5344CB8AC3E}">
        <p14:creationId xmlns:p14="http://schemas.microsoft.com/office/powerpoint/2010/main" val="279509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A6C3-0CF3-4DE1-8CB6-23FF998467D3}"/>
              </a:ext>
            </a:extLst>
          </p:cNvPr>
          <p:cNvSpPr>
            <a:spLocks noGrp="1"/>
          </p:cNvSpPr>
          <p:nvPr>
            <p:ph type="title"/>
          </p:nvPr>
        </p:nvSpPr>
        <p:spPr>
          <a:xfrm>
            <a:off x="4026673" y="301516"/>
            <a:ext cx="4338099" cy="445908"/>
          </a:xfrm>
        </p:spPr>
        <p:txBody>
          <a:bodyPr>
            <a:normAutofit fontScale="90000"/>
          </a:bodyPr>
          <a:lstStyle/>
          <a:p>
            <a:r>
              <a:rPr lang="en-IN" sz="2400" b="1" dirty="0"/>
              <a:t>Electrochemical sensor modification</a:t>
            </a:r>
          </a:p>
        </p:txBody>
      </p:sp>
      <p:pic>
        <p:nvPicPr>
          <p:cNvPr id="5" name="Content Placeholder 4">
            <a:extLst>
              <a:ext uri="{FF2B5EF4-FFF2-40B4-BE49-F238E27FC236}">
                <a16:creationId xmlns:a16="http://schemas.microsoft.com/office/drawing/2014/main" id="{C2D5BBCA-BAE1-4A4F-B805-B7E1481FCA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50" y="4031313"/>
            <a:ext cx="2214145" cy="1807465"/>
          </a:xfrm>
        </p:spPr>
      </p:pic>
      <p:pic>
        <p:nvPicPr>
          <p:cNvPr id="7" name="Picture 6">
            <a:extLst>
              <a:ext uri="{FF2B5EF4-FFF2-40B4-BE49-F238E27FC236}">
                <a16:creationId xmlns:a16="http://schemas.microsoft.com/office/drawing/2014/main" id="{A239CADF-52E1-427B-88D7-35867500E9DB}"/>
              </a:ext>
            </a:extLst>
          </p:cNvPr>
          <p:cNvPicPr>
            <a:picLocks noChangeAspect="1"/>
          </p:cNvPicPr>
          <p:nvPr/>
        </p:nvPicPr>
        <p:blipFill rotWithShape="1">
          <a:blip r:embed="rId3">
            <a:extLst>
              <a:ext uri="{28A0092B-C50C-407E-A947-70E740481C1C}">
                <a14:useLocalDpi xmlns:a14="http://schemas.microsoft.com/office/drawing/2010/main" val="0"/>
              </a:ext>
            </a:extLst>
          </a:blip>
          <a:srcRect r="31941"/>
          <a:stretch/>
        </p:blipFill>
        <p:spPr>
          <a:xfrm>
            <a:off x="4057157" y="3319053"/>
            <a:ext cx="2343643" cy="3010008"/>
          </a:xfrm>
          <a:prstGeom prst="rect">
            <a:avLst/>
          </a:prstGeom>
        </p:spPr>
      </p:pic>
      <p:sp>
        <p:nvSpPr>
          <p:cNvPr id="9" name="TextBox 8">
            <a:extLst>
              <a:ext uri="{FF2B5EF4-FFF2-40B4-BE49-F238E27FC236}">
                <a16:creationId xmlns:a16="http://schemas.microsoft.com/office/drawing/2014/main" id="{1B01F77D-4CA8-49F8-B9CE-2A2EE9F2DA40}"/>
              </a:ext>
            </a:extLst>
          </p:cNvPr>
          <p:cNvSpPr txBox="1"/>
          <p:nvPr/>
        </p:nvSpPr>
        <p:spPr>
          <a:xfrm>
            <a:off x="3323648" y="6406210"/>
            <a:ext cx="4363277" cy="276999"/>
          </a:xfrm>
          <a:prstGeom prst="rect">
            <a:avLst/>
          </a:prstGeom>
          <a:noFill/>
        </p:spPr>
        <p:txBody>
          <a:bodyPr wrap="square">
            <a:spAutoFit/>
          </a:bodyPr>
          <a:lstStyle/>
          <a:p>
            <a:r>
              <a:rPr lang="en-IN" sz="1200" dirty="0"/>
              <a:t>Image 2: </a:t>
            </a:r>
            <a:r>
              <a:rPr lang="en-US" sz="1200" dirty="0"/>
              <a:t>shows the modification of screen printed electrode</a:t>
            </a:r>
            <a:endParaRPr lang="en-IN" sz="1200" dirty="0"/>
          </a:p>
        </p:txBody>
      </p:sp>
      <p:sp>
        <p:nvSpPr>
          <p:cNvPr id="11" name="TextBox 10">
            <a:extLst>
              <a:ext uri="{FF2B5EF4-FFF2-40B4-BE49-F238E27FC236}">
                <a16:creationId xmlns:a16="http://schemas.microsoft.com/office/drawing/2014/main" id="{68C9BE7F-FFC1-4656-B41D-75B3C55A1201}"/>
              </a:ext>
            </a:extLst>
          </p:cNvPr>
          <p:cNvSpPr txBox="1"/>
          <p:nvPr/>
        </p:nvSpPr>
        <p:spPr>
          <a:xfrm>
            <a:off x="302150" y="956260"/>
            <a:ext cx="10821725" cy="1894749"/>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Electrochemical analyses of bioamines were initially analyses using s</a:t>
            </a:r>
            <a:r>
              <a:rPr lang="en-IN" sz="1600" dirty="0" err="1">
                <a:latin typeface="Times New Roman" panose="02020603050405020304" pitchFamily="18" charset="0"/>
                <a:cs typeface="Times New Roman" panose="02020603050405020304" pitchFamily="18" charset="0"/>
              </a:rPr>
              <a:t>creen</a:t>
            </a:r>
            <a:r>
              <a:rPr lang="en-IN" sz="1600" dirty="0">
                <a:latin typeface="Times New Roman" panose="02020603050405020304" pitchFamily="18" charset="0"/>
                <a:cs typeface="Times New Roman" panose="02020603050405020304" pitchFamily="18" charset="0"/>
              </a:rPr>
              <a:t>-printed electrodes (SPEs) have gone through significant improvements over the past few decades with respect to both their format and their printing materials. </a:t>
            </a:r>
          </a:p>
          <a:p>
            <a:pPr marL="285750" indent="-285750" algn="just">
              <a:lnSpc>
                <a:spcPct val="150000"/>
              </a:lnSpc>
              <a:buFont typeface="Wingdings" panose="05000000000000000000" pitchFamily="2" charset="2"/>
              <a:buChar char="v"/>
            </a:pPr>
            <a:endParaRPr lang="en-IN" sz="16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v"/>
            </a:pPr>
            <a:r>
              <a:rPr lang="en-IN" sz="1600" dirty="0">
                <a:latin typeface="Times New Roman" panose="02020603050405020304" pitchFamily="18" charset="0"/>
                <a:cs typeface="Times New Roman" panose="02020603050405020304" pitchFamily="18" charset="0"/>
              </a:rPr>
              <a:t>Thus, SPEs have been successfully applied for detection of analytes in a wide range of sample matrixes due to their advantageous material properties, such as disposability, simplicity, and rapid responses.</a:t>
            </a:r>
          </a:p>
        </p:txBody>
      </p:sp>
      <p:pic>
        <p:nvPicPr>
          <p:cNvPr id="15" name="Picture 14">
            <a:extLst>
              <a:ext uri="{FF2B5EF4-FFF2-40B4-BE49-F238E27FC236}">
                <a16:creationId xmlns:a16="http://schemas.microsoft.com/office/drawing/2014/main" id="{ACDFC12A-1433-4430-968C-8AD396E69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592" y="3697369"/>
            <a:ext cx="3616036" cy="2253375"/>
          </a:xfrm>
          <a:prstGeom prst="rect">
            <a:avLst/>
          </a:prstGeom>
        </p:spPr>
      </p:pic>
      <p:sp>
        <p:nvSpPr>
          <p:cNvPr id="16" name="Arrow: Right 15">
            <a:extLst>
              <a:ext uri="{FF2B5EF4-FFF2-40B4-BE49-F238E27FC236}">
                <a16:creationId xmlns:a16="http://schemas.microsoft.com/office/drawing/2014/main" id="{EFC36BC1-17FC-4077-B0F5-8AFC6E73CE29}"/>
              </a:ext>
            </a:extLst>
          </p:cNvPr>
          <p:cNvSpPr/>
          <p:nvPr/>
        </p:nvSpPr>
        <p:spPr>
          <a:xfrm>
            <a:off x="2623929" y="4810540"/>
            <a:ext cx="1296064" cy="19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0689533D-141A-4FBC-94CE-183C98EB2778}"/>
              </a:ext>
            </a:extLst>
          </p:cNvPr>
          <p:cNvSpPr/>
          <p:nvPr/>
        </p:nvSpPr>
        <p:spPr>
          <a:xfrm>
            <a:off x="5942125" y="4720688"/>
            <a:ext cx="1279467" cy="242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8950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AB66611-D3E2-4251-A58F-D77D63FE74BC}"/>
              </a:ext>
            </a:extLst>
          </p:cNvPr>
          <p:cNvSpPr txBox="1">
            <a:spLocks/>
          </p:cNvSpPr>
          <p:nvPr/>
        </p:nvSpPr>
        <p:spPr>
          <a:xfrm>
            <a:off x="3179862" y="95415"/>
            <a:ext cx="5980042" cy="485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t>Polymerization over screen printed electrode</a:t>
            </a:r>
          </a:p>
        </p:txBody>
      </p:sp>
      <p:sp>
        <p:nvSpPr>
          <p:cNvPr id="27" name="Rectangle 26">
            <a:extLst>
              <a:ext uri="{FF2B5EF4-FFF2-40B4-BE49-F238E27FC236}">
                <a16:creationId xmlns:a16="http://schemas.microsoft.com/office/drawing/2014/main" id="{A3C8AB6F-67EA-499E-9605-4FFCFB87B2C8}"/>
              </a:ext>
            </a:extLst>
          </p:cNvPr>
          <p:cNvSpPr/>
          <p:nvPr/>
        </p:nvSpPr>
        <p:spPr>
          <a:xfrm>
            <a:off x="1684256" y="6057256"/>
            <a:ext cx="8907544" cy="572144"/>
          </a:xfrm>
          <a:prstGeom prst="rect">
            <a:avLst/>
          </a:prstGeom>
        </p:spPr>
        <p:txBody>
          <a:bodyPr wrap="square">
            <a:spAutoFit/>
          </a:bodyPr>
          <a:lstStyle/>
          <a:p>
            <a:pPr>
              <a:lnSpc>
                <a:spcPct val="115000"/>
              </a:lnSpc>
              <a:spcAft>
                <a:spcPts val="100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Figure 1.</a:t>
            </a:r>
            <a:r>
              <a:rPr lang="en-IN" sz="1400" dirty="0">
                <a:latin typeface="Times New Roman" panose="02020603050405020304" pitchFamily="18" charset="0"/>
                <a:ea typeface="Calibri" panose="020F0502020204030204" pitchFamily="34" charset="0"/>
                <a:cs typeface="Times New Roman" panose="02020603050405020304" pitchFamily="18" charset="0"/>
              </a:rPr>
              <a:t> Cyclic Voltammogram for the electro polymerization of 1 mM Toluidine blue in 0.1 M phosphate buffer solution pH 7.4 at unmodified Carbon screen printed electrodes. Scan rate: 50 mV/s. </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E51776A-B3A2-4DD9-9BFE-B6B38B3D1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586" y="871728"/>
            <a:ext cx="6516406" cy="5114544"/>
          </a:xfrm>
          <a:prstGeom prst="rect">
            <a:avLst/>
          </a:prstGeom>
        </p:spPr>
      </p:pic>
    </p:spTree>
    <p:extLst>
      <p:ext uri="{BB962C8B-B14F-4D97-AF65-F5344CB8AC3E}">
        <p14:creationId xmlns:p14="http://schemas.microsoft.com/office/powerpoint/2010/main" val="201666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21D1-B0D3-434C-A337-317B06A31D14}"/>
              </a:ext>
            </a:extLst>
          </p:cNvPr>
          <p:cNvSpPr>
            <a:spLocks noGrp="1"/>
          </p:cNvSpPr>
          <p:nvPr>
            <p:ph type="title"/>
          </p:nvPr>
        </p:nvSpPr>
        <p:spPr>
          <a:xfrm>
            <a:off x="2590800" y="76200"/>
            <a:ext cx="6858000" cy="411162"/>
          </a:xfrm>
        </p:spPr>
        <p:txBody>
          <a:bodyPr>
            <a:normAutofit fontScale="90000"/>
          </a:bodyPr>
          <a:lstStyle/>
          <a:p>
            <a:r>
              <a:rPr lang="en-US" sz="1800" b="1" dirty="0"/>
              <a:t>Electrochemical oxidation of tyramine by polymer coated screen printed electrode </a:t>
            </a:r>
            <a:endParaRPr lang="en-IN" sz="1800" dirty="0"/>
          </a:p>
        </p:txBody>
      </p:sp>
      <p:pic>
        <p:nvPicPr>
          <p:cNvPr id="10" name="Picture 9">
            <a:extLst>
              <a:ext uri="{FF2B5EF4-FFF2-40B4-BE49-F238E27FC236}">
                <a16:creationId xmlns:a16="http://schemas.microsoft.com/office/drawing/2014/main" id="{C9371993-D08C-4C46-8504-C996B88912AB}"/>
              </a:ext>
            </a:extLst>
          </p:cNvPr>
          <p:cNvPicPr/>
          <p:nvPr/>
        </p:nvPicPr>
        <p:blipFill rotWithShape="1">
          <a:blip r:embed="rId2" cstate="print">
            <a:extLst>
              <a:ext uri="{28A0092B-C50C-407E-A947-70E740481C1C}">
                <a14:useLocalDpi xmlns:a14="http://schemas.microsoft.com/office/drawing/2010/main" val="0"/>
              </a:ext>
            </a:extLst>
          </a:blip>
          <a:srcRect l="3192" t="8408" r="30467" b="22609"/>
          <a:stretch/>
        </p:blipFill>
        <p:spPr bwMode="auto">
          <a:xfrm>
            <a:off x="2449286" y="914400"/>
            <a:ext cx="6343650" cy="4539343"/>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3F073DF-3E4B-4BDD-A8AC-67C3745CD4F4}"/>
              </a:ext>
            </a:extLst>
          </p:cNvPr>
          <p:cNvSpPr/>
          <p:nvPr/>
        </p:nvSpPr>
        <p:spPr>
          <a:xfrm>
            <a:off x="2222369" y="6114728"/>
            <a:ext cx="8458200" cy="572144"/>
          </a:xfrm>
          <a:prstGeom prst="rect">
            <a:avLst/>
          </a:prstGeom>
        </p:spPr>
        <p:txBody>
          <a:bodyPr wrap="square">
            <a:spAutoFit/>
          </a:bodyPr>
          <a:lstStyle/>
          <a:p>
            <a:pPr algn="just">
              <a:lnSpc>
                <a:spcPct val="115000"/>
              </a:lnSpc>
              <a:spcAft>
                <a:spcPts val="100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Figure 2.</a:t>
            </a:r>
            <a:r>
              <a:rPr lang="en-IN" sz="1400" dirty="0">
                <a:latin typeface="Times New Roman" panose="02020603050405020304" pitchFamily="18" charset="0"/>
                <a:ea typeface="Calibri" panose="020F0502020204030204" pitchFamily="34" charset="0"/>
                <a:cs typeface="Times New Roman" panose="02020603050405020304" pitchFamily="18" charset="0"/>
              </a:rPr>
              <a:t> </a:t>
            </a:r>
            <a:r>
              <a:rPr lang="en-IN" sz="1400" kern="1800" dirty="0">
                <a:latin typeface="Times New Roman" panose="02020603050405020304" pitchFamily="18" charset="0"/>
                <a:ea typeface="Times New Roman" panose="02020603050405020304" pitchFamily="18" charset="0"/>
                <a:cs typeface="Times New Roman" panose="02020603050405020304" pitchFamily="18" charset="0"/>
              </a:rPr>
              <a:t>CVs obtained at (black) carbon screen printed electrode, (red) containing tyramine, (blue) polymer coated screen printed modified, (green) containing </a:t>
            </a:r>
            <a:r>
              <a:rPr lang="en-US" sz="1400" dirty="0">
                <a:latin typeface="Times New Roman" panose="02020603050405020304" pitchFamily="18" charset="0"/>
                <a:cs typeface="Times New Roman" panose="02020603050405020304" pitchFamily="18" charset="0"/>
              </a:rPr>
              <a:t>57.76 </a:t>
            </a:r>
            <a:r>
              <a:rPr lang="en-US" sz="1400" dirty="0" err="1">
                <a:latin typeface="Times New Roman" panose="02020603050405020304" pitchFamily="18" charset="0"/>
                <a:cs typeface="Times New Roman" panose="02020603050405020304" pitchFamily="18" charset="0"/>
              </a:rPr>
              <a:t>μM</a:t>
            </a:r>
            <a:r>
              <a:rPr lang="en-IN" sz="1400" kern="1800" dirty="0">
                <a:latin typeface="Times New Roman" panose="02020603050405020304" pitchFamily="18" charset="0"/>
                <a:ea typeface="Times New Roman" panose="02020603050405020304" pitchFamily="18" charset="0"/>
                <a:cs typeface="Times New Roman" panose="02020603050405020304" pitchFamily="18" charset="0"/>
              </a:rPr>
              <a:t> tyramine in 0.1 M PBS pH 7.4 and scan rete 50 mV/s.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01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B121-F7D4-40BC-BB34-2A0649884DF7}"/>
              </a:ext>
            </a:extLst>
          </p:cNvPr>
          <p:cNvSpPr>
            <a:spLocks noGrp="1"/>
          </p:cNvSpPr>
          <p:nvPr>
            <p:ph type="title"/>
          </p:nvPr>
        </p:nvSpPr>
        <p:spPr>
          <a:xfrm>
            <a:off x="1981200" y="122238"/>
            <a:ext cx="8229600" cy="258762"/>
          </a:xfrm>
        </p:spPr>
        <p:txBody>
          <a:bodyPr>
            <a:normAutofit fontScale="90000"/>
          </a:bodyPr>
          <a:lstStyle/>
          <a:p>
            <a:r>
              <a:rPr lang="en-IN" sz="1800" b="1" dirty="0"/>
              <a:t>Electrochemical additions</a:t>
            </a:r>
            <a:r>
              <a:rPr lang="en-US" sz="1800" b="1" dirty="0">
                <a:solidFill>
                  <a:srgbClr val="131413"/>
                </a:solidFill>
                <a:cs typeface="Times New Roman" panose="02020603050405020304" pitchFamily="18" charset="0"/>
              </a:rPr>
              <a:t> </a:t>
            </a:r>
            <a:r>
              <a:rPr lang="en-IN" sz="1800" b="1" dirty="0"/>
              <a:t>of tyramine by</a:t>
            </a:r>
            <a:r>
              <a:rPr lang="en-US" sz="1800" b="1" dirty="0">
                <a:solidFill>
                  <a:srgbClr val="131413"/>
                </a:solidFill>
                <a:cs typeface="Times New Roman" panose="02020603050405020304" pitchFamily="18" charset="0"/>
              </a:rPr>
              <a:t> PTB-Carbon screen printed electrode</a:t>
            </a:r>
            <a:r>
              <a:rPr lang="en-IN" sz="1800" b="1" dirty="0"/>
              <a:t> </a:t>
            </a:r>
          </a:p>
        </p:txBody>
      </p:sp>
      <p:pic>
        <p:nvPicPr>
          <p:cNvPr id="4" name="Picture 3">
            <a:extLst>
              <a:ext uri="{FF2B5EF4-FFF2-40B4-BE49-F238E27FC236}">
                <a16:creationId xmlns:a16="http://schemas.microsoft.com/office/drawing/2014/main" id="{66A2EF18-A1B6-426F-9B2E-34603EFCD1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62201"/>
            <a:ext cx="4191000" cy="3316923"/>
          </a:xfrm>
          <a:prstGeom prst="rect">
            <a:avLst/>
          </a:prstGeom>
          <a:noFill/>
          <a:ln>
            <a:noFill/>
          </a:ln>
        </p:spPr>
      </p:pic>
      <p:sp>
        <p:nvSpPr>
          <p:cNvPr id="7" name="Rectangle 6">
            <a:extLst>
              <a:ext uri="{FF2B5EF4-FFF2-40B4-BE49-F238E27FC236}">
                <a16:creationId xmlns:a16="http://schemas.microsoft.com/office/drawing/2014/main" id="{BEA84AF7-76ED-4C5D-B82B-B383186F0C7E}"/>
              </a:ext>
            </a:extLst>
          </p:cNvPr>
          <p:cNvSpPr/>
          <p:nvPr/>
        </p:nvSpPr>
        <p:spPr>
          <a:xfrm>
            <a:off x="2209800" y="5890736"/>
            <a:ext cx="8153400" cy="738664"/>
          </a:xfrm>
          <a:prstGeom prst="rect">
            <a:avLst/>
          </a:prstGeom>
        </p:spPr>
        <p:txBody>
          <a:bodyPr wrap="square">
            <a:spAutoFit/>
          </a:bodyPr>
          <a:lstStyle/>
          <a:p>
            <a:pPr algn="just"/>
            <a:r>
              <a:rPr lang="en-US" sz="1400" b="1" dirty="0">
                <a:solidFill>
                  <a:srgbClr val="131413"/>
                </a:solidFill>
                <a:latin typeface="Times New Roman" panose="02020603050405020304" pitchFamily="18" charset="0"/>
                <a:cs typeface="Times New Roman" panose="02020603050405020304" pitchFamily="18" charset="0"/>
              </a:rPr>
              <a:t>Figure 3. </a:t>
            </a:r>
            <a:r>
              <a:rPr lang="en-US" sz="1400" dirty="0">
                <a:solidFill>
                  <a:srgbClr val="131413"/>
                </a:solidFill>
                <a:latin typeface="Times New Roman" panose="02020603050405020304" pitchFamily="18" charset="0"/>
                <a:cs typeface="Times New Roman" panose="02020603050405020304" pitchFamily="18" charset="0"/>
              </a:rPr>
              <a:t>(</a:t>
            </a:r>
            <a:r>
              <a:rPr lang="en-US" sz="1400" b="1" dirty="0">
                <a:solidFill>
                  <a:srgbClr val="131413"/>
                </a:solidFill>
                <a:latin typeface="Times New Roman" panose="02020603050405020304" pitchFamily="18" charset="0"/>
                <a:cs typeface="Times New Roman" panose="02020603050405020304" pitchFamily="18" charset="0"/>
              </a:rPr>
              <a:t>A</a:t>
            </a:r>
            <a:r>
              <a:rPr lang="en-US" sz="1400" dirty="0">
                <a:solidFill>
                  <a:srgbClr val="131413"/>
                </a:solidFill>
                <a:latin typeface="Times New Roman" panose="02020603050405020304" pitchFamily="18" charset="0"/>
                <a:cs typeface="Times New Roman" panose="02020603050405020304" pitchFamily="18" charset="0"/>
              </a:rPr>
              <a:t>) CV response of PTB-Carbon screen printed electrode in the absence (a) and in the presence (b-k) of successive additions of tyramine (</a:t>
            </a:r>
            <a:r>
              <a:rPr lang="en-US" sz="1400" dirty="0">
                <a:latin typeface="Times New Roman" panose="02020603050405020304" pitchFamily="18" charset="0"/>
                <a:cs typeface="Times New Roman" panose="02020603050405020304" pitchFamily="18" charset="0"/>
              </a:rPr>
              <a:t>3.6 to 57.76 </a:t>
            </a:r>
            <a:r>
              <a:rPr lang="en-US" sz="1400" dirty="0" err="1">
                <a:latin typeface="Times New Roman" panose="02020603050405020304" pitchFamily="18" charset="0"/>
                <a:cs typeface="Times New Roman" panose="02020603050405020304" pitchFamily="18" charset="0"/>
              </a:rPr>
              <a:t>μM</a:t>
            </a:r>
            <a:r>
              <a:rPr lang="en-US" sz="1400" dirty="0">
                <a:solidFill>
                  <a:srgbClr val="131413"/>
                </a:solidFill>
                <a:latin typeface="Times New Roman" panose="02020603050405020304" pitchFamily="18" charset="0"/>
                <a:cs typeface="Times New Roman" panose="02020603050405020304" pitchFamily="18" charset="0"/>
              </a:rPr>
              <a:t>) in 0.1 M PBS of pH 7.4 at the scan rate of 50 mV/s. (</a:t>
            </a:r>
            <a:r>
              <a:rPr lang="en-US" sz="1400" b="1" dirty="0">
                <a:solidFill>
                  <a:srgbClr val="131413"/>
                </a:solidFill>
                <a:latin typeface="Times New Roman" panose="02020603050405020304" pitchFamily="18" charset="0"/>
                <a:cs typeface="Times New Roman" panose="02020603050405020304" pitchFamily="18" charset="0"/>
              </a:rPr>
              <a:t>B</a:t>
            </a:r>
            <a:r>
              <a:rPr lang="en-US" sz="1400" dirty="0">
                <a:solidFill>
                  <a:srgbClr val="131413"/>
                </a:solidFill>
                <a:latin typeface="Times New Roman" panose="02020603050405020304" pitchFamily="18" charset="0"/>
                <a:cs typeface="Times New Roman" panose="02020603050405020304" pitchFamily="18" charset="0"/>
              </a:rPr>
              <a:t>) The calibration plot of current response </a:t>
            </a:r>
            <a:r>
              <a:rPr lang="en-US" sz="1400" i="1" dirty="0">
                <a:solidFill>
                  <a:srgbClr val="131413"/>
                </a:solidFill>
                <a:latin typeface="Times New Roman" panose="02020603050405020304" pitchFamily="18" charset="0"/>
                <a:cs typeface="Times New Roman" panose="02020603050405020304" pitchFamily="18" charset="0"/>
              </a:rPr>
              <a:t>vs</a:t>
            </a:r>
            <a:r>
              <a:rPr lang="en-US" sz="1400" dirty="0">
                <a:solidFill>
                  <a:srgbClr val="131413"/>
                </a:solidFill>
                <a:latin typeface="Times New Roman" panose="02020603050405020304" pitchFamily="18" charset="0"/>
                <a:cs typeface="Times New Roman" panose="02020603050405020304" pitchFamily="18" charset="0"/>
              </a:rPr>
              <a:t>. concentration of tyramine.</a:t>
            </a:r>
            <a:endParaRPr lang="en-IN"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60887D5-C85E-43DB-A6AF-E5DE23F82E24}"/>
              </a:ext>
            </a:extLst>
          </p:cNvPr>
          <p:cNvSpPr txBox="1"/>
          <p:nvPr/>
        </p:nvSpPr>
        <p:spPr>
          <a:xfrm>
            <a:off x="2819400" y="2438401"/>
            <a:ext cx="381000" cy="307777"/>
          </a:xfrm>
          <a:prstGeom prst="rect">
            <a:avLst/>
          </a:prstGeom>
          <a:noFill/>
        </p:spPr>
        <p:txBody>
          <a:bodyPr wrap="square" rtlCol="0">
            <a:spAutoFit/>
          </a:bodyPr>
          <a:lstStyle/>
          <a:p>
            <a:r>
              <a:rPr lang="en-IN" sz="1400" b="1" dirty="0">
                <a:latin typeface="Arial Black" panose="020B0A04020102020204" pitchFamily="34" charset="0"/>
              </a:rPr>
              <a:t>A</a:t>
            </a:r>
          </a:p>
        </p:txBody>
      </p:sp>
      <p:sp>
        <p:nvSpPr>
          <p:cNvPr id="20" name="Content Placeholder 19">
            <a:extLst>
              <a:ext uri="{FF2B5EF4-FFF2-40B4-BE49-F238E27FC236}">
                <a16:creationId xmlns:a16="http://schemas.microsoft.com/office/drawing/2014/main" id="{59390DF7-B403-4BDA-929F-1F41CE5A09F3}"/>
              </a:ext>
            </a:extLst>
          </p:cNvPr>
          <p:cNvSpPr>
            <a:spLocks noGrp="1"/>
          </p:cNvSpPr>
          <p:nvPr>
            <p:ph idx="1"/>
          </p:nvPr>
        </p:nvSpPr>
        <p:spPr>
          <a:xfrm>
            <a:off x="1981200" y="533400"/>
            <a:ext cx="7924800" cy="1752600"/>
          </a:xfrm>
        </p:spPr>
        <p:txBody>
          <a:bodyPr>
            <a:normAutofit/>
          </a:bodyPr>
          <a:lstStyle/>
          <a:p>
            <a:pPr algn="just">
              <a:buFont typeface="Wingdings" panose="05000000000000000000" pitchFamily="2" charset="2"/>
              <a:buChar char="v"/>
            </a:pPr>
            <a:r>
              <a:rPr lang="en-US" sz="1500" b="1" dirty="0">
                <a:solidFill>
                  <a:srgbClr val="131413"/>
                </a:solidFill>
                <a:latin typeface="Times New Roman" panose="02020603050405020304" pitchFamily="18" charset="0"/>
                <a:cs typeface="Times New Roman" panose="02020603050405020304" pitchFamily="18" charset="0"/>
              </a:rPr>
              <a:t>Fig.3</a:t>
            </a:r>
            <a:r>
              <a:rPr lang="en-US" sz="1500" b="1" dirty="0">
                <a:latin typeface="Times New Roman" panose="02020603050405020304" pitchFamily="18" charset="0"/>
                <a:cs typeface="Times New Roman" panose="02020603050405020304" pitchFamily="18" charset="0"/>
              </a:rPr>
              <a:t>A</a:t>
            </a:r>
            <a:r>
              <a:rPr lang="en-US" sz="1500" b="1" dirty="0">
                <a:solidFill>
                  <a:srgbClr val="131413"/>
                </a:solidFill>
                <a:latin typeface="Times New Roman" panose="02020603050405020304" pitchFamily="18" charset="0"/>
                <a:cs typeface="Times New Roman" panose="02020603050405020304" pitchFamily="18" charset="0"/>
              </a:rPr>
              <a:t> </a:t>
            </a:r>
            <a:r>
              <a:rPr lang="en-US" sz="1500" dirty="0">
                <a:solidFill>
                  <a:srgbClr val="131413"/>
                </a:solidFill>
                <a:latin typeface="Times New Roman" panose="02020603050405020304" pitchFamily="18" charset="0"/>
                <a:cs typeface="Times New Roman" panose="02020603050405020304" pitchFamily="18" charset="0"/>
              </a:rPr>
              <a:t>shows the CVs responses of PTB-Carbon screen printed electrode</a:t>
            </a:r>
            <a:r>
              <a:rPr lang="en-IN" sz="1500" b="1" dirty="0">
                <a:latin typeface="Times New Roman" panose="02020603050405020304" pitchFamily="18" charset="0"/>
                <a:cs typeface="Times New Roman" panose="02020603050405020304" pitchFamily="18" charset="0"/>
              </a:rPr>
              <a:t> </a:t>
            </a:r>
            <a:r>
              <a:rPr lang="en-US" sz="1500" dirty="0">
                <a:solidFill>
                  <a:srgbClr val="131413"/>
                </a:solidFill>
                <a:latin typeface="Times New Roman" panose="02020603050405020304" pitchFamily="18" charset="0"/>
                <a:cs typeface="Times New Roman" panose="02020603050405020304" pitchFamily="18" charset="0"/>
              </a:rPr>
              <a:t>on different concentrations of tyramine. Curves b to k represent the presence of tyramine from </a:t>
            </a:r>
            <a:r>
              <a:rPr lang="en-US" sz="1600" dirty="0">
                <a:latin typeface="Times New Roman" panose="02020603050405020304" pitchFamily="18" charset="0"/>
                <a:cs typeface="Times New Roman" panose="02020603050405020304" pitchFamily="18" charset="0"/>
              </a:rPr>
              <a:t>3.6 to 57.76 </a:t>
            </a:r>
            <a:r>
              <a:rPr lang="en-US" sz="1500" dirty="0" err="1">
                <a:solidFill>
                  <a:srgbClr val="131413"/>
                </a:solidFill>
                <a:latin typeface="Times New Roman" panose="02020603050405020304" pitchFamily="18" charset="0"/>
                <a:cs typeface="Times New Roman" panose="02020603050405020304" pitchFamily="18" charset="0"/>
              </a:rPr>
              <a:t>μM</a:t>
            </a:r>
            <a:r>
              <a:rPr lang="en-US" sz="1500" dirty="0">
                <a:solidFill>
                  <a:srgbClr val="131413"/>
                </a:solidFill>
                <a:latin typeface="Times New Roman" panose="02020603050405020304" pitchFamily="18" charset="0"/>
                <a:cs typeface="Times New Roman" panose="02020603050405020304" pitchFamily="18" charset="0"/>
              </a:rPr>
              <a:t> at the potential ranging from − 0.7 to 1.0 V in 0.1 M PBS of pH  7.4 at a scan rate of 50 mV/s. </a:t>
            </a:r>
          </a:p>
          <a:p>
            <a:pPr algn="just">
              <a:buFont typeface="Wingdings" panose="05000000000000000000" pitchFamily="2" charset="2"/>
              <a:buChar char="v"/>
            </a:pPr>
            <a:r>
              <a:rPr lang="en-US" sz="1500" b="1" dirty="0">
                <a:latin typeface="Times New Roman" panose="02020603050405020304" pitchFamily="18" charset="0"/>
                <a:cs typeface="Times New Roman" panose="02020603050405020304" pitchFamily="18" charset="0"/>
              </a:rPr>
              <a:t>Fig.3</a:t>
            </a:r>
            <a:r>
              <a:rPr lang="en-US" sz="1500" b="1" dirty="0">
                <a:solidFill>
                  <a:srgbClr val="131413"/>
                </a:solidFill>
                <a:latin typeface="Times New Roman" panose="02020603050405020304" pitchFamily="18" charset="0"/>
                <a:cs typeface="Times New Roman" panose="02020603050405020304" pitchFamily="18" charset="0"/>
              </a:rPr>
              <a:t>B </a:t>
            </a:r>
            <a:r>
              <a:rPr lang="en-US" sz="1500" dirty="0">
                <a:solidFill>
                  <a:srgbClr val="131413"/>
                </a:solidFill>
                <a:latin typeface="Times New Roman" panose="02020603050405020304" pitchFamily="18" charset="0"/>
                <a:cs typeface="Times New Roman" panose="02020603050405020304" pitchFamily="18" charset="0"/>
              </a:rPr>
              <a:t>shows the calibration plot of current</a:t>
            </a:r>
            <a:r>
              <a:rPr lang="en-US" sz="1500" dirty="0">
                <a:latin typeface="Times New Roman" panose="02020603050405020304" pitchFamily="18" charset="0"/>
                <a:cs typeface="Times New Roman" panose="02020603050405020304" pitchFamily="18" charset="0"/>
              </a:rPr>
              <a:t> response </a:t>
            </a:r>
            <a:r>
              <a:rPr lang="en-US" sz="1500" i="1" dirty="0">
                <a:latin typeface="Times New Roman" panose="02020603050405020304" pitchFamily="18" charset="0"/>
                <a:cs typeface="Times New Roman" panose="02020603050405020304" pitchFamily="18" charset="0"/>
              </a:rPr>
              <a:t>vs</a:t>
            </a:r>
            <a:r>
              <a:rPr lang="en-US" sz="1500" dirty="0">
                <a:latin typeface="Times New Roman" panose="02020603050405020304" pitchFamily="18" charset="0"/>
                <a:cs typeface="Times New Roman" panose="02020603050405020304" pitchFamily="18" charset="0"/>
              </a:rPr>
              <a:t>. concentration of tyramine. </a:t>
            </a:r>
          </a:p>
          <a:p>
            <a:pPr algn="just">
              <a:buFont typeface="Wingdings" panose="05000000000000000000" pitchFamily="2" charset="2"/>
              <a:buChar char="v"/>
            </a:pPr>
            <a:r>
              <a:rPr lang="en-US" sz="1500" dirty="0">
                <a:latin typeface="Times New Roman" panose="02020603050405020304" pitchFamily="18" charset="0"/>
                <a:cs typeface="Times New Roman" panose="02020603050405020304" pitchFamily="18" charset="0"/>
              </a:rPr>
              <a:t>By increasing the concentration of tyramine, the oxidation current also increased linearly and a correlation coefficient was 0.9978. </a:t>
            </a:r>
            <a:endParaRPr lang="en-IN" sz="1500" dirty="0">
              <a:latin typeface="Times New Roman" panose="02020603050405020304" pitchFamily="18"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16DFD9B2-D984-41B3-AFE8-ADE4024C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6" t="7646" r="29075" b="22748"/>
          <a:stretch/>
        </p:blipFill>
        <p:spPr>
          <a:xfrm>
            <a:off x="6414658" y="2286000"/>
            <a:ext cx="4100942" cy="3505201"/>
          </a:xfrm>
          <a:prstGeom prst="rect">
            <a:avLst/>
          </a:prstGeom>
        </p:spPr>
      </p:pic>
    </p:spTree>
    <p:extLst>
      <p:ext uri="{BB962C8B-B14F-4D97-AF65-F5344CB8AC3E}">
        <p14:creationId xmlns:p14="http://schemas.microsoft.com/office/powerpoint/2010/main" val="1636549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947</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Palatino Linotype</vt:lpstr>
      <vt:lpstr>Times New Roman</vt:lpstr>
      <vt:lpstr>Wingdings</vt:lpstr>
      <vt:lpstr>Office Theme</vt:lpstr>
      <vt:lpstr>Carbon screen-printed electrode coated with poly (Toluidine blue) as an electrochemical sensor for the detection of tyramine </vt:lpstr>
      <vt:lpstr>Introduction</vt:lpstr>
      <vt:lpstr>Bio-amines</vt:lpstr>
      <vt:lpstr>Which foods contain bioamines?</vt:lpstr>
      <vt:lpstr>What is the Purpose of developing Chemically modified electrodes </vt:lpstr>
      <vt:lpstr>Electrochemical sensor modification</vt:lpstr>
      <vt:lpstr>PowerPoint Presentation</vt:lpstr>
      <vt:lpstr>Electrochemical oxidation of tyramine by polymer coated screen printed electrode </vt:lpstr>
      <vt:lpstr>Electrochemical additions of tyramine by PTB-Carbon screen printed electrode </vt:lpstr>
      <vt:lpstr>Electrochemical oxidation of tyramine by DPV</vt:lpstr>
      <vt:lpstr>Interference studies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 .c</dc:creator>
  <cp:lastModifiedBy>Siva .c</cp:lastModifiedBy>
  <cp:revision>88</cp:revision>
  <dcterms:created xsi:type="dcterms:W3CDTF">2020-07-30T07:55:51Z</dcterms:created>
  <dcterms:modified xsi:type="dcterms:W3CDTF">2020-11-15T15:11:51Z</dcterms:modified>
</cp:coreProperties>
</file>