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16"/>
  </p:notesMasterIdLst>
  <p:handoutMasterIdLst>
    <p:handoutMasterId r:id="rId17"/>
  </p:handoutMasterIdLst>
  <p:sldIdLst>
    <p:sldId id="272" r:id="rId2"/>
    <p:sldId id="304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pos="4081" userDrawn="1">
          <p15:clr>
            <a:srgbClr val="A4A3A4"/>
          </p15:clr>
        </p15:guide>
        <p15:guide id="7" pos="5655" userDrawn="1">
          <p15:clr>
            <a:srgbClr val="A4A3A4"/>
          </p15:clr>
        </p15:guide>
        <p15:guide id="8" pos="62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E40D4A"/>
    <a:srgbClr val="883230"/>
    <a:srgbClr val="78933C"/>
    <a:srgbClr val="D87A7A"/>
    <a:srgbClr val="EEC4C4"/>
    <a:srgbClr val="DF9191"/>
    <a:srgbClr val="F1E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253" autoAdjust="0"/>
  </p:normalViewPr>
  <p:slideViewPr>
    <p:cSldViewPr showGuides="1">
      <p:cViewPr varScale="1">
        <p:scale>
          <a:sx n="84" d="100"/>
          <a:sy n="84" d="100"/>
        </p:scale>
        <p:origin x="1580" y="60"/>
      </p:cViewPr>
      <p:guideLst>
        <p:guide orient="horz" pos="2886"/>
        <p:guide orient="horz" pos="3612"/>
        <p:guide orient="horz"/>
        <p:guide orient="horz" pos="3974"/>
        <p:guide orient="horz" pos="799"/>
        <p:guide pos="4081"/>
        <p:guide pos="5655"/>
        <p:guide pos="6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29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B9D6D-C163-47A2-B3AE-8AE77FC871C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3F9DB-7192-401C-BF53-93FB2B249C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24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F0EF1-0196-412C-894C-D3186FDDE59E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4D361-BF60-433D-BFC5-E4551E62F9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3771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auto">
          <a:xfrm>
            <a:off x="0" y="0"/>
            <a:ext cx="3063600" cy="213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r="27640"/>
          <a:stretch/>
        </p:blipFill>
        <p:spPr>
          <a:xfrm>
            <a:off x="0" y="3"/>
            <a:ext cx="12192000" cy="126841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6165305"/>
            <a:ext cx="1442328" cy="415656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 bwMode="auto">
          <a:xfrm>
            <a:off x="0" y="5734050"/>
            <a:ext cx="1219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 userDrawn="1"/>
        </p:nvCxnSpPr>
        <p:spPr bwMode="auto">
          <a:xfrm>
            <a:off x="0" y="2133600"/>
            <a:ext cx="1219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286000"/>
            <a:ext cx="9753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85344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2159563" y="522920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6" charset="-128"/>
                <a:cs typeface="+mn-cs"/>
              </a:defRPr>
            </a:lvl9pPr>
          </a:lstStyle>
          <a:p>
            <a:fld id="{6902F4E3-20D7-4089-81FD-6CD743D615DA}" type="datetime1">
              <a:rPr lang="de-DE" sz="1400" smtClean="0"/>
              <a:t>15.11.2020</a:t>
            </a:fld>
            <a:endParaRPr lang="de-DE" sz="140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53" b="16127"/>
          <a:stretch/>
        </p:blipFill>
        <p:spPr>
          <a:xfrm>
            <a:off x="8759220" y="854147"/>
            <a:ext cx="2305332" cy="92036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5380" y="6165304"/>
            <a:ext cx="175370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47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950400" y="1220400"/>
            <a:ext cx="10363200" cy="47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3pPr>
              <a:defRPr/>
            </a:lvl3pPr>
            <a:lvl4pPr marL="1981200" indent="-28575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3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lie_mit_Seiten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2279576" y="980728"/>
            <a:ext cx="86739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3pPr>
              <a:defRPr/>
            </a:lvl3pPr>
            <a:lvl4pPr marL="1981200" indent="-28575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306000"/>
            <a:ext cx="7560840" cy="608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388706" y="980728"/>
            <a:ext cx="18002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200" baseline="0"/>
            </a:lvl1pPr>
            <a:lvl2pPr>
              <a:defRPr sz="1200"/>
            </a:lvl2pPr>
            <a:lvl3pPr marL="357187" indent="0">
              <a:buNone/>
              <a:defRPr sz="1200"/>
            </a:lvl3pPr>
            <a:lvl4pPr marL="1981200" indent="-285750">
              <a:buFont typeface="Wingdings" panose="05000000000000000000" pitchFamily="2" charset="2"/>
              <a:buChar char="§"/>
              <a:defRPr/>
            </a:lvl4pPr>
          </a:lstStyle>
          <a:p>
            <a:r>
              <a:rPr lang="de-DE" dirty="0" err="1" smtClean="0">
                <a:solidFill>
                  <a:srgbClr val="CCCCCC"/>
                </a:solidFill>
              </a:rPr>
              <a:t>Introduction</a:t>
            </a:r>
            <a:endParaRPr lang="de-DE" dirty="0" smtClean="0">
              <a:solidFill>
                <a:srgbClr val="CCCCCC"/>
              </a:solidFill>
            </a:endParaRPr>
          </a:p>
          <a:p>
            <a:r>
              <a:rPr lang="de-DE" dirty="0" smtClean="0">
                <a:solidFill>
                  <a:srgbClr val="CCCCCC"/>
                </a:solidFill>
              </a:rPr>
              <a:t>State </a:t>
            </a:r>
            <a:r>
              <a:rPr lang="de-DE" dirty="0" err="1" smtClean="0">
                <a:solidFill>
                  <a:srgbClr val="CCCCCC"/>
                </a:solidFill>
              </a:rPr>
              <a:t>of</a:t>
            </a:r>
            <a:r>
              <a:rPr lang="de-DE" dirty="0" smtClean="0">
                <a:solidFill>
                  <a:srgbClr val="CCCCCC"/>
                </a:solidFill>
              </a:rPr>
              <a:t> </a:t>
            </a:r>
            <a:r>
              <a:rPr lang="de-DE" dirty="0" err="1" smtClean="0">
                <a:solidFill>
                  <a:srgbClr val="CCCCCC"/>
                </a:solidFill>
              </a:rPr>
              <a:t>the</a:t>
            </a:r>
            <a:r>
              <a:rPr lang="de-DE" dirty="0" smtClean="0">
                <a:solidFill>
                  <a:srgbClr val="CCCCCC"/>
                </a:solidFill>
              </a:rPr>
              <a:t> </a:t>
            </a:r>
            <a:r>
              <a:rPr lang="de-DE" dirty="0" err="1" smtClean="0">
                <a:solidFill>
                  <a:srgbClr val="CCCCCC"/>
                </a:solidFill>
              </a:rPr>
              <a:t>art</a:t>
            </a:r>
            <a:endParaRPr lang="de-DE" dirty="0" smtClean="0">
              <a:solidFill>
                <a:srgbClr val="CCCCCC"/>
              </a:solidFill>
            </a:endParaRPr>
          </a:p>
          <a:p>
            <a:r>
              <a:rPr lang="de-DE" dirty="0" smtClean="0">
                <a:solidFill>
                  <a:srgbClr val="CCCCCC"/>
                </a:solidFill>
              </a:rPr>
              <a:t>Manufacturing </a:t>
            </a:r>
            <a:r>
              <a:rPr lang="de-DE" dirty="0" err="1" smtClean="0">
                <a:solidFill>
                  <a:srgbClr val="CCCCCC"/>
                </a:solidFill>
              </a:rPr>
              <a:t>Process</a:t>
            </a:r>
            <a:endParaRPr lang="de-DE" dirty="0" smtClean="0">
              <a:solidFill>
                <a:srgbClr val="CCCCCC"/>
              </a:solidFill>
            </a:endParaRPr>
          </a:p>
          <a:p>
            <a:r>
              <a:rPr lang="de-DE" dirty="0" err="1" smtClean="0">
                <a:solidFill>
                  <a:srgbClr val="CCCCCC"/>
                </a:solidFill>
              </a:rPr>
              <a:t>Methods</a:t>
            </a:r>
            <a:endParaRPr lang="de-DE" dirty="0" smtClean="0">
              <a:solidFill>
                <a:srgbClr val="CCCCCC"/>
              </a:solidFill>
            </a:endParaRPr>
          </a:p>
          <a:p>
            <a:r>
              <a:rPr lang="de-DE" dirty="0" err="1" smtClean="0">
                <a:solidFill>
                  <a:srgbClr val="CCCCCC"/>
                </a:solidFill>
              </a:rPr>
              <a:t>Conclusion</a:t>
            </a:r>
            <a:endParaRPr lang="de-DE" dirty="0" smtClean="0">
              <a:solidFill>
                <a:srgbClr val="CCCCCC"/>
              </a:solidFill>
            </a:endParaRPr>
          </a:p>
          <a:p>
            <a:r>
              <a:rPr lang="de-DE" dirty="0" smtClean="0">
                <a:solidFill>
                  <a:srgbClr val="CCCCCC"/>
                </a:solidFill>
              </a:rPr>
              <a:t>Outlook</a:t>
            </a:r>
            <a:endParaRPr lang="de-DE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1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12"/>
          <p:cNvSpPr>
            <a:spLocks noChangeShapeType="1"/>
          </p:cNvSpPr>
          <p:nvPr userDrawn="1"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127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54" name="Line 13"/>
          <p:cNvSpPr>
            <a:spLocks noChangeShapeType="1"/>
          </p:cNvSpPr>
          <p:nvPr userDrawn="1"/>
        </p:nvSpPr>
        <p:spPr bwMode="auto">
          <a:xfrm>
            <a:off x="0" y="6324600"/>
            <a:ext cx="12192000" cy="0"/>
          </a:xfrm>
          <a:prstGeom prst="line">
            <a:avLst/>
          </a:prstGeom>
          <a:noFill/>
          <a:ln w="127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0400" y="306000"/>
            <a:ext cx="10363200" cy="6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401" y="1220400"/>
            <a:ext cx="10363200" cy="47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35360" y="6377317"/>
            <a:ext cx="437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/>
              <a:t>Steffen Hadeler</a:t>
            </a:r>
            <a:r>
              <a:rPr lang="de-DE" sz="1000" baseline="0" dirty="0" smtClean="0"/>
              <a:t> </a:t>
            </a:r>
            <a:r>
              <a:rPr lang="de-DE" sz="1000" dirty="0" smtClean="0"/>
              <a:t>| </a:t>
            </a:r>
            <a:fld id="{D197E3D3-29B4-4D1F-8F91-15407A43360A}" type="datetime1">
              <a:rPr lang="de-DE" sz="1000" smtClean="0"/>
              <a:t>15.11.2020</a:t>
            </a:fld>
            <a:endParaRPr lang="de-DE" sz="1000" dirty="0" smtClean="0"/>
          </a:p>
          <a:p>
            <a:pPr>
              <a:defRPr/>
            </a:pPr>
            <a:r>
              <a:rPr lang="de-DE" sz="1000" b="1" dirty="0" smtClean="0"/>
              <a:t>Seite </a:t>
            </a:r>
            <a:fld id="{9D2E1E03-D504-496F-B899-A4FCF409CC48}" type="slidenum">
              <a:rPr lang="de-DE" sz="1000" b="1" smtClean="0"/>
              <a:pPr>
                <a:defRPr/>
              </a:pPr>
              <a:t>‹Nr.›</a:t>
            </a:fld>
            <a:endParaRPr lang="de-DE" sz="1000" dirty="0" smtClean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38" y="124273"/>
            <a:ext cx="1226186" cy="482161"/>
          </a:xfrm>
          <a:prstGeom prst="rect">
            <a:avLst/>
          </a:prstGeom>
        </p:spPr>
      </p:pic>
      <p:grpSp>
        <p:nvGrpSpPr>
          <p:cNvPr id="3" name="Gruppieren 2"/>
          <p:cNvGrpSpPr/>
          <p:nvPr userDrawn="1"/>
        </p:nvGrpSpPr>
        <p:grpSpPr>
          <a:xfrm>
            <a:off x="8965833" y="6439026"/>
            <a:ext cx="2806551" cy="335280"/>
            <a:chOff x="6078143" y="6439026"/>
            <a:chExt cx="2802107" cy="335280"/>
          </a:xfrm>
        </p:grpSpPr>
        <p:pic>
          <p:nvPicPr>
            <p:cNvPr id="15" name="Grafik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143" y="6439026"/>
              <a:ext cx="1049421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9853" y="6439026"/>
              <a:ext cx="1410397" cy="33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hteck 3"/>
          <p:cNvSpPr/>
          <p:nvPr userDrawn="1"/>
        </p:nvSpPr>
        <p:spPr>
          <a:xfrm>
            <a:off x="4559829" y="6380595"/>
            <a:ext cx="2976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1000" dirty="0" smtClean="0"/>
          </a:p>
          <a:p>
            <a:pPr algn="ctr"/>
            <a:r>
              <a:rPr lang="de-DE" sz="1000" dirty="0" err="1" smtClean="0"/>
              <a:t>Mstr</a:t>
            </a:r>
            <a:r>
              <a:rPr lang="de-DE" sz="1000" dirty="0" smtClean="0"/>
              <a:t>.-</a:t>
            </a:r>
            <a:r>
              <a:rPr lang="de-DE" sz="1000" dirty="0" err="1" smtClean="0"/>
              <a:t>Rev</a:t>
            </a:r>
            <a:r>
              <a:rPr lang="de-DE" sz="1000" dirty="0" smtClean="0"/>
              <a:t>.</a:t>
            </a:r>
            <a:r>
              <a:rPr lang="de-DE" sz="1000" baseline="0" dirty="0" smtClean="0"/>
              <a:t> 13</a:t>
            </a:r>
            <a:r>
              <a:rPr lang="de-DE" sz="1000" dirty="0" smtClean="0"/>
              <a:t> | © 2019</a:t>
            </a:r>
            <a:endParaRPr lang="de-D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1" r:id="rId2"/>
    <p:sldLayoutId id="2147483804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-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-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-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-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pitchFamily="-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pitchFamily="-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pitchFamily="-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pitchFamily="-16" charset="-128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sz="18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905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</a:defRPr>
      </a:lvl2pPr>
      <a:lvl3pPr marL="542925" indent="-1857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</a:defRPr>
      </a:lvl3pPr>
      <a:lvl4pPr marL="203835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§"/>
        <a:defRPr sz="1800" baseline="0">
          <a:solidFill>
            <a:schemeClr val="tx1"/>
          </a:solidFill>
          <a:latin typeface="+mn-lt"/>
          <a:ea typeface="+mn-ea"/>
        </a:defRPr>
      </a:lvl4pPr>
      <a:lvl5pPr marL="211455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chemeClr val="tx1"/>
          </a:solidFill>
          <a:latin typeface="+mn-lt"/>
          <a:ea typeface="+mn-ea"/>
        </a:defRPr>
      </a:lvl5pPr>
      <a:lvl6pPr marL="2800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2575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7147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1719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0" dirty="0"/>
              <a:t>Transfer Printing of Conductive Thin-Films on PDMS with Soluble Substrates for Flexible Biosensors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7th </a:t>
            </a:r>
            <a:r>
              <a:rPr lang="en-US" b="0" dirty="0"/>
              <a:t>International Electronic Conference on Sensors and </a:t>
            </a:r>
            <a:r>
              <a:rPr lang="en-US" b="0" dirty="0" smtClean="0"/>
              <a:t>Applications</a:t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Steffen Hadeler, </a:t>
            </a:r>
            <a:r>
              <a:rPr lang="en-US" b="0" dirty="0" smtClean="0"/>
              <a:t>Sebastian Bengsch, Maren S. Prediger, Marc Christopher Wurz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2989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of an </a:t>
            </a:r>
            <a:r>
              <a:rPr lang="en-US" dirty="0" err="1"/>
              <a:t>ECoG</a:t>
            </a:r>
            <a:r>
              <a:rPr lang="en-US" dirty="0"/>
              <a:t> </a:t>
            </a:r>
            <a:r>
              <a:rPr lang="en-US" dirty="0" smtClean="0"/>
              <a:t>electrode array</a:t>
            </a:r>
            <a:endParaRPr lang="de-DE" dirty="0" smtClean="0"/>
          </a:p>
          <a:p>
            <a:pPr lvl="1"/>
            <a:r>
              <a:rPr lang="de-DE" dirty="0" smtClean="0"/>
              <a:t>8 </a:t>
            </a:r>
            <a:r>
              <a:rPr lang="de-DE" dirty="0" err="1"/>
              <a:t>electrode</a:t>
            </a:r>
            <a:r>
              <a:rPr lang="de-DE" dirty="0"/>
              <a:t> </a:t>
            </a:r>
            <a:r>
              <a:rPr lang="de-DE" dirty="0" err="1" smtClean="0"/>
              <a:t>contacts</a:t>
            </a:r>
            <a:r>
              <a:rPr lang="de-DE" dirty="0"/>
              <a:t> </a:t>
            </a:r>
            <a:r>
              <a:rPr lang="de-DE" dirty="0" smtClean="0"/>
              <a:t>1x1 mm²</a:t>
            </a:r>
          </a:p>
          <a:p>
            <a:pPr lvl="1"/>
            <a:r>
              <a:rPr lang="de-DE" dirty="0" smtClean="0"/>
              <a:t>Supply </a:t>
            </a:r>
            <a:r>
              <a:rPr lang="de-DE" dirty="0" err="1" smtClean="0"/>
              <a:t>lines</a:t>
            </a:r>
            <a:r>
              <a:rPr lang="de-DE" dirty="0" smtClean="0"/>
              <a:t> 0,25 </a:t>
            </a:r>
            <a:r>
              <a:rPr lang="de-DE" dirty="0"/>
              <a:t>mm </a:t>
            </a:r>
            <a:r>
              <a:rPr lang="de-DE" dirty="0" err="1"/>
              <a:t>isolated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PDMS</a:t>
            </a:r>
            <a:endParaRPr lang="de-DE" dirty="0" smtClean="0"/>
          </a:p>
          <a:p>
            <a:endParaRPr lang="de-DE" dirty="0"/>
          </a:p>
          <a:p>
            <a:r>
              <a:rPr lang="en-US" dirty="0"/>
              <a:t>Design of a three-dimensional </a:t>
            </a:r>
            <a:r>
              <a:rPr lang="en-US" dirty="0" smtClean="0"/>
              <a:t>electrode</a:t>
            </a:r>
          </a:p>
          <a:p>
            <a:pPr lvl="1"/>
            <a:r>
              <a:rPr lang="en-US" dirty="0" smtClean="0"/>
              <a:t>Additive </a:t>
            </a:r>
            <a:r>
              <a:rPr lang="en-US" dirty="0"/>
              <a:t>production of different casting </a:t>
            </a:r>
            <a:r>
              <a:rPr lang="en-US" dirty="0" err="1"/>
              <a:t>moulds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Demonstrator </a:t>
            </a:r>
            <a:r>
              <a:rPr lang="de-DE" dirty="0" err="1"/>
              <a:t>system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CCCCCC"/>
                </a:solidFill>
              </a:rPr>
              <a:t>Introduction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State </a:t>
            </a:r>
            <a:r>
              <a:rPr lang="de-DE" dirty="0" err="1">
                <a:solidFill>
                  <a:srgbClr val="CCCCCC"/>
                </a:solidFill>
              </a:rPr>
              <a:t>of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the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art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Manufacturing </a:t>
            </a:r>
            <a:r>
              <a:rPr lang="de-DE" dirty="0" err="1">
                <a:solidFill>
                  <a:srgbClr val="CCCCCC"/>
                </a:solidFill>
              </a:rPr>
              <a:t>Process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/>
              <a:t>Methods</a:t>
            </a:r>
            <a:endParaRPr lang="de-DE" dirty="0"/>
          </a:p>
          <a:p>
            <a:r>
              <a:rPr lang="de-DE" dirty="0" err="1">
                <a:solidFill>
                  <a:srgbClr val="CCCCCC"/>
                </a:solidFill>
              </a:rPr>
              <a:t>Conclusion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Outlook</a:t>
            </a:r>
          </a:p>
          <a:p>
            <a:endParaRPr lang="de-DE" dirty="0"/>
          </a:p>
        </p:txBody>
      </p:sp>
      <p:pic>
        <p:nvPicPr>
          <p:cNvPr id="6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739" y="857651"/>
            <a:ext cx="3520861" cy="264012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739" y="3497778"/>
            <a:ext cx="3597233" cy="269739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4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>
          <a:xfrm>
            <a:off x="2279576" y="980728"/>
            <a:ext cx="8673984" cy="4968552"/>
          </a:xfrm>
        </p:spPr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manufacturing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 smtClean="0"/>
              <a:t>developed</a:t>
            </a:r>
            <a:endParaRPr lang="de-DE" dirty="0" smtClean="0"/>
          </a:p>
          <a:p>
            <a:pPr lvl="1"/>
            <a:r>
              <a:rPr lang="en-US" dirty="0"/>
              <a:t>High resolution through thin film </a:t>
            </a:r>
            <a:r>
              <a:rPr lang="en-US" dirty="0" smtClean="0"/>
              <a:t>technology</a:t>
            </a:r>
          </a:p>
          <a:p>
            <a:pPr lvl="1"/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PDMS</a:t>
            </a:r>
          </a:p>
          <a:p>
            <a:pPr lvl="1"/>
            <a:endParaRPr lang="de-DE" dirty="0"/>
          </a:p>
          <a:p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optimization</a:t>
            </a:r>
            <a:endParaRPr lang="de-DE" dirty="0" smtClean="0"/>
          </a:p>
          <a:p>
            <a:pPr lvl="1"/>
            <a:r>
              <a:rPr lang="de-DE" dirty="0" err="1" smtClean="0"/>
              <a:t>Adhesion</a:t>
            </a:r>
            <a:endParaRPr lang="de-DE" dirty="0" smtClean="0"/>
          </a:p>
          <a:p>
            <a:pPr lvl="1"/>
            <a:r>
              <a:rPr lang="de-DE" dirty="0" err="1" smtClean="0"/>
              <a:t>Flexibility</a:t>
            </a:r>
            <a:endParaRPr lang="de-DE" dirty="0" smtClean="0"/>
          </a:p>
          <a:p>
            <a:pPr lvl="1"/>
            <a:r>
              <a:rPr lang="de-DE" dirty="0" err="1" smtClean="0"/>
              <a:t>Conductance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/>
              <a:t>Design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demonstrator</a:t>
            </a:r>
            <a:endParaRPr lang="de-DE" dirty="0" smtClean="0"/>
          </a:p>
          <a:p>
            <a:pPr lvl="1"/>
            <a:r>
              <a:rPr lang="de-DE" dirty="0" err="1"/>
              <a:t>two</a:t>
            </a:r>
            <a:r>
              <a:rPr lang="de-DE" dirty="0"/>
              <a:t>-dimensional </a:t>
            </a:r>
          </a:p>
          <a:p>
            <a:pPr lvl="1"/>
            <a:r>
              <a:rPr lang="de-DE" dirty="0" err="1"/>
              <a:t>three</a:t>
            </a:r>
            <a:r>
              <a:rPr lang="de-DE" dirty="0"/>
              <a:t>-dimensional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CCCCCC"/>
                </a:solidFill>
              </a:rPr>
              <a:t>Introduction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State </a:t>
            </a:r>
            <a:r>
              <a:rPr lang="de-DE" dirty="0" err="1">
                <a:solidFill>
                  <a:srgbClr val="CCCCCC"/>
                </a:solidFill>
              </a:rPr>
              <a:t>of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the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art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Manufacturing </a:t>
            </a:r>
            <a:r>
              <a:rPr lang="de-DE" dirty="0" err="1">
                <a:solidFill>
                  <a:srgbClr val="CCCCCC"/>
                </a:solidFill>
              </a:rPr>
              <a:t>Process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>
                <a:solidFill>
                  <a:srgbClr val="CCCCCC"/>
                </a:solidFill>
              </a:rPr>
              <a:t>Methods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/>
              <a:t>Conclusion</a:t>
            </a:r>
            <a:endParaRPr lang="de-DE" dirty="0"/>
          </a:p>
          <a:p>
            <a:r>
              <a:rPr lang="de-DE" dirty="0">
                <a:solidFill>
                  <a:srgbClr val="CCCCCC"/>
                </a:solidFill>
              </a:rPr>
              <a:t>Outlook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1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Improvement </a:t>
            </a:r>
            <a:r>
              <a:rPr lang="en-US" dirty="0"/>
              <a:t>of the </a:t>
            </a:r>
            <a:r>
              <a:rPr lang="en-US" dirty="0" smtClean="0"/>
              <a:t>PVD process</a:t>
            </a:r>
          </a:p>
          <a:p>
            <a:pPr lvl="1"/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 smtClean="0"/>
              <a:t>masking</a:t>
            </a:r>
            <a:endParaRPr lang="de-DE" dirty="0" smtClean="0"/>
          </a:p>
          <a:p>
            <a:pPr lvl="1"/>
            <a:r>
              <a:rPr lang="de-DE" dirty="0" smtClean="0"/>
              <a:t>More </a:t>
            </a:r>
            <a:r>
              <a:rPr lang="de-DE" dirty="0" err="1" smtClean="0"/>
              <a:t>electrode</a:t>
            </a:r>
            <a:r>
              <a:rPr lang="de-DE" dirty="0" smtClean="0"/>
              <a:t> </a:t>
            </a:r>
            <a:r>
              <a:rPr lang="de-DE" dirty="0" err="1" smtClean="0"/>
              <a:t>contacts</a:t>
            </a:r>
            <a:endParaRPr lang="de-DE" dirty="0" smtClean="0"/>
          </a:p>
          <a:p>
            <a:pPr lvl="1"/>
            <a:r>
              <a:rPr lang="de-DE" dirty="0" smtClean="0"/>
              <a:t>Roll-</a:t>
            </a:r>
            <a:r>
              <a:rPr lang="de-DE" dirty="0" err="1" smtClean="0"/>
              <a:t>to</a:t>
            </a:r>
            <a:r>
              <a:rPr lang="de-DE" dirty="0" smtClean="0"/>
              <a:t>-roll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en-US" dirty="0" smtClean="0"/>
              <a:t>three-dimensional manufacturing</a:t>
            </a:r>
          </a:p>
          <a:p>
            <a:pPr lvl="1"/>
            <a:r>
              <a:rPr lang="en-US" dirty="0" smtClean="0"/>
              <a:t>Better additive manufacturing</a:t>
            </a:r>
          </a:p>
          <a:p>
            <a:pPr lvl="1"/>
            <a:r>
              <a:rPr lang="de-DE" dirty="0" err="1"/>
              <a:t>patient</a:t>
            </a:r>
            <a:r>
              <a:rPr lang="de-DE" dirty="0"/>
              <a:t> individual </a:t>
            </a:r>
            <a:r>
              <a:rPr lang="de-DE" dirty="0" err="1" smtClean="0"/>
              <a:t>electrodes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en-US" dirty="0"/>
              <a:t>Adaptation for other implants and biosensors</a:t>
            </a:r>
            <a:endParaRPr lang="de-DE" dirty="0" smtClean="0"/>
          </a:p>
          <a:p>
            <a:pPr marL="190500" lvl="1" indent="0">
              <a:buNone/>
            </a:pPr>
            <a:endParaRPr lang="de-DE" dirty="0" smtClean="0"/>
          </a:p>
          <a:p>
            <a:pPr marL="190500" lvl="1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CCCCCC"/>
                </a:solidFill>
              </a:rPr>
              <a:t>Introduction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State </a:t>
            </a:r>
            <a:r>
              <a:rPr lang="de-DE" dirty="0" err="1">
                <a:solidFill>
                  <a:srgbClr val="CCCCCC"/>
                </a:solidFill>
              </a:rPr>
              <a:t>of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the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art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Manufacturing </a:t>
            </a:r>
            <a:r>
              <a:rPr lang="de-DE" dirty="0" err="1">
                <a:solidFill>
                  <a:srgbClr val="CCCCCC"/>
                </a:solidFill>
              </a:rPr>
              <a:t>Process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>
                <a:solidFill>
                  <a:srgbClr val="CCCCCC"/>
                </a:solidFill>
              </a:rPr>
              <a:t>Methods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>
                <a:solidFill>
                  <a:srgbClr val="CCCCCC"/>
                </a:solidFill>
              </a:rPr>
              <a:t>Conclusion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/>
              <a:t>Outlook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9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h</a:t>
            </a:r>
            <a:r>
              <a:rPr lang="en-US" b="0" dirty="0" smtClean="0"/>
              <a:t>adeler@impt.uni-hannover.de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5273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[1] </a:t>
            </a:r>
            <a:r>
              <a:rPr lang="en-US" dirty="0"/>
              <a:t>PMT Corporation: </a:t>
            </a:r>
            <a:r>
              <a:rPr lang="en-US" dirty="0" err="1"/>
              <a:t>Cortac</a:t>
            </a:r>
            <a:r>
              <a:rPr lang="en-US" dirty="0"/>
              <a:t> Grids &amp; Strips. http://</a:t>
            </a:r>
            <a:r>
              <a:rPr lang="en-US" dirty="0" smtClean="0"/>
              <a:t>www.pmtcorp.com/cortac.</a:t>
            </a:r>
            <a:r>
              <a:rPr lang="de-DE" dirty="0" err="1" smtClean="0"/>
              <a:t>html</a:t>
            </a:r>
            <a:r>
              <a:rPr lang="de-DE" dirty="0"/>
              <a:t>. Version: </a:t>
            </a:r>
            <a:r>
              <a:rPr lang="de-DE" dirty="0" smtClean="0"/>
              <a:t>06.05.2019</a:t>
            </a:r>
          </a:p>
          <a:p>
            <a:pPr marL="0" indent="0">
              <a:buNone/>
            </a:pPr>
            <a:r>
              <a:rPr lang="de-DE" dirty="0" smtClean="0"/>
              <a:t>[2] </a:t>
            </a:r>
            <a:r>
              <a:rPr lang="de-DE" dirty="0" err="1"/>
              <a:t>Rubehn</a:t>
            </a:r>
            <a:r>
              <a:rPr lang="de-DE" dirty="0"/>
              <a:t>, Birthe ; Bosman, Conrado ; </a:t>
            </a:r>
            <a:r>
              <a:rPr lang="de-DE" dirty="0" err="1"/>
              <a:t>Oostenveld</a:t>
            </a:r>
            <a:r>
              <a:rPr lang="de-DE" dirty="0"/>
              <a:t>, Robert ; Fries, Pascal ; </a:t>
            </a:r>
            <a:r>
              <a:rPr lang="de-DE" dirty="0" smtClean="0"/>
              <a:t>Stieglitz, </a:t>
            </a:r>
            <a:r>
              <a:rPr lang="en-US" dirty="0" smtClean="0"/>
              <a:t>Thomas</a:t>
            </a:r>
            <a:r>
              <a:rPr lang="en-US" dirty="0"/>
              <a:t>: A MEMS-based flexible multichannel </a:t>
            </a:r>
            <a:r>
              <a:rPr lang="en-US" dirty="0" err="1"/>
              <a:t>ECoG</a:t>
            </a:r>
            <a:r>
              <a:rPr lang="en-US" dirty="0"/>
              <a:t>-electrode array. In: Journal </a:t>
            </a:r>
            <a:r>
              <a:rPr lang="en-US" dirty="0" smtClean="0"/>
              <a:t>of neural </a:t>
            </a:r>
            <a:r>
              <a:rPr lang="en-US" dirty="0"/>
              <a:t>engineering 6 (2009), </a:t>
            </a:r>
            <a:r>
              <a:rPr lang="en-US" dirty="0" err="1"/>
              <a:t>Nr</a:t>
            </a:r>
            <a:r>
              <a:rPr lang="en-US" dirty="0"/>
              <a:t>. 3, S. </a:t>
            </a:r>
            <a:r>
              <a:rPr lang="en-US" dirty="0" smtClean="0"/>
              <a:t>036003. </a:t>
            </a:r>
          </a:p>
          <a:p>
            <a:pPr marL="0" indent="0">
              <a:buNone/>
            </a:pPr>
            <a:r>
              <a:rPr lang="de-DE" dirty="0" smtClean="0"/>
              <a:t>[3] </a:t>
            </a:r>
            <a:r>
              <a:rPr lang="de-DE" dirty="0" err="1"/>
              <a:t>Nahvi</a:t>
            </a:r>
            <a:r>
              <a:rPr lang="de-DE" dirty="0"/>
              <a:t>, Mohammad S. ; </a:t>
            </a:r>
            <a:r>
              <a:rPr lang="de-DE" dirty="0" err="1"/>
              <a:t>Boroumand</a:t>
            </a:r>
            <a:r>
              <a:rPr lang="de-DE" dirty="0"/>
              <a:t>, Farhad A. ; </a:t>
            </a:r>
            <a:r>
              <a:rPr lang="de-DE" dirty="0" err="1"/>
              <a:t>Maghami</a:t>
            </a:r>
            <a:r>
              <a:rPr lang="de-DE" dirty="0"/>
              <a:t>, Mohammad H. ; </a:t>
            </a:r>
            <a:r>
              <a:rPr lang="de-DE" dirty="0" err="1" smtClean="0"/>
              <a:t>Sodagar</a:t>
            </a:r>
            <a:r>
              <a:rPr lang="de-DE" dirty="0" smtClean="0"/>
              <a:t>, </a:t>
            </a:r>
            <a:r>
              <a:rPr lang="en-US" dirty="0" smtClean="0"/>
              <a:t>Amir </a:t>
            </a:r>
            <a:r>
              <a:rPr lang="en-US" dirty="0"/>
              <a:t>M. ; </a:t>
            </a:r>
            <a:r>
              <a:rPr lang="en-US" dirty="0" err="1"/>
              <a:t>Shojaei</a:t>
            </a:r>
            <a:r>
              <a:rPr lang="en-US" dirty="0"/>
              <a:t>, Amir ; </a:t>
            </a:r>
            <a:r>
              <a:rPr lang="en-US" dirty="0" err="1"/>
              <a:t>Mirnajafi-Zadeh</a:t>
            </a:r>
            <a:r>
              <a:rPr lang="en-US" dirty="0"/>
              <a:t>, </a:t>
            </a:r>
            <a:r>
              <a:rPr lang="en-US" dirty="0" err="1"/>
              <a:t>Javad</a:t>
            </a:r>
            <a:r>
              <a:rPr lang="en-US" dirty="0"/>
              <a:t>: Design, fabrication, and test of </a:t>
            </a:r>
            <a:r>
              <a:rPr lang="en-US" dirty="0" smtClean="0"/>
              <a:t>flexible thin-film </a:t>
            </a:r>
            <a:r>
              <a:rPr lang="en-US" dirty="0"/>
              <a:t>microelectrode arrays for neural interfaces</a:t>
            </a:r>
            <a:r>
              <a:rPr lang="en-US" dirty="0" smtClean="0"/>
              <a:t>. </a:t>
            </a:r>
            <a:r>
              <a:rPr lang="de-DE" dirty="0"/>
              <a:t>2017 IEEE 30th </a:t>
            </a:r>
            <a:r>
              <a:rPr lang="de-DE" dirty="0" err="1" smtClean="0"/>
              <a:t>Canadi</a:t>
            </a:r>
            <a:r>
              <a:rPr lang="en-US" dirty="0" smtClean="0"/>
              <a:t>an </a:t>
            </a:r>
            <a:r>
              <a:rPr lang="en-US" dirty="0"/>
              <a:t>Conference on Electrical and Computer Engineering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5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 smtClean="0"/>
              <a:t>Institute </a:t>
            </a:r>
            <a:r>
              <a:rPr lang="de-DE" dirty="0" err="1" smtClean="0"/>
              <a:t>of</a:t>
            </a:r>
            <a:r>
              <a:rPr lang="de-DE" dirty="0" smtClean="0"/>
              <a:t> Micro </a:t>
            </a:r>
            <a:r>
              <a:rPr lang="de-DE" dirty="0" err="1" smtClean="0"/>
              <a:t>Production</a:t>
            </a:r>
            <a:r>
              <a:rPr lang="de-DE" dirty="0" smtClean="0"/>
              <a:t> Technology</a:t>
            </a:r>
          </a:p>
          <a:p>
            <a:endParaRPr lang="de-DE" dirty="0"/>
          </a:p>
          <a:p>
            <a:r>
              <a:rPr lang="en-GB" dirty="0"/>
              <a:t>PZH - Hannover Centre for Production </a:t>
            </a:r>
            <a:r>
              <a:rPr lang="en-GB" dirty="0" smtClean="0"/>
              <a:t>Technology</a:t>
            </a:r>
          </a:p>
          <a:p>
            <a:endParaRPr lang="de-DE" dirty="0" smtClean="0"/>
          </a:p>
          <a:p>
            <a:r>
              <a:rPr lang="de-DE" dirty="0" smtClean="0"/>
              <a:t>Leibniz University Hannover,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Saxony</a:t>
            </a:r>
            <a:r>
              <a:rPr lang="de-DE" dirty="0" smtClean="0"/>
              <a:t>, Germany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574" y="302234"/>
            <a:ext cx="7560840" cy="608400"/>
          </a:xfrm>
        </p:spPr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  <a:p>
            <a:r>
              <a:rPr lang="de-DE" dirty="0">
                <a:solidFill>
                  <a:srgbClr val="CCCCCC"/>
                </a:solidFill>
              </a:rPr>
              <a:t>State </a:t>
            </a:r>
            <a:r>
              <a:rPr lang="de-DE" dirty="0" err="1">
                <a:solidFill>
                  <a:srgbClr val="CCCCCC"/>
                </a:solidFill>
              </a:rPr>
              <a:t>of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the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art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Manufacturing </a:t>
            </a:r>
            <a:r>
              <a:rPr lang="de-DE" dirty="0" err="1">
                <a:solidFill>
                  <a:srgbClr val="CCCCCC"/>
                </a:solidFill>
              </a:rPr>
              <a:t>Process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>
                <a:solidFill>
                  <a:srgbClr val="CCCCCC"/>
                </a:solidFill>
              </a:rPr>
              <a:t>Methods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>
                <a:solidFill>
                  <a:srgbClr val="CCCCCC"/>
                </a:solidFill>
              </a:rPr>
              <a:t>Conclusion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Outlook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127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0" y="6324600"/>
            <a:ext cx="12192000" cy="0"/>
          </a:xfrm>
          <a:prstGeom prst="line">
            <a:avLst/>
          </a:prstGeom>
          <a:noFill/>
          <a:ln w="127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349424" y="1828656"/>
            <a:ext cx="10363200" cy="6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endParaRPr lang="de-DE" kern="0" dirty="0" smtClean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38" y="124273"/>
            <a:ext cx="1226186" cy="482161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8965832" y="6439026"/>
            <a:ext cx="2818800" cy="335280"/>
            <a:chOff x="6078143" y="6439026"/>
            <a:chExt cx="2814337" cy="335280"/>
          </a:xfrm>
        </p:grpSpPr>
        <p:pic>
          <p:nvPicPr>
            <p:cNvPr id="26" name="Grafik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143" y="6439026"/>
              <a:ext cx="1049421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623" y="6439026"/>
              <a:ext cx="1434857" cy="33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606865"/>
            <a:ext cx="6169361" cy="234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501824" y="1981056"/>
            <a:ext cx="10363200" cy="6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endParaRPr lang="de-DE" kern="0" dirty="0" smtClean="0"/>
          </a:p>
        </p:txBody>
      </p:sp>
      <p:pic>
        <p:nvPicPr>
          <p:cNvPr id="1026" name="Picture 2" descr="csm_83efbd3ae1d7eda92a8999acd18e0f30240941d6-fp-3-2-0-0_17638ab618.jpg (405×27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214" y="1110074"/>
            <a:ext cx="3236261" cy="21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Various sensors in medical technology have conductive </a:t>
            </a:r>
            <a:r>
              <a:rPr lang="en-US" dirty="0" smtClean="0"/>
              <a:t>structures</a:t>
            </a:r>
          </a:p>
          <a:p>
            <a:endParaRPr lang="de-DE" dirty="0" smtClean="0"/>
          </a:p>
          <a:p>
            <a:r>
              <a:rPr lang="en-US" dirty="0" smtClean="0"/>
              <a:t>In </a:t>
            </a:r>
            <a:r>
              <a:rPr lang="en-US" dirty="0"/>
              <a:t>this thesis: Focus on </a:t>
            </a:r>
            <a:r>
              <a:rPr lang="en-US" dirty="0" err="1" smtClean="0"/>
              <a:t>electrocorticography</a:t>
            </a:r>
            <a:r>
              <a:rPr lang="en-US" dirty="0" smtClean="0"/>
              <a:t> (</a:t>
            </a:r>
            <a:r>
              <a:rPr lang="de-DE" dirty="0" smtClean="0"/>
              <a:t>ECOG)</a:t>
            </a:r>
          </a:p>
          <a:p>
            <a:pPr lvl="1"/>
            <a:r>
              <a:rPr lang="de-DE" dirty="0" smtClean="0"/>
              <a:t>Invasive, </a:t>
            </a:r>
          </a:p>
          <a:p>
            <a:pPr lvl="1"/>
            <a:r>
              <a:rPr lang="de-DE" dirty="0" err="1" smtClean="0"/>
              <a:t>Highly</a:t>
            </a:r>
            <a:r>
              <a:rPr lang="de-DE" dirty="0" smtClean="0"/>
              <a:t> sensitive</a:t>
            </a:r>
          </a:p>
          <a:p>
            <a:pPr lvl="1"/>
            <a:r>
              <a:rPr lang="de-DE" dirty="0" smtClean="0"/>
              <a:t>Measurement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brain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en-US" dirty="0" smtClean="0"/>
              <a:t>Applications of </a:t>
            </a:r>
            <a:r>
              <a:rPr lang="en-US" dirty="0" err="1" smtClean="0"/>
              <a:t>ECoG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treatment of diseases like epilepsy</a:t>
            </a:r>
          </a:p>
          <a:p>
            <a:r>
              <a:rPr lang="en-US" dirty="0"/>
              <a:t>Brain-Computer-Interface</a:t>
            </a:r>
          </a:p>
          <a:p>
            <a:pPr lvl="1"/>
            <a:endParaRPr lang="de-DE" dirty="0" smtClean="0"/>
          </a:p>
          <a:p>
            <a:pPr marL="190500" lvl="1" indent="0">
              <a:buNone/>
            </a:pPr>
            <a:endParaRPr lang="de-DE" dirty="0"/>
          </a:p>
          <a:p>
            <a:pPr marL="190500" lvl="1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State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I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CCCCCC"/>
                </a:solidFill>
              </a:rPr>
              <a:t>Introduction</a:t>
            </a:r>
            <a:endParaRPr lang="de-DE" dirty="0" smtClean="0">
              <a:solidFill>
                <a:srgbClr val="CCCCCC"/>
              </a:solidFill>
            </a:endParaRPr>
          </a:p>
          <a:p>
            <a:r>
              <a:rPr lang="de-DE" dirty="0" smtClean="0"/>
              <a:t>State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endParaRPr lang="de-DE" dirty="0" smtClean="0"/>
          </a:p>
          <a:p>
            <a:r>
              <a:rPr lang="de-DE" dirty="0" smtClean="0">
                <a:solidFill>
                  <a:srgbClr val="CCCCCC"/>
                </a:solidFill>
              </a:rPr>
              <a:t>Manufacturing </a:t>
            </a:r>
            <a:r>
              <a:rPr lang="de-DE" dirty="0" err="1" smtClean="0">
                <a:solidFill>
                  <a:srgbClr val="CCCCCC"/>
                </a:solidFill>
              </a:rPr>
              <a:t>Process</a:t>
            </a:r>
            <a:endParaRPr lang="de-DE" dirty="0" smtClean="0">
              <a:solidFill>
                <a:srgbClr val="CCCCCC"/>
              </a:solidFill>
            </a:endParaRPr>
          </a:p>
          <a:p>
            <a:r>
              <a:rPr lang="de-DE" dirty="0" err="1" smtClean="0">
                <a:solidFill>
                  <a:srgbClr val="CCCCCC"/>
                </a:solidFill>
              </a:rPr>
              <a:t>Methods</a:t>
            </a:r>
            <a:endParaRPr lang="de-DE" dirty="0" smtClean="0">
              <a:solidFill>
                <a:srgbClr val="CCCCCC"/>
              </a:solidFill>
            </a:endParaRPr>
          </a:p>
          <a:p>
            <a:r>
              <a:rPr lang="de-DE" dirty="0" err="1" smtClean="0">
                <a:solidFill>
                  <a:srgbClr val="CCCCCC"/>
                </a:solidFill>
              </a:rPr>
              <a:t>Conclusion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smtClean="0">
                <a:solidFill>
                  <a:srgbClr val="CCCCCC"/>
                </a:solidFill>
              </a:rPr>
              <a:t>Outlook</a:t>
            </a:r>
            <a:endParaRPr lang="de-DE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 smtClean="0"/>
              <a:t>Commercial </a:t>
            </a:r>
            <a:r>
              <a:rPr lang="de-DE" dirty="0" err="1" smtClean="0"/>
              <a:t>ECoG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endParaRPr lang="de-DE" dirty="0"/>
          </a:p>
          <a:p>
            <a:pPr lvl="1"/>
            <a:r>
              <a:rPr lang="de-DE" dirty="0" err="1"/>
              <a:t>platinum</a:t>
            </a:r>
            <a:r>
              <a:rPr lang="de-DE" dirty="0"/>
              <a:t> </a:t>
            </a:r>
            <a:r>
              <a:rPr lang="de-DE" dirty="0" err="1"/>
              <a:t>wire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 in PDMS</a:t>
            </a:r>
          </a:p>
          <a:p>
            <a:pPr lvl="1"/>
            <a:r>
              <a:rPr lang="de-DE" dirty="0" smtClean="0"/>
              <a:t>Advantage: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 smtClean="0"/>
              <a:t>experience</a:t>
            </a:r>
            <a:endParaRPr lang="de-DE" dirty="0"/>
          </a:p>
          <a:p>
            <a:pPr lvl="1"/>
            <a:r>
              <a:rPr lang="de-DE" dirty="0" err="1" smtClean="0"/>
              <a:t>Disadvantage</a:t>
            </a:r>
            <a:r>
              <a:rPr lang="de-DE" dirty="0"/>
              <a:t>: </a:t>
            </a:r>
            <a:r>
              <a:rPr lang="de-DE" dirty="0" err="1" smtClean="0"/>
              <a:t>rigidity</a:t>
            </a:r>
            <a:r>
              <a:rPr lang="de-DE" dirty="0"/>
              <a:t>, limited </a:t>
            </a:r>
            <a:r>
              <a:rPr lang="de-DE" dirty="0" err="1" smtClean="0"/>
              <a:t>resolution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 smtClean="0"/>
              <a:t>ECoG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endParaRPr lang="de-DE" dirty="0"/>
          </a:p>
          <a:p>
            <a:pPr lvl="1"/>
            <a:r>
              <a:rPr lang="de-DE" dirty="0" err="1"/>
              <a:t>photolithography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</a:t>
            </a:r>
            <a:r>
              <a:rPr lang="de-DE" dirty="0" err="1" smtClean="0"/>
              <a:t>hysical</a:t>
            </a:r>
            <a:r>
              <a:rPr lang="de-DE" dirty="0" smtClean="0"/>
              <a:t> </a:t>
            </a:r>
            <a:r>
              <a:rPr lang="de-DE" dirty="0" err="1"/>
              <a:t>vapour</a:t>
            </a:r>
            <a:r>
              <a:rPr lang="de-DE" dirty="0"/>
              <a:t> </a:t>
            </a:r>
            <a:r>
              <a:rPr lang="de-DE" dirty="0" err="1" smtClean="0"/>
              <a:t>deposition</a:t>
            </a:r>
            <a:r>
              <a:rPr lang="de-DE" dirty="0"/>
              <a:t> </a:t>
            </a:r>
            <a:r>
              <a:rPr lang="de-DE" dirty="0" smtClean="0"/>
              <a:t>(PVD)</a:t>
            </a:r>
            <a:br>
              <a:rPr lang="de-DE" dirty="0" smtClean="0"/>
            </a:br>
            <a:r>
              <a:rPr lang="de-DE" dirty="0" smtClean="0"/>
              <a:t>on </a:t>
            </a:r>
            <a:r>
              <a:rPr lang="de-DE" dirty="0" err="1" smtClean="0"/>
              <a:t>polyimide</a:t>
            </a:r>
            <a:endParaRPr lang="de-DE" dirty="0" smtClean="0"/>
          </a:p>
          <a:p>
            <a:pPr lvl="1"/>
            <a:r>
              <a:rPr lang="de-DE" dirty="0" smtClean="0"/>
              <a:t>Advantage: high </a:t>
            </a:r>
            <a:r>
              <a:rPr lang="de-DE" dirty="0" err="1" smtClean="0"/>
              <a:t>resolution</a:t>
            </a:r>
            <a:endParaRPr lang="de-DE" dirty="0" smtClean="0"/>
          </a:p>
          <a:p>
            <a:pPr lvl="1"/>
            <a:r>
              <a:rPr lang="de-DE" dirty="0" err="1" smtClean="0"/>
              <a:t>Disadvantage</a:t>
            </a:r>
            <a:r>
              <a:rPr lang="de-DE" dirty="0" smtClean="0"/>
              <a:t>: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in clean </a:t>
            </a:r>
            <a:r>
              <a:rPr lang="de-DE" dirty="0" err="1" smtClean="0"/>
              <a:t>room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State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CCCCCC"/>
                </a:solidFill>
              </a:rPr>
              <a:t>Introduction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/>
              <a:t>State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art</a:t>
            </a:r>
            <a:endParaRPr lang="de-DE" dirty="0"/>
          </a:p>
          <a:p>
            <a:r>
              <a:rPr lang="de-DE" dirty="0">
                <a:solidFill>
                  <a:srgbClr val="CCCCCC"/>
                </a:solidFill>
              </a:rPr>
              <a:t>Manufacturing </a:t>
            </a:r>
            <a:r>
              <a:rPr lang="de-DE" dirty="0" err="1">
                <a:solidFill>
                  <a:srgbClr val="CCCCCC"/>
                </a:solidFill>
              </a:rPr>
              <a:t>Process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>
                <a:solidFill>
                  <a:srgbClr val="CCCCCC"/>
                </a:solidFill>
              </a:rPr>
              <a:t>Methods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>
                <a:solidFill>
                  <a:srgbClr val="CCCCCC"/>
                </a:solidFill>
              </a:rPr>
              <a:t>Conclusion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Outlook</a:t>
            </a:r>
          </a:p>
          <a:p>
            <a:endParaRPr lang="de-DE" dirty="0"/>
          </a:p>
        </p:txBody>
      </p:sp>
      <p:pic>
        <p:nvPicPr>
          <p:cNvPr id="5" name="Picture 5" descr="\\dc24\Daten\Studenten\SB2\SH2\Masterarbeit\Literatur\Abbildungen\ECOGKommerziel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85"/>
          <a:stretch/>
        </p:blipFill>
        <p:spPr bwMode="auto">
          <a:xfrm>
            <a:off x="9450193" y="835968"/>
            <a:ext cx="2481431" cy="25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dc24\Daten\Studenten\SB2\SH2\Masterarbeit\Literatur\Abbildungen\VerbesserungECOG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1" b="42036"/>
          <a:stretch/>
        </p:blipFill>
        <p:spPr bwMode="auto">
          <a:xfrm>
            <a:off x="8754093" y="3648201"/>
            <a:ext cx="3246563" cy="23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1568608" y="603744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[2]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11568608" y="330953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[1]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768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ombine </a:t>
            </a:r>
            <a:r>
              <a:rPr lang="en-US" dirty="0"/>
              <a:t>the advantages of the above methods </a:t>
            </a:r>
            <a:endParaRPr lang="en-US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Clinical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smtClean="0"/>
              <a:t>PDMS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increase resolution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reduction of electrode </a:t>
            </a:r>
            <a:r>
              <a:rPr lang="en-US" dirty="0" smtClean="0"/>
              <a:t>spacing</a:t>
            </a:r>
            <a:endParaRPr lang="de-DE" dirty="0" smtClean="0"/>
          </a:p>
          <a:p>
            <a:pPr marL="190500" lvl="1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Manufacturing 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CCCCCC"/>
                </a:solidFill>
              </a:rPr>
              <a:t>Introduction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State </a:t>
            </a:r>
            <a:r>
              <a:rPr lang="de-DE" dirty="0" err="1">
                <a:solidFill>
                  <a:srgbClr val="CCCCCC"/>
                </a:solidFill>
              </a:rPr>
              <a:t>of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the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art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/>
              <a:t>Manufacturing </a:t>
            </a:r>
            <a:r>
              <a:rPr lang="de-DE" dirty="0" err="1"/>
              <a:t>Process</a:t>
            </a:r>
            <a:endParaRPr lang="de-DE" dirty="0"/>
          </a:p>
          <a:p>
            <a:r>
              <a:rPr lang="de-DE" dirty="0" err="1">
                <a:solidFill>
                  <a:srgbClr val="CCCCCC"/>
                </a:solidFill>
              </a:rPr>
              <a:t>Methods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>
                <a:solidFill>
                  <a:srgbClr val="CCCCCC"/>
                </a:solidFill>
              </a:rPr>
              <a:t>Conclusion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Outlook</a:t>
            </a:r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852936"/>
            <a:ext cx="895870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en-US" dirty="0"/>
              <a:t>of the developed manufacturing </a:t>
            </a:r>
            <a:r>
              <a:rPr lang="en-US" dirty="0" smtClean="0"/>
              <a:t>process</a:t>
            </a:r>
          </a:p>
          <a:p>
            <a:endParaRPr lang="en-US" dirty="0"/>
          </a:p>
          <a:p>
            <a:r>
              <a:rPr lang="de-DE" dirty="0" smtClean="0"/>
              <a:t>Material </a:t>
            </a:r>
            <a:r>
              <a:rPr lang="de-DE" dirty="0" err="1" smtClean="0"/>
              <a:t>characterization</a:t>
            </a:r>
            <a:endParaRPr lang="de-DE" dirty="0" smtClean="0"/>
          </a:p>
          <a:p>
            <a:pPr lvl="1"/>
            <a:r>
              <a:rPr lang="de-DE" dirty="0" err="1" smtClean="0"/>
              <a:t>Adhesion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Flexibility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/>
              <a:t>characterization</a:t>
            </a:r>
            <a:endParaRPr lang="de-DE" dirty="0" smtClean="0"/>
          </a:p>
          <a:p>
            <a:pPr lvl="1"/>
            <a:r>
              <a:rPr lang="de-DE" dirty="0" err="1" smtClean="0"/>
              <a:t>Conductivity</a:t>
            </a:r>
            <a:endParaRPr lang="de-DE" dirty="0" smtClean="0"/>
          </a:p>
          <a:p>
            <a:pPr lvl="1"/>
            <a:r>
              <a:rPr lang="de-DE" dirty="0" err="1" smtClean="0"/>
              <a:t>Impedance</a:t>
            </a:r>
            <a:r>
              <a:rPr lang="de-DE" dirty="0" smtClean="0"/>
              <a:t> Measurement</a:t>
            </a:r>
          </a:p>
          <a:p>
            <a:endParaRPr lang="de-DE" dirty="0" smtClean="0"/>
          </a:p>
          <a:p>
            <a:r>
              <a:rPr lang="de-DE" dirty="0" smtClean="0"/>
              <a:t>Demonstrator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CCCCCC"/>
                </a:solidFill>
              </a:rPr>
              <a:t>Introduction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State </a:t>
            </a:r>
            <a:r>
              <a:rPr lang="de-DE" dirty="0" err="1">
                <a:solidFill>
                  <a:srgbClr val="CCCCCC"/>
                </a:solidFill>
              </a:rPr>
              <a:t>of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the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art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Manufacturing </a:t>
            </a:r>
            <a:r>
              <a:rPr lang="de-DE" dirty="0" err="1">
                <a:solidFill>
                  <a:srgbClr val="CCCCCC"/>
                </a:solidFill>
              </a:rPr>
              <a:t>Process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/>
              <a:t>Methods</a:t>
            </a:r>
            <a:endParaRPr lang="de-DE" dirty="0"/>
          </a:p>
          <a:p>
            <a:r>
              <a:rPr lang="de-DE" dirty="0" err="1">
                <a:solidFill>
                  <a:srgbClr val="CCCCCC"/>
                </a:solidFill>
              </a:rPr>
              <a:t>Conclusion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Outlook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8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Adhesion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cross cut test according to DIN EN ISO 2409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/>
              <a:t>platinum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gold</a:t>
            </a:r>
            <a:r>
              <a:rPr lang="de-DE" dirty="0"/>
              <a:t> 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/>
              <a:t>Platium</a:t>
            </a:r>
            <a:r>
              <a:rPr lang="de-DE" dirty="0" smtClean="0"/>
              <a:t> </a:t>
            </a:r>
            <a:r>
              <a:rPr lang="de-DE" dirty="0" err="1" smtClean="0"/>
              <a:t>poor</a:t>
            </a:r>
            <a:r>
              <a:rPr lang="de-DE" dirty="0" smtClean="0"/>
              <a:t> </a:t>
            </a:r>
            <a:r>
              <a:rPr lang="de-DE" dirty="0" err="1" smtClean="0"/>
              <a:t>adhesion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Gold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adhesion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 err="1" smtClean="0"/>
              <a:t>Flexibility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/>
              <a:t>Tensile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en-US" dirty="0"/>
              <a:t>to DIN 53504 </a:t>
            </a:r>
            <a:endParaRPr lang="en-US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Different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heights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/>
              <a:t>Silicatization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NanoFlame</a:t>
            </a:r>
            <a:r>
              <a:rPr lang="de-DE" dirty="0" smtClean="0"/>
              <a:t> </a:t>
            </a:r>
            <a:endParaRPr lang="de-DE" dirty="0" smtClean="0"/>
          </a:p>
          <a:p>
            <a:pPr lvl="1"/>
            <a:endParaRPr lang="de-DE" dirty="0" smtClean="0"/>
          </a:p>
          <a:p>
            <a:pPr marL="190500" lvl="1" indent="0">
              <a:buNone/>
            </a:pPr>
            <a:endParaRPr lang="de-DE" dirty="0" smtClean="0"/>
          </a:p>
          <a:p>
            <a:pPr marL="190500" lvl="1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 </a:t>
            </a:r>
            <a:r>
              <a:rPr lang="de-DE" dirty="0" err="1"/>
              <a:t>characterization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CCCCCC"/>
                </a:solidFill>
              </a:rPr>
              <a:t>Introduction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State </a:t>
            </a:r>
            <a:r>
              <a:rPr lang="de-DE" dirty="0" err="1">
                <a:solidFill>
                  <a:srgbClr val="CCCCCC"/>
                </a:solidFill>
              </a:rPr>
              <a:t>of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the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art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Manufacturing </a:t>
            </a:r>
            <a:r>
              <a:rPr lang="de-DE" dirty="0" err="1">
                <a:solidFill>
                  <a:srgbClr val="CCCCCC"/>
                </a:solidFill>
              </a:rPr>
              <a:t>Process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/>
              <a:t>Methods</a:t>
            </a:r>
            <a:endParaRPr lang="de-DE" dirty="0"/>
          </a:p>
          <a:p>
            <a:r>
              <a:rPr lang="de-DE" dirty="0" err="1">
                <a:solidFill>
                  <a:srgbClr val="CCCCCC"/>
                </a:solidFill>
              </a:rPr>
              <a:t>Conclusion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Outlook</a:t>
            </a:r>
          </a:p>
          <a:p>
            <a:endParaRPr lang="de-DE" dirty="0"/>
          </a:p>
        </p:txBody>
      </p:sp>
      <p:pic>
        <p:nvPicPr>
          <p:cNvPr id="7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/>
          <a:stretch/>
        </p:blipFill>
        <p:spPr bwMode="auto">
          <a:xfrm>
            <a:off x="7032104" y="2060848"/>
            <a:ext cx="4996002" cy="41037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4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Conductivity</a:t>
            </a:r>
            <a:endParaRPr lang="de-DE" dirty="0" smtClean="0"/>
          </a:p>
          <a:p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/>
              <a:t>Four</a:t>
            </a:r>
            <a:r>
              <a:rPr lang="de-DE" dirty="0" smtClean="0"/>
              <a:t>-point </a:t>
            </a:r>
            <a:r>
              <a:rPr lang="de-DE" dirty="0" err="1" smtClean="0"/>
              <a:t>measurement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/>
              <a:t>Before</a:t>
            </a:r>
            <a:r>
              <a:rPr lang="de-DE" dirty="0" smtClean="0"/>
              <a:t> Transfer (</a:t>
            </a:r>
            <a:r>
              <a:rPr lang="de-DE" dirty="0" err="1" smtClean="0"/>
              <a:t>red</a:t>
            </a:r>
            <a:r>
              <a:rPr lang="de-DE" dirty="0" smtClean="0"/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After Transfer (</a:t>
            </a:r>
            <a:r>
              <a:rPr lang="de-DE" dirty="0" err="1" smtClean="0"/>
              <a:t>grey</a:t>
            </a:r>
            <a:r>
              <a:rPr lang="de-DE" dirty="0" smtClean="0"/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Different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heights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Electrical</a:t>
            </a:r>
            <a:r>
              <a:rPr lang="de-DE" dirty="0"/>
              <a:t> </a:t>
            </a:r>
            <a:r>
              <a:rPr lang="de-DE" dirty="0" err="1" smtClean="0"/>
              <a:t>characterization</a:t>
            </a:r>
            <a:r>
              <a:rPr lang="de-DE" dirty="0" smtClean="0"/>
              <a:t> I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CCCCCC"/>
                </a:solidFill>
              </a:rPr>
              <a:t>Introduction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State </a:t>
            </a:r>
            <a:r>
              <a:rPr lang="de-DE" dirty="0" err="1">
                <a:solidFill>
                  <a:srgbClr val="CCCCCC"/>
                </a:solidFill>
              </a:rPr>
              <a:t>of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the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art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Manufacturing </a:t>
            </a:r>
            <a:r>
              <a:rPr lang="de-DE" dirty="0" err="1">
                <a:solidFill>
                  <a:srgbClr val="CCCCCC"/>
                </a:solidFill>
              </a:rPr>
              <a:t>Process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/>
              <a:t>Methods</a:t>
            </a:r>
            <a:endParaRPr lang="de-DE" dirty="0"/>
          </a:p>
          <a:p>
            <a:r>
              <a:rPr lang="de-DE" dirty="0" err="1">
                <a:solidFill>
                  <a:srgbClr val="CCCCCC"/>
                </a:solidFill>
              </a:rPr>
              <a:t>Conclusion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Outlook</a:t>
            </a:r>
          </a:p>
          <a:p>
            <a:endParaRPr lang="de-DE" dirty="0"/>
          </a:p>
        </p:txBody>
      </p:sp>
      <p:pic>
        <p:nvPicPr>
          <p:cNvPr id="7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/>
          <a:stretch/>
        </p:blipFill>
        <p:spPr bwMode="auto">
          <a:xfrm>
            <a:off x="6960096" y="2059861"/>
            <a:ext cx="5087888" cy="39557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58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Electrochemical</a:t>
            </a:r>
            <a:r>
              <a:rPr lang="de-DE" dirty="0" smtClean="0"/>
              <a:t> </a:t>
            </a:r>
            <a:r>
              <a:rPr lang="de-DE" dirty="0" err="1" smtClean="0"/>
              <a:t>impedance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endParaRPr lang="de-DE" dirty="0" smtClean="0"/>
          </a:p>
          <a:p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As </a:t>
            </a:r>
            <a:r>
              <a:rPr lang="de-DE" dirty="0" err="1" smtClean="0"/>
              <a:t>described</a:t>
            </a:r>
            <a:r>
              <a:rPr lang="de-DE" dirty="0" smtClean="0"/>
              <a:t> in </a:t>
            </a:r>
            <a:r>
              <a:rPr lang="de-DE" dirty="0" err="1" smtClean="0"/>
              <a:t>Nahvi</a:t>
            </a:r>
            <a:r>
              <a:rPr lang="de-DE" dirty="0" smtClean="0"/>
              <a:t> et al. [3]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/>
              <a:t>Sodium</a:t>
            </a:r>
            <a:r>
              <a:rPr lang="de-DE" dirty="0" smtClean="0"/>
              <a:t> </a:t>
            </a:r>
            <a:r>
              <a:rPr lang="de-DE" dirty="0" err="1" smtClean="0"/>
              <a:t>chloride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(9 mg/l)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LCR </a:t>
            </a:r>
            <a:r>
              <a:rPr lang="de-DE" dirty="0" err="1" smtClean="0"/>
              <a:t>meter</a:t>
            </a:r>
            <a:r>
              <a:rPr lang="de-DE" dirty="0" smtClean="0"/>
              <a:t> HM9119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Hameg</a:t>
            </a:r>
            <a:r>
              <a:rPr lang="de-DE" dirty="0" smtClean="0"/>
              <a:t> Instruments GmbH)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/>
              <a:t>Electrode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2 </a:t>
            </a:r>
            <a:r>
              <a:rPr lang="de-DE" dirty="0" err="1" smtClean="0"/>
              <a:t>contacts</a:t>
            </a:r>
            <a:r>
              <a:rPr lang="de-DE" dirty="0" smtClean="0"/>
              <a:t>, 1x1 mm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Electrical</a:t>
            </a:r>
            <a:r>
              <a:rPr lang="de-DE" dirty="0"/>
              <a:t> </a:t>
            </a:r>
            <a:r>
              <a:rPr lang="de-DE" dirty="0" err="1" smtClean="0"/>
              <a:t>characterization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CCCCCC"/>
                </a:solidFill>
              </a:rPr>
              <a:t>Introduction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State </a:t>
            </a:r>
            <a:r>
              <a:rPr lang="de-DE" dirty="0" err="1">
                <a:solidFill>
                  <a:srgbClr val="CCCCCC"/>
                </a:solidFill>
              </a:rPr>
              <a:t>of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the</a:t>
            </a:r>
            <a:r>
              <a:rPr lang="de-DE" dirty="0">
                <a:solidFill>
                  <a:srgbClr val="CCCCCC"/>
                </a:solidFill>
              </a:rPr>
              <a:t> </a:t>
            </a:r>
            <a:r>
              <a:rPr lang="de-DE" dirty="0" err="1">
                <a:solidFill>
                  <a:srgbClr val="CCCCCC"/>
                </a:solidFill>
              </a:rPr>
              <a:t>art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Manufacturing </a:t>
            </a:r>
            <a:r>
              <a:rPr lang="de-DE" dirty="0" err="1">
                <a:solidFill>
                  <a:srgbClr val="CCCCCC"/>
                </a:solidFill>
              </a:rPr>
              <a:t>Process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 err="1"/>
              <a:t>Methods</a:t>
            </a:r>
            <a:endParaRPr lang="de-DE" dirty="0"/>
          </a:p>
          <a:p>
            <a:r>
              <a:rPr lang="de-DE" dirty="0" err="1">
                <a:solidFill>
                  <a:srgbClr val="CCCCCC"/>
                </a:solidFill>
              </a:rPr>
              <a:t>Conclusion</a:t>
            </a:r>
            <a:endParaRPr lang="de-DE" dirty="0">
              <a:solidFill>
                <a:srgbClr val="CCCCCC"/>
              </a:solidFill>
            </a:endParaRPr>
          </a:p>
          <a:p>
            <a:r>
              <a:rPr lang="de-DE" dirty="0">
                <a:solidFill>
                  <a:srgbClr val="CCCCCC"/>
                </a:solidFill>
              </a:rPr>
              <a:t>Outlook</a:t>
            </a:r>
          </a:p>
          <a:p>
            <a:endParaRPr lang="de-DE" dirty="0"/>
          </a:p>
        </p:txBody>
      </p:sp>
      <p:pic>
        <p:nvPicPr>
          <p:cNvPr id="5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2"/>
          <a:stretch/>
        </p:blipFill>
        <p:spPr bwMode="auto">
          <a:xfrm>
            <a:off x="8007798" y="914400"/>
            <a:ext cx="3300518" cy="1700972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b="-1"/>
          <a:stretch/>
        </p:blipFill>
        <p:spPr bwMode="auto">
          <a:xfrm>
            <a:off x="7377509" y="2636913"/>
            <a:ext cx="4561096" cy="36206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4306218"/>
            <a:ext cx="2376264" cy="202052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987953" y="6021288"/>
            <a:ext cx="504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 [3]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2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014_Vortrag_Deu_Office2010_rev12">
  <a:themeElements>
    <a:clrScheme name="Benutzerdefiniert 1">
      <a:dk1>
        <a:srgbClr val="000000"/>
      </a:dk1>
      <a:lt1>
        <a:srgbClr val="FFFFFF"/>
      </a:lt1>
      <a:dk2>
        <a:srgbClr val="124A8A"/>
      </a:dk2>
      <a:lt2>
        <a:srgbClr val="808080"/>
      </a:lt2>
      <a:accent1>
        <a:srgbClr val="E40D4A"/>
      </a:accent1>
      <a:accent2>
        <a:srgbClr val="00AE68"/>
      </a:accent2>
      <a:accent3>
        <a:srgbClr val="005AC3"/>
      </a:accent3>
      <a:accent4>
        <a:srgbClr val="4555C7"/>
      </a:accent4>
      <a:accent5>
        <a:srgbClr val="FFC000"/>
      </a:accent5>
      <a:accent6>
        <a:srgbClr val="0076CC"/>
      </a:accent6>
      <a:hlink>
        <a:srgbClr val="306AC2"/>
      </a:hlink>
      <a:folHlink>
        <a:srgbClr val="306AC2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lienmaster_16-9.potx" id="{F08EFE29-BC9D-4AFC-8D66-FF1E3EBBA43A}" vid="{3A583792-23CD-49E9-B8B5-59663401B74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Präsentation_SH_IECSA</Template>
  <TotalTime>0</TotalTime>
  <Words>632</Words>
  <Application>Microsoft Office PowerPoint</Application>
  <PresentationFormat>Breitbild</PresentationFormat>
  <Paragraphs>188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Symbol</vt:lpstr>
      <vt:lpstr>Wingdings</vt:lpstr>
      <vt:lpstr>9014_Vortrag_Deu_Office2010_rev12</vt:lpstr>
      <vt:lpstr>Transfer Printing of Conductive Thin-Films on PDMS with Soluble Substrates for Flexible Biosensors  7th International Electronic Conference on Sensors and Applications  Steffen Hadeler, Sebastian Bengsch, Maren S. Prediger, Marc Christopher Wurz</vt:lpstr>
      <vt:lpstr>Introduction</vt:lpstr>
      <vt:lpstr>State of the art I </vt:lpstr>
      <vt:lpstr>State of the art II</vt:lpstr>
      <vt:lpstr>Manufacturing Process</vt:lpstr>
      <vt:lpstr>Methods</vt:lpstr>
      <vt:lpstr>Material characterization </vt:lpstr>
      <vt:lpstr>Electrical characterization I </vt:lpstr>
      <vt:lpstr>Electrical characterization II</vt:lpstr>
      <vt:lpstr>Demonstrator system </vt:lpstr>
      <vt:lpstr>Conclusion</vt:lpstr>
      <vt:lpstr>Outlook</vt:lpstr>
      <vt:lpstr>Thank you for your attention       hadeler@impt.uni-hannover.de</vt:lpstr>
      <vt:lpstr>Sources</vt:lpstr>
    </vt:vector>
  </TitlesOfParts>
  <Company>IMPT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Printing of Conductive Thin-Films on PDMS with Soluble Substrates for Flexible Biosensors   Steffen Hadeler, M. Sc.</dc:title>
  <dc:creator>Steffen SH. Hadeler</dc:creator>
  <cp:lastModifiedBy>Steffen SH. Hadeler</cp:lastModifiedBy>
  <cp:revision>30</cp:revision>
  <dcterms:created xsi:type="dcterms:W3CDTF">2020-11-13T13:48:31Z</dcterms:created>
  <dcterms:modified xsi:type="dcterms:W3CDTF">2020-11-15T20:11:33Z</dcterms:modified>
</cp:coreProperties>
</file>