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16"/>
  </p:notesMasterIdLst>
  <p:handoutMasterIdLst>
    <p:handoutMasterId r:id="rId17"/>
  </p:handoutMasterIdLst>
  <p:sldIdLst>
    <p:sldId id="268" r:id="rId2"/>
    <p:sldId id="279" r:id="rId3"/>
    <p:sldId id="390" r:id="rId4"/>
    <p:sldId id="391" r:id="rId5"/>
    <p:sldId id="313" r:id="rId6"/>
    <p:sldId id="326" r:id="rId7"/>
    <p:sldId id="321" r:id="rId8"/>
    <p:sldId id="392" r:id="rId9"/>
    <p:sldId id="393" r:id="rId10"/>
    <p:sldId id="394" r:id="rId11"/>
    <p:sldId id="395" r:id="rId12"/>
    <p:sldId id="396" r:id="rId13"/>
    <p:sldId id="397" r:id="rId14"/>
    <p:sldId id="389" r:id="rId15"/>
  </p:sldIdLst>
  <p:sldSz cx="24384000" cy="13716000"/>
  <p:notesSz cx="6858000" cy="91440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C9324A95-C179-42B0-88B6-91656287D470}">
          <p14:sldIdLst>
            <p14:sldId id="268"/>
            <p14:sldId id="279"/>
            <p14:sldId id="390"/>
            <p14:sldId id="391"/>
            <p14:sldId id="313"/>
            <p14:sldId id="326"/>
            <p14:sldId id="321"/>
            <p14:sldId id="392"/>
            <p14:sldId id="393"/>
            <p14:sldId id="394"/>
            <p14:sldId id="395"/>
            <p14:sldId id="396"/>
            <p14:sldId id="397"/>
            <p14:sldId id="3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94C"/>
    <a:srgbClr val="FBBA00"/>
    <a:srgbClr val="154C8E"/>
    <a:srgbClr val="DCDDDF"/>
    <a:srgbClr val="7F7F7F"/>
    <a:srgbClr val="19A6CD"/>
    <a:srgbClr val="00B050"/>
    <a:srgbClr val="1BB3DB"/>
    <a:srgbClr val="9B2FD1"/>
    <a:srgbClr val="A749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71" autoAdjust="0"/>
    <p:restoredTop sz="94678" autoAdjust="0"/>
  </p:normalViewPr>
  <p:slideViewPr>
    <p:cSldViewPr snapToGrid="0" showGuides="1">
      <p:cViewPr varScale="1">
        <p:scale>
          <a:sx n="31" d="100"/>
          <a:sy n="31" d="100"/>
        </p:scale>
        <p:origin x="984" y="72"/>
      </p:cViewPr>
      <p:guideLst/>
    </p:cSldViewPr>
  </p:slideViewPr>
  <p:outlineViewPr>
    <p:cViewPr>
      <p:scale>
        <a:sx n="33" d="100"/>
        <a:sy n="33" d="100"/>
      </p:scale>
      <p:origin x="0" y="-4540"/>
    </p:cViewPr>
  </p:outlineViewPr>
  <p:notesTextViewPr>
    <p:cViewPr>
      <p:scale>
        <a:sx n="1" d="1"/>
        <a:sy n="1" d="1"/>
      </p:scale>
      <p:origin x="0" y="0"/>
    </p:cViewPr>
  </p:notesTextViewPr>
  <p:sorterViewPr>
    <p:cViewPr>
      <p:scale>
        <a:sx n="50" d="100"/>
        <a:sy n="50" d="100"/>
      </p:scale>
      <p:origin x="0" y="-7696"/>
    </p:cViewPr>
  </p:sorterViewPr>
  <p:notesViewPr>
    <p:cSldViewPr snapToGrid="0" showGuides="1">
      <p:cViewPr varScale="1">
        <p:scale>
          <a:sx n="102" d="100"/>
          <a:sy n="102" d="100"/>
        </p:scale>
        <p:origin x="352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DCF6F-D47A-4251-A947-55C6E670AA80}" type="datetimeFigureOut">
              <a:rPr lang="en-US" smtClean="0"/>
              <a:t>11/8/2020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863C0-3C0C-4227-829A-BB3F7A60FC6A}" type="slidenum">
              <a:rPr lang="en-US" smtClean="0"/>
              <a:t>‹#›</a:t>
            </a:fld>
            <a:endParaRPr lang="en-US"/>
          </a:p>
        </p:txBody>
      </p:sp>
    </p:spTree>
    <p:extLst>
      <p:ext uri="{BB962C8B-B14F-4D97-AF65-F5344CB8AC3E}">
        <p14:creationId xmlns:p14="http://schemas.microsoft.com/office/powerpoint/2010/main" val="3227524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CBC42-6563-49C0-9AB0-0B46679F5AB4}" type="datetimeFigureOut">
              <a:rPr lang="en-US" smtClean="0"/>
              <a:t>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DD579-49B2-4848-8B9E-FAC72A3B8248}" type="slidenum">
              <a:rPr lang="en-US" smtClean="0"/>
              <a:t>‹#›</a:t>
            </a:fld>
            <a:endParaRPr lang="en-US"/>
          </a:p>
        </p:txBody>
      </p:sp>
    </p:spTree>
    <p:extLst>
      <p:ext uri="{BB962C8B-B14F-4D97-AF65-F5344CB8AC3E}">
        <p14:creationId xmlns:p14="http://schemas.microsoft.com/office/powerpoint/2010/main" val="2092581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ontserrat SemiBold" panose="00000700000000000000" pitchFamily="50" charset="0"/>
              </a:rPr>
              <a:t>Note: After adding your pictures, right</a:t>
            </a:r>
            <a:r>
              <a:rPr lang="en-US" baseline="0" dirty="0">
                <a:latin typeface="Montserrat SemiBold" panose="00000700000000000000" pitchFamily="50" charset="0"/>
              </a:rPr>
              <a:t> click on it and “Send To Back”.</a:t>
            </a:r>
            <a:endParaRPr lang="en-US" dirty="0">
              <a:latin typeface="Montserrat SemiBold" panose="00000700000000000000" pitchFamily="50" charset="0"/>
            </a:endParaRPr>
          </a:p>
        </p:txBody>
      </p:sp>
      <p:sp>
        <p:nvSpPr>
          <p:cNvPr id="4" name="Slide Number Placeholder 3"/>
          <p:cNvSpPr>
            <a:spLocks noGrp="1"/>
          </p:cNvSpPr>
          <p:nvPr>
            <p:ph type="sldNum" sz="quarter" idx="10"/>
          </p:nvPr>
        </p:nvSpPr>
        <p:spPr/>
        <p:txBody>
          <a:bodyPr/>
          <a:lstStyle/>
          <a:p>
            <a:fld id="{95DDD579-49B2-4848-8B9E-FAC72A3B8248}" type="slidenum">
              <a:rPr lang="en-US" smtClean="0"/>
              <a:t>1</a:t>
            </a:fld>
            <a:endParaRPr lang="en-US" dirty="0"/>
          </a:p>
        </p:txBody>
      </p:sp>
    </p:spTree>
    <p:extLst>
      <p:ext uri="{BB962C8B-B14F-4D97-AF65-F5344CB8AC3E}">
        <p14:creationId xmlns:p14="http://schemas.microsoft.com/office/powerpoint/2010/main" val="250784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ontserrat SemiBold" panose="00000700000000000000" pitchFamily="50" charset="0"/>
              </a:rPr>
              <a:t>Note: After adding your pictures, right</a:t>
            </a:r>
            <a:r>
              <a:rPr lang="en-US" baseline="0" dirty="0">
                <a:latin typeface="Montserrat SemiBold" panose="00000700000000000000" pitchFamily="50" charset="0"/>
              </a:rPr>
              <a:t> click on it and “Send To Back”.</a:t>
            </a:r>
            <a:endParaRPr lang="en-US" dirty="0">
              <a:latin typeface="Montserrat SemiBold" panose="00000700000000000000" pitchFamily="50" charset="0"/>
            </a:endParaRPr>
          </a:p>
        </p:txBody>
      </p:sp>
      <p:sp>
        <p:nvSpPr>
          <p:cNvPr id="4" name="Slide Number Placeholder 3"/>
          <p:cNvSpPr>
            <a:spLocks noGrp="1"/>
          </p:cNvSpPr>
          <p:nvPr>
            <p:ph type="sldNum" sz="quarter" idx="10"/>
          </p:nvPr>
        </p:nvSpPr>
        <p:spPr/>
        <p:txBody>
          <a:bodyPr/>
          <a:lstStyle/>
          <a:p>
            <a:fld id="{95DDD579-49B2-4848-8B9E-FAC72A3B8248}" type="slidenum">
              <a:rPr lang="en-US" smtClean="0"/>
              <a:t>2</a:t>
            </a:fld>
            <a:endParaRPr lang="en-US" dirty="0"/>
          </a:p>
        </p:txBody>
      </p:sp>
    </p:spTree>
    <p:extLst>
      <p:ext uri="{BB962C8B-B14F-4D97-AF65-F5344CB8AC3E}">
        <p14:creationId xmlns:p14="http://schemas.microsoft.com/office/powerpoint/2010/main" val="199662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ontserrat SemiBold" panose="00000700000000000000" pitchFamily="50" charset="0"/>
              </a:rPr>
              <a:t>Note: After adding your pictures, right</a:t>
            </a:r>
            <a:r>
              <a:rPr lang="en-US" baseline="0" dirty="0">
                <a:latin typeface="Montserrat SemiBold" panose="00000700000000000000" pitchFamily="50" charset="0"/>
              </a:rPr>
              <a:t> click on it and “Send To Back”.</a:t>
            </a:r>
            <a:endParaRPr lang="en-US" dirty="0">
              <a:latin typeface="Montserrat SemiBold" panose="00000700000000000000" pitchFamily="50" charset="0"/>
            </a:endParaRPr>
          </a:p>
        </p:txBody>
      </p:sp>
      <p:sp>
        <p:nvSpPr>
          <p:cNvPr id="4" name="Slide Number Placeholder 3"/>
          <p:cNvSpPr>
            <a:spLocks noGrp="1"/>
          </p:cNvSpPr>
          <p:nvPr>
            <p:ph type="sldNum" sz="quarter" idx="10"/>
          </p:nvPr>
        </p:nvSpPr>
        <p:spPr/>
        <p:txBody>
          <a:bodyPr/>
          <a:lstStyle/>
          <a:p>
            <a:fld id="{95DDD579-49B2-4848-8B9E-FAC72A3B8248}" type="slidenum">
              <a:rPr lang="en-US" smtClean="0"/>
              <a:t>3</a:t>
            </a:fld>
            <a:endParaRPr lang="en-US" dirty="0"/>
          </a:p>
        </p:txBody>
      </p:sp>
    </p:spTree>
    <p:extLst>
      <p:ext uri="{BB962C8B-B14F-4D97-AF65-F5344CB8AC3E}">
        <p14:creationId xmlns:p14="http://schemas.microsoft.com/office/powerpoint/2010/main" val="561998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ontserrat SemiBold" panose="00000700000000000000" pitchFamily="50" charset="0"/>
              </a:rPr>
              <a:t>Note: After adding your pictures, right</a:t>
            </a:r>
            <a:r>
              <a:rPr lang="en-US" baseline="0" dirty="0">
                <a:latin typeface="Montserrat SemiBold" panose="00000700000000000000" pitchFamily="50" charset="0"/>
              </a:rPr>
              <a:t> click on it and “Send To Back”.</a:t>
            </a:r>
            <a:endParaRPr lang="en-US" dirty="0">
              <a:latin typeface="Montserrat SemiBold" panose="00000700000000000000" pitchFamily="50" charset="0"/>
            </a:endParaRPr>
          </a:p>
        </p:txBody>
      </p:sp>
      <p:sp>
        <p:nvSpPr>
          <p:cNvPr id="4" name="Slide Number Placeholder 3"/>
          <p:cNvSpPr>
            <a:spLocks noGrp="1"/>
          </p:cNvSpPr>
          <p:nvPr>
            <p:ph type="sldNum" sz="quarter" idx="10"/>
          </p:nvPr>
        </p:nvSpPr>
        <p:spPr/>
        <p:txBody>
          <a:bodyPr/>
          <a:lstStyle/>
          <a:p>
            <a:fld id="{95DDD579-49B2-4848-8B9E-FAC72A3B8248}" type="slidenum">
              <a:rPr lang="en-US" smtClean="0"/>
              <a:t>4</a:t>
            </a:fld>
            <a:endParaRPr lang="en-US"/>
          </a:p>
        </p:txBody>
      </p:sp>
    </p:spTree>
    <p:extLst>
      <p:ext uri="{BB962C8B-B14F-4D97-AF65-F5344CB8AC3E}">
        <p14:creationId xmlns:p14="http://schemas.microsoft.com/office/powerpoint/2010/main" val="3123152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ontserrat SemiBold" panose="00000700000000000000" pitchFamily="50" charset="0"/>
              </a:rPr>
              <a:t>Note: After adding your pictures, right</a:t>
            </a:r>
            <a:r>
              <a:rPr lang="en-US" baseline="0" dirty="0">
                <a:latin typeface="Montserrat SemiBold" panose="00000700000000000000" pitchFamily="50" charset="0"/>
              </a:rPr>
              <a:t> click on it and “Send To Back”.</a:t>
            </a:r>
            <a:endParaRPr lang="en-US" dirty="0">
              <a:latin typeface="Montserrat SemiBold" panose="00000700000000000000" pitchFamily="50" charset="0"/>
            </a:endParaRPr>
          </a:p>
        </p:txBody>
      </p:sp>
      <p:sp>
        <p:nvSpPr>
          <p:cNvPr id="4" name="Slide Number Placeholder 3"/>
          <p:cNvSpPr>
            <a:spLocks noGrp="1"/>
          </p:cNvSpPr>
          <p:nvPr>
            <p:ph type="sldNum" sz="quarter" idx="10"/>
          </p:nvPr>
        </p:nvSpPr>
        <p:spPr/>
        <p:txBody>
          <a:bodyPr/>
          <a:lstStyle/>
          <a:p>
            <a:fld id="{95DDD579-49B2-4848-8B9E-FAC72A3B8248}" type="slidenum">
              <a:rPr lang="en-US" smtClean="0"/>
              <a:t>14</a:t>
            </a:fld>
            <a:endParaRPr lang="en-US"/>
          </a:p>
        </p:txBody>
      </p:sp>
    </p:spTree>
    <p:extLst>
      <p:ext uri="{BB962C8B-B14F-4D97-AF65-F5344CB8AC3E}">
        <p14:creationId xmlns:p14="http://schemas.microsoft.com/office/powerpoint/2010/main" val="398037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sp>
        <p:nvSpPr>
          <p:cNvPr id="2" name="TextBox 1"/>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000335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1" pos="1035" userDrawn="1">
          <p15:clr>
            <a:srgbClr val="FBAE40"/>
          </p15:clr>
        </p15:guide>
        <p15:guide id="2" pos="14304">
          <p15:clr>
            <a:srgbClr val="FBAE40"/>
          </p15:clr>
        </p15:guide>
        <p15:guide id="3" orient="horz" pos="7609" userDrawn="1">
          <p15:clr>
            <a:srgbClr val="FBAE40"/>
          </p15:clr>
        </p15:guide>
        <p15:guide id="4" orient="horz" pos="103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09-Our Success Slide">
    <p:spTree>
      <p:nvGrpSpPr>
        <p:cNvPr id="1" name=""/>
        <p:cNvGrpSpPr/>
        <p:nvPr/>
      </p:nvGrpSpPr>
      <p:grpSpPr>
        <a:xfrm>
          <a:off x="0" y="0"/>
          <a:ext cx="0" cy="0"/>
          <a:chOff x="0" y="0"/>
          <a:chExt cx="0" cy="0"/>
        </a:xfrm>
      </p:grpSpPr>
      <p:sp>
        <p:nvSpPr>
          <p:cNvPr id="4" name="Picture Placeholder 26"/>
          <p:cNvSpPr>
            <a:spLocks noGrp="1"/>
          </p:cNvSpPr>
          <p:nvPr>
            <p:ph type="pic" sz="quarter" idx="10"/>
          </p:nvPr>
        </p:nvSpPr>
        <p:spPr>
          <a:xfrm>
            <a:off x="12649200" y="5354283"/>
            <a:ext cx="10058400" cy="6712305"/>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5" name="TextBox 3"/>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86784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Our Dedicated Team Slide">
    <p:spTree>
      <p:nvGrpSpPr>
        <p:cNvPr id="1" name=""/>
        <p:cNvGrpSpPr/>
        <p:nvPr/>
      </p:nvGrpSpPr>
      <p:grpSpPr>
        <a:xfrm>
          <a:off x="0" y="0"/>
          <a:ext cx="0" cy="0"/>
          <a:chOff x="0" y="0"/>
          <a:chExt cx="0" cy="0"/>
        </a:xfrm>
      </p:grpSpPr>
      <p:sp>
        <p:nvSpPr>
          <p:cNvPr id="19" name="Picture Placeholder 26"/>
          <p:cNvSpPr>
            <a:spLocks noGrp="1"/>
          </p:cNvSpPr>
          <p:nvPr>
            <p:ph type="pic" sz="quarter" idx="11"/>
          </p:nvPr>
        </p:nvSpPr>
        <p:spPr>
          <a:xfrm>
            <a:off x="9890564" y="1646239"/>
            <a:ext cx="2828800" cy="347398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0" name="Picture Placeholder 26"/>
          <p:cNvSpPr>
            <a:spLocks noGrp="1"/>
          </p:cNvSpPr>
          <p:nvPr>
            <p:ph type="pic" sz="quarter" idx="12"/>
          </p:nvPr>
        </p:nvSpPr>
        <p:spPr>
          <a:xfrm>
            <a:off x="13219976" y="1646239"/>
            <a:ext cx="2828800" cy="347398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1" name="Picture Placeholder 26"/>
          <p:cNvSpPr>
            <a:spLocks noGrp="1"/>
          </p:cNvSpPr>
          <p:nvPr>
            <p:ph type="pic" sz="quarter" idx="13"/>
          </p:nvPr>
        </p:nvSpPr>
        <p:spPr>
          <a:xfrm>
            <a:off x="16549388" y="1646239"/>
            <a:ext cx="2828800" cy="347398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2" name="Picture Placeholder 26"/>
          <p:cNvSpPr>
            <a:spLocks noGrp="1"/>
          </p:cNvSpPr>
          <p:nvPr>
            <p:ph type="pic" sz="quarter" idx="14"/>
          </p:nvPr>
        </p:nvSpPr>
        <p:spPr>
          <a:xfrm>
            <a:off x="19878800" y="1646239"/>
            <a:ext cx="2828800" cy="347398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3" name="Picture Placeholder 26"/>
          <p:cNvSpPr>
            <a:spLocks noGrp="1"/>
          </p:cNvSpPr>
          <p:nvPr>
            <p:ph type="pic" sz="quarter" idx="15"/>
          </p:nvPr>
        </p:nvSpPr>
        <p:spPr>
          <a:xfrm>
            <a:off x="9890564" y="7067831"/>
            <a:ext cx="2828800" cy="347398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4" name="Picture Placeholder 26"/>
          <p:cNvSpPr>
            <a:spLocks noGrp="1"/>
          </p:cNvSpPr>
          <p:nvPr>
            <p:ph type="pic" sz="quarter" idx="16"/>
          </p:nvPr>
        </p:nvSpPr>
        <p:spPr>
          <a:xfrm>
            <a:off x="13219976" y="7067831"/>
            <a:ext cx="2828800" cy="347398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5" name="Picture Placeholder 26"/>
          <p:cNvSpPr>
            <a:spLocks noGrp="1"/>
          </p:cNvSpPr>
          <p:nvPr>
            <p:ph type="pic" sz="quarter" idx="17"/>
          </p:nvPr>
        </p:nvSpPr>
        <p:spPr>
          <a:xfrm>
            <a:off x="16549388" y="7067831"/>
            <a:ext cx="2828800" cy="347398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6" name="Picture Placeholder 26"/>
          <p:cNvSpPr>
            <a:spLocks noGrp="1"/>
          </p:cNvSpPr>
          <p:nvPr>
            <p:ph type="pic" sz="quarter" idx="18"/>
          </p:nvPr>
        </p:nvSpPr>
        <p:spPr>
          <a:xfrm>
            <a:off x="19878800" y="7067831"/>
            <a:ext cx="2828800" cy="347398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1" name="TextBox 10"/>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600025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Meet the Team Slide">
    <p:spTree>
      <p:nvGrpSpPr>
        <p:cNvPr id="1" name=""/>
        <p:cNvGrpSpPr/>
        <p:nvPr/>
      </p:nvGrpSpPr>
      <p:grpSpPr>
        <a:xfrm>
          <a:off x="0" y="0"/>
          <a:ext cx="0" cy="0"/>
          <a:chOff x="0" y="0"/>
          <a:chExt cx="0" cy="0"/>
        </a:xfrm>
      </p:grpSpPr>
      <p:sp>
        <p:nvSpPr>
          <p:cNvPr id="12" name="Picture Placeholder 26"/>
          <p:cNvSpPr>
            <a:spLocks noGrp="1"/>
          </p:cNvSpPr>
          <p:nvPr>
            <p:ph type="pic" sz="quarter" idx="11"/>
          </p:nvPr>
        </p:nvSpPr>
        <p:spPr>
          <a:xfrm>
            <a:off x="8957996" y="2850917"/>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3" name="Picture Placeholder 26"/>
          <p:cNvSpPr>
            <a:spLocks noGrp="1"/>
          </p:cNvSpPr>
          <p:nvPr>
            <p:ph type="pic" sz="quarter" idx="12"/>
          </p:nvPr>
        </p:nvSpPr>
        <p:spPr>
          <a:xfrm>
            <a:off x="13850089" y="5965311"/>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4" name="Picture Placeholder 26"/>
          <p:cNvSpPr>
            <a:spLocks noGrp="1"/>
          </p:cNvSpPr>
          <p:nvPr>
            <p:ph type="pic" sz="quarter" idx="13"/>
          </p:nvPr>
        </p:nvSpPr>
        <p:spPr>
          <a:xfrm>
            <a:off x="18742182" y="2850917"/>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951978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Meet the Team Experts Slide">
    <p:spTree>
      <p:nvGrpSpPr>
        <p:cNvPr id="1" name=""/>
        <p:cNvGrpSpPr/>
        <p:nvPr/>
      </p:nvGrpSpPr>
      <p:grpSpPr>
        <a:xfrm>
          <a:off x="0" y="0"/>
          <a:ext cx="0" cy="0"/>
          <a:chOff x="0" y="0"/>
          <a:chExt cx="0" cy="0"/>
        </a:xfrm>
      </p:grpSpPr>
      <p:sp>
        <p:nvSpPr>
          <p:cNvPr id="9" name="Picture Placeholder 26"/>
          <p:cNvSpPr>
            <a:spLocks noGrp="1"/>
          </p:cNvSpPr>
          <p:nvPr>
            <p:ph type="pic" sz="quarter" idx="11"/>
          </p:nvPr>
        </p:nvSpPr>
        <p:spPr>
          <a:xfrm>
            <a:off x="8679516" y="1646238"/>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0" name="Picture Placeholder 26"/>
          <p:cNvSpPr>
            <a:spLocks noGrp="1"/>
          </p:cNvSpPr>
          <p:nvPr>
            <p:ph type="pic" sz="quarter" idx="12"/>
          </p:nvPr>
        </p:nvSpPr>
        <p:spPr>
          <a:xfrm>
            <a:off x="13710848" y="1646238"/>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1" name="Picture Placeholder 26"/>
          <p:cNvSpPr>
            <a:spLocks noGrp="1"/>
          </p:cNvSpPr>
          <p:nvPr>
            <p:ph type="pic" sz="quarter" idx="13"/>
          </p:nvPr>
        </p:nvSpPr>
        <p:spPr>
          <a:xfrm>
            <a:off x="18742179" y="1646238"/>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303200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Meet the Crew Slide">
    <p:spTree>
      <p:nvGrpSpPr>
        <p:cNvPr id="1" name=""/>
        <p:cNvGrpSpPr/>
        <p:nvPr/>
      </p:nvGrpSpPr>
      <p:grpSpPr>
        <a:xfrm>
          <a:off x="0" y="0"/>
          <a:ext cx="0" cy="0"/>
          <a:chOff x="0" y="0"/>
          <a:chExt cx="0" cy="0"/>
        </a:xfrm>
      </p:grpSpPr>
      <p:sp>
        <p:nvSpPr>
          <p:cNvPr id="16" name="Picture Placeholder 26"/>
          <p:cNvSpPr>
            <a:spLocks noGrp="1"/>
          </p:cNvSpPr>
          <p:nvPr>
            <p:ph type="pic" sz="quarter" idx="11"/>
          </p:nvPr>
        </p:nvSpPr>
        <p:spPr>
          <a:xfrm>
            <a:off x="2827294" y="5675601"/>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7" name="Picture Placeholder 26"/>
          <p:cNvSpPr>
            <a:spLocks noGrp="1"/>
          </p:cNvSpPr>
          <p:nvPr>
            <p:ph type="pic" sz="quarter" idx="12"/>
          </p:nvPr>
        </p:nvSpPr>
        <p:spPr>
          <a:xfrm>
            <a:off x="8132257" y="5675601"/>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8" name="Picture Placeholder 26"/>
          <p:cNvSpPr>
            <a:spLocks noGrp="1"/>
          </p:cNvSpPr>
          <p:nvPr>
            <p:ph type="pic" sz="quarter" idx="13"/>
          </p:nvPr>
        </p:nvSpPr>
        <p:spPr>
          <a:xfrm>
            <a:off x="13437220" y="5675601"/>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9" name="Picture Placeholder 26"/>
          <p:cNvSpPr>
            <a:spLocks noGrp="1"/>
          </p:cNvSpPr>
          <p:nvPr>
            <p:ph type="pic" sz="quarter" idx="14"/>
          </p:nvPr>
        </p:nvSpPr>
        <p:spPr>
          <a:xfrm>
            <a:off x="18742182" y="5675601"/>
            <a:ext cx="3965418" cy="48676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7" name="TextBox 6"/>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269570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Our Services">
    <p:spTree>
      <p:nvGrpSpPr>
        <p:cNvPr id="1" name=""/>
        <p:cNvGrpSpPr/>
        <p:nvPr/>
      </p:nvGrpSpPr>
      <p:grpSpPr>
        <a:xfrm>
          <a:off x="0" y="0"/>
          <a:ext cx="0" cy="0"/>
          <a:chOff x="0" y="0"/>
          <a:chExt cx="0" cy="0"/>
        </a:xfrm>
      </p:grpSpPr>
      <p:sp>
        <p:nvSpPr>
          <p:cNvPr id="14" name="Picture Placeholder 26"/>
          <p:cNvSpPr>
            <a:spLocks noGrp="1"/>
          </p:cNvSpPr>
          <p:nvPr>
            <p:ph type="pic" sz="quarter" idx="11"/>
          </p:nvPr>
        </p:nvSpPr>
        <p:spPr>
          <a:xfrm>
            <a:off x="2827294" y="5675601"/>
            <a:ext cx="4811204" cy="3863035"/>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5" name="Picture Placeholder 26"/>
          <p:cNvSpPr>
            <a:spLocks noGrp="1"/>
          </p:cNvSpPr>
          <p:nvPr>
            <p:ph type="pic" sz="quarter" idx="12"/>
          </p:nvPr>
        </p:nvSpPr>
        <p:spPr>
          <a:xfrm>
            <a:off x="7844476" y="5675601"/>
            <a:ext cx="4811204" cy="3863035"/>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0" name="Picture Placeholder 26"/>
          <p:cNvSpPr>
            <a:spLocks noGrp="1"/>
          </p:cNvSpPr>
          <p:nvPr>
            <p:ph type="pic" sz="quarter" idx="13"/>
          </p:nvPr>
        </p:nvSpPr>
        <p:spPr>
          <a:xfrm>
            <a:off x="12861661" y="5675601"/>
            <a:ext cx="4811204" cy="3863035"/>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1" name="Picture Placeholder 26"/>
          <p:cNvSpPr>
            <a:spLocks noGrp="1"/>
          </p:cNvSpPr>
          <p:nvPr>
            <p:ph type="pic" sz="quarter" idx="14"/>
          </p:nvPr>
        </p:nvSpPr>
        <p:spPr>
          <a:xfrm>
            <a:off x="17878845" y="5675601"/>
            <a:ext cx="4811204" cy="3863035"/>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7" name="TextBox 6"/>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56401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Slide with Two Narrow Pictures">
    <p:spTree>
      <p:nvGrpSpPr>
        <p:cNvPr id="1" name=""/>
        <p:cNvGrpSpPr/>
        <p:nvPr/>
      </p:nvGrpSpPr>
      <p:grpSpPr>
        <a:xfrm>
          <a:off x="0" y="0"/>
          <a:ext cx="0" cy="0"/>
          <a:chOff x="0" y="0"/>
          <a:chExt cx="0" cy="0"/>
        </a:xfrm>
      </p:grpSpPr>
      <p:sp>
        <p:nvSpPr>
          <p:cNvPr id="8" name="Picture Placeholder 26"/>
          <p:cNvSpPr>
            <a:spLocks noGrp="1"/>
          </p:cNvSpPr>
          <p:nvPr>
            <p:ph type="pic" sz="quarter" idx="10"/>
          </p:nvPr>
        </p:nvSpPr>
        <p:spPr>
          <a:xfrm>
            <a:off x="17733492" y="1646238"/>
            <a:ext cx="4974107" cy="104203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9" name="Picture Placeholder 26"/>
          <p:cNvSpPr>
            <a:spLocks noGrp="1"/>
          </p:cNvSpPr>
          <p:nvPr>
            <p:ph type="pic" sz="quarter" idx="11"/>
          </p:nvPr>
        </p:nvSpPr>
        <p:spPr>
          <a:xfrm>
            <a:off x="12551343" y="1646238"/>
            <a:ext cx="4974107" cy="104203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5" name="TextBox 4"/>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375755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Digital Image Slide">
    <p:spTree>
      <p:nvGrpSpPr>
        <p:cNvPr id="1" name=""/>
        <p:cNvGrpSpPr/>
        <p:nvPr/>
      </p:nvGrpSpPr>
      <p:grpSpPr>
        <a:xfrm>
          <a:off x="0" y="0"/>
          <a:ext cx="0" cy="0"/>
          <a:chOff x="0" y="0"/>
          <a:chExt cx="0" cy="0"/>
        </a:xfrm>
      </p:grpSpPr>
      <p:sp>
        <p:nvSpPr>
          <p:cNvPr id="14" name="Picture Placeholder 26"/>
          <p:cNvSpPr>
            <a:spLocks noGrp="1"/>
          </p:cNvSpPr>
          <p:nvPr>
            <p:ph type="pic" sz="quarter" idx="10"/>
          </p:nvPr>
        </p:nvSpPr>
        <p:spPr>
          <a:xfrm>
            <a:off x="7418145" y="1646238"/>
            <a:ext cx="5492541" cy="599304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5" name="Picture Placeholder 26"/>
          <p:cNvSpPr>
            <a:spLocks noGrp="1"/>
          </p:cNvSpPr>
          <p:nvPr>
            <p:ph type="pic" sz="quarter" idx="11"/>
          </p:nvPr>
        </p:nvSpPr>
        <p:spPr>
          <a:xfrm>
            <a:off x="1676400" y="6073540"/>
            <a:ext cx="5492541" cy="599304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6" name="Picture Placeholder 26"/>
          <p:cNvSpPr>
            <a:spLocks noGrp="1"/>
          </p:cNvSpPr>
          <p:nvPr>
            <p:ph type="pic" sz="quarter" idx="12"/>
          </p:nvPr>
        </p:nvSpPr>
        <p:spPr>
          <a:xfrm>
            <a:off x="1676400" y="1646238"/>
            <a:ext cx="5492541" cy="4215203"/>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7" name="Picture Placeholder 26"/>
          <p:cNvSpPr>
            <a:spLocks noGrp="1"/>
          </p:cNvSpPr>
          <p:nvPr>
            <p:ph type="pic" sz="quarter" idx="13"/>
          </p:nvPr>
        </p:nvSpPr>
        <p:spPr>
          <a:xfrm>
            <a:off x="7418144" y="7851385"/>
            <a:ext cx="5492541" cy="4215203"/>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7" name="TextBox 6"/>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138720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Design Process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1676400" y="0"/>
            <a:ext cx="6024607" cy="1371600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4" name="TextBox 3"/>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962745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Design &amp; Print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9020548" y="1756"/>
            <a:ext cx="6663989" cy="10056644"/>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9" name="Picture Placeholder 26"/>
          <p:cNvSpPr>
            <a:spLocks noGrp="1"/>
          </p:cNvSpPr>
          <p:nvPr>
            <p:ph type="pic" sz="quarter" idx="11"/>
          </p:nvPr>
        </p:nvSpPr>
        <p:spPr>
          <a:xfrm>
            <a:off x="16043611" y="3659356"/>
            <a:ext cx="6663989" cy="10056644"/>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502419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1-Cover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5435600" y="3057525"/>
            <a:ext cx="13512800" cy="76009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3" name="TextBox 1"/>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584788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Photography Slide">
    <p:spTree>
      <p:nvGrpSpPr>
        <p:cNvPr id="1" name=""/>
        <p:cNvGrpSpPr/>
        <p:nvPr/>
      </p:nvGrpSpPr>
      <p:grpSpPr>
        <a:xfrm>
          <a:off x="0" y="0"/>
          <a:ext cx="0" cy="0"/>
          <a:chOff x="0" y="0"/>
          <a:chExt cx="0" cy="0"/>
        </a:xfrm>
      </p:grpSpPr>
      <p:sp>
        <p:nvSpPr>
          <p:cNvPr id="3" name="Picture Placeholder 26"/>
          <p:cNvSpPr>
            <a:spLocks noGrp="1"/>
          </p:cNvSpPr>
          <p:nvPr>
            <p:ph type="pic" sz="quarter" idx="10"/>
          </p:nvPr>
        </p:nvSpPr>
        <p:spPr>
          <a:xfrm>
            <a:off x="1676400" y="1646238"/>
            <a:ext cx="21031201" cy="12069762"/>
          </a:xfrm>
          <a:prstGeom prst="rect">
            <a:avLst/>
          </a:prstGeom>
          <a:solidFill>
            <a:schemeClr val="accent2"/>
          </a:solidFill>
        </p:spPr>
        <p:txBody>
          <a:bodyPr/>
          <a:lstStyle>
            <a:lvl1pPr marL="0" indent="0">
              <a:buFontTx/>
              <a:buNone/>
              <a:defRPr sz="4000">
                <a:solidFill>
                  <a:schemeClr val="bg1"/>
                </a:solidFill>
                <a:latin typeface="Montserrat Light" panose="00000400000000000000" pitchFamily="50" charset="0"/>
              </a:defRPr>
            </a:lvl1pPr>
          </a:lstStyle>
          <a:p>
            <a:endParaRPr lang="en-US"/>
          </a:p>
        </p:txBody>
      </p:sp>
      <p:sp>
        <p:nvSpPr>
          <p:cNvPr id="4" name="TextBox 3"/>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4146939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Our Studio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819900" cy="13716000"/>
          </a:xfrm>
          <a:custGeom>
            <a:avLst/>
            <a:gdLst>
              <a:gd name="connsiteX0" fmla="*/ 0 w 6819900"/>
              <a:gd name="connsiteY0" fmla="*/ 0 h 13716000"/>
              <a:gd name="connsiteX1" fmla="*/ 6819900 w 6819900"/>
              <a:gd name="connsiteY1" fmla="*/ 0 h 13716000"/>
              <a:gd name="connsiteX2" fmla="*/ 6819900 w 6819900"/>
              <a:gd name="connsiteY2" fmla="*/ 13716000 h 13716000"/>
              <a:gd name="connsiteX3" fmla="*/ 0 w 6819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6819900" h="13716000">
                <a:moveTo>
                  <a:pt x="0" y="0"/>
                </a:moveTo>
                <a:lnTo>
                  <a:pt x="6819900" y="0"/>
                </a:lnTo>
                <a:lnTo>
                  <a:pt x="6819900" y="13716000"/>
                </a:lnTo>
                <a:lnTo>
                  <a:pt x="0" y="13716000"/>
                </a:lnTo>
                <a:close/>
              </a:path>
            </a:pathLst>
          </a:custGeom>
        </p:spPr>
        <p:txBody>
          <a:bodyPr wrap="square">
            <a:noAutofit/>
          </a:bodyPr>
          <a:lstStyle>
            <a:lvl1pPr marL="0" indent="0">
              <a:buFontTx/>
              <a:buNone/>
              <a:defRPr sz="2600">
                <a:solidFill>
                  <a:schemeClr val="accent2"/>
                </a:solidFill>
                <a:latin typeface="Montserrat Light" panose="00000400000000000000" pitchFamily="50" charset="0"/>
              </a:defRPr>
            </a:lvl1pPr>
          </a:lstStyle>
          <a:p>
            <a:endParaRPr lang="en-US"/>
          </a:p>
        </p:txBody>
      </p:sp>
      <p:sp>
        <p:nvSpPr>
          <p:cNvPr id="11" name="Picture Placeholder 10"/>
          <p:cNvSpPr>
            <a:spLocks noGrp="1"/>
          </p:cNvSpPr>
          <p:nvPr>
            <p:ph type="pic" sz="quarter" idx="11"/>
          </p:nvPr>
        </p:nvSpPr>
        <p:spPr>
          <a:xfrm>
            <a:off x="7115946" y="0"/>
            <a:ext cx="6819900" cy="6709978"/>
          </a:xfrm>
          <a:custGeom>
            <a:avLst/>
            <a:gdLst>
              <a:gd name="connsiteX0" fmla="*/ 0 w 6819900"/>
              <a:gd name="connsiteY0" fmla="*/ 0 h 6709978"/>
              <a:gd name="connsiteX1" fmla="*/ 6819900 w 6819900"/>
              <a:gd name="connsiteY1" fmla="*/ 0 h 6709978"/>
              <a:gd name="connsiteX2" fmla="*/ 6819900 w 6819900"/>
              <a:gd name="connsiteY2" fmla="*/ 6709978 h 6709978"/>
              <a:gd name="connsiteX3" fmla="*/ 0 w 6819900"/>
              <a:gd name="connsiteY3" fmla="*/ 6709978 h 6709978"/>
            </a:gdLst>
            <a:ahLst/>
            <a:cxnLst>
              <a:cxn ang="0">
                <a:pos x="connsiteX0" y="connsiteY0"/>
              </a:cxn>
              <a:cxn ang="0">
                <a:pos x="connsiteX1" y="connsiteY1"/>
              </a:cxn>
              <a:cxn ang="0">
                <a:pos x="connsiteX2" y="connsiteY2"/>
              </a:cxn>
              <a:cxn ang="0">
                <a:pos x="connsiteX3" y="connsiteY3"/>
              </a:cxn>
            </a:cxnLst>
            <a:rect l="l" t="t" r="r" b="b"/>
            <a:pathLst>
              <a:path w="6819900" h="6709978">
                <a:moveTo>
                  <a:pt x="0" y="0"/>
                </a:moveTo>
                <a:lnTo>
                  <a:pt x="6819900" y="0"/>
                </a:lnTo>
                <a:lnTo>
                  <a:pt x="6819900" y="6709978"/>
                </a:lnTo>
                <a:lnTo>
                  <a:pt x="0" y="6709978"/>
                </a:lnTo>
                <a:close/>
              </a:path>
            </a:pathLst>
          </a:custGeom>
        </p:spPr>
        <p:txBody>
          <a:bodyPr wrap="square">
            <a:noAutofit/>
          </a:bodyPr>
          <a:lstStyle>
            <a:lvl1pPr marL="0" indent="0">
              <a:buFontTx/>
              <a:buNone/>
              <a:defRPr sz="2600">
                <a:solidFill>
                  <a:schemeClr val="accent2"/>
                </a:solidFill>
                <a:latin typeface="Montserrat Light" panose="00000400000000000000" pitchFamily="50" charset="0"/>
              </a:defRPr>
            </a:lvl1pPr>
          </a:lstStyle>
          <a:p>
            <a:endParaRPr lang="en-US"/>
          </a:p>
        </p:txBody>
      </p:sp>
      <p:sp>
        <p:nvSpPr>
          <p:cNvPr id="10" name="Picture Placeholder 9"/>
          <p:cNvSpPr>
            <a:spLocks noGrp="1"/>
          </p:cNvSpPr>
          <p:nvPr>
            <p:ph type="pic" sz="quarter" idx="12"/>
          </p:nvPr>
        </p:nvSpPr>
        <p:spPr>
          <a:xfrm>
            <a:off x="7115946" y="7000240"/>
            <a:ext cx="6819900" cy="6715760"/>
          </a:xfrm>
          <a:custGeom>
            <a:avLst/>
            <a:gdLst>
              <a:gd name="connsiteX0" fmla="*/ 0 w 6819900"/>
              <a:gd name="connsiteY0" fmla="*/ 0 h 6715760"/>
              <a:gd name="connsiteX1" fmla="*/ 6819900 w 6819900"/>
              <a:gd name="connsiteY1" fmla="*/ 0 h 6715760"/>
              <a:gd name="connsiteX2" fmla="*/ 6819900 w 6819900"/>
              <a:gd name="connsiteY2" fmla="*/ 6715760 h 6715760"/>
              <a:gd name="connsiteX3" fmla="*/ 0 w 6819900"/>
              <a:gd name="connsiteY3" fmla="*/ 6715760 h 6715760"/>
            </a:gdLst>
            <a:ahLst/>
            <a:cxnLst>
              <a:cxn ang="0">
                <a:pos x="connsiteX0" y="connsiteY0"/>
              </a:cxn>
              <a:cxn ang="0">
                <a:pos x="connsiteX1" y="connsiteY1"/>
              </a:cxn>
              <a:cxn ang="0">
                <a:pos x="connsiteX2" y="connsiteY2"/>
              </a:cxn>
              <a:cxn ang="0">
                <a:pos x="connsiteX3" y="connsiteY3"/>
              </a:cxn>
            </a:cxnLst>
            <a:rect l="l" t="t" r="r" b="b"/>
            <a:pathLst>
              <a:path w="6819900" h="6715760">
                <a:moveTo>
                  <a:pt x="0" y="0"/>
                </a:moveTo>
                <a:lnTo>
                  <a:pt x="6819900" y="0"/>
                </a:lnTo>
                <a:lnTo>
                  <a:pt x="6819900" y="6715760"/>
                </a:lnTo>
                <a:lnTo>
                  <a:pt x="0" y="6715760"/>
                </a:lnTo>
                <a:close/>
              </a:path>
            </a:pathLst>
          </a:custGeom>
        </p:spPr>
        <p:txBody>
          <a:bodyPr wrap="square">
            <a:noAutofit/>
          </a:bodyPr>
          <a:lstStyle>
            <a:lvl1pPr marL="0" indent="0">
              <a:buFontTx/>
              <a:buNone/>
              <a:defRPr sz="2600">
                <a:solidFill>
                  <a:schemeClr val="accent2"/>
                </a:solidFill>
                <a:latin typeface="Montserrat Light" panose="00000400000000000000" pitchFamily="50" charset="0"/>
              </a:defRPr>
            </a:lvl1pPr>
          </a:lstStyle>
          <a:p>
            <a:endParaRPr lang="en-US"/>
          </a:p>
        </p:txBody>
      </p:sp>
    </p:spTree>
    <p:extLst>
      <p:ext uri="{BB962C8B-B14F-4D97-AF65-F5344CB8AC3E}">
        <p14:creationId xmlns:p14="http://schemas.microsoft.com/office/powerpoint/2010/main" val="2940694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Customer Testemonials Slide">
    <p:spTree>
      <p:nvGrpSpPr>
        <p:cNvPr id="1" name=""/>
        <p:cNvGrpSpPr/>
        <p:nvPr/>
      </p:nvGrpSpPr>
      <p:grpSpPr>
        <a:xfrm>
          <a:off x="0" y="0"/>
          <a:ext cx="0" cy="0"/>
          <a:chOff x="0" y="0"/>
          <a:chExt cx="0" cy="0"/>
        </a:xfrm>
      </p:grpSpPr>
      <p:sp>
        <p:nvSpPr>
          <p:cNvPr id="12" name="Picture Placeholder 26"/>
          <p:cNvSpPr>
            <a:spLocks noGrp="1"/>
          </p:cNvSpPr>
          <p:nvPr>
            <p:ph type="pic" sz="quarter" idx="13"/>
          </p:nvPr>
        </p:nvSpPr>
        <p:spPr>
          <a:xfrm>
            <a:off x="2827293" y="7373188"/>
            <a:ext cx="3203409" cy="320340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3" name="Picture Placeholder 26"/>
          <p:cNvSpPr>
            <a:spLocks noGrp="1"/>
          </p:cNvSpPr>
          <p:nvPr>
            <p:ph type="pic" sz="quarter" idx="14"/>
          </p:nvPr>
        </p:nvSpPr>
        <p:spPr>
          <a:xfrm>
            <a:off x="13775555" y="7373188"/>
            <a:ext cx="3203409" cy="320340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8" name="Picture Placeholder 26"/>
          <p:cNvSpPr>
            <a:spLocks noGrp="1"/>
          </p:cNvSpPr>
          <p:nvPr>
            <p:ph type="pic" sz="quarter" idx="15"/>
          </p:nvPr>
        </p:nvSpPr>
        <p:spPr>
          <a:xfrm>
            <a:off x="13775555" y="1646238"/>
            <a:ext cx="3203409" cy="320340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891057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Slide with Right Picture">
    <p:spTree>
      <p:nvGrpSpPr>
        <p:cNvPr id="1" name=""/>
        <p:cNvGrpSpPr/>
        <p:nvPr/>
      </p:nvGrpSpPr>
      <p:grpSpPr>
        <a:xfrm>
          <a:off x="0" y="0"/>
          <a:ext cx="0" cy="0"/>
          <a:chOff x="0" y="0"/>
          <a:chExt cx="0" cy="0"/>
        </a:xfrm>
      </p:grpSpPr>
      <p:sp>
        <p:nvSpPr>
          <p:cNvPr id="4" name="Picture Placeholder 26"/>
          <p:cNvSpPr>
            <a:spLocks noGrp="1"/>
          </p:cNvSpPr>
          <p:nvPr>
            <p:ph type="pic" sz="quarter" idx="10"/>
          </p:nvPr>
        </p:nvSpPr>
        <p:spPr>
          <a:xfrm>
            <a:off x="11933407" y="1646238"/>
            <a:ext cx="10774194" cy="10438327"/>
          </a:xfrm>
          <a:prstGeom prst="rect">
            <a:avLst/>
          </a:prstGeom>
        </p:spPr>
        <p:txBody>
          <a:bodyPr/>
          <a:lstStyle>
            <a:lvl1pPr marL="0" indent="0">
              <a:buFontTx/>
              <a:buNone/>
              <a:defRPr sz="4000">
                <a:solidFill>
                  <a:schemeClr val="accent2"/>
                </a:solidFill>
                <a:latin typeface="Montserrat Light" panose="00000400000000000000" pitchFamily="50" charset="0"/>
              </a:defRPr>
            </a:lvl1pPr>
          </a:lstStyle>
          <a:p>
            <a:endParaRPr lang="en-US"/>
          </a:p>
        </p:txBody>
      </p:sp>
      <p:sp>
        <p:nvSpPr>
          <p:cNvPr id="5" name="TextBox 4"/>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51482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Slide with Left Picture">
    <p:spTree>
      <p:nvGrpSpPr>
        <p:cNvPr id="1" name=""/>
        <p:cNvGrpSpPr/>
        <p:nvPr/>
      </p:nvGrpSpPr>
      <p:grpSpPr>
        <a:xfrm>
          <a:off x="0" y="0"/>
          <a:ext cx="0" cy="0"/>
          <a:chOff x="0" y="0"/>
          <a:chExt cx="0" cy="0"/>
        </a:xfrm>
      </p:grpSpPr>
      <p:sp>
        <p:nvSpPr>
          <p:cNvPr id="3" name="Picture Placeholder 26"/>
          <p:cNvSpPr>
            <a:spLocks noGrp="1"/>
          </p:cNvSpPr>
          <p:nvPr>
            <p:ph type="pic" sz="quarter" idx="10"/>
          </p:nvPr>
        </p:nvSpPr>
        <p:spPr>
          <a:xfrm>
            <a:off x="1676400" y="1646238"/>
            <a:ext cx="9229021" cy="10438327"/>
          </a:xfrm>
          <a:prstGeom prst="rect">
            <a:avLst/>
          </a:prstGeom>
        </p:spPr>
        <p:txBody>
          <a:bodyPr/>
          <a:lstStyle>
            <a:lvl1pPr marL="0" indent="0">
              <a:buFontTx/>
              <a:buNone/>
              <a:defRPr sz="4000">
                <a:solidFill>
                  <a:schemeClr val="accent2"/>
                </a:solidFill>
                <a:latin typeface="Montserrat Light" panose="00000400000000000000" pitchFamily="50" charset="0"/>
              </a:defRPr>
            </a:lvl1pPr>
          </a:lstStyle>
          <a:p>
            <a:endParaRPr lang="en-US"/>
          </a:p>
        </p:txBody>
      </p:sp>
      <p:sp>
        <p:nvSpPr>
          <p:cNvPr id="5" name="TextBox 4"/>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496540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Our Portfolio">
    <p:spTree>
      <p:nvGrpSpPr>
        <p:cNvPr id="1" name=""/>
        <p:cNvGrpSpPr/>
        <p:nvPr/>
      </p:nvGrpSpPr>
      <p:grpSpPr>
        <a:xfrm>
          <a:off x="0" y="0"/>
          <a:ext cx="0" cy="0"/>
          <a:chOff x="0" y="0"/>
          <a:chExt cx="0" cy="0"/>
        </a:xfrm>
      </p:grpSpPr>
      <p:sp>
        <p:nvSpPr>
          <p:cNvPr id="10" name="Picture Placeholder 26"/>
          <p:cNvSpPr>
            <a:spLocks noGrp="1"/>
          </p:cNvSpPr>
          <p:nvPr>
            <p:ph type="pic" sz="quarter" idx="10"/>
          </p:nvPr>
        </p:nvSpPr>
        <p:spPr>
          <a:xfrm>
            <a:off x="14688151" y="1646238"/>
            <a:ext cx="8019449" cy="10438327"/>
          </a:xfrm>
          <a:prstGeom prst="rect">
            <a:avLst/>
          </a:prstGeom>
        </p:spPr>
        <p:txBody>
          <a:bodyPr/>
          <a:lstStyle>
            <a:lvl1pPr marL="0" indent="0">
              <a:buFontTx/>
              <a:buNone/>
              <a:defRPr sz="2600">
                <a:solidFill>
                  <a:schemeClr val="accent2"/>
                </a:solidFill>
                <a:latin typeface="Montserrat Light" panose="00000400000000000000" pitchFamily="50" charset="0"/>
              </a:defRPr>
            </a:lvl1pPr>
          </a:lstStyle>
          <a:p>
            <a:endParaRPr lang="en-US"/>
          </a:p>
        </p:txBody>
      </p:sp>
      <p:sp>
        <p:nvSpPr>
          <p:cNvPr id="11" name="Picture Placeholder 26"/>
          <p:cNvSpPr>
            <a:spLocks noGrp="1"/>
          </p:cNvSpPr>
          <p:nvPr>
            <p:ph type="pic" sz="quarter" idx="11"/>
          </p:nvPr>
        </p:nvSpPr>
        <p:spPr>
          <a:xfrm>
            <a:off x="8182275" y="5871411"/>
            <a:ext cx="6159501" cy="3928074"/>
          </a:xfrm>
          <a:prstGeom prst="rect">
            <a:avLst/>
          </a:prstGeom>
        </p:spPr>
        <p:txBody>
          <a:bodyPr/>
          <a:lstStyle>
            <a:lvl1pPr marL="0" indent="0">
              <a:buFontTx/>
              <a:buNone/>
              <a:defRPr sz="2600">
                <a:solidFill>
                  <a:schemeClr val="accent2"/>
                </a:solidFill>
                <a:latin typeface="Montserrat Light" panose="00000400000000000000" pitchFamily="50" charset="0"/>
              </a:defRPr>
            </a:lvl1pPr>
          </a:lstStyle>
          <a:p>
            <a:endParaRPr lang="en-US"/>
          </a:p>
        </p:txBody>
      </p:sp>
      <p:sp>
        <p:nvSpPr>
          <p:cNvPr id="12" name="Picture Placeholder 26"/>
          <p:cNvSpPr>
            <a:spLocks noGrp="1"/>
          </p:cNvSpPr>
          <p:nvPr>
            <p:ph type="pic" sz="quarter" idx="12"/>
          </p:nvPr>
        </p:nvSpPr>
        <p:spPr>
          <a:xfrm>
            <a:off x="1663700" y="8170991"/>
            <a:ext cx="6159501" cy="3928074"/>
          </a:xfrm>
          <a:prstGeom prst="rect">
            <a:avLst/>
          </a:prstGeom>
        </p:spPr>
        <p:txBody>
          <a:bodyPr/>
          <a:lstStyle>
            <a:lvl1pPr marL="0" indent="0">
              <a:buFontTx/>
              <a:buNone/>
              <a:defRPr sz="26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7284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5-Photo Gallery Slide 01">
    <p:spTree>
      <p:nvGrpSpPr>
        <p:cNvPr id="1" name=""/>
        <p:cNvGrpSpPr/>
        <p:nvPr/>
      </p:nvGrpSpPr>
      <p:grpSpPr>
        <a:xfrm>
          <a:off x="0" y="0"/>
          <a:ext cx="0" cy="0"/>
          <a:chOff x="0" y="0"/>
          <a:chExt cx="0" cy="0"/>
        </a:xfrm>
      </p:grpSpPr>
      <p:sp>
        <p:nvSpPr>
          <p:cNvPr id="9" name="Picture Placeholder 26"/>
          <p:cNvSpPr>
            <a:spLocks noGrp="1"/>
          </p:cNvSpPr>
          <p:nvPr>
            <p:ph type="pic" sz="quarter" idx="11"/>
          </p:nvPr>
        </p:nvSpPr>
        <p:spPr>
          <a:xfrm>
            <a:off x="1676401" y="1646238"/>
            <a:ext cx="10411881" cy="104203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0" name="Picture Placeholder 26"/>
          <p:cNvSpPr>
            <a:spLocks noGrp="1"/>
          </p:cNvSpPr>
          <p:nvPr>
            <p:ph type="pic" sz="quarter" idx="12"/>
          </p:nvPr>
        </p:nvSpPr>
        <p:spPr>
          <a:xfrm>
            <a:off x="12295719" y="1646238"/>
            <a:ext cx="10411881" cy="104203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5" name="TextBox 4"/>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1817577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6-Photo Gallery Slide 02">
    <p:spTree>
      <p:nvGrpSpPr>
        <p:cNvPr id="1" name=""/>
        <p:cNvGrpSpPr/>
        <p:nvPr/>
      </p:nvGrpSpPr>
      <p:grpSpPr>
        <a:xfrm>
          <a:off x="0" y="0"/>
          <a:ext cx="0" cy="0"/>
          <a:chOff x="0" y="0"/>
          <a:chExt cx="0" cy="0"/>
        </a:xfrm>
      </p:grpSpPr>
      <p:sp>
        <p:nvSpPr>
          <p:cNvPr id="9" name="Picture Placeholder 26"/>
          <p:cNvSpPr>
            <a:spLocks noGrp="1"/>
          </p:cNvSpPr>
          <p:nvPr>
            <p:ph type="pic" sz="quarter" idx="11"/>
          </p:nvPr>
        </p:nvSpPr>
        <p:spPr>
          <a:xfrm>
            <a:off x="1676401" y="6962268"/>
            <a:ext cx="10411881" cy="51043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7" name="Picture Placeholder 26"/>
          <p:cNvSpPr>
            <a:spLocks noGrp="1"/>
          </p:cNvSpPr>
          <p:nvPr>
            <p:ph type="pic" sz="quarter" idx="12"/>
          </p:nvPr>
        </p:nvSpPr>
        <p:spPr>
          <a:xfrm>
            <a:off x="12295719" y="1646238"/>
            <a:ext cx="10411881" cy="51043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5" name="TextBox 4"/>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549767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7-Photo Gallery Slide 03">
    <p:spTree>
      <p:nvGrpSpPr>
        <p:cNvPr id="1" name=""/>
        <p:cNvGrpSpPr/>
        <p:nvPr/>
      </p:nvGrpSpPr>
      <p:grpSpPr>
        <a:xfrm>
          <a:off x="0" y="0"/>
          <a:ext cx="0" cy="0"/>
          <a:chOff x="0" y="0"/>
          <a:chExt cx="0" cy="0"/>
        </a:xfrm>
      </p:grpSpPr>
      <p:sp>
        <p:nvSpPr>
          <p:cNvPr id="12" name="Picture Placeholder 26"/>
          <p:cNvSpPr>
            <a:spLocks noGrp="1"/>
          </p:cNvSpPr>
          <p:nvPr>
            <p:ph type="pic" sz="quarter" idx="11"/>
          </p:nvPr>
        </p:nvSpPr>
        <p:spPr>
          <a:xfrm>
            <a:off x="1676401" y="1646238"/>
            <a:ext cx="6872111" cy="6900996"/>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3" name="Picture Placeholder 26"/>
          <p:cNvSpPr>
            <a:spLocks noGrp="1"/>
          </p:cNvSpPr>
          <p:nvPr>
            <p:ph type="pic" sz="quarter" idx="12"/>
          </p:nvPr>
        </p:nvSpPr>
        <p:spPr>
          <a:xfrm>
            <a:off x="15835489" y="1646238"/>
            <a:ext cx="6872111" cy="6900996"/>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4" name="Picture Placeholder 26"/>
          <p:cNvSpPr>
            <a:spLocks noGrp="1"/>
          </p:cNvSpPr>
          <p:nvPr>
            <p:ph type="pic" sz="quarter" idx="13"/>
          </p:nvPr>
        </p:nvSpPr>
        <p:spPr>
          <a:xfrm>
            <a:off x="8755944" y="1646238"/>
            <a:ext cx="6872111" cy="6900996"/>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517534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8-Photo Gallery Slide 04">
    <p:spTree>
      <p:nvGrpSpPr>
        <p:cNvPr id="1" name=""/>
        <p:cNvGrpSpPr/>
        <p:nvPr/>
      </p:nvGrpSpPr>
      <p:grpSpPr>
        <a:xfrm>
          <a:off x="0" y="0"/>
          <a:ext cx="0" cy="0"/>
          <a:chOff x="0" y="0"/>
          <a:chExt cx="0" cy="0"/>
        </a:xfrm>
      </p:grpSpPr>
      <p:sp>
        <p:nvSpPr>
          <p:cNvPr id="10" name="Picture Placeholder 26"/>
          <p:cNvSpPr>
            <a:spLocks noGrp="1"/>
          </p:cNvSpPr>
          <p:nvPr>
            <p:ph type="pic" sz="quarter" idx="12"/>
          </p:nvPr>
        </p:nvSpPr>
        <p:spPr>
          <a:xfrm>
            <a:off x="8755945" y="1646238"/>
            <a:ext cx="6872111" cy="51043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1" name="Picture Placeholder 26"/>
          <p:cNvSpPr>
            <a:spLocks noGrp="1"/>
          </p:cNvSpPr>
          <p:nvPr>
            <p:ph type="pic" sz="quarter" idx="13"/>
          </p:nvPr>
        </p:nvSpPr>
        <p:spPr>
          <a:xfrm>
            <a:off x="15835489" y="6962269"/>
            <a:ext cx="6872111" cy="51043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2" name="Picture Placeholder 26"/>
          <p:cNvSpPr>
            <a:spLocks noGrp="1"/>
          </p:cNvSpPr>
          <p:nvPr>
            <p:ph type="pic" sz="quarter" idx="14"/>
          </p:nvPr>
        </p:nvSpPr>
        <p:spPr>
          <a:xfrm>
            <a:off x="1676400" y="6962269"/>
            <a:ext cx="6872111" cy="510431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513724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2-Section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10312400" y="3057525"/>
            <a:ext cx="12395200" cy="76009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3" name="TextBox 1"/>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645987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9-Photo Gallery Slide 05">
    <p:spTree>
      <p:nvGrpSpPr>
        <p:cNvPr id="1" name=""/>
        <p:cNvGrpSpPr/>
        <p:nvPr/>
      </p:nvGrpSpPr>
      <p:grpSpPr>
        <a:xfrm>
          <a:off x="0" y="0"/>
          <a:ext cx="0" cy="0"/>
          <a:chOff x="0" y="0"/>
          <a:chExt cx="0" cy="0"/>
        </a:xfrm>
      </p:grpSpPr>
      <p:sp>
        <p:nvSpPr>
          <p:cNvPr id="14" name="Picture Placeholder 26"/>
          <p:cNvSpPr>
            <a:spLocks noGrp="1"/>
          </p:cNvSpPr>
          <p:nvPr>
            <p:ph type="pic" sz="quarter" idx="12"/>
          </p:nvPr>
        </p:nvSpPr>
        <p:spPr>
          <a:xfrm>
            <a:off x="17605376" y="1646238"/>
            <a:ext cx="5102224" cy="104203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5" name="Picture Placeholder 26"/>
          <p:cNvSpPr>
            <a:spLocks noGrp="1"/>
          </p:cNvSpPr>
          <p:nvPr>
            <p:ph type="pic" sz="quarter" idx="13"/>
          </p:nvPr>
        </p:nvSpPr>
        <p:spPr>
          <a:xfrm>
            <a:off x="12295719" y="1646238"/>
            <a:ext cx="5102224" cy="104203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6" name="Picture Placeholder 26"/>
          <p:cNvSpPr>
            <a:spLocks noGrp="1"/>
          </p:cNvSpPr>
          <p:nvPr>
            <p:ph type="pic" sz="quarter" idx="14"/>
          </p:nvPr>
        </p:nvSpPr>
        <p:spPr>
          <a:xfrm>
            <a:off x="6986058" y="1646238"/>
            <a:ext cx="5102224" cy="104203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7" name="Picture Placeholder 26"/>
          <p:cNvSpPr>
            <a:spLocks noGrp="1"/>
          </p:cNvSpPr>
          <p:nvPr>
            <p:ph type="pic" sz="quarter" idx="15"/>
          </p:nvPr>
        </p:nvSpPr>
        <p:spPr>
          <a:xfrm>
            <a:off x="1676398" y="1646238"/>
            <a:ext cx="5102224" cy="1042035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7" name="TextBox 6"/>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249140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0-Photo Gallery Slide 06">
    <p:spTree>
      <p:nvGrpSpPr>
        <p:cNvPr id="1" name=""/>
        <p:cNvGrpSpPr/>
        <p:nvPr/>
      </p:nvGrpSpPr>
      <p:grpSpPr>
        <a:xfrm>
          <a:off x="0" y="0"/>
          <a:ext cx="0" cy="0"/>
          <a:chOff x="0" y="0"/>
          <a:chExt cx="0" cy="0"/>
        </a:xfrm>
      </p:grpSpPr>
      <p:sp>
        <p:nvSpPr>
          <p:cNvPr id="20" name="Picture Placeholder 26"/>
          <p:cNvSpPr>
            <a:spLocks noGrp="1"/>
          </p:cNvSpPr>
          <p:nvPr>
            <p:ph type="pic" sz="quarter" idx="12"/>
          </p:nvPr>
        </p:nvSpPr>
        <p:spPr>
          <a:xfrm>
            <a:off x="12295717" y="1646238"/>
            <a:ext cx="10411883"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1" name="Picture Placeholder 26"/>
          <p:cNvSpPr>
            <a:spLocks noGrp="1"/>
          </p:cNvSpPr>
          <p:nvPr>
            <p:ph type="pic" sz="quarter" idx="13"/>
          </p:nvPr>
        </p:nvSpPr>
        <p:spPr>
          <a:xfrm>
            <a:off x="1676401" y="1646238"/>
            <a:ext cx="10411883"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2" name="Picture Placeholder 26"/>
          <p:cNvSpPr>
            <a:spLocks noGrp="1"/>
          </p:cNvSpPr>
          <p:nvPr>
            <p:ph type="pic" sz="quarter" idx="14"/>
          </p:nvPr>
        </p:nvSpPr>
        <p:spPr>
          <a:xfrm>
            <a:off x="1676401" y="6991845"/>
            <a:ext cx="6872111"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3" name="Picture Placeholder 26"/>
          <p:cNvSpPr>
            <a:spLocks noGrp="1"/>
          </p:cNvSpPr>
          <p:nvPr>
            <p:ph type="pic" sz="quarter" idx="15"/>
          </p:nvPr>
        </p:nvSpPr>
        <p:spPr>
          <a:xfrm>
            <a:off x="15835489" y="6991845"/>
            <a:ext cx="6872111"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4" name="Picture Placeholder 26"/>
          <p:cNvSpPr>
            <a:spLocks noGrp="1"/>
          </p:cNvSpPr>
          <p:nvPr>
            <p:ph type="pic" sz="quarter" idx="16"/>
          </p:nvPr>
        </p:nvSpPr>
        <p:spPr>
          <a:xfrm>
            <a:off x="8755945" y="6991845"/>
            <a:ext cx="6872111"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8" name="TextBox 7"/>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979882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Photo Gallery Slide 07">
    <p:spTree>
      <p:nvGrpSpPr>
        <p:cNvPr id="1" name=""/>
        <p:cNvGrpSpPr/>
        <p:nvPr/>
      </p:nvGrpSpPr>
      <p:grpSpPr>
        <a:xfrm>
          <a:off x="0" y="0"/>
          <a:ext cx="0" cy="0"/>
          <a:chOff x="0" y="0"/>
          <a:chExt cx="0" cy="0"/>
        </a:xfrm>
      </p:grpSpPr>
      <p:sp>
        <p:nvSpPr>
          <p:cNvPr id="19" name="Picture Placeholder 26"/>
          <p:cNvSpPr>
            <a:spLocks noGrp="1"/>
          </p:cNvSpPr>
          <p:nvPr>
            <p:ph type="pic" sz="quarter" idx="12"/>
          </p:nvPr>
        </p:nvSpPr>
        <p:spPr>
          <a:xfrm>
            <a:off x="15835488" y="1646238"/>
            <a:ext cx="6872112"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5" name="Picture Placeholder 26"/>
          <p:cNvSpPr>
            <a:spLocks noGrp="1"/>
          </p:cNvSpPr>
          <p:nvPr>
            <p:ph type="pic" sz="quarter" idx="13"/>
          </p:nvPr>
        </p:nvSpPr>
        <p:spPr>
          <a:xfrm>
            <a:off x="8755944" y="1646238"/>
            <a:ext cx="6872112"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6" name="Picture Placeholder 26"/>
          <p:cNvSpPr>
            <a:spLocks noGrp="1"/>
          </p:cNvSpPr>
          <p:nvPr>
            <p:ph type="pic" sz="quarter" idx="14"/>
          </p:nvPr>
        </p:nvSpPr>
        <p:spPr>
          <a:xfrm>
            <a:off x="1676401" y="1646238"/>
            <a:ext cx="6872112"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7" name="Picture Placeholder 26"/>
          <p:cNvSpPr>
            <a:spLocks noGrp="1"/>
          </p:cNvSpPr>
          <p:nvPr>
            <p:ph type="pic" sz="quarter" idx="15"/>
          </p:nvPr>
        </p:nvSpPr>
        <p:spPr>
          <a:xfrm>
            <a:off x="15835488" y="6958873"/>
            <a:ext cx="6872112"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8" name="Picture Placeholder 26"/>
          <p:cNvSpPr>
            <a:spLocks noGrp="1"/>
          </p:cNvSpPr>
          <p:nvPr>
            <p:ph type="pic" sz="quarter" idx="16"/>
          </p:nvPr>
        </p:nvSpPr>
        <p:spPr>
          <a:xfrm>
            <a:off x="8755944" y="6958873"/>
            <a:ext cx="6872112"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9" name="Picture Placeholder 26"/>
          <p:cNvSpPr>
            <a:spLocks noGrp="1"/>
          </p:cNvSpPr>
          <p:nvPr>
            <p:ph type="pic" sz="quarter" idx="17"/>
          </p:nvPr>
        </p:nvSpPr>
        <p:spPr>
          <a:xfrm>
            <a:off x="1676401" y="6958873"/>
            <a:ext cx="6872112" cy="50837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9" name="TextBox 8"/>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133501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2-Photo Gallery Slide 08">
    <p:spTree>
      <p:nvGrpSpPr>
        <p:cNvPr id="1" name=""/>
        <p:cNvGrpSpPr/>
        <p:nvPr/>
      </p:nvGrpSpPr>
      <p:grpSpPr>
        <a:xfrm>
          <a:off x="0" y="0"/>
          <a:ext cx="0" cy="0"/>
          <a:chOff x="0" y="0"/>
          <a:chExt cx="0" cy="0"/>
        </a:xfrm>
      </p:grpSpPr>
      <p:sp>
        <p:nvSpPr>
          <p:cNvPr id="18" name="Picture Placeholder 26"/>
          <p:cNvSpPr>
            <a:spLocks noGrp="1"/>
          </p:cNvSpPr>
          <p:nvPr>
            <p:ph type="pic" sz="quarter" idx="14"/>
          </p:nvPr>
        </p:nvSpPr>
        <p:spPr>
          <a:xfrm>
            <a:off x="1676401" y="1646238"/>
            <a:ext cx="6872112" cy="4271287"/>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0" name="Picture Placeholder 26"/>
          <p:cNvSpPr>
            <a:spLocks noGrp="1"/>
          </p:cNvSpPr>
          <p:nvPr>
            <p:ph type="pic" sz="quarter" idx="15"/>
          </p:nvPr>
        </p:nvSpPr>
        <p:spPr>
          <a:xfrm>
            <a:off x="1676401" y="6155450"/>
            <a:ext cx="6872112" cy="588867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1" name="Picture Placeholder 26"/>
          <p:cNvSpPr>
            <a:spLocks noGrp="1"/>
          </p:cNvSpPr>
          <p:nvPr>
            <p:ph type="pic" sz="quarter" idx="16"/>
          </p:nvPr>
        </p:nvSpPr>
        <p:spPr>
          <a:xfrm>
            <a:off x="15835488" y="1646236"/>
            <a:ext cx="6872112" cy="588867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2" name="Picture Placeholder 26"/>
          <p:cNvSpPr>
            <a:spLocks noGrp="1"/>
          </p:cNvSpPr>
          <p:nvPr>
            <p:ph type="pic" sz="quarter" idx="17"/>
          </p:nvPr>
        </p:nvSpPr>
        <p:spPr>
          <a:xfrm>
            <a:off x="15835488" y="7772842"/>
            <a:ext cx="6872112" cy="4271287"/>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3" name="Picture Placeholder 26"/>
          <p:cNvSpPr>
            <a:spLocks noGrp="1"/>
          </p:cNvSpPr>
          <p:nvPr>
            <p:ph type="pic" sz="quarter" idx="18"/>
          </p:nvPr>
        </p:nvSpPr>
        <p:spPr>
          <a:xfrm>
            <a:off x="8735292" y="1646236"/>
            <a:ext cx="6872112" cy="10397893"/>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8" name="TextBox 7"/>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786548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3-Photo Gallery Slide 09">
    <p:spTree>
      <p:nvGrpSpPr>
        <p:cNvPr id="1" name=""/>
        <p:cNvGrpSpPr/>
        <p:nvPr/>
      </p:nvGrpSpPr>
      <p:grpSpPr>
        <a:xfrm>
          <a:off x="0" y="0"/>
          <a:ext cx="0" cy="0"/>
          <a:chOff x="0" y="0"/>
          <a:chExt cx="0" cy="0"/>
        </a:xfrm>
      </p:grpSpPr>
      <p:sp>
        <p:nvSpPr>
          <p:cNvPr id="17" name="Picture Placeholder 26"/>
          <p:cNvSpPr>
            <a:spLocks noGrp="1"/>
          </p:cNvSpPr>
          <p:nvPr>
            <p:ph type="pic" sz="quarter" idx="14"/>
          </p:nvPr>
        </p:nvSpPr>
        <p:spPr>
          <a:xfrm>
            <a:off x="1676401" y="1646238"/>
            <a:ext cx="5102224" cy="513318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4" name="Picture Placeholder 26"/>
          <p:cNvSpPr>
            <a:spLocks noGrp="1"/>
          </p:cNvSpPr>
          <p:nvPr>
            <p:ph type="pic" sz="quarter" idx="16"/>
          </p:nvPr>
        </p:nvSpPr>
        <p:spPr>
          <a:xfrm>
            <a:off x="17605376" y="1646238"/>
            <a:ext cx="5102224" cy="513318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5" name="Picture Placeholder 26"/>
          <p:cNvSpPr>
            <a:spLocks noGrp="1"/>
          </p:cNvSpPr>
          <p:nvPr>
            <p:ph type="pic" sz="quarter" idx="17"/>
          </p:nvPr>
        </p:nvSpPr>
        <p:spPr>
          <a:xfrm>
            <a:off x="12295717" y="1646238"/>
            <a:ext cx="5102224" cy="513318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6" name="Picture Placeholder 26"/>
          <p:cNvSpPr>
            <a:spLocks noGrp="1"/>
          </p:cNvSpPr>
          <p:nvPr>
            <p:ph type="pic" sz="quarter" idx="18"/>
          </p:nvPr>
        </p:nvSpPr>
        <p:spPr>
          <a:xfrm>
            <a:off x="6986059" y="1646238"/>
            <a:ext cx="5102224" cy="513318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7" name="Picture Placeholder 26"/>
          <p:cNvSpPr>
            <a:spLocks noGrp="1"/>
          </p:cNvSpPr>
          <p:nvPr>
            <p:ph type="pic" sz="quarter" idx="19"/>
          </p:nvPr>
        </p:nvSpPr>
        <p:spPr>
          <a:xfrm>
            <a:off x="1676401" y="6933407"/>
            <a:ext cx="5102224" cy="513318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8" name="Picture Placeholder 26"/>
          <p:cNvSpPr>
            <a:spLocks noGrp="1"/>
          </p:cNvSpPr>
          <p:nvPr>
            <p:ph type="pic" sz="quarter" idx="20"/>
          </p:nvPr>
        </p:nvSpPr>
        <p:spPr>
          <a:xfrm>
            <a:off x="17605376" y="6933407"/>
            <a:ext cx="5102224" cy="513318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29" name="Picture Placeholder 26"/>
          <p:cNvSpPr>
            <a:spLocks noGrp="1"/>
          </p:cNvSpPr>
          <p:nvPr>
            <p:ph type="pic" sz="quarter" idx="21"/>
          </p:nvPr>
        </p:nvSpPr>
        <p:spPr>
          <a:xfrm>
            <a:off x="12295717" y="6933407"/>
            <a:ext cx="5102224" cy="513318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30" name="Picture Placeholder 26"/>
          <p:cNvSpPr>
            <a:spLocks noGrp="1"/>
          </p:cNvSpPr>
          <p:nvPr>
            <p:ph type="pic" sz="quarter" idx="22"/>
          </p:nvPr>
        </p:nvSpPr>
        <p:spPr>
          <a:xfrm>
            <a:off x="6986059" y="6933407"/>
            <a:ext cx="5102224" cy="513318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1" name="TextBox 10"/>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39783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4-Portfolio Section Slide">
    <p:spTree>
      <p:nvGrpSpPr>
        <p:cNvPr id="1" name=""/>
        <p:cNvGrpSpPr/>
        <p:nvPr/>
      </p:nvGrpSpPr>
      <p:grpSpPr>
        <a:xfrm>
          <a:off x="0" y="0"/>
          <a:ext cx="0" cy="0"/>
          <a:chOff x="0" y="0"/>
          <a:chExt cx="0" cy="0"/>
        </a:xfrm>
      </p:grpSpPr>
      <p:sp>
        <p:nvSpPr>
          <p:cNvPr id="5" name="Picture Placeholder 26"/>
          <p:cNvSpPr>
            <a:spLocks noGrp="1"/>
          </p:cNvSpPr>
          <p:nvPr userDrawn="1">
            <p:ph type="pic" sz="quarter" idx="10"/>
          </p:nvPr>
        </p:nvSpPr>
        <p:spPr>
          <a:xfrm>
            <a:off x="14464580" y="5660195"/>
            <a:ext cx="7868996" cy="4931750"/>
          </a:xfrm>
          <a:prstGeom prst="rect">
            <a:avLst/>
          </a:prstGeom>
        </p:spPr>
        <p:txBody>
          <a:bodyPr anchor="ctr" anchorCtr="0"/>
          <a:lstStyle>
            <a:lvl1pPr marL="0" indent="0" algn="ctr">
              <a:buFontTx/>
              <a:buNone/>
              <a:defRPr sz="2400">
                <a:solidFill>
                  <a:schemeClr val="accent2"/>
                </a:solidFill>
                <a:latin typeface="Montserrat Light" panose="00000400000000000000" pitchFamily="50" charset="0"/>
              </a:defRPr>
            </a:lvl1pPr>
          </a:lstStyle>
          <a:p>
            <a:endParaRPr lang="en-US"/>
          </a:p>
        </p:txBody>
      </p:sp>
      <p:sp>
        <p:nvSpPr>
          <p:cNvPr id="11" name="Picture Placeholder 26"/>
          <p:cNvSpPr>
            <a:spLocks noGrp="1"/>
          </p:cNvSpPr>
          <p:nvPr userDrawn="1">
            <p:ph type="pic" sz="quarter" idx="11"/>
          </p:nvPr>
        </p:nvSpPr>
        <p:spPr>
          <a:xfrm>
            <a:off x="11118103" y="5023564"/>
            <a:ext cx="3452330" cy="4612560"/>
          </a:xfrm>
          <a:prstGeom prst="rect">
            <a:avLst/>
          </a:prstGeom>
        </p:spPr>
        <p:txBody>
          <a:bodyPr anchor="ctr" anchorCtr="0"/>
          <a:lstStyle>
            <a:lvl1pPr marL="0" indent="0" algn="ctr">
              <a:buFontTx/>
              <a:buNone/>
              <a:defRPr sz="2000">
                <a:solidFill>
                  <a:schemeClr val="accent2"/>
                </a:solidFill>
                <a:latin typeface="Montserrat Light" panose="00000400000000000000" pitchFamily="50" charset="0"/>
              </a:defRPr>
            </a:lvl1pPr>
          </a:lstStyle>
          <a:p>
            <a:endParaRPr lang="en-US"/>
          </a:p>
        </p:txBody>
      </p:sp>
      <p:sp>
        <p:nvSpPr>
          <p:cNvPr id="12" name="Picture Placeholder 26"/>
          <p:cNvSpPr>
            <a:spLocks noGrp="1"/>
          </p:cNvSpPr>
          <p:nvPr userDrawn="1">
            <p:ph type="pic" sz="quarter" idx="12"/>
          </p:nvPr>
        </p:nvSpPr>
        <p:spPr>
          <a:xfrm>
            <a:off x="9967142" y="8106820"/>
            <a:ext cx="1487487" cy="2631505"/>
          </a:xfrm>
          <a:prstGeom prst="rect">
            <a:avLst/>
          </a:prstGeom>
        </p:spPr>
        <p:txBody>
          <a:bodyPr anchor="ctr" anchorCtr="0"/>
          <a:lstStyle>
            <a:lvl1pPr marL="0" indent="0" algn="ctr">
              <a:buFontTx/>
              <a:buNone/>
              <a:defRPr sz="2000">
                <a:solidFill>
                  <a:schemeClr val="accent2"/>
                </a:solidFill>
                <a:latin typeface="Montserrat Light" panose="00000400000000000000" pitchFamily="50" charset="0"/>
              </a:defRPr>
            </a:lvl1pPr>
          </a:lstStyle>
          <a:p>
            <a:endParaRPr lang="en-US" dirty="0"/>
          </a:p>
        </p:txBody>
      </p:sp>
    </p:spTree>
    <p:extLst>
      <p:ext uri="{BB962C8B-B14F-4D97-AF65-F5344CB8AC3E}">
        <p14:creationId xmlns:p14="http://schemas.microsoft.com/office/powerpoint/2010/main" val="3331678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5-Mobile App in The Hand Slide">
    <p:spTree>
      <p:nvGrpSpPr>
        <p:cNvPr id="1" name=""/>
        <p:cNvGrpSpPr/>
        <p:nvPr/>
      </p:nvGrpSpPr>
      <p:grpSpPr>
        <a:xfrm>
          <a:off x="0" y="0"/>
          <a:ext cx="0" cy="0"/>
          <a:chOff x="0" y="0"/>
          <a:chExt cx="0" cy="0"/>
        </a:xfrm>
      </p:grpSpPr>
      <p:sp>
        <p:nvSpPr>
          <p:cNvPr id="6" name="Picture Placeholder 26"/>
          <p:cNvSpPr>
            <a:spLocks noGrp="1"/>
          </p:cNvSpPr>
          <p:nvPr>
            <p:ph type="pic" sz="quarter" idx="10"/>
          </p:nvPr>
        </p:nvSpPr>
        <p:spPr>
          <a:xfrm>
            <a:off x="16846551" y="2578101"/>
            <a:ext cx="3177116" cy="5607050"/>
          </a:xfrm>
          <a:prstGeom prst="rect">
            <a:avLst/>
          </a:prstGeom>
          <a:ln w="19050">
            <a:solidFill>
              <a:schemeClr val="accent1"/>
            </a:solidFill>
          </a:ln>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5" name="TextBox 4"/>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bg1"/>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bg1"/>
              </a:solidFill>
              <a:latin typeface="Montserrat SemiBold" panose="00000700000000000000" pitchFamily="50" charset="0"/>
              <a:cs typeface="Poppins" panose="02000000000000000000" pitchFamily="2" charset="0"/>
            </a:endParaRPr>
          </a:p>
        </p:txBody>
      </p:sp>
      <p:sp>
        <p:nvSpPr>
          <p:cNvPr id="4" name="TextBox 10"/>
          <p:cNvSpPr txBox="1"/>
          <p:nvPr userDrawn="1"/>
        </p:nvSpPr>
        <p:spPr>
          <a:xfrm>
            <a:off x="481263" y="68103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953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6-Project Showcase Slide">
    <p:spTree>
      <p:nvGrpSpPr>
        <p:cNvPr id="1" name=""/>
        <p:cNvGrpSpPr/>
        <p:nvPr/>
      </p:nvGrpSpPr>
      <p:grpSpPr>
        <a:xfrm>
          <a:off x="0" y="0"/>
          <a:ext cx="0" cy="0"/>
          <a:chOff x="0" y="0"/>
          <a:chExt cx="0" cy="0"/>
        </a:xfrm>
      </p:grpSpPr>
      <p:sp>
        <p:nvSpPr>
          <p:cNvPr id="2" name="TextBox 1"/>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
        <p:nvSpPr>
          <p:cNvPr id="6" name="Picture Placeholder 26"/>
          <p:cNvSpPr>
            <a:spLocks noGrp="1"/>
          </p:cNvSpPr>
          <p:nvPr>
            <p:ph type="pic" sz="quarter" idx="10"/>
          </p:nvPr>
        </p:nvSpPr>
        <p:spPr>
          <a:xfrm>
            <a:off x="6847909" y="4374834"/>
            <a:ext cx="10688251" cy="6704646"/>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Tree>
    <p:extLst>
      <p:ext uri="{BB962C8B-B14F-4D97-AF65-F5344CB8AC3E}">
        <p14:creationId xmlns:p14="http://schemas.microsoft.com/office/powerpoint/2010/main" val="3594018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7-App Features Slide">
    <p:spTree>
      <p:nvGrpSpPr>
        <p:cNvPr id="1" name=""/>
        <p:cNvGrpSpPr/>
        <p:nvPr/>
      </p:nvGrpSpPr>
      <p:grpSpPr>
        <a:xfrm>
          <a:off x="0" y="0"/>
          <a:ext cx="0" cy="0"/>
          <a:chOff x="0" y="0"/>
          <a:chExt cx="0" cy="0"/>
        </a:xfrm>
      </p:grpSpPr>
      <p:sp>
        <p:nvSpPr>
          <p:cNvPr id="2" name="TextBox 1"/>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
        <p:nvSpPr>
          <p:cNvPr id="5" name="Picture Placeholder 26"/>
          <p:cNvSpPr>
            <a:spLocks noGrp="1"/>
          </p:cNvSpPr>
          <p:nvPr>
            <p:ph type="pic" sz="quarter" idx="10"/>
          </p:nvPr>
        </p:nvSpPr>
        <p:spPr>
          <a:xfrm>
            <a:off x="2366433" y="2927350"/>
            <a:ext cx="4444999" cy="786130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Tree>
    <p:extLst>
      <p:ext uri="{BB962C8B-B14F-4D97-AF65-F5344CB8AC3E}">
        <p14:creationId xmlns:p14="http://schemas.microsoft.com/office/powerpoint/2010/main" val="1316197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8-App in Watch Slide">
    <p:spTree>
      <p:nvGrpSpPr>
        <p:cNvPr id="1" name=""/>
        <p:cNvGrpSpPr/>
        <p:nvPr/>
      </p:nvGrpSpPr>
      <p:grpSpPr>
        <a:xfrm>
          <a:off x="0" y="0"/>
          <a:ext cx="0" cy="0"/>
          <a:chOff x="0" y="0"/>
          <a:chExt cx="0" cy="0"/>
        </a:xfrm>
      </p:grpSpPr>
      <p:sp>
        <p:nvSpPr>
          <p:cNvPr id="4" name="Picture Placeholder 26"/>
          <p:cNvSpPr>
            <a:spLocks noGrp="1"/>
          </p:cNvSpPr>
          <p:nvPr>
            <p:ph type="pic" sz="quarter" idx="10"/>
          </p:nvPr>
        </p:nvSpPr>
        <p:spPr>
          <a:xfrm>
            <a:off x="10414002" y="4572000"/>
            <a:ext cx="3718558" cy="4657514"/>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5" name="TextBox 4"/>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033739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3-Full Picture Slide">
    <p:spTree>
      <p:nvGrpSpPr>
        <p:cNvPr id="1" name=""/>
        <p:cNvGrpSpPr/>
        <p:nvPr/>
      </p:nvGrpSpPr>
      <p:grpSpPr>
        <a:xfrm>
          <a:off x="0" y="0"/>
          <a:ext cx="0" cy="0"/>
          <a:chOff x="0" y="0"/>
          <a:chExt cx="0" cy="0"/>
        </a:xfrm>
      </p:grpSpPr>
      <p:sp>
        <p:nvSpPr>
          <p:cNvPr id="2" name="Picture Placeholder 26"/>
          <p:cNvSpPr>
            <a:spLocks noGrp="1"/>
          </p:cNvSpPr>
          <p:nvPr>
            <p:ph type="pic" sz="quarter" idx="10"/>
          </p:nvPr>
        </p:nvSpPr>
        <p:spPr>
          <a:xfrm>
            <a:off x="0" y="0"/>
            <a:ext cx="24384000" cy="13716000"/>
          </a:xfrm>
          <a:prstGeom prst="rect">
            <a:avLst/>
          </a:prstGeom>
        </p:spPr>
        <p:txBody>
          <a:bodyPr/>
          <a:lstStyle>
            <a:lvl1pPr marL="0" indent="0">
              <a:buFontTx/>
              <a:buNone/>
              <a:defRPr sz="3000">
                <a:solidFill>
                  <a:schemeClr val="accent2"/>
                </a:solidFill>
                <a:latin typeface="Montserrat Light" panose="00000400000000000000" pitchFamily="50" charset="0"/>
              </a:defRPr>
            </a:lvl1pPr>
          </a:lstStyle>
          <a:p>
            <a:endParaRPr lang="en-US"/>
          </a:p>
        </p:txBody>
      </p:sp>
    </p:spTree>
    <p:extLst>
      <p:ext uri="{BB962C8B-B14F-4D97-AF65-F5344CB8AC3E}">
        <p14:creationId xmlns:p14="http://schemas.microsoft.com/office/powerpoint/2010/main" val="1053747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9-App Design Mockup Slide">
    <p:spTree>
      <p:nvGrpSpPr>
        <p:cNvPr id="1" name=""/>
        <p:cNvGrpSpPr/>
        <p:nvPr/>
      </p:nvGrpSpPr>
      <p:grpSpPr>
        <a:xfrm>
          <a:off x="0" y="0"/>
          <a:ext cx="0" cy="0"/>
          <a:chOff x="0" y="0"/>
          <a:chExt cx="0" cy="0"/>
        </a:xfrm>
      </p:grpSpPr>
      <p:sp>
        <p:nvSpPr>
          <p:cNvPr id="4" name="Picture Placeholder 26"/>
          <p:cNvSpPr>
            <a:spLocks noGrp="1"/>
          </p:cNvSpPr>
          <p:nvPr>
            <p:ph type="pic" sz="quarter" idx="10"/>
          </p:nvPr>
        </p:nvSpPr>
        <p:spPr>
          <a:xfrm>
            <a:off x="10020301" y="2929467"/>
            <a:ext cx="4444999" cy="7861300"/>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5" name="TextBox 4"/>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447064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0-Portfolio in Macbook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3623446" y="3017672"/>
            <a:ext cx="11057753" cy="692642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482137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1-Macbook &amp; iPhone Mockup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1460500" y="3395133"/>
            <a:ext cx="10024533" cy="6256867"/>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8" name="Picture Placeholder 26"/>
          <p:cNvSpPr>
            <a:spLocks noGrp="1"/>
          </p:cNvSpPr>
          <p:nvPr>
            <p:ph type="pic" sz="quarter" idx="11"/>
          </p:nvPr>
        </p:nvSpPr>
        <p:spPr>
          <a:xfrm>
            <a:off x="7736177" y="6424082"/>
            <a:ext cx="3270490" cy="5784851"/>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Tree>
    <p:extLst>
      <p:ext uri="{BB962C8B-B14F-4D97-AF65-F5344CB8AC3E}">
        <p14:creationId xmlns:p14="http://schemas.microsoft.com/office/powerpoint/2010/main" val="1221646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2-Web Design &amp; Development Slide">
    <p:spTree>
      <p:nvGrpSpPr>
        <p:cNvPr id="1" name=""/>
        <p:cNvGrpSpPr/>
        <p:nvPr/>
      </p:nvGrpSpPr>
      <p:grpSpPr>
        <a:xfrm>
          <a:off x="0" y="0"/>
          <a:ext cx="0" cy="0"/>
          <a:chOff x="0" y="0"/>
          <a:chExt cx="0" cy="0"/>
        </a:xfrm>
      </p:grpSpPr>
      <p:sp>
        <p:nvSpPr>
          <p:cNvPr id="5" name="Picture Placeholder 26"/>
          <p:cNvSpPr>
            <a:spLocks noGrp="1"/>
          </p:cNvSpPr>
          <p:nvPr userDrawn="1">
            <p:ph type="pic" sz="quarter" idx="10"/>
          </p:nvPr>
        </p:nvSpPr>
        <p:spPr>
          <a:xfrm>
            <a:off x="14291326" y="2840682"/>
            <a:ext cx="7868996" cy="4931750"/>
          </a:xfrm>
          <a:prstGeom prst="rect">
            <a:avLst/>
          </a:prstGeom>
        </p:spPr>
        <p:txBody>
          <a:bodyPr anchor="ctr" anchorCtr="0"/>
          <a:lstStyle>
            <a:lvl1pPr marL="0" indent="0" algn="ctr">
              <a:buFontTx/>
              <a:buNone/>
              <a:defRPr sz="2400">
                <a:solidFill>
                  <a:schemeClr val="accent2"/>
                </a:solidFill>
                <a:latin typeface="Montserrat Light" panose="00000400000000000000" pitchFamily="50" charset="0"/>
              </a:defRPr>
            </a:lvl1pPr>
          </a:lstStyle>
          <a:p>
            <a:endParaRPr lang="en-US"/>
          </a:p>
        </p:txBody>
      </p:sp>
      <p:sp>
        <p:nvSpPr>
          <p:cNvPr id="11" name="Picture Placeholder 26"/>
          <p:cNvSpPr>
            <a:spLocks noGrp="1"/>
          </p:cNvSpPr>
          <p:nvPr userDrawn="1">
            <p:ph type="pic" sz="quarter" idx="11"/>
          </p:nvPr>
        </p:nvSpPr>
        <p:spPr>
          <a:xfrm>
            <a:off x="13159194" y="5839572"/>
            <a:ext cx="3452330" cy="4612560"/>
          </a:xfrm>
          <a:prstGeom prst="rect">
            <a:avLst/>
          </a:prstGeom>
        </p:spPr>
        <p:txBody>
          <a:bodyPr anchor="ctr" anchorCtr="0"/>
          <a:lstStyle>
            <a:lvl1pPr marL="0" indent="0" algn="ctr">
              <a:buFontTx/>
              <a:buNone/>
              <a:defRPr sz="2000">
                <a:solidFill>
                  <a:schemeClr val="accent2"/>
                </a:solidFill>
                <a:latin typeface="Montserrat Light" panose="00000400000000000000" pitchFamily="50" charset="0"/>
              </a:defRPr>
            </a:lvl1pPr>
          </a:lstStyle>
          <a:p>
            <a:endParaRPr lang="en-US"/>
          </a:p>
        </p:txBody>
      </p:sp>
      <p:sp>
        <p:nvSpPr>
          <p:cNvPr id="12" name="Picture Placeholder 26"/>
          <p:cNvSpPr>
            <a:spLocks noGrp="1"/>
          </p:cNvSpPr>
          <p:nvPr userDrawn="1">
            <p:ph type="pic" sz="quarter" idx="12"/>
          </p:nvPr>
        </p:nvSpPr>
        <p:spPr>
          <a:xfrm>
            <a:off x="12012678" y="8920766"/>
            <a:ext cx="1487487" cy="2631505"/>
          </a:xfrm>
          <a:prstGeom prst="rect">
            <a:avLst/>
          </a:prstGeom>
        </p:spPr>
        <p:txBody>
          <a:bodyPr anchor="ctr" anchorCtr="0"/>
          <a:lstStyle>
            <a:lvl1pPr marL="0" indent="0" algn="ctr">
              <a:buFontTx/>
              <a:buNone/>
              <a:defRPr sz="2000">
                <a:solidFill>
                  <a:schemeClr val="accent2"/>
                </a:solidFill>
                <a:latin typeface="Montserrat Light" panose="00000400000000000000" pitchFamily="50" charset="0"/>
              </a:defRPr>
            </a:lvl1pPr>
          </a:lstStyle>
          <a:p>
            <a:endParaRPr lang="en-US" dirty="0"/>
          </a:p>
        </p:txBody>
      </p:sp>
      <p:sp>
        <p:nvSpPr>
          <p:cNvPr id="7" name="TextBox 6"/>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3536162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3-Portfolio in iMac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11440160" y="2557432"/>
            <a:ext cx="10480040" cy="6313518"/>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7" name="TextBox 6"/>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00187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4-Portfolio in iPhones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8513233" y="6081183"/>
            <a:ext cx="3490384" cy="6189134"/>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3" name="Picture Placeholder 26"/>
          <p:cNvSpPr>
            <a:spLocks noGrp="1"/>
          </p:cNvSpPr>
          <p:nvPr>
            <p:ph type="pic" sz="quarter" idx="11"/>
          </p:nvPr>
        </p:nvSpPr>
        <p:spPr>
          <a:xfrm>
            <a:off x="13686084" y="4366683"/>
            <a:ext cx="3490384" cy="6189134"/>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17" name="Picture Placeholder 26"/>
          <p:cNvSpPr>
            <a:spLocks noGrp="1"/>
          </p:cNvSpPr>
          <p:nvPr>
            <p:ph type="pic" sz="quarter" idx="12"/>
          </p:nvPr>
        </p:nvSpPr>
        <p:spPr>
          <a:xfrm>
            <a:off x="18722109" y="2652183"/>
            <a:ext cx="3490384" cy="6189134"/>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9" name="TextBox 8"/>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2786656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4-Welcome Message Slide">
    <p:spTree>
      <p:nvGrpSpPr>
        <p:cNvPr id="1" name=""/>
        <p:cNvGrpSpPr/>
        <p:nvPr/>
      </p:nvGrpSpPr>
      <p:grpSpPr>
        <a:xfrm>
          <a:off x="0" y="0"/>
          <a:ext cx="0" cy="0"/>
          <a:chOff x="0" y="0"/>
          <a:chExt cx="0" cy="0"/>
        </a:xfrm>
      </p:grpSpPr>
      <p:sp>
        <p:nvSpPr>
          <p:cNvPr id="5" name="Picture Placeholder 26"/>
          <p:cNvSpPr>
            <a:spLocks noGrp="1"/>
          </p:cNvSpPr>
          <p:nvPr>
            <p:ph type="pic" sz="quarter" idx="10"/>
          </p:nvPr>
        </p:nvSpPr>
        <p:spPr>
          <a:xfrm>
            <a:off x="3115447" y="3529906"/>
            <a:ext cx="6778196" cy="6656189"/>
          </a:xfrm>
          <a:prstGeom prst="rect">
            <a:avLst/>
          </a:prstGeom>
        </p:spPr>
        <p:txBody>
          <a:bodyPr/>
          <a:lstStyle>
            <a:lvl1pPr marL="0" indent="0">
              <a:buFontTx/>
              <a:buNone/>
              <a:defRPr sz="2400">
                <a:solidFill>
                  <a:schemeClr val="accent2"/>
                </a:solidFill>
                <a:latin typeface="Montserrat Light" panose="00000400000000000000" pitchFamily="50" charset="0"/>
              </a:defRPr>
            </a:lvl1pPr>
          </a:lstStyle>
          <a:p>
            <a:endParaRPr lang="en-US"/>
          </a:p>
        </p:txBody>
      </p:sp>
      <p:sp>
        <p:nvSpPr>
          <p:cNvPr id="4" name="TextBox 3"/>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676794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5-About US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257490" y="3513538"/>
            <a:ext cx="3128210" cy="3128210"/>
          </a:xfrm>
          <a:custGeom>
            <a:avLst/>
            <a:gdLst>
              <a:gd name="connsiteX0" fmla="*/ 1564105 w 3128210"/>
              <a:gd name="connsiteY0" fmla="*/ 0 h 3128210"/>
              <a:gd name="connsiteX1" fmla="*/ 3128210 w 3128210"/>
              <a:gd name="connsiteY1" fmla="*/ 1564105 h 3128210"/>
              <a:gd name="connsiteX2" fmla="*/ 1564105 w 3128210"/>
              <a:gd name="connsiteY2" fmla="*/ 3128210 h 3128210"/>
              <a:gd name="connsiteX3" fmla="*/ 0 w 3128210"/>
              <a:gd name="connsiteY3" fmla="*/ 1564105 h 3128210"/>
              <a:gd name="connsiteX4" fmla="*/ 1564105 w 3128210"/>
              <a:gd name="connsiteY4" fmla="*/ 0 h 3128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210" h="3128210">
                <a:moveTo>
                  <a:pt x="1564105" y="0"/>
                </a:moveTo>
                <a:cubicBezTo>
                  <a:pt x="2427936" y="0"/>
                  <a:pt x="3128210" y="700274"/>
                  <a:pt x="3128210" y="1564105"/>
                </a:cubicBezTo>
                <a:cubicBezTo>
                  <a:pt x="3128210" y="2427936"/>
                  <a:pt x="2427936" y="3128210"/>
                  <a:pt x="1564105" y="3128210"/>
                </a:cubicBezTo>
                <a:cubicBezTo>
                  <a:pt x="700274" y="3128210"/>
                  <a:pt x="0" y="2427936"/>
                  <a:pt x="0" y="1564105"/>
                </a:cubicBezTo>
                <a:cubicBezTo>
                  <a:pt x="0" y="700274"/>
                  <a:pt x="700274" y="0"/>
                  <a:pt x="1564105" y="0"/>
                </a:cubicBezTo>
                <a:close/>
              </a:path>
            </a:pathLst>
          </a:custGeom>
        </p:spPr>
        <p:txBody>
          <a:bodyPr wrap="square" anchor="ctr" anchorCtr="0">
            <a:noAutofit/>
          </a:bodyPr>
          <a:lstStyle>
            <a:lvl1pPr marL="0" indent="0" algn="ctr">
              <a:buFontTx/>
              <a:buNone/>
              <a:defRPr sz="2400">
                <a:solidFill>
                  <a:schemeClr val="accent2"/>
                </a:solidFill>
                <a:latin typeface="Montserrat Light" panose="00000400000000000000" pitchFamily="50" charset="0"/>
              </a:defRPr>
            </a:lvl1pPr>
          </a:lstStyle>
          <a:p>
            <a:endParaRPr lang="en-US"/>
          </a:p>
        </p:txBody>
      </p:sp>
      <p:sp>
        <p:nvSpPr>
          <p:cNvPr id="4" name="TextBox 3"/>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536804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6-Company TImeline Slide 01">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0100109" y="4910963"/>
            <a:ext cx="4183782" cy="4183782"/>
          </a:xfrm>
          <a:custGeom>
            <a:avLst/>
            <a:gdLst>
              <a:gd name="connsiteX0" fmla="*/ 2091891 w 4183782"/>
              <a:gd name="connsiteY0" fmla="*/ 0 h 4183782"/>
              <a:gd name="connsiteX1" fmla="*/ 4183782 w 4183782"/>
              <a:gd name="connsiteY1" fmla="*/ 2091891 h 4183782"/>
              <a:gd name="connsiteX2" fmla="*/ 2091891 w 4183782"/>
              <a:gd name="connsiteY2" fmla="*/ 4183782 h 4183782"/>
              <a:gd name="connsiteX3" fmla="*/ 0 w 4183782"/>
              <a:gd name="connsiteY3" fmla="*/ 2091891 h 4183782"/>
              <a:gd name="connsiteX4" fmla="*/ 2091891 w 4183782"/>
              <a:gd name="connsiteY4" fmla="*/ 0 h 418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782" h="4183782">
                <a:moveTo>
                  <a:pt x="2091891" y="0"/>
                </a:moveTo>
                <a:cubicBezTo>
                  <a:pt x="3247210" y="0"/>
                  <a:pt x="4183782" y="936572"/>
                  <a:pt x="4183782" y="2091891"/>
                </a:cubicBezTo>
                <a:cubicBezTo>
                  <a:pt x="4183782" y="3247210"/>
                  <a:pt x="3247210" y="4183782"/>
                  <a:pt x="2091891" y="4183782"/>
                </a:cubicBezTo>
                <a:cubicBezTo>
                  <a:pt x="936572" y="4183782"/>
                  <a:pt x="0" y="3247210"/>
                  <a:pt x="0" y="2091891"/>
                </a:cubicBezTo>
                <a:cubicBezTo>
                  <a:pt x="0" y="936572"/>
                  <a:pt x="936572" y="0"/>
                  <a:pt x="2091891" y="0"/>
                </a:cubicBezTo>
                <a:close/>
              </a:path>
            </a:pathLst>
          </a:custGeom>
        </p:spPr>
        <p:txBody>
          <a:bodyPr wrap="square" anchor="ctr" anchorCtr="0">
            <a:noAutofit/>
          </a:bodyPr>
          <a:lstStyle>
            <a:lvl1pPr marL="0" indent="0" algn="ctr">
              <a:buFontTx/>
              <a:buNone/>
              <a:defRPr sz="2400">
                <a:solidFill>
                  <a:schemeClr val="accent2"/>
                </a:solidFill>
                <a:latin typeface="Montserrat Light" panose="00000400000000000000" pitchFamily="50" charset="0"/>
              </a:defRPr>
            </a:lvl1pPr>
          </a:lstStyle>
          <a:p>
            <a:endParaRPr lang="en-US"/>
          </a:p>
        </p:txBody>
      </p:sp>
      <p:sp>
        <p:nvSpPr>
          <p:cNvPr id="4" name="TextBox 3"/>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50678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7-Company TImeline Slide 02">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0100109" y="1646238"/>
            <a:ext cx="4183782" cy="4183782"/>
          </a:xfrm>
          <a:custGeom>
            <a:avLst/>
            <a:gdLst>
              <a:gd name="connsiteX0" fmla="*/ 2091891 w 4183782"/>
              <a:gd name="connsiteY0" fmla="*/ 0 h 4183782"/>
              <a:gd name="connsiteX1" fmla="*/ 4183782 w 4183782"/>
              <a:gd name="connsiteY1" fmla="*/ 2091891 h 4183782"/>
              <a:gd name="connsiteX2" fmla="*/ 2091891 w 4183782"/>
              <a:gd name="connsiteY2" fmla="*/ 4183782 h 4183782"/>
              <a:gd name="connsiteX3" fmla="*/ 0 w 4183782"/>
              <a:gd name="connsiteY3" fmla="*/ 2091891 h 4183782"/>
              <a:gd name="connsiteX4" fmla="*/ 2091891 w 4183782"/>
              <a:gd name="connsiteY4" fmla="*/ 0 h 418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782" h="4183782">
                <a:moveTo>
                  <a:pt x="2091891" y="0"/>
                </a:moveTo>
                <a:cubicBezTo>
                  <a:pt x="3247210" y="0"/>
                  <a:pt x="4183782" y="936572"/>
                  <a:pt x="4183782" y="2091891"/>
                </a:cubicBezTo>
                <a:cubicBezTo>
                  <a:pt x="4183782" y="3247210"/>
                  <a:pt x="3247210" y="4183782"/>
                  <a:pt x="2091891" y="4183782"/>
                </a:cubicBezTo>
                <a:cubicBezTo>
                  <a:pt x="936572" y="4183782"/>
                  <a:pt x="0" y="3247210"/>
                  <a:pt x="0" y="2091891"/>
                </a:cubicBezTo>
                <a:cubicBezTo>
                  <a:pt x="0" y="936572"/>
                  <a:pt x="936572" y="0"/>
                  <a:pt x="2091891" y="0"/>
                </a:cubicBezTo>
                <a:close/>
              </a:path>
            </a:pathLst>
          </a:custGeom>
        </p:spPr>
        <p:txBody>
          <a:bodyPr wrap="square" anchor="ctr" anchorCtr="0">
            <a:noAutofit/>
          </a:bodyPr>
          <a:lstStyle>
            <a:lvl1pPr marL="0" indent="0" algn="ctr">
              <a:buFontTx/>
              <a:buNone/>
              <a:defRPr sz="2400">
                <a:solidFill>
                  <a:schemeClr val="accent2"/>
                </a:solidFill>
                <a:latin typeface="Montserrat Light" panose="00000400000000000000" pitchFamily="50" charset="0"/>
              </a:defRPr>
            </a:lvl1pPr>
          </a:lstStyle>
          <a:p>
            <a:endParaRPr lang="en-US"/>
          </a:p>
        </p:txBody>
      </p:sp>
      <p:sp>
        <p:nvSpPr>
          <p:cNvPr id="8" name="Picture Placeholder 7"/>
          <p:cNvSpPr>
            <a:spLocks noGrp="1"/>
          </p:cNvSpPr>
          <p:nvPr>
            <p:ph type="pic" sz="quarter" idx="12"/>
          </p:nvPr>
        </p:nvSpPr>
        <p:spPr>
          <a:xfrm>
            <a:off x="10100109" y="6785061"/>
            <a:ext cx="4183782" cy="4183782"/>
          </a:xfrm>
          <a:custGeom>
            <a:avLst/>
            <a:gdLst>
              <a:gd name="connsiteX0" fmla="*/ 2091891 w 4183782"/>
              <a:gd name="connsiteY0" fmla="*/ 0 h 4183782"/>
              <a:gd name="connsiteX1" fmla="*/ 4183782 w 4183782"/>
              <a:gd name="connsiteY1" fmla="*/ 2091891 h 4183782"/>
              <a:gd name="connsiteX2" fmla="*/ 2091891 w 4183782"/>
              <a:gd name="connsiteY2" fmla="*/ 4183782 h 4183782"/>
              <a:gd name="connsiteX3" fmla="*/ 0 w 4183782"/>
              <a:gd name="connsiteY3" fmla="*/ 2091891 h 4183782"/>
              <a:gd name="connsiteX4" fmla="*/ 2091891 w 4183782"/>
              <a:gd name="connsiteY4" fmla="*/ 0 h 418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782" h="4183782">
                <a:moveTo>
                  <a:pt x="2091891" y="0"/>
                </a:moveTo>
                <a:cubicBezTo>
                  <a:pt x="3247210" y="0"/>
                  <a:pt x="4183782" y="936572"/>
                  <a:pt x="4183782" y="2091891"/>
                </a:cubicBezTo>
                <a:cubicBezTo>
                  <a:pt x="4183782" y="3247210"/>
                  <a:pt x="3247210" y="4183782"/>
                  <a:pt x="2091891" y="4183782"/>
                </a:cubicBezTo>
                <a:cubicBezTo>
                  <a:pt x="936572" y="4183782"/>
                  <a:pt x="0" y="3247210"/>
                  <a:pt x="0" y="2091891"/>
                </a:cubicBezTo>
                <a:cubicBezTo>
                  <a:pt x="0" y="936572"/>
                  <a:pt x="936572" y="0"/>
                  <a:pt x="2091891" y="0"/>
                </a:cubicBezTo>
                <a:close/>
              </a:path>
            </a:pathLst>
          </a:custGeom>
        </p:spPr>
        <p:txBody>
          <a:bodyPr wrap="square" anchor="ctr" anchorCtr="0">
            <a:noAutofit/>
          </a:bodyPr>
          <a:lstStyle>
            <a:lvl1pPr marL="0" indent="0" algn="ctr">
              <a:buFontTx/>
              <a:buNone/>
              <a:defRPr sz="2400">
                <a:solidFill>
                  <a:schemeClr val="accent2"/>
                </a:solidFill>
                <a:latin typeface="Montserrat Light" panose="00000400000000000000" pitchFamily="50" charset="0"/>
              </a:defRPr>
            </a:lvl1pPr>
          </a:lstStyle>
          <a:p>
            <a:endParaRPr lang="en-US"/>
          </a:p>
        </p:txBody>
      </p:sp>
      <p:sp>
        <p:nvSpPr>
          <p:cNvPr id="6" name="TextBox 5"/>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378667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8-Company TImeline Slide 03">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0100109" y="4091055"/>
            <a:ext cx="4183782" cy="4183782"/>
          </a:xfrm>
          <a:custGeom>
            <a:avLst/>
            <a:gdLst>
              <a:gd name="connsiteX0" fmla="*/ 2091891 w 4183782"/>
              <a:gd name="connsiteY0" fmla="*/ 0 h 4183782"/>
              <a:gd name="connsiteX1" fmla="*/ 4183782 w 4183782"/>
              <a:gd name="connsiteY1" fmla="*/ 2091891 h 4183782"/>
              <a:gd name="connsiteX2" fmla="*/ 2091891 w 4183782"/>
              <a:gd name="connsiteY2" fmla="*/ 4183782 h 4183782"/>
              <a:gd name="connsiteX3" fmla="*/ 0 w 4183782"/>
              <a:gd name="connsiteY3" fmla="*/ 2091891 h 4183782"/>
              <a:gd name="connsiteX4" fmla="*/ 2091891 w 4183782"/>
              <a:gd name="connsiteY4" fmla="*/ 0 h 418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782" h="4183782">
                <a:moveTo>
                  <a:pt x="2091891" y="0"/>
                </a:moveTo>
                <a:cubicBezTo>
                  <a:pt x="3247210" y="0"/>
                  <a:pt x="4183782" y="936572"/>
                  <a:pt x="4183782" y="2091891"/>
                </a:cubicBezTo>
                <a:cubicBezTo>
                  <a:pt x="4183782" y="3247210"/>
                  <a:pt x="3247210" y="4183782"/>
                  <a:pt x="2091891" y="4183782"/>
                </a:cubicBezTo>
                <a:cubicBezTo>
                  <a:pt x="936572" y="4183782"/>
                  <a:pt x="0" y="3247210"/>
                  <a:pt x="0" y="2091891"/>
                </a:cubicBezTo>
                <a:cubicBezTo>
                  <a:pt x="0" y="936572"/>
                  <a:pt x="936572" y="0"/>
                  <a:pt x="2091891" y="0"/>
                </a:cubicBezTo>
                <a:close/>
              </a:path>
            </a:pathLst>
          </a:custGeom>
        </p:spPr>
        <p:txBody>
          <a:bodyPr wrap="square" anchor="ctr" anchorCtr="0">
            <a:noAutofit/>
          </a:bodyPr>
          <a:lstStyle>
            <a:lvl1pPr marL="0" indent="0" algn="ctr">
              <a:buFontTx/>
              <a:buNone/>
              <a:defRPr sz="2400">
                <a:solidFill>
                  <a:schemeClr val="accent2"/>
                </a:solidFill>
                <a:latin typeface="Montserrat Light" panose="00000400000000000000" pitchFamily="50" charset="0"/>
              </a:defRPr>
            </a:lvl1pPr>
          </a:lstStyle>
          <a:p>
            <a:endParaRPr lang="en-US"/>
          </a:p>
        </p:txBody>
      </p:sp>
      <p:sp>
        <p:nvSpPr>
          <p:cNvPr id="4" name="TextBox 3"/>
          <p:cNvSpPr txBox="1"/>
          <p:nvPr userDrawn="1"/>
        </p:nvSpPr>
        <p:spPr>
          <a:xfrm>
            <a:off x="328863" y="6657945"/>
            <a:ext cx="845419" cy="400110"/>
          </a:xfrm>
          <a:prstGeom prst="rect">
            <a:avLst/>
          </a:prstGeom>
          <a:noFill/>
        </p:spPr>
        <p:txBody>
          <a:bodyPr wrap="square" lIns="0" tIns="0" rIns="0" bIns="0" rtlCol="0">
            <a:spAutoFit/>
          </a:bodyPr>
          <a:lstStyle/>
          <a:p>
            <a:pPr algn="ctr">
              <a:lnSpc>
                <a:spcPct val="100000"/>
              </a:lnSpc>
              <a:spcAft>
                <a:spcPts val="3000"/>
              </a:spcAft>
            </a:pPr>
            <a:fld id="{A9B80724-4D91-4673-9A0E-25EB49A8E810}" type="slidenum">
              <a:rPr lang="en-US" sz="2600" b="1" smtClean="0">
                <a:solidFill>
                  <a:schemeClr val="accent6"/>
                </a:solidFill>
                <a:latin typeface="Montserrat SemiBold" panose="00000700000000000000" pitchFamily="50" charset="0"/>
                <a:cs typeface="Poppins" panose="02000000000000000000" pitchFamily="2" charset="0"/>
              </a:rPr>
              <a:pPr algn="ctr">
                <a:lnSpc>
                  <a:spcPct val="100000"/>
                </a:lnSpc>
                <a:spcAft>
                  <a:spcPts val="3000"/>
                </a:spcAft>
              </a:pPr>
              <a:t>‹#›</a:t>
            </a:fld>
            <a:endParaRPr lang="en-US" sz="2600" b="1" dirty="0">
              <a:solidFill>
                <a:schemeClr val="accent6"/>
              </a:solidFill>
              <a:latin typeface="Montserrat SemiBold" panose="00000700000000000000" pitchFamily="50" charset="0"/>
              <a:cs typeface="Poppins" panose="02000000000000000000" pitchFamily="2" charset="0"/>
            </a:endParaRPr>
          </a:p>
        </p:txBody>
      </p:sp>
    </p:spTree>
    <p:extLst>
      <p:ext uri="{BB962C8B-B14F-4D97-AF65-F5344CB8AC3E}">
        <p14:creationId xmlns:p14="http://schemas.microsoft.com/office/powerpoint/2010/main" val="169071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extLst>
    <p:ext uri="{DCECCB84-F9BA-43D5-87BE-67443E8EF086}">
      <p15:sldGuideLst xmlns:p15="http://schemas.microsoft.com/office/powerpoint/2012/main">
        <p15:guide id="2" pos="14304">
          <p15:clr>
            <a:srgbClr val="FBAE40"/>
          </p15:clr>
        </p15:guide>
        <p15:guide id="3" orient="horz" pos="7601">
          <p15:clr>
            <a:srgbClr val="FBAE40"/>
          </p15:clr>
        </p15:guide>
        <p15:guide id="4" orient="horz" pos="103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7">
            <a:lum/>
          </a:blip>
          <a:srcRect/>
          <a:stretch>
            <a:fillRect/>
          </a:stretch>
        </a:blipFill>
        <a:effectLst/>
      </p:bgPr>
    </p:bg>
    <p:spTree>
      <p:nvGrpSpPr>
        <p:cNvPr id="1" name=""/>
        <p:cNvGrpSpPr/>
        <p:nvPr/>
      </p:nvGrpSpPr>
      <p:grpSpPr>
        <a:xfrm>
          <a:off x="0" y="0"/>
          <a:ext cx="0" cy="0"/>
          <a:chOff x="0" y="0"/>
          <a:chExt cx="0" cy="0"/>
        </a:xfrm>
      </p:grpSpPr>
      <p:sp>
        <p:nvSpPr>
          <p:cNvPr id="2" name="Prostokąt 1"/>
          <p:cNvSpPr/>
          <p:nvPr userDrawn="1"/>
        </p:nvSpPr>
        <p:spPr>
          <a:xfrm>
            <a:off x="0" y="12096000"/>
            <a:ext cx="24384000" cy="1620000"/>
          </a:xfrm>
          <a:prstGeom prst="rect">
            <a:avLst/>
          </a:prstGeom>
          <a:solidFill>
            <a:srgbClr val="154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1643063" y="12441976"/>
            <a:ext cx="3447040" cy="928049"/>
          </a:xfrm>
          <a:prstGeom prst="rect">
            <a:avLst/>
          </a:prstGeom>
        </p:spPr>
      </p:pic>
      <p:sp>
        <p:nvSpPr>
          <p:cNvPr id="19" name="pole tekstowe 18"/>
          <p:cNvSpPr txBox="1"/>
          <p:nvPr userDrawn="1"/>
        </p:nvSpPr>
        <p:spPr>
          <a:xfrm>
            <a:off x="16796083" y="12816027"/>
            <a:ext cx="7098631" cy="553998"/>
          </a:xfrm>
          <a:prstGeom prst="rect">
            <a:avLst/>
          </a:prstGeom>
          <a:noFill/>
        </p:spPr>
        <p:txBody>
          <a:bodyPr wrap="square" rtlCol="0">
            <a:spAutoFit/>
          </a:bodyPr>
          <a:lstStyle/>
          <a:p>
            <a:r>
              <a:rPr lang="pl-PL" sz="2800" spc="600" dirty="0">
                <a:solidFill>
                  <a:schemeClr val="bg1"/>
                </a:solidFill>
                <a:latin typeface="Barlow SCK SemiBold" panose="00000706000000000000" pitchFamily="50" charset="-18"/>
              </a:rPr>
              <a:t>CURABITUR</a:t>
            </a:r>
            <a:r>
              <a:rPr lang="pl-PL" sz="3000" spc="600" dirty="0">
                <a:solidFill>
                  <a:schemeClr val="bg1"/>
                </a:solidFill>
                <a:latin typeface="Barlow SCK SemiBold" panose="00000706000000000000" pitchFamily="50" charset="-18"/>
              </a:rPr>
              <a:t> PULVINAR QUAM</a:t>
            </a:r>
          </a:p>
        </p:txBody>
      </p:sp>
    </p:spTree>
    <p:extLst>
      <p:ext uri="{BB962C8B-B14F-4D97-AF65-F5344CB8AC3E}">
        <p14:creationId xmlns:p14="http://schemas.microsoft.com/office/powerpoint/2010/main" val="2325570719"/>
      </p:ext>
    </p:extLst>
  </p:cSld>
  <p:clrMap bg1="lt1" tx1="dk1" bg2="lt2" tx2="dk2" accent1="accent1" accent2="accent2" accent3="accent3" accent4="accent4" accent5="accent5" accent6="accent6" hlink="hlink" folHlink="folHlink"/>
  <p:sldLayoutIdLst>
    <p:sldLayoutId id="2147483683" r:id="rId1"/>
    <p:sldLayoutId id="2147483709" r:id="rId2"/>
    <p:sldLayoutId id="2147483710" r:id="rId3"/>
    <p:sldLayoutId id="2147483682" r:id="rId4"/>
    <p:sldLayoutId id="2147483691" r:id="rId5"/>
    <p:sldLayoutId id="2147483693" r:id="rId6"/>
    <p:sldLayoutId id="2147483713" r:id="rId7"/>
    <p:sldLayoutId id="2147483714" r:id="rId8"/>
    <p:sldLayoutId id="2147483715" r:id="rId9"/>
    <p:sldLayoutId id="2147483730" r:id="rId10"/>
    <p:sldLayoutId id="2147483707" r:id="rId11"/>
    <p:sldLayoutId id="2147483705" r:id="rId12"/>
    <p:sldLayoutId id="2147483712" r:id="rId13"/>
    <p:sldLayoutId id="2147483706" r:id="rId14"/>
    <p:sldLayoutId id="2147483719" r:id="rId15"/>
    <p:sldLayoutId id="2147483716" r:id="rId16"/>
    <p:sldLayoutId id="2147483718" r:id="rId17"/>
    <p:sldLayoutId id="2147483708" r:id="rId18"/>
    <p:sldLayoutId id="2147483692" r:id="rId19"/>
    <p:sldLayoutId id="2147483690" r:id="rId20"/>
    <p:sldLayoutId id="2147483686" r:id="rId21"/>
    <p:sldLayoutId id="2147483720" r:id="rId22"/>
    <p:sldLayoutId id="2147483685" r:id="rId23"/>
    <p:sldLayoutId id="2147483684" r:id="rId24"/>
    <p:sldLayoutId id="2147483689" r:id="rId25"/>
    <p:sldLayoutId id="2147483722" r:id="rId26"/>
    <p:sldLayoutId id="2147483723" r:id="rId27"/>
    <p:sldLayoutId id="2147483721" r:id="rId28"/>
    <p:sldLayoutId id="2147483725" r:id="rId29"/>
    <p:sldLayoutId id="2147483724" r:id="rId30"/>
    <p:sldLayoutId id="2147483726" r:id="rId31"/>
    <p:sldLayoutId id="2147483727" r:id="rId32"/>
    <p:sldLayoutId id="2147483728" r:id="rId33"/>
    <p:sldLayoutId id="2147483729" r:id="rId34"/>
    <p:sldLayoutId id="2147483697" r:id="rId35"/>
    <p:sldLayoutId id="2147483704" r:id="rId36"/>
    <p:sldLayoutId id="2147483702" r:id="rId37"/>
    <p:sldLayoutId id="2147483701" r:id="rId38"/>
    <p:sldLayoutId id="2147483700" r:id="rId39"/>
    <p:sldLayoutId id="2147483699" r:id="rId40"/>
    <p:sldLayoutId id="2147483694" r:id="rId41"/>
    <p:sldLayoutId id="2147483698" r:id="rId42"/>
    <p:sldLayoutId id="2147483717" r:id="rId43"/>
    <p:sldLayoutId id="2147483695" r:id="rId44"/>
    <p:sldLayoutId id="2147483696" r:id="rId4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1" userDrawn="1">
          <p15:clr>
            <a:srgbClr val="F26B43"/>
          </p15:clr>
        </p15:guide>
        <p15:guide id="2" pos="1035" userDrawn="1">
          <p15:clr>
            <a:srgbClr val="F26B43"/>
          </p15:clr>
        </p15:guide>
        <p15:guide id="4" orient="horz" pos="4420" userDrawn="1">
          <p15:clr>
            <a:srgbClr val="F26B43"/>
          </p15:clr>
        </p15:guide>
        <p15:guide id="5" pos="14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mailto:edyta.laskawiec@gmail.co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Symbol zastępczy obrazu 1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24384000" cy="13716000"/>
          </a:xfrm>
        </p:spPr>
      </p:pic>
      <p:sp>
        <p:nvSpPr>
          <p:cNvPr id="4" name="TextBox 3"/>
          <p:cNvSpPr txBox="1"/>
          <p:nvPr/>
        </p:nvSpPr>
        <p:spPr>
          <a:xfrm>
            <a:off x="2681036" y="6144967"/>
            <a:ext cx="19021928" cy="2492990"/>
          </a:xfrm>
          <a:prstGeom prst="rect">
            <a:avLst/>
          </a:prstGeom>
          <a:noFill/>
        </p:spPr>
        <p:txBody>
          <a:bodyPr wrap="square" lIns="0" tIns="0" rIns="0" bIns="0" rtlCol="0">
            <a:spAutoFit/>
          </a:bodyPr>
          <a:lstStyle/>
          <a:p>
            <a:pPr algn="ctr"/>
            <a:r>
              <a:rPr lang="en-US" sz="5400" b="1" cap="all" dirty="0">
                <a:solidFill>
                  <a:schemeClr val="bg1"/>
                </a:solidFill>
                <a:latin typeface="Barlow SCK SemiBold" panose="00000706000000000000" pitchFamily="50" charset="-18"/>
                <a:cs typeface="Poppins SemiBold" panose="02000000000000000000" pitchFamily="2" charset="0"/>
              </a:rPr>
              <a:t> Characteristics of wastewater taken from a pool water system: analysis of physicochemical and phytotoxicological parameters in terms of recyclability</a:t>
            </a:r>
          </a:p>
        </p:txBody>
      </p:sp>
      <p:sp>
        <p:nvSpPr>
          <p:cNvPr id="9" name="TextBox 8"/>
          <p:cNvSpPr txBox="1"/>
          <p:nvPr/>
        </p:nvSpPr>
        <p:spPr>
          <a:xfrm>
            <a:off x="10253732" y="10082046"/>
            <a:ext cx="13491587" cy="1661993"/>
          </a:xfrm>
          <a:prstGeom prst="rect">
            <a:avLst/>
          </a:prstGeom>
          <a:noFill/>
        </p:spPr>
        <p:txBody>
          <a:bodyPr wrap="square" lIns="0" tIns="0" rIns="0" bIns="0" rtlCol="0">
            <a:spAutoFit/>
          </a:bodyPr>
          <a:lstStyle/>
          <a:p>
            <a:pPr algn="r"/>
            <a:r>
              <a:rPr lang="pl-PL" b="1" spc="600" dirty="0">
                <a:solidFill>
                  <a:schemeClr val="bg1"/>
                </a:solidFill>
                <a:latin typeface="Barlow SCK SemiBold" panose="00000706000000000000" pitchFamily="50" charset="-18"/>
                <a:cs typeface="Poppins SemiBold" panose="02000000000000000000" pitchFamily="2" charset="0"/>
              </a:rPr>
              <a:t>Edyta Łaskawiec</a:t>
            </a:r>
          </a:p>
          <a:p>
            <a:pPr algn="r"/>
            <a:r>
              <a:rPr lang="en-US" b="1" spc="600" dirty="0">
                <a:solidFill>
                  <a:schemeClr val="bg1"/>
                </a:solidFill>
                <a:latin typeface="Barlow SCK SemiBold" panose="00000706000000000000" pitchFamily="50" charset="-18"/>
                <a:cs typeface="Poppins SemiBold" panose="02000000000000000000" pitchFamily="2" charset="0"/>
              </a:rPr>
              <a:t>Department of Water and Wastewater Engineering</a:t>
            </a:r>
            <a:endParaRPr lang="pl-PL" b="1" spc="600" dirty="0">
              <a:solidFill>
                <a:schemeClr val="bg1"/>
              </a:solidFill>
              <a:latin typeface="Barlow SCK SemiBold" panose="00000706000000000000" pitchFamily="50" charset="-18"/>
              <a:cs typeface="Poppins SemiBold" panose="02000000000000000000" pitchFamily="2" charset="0"/>
            </a:endParaRPr>
          </a:p>
          <a:p>
            <a:pPr algn="r"/>
            <a:r>
              <a:rPr lang="en-US" b="1" spc="600" dirty="0">
                <a:solidFill>
                  <a:schemeClr val="bg1"/>
                </a:solidFill>
                <a:latin typeface="Barlow SCK SemiBold" panose="00000706000000000000" pitchFamily="50" charset="-18"/>
                <a:cs typeface="Poppins SemiBold" panose="02000000000000000000" pitchFamily="2" charset="0"/>
              </a:rPr>
              <a:t>Faculty of Environmental and Power Engineering</a:t>
            </a:r>
          </a:p>
        </p:txBody>
      </p:sp>
      <p:cxnSp>
        <p:nvCxnSpPr>
          <p:cNvPr id="16" name="Straight Connector 6"/>
          <p:cNvCxnSpPr/>
          <p:nvPr/>
        </p:nvCxnSpPr>
        <p:spPr>
          <a:xfrm flipH="1">
            <a:off x="11354594" y="12139228"/>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pic>
        <p:nvPicPr>
          <p:cNvPr id="8" name="Obraz 7"/>
          <p:cNvPicPr>
            <a:picLocks noChangeAspect="1"/>
          </p:cNvPicPr>
          <p:nvPr/>
        </p:nvPicPr>
        <p:blipFill>
          <a:blip r:embed="rId4"/>
          <a:stretch>
            <a:fillRect/>
          </a:stretch>
        </p:blipFill>
        <p:spPr>
          <a:xfrm>
            <a:off x="10892414" y="947853"/>
            <a:ext cx="2599172" cy="4059950"/>
          </a:xfrm>
          <a:prstGeom prst="rect">
            <a:avLst/>
          </a:prstGeom>
        </p:spPr>
      </p:pic>
      <p:pic>
        <p:nvPicPr>
          <p:cNvPr id="2" name="Obraz 1">
            <a:extLst>
              <a:ext uri="{FF2B5EF4-FFF2-40B4-BE49-F238E27FC236}">
                <a16:creationId xmlns:a16="http://schemas.microsoft.com/office/drawing/2014/main" id="{200E941F-217E-4704-8D89-2AF7934FF8E0}"/>
              </a:ext>
            </a:extLst>
          </p:cNvPr>
          <p:cNvPicPr>
            <a:picLocks noChangeAspect="1"/>
          </p:cNvPicPr>
          <p:nvPr/>
        </p:nvPicPr>
        <p:blipFill rotWithShape="1">
          <a:blip r:embed="rId5"/>
          <a:srcRect l="2736" t="3757" r="85309" b="66953"/>
          <a:stretch/>
        </p:blipFill>
        <p:spPr>
          <a:xfrm>
            <a:off x="18973798" y="521028"/>
            <a:ext cx="4031674" cy="3943923"/>
          </a:xfrm>
          <a:prstGeom prst="rect">
            <a:avLst/>
          </a:prstGeom>
        </p:spPr>
      </p:pic>
    </p:spTree>
    <p:extLst>
      <p:ext uri="{BB962C8B-B14F-4D97-AF65-F5344CB8AC3E}">
        <p14:creationId xmlns:p14="http://schemas.microsoft.com/office/powerpoint/2010/main" val="1906383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2037584" y="383624"/>
            <a:ext cx="7884306" cy="1107996"/>
          </a:xfrm>
          <a:prstGeom prst="rect">
            <a:avLst/>
          </a:prstGeom>
          <a:noFill/>
        </p:spPr>
        <p:txBody>
          <a:bodyPr wrap="square" lIns="0" tIns="0" rIns="0" bIns="0" rtlCol="0">
            <a:spAutoFit/>
          </a:bodyPr>
          <a:lstStyle/>
          <a:p>
            <a:r>
              <a:rPr lang="en-US" sz="7200" dirty="0">
                <a:solidFill>
                  <a:schemeClr val="accent1"/>
                </a:solidFill>
                <a:latin typeface="Barlow SCK SemiBold" panose="00000706000000000000" pitchFamily="50" charset="-18"/>
                <a:cs typeface="Poppins SemiBold" panose="02000000000000000000" pitchFamily="2" charset="0"/>
              </a:rPr>
              <a:t>Results</a:t>
            </a:r>
          </a:p>
        </p:txBody>
      </p:sp>
      <p:sp>
        <p:nvSpPr>
          <p:cNvPr id="15" name="TextBox 14"/>
          <p:cNvSpPr txBox="1"/>
          <p:nvPr/>
        </p:nvSpPr>
        <p:spPr>
          <a:xfrm>
            <a:off x="5071728" y="722178"/>
            <a:ext cx="16686835" cy="861774"/>
          </a:xfrm>
          <a:prstGeom prst="rect">
            <a:avLst/>
          </a:prstGeom>
          <a:noFill/>
        </p:spPr>
        <p:txBody>
          <a:bodyPr wrap="square" lIns="0" tIns="0" rIns="0" bIns="0" rtlCol="0">
            <a:spAutoFit/>
          </a:bodyPr>
          <a:lstStyle/>
          <a:p>
            <a:r>
              <a:rPr lang="pl-PL" sz="2800" b="1" cap="all" spc="1000" dirty="0">
                <a:solidFill>
                  <a:schemeClr val="accent1"/>
                </a:solidFill>
                <a:latin typeface="Barlow SCK SemiBold" panose="00000706000000000000" pitchFamily="50" charset="-18"/>
                <a:cs typeface="Poppins SemiBold" panose="02000000000000000000" pitchFamily="2" charset="0"/>
              </a:rPr>
              <a:t>ECOTOXICOLOGICAL</a:t>
            </a:r>
            <a:r>
              <a:rPr lang="en-US" sz="2800" b="1" cap="all" spc="1000" dirty="0">
                <a:solidFill>
                  <a:schemeClr val="accent1"/>
                </a:solidFill>
                <a:latin typeface="Barlow SCK SemiBold" panose="00000706000000000000" pitchFamily="50" charset="-18"/>
                <a:cs typeface="Poppins SemiBold" panose="02000000000000000000" pitchFamily="2" charset="0"/>
              </a:rPr>
              <a:t> assessment of washing</a:t>
            </a:r>
            <a:r>
              <a:rPr lang="pl-PL" sz="2800" b="1" cap="all" spc="1000" dirty="0">
                <a:solidFill>
                  <a:schemeClr val="accent1"/>
                </a:solidFill>
                <a:latin typeface="Barlow SCK SemiBold" panose="00000706000000000000" pitchFamily="50" charset="-18"/>
                <a:cs typeface="Poppins SemiBold" panose="02000000000000000000" pitchFamily="2" charset="0"/>
              </a:rPr>
              <a:t>s: COMPARISON </a:t>
            </a:r>
            <a:r>
              <a:rPr lang="pl-PL" sz="2800" b="1" i="1" cap="all" spc="1000" dirty="0" err="1">
                <a:solidFill>
                  <a:schemeClr val="accent1"/>
                </a:solidFill>
                <a:latin typeface="Barlow SCK SemiBold" panose="00000706000000000000" pitchFamily="50" charset="-18"/>
                <a:cs typeface="Poppins SemiBold" panose="02000000000000000000" pitchFamily="2" charset="0"/>
              </a:rPr>
              <a:t>lemna</a:t>
            </a:r>
            <a:r>
              <a:rPr lang="pl-PL" sz="2800" b="1" i="1" cap="all" spc="1000" dirty="0">
                <a:solidFill>
                  <a:schemeClr val="accent1"/>
                </a:solidFill>
                <a:latin typeface="Barlow SCK SemiBold" panose="00000706000000000000" pitchFamily="50" charset="-18"/>
                <a:cs typeface="Poppins SemiBold" panose="02000000000000000000" pitchFamily="2" charset="0"/>
              </a:rPr>
              <a:t> </a:t>
            </a:r>
            <a:r>
              <a:rPr lang="pl-PL" sz="2800" b="1" i="1" cap="all" spc="1000" dirty="0" err="1">
                <a:solidFill>
                  <a:schemeClr val="accent1"/>
                </a:solidFill>
                <a:latin typeface="Barlow SCK SemiBold" panose="00000706000000000000" pitchFamily="50" charset="-18"/>
                <a:cs typeface="Poppins SemiBold" panose="02000000000000000000" pitchFamily="2" charset="0"/>
              </a:rPr>
              <a:t>minoR</a:t>
            </a:r>
            <a:r>
              <a:rPr lang="pl-PL" sz="2800" b="1" i="1" cap="all" spc="1000" dirty="0">
                <a:solidFill>
                  <a:schemeClr val="accent1"/>
                </a:solidFill>
                <a:latin typeface="Barlow SCK SemiBold" panose="00000706000000000000" pitchFamily="50" charset="-18"/>
                <a:cs typeface="Poppins SemiBold" panose="02000000000000000000" pitchFamily="2" charset="0"/>
              </a:rPr>
              <a:t>, SINAPIS ALBA, LEPIDIUM SATIVUM</a:t>
            </a:r>
            <a:endParaRPr lang="en-US" sz="2800" b="1" i="1" cap="all" spc="1000" dirty="0">
              <a:solidFill>
                <a:schemeClr val="accent1"/>
              </a:solidFill>
              <a:latin typeface="Barlow SCK SemiBold" panose="00000706000000000000" pitchFamily="50" charset="-18"/>
              <a:cs typeface="Poppins SemiBold" panose="02000000000000000000" pitchFamily="2" charset="0"/>
            </a:endParaRPr>
          </a:p>
        </p:txBody>
      </p:sp>
      <p:cxnSp>
        <p:nvCxnSpPr>
          <p:cNvPr id="16" name="Straight Connector 15"/>
          <p:cNvCxnSpPr/>
          <p:nvPr/>
        </p:nvCxnSpPr>
        <p:spPr>
          <a:xfrm flipH="1">
            <a:off x="0" y="3135631"/>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674813" y="3242840"/>
            <a:ext cx="0" cy="3615160"/>
          </a:xfrm>
          <a:prstGeom prst="line">
            <a:avLst/>
          </a:prstGeom>
          <a:ln w="76200">
            <a:solidFill>
              <a:srgbClr val="154C8E"/>
            </a:solidFill>
          </a:ln>
        </p:spPr>
        <p:style>
          <a:lnRef idx="1">
            <a:schemeClr val="accent1"/>
          </a:lnRef>
          <a:fillRef idx="0">
            <a:schemeClr val="accent1"/>
          </a:fillRef>
          <a:effectRef idx="0">
            <a:schemeClr val="accent1"/>
          </a:effectRef>
          <a:fontRef idx="minor">
            <a:schemeClr val="tx1"/>
          </a:fontRef>
        </p:style>
      </p:cxnSp>
      <p:graphicFrame>
        <p:nvGraphicFramePr>
          <p:cNvPr id="2" name="Tabela 1">
            <a:extLst>
              <a:ext uri="{FF2B5EF4-FFF2-40B4-BE49-F238E27FC236}">
                <a16:creationId xmlns:a16="http://schemas.microsoft.com/office/drawing/2014/main" id="{18051141-0A75-4334-91A5-E9477C825E44}"/>
              </a:ext>
            </a:extLst>
          </p:cNvPr>
          <p:cNvGraphicFramePr>
            <a:graphicFrameLocks noGrp="1"/>
          </p:cNvGraphicFramePr>
          <p:nvPr>
            <p:extLst>
              <p:ext uri="{D42A27DB-BD31-4B8C-83A1-F6EECF244321}">
                <p14:modId xmlns:p14="http://schemas.microsoft.com/office/powerpoint/2010/main" val="4142015280"/>
              </p:ext>
            </p:extLst>
          </p:nvPr>
        </p:nvGraphicFramePr>
        <p:xfrm>
          <a:off x="1674813" y="7148945"/>
          <a:ext cx="17809050" cy="4456030"/>
        </p:xfrm>
        <a:graphic>
          <a:graphicData uri="http://schemas.openxmlformats.org/drawingml/2006/table">
            <a:tbl>
              <a:tblPr firstRow="1" firstCol="1" bandRow="1">
                <a:tableStyleId>{5940675A-B579-460E-94D1-54222C63F5DA}</a:tableStyleId>
              </a:tblPr>
              <a:tblGrid>
                <a:gridCol w="1583640">
                  <a:extLst>
                    <a:ext uri="{9D8B030D-6E8A-4147-A177-3AD203B41FA5}">
                      <a16:colId xmlns:a16="http://schemas.microsoft.com/office/drawing/2014/main" val="2274309321"/>
                    </a:ext>
                  </a:extLst>
                </a:gridCol>
                <a:gridCol w="1863785">
                  <a:extLst>
                    <a:ext uri="{9D8B030D-6E8A-4147-A177-3AD203B41FA5}">
                      <a16:colId xmlns:a16="http://schemas.microsoft.com/office/drawing/2014/main" val="4005843550"/>
                    </a:ext>
                  </a:extLst>
                </a:gridCol>
                <a:gridCol w="1970461">
                  <a:extLst>
                    <a:ext uri="{9D8B030D-6E8A-4147-A177-3AD203B41FA5}">
                      <a16:colId xmlns:a16="http://schemas.microsoft.com/office/drawing/2014/main" val="114282115"/>
                    </a:ext>
                  </a:extLst>
                </a:gridCol>
                <a:gridCol w="2748400">
                  <a:extLst>
                    <a:ext uri="{9D8B030D-6E8A-4147-A177-3AD203B41FA5}">
                      <a16:colId xmlns:a16="http://schemas.microsoft.com/office/drawing/2014/main" val="1026526790"/>
                    </a:ext>
                  </a:extLst>
                </a:gridCol>
                <a:gridCol w="1891146">
                  <a:extLst>
                    <a:ext uri="{9D8B030D-6E8A-4147-A177-3AD203B41FA5}">
                      <a16:colId xmlns:a16="http://schemas.microsoft.com/office/drawing/2014/main" val="1627208017"/>
                    </a:ext>
                  </a:extLst>
                </a:gridCol>
                <a:gridCol w="2541267">
                  <a:extLst>
                    <a:ext uri="{9D8B030D-6E8A-4147-A177-3AD203B41FA5}">
                      <a16:colId xmlns:a16="http://schemas.microsoft.com/office/drawing/2014/main" val="742231784"/>
                    </a:ext>
                  </a:extLst>
                </a:gridCol>
                <a:gridCol w="2342460">
                  <a:extLst>
                    <a:ext uri="{9D8B030D-6E8A-4147-A177-3AD203B41FA5}">
                      <a16:colId xmlns:a16="http://schemas.microsoft.com/office/drawing/2014/main" val="688030819"/>
                    </a:ext>
                  </a:extLst>
                </a:gridCol>
                <a:gridCol w="2867891">
                  <a:extLst>
                    <a:ext uri="{9D8B030D-6E8A-4147-A177-3AD203B41FA5}">
                      <a16:colId xmlns:a16="http://schemas.microsoft.com/office/drawing/2014/main" val="1306041562"/>
                    </a:ext>
                  </a:extLst>
                </a:gridCol>
              </a:tblGrid>
              <a:tr h="1323136">
                <a:tc>
                  <a:txBody>
                    <a:bodyPr/>
                    <a:lstStyle/>
                    <a:p>
                      <a:pPr algn="ctr">
                        <a:lnSpc>
                          <a:spcPct val="100000"/>
                        </a:lnSpc>
                      </a:pPr>
                      <a:r>
                        <a:rPr lang="en-US" sz="2000" b="1" dirty="0">
                          <a:solidFill>
                            <a:srgbClr val="000000"/>
                          </a:solidFill>
                          <a:effectLst/>
                        </a:rPr>
                        <a:t>Matrix</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Share of washings in matrix,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err="1">
                          <a:solidFill>
                            <a:srgbClr val="000000"/>
                          </a:solidFill>
                          <a:effectLst/>
                        </a:rPr>
                        <a:t>I</a:t>
                      </a:r>
                      <a:r>
                        <a:rPr lang="en-US" sz="2000" b="1" baseline="-25000" dirty="0" err="1">
                          <a:solidFill>
                            <a:srgbClr val="000000"/>
                          </a:solidFill>
                          <a:effectLst/>
                        </a:rPr>
                        <a:t>r</a:t>
                      </a:r>
                      <a:r>
                        <a:rPr lang="en-US" sz="2000" b="1" dirty="0">
                          <a:solidFill>
                            <a:srgbClr val="000000"/>
                          </a:solidFill>
                          <a:effectLst/>
                        </a:rPr>
                        <a:t> </a:t>
                      </a:r>
                      <a:r>
                        <a:rPr lang="en-US" sz="2000" b="1" i="1" dirty="0" err="1">
                          <a:solidFill>
                            <a:srgbClr val="000000"/>
                          </a:solidFill>
                          <a:effectLst/>
                        </a:rPr>
                        <a:t>Lemna</a:t>
                      </a:r>
                      <a:r>
                        <a:rPr lang="en-US" sz="2000" b="1" i="1" dirty="0">
                          <a:solidFill>
                            <a:srgbClr val="000000"/>
                          </a:solidFill>
                          <a:effectLst/>
                        </a:rPr>
                        <a:t> minor </a:t>
                      </a:r>
                      <a:r>
                        <a:rPr lang="en-US" sz="2000" b="1" dirty="0">
                          <a:solidFill>
                            <a:srgbClr val="000000"/>
                          </a:solidFill>
                          <a:effectLst/>
                        </a:rPr>
                        <a:t>(Mean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a:solidFill>
                            <a:srgbClr val="000000"/>
                          </a:solidFill>
                          <a:effectLst/>
                        </a:rPr>
                        <a:t>Toxicity classification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GI </a:t>
                      </a:r>
                      <a:r>
                        <a:rPr lang="en-US" sz="2000" b="1" i="1" dirty="0">
                          <a:solidFill>
                            <a:srgbClr val="000000"/>
                          </a:solidFill>
                          <a:effectLst/>
                        </a:rPr>
                        <a:t>Sinapis alba </a:t>
                      </a:r>
                      <a:r>
                        <a:rPr lang="en-US" sz="2000" b="1" dirty="0">
                          <a:solidFill>
                            <a:srgbClr val="000000"/>
                          </a:solidFill>
                          <a:effectLst/>
                        </a:rPr>
                        <a:t>(Mean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Toxicity classification</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GI </a:t>
                      </a:r>
                      <a:r>
                        <a:rPr lang="en-US" sz="2000" b="1" i="1" dirty="0">
                          <a:solidFill>
                            <a:srgbClr val="000000"/>
                          </a:solidFill>
                          <a:effectLst/>
                        </a:rPr>
                        <a:t>Lepidium sativum </a:t>
                      </a:r>
                      <a:r>
                        <a:rPr lang="en-US" sz="2000" b="1" dirty="0">
                          <a:solidFill>
                            <a:srgbClr val="000000"/>
                          </a:solidFill>
                          <a:effectLst/>
                        </a:rPr>
                        <a:t>(Mean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Toxicity classification</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9107355"/>
                  </a:ext>
                </a:extLst>
              </a:tr>
              <a:tr h="594644">
                <a:tc rowSpan="6">
                  <a:txBody>
                    <a:bodyPr/>
                    <a:lstStyle/>
                    <a:p>
                      <a:pPr algn="ctr">
                        <a:lnSpc>
                          <a:spcPct val="100000"/>
                        </a:lnSpc>
                      </a:pPr>
                      <a:r>
                        <a:rPr lang="en-US" sz="2000" dirty="0">
                          <a:solidFill>
                            <a:srgbClr val="000000"/>
                          </a:solidFill>
                          <a:effectLst/>
                        </a:rPr>
                        <a:t>Deionized water</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5</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10.63 ± 7.27</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Non-toxic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118.30 ± 10.24</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rowSpan="5">
                  <a:txBody>
                    <a:bodyPr/>
                    <a:lstStyle/>
                    <a:p>
                      <a:pPr algn="ctr">
                        <a:lnSpc>
                          <a:spcPct val="100000"/>
                        </a:lnSpc>
                      </a:pPr>
                      <a:r>
                        <a:rPr lang="pl-PL" sz="2000" dirty="0" err="1">
                          <a:solidFill>
                            <a:srgbClr val="000000"/>
                          </a:solidFill>
                          <a:effectLst/>
                        </a:rPr>
                        <a:t>Growth</a:t>
                      </a:r>
                      <a:r>
                        <a:rPr lang="pl-PL" sz="2000" dirty="0">
                          <a:solidFill>
                            <a:srgbClr val="000000"/>
                          </a:solidFill>
                          <a:effectLst/>
                        </a:rPr>
                        <a:t> </a:t>
                      </a:r>
                      <a:r>
                        <a:rPr lang="pl-PL" sz="2000" dirty="0" err="1">
                          <a:solidFill>
                            <a:srgbClr val="000000"/>
                          </a:solidFill>
                          <a:effectLst/>
                        </a:rPr>
                        <a:t>stimulation</a:t>
                      </a:r>
                      <a:r>
                        <a:rPr lang="pl-PL" sz="2000" dirty="0">
                          <a:solidFill>
                            <a:srgbClr val="000000"/>
                          </a:solidFill>
                          <a:effectLst/>
                        </a:rPr>
                        <a:t> </a:t>
                      </a:r>
                    </a:p>
                    <a:p>
                      <a:pPr algn="ctr">
                        <a:lnSpc>
                          <a:spcPct val="100000"/>
                        </a:lnSpc>
                      </a:pPr>
                      <a:r>
                        <a:rPr lang="pl-PL" sz="2000" dirty="0">
                          <a:solidFill>
                            <a:srgbClr val="000000"/>
                          </a:solidFill>
                          <a:effectLst/>
                        </a:rPr>
                        <a:t>(5-57%)</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127.18 ± 8.65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rowSpan="5">
                  <a:txBody>
                    <a:bodyPr/>
                    <a:lstStyle/>
                    <a:p>
                      <a:pPr algn="ctr">
                        <a:lnSpc>
                          <a:spcPct val="100000"/>
                        </a:lnSpc>
                      </a:pPr>
                      <a:r>
                        <a:rPr lang="pl-PL" sz="2000" dirty="0" err="1">
                          <a:solidFill>
                            <a:srgbClr val="000000"/>
                          </a:solidFill>
                          <a:effectLst/>
                        </a:rPr>
                        <a:t>Growth</a:t>
                      </a:r>
                      <a:r>
                        <a:rPr lang="pl-PL" sz="2000" dirty="0">
                          <a:solidFill>
                            <a:srgbClr val="000000"/>
                          </a:solidFill>
                          <a:effectLst/>
                        </a:rPr>
                        <a:t> </a:t>
                      </a:r>
                      <a:r>
                        <a:rPr lang="pl-PL" sz="2000" dirty="0" err="1">
                          <a:solidFill>
                            <a:srgbClr val="000000"/>
                          </a:solidFill>
                          <a:effectLst/>
                        </a:rPr>
                        <a:t>stimulation</a:t>
                      </a:r>
                      <a:r>
                        <a:rPr lang="pl-PL" sz="2000" dirty="0">
                          <a:solidFill>
                            <a:srgbClr val="000000"/>
                          </a:solidFill>
                          <a:effectLst/>
                        </a:rPr>
                        <a:t> (5-75%)</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9461415"/>
                  </a:ext>
                </a:extLst>
              </a:tr>
              <a:tr h="594644">
                <a:tc vMerge="1">
                  <a:txBody>
                    <a:bodyPr/>
                    <a:lstStyle/>
                    <a:p>
                      <a:endParaRPr lang="pl-PL"/>
                    </a:p>
                  </a:txBody>
                  <a:tcPr/>
                </a:tc>
                <a:tc>
                  <a:txBody>
                    <a:bodyPr/>
                    <a:lstStyle/>
                    <a:p>
                      <a:pPr algn="ctr">
                        <a:lnSpc>
                          <a:spcPct val="100000"/>
                        </a:lnSpc>
                      </a:pPr>
                      <a:r>
                        <a:rPr lang="en-US" sz="2000">
                          <a:solidFill>
                            <a:srgbClr val="000000"/>
                          </a:solidFill>
                          <a:effectLst/>
                        </a:rPr>
                        <a:t>10</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-7.82 ± 3.71</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118.42 ± 11.14</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tc>
                  <a:txBody>
                    <a:bodyPr/>
                    <a:lstStyle/>
                    <a:p>
                      <a:pPr algn="ctr">
                        <a:lnSpc>
                          <a:spcPct val="100000"/>
                        </a:lnSpc>
                      </a:pPr>
                      <a:r>
                        <a:rPr lang="en-US" sz="2000" dirty="0">
                          <a:solidFill>
                            <a:srgbClr val="000000"/>
                          </a:solidFill>
                          <a:effectLst/>
                        </a:rPr>
                        <a:t>125.55 ± 11.45</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2949238585"/>
                  </a:ext>
                </a:extLst>
              </a:tr>
              <a:tr h="455234">
                <a:tc vMerge="1">
                  <a:txBody>
                    <a:bodyPr/>
                    <a:lstStyle/>
                    <a:p>
                      <a:endParaRPr lang="pl-PL"/>
                    </a:p>
                  </a:txBody>
                  <a:tcPr/>
                </a:tc>
                <a:tc>
                  <a:txBody>
                    <a:bodyPr/>
                    <a:lstStyle/>
                    <a:p>
                      <a:pPr algn="ctr">
                        <a:lnSpc>
                          <a:spcPct val="100000"/>
                        </a:lnSpc>
                      </a:pPr>
                      <a:r>
                        <a:rPr lang="en-US" sz="2000">
                          <a:solidFill>
                            <a:srgbClr val="000000"/>
                          </a:solidFill>
                          <a:effectLst/>
                        </a:rPr>
                        <a:t>25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1.92 ± 4.76</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Non – toxic</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102.52 ± 9.87</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tc>
                  <a:txBody>
                    <a:bodyPr/>
                    <a:lstStyle/>
                    <a:p>
                      <a:pPr algn="ctr">
                        <a:lnSpc>
                          <a:spcPct val="100000"/>
                        </a:lnSpc>
                      </a:pPr>
                      <a:r>
                        <a:rPr lang="en-US" sz="2000">
                          <a:solidFill>
                            <a:srgbClr val="000000"/>
                          </a:solidFill>
                          <a:effectLst/>
                        </a:rPr>
                        <a:t>121.04 ± 8.98</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407681573"/>
                  </a:ext>
                </a:extLst>
              </a:tr>
              <a:tr h="518637">
                <a:tc vMerge="1">
                  <a:txBody>
                    <a:bodyPr/>
                    <a:lstStyle/>
                    <a:p>
                      <a:endParaRPr lang="pl-PL"/>
                    </a:p>
                  </a:txBody>
                  <a:tcPr/>
                </a:tc>
                <a:tc>
                  <a:txBody>
                    <a:bodyPr/>
                    <a:lstStyle/>
                    <a:p>
                      <a:pPr algn="ctr">
                        <a:lnSpc>
                          <a:spcPct val="100000"/>
                        </a:lnSpc>
                      </a:pPr>
                      <a:r>
                        <a:rPr lang="en-US" sz="2000">
                          <a:solidFill>
                            <a:srgbClr val="000000"/>
                          </a:solidFill>
                          <a:effectLst/>
                        </a:rPr>
                        <a:t>50</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9.04 ± 7.65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Non -toxic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114.42 ± 10.68</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pPr algn="ctr">
                        <a:lnSpc>
                          <a:spcPct val="100000"/>
                        </a:lnSpc>
                      </a:pP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142.33 ± 12.33</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pPr algn="ctr">
                        <a:lnSpc>
                          <a:spcPct val="100000"/>
                        </a:lnSpc>
                      </a:pP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9885950"/>
                  </a:ext>
                </a:extLst>
              </a:tr>
              <a:tr h="514501">
                <a:tc vMerge="1">
                  <a:txBody>
                    <a:bodyPr/>
                    <a:lstStyle/>
                    <a:p>
                      <a:endParaRPr lang="pl-PL"/>
                    </a:p>
                  </a:txBody>
                  <a:tcPr/>
                </a:tc>
                <a:tc>
                  <a:txBody>
                    <a:bodyPr/>
                    <a:lstStyle/>
                    <a:p>
                      <a:pPr algn="ctr">
                        <a:lnSpc>
                          <a:spcPct val="100000"/>
                        </a:lnSpc>
                      </a:pPr>
                      <a:r>
                        <a:rPr lang="en-US" sz="2000">
                          <a:solidFill>
                            <a:srgbClr val="000000"/>
                          </a:solidFill>
                          <a:effectLst/>
                        </a:rPr>
                        <a:t>75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31.18 ± 4.49</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Low – 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135.83 ± 12.32</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tc>
                  <a:txBody>
                    <a:bodyPr/>
                    <a:lstStyle/>
                    <a:p>
                      <a:pPr algn="ctr">
                        <a:lnSpc>
                          <a:spcPct val="100000"/>
                        </a:lnSpc>
                      </a:pPr>
                      <a:r>
                        <a:rPr lang="en-US" sz="2000">
                          <a:solidFill>
                            <a:srgbClr val="000000"/>
                          </a:solidFill>
                          <a:effectLst/>
                        </a:rPr>
                        <a:t>136.93 ± 12.33</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430006472"/>
                  </a:ext>
                </a:extLst>
              </a:tr>
              <a:tr h="455234">
                <a:tc vMerge="1">
                  <a:txBody>
                    <a:bodyPr/>
                    <a:lstStyle/>
                    <a:p>
                      <a:endParaRPr lang="pl-PL"/>
                    </a:p>
                  </a:txBody>
                  <a:tcPr/>
                </a:tc>
                <a:tc>
                  <a:txBody>
                    <a:bodyPr/>
                    <a:lstStyle/>
                    <a:p>
                      <a:pPr algn="ctr">
                        <a:lnSpc>
                          <a:spcPct val="100000"/>
                        </a:lnSpc>
                      </a:pPr>
                      <a:r>
                        <a:rPr lang="en-US" sz="2000">
                          <a:solidFill>
                            <a:srgbClr val="000000"/>
                          </a:solidFill>
                          <a:effectLst/>
                        </a:rPr>
                        <a:t>100</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39.77 ± 3.71</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Low -toxic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86.62 ± 8.75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pl-PL" sz="2000" dirty="0">
                          <a:solidFill>
                            <a:srgbClr val="000000"/>
                          </a:solidFill>
                          <a:effectLst/>
                          <a:latin typeface="+mn-lt"/>
                          <a:ea typeface="Times New Roman" panose="02020603050405020304" pitchFamily="18" charset="0"/>
                          <a:cs typeface="Times New Roman" panose="02020603050405020304" pitchFamily="18" charset="0"/>
                        </a:rPr>
                        <a:t>Non-</a:t>
                      </a:r>
                      <a:r>
                        <a:rPr lang="pl-PL" sz="2000" dirty="0" err="1">
                          <a:solidFill>
                            <a:srgbClr val="000000"/>
                          </a:solidFill>
                          <a:effectLst/>
                          <a:latin typeface="+mn-lt"/>
                          <a:ea typeface="Times New Roman" panose="02020603050405020304" pitchFamily="18" charset="0"/>
                          <a:cs typeface="Times New Roman" panose="02020603050405020304" pitchFamily="18" charset="0"/>
                        </a:rPr>
                        <a:t>toxic</a:t>
                      </a:r>
                      <a:endParaRPr lang="pl-PL" dirty="0"/>
                    </a:p>
                  </a:txBody>
                  <a:tcPr marL="68580" marR="68580" marT="0" marB="0" anchor="ctr"/>
                </a:tc>
                <a:tc>
                  <a:txBody>
                    <a:bodyPr/>
                    <a:lstStyle/>
                    <a:p>
                      <a:pPr algn="ctr">
                        <a:lnSpc>
                          <a:spcPct val="100000"/>
                        </a:lnSpc>
                      </a:pPr>
                      <a:r>
                        <a:rPr lang="en-US" sz="2000" dirty="0">
                          <a:solidFill>
                            <a:srgbClr val="000000"/>
                          </a:solidFill>
                          <a:effectLst/>
                        </a:rPr>
                        <a:t>90.59 ± 8.88</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000" dirty="0">
                          <a:solidFill>
                            <a:srgbClr val="000000"/>
                          </a:solidFill>
                          <a:effectLst/>
                        </a:rPr>
                        <a:t>Non-toxic</a:t>
                      </a:r>
                      <a:endParaRPr lang="pl-PL" dirty="0"/>
                    </a:p>
                  </a:txBody>
                  <a:tcPr marL="68580" marR="68580" marT="0" marB="0" anchor="ctr"/>
                </a:tc>
                <a:extLst>
                  <a:ext uri="{0D108BD9-81ED-4DB2-BD59-A6C34878D82A}">
                    <a16:rowId xmlns:a16="http://schemas.microsoft.com/office/drawing/2014/main" val="2390170620"/>
                  </a:ext>
                </a:extLst>
              </a:tr>
            </a:tbl>
          </a:graphicData>
        </a:graphic>
      </p:graphicFrame>
      <p:sp>
        <p:nvSpPr>
          <p:cNvPr id="3" name="Prostokąt: zaokrąglone rogi 2">
            <a:extLst>
              <a:ext uri="{FF2B5EF4-FFF2-40B4-BE49-F238E27FC236}">
                <a16:creationId xmlns:a16="http://schemas.microsoft.com/office/drawing/2014/main" id="{9C76BF10-EEE3-4DB8-BA6D-A8A86E2D1DEA}"/>
              </a:ext>
            </a:extLst>
          </p:cNvPr>
          <p:cNvSpPr/>
          <p:nvPr/>
        </p:nvSpPr>
        <p:spPr>
          <a:xfrm>
            <a:off x="2037584" y="2866988"/>
            <a:ext cx="17446277" cy="399100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r>
              <a:rPr lang="pl-PL" sz="2800" dirty="0" err="1">
                <a:solidFill>
                  <a:schemeClr val="bg1"/>
                </a:solidFill>
                <a:effectLst/>
                <a:ea typeface="Times New Roman" panose="02020603050405020304" pitchFamily="18" charset="0"/>
              </a:rPr>
              <a:t>Depending</a:t>
            </a:r>
            <a:r>
              <a:rPr lang="pl-PL" sz="2800" dirty="0">
                <a:solidFill>
                  <a:schemeClr val="bg1"/>
                </a:solidFill>
                <a:effectLst/>
                <a:ea typeface="Times New Roman" panose="02020603050405020304" pitchFamily="18" charset="0"/>
              </a:rPr>
              <a:t> on the </a:t>
            </a:r>
            <a:r>
              <a:rPr lang="pl-PL" sz="2800" dirty="0" err="1">
                <a:solidFill>
                  <a:schemeClr val="bg1"/>
                </a:solidFill>
                <a:effectLst/>
                <a:ea typeface="Times New Roman" panose="02020603050405020304" pitchFamily="18" charset="0"/>
              </a:rPr>
              <a:t>concentration</a:t>
            </a:r>
            <a:r>
              <a:rPr lang="pl-PL" sz="2800" dirty="0">
                <a:solidFill>
                  <a:schemeClr val="bg1"/>
                </a:solidFill>
                <a:effectLst/>
                <a:ea typeface="Times New Roman" panose="02020603050405020304" pitchFamily="18" charset="0"/>
              </a:rPr>
              <a:t> and the </a:t>
            </a:r>
            <a:r>
              <a:rPr lang="pl-PL" sz="2800" dirty="0" err="1">
                <a:solidFill>
                  <a:schemeClr val="bg1"/>
                </a:solidFill>
                <a:effectLst/>
                <a:ea typeface="Times New Roman" panose="02020603050405020304" pitchFamily="18" charset="0"/>
              </a:rPr>
              <a:t>indicator</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organism</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used</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either</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stimulation</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or</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inhibition</a:t>
            </a:r>
            <a:r>
              <a:rPr lang="pl-PL" sz="2800" dirty="0">
                <a:solidFill>
                  <a:schemeClr val="bg1"/>
                </a:solidFill>
                <a:effectLst/>
                <a:ea typeface="Times New Roman" panose="02020603050405020304" pitchFamily="18" charset="0"/>
              </a:rPr>
              <a:t> of plant </a:t>
            </a:r>
            <a:r>
              <a:rPr lang="pl-PL" sz="2800" dirty="0" err="1">
                <a:solidFill>
                  <a:schemeClr val="bg1"/>
                </a:solidFill>
                <a:effectLst/>
                <a:ea typeface="Times New Roman" panose="02020603050405020304" pitchFamily="18" charset="0"/>
              </a:rPr>
              <a:t>growth</a:t>
            </a:r>
            <a:r>
              <a:rPr lang="pl-PL" sz="2800" dirty="0">
                <a:solidFill>
                  <a:schemeClr val="bg1"/>
                </a:solidFill>
                <a:effectLst/>
                <a:ea typeface="Times New Roman" panose="02020603050405020304" pitchFamily="18" charset="0"/>
              </a:rPr>
              <a:t> was </a:t>
            </a:r>
            <a:r>
              <a:rPr lang="pl-PL" sz="2800" dirty="0" err="1">
                <a:solidFill>
                  <a:schemeClr val="bg1"/>
                </a:solidFill>
                <a:effectLst/>
                <a:ea typeface="Times New Roman" panose="02020603050405020304" pitchFamily="18" charset="0"/>
              </a:rPr>
              <a:t>observed</a:t>
            </a:r>
            <a:r>
              <a:rPr lang="pl-PL" sz="2800" dirty="0">
                <a:solidFill>
                  <a:schemeClr val="bg1"/>
                </a:solidFill>
                <a:effectLst/>
                <a:ea typeface="Times New Roman" panose="02020603050405020304" pitchFamily="18" charset="0"/>
              </a:rPr>
              <a:t>. It </a:t>
            </a:r>
            <a:r>
              <a:rPr lang="pl-PL" sz="2800" dirty="0" err="1">
                <a:solidFill>
                  <a:schemeClr val="bg1"/>
                </a:solidFill>
                <a:effectLst/>
                <a:ea typeface="Times New Roman" panose="02020603050405020304" pitchFamily="18" charset="0"/>
              </a:rPr>
              <a:t>should</a:t>
            </a:r>
            <a:r>
              <a:rPr lang="pl-PL" sz="2800" dirty="0">
                <a:solidFill>
                  <a:schemeClr val="bg1"/>
                </a:solidFill>
                <a:effectLst/>
                <a:ea typeface="Times New Roman" panose="02020603050405020304" pitchFamily="18" charset="0"/>
              </a:rPr>
              <a:t> be </a:t>
            </a:r>
            <a:r>
              <a:rPr lang="pl-PL" sz="2800" dirty="0" err="1">
                <a:solidFill>
                  <a:schemeClr val="bg1"/>
                </a:solidFill>
                <a:effectLst/>
                <a:ea typeface="Times New Roman" panose="02020603050405020304" pitchFamily="18" charset="0"/>
              </a:rPr>
              <a:t>noted</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that</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two</a:t>
            </a:r>
            <a:r>
              <a:rPr lang="pl-PL" sz="2800" dirty="0">
                <a:solidFill>
                  <a:schemeClr val="bg1"/>
                </a:solidFill>
                <a:effectLst/>
                <a:ea typeface="Times New Roman" panose="02020603050405020304" pitchFamily="18" charset="0"/>
              </a:rPr>
              <a:t> independent 4-point </a:t>
            </a:r>
            <a:r>
              <a:rPr lang="pl-PL" sz="2800" dirty="0" err="1">
                <a:solidFill>
                  <a:schemeClr val="bg1"/>
                </a:solidFill>
                <a:effectLst/>
                <a:ea typeface="Times New Roman" panose="02020603050405020304" pitchFamily="18" charset="0"/>
              </a:rPr>
              <a:t>scales</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were</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used</a:t>
            </a:r>
            <a:r>
              <a:rPr lang="pl-PL" sz="2800" dirty="0">
                <a:solidFill>
                  <a:schemeClr val="bg1"/>
                </a:solidFill>
                <a:effectLst/>
                <a:ea typeface="Times New Roman" panose="02020603050405020304" pitchFamily="18" charset="0"/>
              </a:rPr>
              <a:t> for the </a:t>
            </a:r>
            <a:r>
              <a:rPr lang="pl-PL" sz="2800" dirty="0" err="1">
                <a:solidFill>
                  <a:schemeClr val="bg1"/>
                </a:solidFill>
                <a:effectLst/>
                <a:ea typeface="Times New Roman" panose="02020603050405020304" pitchFamily="18" charset="0"/>
              </a:rPr>
              <a:t>classification</a:t>
            </a:r>
            <a:r>
              <a:rPr lang="pl-PL" sz="2800" dirty="0">
                <a:solidFill>
                  <a:schemeClr val="bg1"/>
                </a:solidFill>
                <a:effectLst/>
                <a:ea typeface="Times New Roman" panose="02020603050405020304" pitchFamily="18" charset="0"/>
              </a:rPr>
              <a:t> of </a:t>
            </a:r>
            <a:r>
              <a:rPr lang="pl-PL" sz="2800" dirty="0" err="1">
                <a:solidFill>
                  <a:schemeClr val="bg1"/>
                </a:solidFill>
                <a:effectLst/>
                <a:ea typeface="Times New Roman" panose="02020603050405020304" pitchFamily="18" charset="0"/>
              </a:rPr>
              <a:t>phytotoxicity</a:t>
            </a:r>
            <a:r>
              <a:rPr lang="pl-PL" sz="2800" dirty="0">
                <a:solidFill>
                  <a:schemeClr val="bg1"/>
                </a:solidFill>
                <a:ea typeface="Times New Roman" panose="02020603050405020304" pitchFamily="18" charset="0"/>
              </a:rPr>
              <a:t>. </a:t>
            </a:r>
          </a:p>
          <a:p>
            <a:pPr marL="571500" indent="-571500" algn="ctr">
              <a:buFont typeface="Arial" panose="020B0604020202020204" pitchFamily="34" charset="0"/>
              <a:buChar char="•"/>
            </a:pPr>
            <a:r>
              <a:rPr lang="pl-PL" sz="2800" dirty="0">
                <a:solidFill>
                  <a:schemeClr val="bg1"/>
                </a:solidFill>
                <a:effectLst/>
                <a:ea typeface="Times New Roman" panose="02020603050405020304" pitchFamily="18" charset="0"/>
              </a:rPr>
              <a:t>For </a:t>
            </a:r>
            <a:r>
              <a:rPr lang="pl-PL" sz="2800" i="1" dirty="0">
                <a:solidFill>
                  <a:schemeClr val="bg1"/>
                </a:solidFill>
                <a:effectLst/>
                <a:ea typeface="Times New Roman" panose="02020603050405020304" pitchFamily="18" charset="0"/>
              </a:rPr>
              <a:t>Lemna minor</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there</a:t>
            </a:r>
            <a:r>
              <a:rPr lang="pl-PL" sz="2800" dirty="0">
                <a:solidFill>
                  <a:schemeClr val="bg1"/>
                </a:solidFill>
                <a:effectLst/>
                <a:ea typeface="Times New Roman" panose="02020603050405020304" pitchFamily="18" charset="0"/>
              </a:rPr>
              <a:t> was </a:t>
            </a:r>
            <a:r>
              <a:rPr lang="pl-PL" sz="2800" dirty="0" err="1">
                <a:solidFill>
                  <a:schemeClr val="bg1"/>
                </a:solidFill>
                <a:effectLst/>
                <a:ea typeface="Times New Roman" panose="02020603050405020304" pitchFamily="18" charset="0"/>
              </a:rPr>
              <a:t>low</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toxicity</a:t>
            </a:r>
            <a:r>
              <a:rPr lang="pl-PL" sz="2800" dirty="0">
                <a:solidFill>
                  <a:schemeClr val="bg1"/>
                </a:solidFill>
                <a:effectLst/>
                <a:ea typeface="Times New Roman" panose="02020603050405020304" pitchFamily="18" charset="0"/>
              </a:rPr>
              <a:t> of the 100% </a:t>
            </a:r>
            <a:r>
              <a:rPr lang="pl-PL" sz="2800" dirty="0" err="1">
                <a:solidFill>
                  <a:schemeClr val="bg1"/>
                </a:solidFill>
                <a:effectLst/>
                <a:ea typeface="Times New Roman" panose="02020603050405020304" pitchFamily="18" charset="0"/>
              </a:rPr>
              <a:t>washing</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solution</a:t>
            </a:r>
            <a:r>
              <a:rPr lang="pl-PL" sz="2800" dirty="0">
                <a:solidFill>
                  <a:schemeClr val="bg1"/>
                </a:solidFill>
                <a:effectLst/>
                <a:ea typeface="Times New Roman" panose="02020603050405020304" pitchFamily="18" charset="0"/>
              </a:rPr>
              <a:t> in </a:t>
            </a:r>
            <a:r>
              <a:rPr lang="pl-PL" sz="2800" dirty="0" err="1">
                <a:solidFill>
                  <a:schemeClr val="bg1"/>
                </a:solidFill>
                <a:effectLst/>
                <a:ea typeface="Times New Roman" panose="02020603050405020304" pitchFamily="18" charset="0"/>
              </a:rPr>
              <a:t>all</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analyzed</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matrices</a:t>
            </a:r>
            <a:r>
              <a:rPr lang="pl-PL" sz="2800" dirty="0">
                <a:solidFill>
                  <a:schemeClr val="bg1"/>
                </a:solidFill>
                <a:effectLst/>
                <a:ea typeface="Times New Roman" panose="02020603050405020304" pitchFamily="18" charset="0"/>
              </a:rPr>
              <a:t> as </a:t>
            </a:r>
            <a:r>
              <a:rPr lang="pl-PL" sz="2800" dirty="0" err="1">
                <a:solidFill>
                  <a:schemeClr val="bg1"/>
                </a:solidFill>
                <a:effectLst/>
                <a:ea typeface="Times New Roman" panose="02020603050405020304" pitchFamily="18" charset="0"/>
              </a:rPr>
              <a:t>well</a:t>
            </a:r>
            <a:r>
              <a:rPr lang="pl-PL" sz="2800" dirty="0">
                <a:solidFill>
                  <a:schemeClr val="bg1"/>
                </a:solidFill>
                <a:effectLst/>
                <a:ea typeface="Times New Roman" panose="02020603050405020304" pitchFamily="18" charset="0"/>
              </a:rPr>
              <a:t> as for 75% </a:t>
            </a:r>
            <a:r>
              <a:rPr lang="pl-PL" sz="2800" dirty="0" err="1">
                <a:solidFill>
                  <a:schemeClr val="bg1"/>
                </a:solidFill>
                <a:effectLst/>
                <a:ea typeface="Times New Roman" panose="02020603050405020304" pitchFamily="18" charset="0"/>
              </a:rPr>
              <a:t>washing</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solution</a:t>
            </a:r>
            <a:r>
              <a:rPr lang="pl-PL" sz="2800" dirty="0">
                <a:solidFill>
                  <a:schemeClr val="bg1"/>
                </a:solidFill>
                <a:effectLst/>
                <a:ea typeface="Times New Roman" panose="02020603050405020304" pitchFamily="18" charset="0"/>
              </a:rPr>
              <a:t> in </a:t>
            </a:r>
            <a:r>
              <a:rPr lang="pl-PL" sz="2800" dirty="0" err="1">
                <a:solidFill>
                  <a:schemeClr val="bg1"/>
                </a:solidFill>
                <a:effectLst/>
                <a:ea typeface="Times New Roman" panose="02020603050405020304" pitchFamily="18" charset="0"/>
              </a:rPr>
              <a:t>deionized</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water</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inhibition</a:t>
            </a:r>
            <a:r>
              <a:rPr lang="pl-PL" sz="2800" dirty="0">
                <a:solidFill>
                  <a:schemeClr val="bg1"/>
                </a:solidFill>
                <a:effectLst/>
                <a:ea typeface="Times New Roman" panose="02020603050405020304" pitchFamily="18" charset="0"/>
              </a:rPr>
              <a:t> of frond </a:t>
            </a:r>
            <a:r>
              <a:rPr lang="pl-PL" sz="2800" dirty="0" err="1">
                <a:solidFill>
                  <a:schemeClr val="bg1"/>
                </a:solidFill>
                <a:effectLst/>
                <a:ea typeface="Times New Roman" panose="02020603050405020304" pitchFamily="18" charset="0"/>
              </a:rPr>
              <a:t>growth</a:t>
            </a:r>
            <a:r>
              <a:rPr lang="pl-PL" sz="2800" dirty="0">
                <a:solidFill>
                  <a:schemeClr val="bg1"/>
                </a:solidFill>
                <a:effectLst/>
                <a:ea typeface="Times New Roman" panose="02020603050405020304" pitchFamily="18" charset="0"/>
              </a:rPr>
              <a:t> was 39.77 ± 3.71% and 31.18 ± 4.49%). </a:t>
            </a:r>
          </a:p>
          <a:p>
            <a:pPr marL="571500" indent="-571500" algn="ctr">
              <a:buFont typeface="Arial" panose="020B0604020202020204" pitchFamily="34" charset="0"/>
              <a:buChar char="•"/>
            </a:pPr>
            <a:r>
              <a:rPr lang="pl-PL" sz="2800" i="1" dirty="0">
                <a:solidFill>
                  <a:schemeClr val="bg1"/>
                </a:solidFill>
                <a:effectLst/>
                <a:ea typeface="Times New Roman" panose="02020603050405020304" pitchFamily="18" charset="0"/>
              </a:rPr>
              <a:t>L. mino</a:t>
            </a:r>
            <a:r>
              <a:rPr lang="pl-PL" sz="2800" dirty="0">
                <a:solidFill>
                  <a:schemeClr val="bg1"/>
                </a:solidFill>
                <a:effectLst/>
                <a:ea typeface="Times New Roman" panose="02020603050405020304" pitchFamily="18" charset="0"/>
              </a:rPr>
              <a:t>r frond </a:t>
            </a:r>
            <a:r>
              <a:rPr lang="pl-PL" sz="2800" dirty="0" err="1">
                <a:solidFill>
                  <a:schemeClr val="bg1"/>
                </a:solidFill>
                <a:effectLst/>
                <a:ea typeface="Times New Roman" panose="02020603050405020304" pitchFamily="18" charset="0"/>
              </a:rPr>
              <a:t>growth</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stimulation</a:t>
            </a:r>
            <a:r>
              <a:rPr lang="pl-PL" sz="2800" dirty="0">
                <a:solidFill>
                  <a:schemeClr val="bg1"/>
                </a:solidFill>
                <a:effectLst/>
                <a:ea typeface="Times New Roman" panose="02020603050405020304" pitchFamily="18" charset="0"/>
              </a:rPr>
              <a:t> was </a:t>
            </a:r>
            <a:r>
              <a:rPr lang="pl-PL" sz="2800" dirty="0" err="1">
                <a:solidFill>
                  <a:schemeClr val="bg1"/>
                </a:solidFill>
                <a:effectLst/>
                <a:ea typeface="Times New Roman" panose="02020603050405020304" pitchFamily="18" charset="0"/>
              </a:rPr>
              <a:t>noted</a:t>
            </a:r>
            <a:r>
              <a:rPr lang="pl-PL" sz="2800" dirty="0">
                <a:solidFill>
                  <a:schemeClr val="bg1"/>
                </a:solidFill>
                <a:effectLst/>
                <a:ea typeface="Times New Roman" panose="02020603050405020304" pitchFamily="18" charset="0"/>
              </a:rPr>
              <a:t> in </a:t>
            </a:r>
            <a:r>
              <a:rPr lang="pl-PL" sz="2800" dirty="0" err="1">
                <a:solidFill>
                  <a:schemeClr val="bg1"/>
                </a:solidFill>
                <a:effectLst/>
                <a:ea typeface="Times New Roman" panose="02020603050405020304" pitchFamily="18" charset="0"/>
              </a:rPr>
              <a:t>samples</a:t>
            </a:r>
            <a:r>
              <a:rPr lang="pl-PL" sz="2800" dirty="0">
                <a:solidFill>
                  <a:schemeClr val="bg1"/>
                </a:solidFill>
                <a:effectLst/>
                <a:ea typeface="Times New Roman" panose="02020603050405020304" pitchFamily="18" charset="0"/>
              </a:rPr>
              <a:t> with 10% </a:t>
            </a:r>
            <a:r>
              <a:rPr lang="pl-PL" sz="2800" dirty="0" err="1">
                <a:solidFill>
                  <a:schemeClr val="bg1"/>
                </a:solidFill>
                <a:effectLst/>
                <a:ea typeface="Times New Roman" panose="02020603050405020304" pitchFamily="18" charset="0"/>
              </a:rPr>
              <a:t>washing</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solution</a:t>
            </a:r>
            <a:r>
              <a:rPr lang="pl-PL" sz="2800" dirty="0">
                <a:solidFill>
                  <a:schemeClr val="bg1"/>
                </a:solidFill>
                <a:effectLst/>
                <a:ea typeface="Times New Roman" panose="02020603050405020304" pitchFamily="18" charset="0"/>
              </a:rPr>
              <a:t> (matrix: </a:t>
            </a:r>
            <a:r>
              <a:rPr lang="pl-PL" sz="2800" dirty="0" err="1">
                <a:solidFill>
                  <a:schemeClr val="bg1"/>
                </a:solidFill>
                <a:effectLst/>
                <a:ea typeface="Times New Roman" panose="02020603050405020304" pitchFamily="18" charset="0"/>
              </a:rPr>
              <a:t>deionized</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water</a:t>
            </a:r>
            <a:r>
              <a:rPr lang="pl-PL" sz="2800" dirty="0">
                <a:solidFill>
                  <a:schemeClr val="bg1"/>
                </a:solidFill>
                <a:effectLst/>
                <a:ea typeface="Times New Roman" panose="02020603050405020304" pitchFamily="18" charset="0"/>
              </a:rPr>
              <a:t>); 5, 25 - 75% </a:t>
            </a:r>
            <a:r>
              <a:rPr lang="pl-PL" sz="2800" dirty="0" err="1">
                <a:solidFill>
                  <a:schemeClr val="bg1"/>
                </a:solidFill>
                <a:effectLst/>
                <a:ea typeface="Times New Roman" panose="02020603050405020304" pitchFamily="18" charset="0"/>
              </a:rPr>
              <a:t>washing</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solution</a:t>
            </a:r>
            <a:r>
              <a:rPr lang="pl-PL" sz="2800" dirty="0">
                <a:solidFill>
                  <a:schemeClr val="bg1"/>
                </a:solidFill>
                <a:effectLst/>
                <a:ea typeface="Times New Roman" panose="02020603050405020304" pitchFamily="18" charset="0"/>
              </a:rPr>
              <a:t> (matrix: </a:t>
            </a:r>
            <a:r>
              <a:rPr lang="pl-PL" sz="2800" dirty="0" err="1">
                <a:solidFill>
                  <a:schemeClr val="bg1"/>
                </a:solidFill>
                <a:effectLst/>
                <a:ea typeface="Times New Roman" panose="02020603050405020304" pitchFamily="18" charset="0"/>
              </a:rPr>
              <a:t>tap</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water</a:t>
            </a:r>
            <a:r>
              <a:rPr lang="pl-PL" sz="2800" dirty="0">
                <a:solidFill>
                  <a:schemeClr val="bg1"/>
                </a:solidFill>
                <a:effectLst/>
                <a:ea typeface="Times New Roman" panose="02020603050405020304" pitchFamily="18" charset="0"/>
              </a:rPr>
              <a:t>), and </a:t>
            </a:r>
            <a:r>
              <a:rPr lang="pl-PL" sz="2800" dirty="0" err="1">
                <a:solidFill>
                  <a:schemeClr val="bg1"/>
                </a:solidFill>
                <a:effectLst/>
                <a:ea typeface="Times New Roman" panose="02020603050405020304" pitchFamily="18" charset="0"/>
              </a:rPr>
              <a:t>partially</a:t>
            </a:r>
            <a:r>
              <a:rPr lang="pl-PL" sz="2800" dirty="0">
                <a:solidFill>
                  <a:schemeClr val="bg1"/>
                </a:solidFill>
                <a:effectLst/>
                <a:ea typeface="Times New Roman" panose="02020603050405020304" pitchFamily="18" charset="0"/>
              </a:rPr>
              <a:t> from </a:t>
            </a:r>
            <a:r>
              <a:rPr lang="pl-PL" sz="2800" dirty="0" err="1">
                <a:solidFill>
                  <a:schemeClr val="bg1"/>
                </a:solidFill>
                <a:effectLst/>
                <a:ea typeface="Times New Roman" panose="02020603050405020304" pitchFamily="18" charset="0"/>
              </a:rPr>
              <a:t>samples</a:t>
            </a:r>
            <a:r>
              <a:rPr lang="pl-PL" sz="2800" dirty="0">
                <a:solidFill>
                  <a:schemeClr val="bg1"/>
                </a:solidFill>
                <a:effectLst/>
                <a:ea typeface="Times New Roman" panose="02020603050405020304" pitchFamily="18" charset="0"/>
              </a:rPr>
              <a:t> of </a:t>
            </a:r>
            <a:r>
              <a:rPr lang="pl-PL" sz="2800" dirty="0" err="1">
                <a:solidFill>
                  <a:schemeClr val="bg1"/>
                </a:solidFill>
                <a:effectLst/>
                <a:ea typeface="Times New Roman" panose="02020603050405020304" pitchFamily="18" charset="0"/>
              </a:rPr>
              <a:t>washing</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solution</a:t>
            </a:r>
            <a:r>
              <a:rPr lang="pl-PL" sz="2800" dirty="0">
                <a:solidFill>
                  <a:schemeClr val="bg1"/>
                </a:solidFill>
                <a:effectLst/>
                <a:ea typeface="Times New Roman" panose="02020603050405020304" pitchFamily="18" charset="0"/>
              </a:rPr>
              <a:t> with a </a:t>
            </a:r>
            <a:r>
              <a:rPr lang="pl-PL" sz="2800" dirty="0" err="1">
                <a:solidFill>
                  <a:schemeClr val="bg1"/>
                </a:solidFill>
                <a:effectLst/>
                <a:ea typeface="Times New Roman" panose="02020603050405020304" pitchFamily="18" charset="0"/>
              </a:rPr>
              <a:t>concentration</a:t>
            </a:r>
            <a:r>
              <a:rPr lang="pl-PL" sz="2800" dirty="0">
                <a:solidFill>
                  <a:schemeClr val="bg1"/>
                </a:solidFill>
                <a:effectLst/>
                <a:ea typeface="Times New Roman" panose="02020603050405020304" pitchFamily="18" charset="0"/>
              </a:rPr>
              <a:t> of 10, 25, 75% (matrix: </a:t>
            </a:r>
            <a:r>
              <a:rPr lang="pl-PL" sz="2800" dirty="0" err="1">
                <a:solidFill>
                  <a:schemeClr val="bg1"/>
                </a:solidFill>
                <a:effectLst/>
                <a:ea typeface="Times New Roman" panose="02020603050405020304" pitchFamily="18" charset="0"/>
              </a:rPr>
              <a:t>rainwater</a:t>
            </a:r>
            <a:r>
              <a:rPr lang="pl-PL" sz="2800" dirty="0">
                <a:solidFill>
                  <a:schemeClr val="bg1"/>
                </a:solidFill>
                <a:effectLst/>
                <a:ea typeface="Times New Roman" panose="02020603050405020304" pitchFamily="18" charset="0"/>
              </a:rPr>
              <a:t>). </a:t>
            </a:r>
            <a:endParaRPr lang="pl-PL" sz="2800" dirty="0">
              <a:solidFill>
                <a:schemeClr val="bg1"/>
              </a:solidFill>
            </a:endParaRPr>
          </a:p>
        </p:txBody>
      </p:sp>
    </p:spTree>
    <p:extLst>
      <p:ext uri="{BB962C8B-B14F-4D97-AF65-F5344CB8AC3E}">
        <p14:creationId xmlns:p14="http://schemas.microsoft.com/office/powerpoint/2010/main" val="42920620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2037584" y="383624"/>
            <a:ext cx="7884306" cy="1107996"/>
          </a:xfrm>
          <a:prstGeom prst="rect">
            <a:avLst/>
          </a:prstGeom>
          <a:noFill/>
        </p:spPr>
        <p:txBody>
          <a:bodyPr wrap="square" lIns="0" tIns="0" rIns="0" bIns="0" rtlCol="0">
            <a:spAutoFit/>
          </a:bodyPr>
          <a:lstStyle/>
          <a:p>
            <a:r>
              <a:rPr lang="en-US" sz="7200" dirty="0">
                <a:solidFill>
                  <a:schemeClr val="accent1"/>
                </a:solidFill>
                <a:latin typeface="Barlow SCK SemiBold" panose="00000706000000000000" pitchFamily="50" charset="-18"/>
                <a:cs typeface="Poppins SemiBold" panose="02000000000000000000" pitchFamily="2" charset="0"/>
              </a:rPr>
              <a:t>Results</a:t>
            </a:r>
          </a:p>
        </p:txBody>
      </p:sp>
      <p:sp>
        <p:nvSpPr>
          <p:cNvPr id="15" name="TextBox 14"/>
          <p:cNvSpPr txBox="1"/>
          <p:nvPr/>
        </p:nvSpPr>
        <p:spPr>
          <a:xfrm>
            <a:off x="5009384" y="722178"/>
            <a:ext cx="17060907" cy="861774"/>
          </a:xfrm>
          <a:prstGeom prst="rect">
            <a:avLst/>
          </a:prstGeom>
          <a:noFill/>
        </p:spPr>
        <p:txBody>
          <a:bodyPr wrap="square" lIns="0" tIns="0" rIns="0" bIns="0" rtlCol="0">
            <a:spAutoFit/>
          </a:bodyPr>
          <a:lstStyle/>
          <a:p>
            <a:r>
              <a:rPr lang="pl-PL" sz="2800" b="1" cap="all" spc="1000" dirty="0">
                <a:solidFill>
                  <a:schemeClr val="accent1"/>
                </a:solidFill>
                <a:latin typeface="Barlow SCK SemiBold" panose="00000706000000000000" pitchFamily="50" charset="-18"/>
                <a:cs typeface="Poppins SemiBold" panose="02000000000000000000" pitchFamily="2" charset="0"/>
              </a:rPr>
              <a:t>ECOTOXICOLOGICAL</a:t>
            </a:r>
            <a:r>
              <a:rPr lang="en-US" sz="2800" b="1" cap="all" spc="1000" dirty="0">
                <a:solidFill>
                  <a:schemeClr val="accent1"/>
                </a:solidFill>
                <a:latin typeface="Barlow SCK SemiBold" panose="00000706000000000000" pitchFamily="50" charset="-18"/>
                <a:cs typeface="Poppins SemiBold" panose="02000000000000000000" pitchFamily="2" charset="0"/>
              </a:rPr>
              <a:t> assessment of washings</a:t>
            </a:r>
            <a:r>
              <a:rPr lang="pl-PL" sz="2800" b="1" cap="all" spc="1000" dirty="0">
                <a:solidFill>
                  <a:schemeClr val="accent1"/>
                </a:solidFill>
                <a:latin typeface="Barlow SCK SemiBold" panose="00000706000000000000" pitchFamily="50" charset="-18"/>
                <a:cs typeface="Poppins SemiBold" panose="02000000000000000000" pitchFamily="2" charset="0"/>
              </a:rPr>
              <a:t>: COMPARISON </a:t>
            </a:r>
            <a:r>
              <a:rPr lang="pl-PL" sz="2800" b="1" i="1" cap="all" spc="1000" dirty="0" err="1">
                <a:solidFill>
                  <a:schemeClr val="accent1"/>
                </a:solidFill>
                <a:latin typeface="Barlow SCK SemiBold" panose="00000706000000000000" pitchFamily="50" charset="-18"/>
                <a:cs typeface="Poppins SemiBold" panose="02000000000000000000" pitchFamily="2" charset="0"/>
              </a:rPr>
              <a:t>lemna</a:t>
            </a:r>
            <a:r>
              <a:rPr lang="pl-PL" sz="2800" b="1" i="1" cap="all" spc="1000" dirty="0">
                <a:solidFill>
                  <a:schemeClr val="accent1"/>
                </a:solidFill>
                <a:latin typeface="Barlow SCK SemiBold" panose="00000706000000000000" pitchFamily="50" charset="-18"/>
                <a:cs typeface="Poppins SemiBold" panose="02000000000000000000" pitchFamily="2" charset="0"/>
              </a:rPr>
              <a:t> </a:t>
            </a:r>
            <a:r>
              <a:rPr lang="pl-PL" sz="2800" b="1" i="1" cap="all" spc="1000" dirty="0" err="1">
                <a:solidFill>
                  <a:schemeClr val="accent1"/>
                </a:solidFill>
                <a:latin typeface="Barlow SCK SemiBold" panose="00000706000000000000" pitchFamily="50" charset="-18"/>
                <a:cs typeface="Poppins SemiBold" panose="02000000000000000000" pitchFamily="2" charset="0"/>
              </a:rPr>
              <a:t>minoR</a:t>
            </a:r>
            <a:r>
              <a:rPr lang="pl-PL" sz="2800" b="1" i="1" cap="all" spc="1000" dirty="0">
                <a:solidFill>
                  <a:schemeClr val="accent1"/>
                </a:solidFill>
                <a:latin typeface="Barlow SCK SemiBold" panose="00000706000000000000" pitchFamily="50" charset="-18"/>
                <a:cs typeface="Poppins SemiBold" panose="02000000000000000000" pitchFamily="2" charset="0"/>
              </a:rPr>
              <a:t>, SINAPIS ALBA, LEPIDIUM SATIVUM</a:t>
            </a:r>
            <a:endParaRPr lang="en-US" sz="2800" b="1" cap="all" spc="1000" dirty="0">
              <a:solidFill>
                <a:schemeClr val="accent1"/>
              </a:solidFill>
              <a:latin typeface="Barlow SCK SemiBold" panose="00000706000000000000" pitchFamily="50" charset="-18"/>
              <a:cs typeface="Poppins SemiBold" panose="02000000000000000000" pitchFamily="2" charset="0"/>
            </a:endParaRPr>
          </a:p>
        </p:txBody>
      </p:sp>
      <p:cxnSp>
        <p:nvCxnSpPr>
          <p:cNvPr id="16" name="Straight Connector 15"/>
          <p:cNvCxnSpPr/>
          <p:nvPr/>
        </p:nvCxnSpPr>
        <p:spPr>
          <a:xfrm flipH="1">
            <a:off x="0" y="3135631"/>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674813" y="3242840"/>
            <a:ext cx="0" cy="3615160"/>
          </a:xfrm>
          <a:prstGeom prst="line">
            <a:avLst/>
          </a:prstGeom>
          <a:ln w="76200">
            <a:solidFill>
              <a:srgbClr val="154C8E"/>
            </a:solidFill>
          </a:ln>
        </p:spPr>
        <p:style>
          <a:lnRef idx="1">
            <a:schemeClr val="accent1"/>
          </a:lnRef>
          <a:fillRef idx="0">
            <a:schemeClr val="accent1"/>
          </a:fillRef>
          <a:effectRef idx="0">
            <a:schemeClr val="accent1"/>
          </a:effectRef>
          <a:fontRef idx="minor">
            <a:schemeClr val="tx1"/>
          </a:fontRef>
        </p:style>
      </p:cxnSp>
      <p:graphicFrame>
        <p:nvGraphicFramePr>
          <p:cNvPr id="6" name="Tabela 5">
            <a:extLst>
              <a:ext uri="{FF2B5EF4-FFF2-40B4-BE49-F238E27FC236}">
                <a16:creationId xmlns:a16="http://schemas.microsoft.com/office/drawing/2014/main" id="{63719534-C089-4608-8541-F8687366BC1C}"/>
              </a:ext>
            </a:extLst>
          </p:cNvPr>
          <p:cNvGraphicFramePr>
            <a:graphicFrameLocks noGrp="1"/>
          </p:cNvGraphicFramePr>
          <p:nvPr>
            <p:extLst>
              <p:ext uri="{D42A27DB-BD31-4B8C-83A1-F6EECF244321}">
                <p14:modId xmlns:p14="http://schemas.microsoft.com/office/powerpoint/2010/main" val="1483051204"/>
              </p:ext>
            </p:extLst>
          </p:nvPr>
        </p:nvGraphicFramePr>
        <p:xfrm>
          <a:off x="1607041" y="6965208"/>
          <a:ext cx="18204866" cy="4754400"/>
        </p:xfrm>
        <a:graphic>
          <a:graphicData uri="http://schemas.openxmlformats.org/drawingml/2006/table">
            <a:tbl>
              <a:tblPr firstRow="1" firstCol="1" bandRow="1">
                <a:tableStyleId>{5940675A-B579-460E-94D1-54222C63F5DA}</a:tableStyleId>
              </a:tblPr>
              <a:tblGrid>
                <a:gridCol w="1660749">
                  <a:extLst>
                    <a:ext uri="{9D8B030D-6E8A-4147-A177-3AD203B41FA5}">
                      <a16:colId xmlns:a16="http://schemas.microsoft.com/office/drawing/2014/main" val="2274309321"/>
                    </a:ext>
                  </a:extLst>
                </a:gridCol>
                <a:gridCol w="2142317">
                  <a:extLst>
                    <a:ext uri="{9D8B030D-6E8A-4147-A177-3AD203B41FA5}">
                      <a16:colId xmlns:a16="http://schemas.microsoft.com/office/drawing/2014/main" val="4005843550"/>
                    </a:ext>
                  </a:extLst>
                </a:gridCol>
                <a:gridCol w="1926536">
                  <a:extLst>
                    <a:ext uri="{9D8B030D-6E8A-4147-A177-3AD203B41FA5}">
                      <a16:colId xmlns:a16="http://schemas.microsoft.com/office/drawing/2014/main" val="114282115"/>
                    </a:ext>
                  </a:extLst>
                </a:gridCol>
                <a:gridCol w="2894845">
                  <a:extLst>
                    <a:ext uri="{9D8B030D-6E8A-4147-A177-3AD203B41FA5}">
                      <a16:colId xmlns:a16="http://schemas.microsoft.com/office/drawing/2014/main" val="1026526790"/>
                    </a:ext>
                  </a:extLst>
                </a:gridCol>
                <a:gridCol w="2306782">
                  <a:extLst>
                    <a:ext uri="{9D8B030D-6E8A-4147-A177-3AD203B41FA5}">
                      <a16:colId xmlns:a16="http://schemas.microsoft.com/office/drawing/2014/main" val="1627208017"/>
                    </a:ext>
                  </a:extLst>
                </a:gridCol>
                <a:gridCol w="2847109">
                  <a:extLst>
                    <a:ext uri="{9D8B030D-6E8A-4147-A177-3AD203B41FA5}">
                      <a16:colId xmlns:a16="http://schemas.microsoft.com/office/drawing/2014/main" val="742231784"/>
                    </a:ext>
                  </a:extLst>
                </a:gridCol>
                <a:gridCol w="1579418">
                  <a:extLst>
                    <a:ext uri="{9D8B030D-6E8A-4147-A177-3AD203B41FA5}">
                      <a16:colId xmlns:a16="http://schemas.microsoft.com/office/drawing/2014/main" val="688030819"/>
                    </a:ext>
                  </a:extLst>
                </a:gridCol>
                <a:gridCol w="2847110">
                  <a:extLst>
                    <a:ext uri="{9D8B030D-6E8A-4147-A177-3AD203B41FA5}">
                      <a16:colId xmlns:a16="http://schemas.microsoft.com/office/drawing/2014/main" val="1306041562"/>
                    </a:ext>
                  </a:extLst>
                </a:gridCol>
              </a:tblGrid>
              <a:tr h="1152044">
                <a:tc>
                  <a:txBody>
                    <a:bodyPr/>
                    <a:lstStyle/>
                    <a:p>
                      <a:pPr algn="ctr">
                        <a:lnSpc>
                          <a:spcPct val="100000"/>
                        </a:lnSpc>
                      </a:pPr>
                      <a:r>
                        <a:rPr lang="en-US" sz="2000" b="1" dirty="0">
                          <a:solidFill>
                            <a:srgbClr val="000000"/>
                          </a:solidFill>
                          <a:effectLst/>
                        </a:rPr>
                        <a:t>Matrix</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a:solidFill>
                            <a:srgbClr val="000000"/>
                          </a:solidFill>
                          <a:effectLst/>
                        </a:rPr>
                        <a:t>Share of washings in matrix, %</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err="1">
                          <a:solidFill>
                            <a:srgbClr val="000000"/>
                          </a:solidFill>
                          <a:effectLst/>
                        </a:rPr>
                        <a:t>I</a:t>
                      </a:r>
                      <a:r>
                        <a:rPr lang="en-US" sz="2000" b="1" baseline="-25000" dirty="0" err="1">
                          <a:solidFill>
                            <a:srgbClr val="000000"/>
                          </a:solidFill>
                          <a:effectLst/>
                        </a:rPr>
                        <a:t>r</a:t>
                      </a:r>
                      <a:r>
                        <a:rPr lang="en-US" sz="2000" b="1" dirty="0">
                          <a:solidFill>
                            <a:srgbClr val="000000"/>
                          </a:solidFill>
                          <a:effectLst/>
                        </a:rPr>
                        <a:t> </a:t>
                      </a:r>
                      <a:r>
                        <a:rPr lang="en-US" sz="2000" b="1" i="1" dirty="0" err="1">
                          <a:solidFill>
                            <a:srgbClr val="000000"/>
                          </a:solidFill>
                          <a:effectLst/>
                        </a:rPr>
                        <a:t>Lemna</a:t>
                      </a:r>
                      <a:r>
                        <a:rPr lang="en-US" sz="2000" b="1" i="1" dirty="0">
                          <a:solidFill>
                            <a:srgbClr val="000000"/>
                          </a:solidFill>
                          <a:effectLst/>
                        </a:rPr>
                        <a:t> min</a:t>
                      </a:r>
                      <a:r>
                        <a:rPr lang="en-US" sz="2000" b="1" dirty="0">
                          <a:solidFill>
                            <a:srgbClr val="000000"/>
                          </a:solidFill>
                          <a:effectLst/>
                        </a:rPr>
                        <a:t>or (Mean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a:solidFill>
                            <a:srgbClr val="000000"/>
                          </a:solidFill>
                          <a:effectLst/>
                        </a:rPr>
                        <a:t>Toxicity classification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GI </a:t>
                      </a:r>
                      <a:r>
                        <a:rPr lang="en-US" sz="2000" b="1" i="1" dirty="0">
                          <a:solidFill>
                            <a:srgbClr val="000000"/>
                          </a:solidFill>
                          <a:effectLst/>
                        </a:rPr>
                        <a:t>Sinapis alba </a:t>
                      </a:r>
                      <a:r>
                        <a:rPr lang="en-US" sz="2000" b="1" dirty="0">
                          <a:solidFill>
                            <a:srgbClr val="000000"/>
                          </a:solidFill>
                          <a:effectLst/>
                        </a:rPr>
                        <a:t>(Mean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a:solidFill>
                            <a:srgbClr val="000000"/>
                          </a:solidFill>
                          <a:effectLst/>
                        </a:rPr>
                        <a:t>Toxicity classification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GI </a:t>
                      </a:r>
                      <a:r>
                        <a:rPr lang="en-US" sz="2000" b="1" i="1" dirty="0">
                          <a:solidFill>
                            <a:srgbClr val="000000"/>
                          </a:solidFill>
                          <a:effectLst/>
                        </a:rPr>
                        <a:t>Lepidium sativum </a:t>
                      </a:r>
                      <a:r>
                        <a:rPr lang="en-US" sz="2000" b="1" dirty="0">
                          <a:solidFill>
                            <a:srgbClr val="000000"/>
                          </a:solidFill>
                          <a:effectLst/>
                        </a:rPr>
                        <a:t>(Mean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a:solidFill>
                            <a:srgbClr val="000000"/>
                          </a:solidFill>
                          <a:effectLst/>
                        </a:rPr>
                        <a:t>Toxicity classification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9107355"/>
                  </a:ext>
                </a:extLst>
              </a:tr>
              <a:tr h="629211">
                <a:tc rowSpan="6">
                  <a:txBody>
                    <a:bodyPr/>
                    <a:lstStyle/>
                    <a:p>
                      <a:pPr algn="ctr">
                        <a:lnSpc>
                          <a:spcPct val="100000"/>
                        </a:lnSpc>
                      </a:pPr>
                      <a:r>
                        <a:rPr lang="en-US" sz="2000">
                          <a:solidFill>
                            <a:srgbClr val="000000"/>
                          </a:solidFill>
                          <a:effectLst/>
                        </a:rPr>
                        <a:t>Tap water</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-15.05 ± 3.53</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89.03 ± 9.08</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Non-toxic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106.55 ± 9.45</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rowSpan="5">
                  <a:txBody>
                    <a:bodyPr/>
                    <a:lstStyle/>
                    <a:p>
                      <a:pPr algn="ctr">
                        <a:lnSpc>
                          <a:spcPct val="100000"/>
                        </a:lnSpc>
                      </a:pPr>
                      <a:r>
                        <a:rPr lang="pl-PL" sz="2000" dirty="0" err="1">
                          <a:solidFill>
                            <a:srgbClr val="000000"/>
                          </a:solidFill>
                          <a:effectLst/>
                        </a:rPr>
                        <a:t>Growth</a:t>
                      </a:r>
                      <a:r>
                        <a:rPr lang="pl-PL" sz="2000" dirty="0">
                          <a:solidFill>
                            <a:srgbClr val="000000"/>
                          </a:solidFill>
                          <a:effectLst/>
                        </a:rPr>
                        <a:t> </a:t>
                      </a:r>
                      <a:r>
                        <a:rPr lang="pl-PL" sz="2000" dirty="0" err="1">
                          <a:solidFill>
                            <a:srgbClr val="000000"/>
                          </a:solidFill>
                          <a:effectLst/>
                        </a:rPr>
                        <a:t>stimulation</a:t>
                      </a:r>
                      <a:r>
                        <a:rPr lang="pl-PL" sz="2000" dirty="0">
                          <a:solidFill>
                            <a:srgbClr val="000000"/>
                          </a:solidFill>
                          <a:effectLst/>
                        </a:rPr>
                        <a:t> </a:t>
                      </a:r>
                    </a:p>
                    <a:p>
                      <a:pPr algn="ctr">
                        <a:lnSpc>
                          <a:spcPct val="100000"/>
                        </a:lnSpc>
                      </a:pPr>
                      <a:r>
                        <a:rPr lang="pl-PL" sz="2000" dirty="0">
                          <a:solidFill>
                            <a:srgbClr val="000000"/>
                          </a:solidFill>
                          <a:effectLst/>
                        </a:rPr>
                        <a:t>(5-75%)</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5322849"/>
                  </a:ext>
                </a:extLst>
              </a:tr>
              <a:tr h="629211">
                <a:tc vMerge="1">
                  <a:txBody>
                    <a:bodyPr/>
                    <a:lstStyle/>
                    <a:p>
                      <a:endParaRPr lang="pl-PL"/>
                    </a:p>
                  </a:txBody>
                  <a:tcPr/>
                </a:tc>
                <a:tc>
                  <a:txBody>
                    <a:bodyPr/>
                    <a:lstStyle/>
                    <a:p>
                      <a:pPr algn="ctr">
                        <a:lnSpc>
                          <a:spcPct val="100000"/>
                        </a:lnSpc>
                      </a:pPr>
                      <a:r>
                        <a:rPr lang="en-US" sz="2000">
                          <a:solidFill>
                            <a:srgbClr val="000000"/>
                          </a:solidFill>
                          <a:effectLst/>
                        </a:rPr>
                        <a:t>10</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13.58 ± 2.64</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Non – 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89.30 ± 7.89</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Non-toxic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118.55 ± 10.92</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1267390418"/>
                  </a:ext>
                </a:extLst>
              </a:tr>
              <a:tr h="629211">
                <a:tc vMerge="1">
                  <a:txBody>
                    <a:bodyPr/>
                    <a:lstStyle/>
                    <a:p>
                      <a:endParaRPr lang="pl-PL"/>
                    </a:p>
                  </a:txBody>
                  <a:tcPr/>
                </a:tc>
                <a:tc>
                  <a:txBody>
                    <a:bodyPr/>
                    <a:lstStyle/>
                    <a:p>
                      <a:pPr algn="ctr">
                        <a:lnSpc>
                          <a:spcPct val="100000"/>
                        </a:lnSpc>
                      </a:pPr>
                      <a:r>
                        <a:rPr lang="en-US" sz="2000">
                          <a:solidFill>
                            <a:srgbClr val="000000"/>
                          </a:solidFill>
                          <a:effectLst/>
                        </a:rPr>
                        <a:t>25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-28.51 ± 5.31</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88.23 ± 7.96</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Non-toxic </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131.36 ± 9.88</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2740312473"/>
                  </a:ext>
                </a:extLst>
              </a:tr>
              <a:tr h="580040">
                <a:tc vMerge="1">
                  <a:txBody>
                    <a:bodyPr/>
                    <a:lstStyle/>
                    <a:p>
                      <a:endParaRPr lang="pl-PL"/>
                    </a:p>
                  </a:txBody>
                  <a:tcPr/>
                </a:tc>
                <a:tc>
                  <a:txBody>
                    <a:bodyPr/>
                    <a:lstStyle/>
                    <a:p>
                      <a:pPr algn="ctr">
                        <a:lnSpc>
                          <a:spcPct val="100000"/>
                        </a:lnSpc>
                      </a:pPr>
                      <a:r>
                        <a:rPr lang="en-US" sz="2000">
                          <a:solidFill>
                            <a:srgbClr val="000000"/>
                          </a:solidFill>
                          <a:effectLst/>
                        </a:rPr>
                        <a:t>50</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-10.70 ± 3.91</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Growth simulation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128.88 ± 10.67</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119.95 ± 10.28</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pPr algn="ctr">
                        <a:lnSpc>
                          <a:spcPct val="100000"/>
                        </a:lnSpc>
                      </a:pP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373636769"/>
                  </a:ext>
                </a:extLst>
              </a:tr>
              <a:tr h="556269">
                <a:tc vMerge="1">
                  <a:txBody>
                    <a:bodyPr/>
                    <a:lstStyle/>
                    <a:p>
                      <a:endParaRPr lang="pl-PL"/>
                    </a:p>
                  </a:txBody>
                  <a:tcPr/>
                </a:tc>
                <a:tc>
                  <a:txBody>
                    <a:bodyPr/>
                    <a:lstStyle/>
                    <a:p>
                      <a:pPr algn="ctr">
                        <a:lnSpc>
                          <a:spcPct val="100000"/>
                        </a:lnSpc>
                      </a:pPr>
                      <a:r>
                        <a:rPr lang="en-US" sz="2000">
                          <a:solidFill>
                            <a:srgbClr val="000000"/>
                          </a:solidFill>
                          <a:effectLst/>
                        </a:rPr>
                        <a:t>75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-85.03 ± 8.21</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108.03 ± 9.87</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126.07 ± 8.28</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1000892933"/>
                  </a:ext>
                </a:extLst>
              </a:tr>
              <a:tr h="481698">
                <a:tc vMerge="1">
                  <a:txBody>
                    <a:bodyPr/>
                    <a:lstStyle/>
                    <a:p>
                      <a:endParaRPr lang="pl-PL"/>
                    </a:p>
                  </a:txBody>
                  <a:tcPr/>
                </a:tc>
                <a:tc>
                  <a:txBody>
                    <a:bodyPr/>
                    <a:lstStyle/>
                    <a:p>
                      <a:pPr algn="ctr">
                        <a:lnSpc>
                          <a:spcPct val="100000"/>
                        </a:lnSpc>
                      </a:pPr>
                      <a:r>
                        <a:rPr lang="en-US" sz="2000">
                          <a:solidFill>
                            <a:srgbClr val="000000"/>
                          </a:solidFill>
                          <a:effectLst/>
                        </a:rPr>
                        <a:t>100</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39.77 ± 3.71</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Low – 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86.62 ± 8.75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Non-toxic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90.59 ± 8.88</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000" dirty="0">
                          <a:solidFill>
                            <a:srgbClr val="000000"/>
                          </a:solidFill>
                          <a:effectLst/>
                        </a:rPr>
                        <a:t>Non-toxic</a:t>
                      </a:r>
                      <a:endParaRPr lang="pl-PL" dirty="0"/>
                    </a:p>
                  </a:txBody>
                  <a:tcPr marL="68580" marR="68580" marT="0" marB="0" anchor="ctr"/>
                </a:tc>
                <a:extLst>
                  <a:ext uri="{0D108BD9-81ED-4DB2-BD59-A6C34878D82A}">
                    <a16:rowId xmlns:a16="http://schemas.microsoft.com/office/drawing/2014/main" val="1653613994"/>
                  </a:ext>
                </a:extLst>
              </a:tr>
            </a:tbl>
          </a:graphicData>
        </a:graphic>
      </p:graphicFrame>
      <p:sp>
        <p:nvSpPr>
          <p:cNvPr id="2" name="Prostokąt: zaokrąglone rogi 1">
            <a:extLst>
              <a:ext uri="{FF2B5EF4-FFF2-40B4-BE49-F238E27FC236}">
                <a16:creationId xmlns:a16="http://schemas.microsoft.com/office/drawing/2014/main" id="{6A79E80A-9921-4F3C-BB9B-F32A74BCD62C}"/>
              </a:ext>
            </a:extLst>
          </p:cNvPr>
          <p:cNvSpPr/>
          <p:nvPr/>
        </p:nvSpPr>
        <p:spPr>
          <a:xfrm>
            <a:off x="2037584" y="2866988"/>
            <a:ext cx="17446277" cy="293113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r>
              <a:rPr lang="pl-PL" sz="2800" i="1" dirty="0">
                <a:solidFill>
                  <a:schemeClr val="bg1"/>
                </a:solidFill>
                <a:effectLst/>
                <a:ea typeface="Times New Roman" panose="02020603050405020304" pitchFamily="18" charset="0"/>
              </a:rPr>
              <a:t>Sinapis alba</a:t>
            </a:r>
            <a:r>
              <a:rPr lang="pl-PL" sz="2800" dirty="0">
                <a:solidFill>
                  <a:schemeClr val="bg1"/>
                </a:solidFill>
                <a:effectLst/>
                <a:ea typeface="Times New Roman" panose="02020603050405020304" pitchFamily="18" charset="0"/>
              </a:rPr>
              <a:t> and </a:t>
            </a:r>
            <a:r>
              <a:rPr lang="pl-PL" sz="2800" i="1" dirty="0">
                <a:solidFill>
                  <a:schemeClr val="bg1"/>
                </a:solidFill>
                <a:effectLst/>
                <a:ea typeface="Times New Roman" panose="02020603050405020304" pitchFamily="18" charset="0"/>
              </a:rPr>
              <a:t>Lepidium sativum</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turned</a:t>
            </a:r>
            <a:r>
              <a:rPr lang="pl-PL" sz="2800" dirty="0">
                <a:solidFill>
                  <a:schemeClr val="bg1"/>
                </a:solidFill>
                <a:effectLst/>
                <a:ea typeface="Times New Roman" panose="02020603050405020304" pitchFamily="18" charset="0"/>
              </a:rPr>
              <a:t> out to be less </a:t>
            </a:r>
            <a:r>
              <a:rPr lang="pl-PL" sz="2800" dirty="0" err="1">
                <a:solidFill>
                  <a:schemeClr val="bg1"/>
                </a:solidFill>
                <a:effectLst/>
                <a:ea typeface="Times New Roman" panose="02020603050405020304" pitchFamily="18" charset="0"/>
              </a:rPr>
              <a:t>sensitive</a:t>
            </a:r>
            <a:r>
              <a:rPr lang="pl-PL" sz="2800" dirty="0">
                <a:solidFill>
                  <a:schemeClr val="bg1"/>
                </a:solidFill>
                <a:effectLst/>
                <a:ea typeface="Times New Roman" panose="02020603050405020304" pitchFamily="18" charset="0"/>
              </a:rPr>
              <a:t> to the </a:t>
            </a:r>
            <a:r>
              <a:rPr lang="pl-PL" sz="2800" dirty="0" err="1">
                <a:solidFill>
                  <a:schemeClr val="bg1"/>
                </a:solidFill>
                <a:effectLst/>
                <a:ea typeface="Times New Roman" panose="02020603050405020304" pitchFamily="18" charset="0"/>
              </a:rPr>
              <a:t>ingredients</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contained</a:t>
            </a:r>
            <a:r>
              <a:rPr lang="pl-PL" sz="2800" dirty="0">
                <a:solidFill>
                  <a:schemeClr val="bg1"/>
                </a:solidFill>
                <a:effectLst/>
                <a:ea typeface="Times New Roman" panose="02020603050405020304" pitchFamily="18" charset="0"/>
              </a:rPr>
              <a:t> in the </a:t>
            </a:r>
            <a:r>
              <a:rPr lang="pl-PL" sz="2800" dirty="0" err="1">
                <a:solidFill>
                  <a:schemeClr val="bg1"/>
                </a:solidFill>
                <a:effectLst/>
                <a:ea typeface="Times New Roman" panose="02020603050405020304" pitchFamily="18" charset="0"/>
              </a:rPr>
              <a:t>tested</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washings</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None</a:t>
            </a:r>
            <a:r>
              <a:rPr lang="pl-PL" sz="2800" dirty="0">
                <a:solidFill>
                  <a:schemeClr val="bg1"/>
                </a:solidFill>
                <a:effectLst/>
                <a:ea typeface="Times New Roman" panose="02020603050405020304" pitchFamily="18" charset="0"/>
              </a:rPr>
              <a:t> of the </a:t>
            </a:r>
            <a:r>
              <a:rPr lang="pl-PL" sz="2800" dirty="0" err="1">
                <a:solidFill>
                  <a:schemeClr val="bg1"/>
                </a:solidFill>
                <a:effectLst/>
                <a:ea typeface="Times New Roman" panose="02020603050405020304" pitchFamily="18" charset="0"/>
              </a:rPr>
              <a:t>tested</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samples</a:t>
            </a:r>
            <a:r>
              <a:rPr lang="pl-PL" sz="2800" dirty="0">
                <a:solidFill>
                  <a:schemeClr val="bg1"/>
                </a:solidFill>
                <a:effectLst/>
                <a:ea typeface="Times New Roman" panose="02020603050405020304" pitchFamily="18" charset="0"/>
              </a:rPr>
              <a:t> was </a:t>
            </a:r>
            <a:r>
              <a:rPr lang="pl-PL" sz="2800" dirty="0" err="1">
                <a:solidFill>
                  <a:schemeClr val="bg1"/>
                </a:solidFill>
                <a:effectLst/>
                <a:ea typeface="Times New Roman" panose="02020603050405020304" pitchFamily="18" charset="0"/>
              </a:rPr>
              <a:t>toxic</a:t>
            </a:r>
            <a:r>
              <a:rPr lang="pl-PL" sz="2800" dirty="0">
                <a:solidFill>
                  <a:schemeClr val="bg1"/>
                </a:solidFill>
                <a:effectLst/>
                <a:ea typeface="Times New Roman" panose="02020603050405020304" pitchFamily="18" charset="0"/>
              </a:rPr>
              <a:t> to plant </a:t>
            </a:r>
            <a:r>
              <a:rPr lang="pl-PL" sz="2800" dirty="0" err="1">
                <a:solidFill>
                  <a:schemeClr val="bg1"/>
                </a:solidFill>
                <a:effectLst/>
                <a:ea typeface="Times New Roman" panose="02020603050405020304" pitchFamily="18" charset="0"/>
              </a:rPr>
              <a:t>growth</a:t>
            </a:r>
            <a:r>
              <a:rPr lang="pl-PL" sz="2800" dirty="0">
                <a:solidFill>
                  <a:schemeClr val="bg1"/>
                </a:solidFill>
                <a:effectLst/>
                <a:ea typeface="Times New Roman" panose="02020603050405020304" pitchFamily="18" charset="0"/>
              </a:rPr>
              <a:t>.</a:t>
            </a:r>
          </a:p>
          <a:p>
            <a:pPr marL="571500" indent="-571500" algn="ctr">
              <a:buFont typeface="Arial" panose="020B0604020202020204" pitchFamily="34" charset="0"/>
              <a:buChar char="•"/>
            </a:pPr>
            <a:r>
              <a:rPr lang="pl-PL" sz="2800" dirty="0" err="1">
                <a:solidFill>
                  <a:schemeClr val="bg1"/>
                </a:solidFill>
                <a:effectLst/>
                <a:ea typeface="Times New Roman" panose="02020603050405020304" pitchFamily="18" charset="0"/>
              </a:rPr>
              <a:t>Moreover</a:t>
            </a:r>
            <a:r>
              <a:rPr lang="pl-PL" sz="2800" dirty="0">
                <a:solidFill>
                  <a:schemeClr val="bg1"/>
                </a:solidFill>
                <a:effectLst/>
                <a:ea typeface="Times New Roman" panose="02020603050405020304" pitchFamily="18" charset="0"/>
              </a:rPr>
              <a:t>, for </a:t>
            </a:r>
            <a:r>
              <a:rPr lang="pl-PL" sz="2800" dirty="0" err="1">
                <a:solidFill>
                  <a:schemeClr val="bg1"/>
                </a:solidFill>
                <a:effectLst/>
                <a:ea typeface="Times New Roman" panose="02020603050405020304" pitchFamily="18" charset="0"/>
              </a:rPr>
              <a:t>tests</a:t>
            </a:r>
            <a:r>
              <a:rPr lang="pl-PL" sz="2800" dirty="0">
                <a:solidFill>
                  <a:schemeClr val="bg1"/>
                </a:solidFill>
                <a:effectLst/>
                <a:ea typeface="Times New Roman" panose="02020603050405020304" pitchFamily="18" charset="0"/>
              </a:rPr>
              <a:t> with </a:t>
            </a:r>
            <a:r>
              <a:rPr lang="pl-PL" sz="2800" i="1" dirty="0">
                <a:solidFill>
                  <a:schemeClr val="bg1"/>
                </a:solidFill>
                <a:effectLst/>
                <a:ea typeface="Times New Roman" panose="02020603050405020304" pitchFamily="18" charset="0"/>
              </a:rPr>
              <a:t>L. sativum </a:t>
            </a:r>
            <a:r>
              <a:rPr lang="pl-PL" sz="2800" dirty="0">
                <a:solidFill>
                  <a:schemeClr val="bg1"/>
                </a:solidFill>
                <a:effectLst/>
                <a:ea typeface="Times New Roman" panose="02020603050405020304" pitchFamily="18" charset="0"/>
              </a:rPr>
              <a:t>in </a:t>
            </a:r>
            <a:r>
              <a:rPr lang="pl-PL" sz="2800" dirty="0" err="1">
                <a:solidFill>
                  <a:schemeClr val="bg1"/>
                </a:solidFill>
                <a:effectLst/>
                <a:ea typeface="Times New Roman" panose="02020603050405020304" pitchFamily="18" charset="0"/>
              </a:rPr>
              <a:t>washing</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solution</a:t>
            </a:r>
            <a:r>
              <a:rPr lang="pl-PL" sz="2800" dirty="0">
                <a:solidFill>
                  <a:schemeClr val="bg1"/>
                </a:solidFill>
                <a:effectLst/>
                <a:ea typeface="Times New Roman" panose="02020603050405020304" pitchFamily="18" charset="0"/>
              </a:rPr>
              <a:t> with a </a:t>
            </a:r>
            <a:r>
              <a:rPr lang="pl-PL" sz="2800" dirty="0" err="1">
                <a:solidFill>
                  <a:schemeClr val="bg1"/>
                </a:solidFill>
                <a:effectLst/>
                <a:ea typeface="Times New Roman" panose="02020603050405020304" pitchFamily="18" charset="0"/>
              </a:rPr>
              <a:t>concentration</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range</a:t>
            </a:r>
            <a:r>
              <a:rPr lang="pl-PL" sz="2800" dirty="0">
                <a:solidFill>
                  <a:schemeClr val="bg1"/>
                </a:solidFill>
                <a:effectLst/>
                <a:ea typeface="Times New Roman" panose="02020603050405020304" pitchFamily="18" charset="0"/>
              </a:rPr>
              <a:t> from 5 to 75% (</a:t>
            </a:r>
            <a:r>
              <a:rPr lang="pl-PL" sz="2800" dirty="0" err="1">
                <a:solidFill>
                  <a:schemeClr val="bg1"/>
                </a:solidFill>
                <a:effectLst/>
                <a:ea typeface="Times New Roman" panose="02020603050405020304" pitchFamily="18" charset="0"/>
              </a:rPr>
              <a:t>all</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matrices</a:t>
            </a:r>
            <a:r>
              <a:rPr lang="pl-PL" sz="2800" dirty="0">
                <a:solidFill>
                  <a:schemeClr val="bg1"/>
                </a:solidFill>
                <a:effectLst/>
                <a:ea typeface="Times New Roman" panose="02020603050405020304" pitchFamily="18" charset="0"/>
              </a:rPr>
              <a:t>), </a:t>
            </a:r>
            <a:r>
              <a:rPr lang="pl-PL" sz="2800" dirty="0" err="1">
                <a:solidFill>
                  <a:schemeClr val="bg1"/>
                </a:solidFill>
                <a:effectLst/>
                <a:ea typeface="Times New Roman" panose="02020603050405020304" pitchFamily="18" charset="0"/>
              </a:rPr>
              <a:t>stimulation</a:t>
            </a:r>
            <a:r>
              <a:rPr lang="pl-PL" sz="2800" dirty="0">
                <a:solidFill>
                  <a:schemeClr val="bg1"/>
                </a:solidFill>
                <a:effectLst/>
                <a:ea typeface="Times New Roman" panose="02020603050405020304" pitchFamily="18" charset="0"/>
              </a:rPr>
              <a:t> of plant </a:t>
            </a:r>
            <a:r>
              <a:rPr lang="pl-PL" sz="2800" dirty="0" err="1">
                <a:solidFill>
                  <a:schemeClr val="bg1"/>
                </a:solidFill>
                <a:effectLst/>
                <a:ea typeface="Times New Roman" panose="02020603050405020304" pitchFamily="18" charset="0"/>
              </a:rPr>
              <a:t>growth</a:t>
            </a:r>
            <a:r>
              <a:rPr lang="pl-PL" sz="2800" dirty="0">
                <a:solidFill>
                  <a:schemeClr val="bg1"/>
                </a:solidFill>
                <a:effectLst/>
                <a:ea typeface="Times New Roman" panose="02020603050405020304" pitchFamily="18" charset="0"/>
              </a:rPr>
              <a:t> was </a:t>
            </a:r>
            <a:r>
              <a:rPr lang="pl-PL" sz="2800" dirty="0" err="1">
                <a:solidFill>
                  <a:schemeClr val="bg1"/>
                </a:solidFill>
                <a:effectLst/>
                <a:ea typeface="Times New Roman" panose="02020603050405020304" pitchFamily="18" charset="0"/>
              </a:rPr>
              <a:t>observed</a:t>
            </a:r>
            <a:r>
              <a:rPr lang="pl-PL" sz="2800" dirty="0">
                <a:solidFill>
                  <a:schemeClr val="bg1"/>
                </a:solidFill>
                <a:ea typeface="Times New Roman" panose="02020603050405020304" pitchFamily="18" charset="0"/>
              </a:rPr>
              <a:t>. </a:t>
            </a:r>
            <a:endParaRPr lang="pl-PL" sz="2800" dirty="0">
              <a:solidFill>
                <a:schemeClr val="bg1"/>
              </a:solidFill>
            </a:endParaRPr>
          </a:p>
        </p:txBody>
      </p:sp>
    </p:spTree>
    <p:extLst>
      <p:ext uri="{BB962C8B-B14F-4D97-AF65-F5344CB8AC3E}">
        <p14:creationId xmlns:p14="http://schemas.microsoft.com/office/powerpoint/2010/main" val="4153912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2037584" y="383624"/>
            <a:ext cx="7884306" cy="1107996"/>
          </a:xfrm>
          <a:prstGeom prst="rect">
            <a:avLst/>
          </a:prstGeom>
          <a:noFill/>
        </p:spPr>
        <p:txBody>
          <a:bodyPr wrap="square" lIns="0" tIns="0" rIns="0" bIns="0" rtlCol="0">
            <a:spAutoFit/>
          </a:bodyPr>
          <a:lstStyle/>
          <a:p>
            <a:r>
              <a:rPr lang="en-US" sz="7200" dirty="0">
                <a:solidFill>
                  <a:schemeClr val="accent1"/>
                </a:solidFill>
                <a:latin typeface="Barlow SCK SemiBold" panose="00000706000000000000" pitchFamily="50" charset="-18"/>
                <a:cs typeface="Poppins SemiBold" panose="02000000000000000000" pitchFamily="2" charset="0"/>
              </a:rPr>
              <a:t>Results</a:t>
            </a:r>
          </a:p>
        </p:txBody>
      </p:sp>
      <p:sp>
        <p:nvSpPr>
          <p:cNvPr id="15" name="TextBox 14"/>
          <p:cNvSpPr txBox="1"/>
          <p:nvPr/>
        </p:nvSpPr>
        <p:spPr>
          <a:xfrm>
            <a:off x="5030165" y="722178"/>
            <a:ext cx="17518108" cy="861774"/>
          </a:xfrm>
          <a:prstGeom prst="rect">
            <a:avLst/>
          </a:prstGeom>
          <a:noFill/>
        </p:spPr>
        <p:txBody>
          <a:bodyPr wrap="square" lIns="0" tIns="0" rIns="0" bIns="0" rtlCol="0">
            <a:spAutoFit/>
          </a:bodyPr>
          <a:lstStyle/>
          <a:p>
            <a:r>
              <a:rPr lang="pl-PL" sz="2800" b="1" cap="all" spc="1000" dirty="0">
                <a:solidFill>
                  <a:schemeClr val="accent1"/>
                </a:solidFill>
                <a:latin typeface="Barlow SCK SemiBold" panose="00000706000000000000" pitchFamily="50" charset="-18"/>
                <a:cs typeface="Poppins SemiBold" panose="02000000000000000000" pitchFamily="2" charset="0"/>
              </a:rPr>
              <a:t>ECOTOXICOLOGICAL</a:t>
            </a:r>
            <a:r>
              <a:rPr lang="en-US" sz="2800" b="1" cap="all" spc="1000" dirty="0">
                <a:solidFill>
                  <a:schemeClr val="accent1"/>
                </a:solidFill>
                <a:latin typeface="Barlow SCK SemiBold" panose="00000706000000000000" pitchFamily="50" charset="-18"/>
                <a:cs typeface="Poppins SemiBold" panose="02000000000000000000" pitchFamily="2" charset="0"/>
              </a:rPr>
              <a:t> assessment of washings</a:t>
            </a:r>
            <a:r>
              <a:rPr lang="pl-PL" sz="2800" b="1" cap="all" spc="1000" dirty="0">
                <a:solidFill>
                  <a:schemeClr val="accent1"/>
                </a:solidFill>
                <a:latin typeface="Barlow SCK SemiBold" panose="00000706000000000000" pitchFamily="50" charset="-18"/>
                <a:cs typeface="Poppins SemiBold" panose="02000000000000000000" pitchFamily="2" charset="0"/>
              </a:rPr>
              <a:t>: COMPARISON </a:t>
            </a:r>
            <a:r>
              <a:rPr lang="pl-PL" sz="2800" b="1" i="1" cap="all" spc="1000" dirty="0" err="1">
                <a:solidFill>
                  <a:schemeClr val="accent1"/>
                </a:solidFill>
                <a:latin typeface="Barlow SCK SemiBold" panose="00000706000000000000" pitchFamily="50" charset="-18"/>
                <a:cs typeface="Poppins SemiBold" panose="02000000000000000000" pitchFamily="2" charset="0"/>
              </a:rPr>
              <a:t>lemna</a:t>
            </a:r>
            <a:r>
              <a:rPr lang="pl-PL" sz="2800" b="1" i="1" cap="all" spc="1000" dirty="0">
                <a:solidFill>
                  <a:schemeClr val="accent1"/>
                </a:solidFill>
                <a:latin typeface="Barlow SCK SemiBold" panose="00000706000000000000" pitchFamily="50" charset="-18"/>
                <a:cs typeface="Poppins SemiBold" panose="02000000000000000000" pitchFamily="2" charset="0"/>
              </a:rPr>
              <a:t> </a:t>
            </a:r>
            <a:r>
              <a:rPr lang="pl-PL" sz="2800" b="1" i="1" cap="all" spc="1000" dirty="0" err="1">
                <a:solidFill>
                  <a:schemeClr val="accent1"/>
                </a:solidFill>
                <a:latin typeface="Barlow SCK SemiBold" panose="00000706000000000000" pitchFamily="50" charset="-18"/>
                <a:cs typeface="Poppins SemiBold" panose="02000000000000000000" pitchFamily="2" charset="0"/>
              </a:rPr>
              <a:t>minoR</a:t>
            </a:r>
            <a:r>
              <a:rPr lang="pl-PL" sz="2800" b="1" i="1" cap="all" spc="1000" dirty="0">
                <a:solidFill>
                  <a:schemeClr val="accent1"/>
                </a:solidFill>
                <a:latin typeface="Barlow SCK SemiBold" panose="00000706000000000000" pitchFamily="50" charset="-18"/>
                <a:cs typeface="Poppins SemiBold" panose="02000000000000000000" pitchFamily="2" charset="0"/>
              </a:rPr>
              <a:t>, SINAPIS ALBA, LEPIDIUM SATIVUM</a:t>
            </a:r>
            <a:endParaRPr lang="en-US" sz="2800" b="1" cap="all" spc="1000" dirty="0">
              <a:solidFill>
                <a:schemeClr val="accent1"/>
              </a:solidFill>
              <a:latin typeface="Barlow SCK SemiBold" panose="00000706000000000000" pitchFamily="50" charset="-18"/>
              <a:cs typeface="Poppins SemiBold" panose="02000000000000000000" pitchFamily="2" charset="0"/>
            </a:endParaRPr>
          </a:p>
        </p:txBody>
      </p:sp>
      <p:cxnSp>
        <p:nvCxnSpPr>
          <p:cNvPr id="16" name="Straight Connector 15"/>
          <p:cNvCxnSpPr/>
          <p:nvPr/>
        </p:nvCxnSpPr>
        <p:spPr>
          <a:xfrm flipH="1">
            <a:off x="0" y="3135631"/>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674813" y="3242840"/>
            <a:ext cx="0" cy="3615160"/>
          </a:xfrm>
          <a:prstGeom prst="line">
            <a:avLst/>
          </a:prstGeom>
          <a:ln w="76200">
            <a:solidFill>
              <a:srgbClr val="154C8E"/>
            </a:solidFill>
          </a:ln>
        </p:spPr>
        <p:style>
          <a:lnRef idx="1">
            <a:schemeClr val="accent1"/>
          </a:lnRef>
          <a:fillRef idx="0">
            <a:schemeClr val="accent1"/>
          </a:fillRef>
          <a:effectRef idx="0">
            <a:schemeClr val="accent1"/>
          </a:effectRef>
          <a:fontRef idx="minor">
            <a:schemeClr val="tx1"/>
          </a:fontRef>
        </p:style>
      </p:cxnSp>
      <p:graphicFrame>
        <p:nvGraphicFramePr>
          <p:cNvPr id="6" name="Tabela 5">
            <a:extLst>
              <a:ext uri="{FF2B5EF4-FFF2-40B4-BE49-F238E27FC236}">
                <a16:creationId xmlns:a16="http://schemas.microsoft.com/office/drawing/2014/main" id="{8E95E5DB-570D-49A3-AB5E-A588D22ADBF2}"/>
              </a:ext>
            </a:extLst>
          </p:cNvPr>
          <p:cNvGraphicFramePr>
            <a:graphicFrameLocks noGrp="1"/>
          </p:cNvGraphicFramePr>
          <p:nvPr>
            <p:extLst>
              <p:ext uri="{D42A27DB-BD31-4B8C-83A1-F6EECF244321}">
                <p14:modId xmlns:p14="http://schemas.microsoft.com/office/powerpoint/2010/main" val="3580455604"/>
              </p:ext>
            </p:extLst>
          </p:nvPr>
        </p:nvGraphicFramePr>
        <p:xfrm>
          <a:off x="1674813" y="7254230"/>
          <a:ext cx="18151039" cy="4540130"/>
        </p:xfrm>
        <a:graphic>
          <a:graphicData uri="http://schemas.openxmlformats.org/drawingml/2006/table">
            <a:tbl>
              <a:tblPr firstRow="1" firstCol="1" bandRow="1">
                <a:tableStyleId>{5940675A-B579-460E-94D1-54222C63F5DA}</a:tableStyleId>
              </a:tblPr>
              <a:tblGrid>
                <a:gridCol w="1712623">
                  <a:extLst>
                    <a:ext uri="{9D8B030D-6E8A-4147-A177-3AD203B41FA5}">
                      <a16:colId xmlns:a16="http://schemas.microsoft.com/office/drawing/2014/main" val="2274309321"/>
                    </a:ext>
                  </a:extLst>
                </a:gridCol>
                <a:gridCol w="1745673">
                  <a:extLst>
                    <a:ext uri="{9D8B030D-6E8A-4147-A177-3AD203B41FA5}">
                      <a16:colId xmlns:a16="http://schemas.microsoft.com/office/drawing/2014/main" val="4005843550"/>
                    </a:ext>
                  </a:extLst>
                </a:gridCol>
                <a:gridCol w="2057400">
                  <a:extLst>
                    <a:ext uri="{9D8B030D-6E8A-4147-A177-3AD203B41FA5}">
                      <a16:colId xmlns:a16="http://schemas.microsoft.com/office/drawing/2014/main" val="114282115"/>
                    </a:ext>
                  </a:extLst>
                </a:gridCol>
                <a:gridCol w="2909455">
                  <a:extLst>
                    <a:ext uri="{9D8B030D-6E8A-4147-A177-3AD203B41FA5}">
                      <a16:colId xmlns:a16="http://schemas.microsoft.com/office/drawing/2014/main" val="1026526790"/>
                    </a:ext>
                  </a:extLst>
                </a:gridCol>
                <a:gridCol w="1953491">
                  <a:extLst>
                    <a:ext uri="{9D8B030D-6E8A-4147-A177-3AD203B41FA5}">
                      <a16:colId xmlns:a16="http://schemas.microsoft.com/office/drawing/2014/main" val="1627208017"/>
                    </a:ext>
                  </a:extLst>
                </a:gridCol>
                <a:gridCol w="2743200">
                  <a:extLst>
                    <a:ext uri="{9D8B030D-6E8A-4147-A177-3AD203B41FA5}">
                      <a16:colId xmlns:a16="http://schemas.microsoft.com/office/drawing/2014/main" val="742231784"/>
                    </a:ext>
                  </a:extLst>
                </a:gridCol>
                <a:gridCol w="2410690">
                  <a:extLst>
                    <a:ext uri="{9D8B030D-6E8A-4147-A177-3AD203B41FA5}">
                      <a16:colId xmlns:a16="http://schemas.microsoft.com/office/drawing/2014/main" val="688030819"/>
                    </a:ext>
                  </a:extLst>
                </a:gridCol>
                <a:gridCol w="2618507">
                  <a:extLst>
                    <a:ext uri="{9D8B030D-6E8A-4147-A177-3AD203B41FA5}">
                      <a16:colId xmlns:a16="http://schemas.microsoft.com/office/drawing/2014/main" val="1306041562"/>
                    </a:ext>
                  </a:extLst>
                </a:gridCol>
              </a:tblGrid>
              <a:tr h="1119401">
                <a:tc>
                  <a:txBody>
                    <a:bodyPr/>
                    <a:lstStyle/>
                    <a:p>
                      <a:pPr algn="ctr">
                        <a:lnSpc>
                          <a:spcPct val="100000"/>
                        </a:lnSpc>
                      </a:pPr>
                      <a:r>
                        <a:rPr lang="en-US" sz="2000" b="1" dirty="0">
                          <a:solidFill>
                            <a:srgbClr val="000000"/>
                          </a:solidFill>
                          <a:effectLst/>
                        </a:rPr>
                        <a:t>Matrix</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Share of washings in matrix,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err="1">
                          <a:solidFill>
                            <a:srgbClr val="000000"/>
                          </a:solidFill>
                          <a:effectLst/>
                        </a:rPr>
                        <a:t>I</a:t>
                      </a:r>
                      <a:r>
                        <a:rPr lang="en-US" sz="2000" b="1" baseline="-25000" dirty="0" err="1">
                          <a:solidFill>
                            <a:srgbClr val="000000"/>
                          </a:solidFill>
                          <a:effectLst/>
                        </a:rPr>
                        <a:t>r</a:t>
                      </a:r>
                      <a:r>
                        <a:rPr lang="en-US" sz="2000" b="1" dirty="0">
                          <a:solidFill>
                            <a:srgbClr val="000000"/>
                          </a:solidFill>
                          <a:effectLst/>
                        </a:rPr>
                        <a:t> </a:t>
                      </a:r>
                      <a:r>
                        <a:rPr lang="en-US" sz="2000" b="1" i="1" dirty="0" err="1">
                          <a:solidFill>
                            <a:srgbClr val="000000"/>
                          </a:solidFill>
                          <a:effectLst/>
                        </a:rPr>
                        <a:t>Lemna</a:t>
                      </a:r>
                      <a:r>
                        <a:rPr lang="en-US" sz="2000" b="1" i="1" dirty="0">
                          <a:solidFill>
                            <a:srgbClr val="000000"/>
                          </a:solidFill>
                          <a:effectLst/>
                        </a:rPr>
                        <a:t> minor </a:t>
                      </a:r>
                      <a:r>
                        <a:rPr lang="en-US" sz="2000" b="1" dirty="0">
                          <a:solidFill>
                            <a:srgbClr val="000000"/>
                          </a:solidFill>
                          <a:effectLst/>
                        </a:rPr>
                        <a:t>(Mean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Toxicity classification</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GI </a:t>
                      </a:r>
                      <a:r>
                        <a:rPr lang="en-US" sz="2000" b="1" i="1" dirty="0">
                          <a:solidFill>
                            <a:srgbClr val="000000"/>
                          </a:solidFill>
                          <a:effectLst/>
                        </a:rPr>
                        <a:t>Sinapis alba </a:t>
                      </a:r>
                      <a:r>
                        <a:rPr lang="en-US" sz="2000" b="1" dirty="0">
                          <a:solidFill>
                            <a:srgbClr val="000000"/>
                          </a:solidFill>
                          <a:effectLst/>
                        </a:rPr>
                        <a:t>(Mean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a:solidFill>
                            <a:srgbClr val="000000"/>
                          </a:solidFill>
                          <a:effectLst/>
                        </a:rPr>
                        <a:t>Toxicity classification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dirty="0">
                          <a:solidFill>
                            <a:srgbClr val="000000"/>
                          </a:solidFill>
                          <a:effectLst/>
                        </a:rPr>
                        <a:t>GI </a:t>
                      </a:r>
                      <a:r>
                        <a:rPr lang="en-US" sz="2000" b="1" i="1" dirty="0">
                          <a:solidFill>
                            <a:srgbClr val="000000"/>
                          </a:solidFill>
                          <a:effectLst/>
                        </a:rPr>
                        <a:t>Lepidium sativum</a:t>
                      </a:r>
                      <a:r>
                        <a:rPr lang="en-US" sz="2000" b="1" dirty="0">
                          <a:solidFill>
                            <a:srgbClr val="000000"/>
                          </a:solidFill>
                          <a:effectLst/>
                        </a:rPr>
                        <a:t> (Mean ± SD), -</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b="1">
                          <a:solidFill>
                            <a:srgbClr val="000000"/>
                          </a:solidFill>
                          <a:effectLst/>
                        </a:rPr>
                        <a:t>Toxicity classification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9107355"/>
                  </a:ext>
                </a:extLst>
              </a:tr>
              <a:tr h="503081">
                <a:tc rowSpan="6">
                  <a:txBody>
                    <a:bodyPr/>
                    <a:lstStyle/>
                    <a:p>
                      <a:pPr algn="ctr">
                        <a:lnSpc>
                          <a:spcPct val="100000"/>
                        </a:lnSpc>
                      </a:pPr>
                      <a:r>
                        <a:rPr lang="en-US" sz="2000" dirty="0">
                          <a:solidFill>
                            <a:srgbClr val="000000"/>
                          </a:solidFill>
                          <a:effectLst/>
                        </a:rPr>
                        <a:t>Rainwater</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23.12 ± 9.14</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Non/low – 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111.52 ± 8.78</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dirty="0" err="1">
                          <a:solidFill>
                            <a:srgbClr val="000000"/>
                          </a:solidFill>
                          <a:effectLst/>
                        </a:rPr>
                        <a:t>Growth</a:t>
                      </a:r>
                      <a:r>
                        <a:rPr lang="pl-PL" sz="2000" dirty="0">
                          <a:solidFill>
                            <a:srgbClr val="000000"/>
                          </a:solidFill>
                          <a:effectLst/>
                        </a:rPr>
                        <a:t> </a:t>
                      </a:r>
                      <a:r>
                        <a:rPr lang="pl-PL" sz="2000" dirty="0" err="1">
                          <a:solidFill>
                            <a:srgbClr val="000000"/>
                          </a:solidFill>
                          <a:effectLst/>
                        </a:rPr>
                        <a:t>stimulation</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130.13 ± 10.16</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00000"/>
                        </a:lnSpc>
                      </a:pPr>
                      <a:r>
                        <a:rPr lang="pl-PL" sz="2000" dirty="0" err="1">
                          <a:solidFill>
                            <a:srgbClr val="000000"/>
                          </a:solidFill>
                          <a:effectLst/>
                        </a:rPr>
                        <a:t>Growth</a:t>
                      </a:r>
                      <a:r>
                        <a:rPr lang="pl-PL" sz="2000" dirty="0">
                          <a:solidFill>
                            <a:srgbClr val="000000"/>
                          </a:solidFill>
                          <a:effectLst/>
                        </a:rPr>
                        <a:t> </a:t>
                      </a:r>
                      <a:r>
                        <a:rPr lang="pl-PL" sz="2000" dirty="0" err="1">
                          <a:solidFill>
                            <a:srgbClr val="000000"/>
                          </a:solidFill>
                          <a:effectLst/>
                        </a:rPr>
                        <a:t>stimulation</a:t>
                      </a:r>
                      <a:r>
                        <a:rPr lang="pl-PL" sz="2000" dirty="0">
                          <a:solidFill>
                            <a:srgbClr val="000000"/>
                          </a:solidFill>
                          <a:effectLst/>
                        </a:rPr>
                        <a:t> (5-75%)</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3559133"/>
                  </a:ext>
                </a:extLst>
              </a:tr>
              <a:tr h="503081">
                <a:tc vMerge="1">
                  <a:txBody>
                    <a:bodyPr/>
                    <a:lstStyle/>
                    <a:p>
                      <a:endParaRPr lang="pl-PL"/>
                    </a:p>
                  </a:txBody>
                  <a:tcPr/>
                </a:tc>
                <a:tc>
                  <a:txBody>
                    <a:bodyPr/>
                    <a:lstStyle/>
                    <a:p>
                      <a:pPr algn="ctr">
                        <a:lnSpc>
                          <a:spcPct val="100000"/>
                        </a:lnSpc>
                      </a:pPr>
                      <a:r>
                        <a:rPr lang="en-US" sz="2000">
                          <a:solidFill>
                            <a:srgbClr val="000000"/>
                          </a:solidFill>
                          <a:effectLst/>
                        </a:rPr>
                        <a:t>10</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-8.76 ± 7.09</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92.79 ± 6.68</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Non-toxic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124.97 ± 12.33</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1747590670"/>
                  </a:ext>
                </a:extLst>
              </a:tr>
              <a:tr h="763174">
                <a:tc vMerge="1">
                  <a:txBody>
                    <a:bodyPr/>
                    <a:lstStyle/>
                    <a:p>
                      <a:endParaRPr lang="pl-PL"/>
                    </a:p>
                  </a:txBody>
                  <a:tcPr/>
                </a:tc>
                <a:tc>
                  <a:txBody>
                    <a:bodyPr/>
                    <a:lstStyle/>
                    <a:p>
                      <a:pPr algn="ctr">
                        <a:lnSpc>
                          <a:spcPct val="100000"/>
                        </a:lnSpc>
                      </a:pPr>
                      <a:r>
                        <a:rPr lang="en-US" sz="2000">
                          <a:solidFill>
                            <a:srgbClr val="000000"/>
                          </a:solidFill>
                          <a:effectLst/>
                        </a:rPr>
                        <a:t>25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1.60 ± 7.47</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Non – toxic/Growth simulation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92.41 ± 6.96</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Non-toxic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136.74 ± 8.23</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3057659114"/>
                  </a:ext>
                </a:extLst>
              </a:tr>
              <a:tr h="503081">
                <a:tc vMerge="1">
                  <a:txBody>
                    <a:bodyPr/>
                    <a:lstStyle/>
                    <a:p>
                      <a:endParaRPr lang="pl-PL"/>
                    </a:p>
                  </a:txBody>
                  <a:tcPr/>
                </a:tc>
                <a:tc>
                  <a:txBody>
                    <a:bodyPr/>
                    <a:lstStyle/>
                    <a:p>
                      <a:pPr algn="ctr">
                        <a:lnSpc>
                          <a:spcPct val="100000"/>
                        </a:lnSpc>
                      </a:pPr>
                      <a:r>
                        <a:rPr lang="en-US" sz="2000">
                          <a:solidFill>
                            <a:srgbClr val="000000"/>
                          </a:solidFill>
                          <a:effectLst/>
                        </a:rPr>
                        <a:t>50</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7.64 ± 4.28</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Non – 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106.09 ± 7.56</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140.20 ± 5.64</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rowSpan="3">
                  <a:txBody>
                    <a:bodyPr/>
                    <a:lstStyle/>
                    <a:p>
                      <a:pPr algn="ctr">
                        <a:lnSpc>
                          <a:spcPct val="100000"/>
                        </a:lnSpc>
                      </a:pPr>
                      <a:r>
                        <a:rPr lang="en-US" sz="2000" dirty="0">
                          <a:solidFill>
                            <a:srgbClr val="000000"/>
                          </a:solidFill>
                          <a:effectLst/>
                        </a:rPr>
                        <a:t>Non - toxic</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670767628"/>
                  </a:ext>
                </a:extLst>
              </a:tr>
              <a:tr h="763174">
                <a:tc vMerge="1">
                  <a:txBody>
                    <a:bodyPr/>
                    <a:lstStyle/>
                    <a:p>
                      <a:endParaRPr lang="pl-PL"/>
                    </a:p>
                  </a:txBody>
                  <a:tcPr/>
                </a:tc>
                <a:tc>
                  <a:txBody>
                    <a:bodyPr/>
                    <a:lstStyle/>
                    <a:p>
                      <a:pPr algn="ctr">
                        <a:lnSpc>
                          <a:spcPct val="100000"/>
                        </a:lnSpc>
                      </a:pPr>
                      <a:r>
                        <a:rPr lang="en-US" sz="2000">
                          <a:solidFill>
                            <a:srgbClr val="000000"/>
                          </a:solidFill>
                          <a:effectLst/>
                        </a:rPr>
                        <a:t>75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-0.20 ± 6.45</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Non – toxic/Growth stimulation</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96.92 ± 8.78</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Non-toxic</a:t>
                      </a:r>
                      <a:endParaRPr lang="pl-PL" sz="20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127.89 ± 6.87</a:t>
                      </a:r>
                      <a:endParaRPr lang="pl-PL" sz="20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2751548816"/>
                  </a:ext>
                </a:extLst>
              </a:tr>
              <a:tr h="385138">
                <a:tc vMerge="1">
                  <a:txBody>
                    <a:bodyPr/>
                    <a:lstStyle/>
                    <a:p>
                      <a:endParaRPr lang="pl-PL"/>
                    </a:p>
                  </a:txBody>
                  <a:tcPr/>
                </a:tc>
                <a:tc>
                  <a:txBody>
                    <a:bodyPr/>
                    <a:lstStyle/>
                    <a:p>
                      <a:pPr algn="ctr">
                        <a:lnSpc>
                          <a:spcPct val="100000"/>
                        </a:lnSpc>
                      </a:pPr>
                      <a:r>
                        <a:rPr lang="en-US" sz="2000">
                          <a:solidFill>
                            <a:srgbClr val="000000"/>
                          </a:solidFill>
                          <a:effectLst/>
                        </a:rPr>
                        <a:t>100</a:t>
                      </a:r>
                      <a:endParaRPr lang="pl-PL"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39.77 ± 3.71</a:t>
                      </a:r>
                      <a:endParaRPr lang="pl-PL"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Low – toxic</a:t>
                      </a:r>
                      <a:endParaRPr lang="pl-PL"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a:solidFill>
                            <a:srgbClr val="000000"/>
                          </a:solidFill>
                          <a:effectLst/>
                        </a:rPr>
                        <a:t>86.62 ± 8.75</a:t>
                      </a:r>
                      <a:endParaRPr lang="pl-PL"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pl-PL" sz="2000">
                          <a:solidFill>
                            <a:srgbClr val="000000"/>
                          </a:solidFill>
                          <a:effectLst/>
                        </a:rPr>
                        <a:t>Non - toxic</a:t>
                      </a:r>
                      <a:endParaRPr lang="pl-PL"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000" dirty="0">
                          <a:solidFill>
                            <a:srgbClr val="000000"/>
                          </a:solidFill>
                          <a:effectLst/>
                        </a:rPr>
                        <a:t>90.59 ± 8.88</a:t>
                      </a:r>
                      <a:endParaRPr lang="pl-PL"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2766460826"/>
                  </a:ext>
                </a:extLst>
              </a:tr>
            </a:tbl>
          </a:graphicData>
        </a:graphic>
      </p:graphicFrame>
      <p:sp>
        <p:nvSpPr>
          <p:cNvPr id="2" name="Prostokąt: zaokrąglone rogi 1">
            <a:extLst>
              <a:ext uri="{FF2B5EF4-FFF2-40B4-BE49-F238E27FC236}">
                <a16:creationId xmlns:a16="http://schemas.microsoft.com/office/drawing/2014/main" id="{4DBC84DA-8536-4CF7-97C4-947A9BA7F2C4}"/>
              </a:ext>
            </a:extLst>
          </p:cNvPr>
          <p:cNvSpPr/>
          <p:nvPr/>
        </p:nvSpPr>
        <p:spPr>
          <a:xfrm>
            <a:off x="2037584" y="3117246"/>
            <a:ext cx="17446277" cy="293113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r>
              <a:rPr lang="pl-PL" sz="2800" dirty="0">
                <a:solidFill>
                  <a:schemeClr val="bg1"/>
                </a:solidFill>
                <a:effectLst/>
                <a:ea typeface="Times New Roman" panose="02020603050405020304" pitchFamily="18" charset="0"/>
                <a:cs typeface="Times New Roman" panose="02020603050405020304" pitchFamily="18" charset="0"/>
              </a:rPr>
              <a:t>In </a:t>
            </a:r>
            <a:r>
              <a:rPr lang="pl-PL" sz="2800" dirty="0" err="1">
                <a:solidFill>
                  <a:schemeClr val="bg1"/>
                </a:solidFill>
                <a:effectLst/>
                <a:ea typeface="Times New Roman" panose="02020603050405020304" pitchFamily="18" charset="0"/>
                <a:cs typeface="Times New Roman" panose="02020603050405020304" pitchFamily="18" charset="0"/>
              </a:rPr>
              <a:t>short</a:t>
            </a:r>
            <a:r>
              <a:rPr lang="pl-PL" sz="2800" dirty="0">
                <a:solidFill>
                  <a:schemeClr val="bg1"/>
                </a:solidFill>
                <a:effectLst/>
                <a:ea typeface="Times New Roman" panose="02020603050405020304" pitchFamily="18" charset="0"/>
                <a:cs typeface="Times New Roman" panose="02020603050405020304" pitchFamily="18" charset="0"/>
              </a:rPr>
              <a:t>-term </a:t>
            </a:r>
            <a:r>
              <a:rPr lang="pl-PL" sz="2800" dirty="0" err="1">
                <a:solidFill>
                  <a:schemeClr val="bg1"/>
                </a:solidFill>
                <a:effectLst/>
                <a:ea typeface="Times New Roman" panose="02020603050405020304" pitchFamily="18" charset="0"/>
                <a:cs typeface="Times New Roman" panose="02020603050405020304" pitchFamily="18" charset="0"/>
              </a:rPr>
              <a:t>tests</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it</a:t>
            </a:r>
            <a:r>
              <a:rPr lang="pl-PL" sz="2800" dirty="0">
                <a:solidFill>
                  <a:schemeClr val="bg1"/>
                </a:solidFill>
                <a:effectLst/>
                <a:ea typeface="Times New Roman" panose="02020603050405020304" pitchFamily="18" charset="0"/>
                <a:cs typeface="Times New Roman" panose="02020603050405020304" pitchFamily="18" charset="0"/>
              </a:rPr>
              <a:t> was </a:t>
            </a:r>
            <a:r>
              <a:rPr lang="pl-PL" sz="2800" dirty="0" err="1">
                <a:solidFill>
                  <a:schemeClr val="bg1"/>
                </a:solidFill>
                <a:effectLst/>
                <a:ea typeface="Times New Roman" panose="02020603050405020304" pitchFamily="18" charset="0"/>
                <a:cs typeface="Times New Roman" panose="02020603050405020304" pitchFamily="18" charset="0"/>
              </a:rPr>
              <a:t>shown</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that</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raw</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washes</a:t>
            </a:r>
            <a:r>
              <a:rPr lang="pl-PL" sz="2800" dirty="0">
                <a:solidFill>
                  <a:schemeClr val="bg1"/>
                </a:solidFill>
                <a:effectLst/>
                <a:ea typeface="Times New Roman" panose="02020603050405020304" pitchFamily="18" charset="0"/>
                <a:cs typeface="Times New Roman" panose="02020603050405020304" pitchFamily="18" charset="0"/>
              </a:rPr>
              <a:t> (100% </a:t>
            </a:r>
            <a:r>
              <a:rPr lang="pl-PL" sz="2800" dirty="0" err="1">
                <a:solidFill>
                  <a:schemeClr val="bg1"/>
                </a:solidFill>
                <a:effectLst/>
                <a:ea typeface="Times New Roman" panose="02020603050405020304" pitchFamily="18" charset="0"/>
                <a:cs typeface="Times New Roman" panose="02020603050405020304" pitchFamily="18" charset="0"/>
              </a:rPr>
              <a:t>solution</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can</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have</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phytotoxicological</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potential</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which</a:t>
            </a:r>
            <a:r>
              <a:rPr lang="pl-PL" sz="2800" dirty="0">
                <a:solidFill>
                  <a:schemeClr val="bg1"/>
                </a:solidFill>
                <a:effectLst/>
                <a:ea typeface="Times New Roman" panose="02020603050405020304" pitchFamily="18" charset="0"/>
                <a:cs typeface="Times New Roman" panose="02020603050405020304" pitchFamily="18" charset="0"/>
              </a:rPr>
              <a:t> was </a:t>
            </a:r>
            <a:r>
              <a:rPr lang="pl-PL" sz="2800" dirty="0" err="1">
                <a:solidFill>
                  <a:schemeClr val="bg1"/>
                </a:solidFill>
                <a:effectLst/>
                <a:ea typeface="Times New Roman" panose="02020603050405020304" pitchFamily="18" charset="0"/>
                <a:cs typeface="Times New Roman" panose="02020603050405020304" pitchFamily="18" charset="0"/>
              </a:rPr>
              <a:t>observed</a:t>
            </a:r>
            <a:r>
              <a:rPr lang="pl-PL" sz="2800" dirty="0">
                <a:solidFill>
                  <a:schemeClr val="bg1"/>
                </a:solidFill>
                <a:effectLst/>
                <a:ea typeface="Times New Roman" panose="02020603050405020304" pitchFamily="18" charset="0"/>
                <a:cs typeface="Times New Roman" panose="02020603050405020304" pitchFamily="18" charset="0"/>
              </a:rPr>
              <a:t> in the 7-day </a:t>
            </a:r>
            <a:r>
              <a:rPr lang="pl-PL" sz="2800" i="1" dirty="0">
                <a:solidFill>
                  <a:schemeClr val="bg1"/>
                </a:solidFill>
                <a:effectLst/>
                <a:ea typeface="Times New Roman" panose="02020603050405020304" pitchFamily="18" charset="0"/>
                <a:cs typeface="Times New Roman" panose="02020603050405020304" pitchFamily="18" charset="0"/>
              </a:rPr>
              <a:t>Lemna minor</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biotest</a:t>
            </a:r>
            <a:r>
              <a:rPr lang="pl-PL" sz="2800" dirty="0">
                <a:solidFill>
                  <a:schemeClr val="bg1"/>
                </a:solidFill>
                <a:effectLst/>
                <a:ea typeface="Times New Roman" panose="02020603050405020304" pitchFamily="18" charset="0"/>
                <a:cs typeface="Times New Roman" panose="02020603050405020304" pitchFamily="18" charset="0"/>
              </a:rPr>
              <a:t>. </a:t>
            </a:r>
          </a:p>
          <a:p>
            <a:pPr marL="571500" indent="-571500" algn="ctr">
              <a:buFont typeface="Arial" panose="020B0604020202020204" pitchFamily="34" charset="0"/>
              <a:buChar char="•"/>
            </a:pPr>
            <a:r>
              <a:rPr lang="pl-PL" sz="2800" dirty="0">
                <a:solidFill>
                  <a:schemeClr val="bg1"/>
                </a:solidFill>
                <a:effectLst/>
                <a:ea typeface="Times New Roman" panose="02020603050405020304" pitchFamily="18" charset="0"/>
                <a:cs typeface="Times New Roman" panose="02020603050405020304" pitchFamily="18" charset="0"/>
              </a:rPr>
              <a:t>No </a:t>
            </a:r>
            <a:r>
              <a:rPr lang="pl-PL" sz="2800" dirty="0" err="1">
                <a:solidFill>
                  <a:schemeClr val="bg1"/>
                </a:solidFill>
                <a:effectLst/>
                <a:ea typeface="Times New Roman" panose="02020603050405020304" pitchFamily="18" charset="0"/>
                <a:cs typeface="Times New Roman" panose="02020603050405020304" pitchFamily="18" charset="0"/>
              </a:rPr>
              <a:t>toxic</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effect</a:t>
            </a:r>
            <a:r>
              <a:rPr lang="pl-PL" sz="2800" dirty="0">
                <a:solidFill>
                  <a:schemeClr val="bg1"/>
                </a:solidFill>
                <a:effectLst/>
                <a:ea typeface="Times New Roman" panose="02020603050405020304" pitchFamily="18" charset="0"/>
                <a:cs typeface="Times New Roman" panose="02020603050405020304" pitchFamily="18" charset="0"/>
              </a:rPr>
              <a:t> was </a:t>
            </a:r>
            <a:r>
              <a:rPr lang="pl-PL" sz="2800" dirty="0" err="1">
                <a:solidFill>
                  <a:schemeClr val="bg1"/>
                </a:solidFill>
                <a:effectLst/>
                <a:ea typeface="Times New Roman" panose="02020603050405020304" pitchFamily="18" charset="0"/>
                <a:cs typeface="Times New Roman" panose="02020603050405020304" pitchFamily="18" charset="0"/>
              </a:rPr>
              <a:t>observed</a:t>
            </a:r>
            <a:r>
              <a:rPr lang="pl-PL" sz="2800" dirty="0">
                <a:solidFill>
                  <a:schemeClr val="bg1"/>
                </a:solidFill>
                <a:effectLst/>
                <a:ea typeface="Times New Roman" panose="02020603050405020304" pitchFamily="18" charset="0"/>
                <a:cs typeface="Times New Roman" panose="02020603050405020304" pitchFamily="18" charset="0"/>
              </a:rPr>
              <a:t> in </a:t>
            </a:r>
            <a:r>
              <a:rPr lang="pl-PL" sz="2800" dirty="0" err="1">
                <a:solidFill>
                  <a:schemeClr val="bg1"/>
                </a:solidFill>
                <a:effectLst/>
                <a:ea typeface="Times New Roman" panose="02020603050405020304" pitchFamily="18" charset="0"/>
                <a:cs typeface="Times New Roman" panose="02020603050405020304" pitchFamily="18" charset="0"/>
              </a:rPr>
              <a:t>short</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germination</a:t>
            </a:r>
            <a:r>
              <a:rPr lang="pl-PL" sz="2800" dirty="0">
                <a:solidFill>
                  <a:schemeClr val="bg1"/>
                </a:solidFill>
                <a:effectLst/>
                <a:ea typeface="Times New Roman" panose="02020603050405020304" pitchFamily="18" charset="0"/>
                <a:cs typeface="Times New Roman" panose="02020603050405020304" pitchFamily="18" charset="0"/>
              </a:rPr>
              <a:t> and </a:t>
            </a:r>
            <a:r>
              <a:rPr lang="pl-PL" sz="2800" dirty="0" err="1">
                <a:solidFill>
                  <a:schemeClr val="bg1"/>
                </a:solidFill>
                <a:effectLst/>
                <a:ea typeface="Times New Roman" panose="02020603050405020304" pitchFamily="18" charset="0"/>
                <a:cs typeface="Times New Roman" panose="02020603050405020304" pitchFamily="18" charset="0"/>
              </a:rPr>
              <a:t>growth</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inhibition</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tests</a:t>
            </a:r>
            <a:r>
              <a:rPr lang="pl-PL" sz="2800" dirty="0">
                <a:solidFill>
                  <a:schemeClr val="bg1"/>
                </a:solidFill>
                <a:effectLst/>
                <a:ea typeface="Times New Roman" panose="02020603050405020304" pitchFamily="18" charset="0"/>
                <a:cs typeface="Times New Roman" panose="02020603050405020304" pitchFamily="18" charset="0"/>
              </a:rPr>
              <a:t> (96 </a:t>
            </a:r>
            <a:r>
              <a:rPr lang="pl-PL" sz="2800" dirty="0" err="1">
                <a:solidFill>
                  <a:schemeClr val="bg1"/>
                </a:solidFill>
                <a:effectLst/>
                <a:ea typeface="Times New Roman" panose="02020603050405020304" pitchFamily="18" charset="0"/>
                <a:cs typeface="Times New Roman" panose="02020603050405020304" pitchFamily="18" charset="0"/>
              </a:rPr>
              <a:t>hours</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which</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may</a:t>
            </a:r>
            <a:r>
              <a:rPr lang="pl-PL" sz="2800" dirty="0">
                <a:solidFill>
                  <a:schemeClr val="bg1"/>
                </a:solidFill>
                <a:effectLst/>
                <a:ea typeface="Times New Roman" panose="02020603050405020304" pitchFamily="18" charset="0"/>
                <a:cs typeface="Times New Roman" panose="02020603050405020304" pitchFamily="18" charset="0"/>
              </a:rPr>
              <a:t> be </a:t>
            </a:r>
            <a:r>
              <a:rPr lang="pl-PL" sz="2800" dirty="0" err="1">
                <a:solidFill>
                  <a:schemeClr val="bg1"/>
                </a:solidFill>
                <a:effectLst/>
                <a:ea typeface="Times New Roman" panose="02020603050405020304" pitchFamily="18" charset="0"/>
                <a:cs typeface="Times New Roman" panose="02020603050405020304" pitchFamily="18" charset="0"/>
              </a:rPr>
              <a:t>related</a:t>
            </a:r>
            <a:r>
              <a:rPr lang="pl-PL" sz="2800" dirty="0">
                <a:solidFill>
                  <a:schemeClr val="bg1"/>
                </a:solidFill>
                <a:effectLst/>
                <a:ea typeface="Times New Roman" panose="02020603050405020304" pitchFamily="18" charset="0"/>
                <a:cs typeface="Times New Roman" panose="02020603050405020304" pitchFamily="18" charset="0"/>
              </a:rPr>
              <a:t> to </a:t>
            </a:r>
            <a:r>
              <a:rPr lang="pl-PL" sz="2800" dirty="0" err="1">
                <a:solidFill>
                  <a:schemeClr val="bg1"/>
                </a:solidFill>
                <a:effectLst/>
                <a:ea typeface="Times New Roman" panose="02020603050405020304" pitchFamily="18" charset="0"/>
                <a:cs typeface="Times New Roman" panose="02020603050405020304" pitchFamily="18" charset="0"/>
              </a:rPr>
              <a:t>both</a:t>
            </a:r>
            <a:r>
              <a:rPr lang="pl-PL" sz="2800" dirty="0">
                <a:solidFill>
                  <a:schemeClr val="bg1"/>
                </a:solidFill>
                <a:effectLst/>
                <a:ea typeface="Times New Roman" panose="02020603050405020304" pitchFamily="18" charset="0"/>
                <a:cs typeface="Times New Roman" panose="02020603050405020304" pitchFamily="18" charset="0"/>
              </a:rPr>
              <a:t> the </a:t>
            </a:r>
            <a:r>
              <a:rPr lang="pl-PL" sz="2800" dirty="0" err="1">
                <a:solidFill>
                  <a:schemeClr val="bg1"/>
                </a:solidFill>
                <a:effectLst/>
                <a:ea typeface="Times New Roman" panose="02020603050405020304" pitchFamily="18" charset="0"/>
                <a:cs typeface="Times New Roman" panose="02020603050405020304" pitchFamily="18" charset="0"/>
              </a:rPr>
              <a:t>shorter</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duration</a:t>
            </a:r>
            <a:r>
              <a:rPr lang="pl-PL" sz="2800" dirty="0">
                <a:solidFill>
                  <a:schemeClr val="bg1"/>
                </a:solidFill>
                <a:effectLst/>
                <a:ea typeface="Times New Roman" panose="02020603050405020304" pitchFamily="18" charset="0"/>
                <a:cs typeface="Times New Roman" panose="02020603050405020304" pitchFamily="18" charset="0"/>
              </a:rPr>
              <a:t> of </a:t>
            </a:r>
            <a:r>
              <a:rPr lang="pl-PL" sz="2800" dirty="0" err="1">
                <a:solidFill>
                  <a:schemeClr val="bg1"/>
                </a:solidFill>
                <a:effectLst/>
                <a:ea typeface="Times New Roman" panose="02020603050405020304" pitchFamily="18" charset="0"/>
                <a:cs typeface="Times New Roman" panose="02020603050405020304" pitchFamily="18" charset="0"/>
              </a:rPr>
              <a:t>observation</a:t>
            </a:r>
            <a:r>
              <a:rPr lang="pl-PL" sz="2800" dirty="0">
                <a:solidFill>
                  <a:schemeClr val="bg1"/>
                </a:solidFill>
                <a:effectLst/>
                <a:ea typeface="Times New Roman" panose="02020603050405020304" pitchFamily="18" charset="0"/>
                <a:cs typeface="Times New Roman" panose="02020603050405020304" pitchFamily="18" charset="0"/>
              </a:rPr>
              <a:t> and the </a:t>
            </a:r>
            <a:r>
              <a:rPr lang="pl-PL" sz="2800" dirty="0" err="1">
                <a:solidFill>
                  <a:schemeClr val="bg1"/>
                </a:solidFill>
                <a:effectLst/>
                <a:ea typeface="Times New Roman" panose="02020603050405020304" pitchFamily="18" charset="0"/>
                <a:cs typeface="Times New Roman" panose="02020603050405020304" pitchFamily="18" charset="0"/>
              </a:rPr>
              <a:t>lower</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sensitivity</a:t>
            </a:r>
            <a:r>
              <a:rPr lang="pl-PL" sz="2800" dirty="0">
                <a:solidFill>
                  <a:schemeClr val="bg1"/>
                </a:solidFill>
                <a:effectLst/>
                <a:ea typeface="Times New Roman" panose="02020603050405020304" pitchFamily="18" charset="0"/>
                <a:cs typeface="Times New Roman" panose="02020603050405020304" pitchFamily="18" charset="0"/>
              </a:rPr>
              <a:t> of </a:t>
            </a:r>
            <a:r>
              <a:rPr lang="pl-PL" sz="2800" i="1" dirty="0">
                <a:solidFill>
                  <a:schemeClr val="bg1"/>
                </a:solidFill>
                <a:effectLst/>
                <a:ea typeface="Times New Roman" panose="02020603050405020304" pitchFamily="18" charset="0"/>
                <a:cs typeface="Times New Roman" panose="02020603050405020304" pitchFamily="18" charset="0"/>
              </a:rPr>
              <a:t>L. </a:t>
            </a:r>
            <a:r>
              <a:rPr lang="pl-PL" sz="2800" i="1" dirty="0" err="1">
                <a:solidFill>
                  <a:schemeClr val="bg1"/>
                </a:solidFill>
                <a:effectLst/>
                <a:ea typeface="Times New Roman" panose="02020603050405020304" pitchFamily="18" charset="0"/>
                <a:cs typeface="Times New Roman" panose="02020603050405020304" pitchFamily="18" charset="0"/>
              </a:rPr>
              <a:t>staivum</a:t>
            </a:r>
            <a:r>
              <a:rPr lang="pl-PL" sz="2800" dirty="0">
                <a:solidFill>
                  <a:schemeClr val="bg1"/>
                </a:solidFill>
                <a:effectLst/>
                <a:ea typeface="Times New Roman" panose="02020603050405020304" pitchFamily="18" charset="0"/>
                <a:cs typeface="Times New Roman" panose="02020603050405020304" pitchFamily="18" charset="0"/>
              </a:rPr>
              <a:t> and </a:t>
            </a:r>
            <a:r>
              <a:rPr lang="pl-PL" sz="2800" i="1" dirty="0">
                <a:solidFill>
                  <a:schemeClr val="bg1"/>
                </a:solidFill>
                <a:effectLst/>
                <a:ea typeface="Times New Roman" panose="02020603050405020304" pitchFamily="18" charset="0"/>
                <a:cs typeface="Times New Roman" panose="02020603050405020304" pitchFamily="18" charset="0"/>
              </a:rPr>
              <a:t>S. alba</a:t>
            </a:r>
            <a:r>
              <a:rPr lang="pl-PL" sz="2800" dirty="0">
                <a:solidFill>
                  <a:schemeClr val="bg1"/>
                </a:solidFill>
                <a:effectLst/>
                <a:ea typeface="Times New Roman" panose="02020603050405020304" pitchFamily="18" charset="0"/>
                <a:cs typeface="Times New Roman" panose="02020603050405020304" pitchFamily="18" charset="0"/>
              </a:rPr>
              <a:t> to </a:t>
            </a:r>
            <a:r>
              <a:rPr lang="pl-PL" sz="2800" dirty="0" err="1">
                <a:solidFill>
                  <a:schemeClr val="bg1"/>
                </a:solidFill>
                <a:effectLst/>
                <a:ea typeface="Times New Roman" panose="02020603050405020304" pitchFamily="18" charset="0"/>
                <a:cs typeface="Times New Roman" panose="02020603050405020304" pitchFamily="18" charset="0"/>
              </a:rPr>
              <a:t>washing</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components</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including</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aluminum</a:t>
            </a:r>
            <a:r>
              <a:rPr lang="pl-PL" sz="2800" dirty="0">
                <a:solidFill>
                  <a:schemeClr val="bg1"/>
                </a:solidFill>
                <a:effectLst/>
                <a:ea typeface="Times New Roman" panose="02020603050405020304" pitchFamily="18" charset="0"/>
                <a:cs typeface="Times New Roman" panose="02020603050405020304" pitchFamily="18" charset="0"/>
              </a:rPr>
              <a:t> </a:t>
            </a:r>
            <a:r>
              <a:rPr lang="pl-PL" sz="2800" dirty="0" err="1">
                <a:solidFill>
                  <a:schemeClr val="bg1"/>
                </a:solidFill>
                <a:effectLst/>
                <a:ea typeface="Times New Roman" panose="02020603050405020304" pitchFamily="18" charset="0"/>
                <a:cs typeface="Times New Roman" panose="02020603050405020304" pitchFamily="18" charset="0"/>
              </a:rPr>
              <a:t>compounds</a:t>
            </a:r>
            <a:r>
              <a:rPr lang="pl-PL" sz="2800" dirty="0">
                <a:solidFill>
                  <a:schemeClr val="bg1"/>
                </a:solidFill>
                <a:ea typeface="Times New Roman" panose="02020603050405020304" pitchFamily="18" charset="0"/>
                <a:cs typeface="Times New Roman" panose="02020603050405020304" pitchFamily="18" charset="0"/>
              </a:rPr>
              <a:t>. </a:t>
            </a:r>
            <a:endParaRPr lang="pl-PL" sz="2800" dirty="0">
              <a:solidFill>
                <a:schemeClr val="bg1"/>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7356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827293" y="2561209"/>
            <a:ext cx="7884306" cy="1107996"/>
          </a:xfrm>
          <a:prstGeom prst="rect">
            <a:avLst/>
          </a:prstGeom>
          <a:noFill/>
        </p:spPr>
        <p:txBody>
          <a:bodyPr wrap="square" lIns="0" tIns="0" rIns="0" bIns="0" rtlCol="0">
            <a:spAutoFit/>
          </a:bodyPr>
          <a:lstStyle/>
          <a:p>
            <a:r>
              <a:rPr lang="pl-PL" sz="7200" dirty="0">
                <a:solidFill>
                  <a:schemeClr val="accent1"/>
                </a:solidFill>
                <a:latin typeface="Barlow SCK SemiBold" panose="00000706000000000000" pitchFamily="50" charset="-18"/>
                <a:cs typeface="Poppins SemiBold" panose="02000000000000000000" pitchFamily="2" charset="0"/>
              </a:rPr>
              <a:t>C</a:t>
            </a:r>
            <a:r>
              <a:rPr lang="en-US" sz="7200" dirty="0">
                <a:solidFill>
                  <a:schemeClr val="accent1"/>
                </a:solidFill>
                <a:latin typeface="Barlow SCK SemiBold" panose="00000706000000000000" pitchFamily="50" charset="-18"/>
                <a:cs typeface="Poppins SemiBold" panose="02000000000000000000" pitchFamily="2" charset="0"/>
              </a:rPr>
              <a:t>onclusions</a:t>
            </a:r>
          </a:p>
        </p:txBody>
      </p:sp>
      <p:cxnSp>
        <p:nvCxnSpPr>
          <p:cNvPr id="4" name="Straight Connector 3"/>
          <p:cNvCxnSpPr/>
          <p:nvPr/>
        </p:nvCxnSpPr>
        <p:spPr>
          <a:xfrm flipH="1">
            <a:off x="0" y="3135631"/>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827293" y="3878303"/>
            <a:ext cx="19388471" cy="6033062"/>
            <a:chOff x="2827293" y="5831793"/>
            <a:chExt cx="19388471" cy="6033062"/>
          </a:xfrm>
        </p:grpSpPr>
        <p:sp>
          <p:nvSpPr>
            <p:cNvPr id="5" name="TextBox 4"/>
            <p:cNvSpPr txBox="1"/>
            <p:nvPr/>
          </p:nvSpPr>
          <p:spPr>
            <a:xfrm>
              <a:off x="4991100" y="5831793"/>
              <a:ext cx="17224664" cy="6033062"/>
            </a:xfrm>
            <a:prstGeom prst="rect">
              <a:avLst/>
            </a:prstGeom>
            <a:noFill/>
          </p:spPr>
          <p:txBody>
            <a:bodyPr wrap="square" lIns="0" tIns="0" rIns="0" bIns="0" rtlCol="0">
              <a:spAutoFit/>
            </a:bodyPr>
            <a:lstStyle/>
            <a:p>
              <a:pPr algn="just">
                <a:lnSpc>
                  <a:spcPts val="4000"/>
                </a:lnSpc>
                <a:spcAft>
                  <a:spcPts val="3600"/>
                </a:spcAft>
              </a:pPr>
              <a:r>
                <a:rPr lang="en-US" sz="3200" dirty="0">
                  <a:cs typeface="Poppins" panose="02000000000000000000" pitchFamily="2" charset="0"/>
                </a:rPr>
                <a:t>The reuse of wastewater is an important aspect of water supply in areas with water shortages. However, the negative impact that may be associated with the migration of heavy metals, increased soil salinity, or phytotoxic effects should be considered </a:t>
              </a:r>
              <a:endParaRPr lang="pl-PL" sz="3200" dirty="0">
                <a:cs typeface="Poppins" panose="02000000000000000000" pitchFamily="2" charset="0"/>
              </a:endParaRPr>
            </a:p>
            <a:p>
              <a:pPr algn="just">
                <a:lnSpc>
                  <a:spcPts val="4000"/>
                </a:lnSpc>
                <a:spcAft>
                  <a:spcPts val="3600"/>
                </a:spcAft>
              </a:pPr>
              <a:r>
                <a:rPr lang="en-US" sz="3200" dirty="0">
                  <a:cs typeface="Poppins" panose="02000000000000000000" pitchFamily="2" charset="0"/>
                </a:rPr>
                <a:t>The use of washings from swimming pool facilities for the maintenance of greenery is an opportunity to reduce the consumption of tap water. Due to the presence of total suspended solids and chlorine remaining after the disinfection process, it is necessary to apply simple measures to improve their quality - sedimentation and de-chlorination. </a:t>
              </a:r>
              <a:endParaRPr lang="pl-PL" sz="3200" dirty="0">
                <a:cs typeface="Poppins" panose="02000000000000000000" pitchFamily="2" charset="0"/>
              </a:endParaRPr>
            </a:p>
            <a:p>
              <a:pPr algn="just">
                <a:lnSpc>
                  <a:spcPts val="4000"/>
                </a:lnSpc>
                <a:spcAft>
                  <a:spcPts val="3600"/>
                </a:spcAft>
              </a:pPr>
              <a:r>
                <a:rPr lang="en-US" sz="3200" dirty="0">
                  <a:cs typeface="Poppins" panose="02000000000000000000" pitchFamily="2" charset="0"/>
                </a:rPr>
                <a:t>However, the presence of aluminum with prolonged use of washings can negatively affect both plants and soil. Therefore, the use of washings as the only source of plant nutrition may entail the risk of toxic effects.</a:t>
              </a:r>
              <a:endParaRPr lang="pl-PL" sz="3200" dirty="0">
                <a:cs typeface="Poppins" panose="02000000000000000000" pitchFamily="2" charset="0"/>
              </a:endParaRPr>
            </a:p>
          </p:txBody>
        </p:sp>
        <p:sp>
          <p:nvSpPr>
            <p:cNvPr id="12" name="Freeform 11"/>
            <p:cNvSpPr>
              <a:spLocks noEditPoints="1"/>
            </p:cNvSpPr>
            <p:nvPr/>
          </p:nvSpPr>
          <p:spPr bwMode="auto">
            <a:xfrm>
              <a:off x="2827293" y="5970058"/>
              <a:ext cx="1137249" cy="1141413"/>
            </a:xfrm>
            <a:custGeom>
              <a:avLst/>
              <a:gdLst>
                <a:gd name="T0" fmla="*/ 88 w 353"/>
                <a:gd name="T1" fmla="*/ 265 h 354"/>
                <a:gd name="T2" fmla="*/ 156 w 353"/>
                <a:gd name="T3" fmla="*/ 254 h 354"/>
                <a:gd name="T4" fmla="*/ 341 w 353"/>
                <a:gd name="T5" fmla="*/ 69 h 354"/>
                <a:gd name="T6" fmla="*/ 353 w 353"/>
                <a:gd name="T7" fmla="*/ 41 h 354"/>
                <a:gd name="T8" fmla="*/ 313 w 353"/>
                <a:gd name="T9" fmla="*/ 0 h 354"/>
                <a:gd name="T10" fmla="*/ 284 w 353"/>
                <a:gd name="T11" fmla="*/ 12 h 354"/>
                <a:gd name="T12" fmla="*/ 100 w 353"/>
                <a:gd name="T13" fmla="*/ 197 h 354"/>
                <a:gd name="T14" fmla="*/ 88 w 353"/>
                <a:gd name="T15" fmla="*/ 265 h 354"/>
                <a:gd name="T16" fmla="*/ 296 w 353"/>
                <a:gd name="T17" fmla="*/ 24 h 354"/>
                <a:gd name="T18" fmla="*/ 313 w 353"/>
                <a:gd name="T19" fmla="*/ 16 h 354"/>
                <a:gd name="T20" fmla="*/ 337 w 353"/>
                <a:gd name="T21" fmla="*/ 41 h 354"/>
                <a:gd name="T22" fmla="*/ 330 w 353"/>
                <a:gd name="T23" fmla="*/ 58 h 354"/>
                <a:gd name="T24" fmla="*/ 319 w 353"/>
                <a:gd name="T25" fmla="*/ 68 h 354"/>
                <a:gd name="T26" fmla="*/ 285 w 353"/>
                <a:gd name="T27" fmla="*/ 34 h 354"/>
                <a:gd name="T28" fmla="*/ 296 w 353"/>
                <a:gd name="T29" fmla="*/ 24 h 354"/>
                <a:gd name="T30" fmla="*/ 274 w 353"/>
                <a:gd name="T31" fmla="*/ 45 h 354"/>
                <a:gd name="T32" fmla="*/ 308 w 353"/>
                <a:gd name="T33" fmla="*/ 79 h 354"/>
                <a:gd name="T34" fmla="*/ 160 w 353"/>
                <a:gd name="T35" fmla="*/ 227 h 354"/>
                <a:gd name="T36" fmla="*/ 160 w 353"/>
                <a:gd name="T37" fmla="*/ 193 h 354"/>
                <a:gd name="T38" fmla="*/ 126 w 353"/>
                <a:gd name="T39" fmla="*/ 193 h 354"/>
                <a:gd name="T40" fmla="*/ 274 w 353"/>
                <a:gd name="T41" fmla="*/ 45 h 354"/>
                <a:gd name="T42" fmla="*/ 114 w 353"/>
                <a:gd name="T43" fmla="*/ 209 h 354"/>
                <a:gd name="T44" fmla="*/ 144 w 353"/>
                <a:gd name="T45" fmla="*/ 209 h 354"/>
                <a:gd name="T46" fmla="*/ 144 w 353"/>
                <a:gd name="T47" fmla="*/ 239 h 354"/>
                <a:gd name="T48" fmla="*/ 108 w 353"/>
                <a:gd name="T49" fmla="*/ 245 h 354"/>
                <a:gd name="T50" fmla="*/ 114 w 353"/>
                <a:gd name="T51" fmla="*/ 209 h 354"/>
                <a:gd name="T52" fmla="*/ 345 w 353"/>
                <a:gd name="T53" fmla="*/ 121 h 354"/>
                <a:gd name="T54" fmla="*/ 337 w 353"/>
                <a:gd name="T55" fmla="*/ 129 h 354"/>
                <a:gd name="T56" fmla="*/ 337 w 353"/>
                <a:gd name="T57" fmla="*/ 305 h 354"/>
                <a:gd name="T58" fmla="*/ 305 w 353"/>
                <a:gd name="T59" fmla="*/ 338 h 354"/>
                <a:gd name="T60" fmla="*/ 48 w 353"/>
                <a:gd name="T61" fmla="*/ 338 h 354"/>
                <a:gd name="T62" fmla="*/ 16 w 353"/>
                <a:gd name="T63" fmla="*/ 305 h 354"/>
                <a:gd name="T64" fmla="*/ 16 w 353"/>
                <a:gd name="T65" fmla="*/ 49 h 354"/>
                <a:gd name="T66" fmla="*/ 48 w 353"/>
                <a:gd name="T67" fmla="*/ 16 h 354"/>
                <a:gd name="T68" fmla="*/ 224 w 353"/>
                <a:gd name="T69" fmla="*/ 16 h 354"/>
                <a:gd name="T70" fmla="*/ 232 w 353"/>
                <a:gd name="T71" fmla="*/ 8 h 354"/>
                <a:gd name="T72" fmla="*/ 224 w 353"/>
                <a:gd name="T73" fmla="*/ 0 h 354"/>
                <a:gd name="T74" fmla="*/ 48 w 353"/>
                <a:gd name="T75" fmla="*/ 0 h 354"/>
                <a:gd name="T76" fmla="*/ 0 w 353"/>
                <a:gd name="T77" fmla="*/ 49 h 354"/>
                <a:gd name="T78" fmla="*/ 0 w 353"/>
                <a:gd name="T79" fmla="*/ 305 h 354"/>
                <a:gd name="T80" fmla="*/ 48 w 353"/>
                <a:gd name="T81" fmla="*/ 354 h 354"/>
                <a:gd name="T82" fmla="*/ 305 w 353"/>
                <a:gd name="T83" fmla="*/ 354 h 354"/>
                <a:gd name="T84" fmla="*/ 353 w 353"/>
                <a:gd name="T85" fmla="*/ 305 h 354"/>
                <a:gd name="T86" fmla="*/ 353 w 353"/>
                <a:gd name="T87" fmla="*/ 129 h 354"/>
                <a:gd name="T88" fmla="*/ 345 w 353"/>
                <a:gd name="T89"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3" h="354">
                  <a:moveTo>
                    <a:pt x="88" y="265"/>
                  </a:moveTo>
                  <a:cubicBezTo>
                    <a:pt x="156" y="254"/>
                    <a:pt x="156" y="254"/>
                    <a:pt x="156" y="254"/>
                  </a:cubicBezTo>
                  <a:cubicBezTo>
                    <a:pt x="341" y="69"/>
                    <a:pt x="341" y="69"/>
                    <a:pt x="341" y="69"/>
                  </a:cubicBezTo>
                  <a:cubicBezTo>
                    <a:pt x="348" y="62"/>
                    <a:pt x="353" y="52"/>
                    <a:pt x="353" y="41"/>
                  </a:cubicBezTo>
                  <a:cubicBezTo>
                    <a:pt x="353" y="18"/>
                    <a:pt x="335" y="0"/>
                    <a:pt x="313" y="0"/>
                  </a:cubicBezTo>
                  <a:cubicBezTo>
                    <a:pt x="302" y="0"/>
                    <a:pt x="292" y="5"/>
                    <a:pt x="284" y="12"/>
                  </a:cubicBezTo>
                  <a:cubicBezTo>
                    <a:pt x="100" y="197"/>
                    <a:pt x="100" y="197"/>
                    <a:pt x="100" y="197"/>
                  </a:cubicBezTo>
                  <a:lnTo>
                    <a:pt x="88" y="265"/>
                  </a:lnTo>
                  <a:close/>
                  <a:moveTo>
                    <a:pt x="296" y="24"/>
                  </a:moveTo>
                  <a:cubicBezTo>
                    <a:pt x="300" y="19"/>
                    <a:pt x="306" y="16"/>
                    <a:pt x="313" y="16"/>
                  </a:cubicBezTo>
                  <a:cubicBezTo>
                    <a:pt x="326" y="16"/>
                    <a:pt x="337" y="27"/>
                    <a:pt x="337" y="41"/>
                  </a:cubicBezTo>
                  <a:cubicBezTo>
                    <a:pt x="337" y="47"/>
                    <a:pt x="334" y="53"/>
                    <a:pt x="330" y="58"/>
                  </a:cubicBezTo>
                  <a:cubicBezTo>
                    <a:pt x="319" y="68"/>
                    <a:pt x="319" y="68"/>
                    <a:pt x="319" y="68"/>
                  </a:cubicBezTo>
                  <a:cubicBezTo>
                    <a:pt x="285" y="34"/>
                    <a:pt x="285" y="34"/>
                    <a:pt x="285" y="34"/>
                  </a:cubicBezTo>
                  <a:lnTo>
                    <a:pt x="296" y="24"/>
                  </a:lnTo>
                  <a:close/>
                  <a:moveTo>
                    <a:pt x="274" y="45"/>
                  </a:moveTo>
                  <a:cubicBezTo>
                    <a:pt x="308" y="79"/>
                    <a:pt x="308" y="79"/>
                    <a:pt x="308" y="79"/>
                  </a:cubicBezTo>
                  <a:cubicBezTo>
                    <a:pt x="160" y="227"/>
                    <a:pt x="160" y="227"/>
                    <a:pt x="160" y="227"/>
                  </a:cubicBezTo>
                  <a:cubicBezTo>
                    <a:pt x="160" y="193"/>
                    <a:pt x="160" y="193"/>
                    <a:pt x="160" y="193"/>
                  </a:cubicBezTo>
                  <a:cubicBezTo>
                    <a:pt x="126" y="193"/>
                    <a:pt x="126" y="193"/>
                    <a:pt x="126" y="193"/>
                  </a:cubicBezTo>
                  <a:lnTo>
                    <a:pt x="274" y="45"/>
                  </a:lnTo>
                  <a:close/>
                  <a:moveTo>
                    <a:pt x="114" y="209"/>
                  </a:moveTo>
                  <a:cubicBezTo>
                    <a:pt x="144" y="209"/>
                    <a:pt x="144" y="209"/>
                    <a:pt x="144" y="209"/>
                  </a:cubicBezTo>
                  <a:cubicBezTo>
                    <a:pt x="144" y="239"/>
                    <a:pt x="144" y="239"/>
                    <a:pt x="144" y="239"/>
                  </a:cubicBezTo>
                  <a:cubicBezTo>
                    <a:pt x="108" y="245"/>
                    <a:pt x="108" y="245"/>
                    <a:pt x="108" y="245"/>
                  </a:cubicBezTo>
                  <a:lnTo>
                    <a:pt x="114" y="209"/>
                  </a:lnTo>
                  <a:close/>
                  <a:moveTo>
                    <a:pt x="345" y="121"/>
                  </a:moveTo>
                  <a:cubicBezTo>
                    <a:pt x="340" y="121"/>
                    <a:pt x="337" y="124"/>
                    <a:pt x="337" y="129"/>
                  </a:cubicBezTo>
                  <a:cubicBezTo>
                    <a:pt x="337" y="305"/>
                    <a:pt x="337" y="305"/>
                    <a:pt x="337" y="305"/>
                  </a:cubicBezTo>
                  <a:cubicBezTo>
                    <a:pt x="337" y="323"/>
                    <a:pt x="322" y="338"/>
                    <a:pt x="305" y="338"/>
                  </a:cubicBezTo>
                  <a:cubicBezTo>
                    <a:pt x="48" y="338"/>
                    <a:pt x="48" y="338"/>
                    <a:pt x="48" y="338"/>
                  </a:cubicBezTo>
                  <a:cubicBezTo>
                    <a:pt x="30" y="338"/>
                    <a:pt x="16" y="323"/>
                    <a:pt x="16" y="305"/>
                  </a:cubicBezTo>
                  <a:cubicBezTo>
                    <a:pt x="16" y="49"/>
                    <a:pt x="16" y="49"/>
                    <a:pt x="16" y="49"/>
                  </a:cubicBezTo>
                  <a:cubicBezTo>
                    <a:pt x="16" y="31"/>
                    <a:pt x="30" y="16"/>
                    <a:pt x="48" y="16"/>
                  </a:cubicBezTo>
                  <a:cubicBezTo>
                    <a:pt x="224" y="16"/>
                    <a:pt x="224" y="16"/>
                    <a:pt x="224" y="16"/>
                  </a:cubicBezTo>
                  <a:cubicBezTo>
                    <a:pt x="229" y="16"/>
                    <a:pt x="232" y="13"/>
                    <a:pt x="232" y="8"/>
                  </a:cubicBezTo>
                  <a:cubicBezTo>
                    <a:pt x="232" y="4"/>
                    <a:pt x="229" y="0"/>
                    <a:pt x="224" y="0"/>
                  </a:cubicBezTo>
                  <a:cubicBezTo>
                    <a:pt x="48" y="0"/>
                    <a:pt x="48" y="0"/>
                    <a:pt x="48" y="0"/>
                  </a:cubicBezTo>
                  <a:cubicBezTo>
                    <a:pt x="21" y="0"/>
                    <a:pt x="0" y="22"/>
                    <a:pt x="0" y="49"/>
                  </a:cubicBezTo>
                  <a:cubicBezTo>
                    <a:pt x="0" y="305"/>
                    <a:pt x="0" y="305"/>
                    <a:pt x="0" y="305"/>
                  </a:cubicBezTo>
                  <a:cubicBezTo>
                    <a:pt x="0" y="332"/>
                    <a:pt x="21" y="354"/>
                    <a:pt x="48" y="354"/>
                  </a:cubicBezTo>
                  <a:cubicBezTo>
                    <a:pt x="305" y="354"/>
                    <a:pt x="305" y="354"/>
                    <a:pt x="305" y="354"/>
                  </a:cubicBezTo>
                  <a:cubicBezTo>
                    <a:pt x="331" y="354"/>
                    <a:pt x="353" y="332"/>
                    <a:pt x="353" y="305"/>
                  </a:cubicBezTo>
                  <a:cubicBezTo>
                    <a:pt x="353" y="129"/>
                    <a:pt x="353" y="129"/>
                    <a:pt x="353" y="129"/>
                  </a:cubicBezTo>
                  <a:cubicBezTo>
                    <a:pt x="353" y="124"/>
                    <a:pt x="349" y="121"/>
                    <a:pt x="345" y="12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3200"/>
            </a:p>
          </p:txBody>
        </p:sp>
        <p:sp>
          <p:nvSpPr>
            <p:cNvPr id="13" name="Freeform 12"/>
            <p:cNvSpPr>
              <a:spLocks noEditPoints="1"/>
            </p:cNvSpPr>
            <p:nvPr/>
          </p:nvSpPr>
          <p:spPr bwMode="auto">
            <a:xfrm>
              <a:off x="2827293" y="7976809"/>
              <a:ext cx="1137249" cy="1141413"/>
            </a:xfrm>
            <a:custGeom>
              <a:avLst/>
              <a:gdLst>
                <a:gd name="T0" fmla="*/ 88 w 353"/>
                <a:gd name="T1" fmla="*/ 265 h 354"/>
                <a:gd name="T2" fmla="*/ 156 w 353"/>
                <a:gd name="T3" fmla="*/ 254 h 354"/>
                <a:gd name="T4" fmla="*/ 341 w 353"/>
                <a:gd name="T5" fmla="*/ 69 h 354"/>
                <a:gd name="T6" fmla="*/ 353 w 353"/>
                <a:gd name="T7" fmla="*/ 41 h 354"/>
                <a:gd name="T8" fmla="*/ 313 w 353"/>
                <a:gd name="T9" fmla="*/ 0 h 354"/>
                <a:gd name="T10" fmla="*/ 284 w 353"/>
                <a:gd name="T11" fmla="*/ 12 h 354"/>
                <a:gd name="T12" fmla="*/ 100 w 353"/>
                <a:gd name="T13" fmla="*/ 197 h 354"/>
                <a:gd name="T14" fmla="*/ 88 w 353"/>
                <a:gd name="T15" fmla="*/ 265 h 354"/>
                <a:gd name="T16" fmla="*/ 296 w 353"/>
                <a:gd name="T17" fmla="*/ 24 h 354"/>
                <a:gd name="T18" fmla="*/ 313 w 353"/>
                <a:gd name="T19" fmla="*/ 16 h 354"/>
                <a:gd name="T20" fmla="*/ 337 w 353"/>
                <a:gd name="T21" fmla="*/ 41 h 354"/>
                <a:gd name="T22" fmla="*/ 330 w 353"/>
                <a:gd name="T23" fmla="*/ 58 h 354"/>
                <a:gd name="T24" fmla="*/ 319 w 353"/>
                <a:gd name="T25" fmla="*/ 68 h 354"/>
                <a:gd name="T26" fmla="*/ 285 w 353"/>
                <a:gd name="T27" fmla="*/ 34 h 354"/>
                <a:gd name="T28" fmla="*/ 296 w 353"/>
                <a:gd name="T29" fmla="*/ 24 h 354"/>
                <a:gd name="T30" fmla="*/ 274 w 353"/>
                <a:gd name="T31" fmla="*/ 45 h 354"/>
                <a:gd name="T32" fmla="*/ 308 w 353"/>
                <a:gd name="T33" fmla="*/ 79 h 354"/>
                <a:gd name="T34" fmla="*/ 160 w 353"/>
                <a:gd name="T35" fmla="*/ 227 h 354"/>
                <a:gd name="T36" fmla="*/ 160 w 353"/>
                <a:gd name="T37" fmla="*/ 193 h 354"/>
                <a:gd name="T38" fmla="*/ 126 w 353"/>
                <a:gd name="T39" fmla="*/ 193 h 354"/>
                <a:gd name="T40" fmla="*/ 274 w 353"/>
                <a:gd name="T41" fmla="*/ 45 h 354"/>
                <a:gd name="T42" fmla="*/ 114 w 353"/>
                <a:gd name="T43" fmla="*/ 209 h 354"/>
                <a:gd name="T44" fmla="*/ 144 w 353"/>
                <a:gd name="T45" fmla="*/ 209 h 354"/>
                <a:gd name="T46" fmla="*/ 144 w 353"/>
                <a:gd name="T47" fmla="*/ 239 h 354"/>
                <a:gd name="T48" fmla="*/ 108 w 353"/>
                <a:gd name="T49" fmla="*/ 245 h 354"/>
                <a:gd name="T50" fmla="*/ 114 w 353"/>
                <a:gd name="T51" fmla="*/ 209 h 354"/>
                <a:gd name="T52" fmla="*/ 345 w 353"/>
                <a:gd name="T53" fmla="*/ 121 h 354"/>
                <a:gd name="T54" fmla="*/ 337 w 353"/>
                <a:gd name="T55" fmla="*/ 129 h 354"/>
                <a:gd name="T56" fmla="*/ 337 w 353"/>
                <a:gd name="T57" fmla="*/ 305 h 354"/>
                <a:gd name="T58" fmla="*/ 305 w 353"/>
                <a:gd name="T59" fmla="*/ 338 h 354"/>
                <a:gd name="T60" fmla="*/ 48 w 353"/>
                <a:gd name="T61" fmla="*/ 338 h 354"/>
                <a:gd name="T62" fmla="*/ 16 w 353"/>
                <a:gd name="T63" fmla="*/ 305 h 354"/>
                <a:gd name="T64" fmla="*/ 16 w 353"/>
                <a:gd name="T65" fmla="*/ 49 h 354"/>
                <a:gd name="T66" fmla="*/ 48 w 353"/>
                <a:gd name="T67" fmla="*/ 16 h 354"/>
                <a:gd name="T68" fmla="*/ 224 w 353"/>
                <a:gd name="T69" fmla="*/ 16 h 354"/>
                <a:gd name="T70" fmla="*/ 232 w 353"/>
                <a:gd name="T71" fmla="*/ 8 h 354"/>
                <a:gd name="T72" fmla="*/ 224 w 353"/>
                <a:gd name="T73" fmla="*/ 0 h 354"/>
                <a:gd name="T74" fmla="*/ 48 w 353"/>
                <a:gd name="T75" fmla="*/ 0 h 354"/>
                <a:gd name="T76" fmla="*/ 0 w 353"/>
                <a:gd name="T77" fmla="*/ 49 h 354"/>
                <a:gd name="T78" fmla="*/ 0 w 353"/>
                <a:gd name="T79" fmla="*/ 305 h 354"/>
                <a:gd name="T80" fmla="*/ 48 w 353"/>
                <a:gd name="T81" fmla="*/ 354 h 354"/>
                <a:gd name="T82" fmla="*/ 305 w 353"/>
                <a:gd name="T83" fmla="*/ 354 h 354"/>
                <a:gd name="T84" fmla="*/ 353 w 353"/>
                <a:gd name="T85" fmla="*/ 305 h 354"/>
                <a:gd name="T86" fmla="*/ 353 w 353"/>
                <a:gd name="T87" fmla="*/ 129 h 354"/>
                <a:gd name="T88" fmla="*/ 345 w 353"/>
                <a:gd name="T89"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3" h="354">
                  <a:moveTo>
                    <a:pt x="88" y="265"/>
                  </a:moveTo>
                  <a:cubicBezTo>
                    <a:pt x="156" y="254"/>
                    <a:pt x="156" y="254"/>
                    <a:pt x="156" y="254"/>
                  </a:cubicBezTo>
                  <a:cubicBezTo>
                    <a:pt x="341" y="69"/>
                    <a:pt x="341" y="69"/>
                    <a:pt x="341" y="69"/>
                  </a:cubicBezTo>
                  <a:cubicBezTo>
                    <a:pt x="348" y="62"/>
                    <a:pt x="353" y="52"/>
                    <a:pt x="353" y="41"/>
                  </a:cubicBezTo>
                  <a:cubicBezTo>
                    <a:pt x="353" y="18"/>
                    <a:pt x="335" y="0"/>
                    <a:pt x="313" y="0"/>
                  </a:cubicBezTo>
                  <a:cubicBezTo>
                    <a:pt x="302" y="0"/>
                    <a:pt x="292" y="5"/>
                    <a:pt x="284" y="12"/>
                  </a:cubicBezTo>
                  <a:cubicBezTo>
                    <a:pt x="100" y="197"/>
                    <a:pt x="100" y="197"/>
                    <a:pt x="100" y="197"/>
                  </a:cubicBezTo>
                  <a:lnTo>
                    <a:pt x="88" y="265"/>
                  </a:lnTo>
                  <a:close/>
                  <a:moveTo>
                    <a:pt x="296" y="24"/>
                  </a:moveTo>
                  <a:cubicBezTo>
                    <a:pt x="300" y="19"/>
                    <a:pt x="306" y="16"/>
                    <a:pt x="313" y="16"/>
                  </a:cubicBezTo>
                  <a:cubicBezTo>
                    <a:pt x="326" y="16"/>
                    <a:pt x="337" y="27"/>
                    <a:pt x="337" y="41"/>
                  </a:cubicBezTo>
                  <a:cubicBezTo>
                    <a:pt x="337" y="47"/>
                    <a:pt x="334" y="53"/>
                    <a:pt x="330" y="58"/>
                  </a:cubicBezTo>
                  <a:cubicBezTo>
                    <a:pt x="319" y="68"/>
                    <a:pt x="319" y="68"/>
                    <a:pt x="319" y="68"/>
                  </a:cubicBezTo>
                  <a:cubicBezTo>
                    <a:pt x="285" y="34"/>
                    <a:pt x="285" y="34"/>
                    <a:pt x="285" y="34"/>
                  </a:cubicBezTo>
                  <a:lnTo>
                    <a:pt x="296" y="24"/>
                  </a:lnTo>
                  <a:close/>
                  <a:moveTo>
                    <a:pt x="274" y="45"/>
                  </a:moveTo>
                  <a:cubicBezTo>
                    <a:pt x="308" y="79"/>
                    <a:pt x="308" y="79"/>
                    <a:pt x="308" y="79"/>
                  </a:cubicBezTo>
                  <a:cubicBezTo>
                    <a:pt x="160" y="227"/>
                    <a:pt x="160" y="227"/>
                    <a:pt x="160" y="227"/>
                  </a:cubicBezTo>
                  <a:cubicBezTo>
                    <a:pt x="160" y="193"/>
                    <a:pt x="160" y="193"/>
                    <a:pt x="160" y="193"/>
                  </a:cubicBezTo>
                  <a:cubicBezTo>
                    <a:pt x="126" y="193"/>
                    <a:pt x="126" y="193"/>
                    <a:pt x="126" y="193"/>
                  </a:cubicBezTo>
                  <a:lnTo>
                    <a:pt x="274" y="45"/>
                  </a:lnTo>
                  <a:close/>
                  <a:moveTo>
                    <a:pt x="114" y="209"/>
                  </a:moveTo>
                  <a:cubicBezTo>
                    <a:pt x="144" y="209"/>
                    <a:pt x="144" y="209"/>
                    <a:pt x="144" y="209"/>
                  </a:cubicBezTo>
                  <a:cubicBezTo>
                    <a:pt x="144" y="239"/>
                    <a:pt x="144" y="239"/>
                    <a:pt x="144" y="239"/>
                  </a:cubicBezTo>
                  <a:cubicBezTo>
                    <a:pt x="108" y="245"/>
                    <a:pt x="108" y="245"/>
                    <a:pt x="108" y="245"/>
                  </a:cubicBezTo>
                  <a:lnTo>
                    <a:pt x="114" y="209"/>
                  </a:lnTo>
                  <a:close/>
                  <a:moveTo>
                    <a:pt x="345" y="121"/>
                  </a:moveTo>
                  <a:cubicBezTo>
                    <a:pt x="340" y="121"/>
                    <a:pt x="337" y="124"/>
                    <a:pt x="337" y="129"/>
                  </a:cubicBezTo>
                  <a:cubicBezTo>
                    <a:pt x="337" y="305"/>
                    <a:pt x="337" y="305"/>
                    <a:pt x="337" y="305"/>
                  </a:cubicBezTo>
                  <a:cubicBezTo>
                    <a:pt x="337" y="323"/>
                    <a:pt x="322" y="338"/>
                    <a:pt x="305" y="338"/>
                  </a:cubicBezTo>
                  <a:cubicBezTo>
                    <a:pt x="48" y="338"/>
                    <a:pt x="48" y="338"/>
                    <a:pt x="48" y="338"/>
                  </a:cubicBezTo>
                  <a:cubicBezTo>
                    <a:pt x="30" y="338"/>
                    <a:pt x="16" y="323"/>
                    <a:pt x="16" y="305"/>
                  </a:cubicBezTo>
                  <a:cubicBezTo>
                    <a:pt x="16" y="49"/>
                    <a:pt x="16" y="49"/>
                    <a:pt x="16" y="49"/>
                  </a:cubicBezTo>
                  <a:cubicBezTo>
                    <a:pt x="16" y="31"/>
                    <a:pt x="30" y="16"/>
                    <a:pt x="48" y="16"/>
                  </a:cubicBezTo>
                  <a:cubicBezTo>
                    <a:pt x="224" y="16"/>
                    <a:pt x="224" y="16"/>
                    <a:pt x="224" y="16"/>
                  </a:cubicBezTo>
                  <a:cubicBezTo>
                    <a:pt x="229" y="16"/>
                    <a:pt x="232" y="13"/>
                    <a:pt x="232" y="8"/>
                  </a:cubicBezTo>
                  <a:cubicBezTo>
                    <a:pt x="232" y="4"/>
                    <a:pt x="229" y="0"/>
                    <a:pt x="224" y="0"/>
                  </a:cubicBezTo>
                  <a:cubicBezTo>
                    <a:pt x="48" y="0"/>
                    <a:pt x="48" y="0"/>
                    <a:pt x="48" y="0"/>
                  </a:cubicBezTo>
                  <a:cubicBezTo>
                    <a:pt x="21" y="0"/>
                    <a:pt x="0" y="22"/>
                    <a:pt x="0" y="49"/>
                  </a:cubicBezTo>
                  <a:cubicBezTo>
                    <a:pt x="0" y="305"/>
                    <a:pt x="0" y="305"/>
                    <a:pt x="0" y="305"/>
                  </a:cubicBezTo>
                  <a:cubicBezTo>
                    <a:pt x="0" y="332"/>
                    <a:pt x="21" y="354"/>
                    <a:pt x="48" y="354"/>
                  </a:cubicBezTo>
                  <a:cubicBezTo>
                    <a:pt x="305" y="354"/>
                    <a:pt x="305" y="354"/>
                    <a:pt x="305" y="354"/>
                  </a:cubicBezTo>
                  <a:cubicBezTo>
                    <a:pt x="331" y="354"/>
                    <a:pt x="353" y="332"/>
                    <a:pt x="353" y="305"/>
                  </a:cubicBezTo>
                  <a:cubicBezTo>
                    <a:pt x="353" y="129"/>
                    <a:pt x="353" y="129"/>
                    <a:pt x="353" y="129"/>
                  </a:cubicBezTo>
                  <a:cubicBezTo>
                    <a:pt x="353" y="124"/>
                    <a:pt x="349" y="121"/>
                    <a:pt x="345" y="12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3200"/>
            </a:p>
          </p:txBody>
        </p:sp>
        <p:sp>
          <p:nvSpPr>
            <p:cNvPr id="14" name="Freeform 13"/>
            <p:cNvSpPr>
              <a:spLocks noEditPoints="1"/>
            </p:cNvSpPr>
            <p:nvPr/>
          </p:nvSpPr>
          <p:spPr bwMode="auto">
            <a:xfrm>
              <a:off x="2827293" y="9995524"/>
              <a:ext cx="1137249" cy="1141413"/>
            </a:xfrm>
            <a:custGeom>
              <a:avLst/>
              <a:gdLst>
                <a:gd name="T0" fmla="*/ 88 w 353"/>
                <a:gd name="T1" fmla="*/ 265 h 354"/>
                <a:gd name="T2" fmla="*/ 156 w 353"/>
                <a:gd name="T3" fmla="*/ 254 h 354"/>
                <a:gd name="T4" fmla="*/ 341 w 353"/>
                <a:gd name="T5" fmla="*/ 69 h 354"/>
                <a:gd name="T6" fmla="*/ 353 w 353"/>
                <a:gd name="T7" fmla="*/ 41 h 354"/>
                <a:gd name="T8" fmla="*/ 313 w 353"/>
                <a:gd name="T9" fmla="*/ 0 h 354"/>
                <a:gd name="T10" fmla="*/ 284 w 353"/>
                <a:gd name="T11" fmla="*/ 12 h 354"/>
                <a:gd name="T12" fmla="*/ 100 w 353"/>
                <a:gd name="T13" fmla="*/ 197 h 354"/>
                <a:gd name="T14" fmla="*/ 88 w 353"/>
                <a:gd name="T15" fmla="*/ 265 h 354"/>
                <a:gd name="T16" fmla="*/ 296 w 353"/>
                <a:gd name="T17" fmla="*/ 24 h 354"/>
                <a:gd name="T18" fmla="*/ 313 w 353"/>
                <a:gd name="T19" fmla="*/ 16 h 354"/>
                <a:gd name="T20" fmla="*/ 337 w 353"/>
                <a:gd name="T21" fmla="*/ 41 h 354"/>
                <a:gd name="T22" fmla="*/ 330 w 353"/>
                <a:gd name="T23" fmla="*/ 58 h 354"/>
                <a:gd name="T24" fmla="*/ 319 w 353"/>
                <a:gd name="T25" fmla="*/ 68 h 354"/>
                <a:gd name="T26" fmla="*/ 285 w 353"/>
                <a:gd name="T27" fmla="*/ 34 h 354"/>
                <a:gd name="T28" fmla="*/ 296 w 353"/>
                <a:gd name="T29" fmla="*/ 24 h 354"/>
                <a:gd name="T30" fmla="*/ 274 w 353"/>
                <a:gd name="T31" fmla="*/ 45 h 354"/>
                <a:gd name="T32" fmla="*/ 308 w 353"/>
                <a:gd name="T33" fmla="*/ 79 h 354"/>
                <a:gd name="T34" fmla="*/ 160 w 353"/>
                <a:gd name="T35" fmla="*/ 227 h 354"/>
                <a:gd name="T36" fmla="*/ 160 w 353"/>
                <a:gd name="T37" fmla="*/ 193 h 354"/>
                <a:gd name="T38" fmla="*/ 126 w 353"/>
                <a:gd name="T39" fmla="*/ 193 h 354"/>
                <a:gd name="T40" fmla="*/ 274 w 353"/>
                <a:gd name="T41" fmla="*/ 45 h 354"/>
                <a:gd name="T42" fmla="*/ 114 w 353"/>
                <a:gd name="T43" fmla="*/ 209 h 354"/>
                <a:gd name="T44" fmla="*/ 144 w 353"/>
                <a:gd name="T45" fmla="*/ 209 h 354"/>
                <a:gd name="T46" fmla="*/ 144 w 353"/>
                <a:gd name="T47" fmla="*/ 239 h 354"/>
                <a:gd name="T48" fmla="*/ 108 w 353"/>
                <a:gd name="T49" fmla="*/ 245 h 354"/>
                <a:gd name="T50" fmla="*/ 114 w 353"/>
                <a:gd name="T51" fmla="*/ 209 h 354"/>
                <a:gd name="T52" fmla="*/ 345 w 353"/>
                <a:gd name="T53" fmla="*/ 121 h 354"/>
                <a:gd name="T54" fmla="*/ 337 w 353"/>
                <a:gd name="T55" fmla="*/ 129 h 354"/>
                <a:gd name="T56" fmla="*/ 337 w 353"/>
                <a:gd name="T57" fmla="*/ 305 h 354"/>
                <a:gd name="T58" fmla="*/ 305 w 353"/>
                <a:gd name="T59" fmla="*/ 338 h 354"/>
                <a:gd name="T60" fmla="*/ 48 w 353"/>
                <a:gd name="T61" fmla="*/ 338 h 354"/>
                <a:gd name="T62" fmla="*/ 16 w 353"/>
                <a:gd name="T63" fmla="*/ 305 h 354"/>
                <a:gd name="T64" fmla="*/ 16 w 353"/>
                <a:gd name="T65" fmla="*/ 49 h 354"/>
                <a:gd name="T66" fmla="*/ 48 w 353"/>
                <a:gd name="T67" fmla="*/ 16 h 354"/>
                <a:gd name="T68" fmla="*/ 224 w 353"/>
                <a:gd name="T69" fmla="*/ 16 h 354"/>
                <a:gd name="T70" fmla="*/ 232 w 353"/>
                <a:gd name="T71" fmla="*/ 8 h 354"/>
                <a:gd name="T72" fmla="*/ 224 w 353"/>
                <a:gd name="T73" fmla="*/ 0 h 354"/>
                <a:gd name="T74" fmla="*/ 48 w 353"/>
                <a:gd name="T75" fmla="*/ 0 h 354"/>
                <a:gd name="T76" fmla="*/ 0 w 353"/>
                <a:gd name="T77" fmla="*/ 49 h 354"/>
                <a:gd name="T78" fmla="*/ 0 w 353"/>
                <a:gd name="T79" fmla="*/ 305 h 354"/>
                <a:gd name="T80" fmla="*/ 48 w 353"/>
                <a:gd name="T81" fmla="*/ 354 h 354"/>
                <a:gd name="T82" fmla="*/ 305 w 353"/>
                <a:gd name="T83" fmla="*/ 354 h 354"/>
                <a:gd name="T84" fmla="*/ 353 w 353"/>
                <a:gd name="T85" fmla="*/ 305 h 354"/>
                <a:gd name="T86" fmla="*/ 353 w 353"/>
                <a:gd name="T87" fmla="*/ 129 h 354"/>
                <a:gd name="T88" fmla="*/ 345 w 353"/>
                <a:gd name="T89"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3" h="354">
                  <a:moveTo>
                    <a:pt x="88" y="265"/>
                  </a:moveTo>
                  <a:cubicBezTo>
                    <a:pt x="156" y="254"/>
                    <a:pt x="156" y="254"/>
                    <a:pt x="156" y="254"/>
                  </a:cubicBezTo>
                  <a:cubicBezTo>
                    <a:pt x="341" y="69"/>
                    <a:pt x="341" y="69"/>
                    <a:pt x="341" y="69"/>
                  </a:cubicBezTo>
                  <a:cubicBezTo>
                    <a:pt x="348" y="62"/>
                    <a:pt x="353" y="52"/>
                    <a:pt x="353" y="41"/>
                  </a:cubicBezTo>
                  <a:cubicBezTo>
                    <a:pt x="353" y="18"/>
                    <a:pt x="335" y="0"/>
                    <a:pt x="313" y="0"/>
                  </a:cubicBezTo>
                  <a:cubicBezTo>
                    <a:pt x="302" y="0"/>
                    <a:pt x="292" y="5"/>
                    <a:pt x="284" y="12"/>
                  </a:cubicBezTo>
                  <a:cubicBezTo>
                    <a:pt x="100" y="197"/>
                    <a:pt x="100" y="197"/>
                    <a:pt x="100" y="197"/>
                  </a:cubicBezTo>
                  <a:lnTo>
                    <a:pt x="88" y="265"/>
                  </a:lnTo>
                  <a:close/>
                  <a:moveTo>
                    <a:pt x="296" y="24"/>
                  </a:moveTo>
                  <a:cubicBezTo>
                    <a:pt x="300" y="19"/>
                    <a:pt x="306" y="16"/>
                    <a:pt x="313" y="16"/>
                  </a:cubicBezTo>
                  <a:cubicBezTo>
                    <a:pt x="326" y="16"/>
                    <a:pt x="337" y="27"/>
                    <a:pt x="337" y="41"/>
                  </a:cubicBezTo>
                  <a:cubicBezTo>
                    <a:pt x="337" y="47"/>
                    <a:pt x="334" y="53"/>
                    <a:pt x="330" y="58"/>
                  </a:cubicBezTo>
                  <a:cubicBezTo>
                    <a:pt x="319" y="68"/>
                    <a:pt x="319" y="68"/>
                    <a:pt x="319" y="68"/>
                  </a:cubicBezTo>
                  <a:cubicBezTo>
                    <a:pt x="285" y="34"/>
                    <a:pt x="285" y="34"/>
                    <a:pt x="285" y="34"/>
                  </a:cubicBezTo>
                  <a:lnTo>
                    <a:pt x="296" y="24"/>
                  </a:lnTo>
                  <a:close/>
                  <a:moveTo>
                    <a:pt x="274" y="45"/>
                  </a:moveTo>
                  <a:cubicBezTo>
                    <a:pt x="308" y="79"/>
                    <a:pt x="308" y="79"/>
                    <a:pt x="308" y="79"/>
                  </a:cubicBezTo>
                  <a:cubicBezTo>
                    <a:pt x="160" y="227"/>
                    <a:pt x="160" y="227"/>
                    <a:pt x="160" y="227"/>
                  </a:cubicBezTo>
                  <a:cubicBezTo>
                    <a:pt x="160" y="193"/>
                    <a:pt x="160" y="193"/>
                    <a:pt x="160" y="193"/>
                  </a:cubicBezTo>
                  <a:cubicBezTo>
                    <a:pt x="126" y="193"/>
                    <a:pt x="126" y="193"/>
                    <a:pt x="126" y="193"/>
                  </a:cubicBezTo>
                  <a:lnTo>
                    <a:pt x="274" y="45"/>
                  </a:lnTo>
                  <a:close/>
                  <a:moveTo>
                    <a:pt x="114" y="209"/>
                  </a:moveTo>
                  <a:cubicBezTo>
                    <a:pt x="144" y="209"/>
                    <a:pt x="144" y="209"/>
                    <a:pt x="144" y="209"/>
                  </a:cubicBezTo>
                  <a:cubicBezTo>
                    <a:pt x="144" y="239"/>
                    <a:pt x="144" y="239"/>
                    <a:pt x="144" y="239"/>
                  </a:cubicBezTo>
                  <a:cubicBezTo>
                    <a:pt x="108" y="245"/>
                    <a:pt x="108" y="245"/>
                    <a:pt x="108" y="245"/>
                  </a:cubicBezTo>
                  <a:lnTo>
                    <a:pt x="114" y="209"/>
                  </a:lnTo>
                  <a:close/>
                  <a:moveTo>
                    <a:pt x="345" y="121"/>
                  </a:moveTo>
                  <a:cubicBezTo>
                    <a:pt x="340" y="121"/>
                    <a:pt x="337" y="124"/>
                    <a:pt x="337" y="129"/>
                  </a:cubicBezTo>
                  <a:cubicBezTo>
                    <a:pt x="337" y="305"/>
                    <a:pt x="337" y="305"/>
                    <a:pt x="337" y="305"/>
                  </a:cubicBezTo>
                  <a:cubicBezTo>
                    <a:pt x="337" y="323"/>
                    <a:pt x="322" y="338"/>
                    <a:pt x="305" y="338"/>
                  </a:cubicBezTo>
                  <a:cubicBezTo>
                    <a:pt x="48" y="338"/>
                    <a:pt x="48" y="338"/>
                    <a:pt x="48" y="338"/>
                  </a:cubicBezTo>
                  <a:cubicBezTo>
                    <a:pt x="30" y="338"/>
                    <a:pt x="16" y="323"/>
                    <a:pt x="16" y="305"/>
                  </a:cubicBezTo>
                  <a:cubicBezTo>
                    <a:pt x="16" y="49"/>
                    <a:pt x="16" y="49"/>
                    <a:pt x="16" y="49"/>
                  </a:cubicBezTo>
                  <a:cubicBezTo>
                    <a:pt x="16" y="31"/>
                    <a:pt x="30" y="16"/>
                    <a:pt x="48" y="16"/>
                  </a:cubicBezTo>
                  <a:cubicBezTo>
                    <a:pt x="224" y="16"/>
                    <a:pt x="224" y="16"/>
                    <a:pt x="224" y="16"/>
                  </a:cubicBezTo>
                  <a:cubicBezTo>
                    <a:pt x="229" y="16"/>
                    <a:pt x="232" y="13"/>
                    <a:pt x="232" y="8"/>
                  </a:cubicBezTo>
                  <a:cubicBezTo>
                    <a:pt x="232" y="4"/>
                    <a:pt x="229" y="0"/>
                    <a:pt x="224" y="0"/>
                  </a:cubicBezTo>
                  <a:cubicBezTo>
                    <a:pt x="48" y="0"/>
                    <a:pt x="48" y="0"/>
                    <a:pt x="48" y="0"/>
                  </a:cubicBezTo>
                  <a:cubicBezTo>
                    <a:pt x="21" y="0"/>
                    <a:pt x="0" y="22"/>
                    <a:pt x="0" y="49"/>
                  </a:cubicBezTo>
                  <a:cubicBezTo>
                    <a:pt x="0" y="305"/>
                    <a:pt x="0" y="305"/>
                    <a:pt x="0" y="305"/>
                  </a:cubicBezTo>
                  <a:cubicBezTo>
                    <a:pt x="0" y="332"/>
                    <a:pt x="21" y="354"/>
                    <a:pt x="48" y="354"/>
                  </a:cubicBezTo>
                  <a:cubicBezTo>
                    <a:pt x="305" y="354"/>
                    <a:pt x="305" y="354"/>
                    <a:pt x="305" y="354"/>
                  </a:cubicBezTo>
                  <a:cubicBezTo>
                    <a:pt x="331" y="354"/>
                    <a:pt x="353" y="332"/>
                    <a:pt x="353" y="305"/>
                  </a:cubicBezTo>
                  <a:cubicBezTo>
                    <a:pt x="353" y="129"/>
                    <a:pt x="353" y="129"/>
                    <a:pt x="353" y="129"/>
                  </a:cubicBezTo>
                  <a:cubicBezTo>
                    <a:pt x="353" y="124"/>
                    <a:pt x="349" y="121"/>
                    <a:pt x="345" y="12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27832375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1"/>
          <p:cNvSpPr/>
          <p:nvPr/>
        </p:nvSpPr>
        <p:spPr>
          <a:xfrm>
            <a:off x="12144000" y="0"/>
            <a:ext cx="12240000" cy="12092400"/>
          </a:xfrm>
          <a:prstGeom prst="rect">
            <a:avLst/>
          </a:prstGeom>
          <a:solidFill>
            <a:srgbClr val="0B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600199" y="1339914"/>
            <a:ext cx="8940265" cy="1846659"/>
          </a:xfrm>
          <a:prstGeom prst="rect">
            <a:avLst/>
          </a:prstGeom>
          <a:noFill/>
        </p:spPr>
        <p:txBody>
          <a:bodyPr wrap="square" lIns="0" tIns="0" rIns="0" bIns="0" rtlCol="0">
            <a:spAutoFit/>
          </a:bodyPr>
          <a:lstStyle/>
          <a:p>
            <a:r>
              <a:rPr lang="en-US" sz="6000" b="1" cap="all" dirty="0">
                <a:solidFill>
                  <a:schemeClr val="accent1"/>
                </a:solidFill>
                <a:latin typeface="Barlow SCK SemiBold" panose="00000706000000000000" pitchFamily="50" charset="-18"/>
                <a:cs typeface="Poppins SemiBold" panose="02000000000000000000" pitchFamily="2" charset="0"/>
              </a:rPr>
              <a:t>Thank you for your attention</a:t>
            </a:r>
            <a:r>
              <a:rPr lang="pl-PL" sz="6000" b="1" cap="all" dirty="0">
                <a:solidFill>
                  <a:schemeClr val="accent1"/>
                </a:solidFill>
                <a:latin typeface="Barlow SCK SemiBold" panose="00000706000000000000" pitchFamily="50" charset="-18"/>
                <a:cs typeface="Poppins SemiBold" panose="02000000000000000000" pitchFamily="2" charset="0"/>
              </a:rPr>
              <a:t>!</a:t>
            </a:r>
            <a:endParaRPr lang="en-US" sz="6000" b="1" cap="all" dirty="0">
              <a:solidFill>
                <a:schemeClr val="accent1"/>
              </a:solidFill>
              <a:latin typeface="Barlow SCK SemiBold" panose="00000706000000000000" pitchFamily="50" charset="-18"/>
              <a:cs typeface="Poppins SemiBold" panose="02000000000000000000" pitchFamily="2" charset="0"/>
            </a:endParaRPr>
          </a:p>
        </p:txBody>
      </p:sp>
      <p:cxnSp>
        <p:nvCxnSpPr>
          <p:cNvPr id="21" name="Straight Connector 31"/>
          <p:cNvCxnSpPr/>
          <p:nvPr/>
        </p:nvCxnSpPr>
        <p:spPr>
          <a:xfrm flipH="1">
            <a:off x="8641585" y="2878797"/>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sp>
        <p:nvSpPr>
          <p:cNvPr id="3" name="TextBox 3">
            <a:extLst>
              <a:ext uri="{FF2B5EF4-FFF2-40B4-BE49-F238E27FC236}">
                <a16:creationId xmlns:a16="http://schemas.microsoft.com/office/drawing/2014/main" id="{C57D06DF-8B32-45BC-8CA6-24EE2B7ABBA7}"/>
              </a:ext>
            </a:extLst>
          </p:cNvPr>
          <p:cNvSpPr txBox="1"/>
          <p:nvPr/>
        </p:nvSpPr>
        <p:spPr>
          <a:xfrm>
            <a:off x="12489873" y="1339914"/>
            <a:ext cx="11076709" cy="9971961"/>
          </a:xfrm>
          <a:prstGeom prst="rect">
            <a:avLst/>
          </a:prstGeom>
          <a:noFill/>
        </p:spPr>
        <p:txBody>
          <a:bodyPr wrap="square" lIns="0" tIns="0" rIns="0" bIns="0" rtlCol="0">
            <a:spAutoFit/>
          </a:bodyPr>
          <a:lstStyle/>
          <a:p>
            <a:pPr algn="r"/>
            <a:r>
              <a:rPr lang="pl-PL" b="1" dirty="0" err="1">
                <a:solidFill>
                  <a:schemeClr val="bg1"/>
                </a:solidFill>
                <a:cs typeface="Poppins" panose="02000000000000000000" pitchFamily="2" charset="0"/>
              </a:rPr>
              <a:t>Ph</a:t>
            </a:r>
            <a:r>
              <a:rPr lang="en-GB" b="1" dirty="0">
                <a:solidFill>
                  <a:schemeClr val="bg1"/>
                </a:solidFill>
                <a:cs typeface="Poppins" panose="02000000000000000000" pitchFamily="2" charset="0"/>
              </a:rPr>
              <a:t>D</a:t>
            </a:r>
            <a:r>
              <a:rPr lang="pl-PL" b="1" dirty="0">
                <a:solidFill>
                  <a:schemeClr val="bg1"/>
                </a:solidFill>
                <a:cs typeface="Poppins" panose="02000000000000000000" pitchFamily="2" charset="0"/>
              </a:rPr>
              <a:t> Edyta Łaskawiec</a:t>
            </a:r>
          </a:p>
          <a:p>
            <a:pPr algn="r"/>
            <a:r>
              <a:rPr lang="en-US" b="1" dirty="0">
                <a:solidFill>
                  <a:schemeClr val="bg1"/>
                </a:solidFill>
                <a:cs typeface="Poppins" panose="02000000000000000000" pitchFamily="2" charset="0"/>
              </a:rPr>
              <a:t>Department of Water and Wastewater Engineering</a:t>
            </a:r>
          </a:p>
          <a:p>
            <a:pPr algn="r"/>
            <a:r>
              <a:rPr lang="en-US" b="1" dirty="0">
                <a:solidFill>
                  <a:schemeClr val="bg1"/>
                </a:solidFill>
                <a:cs typeface="Poppins" panose="02000000000000000000" pitchFamily="2" charset="0"/>
              </a:rPr>
              <a:t>Faculty of Environmental and Power Engineering</a:t>
            </a:r>
          </a:p>
          <a:p>
            <a:pPr algn="r"/>
            <a:r>
              <a:rPr lang="pl-PL" b="1" dirty="0">
                <a:solidFill>
                  <a:schemeClr val="bg1"/>
                </a:solidFill>
                <a:cs typeface="Poppins" panose="02000000000000000000" pitchFamily="2" charset="0"/>
                <a:hlinkClick r:id="rId3"/>
              </a:rPr>
              <a:t>edyta.laskawiec@gmail.com</a:t>
            </a: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r>
              <a:rPr lang="pl-PL" b="1" dirty="0">
                <a:solidFill>
                  <a:schemeClr val="bg1"/>
                </a:solidFill>
                <a:cs typeface="Poppins" panose="02000000000000000000" pitchFamily="2" charset="0"/>
              </a:rPr>
              <a:t>https://www.researchgate.net/profile/Edyta_Laskawiec</a:t>
            </a: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endParaRPr lang="pl-PL" b="1" dirty="0">
              <a:solidFill>
                <a:schemeClr val="bg1"/>
              </a:solidFill>
              <a:cs typeface="Poppins" panose="02000000000000000000" pitchFamily="2" charset="0"/>
            </a:endParaRPr>
          </a:p>
          <a:p>
            <a:pPr algn="r"/>
            <a:r>
              <a:rPr lang="pl-PL" b="1" dirty="0">
                <a:solidFill>
                  <a:schemeClr val="bg1"/>
                </a:solidFill>
                <a:cs typeface="Poppins" panose="02000000000000000000" pitchFamily="2" charset="0"/>
              </a:rPr>
              <a:t>https://orcid.org/0000-0002-4475-3368</a:t>
            </a:r>
          </a:p>
        </p:txBody>
      </p:sp>
      <p:pic>
        <p:nvPicPr>
          <p:cNvPr id="4" name="Obraz 3">
            <a:extLst>
              <a:ext uri="{FF2B5EF4-FFF2-40B4-BE49-F238E27FC236}">
                <a16:creationId xmlns:a16="http://schemas.microsoft.com/office/drawing/2014/main" id="{13AAB3B3-92D9-40FA-A420-2FE9CD5C48F4}"/>
              </a:ext>
            </a:extLst>
          </p:cNvPr>
          <p:cNvPicPr>
            <a:picLocks noChangeAspect="1"/>
          </p:cNvPicPr>
          <p:nvPr/>
        </p:nvPicPr>
        <p:blipFill>
          <a:blip r:embed="rId4"/>
          <a:stretch>
            <a:fillRect/>
          </a:stretch>
        </p:blipFill>
        <p:spPr>
          <a:xfrm>
            <a:off x="21423456" y="4426084"/>
            <a:ext cx="2143125" cy="2143125"/>
          </a:xfrm>
          <a:prstGeom prst="rect">
            <a:avLst/>
          </a:prstGeom>
        </p:spPr>
      </p:pic>
      <p:pic>
        <p:nvPicPr>
          <p:cNvPr id="16" name="Obraz 15">
            <a:extLst>
              <a:ext uri="{FF2B5EF4-FFF2-40B4-BE49-F238E27FC236}">
                <a16:creationId xmlns:a16="http://schemas.microsoft.com/office/drawing/2014/main" id="{FA205D0A-87F3-4186-B4DE-E9EFC2D88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23456" y="8310728"/>
            <a:ext cx="2143125" cy="2143125"/>
          </a:xfrm>
          <a:prstGeom prst="rect">
            <a:avLst/>
          </a:prstGeom>
        </p:spPr>
      </p:pic>
      <p:pic>
        <p:nvPicPr>
          <p:cNvPr id="8" name="Obraz 7">
            <a:extLst>
              <a:ext uri="{FF2B5EF4-FFF2-40B4-BE49-F238E27FC236}">
                <a16:creationId xmlns:a16="http://schemas.microsoft.com/office/drawing/2014/main" id="{4BADBBBA-7A3E-46AF-A206-205330B29111}"/>
              </a:ext>
            </a:extLst>
          </p:cNvPr>
          <p:cNvPicPr>
            <a:picLocks noChangeAspect="1"/>
          </p:cNvPicPr>
          <p:nvPr/>
        </p:nvPicPr>
        <p:blipFill rotWithShape="1">
          <a:blip r:embed="rId6"/>
          <a:srcRect l="20152" t="20101" r="45871" b="8788"/>
          <a:stretch/>
        </p:blipFill>
        <p:spPr>
          <a:xfrm>
            <a:off x="1600199" y="3625128"/>
            <a:ext cx="7000415" cy="8241290"/>
          </a:xfrm>
          <a:prstGeom prst="rect">
            <a:avLst/>
          </a:prstGeom>
        </p:spPr>
      </p:pic>
    </p:spTree>
    <p:extLst>
      <p:ext uri="{BB962C8B-B14F-4D97-AF65-F5344CB8AC3E}">
        <p14:creationId xmlns:p14="http://schemas.microsoft.com/office/powerpoint/2010/main" val="1437278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612232" y="1646239"/>
            <a:ext cx="21095368" cy="8812800"/>
          </a:xfrm>
          <a:prstGeom prst="rect">
            <a:avLst/>
          </a:prstGeom>
          <a:noFill/>
          <a:ln w="76200">
            <a:solidFill>
              <a:srgbClr val="15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1374392" y="2633693"/>
            <a:ext cx="10910454" cy="7843044"/>
          </a:xfrm>
          <a:prstGeom prst="rect">
            <a:avLst/>
          </a:prstGeom>
          <a:noFill/>
        </p:spPr>
        <p:txBody>
          <a:bodyPr wrap="square" lIns="0" tIns="0" rIns="0" bIns="0" rtlCol="0">
            <a:spAutoFit/>
          </a:bodyPr>
          <a:lstStyle/>
          <a:p>
            <a:pPr marL="342900" indent="-342900">
              <a:lnSpc>
                <a:spcPct val="150000"/>
              </a:lnSpc>
              <a:spcAft>
                <a:spcPts val="600"/>
              </a:spcAft>
              <a:buFont typeface="Wingdings" panose="05000000000000000000" pitchFamily="2" charset="2"/>
              <a:buChar char="Ø"/>
            </a:pPr>
            <a:r>
              <a:rPr lang="en-US" sz="2800" dirty="0">
                <a:cs typeface="Poppins" panose="02000000000000000000" pitchFamily="2" charset="0"/>
              </a:rPr>
              <a:t>The efficiency of the filtration process, including rinsing the deposits, frequency, and intensity, has a significant influence on the quality of the pool water. </a:t>
            </a:r>
            <a:endParaRPr lang="pl-PL" sz="2800" dirty="0">
              <a:cs typeface="Poppins" panose="02000000000000000000" pitchFamily="2" charset="0"/>
            </a:endParaRPr>
          </a:p>
          <a:p>
            <a:pPr marL="342900" indent="-342900" algn="just">
              <a:lnSpc>
                <a:spcPct val="150000"/>
              </a:lnSpc>
              <a:spcAft>
                <a:spcPts val="600"/>
              </a:spcAft>
              <a:buFont typeface="Wingdings" panose="05000000000000000000" pitchFamily="2" charset="2"/>
              <a:buChar char="Ø"/>
            </a:pPr>
            <a:r>
              <a:rPr lang="en-US" sz="2800" dirty="0">
                <a:cs typeface="Poppins" panose="02000000000000000000" pitchFamily="2" charset="0"/>
              </a:rPr>
              <a:t>In the process of water filtration, the bed is gradually clogged, which means that the suspensions and post-coagulation sediments stick to the grains. As a result, the space between them is gradually filled (the bed's porosity is reduced), and the bed's hydraulic resistance increases. When the filtration resistance reaches the permissible value, the accumulated impurities should be removed from the bed.</a:t>
            </a:r>
            <a:endParaRPr lang="pl-PL" sz="2800" dirty="0">
              <a:cs typeface="Poppins" panose="02000000000000000000" pitchFamily="2" charset="0"/>
            </a:endParaRPr>
          </a:p>
          <a:p>
            <a:pPr marL="342900" indent="-342900">
              <a:lnSpc>
                <a:spcPct val="150000"/>
              </a:lnSpc>
              <a:spcAft>
                <a:spcPts val="600"/>
              </a:spcAft>
              <a:buFont typeface="Wingdings" panose="05000000000000000000" pitchFamily="2" charset="2"/>
              <a:buChar char="Ø"/>
            </a:pPr>
            <a:r>
              <a:rPr lang="en-US" sz="2800" dirty="0">
                <a:cs typeface="Poppins" panose="02000000000000000000" pitchFamily="2" charset="0"/>
              </a:rPr>
              <a:t>Rinsing the filters is essential for their optimal operation, as it cleans the filter material, removes the developing microorganisms, and prepares the filter for further operation. </a:t>
            </a:r>
          </a:p>
        </p:txBody>
      </p:sp>
      <p:sp>
        <p:nvSpPr>
          <p:cNvPr id="5" name="TextBox 4"/>
          <p:cNvSpPr txBox="1"/>
          <p:nvPr/>
        </p:nvSpPr>
        <p:spPr>
          <a:xfrm>
            <a:off x="11617037" y="1646239"/>
            <a:ext cx="7402892" cy="1107996"/>
          </a:xfrm>
          <a:prstGeom prst="rect">
            <a:avLst/>
          </a:prstGeom>
          <a:noFill/>
        </p:spPr>
        <p:txBody>
          <a:bodyPr wrap="square" lIns="0" tIns="0" rIns="0" bIns="0" rtlCol="0">
            <a:spAutoFit/>
          </a:bodyPr>
          <a:lstStyle/>
          <a:p>
            <a:r>
              <a:rPr lang="pl-PL" sz="7200" dirty="0">
                <a:solidFill>
                  <a:schemeClr val="accent1"/>
                </a:solidFill>
                <a:latin typeface="Barlow SCK SemiBold" panose="00000706000000000000" pitchFamily="50" charset="-18"/>
                <a:cs typeface="Poppins SemiBold" panose="02000000000000000000" pitchFamily="2" charset="0"/>
              </a:rPr>
              <a:t>Research problem</a:t>
            </a:r>
            <a:endParaRPr lang="en-US" sz="7200" dirty="0">
              <a:solidFill>
                <a:schemeClr val="accent1"/>
              </a:solidFill>
              <a:latin typeface="Barlow SCK SemiBold" panose="00000706000000000000" pitchFamily="50" charset="-18"/>
              <a:cs typeface="Poppins SemiBold" panose="02000000000000000000" pitchFamily="2" charset="0"/>
            </a:endParaRPr>
          </a:p>
        </p:txBody>
      </p:sp>
      <p:cxnSp>
        <p:nvCxnSpPr>
          <p:cNvPr id="7" name="Straight Connector 6"/>
          <p:cNvCxnSpPr/>
          <p:nvPr/>
        </p:nvCxnSpPr>
        <p:spPr>
          <a:xfrm flipH="1">
            <a:off x="8885194" y="3992798"/>
            <a:ext cx="2489198"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pic>
        <p:nvPicPr>
          <p:cNvPr id="11" name="Symbol zastępczy obrazu 10" descr="Obraz zawierający tekst, wewnątrz&#10;&#10;Opis wygenerowany automatycznie">
            <a:extLst>
              <a:ext uri="{FF2B5EF4-FFF2-40B4-BE49-F238E27FC236}">
                <a16:creationId xmlns:a16="http://schemas.microsoft.com/office/drawing/2014/main" id="{044E12AB-C0B3-41AE-9B2A-D3103D07E3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062" r="16062"/>
          <a:stretch>
            <a:fillRect/>
          </a:stretch>
        </p:blipFill>
        <p:spPr>
          <a:xfrm>
            <a:off x="2928938" y="2659063"/>
            <a:ext cx="6777037" cy="6656387"/>
          </a:xfrm>
        </p:spPr>
      </p:pic>
    </p:spTree>
    <p:extLst>
      <p:ext uri="{BB962C8B-B14F-4D97-AF65-F5344CB8AC3E}">
        <p14:creationId xmlns:p14="http://schemas.microsoft.com/office/powerpoint/2010/main" val="2634746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612232" y="1646239"/>
            <a:ext cx="21095368" cy="8812800"/>
          </a:xfrm>
          <a:prstGeom prst="rect">
            <a:avLst/>
          </a:prstGeom>
          <a:noFill/>
          <a:ln w="76200">
            <a:solidFill>
              <a:srgbClr val="15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1585769" y="3008280"/>
            <a:ext cx="10910454" cy="7196714"/>
          </a:xfrm>
          <a:prstGeom prst="rect">
            <a:avLst/>
          </a:prstGeom>
          <a:noFill/>
        </p:spPr>
        <p:txBody>
          <a:bodyPr wrap="square" lIns="0" tIns="0" rIns="0" bIns="0" rtlCol="0">
            <a:spAutoFit/>
          </a:bodyPr>
          <a:lstStyle/>
          <a:p>
            <a:pPr marL="342900" indent="-342900">
              <a:lnSpc>
                <a:spcPct val="150000"/>
              </a:lnSpc>
              <a:spcAft>
                <a:spcPts val="600"/>
              </a:spcAft>
              <a:buFont typeface="Wingdings" panose="05000000000000000000" pitchFamily="2" charset="2"/>
              <a:buChar char="Ø"/>
            </a:pPr>
            <a:r>
              <a:rPr lang="en-US" sz="2800" dirty="0">
                <a:cs typeface="Poppins" panose="02000000000000000000" pitchFamily="2" charset="0"/>
              </a:rPr>
              <a:t>The degree of contamination of the washings is observed during the process, and the bed's behavior through special visors is placed in the filter housing. </a:t>
            </a:r>
            <a:endParaRPr lang="pl-PL" sz="2800" dirty="0">
              <a:cs typeface="Poppins" panose="02000000000000000000" pitchFamily="2" charset="0"/>
            </a:endParaRPr>
          </a:p>
          <a:p>
            <a:pPr marL="342900" indent="-342900">
              <a:lnSpc>
                <a:spcPct val="150000"/>
              </a:lnSpc>
              <a:spcAft>
                <a:spcPts val="600"/>
              </a:spcAft>
              <a:buFont typeface="Wingdings" panose="05000000000000000000" pitchFamily="2" charset="2"/>
              <a:buChar char="Ø"/>
            </a:pPr>
            <a:r>
              <a:rPr lang="en-US" sz="2800" dirty="0">
                <a:cs typeface="Poppins" panose="02000000000000000000" pitchFamily="2" charset="0"/>
              </a:rPr>
              <a:t>According to the recommendations, for proper flushing, it is necessary to use 4 to 6 m</a:t>
            </a:r>
            <a:r>
              <a:rPr lang="en-US" sz="2800" baseline="30000" dirty="0">
                <a:cs typeface="Poppins" panose="02000000000000000000" pitchFamily="2" charset="0"/>
              </a:rPr>
              <a:t>3</a:t>
            </a:r>
            <a:r>
              <a:rPr lang="en-US" sz="2800" dirty="0">
                <a:cs typeface="Poppins" panose="02000000000000000000" pitchFamily="2" charset="0"/>
              </a:rPr>
              <a:t> of water for each m</a:t>
            </a:r>
            <a:r>
              <a:rPr lang="en-US" sz="2800" baseline="30000" dirty="0">
                <a:cs typeface="Poppins" panose="02000000000000000000" pitchFamily="2" charset="0"/>
              </a:rPr>
              <a:t>2</a:t>
            </a:r>
            <a:r>
              <a:rPr lang="en-US" sz="2800" dirty="0">
                <a:cs typeface="Poppins" panose="02000000000000000000" pitchFamily="2" charset="0"/>
              </a:rPr>
              <a:t> of filter bed. The end of the rinsing process starts a new filtration cycle that lasts until the next rinsing.</a:t>
            </a:r>
            <a:endParaRPr lang="pl-PL" sz="2800" dirty="0">
              <a:cs typeface="Poppins" panose="02000000000000000000" pitchFamily="2" charset="0"/>
            </a:endParaRPr>
          </a:p>
          <a:p>
            <a:pPr marL="342900" indent="-342900">
              <a:lnSpc>
                <a:spcPct val="150000"/>
              </a:lnSpc>
              <a:spcAft>
                <a:spcPts val="600"/>
              </a:spcAft>
              <a:buFont typeface="Wingdings" panose="05000000000000000000" pitchFamily="2" charset="2"/>
              <a:buChar char="Ø"/>
            </a:pPr>
            <a:r>
              <a:rPr lang="en-US" sz="2800" dirty="0">
                <a:cs typeface="Poppins" panose="02000000000000000000" pitchFamily="2" charset="0"/>
              </a:rPr>
              <a:t>Running a swimming pool facility requires a significant water demand for economical, living, and economic purposes. In addition to washing the filters, technological water is used to make up for circulation losses. Monthly water loss in a single basin is about 10% of its capacity (for a swimming pool with an average capacity of 576 m</a:t>
            </a:r>
            <a:r>
              <a:rPr lang="en-US" sz="2800" baseline="30000" dirty="0">
                <a:cs typeface="Poppins" panose="02000000000000000000" pitchFamily="2" charset="0"/>
              </a:rPr>
              <a:t>3</a:t>
            </a:r>
            <a:r>
              <a:rPr lang="en-US" sz="2800" dirty="0">
                <a:cs typeface="Poppins" panose="02000000000000000000" pitchFamily="2" charset="0"/>
              </a:rPr>
              <a:t>, it is over 57 m</a:t>
            </a:r>
            <a:r>
              <a:rPr lang="en-US" sz="2800" baseline="30000" dirty="0">
                <a:cs typeface="Poppins" panose="02000000000000000000" pitchFamily="2" charset="0"/>
              </a:rPr>
              <a:t>3</a:t>
            </a:r>
            <a:r>
              <a:rPr lang="en-US" sz="2800" dirty="0">
                <a:cs typeface="Poppins" panose="02000000000000000000" pitchFamily="2" charset="0"/>
              </a:rPr>
              <a:t>)</a:t>
            </a:r>
            <a:r>
              <a:rPr lang="pl-PL" sz="2800" dirty="0">
                <a:cs typeface="Poppins" panose="02000000000000000000" pitchFamily="2" charset="0"/>
              </a:rPr>
              <a:t>. </a:t>
            </a:r>
          </a:p>
        </p:txBody>
      </p:sp>
      <p:sp>
        <p:nvSpPr>
          <p:cNvPr id="5" name="TextBox 4"/>
          <p:cNvSpPr txBox="1"/>
          <p:nvPr/>
        </p:nvSpPr>
        <p:spPr>
          <a:xfrm>
            <a:off x="11617037" y="1646239"/>
            <a:ext cx="7402892" cy="1107996"/>
          </a:xfrm>
          <a:prstGeom prst="rect">
            <a:avLst/>
          </a:prstGeom>
          <a:noFill/>
        </p:spPr>
        <p:txBody>
          <a:bodyPr wrap="square" lIns="0" tIns="0" rIns="0" bIns="0" rtlCol="0">
            <a:spAutoFit/>
          </a:bodyPr>
          <a:lstStyle/>
          <a:p>
            <a:r>
              <a:rPr lang="pl-PL" sz="7200" dirty="0">
                <a:solidFill>
                  <a:schemeClr val="accent1"/>
                </a:solidFill>
                <a:latin typeface="Barlow SCK SemiBold" panose="00000706000000000000" pitchFamily="50" charset="-18"/>
                <a:cs typeface="Poppins SemiBold" panose="02000000000000000000" pitchFamily="2" charset="0"/>
              </a:rPr>
              <a:t>Research problem</a:t>
            </a:r>
            <a:endParaRPr lang="en-US" sz="7200" dirty="0">
              <a:solidFill>
                <a:schemeClr val="accent1"/>
              </a:solidFill>
              <a:latin typeface="Barlow SCK SemiBold" panose="00000706000000000000" pitchFamily="50" charset="-18"/>
              <a:cs typeface="Poppins SemiBold" panose="02000000000000000000" pitchFamily="2" charset="0"/>
            </a:endParaRPr>
          </a:p>
        </p:txBody>
      </p:sp>
      <p:cxnSp>
        <p:nvCxnSpPr>
          <p:cNvPr id="7" name="Straight Connector 6"/>
          <p:cNvCxnSpPr/>
          <p:nvPr/>
        </p:nvCxnSpPr>
        <p:spPr>
          <a:xfrm flipH="1">
            <a:off x="8885194" y="3992798"/>
            <a:ext cx="2489198"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pic>
        <p:nvPicPr>
          <p:cNvPr id="9" name="Symbol zastępczy obrazu 8" descr="Obraz zawierający wewnątrz, niebieski, młynarz&#10;&#10;Opis wygenerowany automatycznie">
            <a:extLst>
              <a:ext uri="{FF2B5EF4-FFF2-40B4-BE49-F238E27FC236}">
                <a16:creationId xmlns:a16="http://schemas.microsoft.com/office/drawing/2014/main" id="{3940C2A4-1084-42BC-AEFE-27A36F85BAA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820" r="11820"/>
          <a:stretch>
            <a:fillRect/>
          </a:stretch>
        </p:blipFill>
        <p:spPr>
          <a:xfrm>
            <a:off x="2840038" y="2633663"/>
            <a:ext cx="6777037" cy="6656387"/>
          </a:xfrm>
        </p:spPr>
      </p:pic>
    </p:spTree>
    <p:extLst>
      <p:ext uri="{BB962C8B-B14F-4D97-AF65-F5344CB8AC3E}">
        <p14:creationId xmlns:p14="http://schemas.microsoft.com/office/powerpoint/2010/main" val="2613671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612232" y="1646239"/>
            <a:ext cx="21095368" cy="8812800"/>
          </a:xfrm>
          <a:prstGeom prst="rect">
            <a:avLst/>
          </a:prstGeom>
          <a:noFill/>
          <a:ln w="76200">
            <a:solidFill>
              <a:srgbClr val="15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1652827" y="4775857"/>
            <a:ext cx="10251210" cy="4900124"/>
          </a:xfrm>
          <a:prstGeom prst="rect">
            <a:avLst/>
          </a:prstGeom>
          <a:noFill/>
        </p:spPr>
        <p:txBody>
          <a:bodyPr wrap="square" lIns="0" tIns="0" rIns="0" bIns="0" rtlCol="0">
            <a:spAutoFit/>
          </a:bodyPr>
          <a:lstStyle/>
          <a:p>
            <a:pPr algn="just">
              <a:lnSpc>
                <a:spcPct val="150000"/>
              </a:lnSpc>
              <a:spcAft>
                <a:spcPts val="600"/>
              </a:spcAft>
            </a:pPr>
            <a:r>
              <a:rPr lang="en-US" dirty="0">
                <a:cs typeface="Poppins" panose="02000000000000000000" pitchFamily="2" charset="0"/>
              </a:rPr>
              <a:t>The aim of the research was to analyze the possibility of using the washings to maintain greenery during periods of rainfall deficiency, thus limiting the consumption of tap water. As part of the analysis, the physicochemical quality of the collected washings was assessed, enriched with the phytotoxicity assessment.</a:t>
            </a:r>
            <a:endParaRPr lang="pl-PL" dirty="0">
              <a:cs typeface="Poppins" panose="02000000000000000000" pitchFamily="2" charset="0"/>
            </a:endParaRPr>
          </a:p>
        </p:txBody>
      </p:sp>
      <p:sp>
        <p:nvSpPr>
          <p:cNvPr id="5" name="TextBox 4"/>
          <p:cNvSpPr txBox="1"/>
          <p:nvPr/>
        </p:nvSpPr>
        <p:spPr>
          <a:xfrm>
            <a:off x="11652827" y="3310681"/>
            <a:ext cx="7402892" cy="1107996"/>
          </a:xfrm>
          <a:prstGeom prst="rect">
            <a:avLst/>
          </a:prstGeom>
          <a:noFill/>
        </p:spPr>
        <p:txBody>
          <a:bodyPr wrap="square" lIns="0" tIns="0" rIns="0" bIns="0" rtlCol="0">
            <a:spAutoFit/>
          </a:bodyPr>
          <a:lstStyle/>
          <a:p>
            <a:r>
              <a:rPr lang="pl-PL" sz="7200" dirty="0">
                <a:solidFill>
                  <a:schemeClr val="accent1"/>
                </a:solidFill>
                <a:latin typeface="Barlow SCK SemiBold" panose="00000706000000000000" pitchFamily="50" charset="-18"/>
                <a:cs typeface="Poppins SemiBold" panose="02000000000000000000" pitchFamily="2" charset="0"/>
              </a:rPr>
              <a:t>Research </a:t>
            </a:r>
            <a:r>
              <a:rPr lang="pl-PL" sz="7200" dirty="0" err="1">
                <a:solidFill>
                  <a:schemeClr val="accent1"/>
                </a:solidFill>
                <a:latin typeface="Barlow SCK SemiBold" panose="00000706000000000000" pitchFamily="50" charset="-18"/>
                <a:cs typeface="Poppins SemiBold" panose="02000000000000000000" pitchFamily="2" charset="0"/>
              </a:rPr>
              <a:t>goal</a:t>
            </a:r>
            <a:endParaRPr lang="en-US" sz="7200" dirty="0">
              <a:solidFill>
                <a:schemeClr val="accent1"/>
              </a:solidFill>
              <a:latin typeface="Barlow SCK SemiBold" panose="00000706000000000000" pitchFamily="50" charset="-18"/>
              <a:cs typeface="Poppins SemiBold" panose="02000000000000000000" pitchFamily="2" charset="0"/>
            </a:endParaRPr>
          </a:p>
        </p:txBody>
      </p:sp>
      <p:cxnSp>
        <p:nvCxnSpPr>
          <p:cNvPr id="7" name="Straight Connector 6"/>
          <p:cNvCxnSpPr/>
          <p:nvPr/>
        </p:nvCxnSpPr>
        <p:spPr>
          <a:xfrm flipH="1">
            <a:off x="8885194" y="3992798"/>
            <a:ext cx="2489198"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pic>
        <p:nvPicPr>
          <p:cNvPr id="14" name="Symbol zastępczy obrazu 13">
            <a:extLst>
              <a:ext uri="{FF2B5EF4-FFF2-40B4-BE49-F238E27FC236}">
                <a16:creationId xmlns:a16="http://schemas.microsoft.com/office/drawing/2014/main" id="{C599DD02-51EE-4C6F-B0E7-201DB9C04F3E}"/>
              </a:ext>
            </a:extLst>
          </p:cNvPr>
          <p:cNvPicPr>
            <a:picLocks noGrp="1" noChangeAspect="1"/>
          </p:cNvPicPr>
          <p:nvPr>
            <p:ph type="pic" sz="quarter" idx="10"/>
          </p:nvPr>
        </p:nvPicPr>
        <p:blipFill rotWithShape="1">
          <a:blip r:embed="rId3"/>
          <a:srcRect l="13229" t="15023" r="41436" b="6924"/>
          <a:stretch/>
        </p:blipFill>
        <p:spPr>
          <a:xfrm>
            <a:off x="2768103" y="2785813"/>
            <a:ext cx="7114752" cy="6890168"/>
          </a:xfrm>
        </p:spPr>
      </p:pic>
    </p:spTree>
    <p:extLst>
      <p:ext uri="{BB962C8B-B14F-4D97-AF65-F5344CB8AC3E}">
        <p14:creationId xmlns:p14="http://schemas.microsoft.com/office/powerpoint/2010/main" val="2416829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6468826" y="1612233"/>
            <a:ext cx="7915174" cy="9047746"/>
          </a:xfrm>
          <a:prstGeom prst="rect">
            <a:avLst/>
          </a:prstGeom>
          <a:solidFill>
            <a:srgbClr val="0B2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15725" y="646433"/>
            <a:ext cx="8560033" cy="830997"/>
          </a:xfrm>
          <a:prstGeom prst="rect">
            <a:avLst/>
          </a:prstGeom>
          <a:noFill/>
        </p:spPr>
        <p:txBody>
          <a:bodyPr wrap="square" lIns="0" tIns="0" rIns="0" bIns="0" rtlCol="0">
            <a:spAutoFit/>
          </a:bodyPr>
          <a:lstStyle/>
          <a:p>
            <a:r>
              <a:rPr lang="pl-PL" sz="5400" b="1" cap="all" dirty="0">
                <a:solidFill>
                  <a:schemeClr val="accent1"/>
                </a:solidFill>
                <a:latin typeface="Barlow SCK SemiBold" panose="00000706000000000000" pitchFamily="50" charset="-18"/>
                <a:cs typeface="Poppins SemiBold" panose="02000000000000000000" pitchFamily="2" charset="0"/>
              </a:rPr>
              <a:t>Materials and </a:t>
            </a:r>
            <a:r>
              <a:rPr lang="en-GB" sz="5400" b="1" cap="all" dirty="0">
                <a:solidFill>
                  <a:schemeClr val="accent1"/>
                </a:solidFill>
                <a:latin typeface="Barlow SCK SemiBold" panose="00000706000000000000" pitchFamily="50" charset="-18"/>
                <a:cs typeface="Poppins SemiBold" panose="02000000000000000000" pitchFamily="2" charset="0"/>
              </a:rPr>
              <a:t>methods</a:t>
            </a:r>
            <a:r>
              <a:rPr lang="pl-PL" sz="5400" b="1" cap="all" dirty="0">
                <a:solidFill>
                  <a:schemeClr val="accent1"/>
                </a:solidFill>
                <a:latin typeface="Barlow SCK SemiBold" panose="00000706000000000000" pitchFamily="50" charset="-18"/>
                <a:cs typeface="Poppins SemiBold" panose="02000000000000000000" pitchFamily="2" charset="0"/>
              </a:rPr>
              <a:t> </a:t>
            </a:r>
          </a:p>
        </p:txBody>
      </p:sp>
      <p:cxnSp>
        <p:nvCxnSpPr>
          <p:cNvPr id="10" name="Straight Connector 9"/>
          <p:cNvCxnSpPr/>
          <p:nvPr/>
        </p:nvCxnSpPr>
        <p:spPr>
          <a:xfrm flipH="1">
            <a:off x="6930054" y="1892927"/>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pic>
        <p:nvPicPr>
          <p:cNvPr id="2" name="Obraz 1">
            <a:extLst>
              <a:ext uri="{FF2B5EF4-FFF2-40B4-BE49-F238E27FC236}">
                <a16:creationId xmlns:a16="http://schemas.microsoft.com/office/drawing/2014/main" id="{E2430C15-DFF5-4CA1-B790-E02761962AC5}"/>
              </a:ext>
            </a:extLst>
          </p:cNvPr>
          <p:cNvPicPr>
            <a:picLocks noChangeAspect="1"/>
          </p:cNvPicPr>
          <p:nvPr/>
        </p:nvPicPr>
        <p:blipFill>
          <a:blip r:embed="rId2"/>
          <a:stretch>
            <a:fillRect/>
          </a:stretch>
        </p:blipFill>
        <p:spPr>
          <a:xfrm>
            <a:off x="9452975" y="355741"/>
            <a:ext cx="14495579" cy="13004518"/>
          </a:xfrm>
          <a:prstGeom prst="rect">
            <a:avLst/>
          </a:prstGeom>
        </p:spPr>
      </p:pic>
      <p:sp>
        <p:nvSpPr>
          <p:cNvPr id="12" name="pole tekstowe 11">
            <a:extLst>
              <a:ext uri="{FF2B5EF4-FFF2-40B4-BE49-F238E27FC236}">
                <a16:creationId xmlns:a16="http://schemas.microsoft.com/office/drawing/2014/main" id="{C9890960-CF53-45F3-8B7E-93066C4592C9}"/>
              </a:ext>
            </a:extLst>
          </p:cNvPr>
          <p:cNvSpPr txBox="1"/>
          <p:nvPr/>
        </p:nvSpPr>
        <p:spPr>
          <a:xfrm>
            <a:off x="915725" y="1946524"/>
            <a:ext cx="8101804" cy="10064294"/>
          </a:xfrm>
          <a:prstGeom prst="rect">
            <a:avLst/>
          </a:prstGeom>
          <a:noFill/>
        </p:spPr>
        <p:txBody>
          <a:bodyPr wrap="square">
            <a:spAutoFit/>
          </a:bodyPr>
          <a:lstStyle/>
          <a:p>
            <a:r>
              <a:rPr lang="pl-PL" b="1" dirty="0"/>
              <a:t>1) Research </a:t>
            </a:r>
            <a:r>
              <a:rPr lang="en-GB" b="1" dirty="0"/>
              <a:t>material</a:t>
            </a:r>
            <a:r>
              <a:rPr lang="pl-PL" b="1" dirty="0"/>
              <a:t>:</a:t>
            </a:r>
          </a:p>
          <a:p>
            <a:pPr marL="571500" indent="-571500">
              <a:buFont typeface="Wingdings" panose="05000000000000000000" pitchFamily="2" charset="2"/>
              <a:buChar char="Ø"/>
            </a:pPr>
            <a:r>
              <a:rPr lang="pl-PL" dirty="0" err="1"/>
              <a:t>Washings</a:t>
            </a:r>
            <a:r>
              <a:rPr lang="pl-PL" dirty="0"/>
              <a:t> from </a:t>
            </a:r>
            <a:r>
              <a:rPr lang="pl-PL" dirty="0" err="1"/>
              <a:t>swimming</a:t>
            </a:r>
            <a:r>
              <a:rPr lang="pl-PL" dirty="0"/>
              <a:t> </a:t>
            </a:r>
            <a:r>
              <a:rPr lang="pl-PL" dirty="0" err="1"/>
              <a:t>pool</a:t>
            </a:r>
            <a:r>
              <a:rPr lang="pl-PL" dirty="0"/>
              <a:t> </a:t>
            </a:r>
            <a:r>
              <a:rPr lang="pl-PL" dirty="0" err="1"/>
              <a:t>water</a:t>
            </a:r>
            <a:r>
              <a:rPr lang="pl-PL" dirty="0"/>
              <a:t> </a:t>
            </a:r>
            <a:r>
              <a:rPr lang="pl-PL" dirty="0" err="1"/>
              <a:t>circuits</a:t>
            </a:r>
            <a:r>
              <a:rPr lang="pl-PL" dirty="0"/>
              <a:t>. </a:t>
            </a:r>
          </a:p>
          <a:p>
            <a:pPr marL="571500" indent="-571500">
              <a:buFont typeface="Wingdings" panose="05000000000000000000" pitchFamily="2" charset="2"/>
              <a:buChar char="Ø"/>
            </a:pPr>
            <a:r>
              <a:rPr lang="en-US" dirty="0"/>
              <a:t>The circulating water is purified by a multi-layer filter bed (quartz sand - </a:t>
            </a:r>
            <a:r>
              <a:rPr lang="en-US" dirty="0" err="1"/>
              <a:t>hydroanthracite</a:t>
            </a:r>
            <a:r>
              <a:rPr lang="en-US" dirty="0"/>
              <a:t>). </a:t>
            </a:r>
            <a:endParaRPr lang="pl-PL" dirty="0"/>
          </a:p>
          <a:p>
            <a:r>
              <a:rPr lang="pl-PL" b="1" dirty="0"/>
              <a:t>2) </a:t>
            </a:r>
            <a:r>
              <a:rPr lang="pl-PL" b="1" dirty="0" err="1"/>
              <a:t>Physicochemical</a:t>
            </a:r>
            <a:r>
              <a:rPr lang="pl-PL" b="1" dirty="0"/>
              <a:t> </a:t>
            </a:r>
            <a:r>
              <a:rPr lang="pl-PL" b="1" dirty="0" err="1"/>
              <a:t>analyzes</a:t>
            </a:r>
            <a:r>
              <a:rPr lang="pl-PL" b="1" dirty="0"/>
              <a:t>, </a:t>
            </a:r>
            <a:r>
              <a:rPr lang="pl-PL" b="1" dirty="0" err="1"/>
              <a:t>inter</a:t>
            </a:r>
            <a:r>
              <a:rPr lang="pl-PL" b="1" dirty="0"/>
              <a:t> </a:t>
            </a:r>
            <a:r>
              <a:rPr lang="pl-PL" b="1" dirty="0" err="1"/>
              <a:t>alia</a:t>
            </a:r>
            <a:r>
              <a:rPr lang="pl-PL" b="1" dirty="0"/>
              <a:t>:</a:t>
            </a:r>
          </a:p>
          <a:p>
            <a:pPr marL="571500" indent="-571500">
              <a:buFont typeface="Wingdings" panose="05000000000000000000" pitchFamily="2" charset="2"/>
              <a:buChar char="Ø"/>
            </a:pPr>
            <a:r>
              <a:rPr lang="pl-PL" dirty="0" err="1"/>
              <a:t>Reaction</a:t>
            </a:r>
            <a:r>
              <a:rPr lang="pl-PL" dirty="0"/>
              <a:t> (pH)</a:t>
            </a:r>
          </a:p>
          <a:p>
            <a:pPr marL="571500" indent="-571500">
              <a:buFont typeface="Wingdings" panose="05000000000000000000" pitchFamily="2" charset="2"/>
              <a:buChar char="Ø"/>
            </a:pPr>
            <a:r>
              <a:rPr lang="pl-PL" dirty="0"/>
              <a:t>Total </a:t>
            </a:r>
            <a:r>
              <a:rPr lang="pl-PL" dirty="0" err="1"/>
              <a:t>suspended</a:t>
            </a:r>
            <a:r>
              <a:rPr lang="pl-PL" dirty="0"/>
              <a:t> </a:t>
            </a:r>
            <a:r>
              <a:rPr lang="pl-PL" dirty="0" err="1"/>
              <a:t>solids</a:t>
            </a:r>
            <a:r>
              <a:rPr lang="pl-PL" dirty="0"/>
              <a:t> (TSS)</a:t>
            </a:r>
          </a:p>
          <a:p>
            <a:pPr marL="571500" indent="-571500">
              <a:buFont typeface="Wingdings" panose="05000000000000000000" pitchFamily="2" charset="2"/>
              <a:buChar char="Ø"/>
            </a:pPr>
            <a:r>
              <a:rPr lang="pl-PL" dirty="0" err="1"/>
              <a:t>Free</a:t>
            </a:r>
            <a:r>
              <a:rPr lang="pl-PL" dirty="0"/>
              <a:t> </a:t>
            </a:r>
            <a:r>
              <a:rPr lang="pl-PL" dirty="0" err="1"/>
              <a:t>chlorine</a:t>
            </a:r>
            <a:r>
              <a:rPr lang="pl-PL" dirty="0"/>
              <a:t>, </a:t>
            </a:r>
            <a:r>
              <a:rPr lang="pl-PL" dirty="0" err="1"/>
              <a:t>total</a:t>
            </a:r>
            <a:r>
              <a:rPr lang="pl-PL" dirty="0"/>
              <a:t> </a:t>
            </a:r>
            <a:r>
              <a:rPr lang="pl-PL" dirty="0" err="1"/>
              <a:t>chlorine</a:t>
            </a:r>
            <a:endParaRPr lang="pl-PL" dirty="0"/>
          </a:p>
          <a:p>
            <a:pPr marL="571500" indent="-571500">
              <a:buFont typeface="Wingdings" panose="05000000000000000000" pitchFamily="2" charset="2"/>
              <a:buChar char="Ø"/>
            </a:pPr>
            <a:r>
              <a:rPr lang="pl-PL" dirty="0"/>
              <a:t>Total </a:t>
            </a:r>
            <a:r>
              <a:rPr lang="pl-PL" dirty="0" err="1"/>
              <a:t>nitrogen</a:t>
            </a:r>
            <a:r>
              <a:rPr lang="pl-PL" dirty="0"/>
              <a:t> </a:t>
            </a:r>
          </a:p>
          <a:p>
            <a:pPr marL="571500" indent="-571500">
              <a:buFont typeface="Wingdings" panose="05000000000000000000" pitchFamily="2" charset="2"/>
              <a:buChar char="Ø"/>
            </a:pPr>
            <a:r>
              <a:rPr lang="pl-PL" dirty="0" err="1"/>
              <a:t>Phenol</a:t>
            </a:r>
            <a:r>
              <a:rPr lang="pl-PL" dirty="0"/>
              <a:t> index</a:t>
            </a:r>
          </a:p>
          <a:p>
            <a:pPr marL="571500" indent="-571500">
              <a:buFont typeface="Wingdings" panose="05000000000000000000" pitchFamily="2" charset="2"/>
              <a:buChar char="Ø"/>
            </a:pPr>
            <a:r>
              <a:rPr lang="pl-PL" dirty="0" err="1"/>
              <a:t>Aluminum</a:t>
            </a:r>
            <a:endParaRPr lang="pl-PL" dirty="0"/>
          </a:p>
          <a:p>
            <a:pPr marL="571500" indent="-571500">
              <a:buFont typeface="Wingdings" panose="05000000000000000000" pitchFamily="2" charset="2"/>
              <a:buChar char="Ø"/>
            </a:pPr>
            <a:r>
              <a:rPr lang="pl-PL" dirty="0" err="1"/>
              <a:t>Chlorides</a:t>
            </a:r>
            <a:endParaRPr lang="pl-PL" dirty="0"/>
          </a:p>
          <a:p>
            <a:pPr marL="571500" indent="-571500">
              <a:buFont typeface="Wingdings" panose="05000000000000000000" pitchFamily="2" charset="2"/>
              <a:buChar char="Ø"/>
            </a:pPr>
            <a:r>
              <a:rPr lang="pl-PL" dirty="0" err="1"/>
              <a:t>Zinc</a:t>
            </a:r>
            <a:endParaRPr lang="pl-PL" dirty="0"/>
          </a:p>
          <a:p>
            <a:pPr marL="571500" indent="-571500">
              <a:buFont typeface="Wingdings" panose="05000000000000000000" pitchFamily="2" charset="2"/>
              <a:buChar char="Ø"/>
            </a:pPr>
            <a:r>
              <a:rPr lang="pl-PL" dirty="0"/>
              <a:t>Total </a:t>
            </a:r>
            <a:r>
              <a:rPr lang="pl-PL" dirty="0" err="1"/>
              <a:t>Organic</a:t>
            </a:r>
            <a:r>
              <a:rPr lang="pl-PL" dirty="0"/>
              <a:t> Carbon</a:t>
            </a:r>
          </a:p>
          <a:p>
            <a:r>
              <a:rPr lang="pl-PL" b="1" dirty="0"/>
              <a:t>3) </a:t>
            </a:r>
            <a:r>
              <a:rPr lang="pl-PL" b="1" dirty="0" err="1"/>
              <a:t>Phytotoxicological</a:t>
            </a:r>
            <a:r>
              <a:rPr lang="pl-PL" b="1" dirty="0"/>
              <a:t> </a:t>
            </a:r>
            <a:r>
              <a:rPr lang="pl-PL" b="1" dirty="0" err="1"/>
              <a:t>assessment</a:t>
            </a:r>
            <a:r>
              <a:rPr lang="pl-PL" b="1" dirty="0"/>
              <a:t> (</a:t>
            </a:r>
            <a:r>
              <a:rPr lang="pl-PL" b="1" dirty="0" err="1"/>
              <a:t>next</a:t>
            </a:r>
            <a:r>
              <a:rPr lang="pl-PL" b="1" dirty="0"/>
              <a:t> </a:t>
            </a:r>
            <a:r>
              <a:rPr lang="pl-PL" b="1" dirty="0" err="1"/>
              <a:t>slide</a:t>
            </a:r>
            <a:r>
              <a:rPr lang="pl-PL" b="1" dirty="0"/>
              <a:t>)</a:t>
            </a:r>
          </a:p>
        </p:txBody>
      </p:sp>
    </p:spTree>
    <p:extLst>
      <p:ext uri="{BB962C8B-B14F-4D97-AF65-F5344CB8AC3E}">
        <p14:creationId xmlns:p14="http://schemas.microsoft.com/office/powerpoint/2010/main" val="2486853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6"/>
          <p:cNvCxnSpPr/>
          <p:nvPr/>
        </p:nvCxnSpPr>
        <p:spPr>
          <a:xfrm flipH="1">
            <a:off x="8456338" y="3646620"/>
            <a:ext cx="981775" cy="0"/>
          </a:xfrm>
          <a:prstGeom prst="line">
            <a:avLst/>
          </a:prstGeom>
          <a:ln w="38100">
            <a:solidFill>
              <a:srgbClr val="FBBA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2397997" y="6307540"/>
            <a:ext cx="981775" cy="0"/>
          </a:xfrm>
          <a:prstGeom prst="line">
            <a:avLst/>
          </a:prstGeom>
          <a:ln w="38100">
            <a:solidFill>
              <a:srgbClr val="FBBA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4490157" y="646137"/>
            <a:ext cx="9444497" cy="738664"/>
          </a:xfrm>
          <a:prstGeom prst="rect">
            <a:avLst/>
          </a:prstGeom>
          <a:noFill/>
        </p:spPr>
        <p:txBody>
          <a:bodyPr wrap="square" lIns="0" tIns="0" rIns="0" bIns="0" rtlCol="0">
            <a:spAutoFit/>
          </a:bodyPr>
          <a:lstStyle/>
          <a:p>
            <a:r>
              <a:rPr lang="pl-PL" sz="4800" b="1" i="1" dirty="0">
                <a:solidFill>
                  <a:schemeClr val="tx2"/>
                </a:solidFill>
                <a:latin typeface="Barlow SCK SemiBold" panose="00000706000000000000" pitchFamily="50" charset="-18"/>
                <a:cs typeface="Poppins SemiBold" panose="02000000000000000000" pitchFamily="2" charset="0"/>
              </a:rPr>
              <a:t>Lepidium sativum</a:t>
            </a:r>
            <a:r>
              <a:rPr lang="pl-PL" sz="4800" b="1" dirty="0">
                <a:solidFill>
                  <a:schemeClr val="tx2"/>
                </a:solidFill>
                <a:latin typeface="Barlow SCK SemiBold" panose="00000706000000000000" pitchFamily="50" charset="-18"/>
                <a:cs typeface="Poppins SemiBold" panose="02000000000000000000" pitchFamily="2" charset="0"/>
              </a:rPr>
              <a:t>/</a:t>
            </a:r>
            <a:r>
              <a:rPr lang="pl-PL" sz="4800" b="1" i="1" dirty="0">
                <a:solidFill>
                  <a:schemeClr val="tx2"/>
                </a:solidFill>
                <a:latin typeface="Barlow SCK SemiBold" panose="00000706000000000000" pitchFamily="50" charset="-18"/>
                <a:cs typeface="Poppins SemiBold" panose="02000000000000000000" pitchFamily="2" charset="0"/>
              </a:rPr>
              <a:t>Sinapis alba </a:t>
            </a:r>
            <a:r>
              <a:rPr lang="pl-PL" sz="4800" b="1" dirty="0">
                <a:solidFill>
                  <a:schemeClr val="tx2"/>
                </a:solidFill>
                <a:latin typeface="Barlow SCK SemiBold" panose="00000706000000000000" pitchFamily="50" charset="-18"/>
                <a:cs typeface="Poppins SemiBold" panose="02000000000000000000" pitchFamily="2" charset="0"/>
              </a:rPr>
              <a:t>Test</a:t>
            </a:r>
            <a:endParaRPr lang="en-US" sz="4800" b="1" dirty="0">
              <a:solidFill>
                <a:schemeClr val="tx2"/>
              </a:solidFill>
              <a:latin typeface="Barlow SCK SemiBold" panose="00000706000000000000" pitchFamily="50" charset="-18"/>
              <a:cs typeface="Poppins SemiBold" panose="02000000000000000000" pitchFamily="2" charset="0"/>
            </a:endParaRPr>
          </a:p>
        </p:txBody>
      </p:sp>
      <p:sp>
        <p:nvSpPr>
          <p:cNvPr id="50" name="TextBox 49"/>
          <p:cNvSpPr txBox="1"/>
          <p:nvPr/>
        </p:nvSpPr>
        <p:spPr>
          <a:xfrm>
            <a:off x="1032000" y="810310"/>
            <a:ext cx="6290649" cy="738664"/>
          </a:xfrm>
          <a:prstGeom prst="rect">
            <a:avLst/>
          </a:prstGeom>
          <a:noFill/>
        </p:spPr>
        <p:txBody>
          <a:bodyPr wrap="square" lIns="0" tIns="0" rIns="0" bIns="0" rtlCol="0">
            <a:spAutoFit/>
          </a:bodyPr>
          <a:lstStyle/>
          <a:p>
            <a:r>
              <a:rPr lang="pl-PL" sz="4800" b="1" i="1" dirty="0">
                <a:solidFill>
                  <a:schemeClr val="tx2"/>
                </a:solidFill>
                <a:latin typeface="Barlow SCK SemiBold" panose="00000706000000000000" pitchFamily="50" charset="-18"/>
                <a:cs typeface="Poppins SemiBold" panose="02000000000000000000" pitchFamily="2" charset="0"/>
              </a:rPr>
              <a:t>Lemna minor </a:t>
            </a:r>
            <a:r>
              <a:rPr lang="pl-PL" sz="4800" b="1" dirty="0">
                <a:solidFill>
                  <a:schemeClr val="tx2"/>
                </a:solidFill>
                <a:latin typeface="Barlow SCK SemiBold" panose="00000706000000000000" pitchFamily="50" charset="-18"/>
                <a:cs typeface="Poppins SemiBold" panose="02000000000000000000" pitchFamily="2" charset="0"/>
              </a:rPr>
              <a:t>Test</a:t>
            </a:r>
            <a:endParaRPr lang="en-US" sz="4800" b="1" dirty="0">
              <a:solidFill>
                <a:schemeClr val="tx2"/>
              </a:solidFill>
              <a:latin typeface="Barlow SCK SemiBold" panose="00000706000000000000" pitchFamily="50" charset="-18"/>
              <a:cs typeface="Poppins SemiBold" panose="02000000000000000000" pitchFamily="2" charset="0"/>
            </a:endParaRPr>
          </a:p>
        </p:txBody>
      </p:sp>
      <p:cxnSp>
        <p:nvCxnSpPr>
          <p:cNvPr id="91" name="Straight Connector 90"/>
          <p:cNvCxnSpPr/>
          <p:nvPr/>
        </p:nvCxnSpPr>
        <p:spPr>
          <a:xfrm flipV="1">
            <a:off x="12192000" y="0"/>
            <a:ext cx="0" cy="1646238"/>
          </a:xfrm>
          <a:prstGeom prst="line">
            <a:avLst/>
          </a:prstGeom>
          <a:ln w="38100">
            <a:solidFill>
              <a:srgbClr val="0B294C"/>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2192000" y="5830020"/>
            <a:ext cx="0" cy="955041"/>
          </a:xfrm>
          <a:prstGeom prst="line">
            <a:avLst/>
          </a:prstGeom>
          <a:ln w="38100">
            <a:solidFill>
              <a:srgbClr val="0B294C"/>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12192000" y="10415392"/>
            <a:ext cx="0" cy="1676940"/>
          </a:xfrm>
          <a:prstGeom prst="line">
            <a:avLst/>
          </a:prstGeom>
          <a:ln w="38100">
            <a:solidFill>
              <a:srgbClr val="0B294C"/>
            </a:solidFill>
          </a:ln>
        </p:spPr>
        <p:style>
          <a:lnRef idx="1">
            <a:schemeClr val="accent1"/>
          </a:lnRef>
          <a:fillRef idx="0">
            <a:schemeClr val="accent1"/>
          </a:fillRef>
          <a:effectRef idx="0">
            <a:schemeClr val="accent1"/>
          </a:effectRef>
          <a:fontRef idx="minor">
            <a:schemeClr val="tx1"/>
          </a:fontRef>
        </p:style>
      </p:cxnSp>
      <p:pic>
        <p:nvPicPr>
          <p:cNvPr id="14" name="Symbol zastępczy obrazu 13">
            <a:extLst>
              <a:ext uri="{FF2B5EF4-FFF2-40B4-BE49-F238E27FC236}">
                <a16:creationId xmlns:a16="http://schemas.microsoft.com/office/drawing/2014/main" id="{1082DAFC-3008-4023-AB7C-AF5D0D4F75F7}"/>
              </a:ext>
            </a:extLst>
          </p:cNvPr>
          <p:cNvPicPr>
            <a:picLocks noGrp="1" noChangeAspect="1"/>
          </p:cNvPicPr>
          <p:nvPr>
            <p:ph type="pic" sz="quarter" idx="11"/>
          </p:nvPr>
        </p:nvPicPr>
        <p:blipFill rotWithShape="1">
          <a:blip r:embed="rId2"/>
          <a:srcRect l="14987" t="13899" r="40714" b="7379"/>
          <a:stretch/>
        </p:blipFill>
        <p:spPr>
          <a:xfrm>
            <a:off x="10100109" y="1646238"/>
            <a:ext cx="4183782" cy="4183782"/>
          </a:xfrm>
        </p:spPr>
      </p:pic>
      <p:pic>
        <p:nvPicPr>
          <p:cNvPr id="12" name="Symbol zastępczy obrazu 11">
            <a:extLst>
              <a:ext uri="{FF2B5EF4-FFF2-40B4-BE49-F238E27FC236}">
                <a16:creationId xmlns:a16="http://schemas.microsoft.com/office/drawing/2014/main" id="{F800E074-1D25-4429-A6BA-4EA04AB86DC8}"/>
              </a:ext>
            </a:extLst>
          </p:cNvPr>
          <p:cNvPicPr>
            <a:picLocks noGrp="1" noChangeAspect="1"/>
          </p:cNvPicPr>
          <p:nvPr>
            <p:ph type="pic" sz="quarter" idx="12"/>
          </p:nvPr>
        </p:nvPicPr>
        <p:blipFill rotWithShape="1">
          <a:blip r:embed="rId3"/>
          <a:srcRect l="26530" t="23336" r="48886" b="32960"/>
          <a:stretch/>
        </p:blipFill>
        <p:spPr>
          <a:xfrm>
            <a:off x="9989273" y="6785060"/>
            <a:ext cx="4183782" cy="4183783"/>
          </a:xfrm>
        </p:spPr>
      </p:pic>
      <mc:AlternateContent xmlns:mc="http://schemas.openxmlformats.org/markup-compatibility/2006">
        <mc:Choice xmlns:a14="http://schemas.microsoft.com/office/drawing/2010/main" Requires="a14">
          <p:sp>
            <p:nvSpPr>
              <p:cNvPr id="9" name="Rectangle 2">
                <a:extLst>
                  <a:ext uri="{FF2B5EF4-FFF2-40B4-BE49-F238E27FC236}">
                    <a16:creationId xmlns:a16="http://schemas.microsoft.com/office/drawing/2014/main" id="{7FDCE19E-2C21-49A1-8477-0DD3D4D0D48F}"/>
                  </a:ext>
                </a:extLst>
              </p:cNvPr>
              <p:cNvSpPr>
                <a:spLocks noChangeArrowheads="1"/>
              </p:cNvSpPr>
              <p:nvPr/>
            </p:nvSpPr>
            <p:spPr bwMode="auto">
              <a:xfrm>
                <a:off x="852588" y="1677412"/>
                <a:ext cx="8626275" cy="867744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The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tests</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determined</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the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average specific growth rate</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of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fronds from moment time i to j from equation </a:t>
                </a:r>
                <a:r>
                  <a:rPr kumimoji="0" lang="en-US" altLang="pl-PL" sz="2400" b="0" i="1" u="none" strike="noStrike" cap="none" normalizeH="0" baseline="0" dirty="0">
                    <a:ln>
                      <a:noFill/>
                    </a:ln>
                    <a:solidFill>
                      <a:srgbClr val="000000"/>
                    </a:solidFill>
                    <a:effectLst/>
                    <a:latin typeface="+mn-lt"/>
                    <a:ea typeface="Times New Roman" panose="02020603050405020304" pitchFamily="18" charset="0"/>
                  </a:rPr>
                  <a:t>μ</a:t>
                </a:r>
                <a:r>
                  <a:rPr kumimoji="0" lang="en-US" altLang="pl-PL" sz="2400" b="0" i="1" u="none" strike="noStrike" cap="none" normalizeH="0" baseline="-25000" dirty="0">
                    <a:ln>
                      <a:noFill/>
                    </a:ln>
                    <a:solidFill>
                      <a:srgbClr val="000000"/>
                    </a:solidFill>
                    <a:effectLst/>
                    <a:latin typeface="+mn-lt"/>
                    <a:ea typeface="Times New Roman" panose="02020603050405020304" pitchFamily="18" charset="0"/>
                  </a:rPr>
                  <a:t>i</a:t>
                </a:r>
                <a:r>
                  <a:rPr kumimoji="0" lang="en-GB" altLang="pl-PL" sz="2400" b="0" i="1" u="none" strike="noStrike" cap="none" normalizeH="0" baseline="-25000" dirty="0">
                    <a:ln>
                      <a:noFill/>
                    </a:ln>
                    <a:solidFill>
                      <a:srgbClr val="000000"/>
                    </a:solidFill>
                    <a:effectLst/>
                    <a:latin typeface="+mn-lt"/>
                    <a:ea typeface="Times New Roman" panose="02020603050405020304" pitchFamily="18" charset="0"/>
                  </a:rPr>
                  <a:t>-</a:t>
                </a:r>
                <a:r>
                  <a:rPr kumimoji="0" lang="en-US" altLang="pl-PL" sz="2400" b="0" i="1" u="none" strike="noStrike" cap="none" normalizeH="0" baseline="-25000" dirty="0">
                    <a:ln>
                      <a:noFill/>
                    </a:ln>
                    <a:solidFill>
                      <a:srgbClr val="000000"/>
                    </a:solidFill>
                    <a:effectLst/>
                    <a:latin typeface="+mn-lt"/>
                    <a:ea typeface="Times New Roman" panose="02020603050405020304" pitchFamily="18" charset="0"/>
                  </a:rPr>
                  <a:t>j</a:t>
                </a:r>
                <a:r>
                  <a:rPr kumimoji="0" lang="en-GB" altLang="pl-PL" sz="2400" b="0" i="0" u="none" strike="noStrike" cap="none" normalizeH="0" baseline="-25000" dirty="0">
                    <a:ln>
                      <a:noFill/>
                    </a:ln>
                    <a:solidFill>
                      <a:srgbClr val="000000"/>
                    </a:solidFill>
                    <a:effectLst/>
                    <a:latin typeface="+mn-lt"/>
                    <a:ea typeface="Times New Roman" panose="02020603050405020304" pitchFamily="18" charset="0"/>
                  </a:rPr>
                  <a:t>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 and percent inhibition in average specific growth rate I</a:t>
                </a:r>
                <a:r>
                  <a:rPr kumimoji="0" lang="en-GB" altLang="pl-PL" sz="2400" b="0" i="0" u="none" strike="noStrike" cap="none" normalizeH="0" baseline="-30000" dirty="0">
                    <a:ln>
                      <a:noFill/>
                    </a:ln>
                    <a:solidFill>
                      <a:srgbClr val="000000"/>
                    </a:solidFill>
                    <a:effectLst/>
                    <a:latin typeface="+mn-lt"/>
                    <a:ea typeface="Times New Roman" panose="02020603050405020304" pitchFamily="18" charset="0"/>
                  </a:rPr>
                  <a:t>r</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 [%] according to formula</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s</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a:t>
                </a:r>
                <a:endParaRPr kumimoji="0" lang="pl-PL" altLang="pl-PL" sz="2400" b="0" i="0" u="none" strike="noStrike" cap="none" normalizeH="0" baseline="0" dirty="0">
                  <a:ln>
                    <a:noFill/>
                  </a:ln>
                  <a:solidFill>
                    <a:srgbClr val="000000"/>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pl-PL" sz="2400" b="0" i="0" u="none" strike="noStrike" cap="none" normalizeH="0" baseline="0" dirty="0">
                  <a:ln>
                    <a:noFill/>
                  </a:ln>
                  <a:solidFill>
                    <a:srgbClr val="000000"/>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pl-PL" altLang="pl-PL" sz="2400" i="1" smtClean="0">
                              <a:solidFill>
                                <a:srgbClr val="000000"/>
                              </a:solidFill>
                              <a:latin typeface="Cambria Math" panose="02040503050406030204" pitchFamily="18" charset="0"/>
                            </a:rPr>
                          </m:ctrlPr>
                        </m:sSubPr>
                        <m:e>
                          <m:r>
                            <a:rPr lang="pl-PL" altLang="pl-PL" sz="2400" i="1" smtClean="0">
                              <a:solidFill>
                                <a:srgbClr val="000000"/>
                              </a:solidFill>
                              <a:latin typeface="Cambria Math" panose="02040503050406030204" pitchFamily="18" charset="0"/>
                              <a:ea typeface="Cambria Math" panose="02040503050406030204" pitchFamily="18" charset="0"/>
                            </a:rPr>
                            <m:t>𝜇</m:t>
                          </m:r>
                        </m:e>
                        <m:sub>
                          <m:r>
                            <a:rPr lang="pl-PL" altLang="pl-PL" sz="2400" b="0" i="1" smtClean="0">
                              <a:solidFill>
                                <a:srgbClr val="000000"/>
                              </a:solidFill>
                              <a:latin typeface="Cambria Math" panose="02040503050406030204" pitchFamily="18" charset="0"/>
                            </a:rPr>
                            <m:t>𝑖</m:t>
                          </m:r>
                          <m:r>
                            <a:rPr lang="pl-PL" altLang="pl-PL" sz="2400" b="0" i="1" smtClean="0">
                              <a:solidFill>
                                <a:srgbClr val="000000"/>
                              </a:solidFill>
                              <a:latin typeface="Cambria Math" panose="02040503050406030204" pitchFamily="18" charset="0"/>
                            </a:rPr>
                            <m:t>−</m:t>
                          </m:r>
                          <m:r>
                            <a:rPr lang="pl-PL" altLang="pl-PL" sz="2400" b="0" i="1" smtClean="0">
                              <a:solidFill>
                                <a:srgbClr val="000000"/>
                              </a:solidFill>
                              <a:latin typeface="Cambria Math" panose="02040503050406030204" pitchFamily="18" charset="0"/>
                            </a:rPr>
                            <m:t>𝑗</m:t>
                          </m:r>
                        </m:sub>
                      </m:sSub>
                      <m:r>
                        <a:rPr lang="pl-PL" altLang="pl-PL" sz="2400" b="0" i="1" smtClean="0">
                          <a:solidFill>
                            <a:srgbClr val="000000"/>
                          </a:solidFill>
                          <a:latin typeface="Cambria Math" panose="02040503050406030204" pitchFamily="18" charset="0"/>
                        </a:rPr>
                        <m:t>=</m:t>
                      </m:r>
                      <m:f>
                        <m:fPr>
                          <m:ctrlPr>
                            <a:rPr lang="pl-PL" altLang="pl-PL" sz="2400" b="0" i="1" smtClean="0">
                              <a:solidFill>
                                <a:srgbClr val="000000"/>
                              </a:solidFill>
                              <a:latin typeface="Cambria Math" panose="02040503050406030204" pitchFamily="18" charset="0"/>
                            </a:rPr>
                          </m:ctrlPr>
                        </m:fPr>
                        <m:num>
                          <m:func>
                            <m:funcPr>
                              <m:ctrlPr>
                                <a:rPr lang="pl-PL" altLang="pl-PL" sz="2400" b="0" i="1" smtClean="0">
                                  <a:solidFill>
                                    <a:srgbClr val="000000"/>
                                  </a:solidFill>
                                  <a:latin typeface="Cambria Math" panose="02040503050406030204" pitchFamily="18" charset="0"/>
                                </a:rPr>
                              </m:ctrlPr>
                            </m:funcPr>
                            <m:fName>
                              <m:r>
                                <m:rPr>
                                  <m:sty m:val="p"/>
                                </m:rPr>
                                <a:rPr lang="pl-PL" altLang="pl-PL" sz="2400" b="0" i="0" smtClean="0">
                                  <a:solidFill>
                                    <a:srgbClr val="000000"/>
                                  </a:solidFill>
                                  <a:latin typeface="Cambria Math" panose="02040503050406030204" pitchFamily="18" charset="0"/>
                                </a:rPr>
                                <m:t>ln</m:t>
                              </m:r>
                            </m:fName>
                            <m:e>
                              <m:d>
                                <m:dPr>
                                  <m:ctrlPr>
                                    <a:rPr lang="pl-PL" altLang="pl-PL" sz="2400" b="0" i="1" smtClean="0">
                                      <a:solidFill>
                                        <a:srgbClr val="000000"/>
                                      </a:solidFill>
                                      <a:latin typeface="Cambria Math" panose="02040503050406030204" pitchFamily="18" charset="0"/>
                                    </a:rPr>
                                  </m:ctrlPr>
                                </m:dPr>
                                <m:e>
                                  <m:sSub>
                                    <m:sSubPr>
                                      <m:ctrlPr>
                                        <a:rPr lang="pl-PL" altLang="pl-PL" sz="2400" b="0" i="1" smtClean="0">
                                          <a:solidFill>
                                            <a:srgbClr val="000000"/>
                                          </a:solidFill>
                                          <a:latin typeface="Cambria Math" panose="02040503050406030204" pitchFamily="18" charset="0"/>
                                        </a:rPr>
                                      </m:ctrlPr>
                                    </m:sSubPr>
                                    <m:e>
                                      <m:r>
                                        <a:rPr lang="pl-PL" altLang="pl-PL" sz="2400" b="0" i="1" smtClean="0">
                                          <a:solidFill>
                                            <a:srgbClr val="000000"/>
                                          </a:solidFill>
                                          <a:latin typeface="Cambria Math" panose="02040503050406030204" pitchFamily="18" charset="0"/>
                                        </a:rPr>
                                        <m:t>𝑁</m:t>
                                      </m:r>
                                    </m:e>
                                    <m:sub>
                                      <m:r>
                                        <a:rPr lang="pl-PL" altLang="pl-PL" sz="2400" b="0" i="1" smtClean="0">
                                          <a:solidFill>
                                            <a:srgbClr val="000000"/>
                                          </a:solidFill>
                                          <a:latin typeface="Cambria Math" panose="02040503050406030204" pitchFamily="18" charset="0"/>
                                        </a:rPr>
                                        <m:t>𝑗</m:t>
                                      </m:r>
                                    </m:sub>
                                  </m:sSub>
                                </m:e>
                              </m:d>
                            </m:e>
                          </m:func>
                          <m:r>
                            <a:rPr lang="pl-PL" altLang="pl-PL" sz="2400" b="0" i="1" smtClean="0">
                              <a:solidFill>
                                <a:srgbClr val="000000"/>
                              </a:solidFill>
                              <a:latin typeface="Cambria Math" panose="02040503050406030204" pitchFamily="18" charset="0"/>
                            </a:rPr>
                            <m:t>−</m:t>
                          </m:r>
                          <m:r>
                            <m:rPr>
                              <m:sty m:val="p"/>
                            </m:rPr>
                            <a:rPr lang="pl-PL" altLang="pl-PL" sz="2400" b="0" i="0" smtClean="0">
                              <a:solidFill>
                                <a:srgbClr val="000000"/>
                              </a:solidFill>
                              <a:latin typeface="Cambria Math" panose="02040503050406030204" pitchFamily="18" charset="0"/>
                            </a:rPr>
                            <m:t>ln</m:t>
                          </m:r>
                          <m:r>
                            <a:rPr lang="pl-PL" altLang="pl-PL" sz="2400" b="0" i="1" smtClean="0">
                              <a:solidFill>
                                <a:srgbClr val="000000"/>
                              </a:solidFill>
                              <a:latin typeface="Cambria Math" panose="02040503050406030204" pitchFamily="18" charset="0"/>
                            </a:rPr>
                            <m:t>⁡(</m:t>
                          </m:r>
                          <m:sSub>
                            <m:sSubPr>
                              <m:ctrlPr>
                                <a:rPr lang="pl-PL" altLang="pl-PL" sz="2400" b="0" i="1" smtClean="0">
                                  <a:solidFill>
                                    <a:srgbClr val="000000"/>
                                  </a:solidFill>
                                  <a:latin typeface="Cambria Math" panose="02040503050406030204" pitchFamily="18" charset="0"/>
                                </a:rPr>
                              </m:ctrlPr>
                            </m:sSubPr>
                            <m:e>
                              <m:r>
                                <a:rPr lang="pl-PL" altLang="pl-PL" sz="2400" b="0" i="1" smtClean="0">
                                  <a:solidFill>
                                    <a:srgbClr val="000000"/>
                                  </a:solidFill>
                                  <a:latin typeface="Cambria Math" panose="02040503050406030204" pitchFamily="18" charset="0"/>
                                </a:rPr>
                                <m:t>𝑁</m:t>
                              </m:r>
                            </m:e>
                            <m:sub>
                              <m:r>
                                <a:rPr lang="pl-PL" altLang="pl-PL" sz="2400" b="0" i="1" smtClean="0">
                                  <a:solidFill>
                                    <a:srgbClr val="000000"/>
                                  </a:solidFill>
                                  <a:latin typeface="Cambria Math" panose="02040503050406030204" pitchFamily="18" charset="0"/>
                                </a:rPr>
                                <m:t>𝑖</m:t>
                              </m:r>
                            </m:sub>
                          </m:sSub>
                          <m:r>
                            <a:rPr lang="pl-PL" altLang="pl-PL" sz="2400" b="0" i="1" smtClean="0">
                              <a:solidFill>
                                <a:srgbClr val="000000"/>
                              </a:solidFill>
                              <a:latin typeface="Cambria Math" panose="02040503050406030204" pitchFamily="18" charset="0"/>
                            </a:rPr>
                            <m:t>)</m:t>
                          </m:r>
                        </m:num>
                        <m:den>
                          <m:sSub>
                            <m:sSubPr>
                              <m:ctrlPr>
                                <a:rPr lang="pl-PL" altLang="pl-PL" sz="2400" b="0" i="1" smtClean="0">
                                  <a:solidFill>
                                    <a:srgbClr val="000000"/>
                                  </a:solidFill>
                                  <a:latin typeface="Cambria Math" panose="02040503050406030204" pitchFamily="18" charset="0"/>
                                </a:rPr>
                              </m:ctrlPr>
                            </m:sSubPr>
                            <m:e>
                              <m:r>
                                <a:rPr lang="pl-PL" altLang="pl-PL" sz="2400" b="0" i="1" smtClean="0">
                                  <a:solidFill>
                                    <a:srgbClr val="000000"/>
                                  </a:solidFill>
                                  <a:latin typeface="Cambria Math" panose="02040503050406030204" pitchFamily="18" charset="0"/>
                                </a:rPr>
                                <m:t>𝑡</m:t>
                              </m:r>
                            </m:e>
                            <m:sub>
                              <m:r>
                                <a:rPr lang="pl-PL" altLang="pl-PL" sz="2400" b="0" i="1" smtClean="0">
                                  <a:solidFill>
                                    <a:srgbClr val="000000"/>
                                  </a:solidFill>
                                  <a:latin typeface="Cambria Math" panose="02040503050406030204" pitchFamily="18" charset="0"/>
                                </a:rPr>
                                <m:t>𝑗</m:t>
                              </m:r>
                            </m:sub>
                          </m:sSub>
                          <m:r>
                            <a:rPr lang="pl-PL" altLang="pl-PL" sz="2400" b="0" i="1" smtClean="0">
                              <a:solidFill>
                                <a:srgbClr val="000000"/>
                              </a:solidFill>
                              <a:latin typeface="Cambria Math" panose="02040503050406030204" pitchFamily="18" charset="0"/>
                            </a:rPr>
                            <m:t>−</m:t>
                          </m:r>
                          <m:sSub>
                            <m:sSubPr>
                              <m:ctrlPr>
                                <a:rPr lang="pl-PL" altLang="pl-PL" sz="2400" b="0" i="1" smtClean="0">
                                  <a:solidFill>
                                    <a:srgbClr val="000000"/>
                                  </a:solidFill>
                                  <a:latin typeface="Cambria Math" panose="02040503050406030204" pitchFamily="18" charset="0"/>
                                </a:rPr>
                              </m:ctrlPr>
                            </m:sSubPr>
                            <m:e>
                              <m:r>
                                <a:rPr lang="pl-PL" altLang="pl-PL" sz="2400" b="0" i="1" smtClean="0">
                                  <a:solidFill>
                                    <a:srgbClr val="000000"/>
                                  </a:solidFill>
                                  <a:latin typeface="Cambria Math" panose="02040503050406030204" pitchFamily="18" charset="0"/>
                                </a:rPr>
                                <m:t>𝑡</m:t>
                              </m:r>
                            </m:e>
                            <m:sub>
                              <m:r>
                                <a:rPr lang="pl-PL" altLang="pl-PL" sz="2400" b="0" i="1" smtClean="0">
                                  <a:solidFill>
                                    <a:srgbClr val="000000"/>
                                  </a:solidFill>
                                  <a:latin typeface="Cambria Math" panose="02040503050406030204" pitchFamily="18" charset="0"/>
                                </a:rPr>
                                <m:t>𝑖</m:t>
                              </m:r>
                            </m:sub>
                          </m:sSub>
                        </m:den>
                      </m:f>
                      <m:r>
                        <a:rPr lang="pl-PL" altLang="pl-PL" sz="2400" b="0" i="1" smtClean="0">
                          <a:solidFill>
                            <a:srgbClr val="000000"/>
                          </a:solidFill>
                          <a:latin typeface="Cambria Math" panose="02040503050406030204" pitchFamily="18" charset="0"/>
                        </a:rPr>
                        <m:t>,−</m:t>
                      </m:r>
                    </m:oMath>
                  </m:oMathPara>
                </a14:m>
                <a:endParaRPr lang="pl-PL" altLang="pl-PL" sz="2400" dirty="0">
                  <a:solidFill>
                    <a:srgbClr val="000000"/>
                  </a:solidFill>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pl-PL" sz="24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where: N</a:t>
                </a:r>
                <a:r>
                  <a:rPr kumimoji="0" lang="en-US" altLang="pl-PL" sz="2400" b="0" i="0" u="none" strike="noStrike" cap="none" normalizeH="0" baseline="-30000" dirty="0">
                    <a:ln>
                      <a:noFill/>
                    </a:ln>
                    <a:solidFill>
                      <a:srgbClr val="000000"/>
                    </a:solidFill>
                    <a:effectLst/>
                    <a:latin typeface="+mn-lt"/>
                    <a:ea typeface="Times New Roman" panose="02020603050405020304" pitchFamily="18" charset="0"/>
                  </a:rPr>
                  <a:t>j</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 – number of fronds observed in the test or control vessel at time j; N</a:t>
                </a:r>
                <a:r>
                  <a:rPr kumimoji="0" lang="en-US" altLang="pl-PL" sz="2400" b="0" i="0" u="none" strike="noStrike" cap="none" normalizeH="0" baseline="-30000" dirty="0">
                    <a:ln>
                      <a:noFill/>
                    </a:ln>
                    <a:solidFill>
                      <a:srgbClr val="000000"/>
                    </a:solidFill>
                    <a:effectLst/>
                    <a:latin typeface="+mn-lt"/>
                    <a:ea typeface="Times New Roman" panose="02020603050405020304" pitchFamily="18" charset="0"/>
                  </a:rPr>
                  <a:t>i</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 – number of fronds observed in the test or control in vessel at time i; t</a:t>
                </a:r>
                <a:r>
                  <a:rPr kumimoji="0" lang="en-US" altLang="pl-PL" sz="2400" b="0" i="0" u="none" strike="noStrike" cap="none" normalizeH="0" baseline="-30000" dirty="0">
                    <a:ln>
                      <a:noFill/>
                    </a:ln>
                    <a:solidFill>
                      <a:srgbClr val="000000"/>
                    </a:solidFill>
                    <a:effectLst/>
                    <a:latin typeface="+mn-lt"/>
                    <a:ea typeface="Times New Roman" panose="02020603050405020304" pitchFamily="18" charset="0"/>
                  </a:rPr>
                  <a:t>i</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 – moment time for the start of the period, t</a:t>
                </a:r>
                <a:r>
                  <a:rPr kumimoji="0" lang="en-US" altLang="pl-PL" sz="2400" b="0" i="0" u="none" strike="noStrike" cap="none" normalizeH="0" baseline="-30000" dirty="0">
                    <a:ln>
                      <a:noFill/>
                    </a:ln>
                    <a:solidFill>
                      <a:srgbClr val="000000"/>
                    </a:solidFill>
                    <a:effectLst/>
                    <a:latin typeface="+mn-lt"/>
                    <a:ea typeface="Times New Roman" panose="02020603050405020304" pitchFamily="18" charset="0"/>
                  </a:rPr>
                  <a:t>j</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 – moment time for the end of the period. </a:t>
                </a:r>
                <a:endParaRPr kumimoji="0" lang="pl-PL" altLang="pl-PL" sz="2400" b="0" i="0" u="none" strike="noStrike" cap="none" normalizeH="0" baseline="0" dirty="0">
                  <a:ln>
                    <a:noFill/>
                  </a:ln>
                  <a:solidFill>
                    <a:srgbClr val="000000"/>
                  </a:solidFill>
                  <a:effectLst/>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pl-PL" altLang="pl-PL" sz="2400" dirty="0">
                  <a:solidFill>
                    <a:srgbClr val="000000"/>
                  </a:solidFill>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pl-PL" altLang="pl-PL" sz="2400" b="0" i="1" u="none" strike="noStrike" cap="none" normalizeH="0" baseline="0" smtClean="0">
                              <a:ln>
                                <a:noFill/>
                              </a:ln>
                              <a:solidFill>
                                <a:schemeClr val="tx1"/>
                              </a:solidFill>
                              <a:effectLst/>
                              <a:latin typeface="Cambria Math" panose="02040503050406030204" pitchFamily="18" charset="0"/>
                            </a:rPr>
                          </m:ctrlPr>
                        </m:sSubPr>
                        <m:e>
                          <m:r>
                            <a:rPr kumimoji="0" lang="pl-PL" altLang="pl-PL" sz="2400" b="0" i="1" u="none" strike="noStrike" cap="none" normalizeH="0" baseline="0" smtClean="0">
                              <a:ln>
                                <a:noFill/>
                              </a:ln>
                              <a:solidFill>
                                <a:schemeClr val="tx1"/>
                              </a:solidFill>
                              <a:effectLst/>
                              <a:latin typeface="Cambria Math" panose="02040503050406030204" pitchFamily="18" charset="0"/>
                            </a:rPr>
                            <m:t>𝐼</m:t>
                          </m:r>
                        </m:e>
                        <m:sub>
                          <m:r>
                            <a:rPr kumimoji="0" lang="pl-PL" altLang="pl-PL" sz="2400" b="0" i="1" u="none" strike="noStrike" cap="none" normalizeH="0" baseline="0" smtClean="0">
                              <a:ln>
                                <a:noFill/>
                              </a:ln>
                              <a:solidFill>
                                <a:schemeClr val="tx1"/>
                              </a:solidFill>
                              <a:effectLst/>
                              <a:latin typeface="Cambria Math" panose="02040503050406030204" pitchFamily="18" charset="0"/>
                            </a:rPr>
                            <m:t>𝑟</m:t>
                          </m:r>
                        </m:sub>
                      </m:sSub>
                      <m:r>
                        <a:rPr kumimoji="0" lang="pl-PL" altLang="pl-PL" sz="2400" b="0" i="1" u="none" strike="noStrike" cap="none" normalizeH="0" baseline="0" smtClean="0">
                          <a:ln>
                            <a:noFill/>
                          </a:ln>
                          <a:solidFill>
                            <a:schemeClr val="tx1"/>
                          </a:solidFill>
                          <a:effectLst/>
                          <a:latin typeface="Cambria Math" panose="02040503050406030204" pitchFamily="18" charset="0"/>
                        </a:rPr>
                        <m:t>=</m:t>
                      </m:r>
                      <m:f>
                        <m:fPr>
                          <m:ctrlPr>
                            <a:rPr kumimoji="0" lang="pl-PL" altLang="pl-PL" sz="2400" b="0" i="1" u="none" strike="noStrike" cap="none" normalizeH="0" baseline="0" smtClean="0">
                              <a:ln>
                                <a:noFill/>
                              </a:ln>
                              <a:solidFill>
                                <a:schemeClr val="tx1"/>
                              </a:solidFill>
                              <a:effectLst/>
                              <a:latin typeface="Cambria Math" panose="02040503050406030204" pitchFamily="18" charset="0"/>
                            </a:rPr>
                          </m:ctrlPr>
                        </m:fPr>
                        <m:num>
                          <m:sSub>
                            <m:sSubPr>
                              <m:ctrlPr>
                                <a:rPr kumimoji="0" lang="pl-PL" altLang="pl-PL" sz="2400" b="0" i="1" u="none" strike="noStrike" cap="none" normalizeH="0" baseline="0" smtClean="0">
                                  <a:ln>
                                    <a:noFill/>
                                  </a:ln>
                                  <a:solidFill>
                                    <a:schemeClr val="tx1"/>
                                  </a:solidFill>
                                  <a:effectLst/>
                                  <a:latin typeface="Cambria Math" panose="02040503050406030204" pitchFamily="18" charset="0"/>
                                </a:rPr>
                              </m:ctrlPr>
                            </m:sSubPr>
                            <m:e>
                              <m:r>
                                <a:rPr kumimoji="0" lang="pl-PL" altLang="pl-PL"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𝜇</m:t>
                              </m:r>
                            </m:e>
                            <m:sub>
                              <m:r>
                                <a:rPr kumimoji="0" lang="pl-PL" altLang="pl-PL" sz="2400" b="0" i="1" u="none" strike="noStrike" cap="none" normalizeH="0" baseline="0" smtClean="0">
                                  <a:ln>
                                    <a:noFill/>
                                  </a:ln>
                                  <a:solidFill>
                                    <a:schemeClr val="tx1"/>
                                  </a:solidFill>
                                  <a:effectLst/>
                                  <a:latin typeface="Cambria Math" panose="02040503050406030204" pitchFamily="18" charset="0"/>
                                </a:rPr>
                                <m:t>𝐶</m:t>
                              </m:r>
                            </m:sub>
                          </m:sSub>
                          <m:r>
                            <a:rPr kumimoji="0" lang="pl-PL" altLang="pl-PL" sz="2400" b="0" i="1" u="none" strike="noStrike" cap="none" normalizeH="0" baseline="0" smtClean="0">
                              <a:ln>
                                <a:noFill/>
                              </a:ln>
                              <a:solidFill>
                                <a:schemeClr val="tx1"/>
                              </a:solidFill>
                              <a:effectLst/>
                              <a:latin typeface="Cambria Math" panose="02040503050406030204" pitchFamily="18" charset="0"/>
                            </a:rPr>
                            <m:t>−</m:t>
                          </m:r>
                          <m:sSub>
                            <m:sSubPr>
                              <m:ctrlPr>
                                <a:rPr kumimoji="0" lang="pl-PL" altLang="pl-PL" sz="2400" b="0" i="1" u="none" strike="noStrike" cap="none" normalizeH="0" baseline="0" smtClean="0">
                                  <a:ln>
                                    <a:noFill/>
                                  </a:ln>
                                  <a:solidFill>
                                    <a:schemeClr val="tx1"/>
                                  </a:solidFill>
                                  <a:effectLst/>
                                  <a:latin typeface="Cambria Math" panose="02040503050406030204" pitchFamily="18" charset="0"/>
                                </a:rPr>
                              </m:ctrlPr>
                            </m:sSubPr>
                            <m:e>
                              <m:r>
                                <a:rPr kumimoji="0" lang="pl-PL" altLang="pl-PL"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𝜇</m:t>
                              </m:r>
                            </m:e>
                            <m:sub>
                              <m:r>
                                <a:rPr kumimoji="0" lang="pl-PL" altLang="pl-PL" sz="2400" b="0" i="1" u="none" strike="noStrike" cap="none" normalizeH="0" baseline="0" smtClean="0">
                                  <a:ln>
                                    <a:noFill/>
                                  </a:ln>
                                  <a:solidFill>
                                    <a:schemeClr val="tx1"/>
                                  </a:solidFill>
                                  <a:effectLst/>
                                  <a:latin typeface="Cambria Math" panose="02040503050406030204" pitchFamily="18" charset="0"/>
                                </a:rPr>
                                <m:t>𝑇</m:t>
                              </m:r>
                            </m:sub>
                          </m:sSub>
                        </m:num>
                        <m:den>
                          <m:sSub>
                            <m:sSubPr>
                              <m:ctrlPr>
                                <a:rPr kumimoji="0" lang="pl-PL" altLang="pl-PL" sz="2400" b="0" i="1" u="none" strike="noStrike" cap="none" normalizeH="0" baseline="0" smtClean="0">
                                  <a:ln>
                                    <a:noFill/>
                                  </a:ln>
                                  <a:solidFill>
                                    <a:schemeClr val="tx1"/>
                                  </a:solidFill>
                                  <a:effectLst/>
                                  <a:latin typeface="Cambria Math" panose="02040503050406030204" pitchFamily="18" charset="0"/>
                                </a:rPr>
                              </m:ctrlPr>
                            </m:sSubPr>
                            <m:e>
                              <m:r>
                                <a:rPr kumimoji="0" lang="pl-PL" altLang="pl-PL"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𝜇</m:t>
                              </m:r>
                            </m:e>
                            <m:sub>
                              <m:r>
                                <a:rPr kumimoji="0" lang="pl-PL" altLang="pl-PL" sz="2400" b="0" i="1" u="none" strike="noStrike" cap="none" normalizeH="0" baseline="0" smtClean="0">
                                  <a:ln>
                                    <a:noFill/>
                                  </a:ln>
                                  <a:solidFill>
                                    <a:schemeClr val="tx1"/>
                                  </a:solidFill>
                                  <a:effectLst/>
                                  <a:latin typeface="Cambria Math" panose="02040503050406030204" pitchFamily="18" charset="0"/>
                                </a:rPr>
                                <m:t>𝐶</m:t>
                              </m:r>
                            </m:sub>
                          </m:sSub>
                        </m:den>
                      </m:f>
                      <m:r>
                        <a:rPr kumimoji="0" lang="pl-PL" altLang="pl-PL"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∙100,%</m:t>
                      </m:r>
                    </m:oMath>
                  </m:oMathPara>
                </a14:m>
                <a:endParaRPr kumimoji="0" lang="pl-PL" altLang="pl-PL" sz="24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pl-PL" sz="24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pl-PL" sz="24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where: μ</a:t>
                </a:r>
                <a:r>
                  <a:rPr kumimoji="0" lang="en-US" altLang="pl-PL" sz="2400" b="0" i="0" u="none" strike="noStrike" cap="none" normalizeH="0" baseline="-30000" dirty="0">
                    <a:ln>
                      <a:noFill/>
                    </a:ln>
                    <a:solidFill>
                      <a:srgbClr val="000000"/>
                    </a:solidFill>
                    <a:effectLst/>
                    <a:latin typeface="+mn-lt"/>
                    <a:ea typeface="Times New Roman" panose="02020603050405020304" pitchFamily="18" charset="0"/>
                    <a:cs typeface="Times New Roman" panose="02020603050405020304" pitchFamily="18" charset="0"/>
                  </a:rPr>
                  <a:t>C</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 mean value for μ in the control; μ</a:t>
                </a:r>
                <a:r>
                  <a:rPr kumimoji="0" lang="en-US" altLang="pl-PL" sz="2400" b="0" i="0" u="none" strike="noStrike" cap="none" normalizeH="0" baseline="-30000" dirty="0">
                    <a:ln>
                      <a:noFill/>
                    </a:ln>
                    <a:solidFill>
                      <a:srgbClr val="000000"/>
                    </a:solidFill>
                    <a:effectLst/>
                    <a:latin typeface="+mn-lt"/>
                    <a:ea typeface="Times New Roman" panose="02020603050405020304" pitchFamily="18" charset="0"/>
                    <a:cs typeface="Times New Roman" panose="02020603050405020304" pitchFamily="18" charset="0"/>
                  </a:rPr>
                  <a:t>T</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 mean value for μ in treatment group (washings solutions). </a:t>
                </a:r>
                <a:endParaRPr lang="pl-PL" altLang="pl-PL" sz="2400" dirty="0">
                  <a:solidFill>
                    <a:srgbClr val="000000"/>
                  </a:solidFill>
                  <a:latin typeface="+mn-lt"/>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pl-PL" sz="24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Negative</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frond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growth</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inhibition</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values</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mean</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stimulation</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of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their</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growth</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2400" b="1" i="0" u="none" strike="noStrike" cap="none" normalizeH="0" baseline="0" dirty="0">
                    <a:ln>
                      <a:noFill/>
                    </a:ln>
                    <a:solidFill>
                      <a:srgbClr val="000000"/>
                    </a:solidFill>
                    <a:effectLst/>
                    <a:latin typeface="+mn-lt"/>
                    <a:ea typeface="Times New Roman" panose="02020603050405020304" pitchFamily="18" charset="0"/>
                  </a:rPr>
                  <a:t>The </a:t>
                </a:r>
                <a:r>
                  <a:rPr kumimoji="0" lang="en-US" altLang="pl-PL" sz="2400" b="1" i="0" u="none" strike="noStrike" cap="none" normalizeH="0" baseline="0" dirty="0">
                    <a:ln>
                      <a:noFill/>
                    </a:ln>
                    <a:solidFill>
                      <a:srgbClr val="000000"/>
                    </a:solidFill>
                    <a:effectLst/>
                    <a:latin typeface="+mn-lt"/>
                    <a:ea typeface="Times New Roman" panose="02020603050405020304" pitchFamily="18" charset="0"/>
                  </a:rPr>
                  <a:t>samples</a:t>
                </a:r>
                <a:r>
                  <a:rPr kumimoji="0" lang="pl-PL" altLang="pl-PL" sz="2400" b="1"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1" i="0" u="none" strike="noStrike" cap="none" normalizeH="0" baseline="0" dirty="0">
                    <a:ln>
                      <a:noFill/>
                    </a:ln>
                    <a:solidFill>
                      <a:srgbClr val="000000"/>
                    </a:solidFill>
                    <a:effectLst/>
                    <a:latin typeface="+mn-lt"/>
                    <a:ea typeface="Times New Roman" panose="02020603050405020304" pitchFamily="18" charset="0"/>
                  </a:rPr>
                  <a:t>are</a:t>
                </a:r>
                <a:r>
                  <a:rPr kumimoji="0" lang="pl-PL" altLang="pl-PL" sz="2400" b="1"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1" i="0" u="none" strike="noStrike" cap="none" normalizeH="0" baseline="0" dirty="0">
                    <a:ln>
                      <a:noFill/>
                    </a:ln>
                    <a:solidFill>
                      <a:srgbClr val="000000"/>
                    </a:solidFill>
                    <a:effectLst/>
                    <a:latin typeface="+mn-lt"/>
                    <a:ea typeface="Times New Roman" panose="02020603050405020304" pitchFamily="18" charset="0"/>
                  </a:rPr>
                  <a:t>classified</a:t>
                </a:r>
                <a:r>
                  <a:rPr kumimoji="0" lang="pl-PL" altLang="pl-PL" sz="2400" b="1"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1" i="0" u="none" strike="noStrike" cap="none" normalizeH="0" baseline="0" dirty="0">
                    <a:ln>
                      <a:noFill/>
                    </a:ln>
                    <a:solidFill>
                      <a:srgbClr val="000000"/>
                    </a:solidFill>
                    <a:effectLst/>
                    <a:latin typeface="+mn-lt"/>
                    <a:ea typeface="Times New Roman" panose="02020603050405020304" pitchFamily="18" charset="0"/>
                  </a:rPr>
                  <a:t>according</a:t>
                </a:r>
                <a:r>
                  <a:rPr kumimoji="0" lang="pl-PL" altLang="pl-PL" sz="2400" b="1" i="0" u="none" strike="noStrike" cap="none" normalizeH="0" baseline="0" dirty="0">
                    <a:ln>
                      <a:noFill/>
                    </a:ln>
                    <a:solidFill>
                      <a:srgbClr val="000000"/>
                    </a:solidFill>
                    <a:effectLst/>
                    <a:latin typeface="+mn-lt"/>
                    <a:ea typeface="Times New Roman" panose="02020603050405020304" pitchFamily="18" charset="0"/>
                  </a:rPr>
                  <a:t> to the </a:t>
                </a:r>
                <a:r>
                  <a:rPr kumimoji="0" lang="en-ZW" altLang="pl-PL" sz="2400" b="1" i="0" u="none" strike="noStrike" cap="none" normalizeH="0" baseline="0" dirty="0">
                    <a:ln>
                      <a:noFill/>
                    </a:ln>
                    <a:solidFill>
                      <a:srgbClr val="000000"/>
                    </a:solidFill>
                    <a:effectLst/>
                    <a:latin typeface="+mn-lt"/>
                    <a:ea typeface="Times New Roman" panose="02020603050405020304" pitchFamily="18" charset="0"/>
                  </a:rPr>
                  <a:t>magnitude</a:t>
                </a:r>
                <a:r>
                  <a:rPr kumimoji="0" lang="pl-PL" altLang="pl-PL" sz="2400" b="1" i="0" u="none" strike="noStrike" cap="none" normalizeH="0" baseline="0" dirty="0">
                    <a:ln>
                      <a:noFill/>
                    </a:ln>
                    <a:solidFill>
                      <a:srgbClr val="000000"/>
                    </a:solidFill>
                    <a:effectLst/>
                    <a:latin typeface="+mn-lt"/>
                    <a:ea typeface="Times New Roman" panose="02020603050405020304" pitchFamily="18" charset="0"/>
                  </a:rPr>
                  <a:t> of the </a:t>
                </a:r>
                <a:r>
                  <a:rPr kumimoji="0" lang="en-GB" altLang="pl-PL" sz="2400" b="1" i="0" u="none" strike="noStrike" cap="none" normalizeH="0" baseline="0" dirty="0">
                    <a:ln>
                      <a:noFill/>
                    </a:ln>
                    <a:solidFill>
                      <a:srgbClr val="000000"/>
                    </a:solidFill>
                    <a:effectLst/>
                    <a:latin typeface="+mn-lt"/>
                    <a:ea typeface="Times New Roman" panose="02020603050405020304" pitchFamily="18" charset="0"/>
                  </a:rPr>
                  <a:t>toxic</a:t>
                </a:r>
                <a:r>
                  <a:rPr kumimoji="0" lang="pl-PL" altLang="pl-PL" sz="2400" b="1"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1" i="0" u="none" strike="noStrike" cap="none" normalizeH="0" baseline="0" dirty="0">
                    <a:ln>
                      <a:noFill/>
                    </a:ln>
                    <a:solidFill>
                      <a:srgbClr val="000000"/>
                    </a:solidFill>
                    <a:effectLst/>
                    <a:latin typeface="+mn-lt"/>
                    <a:ea typeface="Times New Roman" panose="02020603050405020304" pitchFamily="18" charset="0"/>
                  </a:rPr>
                  <a:t>effect</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I</a:t>
                </a:r>
                <a:r>
                  <a:rPr kumimoji="0" lang="pl-PL" altLang="pl-PL" sz="2400" b="0" i="0" u="none" strike="noStrike" cap="none" normalizeH="0" baseline="-30000" dirty="0">
                    <a:ln>
                      <a:noFill/>
                    </a:ln>
                    <a:solidFill>
                      <a:srgbClr val="000000"/>
                    </a:solidFill>
                    <a:effectLst/>
                    <a:latin typeface="+mn-lt"/>
                    <a:ea typeface="Times New Roman" panose="02020603050405020304" pitchFamily="18" charset="0"/>
                  </a:rPr>
                  <a:t>r</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&lt; 25% - non-</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toxic</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Ir = 25.1 - 50% - </a:t>
                </a:r>
                <a:r>
                  <a:rPr kumimoji="0" lang="en-US" altLang="pl-PL" sz="2400" b="0" i="0" u="none" strike="noStrike" cap="none" normalizeH="0" baseline="0" dirty="0">
                    <a:ln>
                      <a:noFill/>
                    </a:ln>
                    <a:solidFill>
                      <a:srgbClr val="000000"/>
                    </a:solidFill>
                    <a:effectLst/>
                    <a:latin typeface="+mn-lt"/>
                    <a:ea typeface="Times New Roman" panose="02020603050405020304" pitchFamily="18" charset="0"/>
                  </a:rPr>
                  <a:t>low</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toxic</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Ir = 50.1 - 75%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toxic</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Ir = 75.1 -100% -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highly</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r>
                  <a:rPr kumimoji="0" lang="en-GB" altLang="pl-PL" sz="2400" b="0" i="0" u="none" strike="noStrike" cap="none" normalizeH="0" baseline="0" dirty="0">
                    <a:ln>
                      <a:noFill/>
                    </a:ln>
                    <a:solidFill>
                      <a:srgbClr val="000000"/>
                    </a:solidFill>
                    <a:effectLst/>
                    <a:latin typeface="+mn-lt"/>
                    <a:ea typeface="Times New Roman" panose="02020603050405020304" pitchFamily="18" charset="0"/>
                  </a:rPr>
                  <a:t>toxic</a:t>
                </a:r>
                <a:r>
                  <a:rPr kumimoji="0" lang="pl-PL" altLang="pl-PL" sz="2400" b="0" i="0" u="none" strike="noStrike" cap="none" normalizeH="0" baseline="0" dirty="0">
                    <a:ln>
                      <a:noFill/>
                    </a:ln>
                    <a:solidFill>
                      <a:srgbClr val="000000"/>
                    </a:solidFill>
                    <a:effectLst/>
                    <a:latin typeface="+mn-lt"/>
                    <a:ea typeface="Times New Roman" panose="02020603050405020304" pitchFamily="18" charset="0"/>
                  </a:rPr>
                  <a:t>. </a:t>
                </a:r>
                <a:endParaRPr kumimoji="0" lang="pl-PL" altLang="pl-PL" sz="2400" b="0" i="0" u="none" strike="noStrike" cap="none" normalizeH="0" baseline="0" dirty="0">
                  <a:ln>
                    <a:noFill/>
                  </a:ln>
                  <a:solidFill>
                    <a:schemeClr val="tx1"/>
                  </a:solidFill>
                  <a:effectLst/>
                  <a:latin typeface="+mn-lt"/>
                </a:endParaRPr>
              </a:p>
            </p:txBody>
          </p:sp>
        </mc:Choice>
        <mc:Fallback>
          <p:sp>
            <p:nvSpPr>
              <p:cNvPr id="9" name="Rectangle 2">
                <a:extLst>
                  <a:ext uri="{FF2B5EF4-FFF2-40B4-BE49-F238E27FC236}">
                    <a16:creationId xmlns:a16="http://schemas.microsoft.com/office/drawing/2014/main" id="{7FDCE19E-2C21-49A1-8477-0DD3D4D0D48F}"/>
                  </a:ext>
                </a:extLst>
              </p:cNvPr>
              <p:cNvSpPr>
                <a:spLocks noRot="1" noChangeAspect="1" noMove="1" noResize="1" noEditPoints="1" noAdjustHandles="1" noChangeArrowheads="1" noChangeShapeType="1" noTextEdit="1"/>
              </p:cNvSpPr>
              <p:nvPr/>
            </p:nvSpPr>
            <p:spPr bwMode="auto">
              <a:xfrm>
                <a:off x="852588" y="1677412"/>
                <a:ext cx="8626275" cy="8677440"/>
              </a:xfrm>
              <a:prstGeom prst="rect">
                <a:avLst/>
              </a:prstGeom>
              <a:blipFill>
                <a:blip r:embed="rId4"/>
                <a:stretch>
                  <a:fillRect l="-1131" t="-70" r="-1060" b="-11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noFill/>
                  </a:rPr>
                  <a:t> </a:t>
                </a:r>
              </a:p>
            </p:txBody>
          </p:sp>
        </mc:Fallback>
      </mc:AlternateContent>
      <mc:AlternateContent xmlns:mc="http://schemas.openxmlformats.org/markup-compatibility/2006">
        <mc:Choice xmlns:a14="http://schemas.microsoft.com/office/drawing/2010/main" Requires="a14">
          <p:sp>
            <p:nvSpPr>
              <p:cNvPr id="22" name="pole tekstowe 21">
                <a:extLst>
                  <a:ext uri="{FF2B5EF4-FFF2-40B4-BE49-F238E27FC236}">
                    <a16:creationId xmlns:a16="http://schemas.microsoft.com/office/drawing/2014/main" id="{6C4307BB-CA2F-49CF-81ED-967F0992E4A2}"/>
                  </a:ext>
                </a:extLst>
              </p:cNvPr>
              <p:cNvSpPr txBox="1"/>
              <p:nvPr/>
            </p:nvSpPr>
            <p:spPr>
              <a:xfrm>
                <a:off x="14394728" y="1548974"/>
                <a:ext cx="9180283" cy="10053073"/>
              </a:xfrm>
              <a:prstGeom prst="rect">
                <a:avLst/>
              </a:prstGeom>
              <a:noFill/>
            </p:spPr>
            <p:txBody>
              <a:bodyPr wrap="square">
                <a:spAutoFit/>
              </a:bodyPr>
              <a:lstStyle/>
              <a:p>
                <a:r>
                  <a:rPr lang="en-US" sz="2400" dirty="0"/>
                  <a:t>The phytotoxicity of the washings and their solutions</a:t>
                </a:r>
                <a:r>
                  <a:rPr lang="pl-PL" sz="2400" dirty="0"/>
                  <a:t> </a:t>
                </a:r>
                <a:r>
                  <a:rPr lang="en-US" sz="2400" dirty="0"/>
                  <a:t>was assessed based on the </a:t>
                </a:r>
                <a:r>
                  <a:rPr lang="en-US" sz="2400" dirty="0" err="1"/>
                  <a:t>Phytotoxkit</a:t>
                </a:r>
                <a:r>
                  <a:rPr lang="en-US" sz="2400" dirty="0"/>
                  <a:t>® </a:t>
                </a:r>
                <a:r>
                  <a:rPr lang="en-US" sz="2400" dirty="0" err="1"/>
                  <a:t>procedurę</a:t>
                </a:r>
                <a:r>
                  <a:rPr lang="pl-PL" sz="2400" dirty="0"/>
                  <a:t>. T</a:t>
                </a:r>
                <a:r>
                  <a:rPr lang="en-US" sz="2400" dirty="0"/>
                  <a:t>he number of sprouted seeds and the length of the roots were read after 24, 48, 72, and 96 hours. The value of the coefficient </a:t>
                </a:r>
                <a:r>
                  <a:rPr lang="en-US" sz="2400" dirty="0" err="1"/>
                  <a:t>coefficient</a:t>
                </a:r>
                <a:r>
                  <a:rPr lang="en-US" sz="2400" dirty="0"/>
                  <a:t> relative germination percentage RGP [%] and relative radicle growth RRG [%]was determined</a:t>
                </a:r>
                <a:r>
                  <a:rPr lang="pl-PL" sz="2400" dirty="0"/>
                  <a:t>:</a:t>
                </a:r>
              </a:p>
              <a:p>
                <a:endParaRPr lang="pl-PL" sz="2400" dirty="0"/>
              </a:p>
              <a:p>
                <a14:m>
                  <m:oMathPara xmlns:m="http://schemas.openxmlformats.org/officeDocument/2006/math">
                    <m:oMathParaPr>
                      <m:jc m:val="centerGroup"/>
                    </m:oMathParaPr>
                    <m:oMath xmlns:m="http://schemas.openxmlformats.org/officeDocument/2006/math">
                      <m:r>
                        <a:rPr lang="pl-PL" sz="2400" b="0" i="1" smtClean="0">
                          <a:latin typeface="Cambria Math" panose="02040503050406030204" pitchFamily="18" charset="0"/>
                        </a:rPr>
                        <m:t>𝑅𝐺𝑃</m:t>
                      </m:r>
                      <m:r>
                        <a:rPr lang="pl-PL" sz="2400" b="0" i="1" smtClean="0">
                          <a:latin typeface="Cambria Math" panose="02040503050406030204" pitchFamily="18" charset="0"/>
                        </a:rPr>
                        <m:t>=</m:t>
                      </m:r>
                      <m:f>
                        <m:fPr>
                          <m:ctrlPr>
                            <a:rPr lang="pl-PL" sz="2400" b="0" i="1" smtClean="0">
                              <a:latin typeface="Cambria Math" panose="02040503050406030204" pitchFamily="18" charset="0"/>
                            </a:rPr>
                          </m:ctrlPr>
                        </m:fPr>
                        <m:num>
                          <m:sSub>
                            <m:sSubPr>
                              <m:ctrlPr>
                                <a:rPr lang="pl-PL" sz="2400" b="0" i="1" smtClean="0">
                                  <a:latin typeface="Cambria Math" panose="02040503050406030204" pitchFamily="18" charset="0"/>
                                </a:rPr>
                              </m:ctrlPr>
                            </m:sSubPr>
                            <m:e>
                              <m:r>
                                <a:rPr lang="pl-PL" sz="2400" b="0" i="1" smtClean="0">
                                  <a:latin typeface="Cambria Math" panose="02040503050406030204" pitchFamily="18" charset="0"/>
                                </a:rPr>
                                <m:t>𝐺</m:t>
                              </m:r>
                            </m:e>
                            <m:sub>
                              <m:r>
                                <a:rPr lang="pl-PL" sz="2400" b="0" i="1" smtClean="0">
                                  <a:latin typeface="Cambria Math" panose="02040503050406030204" pitchFamily="18" charset="0"/>
                                </a:rPr>
                                <m:t>𝑆</m:t>
                              </m:r>
                            </m:sub>
                          </m:sSub>
                        </m:num>
                        <m:den>
                          <m:sSub>
                            <m:sSubPr>
                              <m:ctrlPr>
                                <a:rPr lang="pl-PL" sz="2400" b="0" i="1" smtClean="0">
                                  <a:latin typeface="Cambria Math" panose="02040503050406030204" pitchFamily="18" charset="0"/>
                                </a:rPr>
                              </m:ctrlPr>
                            </m:sSubPr>
                            <m:e>
                              <m:r>
                                <a:rPr lang="pl-PL" sz="2400" b="0" i="1" smtClean="0">
                                  <a:latin typeface="Cambria Math" panose="02040503050406030204" pitchFamily="18" charset="0"/>
                                </a:rPr>
                                <m:t>𝐺</m:t>
                              </m:r>
                            </m:e>
                            <m:sub>
                              <m:r>
                                <a:rPr lang="pl-PL" sz="2400" b="0" i="1" smtClean="0">
                                  <a:latin typeface="Cambria Math" panose="02040503050406030204" pitchFamily="18" charset="0"/>
                                </a:rPr>
                                <m:t>𝐶</m:t>
                              </m:r>
                            </m:sub>
                          </m:sSub>
                        </m:den>
                      </m:f>
                      <m:r>
                        <a:rPr lang="pl-PL" sz="2400" b="0" i="1" smtClean="0">
                          <a:latin typeface="Cambria Math" panose="02040503050406030204" pitchFamily="18" charset="0"/>
                          <a:ea typeface="Cambria Math" panose="02040503050406030204" pitchFamily="18" charset="0"/>
                        </a:rPr>
                        <m:t>∙100,%</m:t>
                      </m:r>
                    </m:oMath>
                  </m:oMathPara>
                </a14:m>
                <a:endParaRPr lang="pl-PL" sz="2400" dirty="0"/>
              </a:p>
              <a:p>
                <a:endParaRPr lang="pl-PL" sz="2400" dirty="0"/>
              </a:p>
              <a:p>
                <a:r>
                  <a:rPr lang="en-US" sz="2400" dirty="0"/>
                  <a:t>where: G</a:t>
                </a:r>
                <a:r>
                  <a:rPr lang="en-US" sz="2400" baseline="-25000" dirty="0"/>
                  <a:t>S</a:t>
                </a:r>
                <a:r>
                  <a:rPr lang="en-US" sz="2400" dirty="0"/>
                  <a:t> – the number of germinated seeds in the test sample; G</a:t>
                </a:r>
                <a:r>
                  <a:rPr lang="en-US" sz="2400" baseline="-25000" dirty="0"/>
                  <a:t>C</a:t>
                </a:r>
                <a:r>
                  <a:rPr lang="en-US" sz="2400" dirty="0"/>
                  <a:t> – number of germinated seeds in the control sample. </a:t>
                </a:r>
              </a:p>
              <a:p>
                <a:endParaRPr lang="en-US" sz="2400" dirty="0"/>
              </a:p>
              <a:p>
                <a14:m>
                  <m:oMathPara xmlns:m="http://schemas.openxmlformats.org/officeDocument/2006/math">
                    <m:oMathParaPr>
                      <m:jc m:val="centerGroup"/>
                    </m:oMathParaPr>
                    <m:oMath xmlns:m="http://schemas.openxmlformats.org/officeDocument/2006/math">
                      <m:r>
                        <a:rPr lang="pl-PL" sz="2400" b="0" i="1" smtClean="0">
                          <a:latin typeface="Cambria Math" panose="02040503050406030204" pitchFamily="18" charset="0"/>
                        </a:rPr>
                        <m:t>𝑅𝑅𝐺</m:t>
                      </m:r>
                      <m:r>
                        <a:rPr lang="pl-PL" sz="2400" b="0" i="1" smtClean="0">
                          <a:latin typeface="Cambria Math" panose="02040503050406030204" pitchFamily="18" charset="0"/>
                        </a:rPr>
                        <m:t>=</m:t>
                      </m:r>
                      <m:f>
                        <m:fPr>
                          <m:ctrlPr>
                            <a:rPr lang="pl-PL" sz="2400" b="0" i="1" smtClean="0">
                              <a:latin typeface="Cambria Math" panose="02040503050406030204" pitchFamily="18" charset="0"/>
                            </a:rPr>
                          </m:ctrlPr>
                        </m:fPr>
                        <m:num>
                          <m:sSub>
                            <m:sSubPr>
                              <m:ctrlPr>
                                <a:rPr lang="pl-PL" sz="2400" b="0" i="1" smtClean="0">
                                  <a:latin typeface="Cambria Math" panose="02040503050406030204" pitchFamily="18" charset="0"/>
                                </a:rPr>
                              </m:ctrlPr>
                            </m:sSubPr>
                            <m:e>
                              <m:r>
                                <a:rPr lang="pl-PL" sz="2400" b="0" i="1" smtClean="0">
                                  <a:latin typeface="Cambria Math" panose="02040503050406030204" pitchFamily="18" charset="0"/>
                                </a:rPr>
                                <m:t>𝐿</m:t>
                              </m:r>
                            </m:e>
                            <m:sub>
                              <m:r>
                                <a:rPr lang="pl-PL" sz="2400" b="0" i="1" smtClean="0">
                                  <a:latin typeface="Cambria Math" panose="02040503050406030204" pitchFamily="18" charset="0"/>
                                </a:rPr>
                                <m:t>𝑆</m:t>
                              </m:r>
                            </m:sub>
                          </m:sSub>
                        </m:num>
                        <m:den>
                          <m:sSub>
                            <m:sSubPr>
                              <m:ctrlPr>
                                <a:rPr lang="pl-PL" sz="2400" b="0" i="1" smtClean="0">
                                  <a:latin typeface="Cambria Math" panose="02040503050406030204" pitchFamily="18" charset="0"/>
                                </a:rPr>
                              </m:ctrlPr>
                            </m:sSubPr>
                            <m:e>
                              <m:r>
                                <a:rPr lang="pl-PL" sz="2400" b="0" i="1" smtClean="0">
                                  <a:latin typeface="Cambria Math" panose="02040503050406030204" pitchFamily="18" charset="0"/>
                                </a:rPr>
                                <m:t>𝐿</m:t>
                              </m:r>
                            </m:e>
                            <m:sub>
                              <m:r>
                                <a:rPr lang="pl-PL" sz="2400" b="0" i="1" smtClean="0">
                                  <a:latin typeface="Cambria Math" panose="02040503050406030204" pitchFamily="18" charset="0"/>
                                </a:rPr>
                                <m:t>𝐶</m:t>
                              </m:r>
                            </m:sub>
                          </m:sSub>
                        </m:den>
                      </m:f>
                      <m:r>
                        <a:rPr lang="pl-PL" sz="2400" b="0" i="1" smtClean="0">
                          <a:latin typeface="Cambria Math" panose="02040503050406030204" pitchFamily="18" charset="0"/>
                          <a:ea typeface="Cambria Math" panose="02040503050406030204" pitchFamily="18" charset="0"/>
                        </a:rPr>
                        <m:t>∙100,%</m:t>
                      </m:r>
                    </m:oMath>
                  </m:oMathPara>
                </a14:m>
                <a:endParaRPr lang="pl-PL" sz="2400" dirty="0"/>
              </a:p>
              <a:p>
                <a:endParaRPr lang="pl-PL" sz="2400" dirty="0"/>
              </a:p>
              <a:p>
                <a:r>
                  <a:rPr lang="en-US" sz="2400" dirty="0"/>
                  <a:t>where: L</a:t>
                </a:r>
                <a:r>
                  <a:rPr lang="en-US" sz="2400" baseline="-25000" dirty="0"/>
                  <a:t>C</a:t>
                </a:r>
                <a:r>
                  <a:rPr lang="en-US" sz="2400" dirty="0"/>
                  <a:t> – root length of germinating seeds in the control sample [mm]; L</a:t>
                </a:r>
                <a:r>
                  <a:rPr lang="en-US" sz="2400" baseline="-25000" dirty="0"/>
                  <a:t>S</a:t>
                </a:r>
                <a:r>
                  <a:rPr lang="en-US" sz="2400" dirty="0"/>
                  <a:t> – root length of germinating seeds in the test sample [mm]. </a:t>
                </a:r>
              </a:p>
              <a:p>
                <a:r>
                  <a:rPr lang="en-US" sz="2400" dirty="0"/>
                  <a:t>In this study, the presentation of the results was based on the value of the germination index GI [-]</a:t>
                </a:r>
                <a:r>
                  <a:rPr lang="pl-PL" sz="2400" dirty="0"/>
                  <a:t>:</a:t>
                </a:r>
              </a:p>
              <a:p>
                <a:endParaRPr lang="pl-PL" sz="2400" dirty="0"/>
              </a:p>
              <a:p>
                <a14:m>
                  <m:oMathPara xmlns:m="http://schemas.openxmlformats.org/officeDocument/2006/math">
                    <m:oMathParaPr>
                      <m:jc m:val="centerGroup"/>
                    </m:oMathParaPr>
                    <m:oMath xmlns:m="http://schemas.openxmlformats.org/officeDocument/2006/math">
                      <m:r>
                        <a:rPr lang="pl-PL" sz="2400" b="0" i="1" smtClean="0">
                          <a:latin typeface="Cambria Math" panose="02040503050406030204" pitchFamily="18" charset="0"/>
                        </a:rPr>
                        <m:t>𝐺𝐼</m:t>
                      </m:r>
                      <m:r>
                        <a:rPr lang="pl-PL" sz="2400" b="0" i="1" smtClean="0">
                          <a:latin typeface="Cambria Math" panose="02040503050406030204" pitchFamily="18" charset="0"/>
                        </a:rPr>
                        <m:t>=</m:t>
                      </m:r>
                      <m:f>
                        <m:fPr>
                          <m:ctrlPr>
                            <a:rPr lang="pl-PL" sz="2400" b="0" i="1" smtClean="0">
                              <a:latin typeface="Cambria Math" panose="02040503050406030204" pitchFamily="18" charset="0"/>
                            </a:rPr>
                          </m:ctrlPr>
                        </m:fPr>
                        <m:num>
                          <m:r>
                            <a:rPr lang="pl-PL" sz="2400" b="0" i="1" smtClean="0">
                              <a:latin typeface="Cambria Math" panose="02040503050406030204" pitchFamily="18" charset="0"/>
                            </a:rPr>
                            <m:t>𝑅𝐺𝑃</m:t>
                          </m:r>
                          <m:r>
                            <a:rPr lang="pl-PL" sz="2400" b="0" i="1" smtClean="0">
                              <a:latin typeface="Cambria Math" panose="02040503050406030204" pitchFamily="18" charset="0"/>
                              <a:ea typeface="Cambria Math" panose="02040503050406030204" pitchFamily="18" charset="0"/>
                            </a:rPr>
                            <m:t>∙</m:t>
                          </m:r>
                          <m:r>
                            <a:rPr lang="pl-PL" sz="2400" b="0" i="1" smtClean="0">
                              <a:latin typeface="Cambria Math" panose="02040503050406030204" pitchFamily="18" charset="0"/>
                              <a:ea typeface="Cambria Math" panose="02040503050406030204" pitchFamily="18" charset="0"/>
                            </a:rPr>
                            <m:t>𝑅𝑅𝐺</m:t>
                          </m:r>
                        </m:num>
                        <m:den>
                          <m:r>
                            <a:rPr lang="pl-PL" sz="2400" b="0" i="1" smtClean="0">
                              <a:latin typeface="Cambria Math" panose="02040503050406030204" pitchFamily="18" charset="0"/>
                            </a:rPr>
                            <m:t>100</m:t>
                          </m:r>
                        </m:den>
                      </m:f>
                      <m:r>
                        <a:rPr lang="pl-PL" sz="2400" b="0" i="1" smtClean="0">
                          <a:latin typeface="Cambria Math" panose="02040503050406030204" pitchFamily="18" charset="0"/>
                        </a:rPr>
                        <m:t>,−</m:t>
                      </m:r>
                    </m:oMath>
                  </m:oMathPara>
                </a14:m>
                <a:endParaRPr lang="pl-PL" sz="2400" b="0" dirty="0"/>
              </a:p>
              <a:p>
                <a:endPar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endParaRPr>
              </a:p>
              <a:p>
                <a:r>
                  <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The </a:t>
                </a:r>
                <a:r>
                  <a:rPr kumimoji="0" lang="pl-PL" altLang="pl-PL" sz="24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samples</a:t>
                </a:r>
                <a:r>
                  <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r>
                  <a:rPr kumimoji="0" lang="pl-PL" altLang="pl-PL" sz="24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are</a:t>
                </a:r>
                <a:r>
                  <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r>
                  <a:rPr kumimoji="0" lang="pl-PL" altLang="pl-PL" sz="24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classified</a:t>
                </a:r>
                <a:r>
                  <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r>
                  <a:rPr kumimoji="0" lang="pl-PL" altLang="pl-PL" sz="24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according</a:t>
                </a:r>
                <a:r>
                  <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to the </a:t>
                </a:r>
                <a:r>
                  <a:rPr kumimoji="0" lang="pl-PL" altLang="pl-PL" sz="24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magnitude</a:t>
                </a:r>
                <a:r>
                  <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of the </a:t>
                </a:r>
                <a:r>
                  <a:rPr kumimoji="0" lang="pl-PL" altLang="pl-PL" sz="24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toxic</a:t>
                </a:r>
                <a:r>
                  <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r>
                  <a:rPr kumimoji="0" lang="pl-PL" altLang="pl-PL" sz="24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effect</a:t>
                </a:r>
                <a:r>
                  <a:rPr kumimoji="0" lang="pl-PL" altLang="pl-PL" sz="24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r>
                  <a:rPr kumimoji="0" lang="pl-PL" altLang="pl-PL" sz="240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GI ≥ 100 – </a:t>
                </a:r>
                <a:r>
                  <a:rPr kumimoji="0" lang="pl-PL" altLang="pl-PL" sz="240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growth</a:t>
                </a:r>
                <a:r>
                  <a:rPr kumimoji="0" lang="pl-PL" altLang="pl-PL" sz="240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r>
                  <a:rPr kumimoji="0" lang="pl-PL" altLang="pl-PL" sz="240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simulation</a:t>
                </a:r>
                <a:r>
                  <a:rPr kumimoji="0" lang="pl-PL" altLang="pl-PL" sz="240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100 &gt; GI ≥ 80 – non-</a:t>
                </a:r>
                <a:r>
                  <a:rPr kumimoji="0" lang="pl-PL" altLang="pl-PL" sz="240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toxicity</a:t>
                </a:r>
                <a:r>
                  <a:rPr kumimoji="0" lang="pl-PL" altLang="pl-PL" sz="240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80 &gt; GI ≥ 50 </a:t>
                </a:r>
                <a:r>
                  <a:rPr kumimoji="0" lang="pl-PL" altLang="pl-PL" sz="240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moderate</a:t>
                </a:r>
                <a:r>
                  <a:rPr kumimoji="0" lang="pl-PL" altLang="pl-PL" sz="240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r>
                  <a:rPr kumimoji="0" lang="pl-PL" altLang="pl-PL" sz="240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toxicity</a:t>
                </a:r>
                <a:r>
                  <a:rPr kumimoji="0" lang="pl-PL" altLang="pl-PL" sz="240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50 &gt; GI – high </a:t>
                </a:r>
                <a:r>
                  <a:rPr kumimoji="0" lang="pl-PL" altLang="pl-PL" sz="240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toxicity</a:t>
                </a:r>
                <a:r>
                  <a:rPr kumimoji="0" lang="pl-PL" altLang="pl-PL" sz="240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endParaRPr lang="pl-PL" sz="2400" dirty="0"/>
              </a:p>
              <a:p>
                <a:endParaRPr lang="en-US" sz="2400" dirty="0"/>
              </a:p>
            </p:txBody>
          </p:sp>
        </mc:Choice>
        <mc:Fallback>
          <p:sp>
            <p:nvSpPr>
              <p:cNvPr id="22" name="pole tekstowe 21">
                <a:extLst>
                  <a:ext uri="{FF2B5EF4-FFF2-40B4-BE49-F238E27FC236}">
                    <a16:creationId xmlns:a16="http://schemas.microsoft.com/office/drawing/2014/main" id="{6C4307BB-CA2F-49CF-81ED-967F0992E4A2}"/>
                  </a:ext>
                </a:extLst>
              </p:cNvPr>
              <p:cNvSpPr txBox="1">
                <a:spLocks noRot="1" noChangeAspect="1" noMove="1" noResize="1" noEditPoints="1" noAdjustHandles="1" noChangeArrowheads="1" noChangeShapeType="1" noTextEdit="1"/>
              </p:cNvSpPr>
              <p:nvPr/>
            </p:nvSpPr>
            <p:spPr>
              <a:xfrm>
                <a:off x="14394728" y="1548974"/>
                <a:ext cx="9180283" cy="10053073"/>
              </a:xfrm>
              <a:prstGeom prst="rect">
                <a:avLst/>
              </a:prstGeom>
              <a:blipFill>
                <a:blip r:embed="rId5"/>
                <a:stretch>
                  <a:fillRect l="-996" t="-485" r="-1726"/>
                </a:stretch>
              </a:blipFill>
            </p:spPr>
            <p:txBody>
              <a:bodyPr/>
              <a:lstStyle/>
              <a:p>
                <a:r>
                  <a:rPr lang="pl-PL">
                    <a:noFill/>
                  </a:rPr>
                  <a:t> </a:t>
                </a:r>
              </a:p>
            </p:txBody>
          </p:sp>
        </mc:Fallback>
      </mc:AlternateContent>
    </p:spTree>
    <p:extLst>
      <p:ext uri="{BB962C8B-B14F-4D97-AF65-F5344CB8AC3E}">
        <p14:creationId xmlns:p14="http://schemas.microsoft.com/office/powerpoint/2010/main" val="1175918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2037584" y="383624"/>
            <a:ext cx="7884306" cy="1107996"/>
          </a:xfrm>
          <a:prstGeom prst="rect">
            <a:avLst/>
          </a:prstGeom>
          <a:noFill/>
        </p:spPr>
        <p:txBody>
          <a:bodyPr wrap="square" lIns="0" tIns="0" rIns="0" bIns="0" rtlCol="0">
            <a:spAutoFit/>
          </a:bodyPr>
          <a:lstStyle/>
          <a:p>
            <a:r>
              <a:rPr lang="en-US" sz="7200" dirty="0">
                <a:solidFill>
                  <a:schemeClr val="accent1"/>
                </a:solidFill>
                <a:latin typeface="Barlow SCK SemiBold" panose="00000706000000000000" pitchFamily="50" charset="-18"/>
                <a:cs typeface="Poppins SemiBold" panose="02000000000000000000" pitchFamily="2" charset="0"/>
              </a:rPr>
              <a:t>Results</a:t>
            </a:r>
          </a:p>
        </p:txBody>
      </p:sp>
      <p:sp>
        <p:nvSpPr>
          <p:cNvPr id="15" name="TextBox 14"/>
          <p:cNvSpPr txBox="1"/>
          <p:nvPr/>
        </p:nvSpPr>
        <p:spPr>
          <a:xfrm>
            <a:off x="5071730" y="722178"/>
            <a:ext cx="12135616" cy="430887"/>
          </a:xfrm>
          <a:prstGeom prst="rect">
            <a:avLst/>
          </a:prstGeom>
          <a:noFill/>
        </p:spPr>
        <p:txBody>
          <a:bodyPr wrap="square" lIns="0" tIns="0" rIns="0" bIns="0" rtlCol="0">
            <a:spAutoFit/>
          </a:bodyPr>
          <a:lstStyle/>
          <a:p>
            <a:r>
              <a:rPr lang="en-US" sz="2800" b="1" cap="all" spc="1000" dirty="0">
                <a:solidFill>
                  <a:schemeClr val="accent1"/>
                </a:solidFill>
                <a:latin typeface="Barlow SCK SemiBold" panose="00000706000000000000" pitchFamily="50" charset="-18"/>
                <a:cs typeface="Poppins SemiBold" panose="02000000000000000000" pitchFamily="2" charset="0"/>
              </a:rPr>
              <a:t>Physicochemical assessment of washings</a:t>
            </a:r>
          </a:p>
        </p:txBody>
      </p:sp>
      <p:cxnSp>
        <p:nvCxnSpPr>
          <p:cNvPr id="16" name="Straight Connector 15"/>
          <p:cNvCxnSpPr/>
          <p:nvPr/>
        </p:nvCxnSpPr>
        <p:spPr>
          <a:xfrm flipH="1">
            <a:off x="0" y="3135631"/>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6DD01B0F-E78B-402A-B576-DD51AB9435CA}"/>
              </a:ext>
            </a:extLst>
          </p:cNvPr>
          <p:cNvGraphicFramePr>
            <a:graphicFrameLocks noGrp="1"/>
          </p:cNvGraphicFramePr>
          <p:nvPr>
            <p:extLst>
              <p:ext uri="{D42A27DB-BD31-4B8C-83A1-F6EECF244321}">
                <p14:modId xmlns:p14="http://schemas.microsoft.com/office/powerpoint/2010/main" val="983474717"/>
              </p:ext>
            </p:extLst>
          </p:nvPr>
        </p:nvGraphicFramePr>
        <p:xfrm>
          <a:off x="543790" y="7338120"/>
          <a:ext cx="23296419" cy="4754880"/>
        </p:xfrm>
        <a:graphic>
          <a:graphicData uri="http://schemas.openxmlformats.org/drawingml/2006/table">
            <a:tbl>
              <a:tblPr firstRow="1" firstCol="1" bandRow="1">
                <a:tableStyleId>{5940675A-B579-460E-94D1-54222C63F5DA}</a:tableStyleId>
              </a:tblPr>
              <a:tblGrid>
                <a:gridCol w="4779818">
                  <a:extLst>
                    <a:ext uri="{9D8B030D-6E8A-4147-A177-3AD203B41FA5}">
                      <a16:colId xmlns:a16="http://schemas.microsoft.com/office/drawing/2014/main" val="3218681922"/>
                    </a:ext>
                  </a:extLst>
                </a:gridCol>
                <a:gridCol w="2535382">
                  <a:extLst>
                    <a:ext uri="{9D8B030D-6E8A-4147-A177-3AD203B41FA5}">
                      <a16:colId xmlns:a16="http://schemas.microsoft.com/office/drawing/2014/main" val="2385265913"/>
                    </a:ext>
                  </a:extLst>
                </a:gridCol>
                <a:gridCol w="2286000">
                  <a:extLst>
                    <a:ext uri="{9D8B030D-6E8A-4147-A177-3AD203B41FA5}">
                      <a16:colId xmlns:a16="http://schemas.microsoft.com/office/drawing/2014/main" val="2231154070"/>
                    </a:ext>
                  </a:extLst>
                </a:gridCol>
                <a:gridCol w="2223655">
                  <a:extLst>
                    <a:ext uri="{9D8B030D-6E8A-4147-A177-3AD203B41FA5}">
                      <a16:colId xmlns:a16="http://schemas.microsoft.com/office/drawing/2014/main" val="4194810836"/>
                    </a:ext>
                  </a:extLst>
                </a:gridCol>
                <a:gridCol w="2410690">
                  <a:extLst>
                    <a:ext uri="{9D8B030D-6E8A-4147-A177-3AD203B41FA5}">
                      <a16:colId xmlns:a16="http://schemas.microsoft.com/office/drawing/2014/main" val="2550296737"/>
                    </a:ext>
                  </a:extLst>
                </a:gridCol>
                <a:gridCol w="2244437">
                  <a:extLst>
                    <a:ext uri="{9D8B030D-6E8A-4147-A177-3AD203B41FA5}">
                      <a16:colId xmlns:a16="http://schemas.microsoft.com/office/drawing/2014/main" val="2927826086"/>
                    </a:ext>
                  </a:extLst>
                </a:gridCol>
                <a:gridCol w="2161309">
                  <a:extLst>
                    <a:ext uri="{9D8B030D-6E8A-4147-A177-3AD203B41FA5}">
                      <a16:colId xmlns:a16="http://schemas.microsoft.com/office/drawing/2014/main" val="2580696600"/>
                    </a:ext>
                  </a:extLst>
                </a:gridCol>
                <a:gridCol w="2327564">
                  <a:extLst>
                    <a:ext uri="{9D8B030D-6E8A-4147-A177-3AD203B41FA5}">
                      <a16:colId xmlns:a16="http://schemas.microsoft.com/office/drawing/2014/main" val="3922172049"/>
                    </a:ext>
                  </a:extLst>
                </a:gridCol>
                <a:gridCol w="2327564">
                  <a:extLst>
                    <a:ext uri="{9D8B030D-6E8A-4147-A177-3AD203B41FA5}">
                      <a16:colId xmlns:a16="http://schemas.microsoft.com/office/drawing/2014/main" val="384288294"/>
                    </a:ext>
                  </a:extLst>
                </a:gridCol>
              </a:tblGrid>
              <a:tr h="0">
                <a:tc rowSpan="2">
                  <a:txBody>
                    <a:bodyPr/>
                    <a:lstStyle/>
                    <a:p>
                      <a:pPr algn="ctr">
                        <a:lnSpc>
                          <a:spcPct val="100000"/>
                        </a:lnSpc>
                      </a:pPr>
                      <a:r>
                        <a:rPr lang="en-US" sz="2400" b="1" dirty="0">
                          <a:solidFill>
                            <a:srgbClr val="000000"/>
                          </a:solidFill>
                          <a:effectLst/>
                        </a:rPr>
                        <a:t>Parameter</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gridSpan="8">
                  <a:txBody>
                    <a:bodyPr/>
                    <a:lstStyle/>
                    <a:p>
                      <a:pPr algn="ctr">
                        <a:lnSpc>
                          <a:spcPct val="100000"/>
                        </a:lnSpc>
                      </a:pPr>
                      <a:r>
                        <a:rPr lang="pl-PL" sz="2400" b="1" dirty="0" err="1">
                          <a:solidFill>
                            <a:srgbClr val="000000"/>
                          </a:solidFill>
                          <a:effectLst/>
                        </a:rPr>
                        <a:t>Share</a:t>
                      </a:r>
                      <a:r>
                        <a:rPr lang="pl-PL" sz="2400" b="1" dirty="0">
                          <a:solidFill>
                            <a:srgbClr val="000000"/>
                          </a:solidFill>
                          <a:effectLst/>
                        </a:rPr>
                        <a:t> of </a:t>
                      </a:r>
                      <a:r>
                        <a:rPr lang="pl-PL" sz="2400" b="1" dirty="0" err="1">
                          <a:solidFill>
                            <a:srgbClr val="000000"/>
                          </a:solidFill>
                          <a:effectLst/>
                        </a:rPr>
                        <a:t>washings</a:t>
                      </a:r>
                      <a:r>
                        <a:rPr lang="pl-PL" sz="2400" b="1" dirty="0">
                          <a:solidFill>
                            <a:srgbClr val="000000"/>
                          </a:solidFill>
                          <a:effectLst/>
                        </a:rPr>
                        <a:t> in </a:t>
                      </a:r>
                      <a:r>
                        <a:rPr lang="pl-PL" sz="2400" b="1" dirty="0" err="1">
                          <a:solidFill>
                            <a:srgbClr val="000000"/>
                          </a:solidFill>
                          <a:effectLst/>
                        </a:rPr>
                        <a:t>rainwater</a:t>
                      </a:r>
                      <a:r>
                        <a:rPr lang="en-US" sz="2400" b="1" dirty="0">
                          <a:solidFill>
                            <a:srgbClr val="000000"/>
                          </a:solidFill>
                          <a:effectLst/>
                        </a:rPr>
                        <a:t> (Mean ± SD)</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428137711"/>
                  </a:ext>
                </a:extLst>
              </a:tr>
              <a:tr h="0">
                <a:tc vMerge="1">
                  <a:txBody>
                    <a:bodyPr/>
                    <a:lstStyle/>
                    <a:p>
                      <a:endParaRPr lang="pl-PL"/>
                    </a:p>
                  </a:txBody>
                  <a:tcPr/>
                </a:tc>
                <a:tc>
                  <a:txBody>
                    <a:bodyPr/>
                    <a:lstStyle/>
                    <a:p>
                      <a:pPr algn="ctr">
                        <a:lnSpc>
                          <a:spcPct val="100000"/>
                        </a:lnSpc>
                      </a:pPr>
                      <a:r>
                        <a:rPr lang="en-US" sz="2400" b="1">
                          <a:solidFill>
                            <a:srgbClr val="000000"/>
                          </a:solidFill>
                          <a:effectLst/>
                        </a:rPr>
                        <a:t>Raw washings</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b="1">
                          <a:solidFill>
                            <a:srgbClr val="000000"/>
                          </a:solidFill>
                          <a:effectLst/>
                        </a:rPr>
                        <a:t>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b="1">
                          <a:solidFill>
                            <a:srgbClr val="000000"/>
                          </a:solidFill>
                          <a:effectLst/>
                        </a:rPr>
                        <a:t>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b="1">
                          <a:solidFill>
                            <a:srgbClr val="000000"/>
                          </a:solidFill>
                          <a:effectLst/>
                        </a:rPr>
                        <a:t>10%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b="1" dirty="0">
                          <a:solidFill>
                            <a:srgbClr val="000000"/>
                          </a:solidFill>
                          <a:effectLst/>
                        </a:rPr>
                        <a:t>25%</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b="1">
                          <a:solidFill>
                            <a:srgbClr val="000000"/>
                          </a:solidFill>
                          <a:effectLst/>
                        </a:rPr>
                        <a:t>50%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b="1">
                          <a:solidFill>
                            <a:srgbClr val="000000"/>
                          </a:solidFill>
                          <a:effectLst/>
                        </a:rPr>
                        <a:t>75%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b="1">
                          <a:solidFill>
                            <a:srgbClr val="000000"/>
                          </a:solidFill>
                          <a:effectLst/>
                        </a:rPr>
                        <a:t>100%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3672501"/>
                  </a:ext>
                </a:extLst>
              </a:tr>
              <a:tr h="0">
                <a:tc>
                  <a:txBody>
                    <a:bodyPr/>
                    <a:lstStyle/>
                    <a:p>
                      <a:pPr algn="ctr">
                        <a:lnSpc>
                          <a:spcPct val="100000"/>
                        </a:lnSpc>
                      </a:pPr>
                      <a:r>
                        <a:rPr lang="en-US" sz="2400">
                          <a:solidFill>
                            <a:srgbClr val="000000"/>
                          </a:solidFill>
                          <a:effectLst/>
                        </a:rPr>
                        <a:t>pH, -</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6.97 ± 0.16</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7.03 ± 0.23</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7.03 ± 0.23</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7.05 ± 0.14</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6.95 ± 0.22</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7.06 ± 0.13</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6.99 ± 0.15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6.94 ± 0.14</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2063751"/>
                  </a:ext>
                </a:extLst>
              </a:tr>
              <a:tr h="0">
                <a:tc>
                  <a:txBody>
                    <a:bodyPr/>
                    <a:lstStyle/>
                    <a:p>
                      <a:pPr algn="ctr">
                        <a:lnSpc>
                          <a:spcPct val="100000"/>
                        </a:lnSpc>
                      </a:pPr>
                      <a:r>
                        <a:rPr lang="en-US" sz="2400">
                          <a:solidFill>
                            <a:srgbClr val="000000"/>
                          </a:solidFill>
                          <a:effectLst/>
                        </a:rPr>
                        <a:t>TSS, mg/L</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142.50 ± 59.19</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14.50 ± 3.27</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15.33 ± 3.14</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15.33 ± 2.66</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16.00 ± 3.03</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18.00 ± 2.28</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20.33 ± 3.27</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32.50 ± 6.80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4328751"/>
                  </a:ext>
                </a:extLst>
              </a:tr>
              <a:tr h="0">
                <a:tc>
                  <a:txBody>
                    <a:bodyPr/>
                    <a:lstStyle/>
                    <a:p>
                      <a:pPr algn="ctr">
                        <a:lnSpc>
                          <a:spcPct val="100000"/>
                        </a:lnSpc>
                      </a:pPr>
                      <a:r>
                        <a:rPr lang="en-US" sz="2400">
                          <a:solidFill>
                            <a:srgbClr val="000000"/>
                          </a:solidFill>
                          <a:effectLst/>
                        </a:rPr>
                        <a:t>Free chlorine, mgCl</a:t>
                      </a:r>
                      <a:r>
                        <a:rPr lang="en-US" sz="2400" baseline="-25000">
                          <a:solidFill>
                            <a:srgbClr val="000000"/>
                          </a:solidFill>
                          <a:effectLst/>
                        </a:rPr>
                        <a:t>2</a:t>
                      </a:r>
                      <a:r>
                        <a:rPr lang="en-US" sz="2400">
                          <a:solidFill>
                            <a:srgbClr val="000000"/>
                          </a:solidFill>
                          <a:effectLst/>
                        </a:rPr>
                        <a:t>/L</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0.72 ± 0.15</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0.00 ± 0.00</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0.05 ± 0.05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073914"/>
                  </a:ext>
                </a:extLst>
              </a:tr>
              <a:tr h="0">
                <a:tc>
                  <a:txBody>
                    <a:bodyPr/>
                    <a:lstStyle/>
                    <a:p>
                      <a:pPr algn="ctr">
                        <a:lnSpc>
                          <a:spcPct val="100000"/>
                        </a:lnSpc>
                      </a:pPr>
                      <a:r>
                        <a:rPr lang="en-US" sz="2400" dirty="0">
                          <a:solidFill>
                            <a:srgbClr val="000000"/>
                          </a:solidFill>
                          <a:effectLst/>
                        </a:rPr>
                        <a:t>Total chlorine, mgCl</a:t>
                      </a:r>
                      <a:r>
                        <a:rPr lang="en-US" sz="2400" baseline="-25000" dirty="0">
                          <a:solidFill>
                            <a:srgbClr val="000000"/>
                          </a:solidFill>
                          <a:effectLst/>
                        </a:rPr>
                        <a:t>2</a:t>
                      </a:r>
                      <a:r>
                        <a:rPr lang="en-US" sz="2400" dirty="0">
                          <a:solidFill>
                            <a:srgbClr val="000000"/>
                          </a:solidFill>
                          <a:effectLst/>
                        </a:rPr>
                        <a:t>/L</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1.70 ± 0.23</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0.03 ± 0.05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0.05 ± 0.09</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0.11 ± 0.04</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56577261"/>
                  </a:ext>
                </a:extLst>
              </a:tr>
              <a:tr h="0">
                <a:tc>
                  <a:txBody>
                    <a:bodyPr/>
                    <a:lstStyle/>
                    <a:p>
                      <a:pPr algn="ctr">
                        <a:lnSpc>
                          <a:spcPct val="100000"/>
                        </a:lnSpc>
                      </a:pPr>
                      <a:r>
                        <a:rPr lang="en-US" sz="2400">
                          <a:solidFill>
                            <a:srgbClr val="000000"/>
                          </a:solidFill>
                          <a:effectLst/>
                        </a:rPr>
                        <a:t>Total nitrogen, mgN/L</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7.65 ± 0.61</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8.42 ± 0.97</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8.58 ± 0.80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8.80 ± 1.12</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7.79 ± 0.83</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7.58 ± 0.44</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7.63 ± 0.45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7.60 ± 0.66</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7235562"/>
                  </a:ext>
                </a:extLst>
              </a:tr>
              <a:tr h="0">
                <a:tc>
                  <a:txBody>
                    <a:bodyPr/>
                    <a:lstStyle/>
                    <a:p>
                      <a:pPr algn="ctr">
                        <a:lnSpc>
                          <a:spcPct val="100000"/>
                        </a:lnSpc>
                      </a:pPr>
                      <a:r>
                        <a:rPr lang="en-US" sz="2400">
                          <a:solidFill>
                            <a:srgbClr val="000000"/>
                          </a:solidFill>
                          <a:effectLst/>
                        </a:rPr>
                        <a:t>Cyanuric acid, mgC</a:t>
                      </a:r>
                      <a:r>
                        <a:rPr lang="en-US" sz="2400" baseline="-25000">
                          <a:solidFill>
                            <a:srgbClr val="000000"/>
                          </a:solidFill>
                          <a:effectLst/>
                        </a:rPr>
                        <a:t>3</a:t>
                      </a:r>
                      <a:r>
                        <a:rPr lang="en-US" sz="2400">
                          <a:solidFill>
                            <a:srgbClr val="000000"/>
                          </a:solidFill>
                          <a:effectLst/>
                        </a:rPr>
                        <a:t>H</a:t>
                      </a:r>
                      <a:r>
                        <a:rPr lang="en-US" sz="2400" baseline="-25000">
                          <a:solidFill>
                            <a:srgbClr val="000000"/>
                          </a:solidFill>
                          <a:effectLst/>
                        </a:rPr>
                        <a:t>3</a:t>
                      </a:r>
                      <a:r>
                        <a:rPr lang="en-US" sz="2400">
                          <a:solidFill>
                            <a:srgbClr val="000000"/>
                          </a:solidFill>
                          <a:effectLst/>
                        </a:rPr>
                        <a:t>N</a:t>
                      </a:r>
                      <a:r>
                        <a:rPr lang="en-US" sz="2400" baseline="-25000">
                          <a:solidFill>
                            <a:srgbClr val="000000"/>
                          </a:solidFill>
                          <a:effectLst/>
                        </a:rPr>
                        <a:t>3</a:t>
                      </a:r>
                      <a:r>
                        <a:rPr lang="en-US" sz="2400">
                          <a:solidFill>
                            <a:srgbClr val="000000"/>
                          </a:solidFill>
                          <a:effectLst/>
                        </a:rPr>
                        <a:t>O</a:t>
                      </a:r>
                      <a:r>
                        <a:rPr lang="en-US" sz="2400" baseline="-25000">
                          <a:solidFill>
                            <a:srgbClr val="000000"/>
                          </a:solidFill>
                          <a:effectLst/>
                        </a:rPr>
                        <a:t>3</a:t>
                      </a:r>
                      <a:r>
                        <a:rPr lang="en-US" sz="2400">
                          <a:solidFill>
                            <a:srgbClr val="000000"/>
                          </a:solidFill>
                          <a:effectLst/>
                        </a:rPr>
                        <a:t>/L</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3.50 ± 0.40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0.00 ± 0.00</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1.54 ± 0.40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1.59 ± 0.39</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3.30 ± 0.52</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6184562"/>
                  </a:ext>
                </a:extLst>
              </a:tr>
              <a:tr h="0">
                <a:tc>
                  <a:txBody>
                    <a:bodyPr/>
                    <a:lstStyle/>
                    <a:p>
                      <a:pPr algn="ctr">
                        <a:lnSpc>
                          <a:spcPct val="100000"/>
                        </a:lnSpc>
                      </a:pPr>
                      <a:r>
                        <a:rPr lang="en-US" sz="2400">
                          <a:solidFill>
                            <a:srgbClr val="000000"/>
                          </a:solidFill>
                          <a:effectLst/>
                        </a:rPr>
                        <a:t>Phenol index, mgC</a:t>
                      </a:r>
                      <a:r>
                        <a:rPr lang="en-US" sz="2400" baseline="-25000">
                          <a:solidFill>
                            <a:srgbClr val="000000"/>
                          </a:solidFill>
                          <a:effectLst/>
                        </a:rPr>
                        <a:t>6</a:t>
                      </a:r>
                      <a:r>
                        <a:rPr lang="en-US" sz="2400">
                          <a:solidFill>
                            <a:srgbClr val="000000"/>
                          </a:solidFill>
                          <a:effectLst/>
                        </a:rPr>
                        <a:t>H</a:t>
                      </a:r>
                      <a:r>
                        <a:rPr lang="en-US" sz="2400" baseline="-25000">
                          <a:solidFill>
                            <a:srgbClr val="000000"/>
                          </a:solidFill>
                          <a:effectLst/>
                        </a:rPr>
                        <a:t>6</a:t>
                      </a:r>
                      <a:r>
                        <a:rPr lang="en-US" sz="2400">
                          <a:solidFill>
                            <a:srgbClr val="000000"/>
                          </a:solidFill>
                          <a:effectLst/>
                        </a:rPr>
                        <a:t>O/L</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0.42 ± 0.05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0.17 ± 0.04</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0.24 ± 0.07</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0.35 ± 0.05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1788597"/>
                  </a:ext>
                </a:extLst>
              </a:tr>
              <a:tr h="0">
                <a:tc>
                  <a:txBody>
                    <a:bodyPr/>
                    <a:lstStyle/>
                    <a:p>
                      <a:pPr algn="ctr">
                        <a:lnSpc>
                          <a:spcPct val="100000"/>
                        </a:lnSpc>
                      </a:pPr>
                      <a:r>
                        <a:rPr lang="en-US" sz="2400">
                          <a:solidFill>
                            <a:srgbClr val="000000"/>
                          </a:solidFill>
                          <a:effectLst/>
                        </a:rPr>
                        <a:t>Aluminum, mgAl/L</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0.79 ± 0.07</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 </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0.13 ± 0.05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0.18 ± 0.04</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0.78 ± 0.05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0161221"/>
                  </a:ext>
                </a:extLst>
              </a:tr>
              <a:tr h="0">
                <a:tc>
                  <a:txBody>
                    <a:bodyPr/>
                    <a:lstStyle/>
                    <a:p>
                      <a:pPr algn="ctr">
                        <a:lnSpc>
                          <a:spcPct val="100000"/>
                        </a:lnSpc>
                      </a:pPr>
                      <a:r>
                        <a:rPr lang="en-US" sz="2400" dirty="0">
                          <a:solidFill>
                            <a:srgbClr val="000000"/>
                          </a:solidFill>
                          <a:effectLst/>
                        </a:rPr>
                        <a:t>Chlorides, mg/L</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187.67 ± 18.58</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83.00 ± 17.32</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132.50 ± 17.17</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134.33 ±17.31</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142.83 ± 19.69</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153.00 ± 16.70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151.67 ± 20.17</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182.33 ± 18.14</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3252955"/>
                  </a:ext>
                </a:extLst>
              </a:tr>
              <a:tr h="0">
                <a:tc>
                  <a:txBody>
                    <a:bodyPr/>
                    <a:lstStyle/>
                    <a:p>
                      <a:pPr algn="ctr">
                        <a:lnSpc>
                          <a:spcPct val="100000"/>
                        </a:lnSpc>
                      </a:pPr>
                      <a:r>
                        <a:rPr lang="en-US" sz="2400">
                          <a:solidFill>
                            <a:srgbClr val="000000"/>
                          </a:solidFill>
                          <a:effectLst/>
                        </a:rPr>
                        <a:t>Zinc, mg/L</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0.76 ± 0.35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0.67 ± 0.33</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0.63 ± 0.31</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0.61 ± 0.19</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0.40 ± 0.15</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0.10 ± 0.12</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0.00 ± 0.00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1776927"/>
                  </a:ext>
                </a:extLst>
              </a:tr>
              <a:tr h="0">
                <a:tc>
                  <a:txBody>
                    <a:bodyPr/>
                    <a:lstStyle/>
                    <a:p>
                      <a:pPr algn="ctr">
                        <a:lnSpc>
                          <a:spcPct val="100000"/>
                        </a:lnSpc>
                      </a:pPr>
                      <a:r>
                        <a:rPr lang="en-US" sz="2400" dirty="0">
                          <a:solidFill>
                            <a:srgbClr val="000000"/>
                          </a:solidFill>
                          <a:effectLst/>
                        </a:rPr>
                        <a:t>TOC, </a:t>
                      </a:r>
                      <a:r>
                        <a:rPr lang="en-US" sz="2400" dirty="0" err="1">
                          <a:solidFill>
                            <a:srgbClr val="000000"/>
                          </a:solidFill>
                          <a:effectLst/>
                        </a:rPr>
                        <a:t>mgC</a:t>
                      </a:r>
                      <a:r>
                        <a:rPr lang="en-US" sz="2400" dirty="0">
                          <a:solidFill>
                            <a:srgbClr val="000000"/>
                          </a:solidFill>
                          <a:effectLst/>
                        </a:rPr>
                        <a:t>/L</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9.91 ± 1.00</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0.42 ± 0.66</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0.56 ± 0.64</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0.61 ± 0.64</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0.84 ± 0.82</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2.12 ± 0.58</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a:solidFill>
                            <a:srgbClr val="000000"/>
                          </a:solidFill>
                          <a:effectLst/>
                        </a:rPr>
                        <a:t>3.43 ± 1.06</a:t>
                      </a:r>
                      <a:endParaRPr lang="pl-PL" sz="2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pPr>
                      <a:r>
                        <a:rPr lang="en-US" sz="2400" dirty="0">
                          <a:solidFill>
                            <a:srgbClr val="000000"/>
                          </a:solidFill>
                          <a:effectLst/>
                        </a:rPr>
                        <a:t>9.40 ± 0.98</a:t>
                      </a:r>
                      <a:endParaRPr lang="pl-PL" sz="2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2217997"/>
                  </a:ext>
                </a:extLst>
              </a:tr>
            </a:tbl>
          </a:graphicData>
        </a:graphic>
      </p:graphicFrame>
      <p:grpSp>
        <p:nvGrpSpPr>
          <p:cNvPr id="36" name="Group 5">
            <a:extLst>
              <a:ext uri="{FF2B5EF4-FFF2-40B4-BE49-F238E27FC236}">
                <a16:creationId xmlns:a16="http://schemas.microsoft.com/office/drawing/2014/main" id="{0F2E7695-C8AB-4506-B990-5FF4BB5EA6A4}"/>
              </a:ext>
            </a:extLst>
          </p:cNvPr>
          <p:cNvGrpSpPr/>
          <p:nvPr/>
        </p:nvGrpSpPr>
        <p:grpSpPr>
          <a:xfrm>
            <a:off x="2037584" y="1623000"/>
            <a:ext cx="20909006" cy="5715120"/>
            <a:chOff x="2827293" y="5970058"/>
            <a:chExt cx="19065478" cy="5715120"/>
          </a:xfrm>
        </p:grpSpPr>
        <p:sp>
          <p:nvSpPr>
            <p:cNvPr id="39" name="TextBox 4">
              <a:extLst>
                <a:ext uri="{FF2B5EF4-FFF2-40B4-BE49-F238E27FC236}">
                  <a16:creationId xmlns:a16="http://schemas.microsoft.com/office/drawing/2014/main" id="{35EC69AF-4F30-4521-941B-698CA4979693}"/>
                </a:ext>
              </a:extLst>
            </p:cNvPr>
            <p:cNvSpPr txBox="1"/>
            <p:nvPr/>
          </p:nvSpPr>
          <p:spPr>
            <a:xfrm>
              <a:off x="4176271" y="6188802"/>
              <a:ext cx="17716500" cy="5496376"/>
            </a:xfrm>
            <a:prstGeom prst="rect">
              <a:avLst/>
            </a:prstGeom>
            <a:noFill/>
          </p:spPr>
          <p:txBody>
            <a:bodyPr wrap="square" lIns="0" tIns="0" rIns="0" bIns="0" rtlCol="0">
              <a:spAutoFit/>
            </a:bodyPr>
            <a:lstStyle/>
            <a:p>
              <a:pPr algn="just">
                <a:lnSpc>
                  <a:spcPts val="4000"/>
                </a:lnSpc>
                <a:spcAft>
                  <a:spcPts val="3600"/>
                </a:spcAft>
              </a:pPr>
              <a:r>
                <a:rPr lang="en-US" sz="2500" dirty="0">
                  <a:cs typeface="Poppins" panose="02000000000000000000" pitchFamily="2" charset="0"/>
                </a:rPr>
                <a:t>The raw washings (after sampling) were characterized by a high content of total suspended solids of 142.50 ± 59.10 mg/L </a:t>
              </a:r>
              <a:r>
                <a:rPr lang="pl-PL" sz="2500" dirty="0">
                  <a:cs typeface="Poppins" panose="02000000000000000000" pitchFamily="2" charset="0"/>
                </a:rPr>
                <a:t>. </a:t>
              </a:r>
              <a:r>
                <a:rPr lang="en-US" sz="2500" dirty="0">
                  <a:cs typeface="Poppins" panose="02000000000000000000" pitchFamily="2" charset="0"/>
                </a:rPr>
                <a:t>Moreover, an increased concentration of chlorine was noted, which made it impossible to discharge the washings directly into the soil.</a:t>
              </a:r>
              <a:r>
                <a:rPr lang="pl-PL" sz="2500" dirty="0">
                  <a:cs typeface="Poppins" panose="02000000000000000000" pitchFamily="2" charset="0"/>
                </a:rPr>
                <a:t> </a:t>
              </a:r>
            </a:p>
            <a:p>
              <a:pPr algn="just">
                <a:lnSpc>
                  <a:spcPts val="4000"/>
                </a:lnSpc>
                <a:spcAft>
                  <a:spcPts val="3600"/>
                </a:spcAft>
              </a:pPr>
              <a:r>
                <a:rPr lang="en-US" sz="2500" dirty="0">
                  <a:cs typeface="Poppins" panose="02000000000000000000" pitchFamily="2" charset="0"/>
                </a:rPr>
                <a:t>The 24-hour sedimentation process in the Imhoff funnel allowed for a significant reduction in the total suspended solids content (32.50 ± 6.80 mg/L). Moreover, a reduction in the concentration of free chlorine (0.05 ± 0.05 mgCl2/L) was obtained (as a result of free </a:t>
              </a:r>
              <a:r>
                <a:rPr lang="en-US" sz="2500" dirty="0" err="1">
                  <a:cs typeface="Poppins" panose="02000000000000000000" pitchFamily="2" charset="0"/>
                </a:rPr>
                <a:t>dechlorination</a:t>
              </a:r>
              <a:r>
                <a:rPr lang="en-US" sz="2500" dirty="0">
                  <a:cs typeface="Poppins" panose="02000000000000000000" pitchFamily="2" charset="0"/>
                </a:rPr>
                <a:t>), which allowed for an ecotoxicological assessment of washings, while limiting the effect of chlorine as the main toxic factor for plants. </a:t>
              </a:r>
              <a:endParaRPr lang="pl-PL" sz="2500" dirty="0">
                <a:cs typeface="Poppins" panose="02000000000000000000" pitchFamily="2" charset="0"/>
              </a:endParaRPr>
            </a:p>
            <a:p>
              <a:pPr algn="just">
                <a:lnSpc>
                  <a:spcPts val="4000"/>
                </a:lnSpc>
                <a:spcAft>
                  <a:spcPts val="3600"/>
                </a:spcAft>
              </a:pPr>
              <a:r>
                <a:rPr lang="en-US" sz="2500" dirty="0">
                  <a:cs typeface="Poppins" panose="02000000000000000000" pitchFamily="2" charset="0"/>
                </a:rPr>
                <a:t>Diluting the washings with selected water matrices also allowed reducing the concentration of pollutants in the solutions. It is particularly important to control the concentration of aluminum (the source in the washings are coagulants), which may be a toxic factor for plants (concentration in the raw washings 0.79 ± 0.07 </a:t>
              </a:r>
              <a:r>
                <a:rPr lang="en-US" sz="2500" dirty="0" err="1">
                  <a:cs typeface="Poppins" panose="02000000000000000000" pitchFamily="2" charset="0"/>
                </a:rPr>
                <a:t>mgAl</a:t>
              </a:r>
              <a:r>
                <a:rPr lang="en-US" sz="2500" dirty="0">
                  <a:cs typeface="Poppins" panose="02000000000000000000" pitchFamily="2" charset="0"/>
                </a:rPr>
                <a:t>/L).</a:t>
              </a:r>
              <a:endParaRPr lang="pl-PL" sz="2500" dirty="0">
                <a:cs typeface="Poppins" panose="02000000000000000000" pitchFamily="2" charset="0"/>
              </a:endParaRPr>
            </a:p>
          </p:txBody>
        </p:sp>
        <p:sp>
          <p:nvSpPr>
            <p:cNvPr id="42" name="Freeform 11">
              <a:extLst>
                <a:ext uri="{FF2B5EF4-FFF2-40B4-BE49-F238E27FC236}">
                  <a16:creationId xmlns:a16="http://schemas.microsoft.com/office/drawing/2014/main" id="{9C5C3CF7-82F1-4BCF-9A65-91E87C3CFDE0}"/>
                </a:ext>
              </a:extLst>
            </p:cNvPr>
            <p:cNvSpPr>
              <a:spLocks noEditPoints="1"/>
            </p:cNvSpPr>
            <p:nvPr/>
          </p:nvSpPr>
          <p:spPr bwMode="auto">
            <a:xfrm>
              <a:off x="2839926" y="5970058"/>
              <a:ext cx="1137249" cy="1141413"/>
            </a:xfrm>
            <a:custGeom>
              <a:avLst/>
              <a:gdLst>
                <a:gd name="T0" fmla="*/ 88 w 353"/>
                <a:gd name="T1" fmla="*/ 265 h 354"/>
                <a:gd name="T2" fmla="*/ 156 w 353"/>
                <a:gd name="T3" fmla="*/ 254 h 354"/>
                <a:gd name="T4" fmla="*/ 341 w 353"/>
                <a:gd name="T5" fmla="*/ 69 h 354"/>
                <a:gd name="T6" fmla="*/ 353 w 353"/>
                <a:gd name="T7" fmla="*/ 41 h 354"/>
                <a:gd name="T8" fmla="*/ 313 w 353"/>
                <a:gd name="T9" fmla="*/ 0 h 354"/>
                <a:gd name="T10" fmla="*/ 284 w 353"/>
                <a:gd name="T11" fmla="*/ 12 h 354"/>
                <a:gd name="T12" fmla="*/ 100 w 353"/>
                <a:gd name="T13" fmla="*/ 197 h 354"/>
                <a:gd name="T14" fmla="*/ 88 w 353"/>
                <a:gd name="T15" fmla="*/ 265 h 354"/>
                <a:gd name="T16" fmla="*/ 296 w 353"/>
                <a:gd name="T17" fmla="*/ 24 h 354"/>
                <a:gd name="T18" fmla="*/ 313 w 353"/>
                <a:gd name="T19" fmla="*/ 16 h 354"/>
                <a:gd name="T20" fmla="*/ 337 w 353"/>
                <a:gd name="T21" fmla="*/ 41 h 354"/>
                <a:gd name="T22" fmla="*/ 330 w 353"/>
                <a:gd name="T23" fmla="*/ 58 h 354"/>
                <a:gd name="T24" fmla="*/ 319 w 353"/>
                <a:gd name="T25" fmla="*/ 68 h 354"/>
                <a:gd name="T26" fmla="*/ 285 w 353"/>
                <a:gd name="T27" fmla="*/ 34 h 354"/>
                <a:gd name="T28" fmla="*/ 296 w 353"/>
                <a:gd name="T29" fmla="*/ 24 h 354"/>
                <a:gd name="T30" fmla="*/ 274 w 353"/>
                <a:gd name="T31" fmla="*/ 45 h 354"/>
                <a:gd name="T32" fmla="*/ 308 w 353"/>
                <a:gd name="T33" fmla="*/ 79 h 354"/>
                <a:gd name="T34" fmla="*/ 160 w 353"/>
                <a:gd name="T35" fmla="*/ 227 h 354"/>
                <a:gd name="T36" fmla="*/ 160 w 353"/>
                <a:gd name="T37" fmla="*/ 193 h 354"/>
                <a:gd name="T38" fmla="*/ 126 w 353"/>
                <a:gd name="T39" fmla="*/ 193 h 354"/>
                <a:gd name="T40" fmla="*/ 274 w 353"/>
                <a:gd name="T41" fmla="*/ 45 h 354"/>
                <a:gd name="T42" fmla="*/ 114 w 353"/>
                <a:gd name="T43" fmla="*/ 209 h 354"/>
                <a:gd name="T44" fmla="*/ 144 w 353"/>
                <a:gd name="T45" fmla="*/ 209 h 354"/>
                <a:gd name="T46" fmla="*/ 144 w 353"/>
                <a:gd name="T47" fmla="*/ 239 h 354"/>
                <a:gd name="T48" fmla="*/ 108 w 353"/>
                <a:gd name="T49" fmla="*/ 245 h 354"/>
                <a:gd name="T50" fmla="*/ 114 w 353"/>
                <a:gd name="T51" fmla="*/ 209 h 354"/>
                <a:gd name="T52" fmla="*/ 345 w 353"/>
                <a:gd name="T53" fmla="*/ 121 h 354"/>
                <a:gd name="T54" fmla="*/ 337 w 353"/>
                <a:gd name="T55" fmla="*/ 129 h 354"/>
                <a:gd name="T56" fmla="*/ 337 w 353"/>
                <a:gd name="T57" fmla="*/ 305 h 354"/>
                <a:gd name="T58" fmla="*/ 305 w 353"/>
                <a:gd name="T59" fmla="*/ 338 h 354"/>
                <a:gd name="T60" fmla="*/ 48 w 353"/>
                <a:gd name="T61" fmla="*/ 338 h 354"/>
                <a:gd name="T62" fmla="*/ 16 w 353"/>
                <a:gd name="T63" fmla="*/ 305 h 354"/>
                <a:gd name="T64" fmla="*/ 16 w 353"/>
                <a:gd name="T65" fmla="*/ 49 h 354"/>
                <a:gd name="T66" fmla="*/ 48 w 353"/>
                <a:gd name="T67" fmla="*/ 16 h 354"/>
                <a:gd name="T68" fmla="*/ 224 w 353"/>
                <a:gd name="T69" fmla="*/ 16 h 354"/>
                <a:gd name="T70" fmla="*/ 232 w 353"/>
                <a:gd name="T71" fmla="*/ 8 h 354"/>
                <a:gd name="T72" fmla="*/ 224 w 353"/>
                <a:gd name="T73" fmla="*/ 0 h 354"/>
                <a:gd name="T74" fmla="*/ 48 w 353"/>
                <a:gd name="T75" fmla="*/ 0 h 354"/>
                <a:gd name="T76" fmla="*/ 0 w 353"/>
                <a:gd name="T77" fmla="*/ 49 h 354"/>
                <a:gd name="T78" fmla="*/ 0 w 353"/>
                <a:gd name="T79" fmla="*/ 305 h 354"/>
                <a:gd name="T80" fmla="*/ 48 w 353"/>
                <a:gd name="T81" fmla="*/ 354 h 354"/>
                <a:gd name="T82" fmla="*/ 305 w 353"/>
                <a:gd name="T83" fmla="*/ 354 h 354"/>
                <a:gd name="T84" fmla="*/ 353 w 353"/>
                <a:gd name="T85" fmla="*/ 305 h 354"/>
                <a:gd name="T86" fmla="*/ 353 w 353"/>
                <a:gd name="T87" fmla="*/ 129 h 354"/>
                <a:gd name="T88" fmla="*/ 345 w 353"/>
                <a:gd name="T89"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3" h="354">
                  <a:moveTo>
                    <a:pt x="88" y="265"/>
                  </a:moveTo>
                  <a:cubicBezTo>
                    <a:pt x="156" y="254"/>
                    <a:pt x="156" y="254"/>
                    <a:pt x="156" y="254"/>
                  </a:cubicBezTo>
                  <a:cubicBezTo>
                    <a:pt x="341" y="69"/>
                    <a:pt x="341" y="69"/>
                    <a:pt x="341" y="69"/>
                  </a:cubicBezTo>
                  <a:cubicBezTo>
                    <a:pt x="348" y="62"/>
                    <a:pt x="353" y="52"/>
                    <a:pt x="353" y="41"/>
                  </a:cubicBezTo>
                  <a:cubicBezTo>
                    <a:pt x="353" y="18"/>
                    <a:pt x="335" y="0"/>
                    <a:pt x="313" y="0"/>
                  </a:cubicBezTo>
                  <a:cubicBezTo>
                    <a:pt x="302" y="0"/>
                    <a:pt x="292" y="5"/>
                    <a:pt x="284" y="12"/>
                  </a:cubicBezTo>
                  <a:cubicBezTo>
                    <a:pt x="100" y="197"/>
                    <a:pt x="100" y="197"/>
                    <a:pt x="100" y="197"/>
                  </a:cubicBezTo>
                  <a:lnTo>
                    <a:pt x="88" y="265"/>
                  </a:lnTo>
                  <a:close/>
                  <a:moveTo>
                    <a:pt x="296" y="24"/>
                  </a:moveTo>
                  <a:cubicBezTo>
                    <a:pt x="300" y="19"/>
                    <a:pt x="306" y="16"/>
                    <a:pt x="313" y="16"/>
                  </a:cubicBezTo>
                  <a:cubicBezTo>
                    <a:pt x="326" y="16"/>
                    <a:pt x="337" y="27"/>
                    <a:pt x="337" y="41"/>
                  </a:cubicBezTo>
                  <a:cubicBezTo>
                    <a:pt x="337" y="47"/>
                    <a:pt x="334" y="53"/>
                    <a:pt x="330" y="58"/>
                  </a:cubicBezTo>
                  <a:cubicBezTo>
                    <a:pt x="319" y="68"/>
                    <a:pt x="319" y="68"/>
                    <a:pt x="319" y="68"/>
                  </a:cubicBezTo>
                  <a:cubicBezTo>
                    <a:pt x="285" y="34"/>
                    <a:pt x="285" y="34"/>
                    <a:pt x="285" y="34"/>
                  </a:cubicBezTo>
                  <a:lnTo>
                    <a:pt x="296" y="24"/>
                  </a:lnTo>
                  <a:close/>
                  <a:moveTo>
                    <a:pt x="274" y="45"/>
                  </a:moveTo>
                  <a:cubicBezTo>
                    <a:pt x="308" y="79"/>
                    <a:pt x="308" y="79"/>
                    <a:pt x="308" y="79"/>
                  </a:cubicBezTo>
                  <a:cubicBezTo>
                    <a:pt x="160" y="227"/>
                    <a:pt x="160" y="227"/>
                    <a:pt x="160" y="227"/>
                  </a:cubicBezTo>
                  <a:cubicBezTo>
                    <a:pt x="160" y="193"/>
                    <a:pt x="160" y="193"/>
                    <a:pt x="160" y="193"/>
                  </a:cubicBezTo>
                  <a:cubicBezTo>
                    <a:pt x="126" y="193"/>
                    <a:pt x="126" y="193"/>
                    <a:pt x="126" y="193"/>
                  </a:cubicBezTo>
                  <a:lnTo>
                    <a:pt x="274" y="45"/>
                  </a:lnTo>
                  <a:close/>
                  <a:moveTo>
                    <a:pt x="114" y="209"/>
                  </a:moveTo>
                  <a:cubicBezTo>
                    <a:pt x="144" y="209"/>
                    <a:pt x="144" y="209"/>
                    <a:pt x="144" y="209"/>
                  </a:cubicBezTo>
                  <a:cubicBezTo>
                    <a:pt x="144" y="239"/>
                    <a:pt x="144" y="239"/>
                    <a:pt x="144" y="239"/>
                  </a:cubicBezTo>
                  <a:cubicBezTo>
                    <a:pt x="108" y="245"/>
                    <a:pt x="108" y="245"/>
                    <a:pt x="108" y="245"/>
                  </a:cubicBezTo>
                  <a:lnTo>
                    <a:pt x="114" y="209"/>
                  </a:lnTo>
                  <a:close/>
                  <a:moveTo>
                    <a:pt x="345" y="121"/>
                  </a:moveTo>
                  <a:cubicBezTo>
                    <a:pt x="340" y="121"/>
                    <a:pt x="337" y="124"/>
                    <a:pt x="337" y="129"/>
                  </a:cubicBezTo>
                  <a:cubicBezTo>
                    <a:pt x="337" y="305"/>
                    <a:pt x="337" y="305"/>
                    <a:pt x="337" y="305"/>
                  </a:cubicBezTo>
                  <a:cubicBezTo>
                    <a:pt x="337" y="323"/>
                    <a:pt x="322" y="338"/>
                    <a:pt x="305" y="338"/>
                  </a:cubicBezTo>
                  <a:cubicBezTo>
                    <a:pt x="48" y="338"/>
                    <a:pt x="48" y="338"/>
                    <a:pt x="48" y="338"/>
                  </a:cubicBezTo>
                  <a:cubicBezTo>
                    <a:pt x="30" y="338"/>
                    <a:pt x="16" y="323"/>
                    <a:pt x="16" y="305"/>
                  </a:cubicBezTo>
                  <a:cubicBezTo>
                    <a:pt x="16" y="49"/>
                    <a:pt x="16" y="49"/>
                    <a:pt x="16" y="49"/>
                  </a:cubicBezTo>
                  <a:cubicBezTo>
                    <a:pt x="16" y="31"/>
                    <a:pt x="30" y="16"/>
                    <a:pt x="48" y="16"/>
                  </a:cubicBezTo>
                  <a:cubicBezTo>
                    <a:pt x="224" y="16"/>
                    <a:pt x="224" y="16"/>
                    <a:pt x="224" y="16"/>
                  </a:cubicBezTo>
                  <a:cubicBezTo>
                    <a:pt x="229" y="16"/>
                    <a:pt x="232" y="13"/>
                    <a:pt x="232" y="8"/>
                  </a:cubicBezTo>
                  <a:cubicBezTo>
                    <a:pt x="232" y="4"/>
                    <a:pt x="229" y="0"/>
                    <a:pt x="224" y="0"/>
                  </a:cubicBezTo>
                  <a:cubicBezTo>
                    <a:pt x="48" y="0"/>
                    <a:pt x="48" y="0"/>
                    <a:pt x="48" y="0"/>
                  </a:cubicBezTo>
                  <a:cubicBezTo>
                    <a:pt x="21" y="0"/>
                    <a:pt x="0" y="22"/>
                    <a:pt x="0" y="49"/>
                  </a:cubicBezTo>
                  <a:cubicBezTo>
                    <a:pt x="0" y="305"/>
                    <a:pt x="0" y="305"/>
                    <a:pt x="0" y="305"/>
                  </a:cubicBezTo>
                  <a:cubicBezTo>
                    <a:pt x="0" y="332"/>
                    <a:pt x="21" y="354"/>
                    <a:pt x="48" y="354"/>
                  </a:cubicBezTo>
                  <a:cubicBezTo>
                    <a:pt x="305" y="354"/>
                    <a:pt x="305" y="354"/>
                    <a:pt x="305" y="354"/>
                  </a:cubicBezTo>
                  <a:cubicBezTo>
                    <a:pt x="331" y="354"/>
                    <a:pt x="353" y="332"/>
                    <a:pt x="353" y="305"/>
                  </a:cubicBezTo>
                  <a:cubicBezTo>
                    <a:pt x="353" y="129"/>
                    <a:pt x="353" y="129"/>
                    <a:pt x="353" y="129"/>
                  </a:cubicBezTo>
                  <a:cubicBezTo>
                    <a:pt x="353" y="124"/>
                    <a:pt x="349" y="121"/>
                    <a:pt x="345" y="12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just"/>
              <a:endParaRPr lang="en-US" sz="2500"/>
            </a:p>
          </p:txBody>
        </p:sp>
        <p:sp>
          <p:nvSpPr>
            <p:cNvPr id="45" name="Freeform 12">
              <a:extLst>
                <a:ext uri="{FF2B5EF4-FFF2-40B4-BE49-F238E27FC236}">
                  <a16:creationId xmlns:a16="http://schemas.microsoft.com/office/drawing/2014/main" id="{644509CF-11A2-4D42-94CD-781A7751E5B0}"/>
                </a:ext>
              </a:extLst>
            </p:cNvPr>
            <p:cNvSpPr>
              <a:spLocks noEditPoints="1"/>
            </p:cNvSpPr>
            <p:nvPr/>
          </p:nvSpPr>
          <p:spPr bwMode="auto">
            <a:xfrm>
              <a:off x="2827293" y="7976809"/>
              <a:ext cx="1137249" cy="1141413"/>
            </a:xfrm>
            <a:custGeom>
              <a:avLst/>
              <a:gdLst>
                <a:gd name="T0" fmla="*/ 88 w 353"/>
                <a:gd name="T1" fmla="*/ 265 h 354"/>
                <a:gd name="T2" fmla="*/ 156 w 353"/>
                <a:gd name="T3" fmla="*/ 254 h 354"/>
                <a:gd name="T4" fmla="*/ 341 w 353"/>
                <a:gd name="T5" fmla="*/ 69 h 354"/>
                <a:gd name="T6" fmla="*/ 353 w 353"/>
                <a:gd name="T7" fmla="*/ 41 h 354"/>
                <a:gd name="T8" fmla="*/ 313 w 353"/>
                <a:gd name="T9" fmla="*/ 0 h 354"/>
                <a:gd name="T10" fmla="*/ 284 w 353"/>
                <a:gd name="T11" fmla="*/ 12 h 354"/>
                <a:gd name="T12" fmla="*/ 100 w 353"/>
                <a:gd name="T13" fmla="*/ 197 h 354"/>
                <a:gd name="T14" fmla="*/ 88 w 353"/>
                <a:gd name="T15" fmla="*/ 265 h 354"/>
                <a:gd name="T16" fmla="*/ 296 w 353"/>
                <a:gd name="T17" fmla="*/ 24 h 354"/>
                <a:gd name="T18" fmla="*/ 313 w 353"/>
                <a:gd name="T19" fmla="*/ 16 h 354"/>
                <a:gd name="T20" fmla="*/ 337 w 353"/>
                <a:gd name="T21" fmla="*/ 41 h 354"/>
                <a:gd name="T22" fmla="*/ 330 w 353"/>
                <a:gd name="T23" fmla="*/ 58 h 354"/>
                <a:gd name="T24" fmla="*/ 319 w 353"/>
                <a:gd name="T25" fmla="*/ 68 h 354"/>
                <a:gd name="T26" fmla="*/ 285 w 353"/>
                <a:gd name="T27" fmla="*/ 34 h 354"/>
                <a:gd name="T28" fmla="*/ 296 w 353"/>
                <a:gd name="T29" fmla="*/ 24 h 354"/>
                <a:gd name="T30" fmla="*/ 274 w 353"/>
                <a:gd name="T31" fmla="*/ 45 h 354"/>
                <a:gd name="T32" fmla="*/ 308 w 353"/>
                <a:gd name="T33" fmla="*/ 79 h 354"/>
                <a:gd name="T34" fmla="*/ 160 w 353"/>
                <a:gd name="T35" fmla="*/ 227 h 354"/>
                <a:gd name="T36" fmla="*/ 160 w 353"/>
                <a:gd name="T37" fmla="*/ 193 h 354"/>
                <a:gd name="T38" fmla="*/ 126 w 353"/>
                <a:gd name="T39" fmla="*/ 193 h 354"/>
                <a:gd name="T40" fmla="*/ 274 w 353"/>
                <a:gd name="T41" fmla="*/ 45 h 354"/>
                <a:gd name="T42" fmla="*/ 114 w 353"/>
                <a:gd name="T43" fmla="*/ 209 h 354"/>
                <a:gd name="T44" fmla="*/ 144 w 353"/>
                <a:gd name="T45" fmla="*/ 209 h 354"/>
                <a:gd name="T46" fmla="*/ 144 w 353"/>
                <a:gd name="T47" fmla="*/ 239 h 354"/>
                <a:gd name="T48" fmla="*/ 108 w 353"/>
                <a:gd name="T49" fmla="*/ 245 h 354"/>
                <a:gd name="T50" fmla="*/ 114 w 353"/>
                <a:gd name="T51" fmla="*/ 209 h 354"/>
                <a:gd name="T52" fmla="*/ 345 w 353"/>
                <a:gd name="T53" fmla="*/ 121 h 354"/>
                <a:gd name="T54" fmla="*/ 337 w 353"/>
                <a:gd name="T55" fmla="*/ 129 h 354"/>
                <a:gd name="T56" fmla="*/ 337 w 353"/>
                <a:gd name="T57" fmla="*/ 305 h 354"/>
                <a:gd name="T58" fmla="*/ 305 w 353"/>
                <a:gd name="T59" fmla="*/ 338 h 354"/>
                <a:gd name="T60" fmla="*/ 48 w 353"/>
                <a:gd name="T61" fmla="*/ 338 h 354"/>
                <a:gd name="T62" fmla="*/ 16 w 353"/>
                <a:gd name="T63" fmla="*/ 305 h 354"/>
                <a:gd name="T64" fmla="*/ 16 w 353"/>
                <a:gd name="T65" fmla="*/ 49 h 354"/>
                <a:gd name="T66" fmla="*/ 48 w 353"/>
                <a:gd name="T67" fmla="*/ 16 h 354"/>
                <a:gd name="T68" fmla="*/ 224 w 353"/>
                <a:gd name="T69" fmla="*/ 16 h 354"/>
                <a:gd name="T70" fmla="*/ 232 w 353"/>
                <a:gd name="T71" fmla="*/ 8 h 354"/>
                <a:gd name="T72" fmla="*/ 224 w 353"/>
                <a:gd name="T73" fmla="*/ 0 h 354"/>
                <a:gd name="T74" fmla="*/ 48 w 353"/>
                <a:gd name="T75" fmla="*/ 0 h 354"/>
                <a:gd name="T76" fmla="*/ 0 w 353"/>
                <a:gd name="T77" fmla="*/ 49 h 354"/>
                <a:gd name="T78" fmla="*/ 0 w 353"/>
                <a:gd name="T79" fmla="*/ 305 h 354"/>
                <a:gd name="T80" fmla="*/ 48 w 353"/>
                <a:gd name="T81" fmla="*/ 354 h 354"/>
                <a:gd name="T82" fmla="*/ 305 w 353"/>
                <a:gd name="T83" fmla="*/ 354 h 354"/>
                <a:gd name="T84" fmla="*/ 353 w 353"/>
                <a:gd name="T85" fmla="*/ 305 h 354"/>
                <a:gd name="T86" fmla="*/ 353 w 353"/>
                <a:gd name="T87" fmla="*/ 129 h 354"/>
                <a:gd name="T88" fmla="*/ 345 w 353"/>
                <a:gd name="T89" fmla="*/ 1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3" h="354">
                  <a:moveTo>
                    <a:pt x="88" y="265"/>
                  </a:moveTo>
                  <a:cubicBezTo>
                    <a:pt x="156" y="254"/>
                    <a:pt x="156" y="254"/>
                    <a:pt x="156" y="254"/>
                  </a:cubicBezTo>
                  <a:cubicBezTo>
                    <a:pt x="341" y="69"/>
                    <a:pt x="341" y="69"/>
                    <a:pt x="341" y="69"/>
                  </a:cubicBezTo>
                  <a:cubicBezTo>
                    <a:pt x="348" y="62"/>
                    <a:pt x="353" y="52"/>
                    <a:pt x="353" y="41"/>
                  </a:cubicBezTo>
                  <a:cubicBezTo>
                    <a:pt x="353" y="18"/>
                    <a:pt x="335" y="0"/>
                    <a:pt x="313" y="0"/>
                  </a:cubicBezTo>
                  <a:cubicBezTo>
                    <a:pt x="302" y="0"/>
                    <a:pt x="292" y="5"/>
                    <a:pt x="284" y="12"/>
                  </a:cubicBezTo>
                  <a:cubicBezTo>
                    <a:pt x="100" y="197"/>
                    <a:pt x="100" y="197"/>
                    <a:pt x="100" y="197"/>
                  </a:cubicBezTo>
                  <a:lnTo>
                    <a:pt x="88" y="265"/>
                  </a:lnTo>
                  <a:close/>
                  <a:moveTo>
                    <a:pt x="296" y="24"/>
                  </a:moveTo>
                  <a:cubicBezTo>
                    <a:pt x="300" y="19"/>
                    <a:pt x="306" y="16"/>
                    <a:pt x="313" y="16"/>
                  </a:cubicBezTo>
                  <a:cubicBezTo>
                    <a:pt x="326" y="16"/>
                    <a:pt x="337" y="27"/>
                    <a:pt x="337" y="41"/>
                  </a:cubicBezTo>
                  <a:cubicBezTo>
                    <a:pt x="337" y="47"/>
                    <a:pt x="334" y="53"/>
                    <a:pt x="330" y="58"/>
                  </a:cubicBezTo>
                  <a:cubicBezTo>
                    <a:pt x="319" y="68"/>
                    <a:pt x="319" y="68"/>
                    <a:pt x="319" y="68"/>
                  </a:cubicBezTo>
                  <a:cubicBezTo>
                    <a:pt x="285" y="34"/>
                    <a:pt x="285" y="34"/>
                    <a:pt x="285" y="34"/>
                  </a:cubicBezTo>
                  <a:lnTo>
                    <a:pt x="296" y="24"/>
                  </a:lnTo>
                  <a:close/>
                  <a:moveTo>
                    <a:pt x="274" y="45"/>
                  </a:moveTo>
                  <a:cubicBezTo>
                    <a:pt x="308" y="79"/>
                    <a:pt x="308" y="79"/>
                    <a:pt x="308" y="79"/>
                  </a:cubicBezTo>
                  <a:cubicBezTo>
                    <a:pt x="160" y="227"/>
                    <a:pt x="160" y="227"/>
                    <a:pt x="160" y="227"/>
                  </a:cubicBezTo>
                  <a:cubicBezTo>
                    <a:pt x="160" y="193"/>
                    <a:pt x="160" y="193"/>
                    <a:pt x="160" y="193"/>
                  </a:cubicBezTo>
                  <a:cubicBezTo>
                    <a:pt x="126" y="193"/>
                    <a:pt x="126" y="193"/>
                    <a:pt x="126" y="193"/>
                  </a:cubicBezTo>
                  <a:lnTo>
                    <a:pt x="274" y="45"/>
                  </a:lnTo>
                  <a:close/>
                  <a:moveTo>
                    <a:pt x="114" y="209"/>
                  </a:moveTo>
                  <a:cubicBezTo>
                    <a:pt x="144" y="209"/>
                    <a:pt x="144" y="209"/>
                    <a:pt x="144" y="209"/>
                  </a:cubicBezTo>
                  <a:cubicBezTo>
                    <a:pt x="144" y="239"/>
                    <a:pt x="144" y="239"/>
                    <a:pt x="144" y="239"/>
                  </a:cubicBezTo>
                  <a:cubicBezTo>
                    <a:pt x="108" y="245"/>
                    <a:pt x="108" y="245"/>
                    <a:pt x="108" y="245"/>
                  </a:cubicBezTo>
                  <a:lnTo>
                    <a:pt x="114" y="209"/>
                  </a:lnTo>
                  <a:close/>
                  <a:moveTo>
                    <a:pt x="345" y="121"/>
                  </a:moveTo>
                  <a:cubicBezTo>
                    <a:pt x="340" y="121"/>
                    <a:pt x="337" y="124"/>
                    <a:pt x="337" y="129"/>
                  </a:cubicBezTo>
                  <a:cubicBezTo>
                    <a:pt x="337" y="305"/>
                    <a:pt x="337" y="305"/>
                    <a:pt x="337" y="305"/>
                  </a:cubicBezTo>
                  <a:cubicBezTo>
                    <a:pt x="337" y="323"/>
                    <a:pt x="322" y="338"/>
                    <a:pt x="305" y="338"/>
                  </a:cubicBezTo>
                  <a:cubicBezTo>
                    <a:pt x="48" y="338"/>
                    <a:pt x="48" y="338"/>
                    <a:pt x="48" y="338"/>
                  </a:cubicBezTo>
                  <a:cubicBezTo>
                    <a:pt x="30" y="338"/>
                    <a:pt x="16" y="323"/>
                    <a:pt x="16" y="305"/>
                  </a:cubicBezTo>
                  <a:cubicBezTo>
                    <a:pt x="16" y="49"/>
                    <a:pt x="16" y="49"/>
                    <a:pt x="16" y="49"/>
                  </a:cubicBezTo>
                  <a:cubicBezTo>
                    <a:pt x="16" y="31"/>
                    <a:pt x="30" y="16"/>
                    <a:pt x="48" y="16"/>
                  </a:cubicBezTo>
                  <a:cubicBezTo>
                    <a:pt x="224" y="16"/>
                    <a:pt x="224" y="16"/>
                    <a:pt x="224" y="16"/>
                  </a:cubicBezTo>
                  <a:cubicBezTo>
                    <a:pt x="229" y="16"/>
                    <a:pt x="232" y="13"/>
                    <a:pt x="232" y="8"/>
                  </a:cubicBezTo>
                  <a:cubicBezTo>
                    <a:pt x="232" y="4"/>
                    <a:pt x="229" y="0"/>
                    <a:pt x="224" y="0"/>
                  </a:cubicBezTo>
                  <a:cubicBezTo>
                    <a:pt x="48" y="0"/>
                    <a:pt x="48" y="0"/>
                    <a:pt x="48" y="0"/>
                  </a:cubicBezTo>
                  <a:cubicBezTo>
                    <a:pt x="21" y="0"/>
                    <a:pt x="0" y="22"/>
                    <a:pt x="0" y="49"/>
                  </a:cubicBezTo>
                  <a:cubicBezTo>
                    <a:pt x="0" y="305"/>
                    <a:pt x="0" y="305"/>
                    <a:pt x="0" y="305"/>
                  </a:cubicBezTo>
                  <a:cubicBezTo>
                    <a:pt x="0" y="332"/>
                    <a:pt x="21" y="354"/>
                    <a:pt x="48" y="354"/>
                  </a:cubicBezTo>
                  <a:cubicBezTo>
                    <a:pt x="305" y="354"/>
                    <a:pt x="305" y="354"/>
                    <a:pt x="305" y="354"/>
                  </a:cubicBezTo>
                  <a:cubicBezTo>
                    <a:pt x="331" y="354"/>
                    <a:pt x="353" y="332"/>
                    <a:pt x="353" y="305"/>
                  </a:cubicBezTo>
                  <a:cubicBezTo>
                    <a:pt x="353" y="129"/>
                    <a:pt x="353" y="129"/>
                    <a:pt x="353" y="129"/>
                  </a:cubicBezTo>
                  <a:cubicBezTo>
                    <a:pt x="353" y="124"/>
                    <a:pt x="349" y="121"/>
                    <a:pt x="345" y="12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just"/>
              <a:endParaRPr lang="en-US" sz="2500"/>
            </a:p>
          </p:txBody>
        </p:sp>
      </p:grpSp>
      <p:pic>
        <p:nvPicPr>
          <p:cNvPr id="11" name="Obraz 10">
            <a:extLst>
              <a:ext uri="{FF2B5EF4-FFF2-40B4-BE49-F238E27FC236}">
                <a16:creationId xmlns:a16="http://schemas.microsoft.com/office/drawing/2014/main" id="{769F7B0F-1D91-405A-AA0F-AA137E8319FE}"/>
              </a:ext>
            </a:extLst>
          </p:cNvPr>
          <p:cNvPicPr>
            <a:picLocks noChangeAspect="1"/>
          </p:cNvPicPr>
          <p:nvPr/>
        </p:nvPicPr>
        <p:blipFill>
          <a:blip r:embed="rId2"/>
          <a:stretch>
            <a:fillRect/>
          </a:stretch>
        </p:blipFill>
        <p:spPr>
          <a:xfrm>
            <a:off x="2051438" y="5636502"/>
            <a:ext cx="1140051" cy="1146147"/>
          </a:xfrm>
          <a:prstGeom prst="rect">
            <a:avLst/>
          </a:prstGeom>
        </p:spPr>
      </p:pic>
    </p:spTree>
    <p:extLst>
      <p:ext uri="{BB962C8B-B14F-4D97-AF65-F5344CB8AC3E}">
        <p14:creationId xmlns:p14="http://schemas.microsoft.com/office/powerpoint/2010/main" val="3482335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2037584" y="383624"/>
            <a:ext cx="7884306" cy="1107996"/>
          </a:xfrm>
          <a:prstGeom prst="rect">
            <a:avLst/>
          </a:prstGeom>
          <a:noFill/>
        </p:spPr>
        <p:txBody>
          <a:bodyPr wrap="square" lIns="0" tIns="0" rIns="0" bIns="0" rtlCol="0">
            <a:spAutoFit/>
          </a:bodyPr>
          <a:lstStyle/>
          <a:p>
            <a:r>
              <a:rPr lang="en-US" sz="7200" dirty="0">
                <a:solidFill>
                  <a:schemeClr val="accent1"/>
                </a:solidFill>
                <a:latin typeface="Barlow SCK SemiBold" panose="00000706000000000000" pitchFamily="50" charset="-18"/>
                <a:cs typeface="Poppins SemiBold" panose="02000000000000000000" pitchFamily="2" charset="0"/>
              </a:rPr>
              <a:t>Results</a:t>
            </a:r>
          </a:p>
        </p:txBody>
      </p:sp>
      <p:sp>
        <p:nvSpPr>
          <p:cNvPr id="15" name="TextBox 14"/>
          <p:cNvSpPr txBox="1"/>
          <p:nvPr/>
        </p:nvSpPr>
        <p:spPr>
          <a:xfrm>
            <a:off x="5113292" y="722178"/>
            <a:ext cx="16728399" cy="430887"/>
          </a:xfrm>
          <a:prstGeom prst="rect">
            <a:avLst/>
          </a:prstGeom>
          <a:noFill/>
        </p:spPr>
        <p:txBody>
          <a:bodyPr wrap="square" lIns="0" tIns="0" rIns="0" bIns="0" rtlCol="0">
            <a:spAutoFit/>
          </a:bodyPr>
          <a:lstStyle/>
          <a:p>
            <a:r>
              <a:rPr lang="pl-PL" sz="2800" b="1" cap="all" spc="1000" dirty="0">
                <a:solidFill>
                  <a:schemeClr val="accent1"/>
                </a:solidFill>
                <a:latin typeface="Barlow SCK SemiBold" panose="00000706000000000000" pitchFamily="50" charset="-18"/>
                <a:cs typeface="Poppins SemiBold" panose="02000000000000000000" pitchFamily="2" charset="0"/>
              </a:rPr>
              <a:t>ECOTOXICOLOGICAL</a:t>
            </a:r>
            <a:r>
              <a:rPr lang="en-US" sz="2800" b="1" cap="all" spc="1000" dirty="0">
                <a:solidFill>
                  <a:schemeClr val="accent1"/>
                </a:solidFill>
                <a:latin typeface="Barlow SCK SemiBold" panose="00000706000000000000" pitchFamily="50" charset="-18"/>
                <a:cs typeface="Poppins SemiBold" panose="02000000000000000000" pitchFamily="2" charset="0"/>
              </a:rPr>
              <a:t> assessment of washing</a:t>
            </a:r>
            <a:r>
              <a:rPr lang="pl-PL" sz="2800" b="1" cap="all" spc="1000" dirty="0">
                <a:solidFill>
                  <a:schemeClr val="accent1"/>
                </a:solidFill>
                <a:latin typeface="Barlow SCK SemiBold" panose="00000706000000000000" pitchFamily="50" charset="-18"/>
                <a:cs typeface="Poppins SemiBold" panose="02000000000000000000" pitchFamily="2" charset="0"/>
              </a:rPr>
              <a:t>s: </a:t>
            </a:r>
            <a:r>
              <a:rPr lang="pl-PL" sz="2800" b="1" i="1" cap="all" spc="1000" dirty="0">
                <a:solidFill>
                  <a:schemeClr val="accent1"/>
                </a:solidFill>
                <a:latin typeface="Barlow SCK SemiBold" panose="00000706000000000000" pitchFamily="50" charset="-18"/>
                <a:cs typeface="Poppins SemiBold" panose="02000000000000000000" pitchFamily="2" charset="0"/>
              </a:rPr>
              <a:t>LEMNA MINOR</a:t>
            </a:r>
            <a:endParaRPr lang="en-US" sz="2800" b="1" i="1" cap="all" spc="1000" dirty="0">
              <a:solidFill>
                <a:schemeClr val="accent1"/>
              </a:solidFill>
              <a:latin typeface="Barlow SCK SemiBold" panose="00000706000000000000" pitchFamily="50" charset="-18"/>
              <a:cs typeface="Poppins SemiBold" panose="02000000000000000000" pitchFamily="2" charset="0"/>
            </a:endParaRPr>
          </a:p>
        </p:txBody>
      </p:sp>
      <p:cxnSp>
        <p:nvCxnSpPr>
          <p:cNvPr id="16" name="Straight Connector 15"/>
          <p:cNvCxnSpPr/>
          <p:nvPr/>
        </p:nvCxnSpPr>
        <p:spPr>
          <a:xfrm flipH="1">
            <a:off x="0" y="3135631"/>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pic>
        <p:nvPicPr>
          <p:cNvPr id="3" name="Obraz 2">
            <a:extLst>
              <a:ext uri="{FF2B5EF4-FFF2-40B4-BE49-F238E27FC236}">
                <a16:creationId xmlns:a16="http://schemas.microsoft.com/office/drawing/2014/main" id="{986C3D1F-FE99-499E-B3E2-62A5819B3738}"/>
              </a:ext>
            </a:extLst>
          </p:cNvPr>
          <p:cNvPicPr>
            <a:picLocks noChangeAspect="1"/>
          </p:cNvPicPr>
          <p:nvPr/>
        </p:nvPicPr>
        <p:blipFill>
          <a:blip r:embed="rId2"/>
          <a:stretch>
            <a:fillRect/>
          </a:stretch>
        </p:blipFill>
        <p:spPr>
          <a:xfrm>
            <a:off x="13986162" y="1946074"/>
            <a:ext cx="10127673" cy="5654830"/>
          </a:xfrm>
          <a:prstGeom prst="rect">
            <a:avLst/>
          </a:prstGeom>
        </p:spPr>
      </p:pic>
      <p:sp>
        <p:nvSpPr>
          <p:cNvPr id="4" name="Prostokąt: zaokrąglone rogi 3">
            <a:extLst>
              <a:ext uri="{FF2B5EF4-FFF2-40B4-BE49-F238E27FC236}">
                <a16:creationId xmlns:a16="http://schemas.microsoft.com/office/drawing/2014/main" id="{32704CBF-2C80-4FE8-916E-22FF082B6977}"/>
              </a:ext>
            </a:extLst>
          </p:cNvPr>
          <p:cNvSpPr/>
          <p:nvPr/>
        </p:nvSpPr>
        <p:spPr>
          <a:xfrm>
            <a:off x="1239984" y="1619606"/>
            <a:ext cx="10952016" cy="479922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Characterization of washings toxicity in various water matrices (for selected samples)</a:t>
            </a:r>
            <a:r>
              <a:rPr lang="pl-PL" dirty="0"/>
              <a:t>:</a:t>
            </a:r>
          </a:p>
          <a:p>
            <a:pPr marL="571500" indent="-571500" algn="ctr">
              <a:buFont typeface="Arial" panose="020B0604020202020204" pitchFamily="34" charset="0"/>
              <a:buChar char="•"/>
            </a:pPr>
            <a:r>
              <a:rPr lang="en-US" dirty="0"/>
              <a:t>no clear inhibitory effect on the growth of fronds was observed in the analyzed samples.</a:t>
            </a:r>
            <a:endParaRPr lang="pl-PL" dirty="0"/>
          </a:p>
          <a:p>
            <a:pPr marL="571500" indent="-571500" algn="ctr">
              <a:buFont typeface="Arial" panose="020B0604020202020204" pitchFamily="34" charset="0"/>
              <a:buChar char="•"/>
            </a:pPr>
            <a:r>
              <a:rPr lang="en-US" dirty="0"/>
              <a:t>the influence of the variable physicochemical quality of washings on the growth of </a:t>
            </a:r>
            <a:r>
              <a:rPr lang="en-US" i="1" dirty="0" err="1"/>
              <a:t>Lemna</a:t>
            </a:r>
            <a:r>
              <a:rPr lang="en-US" i="1" dirty="0"/>
              <a:t> minor </a:t>
            </a:r>
            <a:r>
              <a:rPr lang="en-US" dirty="0"/>
              <a:t>fronds was noted.</a:t>
            </a:r>
          </a:p>
          <a:p>
            <a:pPr algn="ctr"/>
            <a:endParaRPr lang="pl-PL" dirty="0"/>
          </a:p>
        </p:txBody>
      </p:sp>
      <p:pic>
        <p:nvPicPr>
          <p:cNvPr id="5" name="Obraz 4">
            <a:extLst>
              <a:ext uri="{FF2B5EF4-FFF2-40B4-BE49-F238E27FC236}">
                <a16:creationId xmlns:a16="http://schemas.microsoft.com/office/drawing/2014/main" id="{A16DC077-8F84-41C1-8682-BE8A48EB92B3}"/>
              </a:ext>
            </a:extLst>
          </p:cNvPr>
          <p:cNvPicPr>
            <a:picLocks noChangeAspect="1"/>
          </p:cNvPicPr>
          <p:nvPr/>
        </p:nvPicPr>
        <p:blipFill>
          <a:blip r:embed="rId3"/>
          <a:stretch>
            <a:fillRect/>
          </a:stretch>
        </p:blipFill>
        <p:spPr>
          <a:xfrm>
            <a:off x="13986162" y="7600904"/>
            <a:ext cx="10127673" cy="5654830"/>
          </a:xfrm>
          <a:prstGeom prst="rect">
            <a:avLst/>
          </a:prstGeom>
        </p:spPr>
      </p:pic>
      <p:pic>
        <p:nvPicPr>
          <p:cNvPr id="6" name="Obraz 5">
            <a:extLst>
              <a:ext uri="{FF2B5EF4-FFF2-40B4-BE49-F238E27FC236}">
                <a16:creationId xmlns:a16="http://schemas.microsoft.com/office/drawing/2014/main" id="{19B62569-51FD-4E3F-81C2-1FB798B5AA8B}"/>
              </a:ext>
            </a:extLst>
          </p:cNvPr>
          <p:cNvPicPr>
            <a:picLocks noChangeAspect="1"/>
          </p:cNvPicPr>
          <p:nvPr/>
        </p:nvPicPr>
        <p:blipFill>
          <a:blip r:embed="rId4"/>
          <a:stretch>
            <a:fillRect/>
          </a:stretch>
        </p:blipFill>
        <p:spPr>
          <a:xfrm>
            <a:off x="1674813" y="6526036"/>
            <a:ext cx="9796750" cy="5470058"/>
          </a:xfrm>
          <a:prstGeom prst="rect">
            <a:avLst/>
          </a:prstGeom>
        </p:spPr>
      </p:pic>
      <p:sp>
        <p:nvSpPr>
          <p:cNvPr id="7" name="Prostokąt: zaokrąglone rogi 6">
            <a:extLst>
              <a:ext uri="{FF2B5EF4-FFF2-40B4-BE49-F238E27FC236}">
                <a16:creationId xmlns:a16="http://schemas.microsoft.com/office/drawing/2014/main" id="{B7CF5904-5FD8-4E43-AAD6-D4FA124CE91F}"/>
              </a:ext>
            </a:extLst>
          </p:cNvPr>
          <p:cNvSpPr/>
          <p:nvPr/>
        </p:nvSpPr>
        <p:spPr>
          <a:xfrm>
            <a:off x="3982389" y="6546814"/>
            <a:ext cx="2951018" cy="215526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err="1"/>
              <a:t>Sample</a:t>
            </a:r>
            <a:r>
              <a:rPr lang="pl-PL" sz="2400" dirty="0"/>
              <a:t> D1 (100% </a:t>
            </a:r>
            <a:r>
              <a:rPr lang="pl-PL" sz="2400" dirty="0" err="1"/>
              <a:t>washings</a:t>
            </a:r>
            <a:r>
              <a:rPr lang="pl-PL" sz="2400" dirty="0"/>
              <a:t> </a:t>
            </a:r>
            <a:r>
              <a:rPr lang="pl-PL" sz="2400" dirty="0" err="1"/>
              <a:t>solution</a:t>
            </a:r>
            <a:r>
              <a:rPr lang="pl-PL" sz="2400" dirty="0"/>
              <a:t>):</a:t>
            </a:r>
          </a:p>
          <a:p>
            <a:pPr algn="ctr"/>
            <a:r>
              <a:rPr lang="pl-PL" sz="2400" dirty="0"/>
              <a:t>TSS: 36 mg/L</a:t>
            </a:r>
          </a:p>
          <a:p>
            <a:pPr algn="ctr"/>
            <a:r>
              <a:rPr lang="pl-PL" sz="2400" dirty="0"/>
              <a:t>TOC: 18.40 </a:t>
            </a:r>
            <a:r>
              <a:rPr lang="pl-PL" sz="2400" dirty="0" err="1"/>
              <a:t>mgC</a:t>
            </a:r>
            <a:r>
              <a:rPr lang="pl-PL" sz="2400" dirty="0"/>
              <a:t>/L</a:t>
            </a:r>
          </a:p>
          <a:p>
            <a:pPr algn="ctr"/>
            <a:r>
              <a:rPr lang="pl-PL" sz="2400" dirty="0"/>
              <a:t>0.85 </a:t>
            </a:r>
            <a:r>
              <a:rPr lang="pl-PL" sz="2400" dirty="0" err="1"/>
              <a:t>mgAl</a:t>
            </a:r>
            <a:r>
              <a:rPr lang="pl-PL" sz="2400" dirty="0"/>
              <a:t>/L</a:t>
            </a:r>
          </a:p>
        </p:txBody>
      </p:sp>
      <p:sp>
        <p:nvSpPr>
          <p:cNvPr id="8" name="Prostokąt: zaokrąglone rogi 7">
            <a:extLst>
              <a:ext uri="{FF2B5EF4-FFF2-40B4-BE49-F238E27FC236}">
                <a16:creationId xmlns:a16="http://schemas.microsoft.com/office/drawing/2014/main" id="{B70806ED-4383-4252-A70B-53631BBD091A}"/>
              </a:ext>
            </a:extLst>
          </p:cNvPr>
          <p:cNvSpPr/>
          <p:nvPr/>
        </p:nvSpPr>
        <p:spPr>
          <a:xfrm>
            <a:off x="16333716" y="1491619"/>
            <a:ext cx="2951018" cy="215526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err="1"/>
              <a:t>Sample</a:t>
            </a:r>
            <a:r>
              <a:rPr lang="pl-PL" sz="2400" dirty="0"/>
              <a:t> D4 (100% </a:t>
            </a:r>
            <a:r>
              <a:rPr lang="pl-PL" sz="2400" dirty="0" err="1"/>
              <a:t>washings</a:t>
            </a:r>
            <a:r>
              <a:rPr lang="pl-PL" sz="2400" dirty="0"/>
              <a:t> </a:t>
            </a:r>
            <a:r>
              <a:rPr lang="pl-PL" sz="2400" dirty="0" err="1"/>
              <a:t>solution</a:t>
            </a:r>
            <a:r>
              <a:rPr lang="pl-PL" sz="2400" dirty="0"/>
              <a:t>):</a:t>
            </a:r>
          </a:p>
          <a:p>
            <a:pPr algn="ctr"/>
            <a:r>
              <a:rPr lang="pl-PL" sz="2400" dirty="0"/>
              <a:t>TSS: 38 mg/L</a:t>
            </a:r>
          </a:p>
          <a:p>
            <a:pPr algn="ctr"/>
            <a:r>
              <a:rPr lang="pl-PL" sz="2400" dirty="0"/>
              <a:t>TOC: 29.30 </a:t>
            </a:r>
            <a:r>
              <a:rPr lang="pl-PL" sz="2400" dirty="0" err="1"/>
              <a:t>mgC</a:t>
            </a:r>
            <a:r>
              <a:rPr lang="pl-PL" sz="2400" dirty="0"/>
              <a:t>/L</a:t>
            </a:r>
          </a:p>
          <a:p>
            <a:pPr algn="ctr"/>
            <a:r>
              <a:rPr lang="pl-PL" sz="2400" dirty="0"/>
              <a:t>0.75 </a:t>
            </a:r>
            <a:r>
              <a:rPr lang="pl-PL" sz="2400" dirty="0" err="1"/>
              <a:t>mgAl</a:t>
            </a:r>
            <a:r>
              <a:rPr lang="pl-PL" sz="2400" dirty="0"/>
              <a:t>/L</a:t>
            </a:r>
          </a:p>
        </p:txBody>
      </p:sp>
      <p:sp>
        <p:nvSpPr>
          <p:cNvPr id="9" name="Prostokąt: zaokrąglone rogi 8">
            <a:extLst>
              <a:ext uri="{FF2B5EF4-FFF2-40B4-BE49-F238E27FC236}">
                <a16:creationId xmlns:a16="http://schemas.microsoft.com/office/drawing/2014/main" id="{CDE2EBEE-3D4C-4039-AE75-DDA490BDC442}"/>
              </a:ext>
            </a:extLst>
          </p:cNvPr>
          <p:cNvSpPr/>
          <p:nvPr/>
        </p:nvSpPr>
        <p:spPr>
          <a:xfrm>
            <a:off x="16337815" y="7624444"/>
            <a:ext cx="2951018" cy="215526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err="1"/>
              <a:t>Sample</a:t>
            </a:r>
            <a:r>
              <a:rPr lang="pl-PL" sz="2400" dirty="0"/>
              <a:t> D8 (100% </a:t>
            </a:r>
            <a:r>
              <a:rPr lang="pl-PL" sz="2400" dirty="0" err="1"/>
              <a:t>washings</a:t>
            </a:r>
            <a:r>
              <a:rPr lang="pl-PL" sz="2400" dirty="0"/>
              <a:t> </a:t>
            </a:r>
            <a:r>
              <a:rPr lang="pl-PL" sz="2400" dirty="0" err="1"/>
              <a:t>solution</a:t>
            </a:r>
            <a:r>
              <a:rPr lang="pl-PL" sz="2400" dirty="0"/>
              <a:t>):</a:t>
            </a:r>
          </a:p>
          <a:p>
            <a:pPr algn="ctr"/>
            <a:r>
              <a:rPr lang="pl-PL" sz="2400" dirty="0"/>
              <a:t>TSS: 28 mg/L</a:t>
            </a:r>
          </a:p>
          <a:p>
            <a:pPr algn="ctr"/>
            <a:r>
              <a:rPr lang="pl-PL" sz="2400" dirty="0"/>
              <a:t>TOC: 19.88 </a:t>
            </a:r>
            <a:r>
              <a:rPr lang="pl-PL" sz="2400" dirty="0" err="1"/>
              <a:t>mgC</a:t>
            </a:r>
            <a:r>
              <a:rPr lang="pl-PL" sz="2400" dirty="0"/>
              <a:t>/L</a:t>
            </a:r>
          </a:p>
          <a:p>
            <a:pPr algn="ctr"/>
            <a:r>
              <a:rPr lang="pl-PL" sz="2400" dirty="0"/>
              <a:t>0.68 </a:t>
            </a:r>
            <a:r>
              <a:rPr lang="pl-PL" sz="2400" dirty="0" err="1"/>
              <a:t>mgAl</a:t>
            </a:r>
            <a:r>
              <a:rPr lang="pl-PL" sz="2400" dirty="0"/>
              <a:t>/L</a:t>
            </a:r>
          </a:p>
        </p:txBody>
      </p:sp>
    </p:spTree>
    <p:extLst>
      <p:ext uri="{BB962C8B-B14F-4D97-AF65-F5344CB8AC3E}">
        <p14:creationId xmlns:p14="http://schemas.microsoft.com/office/powerpoint/2010/main" val="41251172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2037584" y="383624"/>
            <a:ext cx="7884306" cy="1107996"/>
          </a:xfrm>
          <a:prstGeom prst="rect">
            <a:avLst/>
          </a:prstGeom>
          <a:noFill/>
        </p:spPr>
        <p:txBody>
          <a:bodyPr wrap="square" lIns="0" tIns="0" rIns="0" bIns="0" rtlCol="0">
            <a:spAutoFit/>
          </a:bodyPr>
          <a:lstStyle/>
          <a:p>
            <a:r>
              <a:rPr lang="en-US" sz="7200" dirty="0">
                <a:solidFill>
                  <a:schemeClr val="accent1"/>
                </a:solidFill>
                <a:latin typeface="Barlow SCK SemiBold" panose="00000706000000000000" pitchFamily="50" charset="-18"/>
                <a:cs typeface="Poppins SemiBold" panose="02000000000000000000" pitchFamily="2" charset="0"/>
              </a:rPr>
              <a:t>Results</a:t>
            </a:r>
          </a:p>
        </p:txBody>
      </p:sp>
      <p:sp>
        <p:nvSpPr>
          <p:cNvPr id="15" name="TextBox 14"/>
          <p:cNvSpPr txBox="1"/>
          <p:nvPr/>
        </p:nvSpPr>
        <p:spPr>
          <a:xfrm>
            <a:off x="5134074" y="722178"/>
            <a:ext cx="16416671" cy="430887"/>
          </a:xfrm>
          <a:prstGeom prst="rect">
            <a:avLst/>
          </a:prstGeom>
          <a:noFill/>
        </p:spPr>
        <p:txBody>
          <a:bodyPr wrap="square" lIns="0" tIns="0" rIns="0" bIns="0" rtlCol="0">
            <a:spAutoFit/>
          </a:bodyPr>
          <a:lstStyle/>
          <a:p>
            <a:r>
              <a:rPr lang="pl-PL" sz="2800" b="1" cap="all" spc="1000" dirty="0">
                <a:solidFill>
                  <a:schemeClr val="accent1"/>
                </a:solidFill>
                <a:latin typeface="Barlow SCK SemiBold" panose="00000706000000000000" pitchFamily="50" charset="-18"/>
                <a:cs typeface="Poppins SemiBold" panose="02000000000000000000" pitchFamily="2" charset="0"/>
              </a:rPr>
              <a:t>ECOTOXICOLOGICAL</a:t>
            </a:r>
            <a:r>
              <a:rPr lang="en-US" sz="2800" b="1" cap="all" spc="1000" dirty="0">
                <a:solidFill>
                  <a:schemeClr val="accent1"/>
                </a:solidFill>
                <a:latin typeface="Barlow SCK SemiBold" panose="00000706000000000000" pitchFamily="50" charset="-18"/>
                <a:cs typeface="Poppins SemiBold" panose="02000000000000000000" pitchFamily="2" charset="0"/>
              </a:rPr>
              <a:t> assessment of washings</a:t>
            </a:r>
            <a:r>
              <a:rPr lang="pl-PL" sz="2800" b="1" cap="all" spc="1000" dirty="0">
                <a:solidFill>
                  <a:schemeClr val="accent1"/>
                </a:solidFill>
                <a:latin typeface="Barlow SCK SemiBold" panose="00000706000000000000" pitchFamily="50" charset="-18"/>
                <a:cs typeface="Poppins SemiBold" panose="02000000000000000000" pitchFamily="2" charset="0"/>
              </a:rPr>
              <a:t>: </a:t>
            </a:r>
            <a:r>
              <a:rPr lang="pl-PL" sz="2800" b="1" i="1" cap="all" spc="1000" dirty="0">
                <a:solidFill>
                  <a:schemeClr val="accent1"/>
                </a:solidFill>
                <a:latin typeface="Barlow SCK SemiBold" panose="00000706000000000000" pitchFamily="50" charset="-18"/>
                <a:cs typeface="Poppins SemiBold" panose="02000000000000000000" pitchFamily="2" charset="0"/>
              </a:rPr>
              <a:t>LEMNA MINOR</a:t>
            </a:r>
            <a:endParaRPr lang="en-US" sz="2800" b="1" i="1" cap="all" spc="1000" dirty="0">
              <a:solidFill>
                <a:schemeClr val="accent1"/>
              </a:solidFill>
              <a:latin typeface="Barlow SCK SemiBold" panose="00000706000000000000" pitchFamily="50" charset="-18"/>
              <a:cs typeface="Poppins SemiBold" panose="02000000000000000000" pitchFamily="2" charset="0"/>
            </a:endParaRPr>
          </a:p>
        </p:txBody>
      </p:sp>
      <p:cxnSp>
        <p:nvCxnSpPr>
          <p:cNvPr id="16" name="Straight Connector 15"/>
          <p:cNvCxnSpPr/>
          <p:nvPr/>
        </p:nvCxnSpPr>
        <p:spPr>
          <a:xfrm flipH="1">
            <a:off x="0" y="3135631"/>
            <a:ext cx="1674813" cy="0"/>
          </a:xfrm>
          <a:prstGeom prst="line">
            <a:avLst/>
          </a:prstGeom>
          <a:ln w="76200">
            <a:solidFill>
              <a:srgbClr val="FBBA00"/>
            </a:solidFill>
          </a:ln>
        </p:spPr>
        <p:style>
          <a:lnRef idx="1">
            <a:schemeClr val="accent1"/>
          </a:lnRef>
          <a:fillRef idx="0">
            <a:schemeClr val="accent1"/>
          </a:fillRef>
          <a:effectRef idx="0">
            <a:schemeClr val="accent1"/>
          </a:effectRef>
          <a:fontRef idx="minor">
            <a:schemeClr val="tx1"/>
          </a:fontRef>
        </p:style>
      </p:cxnSp>
      <p:pic>
        <p:nvPicPr>
          <p:cNvPr id="2" name="Obraz 1">
            <a:extLst>
              <a:ext uri="{FF2B5EF4-FFF2-40B4-BE49-F238E27FC236}">
                <a16:creationId xmlns:a16="http://schemas.microsoft.com/office/drawing/2014/main" id="{6FA1BAA5-E724-4105-934A-FD2CC8722BF5}"/>
              </a:ext>
            </a:extLst>
          </p:cNvPr>
          <p:cNvPicPr>
            <a:picLocks noChangeAspect="1"/>
          </p:cNvPicPr>
          <p:nvPr/>
        </p:nvPicPr>
        <p:blipFill>
          <a:blip r:embed="rId2"/>
          <a:stretch>
            <a:fillRect/>
          </a:stretch>
        </p:blipFill>
        <p:spPr>
          <a:xfrm>
            <a:off x="10182512" y="3747200"/>
            <a:ext cx="14201488" cy="7941387"/>
          </a:xfrm>
          <a:prstGeom prst="rect">
            <a:avLst/>
          </a:prstGeom>
        </p:spPr>
      </p:pic>
      <p:sp>
        <p:nvSpPr>
          <p:cNvPr id="3" name="Prostokąt: zaokrąglone rogi 2">
            <a:extLst>
              <a:ext uri="{FF2B5EF4-FFF2-40B4-BE49-F238E27FC236}">
                <a16:creationId xmlns:a16="http://schemas.microsoft.com/office/drawing/2014/main" id="{591E38B1-BD39-4B58-A73B-7058A1CB7EBF}"/>
              </a:ext>
            </a:extLst>
          </p:cNvPr>
          <p:cNvSpPr/>
          <p:nvPr/>
        </p:nvSpPr>
        <p:spPr>
          <a:xfrm>
            <a:off x="503729" y="4452374"/>
            <a:ext cx="9678783" cy="546055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Characterization of washings toxicity in various water matrices (for </a:t>
            </a:r>
            <a:r>
              <a:rPr lang="pl-PL" dirty="0" err="1"/>
              <a:t>all</a:t>
            </a:r>
            <a:r>
              <a:rPr lang="pl-PL" dirty="0"/>
              <a:t> </a:t>
            </a:r>
            <a:r>
              <a:rPr lang="pl-PL" dirty="0" err="1"/>
              <a:t>samples</a:t>
            </a:r>
            <a:r>
              <a:rPr lang="pl-PL" dirty="0"/>
              <a:t>):</a:t>
            </a:r>
          </a:p>
          <a:p>
            <a:pPr marL="571500" indent="-571500" algn="ctr">
              <a:buFont typeface="Arial" panose="020B0604020202020204" pitchFamily="34" charset="0"/>
              <a:buChar char="•"/>
            </a:pPr>
            <a:r>
              <a:rPr lang="en-US" dirty="0"/>
              <a:t>mean inhibition</a:t>
            </a:r>
            <a:r>
              <a:rPr lang="pl-PL" dirty="0"/>
              <a:t> </a:t>
            </a:r>
            <a:r>
              <a:rPr lang="pl-PL" dirty="0" err="1"/>
              <a:t>growth</a:t>
            </a:r>
            <a:r>
              <a:rPr lang="pl-PL" dirty="0"/>
              <a:t> </a:t>
            </a:r>
            <a:r>
              <a:rPr lang="pl-PL" dirty="0" err="1"/>
              <a:t>rate</a:t>
            </a:r>
            <a:r>
              <a:rPr lang="pl-PL" dirty="0"/>
              <a:t> </a:t>
            </a:r>
            <a:r>
              <a:rPr lang="en-US" dirty="0"/>
              <a:t>ranged from growth stimulation to low toxicity.</a:t>
            </a:r>
            <a:endParaRPr lang="pl-PL" dirty="0"/>
          </a:p>
          <a:p>
            <a:pPr marL="571500" indent="-571500" algn="ctr">
              <a:buFont typeface="Arial" panose="020B0604020202020204" pitchFamily="34" charset="0"/>
              <a:buChar char="•"/>
            </a:pPr>
            <a:r>
              <a:rPr lang="en-US" dirty="0"/>
              <a:t>the most common growth stimulation was recorded for washings solutions with tap water.</a:t>
            </a:r>
          </a:p>
          <a:p>
            <a:pPr algn="ctr"/>
            <a:endParaRPr lang="pl-PL" dirty="0"/>
          </a:p>
        </p:txBody>
      </p:sp>
    </p:spTree>
    <p:extLst>
      <p:ext uri="{BB962C8B-B14F-4D97-AF65-F5344CB8AC3E}">
        <p14:creationId xmlns:p14="http://schemas.microsoft.com/office/powerpoint/2010/main" val="24071221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Office Theme">
  <a:themeElements>
    <a:clrScheme name="Custom 1">
      <a:dk1>
        <a:srgbClr val="000000"/>
      </a:dk1>
      <a:lt1>
        <a:sysClr val="window" lastClr="FFFFFF"/>
      </a:lt1>
      <a:dk2>
        <a:srgbClr val="000000"/>
      </a:dk2>
      <a:lt2>
        <a:srgbClr val="E4E6E8"/>
      </a:lt2>
      <a:accent1>
        <a:srgbClr val="000000"/>
      </a:accent1>
      <a:accent2>
        <a:srgbClr val="7F7F7F"/>
      </a:accent2>
      <a:accent3>
        <a:srgbClr val="A7A7A7"/>
      </a:accent3>
      <a:accent4>
        <a:srgbClr val="000000"/>
      </a:accent4>
      <a:accent5>
        <a:srgbClr val="7F7F7F"/>
      </a:accent5>
      <a:accent6>
        <a:srgbClr val="DCDDD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6500</TotalTime>
  <Words>2565</Words>
  <Application>Microsoft Office PowerPoint</Application>
  <PresentationFormat>Niestandardowy</PresentationFormat>
  <Paragraphs>378</Paragraphs>
  <Slides>14</Slides>
  <Notes>5</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14</vt:i4>
      </vt:variant>
    </vt:vector>
  </HeadingPairs>
  <TitlesOfParts>
    <vt:vector size="23" baseType="lpstr">
      <vt:lpstr>Arial</vt:lpstr>
      <vt:lpstr>Barlow SCK SemiBold</vt:lpstr>
      <vt:lpstr>Calibri</vt:lpstr>
      <vt:lpstr>Cambria Math</vt:lpstr>
      <vt:lpstr>Montserrat Light</vt:lpstr>
      <vt:lpstr>Montserrat SemiBold</vt:lpstr>
      <vt:lpstr>Palatino Linotype</vt:lpstr>
      <vt:lpstr>Wingdings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JafarDesigns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JafarDesigns</dc:creator>
  <cp:lastModifiedBy>Edyta Łaskawiec</cp:lastModifiedBy>
  <cp:revision>927</cp:revision>
  <dcterms:created xsi:type="dcterms:W3CDTF">2016-06-20T18:47:00Z</dcterms:created>
  <dcterms:modified xsi:type="dcterms:W3CDTF">2020-11-09T19:49:26Z</dcterms:modified>
</cp:coreProperties>
</file>