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85" r:id="rId2"/>
    <p:sldId id="489" r:id="rId3"/>
    <p:sldId id="492" r:id="rId4"/>
    <p:sldId id="494" r:id="rId5"/>
    <p:sldId id="496" r:id="rId6"/>
    <p:sldId id="451" r:id="rId7"/>
    <p:sldId id="497" r:id="rId8"/>
    <p:sldId id="499" r:id="rId9"/>
    <p:sldId id="455" r:id="rId10"/>
  </p:sldIdLst>
  <p:sldSz cx="12192000" cy="6858000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 Quo" initials="JQ" lastIdx="1" clrIdx="0">
    <p:extLst>
      <p:ext uri="{19B8F6BF-5375-455C-9EA6-DF929625EA0E}">
        <p15:presenceInfo xmlns:p15="http://schemas.microsoft.com/office/powerpoint/2012/main" userId="f6d75f4f6c351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B00"/>
    <a:srgbClr val="36C236"/>
    <a:srgbClr val="2192EF"/>
    <a:srgbClr val="5EC58C"/>
    <a:srgbClr val="F57A76"/>
    <a:srgbClr val="A574F6"/>
    <a:srgbClr val="79B8F6"/>
    <a:srgbClr val="F9C14A"/>
    <a:srgbClr val="F66FB7"/>
    <a:srgbClr val="35B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79890" autoAdjust="0"/>
  </p:normalViewPr>
  <p:slideViewPr>
    <p:cSldViewPr snapToGrid="0" snapToObjects="1">
      <p:cViewPr varScale="1">
        <p:scale>
          <a:sx n="180" d="100"/>
          <a:sy n="180" d="100"/>
        </p:scale>
        <p:origin x="3000" y="176"/>
      </p:cViewPr>
      <p:guideLst>
        <p:guide orient="horz" pos="2682"/>
        <p:guide pos="756"/>
      </p:guideLst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4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Montserrat"/>
                <a:ea typeface="+mj-ea"/>
                <a:cs typeface="+mj-cs"/>
              </a:defRPr>
            </a:pPr>
            <a:r>
              <a:rPr lang="de-DE"/>
              <a:t>Demographic transition </a:t>
            </a:r>
          </a:p>
          <a:p>
            <a:pPr>
              <a:defRPr/>
            </a:pPr>
            <a:r>
              <a:rPr lang="de-DE"/>
              <a:t>in Germany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Montserrat"/>
              <a:ea typeface="+mj-ea"/>
              <a:cs typeface="+mj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of population over the age of 80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</c:v>
                </c:pt>
                <c:pt idx="1">
                  <c:v>7.7</c:v>
                </c:pt>
                <c:pt idx="2">
                  <c:v>9.9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D-6845-B854-857E0F296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58274096"/>
        <c:axId val="1158238080"/>
      </c:barChar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people in need of care [millions]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</c:v>
                </c:pt>
                <c:pt idx="1">
                  <c:v>4.8</c:v>
                </c:pt>
                <c:pt idx="2">
                  <c:v>5.3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4-D944-A07D-20CEAD68B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37357375"/>
        <c:axId val="405124079"/>
      </c:barChart>
      <c:catAx>
        <c:axId val="115827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r>
                  <a:rPr lang="de-DE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Montserra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endParaRPr lang="en-DE"/>
          </a:p>
        </c:txPr>
        <c:crossAx val="1158238080"/>
        <c:crosses val="autoZero"/>
        <c:auto val="1"/>
        <c:lblAlgn val="ctr"/>
        <c:lblOffset val="100"/>
        <c:noMultiLvlLbl val="0"/>
      </c:catAx>
      <c:valAx>
        <c:axId val="115823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Montserra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accent2"/>
                    </a:solidFill>
                  </a:rPr>
                  <a:t>% of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2"/>
                  </a:solidFill>
                  <a:latin typeface="Montserra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Montserrat"/>
                <a:ea typeface="+mn-ea"/>
                <a:cs typeface="+mn-cs"/>
              </a:defRPr>
            </a:pPr>
            <a:endParaRPr lang="en-DE"/>
          </a:p>
        </c:txPr>
        <c:crossAx val="1158274096"/>
        <c:crossesAt val="1"/>
        <c:crossBetween val="between"/>
      </c:valAx>
      <c:valAx>
        <c:axId val="405124079"/>
        <c:scaling>
          <c:orientation val="minMax"/>
          <c:max val="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Montserra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accent3"/>
                    </a:solidFill>
                  </a:rPr>
                  <a:t>people [millions]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3"/>
                  </a:solidFill>
                  <a:latin typeface="Montserra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Montserrat"/>
                <a:ea typeface="+mn-ea"/>
                <a:cs typeface="+mn-cs"/>
              </a:defRPr>
            </a:pPr>
            <a:endParaRPr lang="en-DE"/>
          </a:p>
        </c:txPr>
        <c:crossAx val="437357375"/>
        <c:crosses val="max"/>
        <c:crossBetween val="between"/>
      </c:valAx>
      <c:catAx>
        <c:axId val="437357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5124079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ontserra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latin typeface="Montserrat"/>
        </a:defRPr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141413" y="128588"/>
            <a:ext cx="3398837" cy="652462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9219" name="Gruppierung 2"/>
          <p:cNvGrpSpPr>
            <a:grpSpLocks/>
          </p:cNvGrpSpPr>
          <p:nvPr/>
        </p:nvGrpSpPr>
        <p:grpSpPr bwMode="auto">
          <a:xfrm>
            <a:off x="1133475" y="0"/>
            <a:ext cx="5664200" cy="77788"/>
            <a:chOff x="1143000" y="-2"/>
            <a:chExt cx="5714999" cy="108000"/>
          </a:xfrm>
        </p:grpSpPr>
        <p:sp>
          <p:nvSpPr>
            <p:cNvPr id="7" name="Rechteck 6"/>
            <p:cNvSpPr/>
            <p:nvPr userDrawn="1"/>
          </p:nvSpPr>
          <p:spPr bwMode="auto">
            <a:xfrm>
              <a:off x="1143000" y="-2"/>
              <a:ext cx="1800353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 bwMode="auto">
            <a:xfrm>
              <a:off x="2943353" y="-2"/>
              <a:ext cx="1801955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 bwMode="auto">
            <a:xfrm>
              <a:off x="4745308" y="-2"/>
              <a:ext cx="2112691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700588" y="388938"/>
            <a:ext cx="955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ts val="1175"/>
              </a:lnSpc>
            </a:pPr>
            <a:r>
              <a:rPr lang="de-DE" altLang="de-DE" sz="900"/>
              <a:t>Chart</a:t>
            </a:r>
            <a:r>
              <a:rPr lang="de-DE" altLang="de-DE" sz="900">
                <a:solidFill>
                  <a:srgbClr val="000000"/>
                </a:solidFill>
              </a:rPr>
              <a:t>: </a:t>
            </a:r>
            <a:fld id="{DEABD8D7-DB7D-4262-BD90-67B58EBF3A4F}" type="slidenum">
              <a:rPr lang="de-DE" altLang="de-DE" sz="900">
                <a:solidFill>
                  <a:srgbClr val="000000"/>
                </a:solidFill>
              </a:rPr>
              <a:pPr eaLnBrk="0" hangingPunct="0">
                <a:lnSpc>
                  <a:spcPts val="1175"/>
                </a:lnSpc>
              </a:pPr>
              <a:t>‹#›</a:t>
            </a:fld>
            <a:endParaRPr lang="de-DE" altLang="de-DE" sz="900"/>
          </a:p>
        </p:txBody>
      </p:sp>
      <p:pic>
        <p:nvPicPr>
          <p:cNvPr id="9221" name="Bild 7" descr="Logo_17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9096375"/>
            <a:ext cx="1041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700588" y="139700"/>
            <a:ext cx="1042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de-DE"/>
            </a:defPPr>
            <a:lvl1pPr algn="l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fld id="{3A6DA0C8-B110-EF42-9B42-44D642A5B286}" type="datetime1">
              <a:rPr lang="de-DE" sz="900" smtClean="0"/>
              <a:pPr>
                <a:lnSpc>
                  <a:spcPts val="1180"/>
                </a:lnSpc>
                <a:defRPr/>
              </a:pPr>
              <a:t>26.10.20</a:t>
            </a:fld>
            <a:endParaRPr lang="de-DE" sz="900" dirty="0"/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>
          <a:xfrm>
            <a:off x="1133475" y="9105900"/>
            <a:ext cx="3924300" cy="89535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r>
              <a:rPr lang="de-DE" sz="900" dirty="0"/>
              <a:t>Prof. Dr. Elisabeth Exempel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Ggf. Funktionsbezeichnung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Instituts- und/oder Fakultäts-, Referats-, Teambezeichnung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</a:rPr>
              <a:t>maximal drei Zeilen möglich (editierbar im </a:t>
            </a:r>
            <a:r>
              <a:rPr lang="de-DE" sz="900" b="0" dirty="0" err="1">
                <a:solidFill>
                  <a:schemeClr val="tx1"/>
                </a:solidFill>
              </a:rPr>
              <a:t>Foliemaster</a:t>
            </a:r>
            <a:r>
              <a:rPr lang="de-DE" sz="9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180"/>
              </a:lnSpc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69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7663" y="744538"/>
            <a:ext cx="4978400" cy="2800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33475" y="3697288"/>
            <a:ext cx="5414963" cy="4784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141413" y="150813"/>
            <a:ext cx="3398837" cy="4826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7173" name="Gruppierung 1"/>
          <p:cNvGrpSpPr>
            <a:grpSpLocks/>
          </p:cNvGrpSpPr>
          <p:nvPr/>
        </p:nvGrpSpPr>
        <p:grpSpPr bwMode="auto">
          <a:xfrm>
            <a:off x="1133475" y="0"/>
            <a:ext cx="5664200" cy="77788"/>
            <a:chOff x="1143000" y="-2"/>
            <a:chExt cx="5714999" cy="108000"/>
          </a:xfrm>
        </p:grpSpPr>
        <p:sp>
          <p:nvSpPr>
            <p:cNvPr id="9" name="Rechteck 8"/>
            <p:cNvSpPr/>
            <p:nvPr/>
          </p:nvSpPr>
          <p:spPr bwMode="auto">
            <a:xfrm>
              <a:off x="1143000" y="-2"/>
              <a:ext cx="1800353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43353" y="-2"/>
              <a:ext cx="1801955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745308" y="-2"/>
              <a:ext cx="2112691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4700588" y="411163"/>
            <a:ext cx="955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ts val="1175"/>
              </a:lnSpc>
            </a:pPr>
            <a:r>
              <a:rPr lang="de-DE" altLang="de-DE" sz="900"/>
              <a:t>Chart</a:t>
            </a:r>
            <a:r>
              <a:rPr lang="de-DE" altLang="de-DE" sz="900">
                <a:solidFill>
                  <a:srgbClr val="000000"/>
                </a:solidFill>
              </a:rPr>
              <a:t>: </a:t>
            </a:r>
            <a:fld id="{461BB4A2-88BF-4F1A-ADC3-F64B0D1FA15C}" type="slidenum">
              <a:rPr lang="de-DE" altLang="de-DE" sz="900">
                <a:solidFill>
                  <a:srgbClr val="000000"/>
                </a:solidFill>
              </a:rPr>
              <a:pPr eaLnBrk="0" hangingPunct="0">
                <a:lnSpc>
                  <a:spcPts val="1175"/>
                </a:lnSpc>
              </a:pPr>
              <a:t>‹#›</a:t>
            </a:fld>
            <a:endParaRPr lang="de-DE" altLang="de-DE" sz="900"/>
          </a:p>
        </p:txBody>
      </p:sp>
      <p:pic>
        <p:nvPicPr>
          <p:cNvPr id="7175" name="Bild 7" descr="Logo_17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8851900"/>
            <a:ext cx="1041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4700588" y="161925"/>
            <a:ext cx="1042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de-DE"/>
            </a:defPPr>
            <a:lvl1pPr algn="l" rtl="0" eaLnBrk="0" fontAlgn="base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fld id="{3A6DA0C8-B110-EF42-9B42-44D642A5B286}" type="datetime1">
              <a:rPr lang="de-DE" sz="900" smtClean="0"/>
              <a:pPr>
                <a:lnSpc>
                  <a:spcPts val="1180"/>
                </a:lnSpc>
                <a:defRPr/>
              </a:pPr>
              <a:t>26.10.20</a:t>
            </a:fld>
            <a:endParaRPr lang="de-DE" sz="900" dirty="0"/>
          </a:p>
        </p:txBody>
      </p:sp>
      <p:sp>
        <p:nvSpPr>
          <p:cNvPr id="15" name="Fußzeilenplatzhalter 3"/>
          <p:cNvSpPr txBox="1">
            <a:spLocks/>
          </p:cNvSpPr>
          <p:nvPr/>
        </p:nvSpPr>
        <p:spPr>
          <a:xfrm>
            <a:off x="1133475" y="8861425"/>
            <a:ext cx="3924300" cy="89535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r>
              <a:rPr lang="de-DE" sz="900" dirty="0"/>
              <a:t>Prof. Dr. Elisabeth Exempel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Ggf. Funktionsbezeichnung</a:t>
            </a:r>
          </a:p>
          <a:p>
            <a:pPr>
              <a:lnSpc>
                <a:spcPts val="1180"/>
              </a:lnSpc>
              <a:defRPr/>
            </a:pPr>
            <a:r>
              <a:rPr lang="de-DE" sz="900" b="0" dirty="0">
                <a:solidFill>
                  <a:schemeClr val="tx1"/>
                </a:solidFill>
              </a:rPr>
              <a:t>Instituts- und/oder Fakultäts-, Referats-, Teambezeichnung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</a:rPr>
              <a:t>maximal drei Zeilen möglich (editierbar im </a:t>
            </a:r>
            <a:r>
              <a:rPr lang="de-DE" sz="900" b="0" dirty="0" err="1">
                <a:solidFill>
                  <a:schemeClr val="tx1"/>
                </a:solidFill>
              </a:rPr>
              <a:t>Foliemaster</a:t>
            </a:r>
            <a:r>
              <a:rPr lang="de-DE" sz="9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180"/>
              </a:lnSpc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18125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81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48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83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6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744538"/>
            <a:ext cx="4978400" cy="2800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15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84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0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CEC3-FBB6-3A4B-86A9-1919523F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3E6D4-2DA3-ED45-B95D-96B3154F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70B00-7008-4535-A03C-5ED584CA80EB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86C9-08A9-094F-8650-582B75094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297CD77D-B4CD-4177-B2B6-FFDA7A317B1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C7DFF89-418F-F645-90C7-ED2A6EA179A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6118" y="1572844"/>
            <a:ext cx="10799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5564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1206000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idx="13"/>
          </p:nvPr>
        </p:nvSpPr>
        <p:spPr>
          <a:xfrm>
            <a:off x="1206000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idx="14"/>
          </p:nvPr>
        </p:nvSpPr>
        <p:spPr>
          <a:xfrm>
            <a:off x="4893213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idx="15"/>
          </p:nvPr>
        </p:nvSpPr>
        <p:spPr>
          <a:xfrm>
            <a:off x="4893213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6"/>
          </p:nvPr>
        </p:nvSpPr>
        <p:spPr>
          <a:xfrm>
            <a:off x="8556149" y="1520825"/>
            <a:ext cx="3456000" cy="27473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7"/>
          </p:nvPr>
        </p:nvSpPr>
        <p:spPr>
          <a:xfrm>
            <a:off x="8564241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20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9D63-7010-4FAA-BE3B-4CB189B9794C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3DECBAF-54BF-43CB-A029-D1DF8A041D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hs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/>
          <p:cNvSpPr>
            <a:spLocks noGrp="1"/>
          </p:cNvSpPr>
          <p:nvPr>
            <p:ph type="body" idx="27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idx="1"/>
          </p:nvPr>
        </p:nvSpPr>
        <p:spPr>
          <a:xfrm>
            <a:off x="1206000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idx="13"/>
          </p:nvPr>
        </p:nvSpPr>
        <p:spPr>
          <a:xfrm>
            <a:off x="1206000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14"/>
          </p:nvPr>
        </p:nvSpPr>
        <p:spPr>
          <a:xfrm>
            <a:off x="4893213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idx="15"/>
          </p:nvPr>
        </p:nvSpPr>
        <p:spPr>
          <a:xfrm>
            <a:off x="4893213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idx="16"/>
          </p:nvPr>
        </p:nvSpPr>
        <p:spPr>
          <a:xfrm>
            <a:off x="8564241" y="539920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idx="17"/>
          </p:nvPr>
        </p:nvSpPr>
        <p:spPr>
          <a:xfrm>
            <a:off x="8564241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28"/>
          </p:nvPr>
        </p:nvSpPr>
        <p:spPr>
          <a:xfrm>
            <a:off x="1206000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idx="29"/>
          </p:nvPr>
        </p:nvSpPr>
        <p:spPr>
          <a:xfrm>
            <a:off x="1206000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idx="30"/>
          </p:nvPr>
        </p:nvSpPr>
        <p:spPr>
          <a:xfrm>
            <a:off x="4890512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idx="31"/>
          </p:nvPr>
        </p:nvSpPr>
        <p:spPr>
          <a:xfrm>
            <a:off x="4890512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idx="32"/>
          </p:nvPr>
        </p:nvSpPr>
        <p:spPr>
          <a:xfrm>
            <a:off x="8558124" y="3201819"/>
            <a:ext cx="3456000" cy="21960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idx="33"/>
          </p:nvPr>
        </p:nvSpPr>
        <p:spPr>
          <a:xfrm>
            <a:off x="8558124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A79B-A835-414C-9EF3-36DAC407AD4E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8BD526D-A506-4272-90FB-C6A2218A9A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3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mit groß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06000" y="72000"/>
            <a:ext cx="10986000" cy="433236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206500" y="4535620"/>
            <a:ext cx="10800000" cy="708217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206000" y="5455920"/>
            <a:ext cx="10800000" cy="38102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299C-BD0A-4F11-93C3-2AFFB4497655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BD9B6713-36FE-4B94-85D8-9FA2DCE30A8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60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5A3-ACD9-4AA5-B95A-82DA06B8D41A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43310F81-32EE-4F95-9E9C-0BDC6AD52EE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44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059C-AC1D-4DB8-B34A-88D05D51CBFD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538D2255-8A42-41C6-B7FD-A8F81B1858E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A00918-DF24-D642-B0DE-51E5F9A927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69854" y="77562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1B1D01C-A378-3E4A-AB14-5CF9783BB7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82288" y="2715515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CDB1105-503A-EF4C-BD35-E85DD5842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57419" y="-116426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7936C3A-F184-BD47-9027-8F00BBB5B4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00298" y="77562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306C41C-726D-F74D-A7F8-14B3FF90E09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82288" y="-116426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954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3E09-2410-496A-BB81-F15A07FAC31F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8EAC3D31-108A-4FE9-91B5-F944D4EE38A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38239E9-87D2-F144-93D0-831355DFEB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2931" y="208496"/>
            <a:ext cx="5425041" cy="5569200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24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1206500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Arial 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6792149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+mj-lt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1208242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792149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4"/>
          </p:nvPr>
        </p:nvSpPr>
        <p:spPr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3B67-7491-4764-8971-75C7656DBFD5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2C0031C7-9188-4972-9DD4-DD3C320BBBD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4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1219201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55BD-54FA-4358-AB02-34607414E985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065F7AFB-E617-4306-8E77-B348F91DE56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D003-432A-4126-9774-8DE8781ABB33}" type="datetime1">
              <a:rPr lang="de-DE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6339FEA-45E0-4CEE-87DD-55B9FB7065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5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94531" y="545731"/>
            <a:ext cx="107997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96118" y="1572844"/>
            <a:ext cx="10799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</p:txBody>
      </p:sp>
      <p:pic>
        <p:nvPicPr>
          <p:cNvPr id="1028" name="Bild 7" descr="Logo_17pt.wm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294" y="6062294"/>
            <a:ext cx="1223467" cy="7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3"/>
          <p:cNvSpPr txBox="1">
            <a:spLocks/>
          </p:cNvSpPr>
          <p:nvPr/>
        </p:nvSpPr>
        <p:spPr>
          <a:xfrm>
            <a:off x="1609897" y="6111614"/>
            <a:ext cx="5254625" cy="5492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de-DE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kumimoji="1" sz="1200" b="1" i="0" kern="1200">
                <a:solidFill>
                  <a:srgbClr val="141313"/>
                </a:solidFill>
                <a:latin typeface="Arial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umimoji="1" sz="1200" kern="1200">
                <a:solidFill>
                  <a:schemeClr val="bg2"/>
                </a:solidFill>
                <a:latin typeface="Myriad Pro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sz="900" b="0" i="0" dirty="0" err="1">
                <a:latin typeface="Titillium" pitchFamily="2" charset="77"/>
              </a:rPr>
              <a:t>Promoting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autonomy</a:t>
            </a:r>
            <a:r>
              <a:rPr lang="de-DE" sz="900" b="0" i="0" dirty="0">
                <a:latin typeface="Titillium" pitchFamily="2" charset="77"/>
              </a:rPr>
              <a:t> in care: </a:t>
            </a:r>
            <a:r>
              <a:rPr lang="de-DE" sz="900" b="0" i="0" dirty="0" err="1">
                <a:latin typeface="Titillium" pitchFamily="2" charset="77"/>
              </a:rPr>
              <a:t>Combining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sensor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technology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and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social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robotics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for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health</a:t>
            </a:r>
            <a:r>
              <a:rPr lang="de-DE" sz="900" b="0" i="0" dirty="0">
                <a:latin typeface="Titillium" pitchFamily="2" charset="77"/>
              </a:rPr>
              <a:t> </a:t>
            </a:r>
            <a:r>
              <a:rPr lang="de-DE" sz="900" b="0" i="0" dirty="0" err="1">
                <a:latin typeface="Titillium" pitchFamily="2" charset="77"/>
              </a:rPr>
              <a:t>monitoring</a:t>
            </a:r>
            <a:endParaRPr lang="de-DE" sz="900" b="0" i="0" dirty="0">
              <a:latin typeface="Titillium" pitchFamily="2" charset="77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sz="900" b="0" i="0" dirty="0">
                <a:solidFill>
                  <a:schemeClr val="tx1"/>
                </a:solidFill>
                <a:latin typeface="Titillium" pitchFamily="2" charset="77"/>
              </a:rPr>
              <a:t>Caterina Neef </a:t>
            </a:r>
            <a:r>
              <a:rPr lang="de-DE" sz="900" b="0" i="0" dirty="0" err="1">
                <a:solidFill>
                  <a:schemeClr val="tx1"/>
                </a:solidFill>
                <a:latin typeface="Titillium" pitchFamily="2" charset="77"/>
              </a:rPr>
              <a:t>and</a:t>
            </a:r>
            <a:r>
              <a:rPr lang="de-DE" sz="900" b="0" i="0" dirty="0">
                <a:solidFill>
                  <a:schemeClr val="tx1"/>
                </a:solidFill>
                <a:latin typeface="Titillium" pitchFamily="2" charset="77"/>
              </a:rPr>
              <a:t> Anja Richert, Cologne Cobots Lab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sz="900" b="0" i="0" dirty="0">
                <a:solidFill>
                  <a:schemeClr val="tx1"/>
                </a:solidFill>
                <a:latin typeface="Titillium" pitchFamily="2" charset="77"/>
              </a:rPr>
              <a:t>TH Köln, Cologne, Germany</a:t>
            </a:r>
            <a:endParaRPr lang="de-DE" sz="1000" b="0" i="0" dirty="0">
              <a:latin typeface="Titillium" pitchFamily="2" charset="77"/>
            </a:endParaRPr>
          </a:p>
        </p:txBody>
      </p:sp>
      <p:grpSp>
        <p:nvGrpSpPr>
          <p:cNvPr id="1030" name="Gruppierung 11"/>
          <p:cNvGrpSpPr>
            <a:grpSpLocks/>
          </p:cNvGrpSpPr>
          <p:nvPr/>
        </p:nvGrpSpPr>
        <p:grpSpPr bwMode="auto">
          <a:xfrm>
            <a:off x="0" y="-1"/>
            <a:ext cx="12196763" cy="84301"/>
            <a:chOff x="903819" y="0"/>
            <a:chExt cx="8244000" cy="108000"/>
          </a:xfrm>
        </p:grpSpPr>
        <p:sp>
          <p:nvSpPr>
            <p:cNvPr id="13" name="Rechteck 12"/>
            <p:cNvSpPr/>
            <p:nvPr/>
          </p:nvSpPr>
          <p:spPr bwMode="auto">
            <a:xfrm>
              <a:off x="903819" y="0"/>
              <a:ext cx="2736094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639913" y="0"/>
              <a:ext cx="2736094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376006" y="0"/>
              <a:ext cx="2771813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225597" y="6111614"/>
            <a:ext cx="1295400" cy="17938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chemeClr val="tx1"/>
                </a:solidFill>
                <a:latin typeface="Titillium" pitchFamily="2" charset="7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170B00-7008-4535-A03C-5ED584CA80EB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25597" y="6460864"/>
            <a:ext cx="1295400" cy="2143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/>
                </a:solidFill>
                <a:latin typeface="Titillium" pitchFamily="2" charset="77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297CD77D-B4CD-4177-B2B6-FFDA7A317B1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16" name="Gerade Verbindung 15"/>
          <p:cNvCxnSpPr>
            <a:cxnSpLocks/>
          </p:cNvCxnSpPr>
          <p:nvPr/>
        </p:nvCxnSpPr>
        <p:spPr>
          <a:xfrm>
            <a:off x="0" y="5951538"/>
            <a:ext cx="121935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25" r:id="rId9"/>
    <p:sldLayoutId id="2147483714" r:id="rId10"/>
    <p:sldLayoutId id="2147483715" r:id="rId11"/>
  </p:sldLayoutIdLst>
  <p:hf hdr="0" ftr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 i="0" kern="1200">
          <a:solidFill>
            <a:schemeClr val="tx1"/>
          </a:solidFill>
          <a:latin typeface="Titillium Bd" pitchFamily="2" charset="77"/>
          <a:ea typeface="+mj-ea"/>
          <a:cs typeface="+mj-cs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algn="l" defTabSz="457200" rtl="0" eaLnBrk="1" fontAlgn="base" hangingPunct="1">
        <a:lnSpc>
          <a:spcPct val="112000"/>
        </a:lnSpc>
        <a:spcBef>
          <a:spcPct val="0"/>
        </a:spcBef>
        <a:spcAft>
          <a:spcPts val="600"/>
        </a:spcAft>
        <a:defRPr sz="18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1pPr>
      <a:lvl2pPr marL="357188" indent="-171450" algn="l" defTabSz="457200" rtl="0" eaLnBrk="1" fontAlgn="base" hangingPunct="1">
        <a:lnSpc>
          <a:spcPct val="112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2pPr>
      <a:lvl3pPr marL="541338" indent="-185738" algn="l" defTabSz="457200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3pPr>
      <a:lvl4pPr marL="714375" indent="-171450" algn="l" defTabSz="457200" rtl="0" eaLnBrk="1" fontAlgn="base" hangingPunct="1">
        <a:lnSpc>
          <a:spcPct val="112000"/>
        </a:lnSpc>
        <a:spcBef>
          <a:spcPts val="500"/>
        </a:spcBef>
        <a:spcAft>
          <a:spcPct val="0"/>
        </a:spcAft>
        <a:buClr>
          <a:srgbClr val="9D167A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4pPr>
      <a:lvl5pPr marL="1074738" indent="-177800" algn="l" defTabSz="457200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undesgesundheitsministerium.de/fileadmin/Dateien/3_Downloads/Statistiken/Pflegeversicherung/Zahlen_und_Fakten/Zahlen_und_Fakten_der_SPV_Juli_2020_bf.pdf" TargetMode="Externa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terina.neef@th-koeln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anja.richert@th-koel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2BAEA-9FB0-7B44-B5AC-26EABB5742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77A299C-BD0A-4F11-93C3-2AFFB4497655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5084-D950-7849-B14C-0CDD6B81E8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D9B6713-36FE-4B94-85D8-9FA2DCE30A8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E6F8684D-1186-4947-B95F-E100C5C85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2" y="111582"/>
            <a:ext cx="3565141" cy="582442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89F76F2-9732-1F45-B310-6B4D9D3FA3C5}"/>
              </a:ext>
            </a:extLst>
          </p:cNvPr>
          <p:cNvSpPr txBox="1"/>
          <p:nvPr/>
        </p:nvSpPr>
        <p:spPr>
          <a:xfrm>
            <a:off x="4688738" y="2645159"/>
            <a:ext cx="5455292" cy="3661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Promoting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autonomy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in care: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Combining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sensor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technology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and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social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robotics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for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health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monitoring</a:t>
            </a:r>
            <a:endParaRPr lang="de-DE" sz="2800" b="1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 algn="ctr">
              <a:lnSpc>
                <a:spcPct val="125000"/>
              </a:lnSpc>
            </a:pPr>
            <a:endParaRPr lang="de-DE" sz="2800" b="1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 algn="ctr">
              <a:lnSpc>
                <a:spcPct val="125000"/>
              </a:lnSpc>
            </a:pPr>
            <a:r>
              <a:rPr lang="de-DE" sz="2000" dirty="0">
                <a:latin typeface="Montserrat" pitchFamily="2" charset="77"/>
                <a:ea typeface="Titillium Light" charset="0"/>
                <a:cs typeface="Titillium Light" charset="0"/>
              </a:rPr>
              <a:t>Caterina Neef </a:t>
            </a:r>
            <a:r>
              <a:rPr lang="de-DE" sz="2000" dirty="0" err="1">
                <a:latin typeface="Montserrat" pitchFamily="2" charset="77"/>
                <a:ea typeface="Titillium Light" charset="0"/>
                <a:cs typeface="Titillium Light" charset="0"/>
              </a:rPr>
              <a:t>and</a:t>
            </a:r>
            <a:r>
              <a:rPr lang="de-DE" sz="2000" dirty="0">
                <a:latin typeface="Montserrat" pitchFamily="2" charset="77"/>
                <a:ea typeface="Titillium Light" charset="0"/>
                <a:cs typeface="Titillium Light" charset="0"/>
              </a:rPr>
              <a:t> Anja Richert</a:t>
            </a:r>
          </a:p>
          <a:p>
            <a:pPr algn="ctr">
              <a:lnSpc>
                <a:spcPct val="125000"/>
              </a:lnSpc>
            </a:pPr>
            <a:r>
              <a:rPr lang="de-DE" sz="2000" dirty="0">
                <a:latin typeface="Montserrat" pitchFamily="2" charset="77"/>
                <a:ea typeface="Titillium Light" charset="0"/>
                <a:cs typeface="Titillium Light" charset="0"/>
              </a:rPr>
              <a:t>Cologne Cobots Lab </a:t>
            </a:r>
          </a:p>
          <a:p>
            <a:pPr algn="ctr">
              <a:lnSpc>
                <a:spcPct val="125000"/>
              </a:lnSpc>
            </a:pPr>
            <a:r>
              <a:rPr lang="de-DE" sz="2000" dirty="0">
                <a:latin typeface="Montserrat" pitchFamily="2" charset="77"/>
                <a:ea typeface="Titillium Light" charset="0"/>
                <a:cs typeface="Titillium Light" charset="0"/>
              </a:rPr>
              <a:t>TH Köln, Cologne, Germany</a:t>
            </a:r>
          </a:p>
          <a:p>
            <a:pPr algn="ctr">
              <a:lnSpc>
                <a:spcPct val="80000"/>
              </a:lnSpc>
            </a:pPr>
            <a:endParaRPr lang="de-DE" sz="2800" b="1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262ADC76-752A-DD4A-902A-6FE367F09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99" y="0"/>
            <a:ext cx="5682970" cy="2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729712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>
              <a:lnSpc>
                <a:spcPct val="80000"/>
              </a:lnSpc>
            </a:pPr>
            <a:r>
              <a:rPr lang="de-DE" sz="3600" dirty="0">
                <a:latin typeface="Montserrat" pitchFamily="2" charset="77"/>
                <a:ea typeface="Titillium Light" charset="0"/>
                <a:cs typeface="Titillium Light" charset="0"/>
              </a:rPr>
              <a:t>Motivation</a:t>
            </a: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0" y="2246747"/>
            <a:ext cx="5088722" cy="319824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Demographic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transition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 Germany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around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world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More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people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need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care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At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home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relatives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nurses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nursing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homes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Important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support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unburden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both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caregivers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One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option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: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assistive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technologies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such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Social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robots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personal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interactions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Wearable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non-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wearable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sensors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monitoring</a:t>
            </a:r>
            <a:endParaRPr lang="de-DE" sz="1400" b="1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Goal: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support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autonomy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increase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quality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care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B0BC27E2-357F-B84D-B3C7-3094A0EB4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347771"/>
              </p:ext>
            </p:extLst>
          </p:nvPr>
        </p:nvGraphicFramePr>
        <p:xfrm>
          <a:off x="5781822" y="274096"/>
          <a:ext cx="6296855" cy="568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2B845E-DC82-C442-B546-EEE6CAA456DF}"/>
              </a:ext>
            </a:extLst>
          </p:cNvPr>
          <p:cNvSpPr txBox="1"/>
          <p:nvPr/>
        </p:nvSpPr>
        <p:spPr>
          <a:xfrm>
            <a:off x="388800" y="5801444"/>
            <a:ext cx="4530865" cy="100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800" b="1" dirty="0">
                <a:latin typeface="Titillium Light" charset="0"/>
                <a:ea typeface="Titillium Light" charset="0"/>
                <a:cs typeface="Titillium Light" charset="0"/>
              </a:rPr>
              <a:t>Source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: German Federal </a:t>
            </a:r>
            <a:r>
              <a:rPr lang="de-DE" sz="800" dirty="0" err="1">
                <a:latin typeface="Titillium Light" charset="0"/>
                <a:ea typeface="Titillium Light" charset="0"/>
                <a:cs typeface="Titillium Light" charset="0"/>
              </a:rPr>
              <a:t>Ministry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 </a:t>
            </a:r>
            <a:r>
              <a:rPr lang="de-DE" sz="800" dirty="0" err="1">
                <a:latin typeface="Titillium Light" charset="0"/>
                <a:ea typeface="Titillium Light" charset="0"/>
                <a:cs typeface="Titillium Light" charset="0"/>
              </a:rPr>
              <a:t>of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 Health, </a:t>
            </a:r>
            <a:r>
              <a:rPr lang="de-DE" sz="800" dirty="0" err="1">
                <a:latin typeface="Titillium Light" charset="0"/>
                <a:ea typeface="Titillium Light" charset="0"/>
                <a:cs typeface="Titillium Light" charset="0"/>
              </a:rPr>
              <a:t>July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 2020, „Zahlen und Fakten zur Pflegeversicherung“, 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  <a:hlinkClick r:id="rId6"/>
              </a:rPr>
              <a:t>Link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54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729712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>
              <a:lnSpc>
                <a:spcPct val="80000"/>
              </a:lnSpc>
            </a:pPr>
            <a:r>
              <a:rPr lang="de-DE" sz="3600" dirty="0" err="1">
                <a:latin typeface="Montserrat" pitchFamily="2" charset="77"/>
                <a:ea typeface="Titillium Light" charset="0"/>
                <a:cs typeface="Titillium Light" charset="0"/>
              </a:rPr>
              <a:t>Related</a:t>
            </a:r>
            <a:r>
              <a:rPr lang="de-DE" sz="3600" dirty="0">
                <a:latin typeface="Montserrat" pitchFamily="2" charset="77"/>
                <a:ea typeface="Titillium Light" charset="0"/>
                <a:cs typeface="Titillium Light" charset="0"/>
              </a:rPr>
              <a:t> Work</a:t>
            </a: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1" y="2246747"/>
            <a:ext cx="3951992" cy="296741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Loza-Matovelle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et al. 2019</a:t>
            </a:r>
            <a:r>
              <a:rPr lang="de-DE" sz="1400" b="1" baseline="300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Architecture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robot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sensors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Boumans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2020</a:t>
            </a:r>
            <a:r>
              <a:rPr lang="de-DE" sz="1400" b="1" baseline="300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patient-reported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outcome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measures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with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social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robot</a:t>
            </a:r>
            <a:endParaRPr lang="de-DE" sz="12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Yusif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et al. 2016</a:t>
            </a:r>
            <a:r>
              <a:rPr lang="de-DE" sz="1400" b="1" baseline="300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Largest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concern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regarding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assistive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technologies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: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privacy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,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trust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and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added</a:t>
            </a:r>
            <a:r>
              <a:rPr lang="de-DE" sz="12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2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value</a:t>
            </a:r>
            <a:endParaRPr lang="de-DE" sz="1200" dirty="0">
              <a:solidFill>
                <a:schemeClr val="tx1">
                  <a:alpha val="60000"/>
                </a:schemeClr>
              </a:solidFill>
              <a:latin typeface="Montserrat" pitchFamily="2" charset="77"/>
              <a:sym typeface="Wingdings" pitchFamily="2" charset="2"/>
            </a:endParaRPr>
          </a:p>
          <a:p>
            <a:pPr marL="225425" indent="-217488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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It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essential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to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develop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technologies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together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with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users</a:t>
            </a:r>
            <a:endParaRPr lang="de-DE" sz="1400" b="1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BEBB1B-B8C2-5740-8414-21666DF19DDD}"/>
              </a:ext>
            </a:extLst>
          </p:cNvPr>
          <p:cNvGrpSpPr/>
          <p:nvPr/>
        </p:nvGrpSpPr>
        <p:grpSpPr>
          <a:xfrm>
            <a:off x="5387911" y="166316"/>
            <a:ext cx="6325411" cy="5132200"/>
            <a:chOff x="5387911" y="166316"/>
            <a:chExt cx="6325411" cy="5132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EDB598-B3F5-B744-BAE6-CF4B0F35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4266" y="700855"/>
              <a:ext cx="1440000" cy="144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F0BC11-BB0A-0B49-8495-69171825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3322" y="2455363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D5EA78-ACF2-A542-8989-C2FE527C5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3526" y="3858516"/>
              <a:ext cx="1440000" cy="144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846B98-11C9-6B43-9E2B-E97BF8FA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8705" y="716956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55D916-84FB-1E47-BB77-6A74CFF3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01668" y="3858516"/>
              <a:ext cx="1440000" cy="1440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8AD578-DE29-0443-87B2-48A42EF63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7911" y="2402415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26A7FD-10DD-4645-B20D-395C8938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38308" y="2147364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EE9433-A29F-314D-80F1-09A5846A5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38308" y="166316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922AAB0-DB2A-BE43-9F7A-347FF64F598C}"/>
              </a:ext>
            </a:extLst>
          </p:cNvPr>
          <p:cNvSpPr txBox="1"/>
          <p:nvPr/>
        </p:nvSpPr>
        <p:spPr>
          <a:xfrm>
            <a:off x="388800" y="5550484"/>
            <a:ext cx="12316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aseline="30000" dirty="0">
                <a:latin typeface="Titillium Light" charset="0"/>
              </a:rPr>
              <a:t>1</a:t>
            </a:r>
            <a:r>
              <a:rPr lang="de-DE" sz="800" dirty="0">
                <a:latin typeface="Titillium Light" charset="0"/>
              </a:rPr>
              <a:t> </a:t>
            </a:r>
            <a:r>
              <a:rPr lang="en-US" sz="800" dirty="0" err="1">
                <a:latin typeface="Titillium Light" charset="0"/>
              </a:rPr>
              <a:t>Loza-Matovelle</a:t>
            </a:r>
            <a:r>
              <a:rPr lang="en-US" sz="800" dirty="0">
                <a:latin typeface="Titillium Light" charset="0"/>
              </a:rPr>
              <a:t>, D.; Verdugo, A.; </a:t>
            </a:r>
            <a:r>
              <a:rPr lang="en-US" sz="800" dirty="0" err="1">
                <a:latin typeface="Titillium Light" charset="0"/>
              </a:rPr>
              <a:t>Zalama</a:t>
            </a:r>
            <a:r>
              <a:rPr lang="en-US" sz="800" dirty="0">
                <a:latin typeface="Titillium Light" charset="0"/>
              </a:rPr>
              <a:t>, E.; Gómez-García-Bermejo, J. An Architecture for the Integration of Robots and Sensors for the Care of the Elderly in an Ambient Assisted Living Environment. Robotics 2019, 8, 76.</a:t>
            </a:r>
          </a:p>
          <a:p>
            <a:r>
              <a:rPr lang="de-DE" sz="800" baseline="30000" dirty="0">
                <a:latin typeface="Titillium Light" charset="0"/>
              </a:rPr>
              <a:t>2</a:t>
            </a:r>
            <a:r>
              <a:rPr lang="de-DE" sz="800" dirty="0">
                <a:latin typeface="Titillium Light" charset="0"/>
              </a:rPr>
              <a:t> </a:t>
            </a:r>
            <a:r>
              <a:rPr lang="en-US" sz="800" dirty="0" err="1">
                <a:latin typeface="Titillium Light" charset="0"/>
              </a:rPr>
              <a:t>Boumans</a:t>
            </a:r>
            <a:r>
              <a:rPr lang="en-US" sz="800" dirty="0">
                <a:latin typeface="Titillium Light" charset="0"/>
              </a:rPr>
              <a:t>, R.; van </a:t>
            </a:r>
            <a:r>
              <a:rPr lang="en-US" sz="800" dirty="0" err="1">
                <a:latin typeface="Titillium Light" charset="0"/>
              </a:rPr>
              <a:t>Meulen</a:t>
            </a:r>
            <a:r>
              <a:rPr lang="en-US" sz="800" dirty="0">
                <a:latin typeface="Titillium Light" charset="0"/>
              </a:rPr>
              <a:t>, F.; </a:t>
            </a:r>
            <a:r>
              <a:rPr lang="en-US" sz="800" dirty="0" err="1">
                <a:latin typeface="Titillium Light" charset="0"/>
              </a:rPr>
              <a:t>Hindriks</a:t>
            </a:r>
            <a:r>
              <a:rPr lang="en-US" sz="800" dirty="0">
                <a:latin typeface="Titillium Light" charset="0"/>
              </a:rPr>
              <a:t>, K.; </a:t>
            </a:r>
            <a:r>
              <a:rPr lang="en-US" sz="800" dirty="0" err="1">
                <a:latin typeface="Titillium Light" charset="0"/>
              </a:rPr>
              <a:t>Neerincx</a:t>
            </a:r>
            <a:r>
              <a:rPr lang="en-US" sz="800" dirty="0">
                <a:latin typeface="Titillium Light" charset="0"/>
              </a:rPr>
              <a:t>, M.; Olde </a:t>
            </a:r>
            <a:r>
              <a:rPr lang="en-US" sz="800" dirty="0" err="1">
                <a:latin typeface="Titillium Light" charset="0"/>
              </a:rPr>
              <a:t>Rikkert</a:t>
            </a:r>
            <a:r>
              <a:rPr lang="en-US" sz="800" dirty="0">
                <a:latin typeface="Titillium Light" charset="0"/>
              </a:rPr>
              <a:t>, M. A Feasibility Study of a Social Robot Collecting Patient Reported Outcome Measurements from Older Adults. International Journal of Social Robotics 2020, 12, 259–266. </a:t>
            </a:r>
          </a:p>
          <a:p>
            <a:r>
              <a:rPr lang="en-US" sz="800" baseline="30000" dirty="0">
                <a:latin typeface="Titillium Light" charset="0"/>
              </a:rPr>
              <a:t>3</a:t>
            </a:r>
            <a:r>
              <a:rPr lang="en-US" sz="800" dirty="0">
                <a:latin typeface="Titillium Light" charset="0"/>
              </a:rPr>
              <a:t> </a:t>
            </a:r>
            <a:r>
              <a:rPr lang="en-US" sz="800" dirty="0" err="1">
                <a:latin typeface="Titillium Light" charset="0"/>
              </a:rPr>
              <a:t>Yusif</a:t>
            </a:r>
            <a:r>
              <a:rPr lang="en-US" sz="800" dirty="0">
                <a:latin typeface="Titillium Light" charset="0"/>
              </a:rPr>
              <a:t>, S.; Soar, J.; Hafeez-</a:t>
            </a:r>
            <a:r>
              <a:rPr lang="en-US" sz="800" dirty="0" err="1">
                <a:latin typeface="Titillium Light" charset="0"/>
              </a:rPr>
              <a:t>Baig</a:t>
            </a:r>
            <a:r>
              <a:rPr lang="en-US" sz="800" dirty="0">
                <a:latin typeface="Titillium Light" charset="0"/>
              </a:rPr>
              <a:t>, A. Older People, Assistive Technologies, and the Barriers to Adoption: A Systematic Review. International Journal of Medical Informatics 2016, 94, 112–116.</a:t>
            </a:r>
          </a:p>
        </p:txBody>
      </p:sp>
    </p:spTree>
    <p:extLst>
      <p:ext uri="{BB962C8B-B14F-4D97-AF65-F5344CB8AC3E}">
        <p14:creationId xmlns:p14="http://schemas.microsoft.com/office/powerpoint/2010/main" val="279690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729712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600" dirty="0">
                <a:latin typeface="Montserrat" pitchFamily="2" charset="77"/>
              </a:rPr>
              <a:t>Sensor-robot </a:t>
            </a:r>
          </a:p>
          <a:p>
            <a:pPr>
              <a:lnSpc>
                <a:spcPct val="80000"/>
              </a:lnSpc>
            </a:pPr>
            <a:r>
              <a:rPr lang="de-DE" sz="3600" dirty="0" err="1">
                <a:latin typeface="Montserrat" pitchFamily="2" charset="77"/>
              </a:rPr>
              <a:t>ecosystem</a:t>
            </a: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1" y="2246747"/>
            <a:ext cx="3153389" cy="384451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Proposed architecture as a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base for the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sociotechnical development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of an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ecosystem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comprised of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 care sensors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social robot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promote the autonomy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elderly people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need of care</a:t>
            </a:r>
            <a:br>
              <a:rPr lang="de-DE" sz="1400" dirty="0"/>
            </a:br>
            <a:br>
              <a:rPr lang="de-DE" sz="1400" dirty="0"/>
            </a:b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  <a:ea typeface="Titillium" charset="0"/>
              <a:cs typeface="Titillium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E542DEA-C79F-7C42-943D-500C09238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489" y="225651"/>
            <a:ext cx="8429975" cy="55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928924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600" dirty="0">
                <a:latin typeface="Montserrat" pitchFamily="2" charset="77"/>
              </a:rPr>
              <a:t>Sensor-robot </a:t>
            </a:r>
          </a:p>
          <a:p>
            <a:pPr>
              <a:lnSpc>
                <a:spcPct val="80000"/>
              </a:lnSpc>
            </a:pPr>
            <a:r>
              <a:rPr lang="de-DE" sz="3600" dirty="0" err="1">
                <a:latin typeface="Montserrat" pitchFamily="2" charset="77"/>
              </a:rPr>
              <a:t>ecosystem</a:t>
            </a: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2" y="2246747"/>
            <a:ext cx="5292908" cy="352141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F66FB7"/>
                </a:solidFill>
                <a:latin typeface="Montserrat" pitchFamily="2" charset="77"/>
              </a:rPr>
              <a:t>Wrist-worn wearable devices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continuously measure skin temperature and heart rate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400" b="1" dirty="0" err="1">
                <a:solidFill>
                  <a:srgbClr val="5EC58C"/>
                </a:solidFill>
                <a:latin typeface="Montserrat" pitchFamily="2" charset="77"/>
              </a:rPr>
              <a:t>Stationary</a:t>
            </a:r>
            <a:r>
              <a:rPr lang="de-DE" sz="1400" b="1" dirty="0">
                <a:solidFill>
                  <a:srgbClr val="5EC58C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5EC58C"/>
                </a:solidFill>
                <a:latin typeface="Montserrat" pitchFamily="2" charset="77"/>
              </a:rPr>
              <a:t>sensors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acquire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EKG, EEG, EDA, EMG, SpO2 in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interval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measurements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rgbClr val="F57A76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Through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conversation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with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F57A76"/>
                </a:solidFill>
                <a:latin typeface="Montserrat" pitchFamily="2" charset="77"/>
              </a:rPr>
              <a:t>social</a:t>
            </a:r>
            <a:r>
              <a:rPr lang="de-DE" sz="1400" b="1" dirty="0">
                <a:solidFill>
                  <a:srgbClr val="F57A76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F57A76"/>
                </a:solidFill>
                <a:latin typeface="Montserrat" pitchFamily="2" charset="77"/>
              </a:rPr>
              <a:t>robot</a:t>
            </a:r>
            <a:r>
              <a:rPr lang="de-DE" sz="1400" b="1" dirty="0">
                <a:solidFill>
                  <a:srgbClr val="F57A76"/>
                </a:solidFill>
                <a:latin typeface="Montserrat" pitchFamily="2" charset="77"/>
              </a:rPr>
              <a:t> 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Pepper (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SoftBank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Robotics)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>
                <a:solidFill>
                  <a:srgbClr val="F57A76"/>
                </a:solidFill>
                <a:latin typeface="Montserrat" pitchFamily="2" charset="77"/>
              </a:rPr>
              <a:t>PROMs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subjective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well-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being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determined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9C14A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visualized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</a:t>
            </a:r>
            <a:r>
              <a:rPr lang="de-DE" sz="1400" b="1" dirty="0" err="1">
                <a:solidFill>
                  <a:srgbClr val="F9C14A"/>
                </a:solidFill>
                <a:latin typeface="Montserrat" pitchFamily="2" charset="77"/>
              </a:rPr>
              <a:t>health</a:t>
            </a:r>
            <a:r>
              <a:rPr lang="de-DE" sz="1400" b="1" dirty="0">
                <a:solidFill>
                  <a:srgbClr val="F9C14A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F9C14A"/>
                </a:solidFill>
                <a:latin typeface="Montserrat" pitchFamily="2" charset="77"/>
              </a:rPr>
              <a:t>monitoring</a:t>
            </a:r>
            <a:r>
              <a:rPr lang="de-DE" sz="1400" b="1" dirty="0">
                <a:solidFill>
                  <a:srgbClr val="F9C14A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F9C14A"/>
                </a:solidFill>
                <a:latin typeface="Montserrat" pitchFamily="2" charset="77"/>
              </a:rPr>
              <a:t>dashboard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/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caregiver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notified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when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alarming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rgbClr val="79B8F6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collected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processed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</a:t>
            </a:r>
            <a:r>
              <a:rPr lang="de-DE" sz="1400" b="1" dirty="0" err="1">
                <a:solidFill>
                  <a:srgbClr val="79B8F6"/>
                </a:solidFill>
                <a:latin typeface="Montserrat" pitchFamily="2" charset="77"/>
              </a:rPr>
              <a:t>data</a:t>
            </a:r>
            <a:r>
              <a:rPr lang="de-DE" sz="1400" b="1" dirty="0">
                <a:solidFill>
                  <a:srgbClr val="79B8F6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79B8F6"/>
                </a:solidFill>
                <a:latin typeface="Montserrat" pitchFamily="2" charset="77"/>
              </a:rPr>
              <a:t>processing</a:t>
            </a:r>
            <a:r>
              <a:rPr lang="de-DE" sz="1400" b="1" dirty="0">
                <a:solidFill>
                  <a:srgbClr val="79B8F6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79B8F6"/>
                </a:solidFill>
                <a:latin typeface="Montserrat" pitchFamily="2" charset="77"/>
              </a:rPr>
              <a:t>unit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400" b="1" dirty="0">
                <a:solidFill>
                  <a:srgbClr val="A574F6"/>
                </a:solidFill>
                <a:latin typeface="Montserrat" pitchFamily="2" charset="77"/>
              </a:rPr>
              <a:t>Health </a:t>
            </a:r>
            <a:r>
              <a:rPr lang="de-DE" sz="1400" b="1" dirty="0" err="1">
                <a:solidFill>
                  <a:srgbClr val="A574F6"/>
                </a:solidFill>
                <a:latin typeface="Montserrat" pitchFamily="2" charset="77"/>
              </a:rPr>
              <a:t>assessment</a:t>
            </a:r>
            <a:r>
              <a:rPr lang="de-DE" sz="1400" b="1" dirty="0">
                <a:solidFill>
                  <a:srgbClr val="A574F6"/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rgbClr val="A574F6"/>
                </a:solidFill>
                <a:latin typeface="Montserrat" pitchFamily="2" charset="77"/>
              </a:rPr>
              <a:t>report</a:t>
            </a:r>
            <a:r>
              <a:rPr lang="de-DE" sz="1400" b="1" dirty="0">
                <a:solidFill>
                  <a:srgbClr val="A574F6"/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generated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caregiver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/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nurse</a:t>
            </a:r>
            <a:endParaRPr lang="de-DE" sz="10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F069AE-6D30-2344-986C-88F52C651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883" y="1601691"/>
            <a:ext cx="6484117" cy="42575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281E6D7-A995-5E40-B0BF-34DD622D90F9}"/>
              </a:ext>
            </a:extLst>
          </p:cNvPr>
          <p:cNvSpPr/>
          <p:nvPr/>
        </p:nvSpPr>
        <p:spPr>
          <a:xfrm>
            <a:off x="9274243" y="3754623"/>
            <a:ext cx="225845" cy="225845"/>
          </a:xfrm>
          <a:prstGeom prst="ellipse">
            <a:avLst/>
          </a:prstGeom>
          <a:solidFill>
            <a:srgbClr val="F66FB7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2F73D7-1F51-4E44-BD15-653489D772C8}"/>
              </a:ext>
            </a:extLst>
          </p:cNvPr>
          <p:cNvSpPr/>
          <p:nvPr/>
        </p:nvSpPr>
        <p:spPr>
          <a:xfrm>
            <a:off x="9879404" y="3191740"/>
            <a:ext cx="225845" cy="225845"/>
          </a:xfrm>
          <a:prstGeom prst="ellipse">
            <a:avLst/>
          </a:prstGeom>
          <a:solidFill>
            <a:srgbClr val="5EC58C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7F8DC2-9E32-DA42-8F0E-4D3116644D64}"/>
              </a:ext>
            </a:extLst>
          </p:cNvPr>
          <p:cNvSpPr/>
          <p:nvPr/>
        </p:nvSpPr>
        <p:spPr>
          <a:xfrm>
            <a:off x="10582219" y="4640279"/>
            <a:ext cx="225845" cy="225845"/>
          </a:xfrm>
          <a:prstGeom prst="ellipse">
            <a:avLst/>
          </a:prstGeom>
          <a:solidFill>
            <a:srgbClr val="F57A76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2F3632-919C-5049-95C6-E6A282584AD1}"/>
              </a:ext>
            </a:extLst>
          </p:cNvPr>
          <p:cNvSpPr/>
          <p:nvPr/>
        </p:nvSpPr>
        <p:spPr>
          <a:xfrm>
            <a:off x="8640790" y="3659137"/>
            <a:ext cx="225845" cy="225845"/>
          </a:xfrm>
          <a:prstGeom prst="ellipse">
            <a:avLst/>
          </a:prstGeom>
          <a:solidFill>
            <a:srgbClr val="F9C14A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9BE569-A7E0-F040-90D5-3221581B2E29}"/>
              </a:ext>
            </a:extLst>
          </p:cNvPr>
          <p:cNvSpPr/>
          <p:nvPr/>
        </p:nvSpPr>
        <p:spPr>
          <a:xfrm>
            <a:off x="7843279" y="4095622"/>
            <a:ext cx="225845" cy="225845"/>
          </a:xfrm>
          <a:prstGeom prst="ellipse">
            <a:avLst/>
          </a:prstGeom>
          <a:solidFill>
            <a:srgbClr val="79B8F6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988556-A68D-A04C-9F2F-B64559642605}"/>
              </a:ext>
            </a:extLst>
          </p:cNvPr>
          <p:cNvSpPr/>
          <p:nvPr/>
        </p:nvSpPr>
        <p:spPr>
          <a:xfrm>
            <a:off x="10089459" y="3617554"/>
            <a:ext cx="225845" cy="225845"/>
          </a:xfrm>
          <a:prstGeom prst="ellipse">
            <a:avLst/>
          </a:prstGeom>
          <a:solidFill>
            <a:srgbClr val="A574F6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46800" rtlCol="0" anchor="ctr"/>
          <a:lstStyle/>
          <a:p>
            <a:pPr algn="ctr"/>
            <a:r>
              <a:rPr lang="de-DE" sz="12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009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4BBBE-7D1F-1143-B899-1CB9067239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F2116-23FF-A145-9AA2-020DD39512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9D7DEA-B78B-354B-998B-2FCCE16B2327}"/>
              </a:ext>
            </a:extLst>
          </p:cNvPr>
          <p:cNvGrpSpPr/>
          <p:nvPr/>
        </p:nvGrpSpPr>
        <p:grpSpPr>
          <a:xfrm>
            <a:off x="696118" y="925332"/>
            <a:ext cx="10799763" cy="2653368"/>
            <a:chOff x="696118" y="925332"/>
            <a:chExt cx="10799763" cy="2653368"/>
          </a:xfrm>
        </p:grpSpPr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1C9C525F-F0D9-564D-B36B-16B5DFF8BE95}"/>
                </a:ext>
              </a:extLst>
            </p:cNvPr>
            <p:cNvSpPr/>
            <p:nvPr/>
          </p:nvSpPr>
          <p:spPr>
            <a:xfrm>
              <a:off x="4735958" y="925332"/>
              <a:ext cx="6759923" cy="2653368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hqprint">
                <a:alphaModFix amt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5995" t="-13953" r="-11328" b="-13370"/>
              </a:stretch>
            </a:blipFill>
            <a:ln>
              <a:noFill/>
            </a:ln>
          </p:spPr>
          <p:txBody>
            <a:bodyPr lIns="0" tIns="0" rIns="0" bIns="0"/>
            <a:lstStyle/>
            <a:p>
              <a:endPara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99E89FA6-6450-D346-B4D3-ACBA9954CBB0}"/>
                </a:ext>
              </a:extLst>
            </p:cNvPr>
            <p:cNvSpPr/>
            <p:nvPr/>
          </p:nvSpPr>
          <p:spPr>
            <a:xfrm>
              <a:off x="696118" y="925332"/>
              <a:ext cx="6695905" cy="2653368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hqprint">
                <a:alphaModFix amt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5995" t="-13953" r="-11328" b="-13370"/>
              </a:stretch>
            </a:blipFill>
            <a:ln>
              <a:noFill/>
            </a:ln>
          </p:spPr>
          <p:txBody>
            <a:bodyPr lIns="0" tIns="0" rIns="0" bIns="0"/>
            <a:lstStyle/>
            <a:p>
              <a:endPara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2F4BA170-30AC-3A4F-B59F-869AB8971B34}"/>
              </a:ext>
            </a:extLst>
          </p:cNvPr>
          <p:cNvSpPr txBox="1">
            <a:spLocks/>
          </p:cNvSpPr>
          <p:nvPr/>
        </p:nvSpPr>
        <p:spPr>
          <a:xfrm>
            <a:off x="696118" y="286058"/>
            <a:ext cx="10799763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80000"/>
              </a:lnSpc>
              <a:defRPr sz="3600">
                <a:latin typeface="Montserrat" pitchFamily="2" charset="77"/>
                <a:ea typeface="Titillium Light" charset="0"/>
                <a:cs typeface="Titillium Light" charset="0"/>
              </a:defRPr>
            </a:lvl1pPr>
            <a:lvl2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/>
              <a:t>Sensor-robot ecosystem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584FC-7F75-8E4F-868A-D84455A56FE7}"/>
              </a:ext>
            </a:extLst>
          </p:cNvPr>
          <p:cNvSpPr/>
          <p:nvPr/>
        </p:nvSpPr>
        <p:spPr>
          <a:xfrm>
            <a:off x="8150488" y="3798744"/>
            <a:ext cx="3013855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600" b="1" dirty="0">
                <a:solidFill>
                  <a:schemeClr val="tx2"/>
                </a:solidFill>
                <a:latin typeface="Montserrat" pitchFamily="2" charset="77"/>
              </a:rPr>
              <a:t>Sensor </a:t>
            </a:r>
            <a:r>
              <a:rPr lang="de-DE" sz="1600" b="1" dirty="0" err="1">
                <a:solidFill>
                  <a:schemeClr val="tx2"/>
                </a:solidFill>
                <a:latin typeface="Montserrat" pitchFamily="2" charset="77"/>
              </a:rPr>
              <a:t>data</a:t>
            </a:r>
            <a:endParaRPr lang="de-DE" sz="1600" b="1" dirty="0">
              <a:solidFill>
                <a:schemeClr val="tx2"/>
              </a:solidFill>
              <a:latin typeface="Montserrat" pitchFamily="2" charset="77"/>
            </a:endParaRPr>
          </a:p>
          <a:p>
            <a:pPr algn="ctr">
              <a:spcBef>
                <a:spcPts val="0"/>
              </a:spcBef>
            </a:pPr>
            <a:endParaRPr lang="de-DE" sz="1600" b="1" dirty="0">
              <a:latin typeface="Titillium" charset="0"/>
            </a:endParaRP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Continuous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measurement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temperature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heart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rate</a:t>
            </a: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Interval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measurements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EKG, EEG, EDA, EMG, SpO2</a:t>
            </a: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Objective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acquired</a:t>
            </a:r>
            <a:endParaRPr lang="de-DE" sz="16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E531378-B79B-1541-9502-122BC67EC336}"/>
              </a:ext>
            </a:extLst>
          </p:cNvPr>
          <p:cNvSpPr>
            <a:spLocks noChangeAspect="1"/>
          </p:cNvSpPr>
          <p:nvPr/>
        </p:nvSpPr>
        <p:spPr bwMode="auto">
          <a:xfrm>
            <a:off x="5038312" y="1229842"/>
            <a:ext cx="2062103" cy="206210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>
            <a:blip r:embed="rId5"/>
            <a:stretch>
              <a:fillRect/>
            </a:stretch>
          </a:blipFill>
          <a:ln w="25400">
            <a:gradFill flip="none" rotWithShape="1"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1"/>
              <a:tileRect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7DB68547-4CFC-6A41-8FE8-B309F581398C}"/>
              </a:ext>
            </a:extLst>
          </p:cNvPr>
          <p:cNvSpPr>
            <a:spLocks noChangeAspect="1"/>
          </p:cNvSpPr>
          <p:nvPr/>
        </p:nvSpPr>
        <p:spPr bwMode="auto">
          <a:xfrm>
            <a:off x="8626016" y="1220615"/>
            <a:ext cx="2062800" cy="206280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>
            <a:blip r:embed="rId6"/>
            <a:stretch>
              <a:fillRect l="1745" t="10471" r="-1745" b="-10471"/>
            </a:stretch>
          </a:blipFill>
          <a:ln w="25400">
            <a:gradFill flip="none" rotWithShape="1"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1"/>
              <a:tileRect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1CFCF-C0CE-4741-8CF4-762E60F451EB}"/>
              </a:ext>
            </a:extLst>
          </p:cNvPr>
          <p:cNvSpPr/>
          <p:nvPr/>
        </p:nvSpPr>
        <p:spPr>
          <a:xfrm>
            <a:off x="4555822" y="3798744"/>
            <a:ext cx="308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de-DE" sz="1600" b="1" dirty="0">
                <a:solidFill>
                  <a:schemeClr val="tx2"/>
                </a:solidFill>
                <a:latin typeface="Montserrat" pitchFamily="2" charset="77"/>
              </a:rPr>
              <a:t>Health Assessment Report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de-DE" sz="1600" dirty="0">
              <a:solidFill>
                <a:schemeClr val="tx2"/>
              </a:solidFill>
              <a:latin typeface="Titillium" charset="0"/>
            </a:endParaRP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Combination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objective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PROM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subjective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sensor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allows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generating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a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assessment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report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both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person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caregiver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algn="ctr">
              <a:spcBef>
                <a:spcPts val="0"/>
              </a:spcBef>
            </a:pPr>
            <a:endParaRPr lang="de-DE" sz="1600" dirty="0">
              <a:latin typeface="Titillium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63C8F-7D42-1349-93E6-989C6DB62157}"/>
              </a:ext>
            </a:extLst>
          </p:cNvPr>
          <p:cNvSpPr/>
          <p:nvPr/>
        </p:nvSpPr>
        <p:spPr>
          <a:xfrm>
            <a:off x="828682" y="3798744"/>
            <a:ext cx="3411792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Montserrat" pitchFamily="2" charset="77"/>
              </a:rPr>
              <a:t>PROM </a:t>
            </a:r>
            <a:r>
              <a:rPr lang="de-DE" sz="1600" b="1" dirty="0" err="1">
                <a:solidFill>
                  <a:schemeClr val="tx2"/>
                </a:solidFill>
                <a:latin typeface="Montserrat" pitchFamily="2" charset="77"/>
              </a:rPr>
              <a:t>data</a:t>
            </a:r>
            <a:endParaRPr lang="de-DE" sz="1600" b="1" dirty="0">
              <a:solidFill>
                <a:schemeClr val="tx2"/>
              </a:solidFill>
              <a:latin typeface="Montserrat" pitchFamily="2" charset="77"/>
            </a:endParaRPr>
          </a:p>
          <a:p>
            <a:pPr algn="ctr"/>
            <a:endParaRPr lang="de-DE" sz="1600" dirty="0">
              <a:solidFill>
                <a:schemeClr val="tx2"/>
              </a:solidFill>
              <a:latin typeface="Montserrat" pitchFamily="2" charset="77"/>
            </a:endParaRP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patient-reported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outcome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(PROMs</a:t>
            </a:r>
            <a:r>
              <a:rPr lang="de-DE" sz="1600" dirty="0">
                <a:solidFill>
                  <a:schemeClr val="tx2"/>
                </a:solidFill>
                <a:latin typeface="Montserrat" pitchFamily="2" charset="77"/>
              </a:rPr>
              <a:t>)</a:t>
            </a: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person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answers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questions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regarding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well-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being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conversation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with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social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robot</a:t>
            </a:r>
            <a:endParaRPr lang="de-DE" sz="16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44" indent="-28574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Subjective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data</a:t>
            </a:r>
            <a:r>
              <a:rPr lang="de-DE" sz="16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is</a:t>
            </a:r>
            <a:r>
              <a:rPr lang="de-DE" sz="16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6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acquired</a:t>
            </a:r>
            <a:endParaRPr lang="de-DE" sz="16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D8DE288E-073D-DB40-810F-5F94E8ABDCAC}"/>
              </a:ext>
            </a:extLst>
          </p:cNvPr>
          <p:cNvSpPr txBox="1"/>
          <p:nvPr/>
        </p:nvSpPr>
        <p:spPr>
          <a:xfrm>
            <a:off x="2775410" y="1378349"/>
            <a:ext cx="2687340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400" dirty="0" err="1">
                <a:latin typeface="Montserrat" pitchFamily="2" charset="77"/>
                <a:ea typeface="Titillium Light" charset="0"/>
                <a:cs typeface="Titillium Light" charset="0"/>
              </a:rPr>
              <a:t>Subjective</a:t>
            </a:r>
            <a:r>
              <a:rPr lang="de-DE" sz="2400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de-DE" sz="2400" dirty="0" err="1">
                <a:latin typeface="Montserrat" pitchFamily="2" charset="77"/>
                <a:ea typeface="Titillium Light" charset="0"/>
                <a:cs typeface="Titillium Light" charset="0"/>
              </a:rPr>
              <a:t>data</a:t>
            </a:r>
            <a:endParaRPr lang="de-DE" sz="24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6DE8643-4653-F243-B656-B41892ECF497}"/>
              </a:ext>
            </a:extLst>
          </p:cNvPr>
          <p:cNvSpPr txBox="1"/>
          <p:nvPr/>
        </p:nvSpPr>
        <p:spPr>
          <a:xfrm>
            <a:off x="6711972" y="1378348"/>
            <a:ext cx="2704618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400" dirty="0" err="1">
                <a:latin typeface="Montserrat" pitchFamily="2" charset="77"/>
                <a:ea typeface="Titillium Light" charset="0"/>
                <a:cs typeface="Titillium Light" charset="0"/>
              </a:rPr>
              <a:t>Objective</a:t>
            </a:r>
            <a:r>
              <a:rPr lang="de-DE" sz="2400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de-DE" sz="2400" dirty="0" err="1">
                <a:latin typeface="Montserrat" pitchFamily="2" charset="77"/>
                <a:ea typeface="Titillium Light" charset="0"/>
                <a:cs typeface="Titillium Light" charset="0"/>
              </a:rPr>
              <a:t>data</a:t>
            </a:r>
            <a:endParaRPr lang="de-DE" sz="24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pic>
        <p:nvPicPr>
          <p:cNvPr id="25" name="Bildplatzhalter 3">
            <a:extLst>
              <a:ext uri="{FF2B5EF4-FFF2-40B4-BE49-F238E27FC236}">
                <a16:creationId xmlns:a16="http://schemas.microsoft.com/office/drawing/2014/main" id="{9EA6286D-D6CA-214D-8F86-1C83EB0582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234" r="13234"/>
          <a:stretch/>
        </p:blipFill>
        <p:spPr>
          <a:xfrm>
            <a:off x="1503178" y="1220615"/>
            <a:ext cx="2062800" cy="20628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 t="11"/>
            </a:stretch>
          </a:blipFill>
          <a:ln w="25400">
            <a:gradFill flip="none" rotWithShape="1"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1"/>
              <a:tileRect/>
            </a:gradFill>
          </a:ln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A774E3E-C971-9A42-800A-70A4AC93EA15}"/>
              </a:ext>
            </a:extLst>
          </p:cNvPr>
          <p:cNvSpPr/>
          <p:nvPr/>
        </p:nvSpPr>
        <p:spPr>
          <a:xfrm>
            <a:off x="3728820" y="2038950"/>
            <a:ext cx="781235" cy="40837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57F824B-FCCC-8D41-839A-EF06DD0280D8}"/>
              </a:ext>
            </a:extLst>
          </p:cNvPr>
          <p:cNvSpPr/>
          <p:nvPr/>
        </p:nvSpPr>
        <p:spPr>
          <a:xfrm flipH="1">
            <a:off x="7673664" y="2038950"/>
            <a:ext cx="781235" cy="40837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51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729712" cy="8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de-DE" sz="3600" dirty="0">
              <a:latin typeface="Montserrat" pitchFamily="2" charset="77"/>
            </a:endParaRPr>
          </a:p>
          <a:p>
            <a:pPr>
              <a:lnSpc>
                <a:spcPct val="80000"/>
              </a:lnSpc>
            </a:pPr>
            <a:r>
              <a:rPr lang="de-DE" sz="3600" dirty="0" err="1">
                <a:latin typeface="Montserrat" pitchFamily="2" charset="77"/>
              </a:rPr>
              <a:t>Results</a:t>
            </a: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2" y="2246747"/>
            <a:ext cx="4285108" cy="352000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Example of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health monitoring dashboard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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Generated using ThingsBoard</a:t>
            </a:r>
            <a:r>
              <a:rPr lang="en-US" sz="1400" baseline="300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1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>
                <a:solidFill>
                  <a:srgbClr val="2192EF"/>
                </a:solidFill>
                <a:latin typeface="Montserrat" pitchFamily="2" charset="77"/>
              </a:rPr>
              <a:t>Heart rate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(optical measurement) and </a:t>
            </a:r>
            <a:r>
              <a:rPr lang="en-US" sz="1400" b="1" dirty="0">
                <a:solidFill>
                  <a:srgbClr val="36C236"/>
                </a:solidFill>
                <a:latin typeface="Montserrat" pitchFamily="2" charset="77"/>
              </a:rPr>
              <a:t>skin temperature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are continuously measured using a wrist-worn device and are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visualized in real time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>
                <a:solidFill>
                  <a:srgbClr val="E00B00"/>
                </a:solidFill>
                <a:latin typeface="Montserrat" pitchFamily="2" charset="77"/>
              </a:rPr>
              <a:t>EKG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is visualized when it is acquired in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interval measurements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can be used to determine heart health, can also be sent to nurse/doctor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Historical data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can be selected for visualization</a:t>
            </a:r>
          </a:p>
          <a:p>
            <a:pPr marL="361950" indent="-36195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 	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visualize data of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other sensors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additional widgets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can be created 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customized</a:t>
            </a:r>
            <a:endParaRPr lang="de-DE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4B333-7A78-AD49-8209-1DCCFD0D28C2}"/>
              </a:ext>
            </a:extLst>
          </p:cNvPr>
          <p:cNvGrpSpPr/>
          <p:nvPr/>
        </p:nvGrpSpPr>
        <p:grpSpPr>
          <a:xfrm>
            <a:off x="5488932" y="1210027"/>
            <a:ext cx="6674781" cy="4420351"/>
            <a:chOff x="5548542" y="1182401"/>
            <a:chExt cx="6485683" cy="42951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05C76A-4B96-0F41-BA72-B952A754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8542" y="1182401"/>
              <a:ext cx="6485683" cy="4295121"/>
            </a:xfrm>
            <a:prstGeom prst="roundRect">
              <a:avLst>
                <a:gd name="adj" fmla="val 3678"/>
              </a:avLst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EF747B-E8B6-F940-A92E-B139E56363EE}"/>
                </a:ext>
              </a:extLst>
            </p:cNvPr>
            <p:cNvSpPr/>
            <p:nvPr/>
          </p:nvSpPr>
          <p:spPr>
            <a:xfrm>
              <a:off x="7196867" y="1764829"/>
              <a:ext cx="225845" cy="225845"/>
            </a:xfrm>
            <a:prstGeom prst="roundRect">
              <a:avLst/>
            </a:prstGeom>
            <a:solidFill>
              <a:srgbClr val="2295F3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" rtlCol="0" anchor="ctr"/>
            <a:lstStyle/>
            <a:p>
              <a:pPr algn="ctr"/>
              <a:r>
                <a:rPr lang="de-DE" sz="1200" b="1" dirty="0">
                  <a:solidFill>
                    <a:schemeClr val="tx1">
                      <a:alpha val="60000"/>
                    </a:schemeClr>
                  </a:solidFill>
                  <a:latin typeface="Montserrat" pitchFamily="2" charset="77"/>
                  <a:cs typeface="Arial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D52BEF-DCB7-4B49-AF31-42896A8148B8}"/>
                </a:ext>
              </a:extLst>
            </p:cNvPr>
            <p:cNvSpPr/>
            <p:nvPr/>
          </p:nvSpPr>
          <p:spPr>
            <a:xfrm>
              <a:off x="9257966" y="1764828"/>
              <a:ext cx="225845" cy="225845"/>
            </a:xfrm>
            <a:prstGeom prst="roundRect">
              <a:avLst/>
            </a:prstGeom>
            <a:solidFill>
              <a:srgbClr val="35B732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" rtlCol="0" anchor="ctr"/>
            <a:lstStyle/>
            <a:p>
              <a:pPr algn="ctr"/>
              <a:r>
                <a:rPr lang="de-DE" sz="1200" b="1" dirty="0">
                  <a:solidFill>
                    <a:schemeClr val="tx1">
                      <a:alpha val="60000"/>
                    </a:schemeClr>
                  </a:solidFill>
                  <a:latin typeface="Montserrat" pitchFamily="2" charset="77"/>
                  <a:cs typeface="Arial" pitchFamily="34" charset="0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EB350A-38BC-8B45-8BD1-6EFDAEB213E5}"/>
                </a:ext>
              </a:extLst>
            </p:cNvPr>
            <p:cNvSpPr/>
            <p:nvPr/>
          </p:nvSpPr>
          <p:spPr>
            <a:xfrm>
              <a:off x="6596145" y="3550719"/>
              <a:ext cx="225845" cy="225845"/>
            </a:xfrm>
            <a:prstGeom prst="roundRect">
              <a:avLst/>
            </a:prstGeom>
            <a:solidFill>
              <a:srgbClr val="E00B00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" rtlCol="0" anchor="ctr"/>
            <a:lstStyle/>
            <a:p>
              <a:pPr algn="ctr"/>
              <a:r>
                <a:rPr lang="de-DE" sz="1200" b="1" dirty="0">
                  <a:solidFill>
                    <a:schemeClr val="tx1">
                      <a:alpha val="60000"/>
                    </a:schemeClr>
                  </a:solidFill>
                  <a:latin typeface="Montserrat" pitchFamily="2" charset="77"/>
                  <a:cs typeface="Arial" pitchFamily="34" charset="0"/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351749-556C-CB4D-9628-DB0DE9DD10E3}"/>
                </a:ext>
              </a:extLst>
            </p:cNvPr>
            <p:cNvSpPr/>
            <p:nvPr/>
          </p:nvSpPr>
          <p:spPr>
            <a:xfrm>
              <a:off x="11577355" y="1764827"/>
              <a:ext cx="225845" cy="22584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46800" rtlCol="0" anchor="ctr"/>
            <a:lstStyle/>
            <a:p>
              <a:pPr algn="ctr"/>
              <a:r>
                <a:rPr lang="de-DE" sz="1200" b="1" dirty="0">
                  <a:solidFill>
                    <a:schemeClr val="tx1">
                      <a:alpha val="60000"/>
                    </a:schemeClr>
                  </a:solidFill>
                  <a:latin typeface="Montserrat" pitchFamily="2" charset="77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B82D4-0EDE-8345-ACD3-5B454B710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890" y="168643"/>
            <a:ext cx="2472127" cy="16232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4D1A87-C954-7645-9C46-5082E75B4DFA}"/>
              </a:ext>
            </a:extLst>
          </p:cNvPr>
          <p:cNvSpPr/>
          <p:nvPr/>
        </p:nvSpPr>
        <p:spPr>
          <a:xfrm>
            <a:off x="3236632" y="975967"/>
            <a:ext cx="340383" cy="340383"/>
          </a:xfrm>
          <a:prstGeom prst="ellipse">
            <a:avLst/>
          </a:prstGeom>
          <a:noFill/>
          <a:ln w="76200">
            <a:solidFill>
              <a:srgbClr val="F9C14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46369F98-CECA-B44C-B8D9-298D9922893E}"/>
              </a:ext>
            </a:extLst>
          </p:cNvPr>
          <p:cNvSpPr/>
          <p:nvPr/>
        </p:nvSpPr>
        <p:spPr>
          <a:xfrm rot="10800000" flipH="1">
            <a:off x="3362700" y="1316348"/>
            <a:ext cx="2089163" cy="1129129"/>
          </a:xfrm>
          <a:prstGeom prst="bentArrow">
            <a:avLst>
              <a:gd name="adj1" fmla="val 9368"/>
              <a:gd name="adj2" fmla="val 16839"/>
              <a:gd name="adj3" fmla="val 25000"/>
              <a:gd name="adj4" fmla="val 43750"/>
            </a:avLst>
          </a:prstGeom>
          <a:solidFill>
            <a:srgbClr val="F9C14A"/>
          </a:solidFill>
          <a:ln w="63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30A8AA-9C3A-C94E-8252-121876E1505C}"/>
              </a:ext>
            </a:extLst>
          </p:cNvPr>
          <p:cNvSpPr txBox="1"/>
          <p:nvPr/>
        </p:nvSpPr>
        <p:spPr>
          <a:xfrm>
            <a:off x="388800" y="5801444"/>
            <a:ext cx="4530865" cy="100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800" baseline="30000" dirty="0">
                <a:latin typeface="Titillium Light" charset="0"/>
                <a:ea typeface="Titillium Light" charset="0"/>
                <a:cs typeface="Titillium Light" charset="0"/>
              </a:rPr>
              <a:t>1</a:t>
            </a:r>
            <a:r>
              <a:rPr lang="de-DE" sz="800" dirty="0">
                <a:latin typeface="Titillium Light" charset="0"/>
                <a:ea typeface="Titillium Light" charset="0"/>
                <a:cs typeface="Titillium Light" charset="0"/>
              </a:rPr>
              <a:t> </a:t>
            </a:r>
            <a:r>
              <a:rPr lang="de-DE" sz="800" dirty="0" err="1">
                <a:latin typeface="Titillium Light" charset="0"/>
                <a:ea typeface="Titillium Light" charset="0"/>
                <a:cs typeface="Titillium Light" charset="0"/>
              </a:rPr>
              <a:t>thingsboard.io</a:t>
            </a:r>
            <a:endParaRPr lang="de-DE" sz="800" dirty="0">
              <a:latin typeface="Titillium Light" charset="0"/>
              <a:ea typeface="Titillium Light" charset="0"/>
              <a:cs typeface="Titilliu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4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3">
            <a:extLst>
              <a:ext uri="{FF2B5EF4-FFF2-40B4-BE49-F238E27FC236}">
                <a16:creationId xmlns:a16="http://schemas.microsoft.com/office/drawing/2014/main" id="{E866F7A4-5FD4-4344-8AC1-84B9CB2D576A}"/>
              </a:ext>
            </a:extLst>
          </p:cNvPr>
          <p:cNvSpPr>
            <a:spLocks/>
          </p:cNvSpPr>
          <p:nvPr/>
        </p:nvSpPr>
        <p:spPr bwMode="auto">
          <a:xfrm>
            <a:off x="4340793" y="-1618833"/>
            <a:ext cx="10420150" cy="1007283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blipFill dpi="0" rotWithShape="1">
            <a:blip r:embed="rId3" cstate="hq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995" t="-13953" r="-11328" b="-13370"/>
            </a:stretch>
          </a:blipFill>
          <a:ln>
            <a:noFill/>
          </a:ln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06AEB-1E63-5348-9A43-A79383C159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pPr>
                <a:defRPr/>
              </a:pPr>
              <a:t>26.10.20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8454-DA92-A14C-BC5E-33EB23D7BD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43310F81-32EE-4F95-9E9C-0BDC6AD52EE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6E99A2-4BC4-814F-8268-DECF0C4C3195}"/>
              </a:ext>
            </a:extLst>
          </p:cNvPr>
          <p:cNvSpPr txBox="1"/>
          <p:nvPr/>
        </p:nvSpPr>
        <p:spPr>
          <a:xfrm>
            <a:off x="388800" y="980262"/>
            <a:ext cx="4729712" cy="897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600" dirty="0" err="1">
                <a:latin typeface="Montserrat" pitchFamily="2" charset="77"/>
              </a:rPr>
              <a:t>Discussion</a:t>
            </a:r>
            <a:r>
              <a:rPr lang="de-DE" sz="3600" dirty="0">
                <a:latin typeface="Montserrat" pitchFamily="2" charset="77"/>
              </a:rPr>
              <a:t> </a:t>
            </a:r>
            <a:r>
              <a:rPr lang="de-DE" sz="3600" dirty="0" err="1">
                <a:latin typeface="Montserrat" pitchFamily="2" charset="77"/>
              </a:rPr>
              <a:t>and</a:t>
            </a:r>
            <a:r>
              <a:rPr lang="de-DE" sz="3600" dirty="0">
                <a:latin typeface="Montserrat" pitchFamily="2" charset="77"/>
              </a:rPr>
              <a:t> Future Work</a:t>
            </a:r>
            <a:endParaRPr lang="de-DE" sz="3600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25DED474-7BC2-EC4D-8039-B6F5A0A116F7}"/>
              </a:ext>
            </a:extLst>
          </p:cNvPr>
          <p:cNvCxnSpPr/>
          <p:nvPr/>
        </p:nvCxnSpPr>
        <p:spPr>
          <a:xfrm>
            <a:off x="388800" y="208471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9B41DD"/>
                </a:gs>
                <a:gs pos="50000">
                  <a:srgbClr val="DA1A13"/>
                </a:gs>
                <a:gs pos="100000">
                  <a:srgbClr val="F67719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D82B620F-7A69-8C4E-9B7E-AA0662F3D2D5}"/>
              </a:ext>
            </a:extLst>
          </p:cNvPr>
          <p:cNvSpPr txBox="1"/>
          <p:nvPr/>
        </p:nvSpPr>
        <p:spPr>
          <a:xfrm>
            <a:off x="388802" y="2246747"/>
            <a:ext cx="11681277" cy="48140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Proposed architecture provides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basis for integration of sociotechnical perspective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into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development of sensor-robot ecosystem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by answering the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following research questions: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407988" indent="-407988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Which are the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most important PROMs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sensors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detect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specific health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 situations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? How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individually different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is this?</a:t>
            </a:r>
          </a:p>
          <a:p>
            <a:pPr marL="407988" indent="-407988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(How) can we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combine PROMs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different sensors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increase the quality of care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 users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 their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homes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?</a:t>
            </a:r>
          </a:p>
          <a:p>
            <a:pPr marL="407988" indent="-407988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 which way, if at all, does this combination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reduce the burden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 care of both the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elderly users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their caregivers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(both trained and untrained)?</a:t>
            </a:r>
          </a:p>
          <a:p>
            <a:pPr marL="407988" indent="-407988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which degree can these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results be transferred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to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other age groups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 </a:t>
            </a: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care situations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(e.g. nursing homes)?</a:t>
            </a:r>
          </a:p>
          <a:p>
            <a:pPr marL="407988" indent="-407988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integrating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users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in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development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ecosystem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mentioned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concerns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(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privacy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trust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added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value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technologies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)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can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addressed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and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alleviated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Future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work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Integrate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more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sensors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into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ecosystem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e.g.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for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fall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detection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activity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monitoring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emotion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recognition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on-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wrist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blood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pressure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measurement</a:t>
            </a:r>
            <a:endParaRPr lang="de-DE" sz="1400" b="1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Test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robustness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of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system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through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long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-term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measurements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realistic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settings</a:t>
            </a: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Investigate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how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well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system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works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,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when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only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user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interacts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with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it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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reduce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maintenance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and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ensure</a:t>
            </a: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long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-term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user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r>
              <a:rPr lang="de-DE" sz="1400" b="1" dirty="0" err="1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satisfaction</a:t>
            </a:r>
            <a:r>
              <a:rPr lang="de-DE" sz="1400" b="1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  <a:sym typeface="Wingdings" pitchFamily="2" charset="2"/>
              </a:rPr>
              <a:t> </a:t>
            </a:r>
            <a:endParaRPr lang="de-DE" sz="1400" b="1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1">
                  <a:alpha val="60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alpha val="60000"/>
                  </a:schemeClr>
                </a:solidFill>
                <a:latin typeface="Montserrat" pitchFamily="2" charset="7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alpha val="60000"/>
                </a:schemeClr>
              </a:solidFill>
              <a:latin typeface="Montserrat" pitchFamily="2" charset="77"/>
              <a:ea typeface="Titillium" charset="0"/>
              <a:cs typeface="Titillium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5C76A-4B96-0F41-BA72-B952A7546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893" y="543505"/>
            <a:ext cx="2014728" cy="1334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FD359E-0E13-F448-9BB1-393658756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204" y="553557"/>
            <a:ext cx="2060734" cy="13531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6ADC343-271A-784B-8BEA-DB84BB760CF7}"/>
              </a:ext>
            </a:extLst>
          </p:cNvPr>
          <p:cNvGrpSpPr/>
          <p:nvPr/>
        </p:nvGrpSpPr>
        <p:grpSpPr>
          <a:xfrm>
            <a:off x="5878751" y="657865"/>
            <a:ext cx="1836498" cy="1225539"/>
            <a:chOff x="9318957" y="160803"/>
            <a:chExt cx="2531681" cy="16894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544DF8-83A8-E04D-B588-F47F69D6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9821" y="298879"/>
              <a:ext cx="463822" cy="46382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EF6071-74EF-B04C-A529-BC6701AE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86816" y="796696"/>
              <a:ext cx="463822" cy="4638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5AC65F-8E0A-D347-BF73-DFC9B27AB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21732" y="1386432"/>
              <a:ext cx="463822" cy="46382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16897C-5558-974C-A07F-96728D8D2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4875" y="209716"/>
              <a:ext cx="463822" cy="4638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DF46BF-7F7B-9F42-BB3B-2BE17C7F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22994" y="1364597"/>
              <a:ext cx="463822" cy="4638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0693267-5D1C-2049-9F58-4026C82AF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18957" y="871450"/>
              <a:ext cx="463822" cy="46382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F2448E-0CA3-BD4E-A7BA-A35198686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72348" y="857105"/>
              <a:ext cx="463822" cy="46382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341BE1-956B-F94F-99F0-0B4A7E90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72348" y="160803"/>
              <a:ext cx="463822" cy="46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6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56497F-CADD-5144-80CC-4DE092AA017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9708" y="182824"/>
            <a:ext cx="10785474" cy="21516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F2ACD1-FFD5-4548-871E-C045D5B76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22955BD-54FA-4358-AB02-34607414E985}" type="datetime1">
              <a:rPr lang="de-DE" smtClean="0"/>
              <a:pPr>
                <a:defRPr/>
              </a:pPr>
              <a:t>26.10.20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AF0075-F648-954A-88F9-A90F65B024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065F7AFB-E617-4306-8E77-B348F91DE5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E49B4615-F45D-BC42-ABFC-C281E0290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2" y="125758"/>
            <a:ext cx="3565141" cy="5824428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E337735-6FEB-BE40-995D-3D09B5AD49C1}"/>
              </a:ext>
            </a:extLst>
          </p:cNvPr>
          <p:cNvSpPr txBox="1"/>
          <p:nvPr/>
        </p:nvSpPr>
        <p:spPr>
          <a:xfrm>
            <a:off x="4688738" y="2686711"/>
            <a:ext cx="5455292" cy="3584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Questions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? Comments? </a:t>
            </a:r>
          </a:p>
          <a:p>
            <a:pPr algn="ctr">
              <a:lnSpc>
                <a:spcPct val="125000"/>
              </a:lnSpc>
            </a:pP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Please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get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 in </a:t>
            </a:r>
            <a:r>
              <a:rPr lang="de-DE" sz="2800" b="1" dirty="0" err="1">
                <a:latin typeface="Montserrat" pitchFamily="2" charset="77"/>
                <a:ea typeface="Titillium Light" charset="0"/>
                <a:cs typeface="Titillium Light" charset="0"/>
              </a:rPr>
              <a:t>touch</a:t>
            </a:r>
            <a:r>
              <a:rPr lang="de-DE" sz="2800" b="1" dirty="0">
                <a:latin typeface="Montserrat" pitchFamily="2" charset="77"/>
                <a:ea typeface="Titillium Light" charset="0"/>
                <a:cs typeface="Titillium Light" charset="0"/>
              </a:rPr>
              <a:t>! </a:t>
            </a:r>
          </a:p>
          <a:p>
            <a:pPr algn="ctr">
              <a:lnSpc>
                <a:spcPct val="125000"/>
              </a:lnSpc>
            </a:pPr>
            <a:endParaRPr lang="de-DE" sz="1600" b="1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Montserrat" pitchFamily="2" charset="77"/>
                <a:ea typeface="Titillium Light" charset="0"/>
                <a:cs typeface="Titillium Light" charset="0"/>
              </a:rPr>
              <a:t>Caterina Neef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Montserrat" pitchFamily="2" charset="77"/>
                <a:ea typeface="Titillium Light" charset="0"/>
                <a:cs typeface="Titillium Light" charset="0"/>
                <a:hlinkClick r:id="rId3"/>
              </a:rPr>
              <a:t>caterina.neef@th-koeln.de</a:t>
            </a:r>
            <a:endParaRPr lang="de-DE" sz="1600" dirty="0">
              <a:latin typeface="Montserrat" pitchFamily="2" charset="77"/>
              <a:ea typeface="Titillium Light" charset="0"/>
              <a:cs typeface="Titillium Light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Montserrat" pitchFamily="2" charset="77"/>
                <a:ea typeface="Titillium Light" charset="0"/>
                <a:cs typeface="Titillium Light" charset="0"/>
              </a:rPr>
              <a:t>Anja Richert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Montserrat" pitchFamily="2" charset="77"/>
                <a:hlinkClick r:id="rId4"/>
              </a:rPr>
              <a:t>anja.richert@th-koeln.de</a:t>
            </a:r>
            <a:endParaRPr lang="de-DE" sz="1600" dirty="0">
              <a:latin typeface="Montserrat" pitchFamily="2" charset="77"/>
            </a:endParaRP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Montserrat" pitchFamily="2" charset="77"/>
                <a:ea typeface="Titillium Light" charset="0"/>
                <a:cs typeface="Titillium Light" charset="0"/>
              </a:rPr>
              <a:t>Cologne Cobots Lab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Montserrat" pitchFamily="2" charset="77"/>
                <a:ea typeface="Titillium Light" charset="0"/>
                <a:cs typeface="Titillium Light" charset="0"/>
              </a:rPr>
              <a:t>TH Köln, Cologne, Germany</a:t>
            </a:r>
          </a:p>
          <a:p>
            <a:pPr algn="ctr">
              <a:lnSpc>
                <a:spcPct val="80000"/>
              </a:lnSpc>
            </a:pPr>
            <a:endParaRPr lang="de-DE" sz="2800" b="1" dirty="0">
              <a:latin typeface="Montserrat" pitchFamily="2" charset="77"/>
              <a:ea typeface="Titillium Light" charset="0"/>
              <a:cs typeface="Titillium Light" charset="0"/>
            </a:endParaRP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409FA244-F7C9-FE4D-B055-EA4A2E792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99" y="0"/>
            <a:ext cx="5682970" cy="2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055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16_9neu">
  <a:themeElements>
    <a:clrScheme name="TH Köln Spektrum">
      <a:dk1>
        <a:srgbClr val="000000"/>
      </a:dk1>
      <a:lt1>
        <a:srgbClr val="FFFFFF"/>
      </a:lt1>
      <a:dk2>
        <a:srgbClr val="808080"/>
      </a:dk2>
      <a:lt2>
        <a:srgbClr val="BFBFBF"/>
      </a:lt2>
      <a:accent1>
        <a:srgbClr val="C00009"/>
      </a:accent1>
      <a:accent2>
        <a:srgbClr val="E24300"/>
      </a:accent2>
      <a:accent3>
        <a:srgbClr val="9D167A"/>
      </a:accent3>
      <a:accent4>
        <a:srgbClr val="00CC00"/>
      </a:accent4>
      <a:accent5>
        <a:srgbClr val="FFFF00"/>
      </a:accent5>
      <a:accent6>
        <a:srgbClr val="259EFF"/>
      </a:accent6>
      <a:hlink>
        <a:srgbClr val="005294"/>
      </a:hlink>
      <a:folHlink>
        <a:srgbClr val="6783B4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triangle" w="med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4572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3600" dirty="0" err="1" smtClean="0">
            <a:latin typeface="Titillium Light" charset="0"/>
            <a:ea typeface="Titillium Light" charset="0"/>
            <a:cs typeface="Titillium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k_ln_pptvorlage_16_9_Feb2016_V1.potx" id="{A576FD44-4E46-4723-9FCD-6DC9777E0436}" vid="{1A564047-D60B-4EFF-AAEA-89036AD4D3C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{B1BF5DAB-596C-D144-A69F-1D3CEBFF7FB6}tf16401378</Template>
  <TotalTime>8954</TotalTime>
  <Words>889</Words>
  <Application>Microsoft Macintosh PowerPoint</Application>
  <PresentationFormat>Widescreen</PresentationFormat>
  <Paragraphs>128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</vt:lpstr>
      <vt:lpstr>Calibri</vt:lpstr>
      <vt:lpstr>Montserrat</vt:lpstr>
      <vt:lpstr>Symbol</vt:lpstr>
      <vt:lpstr>Titillium</vt:lpstr>
      <vt:lpstr>Titillium Bd</vt:lpstr>
      <vt:lpstr>Titillium Light</vt:lpstr>
      <vt:lpstr>Wingdings</vt:lpstr>
      <vt:lpstr>Masterfolie_16_9neu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</dc:title>
  <dc:creator>Microsoft Office User</dc:creator>
  <cp:lastModifiedBy>Caterina Neef</cp:lastModifiedBy>
  <cp:revision>272</cp:revision>
  <cp:lastPrinted>2016-02-26T07:58:29Z</cp:lastPrinted>
  <dcterms:created xsi:type="dcterms:W3CDTF">2019-09-10T08:43:24Z</dcterms:created>
  <dcterms:modified xsi:type="dcterms:W3CDTF">2020-10-26T18:01:55Z</dcterms:modified>
</cp:coreProperties>
</file>