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80"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A7651-70E4-4D87-B209-A1E6821B7F37}" type="datetimeFigureOut">
              <a:rPr lang="en-US" smtClean="0"/>
              <a:t>10/15/2020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62F3A-E02D-41C9-B6DF-F32477F2613B}" type="slidenum">
              <a:rPr lang="en-US" smtClean="0"/>
              <a:t>‹#›</a:t>
            </a:fld>
            <a:endParaRPr lang="en-US"/>
          </a:p>
        </p:txBody>
      </p:sp>
    </p:spTree>
    <p:extLst>
      <p:ext uri="{BB962C8B-B14F-4D97-AF65-F5344CB8AC3E}">
        <p14:creationId xmlns:p14="http://schemas.microsoft.com/office/powerpoint/2010/main" val="2075440747"/>
      </p:ext>
    </p:extLst>
  </p:cSld>
  <p:clrMap bg1="lt1" tx1="dk1" bg2="lt2" tx2="dk2" accent1="accent1" accent2="accent2" accent3="accent3" accent4="accent4" accent5="accent5" accent6="accent6" hlink="hlink" folHlink="folHlink"/>
  <p:notesStyle>
    <a:lvl1pPr marL="0" algn="l" defTabSz="1306220" rtl="0" eaLnBrk="1" latinLnBrk="0" hangingPunct="1">
      <a:defRPr sz="1700" kern="1200">
        <a:solidFill>
          <a:schemeClr val="tx1"/>
        </a:solidFill>
        <a:latin typeface="+mn-lt"/>
        <a:ea typeface="+mn-ea"/>
        <a:cs typeface="+mn-cs"/>
      </a:defRPr>
    </a:lvl1pPr>
    <a:lvl2pPr marL="653110" algn="l" defTabSz="1306220" rtl="0" eaLnBrk="1" latinLnBrk="0" hangingPunct="1">
      <a:defRPr sz="1700" kern="1200">
        <a:solidFill>
          <a:schemeClr val="tx1"/>
        </a:solidFill>
        <a:latin typeface="+mn-lt"/>
        <a:ea typeface="+mn-ea"/>
        <a:cs typeface="+mn-cs"/>
      </a:defRPr>
    </a:lvl2pPr>
    <a:lvl3pPr marL="1306220" algn="l" defTabSz="1306220" rtl="0" eaLnBrk="1" latinLnBrk="0" hangingPunct="1">
      <a:defRPr sz="1700" kern="1200">
        <a:solidFill>
          <a:schemeClr val="tx1"/>
        </a:solidFill>
        <a:latin typeface="+mn-lt"/>
        <a:ea typeface="+mn-ea"/>
        <a:cs typeface="+mn-cs"/>
      </a:defRPr>
    </a:lvl3pPr>
    <a:lvl4pPr marL="1959331" algn="l" defTabSz="1306220" rtl="0" eaLnBrk="1" latinLnBrk="0" hangingPunct="1">
      <a:defRPr sz="1700" kern="1200">
        <a:solidFill>
          <a:schemeClr val="tx1"/>
        </a:solidFill>
        <a:latin typeface="+mn-lt"/>
        <a:ea typeface="+mn-ea"/>
        <a:cs typeface="+mn-cs"/>
      </a:defRPr>
    </a:lvl4pPr>
    <a:lvl5pPr marL="2612441" algn="l" defTabSz="1306220" rtl="0" eaLnBrk="1" latinLnBrk="0" hangingPunct="1">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62F3A-E02D-41C9-B6DF-F32477F2613B}" type="slidenum">
              <a:rPr lang="en-US" smtClean="0"/>
              <a:t>1</a:t>
            </a:fld>
            <a:endParaRPr lang="en-US"/>
          </a:p>
        </p:txBody>
      </p:sp>
    </p:spTree>
    <p:extLst>
      <p:ext uri="{BB962C8B-B14F-4D97-AF65-F5344CB8AC3E}">
        <p14:creationId xmlns:p14="http://schemas.microsoft.com/office/powerpoint/2010/main" val="423247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017259-4722-4FF5-BAB3-80015993FDB0}"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131976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17259-4722-4FF5-BAB3-80015993FDB0}"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43533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17259-4722-4FF5-BAB3-80015993FDB0}"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307399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17259-4722-4FF5-BAB3-80015993FDB0}"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10878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17259-4722-4FF5-BAB3-80015993FDB0}"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302744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017259-4722-4FF5-BAB3-80015993FDB0}"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37943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17259-4722-4FF5-BAB3-80015993FDB0}"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296830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17259-4722-4FF5-BAB3-80015993FDB0}"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197199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7259-4722-4FF5-BAB3-80015993FDB0}" type="datetimeFigureOut">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282900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17259-4722-4FF5-BAB3-80015993FDB0}"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217571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17259-4722-4FF5-BAB3-80015993FDB0}"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ABDB-8213-4718-AEBD-D9473A066A7E}" type="slidenum">
              <a:rPr lang="en-US" smtClean="0"/>
              <a:t>‹#›</a:t>
            </a:fld>
            <a:endParaRPr lang="en-US"/>
          </a:p>
        </p:txBody>
      </p:sp>
    </p:spTree>
    <p:extLst>
      <p:ext uri="{BB962C8B-B14F-4D97-AF65-F5344CB8AC3E}">
        <p14:creationId xmlns:p14="http://schemas.microsoft.com/office/powerpoint/2010/main" val="384939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DF017259-4722-4FF5-BAB3-80015993FDB0}" type="datetimeFigureOut">
              <a:rPr lang="en-US" smtClean="0"/>
              <a:t>10/15/2020</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6D6EABDB-8213-4718-AEBD-D9473A066A7E}" type="slidenum">
              <a:rPr lang="en-US" smtClean="0"/>
              <a:t>‹#›</a:t>
            </a:fld>
            <a:endParaRPr lang="en-US"/>
          </a:p>
        </p:txBody>
      </p:sp>
    </p:spTree>
    <p:extLst>
      <p:ext uri="{BB962C8B-B14F-4D97-AF65-F5344CB8AC3E}">
        <p14:creationId xmlns:p14="http://schemas.microsoft.com/office/powerpoint/2010/main" val="1491585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13" Type="http://schemas.openxmlformats.org/officeDocument/2006/relationships/image" Target="../media/image11.emf"/><Relationship Id="rId18" Type="http://schemas.openxmlformats.org/officeDocument/2006/relationships/image" Target="../media/image16.tiff"/><Relationship Id="rId3" Type="http://schemas.openxmlformats.org/officeDocument/2006/relationships/image" Target="../media/image1.tiff"/><Relationship Id="rId21" Type="http://schemas.openxmlformats.org/officeDocument/2006/relationships/image" Target="../media/image19.tiff"/><Relationship Id="rId7" Type="http://schemas.openxmlformats.org/officeDocument/2006/relationships/image" Target="../media/image5.tiff"/><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tiff"/><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tiff"/><Relationship Id="rId5" Type="http://schemas.openxmlformats.org/officeDocument/2006/relationships/image" Target="../media/image3.tiff"/><Relationship Id="rId15" Type="http://schemas.openxmlformats.org/officeDocument/2006/relationships/image" Target="../media/image13.emf"/><Relationship Id="rId10" Type="http://schemas.openxmlformats.org/officeDocument/2006/relationships/image" Target="../media/image8.tiff"/><Relationship Id="rId19" Type="http://schemas.openxmlformats.org/officeDocument/2006/relationships/image" Target="../media/image17.tiff"/><Relationship Id="rId4" Type="http://schemas.openxmlformats.org/officeDocument/2006/relationships/image" Target="../media/image2.tiff"/><Relationship Id="rId9" Type="http://schemas.openxmlformats.org/officeDocument/2006/relationships/image" Target="../media/image7.tiff"/><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12000">
              <a:srgbClr val="85C2FF">
                <a:lumMod val="26000"/>
                <a:lumOff val="74000"/>
              </a:srgbClr>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76200" y="152400"/>
            <a:ext cx="144780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544"/>
              </a:spcAft>
            </a:pPr>
            <a:endParaRPr lang="en-US" sz="2300" b="1"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76200" y="152400"/>
            <a:ext cx="14325600" cy="461665"/>
          </a:xfrm>
          <a:prstGeom prst="rect">
            <a:avLst/>
          </a:prstGeom>
          <a:noFill/>
        </p:spPr>
        <p:txBody>
          <a:bodyPr wrap="square" rtlCol="0">
            <a:spAutoFit/>
          </a:bodyPr>
          <a:lstStyle/>
          <a:p>
            <a:pPr lvl="0" algn="ctr" defTabSz="1368294">
              <a:spcAft>
                <a:spcPts val="544"/>
              </a:spcAft>
            </a:pPr>
            <a:r>
              <a:rPr lang="en-US" sz="2400" b="1" dirty="0">
                <a:effectLst>
                  <a:outerShdw blurRad="38100" dist="38100" dir="2700000" algn="tl">
                    <a:srgbClr val="000000">
                      <a:alpha val="43137"/>
                    </a:srgbClr>
                  </a:outerShdw>
                </a:effectLst>
              </a:rPr>
              <a:t>Use of </a:t>
            </a:r>
            <a:r>
              <a:rPr lang="en-US" sz="2400" b="1" dirty="0" err="1">
                <a:effectLst>
                  <a:outerShdw blurRad="38100" dist="38100" dir="2700000" algn="tl">
                    <a:srgbClr val="000000">
                      <a:alpha val="43137"/>
                    </a:srgbClr>
                  </a:outerShdw>
                </a:effectLst>
              </a:rPr>
              <a:t>clusterization</a:t>
            </a:r>
            <a:r>
              <a:rPr lang="en-US" sz="2400" b="1" dirty="0">
                <a:effectLst>
                  <a:outerShdw blurRad="38100" dist="38100" dir="2700000" algn="tl">
                    <a:srgbClr val="000000">
                      <a:alpha val="43137"/>
                    </a:srgbClr>
                  </a:outerShdw>
                </a:effectLst>
              </a:rPr>
              <a:t> metrics for optimization of sensors to be used in a </a:t>
            </a:r>
            <a:r>
              <a:rPr lang="en-US" sz="2400" b="1" dirty="0" err="1">
                <a:effectLst>
                  <a:outerShdw blurRad="38100" dist="38100" dir="2700000" algn="tl">
                    <a:srgbClr val="000000">
                      <a:alpha val="43137"/>
                    </a:srgbClr>
                  </a:outerShdw>
                </a:effectLst>
              </a:rPr>
              <a:t>voltammetric</a:t>
            </a:r>
            <a:r>
              <a:rPr lang="en-US" sz="2400" b="1" dirty="0">
                <a:effectLst>
                  <a:outerShdw blurRad="38100" dist="38100" dir="2700000" algn="tl">
                    <a:srgbClr val="000000">
                      <a:alpha val="43137"/>
                    </a:srgbClr>
                  </a:outerShdw>
                </a:effectLst>
              </a:rPr>
              <a:t> electronic tongue</a:t>
            </a:r>
          </a:p>
        </p:txBody>
      </p:sp>
      <p:sp>
        <p:nvSpPr>
          <p:cNvPr id="9" name="TextBox 8"/>
          <p:cNvSpPr txBox="1"/>
          <p:nvPr/>
        </p:nvSpPr>
        <p:spPr>
          <a:xfrm>
            <a:off x="4572000" y="533400"/>
            <a:ext cx="5517245" cy="861774"/>
          </a:xfrm>
          <a:prstGeom prst="rect">
            <a:avLst/>
          </a:prstGeom>
          <a:noFill/>
        </p:spPr>
        <p:txBody>
          <a:bodyPr wrap="square" rtlCol="0">
            <a:spAutoFit/>
          </a:bodyPr>
          <a:lstStyle/>
          <a:p>
            <a:pPr algn="ctr"/>
            <a:r>
              <a:rPr lang="es-ES" sz="1400" b="1" dirty="0" err="1" smtClean="0">
                <a:solidFill>
                  <a:prstClr val="black"/>
                </a:solidFill>
                <a:latin typeface="Times New Roman" pitchFamily="18" charset="0"/>
                <a:cs typeface="Times New Roman" pitchFamily="18" charset="0"/>
              </a:rPr>
              <a:t>Munmi</a:t>
            </a:r>
            <a:r>
              <a:rPr lang="es-ES" sz="1400" b="1" dirty="0" smtClean="0">
                <a:solidFill>
                  <a:prstClr val="black"/>
                </a:solidFill>
                <a:latin typeface="Times New Roman" pitchFamily="18" charset="0"/>
                <a:cs typeface="Times New Roman" pitchFamily="18" charset="0"/>
              </a:rPr>
              <a:t> </a:t>
            </a:r>
            <a:r>
              <a:rPr lang="es-ES" sz="1400" b="1" dirty="0" err="1">
                <a:solidFill>
                  <a:prstClr val="black"/>
                </a:solidFill>
                <a:latin typeface="Times New Roman" pitchFamily="18" charset="0"/>
                <a:cs typeface="Times New Roman" pitchFamily="18" charset="0"/>
              </a:rPr>
              <a:t>Sarma</a:t>
            </a:r>
            <a:r>
              <a:rPr lang="es-ES" sz="1400" b="1" dirty="0" smtClean="0">
                <a:solidFill>
                  <a:prstClr val="black"/>
                </a:solidFill>
                <a:latin typeface="Times New Roman" pitchFamily="18" charset="0"/>
                <a:cs typeface="Times New Roman" pitchFamily="18" charset="0"/>
              </a:rPr>
              <a:t>,</a:t>
            </a:r>
            <a:r>
              <a:rPr lang="en-AU" sz="1400" b="1" dirty="0">
                <a:latin typeface="Times New Roman" pitchFamily="18" charset="0"/>
                <a:cs typeface="Times New Roman" pitchFamily="18" charset="0"/>
              </a:rPr>
              <a:t> </a:t>
            </a:r>
            <a:r>
              <a:rPr lang="en-AU" sz="1400" b="1" dirty="0" err="1">
                <a:latin typeface="Times New Roman" pitchFamily="18" charset="0"/>
                <a:cs typeface="Times New Roman" pitchFamily="18" charset="0"/>
              </a:rPr>
              <a:t>Noelia</a:t>
            </a:r>
            <a:r>
              <a:rPr lang="en-AU" sz="1400" b="1" dirty="0">
                <a:latin typeface="Times New Roman" pitchFamily="18" charset="0"/>
                <a:cs typeface="Times New Roman" pitchFamily="18" charset="0"/>
              </a:rPr>
              <a:t> Romero, </a:t>
            </a:r>
            <a:r>
              <a:rPr lang="es-ES" sz="1400" b="1" dirty="0" smtClean="0">
                <a:solidFill>
                  <a:prstClr val="black"/>
                </a:solidFill>
                <a:latin typeface="Times New Roman" pitchFamily="18" charset="0"/>
                <a:cs typeface="Times New Roman" pitchFamily="18" charset="0"/>
              </a:rPr>
              <a:t> </a:t>
            </a:r>
            <a:r>
              <a:rPr lang="en-AU" sz="1400" b="1" dirty="0" smtClean="0">
                <a:solidFill>
                  <a:srgbClr val="000000"/>
                </a:solidFill>
                <a:latin typeface="Times New Roman" pitchFamily="18" charset="0"/>
                <a:ea typeface="Times New Roman"/>
                <a:cs typeface="Times New Roman" pitchFamily="18" charset="0"/>
              </a:rPr>
              <a:t>Xavier </a:t>
            </a:r>
            <a:r>
              <a:rPr lang="en-AU" sz="1400" b="1" dirty="0" err="1" smtClean="0">
                <a:solidFill>
                  <a:srgbClr val="000000"/>
                </a:solidFill>
                <a:latin typeface="Times New Roman" pitchFamily="18" charset="0"/>
                <a:ea typeface="Times New Roman"/>
                <a:cs typeface="Times New Roman" pitchFamily="18" charset="0"/>
              </a:rPr>
              <a:t>Cetó</a:t>
            </a:r>
            <a:r>
              <a:rPr lang="en-AU" sz="1400" b="1" dirty="0" smtClean="0">
                <a:solidFill>
                  <a:srgbClr val="000000"/>
                </a:solidFill>
                <a:latin typeface="Times New Roman" pitchFamily="18" charset="0"/>
                <a:ea typeface="Times New Roman"/>
                <a:cs typeface="Times New Roman" pitchFamily="18" charset="0"/>
              </a:rPr>
              <a:t> </a:t>
            </a:r>
            <a:r>
              <a:rPr lang="es-ES" sz="1400" b="1" dirty="0">
                <a:solidFill>
                  <a:prstClr val="black"/>
                </a:solidFill>
                <a:latin typeface="Times New Roman" pitchFamily="18" charset="0"/>
                <a:cs typeface="Times New Roman" pitchFamily="18" charset="0"/>
              </a:rPr>
              <a:t>and </a:t>
            </a:r>
            <a:r>
              <a:rPr lang="es-ES" sz="1400" b="1" dirty="0" err="1">
                <a:solidFill>
                  <a:prstClr val="black"/>
                </a:solidFill>
                <a:latin typeface="Times New Roman" pitchFamily="18" charset="0"/>
                <a:cs typeface="Times New Roman" pitchFamily="18" charset="0"/>
              </a:rPr>
              <a:t>Manel</a:t>
            </a:r>
            <a:r>
              <a:rPr lang="es-ES" sz="1400" b="1" dirty="0">
                <a:solidFill>
                  <a:prstClr val="black"/>
                </a:solidFill>
                <a:latin typeface="Times New Roman" pitchFamily="18" charset="0"/>
                <a:cs typeface="Times New Roman" pitchFamily="18" charset="0"/>
              </a:rPr>
              <a:t> del Valle</a:t>
            </a:r>
          </a:p>
          <a:p>
            <a:pPr algn="ctr"/>
            <a:r>
              <a:rPr lang="en-GB" sz="1200" dirty="0">
                <a:solidFill>
                  <a:prstClr val="black"/>
                </a:solidFill>
              </a:rPr>
              <a:t>Sensors and Biosensors Group, Department of Chemistry </a:t>
            </a:r>
          </a:p>
          <a:p>
            <a:pPr algn="ctr"/>
            <a:r>
              <a:rPr lang="en-GB" sz="1200" dirty="0" err="1">
                <a:solidFill>
                  <a:prstClr val="black"/>
                </a:solidFill>
              </a:rPr>
              <a:t>Universitat</a:t>
            </a:r>
            <a:r>
              <a:rPr lang="en-GB" sz="1200" dirty="0">
                <a:solidFill>
                  <a:prstClr val="black"/>
                </a:solidFill>
              </a:rPr>
              <a:t> </a:t>
            </a:r>
            <a:r>
              <a:rPr lang="en-GB" sz="1200" dirty="0" err="1">
                <a:solidFill>
                  <a:prstClr val="black"/>
                </a:solidFill>
              </a:rPr>
              <a:t>Autònoma</a:t>
            </a:r>
            <a:r>
              <a:rPr lang="en-GB" sz="1200" dirty="0">
                <a:solidFill>
                  <a:prstClr val="black"/>
                </a:solidFill>
              </a:rPr>
              <a:t> de Barcelona, </a:t>
            </a:r>
            <a:r>
              <a:rPr lang="en-GB" sz="1200" dirty="0" err="1">
                <a:solidFill>
                  <a:prstClr val="black"/>
                </a:solidFill>
              </a:rPr>
              <a:t>Edifici</a:t>
            </a:r>
            <a:r>
              <a:rPr lang="en-GB" sz="1200" dirty="0">
                <a:solidFill>
                  <a:prstClr val="black"/>
                </a:solidFill>
              </a:rPr>
              <a:t> </a:t>
            </a:r>
            <a:r>
              <a:rPr lang="en-GB" sz="1200" dirty="0" err="1">
                <a:solidFill>
                  <a:prstClr val="black"/>
                </a:solidFill>
              </a:rPr>
              <a:t>Cn</a:t>
            </a:r>
            <a:r>
              <a:rPr lang="en-GB" sz="1200" dirty="0">
                <a:solidFill>
                  <a:prstClr val="black"/>
                </a:solidFill>
              </a:rPr>
              <a:t>, 08193 </a:t>
            </a:r>
            <a:r>
              <a:rPr lang="en-GB" sz="1200" dirty="0" err="1" smtClean="0">
                <a:solidFill>
                  <a:prstClr val="black"/>
                </a:solidFill>
              </a:rPr>
              <a:t>Bellaterra</a:t>
            </a:r>
            <a:r>
              <a:rPr lang="en-GB" sz="1200" dirty="0" smtClean="0">
                <a:solidFill>
                  <a:prstClr val="black"/>
                </a:solidFill>
              </a:rPr>
              <a:t>, Barcelona</a:t>
            </a:r>
            <a:r>
              <a:rPr lang="en-GB" sz="1200" dirty="0">
                <a:solidFill>
                  <a:prstClr val="black"/>
                </a:solidFill>
              </a:rPr>
              <a:t>, Spain</a:t>
            </a:r>
            <a:endParaRPr lang="ca-ES" sz="1200" i="1" dirty="0" smtClean="0">
              <a:solidFill>
                <a:srgbClr val="8064A2">
                  <a:lumMod val="10000"/>
                </a:srgbClr>
              </a:solidFill>
            </a:endParaRPr>
          </a:p>
          <a:p>
            <a:endParaRPr lang="en-US" sz="1200" dirty="0">
              <a:effectLst>
                <a:outerShdw blurRad="38100" dist="38100" dir="2700000" algn="tl">
                  <a:srgbClr val="000000">
                    <a:alpha val="43137"/>
                  </a:srgbClr>
                </a:outerShdw>
              </a:effectLst>
            </a:endParaRPr>
          </a:p>
        </p:txBody>
      </p:sp>
      <p:sp>
        <p:nvSpPr>
          <p:cNvPr id="12" name="Rectangle 11"/>
          <p:cNvSpPr/>
          <p:nvPr/>
        </p:nvSpPr>
        <p:spPr>
          <a:xfrm>
            <a:off x="76200" y="1295400"/>
            <a:ext cx="524354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544"/>
              </a:spcAft>
            </a:pPr>
            <a:endParaRPr lang="en-US" sz="1000" b="1" dirty="0">
              <a:solidFill>
                <a:schemeClr val="tx1"/>
              </a:solidFill>
              <a:effectLst>
                <a:outerShdw blurRad="38100" dist="38100" dir="2700000" algn="tl">
                  <a:srgbClr val="000000">
                    <a:alpha val="43137"/>
                  </a:srgbClr>
                </a:outerShdw>
              </a:effectLst>
            </a:endParaRPr>
          </a:p>
        </p:txBody>
      </p:sp>
      <p:sp>
        <p:nvSpPr>
          <p:cNvPr id="22" name="Rectangle 21"/>
          <p:cNvSpPr/>
          <p:nvPr/>
        </p:nvSpPr>
        <p:spPr>
          <a:xfrm>
            <a:off x="5404371" y="1295400"/>
            <a:ext cx="328242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544"/>
              </a:spcAft>
            </a:pPr>
            <a:endParaRPr lang="en-US" sz="2300" b="1" dirty="0">
              <a:solidFill>
                <a:schemeClr val="tx1"/>
              </a:solidFill>
              <a:effectLst>
                <a:outerShdw blurRad="38100" dist="38100" dir="2700000" algn="tl">
                  <a:srgbClr val="000000">
                    <a:alpha val="43137"/>
                  </a:srgbClr>
                </a:outerShdw>
              </a:effectLst>
            </a:endParaRPr>
          </a:p>
        </p:txBody>
      </p:sp>
      <p:sp>
        <p:nvSpPr>
          <p:cNvPr id="32" name="TextBox 31"/>
          <p:cNvSpPr txBox="1"/>
          <p:nvPr/>
        </p:nvSpPr>
        <p:spPr>
          <a:xfrm>
            <a:off x="138777" y="1371600"/>
            <a:ext cx="5119023" cy="2290070"/>
          </a:xfrm>
          <a:prstGeom prst="rect">
            <a:avLst/>
          </a:prstGeom>
          <a:noFill/>
        </p:spPr>
        <p:txBody>
          <a:bodyPr wrap="square" lIns="27642" tIns="13821" rIns="27642" bIns="13821" rtlCol="0">
            <a:spAutoFit/>
          </a:bodyPr>
          <a:lstStyle/>
          <a:p>
            <a:pPr algn="just"/>
            <a:r>
              <a:rPr lang="en-US" sz="1200" b="1" dirty="0" smtClean="0">
                <a:effectLst>
                  <a:outerShdw blurRad="38100" dist="38100" dir="2700000" algn="tl">
                    <a:srgbClr val="000000">
                      <a:alpha val="43137"/>
                    </a:srgbClr>
                  </a:outerShdw>
                </a:effectLst>
              </a:rPr>
              <a:t>Abstract: </a:t>
            </a:r>
            <a:r>
              <a:rPr lang="en-US" sz="900" dirty="0" smtClean="0"/>
              <a:t>This </a:t>
            </a:r>
            <a:r>
              <a:rPr lang="en-US" sz="900" dirty="0"/>
              <a:t>work focuses on the quantification of paracetamol, ascorbic acid and uric acid mixtures using electronic tongue principle. Five optimal electronic tongue sensors array were selected from a set of eight sensors using principal component analysis (PCA) and canonical </a:t>
            </a:r>
            <a:r>
              <a:rPr lang="en-US" sz="900" dirty="0" err="1"/>
              <a:t>variate</a:t>
            </a:r>
            <a:r>
              <a:rPr lang="en-US" sz="900" dirty="0"/>
              <a:t> analysis (CVA) in a combination of some clustering metric (F factor) for a given </a:t>
            </a:r>
            <a:r>
              <a:rPr lang="en-US" sz="900" dirty="0" err="1"/>
              <a:t>multianalyte</a:t>
            </a:r>
            <a:r>
              <a:rPr lang="en-US" sz="900" dirty="0"/>
              <a:t> resolution application. PCA and CVA allow to visually compare the performance of the different sensors, while the F factor allows to numerically assess the impact that the inclusion/removal of the different sensors does have in the discrimination ability of the ET towards the compounds of interest. The proposed methodology is based on the electrochemical analysis of a pure stock solution of each of the compounds under study, its posterior analysis by PCA/CVA and the stepwise iterative removal of the sensors that demote the clustering when retained as part of the array. Seven different graphite epoxy resin (GEC) electrodes modified with cobalt (II) </a:t>
            </a:r>
            <a:r>
              <a:rPr lang="en-US" sz="900" dirty="0" err="1"/>
              <a:t>phthalocyanine</a:t>
            </a:r>
            <a:r>
              <a:rPr lang="en-US" sz="900" dirty="0"/>
              <a:t> (</a:t>
            </a:r>
            <a:r>
              <a:rPr lang="en-US" sz="900" dirty="0" err="1"/>
              <a:t>CoPc</a:t>
            </a:r>
            <a:r>
              <a:rPr lang="en-US" sz="900" dirty="0"/>
              <a:t>), </a:t>
            </a:r>
            <a:r>
              <a:rPr lang="en-US" sz="900" dirty="0" err="1"/>
              <a:t>polypyrrole</a:t>
            </a:r>
            <a:r>
              <a:rPr lang="en-US" sz="900" dirty="0"/>
              <a:t> (</a:t>
            </a:r>
            <a:r>
              <a:rPr lang="en-US" sz="900" dirty="0" err="1"/>
              <a:t>PPy</a:t>
            </a:r>
            <a:r>
              <a:rPr lang="en-US" sz="900" dirty="0"/>
              <a:t>), Prussian blue (PB), oxide nanoparticles of bismuth (Bi</a:t>
            </a:r>
            <a:r>
              <a:rPr lang="en-US" sz="900" baseline="-25000" dirty="0"/>
              <a:t>2</a:t>
            </a:r>
            <a:r>
              <a:rPr lang="en-US" sz="900" dirty="0"/>
              <a:t>O</a:t>
            </a:r>
            <a:r>
              <a:rPr lang="en-US" sz="900" baseline="-25000" dirty="0"/>
              <a:t>3</a:t>
            </a:r>
            <a:r>
              <a:rPr lang="en-US" sz="900" dirty="0"/>
              <a:t>), titanium (TiO</a:t>
            </a:r>
            <a:r>
              <a:rPr lang="en-US" sz="900" baseline="-25000" dirty="0"/>
              <a:t>2</a:t>
            </a:r>
            <a:r>
              <a:rPr lang="en-US" sz="900" dirty="0"/>
              <a:t>), zinc (</a:t>
            </a:r>
            <a:r>
              <a:rPr lang="en-US" sz="900" dirty="0" err="1"/>
              <a:t>ZnO</a:t>
            </a:r>
            <a:r>
              <a:rPr lang="en-US" sz="900" dirty="0"/>
              <a:t>) and tin (SnO</a:t>
            </a:r>
            <a:r>
              <a:rPr lang="en-US" sz="900" baseline="-25000" dirty="0"/>
              <a:t>2</a:t>
            </a:r>
            <a:r>
              <a:rPr lang="en-US" sz="900" dirty="0"/>
              <a:t>) in addition to a </a:t>
            </a:r>
            <a:r>
              <a:rPr lang="en-US" sz="900" dirty="0" err="1"/>
              <a:t>Pt</a:t>
            </a:r>
            <a:r>
              <a:rPr lang="en-US" sz="900" dirty="0"/>
              <a:t> disc electrode, were used as the initial sensors array for the selection of five optimal sensors. After the optimal selection, the quantitative ANN model was built which successfully predicted the concentration of the three pharmaceutical compounds with a normalized root mean square error (NRMSE) of 0.00378and 0.0368 for the training and test subsets, respectively, and coefficient of correlation R</a:t>
            </a:r>
            <a:r>
              <a:rPr lang="en-US" sz="900" baseline="30000" dirty="0"/>
              <a:t>2 </a:t>
            </a:r>
            <a:r>
              <a:rPr lang="en-US" sz="900" dirty="0"/>
              <a:t>≥0.971 in the predicted vs. expected concentrations comparison graph.</a:t>
            </a:r>
          </a:p>
        </p:txBody>
      </p:sp>
      <p:pic>
        <p:nvPicPr>
          <p:cNvPr id="34" name="Imagen 1" descr="D:\- SDHC\Articles in progress 2\Sensors Noelia\Fig3.tif"/>
          <p:cNvPicPr/>
          <p:nvPr/>
        </p:nvPicPr>
        <p:blipFill>
          <a:blip r:embed="rId3" cstate="print"/>
          <a:srcRect l="8270" t="13051" r="17744" b="12197"/>
          <a:stretch>
            <a:fillRect/>
          </a:stretch>
        </p:blipFill>
        <p:spPr bwMode="auto">
          <a:xfrm>
            <a:off x="5562600" y="5677223"/>
            <a:ext cx="1982152" cy="2399977"/>
          </a:xfrm>
          <a:prstGeom prst="rect">
            <a:avLst/>
          </a:prstGeom>
          <a:noFill/>
          <a:ln w="9525">
            <a:noFill/>
            <a:miter lim="800000"/>
            <a:headEnd/>
            <a:tailEnd/>
          </a:ln>
        </p:spPr>
      </p:pic>
      <p:grpSp>
        <p:nvGrpSpPr>
          <p:cNvPr id="53" name="Group 52"/>
          <p:cNvGrpSpPr/>
          <p:nvPr/>
        </p:nvGrpSpPr>
        <p:grpSpPr>
          <a:xfrm>
            <a:off x="300145" y="5124272"/>
            <a:ext cx="4881455" cy="2267128"/>
            <a:chOff x="936329" y="769222"/>
            <a:chExt cx="30531392" cy="14856814"/>
          </a:xfrm>
        </p:grpSpPr>
        <p:pic>
          <p:nvPicPr>
            <p:cNvPr id="54" name="Picture 53" descr="C:\Users\Admin\Desktop\noelia\graphs\Zn c.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49698" y="818694"/>
              <a:ext cx="7413167" cy="7174493"/>
            </a:xfrm>
            <a:prstGeom prst="rect">
              <a:avLst/>
            </a:prstGeom>
            <a:noFill/>
          </p:spPr>
        </p:pic>
        <p:pic>
          <p:nvPicPr>
            <p:cNvPr id="55" name="Picture 54" descr="C:\Users\Admin\Desktop\noelia\graphs\volta bbbbbbbbis.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50404" y="8284586"/>
              <a:ext cx="7412461" cy="7341450"/>
            </a:xfrm>
            <a:prstGeom prst="rect">
              <a:avLst/>
            </a:prstGeom>
            <a:noFill/>
          </p:spPr>
        </p:pic>
        <p:pic>
          <p:nvPicPr>
            <p:cNvPr id="56" name="Picture 55" descr="C:\Users\Admin\Desktop\noelia\graphs\sn A.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329" y="792388"/>
              <a:ext cx="7416824" cy="7200800"/>
            </a:xfrm>
            <a:prstGeom prst="rect">
              <a:avLst/>
            </a:prstGeom>
            <a:noFill/>
          </p:spPr>
        </p:pic>
        <p:pic>
          <p:nvPicPr>
            <p:cNvPr id="57" name="Picture 56" descr="C:\Users\Admin\Desktop\noelia\graphs\b pb.t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9177" y="792388"/>
              <a:ext cx="7492147" cy="7200800"/>
            </a:xfrm>
            <a:prstGeom prst="rect">
              <a:avLst/>
            </a:prstGeom>
            <a:noFill/>
          </p:spPr>
        </p:pic>
        <p:pic>
          <p:nvPicPr>
            <p:cNvPr id="58" name="Picture 57" descr="C:\Users\Admin\Desktop\noelia\graphs\pyrrol dddddd.t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22905" y="769222"/>
              <a:ext cx="7344816" cy="7223965"/>
            </a:xfrm>
            <a:prstGeom prst="rect">
              <a:avLst/>
            </a:prstGeom>
            <a:noFill/>
          </p:spPr>
        </p:pic>
        <p:pic>
          <p:nvPicPr>
            <p:cNvPr id="59" name="Picture 58" descr="C:\Users\Admin\Desktop\noelia\graphs\e copc.t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6329" y="8281220"/>
              <a:ext cx="7416824" cy="7344816"/>
            </a:xfrm>
            <a:prstGeom prst="rect">
              <a:avLst/>
            </a:prstGeom>
            <a:noFill/>
          </p:spPr>
        </p:pic>
        <p:pic>
          <p:nvPicPr>
            <p:cNvPr id="60" name="Picture 59" descr="C:\Users\Admin\Desktop\noelia\graphs\f tio2.tif"/>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69176" y="8284586"/>
              <a:ext cx="7492147" cy="7341450"/>
            </a:xfrm>
            <a:prstGeom prst="rect">
              <a:avLst/>
            </a:prstGeom>
            <a:noFill/>
          </p:spPr>
        </p:pic>
        <p:pic>
          <p:nvPicPr>
            <p:cNvPr id="61" name="Picture 60" descr="C:\Users\Admin\Desktop\noelia\graphs\pt hhhhhhh.tif"/>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075383" y="8284586"/>
              <a:ext cx="7392338" cy="7341450"/>
            </a:xfrm>
            <a:prstGeom prst="rect">
              <a:avLst/>
            </a:prstGeom>
            <a:noFill/>
          </p:spPr>
        </p:pic>
      </p:grpSp>
      <p:sp>
        <p:nvSpPr>
          <p:cNvPr id="63" name="TextBox 62"/>
          <p:cNvSpPr txBox="1"/>
          <p:nvPr/>
        </p:nvSpPr>
        <p:spPr>
          <a:xfrm>
            <a:off x="138777" y="3733800"/>
            <a:ext cx="5119023" cy="1043575"/>
          </a:xfrm>
          <a:prstGeom prst="rect">
            <a:avLst/>
          </a:prstGeom>
          <a:noFill/>
        </p:spPr>
        <p:txBody>
          <a:bodyPr wrap="square" lIns="27642" tIns="13821" rIns="27642" bIns="13821" rtlCol="0">
            <a:spAutoFit/>
          </a:bodyPr>
          <a:lstStyle/>
          <a:p>
            <a:pPr algn="just"/>
            <a:r>
              <a:rPr lang="en-US" sz="1200" b="1" dirty="0" smtClean="0">
                <a:effectLst>
                  <a:outerShdw blurRad="38100" dist="38100" dir="2700000" algn="tl">
                    <a:srgbClr val="000000">
                      <a:alpha val="43137"/>
                    </a:srgbClr>
                  </a:outerShdw>
                </a:effectLst>
              </a:rPr>
              <a:t>Sample preparation and electrochemical measurements: </a:t>
            </a:r>
            <a:r>
              <a:rPr lang="en-US" sz="900" dirty="0" smtClean="0"/>
              <a:t>All</a:t>
            </a:r>
            <a:r>
              <a:rPr lang="en-US" sz="1200" dirty="0" smtClean="0"/>
              <a:t> </a:t>
            </a:r>
            <a:r>
              <a:rPr lang="en-US" sz="900" dirty="0" smtClean="0"/>
              <a:t>APIs </a:t>
            </a:r>
            <a:r>
              <a:rPr lang="en-US" sz="900" dirty="0"/>
              <a:t>stock solutions were prepared in 0.05 M phosphate buffer at pH 7.0 with 0.1 M </a:t>
            </a:r>
            <a:r>
              <a:rPr lang="en-US" sz="900" dirty="0" err="1"/>
              <a:t>KCl</a:t>
            </a:r>
            <a:r>
              <a:rPr lang="en-US" sz="900" dirty="0"/>
              <a:t> </a:t>
            </a:r>
            <a:r>
              <a:rPr lang="en-US" sz="900" dirty="0" smtClean="0"/>
              <a:t>as supporting electrolyte. Electrochemical </a:t>
            </a:r>
            <a:r>
              <a:rPr lang="en-US" sz="900" dirty="0"/>
              <a:t>behavior of all the APIs and their mixtures </a:t>
            </a:r>
            <a:r>
              <a:rPr lang="en-US" sz="900" dirty="0" smtClean="0"/>
              <a:t>was assessed </a:t>
            </a:r>
            <a:r>
              <a:rPr lang="en-US" sz="900" dirty="0"/>
              <a:t>by recording a complete cyclic </a:t>
            </a:r>
            <a:r>
              <a:rPr lang="en-US" sz="900" dirty="0" err="1"/>
              <a:t>voltammogram</a:t>
            </a:r>
            <a:r>
              <a:rPr lang="en-US" sz="900" dirty="0"/>
              <a:t> between −  0.7 V and +1.2 V vs. Ag/</a:t>
            </a:r>
            <a:r>
              <a:rPr lang="en-US" sz="900" dirty="0" err="1"/>
              <a:t>AgCl</a:t>
            </a:r>
            <a:r>
              <a:rPr lang="en-US" sz="900" dirty="0"/>
              <a:t> with a step potential of 10 mV and a scan rate of 100 mV·s</a:t>
            </a:r>
            <a:r>
              <a:rPr lang="en-US" sz="900" baseline="30000" dirty="0"/>
              <a:t>−1</a:t>
            </a:r>
            <a:r>
              <a:rPr lang="en-US" sz="900" dirty="0"/>
              <a:t>, without the application of any pre-conditioning potential or accumulation time. Furthermore, to avoid any fouling effect or drifts during the measurements, a blank measurement in phosphate buffer was carried out after each measurement </a:t>
            </a:r>
            <a:r>
              <a:rPr lang="en-US" sz="900" dirty="0" smtClean="0"/>
              <a:t>.</a:t>
            </a:r>
            <a:r>
              <a:rPr lang="en-US" sz="900" dirty="0"/>
              <a:t> </a:t>
            </a:r>
          </a:p>
        </p:txBody>
      </p:sp>
      <p:sp>
        <p:nvSpPr>
          <p:cNvPr id="64" name="TextBox 63"/>
          <p:cNvSpPr txBox="1"/>
          <p:nvPr/>
        </p:nvSpPr>
        <p:spPr>
          <a:xfrm>
            <a:off x="125155" y="7447002"/>
            <a:ext cx="5056445" cy="507831"/>
          </a:xfrm>
          <a:prstGeom prst="rect">
            <a:avLst/>
          </a:prstGeom>
          <a:noFill/>
        </p:spPr>
        <p:txBody>
          <a:bodyPr wrap="square" rtlCol="0">
            <a:spAutoFit/>
          </a:bodyPr>
          <a:lstStyle/>
          <a:p>
            <a:pPr algn="just"/>
            <a:r>
              <a:rPr lang="en-US" sz="900" b="1" dirty="0" smtClean="0"/>
              <a:t>Figure 1: </a:t>
            </a:r>
            <a:r>
              <a:rPr lang="en-US" sz="900" dirty="0" err="1" smtClean="0"/>
              <a:t>Voltammograms</a:t>
            </a:r>
            <a:r>
              <a:rPr lang="en-US" sz="900" dirty="0" smtClean="0"/>
              <a:t> </a:t>
            </a:r>
            <a:r>
              <a:rPr lang="en-US" sz="900" dirty="0"/>
              <a:t>obtained for the three APIs (250 µM in phosphate buffer) using the GECs modified with (</a:t>
            </a:r>
            <a:r>
              <a:rPr lang="en-US" sz="900" b="1" dirty="0"/>
              <a:t>A</a:t>
            </a:r>
            <a:r>
              <a:rPr lang="en-US" sz="900" dirty="0"/>
              <a:t>) SnO</a:t>
            </a:r>
            <a:r>
              <a:rPr lang="en-US" sz="900" baseline="-25000" dirty="0"/>
              <a:t>2</a:t>
            </a:r>
            <a:r>
              <a:rPr lang="en-US" sz="900" dirty="0"/>
              <a:t>, (</a:t>
            </a:r>
            <a:r>
              <a:rPr lang="en-US" sz="900" b="1" dirty="0"/>
              <a:t>B</a:t>
            </a:r>
            <a:r>
              <a:rPr lang="en-US" sz="900" dirty="0"/>
              <a:t>) Prussian Blue, (</a:t>
            </a:r>
            <a:r>
              <a:rPr lang="en-US" sz="900" b="1" dirty="0"/>
              <a:t>C</a:t>
            </a:r>
            <a:r>
              <a:rPr lang="en-US" sz="900" dirty="0"/>
              <a:t>) </a:t>
            </a:r>
            <a:r>
              <a:rPr lang="en-US" sz="900" dirty="0" err="1"/>
              <a:t>ZnO</a:t>
            </a:r>
            <a:r>
              <a:rPr lang="en-US" sz="900" dirty="0"/>
              <a:t>, (</a:t>
            </a:r>
            <a:r>
              <a:rPr lang="en-US" sz="900" b="1" dirty="0"/>
              <a:t>D</a:t>
            </a:r>
            <a:r>
              <a:rPr lang="en-US" sz="900" dirty="0"/>
              <a:t>) </a:t>
            </a:r>
            <a:r>
              <a:rPr lang="en-US" sz="900" dirty="0" err="1"/>
              <a:t>PPy</a:t>
            </a:r>
            <a:r>
              <a:rPr lang="en-US" sz="900" dirty="0"/>
              <a:t>, (</a:t>
            </a:r>
            <a:r>
              <a:rPr lang="en-US" sz="900" b="1" dirty="0"/>
              <a:t>E</a:t>
            </a:r>
            <a:r>
              <a:rPr lang="en-US" sz="900" dirty="0"/>
              <a:t>) </a:t>
            </a:r>
            <a:r>
              <a:rPr lang="en-US" sz="900" dirty="0" err="1"/>
              <a:t>CoPc</a:t>
            </a:r>
            <a:r>
              <a:rPr lang="en-US" sz="900" dirty="0"/>
              <a:t>, (</a:t>
            </a:r>
            <a:r>
              <a:rPr lang="en-US" sz="900" b="1" dirty="0"/>
              <a:t>F</a:t>
            </a:r>
            <a:r>
              <a:rPr lang="en-US" sz="900" dirty="0"/>
              <a:t>) TiO</a:t>
            </a:r>
            <a:r>
              <a:rPr lang="en-US" sz="900" baseline="-25000" dirty="0"/>
              <a:t>2</a:t>
            </a:r>
            <a:r>
              <a:rPr lang="en-US" sz="900" dirty="0"/>
              <a:t> and (</a:t>
            </a:r>
            <a:r>
              <a:rPr lang="en-US" sz="900" b="1" dirty="0"/>
              <a:t>G</a:t>
            </a:r>
            <a:r>
              <a:rPr lang="en-US" sz="900" dirty="0"/>
              <a:t>) Bi</a:t>
            </a:r>
            <a:r>
              <a:rPr lang="en-US" sz="900" baseline="-25000" dirty="0"/>
              <a:t>2</a:t>
            </a:r>
            <a:r>
              <a:rPr lang="en-US" sz="900" dirty="0"/>
              <a:t>O</a:t>
            </a:r>
            <a:r>
              <a:rPr lang="en-US" sz="900" baseline="-25000" dirty="0"/>
              <a:t>3</a:t>
            </a:r>
            <a:r>
              <a:rPr lang="en-US" sz="900" dirty="0"/>
              <a:t>,</a:t>
            </a:r>
            <a:r>
              <a:rPr lang="en-US" sz="900" baseline="30000" dirty="0"/>
              <a:t> </a:t>
            </a:r>
            <a:r>
              <a:rPr lang="en-US" sz="900" dirty="0"/>
              <a:t>and (</a:t>
            </a:r>
            <a:r>
              <a:rPr lang="en-US" sz="900" b="1" dirty="0"/>
              <a:t>H</a:t>
            </a:r>
            <a:r>
              <a:rPr lang="en-US" sz="900" dirty="0"/>
              <a:t>) the metallic </a:t>
            </a:r>
            <a:r>
              <a:rPr lang="en-US" sz="900" dirty="0" err="1"/>
              <a:t>Pt</a:t>
            </a:r>
            <a:r>
              <a:rPr lang="en-US" sz="900" dirty="0"/>
              <a:t> electrode</a:t>
            </a:r>
            <a:r>
              <a:rPr lang="en-US" sz="900" dirty="0" smtClean="0"/>
              <a:t>.</a:t>
            </a:r>
            <a:endParaRPr lang="en-US" sz="900" dirty="0"/>
          </a:p>
        </p:txBody>
      </p:sp>
      <p:sp>
        <p:nvSpPr>
          <p:cNvPr id="65" name="Rectangle 64"/>
          <p:cNvSpPr/>
          <p:nvPr/>
        </p:nvSpPr>
        <p:spPr>
          <a:xfrm>
            <a:off x="8733245" y="1295400"/>
            <a:ext cx="5820955"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544"/>
              </a:spcAft>
            </a:pPr>
            <a:endParaRPr lang="en-US" sz="2300" b="1" dirty="0">
              <a:solidFill>
                <a:schemeClr val="tx1"/>
              </a:solidFill>
              <a:effectLst>
                <a:outerShdw blurRad="38100" dist="38100" dir="2700000" algn="tl">
                  <a:srgbClr val="000000">
                    <a:alpha val="43137"/>
                  </a:srgbClr>
                </a:outerShdw>
              </a:effectLst>
            </a:endParaRPr>
          </a:p>
        </p:txBody>
      </p:sp>
      <p:graphicFrame>
        <p:nvGraphicFramePr>
          <p:cNvPr id="67" name="Table 66"/>
          <p:cNvGraphicFramePr>
            <a:graphicFrameLocks noGrp="1"/>
          </p:cNvGraphicFramePr>
          <p:nvPr>
            <p:extLst>
              <p:ext uri="{D42A27DB-BD31-4B8C-83A1-F6EECF244321}">
                <p14:modId xmlns:p14="http://schemas.microsoft.com/office/powerpoint/2010/main" val="4201035793"/>
              </p:ext>
            </p:extLst>
          </p:nvPr>
        </p:nvGraphicFramePr>
        <p:xfrm>
          <a:off x="8852823" y="5410200"/>
          <a:ext cx="4634577" cy="1485900"/>
        </p:xfrm>
        <a:graphic>
          <a:graphicData uri="http://schemas.openxmlformats.org/drawingml/2006/table">
            <a:tbl>
              <a:tblPr firstRow="1" firstCol="1" bandRow="1">
                <a:tableStyleId>{B301B821-A1FF-4177-AEE7-76D212191A09}</a:tableStyleId>
              </a:tblPr>
              <a:tblGrid>
                <a:gridCol w="758160"/>
                <a:gridCol w="955903"/>
                <a:gridCol w="956577"/>
                <a:gridCol w="447617"/>
                <a:gridCol w="758160"/>
                <a:gridCol w="758160"/>
              </a:tblGrid>
              <a:tr h="111308">
                <a:tc>
                  <a:txBody>
                    <a:bodyPr/>
                    <a:lstStyle/>
                    <a:p>
                      <a:pPr marL="0" marR="0" algn="ctr">
                        <a:lnSpc>
                          <a:spcPts val="1300"/>
                        </a:lnSpc>
                        <a:spcBef>
                          <a:spcPts val="0"/>
                        </a:spcBef>
                        <a:spcAft>
                          <a:spcPts val="0"/>
                        </a:spcAft>
                      </a:pPr>
                      <a:r>
                        <a:rPr lang="en-US" sz="900" b="0" dirty="0">
                          <a:effectLst/>
                        </a:rPr>
                        <a:t>Compound</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Slope</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Intercept (</a:t>
                      </a:r>
                      <a:r>
                        <a:rPr lang="en-US" sz="900" b="0" dirty="0" err="1">
                          <a:effectLst/>
                        </a:rPr>
                        <a:t>μM</a:t>
                      </a:r>
                      <a:r>
                        <a:rPr lang="en-US" sz="900" b="0" dirty="0">
                          <a:effectLst/>
                        </a:rPr>
                        <a:t>)</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R</a:t>
                      </a:r>
                      <a:r>
                        <a:rPr lang="en-US" sz="900" b="0" baseline="30000" dirty="0">
                          <a:effectLst/>
                        </a:rPr>
                        <a:t>2</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RMSE</a:t>
                      </a:r>
                      <a:r>
                        <a:rPr lang="en-US" sz="900" b="0" baseline="30000">
                          <a:effectLst/>
                        </a:rPr>
                        <a:t>1</a:t>
                      </a:r>
                      <a:r>
                        <a:rPr lang="en-US" sz="900" b="0">
                          <a:effectLst/>
                        </a:rPr>
                        <a:t> (μM)</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Total NRMSE</a:t>
                      </a:r>
                      <a:r>
                        <a:rPr lang="en-US" sz="900" b="0" baseline="30000">
                          <a:effectLst/>
                        </a:rPr>
                        <a:t>1</a:t>
                      </a:r>
                      <a:endParaRPr lang="en-US" sz="900" b="0">
                        <a:solidFill>
                          <a:srgbClr val="000000"/>
                        </a:solidFill>
                        <a:effectLst/>
                        <a:latin typeface="Palatino Linotype"/>
                        <a:ea typeface="Times New Roman"/>
                        <a:cs typeface="Times New Roman"/>
                      </a:endParaRPr>
                    </a:p>
                  </a:txBody>
                  <a:tcPr marL="36195" marR="36195" marT="0" marB="0" anchor="ctr"/>
                </a:tc>
              </a:tr>
              <a:tr h="111308">
                <a:tc gridSpan="6">
                  <a:txBody>
                    <a:bodyPr/>
                    <a:lstStyle/>
                    <a:p>
                      <a:pPr marL="0" marR="0" algn="ctr">
                        <a:lnSpc>
                          <a:spcPts val="1300"/>
                        </a:lnSpc>
                        <a:spcBef>
                          <a:spcPts val="0"/>
                        </a:spcBef>
                        <a:spcAft>
                          <a:spcPts val="0"/>
                        </a:spcAft>
                      </a:pPr>
                      <a:r>
                        <a:rPr lang="en-US" sz="900" b="0" dirty="0">
                          <a:effectLst/>
                        </a:rPr>
                        <a:t>training subset (n = 27)</a:t>
                      </a:r>
                      <a:endParaRPr lang="en-US" sz="900" b="0" dirty="0">
                        <a:solidFill>
                          <a:srgbClr val="000000"/>
                        </a:solidFill>
                        <a:effectLst/>
                        <a:latin typeface="Palatino Linotype"/>
                        <a:ea typeface="Times New Roman"/>
                        <a:cs typeface="Times New Roman"/>
                      </a:endParaRPr>
                    </a:p>
                  </a:txBody>
                  <a:tcPr marL="36195" marR="3619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308">
                <a:tc>
                  <a:txBody>
                    <a:bodyPr/>
                    <a:lstStyle/>
                    <a:p>
                      <a:pPr marL="0" marR="0" algn="ctr">
                        <a:lnSpc>
                          <a:spcPts val="1300"/>
                        </a:lnSpc>
                        <a:spcBef>
                          <a:spcPts val="0"/>
                        </a:spcBef>
                        <a:spcAft>
                          <a:spcPts val="0"/>
                        </a:spcAft>
                      </a:pPr>
                      <a:r>
                        <a:rPr lang="en-US" sz="900" b="0">
                          <a:effectLst/>
                        </a:rPr>
                        <a:t>Paracetamol</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0.996 ± 0.006</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0.9 ± 1.9</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0.9998</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2.43</a:t>
                      </a:r>
                      <a:endParaRPr lang="en-US" sz="900" b="0" dirty="0">
                        <a:solidFill>
                          <a:srgbClr val="000000"/>
                        </a:solidFill>
                        <a:effectLst/>
                        <a:latin typeface="Palatino Linotype"/>
                        <a:ea typeface="Times New Roman"/>
                        <a:cs typeface="Times New Roman"/>
                      </a:endParaRPr>
                    </a:p>
                  </a:txBody>
                  <a:tcPr marL="36195" marR="36195" marT="0" marB="0" anchor="ctr"/>
                </a:tc>
                <a:tc rowSpan="3">
                  <a:txBody>
                    <a:bodyPr/>
                    <a:lstStyle/>
                    <a:p>
                      <a:pPr marL="0" marR="0" algn="ctr">
                        <a:lnSpc>
                          <a:spcPts val="1300"/>
                        </a:lnSpc>
                        <a:spcBef>
                          <a:spcPts val="0"/>
                        </a:spcBef>
                        <a:spcAft>
                          <a:spcPts val="0"/>
                        </a:spcAft>
                      </a:pPr>
                      <a:r>
                        <a:rPr lang="en-US" sz="900" b="0" dirty="0">
                          <a:effectLst/>
                        </a:rPr>
                        <a:t>0.00378</a:t>
                      </a:r>
                      <a:endParaRPr lang="en-US" sz="900" b="0" dirty="0">
                        <a:solidFill>
                          <a:srgbClr val="000000"/>
                        </a:solidFill>
                        <a:effectLst/>
                        <a:latin typeface="Palatino Linotype"/>
                        <a:ea typeface="Times New Roman"/>
                        <a:cs typeface="Times New Roman"/>
                      </a:endParaRPr>
                    </a:p>
                  </a:txBody>
                  <a:tcPr marL="36195" marR="36195" marT="0" marB="0" anchor="ctr"/>
                </a:tc>
              </a:tr>
              <a:tr h="111308">
                <a:tc>
                  <a:txBody>
                    <a:bodyPr/>
                    <a:lstStyle/>
                    <a:p>
                      <a:pPr marL="0" marR="0" algn="ctr">
                        <a:lnSpc>
                          <a:spcPts val="1300"/>
                        </a:lnSpc>
                        <a:spcBef>
                          <a:spcPts val="0"/>
                        </a:spcBef>
                        <a:spcAft>
                          <a:spcPts val="0"/>
                        </a:spcAft>
                      </a:pPr>
                      <a:r>
                        <a:rPr lang="en-US" sz="900" b="0" dirty="0">
                          <a:effectLst/>
                        </a:rPr>
                        <a:t>Ascorbic acid</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0.999 ± 0.004</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1.1 ± 4.6</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0.9999</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5.86</a:t>
                      </a:r>
                      <a:endParaRPr lang="en-US" sz="900" b="0" dirty="0">
                        <a:solidFill>
                          <a:srgbClr val="000000"/>
                        </a:solidFill>
                        <a:effectLst/>
                        <a:latin typeface="Palatino Linotype"/>
                        <a:ea typeface="Times New Roman"/>
                        <a:cs typeface="Times New Roman"/>
                      </a:endParaRPr>
                    </a:p>
                  </a:txBody>
                  <a:tcPr marL="36195" marR="36195" marT="0" marB="0" anchor="ctr"/>
                </a:tc>
                <a:tc vMerge="1">
                  <a:txBody>
                    <a:bodyPr/>
                    <a:lstStyle/>
                    <a:p>
                      <a:endParaRPr lang="en-US"/>
                    </a:p>
                  </a:txBody>
                  <a:tcPr/>
                </a:tc>
              </a:tr>
              <a:tr h="111308">
                <a:tc>
                  <a:txBody>
                    <a:bodyPr/>
                    <a:lstStyle/>
                    <a:p>
                      <a:pPr marL="0" marR="0" algn="ctr">
                        <a:lnSpc>
                          <a:spcPts val="1300"/>
                        </a:lnSpc>
                        <a:spcBef>
                          <a:spcPts val="0"/>
                        </a:spcBef>
                        <a:spcAft>
                          <a:spcPts val="0"/>
                        </a:spcAft>
                      </a:pPr>
                      <a:r>
                        <a:rPr lang="en-US" sz="900" b="0">
                          <a:effectLst/>
                        </a:rPr>
                        <a:t>Uric acid</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0.996 ± 0.004</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1.1 ± 1.2</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0.9999</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1.64</a:t>
                      </a:r>
                      <a:endParaRPr lang="en-US" sz="900" b="0" dirty="0">
                        <a:solidFill>
                          <a:srgbClr val="000000"/>
                        </a:solidFill>
                        <a:effectLst/>
                        <a:latin typeface="Palatino Linotype"/>
                        <a:ea typeface="Times New Roman"/>
                        <a:cs typeface="Times New Roman"/>
                      </a:endParaRPr>
                    </a:p>
                  </a:txBody>
                  <a:tcPr marL="36195" marR="36195" marT="0" marB="0" anchor="ctr"/>
                </a:tc>
                <a:tc vMerge="1">
                  <a:txBody>
                    <a:bodyPr/>
                    <a:lstStyle/>
                    <a:p>
                      <a:endParaRPr lang="en-US"/>
                    </a:p>
                  </a:txBody>
                  <a:tcPr/>
                </a:tc>
              </a:tr>
              <a:tr h="111308">
                <a:tc gridSpan="6">
                  <a:txBody>
                    <a:bodyPr/>
                    <a:lstStyle/>
                    <a:p>
                      <a:pPr marL="0" marR="0" algn="ctr">
                        <a:lnSpc>
                          <a:spcPts val="1300"/>
                        </a:lnSpc>
                        <a:spcBef>
                          <a:spcPts val="0"/>
                        </a:spcBef>
                        <a:spcAft>
                          <a:spcPts val="0"/>
                        </a:spcAft>
                      </a:pPr>
                      <a:r>
                        <a:rPr lang="en-US" sz="900" b="0" dirty="0">
                          <a:effectLst/>
                        </a:rPr>
                        <a:t>testing subset (n = 11)</a:t>
                      </a:r>
                      <a:endParaRPr lang="en-US" sz="900" b="0" dirty="0">
                        <a:solidFill>
                          <a:srgbClr val="000000"/>
                        </a:solidFill>
                        <a:effectLst/>
                        <a:latin typeface="Palatino Linotype"/>
                        <a:ea typeface="Times New Roman"/>
                        <a:cs typeface="Times New Roman"/>
                      </a:endParaRPr>
                    </a:p>
                  </a:txBody>
                  <a:tcPr marL="36195" marR="3619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308">
                <a:tc>
                  <a:txBody>
                    <a:bodyPr/>
                    <a:lstStyle/>
                    <a:p>
                      <a:pPr marL="0" marR="0" algn="ctr">
                        <a:lnSpc>
                          <a:spcPts val="1300"/>
                        </a:lnSpc>
                        <a:spcBef>
                          <a:spcPts val="0"/>
                        </a:spcBef>
                        <a:spcAft>
                          <a:spcPts val="0"/>
                        </a:spcAft>
                      </a:pPr>
                      <a:r>
                        <a:rPr lang="en-US" sz="900" b="0">
                          <a:effectLst/>
                        </a:rPr>
                        <a:t>Paracetamol</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1.021 ± 0.134</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9 ± 36</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0.971</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26.4</a:t>
                      </a:r>
                      <a:endParaRPr lang="en-US" sz="900" b="0" dirty="0">
                        <a:solidFill>
                          <a:srgbClr val="000000"/>
                        </a:solidFill>
                        <a:effectLst/>
                        <a:latin typeface="Palatino Linotype"/>
                        <a:ea typeface="Times New Roman"/>
                        <a:cs typeface="Times New Roman"/>
                      </a:endParaRPr>
                    </a:p>
                  </a:txBody>
                  <a:tcPr marL="36195" marR="36195" marT="0" marB="0" anchor="ctr"/>
                </a:tc>
                <a:tc rowSpan="3">
                  <a:txBody>
                    <a:bodyPr/>
                    <a:lstStyle/>
                    <a:p>
                      <a:pPr marL="0" marR="0" algn="ctr">
                        <a:lnSpc>
                          <a:spcPts val="1300"/>
                        </a:lnSpc>
                        <a:spcBef>
                          <a:spcPts val="0"/>
                        </a:spcBef>
                        <a:spcAft>
                          <a:spcPts val="0"/>
                        </a:spcAft>
                      </a:pPr>
                      <a:r>
                        <a:rPr lang="en-US" sz="900" b="0" dirty="0">
                          <a:effectLst/>
                        </a:rPr>
                        <a:t>0.0368</a:t>
                      </a:r>
                      <a:endParaRPr lang="en-US" sz="900" b="0" dirty="0">
                        <a:solidFill>
                          <a:srgbClr val="000000"/>
                        </a:solidFill>
                        <a:effectLst/>
                        <a:latin typeface="Palatino Linotype"/>
                        <a:ea typeface="Times New Roman"/>
                        <a:cs typeface="Times New Roman"/>
                      </a:endParaRPr>
                    </a:p>
                  </a:txBody>
                  <a:tcPr marL="36195" marR="36195" marT="0" marB="0" anchor="ctr"/>
                </a:tc>
              </a:tr>
              <a:tr h="111308">
                <a:tc>
                  <a:txBody>
                    <a:bodyPr/>
                    <a:lstStyle/>
                    <a:p>
                      <a:pPr marL="0" marR="0" algn="ctr">
                        <a:lnSpc>
                          <a:spcPts val="1300"/>
                        </a:lnSpc>
                        <a:spcBef>
                          <a:spcPts val="0"/>
                        </a:spcBef>
                        <a:spcAft>
                          <a:spcPts val="0"/>
                        </a:spcAft>
                      </a:pPr>
                      <a:r>
                        <a:rPr lang="en-US" sz="900" b="0">
                          <a:effectLst/>
                        </a:rPr>
                        <a:t>Ascorbic acid</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1.017 ± 0.049</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−20 ± 57</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0.996</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31.2</a:t>
                      </a:r>
                      <a:endParaRPr lang="en-US" sz="900" b="0">
                        <a:solidFill>
                          <a:srgbClr val="000000"/>
                        </a:solidFill>
                        <a:effectLst/>
                        <a:latin typeface="Palatino Linotype"/>
                        <a:ea typeface="Times New Roman"/>
                        <a:cs typeface="Times New Roman"/>
                      </a:endParaRPr>
                    </a:p>
                  </a:txBody>
                  <a:tcPr marL="36195" marR="36195" marT="0" marB="0" anchor="ctr"/>
                </a:tc>
                <a:tc vMerge="1">
                  <a:txBody>
                    <a:bodyPr/>
                    <a:lstStyle/>
                    <a:p>
                      <a:endParaRPr lang="en-US"/>
                    </a:p>
                  </a:txBody>
                  <a:tcPr/>
                </a:tc>
              </a:tr>
              <a:tr h="111308">
                <a:tc>
                  <a:txBody>
                    <a:bodyPr/>
                    <a:lstStyle/>
                    <a:p>
                      <a:pPr marL="0" marR="0" algn="ctr">
                        <a:lnSpc>
                          <a:spcPts val="1300"/>
                        </a:lnSpc>
                        <a:spcBef>
                          <a:spcPts val="0"/>
                        </a:spcBef>
                        <a:spcAft>
                          <a:spcPts val="0"/>
                        </a:spcAft>
                      </a:pPr>
                      <a:r>
                        <a:rPr lang="en-US" sz="900" b="0">
                          <a:effectLst/>
                        </a:rPr>
                        <a:t>Uric acid</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0.999 ± 0.096</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1 ± 27</a:t>
                      </a:r>
                      <a:endParaRPr lang="en-US" sz="900" b="0" dirty="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a:effectLst/>
                        </a:rPr>
                        <a:t>0.984</a:t>
                      </a:r>
                      <a:endParaRPr lang="en-US" sz="900" b="0">
                        <a:solidFill>
                          <a:srgbClr val="000000"/>
                        </a:solidFill>
                        <a:effectLst/>
                        <a:latin typeface="Palatino Linotype"/>
                        <a:ea typeface="Times New Roman"/>
                        <a:cs typeface="Times New Roman"/>
                      </a:endParaRPr>
                    </a:p>
                  </a:txBody>
                  <a:tcPr marL="36195" marR="36195" marT="0" marB="0" anchor="ctr"/>
                </a:tc>
                <a:tc>
                  <a:txBody>
                    <a:bodyPr/>
                    <a:lstStyle/>
                    <a:p>
                      <a:pPr marL="0" marR="0" algn="ctr">
                        <a:lnSpc>
                          <a:spcPts val="1300"/>
                        </a:lnSpc>
                        <a:spcBef>
                          <a:spcPts val="0"/>
                        </a:spcBef>
                        <a:spcAft>
                          <a:spcPts val="0"/>
                        </a:spcAft>
                      </a:pPr>
                      <a:r>
                        <a:rPr lang="en-US" sz="900" b="0" dirty="0">
                          <a:effectLst/>
                        </a:rPr>
                        <a:t>16.2</a:t>
                      </a:r>
                      <a:endParaRPr lang="en-US" sz="900" b="0" dirty="0">
                        <a:solidFill>
                          <a:srgbClr val="000000"/>
                        </a:solidFill>
                        <a:effectLst/>
                        <a:latin typeface="Palatino Linotype"/>
                        <a:ea typeface="Times New Roman"/>
                        <a:cs typeface="Times New Roman"/>
                      </a:endParaRPr>
                    </a:p>
                  </a:txBody>
                  <a:tcPr marL="36195" marR="36195" marT="0" marB="0" anchor="ctr"/>
                </a:tc>
                <a:tc vMerge="1">
                  <a:txBody>
                    <a:bodyPr/>
                    <a:lstStyle/>
                    <a:p>
                      <a:endParaRPr lang="en-US"/>
                    </a:p>
                  </a:txBody>
                  <a:tcPr/>
                </a:tc>
              </a:tr>
            </a:tbl>
          </a:graphicData>
        </a:graphic>
      </p:graphicFrame>
      <p:sp>
        <p:nvSpPr>
          <p:cNvPr id="68" name="TextBox 67"/>
          <p:cNvSpPr txBox="1"/>
          <p:nvPr/>
        </p:nvSpPr>
        <p:spPr>
          <a:xfrm>
            <a:off x="5410200" y="1319242"/>
            <a:ext cx="3206229" cy="2400657"/>
          </a:xfrm>
          <a:prstGeom prst="rect">
            <a:avLst/>
          </a:prstGeom>
          <a:noFill/>
        </p:spPr>
        <p:txBody>
          <a:bodyPr wrap="square" rtlCol="0">
            <a:spAutoFit/>
          </a:bodyPr>
          <a:lstStyle/>
          <a:p>
            <a:pPr algn="just"/>
            <a:r>
              <a:rPr lang="en-US" sz="1200" b="1" dirty="0" smtClean="0">
                <a:effectLst>
                  <a:outerShdw blurRad="38100" dist="38100" dir="2700000" algn="tl">
                    <a:srgbClr val="000000">
                      <a:alpha val="43137"/>
                    </a:srgbClr>
                  </a:outerShdw>
                </a:effectLst>
              </a:rPr>
              <a:t>Selection of optimum sensors:  </a:t>
            </a:r>
            <a:r>
              <a:rPr lang="en-US" sz="900" dirty="0" smtClean="0"/>
              <a:t>Optimum sensors for the ET were selected from combined the combination of </a:t>
            </a:r>
            <a:r>
              <a:rPr lang="en-US" sz="900" dirty="0">
                <a:solidFill>
                  <a:prstClr val="black"/>
                </a:solidFill>
                <a:ea typeface="Calibri"/>
                <a:cs typeface="Calibri"/>
              </a:rPr>
              <a:t>principal component analysis (PCA) and canonical variate analysis (CVA</a:t>
            </a:r>
            <a:r>
              <a:rPr lang="en-US" sz="900" dirty="0" smtClean="0">
                <a:solidFill>
                  <a:prstClr val="black"/>
                </a:solidFill>
                <a:ea typeface="Calibri"/>
                <a:cs typeface="Calibri"/>
              </a:rPr>
              <a:t>) with factor [2] calculation</a:t>
            </a:r>
            <a:r>
              <a:rPr lang="en-US" sz="900" b="1" dirty="0" smtClean="0"/>
              <a:t>. </a:t>
            </a:r>
            <a:r>
              <a:rPr lang="en-US" sz="900" dirty="0"/>
              <a:t>Briefly, stock solutions of each of the </a:t>
            </a:r>
            <a:r>
              <a:rPr lang="en-US" sz="900" dirty="0" err="1"/>
              <a:t>analytes</a:t>
            </a:r>
            <a:r>
              <a:rPr lang="en-US" sz="900" dirty="0"/>
              <a:t> </a:t>
            </a:r>
            <a:r>
              <a:rPr lang="en-US" sz="900" dirty="0" smtClean="0"/>
              <a:t>were </a:t>
            </a:r>
            <a:r>
              <a:rPr lang="en-US" sz="900" dirty="0"/>
              <a:t>measured with all the considered sensors, obtaining a </a:t>
            </a:r>
            <a:r>
              <a:rPr lang="en-US" sz="900" dirty="0" err="1"/>
              <a:t>voltammogram</a:t>
            </a:r>
            <a:r>
              <a:rPr lang="en-US" sz="900" dirty="0"/>
              <a:t> for each of them. Next, those </a:t>
            </a:r>
            <a:r>
              <a:rPr lang="en-US" sz="900" dirty="0" smtClean="0"/>
              <a:t>were </a:t>
            </a:r>
            <a:r>
              <a:rPr lang="en-US" sz="900" dirty="0"/>
              <a:t>submitted to PCA/CVA, and the clustering </a:t>
            </a:r>
            <a:r>
              <a:rPr lang="en-US" sz="900" dirty="0" smtClean="0"/>
              <a:t>was </a:t>
            </a:r>
            <a:r>
              <a:rPr lang="en-US" sz="900" dirty="0"/>
              <a:t>evaluated by means of the F factor. This </a:t>
            </a:r>
            <a:r>
              <a:rPr lang="en-US" sz="900" dirty="0" smtClean="0"/>
              <a:t>was </a:t>
            </a:r>
            <a:r>
              <a:rPr lang="en-US" sz="900" dirty="0"/>
              <a:t>repeated, leaving out of the analysis each of the sensors of the array (one at a time), and the one that leads to the higher improvement is removed. The whole process </a:t>
            </a:r>
            <a:r>
              <a:rPr lang="en-US" sz="900" dirty="0" smtClean="0"/>
              <a:t>was </a:t>
            </a:r>
            <a:r>
              <a:rPr lang="en-US" sz="900" dirty="0"/>
              <a:t>repeated until a decrease in the F factor </a:t>
            </a:r>
            <a:r>
              <a:rPr lang="en-US" sz="900" dirty="0" smtClean="0"/>
              <a:t>was </a:t>
            </a:r>
            <a:r>
              <a:rPr lang="en-US" sz="900" dirty="0"/>
              <a:t>observed after discarding one of the sensors. Finally, with the selected sensor array, the quantitative application </a:t>
            </a:r>
            <a:r>
              <a:rPr lang="en-US" sz="900" dirty="0" smtClean="0"/>
              <a:t>was </a:t>
            </a:r>
            <a:r>
              <a:rPr lang="en-US" sz="900" dirty="0"/>
              <a:t>carried out.</a:t>
            </a:r>
          </a:p>
          <a:p>
            <a:pPr algn="just"/>
            <a:endParaRPr lang="en-US" sz="900" b="1" dirty="0" smtClean="0"/>
          </a:p>
          <a:p>
            <a:pPr algn="just"/>
            <a:endParaRPr lang="en-US" sz="1200" b="1" dirty="0"/>
          </a:p>
        </p:txBody>
      </p:sp>
      <p:pic>
        <p:nvPicPr>
          <p:cNvPr id="69" name="Picture 68"/>
          <p:cNvPicPr/>
          <p:nvPr/>
        </p:nvPicPr>
        <p:blipFill>
          <a:blip r:embed="rId12"/>
          <a:stretch>
            <a:fillRect/>
          </a:stretch>
        </p:blipFill>
        <p:spPr>
          <a:xfrm>
            <a:off x="5562600" y="3389455"/>
            <a:ext cx="2952750" cy="1792146"/>
          </a:xfrm>
          <a:prstGeom prst="rect">
            <a:avLst/>
          </a:prstGeom>
          <a:solidFill>
            <a:schemeClr val="bg1"/>
          </a:solidFill>
        </p:spPr>
      </p:pic>
      <p:sp>
        <p:nvSpPr>
          <p:cNvPr id="70" name="TextBox 69"/>
          <p:cNvSpPr txBox="1"/>
          <p:nvPr/>
        </p:nvSpPr>
        <p:spPr>
          <a:xfrm>
            <a:off x="5486400" y="5181600"/>
            <a:ext cx="3290223" cy="369332"/>
          </a:xfrm>
          <a:prstGeom prst="rect">
            <a:avLst/>
          </a:prstGeom>
          <a:noFill/>
        </p:spPr>
        <p:txBody>
          <a:bodyPr wrap="square" rtlCol="0">
            <a:spAutoFit/>
          </a:bodyPr>
          <a:lstStyle/>
          <a:p>
            <a:r>
              <a:rPr lang="en-US" sz="900" b="1" dirty="0" smtClean="0"/>
              <a:t>Figure2: </a:t>
            </a:r>
            <a:r>
              <a:rPr lang="en-US" sz="900" dirty="0" smtClean="0"/>
              <a:t>Schematic </a:t>
            </a:r>
            <a:r>
              <a:rPr lang="en-US" sz="900" dirty="0"/>
              <a:t>representation of the methodology followed for the a </a:t>
            </a:r>
            <a:r>
              <a:rPr lang="en-US" sz="900" dirty="0" smtClean="0"/>
              <a:t>priori</a:t>
            </a:r>
            <a:r>
              <a:rPr lang="en-US" sz="900" dirty="0"/>
              <a:t> selection of the optimal sensor array</a:t>
            </a:r>
            <a:r>
              <a:rPr lang="en-US" sz="900" dirty="0" smtClean="0">
                <a:effectLst/>
              </a:rPr>
              <a:t> </a:t>
            </a:r>
            <a:r>
              <a:rPr lang="en-US" sz="900" dirty="0" smtClean="0"/>
              <a:t>.</a:t>
            </a:r>
            <a:endParaRPr lang="en-US" sz="900" dirty="0"/>
          </a:p>
        </p:txBody>
      </p:sp>
      <p:sp>
        <p:nvSpPr>
          <p:cNvPr id="71" name="TextBox 70"/>
          <p:cNvSpPr txBox="1"/>
          <p:nvPr/>
        </p:nvSpPr>
        <p:spPr>
          <a:xfrm>
            <a:off x="7544753" y="5754975"/>
            <a:ext cx="1071676" cy="2169825"/>
          </a:xfrm>
          <a:prstGeom prst="rect">
            <a:avLst/>
          </a:prstGeom>
          <a:noFill/>
        </p:spPr>
        <p:txBody>
          <a:bodyPr wrap="square" rtlCol="0">
            <a:spAutoFit/>
          </a:bodyPr>
          <a:lstStyle/>
          <a:p>
            <a:pPr algn="just"/>
            <a:r>
              <a:rPr lang="en-US" sz="900" b="1" dirty="0" smtClean="0"/>
              <a:t>Figure 3: </a:t>
            </a:r>
            <a:r>
              <a:rPr lang="en-US" sz="900" dirty="0"/>
              <a:t>(</a:t>
            </a:r>
            <a:r>
              <a:rPr lang="en-US" sz="900" b="1" dirty="0"/>
              <a:t>Top</a:t>
            </a:r>
            <a:r>
              <a:rPr lang="en-US" sz="900" dirty="0"/>
              <a:t>) Color map of the variation of the F values after iterative exclusion of the different </a:t>
            </a:r>
            <a:r>
              <a:rPr lang="en-US" sz="900" dirty="0" smtClean="0"/>
              <a:t>electrodes (</a:t>
            </a:r>
            <a:r>
              <a:rPr lang="en-US" sz="900" b="1" dirty="0"/>
              <a:t>Bottom</a:t>
            </a:r>
            <a:r>
              <a:rPr lang="en-US" sz="900" dirty="0"/>
              <a:t>) Bar plot of the changes of the F values after exclusion of the sensor that leads to the biggest F value at each iteration. </a:t>
            </a:r>
          </a:p>
        </p:txBody>
      </p:sp>
      <p:sp>
        <p:nvSpPr>
          <p:cNvPr id="82" name="TextBox 81"/>
          <p:cNvSpPr txBox="1"/>
          <p:nvPr/>
        </p:nvSpPr>
        <p:spPr>
          <a:xfrm>
            <a:off x="8852823" y="2935069"/>
            <a:ext cx="5548977" cy="646331"/>
          </a:xfrm>
          <a:prstGeom prst="rect">
            <a:avLst/>
          </a:prstGeom>
          <a:noFill/>
        </p:spPr>
        <p:txBody>
          <a:bodyPr wrap="square" rtlCol="0">
            <a:spAutoFit/>
          </a:bodyPr>
          <a:lstStyle/>
          <a:p>
            <a:pPr algn="just"/>
            <a:r>
              <a:rPr lang="en-US" sz="900" b="1" dirty="0" smtClean="0"/>
              <a:t>Figure 4: </a:t>
            </a:r>
            <a:r>
              <a:rPr lang="en-US" sz="900" dirty="0" smtClean="0"/>
              <a:t>Representative </a:t>
            </a:r>
            <a:r>
              <a:rPr lang="en-US" sz="900" dirty="0" err="1"/>
              <a:t>voltammograms</a:t>
            </a:r>
            <a:r>
              <a:rPr lang="en-US" sz="900" dirty="0"/>
              <a:t> obtained for certain arbitrary mixtures of the different APIs (the concentration for each compound is indicated in the legend) with the four-sensor selected array: GECs modified with (</a:t>
            </a:r>
            <a:r>
              <a:rPr lang="en-US" sz="900" b="1" dirty="0"/>
              <a:t>A</a:t>
            </a:r>
            <a:r>
              <a:rPr lang="en-US" sz="900" dirty="0"/>
              <a:t>) </a:t>
            </a:r>
            <a:r>
              <a:rPr lang="en-US" sz="900" dirty="0" err="1"/>
              <a:t>ZnO</a:t>
            </a:r>
            <a:r>
              <a:rPr lang="en-US" sz="900" dirty="0"/>
              <a:t>, (</a:t>
            </a:r>
            <a:r>
              <a:rPr lang="en-US" sz="900" b="1" dirty="0"/>
              <a:t>B</a:t>
            </a:r>
            <a:r>
              <a:rPr lang="en-US" sz="900" dirty="0"/>
              <a:t>) </a:t>
            </a:r>
            <a:r>
              <a:rPr lang="en-US" sz="900" dirty="0" err="1"/>
              <a:t>PPy</a:t>
            </a:r>
            <a:r>
              <a:rPr lang="en-US" sz="900" dirty="0"/>
              <a:t> and (</a:t>
            </a:r>
            <a:r>
              <a:rPr lang="en-US" sz="900" b="1" dirty="0"/>
              <a:t>C</a:t>
            </a:r>
            <a:r>
              <a:rPr lang="en-US" sz="900" dirty="0"/>
              <a:t>) Prussian Blue, and (</a:t>
            </a:r>
            <a:r>
              <a:rPr lang="en-US" sz="900" b="1" dirty="0"/>
              <a:t>D</a:t>
            </a:r>
            <a:r>
              <a:rPr lang="en-US" sz="900" dirty="0"/>
              <a:t>) the metallic </a:t>
            </a:r>
            <a:r>
              <a:rPr lang="en-US" sz="900" dirty="0" err="1"/>
              <a:t>Pt</a:t>
            </a:r>
            <a:r>
              <a:rPr lang="en-US" sz="900" dirty="0"/>
              <a:t> electrode.</a:t>
            </a:r>
          </a:p>
          <a:p>
            <a:pPr algn="just"/>
            <a:endParaRPr lang="en-US" sz="900" dirty="0"/>
          </a:p>
        </p:txBody>
      </p:sp>
      <p:grpSp>
        <p:nvGrpSpPr>
          <p:cNvPr id="83" name="Group 82"/>
          <p:cNvGrpSpPr/>
          <p:nvPr/>
        </p:nvGrpSpPr>
        <p:grpSpPr>
          <a:xfrm>
            <a:off x="9004310" y="3387823"/>
            <a:ext cx="5397490" cy="1488977"/>
            <a:chOff x="792313" y="2016524"/>
            <a:chExt cx="30891432" cy="9865096"/>
          </a:xfrm>
        </p:grpSpPr>
        <p:pic>
          <p:nvPicPr>
            <p:cNvPr id="84" name="Picture 83"/>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2313" y="2016524"/>
              <a:ext cx="10225136" cy="9865096"/>
            </a:xfrm>
            <a:prstGeom prst="rect">
              <a:avLst/>
            </a:prstGeom>
            <a:noFill/>
            <a:ln>
              <a:noFill/>
            </a:ln>
          </p:spPr>
        </p:pic>
        <p:pic>
          <p:nvPicPr>
            <p:cNvPr id="85" name="Picture 84"/>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61693" y="2016524"/>
              <a:ext cx="10152900" cy="9865096"/>
            </a:xfrm>
            <a:prstGeom prst="rect">
              <a:avLst/>
            </a:prstGeom>
            <a:noFill/>
            <a:ln>
              <a:noFill/>
            </a:ln>
          </p:spPr>
        </p:pic>
        <p:pic>
          <p:nvPicPr>
            <p:cNvPr id="86" name="Picture 85"/>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602625" y="2022380"/>
              <a:ext cx="10081120" cy="9859240"/>
            </a:xfrm>
            <a:prstGeom prst="rect">
              <a:avLst/>
            </a:prstGeom>
            <a:noFill/>
            <a:ln>
              <a:noFill/>
            </a:ln>
          </p:spPr>
        </p:pic>
      </p:grpSp>
      <p:pic>
        <p:nvPicPr>
          <p:cNvPr id="87" name="Picture 20" descr="http://www.redage.org/moodle/file.php/1/moddata/glossary/19/66/logo_uab.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142999" y="573518"/>
            <a:ext cx="1272323" cy="601004"/>
          </a:xfrm>
          <a:prstGeom prst="rect">
            <a:avLst/>
          </a:prstGeom>
          <a:noFill/>
        </p:spPr>
      </p:pic>
      <p:pic>
        <p:nvPicPr>
          <p:cNvPr id="88" name="Picture 2" descr="https://dl.dropboxusercontent.com/sh/fcjknbn9gvytw7p/aVUzG13STT/Logo/gsb-logo-apple.jpg?token_hash=AAEsQ2DzAeAKtVuBI0JD0IL9A7eVbpX4MQJ4zkB6gtPFmw"/>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1490458" y="533400"/>
            <a:ext cx="1844542" cy="681240"/>
          </a:xfrm>
          <a:prstGeom prst="rect">
            <a:avLst/>
          </a:prstGeom>
          <a:noFill/>
        </p:spPr>
      </p:pic>
      <p:grpSp>
        <p:nvGrpSpPr>
          <p:cNvPr id="89" name="Group 88"/>
          <p:cNvGrpSpPr/>
          <p:nvPr/>
        </p:nvGrpSpPr>
        <p:grpSpPr>
          <a:xfrm>
            <a:off x="8852823" y="1752600"/>
            <a:ext cx="5548977" cy="1219200"/>
            <a:chOff x="936329" y="8297787"/>
            <a:chExt cx="30531392" cy="7240533"/>
          </a:xfrm>
        </p:grpSpPr>
        <p:grpSp>
          <p:nvGrpSpPr>
            <p:cNvPr id="90" name="Group 89"/>
            <p:cNvGrpSpPr/>
            <p:nvPr/>
          </p:nvGrpSpPr>
          <p:grpSpPr>
            <a:xfrm>
              <a:off x="936329" y="8297787"/>
              <a:ext cx="22898544" cy="7240533"/>
              <a:chOff x="936329" y="8297787"/>
              <a:chExt cx="22898544" cy="7240533"/>
            </a:xfrm>
          </p:grpSpPr>
          <p:pic>
            <p:nvPicPr>
              <p:cNvPr id="92" name="Picture 91" descr="C:\Users\Admin\Desktop\noelia\graphs\zn eeeeeeeeeeeeeee.tif"/>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36329" y="8314355"/>
                <a:ext cx="7495674" cy="7223965"/>
              </a:xfrm>
              <a:prstGeom prst="rect">
                <a:avLst/>
              </a:prstGeom>
              <a:noFill/>
              <a:extLst/>
            </p:spPr>
          </p:pic>
          <p:pic>
            <p:nvPicPr>
              <p:cNvPr id="93" name="Picture 92" descr="C:\Users\Admin\Desktop\noelia\graphs\b pyrrolllleeeee.tif"/>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688019" y="8297787"/>
                <a:ext cx="7416824" cy="7223965"/>
              </a:xfrm>
              <a:prstGeom prst="rect">
                <a:avLst/>
              </a:prstGeom>
              <a:noFill/>
              <a:extLst/>
            </p:spPr>
          </p:pic>
          <p:pic>
            <p:nvPicPr>
              <p:cNvPr id="94" name="Picture 93" descr="C:\Users\Admin\Desktop\noelia\graphs\pb    eeeeeeeeeeeee.tif"/>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389117" y="8314355"/>
                <a:ext cx="7445756" cy="7190830"/>
              </a:xfrm>
              <a:prstGeom prst="rect">
                <a:avLst/>
              </a:prstGeom>
              <a:noFill/>
              <a:extLst/>
            </p:spPr>
          </p:pic>
        </p:grpSp>
        <p:pic>
          <p:nvPicPr>
            <p:cNvPr id="91" name="Picture 90" descr="C:\Users\Admin\Desktop\noelia\graphs\pt eeeee.tif"/>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050897" y="8314355"/>
              <a:ext cx="7416824" cy="7190830"/>
            </a:xfrm>
            <a:prstGeom prst="rect">
              <a:avLst/>
            </a:prstGeom>
            <a:noFill/>
            <a:extLst/>
          </p:spPr>
        </p:pic>
      </p:grpSp>
      <p:sp>
        <p:nvSpPr>
          <p:cNvPr id="95" name="TextBox 94"/>
          <p:cNvSpPr txBox="1"/>
          <p:nvPr/>
        </p:nvSpPr>
        <p:spPr>
          <a:xfrm>
            <a:off x="8686800" y="1295400"/>
            <a:ext cx="5867401" cy="692497"/>
          </a:xfrm>
          <a:prstGeom prst="rect">
            <a:avLst/>
          </a:prstGeom>
          <a:noFill/>
        </p:spPr>
        <p:txBody>
          <a:bodyPr wrap="square" rtlCol="0">
            <a:spAutoFit/>
          </a:bodyPr>
          <a:lstStyle/>
          <a:p>
            <a:pPr algn="just"/>
            <a:r>
              <a:rPr lang="en-US" sz="1200" b="1" dirty="0" smtClean="0">
                <a:effectLst>
                  <a:outerShdw blurRad="38100" dist="38100" dir="2700000" algn="tl">
                    <a:srgbClr val="000000">
                      <a:alpha val="43137"/>
                    </a:srgbClr>
                  </a:outerShdw>
                </a:effectLst>
                <a:cs typeface="Times New Roman" pitchFamily="18" charset="0"/>
              </a:rPr>
              <a:t>Quantitative model: </a:t>
            </a:r>
            <a:r>
              <a:rPr lang="en-US" sz="900" dirty="0" smtClean="0">
                <a:cs typeface="Times New Roman" pitchFamily="18" charset="0"/>
              </a:rPr>
              <a:t>A tilted </a:t>
            </a:r>
            <a:r>
              <a:rPr lang="en-US" sz="900" dirty="0">
                <a:cs typeface="Times New Roman" pitchFamily="18" charset="0"/>
              </a:rPr>
              <a:t>factorial design (3</a:t>
            </a:r>
            <a:r>
              <a:rPr lang="en-US" sz="900" baseline="30000" dirty="0">
                <a:cs typeface="Times New Roman" pitchFamily="18" charset="0"/>
              </a:rPr>
              <a:t>3</a:t>
            </a:r>
            <a:r>
              <a:rPr lang="en-US" sz="900" dirty="0">
                <a:cs typeface="Times New Roman" pitchFamily="18" charset="0"/>
              </a:rPr>
              <a:t>) was used to build the quantitative response </a:t>
            </a:r>
            <a:r>
              <a:rPr lang="en-US" sz="900" dirty="0" smtClean="0">
                <a:cs typeface="Times New Roman" pitchFamily="18" charset="0"/>
              </a:rPr>
              <a:t>model. The </a:t>
            </a:r>
            <a:r>
              <a:rPr lang="en-US" sz="900" dirty="0">
                <a:cs typeface="Times New Roman" pitchFamily="18" charset="0"/>
              </a:rPr>
              <a:t>model performance was evaluated with an external subset of samples </a:t>
            </a:r>
            <a:r>
              <a:rPr lang="en-US" sz="900" dirty="0" smtClean="0">
                <a:cs typeface="Times New Roman" pitchFamily="18" charset="0"/>
              </a:rPr>
              <a:t>distributed randomly  along </a:t>
            </a:r>
            <a:r>
              <a:rPr lang="en-US" sz="900" dirty="0">
                <a:cs typeface="Times New Roman" pitchFamily="18" charset="0"/>
              </a:rPr>
              <a:t>the experimental </a:t>
            </a:r>
            <a:r>
              <a:rPr lang="en-US" sz="900" dirty="0" smtClean="0">
                <a:cs typeface="Times New Roman" pitchFamily="18" charset="0"/>
              </a:rPr>
              <a:t>domain.</a:t>
            </a:r>
            <a:endParaRPr lang="es-ES" sz="900" dirty="0">
              <a:cs typeface="Times New Roman" pitchFamily="18" charset="0"/>
            </a:endParaRPr>
          </a:p>
          <a:p>
            <a:pPr algn="just"/>
            <a:endParaRPr lang="es-ES" sz="900" dirty="0">
              <a:cs typeface="Times New Roman" pitchFamily="18" charset="0"/>
            </a:endParaRPr>
          </a:p>
          <a:p>
            <a:pPr algn="just"/>
            <a:r>
              <a:rPr lang="en-US" sz="900" b="1" dirty="0" smtClean="0"/>
              <a:t> </a:t>
            </a:r>
            <a:endParaRPr lang="en-US" sz="900" dirty="0"/>
          </a:p>
        </p:txBody>
      </p:sp>
      <p:sp>
        <p:nvSpPr>
          <p:cNvPr id="97" name="TextBox 96"/>
          <p:cNvSpPr txBox="1"/>
          <p:nvPr/>
        </p:nvSpPr>
        <p:spPr>
          <a:xfrm>
            <a:off x="8944422" y="4902369"/>
            <a:ext cx="5330454" cy="507831"/>
          </a:xfrm>
          <a:prstGeom prst="rect">
            <a:avLst/>
          </a:prstGeom>
          <a:noFill/>
        </p:spPr>
        <p:txBody>
          <a:bodyPr wrap="square" rtlCol="0">
            <a:spAutoFit/>
          </a:bodyPr>
          <a:lstStyle/>
          <a:p>
            <a:pPr algn="just"/>
            <a:r>
              <a:rPr lang="en-US" sz="900" b="1" dirty="0"/>
              <a:t>Figure 5</a:t>
            </a:r>
            <a:r>
              <a:rPr lang="en-US" sz="900" b="1" dirty="0" smtClean="0"/>
              <a:t>: </a:t>
            </a:r>
            <a:r>
              <a:rPr lang="en-US" sz="900" dirty="0"/>
              <a:t>Modeling ability of the optimized DWT-ANN. Comparison graphs of obtained vs. expected concentrations for (</a:t>
            </a:r>
            <a:r>
              <a:rPr lang="en-US" sz="900" b="1" dirty="0"/>
              <a:t>A</a:t>
            </a:r>
            <a:r>
              <a:rPr lang="en-US" sz="900" dirty="0"/>
              <a:t>) paracetamol, (</a:t>
            </a:r>
            <a:r>
              <a:rPr lang="en-US" sz="900" b="1" dirty="0"/>
              <a:t>B</a:t>
            </a:r>
            <a:r>
              <a:rPr lang="en-US" sz="900" dirty="0"/>
              <a:t>) ascorbic acid, and (</a:t>
            </a:r>
            <a:r>
              <a:rPr lang="en-US" sz="900" b="1" dirty="0"/>
              <a:t>C</a:t>
            </a:r>
            <a:r>
              <a:rPr lang="en-US" sz="900" dirty="0"/>
              <a:t>) uric acid, for both the training (●, solid line) and testing subsets (○, dotted line). The dashed line corresponds to the ideal comparison line (y = x </a:t>
            </a:r>
            <a:r>
              <a:rPr lang="en-US" sz="900" dirty="0" smtClean="0">
                <a:effectLst/>
              </a:rPr>
              <a:t> </a:t>
            </a:r>
            <a:r>
              <a:rPr lang="en-US" sz="900" dirty="0"/>
              <a:t> </a:t>
            </a:r>
          </a:p>
        </p:txBody>
      </p:sp>
      <p:sp>
        <p:nvSpPr>
          <p:cNvPr id="101" name="108 Rectángulo"/>
          <p:cNvSpPr/>
          <p:nvPr/>
        </p:nvSpPr>
        <p:spPr>
          <a:xfrm>
            <a:off x="13487400" y="5380672"/>
            <a:ext cx="1032164" cy="1477328"/>
          </a:xfrm>
          <a:prstGeom prst="rect">
            <a:avLst/>
          </a:prstGeom>
        </p:spPr>
        <p:txBody>
          <a:bodyPr wrap="square">
            <a:spAutoFit/>
          </a:bodyPr>
          <a:lstStyle/>
          <a:p>
            <a:pPr algn="just"/>
            <a:r>
              <a:rPr lang="en-US" sz="900" dirty="0" smtClean="0"/>
              <a:t>Table 1. Results of the fitted regression lines for obtained vs. expected values for the training and testing sets (</a:t>
            </a:r>
            <a:r>
              <a:rPr lang="en-US" sz="900" b="1" dirty="0" smtClean="0"/>
              <a:t>intervals calculated at 95% confidence level). </a:t>
            </a:r>
            <a:endParaRPr lang="en-US" sz="900" b="1" dirty="0"/>
          </a:p>
        </p:txBody>
      </p:sp>
      <p:sp>
        <p:nvSpPr>
          <p:cNvPr id="102" name="TextBox 101"/>
          <p:cNvSpPr txBox="1"/>
          <p:nvPr/>
        </p:nvSpPr>
        <p:spPr>
          <a:xfrm>
            <a:off x="8776623" y="6955304"/>
            <a:ext cx="5629002" cy="969496"/>
          </a:xfrm>
          <a:prstGeom prst="rect">
            <a:avLst/>
          </a:prstGeom>
          <a:noFill/>
        </p:spPr>
        <p:txBody>
          <a:bodyPr wrap="square" rtlCol="0">
            <a:spAutoFit/>
          </a:bodyPr>
          <a:lstStyle/>
          <a:p>
            <a:pPr algn="just"/>
            <a:r>
              <a:rPr lang="en-US" sz="1200" b="1" dirty="0" smtClean="0">
                <a:effectLst>
                  <a:outerShdw blurRad="38100" dist="38100" dir="2700000" algn="tl">
                    <a:srgbClr val="000000">
                      <a:alpha val="43137"/>
                    </a:srgbClr>
                  </a:outerShdw>
                </a:effectLst>
                <a:cs typeface="Times New Roman" pitchFamily="18" charset="0"/>
              </a:rPr>
              <a:t>Conclusion: </a:t>
            </a:r>
            <a:r>
              <a:rPr lang="en-US" sz="900" dirty="0" smtClean="0"/>
              <a:t>The </a:t>
            </a:r>
            <a:r>
              <a:rPr lang="en-US" sz="900" dirty="0"/>
              <a:t>application of a simple methodology for the selection of the optimal </a:t>
            </a:r>
            <a:r>
              <a:rPr lang="en-US" sz="900" dirty="0" err="1"/>
              <a:t>voltammetric</a:t>
            </a:r>
            <a:r>
              <a:rPr lang="en-US" sz="900" dirty="0"/>
              <a:t> sensor array prior to carrying out a quantitative application has been </a:t>
            </a:r>
            <a:r>
              <a:rPr lang="en-US" sz="900" dirty="0" smtClean="0"/>
              <a:t>demonstrated with the successful discrimination and quantification of the three </a:t>
            </a:r>
            <a:r>
              <a:rPr lang="en-US" sz="900" dirty="0"/>
              <a:t>different </a:t>
            </a:r>
            <a:r>
              <a:rPr lang="en-US" sz="900" dirty="0" smtClean="0"/>
              <a:t>APIs. </a:t>
            </a:r>
            <a:r>
              <a:rPr lang="en-US" sz="900" dirty="0"/>
              <a:t>Nevertheless, despite the good performance shown here, it has to be considered that there are many other clustering indexes, and that those are not universal. Therefore, future work has to focus on the comparison between different indexes and the suitability for different applications.</a:t>
            </a:r>
          </a:p>
          <a:p>
            <a:pPr algn="just"/>
            <a:endParaRPr lang="en-US" sz="900" dirty="0"/>
          </a:p>
        </p:txBody>
      </p:sp>
      <p:sp>
        <p:nvSpPr>
          <p:cNvPr id="43" name="TextBox 42"/>
          <p:cNvSpPr txBox="1"/>
          <p:nvPr/>
        </p:nvSpPr>
        <p:spPr>
          <a:xfrm>
            <a:off x="8763000" y="7740134"/>
            <a:ext cx="5756564" cy="415498"/>
          </a:xfrm>
          <a:prstGeom prst="rect">
            <a:avLst/>
          </a:prstGeom>
          <a:noFill/>
        </p:spPr>
        <p:txBody>
          <a:bodyPr wrap="square" rtlCol="0">
            <a:spAutoFit/>
          </a:bodyPr>
          <a:lstStyle/>
          <a:p>
            <a:r>
              <a:rPr lang="en-US" sz="1200" b="1" dirty="0" smtClean="0">
                <a:effectLst>
                  <a:outerShdw blurRad="38100" dist="38100" dir="2700000" algn="tl">
                    <a:srgbClr val="000000">
                      <a:alpha val="43137"/>
                    </a:srgbClr>
                  </a:outerShdw>
                </a:effectLst>
              </a:rPr>
              <a:t>Reference:  </a:t>
            </a:r>
            <a:r>
              <a:rPr lang="en-US" sz="900" b="1" dirty="0" smtClean="0"/>
              <a:t>1. </a:t>
            </a:r>
            <a:r>
              <a:rPr lang="en-US" sz="900" dirty="0" smtClean="0"/>
              <a:t>M</a:t>
            </a:r>
            <a:r>
              <a:rPr lang="en-US" sz="900" dirty="0"/>
              <a:t>. </a:t>
            </a:r>
            <a:r>
              <a:rPr lang="en-US" sz="900" dirty="0" err="1"/>
              <a:t>Sarma</a:t>
            </a:r>
            <a:r>
              <a:rPr lang="en-US" sz="900" dirty="0"/>
              <a:t>, N. Romero, X. </a:t>
            </a:r>
            <a:r>
              <a:rPr lang="en-US" sz="900" dirty="0" err="1"/>
              <a:t>Cetó</a:t>
            </a:r>
            <a:r>
              <a:rPr lang="en-US" sz="900" dirty="0"/>
              <a:t>, M. </a:t>
            </a:r>
            <a:r>
              <a:rPr lang="en-US" sz="900" dirty="0" smtClean="0"/>
              <a:t>Del Valle</a:t>
            </a:r>
            <a:r>
              <a:rPr lang="en-US" sz="900" dirty="0"/>
              <a:t>, </a:t>
            </a:r>
            <a:r>
              <a:rPr lang="en-US" sz="900" i="1" dirty="0"/>
              <a:t>Sensors (Switzerland)</a:t>
            </a:r>
            <a:r>
              <a:rPr lang="en-US" sz="900" dirty="0"/>
              <a:t> </a:t>
            </a:r>
            <a:r>
              <a:rPr lang="en-US" sz="900" b="1" dirty="0"/>
              <a:t>2020</a:t>
            </a:r>
            <a:r>
              <a:rPr lang="en-US" sz="900" dirty="0"/>
              <a:t>, </a:t>
            </a:r>
            <a:r>
              <a:rPr lang="en-US" sz="900" i="1" dirty="0"/>
              <a:t>20</a:t>
            </a:r>
            <a:r>
              <a:rPr lang="en-US" sz="900" dirty="0"/>
              <a:t>, </a:t>
            </a:r>
            <a:r>
              <a:rPr lang="en-US" sz="900" dirty="0" smtClean="0"/>
              <a:t>1–16</a:t>
            </a:r>
          </a:p>
          <a:p>
            <a:r>
              <a:rPr lang="en-US" sz="900" dirty="0"/>
              <a:t> </a:t>
            </a:r>
            <a:r>
              <a:rPr lang="en-US" sz="900" dirty="0" smtClean="0"/>
              <a:t>                            2. </a:t>
            </a:r>
            <a:r>
              <a:rPr lang="en-US" sz="900" dirty="0"/>
              <a:t>P. </a:t>
            </a:r>
            <a:r>
              <a:rPr lang="en-US" sz="900" dirty="0" err="1"/>
              <a:t>Ciosek</a:t>
            </a:r>
            <a:r>
              <a:rPr lang="en-US" sz="900" dirty="0"/>
              <a:t>, Z. </a:t>
            </a:r>
            <a:r>
              <a:rPr lang="en-US" sz="900" dirty="0" err="1"/>
              <a:t>Brzózka</a:t>
            </a:r>
            <a:r>
              <a:rPr lang="en-US" sz="900" dirty="0"/>
              <a:t>, W. </a:t>
            </a:r>
            <a:r>
              <a:rPr lang="en-US" sz="900" dirty="0" err="1"/>
              <a:t>Wróblewski</a:t>
            </a:r>
            <a:r>
              <a:rPr lang="en-US" sz="900" dirty="0"/>
              <a:t>, </a:t>
            </a:r>
            <a:r>
              <a:rPr lang="en-US" sz="900" i="1" dirty="0"/>
              <a:t>Sensors Actuators, B Chem.</a:t>
            </a:r>
            <a:r>
              <a:rPr lang="en-US" sz="900" dirty="0"/>
              <a:t> </a:t>
            </a:r>
            <a:r>
              <a:rPr lang="en-US" sz="900" b="1" dirty="0"/>
              <a:t>2004</a:t>
            </a:r>
            <a:r>
              <a:rPr lang="en-US" sz="900" dirty="0"/>
              <a:t>, </a:t>
            </a:r>
            <a:r>
              <a:rPr lang="en-US" sz="900" i="1" dirty="0"/>
              <a:t>103</a:t>
            </a:r>
            <a:r>
              <a:rPr lang="en-US" sz="900" dirty="0"/>
              <a:t>, 76–83.</a:t>
            </a:r>
          </a:p>
        </p:txBody>
      </p:sp>
    </p:spTree>
    <p:extLst>
      <p:ext uri="{BB962C8B-B14F-4D97-AF65-F5344CB8AC3E}">
        <p14:creationId xmlns:p14="http://schemas.microsoft.com/office/powerpoint/2010/main" val="1342165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1088</Words>
  <Application>Microsoft Office PowerPoint</Application>
  <PresentationFormat>Custom</PresentationFormat>
  <Paragraphs>60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39</cp:revision>
  <dcterms:created xsi:type="dcterms:W3CDTF">2020-09-14T17:09:22Z</dcterms:created>
  <dcterms:modified xsi:type="dcterms:W3CDTF">2020-10-15T16:12:10Z</dcterms:modified>
</cp:coreProperties>
</file>