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736" r:id="rId5"/>
    <p:sldId id="735" r:id="rId6"/>
    <p:sldId id="439" r:id="rId7"/>
    <p:sldId id="765" r:id="rId8"/>
    <p:sldId id="766" r:id="rId9"/>
    <p:sldId id="751" r:id="rId10"/>
    <p:sldId id="451" r:id="rId11"/>
    <p:sldId id="752" r:id="rId12"/>
    <p:sldId id="753" r:id="rId13"/>
    <p:sldId id="754" r:id="rId14"/>
    <p:sldId id="755" r:id="rId15"/>
    <p:sldId id="756" r:id="rId16"/>
    <p:sldId id="757" r:id="rId17"/>
    <p:sldId id="758" r:id="rId18"/>
    <p:sldId id="759" r:id="rId19"/>
    <p:sldId id="767" r:id="rId20"/>
    <p:sldId id="347" r:id="rId21"/>
    <p:sldId id="444" r:id="rId22"/>
    <p:sldId id="734" r:id="rId2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ACA1"/>
    <a:srgbClr val="B12F45"/>
    <a:srgbClr val="872434"/>
    <a:srgbClr val="F2DCDB"/>
    <a:srgbClr val="404040"/>
    <a:srgbClr val="DDD5C1"/>
    <a:srgbClr val="C6B896"/>
    <a:srgbClr val="9A1A3F"/>
    <a:srgbClr val="C4C298"/>
    <a:srgbClr val="AB1D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62" autoAdjust="0"/>
    <p:restoredTop sz="85091" autoAdjust="0"/>
  </p:normalViewPr>
  <p:slideViewPr>
    <p:cSldViewPr>
      <p:cViewPr varScale="1">
        <p:scale>
          <a:sx n="85" d="100"/>
          <a:sy n="85" d="100"/>
        </p:scale>
        <p:origin x="126" y="5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97788E71-E58E-4B55-94F0-931A02D178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9A9F75D-F40F-4A54-94DE-3EDD18E1A5E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5A117-D70B-4F0E-9C79-3E15BEAB58E9}" type="datetimeFigureOut">
              <a:rPr lang="es-CO" smtClean="0"/>
              <a:t>26/10/2020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E7905DC-58C5-414C-968F-821D23AAFF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0CB3F1F-34AA-4BD1-8007-1211B9624E2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6C3BF-CA31-4BBD-B9FB-0CE25F74D3C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91962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5E765-0906-4B89-9A83-F20313C89E12}" type="datetimeFigureOut">
              <a:rPr lang="es-CO" smtClean="0"/>
              <a:t>26/10/2020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039F5-9F85-4B83-BDF0-1114DE71DFC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32625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4724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7808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3594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3D27-A09D-49B4-850F-8AD2A24BA7CF}" type="datetimeFigureOut">
              <a:rPr lang="el-GR" smtClean="0"/>
              <a:t>26/10/2020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39D03-25E4-48B2-BA29-4790FF6ED9D6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1358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3D27-A09D-49B4-850F-8AD2A24BA7CF}" type="datetimeFigureOut">
              <a:rPr lang="el-GR" smtClean="0"/>
              <a:t>26/10/2020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39D03-25E4-48B2-BA29-4790FF6ED9D6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4790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3D27-A09D-49B4-850F-8AD2A24BA7CF}" type="datetimeFigureOut">
              <a:rPr lang="el-GR" smtClean="0"/>
              <a:t>26/10/2020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39D03-25E4-48B2-BA29-4790FF6ED9D6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54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- short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400" y="1079999"/>
            <a:ext cx="11113200" cy="5040000"/>
          </a:xfrm>
        </p:spPr>
        <p:txBody>
          <a:bodyPr numCol="1" spcCol="180000"/>
          <a:lstStyle>
            <a:lvl1pPr>
              <a:defRPr baseline="0"/>
            </a:lvl1pPr>
          </a:lstStyle>
          <a:p>
            <a:pPr lvl="0"/>
            <a:r>
              <a:rPr lang="en-US" dirty="0"/>
              <a:t>Press &lt;TAB&gt; once to remove bold, press &lt;TAB&gt; a second time to display a bullet</a:t>
            </a:r>
            <a:br>
              <a:rPr lang="en-US" dirty="0"/>
            </a:br>
            <a:r>
              <a:rPr lang="en-US" dirty="0"/>
              <a:t>OR:</a:t>
            </a:r>
            <a:br>
              <a:rPr lang="en-US" dirty="0"/>
            </a:br>
            <a:r>
              <a:rPr lang="en-US" dirty="0"/>
              <a:t>Type text, press &lt;ENTER&gt; and then &lt;TAB&gt; &lt;TAB&gt; to show bullet on next line.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noProof="0" dirty="0"/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0"/>
            <a:ext cx="10620000" cy="648000"/>
          </a:xfrm>
        </p:spPr>
        <p:txBody>
          <a:bodyPr lIns="90000" tIns="46800" numCol="1" anchor="ctr"/>
          <a:lstStyle>
            <a:lvl1pPr marL="0" indent="0">
              <a:lnSpc>
                <a:spcPct val="100000"/>
              </a:lnSpc>
              <a:spcAft>
                <a:spcPts val="0"/>
              </a:spcAft>
              <a:buClr>
                <a:schemeClr val="tx1"/>
              </a:buClr>
              <a:buNone/>
              <a:defRPr sz="2700" b="1" cap="none" baseline="0">
                <a:solidFill>
                  <a:srgbClr val="54585A"/>
                </a:solidFill>
              </a:defRPr>
            </a:lvl1pPr>
            <a:lvl2pPr marL="36000" indent="-36000">
              <a:lnSpc>
                <a:spcPct val="10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700" b="1" cap="all">
                <a:solidFill>
                  <a:srgbClr val="EADA24"/>
                </a:solidFill>
              </a:defRPr>
            </a:lvl2pPr>
            <a:lvl3pPr marL="36000" indent="-36000">
              <a:spcAft>
                <a:spcPts val="0"/>
              </a:spcAft>
              <a:buClr>
                <a:schemeClr val="tx1"/>
              </a:buClr>
              <a:buSzPct val="25000"/>
              <a:buFont typeface="Arial" panose="020B0604020202020204" pitchFamily="34" charset="0"/>
              <a:buChar char="•"/>
              <a:defRPr sz="1700" b="1" cap="all" baseline="0">
                <a:solidFill>
                  <a:schemeClr val="accent1"/>
                </a:solidFill>
              </a:defRPr>
            </a:lvl3pPr>
            <a:lvl4pPr marL="36000" indent="-36000">
              <a:spcAft>
                <a:spcPts val="0"/>
              </a:spcAft>
              <a:buClr>
                <a:schemeClr val="tx1"/>
              </a:buClr>
              <a:defRPr sz="1700" b="1" cap="all" baseline="0">
                <a:solidFill>
                  <a:schemeClr val="accent1"/>
                </a:solidFill>
              </a:defRPr>
            </a:lvl4pPr>
            <a:lvl5pPr marL="36000" indent="-36000">
              <a:spcAft>
                <a:spcPts val="0"/>
              </a:spcAft>
              <a:buClr>
                <a:schemeClr val="tx1"/>
              </a:buClr>
              <a:buSzPct val="25000"/>
              <a:buFont typeface="Arial" panose="020B0604020202020204" pitchFamily="34" charset="0"/>
              <a:buChar char="•"/>
              <a:defRPr sz="1700" b="1" cap="all" baseline="0">
                <a:solidFill>
                  <a:schemeClr val="accent1"/>
                </a:solidFill>
              </a:defRPr>
            </a:lvl5pPr>
            <a:lvl6pPr marL="36000" indent="-36000">
              <a:spcAft>
                <a:spcPts val="0"/>
              </a:spcAft>
              <a:buClr>
                <a:schemeClr val="tx1"/>
              </a:buClr>
              <a:buSzPct val="25000"/>
              <a:buFont typeface="Arial" panose="020B0604020202020204" pitchFamily="34" charset="0"/>
              <a:buChar char="•"/>
              <a:defRPr sz="1700" b="1" cap="all" baseline="0">
                <a:solidFill>
                  <a:schemeClr val="accent1"/>
                </a:solidFill>
              </a:defRPr>
            </a:lvl6pPr>
            <a:lvl7pPr marL="36000" indent="-36000">
              <a:buClr>
                <a:schemeClr val="tx1"/>
              </a:buClr>
              <a:buFont typeface="Arial" panose="020B0604020202020204" pitchFamily="34" charset="0"/>
              <a:buChar char="•"/>
              <a:defRPr sz="1700" b="1" cap="all" baseline="0">
                <a:solidFill>
                  <a:schemeClr val="accent1"/>
                </a:solidFill>
              </a:defRPr>
            </a:lvl7pPr>
            <a:lvl8pPr marL="36000" indent="-36000">
              <a:buClr>
                <a:schemeClr val="tx1"/>
              </a:buClr>
              <a:buSzPct val="25000"/>
              <a:buFont typeface="Arial" panose="020B0604020202020204" pitchFamily="34" charset="0"/>
              <a:buChar char="•"/>
              <a:defRPr sz="1700" b="1" cap="all" baseline="0">
                <a:solidFill>
                  <a:schemeClr val="accent1"/>
                </a:solidFill>
              </a:defRPr>
            </a:lvl8pPr>
            <a:lvl9pPr marL="36000" indent="-36000">
              <a:buClr>
                <a:schemeClr val="tx1"/>
              </a:buClr>
              <a:buSzPct val="25000"/>
              <a:buFont typeface="Arial" panose="020B0604020202020204" pitchFamily="34" charset="0"/>
              <a:buChar char="•"/>
              <a:defRPr sz="1700" b="1" cap="all" baseline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 noProof="0" dirty="0"/>
              <a:t>Type heading (use for short headings)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0001" y="6318000"/>
            <a:ext cx="9540000" cy="540000"/>
          </a:xfrm>
          <a:prstGeom prst="rect">
            <a:avLst/>
          </a:prstGeom>
        </p:spPr>
        <p:txBody>
          <a:bodyPr vert="horz" lIns="54000" tIns="45720" rIns="91440" bIns="45720" rtlCol="0" anchor="ctr"/>
          <a:lstStyle>
            <a:lvl1pPr algn="l">
              <a:defRPr sz="1000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es-CO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2600" y="6318000"/>
            <a:ext cx="1440000" cy="54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32F6F1E-59C7-4F30-9681-7353F575D42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33004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F6F1E-59C7-4F30-9681-7353F575D420}" type="slidenum">
              <a:rPr lang="es-CO" smtClean="0"/>
              <a:t>‹Nº›</a:t>
            </a:fld>
            <a:endParaRPr lang="es-CO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5"/>
          </p:nvPr>
        </p:nvSpPr>
        <p:spPr>
          <a:xfrm>
            <a:off x="540000" y="1800000"/>
            <a:ext cx="11113200" cy="4320000"/>
          </a:xfrm>
        </p:spPr>
        <p:txBody>
          <a:bodyPr lIns="54000" numCol="1"/>
          <a:lstStyle>
            <a:lvl1pPr>
              <a:defRPr sz="1200" b="0"/>
            </a:lvl1pPr>
          </a:lstStyle>
          <a:p>
            <a:r>
              <a:rPr lang="en-US" noProof="0"/>
              <a:t>Click icon to add chart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1080000"/>
            <a:ext cx="11113200" cy="540000"/>
          </a:xfrm>
        </p:spPr>
        <p:txBody>
          <a:bodyPr lIns="54000" numCol="1"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  <a:lvl2pPr marL="36000" indent="-36000">
              <a:buFont typeface="Arial" panose="020B0604020202020204" pitchFamily="34" charset="0"/>
              <a:buChar char="•"/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Chart heading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0"/>
            <a:ext cx="10620000" cy="648000"/>
          </a:xfrm>
        </p:spPr>
        <p:txBody>
          <a:bodyPr lIns="90000" tIns="46800" numCol="1" anchor="ctr"/>
          <a:lstStyle>
            <a:lvl1pPr marL="0" indent="0">
              <a:lnSpc>
                <a:spcPct val="100000"/>
              </a:lnSpc>
              <a:spcAft>
                <a:spcPts val="0"/>
              </a:spcAft>
              <a:buClr>
                <a:schemeClr val="tx1"/>
              </a:buClr>
              <a:buNone/>
              <a:defRPr sz="2700" b="1" cap="none">
                <a:solidFill>
                  <a:srgbClr val="54585A"/>
                </a:solidFill>
              </a:defRPr>
            </a:lvl1pPr>
            <a:lvl2pPr marL="36000" indent="-36000">
              <a:lnSpc>
                <a:spcPct val="10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700" b="1" cap="all">
                <a:solidFill>
                  <a:srgbClr val="EADA24"/>
                </a:solidFill>
              </a:defRPr>
            </a:lvl2pPr>
            <a:lvl3pPr marL="36000" indent="-36000">
              <a:spcAft>
                <a:spcPts val="0"/>
              </a:spcAft>
              <a:buClr>
                <a:schemeClr val="tx1"/>
              </a:buClr>
              <a:buSzPct val="25000"/>
              <a:buFont typeface="Arial" panose="020B0604020202020204" pitchFamily="34" charset="0"/>
              <a:buChar char="•"/>
              <a:defRPr sz="1700" b="1" cap="all" baseline="0">
                <a:solidFill>
                  <a:schemeClr val="accent1"/>
                </a:solidFill>
              </a:defRPr>
            </a:lvl3pPr>
            <a:lvl4pPr marL="36000" indent="-36000">
              <a:spcAft>
                <a:spcPts val="0"/>
              </a:spcAft>
              <a:buClr>
                <a:schemeClr val="tx1"/>
              </a:buClr>
              <a:defRPr sz="1700" b="1" cap="all" baseline="0">
                <a:solidFill>
                  <a:schemeClr val="accent1"/>
                </a:solidFill>
              </a:defRPr>
            </a:lvl4pPr>
            <a:lvl5pPr marL="36000" indent="-36000">
              <a:spcAft>
                <a:spcPts val="0"/>
              </a:spcAft>
              <a:buClr>
                <a:schemeClr val="tx1"/>
              </a:buClr>
              <a:buSzPct val="25000"/>
              <a:buFont typeface="Arial" panose="020B0604020202020204" pitchFamily="34" charset="0"/>
              <a:buChar char="•"/>
              <a:defRPr sz="1700" b="1" cap="all" baseline="0">
                <a:solidFill>
                  <a:schemeClr val="accent1"/>
                </a:solidFill>
              </a:defRPr>
            </a:lvl5pPr>
            <a:lvl6pPr marL="36000" indent="-36000">
              <a:spcAft>
                <a:spcPts val="0"/>
              </a:spcAft>
              <a:buClr>
                <a:schemeClr val="tx1"/>
              </a:buClr>
              <a:buSzPct val="25000"/>
              <a:buFont typeface="Arial" panose="020B0604020202020204" pitchFamily="34" charset="0"/>
              <a:buChar char="•"/>
              <a:defRPr sz="1700" b="1" cap="all" baseline="0">
                <a:solidFill>
                  <a:schemeClr val="accent1"/>
                </a:solidFill>
              </a:defRPr>
            </a:lvl6pPr>
            <a:lvl7pPr marL="36000" indent="-36000">
              <a:buClr>
                <a:schemeClr val="tx1"/>
              </a:buClr>
              <a:buFont typeface="Arial" panose="020B0604020202020204" pitchFamily="34" charset="0"/>
              <a:buChar char="•"/>
              <a:defRPr sz="1700" b="1" cap="all" baseline="0">
                <a:solidFill>
                  <a:schemeClr val="accent1"/>
                </a:solidFill>
              </a:defRPr>
            </a:lvl7pPr>
            <a:lvl8pPr marL="36000" indent="-36000">
              <a:buClr>
                <a:schemeClr val="tx1"/>
              </a:buClr>
              <a:buSzPct val="25000"/>
              <a:buFont typeface="Arial" panose="020B0604020202020204" pitchFamily="34" charset="0"/>
              <a:buChar char="•"/>
              <a:defRPr sz="1700" b="1" cap="all" baseline="0">
                <a:solidFill>
                  <a:schemeClr val="accent1"/>
                </a:solidFill>
              </a:defRPr>
            </a:lvl8pPr>
            <a:lvl9pPr marL="36000" indent="-36000">
              <a:buClr>
                <a:schemeClr val="tx1"/>
              </a:buClr>
              <a:buSzPct val="25000"/>
              <a:buFont typeface="Arial" panose="020B0604020202020204" pitchFamily="34" charset="0"/>
              <a:buChar char="•"/>
              <a:defRPr sz="1700" b="1" cap="all" baseline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 noProof="0" dirty="0"/>
              <a:t>Type heading</a:t>
            </a:r>
          </a:p>
        </p:txBody>
      </p:sp>
    </p:spTree>
    <p:extLst>
      <p:ext uri="{BB962C8B-B14F-4D97-AF65-F5344CB8AC3E}">
        <p14:creationId xmlns:p14="http://schemas.microsoft.com/office/powerpoint/2010/main" val="1618803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3D27-A09D-49B4-850F-8AD2A24BA7CF}" type="datetimeFigureOut">
              <a:rPr lang="el-GR" smtClean="0"/>
              <a:t>26/10/2020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DC4791A5-9416-44E7-B040-305AD2C372F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65" y="1"/>
            <a:ext cx="12185673" cy="346348"/>
          </a:xfrm>
          <a:prstGeom prst="rect">
            <a:avLst/>
          </a:prstGeom>
          <a:solidFill>
            <a:srgbClr val="34ACA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Evaluation of Feature Selection Techniques in a Multifrequency Large Amplitude Pulse </a:t>
            </a:r>
            <a:r>
              <a:rPr lang="en-US" sz="1400" b="1" dirty="0" err="1">
                <a:solidFill>
                  <a:schemeClr val="bg1"/>
                </a:solidFill>
              </a:rPr>
              <a:t>Voltammetric</a:t>
            </a:r>
            <a:r>
              <a:rPr lang="en-US" sz="1400" b="1" dirty="0">
                <a:solidFill>
                  <a:schemeClr val="bg1"/>
                </a:solidFill>
              </a:rPr>
              <a:t> Electronic Tongue</a:t>
            </a:r>
            <a:endParaRPr lang="el-GR" sz="2000" dirty="0">
              <a:solidFill>
                <a:schemeClr val="bg1"/>
              </a:solidFill>
            </a:endParaRP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2BF8E6B8-B6F1-46A3-9CBC-F68E8030F5F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6511653"/>
            <a:ext cx="12188839" cy="346346"/>
          </a:xfrm>
          <a:prstGeom prst="rect">
            <a:avLst/>
          </a:prstGeom>
          <a:solidFill>
            <a:srgbClr val="DDD5C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ECSA7-  7th  International Electronic Conference on Sensors and Applications 15-30 November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524000" y="6482496"/>
            <a:ext cx="2844800" cy="365125"/>
          </a:xfrm>
        </p:spPr>
        <p:txBody>
          <a:bodyPr/>
          <a:lstStyle>
            <a:lvl1pPr>
              <a:defRPr sz="2000"/>
            </a:lvl1pPr>
          </a:lstStyle>
          <a:p>
            <a:fld id="{B7739D03-25E4-48B2-BA29-4790FF6ED9D6}" type="slidenum">
              <a:rPr lang="el-GR" smtClean="0"/>
              <a:pPr/>
              <a:t>‹Nº›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24418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3D27-A09D-49B4-850F-8AD2A24BA7CF}" type="datetimeFigureOut">
              <a:rPr lang="el-GR" smtClean="0"/>
              <a:t>26/10/2020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39D03-25E4-48B2-BA29-4790FF6ED9D6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4274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3D27-A09D-49B4-850F-8AD2A24BA7CF}" type="datetimeFigureOut">
              <a:rPr lang="el-GR" smtClean="0"/>
              <a:t>26/10/2020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39D03-25E4-48B2-BA29-4790FF6ED9D6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0020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3D27-A09D-49B4-850F-8AD2A24BA7CF}" type="datetimeFigureOut">
              <a:rPr lang="el-GR" smtClean="0"/>
              <a:t>26/10/2020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39D03-25E4-48B2-BA29-4790FF6ED9D6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8085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3D27-A09D-49B4-850F-8AD2A24BA7CF}" type="datetimeFigureOut">
              <a:rPr lang="el-GR" smtClean="0"/>
              <a:t>26/10/2020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39D03-25E4-48B2-BA29-4790FF6ED9D6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1658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3D27-A09D-49B4-850F-8AD2A24BA7CF}" type="datetimeFigureOut">
              <a:rPr lang="el-GR" smtClean="0"/>
              <a:t>26/10/2020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39D03-25E4-48B2-BA29-4790FF6ED9D6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7004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3D27-A09D-49B4-850F-8AD2A24BA7CF}" type="datetimeFigureOut">
              <a:rPr lang="el-GR" smtClean="0"/>
              <a:t>26/10/2020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39D03-25E4-48B2-BA29-4790FF6ED9D6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3024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3D27-A09D-49B4-850F-8AD2A24BA7CF}" type="datetimeFigureOut">
              <a:rPr lang="el-GR" smtClean="0"/>
              <a:t>26/10/2020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39D03-25E4-48B2-BA29-4790FF6ED9D6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9065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03D27-A09D-49B4-850F-8AD2A24BA7CF}" type="datetimeFigureOut">
              <a:rPr lang="el-GR" smtClean="0"/>
              <a:t>26/10/2020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39D03-25E4-48B2-BA29-4790FF6ED9D6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2598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8" r:id="rId12"/>
    <p:sldLayoutId id="214748371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BBFF3ED-9040-4487-9CDA-A5B0922DD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231" y="1163853"/>
            <a:ext cx="10687537" cy="453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9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FDB411D-4A55-4EF8-9A5E-FB20D892EDCC}"/>
              </a:ext>
            </a:extLst>
          </p:cNvPr>
          <p:cNvSpPr txBox="1"/>
          <p:nvPr/>
        </p:nvSpPr>
        <p:spPr>
          <a:xfrm>
            <a:off x="3740302" y="547169"/>
            <a:ext cx="7072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</a:rPr>
              <a:t>Accuracy</a:t>
            </a:r>
            <a:r>
              <a:rPr kumimoji="0" lang="es-CO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kumimoji="0" lang="es-CO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</a:rPr>
              <a:t>results</a:t>
            </a:r>
            <a:endParaRPr kumimoji="0" lang="es-CO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83E26219-BB53-472C-B069-D5AB2C8BDC7D}"/>
              </a:ext>
            </a:extLst>
          </p:cNvPr>
          <p:cNvGrpSpPr/>
          <p:nvPr/>
        </p:nvGrpSpPr>
        <p:grpSpPr>
          <a:xfrm>
            <a:off x="125409" y="444515"/>
            <a:ext cx="2599860" cy="748988"/>
            <a:chOff x="125409" y="444515"/>
            <a:chExt cx="2599860" cy="748988"/>
          </a:xfrm>
          <a:solidFill>
            <a:srgbClr val="34ACA1"/>
          </a:solidFill>
        </p:grpSpPr>
        <p:grpSp>
          <p:nvGrpSpPr>
            <p:cNvPr id="4" name="Google Shape;1397;p64">
              <a:extLst>
                <a:ext uri="{FF2B5EF4-FFF2-40B4-BE49-F238E27FC236}">
                  <a16:creationId xmlns:a16="http://schemas.microsoft.com/office/drawing/2014/main" id="{FCC63B28-1E80-439E-862A-8EA0D778AEE7}"/>
                </a:ext>
              </a:extLst>
            </p:cNvPr>
            <p:cNvGrpSpPr/>
            <p:nvPr/>
          </p:nvGrpSpPr>
          <p:grpSpPr>
            <a:xfrm>
              <a:off x="125409" y="444515"/>
              <a:ext cx="2358373" cy="748988"/>
              <a:chOff x="4411970" y="4340222"/>
              <a:chExt cx="779467" cy="242683"/>
            </a:xfrm>
            <a:grpFill/>
          </p:grpSpPr>
          <p:sp>
            <p:nvSpPr>
              <p:cNvPr id="7" name="Google Shape;1398;p64">
                <a:extLst>
                  <a:ext uri="{FF2B5EF4-FFF2-40B4-BE49-F238E27FC236}">
                    <a16:creationId xmlns:a16="http://schemas.microsoft.com/office/drawing/2014/main" id="{BB1E9353-6E79-4F53-99DF-50EB3FB0EF65}"/>
                  </a:ext>
                </a:extLst>
              </p:cNvPr>
              <p:cNvSpPr/>
              <p:nvPr/>
            </p:nvSpPr>
            <p:spPr>
              <a:xfrm>
                <a:off x="4411970" y="4340222"/>
                <a:ext cx="121370" cy="121370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2688" extrusionOk="0">
                    <a:moveTo>
                      <a:pt x="2688" y="1"/>
                    </a:moveTo>
                    <a:cubicBezTo>
                      <a:pt x="1205" y="1"/>
                      <a:pt x="1" y="1203"/>
                      <a:pt x="1" y="2688"/>
                    </a:cubicBezTo>
                    <a:lnTo>
                      <a:pt x="379" y="2688"/>
                    </a:lnTo>
                    <a:cubicBezTo>
                      <a:pt x="379" y="1411"/>
                      <a:pt x="1413" y="379"/>
                      <a:pt x="2688" y="379"/>
                    </a:cubicBezTo>
                    <a:lnTo>
                      <a:pt x="268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1399;p64">
                <a:extLst>
                  <a:ext uri="{FF2B5EF4-FFF2-40B4-BE49-F238E27FC236}">
                    <a16:creationId xmlns:a16="http://schemas.microsoft.com/office/drawing/2014/main" id="{D9A16B7F-706F-470F-BBD1-324222A797AD}"/>
                  </a:ext>
                </a:extLst>
              </p:cNvPr>
              <p:cNvSpPr/>
              <p:nvPr/>
            </p:nvSpPr>
            <p:spPr>
              <a:xfrm>
                <a:off x="4457032" y="4385284"/>
                <a:ext cx="152661" cy="152615"/>
              </a:xfrm>
              <a:custGeom>
                <a:avLst/>
                <a:gdLst/>
                <a:ahLst/>
                <a:cxnLst/>
                <a:rect l="l" t="t" r="r" b="b"/>
                <a:pathLst>
                  <a:path w="3381" h="3380" extrusionOk="0">
                    <a:moveTo>
                      <a:pt x="1690" y="0"/>
                    </a:moveTo>
                    <a:cubicBezTo>
                      <a:pt x="756" y="0"/>
                      <a:pt x="0" y="756"/>
                      <a:pt x="0" y="1690"/>
                    </a:cubicBezTo>
                    <a:cubicBezTo>
                      <a:pt x="0" y="2623"/>
                      <a:pt x="756" y="3379"/>
                      <a:pt x="1690" y="3379"/>
                    </a:cubicBezTo>
                    <a:cubicBezTo>
                      <a:pt x="2623" y="3379"/>
                      <a:pt x="3381" y="2623"/>
                      <a:pt x="3381" y="1690"/>
                    </a:cubicBezTo>
                    <a:cubicBezTo>
                      <a:pt x="3381" y="756"/>
                      <a:pt x="2623" y="0"/>
                      <a:pt x="1690" y="0"/>
                    </a:cubicBezTo>
                    <a:close/>
                  </a:path>
                </a:pathLst>
              </a:custGeom>
              <a:grpFill/>
              <a:ln w="6350">
                <a:solidFill>
                  <a:srgbClr val="C6B896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1400;p64">
                <a:extLst>
                  <a:ext uri="{FF2B5EF4-FFF2-40B4-BE49-F238E27FC236}">
                    <a16:creationId xmlns:a16="http://schemas.microsoft.com/office/drawing/2014/main" id="{41755DE4-E123-4BCB-A1B2-95D679BFD94A}"/>
                  </a:ext>
                </a:extLst>
              </p:cNvPr>
              <p:cNvSpPr/>
              <p:nvPr/>
            </p:nvSpPr>
            <p:spPr>
              <a:xfrm>
                <a:off x="4533392" y="4383749"/>
                <a:ext cx="658046" cy="199155"/>
              </a:xfrm>
              <a:custGeom>
                <a:avLst/>
                <a:gdLst/>
                <a:ahLst/>
                <a:cxnLst/>
                <a:rect l="l" t="t" r="r" b="b"/>
                <a:pathLst>
                  <a:path w="16511" h="4997" extrusionOk="0">
                    <a:moveTo>
                      <a:pt x="4619" y="1"/>
                    </a:moveTo>
                    <a:cubicBezTo>
                      <a:pt x="3342" y="1"/>
                      <a:pt x="2309" y="1035"/>
                      <a:pt x="2309" y="2310"/>
                    </a:cubicBezTo>
                    <a:cubicBezTo>
                      <a:pt x="2309" y="3586"/>
                      <a:pt x="1275" y="4619"/>
                      <a:pt x="0" y="4619"/>
                    </a:cubicBezTo>
                    <a:lnTo>
                      <a:pt x="0" y="4997"/>
                    </a:lnTo>
                    <a:cubicBezTo>
                      <a:pt x="482" y="4997"/>
                      <a:pt x="958" y="4867"/>
                      <a:pt x="1373" y="4619"/>
                    </a:cubicBezTo>
                    <a:lnTo>
                      <a:pt x="14185" y="4619"/>
                    </a:lnTo>
                    <a:cubicBezTo>
                      <a:pt x="15472" y="4619"/>
                      <a:pt x="16510" y="3567"/>
                      <a:pt x="16494" y="2279"/>
                    </a:cubicBezTo>
                    <a:cubicBezTo>
                      <a:pt x="16478" y="1006"/>
                      <a:pt x="15399" y="1"/>
                      <a:pt x="1412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E605ADA5-EA8F-44A2-81F7-86D4880C465A}"/>
                </a:ext>
              </a:extLst>
            </p:cNvPr>
            <p:cNvSpPr txBox="1"/>
            <p:nvPr/>
          </p:nvSpPr>
          <p:spPr>
            <a:xfrm>
              <a:off x="335360" y="630213"/>
              <a:ext cx="310781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CO" dirty="0">
                  <a:latin typeface="Segoe UI Black" panose="020B0A02040204020203" pitchFamily="34" charset="0"/>
                  <a:ea typeface="Segoe UI Black" panose="020B0A02040204020203" pitchFamily="34" charset="0"/>
                </a:rPr>
                <a:t>5</a:t>
              </a:r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A760CB65-8091-48A5-9425-9CE82349A9E6}"/>
                </a:ext>
              </a:extLst>
            </p:cNvPr>
            <p:cNvSpPr txBox="1"/>
            <p:nvPr/>
          </p:nvSpPr>
          <p:spPr>
            <a:xfrm>
              <a:off x="838696" y="665491"/>
              <a:ext cx="1886573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CO" dirty="0" err="1">
                  <a:solidFill>
                    <a:schemeClr val="bg1"/>
                  </a:solidFill>
                  <a:latin typeface="Arial Nova" panose="020B0504020202020204" pitchFamily="34" charset="0"/>
                  <a:ea typeface="Segoe UI Black" panose="020B0A02040204020203" pitchFamily="34" charset="0"/>
                </a:rPr>
                <a:t>Results</a:t>
              </a:r>
              <a:endParaRPr lang="es-CO" dirty="0">
                <a:solidFill>
                  <a:schemeClr val="bg1"/>
                </a:solidFill>
                <a:latin typeface="Arial Nova" panose="020B0504020202020204" pitchFamily="34" charset="0"/>
                <a:ea typeface="Segoe UI Black" panose="020B0A02040204020203" pitchFamily="34" charset="0"/>
              </a:endParaRPr>
            </a:p>
          </p:txBody>
        </p:sp>
      </p:grpSp>
      <p:sp>
        <p:nvSpPr>
          <p:cNvPr id="44" name="Marcador de número de diapositiva 1">
            <a:extLst>
              <a:ext uri="{FF2B5EF4-FFF2-40B4-BE49-F238E27FC236}">
                <a16:creationId xmlns:a16="http://schemas.microsoft.com/office/drawing/2014/main" id="{4CA6E206-0923-4C7E-9B9F-AA138C08E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82496"/>
            <a:ext cx="492629" cy="365125"/>
          </a:xfrm>
        </p:spPr>
        <p:txBody>
          <a:bodyPr vert="horz" lIns="91440" tIns="45720" rIns="91440" bIns="45720" rtlCol="0" anchor="ctr"/>
          <a:lstStyle/>
          <a:p>
            <a:pPr algn="l"/>
            <a:fld id="{00000000-1234-1234-1234-123412341234}" type="slidenum">
              <a:rPr lang="es-CO" sz="1200">
                <a:latin typeface="Arial Nova" panose="020B0504020202020204" pitchFamily="34" charset="0"/>
              </a:rPr>
              <a:pPr algn="l"/>
              <a:t>10</a:t>
            </a:fld>
            <a:endParaRPr lang="es-CO" sz="1200" dirty="0">
              <a:latin typeface="Arial Nova" panose="020B0504020202020204" pitchFamily="34" charset="0"/>
            </a:endParaRPr>
          </a:p>
        </p:txBody>
      </p:sp>
      <p:grpSp>
        <p:nvGrpSpPr>
          <p:cNvPr id="33" name="Grupo 32">
            <a:extLst>
              <a:ext uri="{FF2B5EF4-FFF2-40B4-BE49-F238E27FC236}">
                <a16:creationId xmlns:a16="http://schemas.microsoft.com/office/drawing/2014/main" id="{D84FFF6C-B376-4085-8E19-BC104AEB8400}"/>
              </a:ext>
            </a:extLst>
          </p:cNvPr>
          <p:cNvGrpSpPr/>
          <p:nvPr/>
        </p:nvGrpSpPr>
        <p:grpSpPr>
          <a:xfrm>
            <a:off x="9196112" y="5887573"/>
            <a:ext cx="2076918" cy="419202"/>
            <a:chOff x="9196112" y="5887573"/>
            <a:chExt cx="2076918" cy="419202"/>
          </a:xfrm>
        </p:grpSpPr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7D86579E-0279-4CB4-94AF-97C2F53A1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96112" y="5920408"/>
              <a:ext cx="985121" cy="353532"/>
            </a:xfrm>
            <a:prstGeom prst="rect">
              <a:avLst/>
            </a:prstGeom>
          </p:spPr>
        </p:pic>
        <p:pic>
          <p:nvPicPr>
            <p:cNvPr id="45" name="Picture 2" descr="Universidad Nacional de Colombia - Aranda Software">
              <a:extLst>
                <a:ext uri="{FF2B5EF4-FFF2-40B4-BE49-F238E27FC236}">
                  <a16:creationId xmlns:a16="http://schemas.microsoft.com/office/drawing/2014/main" id="{38C73B9D-2B32-4140-A476-2E813EA0B6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87908" y="5887573"/>
              <a:ext cx="985122" cy="419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ECC960EB-BFB0-4AFA-ADE1-8C6AAE4E70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74" y="1247369"/>
            <a:ext cx="6143625" cy="203835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0FF7C8B-8A4D-4A24-903B-BFAAD7FC2F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2437" y="1266419"/>
            <a:ext cx="5467350" cy="20193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947C14E-5C2A-4FD2-86B4-C67F230DFE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1567" y="3825710"/>
            <a:ext cx="8305800" cy="2105025"/>
          </a:xfrm>
          <a:prstGeom prst="rect">
            <a:avLst/>
          </a:prstGeom>
        </p:spPr>
      </p:pic>
      <p:pic>
        <p:nvPicPr>
          <p:cNvPr id="17" name="Picture 8" descr="Universidad Santo Tomas | Red AcadÃ©mica de DiseÃ±o">
            <a:extLst>
              <a:ext uri="{FF2B5EF4-FFF2-40B4-BE49-F238E27FC236}">
                <a16:creationId xmlns:a16="http://schemas.microsoft.com/office/drawing/2014/main" id="{6D845812-8AD3-4196-9DAA-BCCBE36418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33"/>
          <a:stretch/>
        </p:blipFill>
        <p:spPr bwMode="auto">
          <a:xfrm>
            <a:off x="11296429" y="5805264"/>
            <a:ext cx="560211" cy="59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698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FDB411D-4A55-4EF8-9A5E-FB20D892EDCC}"/>
              </a:ext>
            </a:extLst>
          </p:cNvPr>
          <p:cNvSpPr txBox="1"/>
          <p:nvPr/>
        </p:nvSpPr>
        <p:spPr>
          <a:xfrm>
            <a:off x="3431704" y="491713"/>
            <a:ext cx="7072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</a:rPr>
              <a:t>Optimal</a:t>
            </a:r>
            <a:r>
              <a:rPr kumimoji="0" lang="es-CO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kumimoji="0" lang="es-CO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</a:rPr>
              <a:t>number</a:t>
            </a:r>
            <a:r>
              <a:rPr kumimoji="0" lang="es-CO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kumimoji="0" lang="es-CO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</a:rPr>
              <a:t>of</a:t>
            </a:r>
            <a:r>
              <a:rPr kumimoji="0" lang="es-CO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kumimoji="0" lang="es-CO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</a:rPr>
              <a:t>features</a:t>
            </a:r>
            <a:endParaRPr kumimoji="0" lang="es-CO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83E26219-BB53-472C-B069-D5AB2C8BDC7D}"/>
              </a:ext>
            </a:extLst>
          </p:cNvPr>
          <p:cNvGrpSpPr/>
          <p:nvPr/>
        </p:nvGrpSpPr>
        <p:grpSpPr>
          <a:xfrm>
            <a:off x="125409" y="444515"/>
            <a:ext cx="2599860" cy="748988"/>
            <a:chOff x="125409" y="444515"/>
            <a:chExt cx="2599860" cy="748988"/>
          </a:xfrm>
          <a:solidFill>
            <a:srgbClr val="34ACA1"/>
          </a:solidFill>
        </p:grpSpPr>
        <p:grpSp>
          <p:nvGrpSpPr>
            <p:cNvPr id="4" name="Google Shape;1397;p64">
              <a:extLst>
                <a:ext uri="{FF2B5EF4-FFF2-40B4-BE49-F238E27FC236}">
                  <a16:creationId xmlns:a16="http://schemas.microsoft.com/office/drawing/2014/main" id="{FCC63B28-1E80-439E-862A-8EA0D778AEE7}"/>
                </a:ext>
              </a:extLst>
            </p:cNvPr>
            <p:cNvGrpSpPr/>
            <p:nvPr/>
          </p:nvGrpSpPr>
          <p:grpSpPr>
            <a:xfrm>
              <a:off x="125409" y="444515"/>
              <a:ext cx="2358373" cy="748988"/>
              <a:chOff x="4411970" y="4340222"/>
              <a:chExt cx="779467" cy="242683"/>
            </a:xfrm>
            <a:grpFill/>
          </p:grpSpPr>
          <p:sp>
            <p:nvSpPr>
              <p:cNvPr id="7" name="Google Shape;1398;p64">
                <a:extLst>
                  <a:ext uri="{FF2B5EF4-FFF2-40B4-BE49-F238E27FC236}">
                    <a16:creationId xmlns:a16="http://schemas.microsoft.com/office/drawing/2014/main" id="{BB1E9353-6E79-4F53-99DF-50EB3FB0EF65}"/>
                  </a:ext>
                </a:extLst>
              </p:cNvPr>
              <p:cNvSpPr/>
              <p:nvPr/>
            </p:nvSpPr>
            <p:spPr>
              <a:xfrm>
                <a:off x="4411970" y="4340222"/>
                <a:ext cx="121370" cy="121370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2688" extrusionOk="0">
                    <a:moveTo>
                      <a:pt x="2688" y="1"/>
                    </a:moveTo>
                    <a:cubicBezTo>
                      <a:pt x="1205" y="1"/>
                      <a:pt x="1" y="1203"/>
                      <a:pt x="1" y="2688"/>
                    </a:cubicBezTo>
                    <a:lnTo>
                      <a:pt x="379" y="2688"/>
                    </a:lnTo>
                    <a:cubicBezTo>
                      <a:pt x="379" y="1411"/>
                      <a:pt x="1413" y="379"/>
                      <a:pt x="2688" y="379"/>
                    </a:cubicBezTo>
                    <a:lnTo>
                      <a:pt x="268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1399;p64">
                <a:extLst>
                  <a:ext uri="{FF2B5EF4-FFF2-40B4-BE49-F238E27FC236}">
                    <a16:creationId xmlns:a16="http://schemas.microsoft.com/office/drawing/2014/main" id="{D9A16B7F-706F-470F-BBD1-324222A797AD}"/>
                  </a:ext>
                </a:extLst>
              </p:cNvPr>
              <p:cNvSpPr/>
              <p:nvPr/>
            </p:nvSpPr>
            <p:spPr>
              <a:xfrm>
                <a:off x="4457032" y="4385284"/>
                <a:ext cx="152661" cy="152615"/>
              </a:xfrm>
              <a:custGeom>
                <a:avLst/>
                <a:gdLst/>
                <a:ahLst/>
                <a:cxnLst/>
                <a:rect l="l" t="t" r="r" b="b"/>
                <a:pathLst>
                  <a:path w="3381" h="3380" extrusionOk="0">
                    <a:moveTo>
                      <a:pt x="1690" y="0"/>
                    </a:moveTo>
                    <a:cubicBezTo>
                      <a:pt x="756" y="0"/>
                      <a:pt x="0" y="756"/>
                      <a:pt x="0" y="1690"/>
                    </a:cubicBezTo>
                    <a:cubicBezTo>
                      <a:pt x="0" y="2623"/>
                      <a:pt x="756" y="3379"/>
                      <a:pt x="1690" y="3379"/>
                    </a:cubicBezTo>
                    <a:cubicBezTo>
                      <a:pt x="2623" y="3379"/>
                      <a:pt x="3381" y="2623"/>
                      <a:pt x="3381" y="1690"/>
                    </a:cubicBezTo>
                    <a:cubicBezTo>
                      <a:pt x="3381" y="756"/>
                      <a:pt x="2623" y="0"/>
                      <a:pt x="1690" y="0"/>
                    </a:cubicBezTo>
                    <a:close/>
                  </a:path>
                </a:pathLst>
              </a:custGeom>
              <a:grpFill/>
              <a:ln w="6350">
                <a:solidFill>
                  <a:srgbClr val="C6B896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1400;p64">
                <a:extLst>
                  <a:ext uri="{FF2B5EF4-FFF2-40B4-BE49-F238E27FC236}">
                    <a16:creationId xmlns:a16="http://schemas.microsoft.com/office/drawing/2014/main" id="{41755DE4-E123-4BCB-A1B2-95D679BFD94A}"/>
                  </a:ext>
                </a:extLst>
              </p:cNvPr>
              <p:cNvSpPr/>
              <p:nvPr/>
            </p:nvSpPr>
            <p:spPr>
              <a:xfrm>
                <a:off x="4533392" y="4383749"/>
                <a:ext cx="658046" cy="199155"/>
              </a:xfrm>
              <a:custGeom>
                <a:avLst/>
                <a:gdLst/>
                <a:ahLst/>
                <a:cxnLst/>
                <a:rect l="l" t="t" r="r" b="b"/>
                <a:pathLst>
                  <a:path w="16511" h="4997" extrusionOk="0">
                    <a:moveTo>
                      <a:pt x="4619" y="1"/>
                    </a:moveTo>
                    <a:cubicBezTo>
                      <a:pt x="3342" y="1"/>
                      <a:pt x="2309" y="1035"/>
                      <a:pt x="2309" y="2310"/>
                    </a:cubicBezTo>
                    <a:cubicBezTo>
                      <a:pt x="2309" y="3586"/>
                      <a:pt x="1275" y="4619"/>
                      <a:pt x="0" y="4619"/>
                    </a:cubicBezTo>
                    <a:lnTo>
                      <a:pt x="0" y="4997"/>
                    </a:lnTo>
                    <a:cubicBezTo>
                      <a:pt x="482" y="4997"/>
                      <a:pt x="958" y="4867"/>
                      <a:pt x="1373" y="4619"/>
                    </a:cubicBezTo>
                    <a:lnTo>
                      <a:pt x="14185" y="4619"/>
                    </a:lnTo>
                    <a:cubicBezTo>
                      <a:pt x="15472" y="4619"/>
                      <a:pt x="16510" y="3567"/>
                      <a:pt x="16494" y="2279"/>
                    </a:cubicBezTo>
                    <a:cubicBezTo>
                      <a:pt x="16478" y="1006"/>
                      <a:pt x="15399" y="1"/>
                      <a:pt x="1412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E605ADA5-EA8F-44A2-81F7-86D4880C465A}"/>
                </a:ext>
              </a:extLst>
            </p:cNvPr>
            <p:cNvSpPr txBox="1"/>
            <p:nvPr/>
          </p:nvSpPr>
          <p:spPr>
            <a:xfrm>
              <a:off x="335360" y="630213"/>
              <a:ext cx="310781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CO" dirty="0">
                  <a:latin typeface="Segoe UI Black" panose="020B0A02040204020203" pitchFamily="34" charset="0"/>
                  <a:ea typeface="Segoe UI Black" panose="020B0A02040204020203" pitchFamily="34" charset="0"/>
                </a:rPr>
                <a:t>5</a:t>
              </a:r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A760CB65-8091-48A5-9425-9CE82349A9E6}"/>
                </a:ext>
              </a:extLst>
            </p:cNvPr>
            <p:cNvSpPr txBox="1"/>
            <p:nvPr/>
          </p:nvSpPr>
          <p:spPr>
            <a:xfrm>
              <a:off x="838696" y="665491"/>
              <a:ext cx="1886573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CO" dirty="0" err="1">
                  <a:solidFill>
                    <a:schemeClr val="bg1"/>
                  </a:solidFill>
                  <a:latin typeface="Arial Nova" panose="020B0504020202020204" pitchFamily="34" charset="0"/>
                  <a:ea typeface="Segoe UI Black" panose="020B0A02040204020203" pitchFamily="34" charset="0"/>
                </a:rPr>
                <a:t>Results</a:t>
              </a:r>
              <a:endParaRPr lang="es-CO" dirty="0">
                <a:solidFill>
                  <a:schemeClr val="bg1"/>
                </a:solidFill>
                <a:latin typeface="Arial Nova" panose="020B0504020202020204" pitchFamily="34" charset="0"/>
                <a:ea typeface="Segoe UI Black" panose="020B0A02040204020203" pitchFamily="34" charset="0"/>
              </a:endParaRPr>
            </a:p>
          </p:txBody>
        </p:sp>
      </p:grpSp>
      <p:sp>
        <p:nvSpPr>
          <p:cNvPr id="44" name="Marcador de número de diapositiva 1">
            <a:extLst>
              <a:ext uri="{FF2B5EF4-FFF2-40B4-BE49-F238E27FC236}">
                <a16:creationId xmlns:a16="http://schemas.microsoft.com/office/drawing/2014/main" id="{4CA6E206-0923-4C7E-9B9F-AA138C08E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82496"/>
            <a:ext cx="492629" cy="365125"/>
          </a:xfrm>
        </p:spPr>
        <p:txBody>
          <a:bodyPr vert="horz" lIns="91440" tIns="45720" rIns="91440" bIns="45720" rtlCol="0" anchor="ctr"/>
          <a:lstStyle/>
          <a:p>
            <a:pPr algn="l"/>
            <a:fld id="{00000000-1234-1234-1234-123412341234}" type="slidenum">
              <a:rPr lang="es-CO" sz="1200">
                <a:latin typeface="Arial Nova" panose="020B0504020202020204" pitchFamily="34" charset="0"/>
              </a:rPr>
              <a:pPr algn="l"/>
              <a:t>11</a:t>
            </a:fld>
            <a:endParaRPr lang="es-CO" sz="1200" dirty="0">
              <a:latin typeface="Arial Nova" panose="020B0504020202020204" pitchFamily="34" charset="0"/>
            </a:endParaRPr>
          </a:p>
        </p:txBody>
      </p:sp>
      <p:grpSp>
        <p:nvGrpSpPr>
          <p:cNvPr id="33" name="Grupo 32">
            <a:extLst>
              <a:ext uri="{FF2B5EF4-FFF2-40B4-BE49-F238E27FC236}">
                <a16:creationId xmlns:a16="http://schemas.microsoft.com/office/drawing/2014/main" id="{D84FFF6C-B376-4085-8E19-BC104AEB8400}"/>
              </a:ext>
            </a:extLst>
          </p:cNvPr>
          <p:cNvGrpSpPr/>
          <p:nvPr/>
        </p:nvGrpSpPr>
        <p:grpSpPr>
          <a:xfrm>
            <a:off x="9196112" y="5887573"/>
            <a:ext cx="2076918" cy="419202"/>
            <a:chOff x="9196112" y="5887573"/>
            <a:chExt cx="2076918" cy="419202"/>
          </a:xfrm>
        </p:grpSpPr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7D86579E-0279-4CB4-94AF-97C2F53A1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96112" y="5920408"/>
              <a:ext cx="985121" cy="353532"/>
            </a:xfrm>
            <a:prstGeom prst="rect">
              <a:avLst/>
            </a:prstGeom>
          </p:spPr>
        </p:pic>
        <p:pic>
          <p:nvPicPr>
            <p:cNvPr id="45" name="Picture 2" descr="Universidad Nacional de Colombia - Aranda Software">
              <a:extLst>
                <a:ext uri="{FF2B5EF4-FFF2-40B4-BE49-F238E27FC236}">
                  <a16:creationId xmlns:a16="http://schemas.microsoft.com/office/drawing/2014/main" id="{38C73B9D-2B32-4140-A476-2E813EA0B6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87908" y="5887573"/>
              <a:ext cx="985122" cy="419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634C962F-3260-454D-B66E-D55AD5FC36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375" y="1297469"/>
            <a:ext cx="8477250" cy="4495800"/>
          </a:xfrm>
          <a:prstGeom prst="rect">
            <a:avLst/>
          </a:prstGeom>
        </p:spPr>
      </p:pic>
      <p:pic>
        <p:nvPicPr>
          <p:cNvPr id="15" name="Picture 8" descr="Universidad Santo Tomas | Red AcadÃ©mica de DiseÃ±o">
            <a:extLst>
              <a:ext uri="{FF2B5EF4-FFF2-40B4-BE49-F238E27FC236}">
                <a16:creationId xmlns:a16="http://schemas.microsoft.com/office/drawing/2014/main" id="{9C4789EA-1B0C-411D-829C-D0626C08C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33"/>
          <a:stretch/>
        </p:blipFill>
        <p:spPr bwMode="auto">
          <a:xfrm>
            <a:off x="11296429" y="5805264"/>
            <a:ext cx="560211" cy="59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885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FDB411D-4A55-4EF8-9A5E-FB20D892EDCC}"/>
              </a:ext>
            </a:extLst>
          </p:cNvPr>
          <p:cNvSpPr txBox="1"/>
          <p:nvPr/>
        </p:nvSpPr>
        <p:spPr>
          <a:xfrm>
            <a:off x="3695146" y="578852"/>
            <a:ext cx="7072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</a:rPr>
              <a:t>Feature</a:t>
            </a:r>
            <a:r>
              <a:rPr kumimoji="0" lang="es-CO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kumimoji="0" lang="es-CO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</a:rPr>
              <a:t>importance</a:t>
            </a:r>
            <a:endParaRPr kumimoji="0" lang="es-CO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83E26219-BB53-472C-B069-D5AB2C8BDC7D}"/>
              </a:ext>
            </a:extLst>
          </p:cNvPr>
          <p:cNvGrpSpPr/>
          <p:nvPr/>
        </p:nvGrpSpPr>
        <p:grpSpPr>
          <a:xfrm>
            <a:off x="125409" y="444515"/>
            <a:ext cx="2599860" cy="748988"/>
            <a:chOff x="125409" y="444515"/>
            <a:chExt cx="2599860" cy="748988"/>
          </a:xfrm>
          <a:solidFill>
            <a:srgbClr val="34ACA1"/>
          </a:solidFill>
        </p:grpSpPr>
        <p:grpSp>
          <p:nvGrpSpPr>
            <p:cNvPr id="4" name="Google Shape;1397;p64">
              <a:extLst>
                <a:ext uri="{FF2B5EF4-FFF2-40B4-BE49-F238E27FC236}">
                  <a16:creationId xmlns:a16="http://schemas.microsoft.com/office/drawing/2014/main" id="{FCC63B28-1E80-439E-862A-8EA0D778AEE7}"/>
                </a:ext>
              </a:extLst>
            </p:cNvPr>
            <p:cNvGrpSpPr/>
            <p:nvPr/>
          </p:nvGrpSpPr>
          <p:grpSpPr>
            <a:xfrm>
              <a:off x="125409" y="444515"/>
              <a:ext cx="2358373" cy="748988"/>
              <a:chOff x="4411970" y="4340222"/>
              <a:chExt cx="779467" cy="242683"/>
            </a:xfrm>
            <a:grpFill/>
          </p:grpSpPr>
          <p:sp>
            <p:nvSpPr>
              <p:cNvPr id="7" name="Google Shape;1398;p64">
                <a:extLst>
                  <a:ext uri="{FF2B5EF4-FFF2-40B4-BE49-F238E27FC236}">
                    <a16:creationId xmlns:a16="http://schemas.microsoft.com/office/drawing/2014/main" id="{BB1E9353-6E79-4F53-99DF-50EB3FB0EF65}"/>
                  </a:ext>
                </a:extLst>
              </p:cNvPr>
              <p:cNvSpPr/>
              <p:nvPr/>
            </p:nvSpPr>
            <p:spPr>
              <a:xfrm>
                <a:off x="4411970" y="4340222"/>
                <a:ext cx="121370" cy="121370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2688" extrusionOk="0">
                    <a:moveTo>
                      <a:pt x="2688" y="1"/>
                    </a:moveTo>
                    <a:cubicBezTo>
                      <a:pt x="1205" y="1"/>
                      <a:pt x="1" y="1203"/>
                      <a:pt x="1" y="2688"/>
                    </a:cubicBezTo>
                    <a:lnTo>
                      <a:pt x="379" y="2688"/>
                    </a:lnTo>
                    <a:cubicBezTo>
                      <a:pt x="379" y="1411"/>
                      <a:pt x="1413" y="379"/>
                      <a:pt x="2688" y="379"/>
                    </a:cubicBezTo>
                    <a:lnTo>
                      <a:pt x="268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1399;p64">
                <a:extLst>
                  <a:ext uri="{FF2B5EF4-FFF2-40B4-BE49-F238E27FC236}">
                    <a16:creationId xmlns:a16="http://schemas.microsoft.com/office/drawing/2014/main" id="{D9A16B7F-706F-470F-BBD1-324222A797AD}"/>
                  </a:ext>
                </a:extLst>
              </p:cNvPr>
              <p:cNvSpPr/>
              <p:nvPr/>
            </p:nvSpPr>
            <p:spPr>
              <a:xfrm>
                <a:off x="4457032" y="4385284"/>
                <a:ext cx="152661" cy="152615"/>
              </a:xfrm>
              <a:custGeom>
                <a:avLst/>
                <a:gdLst/>
                <a:ahLst/>
                <a:cxnLst/>
                <a:rect l="l" t="t" r="r" b="b"/>
                <a:pathLst>
                  <a:path w="3381" h="3380" extrusionOk="0">
                    <a:moveTo>
                      <a:pt x="1690" y="0"/>
                    </a:moveTo>
                    <a:cubicBezTo>
                      <a:pt x="756" y="0"/>
                      <a:pt x="0" y="756"/>
                      <a:pt x="0" y="1690"/>
                    </a:cubicBezTo>
                    <a:cubicBezTo>
                      <a:pt x="0" y="2623"/>
                      <a:pt x="756" y="3379"/>
                      <a:pt x="1690" y="3379"/>
                    </a:cubicBezTo>
                    <a:cubicBezTo>
                      <a:pt x="2623" y="3379"/>
                      <a:pt x="3381" y="2623"/>
                      <a:pt x="3381" y="1690"/>
                    </a:cubicBezTo>
                    <a:cubicBezTo>
                      <a:pt x="3381" y="756"/>
                      <a:pt x="2623" y="0"/>
                      <a:pt x="1690" y="0"/>
                    </a:cubicBezTo>
                    <a:close/>
                  </a:path>
                </a:pathLst>
              </a:custGeom>
              <a:grpFill/>
              <a:ln w="6350">
                <a:solidFill>
                  <a:srgbClr val="C6B896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1400;p64">
                <a:extLst>
                  <a:ext uri="{FF2B5EF4-FFF2-40B4-BE49-F238E27FC236}">
                    <a16:creationId xmlns:a16="http://schemas.microsoft.com/office/drawing/2014/main" id="{41755DE4-E123-4BCB-A1B2-95D679BFD94A}"/>
                  </a:ext>
                </a:extLst>
              </p:cNvPr>
              <p:cNvSpPr/>
              <p:nvPr/>
            </p:nvSpPr>
            <p:spPr>
              <a:xfrm>
                <a:off x="4533392" y="4383749"/>
                <a:ext cx="658046" cy="199155"/>
              </a:xfrm>
              <a:custGeom>
                <a:avLst/>
                <a:gdLst/>
                <a:ahLst/>
                <a:cxnLst/>
                <a:rect l="l" t="t" r="r" b="b"/>
                <a:pathLst>
                  <a:path w="16511" h="4997" extrusionOk="0">
                    <a:moveTo>
                      <a:pt x="4619" y="1"/>
                    </a:moveTo>
                    <a:cubicBezTo>
                      <a:pt x="3342" y="1"/>
                      <a:pt x="2309" y="1035"/>
                      <a:pt x="2309" y="2310"/>
                    </a:cubicBezTo>
                    <a:cubicBezTo>
                      <a:pt x="2309" y="3586"/>
                      <a:pt x="1275" y="4619"/>
                      <a:pt x="0" y="4619"/>
                    </a:cubicBezTo>
                    <a:lnTo>
                      <a:pt x="0" y="4997"/>
                    </a:lnTo>
                    <a:cubicBezTo>
                      <a:pt x="482" y="4997"/>
                      <a:pt x="958" y="4867"/>
                      <a:pt x="1373" y="4619"/>
                    </a:cubicBezTo>
                    <a:lnTo>
                      <a:pt x="14185" y="4619"/>
                    </a:lnTo>
                    <a:cubicBezTo>
                      <a:pt x="15472" y="4619"/>
                      <a:pt x="16510" y="3567"/>
                      <a:pt x="16494" y="2279"/>
                    </a:cubicBezTo>
                    <a:cubicBezTo>
                      <a:pt x="16478" y="1006"/>
                      <a:pt x="15399" y="1"/>
                      <a:pt x="1412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E605ADA5-EA8F-44A2-81F7-86D4880C465A}"/>
                </a:ext>
              </a:extLst>
            </p:cNvPr>
            <p:cNvSpPr txBox="1"/>
            <p:nvPr/>
          </p:nvSpPr>
          <p:spPr>
            <a:xfrm>
              <a:off x="335360" y="630213"/>
              <a:ext cx="310781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CO" dirty="0">
                  <a:latin typeface="Segoe UI Black" panose="020B0A02040204020203" pitchFamily="34" charset="0"/>
                  <a:ea typeface="Segoe UI Black" panose="020B0A02040204020203" pitchFamily="34" charset="0"/>
                </a:rPr>
                <a:t>5</a:t>
              </a:r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A760CB65-8091-48A5-9425-9CE82349A9E6}"/>
                </a:ext>
              </a:extLst>
            </p:cNvPr>
            <p:cNvSpPr txBox="1"/>
            <p:nvPr/>
          </p:nvSpPr>
          <p:spPr>
            <a:xfrm>
              <a:off x="838696" y="665491"/>
              <a:ext cx="1886573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CO" dirty="0" err="1">
                  <a:solidFill>
                    <a:schemeClr val="bg1"/>
                  </a:solidFill>
                  <a:latin typeface="Arial Nova" panose="020B0504020202020204" pitchFamily="34" charset="0"/>
                  <a:ea typeface="Segoe UI Black" panose="020B0A02040204020203" pitchFamily="34" charset="0"/>
                </a:rPr>
                <a:t>Results</a:t>
              </a:r>
              <a:endParaRPr lang="es-CO" dirty="0">
                <a:solidFill>
                  <a:schemeClr val="bg1"/>
                </a:solidFill>
                <a:latin typeface="Arial Nova" panose="020B0504020202020204" pitchFamily="34" charset="0"/>
                <a:ea typeface="Segoe UI Black" panose="020B0A02040204020203" pitchFamily="34" charset="0"/>
              </a:endParaRPr>
            </a:p>
          </p:txBody>
        </p:sp>
      </p:grpSp>
      <p:sp>
        <p:nvSpPr>
          <p:cNvPr id="44" name="Marcador de número de diapositiva 1">
            <a:extLst>
              <a:ext uri="{FF2B5EF4-FFF2-40B4-BE49-F238E27FC236}">
                <a16:creationId xmlns:a16="http://schemas.microsoft.com/office/drawing/2014/main" id="{4CA6E206-0923-4C7E-9B9F-AA138C08E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82496"/>
            <a:ext cx="492629" cy="365125"/>
          </a:xfrm>
        </p:spPr>
        <p:txBody>
          <a:bodyPr vert="horz" lIns="91440" tIns="45720" rIns="91440" bIns="45720" rtlCol="0" anchor="ctr"/>
          <a:lstStyle/>
          <a:p>
            <a:pPr algn="l"/>
            <a:fld id="{00000000-1234-1234-1234-123412341234}" type="slidenum">
              <a:rPr lang="es-CO" sz="1200">
                <a:latin typeface="Arial Nova" panose="020B0504020202020204" pitchFamily="34" charset="0"/>
              </a:rPr>
              <a:pPr algn="l"/>
              <a:t>12</a:t>
            </a:fld>
            <a:endParaRPr lang="es-CO" sz="1200" dirty="0">
              <a:latin typeface="Arial Nova" panose="020B0504020202020204" pitchFamily="34" charset="0"/>
            </a:endParaRPr>
          </a:p>
        </p:txBody>
      </p:sp>
      <p:grpSp>
        <p:nvGrpSpPr>
          <p:cNvPr id="33" name="Grupo 32">
            <a:extLst>
              <a:ext uri="{FF2B5EF4-FFF2-40B4-BE49-F238E27FC236}">
                <a16:creationId xmlns:a16="http://schemas.microsoft.com/office/drawing/2014/main" id="{D84FFF6C-B376-4085-8E19-BC104AEB8400}"/>
              </a:ext>
            </a:extLst>
          </p:cNvPr>
          <p:cNvGrpSpPr/>
          <p:nvPr/>
        </p:nvGrpSpPr>
        <p:grpSpPr>
          <a:xfrm>
            <a:off x="9196112" y="5887573"/>
            <a:ext cx="2076918" cy="419202"/>
            <a:chOff x="9196112" y="5887573"/>
            <a:chExt cx="2076918" cy="419202"/>
          </a:xfrm>
        </p:grpSpPr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7D86579E-0279-4CB4-94AF-97C2F53A1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96112" y="5920408"/>
              <a:ext cx="985121" cy="353532"/>
            </a:xfrm>
            <a:prstGeom prst="rect">
              <a:avLst/>
            </a:prstGeom>
          </p:spPr>
        </p:pic>
        <p:pic>
          <p:nvPicPr>
            <p:cNvPr id="45" name="Picture 2" descr="Universidad Nacional de Colombia - Aranda Software">
              <a:extLst>
                <a:ext uri="{FF2B5EF4-FFF2-40B4-BE49-F238E27FC236}">
                  <a16:creationId xmlns:a16="http://schemas.microsoft.com/office/drawing/2014/main" id="{38C73B9D-2B32-4140-A476-2E813EA0B6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87908" y="5887573"/>
              <a:ext cx="985122" cy="419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8309226E-7DFE-4542-8A26-773F57024F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6087" y="1228725"/>
            <a:ext cx="6219825" cy="4400550"/>
          </a:xfrm>
          <a:prstGeom prst="rect">
            <a:avLst/>
          </a:prstGeom>
        </p:spPr>
      </p:pic>
      <p:pic>
        <p:nvPicPr>
          <p:cNvPr id="15" name="Picture 8" descr="Universidad Santo Tomas | Red AcadÃ©mica de DiseÃ±o">
            <a:extLst>
              <a:ext uri="{FF2B5EF4-FFF2-40B4-BE49-F238E27FC236}">
                <a16:creationId xmlns:a16="http://schemas.microsoft.com/office/drawing/2014/main" id="{9FFF903E-28EE-4AF3-9780-A9A0529276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33"/>
          <a:stretch/>
        </p:blipFill>
        <p:spPr bwMode="auto">
          <a:xfrm>
            <a:off x="11296429" y="5805264"/>
            <a:ext cx="560211" cy="59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194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Marcador de número de diapositiva 1">
            <a:extLst>
              <a:ext uri="{FF2B5EF4-FFF2-40B4-BE49-F238E27FC236}">
                <a16:creationId xmlns:a16="http://schemas.microsoft.com/office/drawing/2014/main" id="{4CA6E206-0923-4C7E-9B9F-AA138C08E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82496"/>
            <a:ext cx="492629" cy="365125"/>
          </a:xfrm>
        </p:spPr>
        <p:txBody>
          <a:bodyPr vert="horz" lIns="91440" tIns="45720" rIns="91440" bIns="45720" rtlCol="0" anchor="ctr"/>
          <a:lstStyle/>
          <a:p>
            <a:pPr algn="l"/>
            <a:fld id="{00000000-1234-1234-1234-123412341234}" type="slidenum">
              <a:rPr lang="es-CO" sz="1200">
                <a:latin typeface="Arial Nova" panose="020B0504020202020204" pitchFamily="34" charset="0"/>
              </a:rPr>
              <a:pPr algn="l"/>
              <a:t>13</a:t>
            </a:fld>
            <a:endParaRPr lang="es-CO" sz="1200" dirty="0">
              <a:latin typeface="Arial Nova" panose="020B0504020202020204" pitchFamily="34" charset="0"/>
            </a:endParaRPr>
          </a:p>
        </p:txBody>
      </p:sp>
      <p:grpSp>
        <p:nvGrpSpPr>
          <p:cNvPr id="33" name="Grupo 32">
            <a:extLst>
              <a:ext uri="{FF2B5EF4-FFF2-40B4-BE49-F238E27FC236}">
                <a16:creationId xmlns:a16="http://schemas.microsoft.com/office/drawing/2014/main" id="{D84FFF6C-B376-4085-8E19-BC104AEB8400}"/>
              </a:ext>
            </a:extLst>
          </p:cNvPr>
          <p:cNvGrpSpPr/>
          <p:nvPr/>
        </p:nvGrpSpPr>
        <p:grpSpPr>
          <a:xfrm>
            <a:off x="9196112" y="5949280"/>
            <a:ext cx="2076918" cy="419202"/>
            <a:chOff x="9196112" y="5887573"/>
            <a:chExt cx="2076918" cy="419202"/>
          </a:xfrm>
        </p:grpSpPr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7D86579E-0279-4CB4-94AF-97C2F53A1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96112" y="5920408"/>
              <a:ext cx="985121" cy="353532"/>
            </a:xfrm>
            <a:prstGeom prst="rect">
              <a:avLst/>
            </a:prstGeom>
          </p:spPr>
        </p:pic>
        <p:pic>
          <p:nvPicPr>
            <p:cNvPr id="45" name="Picture 2" descr="Universidad Nacional de Colombia - Aranda Software">
              <a:extLst>
                <a:ext uri="{FF2B5EF4-FFF2-40B4-BE49-F238E27FC236}">
                  <a16:creationId xmlns:a16="http://schemas.microsoft.com/office/drawing/2014/main" id="{38C73B9D-2B32-4140-A476-2E813EA0B6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87908" y="5887573"/>
              <a:ext cx="985122" cy="419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B6C91706-B6C6-47BE-8D6E-0C18495AE4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0654" y="404664"/>
            <a:ext cx="8858250" cy="168592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53BB05A-FEF5-4F13-9A59-B08D4F211A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0967" y="2060848"/>
            <a:ext cx="8562975" cy="187642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A6F65A3-98F2-4D70-8BF5-1111D79821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0200" y="3924485"/>
            <a:ext cx="10563225" cy="1971675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FF3894A3-AE4E-41B6-9E90-C72FBE06357E}"/>
              </a:ext>
            </a:extLst>
          </p:cNvPr>
          <p:cNvGrpSpPr/>
          <p:nvPr/>
        </p:nvGrpSpPr>
        <p:grpSpPr>
          <a:xfrm>
            <a:off x="125409" y="444515"/>
            <a:ext cx="2599860" cy="748988"/>
            <a:chOff x="125409" y="444515"/>
            <a:chExt cx="2599860" cy="748988"/>
          </a:xfrm>
          <a:solidFill>
            <a:srgbClr val="34ACA1"/>
          </a:solidFill>
        </p:grpSpPr>
        <p:grpSp>
          <p:nvGrpSpPr>
            <p:cNvPr id="17" name="Google Shape;1397;p64">
              <a:extLst>
                <a:ext uri="{FF2B5EF4-FFF2-40B4-BE49-F238E27FC236}">
                  <a16:creationId xmlns:a16="http://schemas.microsoft.com/office/drawing/2014/main" id="{DD8110F2-FC14-4A9B-B04B-31780EAA7432}"/>
                </a:ext>
              </a:extLst>
            </p:cNvPr>
            <p:cNvGrpSpPr/>
            <p:nvPr/>
          </p:nvGrpSpPr>
          <p:grpSpPr>
            <a:xfrm>
              <a:off x="125409" y="444515"/>
              <a:ext cx="2358373" cy="748988"/>
              <a:chOff x="4411970" y="4340222"/>
              <a:chExt cx="779467" cy="242683"/>
            </a:xfrm>
            <a:grpFill/>
          </p:grpSpPr>
          <p:sp>
            <p:nvSpPr>
              <p:cNvPr id="20" name="Google Shape;1398;p64">
                <a:extLst>
                  <a:ext uri="{FF2B5EF4-FFF2-40B4-BE49-F238E27FC236}">
                    <a16:creationId xmlns:a16="http://schemas.microsoft.com/office/drawing/2014/main" id="{E4643EF1-866E-4DE3-9412-B79ABCB90EE6}"/>
                  </a:ext>
                </a:extLst>
              </p:cNvPr>
              <p:cNvSpPr/>
              <p:nvPr/>
            </p:nvSpPr>
            <p:spPr>
              <a:xfrm>
                <a:off x="4411970" y="4340222"/>
                <a:ext cx="121370" cy="121370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2688" extrusionOk="0">
                    <a:moveTo>
                      <a:pt x="2688" y="1"/>
                    </a:moveTo>
                    <a:cubicBezTo>
                      <a:pt x="1205" y="1"/>
                      <a:pt x="1" y="1203"/>
                      <a:pt x="1" y="2688"/>
                    </a:cubicBezTo>
                    <a:lnTo>
                      <a:pt x="379" y="2688"/>
                    </a:lnTo>
                    <a:cubicBezTo>
                      <a:pt x="379" y="1411"/>
                      <a:pt x="1413" y="379"/>
                      <a:pt x="2688" y="379"/>
                    </a:cubicBezTo>
                    <a:lnTo>
                      <a:pt x="268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399;p64">
                <a:extLst>
                  <a:ext uri="{FF2B5EF4-FFF2-40B4-BE49-F238E27FC236}">
                    <a16:creationId xmlns:a16="http://schemas.microsoft.com/office/drawing/2014/main" id="{FA65403C-C8F2-4424-8739-BDB9C038103A}"/>
                  </a:ext>
                </a:extLst>
              </p:cNvPr>
              <p:cNvSpPr/>
              <p:nvPr/>
            </p:nvSpPr>
            <p:spPr>
              <a:xfrm>
                <a:off x="4457032" y="4385284"/>
                <a:ext cx="152661" cy="152615"/>
              </a:xfrm>
              <a:custGeom>
                <a:avLst/>
                <a:gdLst/>
                <a:ahLst/>
                <a:cxnLst/>
                <a:rect l="l" t="t" r="r" b="b"/>
                <a:pathLst>
                  <a:path w="3381" h="3380" extrusionOk="0">
                    <a:moveTo>
                      <a:pt x="1690" y="0"/>
                    </a:moveTo>
                    <a:cubicBezTo>
                      <a:pt x="756" y="0"/>
                      <a:pt x="0" y="756"/>
                      <a:pt x="0" y="1690"/>
                    </a:cubicBezTo>
                    <a:cubicBezTo>
                      <a:pt x="0" y="2623"/>
                      <a:pt x="756" y="3379"/>
                      <a:pt x="1690" y="3379"/>
                    </a:cubicBezTo>
                    <a:cubicBezTo>
                      <a:pt x="2623" y="3379"/>
                      <a:pt x="3381" y="2623"/>
                      <a:pt x="3381" y="1690"/>
                    </a:cubicBezTo>
                    <a:cubicBezTo>
                      <a:pt x="3381" y="756"/>
                      <a:pt x="2623" y="0"/>
                      <a:pt x="1690" y="0"/>
                    </a:cubicBezTo>
                    <a:close/>
                  </a:path>
                </a:pathLst>
              </a:custGeom>
              <a:grpFill/>
              <a:ln w="6350">
                <a:solidFill>
                  <a:srgbClr val="C6B896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400;p64">
                <a:extLst>
                  <a:ext uri="{FF2B5EF4-FFF2-40B4-BE49-F238E27FC236}">
                    <a16:creationId xmlns:a16="http://schemas.microsoft.com/office/drawing/2014/main" id="{B3731E2D-71A7-4740-9FDD-4C355E4A2D90}"/>
                  </a:ext>
                </a:extLst>
              </p:cNvPr>
              <p:cNvSpPr/>
              <p:nvPr/>
            </p:nvSpPr>
            <p:spPr>
              <a:xfrm>
                <a:off x="4533392" y="4383749"/>
                <a:ext cx="658046" cy="199155"/>
              </a:xfrm>
              <a:custGeom>
                <a:avLst/>
                <a:gdLst/>
                <a:ahLst/>
                <a:cxnLst/>
                <a:rect l="l" t="t" r="r" b="b"/>
                <a:pathLst>
                  <a:path w="16511" h="4997" extrusionOk="0">
                    <a:moveTo>
                      <a:pt x="4619" y="1"/>
                    </a:moveTo>
                    <a:cubicBezTo>
                      <a:pt x="3342" y="1"/>
                      <a:pt x="2309" y="1035"/>
                      <a:pt x="2309" y="2310"/>
                    </a:cubicBezTo>
                    <a:cubicBezTo>
                      <a:pt x="2309" y="3586"/>
                      <a:pt x="1275" y="4619"/>
                      <a:pt x="0" y="4619"/>
                    </a:cubicBezTo>
                    <a:lnTo>
                      <a:pt x="0" y="4997"/>
                    </a:lnTo>
                    <a:cubicBezTo>
                      <a:pt x="482" y="4997"/>
                      <a:pt x="958" y="4867"/>
                      <a:pt x="1373" y="4619"/>
                    </a:cubicBezTo>
                    <a:lnTo>
                      <a:pt x="14185" y="4619"/>
                    </a:lnTo>
                    <a:cubicBezTo>
                      <a:pt x="15472" y="4619"/>
                      <a:pt x="16510" y="3567"/>
                      <a:pt x="16494" y="2279"/>
                    </a:cubicBezTo>
                    <a:cubicBezTo>
                      <a:pt x="16478" y="1006"/>
                      <a:pt x="15399" y="1"/>
                      <a:pt x="1412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C57B5FE2-C8F2-48DF-A49C-B9040592416A}"/>
                </a:ext>
              </a:extLst>
            </p:cNvPr>
            <p:cNvSpPr txBox="1"/>
            <p:nvPr/>
          </p:nvSpPr>
          <p:spPr>
            <a:xfrm>
              <a:off x="335360" y="630213"/>
              <a:ext cx="310781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CO" dirty="0">
                  <a:latin typeface="Segoe UI Black" panose="020B0A02040204020203" pitchFamily="34" charset="0"/>
                  <a:ea typeface="Segoe UI Black" panose="020B0A02040204020203" pitchFamily="34" charset="0"/>
                </a:rPr>
                <a:t>5</a:t>
              </a: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7A3469F9-ADE5-4114-A305-A19ACB62E60F}"/>
                </a:ext>
              </a:extLst>
            </p:cNvPr>
            <p:cNvSpPr txBox="1"/>
            <p:nvPr/>
          </p:nvSpPr>
          <p:spPr>
            <a:xfrm>
              <a:off x="838696" y="665491"/>
              <a:ext cx="1886573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CO" dirty="0" err="1">
                  <a:solidFill>
                    <a:schemeClr val="bg1"/>
                  </a:solidFill>
                  <a:latin typeface="Arial Nova" panose="020B0504020202020204" pitchFamily="34" charset="0"/>
                  <a:ea typeface="Segoe UI Black" panose="020B0A02040204020203" pitchFamily="34" charset="0"/>
                </a:rPr>
                <a:t>Results</a:t>
              </a:r>
              <a:endParaRPr lang="es-CO" dirty="0">
                <a:solidFill>
                  <a:schemeClr val="bg1"/>
                </a:solidFill>
                <a:latin typeface="Arial Nova" panose="020B0504020202020204" pitchFamily="34" charset="0"/>
                <a:ea typeface="Segoe UI Black" panose="020B0A02040204020203" pitchFamily="34" charset="0"/>
              </a:endParaRPr>
            </a:p>
          </p:txBody>
        </p:sp>
      </p:grpSp>
      <p:pic>
        <p:nvPicPr>
          <p:cNvPr id="23" name="Picture 8" descr="Universidad Santo Tomas | Red AcadÃ©mica de DiseÃ±o">
            <a:extLst>
              <a:ext uri="{FF2B5EF4-FFF2-40B4-BE49-F238E27FC236}">
                <a16:creationId xmlns:a16="http://schemas.microsoft.com/office/drawing/2014/main" id="{F4CCC314-F027-4264-96CB-44CB5B848D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33"/>
          <a:stretch/>
        </p:blipFill>
        <p:spPr bwMode="auto">
          <a:xfrm>
            <a:off x="11296429" y="5805264"/>
            <a:ext cx="560211" cy="59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028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FDB411D-4A55-4EF8-9A5E-FB20D892EDCC}"/>
              </a:ext>
            </a:extLst>
          </p:cNvPr>
          <p:cNvSpPr txBox="1"/>
          <p:nvPr/>
        </p:nvSpPr>
        <p:spPr>
          <a:xfrm>
            <a:off x="2850617" y="547169"/>
            <a:ext cx="7072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</a:rPr>
              <a:t>Best</a:t>
            </a:r>
            <a:r>
              <a:rPr kumimoji="0" lang="es-CO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kumimoji="0" lang="es-CO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</a:rPr>
              <a:t>confusion</a:t>
            </a:r>
            <a:r>
              <a:rPr kumimoji="0" lang="es-CO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kumimoji="0" lang="es-CO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</a:rPr>
              <a:t>matrix</a:t>
            </a:r>
            <a:endParaRPr kumimoji="0" lang="es-CO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44" name="Marcador de número de diapositiva 1">
            <a:extLst>
              <a:ext uri="{FF2B5EF4-FFF2-40B4-BE49-F238E27FC236}">
                <a16:creationId xmlns:a16="http://schemas.microsoft.com/office/drawing/2014/main" id="{4CA6E206-0923-4C7E-9B9F-AA138C08E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82496"/>
            <a:ext cx="492629" cy="365125"/>
          </a:xfrm>
        </p:spPr>
        <p:txBody>
          <a:bodyPr vert="horz" lIns="91440" tIns="45720" rIns="91440" bIns="45720" rtlCol="0" anchor="ctr"/>
          <a:lstStyle/>
          <a:p>
            <a:pPr algn="l"/>
            <a:fld id="{00000000-1234-1234-1234-123412341234}" type="slidenum">
              <a:rPr lang="es-CO" sz="1200">
                <a:latin typeface="Arial Nova" panose="020B0504020202020204" pitchFamily="34" charset="0"/>
              </a:rPr>
              <a:pPr algn="l"/>
              <a:t>14</a:t>
            </a:fld>
            <a:endParaRPr lang="es-CO" sz="1200" dirty="0">
              <a:latin typeface="Arial Nova" panose="020B0504020202020204" pitchFamily="34" charset="0"/>
            </a:endParaRPr>
          </a:p>
        </p:txBody>
      </p:sp>
      <p:grpSp>
        <p:nvGrpSpPr>
          <p:cNvPr id="33" name="Grupo 32">
            <a:extLst>
              <a:ext uri="{FF2B5EF4-FFF2-40B4-BE49-F238E27FC236}">
                <a16:creationId xmlns:a16="http://schemas.microsoft.com/office/drawing/2014/main" id="{D84FFF6C-B376-4085-8E19-BC104AEB8400}"/>
              </a:ext>
            </a:extLst>
          </p:cNvPr>
          <p:cNvGrpSpPr/>
          <p:nvPr/>
        </p:nvGrpSpPr>
        <p:grpSpPr>
          <a:xfrm>
            <a:off x="9196112" y="5887573"/>
            <a:ext cx="2076918" cy="419202"/>
            <a:chOff x="9196112" y="5887573"/>
            <a:chExt cx="2076918" cy="419202"/>
          </a:xfrm>
        </p:grpSpPr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7D86579E-0279-4CB4-94AF-97C2F53A1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96112" y="5920408"/>
              <a:ext cx="985121" cy="353532"/>
            </a:xfrm>
            <a:prstGeom prst="rect">
              <a:avLst/>
            </a:prstGeom>
          </p:spPr>
        </p:pic>
        <p:pic>
          <p:nvPicPr>
            <p:cNvPr id="45" name="Picture 2" descr="Universidad Nacional de Colombia - Aranda Software">
              <a:extLst>
                <a:ext uri="{FF2B5EF4-FFF2-40B4-BE49-F238E27FC236}">
                  <a16:creationId xmlns:a16="http://schemas.microsoft.com/office/drawing/2014/main" id="{38C73B9D-2B32-4140-A476-2E813EA0B6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87908" y="5887573"/>
              <a:ext cx="985122" cy="419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4B6E060B-AD99-4054-AD3A-237D293AF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2787" y="1504950"/>
            <a:ext cx="5686425" cy="3848100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F3564B67-762E-4E94-B2EA-DB34ED82B3E1}"/>
              </a:ext>
            </a:extLst>
          </p:cNvPr>
          <p:cNvGrpSpPr/>
          <p:nvPr/>
        </p:nvGrpSpPr>
        <p:grpSpPr>
          <a:xfrm>
            <a:off x="125409" y="444515"/>
            <a:ext cx="2599860" cy="748988"/>
            <a:chOff x="125409" y="444515"/>
            <a:chExt cx="2599860" cy="748988"/>
          </a:xfrm>
          <a:solidFill>
            <a:srgbClr val="34ACA1"/>
          </a:solidFill>
        </p:grpSpPr>
        <p:grpSp>
          <p:nvGrpSpPr>
            <p:cNvPr id="16" name="Google Shape;1397;p64">
              <a:extLst>
                <a:ext uri="{FF2B5EF4-FFF2-40B4-BE49-F238E27FC236}">
                  <a16:creationId xmlns:a16="http://schemas.microsoft.com/office/drawing/2014/main" id="{E9751BEB-8A5A-4EBB-9A17-F4E3832E53F7}"/>
                </a:ext>
              </a:extLst>
            </p:cNvPr>
            <p:cNvGrpSpPr/>
            <p:nvPr/>
          </p:nvGrpSpPr>
          <p:grpSpPr>
            <a:xfrm>
              <a:off x="125409" y="444515"/>
              <a:ext cx="2358373" cy="748988"/>
              <a:chOff x="4411970" y="4340222"/>
              <a:chExt cx="779467" cy="242683"/>
            </a:xfrm>
            <a:grpFill/>
          </p:grpSpPr>
          <p:sp>
            <p:nvSpPr>
              <p:cNvPr id="19" name="Google Shape;1398;p64">
                <a:extLst>
                  <a:ext uri="{FF2B5EF4-FFF2-40B4-BE49-F238E27FC236}">
                    <a16:creationId xmlns:a16="http://schemas.microsoft.com/office/drawing/2014/main" id="{ED575560-0679-4573-AE2D-7B99C376C4C4}"/>
                  </a:ext>
                </a:extLst>
              </p:cNvPr>
              <p:cNvSpPr/>
              <p:nvPr/>
            </p:nvSpPr>
            <p:spPr>
              <a:xfrm>
                <a:off x="4411970" y="4340222"/>
                <a:ext cx="121370" cy="121370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2688" extrusionOk="0">
                    <a:moveTo>
                      <a:pt x="2688" y="1"/>
                    </a:moveTo>
                    <a:cubicBezTo>
                      <a:pt x="1205" y="1"/>
                      <a:pt x="1" y="1203"/>
                      <a:pt x="1" y="2688"/>
                    </a:cubicBezTo>
                    <a:lnTo>
                      <a:pt x="379" y="2688"/>
                    </a:lnTo>
                    <a:cubicBezTo>
                      <a:pt x="379" y="1411"/>
                      <a:pt x="1413" y="379"/>
                      <a:pt x="2688" y="379"/>
                    </a:cubicBezTo>
                    <a:lnTo>
                      <a:pt x="268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399;p64">
                <a:extLst>
                  <a:ext uri="{FF2B5EF4-FFF2-40B4-BE49-F238E27FC236}">
                    <a16:creationId xmlns:a16="http://schemas.microsoft.com/office/drawing/2014/main" id="{2E9C0A42-340B-423C-B829-A82AE630BCB1}"/>
                  </a:ext>
                </a:extLst>
              </p:cNvPr>
              <p:cNvSpPr/>
              <p:nvPr/>
            </p:nvSpPr>
            <p:spPr>
              <a:xfrm>
                <a:off x="4457032" y="4385284"/>
                <a:ext cx="152661" cy="152615"/>
              </a:xfrm>
              <a:custGeom>
                <a:avLst/>
                <a:gdLst/>
                <a:ahLst/>
                <a:cxnLst/>
                <a:rect l="l" t="t" r="r" b="b"/>
                <a:pathLst>
                  <a:path w="3381" h="3380" extrusionOk="0">
                    <a:moveTo>
                      <a:pt x="1690" y="0"/>
                    </a:moveTo>
                    <a:cubicBezTo>
                      <a:pt x="756" y="0"/>
                      <a:pt x="0" y="756"/>
                      <a:pt x="0" y="1690"/>
                    </a:cubicBezTo>
                    <a:cubicBezTo>
                      <a:pt x="0" y="2623"/>
                      <a:pt x="756" y="3379"/>
                      <a:pt x="1690" y="3379"/>
                    </a:cubicBezTo>
                    <a:cubicBezTo>
                      <a:pt x="2623" y="3379"/>
                      <a:pt x="3381" y="2623"/>
                      <a:pt x="3381" y="1690"/>
                    </a:cubicBezTo>
                    <a:cubicBezTo>
                      <a:pt x="3381" y="756"/>
                      <a:pt x="2623" y="0"/>
                      <a:pt x="1690" y="0"/>
                    </a:cubicBezTo>
                    <a:close/>
                  </a:path>
                </a:pathLst>
              </a:custGeom>
              <a:grpFill/>
              <a:ln w="6350">
                <a:solidFill>
                  <a:srgbClr val="C6B896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400;p64">
                <a:extLst>
                  <a:ext uri="{FF2B5EF4-FFF2-40B4-BE49-F238E27FC236}">
                    <a16:creationId xmlns:a16="http://schemas.microsoft.com/office/drawing/2014/main" id="{6AB41E36-2913-42A5-95E4-04D5F09F5D79}"/>
                  </a:ext>
                </a:extLst>
              </p:cNvPr>
              <p:cNvSpPr/>
              <p:nvPr/>
            </p:nvSpPr>
            <p:spPr>
              <a:xfrm>
                <a:off x="4533392" y="4383749"/>
                <a:ext cx="658046" cy="199155"/>
              </a:xfrm>
              <a:custGeom>
                <a:avLst/>
                <a:gdLst/>
                <a:ahLst/>
                <a:cxnLst/>
                <a:rect l="l" t="t" r="r" b="b"/>
                <a:pathLst>
                  <a:path w="16511" h="4997" extrusionOk="0">
                    <a:moveTo>
                      <a:pt x="4619" y="1"/>
                    </a:moveTo>
                    <a:cubicBezTo>
                      <a:pt x="3342" y="1"/>
                      <a:pt x="2309" y="1035"/>
                      <a:pt x="2309" y="2310"/>
                    </a:cubicBezTo>
                    <a:cubicBezTo>
                      <a:pt x="2309" y="3586"/>
                      <a:pt x="1275" y="4619"/>
                      <a:pt x="0" y="4619"/>
                    </a:cubicBezTo>
                    <a:lnTo>
                      <a:pt x="0" y="4997"/>
                    </a:lnTo>
                    <a:cubicBezTo>
                      <a:pt x="482" y="4997"/>
                      <a:pt x="958" y="4867"/>
                      <a:pt x="1373" y="4619"/>
                    </a:cubicBezTo>
                    <a:lnTo>
                      <a:pt x="14185" y="4619"/>
                    </a:lnTo>
                    <a:cubicBezTo>
                      <a:pt x="15472" y="4619"/>
                      <a:pt x="16510" y="3567"/>
                      <a:pt x="16494" y="2279"/>
                    </a:cubicBezTo>
                    <a:cubicBezTo>
                      <a:pt x="16478" y="1006"/>
                      <a:pt x="15399" y="1"/>
                      <a:pt x="1412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136B3ECB-BC42-4BC0-818D-821EEE8EFE0D}"/>
                </a:ext>
              </a:extLst>
            </p:cNvPr>
            <p:cNvSpPr txBox="1"/>
            <p:nvPr/>
          </p:nvSpPr>
          <p:spPr>
            <a:xfrm>
              <a:off x="335360" y="630213"/>
              <a:ext cx="310781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CO" dirty="0">
                  <a:latin typeface="Segoe UI Black" panose="020B0A02040204020203" pitchFamily="34" charset="0"/>
                  <a:ea typeface="Segoe UI Black" panose="020B0A02040204020203" pitchFamily="34" charset="0"/>
                </a:rPr>
                <a:t>5</a:t>
              </a: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8A6C4019-0B02-4CD1-937D-635B6A885478}"/>
                </a:ext>
              </a:extLst>
            </p:cNvPr>
            <p:cNvSpPr txBox="1"/>
            <p:nvPr/>
          </p:nvSpPr>
          <p:spPr>
            <a:xfrm>
              <a:off x="838696" y="665491"/>
              <a:ext cx="1886573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CO" dirty="0" err="1">
                  <a:solidFill>
                    <a:schemeClr val="bg1"/>
                  </a:solidFill>
                  <a:latin typeface="Arial Nova" panose="020B0504020202020204" pitchFamily="34" charset="0"/>
                  <a:ea typeface="Segoe UI Black" panose="020B0A02040204020203" pitchFamily="34" charset="0"/>
                </a:rPr>
                <a:t>Results</a:t>
              </a:r>
              <a:endParaRPr lang="es-CO" dirty="0">
                <a:solidFill>
                  <a:schemeClr val="bg1"/>
                </a:solidFill>
                <a:latin typeface="Arial Nova" panose="020B0504020202020204" pitchFamily="34" charset="0"/>
                <a:ea typeface="Segoe UI Black" panose="020B0A02040204020203" pitchFamily="34" charset="0"/>
              </a:endParaRPr>
            </a:p>
          </p:txBody>
        </p:sp>
      </p:grpSp>
      <p:pic>
        <p:nvPicPr>
          <p:cNvPr id="22" name="Picture 8" descr="Universidad Santo Tomas | Red AcadÃ©mica de DiseÃ±o">
            <a:extLst>
              <a:ext uri="{FF2B5EF4-FFF2-40B4-BE49-F238E27FC236}">
                <a16:creationId xmlns:a16="http://schemas.microsoft.com/office/drawing/2014/main" id="{C850F217-71E9-4A5E-BF96-DA02F7FCE5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33"/>
          <a:stretch/>
        </p:blipFill>
        <p:spPr bwMode="auto">
          <a:xfrm>
            <a:off x="11296429" y="5805264"/>
            <a:ext cx="560211" cy="59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54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FDB411D-4A55-4EF8-9A5E-FB20D892EDCC}"/>
              </a:ext>
            </a:extLst>
          </p:cNvPr>
          <p:cNvSpPr txBox="1"/>
          <p:nvPr/>
        </p:nvSpPr>
        <p:spPr>
          <a:xfrm>
            <a:off x="2695791" y="544690"/>
            <a:ext cx="91608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</a:rPr>
              <a:t>Combination</a:t>
            </a:r>
            <a:r>
              <a:rPr kumimoji="0" lang="es-CO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kumimoji="0" lang="es-CO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</a:rPr>
              <a:t>of</a:t>
            </a:r>
            <a:r>
              <a:rPr kumimoji="0" lang="es-CO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kumimoji="0" lang="es-CO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</a:rPr>
              <a:t>variance</a:t>
            </a:r>
            <a:r>
              <a:rPr kumimoji="0" lang="es-CO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kumimoji="0" lang="es-CO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</a:rPr>
              <a:t>filter</a:t>
            </a:r>
            <a:r>
              <a:rPr lang="es-CO" sz="3600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ANOVA </a:t>
            </a:r>
            <a:r>
              <a:rPr lang="es-CO" sz="3600" b="1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filter</a:t>
            </a:r>
            <a:r>
              <a:rPr lang="es-CO" sz="3600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 and RFE </a:t>
            </a:r>
            <a:r>
              <a:rPr lang="es-CO" sz="3600" b="1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technique</a:t>
            </a:r>
            <a:endParaRPr kumimoji="0" lang="es-CO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44" name="Marcador de número de diapositiva 1">
            <a:extLst>
              <a:ext uri="{FF2B5EF4-FFF2-40B4-BE49-F238E27FC236}">
                <a16:creationId xmlns:a16="http://schemas.microsoft.com/office/drawing/2014/main" id="{4CA6E206-0923-4C7E-9B9F-AA138C08E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82496"/>
            <a:ext cx="492629" cy="365125"/>
          </a:xfrm>
        </p:spPr>
        <p:txBody>
          <a:bodyPr vert="horz" lIns="91440" tIns="45720" rIns="91440" bIns="45720" rtlCol="0" anchor="ctr"/>
          <a:lstStyle/>
          <a:p>
            <a:pPr algn="l"/>
            <a:fld id="{00000000-1234-1234-1234-123412341234}" type="slidenum">
              <a:rPr lang="es-CO" sz="1200">
                <a:latin typeface="Arial Nova" panose="020B0504020202020204" pitchFamily="34" charset="0"/>
              </a:rPr>
              <a:pPr algn="l"/>
              <a:t>15</a:t>
            </a:fld>
            <a:endParaRPr lang="es-CO" sz="1200" dirty="0">
              <a:latin typeface="Arial Nova" panose="020B0504020202020204" pitchFamily="34" charset="0"/>
            </a:endParaRPr>
          </a:p>
        </p:txBody>
      </p:sp>
      <p:grpSp>
        <p:nvGrpSpPr>
          <p:cNvPr id="33" name="Grupo 32">
            <a:extLst>
              <a:ext uri="{FF2B5EF4-FFF2-40B4-BE49-F238E27FC236}">
                <a16:creationId xmlns:a16="http://schemas.microsoft.com/office/drawing/2014/main" id="{D84FFF6C-B376-4085-8E19-BC104AEB8400}"/>
              </a:ext>
            </a:extLst>
          </p:cNvPr>
          <p:cNvGrpSpPr/>
          <p:nvPr/>
        </p:nvGrpSpPr>
        <p:grpSpPr>
          <a:xfrm>
            <a:off x="9196112" y="5887573"/>
            <a:ext cx="2076918" cy="419202"/>
            <a:chOff x="9196112" y="5887573"/>
            <a:chExt cx="2076918" cy="419202"/>
          </a:xfrm>
        </p:grpSpPr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7D86579E-0279-4CB4-94AF-97C2F53A1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96112" y="5920408"/>
              <a:ext cx="985121" cy="353532"/>
            </a:xfrm>
            <a:prstGeom prst="rect">
              <a:avLst/>
            </a:prstGeom>
          </p:spPr>
        </p:pic>
        <p:pic>
          <p:nvPicPr>
            <p:cNvPr id="45" name="Picture 2" descr="Universidad Nacional de Colombia - Aranda Software">
              <a:extLst>
                <a:ext uri="{FF2B5EF4-FFF2-40B4-BE49-F238E27FC236}">
                  <a16:creationId xmlns:a16="http://schemas.microsoft.com/office/drawing/2014/main" id="{38C73B9D-2B32-4140-A476-2E813EA0B6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87908" y="5887573"/>
              <a:ext cx="985122" cy="419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15F1ACD7-A4AE-4852-AC9D-44541077C9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7383" y="2341641"/>
            <a:ext cx="8610600" cy="2047875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009BE906-5C7A-4AA2-A16B-CBB8AEC44C4E}"/>
              </a:ext>
            </a:extLst>
          </p:cNvPr>
          <p:cNvGrpSpPr/>
          <p:nvPr/>
        </p:nvGrpSpPr>
        <p:grpSpPr>
          <a:xfrm>
            <a:off x="125409" y="444515"/>
            <a:ext cx="2599860" cy="748988"/>
            <a:chOff x="125409" y="444515"/>
            <a:chExt cx="2599860" cy="748988"/>
          </a:xfrm>
          <a:solidFill>
            <a:srgbClr val="34ACA1"/>
          </a:solidFill>
        </p:grpSpPr>
        <p:grpSp>
          <p:nvGrpSpPr>
            <p:cNvPr id="16" name="Google Shape;1397;p64">
              <a:extLst>
                <a:ext uri="{FF2B5EF4-FFF2-40B4-BE49-F238E27FC236}">
                  <a16:creationId xmlns:a16="http://schemas.microsoft.com/office/drawing/2014/main" id="{8D6CE6CE-0B97-49EE-915E-BEF7671440F8}"/>
                </a:ext>
              </a:extLst>
            </p:cNvPr>
            <p:cNvGrpSpPr/>
            <p:nvPr/>
          </p:nvGrpSpPr>
          <p:grpSpPr>
            <a:xfrm>
              <a:off x="125409" y="444515"/>
              <a:ext cx="2358373" cy="748988"/>
              <a:chOff x="4411970" y="4340222"/>
              <a:chExt cx="779467" cy="242683"/>
            </a:xfrm>
            <a:grpFill/>
          </p:grpSpPr>
          <p:sp>
            <p:nvSpPr>
              <p:cNvPr id="19" name="Google Shape;1398;p64">
                <a:extLst>
                  <a:ext uri="{FF2B5EF4-FFF2-40B4-BE49-F238E27FC236}">
                    <a16:creationId xmlns:a16="http://schemas.microsoft.com/office/drawing/2014/main" id="{C407AB4B-2E86-4FA2-9931-2F3DEB8C9856}"/>
                  </a:ext>
                </a:extLst>
              </p:cNvPr>
              <p:cNvSpPr/>
              <p:nvPr/>
            </p:nvSpPr>
            <p:spPr>
              <a:xfrm>
                <a:off x="4411970" y="4340222"/>
                <a:ext cx="121370" cy="121370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2688" extrusionOk="0">
                    <a:moveTo>
                      <a:pt x="2688" y="1"/>
                    </a:moveTo>
                    <a:cubicBezTo>
                      <a:pt x="1205" y="1"/>
                      <a:pt x="1" y="1203"/>
                      <a:pt x="1" y="2688"/>
                    </a:cubicBezTo>
                    <a:lnTo>
                      <a:pt x="379" y="2688"/>
                    </a:lnTo>
                    <a:cubicBezTo>
                      <a:pt x="379" y="1411"/>
                      <a:pt x="1413" y="379"/>
                      <a:pt x="2688" y="379"/>
                    </a:cubicBezTo>
                    <a:lnTo>
                      <a:pt x="268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399;p64">
                <a:extLst>
                  <a:ext uri="{FF2B5EF4-FFF2-40B4-BE49-F238E27FC236}">
                    <a16:creationId xmlns:a16="http://schemas.microsoft.com/office/drawing/2014/main" id="{A14A9315-7AA7-4DDB-9169-4CFC9FC03DB9}"/>
                  </a:ext>
                </a:extLst>
              </p:cNvPr>
              <p:cNvSpPr/>
              <p:nvPr/>
            </p:nvSpPr>
            <p:spPr>
              <a:xfrm>
                <a:off x="4457032" y="4385284"/>
                <a:ext cx="152661" cy="152615"/>
              </a:xfrm>
              <a:custGeom>
                <a:avLst/>
                <a:gdLst/>
                <a:ahLst/>
                <a:cxnLst/>
                <a:rect l="l" t="t" r="r" b="b"/>
                <a:pathLst>
                  <a:path w="3381" h="3380" extrusionOk="0">
                    <a:moveTo>
                      <a:pt x="1690" y="0"/>
                    </a:moveTo>
                    <a:cubicBezTo>
                      <a:pt x="756" y="0"/>
                      <a:pt x="0" y="756"/>
                      <a:pt x="0" y="1690"/>
                    </a:cubicBezTo>
                    <a:cubicBezTo>
                      <a:pt x="0" y="2623"/>
                      <a:pt x="756" y="3379"/>
                      <a:pt x="1690" y="3379"/>
                    </a:cubicBezTo>
                    <a:cubicBezTo>
                      <a:pt x="2623" y="3379"/>
                      <a:pt x="3381" y="2623"/>
                      <a:pt x="3381" y="1690"/>
                    </a:cubicBezTo>
                    <a:cubicBezTo>
                      <a:pt x="3381" y="756"/>
                      <a:pt x="2623" y="0"/>
                      <a:pt x="1690" y="0"/>
                    </a:cubicBezTo>
                    <a:close/>
                  </a:path>
                </a:pathLst>
              </a:custGeom>
              <a:grpFill/>
              <a:ln w="6350">
                <a:solidFill>
                  <a:srgbClr val="C6B896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400;p64">
                <a:extLst>
                  <a:ext uri="{FF2B5EF4-FFF2-40B4-BE49-F238E27FC236}">
                    <a16:creationId xmlns:a16="http://schemas.microsoft.com/office/drawing/2014/main" id="{1E2073CA-1B60-42E8-8613-04257FBA309C}"/>
                  </a:ext>
                </a:extLst>
              </p:cNvPr>
              <p:cNvSpPr/>
              <p:nvPr/>
            </p:nvSpPr>
            <p:spPr>
              <a:xfrm>
                <a:off x="4533392" y="4383749"/>
                <a:ext cx="658046" cy="199155"/>
              </a:xfrm>
              <a:custGeom>
                <a:avLst/>
                <a:gdLst/>
                <a:ahLst/>
                <a:cxnLst/>
                <a:rect l="l" t="t" r="r" b="b"/>
                <a:pathLst>
                  <a:path w="16511" h="4997" extrusionOk="0">
                    <a:moveTo>
                      <a:pt x="4619" y="1"/>
                    </a:moveTo>
                    <a:cubicBezTo>
                      <a:pt x="3342" y="1"/>
                      <a:pt x="2309" y="1035"/>
                      <a:pt x="2309" y="2310"/>
                    </a:cubicBezTo>
                    <a:cubicBezTo>
                      <a:pt x="2309" y="3586"/>
                      <a:pt x="1275" y="4619"/>
                      <a:pt x="0" y="4619"/>
                    </a:cubicBezTo>
                    <a:lnTo>
                      <a:pt x="0" y="4997"/>
                    </a:lnTo>
                    <a:cubicBezTo>
                      <a:pt x="482" y="4997"/>
                      <a:pt x="958" y="4867"/>
                      <a:pt x="1373" y="4619"/>
                    </a:cubicBezTo>
                    <a:lnTo>
                      <a:pt x="14185" y="4619"/>
                    </a:lnTo>
                    <a:cubicBezTo>
                      <a:pt x="15472" y="4619"/>
                      <a:pt x="16510" y="3567"/>
                      <a:pt x="16494" y="2279"/>
                    </a:cubicBezTo>
                    <a:cubicBezTo>
                      <a:pt x="16478" y="1006"/>
                      <a:pt x="15399" y="1"/>
                      <a:pt x="1412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097F1A53-2B78-4E62-86DA-1723207703DA}"/>
                </a:ext>
              </a:extLst>
            </p:cNvPr>
            <p:cNvSpPr txBox="1"/>
            <p:nvPr/>
          </p:nvSpPr>
          <p:spPr>
            <a:xfrm>
              <a:off x="335360" y="630213"/>
              <a:ext cx="310781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CO" dirty="0">
                  <a:latin typeface="Segoe UI Black" panose="020B0A02040204020203" pitchFamily="34" charset="0"/>
                  <a:ea typeface="Segoe UI Black" panose="020B0A02040204020203" pitchFamily="34" charset="0"/>
                </a:rPr>
                <a:t>5</a:t>
              </a: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EBDABE3D-D8D4-4BA0-B420-D83C10729C13}"/>
                </a:ext>
              </a:extLst>
            </p:cNvPr>
            <p:cNvSpPr txBox="1"/>
            <p:nvPr/>
          </p:nvSpPr>
          <p:spPr>
            <a:xfrm>
              <a:off x="838696" y="665491"/>
              <a:ext cx="1886573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CO" dirty="0" err="1">
                  <a:solidFill>
                    <a:schemeClr val="bg1"/>
                  </a:solidFill>
                  <a:latin typeface="Arial Nova" panose="020B0504020202020204" pitchFamily="34" charset="0"/>
                  <a:ea typeface="Segoe UI Black" panose="020B0A02040204020203" pitchFamily="34" charset="0"/>
                </a:rPr>
                <a:t>Results</a:t>
              </a:r>
              <a:endParaRPr lang="es-CO" dirty="0">
                <a:solidFill>
                  <a:schemeClr val="bg1"/>
                </a:solidFill>
                <a:latin typeface="Arial Nova" panose="020B0504020202020204" pitchFamily="34" charset="0"/>
                <a:ea typeface="Segoe UI Black" panose="020B0A02040204020203" pitchFamily="34" charset="0"/>
              </a:endParaRPr>
            </a:p>
          </p:txBody>
        </p:sp>
      </p:grpSp>
      <p:pic>
        <p:nvPicPr>
          <p:cNvPr id="22" name="Picture 8" descr="Universidad Santo Tomas | Red AcadÃ©mica de DiseÃ±o">
            <a:extLst>
              <a:ext uri="{FF2B5EF4-FFF2-40B4-BE49-F238E27FC236}">
                <a16:creationId xmlns:a16="http://schemas.microsoft.com/office/drawing/2014/main" id="{5C8F3F7E-E5F3-438E-922C-C15AAB95FA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33"/>
          <a:stretch/>
        </p:blipFill>
        <p:spPr bwMode="auto">
          <a:xfrm>
            <a:off x="11296429" y="5805264"/>
            <a:ext cx="560211" cy="59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872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982E992B-8D16-43C3-B375-9D0FF55E3263}"/>
              </a:ext>
            </a:extLst>
          </p:cNvPr>
          <p:cNvGrpSpPr/>
          <p:nvPr/>
        </p:nvGrpSpPr>
        <p:grpSpPr>
          <a:xfrm>
            <a:off x="125409" y="444515"/>
            <a:ext cx="2599860" cy="748988"/>
            <a:chOff x="125409" y="444515"/>
            <a:chExt cx="2599860" cy="748988"/>
          </a:xfrm>
          <a:solidFill>
            <a:srgbClr val="34ACA1"/>
          </a:solidFill>
        </p:grpSpPr>
        <p:grpSp>
          <p:nvGrpSpPr>
            <p:cNvPr id="3" name="Google Shape;1397;p64">
              <a:extLst>
                <a:ext uri="{FF2B5EF4-FFF2-40B4-BE49-F238E27FC236}">
                  <a16:creationId xmlns:a16="http://schemas.microsoft.com/office/drawing/2014/main" id="{486AAAF7-C70F-47E0-9F16-77B2BC92684B}"/>
                </a:ext>
              </a:extLst>
            </p:cNvPr>
            <p:cNvGrpSpPr/>
            <p:nvPr/>
          </p:nvGrpSpPr>
          <p:grpSpPr>
            <a:xfrm>
              <a:off x="125409" y="444515"/>
              <a:ext cx="2358373" cy="748988"/>
              <a:chOff x="4411970" y="4340222"/>
              <a:chExt cx="779467" cy="242683"/>
            </a:xfrm>
            <a:grpFill/>
          </p:grpSpPr>
          <p:sp>
            <p:nvSpPr>
              <p:cNvPr id="6" name="Google Shape;1398;p64">
                <a:extLst>
                  <a:ext uri="{FF2B5EF4-FFF2-40B4-BE49-F238E27FC236}">
                    <a16:creationId xmlns:a16="http://schemas.microsoft.com/office/drawing/2014/main" id="{57A5AEA6-A041-493B-A7F0-1F5F74680EC1}"/>
                  </a:ext>
                </a:extLst>
              </p:cNvPr>
              <p:cNvSpPr/>
              <p:nvPr/>
            </p:nvSpPr>
            <p:spPr>
              <a:xfrm>
                <a:off x="4411970" y="4340222"/>
                <a:ext cx="121370" cy="121370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2688" extrusionOk="0">
                    <a:moveTo>
                      <a:pt x="2688" y="1"/>
                    </a:moveTo>
                    <a:cubicBezTo>
                      <a:pt x="1205" y="1"/>
                      <a:pt x="1" y="1203"/>
                      <a:pt x="1" y="2688"/>
                    </a:cubicBezTo>
                    <a:lnTo>
                      <a:pt x="379" y="2688"/>
                    </a:lnTo>
                    <a:cubicBezTo>
                      <a:pt x="379" y="1411"/>
                      <a:pt x="1413" y="379"/>
                      <a:pt x="2688" y="379"/>
                    </a:cubicBezTo>
                    <a:lnTo>
                      <a:pt x="268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" name="Google Shape;1399;p64">
                <a:extLst>
                  <a:ext uri="{FF2B5EF4-FFF2-40B4-BE49-F238E27FC236}">
                    <a16:creationId xmlns:a16="http://schemas.microsoft.com/office/drawing/2014/main" id="{AB1FA989-7B98-4033-AC38-3D34C12BB7BC}"/>
                  </a:ext>
                </a:extLst>
              </p:cNvPr>
              <p:cNvSpPr/>
              <p:nvPr/>
            </p:nvSpPr>
            <p:spPr>
              <a:xfrm>
                <a:off x="4457032" y="4385284"/>
                <a:ext cx="152661" cy="152615"/>
              </a:xfrm>
              <a:custGeom>
                <a:avLst/>
                <a:gdLst/>
                <a:ahLst/>
                <a:cxnLst/>
                <a:rect l="l" t="t" r="r" b="b"/>
                <a:pathLst>
                  <a:path w="3381" h="3380" extrusionOk="0">
                    <a:moveTo>
                      <a:pt x="1690" y="0"/>
                    </a:moveTo>
                    <a:cubicBezTo>
                      <a:pt x="756" y="0"/>
                      <a:pt x="0" y="756"/>
                      <a:pt x="0" y="1690"/>
                    </a:cubicBezTo>
                    <a:cubicBezTo>
                      <a:pt x="0" y="2623"/>
                      <a:pt x="756" y="3379"/>
                      <a:pt x="1690" y="3379"/>
                    </a:cubicBezTo>
                    <a:cubicBezTo>
                      <a:pt x="2623" y="3379"/>
                      <a:pt x="3381" y="2623"/>
                      <a:pt x="3381" y="1690"/>
                    </a:cubicBezTo>
                    <a:cubicBezTo>
                      <a:pt x="3381" y="756"/>
                      <a:pt x="2623" y="0"/>
                      <a:pt x="1690" y="0"/>
                    </a:cubicBezTo>
                    <a:close/>
                  </a:path>
                </a:pathLst>
              </a:custGeom>
              <a:grpFill/>
              <a:ln w="6350">
                <a:solidFill>
                  <a:srgbClr val="C6B896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1400;p64">
                <a:extLst>
                  <a:ext uri="{FF2B5EF4-FFF2-40B4-BE49-F238E27FC236}">
                    <a16:creationId xmlns:a16="http://schemas.microsoft.com/office/drawing/2014/main" id="{09DA7065-1574-4C9E-9143-57C80A22D69A}"/>
                  </a:ext>
                </a:extLst>
              </p:cNvPr>
              <p:cNvSpPr/>
              <p:nvPr/>
            </p:nvSpPr>
            <p:spPr>
              <a:xfrm>
                <a:off x="4533392" y="4383749"/>
                <a:ext cx="658046" cy="199155"/>
              </a:xfrm>
              <a:custGeom>
                <a:avLst/>
                <a:gdLst/>
                <a:ahLst/>
                <a:cxnLst/>
                <a:rect l="l" t="t" r="r" b="b"/>
                <a:pathLst>
                  <a:path w="16511" h="4997" extrusionOk="0">
                    <a:moveTo>
                      <a:pt x="4619" y="1"/>
                    </a:moveTo>
                    <a:cubicBezTo>
                      <a:pt x="3342" y="1"/>
                      <a:pt x="2309" y="1035"/>
                      <a:pt x="2309" y="2310"/>
                    </a:cubicBezTo>
                    <a:cubicBezTo>
                      <a:pt x="2309" y="3586"/>
                      <a:pt x="1275" y="4619"/>
                      <a:pt x="0" y="4619"/>
                    </a:cubicBezTo>
                    <a:lnTo>
                      <a:pt x="0" y="4997"/>
                    </a:lnTo>
                    <a:cubicBezTo>
                      <a:pt x="482" y="4997"/>
                      <a:pt x="958" y="4867"/>
                      <a:pt x="1373" y="4619"/>
                    </a:cubicBezTo>
                    <a:lnTo>
                      <a:pt x="14185" y="4619"/>
                    </a:lnTo>
                    <a:cubicBezTo>
                      <a:pt x="15472" y="4619"/>
                      <a:pt x="16510" y="3567"/>
                      <a:pt x="16494" y="2279"/>
                    </a:cubicBezTo>
                    <a:cubicBezTo>
                      <a:pt x="16478" y="1006"/>
                      <a:pt x="15399" y="1"/>
                      <a:pt x="1412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471CF5F2-F98D-44A4-A035-A45711C7642B}"/>
                </a:ext>
              </a:extLst>
            </p:cNvPr>
            <p:cNvSpPr txBox="1"/>
            <p:nvPr/>
          </p:nvSpPr>
          <p:spPr>
            <a:xfrm>
              <a:off x="335360" y="630213"/>
              <a:ext cx="310781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CO" dirty="0">
                  <a:latin typeface="Segoe UI Black" panose="020B0A02040204020203" pitchFamily="34" charset="0"/>
                  <a:ea typeface="Segoe UI Black" panose="020B0A02040204020203" pitchFamily="34" charset="0"/>
                </a:rPr>
                <a:t>6</a:t>
              </a:r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AAB63D6A-80F7-4079-90F3-A063216B75AD}"/>
                </a:ext>
              </a:extLst>
            </p:cNvPr>
            <p:cNvSpPr txBox="1"/>
            <p:nvPr/>
          </p:nvSpPr>
          <p:spPr>
            <a:xfrm>
              <a:off x="838696" y="665491"/>
              <a:ext cx="1886573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CO" dirty="0" err="1">
                  <a:solidFill>
                    <a:schemeClr val="bg1"/>
                  </a:solidFill>
                  <a:latin typeface="Arial Nova" panose="020B0504020202020204" pitchFamily="34" charset="0"/>
                  <a:ea typeface="Segoe UI Black" panose="020B0A02040204020203" pitchFamily="34" charset="0"/>
                </a:rPr>
                <a:t>Discussion</a:t>
              </a:r>
              <a:endParaRPr lang="es-CO" dirty="0">
                <a:solidFill>
                  <a:schemeClr val="bg1"/>
                </a:solidFill>
                <a:latin typeface="Arial Nova" panose="020B0504020202020204" pitchFamily="34" charset="0"/>
                <a:ea typeface="Segoe UI Black" panose="020B0A02040204020203" pitchFamily="34" charset="0"/>
              </a:endParaRPr>
            </a:p>
          </p:txBody>
        </p:sp>
      </p:grpSp>
      <p:sp>
        <p:nvSpPr>
          <p:cNvPr id="9" name="Google Shape;314;g6242359407_0_247">
            <a:extLst>
              <a:ext uri="{FF2B5EF4-FFF2-40B4-BE49-F238E27FC236}">
                <a16:creationId xmlns:a16="http://schemas.microsoft.com/office/drawing/2014/main" id="{91AA5723-FD89-4F7D-8CD0-32B90661FA56}"/>
              </a:ext>
            </a:extLst>
          </p:cNvPr>
          <p:cNvSpPr txBox="1">
            <a:spLocks/>
          </p:cNvSpPr>
          <p:nvPr/>
        </p:nvSpPr>
        <p:spPr>
          <a:xfrm>
            <a:off x="790157" y="1376772"/>
            <a:ext cx="11282507" cy="4104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342900" indent="-342900" algn="just">
              <a:buClr>
                <a:srgbClr val="B12F45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 The application of the feature selection techniques increases the accuracy of the classification in most cases (initially 81.54% simply using the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MLP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 classifier), as well as reducing the time of algorithm prediction by reducing the number of features in each test instance.</a:t>
            </a:r>
          </a:p>
          <a:p>
            <a:pPr marL="342900" indent="-342900" algn="just">
              <a:buClr>
                <a:srgbClr val="B12F45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Palatino Linotype" panose="02040502050505030304" pitchFamily="18" charset="0"/>
            </a:endParaRPr>
          </a:p>
          <a:p>
            <a:pPr marL="342900" indent="-342900" algn="just">
              <a:buClr>
                <a:srgbClr val="B12F45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The two best results obtained were 93.86% using the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RFE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 technique and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MLP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 classifier and 92.85% using combination between variance filter, ANOVA filter and selection from model with an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MLP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 classifier.</a:t>
            </a:r>
          </a:p>
          <a:p>
            <a:pPr marL="342900" indent="-342900" algn="just">
              <a:buClr>
                <a:srgbClr val="B12F45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Palatino Linotype" panose="02040502050505030304" pitchFamily="18" charset="0"/>
            </a:endParaRPr>
          </a:p>
          <a:p>
            <a:pPr marL="342900" indent="-342900" algn="just">
              <a:buClr>
                <a:srgbClr val="B12F45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Although in the first case the accuracy is greater, the time required for the selection of features and training is almost 117 times greater.</a:t>
            </a:r>
            <a:endParaRPr sz="2000" dirty="0">
              <a:solidFill>
                <a:schemeClr val="tx1">
                  <a:lumMod val="75000"/>
                  <a:lumOff val="25000"/>
                </a:schemeClr>
              </a:solidFill>
              <a:latin typeface="Palatino Linotype" panose="02040502050505030304" pitchFamily="18" charset="0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02A5BA6F-7A14-4862-AE42-5658C5F9BC31}"/>
              </a:ext>
            </a:extLst>
          </p:cNvPr>
          <p:cNvGrpSpPr/>
          <p:nvPr/>
        </p:nvGrpSpPr>
        <p:grpSpPr>
          <a:xfrm>
            <a:off x="9408368" y="5962126"/>
            <a:ext cx="2076918" cy="419202"/>
            <a:chOff x="9196112" y="5887573"/>
            <a:chExt cx="2076918" cy="419202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937BA243-C214-4ADD-BD33-387D97ADD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96112" y="5920408"/>
              <a:ext cx="985121" cy="353532"/>
            </a:xfrm>
            <a:prstGeom prst="rect">
              <a:avLst/>
            </a:prstGeom>
          </p:spPr>
        </p:pic>
        <p:pic>
          <p:nvPicPr>
            <p:cNvPr id="12" name="Picture 2" descr="Universidad Nacional de Colombia - Aranda Software">
              <a:extLst>
                <a:ext uri="{FF2B5EF4-FFF2-40B4-BE49-F238E27FC236}">
                  <a16:creationId xmlns:a16="http://schemas.microsoft.com/office/drawing/2014/main" id="{55A67CBB-2A99-4E01-A76F-6A20477599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87908" y="5887573"/>
              <a:ext cx="985122" cy="419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8" descr="Universidad Santo Tomas | Red AcadÃ©mica de DiseÃ±o">
            <a:extLst>
              <a:ext uri="{FF2B5EF4-FFF2-40B4-BE49-F238E27FC236}">
                <a16:creationId xmlns:a16="http://schemas.microsoft.com/office/drawing/2014/main" id="{37FC9D01-A7F7-428D-9E0B-7FD556B6CB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33"/>
          <a:stretch/>
        </p:blipFill>
        <p:spPr bwMode="auto">
          <a:xfrm>
            <a:off x="11512453" y="5862005"/>
            <a:ext cx="560211" cy="59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A4B8463B-00D7-4912-9192-BC916C64DA72}"/>
              </a:ext>
            </a:extLst>
          </p:cNvPr>
          <p:cNvCxnSpPr/>
          <p:nvPr/>
        </p:nvCxnSpPr>
        <p:spPr>
          <a:xfrm>
            <a:off x="723646" y="1081311"/>
            <a:ext cx="0" cy="4031708"/>
          </a:xfrm>
          <a:prstGeom prst="line">
            <a:avLst/>
          </a:prstGeom>
          <a:ln w="38100">
            <a:solidFill>
              <a:srgbClr val="34AC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061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17AAFAFD-0AEE-4C81-9E63-C45F17E10CC4}"/>
              </a:ext>
            </a:extLst>
          </p:cNvPr>
          <p:cNvCxnSpPr/>
          <p:nvPr/>
        </p:nvCxnSpPr>
        <p:spPr>
          <a:xfrm>
            <a:off x="723646" y="1081311"/>
            <a:ext cx="0" cy="4031708"/>
          </a:xfrm>
          <a:prstGeom prst="line">
            <a:avLst/>
          </a:prstGeom>
          <a:ln w="38100">
            <a:solidFill>
              <a:srgbClr val="34AC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oogle Shape;314;g6242359407_0_247">
            <a:extLst>
              <a:ext uri="{FF2B5EF4-FFF2-40B4-BE49-F238E27FC236}">
                <a16:creationId xmlns:a16="http://schemas.microsoft.com/office/drawing/2014/main" id="{50C2211D-178F-4C20-A076-0DE34E0E02E2}"/>
              </a:ext>
            </a:extLst>
          </p:cNvPr>
          <p:cNvSpPr txBox="1">
            <a:spLocks/>
          </p:cNvSpPr>
          <p:nvPr/>
        </p:nvSpPr>
        <p:spPr>
          <a:xfrm>
            <a:off x="646141" y="1376772"/>
            <a:ext cx="10417863" cy="4104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342900" indent="-342900" algn="just">
              <a:buClr>
                <a:srgbClr val="B12F45"/>
              </a:buClr>
              <a:buFont typeface="Wingdings" panose="05000000000000000000" pitchFamily="2" charset="2"/>
              <a:buChar char="§"/>
            </a:pPr>
            <a:endParaRPr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Marcador de número de diapositiva 1">
            <a:extLst>
              <a:ext uri="{FF2B5EF4-FFF2-40B4-BE49-F238E27FC236}">
                <a16:creationId xmlns:a16="http://schemas.microsoft.com/office/drawing/2014/main" id="{BF96ACE6-5195-4D1C-812E-8854EA167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82496"/>
            <a:ext cx="492629" cy="365125"/>
          </a:xfrm>
        </p:spPr>
        <p:txBody>
          <a:bodyPr vert="horz" lIns="91440" tIns="45720" rIns="91440" bIns="45720" rtlCol="0" anchor="ctr"/>
          <a:lstStyle/>
          <a:p>
            <a:pPr algn="l"/>
            <a:fld id="{00000000-1234-1234-1234-123412341234}" type="slidenum">
              <a:rPr lang="es-CO" sz="1200">
                <a:latin typeface="Arial Nova" panose="020B0504020202020204" pitchFamily="34" charset="0"/>
              </a:rPr>
              <a:pPr algn="l"/>
              <a:t>17</a:t>
            </a:fld>
            <a:endParaRPr lang="es-CO" sz="1200" dirty="0">
              <a:latin typeface="Arial Nova" panose="020B0504020202020204" pitchFamily="34" charset="0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954A78D4-BAC8-4CD8-86CE-5A052875244F}"/>
              </a:ext>
            </a:extLst>
          </p:cNvPr>
          <p:cNvGrpSpPr/>
          <p:nvPr/>
        </p:nvGrpSpPr>
        <p:grpSpPr>
          <a:xfrm>
            <a:off x="125410" y="444517"/>
            <a:ext cx="2960384" cy="748985"/>
            <a:chOff x="125410" y="444517"/>
            <a:chExt cx="2960384" cy="748985"/>
          </a:xfrm>
          <a:solidFill>
            <a:srgbClr val="34ACA1"/>
          </a:solidFill>
        </p:grpSpPr>
        <p:grpSp>
          <p:nvGrpSpPr>
            <p:cNvPr id="11" name="Google Shape;1397;p64">
              <a:extLst>
                <a:ext uri="{FF2B5EF4-FFF2-40B4-BE49-F238E27FC236}">
                  <a16:creationId xmlns:a16="http://schemas.microsoft.com/office/drawing/2014/main" id="{B224616E-C10A-4567-9DE4-F188FE8917F6}"/>
                </a:ext>
              </a:extLst>
            </p:cNvPr>
            <p:cNvGrpSpPr/>
            <p:nvPr/>
          </p:nvGrpSpPr>
          <p:grpSpPr>
            <a:xfrm>
              <a:off x="125410" y="444517"/>
              <a:ext cx="2802238" cy="748985"/>
              <a:chOff x="4411970" y="4340222"/>
              <a:chExt cx="926169" cy="242682"/>
            </a:xfrm>
            <a:grpFill/>
          </p:grpSpPr>
          <p:sp>
            <p:nvSpPr>
              <p:cNvPr id="14" name="Google Shape;1398;p64">
                <a:extLst>
                  <a:ext uri="{FF2B5EF4-FFF2-40B4-BE49-F238E27FC236}">
                    <a16:creationId xmlns:a16="http://schemas.microsoft.com/office/drawing/2014/main" id="{39FCB4C6-9615-4BA8-AD4E-FEFF24AFBB89}"/>
                  </a:ext>
                </a:extLst>
              </p:cNvPr>
              <p:cNvSpPr/>
              <p:nvPr/>
            </p:nvSpPr>
            <p:spPr>
              <a:xfrm>
                <a:off x="4411970" y="4340222"/>
                <a:ext cx="121370" cy="121370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2688" extrusionOk="0">
                    <a:moveTo>
                      <a:pt x="2688" y="1"/>
                    </a:moveTo>
                    <a:cubicBezTo>
                      <a:pt x="1205" y="1"/>
                      <a:pt x="1" y="1203"/>
                      <a:pt x="1" y="2688"/>
                    </a:cubicBezTo>
                    <a:lnTo>
                      <a:pt x="379" y="2688"/>
                    </a:lnTo>
                    <a:cubicBezTo>
                      <a:pt x="379" y="1411"/>
                      <a:pt x="1413" y="379"/>
                      <a:pt x="2688" y="379"/>
                    </a:cubicBezTo>
                    <a:lnTo>
                      <a:pt x="268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399;p64">
                <a:extLst>
                  <a:ext uri="{FF2B5EF4-FFF2-40B4-BE49-F238E27FC236}">
                    <a16:creationId xmlns:a16="http://schemas.microsoft.com/office/drawing/2014/main" id="{FB2AA27B-CA5E-4F83-A305-2922A9FC9776}"/>
                  </a:ext>
                </a:extLst>
              </p:cNvPr>
              <p:cNvSpPr/>
              <p:nvPr/>
            </p:nvSpPr>
            <p:spPr>
              <a:xfrm>
                <a:off x="4457032" y="4385284"/>
                <a:ext cx="152661" cy="152615"/>
              </a:xfrm>
              <a:custGeom>
                <a:avLst/>
                <a:gdLst/>
                <a:ahLst/>
                <a:cxnLst/>
                <a:rect l="l" t="t" r="r" b="b"/>
                <a:pathLst>
                  <a:path w="3381" h="3380" extrusionOk="0">
                    <a:moveTo>
                      <a:pt x="1690" y="0"/>
                    </a:moveTo>
                    <a:cubicBezTo>
                      <a:pt x="756" y="0"/>
                      <a:pt x="0" y="756"/>
                      <a:pt x="0" y="1690"/>
                    </a:cubicBezTo>
                    <a:cubicBezTo>
                      <a:pt x="0" y="2623"/>
                      <a:pt x="756" y="3379"/>
                      <a:pt x="1690" y="3379"/>
                    </a:cubicBezTo>
                    <a:cubicBezTo>
                      <a:pt x="2623" y="3379"/>
                      <a:pt x="3381" y="2623"/>
                      <a:pt x="3381" y="1690"/>
                    </a:cubicBezTo>
                    <a:cubicBezTo>
                      <a:pt x="3381" y="756"/>
                      <a:pt x="2623" y="0"/>
                      <a:pt x="1690" y="0"/>
                    </a:cubicBezTo>
                    <a:close/>
                  </a:path>
                </a:pathLst>
              </a:custGeom>
              <a:grpFill/>
              <a:ln w="6350">
                <a:solidFill>
                  <a:srgbClr val="C6B896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400;p64">
                <a:extLst>
                  <a:ext uri="{FF2B5EF4-FFF2-40B4-BE49-F238E27FC236}">
                    <a16:creationId xmlns:a16="http://schemas.microsoft.com/office/drawing/2014/main" id="{0AF0EDB2-059A-4BC6-AE4E-86C7D5DA1892}"/>
                  </a:ext>
                </a:extLst>
              </p:cNvPr>
              <p:cNvSpPr/>
              <p:nvPr/>
            </p:nvSpPr>
            <p:spPr>
              <a:xfrm>
                <a:off x="4533392" y="4383749"/>
                <a:ext cx="804747" cy="199155"/>
              </a:xfrm>
              <a:custGeom>
                <a:avLst/>
                <a:gdLst/>
                <a:ahLst/>
                <a:cxnLst/>
                <a:rect l="l" t="t" r="r" b="b"/>
                <a:pathLst>
                  <a:path w="16511" h="4997" extrusionOk="0">
                    <a:moveTo>
                      <a:pt x="4619" y="1"/>
                    </a:moveTo>
                    <a:cubicBezTo>
                      <a:pt x="3342" y="1"/>
                      <a:pt x="2309" y="1035"/>
                      <a:pt x="2309" y="2310"/>
                    </a:cubicBezTo>
                    <a:cubicBezTo>
                      <a:pt x="2309" y="3586"/>
                      <a:pt x="1275" y="4619"/>
                      <a:pt x="0" y="4619"/>
                    </a:cubicBezTo>
                    <a:lnTo>
                      <a:pt x="0" y="4997"/>
                    </a:lnTo>
                    <a:cubicBezTo>
                      <a:pt x="482" y="4997"/>
                      <a:pt x="958" y="4867"/>
                      <a:pt x="1373" y="4619"/>
                    </a:cubicBezTo>
                    <a:lnTo>
                      <a:pt x="14185" y="4619"/>
                    </a:lnTo>
                    <a:cubicBezTo>
                      <a:pt x="15472" y="4619"/>
                      <a:pt x="16510" y="3567"/>
                      <a:pt x="16494" y="2279"/>
                    </a:cubicBezTo>
                    <a:cubicBezTo>
                      <a:pt x="16478" y="1006"/>
                      <a:pt x="15399" y="1"/>
                      <a:pt x="1412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7EA5E1F3-FB43-4891-BAA2-FFA32805E418}"/>
                </a:ext>
              </a:extLst>
            </p:cNvPr>
            <p:cNvSpPr txBox="1"/>
            <p:nvPr/>
          </p:nvSpPr>
          <p:spPr>
            <a:xfrm>
              <a:off x="335360" y="630213"/>
              <a:ext cx="310781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CO" dirty="0">
                  <a:latin typeface="Segoe UI Black" panose="020B0A02040204020203" pitchFamily="34" charset="0"/>
                  <a:ea typeface="Segoe UI Black" panose="020B0A02040204020203" pitchFamily="34" charset="0"/>
                </a:rPr>
                <a:t>7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2F7ED955-B0FF-4794-BE63-2E923A075FBD}"/>
                </a:ext>
              </a:extLst>
            </p:cNvPr>
            <p:cNvSpPr txBox="1"/>
            <p:nvPr/>
          </p:nvSpPr>
          <p:spPr>
            <a:xfrm>
              <a:off x="911424" y="620688"/>
              <a:ext cx="217437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CO" dirty="0" err="1">
                  <a:solidFill>
                    <a:schemeClr val="bg1"/>
                  </a:solidFill>
                  <a:latin typeface="Arial Nova" panose="020B0504020202020204" pitchFamily="34" charset="0"/>
                  <a:ea typeface="Segoe UI Black" panose="020B0A02040204020203" pitchFamily="34" charset="0"/>
                </a:rPr>
                <a:t>Conclusions</a:t>
              </a:r>
              <a:endParaRPr lang="es-CO" dirty="0">
                <a:solidFill>
                  <a:schemeClr val="bg1"/>
                </a:solidFill>
                <a:latin typeface="Arial Nova" panose="020B0504020202020204" pitchFamily="34" charset="0"/>
                <a:ea typeface="Segoe UI Black" panose="020B0A02040204020203" pitchFamily="34" charset="0"/>
              </a:endParaRPr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CF09E6B3-2488-4052-BC68-E871A02CA81F}"/>
              </a:ext>
            </a:extLst>
          </p:cNvPr>
          <p:cNvGrpSpPr/>
          <p:nvPr/>
        </p:nvGrpSpPr>
        <p:grpSpPr>
          <a:xfrm>
            <a:off x="9192344" y="5962126"/>
            <a:ext cx="2076918" cy="419202"/>
            <a:chOff x="9196112" y="5887573"/>
            <a:chExt cx="2076918" cy="419202"/>
          </a:xfrm>
        </p:grpSpPr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FDAB2EC9-5855-44C0-B564-BFA8A46607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96112" y="5920408"/>
              <a:ext cx="985121" cy="353532"/>
            </a:xfrm>
            <a:prstGeom prst="rect">
              <a:avLst/>
            </a:prstGeom>
          </p:spPr>
        </p:pic>
        <p:pic>
          <p:nvPicPr>
            <p:cNvPr id="23" name="Picture 2" descr="Universidad Nacional de Colombia - Aranda Software">
              <a:extLst>
                <a:ext uri="{FF2B5EF4-FFF2-40B4-BE49-F238E27FC236}">
                  <a16:creationId xmlns:a16="http://schemas.microsoft.com/office/drawing/2014/main" id="{6000B732-DBE3-4A50-9C44-AABE268EC1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87908" y="5887573"/>
              <a:ext cx="985122" cy="419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Picture 8" descr="Universidad Santo Tomas | Red AcadÃ©mica de DiseÃ±o">
            <a:extLst>
              <a:ext uri="{FF2B5EF4-FFF2-40B4-BE49-F238E27FC236}">
                <a16:creationId xmlns:a16="http://schemas.microsoft.com/office/drawing/2014/main" id="{2B41FD07-7E24-4F29-B57E-F8D1DFDC5E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33"/>
          <a:stretch/>
        </p:blipFill>
        <p:spPr bwMode="auto">
          <a:xfrm>
            <a:off x="11296429" y="5877272"/>
            <a:ext cx="560211" cy="59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Google Shape;314;g6242359407_0_247">
            <a:extLst>
              <a:ext uri="{FF2B5EF4-FFF2-40B4-BE49-F238E27FC236}">
                <a16:creationId xmlns:a16="http://schemas.microsoft.com/office/drawing/2014/main" id="{6BEB5266-39E4-4F4F-8A19-3EB229B60DE8}"/>
              </a:ext>
            </a:extLst>
          </p:cNvPr>
          <p:cNvSpPr txBox="1">
            <a:spLocks/>
          </p:cNvSpPr>
          <p:nvPr/>
        </p:nvSpPr>
        <p:spPr>
          <a:xfrm>
            <a:off x="839416" y="1376772"/>
            <a:ext cx="11282507" cy="4104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342900" indent="-342900" algn="just">
              <a:buClr>
                <a:srgbClr val="B12F45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The use of this type of method is useful to analyze data from sensor arrays, achieving an increase in the accuracy of the classification of up to about 12%, in addition, machine learning models diminish their training and prediction time by reducing the number of features.</a:t>
            </a:r>
          </a:p>
          <a:p>
            <a:pPr algn="just">
              <a:buClr>
                <a:srgbClr val="B12F45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Palatino Linotype" panose="02040502050505030304" pitchFamily="18" charset="0"/>
            </a:endParaRPr>
          </a:p>
          <a:p>
            <a:pPr marL="342900" indent="-342900" algn="just">
              <a:buClr>
                <a:srgbClr val="B12F45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It is noteworthy that the use of combined feature selection techniques can achieve high precision, achieve a faster model construction and become very stable, compared to the recursive feature elimination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RFE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 method, which, although it is more precise,  the last  is slow to select the optimal set of features.</a:t>
            </a:r>
          </a:p>
          <a:p>
            <a:pPr algn="just">
              <a:buClr>
                <a:srgbClr val="B12F45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Palatino Linotype" panose="02040502050505030304" pitchFamily="18" charset="0"/>
            </a:endParaRPr>
          </a:p>
          <a:p>
            <a:pPr marL="342900" indent="-342900" algn="just">
              <a:buClr>
                <a:srgbClr val="B12F45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Although the best results are obtained with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MLP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 classifier, several iterations are necessary to obtain the best performance, since the definition of the weights of each feature changes after the construction of each model, therefore, the results vary.</a:t>
            </a:r>
            <a:endParaRPr sz="2000" dirty="0">
              <a:solidFill>
                <a:schemeClr val="tx1">
                  <a:lumMod val="75000"/>
                  <a:lumOff val="25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73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504"/>
    </mc:Choice>
    <mc:Fallback xmlns="">
      <p:transition spd="slow" advTm="111504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F1472F7B-5CE9-4232-9729-A0C89A638ECB}"/>
              </a:ext>
            </a:extLst>
          </p:cNvPr>
          <p:cNvSpPr txBox="1"/>
          <p:nvPr/>
        </p:nvSpPr>
        <p:spPr>
          <a:xfrm>
            <a:off x="492629" y="301914"/>
            <a:ext cx="39581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800" dirty="0" err="1">
                <a:solidFill>
                  <a:schemeClr val="bg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REFERENCES</a:t>
            </a:r>
            <a:endParaRPr lang="es-CO" sz="4800" dirty="0">
              <a:solidFill>
                <a:schemeClr val="bg2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6" name="Marcador de número de diapositiva 1">
            <a:extLst>
              <a:ext uri="{FF2B5EF4-FFF2-40B4-BE49-F238E27FC236}">
                <a16:creationId xmlns:a16="http://schemas.microsoft.com/office/drawing/2014/main" id="{1B08C4CD-0CCA-475A-8F62-43213EF8E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82496"/>
            <a:ext cx="492629" cy="365125"/>
          </a:xfrm>
        </p:spPr>
        <p:txBody>
          <a:bodyPr vert="horz" lIns="91440" tIns="45720" rIns="91440" bIns="45720" rtlCol="0" anchor="ctr"/>
          <a:lstStyle/>
          <a:p>
            <a:pPr algn="l"/>
            <a:fld id="{00000000-1234-1234-1234-123412341234}" type="slidenum">
              <a:rPr lang="es-CO" sz="1200">
                <a:latin typeface="Arial Nova" panose="020B0504020202020204" pitchFamily="34" charset="0"/>
              </a:rPr>
              <a:pPr algn="l"/>
              <a:t>18</a:t>
            </a:fld>
            <a:endParaRPr lang="es-CO" sz="1200" dirty="0">
              <a:latin typeface="Arial Nova" panose="020B0504020202020204" pitchFamily="34" charset="0"/>
            </a:endParaRP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E24DBAB9-B4E2-48B8-B066-A3714B17FAC2}"/>
              </a:ext>
            </a:extLst>
          </p:cNvPr>
          <p:cNvGrpSpPr/>
          <p:nvPr/>
        </p:nvGrpSpPr>
        <p:grpSpPr>
          <a:xfrm>
            <a:off x="9192344" y="6106142"/>
            <a:ext cx="2076918" cy="419202"/>
            <a:chOff x="9196112" y="5887573"/>
            <a:chExt cx="2076918" cy="419202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A1AA830A-D18C-4D61-BD0C-9193A2FC7A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96112" y="5920408"/>
              <a:ext cx="985121" cy="353532"/>
            </a:xfrm>
            <a:prstGeom prst="rect">
              <a:avLst/>
            </a:prstGeom>
          </p:spPr>
        </p:pic>
        <p:pic>
          <p:nvPicPr>
            <p:cNvPr id="16" name="Picture 2" descr="Universidad Nacional de Colombia - Aranda Software">
              <a:extLst>
                <a:ext uri="{FF2B5EF4-FFF2-40B4-BE49-F238E27FC236}">
                  <a16:creationId xmlns:a16="http://schemas.microsoft.com/office/drawing/2014/main" id="{5FF27985-D93B-4CD5-BCE9-97F2793FE2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87908" y="5887573"/>
              <a:ext cx="985122" cy="419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8" descr="Universidad Santo Tomas | Red AcadÃ©mica de DiseÃ±o">
            <a:extLst>
              <a:ext uri="{FF2B5EF4-FFF2-40B4-BE49-F238E27FC236}">
                <a16:creationId xmlns:a16="http://schemas.microsoft.com/office/drawing/2014/main" id="{F6D23F29-757A-408A-874C-CFAE3B5DE0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33"/>
          <a:stretch/>
        </p:blipFill>
        <p:spPr bwMode="auto">
          <a:xfrm>
            <a:off x="11224421" y="6006021"/>
            <a:ext cx="560211" cy="59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614C0F1-2D4D-42D5-B15E-92C7006823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9576" y="1132911"/>
            <a:ext cx="7573496" cy="487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97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91"/>
    </mc:Choice>
    <mc:Fallback xmlns="">
      <p:transition spd="slow" advTm="289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01376290-10FF-40E3-A807-FB1492D69169}"/>
              </a:ext>
            </a:extLst>
          </p:cNvPr>
          <p:cNvSpPr/>
          <p:nvPr/>
        </p:nvSpPr>
        <p:spPr>
          <a:xfrm>
            <a:off x="6096000" y="5373216"/>
            <a:ext cx="6096000" cy="682337"/>
          </a:xfrm>
          <a:prstGeom prst="rect">
            <a:avLst/>
          </a:prstGeom>
          <a:solidFill>
            <a:srgbClr val="34AC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FE31BC0-CEDD-46B7-BE0E-3FBCAE651BAA}"/>
              </a:ext>
            </a:extLst>
          </p:cNvPr>
          <p:cNvSpPr txBox="1"/>
          <p:nvPr/>
        </p:nvSpPr>
        <p:spPr>
          <a:xfrm>
            <a:off x="479376" y="3754775"/>
            <a:ext cx="70665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8000" i="1" dirty="0">
              <a:solidFill>
                <a:schemeClr val="bg2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r>
              <a:rPr lang="es-CO" sz="8000" i="1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Thank</a:t>
            </a:r>
            <a:r>
              <a:rPr lang="es-CO" sz="8000" i="1" dirty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s-CO" sz="8000" i="1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You</a:t>
            </a:r>
            <a:endParaRPr lang="es-CO" sz="8000" i="1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487A14-2E9B-4641-8B42-82E2952ABE90}"/>
              </a:ext>
            </a:extLst>
          </p:cNvPr>
          <p:cNvSpPr txBox="1"/>
          <p:nvPr/>
        </p:nvSpPr>
        <p:spPr>
          <a:xfrm>
            <a:off x="479376" y="6109563"/>
            <a:ext cx="3271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latin typeface="Arial Nova" panose="020B0504020202020204" pitchFamily="34" charset="0"/>
              </a:rPr>
              <a:t>jxleonm@unal.edu.co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02EF1CB-04B4-415E-99D6-847FDFECE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0024" y="5494444"/>
            <a:ext cx="1199866" cy="430598"/>
          </a:xfrm>
          <a:prstGeom prst="rect">
            <a:avLst/>
          </a:prstGeom>
        </p:spPr>
      </p:pic>
      <p:pic>
        <p:nvPicPr>
          <p:cNvPr id="12" name="Picture 2" descr="Universidad Nacional de Colombia - Aranda Software">
            <a:extLst>
              <a:ext uri="{FF2B5EF4-FFF2-40B4-BE49-F238E27FC236}">
                <a16:creationId xmlns:a16="http://schemas.microsoft.com/office/drawing/2014/main" id="{0F44495C-2B2E-4BA1-8EB6-317124A29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201" y="5424300"/>
            <a:ext cx="1268274" cy="53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E579235-B082-4725-B6F8-38C122B6C3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626" y="548680"/>
            <a:ext cx="10687537" cy="4530293"/>
          </a:xfrm>
          <a:prstGeom prst="rect">
            <a:avLst/>
          </a:prstGeom>
        </p:spPr>
      </p:pic>
      <p:pic>
        <p:nvPicPr>
          <p:cNvPr id="8" name="Picture 8" descr="Universidad Santo Tomas | Red AcadÃ©mica de DiseÃ±o">
            <a:extLst>
              <a:ext uri="{FF2B5EF4-FFF2-40B4-BE49-F238E27FC236}">
                <a16:creationId xmlns:a16="http://schemas.microsoft.com/office/drawing/2014/main" id="{4DE4CA49-7349-40B7-BFD1-5A32958C7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123" y="5410364"/>
            <a:ext cx="3299497" cy="57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975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3DA6FD50-3B0E-4B77-8E44-6D89AE39B1D4}"/>
              </a:ext>
            </a:extLst>
          </p:cNvPr>
          <p:cNvSpPr txBox="1"/>
          <p:nvPr/>
        </p:nvSpPr>
        <p:spPr>
          <a:xfrm>
            <a:off x="191344" y="555992"/>
            <a:ext cx="11809312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l-GR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Segoe UI" pitchFamily="34" charset="0"/>
                <a:cs typeface="Arial" pitchFamily="34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Evaluation of Feature Selection Techniques in a Multifrequency Large Amplitude Pulse </a:t>
            </a:r>
            <a:r>
              <a:rPr lang="en-US" dirty="0" err="1">
                <a:solidFill>
                  <a:schemeClr val="tx1"/>
                </a:solidFill>
              </a:rPr>
              <a:t>Voltammetric</a:t>
            </a:r>
            <a:r>
              <a:rPr lang="en-US" dirty="0">
                <a:solidFill>
                  <a:schemeClr val="tx1"/>
                </a:solidFill>
              </a:rPr>
              <a:t> Electronic Tongue</a:t>
            </a:r>
            <a:endParaRPr lang="el-GR" sz="5400" dirty="0">
              <a:solidFill>
                <a:schemeClr val="tx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B7BABF3-650C-4606-BF5C-5CE9D17A1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965" y="5524030"/>
            <a:ext cx="2167847" cy="777978"/>
          </a:xfrm>
          <a:prstGeom prst="rect">
            <a:avLst/>
          </a:prstGeom>
        </p:spPr>
      </p:pic>
      <p:pic>
        <p:nvPicPr>
          <p:cNvPr id="4" name="Picture 2" descr="Universidad Nacional de Colombia - Aranda Software">
            <a:extLst>
              <a:ext uri="{FF2B5EF4-FFF2-40B4-BE49-F238E27FC236}">
                <a16:creationId xmlns:a16="http://schemas.microsoft.com/office/drawing/2014/main" id="{58DEFC87-7528-4F79-AEF1-204199438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149" y="5524030"/>
            <a:ext cx="1828245" cy="77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A5D010A-1D5C-4825-A1C5-BB9A85EEC2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7528" y="2717562"/>
            <a:ext cx="8248650" cy="2657475"/>
          </a:xfrm>
          <a:prstGeom prst="rect">
            <a:avLst/>
          </a:prstGeom>
        </p:spPr>
      </p:pic>
      <p:pic>
        <p:nvPicPr>
          <p:cNvPr id="6" name="Picture 8" descr="Universidad Santo Tomas | Red AcadÃ©mica de DiseÃ±o">
            <a:extLst>
              <a:ext uri="{FF2B5EF4-FFF2-40B4-BE49-F238E27FC236}">
                <a16:creationId xmlns:a16="http://schemas.microsoft.com/office/drawing/2014/main" id="{8D327C19-FDA6-4E1C-8425-0A80B5A6A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8" y="5636882"/>
            <a:ext cx="3803553" cy="66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410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ángulo 38">
            <a:extLst>
              <a:ext uri="{FF2B5EF4-FFF2-40B4-BE49-F238E27FC236}">
                <a16:creationId xmlns:a16="http://schemas.microsoft.com/office/drawing/2014/main" id="{DEB15303-4FDD-42A2-A5CF-52A32DF8F096}"/>
              </a:ext>
            </a:extLst>
          </p:cNvPr>
          <p:cNvSpPr/>
          <p:nvPr/>
        </p:nvSpPr>
        <p:spPr>
          <a:xfrm rot="10800000">
            <a:off x="-24679" y="4186737"/>
            <a:ext cx="6912605" cy="34350"/>
          </a:xfrm>
          <a:prstGeom prst="rect">
            <a:avLst/>
          </a:prstGeom>
          <a:solidFill>
            <a:srgbClr val="34ACA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3FEC3E7-4FF5-4F19-95A1-C2F8750E9FC9}"/>
              </a:ext>
            </a:extLst>
          </p:cNvPr>
          <p:cNvSpPr/>
          <p:nvPr/>
        </p:nvSpPr>
        <p:spPr>
          <a:xfrm>
            <a:off x="3827749" y="2420888"/>
            <a:ext cx="8364251" cy="34350"/>
          </a:xfrm>
          <a:prstGeom prst="rect">
            <a:avLst/>
          </a:prstGeom>
          <a:solidFill>
            <a:srgbClr val="34ACA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8B249803-6336-4360-913A-C03D5670ADB9}"/>
              </a:ext>
            </a:extLst>
          </p:cNvPr>
          <p:cNvSpPr/>
          <p:nvPr/>
        </p:nvSpPr>
        <p:spPr>
          <a:xfrm>
            <a:off x="10237165" y="2213539"/>
            <a:ext cx="574452" cy="5491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1C2330CC-05A7-4117-9E7B-EC137AA8F838}"/>
              </a:ext>
            </a:extLst>
          </p:cNvPr>
          <p:cNvSpPr/>
          <p:nvPr/>
        </p:nvSpPr>
        <p:spPr>
          <a:xfrm>
            <a:off x="8112928" y="2179464"/>
            <a:ext cx="574452" cy="5491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47AC94AC-F77D-4923-87EC-9C92EACD34FD}"/>
              </a:ext>
            </a:extLst>
          </p:cNvPr>
          <p:cNvSpPr/>
          <p:nvPr/>
        </p:nvSpPr>
        <p:spPr>
          <a:xfrm>
            <a:off x="6771256" y="3921866"/>
            <a:ext cx="574452" cy="5491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B148E65B-B01A-47DA-AA02-715C8CA99B50}"/>
              </a:ext>
            </a:extLst>
          </p:cNvPr>
          <p:cNvSpPr/>
          <p:nvPr/>
        </p:nvSpPr>
        <p:spPr>
          <a:xfrm>
            <a:off x="1963500" y="3939018"/>
            <a:ext cx="574452" cy="5491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8F882B27-5C90-40D6-92FC-FA97FA85AD5B}"/>
              </a:ext>
            </a:extLst>
          </p:cNvPr>
          <p:cNvSpPr/>
          <p:nvPr/>
        </p:nvSpPr>
        <p:spPr>
          <a:xfrm>
            <a:off x="4404517" y="3924471"/>
            <a:ext cx="574452" cy="54913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09279E95-B622-43D6-9BE4-2B1BD27CDAC3}"/>
              </a:ext>
            </a:extLst>
          </p:cNvPr>
          <p:cNvSpPr/>
          <p:nvPr/>
        </p:nvSpPr>
        <p:spPr>
          <a:xfrm>
            <a:off x="5718764" y="2179464"/>
            <a:ext cx="574452" cy="5491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CBBF33BB-22E0-4E2A-B3FC-ABABAD51CE89}"/>
              </a:ext>
            </a:extLst>
          </p:cNvPr>
          <p:cNvSpPr/>
          <p:nvPr/>
        </p:nvSpPr>
        <p:spPr>
          <a:xfrm>
            <a:off x="3342258" y="2179464"/>
            <a:ext cx="574452" cy="5491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ECB85961-F054-479B-B0C6-95ACA23AFB10}"/>
              </a:ext>
            </a:extLst>
          </p:cNvPr>
          <p:cNvSpPr txBox="1">
            <a:spLocks/>
          </p:cNvSpPr>
          <p:nvPr/>
        </p:nvSpPr>
        <p:spPr>
          <a:xfrm>
            <a:off x="370015" y="486817"/>
            <a:ext cx="8079581" cy="1243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s-CO" sz="7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OUTLINE</a:t>
            </a:r>
            <a:endParaRPr lang="es-CO" sz="9600" dirty="0">
              <a:solidFill>
                <a:schemeClr val="tx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3D121BED-BA75-4BF4-99AF-8FAEFD26F67F}"/>
              </a:ext>
            </a:extLst>
          </p:cNvPr>
          <p:cNvGrpSpPr/>
          <p:nvPr/>
        </p:nvGrpSpPr>
        <p:grpSpPr>
          <a:xfrm>
            <a:off x="3287688" y="2161494"/>
            <a:ext cx="648072" cy="657525"/>
            <a:chOff x="1595501" y="1982139"/>
            <a:chExt cx="648072" cy="657525"/>
          </a:xfrm>
          <a:solidFill>
            <a:srgbClr val="34ACA1"/>
          </a:solidFill>
        </p:grpSpPr>
        <p:sp>
          <p:nvSpPr>
            <p:cNvPr id="8" name="Arco de bloque 7">
              <a:extLst>
                <a:ext uri="{FF2B5EF4-FFF2-40B4-BE49-F238E27FC236}">
                  <a16:creationId xmlns:a16="http://schemas.microsoft.com/office/drawing/2014/main" id="{1BABE19A-7864-4D09-AFD6-A1ED676A2DA6}"/>
                </a:ext>
              </a:extLst>
            </p:cNvPr>
            <p:cNvSpPr/>
            <p:nvPr/>
          </p:nvSpPr>
          <p:spPr>
            <a:xfrm>
              <a:off x="1595501" y="1982139"/>
              <a:ext cx="648072" cy="657525"/>
            </a:xfrm>
            <a:prstGeom prst="blockArc">
              <a:avLst>
                <a:gd name="adj1" fmla="val 12510715"/>
                <a:gd name="adj2" fmla="val 16878306"/>
                <a:gd name="adj3" fmla="val 5744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84F9A734-6BBB-45EC-ABA0-8D2289238E54}"/>
                </a:ext>
              </a:extLst>
            </p:cNvPr>
            <p:cNvSpPr txBox="1"/>
            <p:nvPr/>
          </p:nvSpPr>
          <p:spPr>
            <a:xfrm>
              <a:off x="1775520" y="2132856"/>
              <a:ext cx="2878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dirty="0">
                  <a:latin typeface="Segoe UI Black" panose="020B0A02040204020203" pitchFamily="34" charset="0"/>
                  <a:ea typeface="Segoe UI Black" panose="020B0A02040204020203" pitchFamily="34" charset="0"/>
                </a:rPr>
                <a:t>1</a:t>
              </a:r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AB0DB106-CD14-4694-AB0D-55EE5992FE87}"/>
              </a:ext>
            </a:extLst>
          </p:cNvPr>
          <p:cNvGrpSpPr/>
          <p:nvPr/>
        </p:nvGrpSpPr>
        <p:grpSpPr>
          <a:xfrm>
            <a:off x="5663952" y="2161493"/>
            <a:ext cx="648072" cy="657525"/>
            <a:chOff x="1595501" y="1982139"/>
            <a:chExt cx="648072" cy="657525"/>
          </a:xfrm>
          <a:solidFill>
            <a:srgbClr val="34ACA1"/>
          </a:solidFill>
        </p:grpSpPr>
        <p:sp>
          <p:nvSpPr>
            <p:cNvPr id="15" name="Arco de bloque 14">
              <a:extLst>
                <a:ext uri="{FF2B5EF4-FFF2-40B4-BE49-F238E27FC236}">
                  <a16:creationId xmlns:a16="http://schemas.microsoft.com/office/drawing/2014/main" id="{7BFAF857-07B9-4911-941E-EF36FC9A8AEB}"/>
                </a:ext>
              </a:extLst>
            </p:cNvPr>
            <p:cNvSpPr/>
            <p:nvPr/>
          </p:nvSpPr>
          <p:spPr>
            <a:xfrm>
              <a:off x="1595501" y="1982139"/>
              <a:ext cx="648072" cy="657525"/>
            </a:xfrm>
            <a:prstGeom prst="blockArc">
              <a:avLst>
                <a:gd name="adj1" fmla="val 12510715"/>
                <a:gd name="adj2" fmla="val 19451786"/>
                <a:gd name="adj3" fmla="val 5962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5EB9A3F9-C124-4096-AA37-97E2790696FE}"/>
                </a:ext>
              </a:extLst>
            </p:cNvPr>
            <p:cNvSpPr txBox="1"/>
            <p:nvPr/>
          </p:nvSpPr>
          <p:spPr>
            <a:xfrm>
              <a:off x="1775520" y="2132856"/>
              <a:ext cx="2878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dirty="0">
                  <a:latin typeface="Segoe UI Black" panose="020B0A02040204020203" pitchFamily="34" charset="0"/>
                  <a:ea typeface="Segoe UI Black" panose="020B0A02040204020203" pitchFamily="34" charset="0"/>
                </a:rPr>
                <a:t>2</a:t>
              </a:r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D92FA1E5-77DC-45FD-B201-E25338B06F4C}"/>
              </a:ext>
            </a:extLst>
          </p:cNvPr>
          <p:cNvGrpSpPr/>
          <p:nvPr/>
        </p:nvGrpSpPr>
        <p:grpSpPr>
          <a:xfrm>
            <a:off x="8076219" y="2146101"/>
            <a:ext cx="648072" cy="657525"/>
            <a:chOff x="1595501" y="1982139"/>
            <a:chExt cx="648072" cy="657525"/>
          </a:xfrm>
          <a:solidFill>
            <a:srgbClr val="34ACA1"/>
          </a:solidFill>
        </p:grpSpPr>
        <p:sp>
          <p:nvSpPr>
            <p:cNvPr id="18" name="Arco de bloque 17">
              <a:extLst>
                <a:ext uri="{FF2B5EF4-FFF2-40B4-BE49-F238E27FC236}">
                  <a16:creationId xmlns:a16="http://schemas.microsoft.com/office/drawing/2014/main" id="{3A536E07-D4EE-4ACB-A9E7-2457392E9540}"/>
                </a:ext>
              </a:extLst>
            </p:cNvPr>
            <p:cNvSpPr/>
            <p:nvPr/>
          </p:nvSpPr>
          <p:spPr>
            <a:xfrm>
              <a:off x="1595501" y="1982139"/>
              <a:ext cx="648072" cy="657525"/>
            </a:xfrm>
            <a:prstGeom prst="blockArc">
              <a:avLst>
                <a:gd name="adj1" fmla="val 12510715"/>
                <a:gd name="adj2" fmla="val 751954"/>
                <a:gd name="adj3" fmla="val 6186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918AF705-DA29-4EB8-8854-874773C18D67}"/>
                </a:ext>
              </a:extLst>
            </p:cNvPr>
            <p:cNvSpPr txBox="1"/>
            <p:nvPr/>
          </p:nvSpPr>
          <p:spPr>
            <a:xfrm>
              <a:off x="1775520" y="2132856"/>
              <a:ext cx="2878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dirty="0">
                  <a:latin typeface="Segoe UI Black" panose="020B0A02040204020203" pitchFamily="34" charset="0"/>
                  <a:ea typeface="Segoe UI Black" panose="020B0A02040204020203" pitchFamily="34" charset="0"/>
                </a:rPr>
                <a:t>3</a:t>
              </a: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929837EE-7FDC-412C-AA24-71C27E7818AB}"/>
              </a:ext>
            </a:extLst>
          </p:cNvPr>
          <p:cNvGrpSpPr/>
          <p:nvPr/>
        </p:nvGrpSpPr>
        <p:grpSpPr>
          <a:xfrm>
            <a:off x="10200456" y="2152721"/>
            <a:ext cx="648072" cy="657525"/>
            <a:chOff x="1595501" y="1982139"/>
            <a:chExt cx="648072" cy="657525"/>
          </a:xfrm>
          <a:solidFill>
            <a:srgbClr val="34ACA1"/>
          </a:solidFill>
        </p:grpSpPr>
        <p:sp>
          <p:nvSpPr>
            <p:cNvPr id="21" name="Arco de bloque 20">
              <a:extLst>
                <a:ext uri="{FF2B5EF4-FFF2-40B4-BE49-F238E27FC236}">
                  <a16:creationId xmlns:a16="http://schemas.microsoft.com/office/drawing/2014/main" id="{B5B77B17-0FB0-4670-A3B2-CA448B52729F}"/>
                </a:ext>
              </a:extLst>
            </p:cNvPr>
            <p:cNvSpPr/>
            <p:nvPr/>
          </p:nvSpPr>
          <p:spPr>
            <a:xfrm>
              <a:off x="1595501" y="1982139"/>
              <a:ext cx="648072" cy="657525"/>
            </a:xfrm>
            <a:prstGeom prst="blockArc">
              <a:avLst>
                <a:gd name="adj1" fmla="val 12510715"/>
                <a:gd name="adj2" fmla="val 4891287"/>
                <a:gd name="adj3" fmla="val 7105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196EB8E2-83C1-400C-81DD-98DCF4BCD3FB}"/>
                </a:ext>
              </a:extLst>
            </p:cNvPr>
            <p:cNvSpPr txBox="1"/>
            <p:nvPr/>
          </p:nvSpPr>
          <p:spPr>
            <a:xfrm>
              <a:off x="1775520" y="2132856"/>
              <a:ext cx="2878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dirty="0">
                  <a:latin typeface="Segoe UI Black" panose="020B0A02040204020203" pitchFamily="34" charset="0"/>
                  <a:ea typeface="Segoe UI Black" panose="020B0A02040204020203" pitchFamily="34" charset="0"/>
                </a:rPr>
                <a:t>4</a:t>
              </a:r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A5328DDD-49E8-4967-AA47-A8D4E82BC5FC}"/>
              </a:ext>
            </a:extLst>
          </p:cNvPr>
          <p:cNvGrpSpPr/>
          <p:nvPr/>
        </p:nvGrpSpPr>
        <p:grpSpPr>
          <a:xfrm>
            <a:off x="1938179" y="3880526"/>
            <a:ext cx="648072" cy="657525"/>
            <a:chOff x="1595501" y="1982139"/>
            <a:chExt cx="648072" cy="657525"/>
          </a:xfrm>
          <a:solidFill>
            <a:srgbClr val="34ACA1"/>
          </a:solidFill>
        </p:grpSpPr>
        <p:sp>
          <p:nvSpPr>
            <p:cNvPr id="24" name="Arco de bloque 23">
              <a:extLst>
                <a:ext uri="{FF2B5EF4-FFF2-40B4-BE49-F238E27FC236}">
                  <a16:creationId xmlns:a16="http://schemas.microsoft.com/office/drawing/2014/main" id="{9D5A6887-65E3-46EB-B699-C681B3557F36}"/>
                </a:ext>
              </a:extLst>
            </p:cNvPr>
            <p:cNvSpPr/>
            <p:nvPr/>
          </p:nvSpPr>
          <p:spPr>
            <a:xfrm>
              <a:off x="1595501" y="1982139"/>
              <a:ext cx="648072" cy="657525"/>
            </a:xfrm>
            <a:prstGeom prst="blockArc">
              <a:avLst>
                <a:gd name="adj1" fmla="val 12510715"/>
                <a:gd name="adj2" fmla="val 7000314"/>
                <a:gd name="adj3" fmla="val 6469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552C83A3-B524-4A8C-9C8E-480A1D36A7E6}"/>
                </a:ext>
              </a:extLst>
            </p:cNvPr>
            <p:cNvSpPr txBox="1"/>
            <p:nvPr/>
          </p:nvSpPr>
          <p:spPr>
            <a:xfrm>
              <a:off x="1775520" y="2132856"/>
              <a:ext cx="2878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dirty="0">
                  <a:latin typeface="Segoe UI Black" panose="020B0A02040204020203" pitchFamily="34" charset="0"/>
                  <a:ea typeface="Segoe UI Black" panose="020B0A02040204020203" pitchFamily="34" charset="0"/>
                </a:rPr>
                <a:t>5</a:t>
              </a:r>
            </a:p>
          </p:txBody>
        </p:sp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F5DB7B45-68AD-4F10-A5B1-5C6D3A965E84}"/>
              </a:ext>
            </a:extLst>
          </p:cNvPr>
          <p:cNvGrpSpPr/>
          <p:nvPr/>
        </p:nvGrpSpPr>
        <p:grpSpPr>
          <a:xfrm>
            <a:off x="6744072" y="3861048"/>
            <a:ext cx="648072" cy="657525"/>
            <a:chOff x="1595501" y="1982139"/>
            <a:chExt cx="648072" cy="657525"/>
          </a:xfrm>
          <a:solidFill>
            <a:srgbClr val="34ACA1"/>
          </a:solidFill>
        </p:grpSpPr>
        <p:sp>
          <p:nvSpPr>
            <p:cNvPr id="30" name="Arco de bloque 29">
              <a:extLst>
                <a:ext uri="{FF2B5EF4-FFF2-40B4-BE49-F238E27FC236}">
                  <a16:creationId xmlns:a16="http://schemas.microsoft.com/office/drawing/2014/main" id="{12097C94-BE54-40F3-8BA4-9DBB67A0EC7B}"/>
                </a:ext>
              </a:extLst>
            </p:cNvPr>
            <p:cNvSpPr/>
            <p:nvPr/>
          </p:nvSpPr>
          <p:spPr>
            <a:xfrm rot="19649463">
              <a:off x="1595501" y="1982139"/>
              <a:ext cx="648072" cy="657525"/>
            </a:xfrm>
            <a:prstGeom prst="blockArc">
              <a:avLst>
                <a:gd name="adj1" fmla="val 12510715"/>
                <a:gd name="adj2" fmla="val 12467426"/>
                <a:gd name="adj3" fmla="val 4988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012A79C1-2D35-4ABF-B164-18D70D0D2634}"/>
                </a:ext>
              </a:extLst>
            </p:cNvPr>
            <p:cNvSpPr txBox="1"/>
            <p:nvPr/>
          </p:nvSpPr>
          <p:spPr>
            <a:xfrm>
              <a:off x="1775520" y="2132856"/>
              <a:ext cx="2878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dirty="0">
                  <a:latin typeface="Segoe UI Black" panose="020B0A02040204020203" pitchFamily="34" charset="0"/>
                  <a:ea typeface="Segoe UI Black" panose="020B0A02040204020203" pitchFamily="34" charset="0"/>
                </a:rPr>
                <a:t>7</a:t>
              </a:r>
            </a:p>
          </p:txBody>
        </p:sp>
      </p:grpSp>
      <p:sp>
        <p:nvSpPr>
          <p:cNvPr id="40" name="Rectángulo 39">
            <a:extLst>
              <a:ext uri="{FF2B5EF4-FFF2-40B4-BE49-F238E27FC236}">
                <a16:creationId xmlns:a16="http://schemas.microsoft.com/office/drawing/2014/main" id="{1D112A64-DEB7-40ED-A8C6-AB7B828D5A19}"/>
              </a:ext>
            </a:extLst>
          </p:cNvPr>
          <p:cNvSpPr/>
          <p:nvPr/>
        </p:nvSpPr>
        <p:spPr>
          <a:xfrm>
            <a:off x="3045339" y="2890115"/>
            <a:ext cx="12643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Arial Nova" panose="020B0504020202020204" pitchFamily="34" charset="0"/>
              </a:rPr>
              <a:t>Introduction</a:t>
            </a:r>
            <a:endParaRPr lang="es-CO" dirty="0">
              <a:latin typeface="Arial Nova" panose="020B0504020202020204" pitchFamily="34" charset="0"/>
            </a:endParaRP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5F0CACB6-8D99-422C-A4A1-BA204E4E66BB}"/>
              </a:ext>
            </a:extLst>
          </p:cNvPr>
          <p:cNvSpPr/>
          <p:nvPr/>
        </p:nvSpPr>
        <p:spPr>
          <a:xfrm>
            <a:off x="5324230" y="2767005"/>
            <a:ext cx="14992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 Nova" panose="020B0504020202020204" pitchFamily="34" charset="0"/>
              </a:rPr>
              <a:t>Problem statement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399F6731-B27E-4B36-85DA-9CDE5CC5B382}"/>
              </a:ext>
            </a:extLst>
          </p:cNvPr>
          <p:cNvSpPr/>
          <p:nvPr/>
        </p:nvSpPr>
        <p:spPr>
          <a:xfrm>
            <a:off x="7653527" y="2767005"/>
            <a:ext cx="15410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 Nova" panose="020B0504020202020204" pitchFamily="34" charset="0"/>
              </a:rPr>
              <a:t>Theoretical background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75DCAACF-051F-4047-90C8-14A2D59D2E9C}"/>
              </a:ext>
            </a:extLst>
          </p:cNvPr>
          <p:cNvSpPr/>
          <p:nvPr/>
        </p:nvSpPr>
        <p:spPr>
          <a:xfrm>
            <a:off x="9525000" y="2767005"/>
            <a:ext cx="21577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00" dirty="0">
                <a:latin typeface="Arial Nova" panose="020B0504020202020204" pitchFamily="34" charset="0"/>
              </a:rPr>
              <a:t>Materials and Methods</a:t>
            </a:r>
            <a:endParaRPr lang="es-CO" sz="1600" dirty="0">
              <a:latin typeface="Arial Nova" panose="020B0504020202020204" pitchFamily="34" charset="0"/>
            </a:endParaRP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9F0F0DC2-89DF-4576-9330-F7FBE5556908}"/>
              </a:ext>
            </a:extLst>
          </p:cNvPr>
          <p:cNvSpPr/>
          <p:nvPr/>
        </p:nvSpPr>
        <p:spPr>
          <a:xfrm>
            <a:off x="1334198" y="4615101"/>
            <a:ext cx="17111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dirty="0" err="1">
                <a:latin typeface="Arial Nova" panose="020B0504020202020204" pitchFamily="34" charset="0"/>
              </a:rPr>
              <a:t>Results</a:t>
            </a:r>
            <a:endParaRPr lang="es-CO" sz="1600" dirty="0">
              <a:latin typeface="Arial Nova" panose="020B0504020202020204" pitchFamily="34" charset="0"/>
            </a:endParaRP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936841F3-E6CD-4D2B-9482-91BBE167D1AA}"/>
              </a:ext>
            </a:extLst>
          </p:cNvPr>
          <p:cNvSpPr/>
          <p:nvPr/>
        </p:nvSpPr>
        <p:spPr>
          <a:xfrm>
            <a:off x="3713143" y="4615101"/>
            <a:ext cx="18936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dirty="0" err="1">
                <a:latin typeface="Arial Nova" panose="020B0504020202020204" pitchFamily="34" charset="0"/>
              </a:rPr>
              <a:t>Discussion</a:t>
            </a:r>
            <a:endParaRPr lang="es-CO" sz="1600" dirty="0">
              <a:latin typeface="Arial Nova" panose="020B0504020202020204" pitchFamily="34" charset="0"/>
            </a:endParaRP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05254E02-DDDF-4640-9109-03AC8E0068E4}"/>
              </a:ext>
            </a:extLst>
          </p:cNvPr>
          <p:cNvSpPr/>
          <p:nvPr/>
        </p:nvSpPr>
        <p:spPr>
          <a:xfrm>
            <a:off x="6420425" y="4596883"/>
            <a:ext cx="12951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600" dirty="0" err="1">
                <a:latin typeface="Arial Nova" panose="020B0504020202020204" pitchFamily="34" charset="0"/>
              </a:rPr>
              <a:t>Conclusions</a:t>
            </a:r>
            <a:endParaRPr lang="es-CO" sz="1600" dirty="0">
              <a:latin typeface="Arial Nova" panose="020B0504020202020204" pitchFamily="34" charset="0"/>
            </a:endParaRPr>
          </a:p>
        </p:txBody>
      </p:sp>
      <p:sp>
        <p:nvSpPr>
          <p:cNvPr id="47" name="Marcador de número de diapositiva 1">
            <a:extLst>
              <a:ext uri="{FF2B5EF4-FFF2-40B4-BE49-F238E27FC236}">
                <a16:creationId xmlns:a16="http://schemas.microsoft.com/office/drawing/2014/main" id="{C0C42B29-E669-465C-B5A3-8ADB6660C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82496"/>
            <a:ext cx="492629" cy="365125"/>
          </a:xfrm>
        </p:spPr>
        <p:txBody>
          <a:bodyPr vert="horz" lIns="91440" tIns="45720" rIns="91440" bIns="45720" rtlCol="0" anchor="ctr"/>
          <a:lstStyle/>
          <a:p>
            <a:pPr algn="l"/>
            <a:fld id="{00000000-1234-1234-1234-123412341234}" type="slidenum">
              <a:rPr lang="es-CO" sz="1200">
                <a:latin typeface="Arial Nova" panose="020B0504020202020204" pitchFamily="34" charset="0"/>
              </a:rPr>
              <a:pPr algn="l"/>
              <a:t>3</a:t>
            </a:fld>
            <a:endParaRPr lang="es-CO" sz="1200" dirty="0">
              <a:latin typeface="Arial Nova" panose="020B0504020202020204" pitchFamily="34" charset="0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63AF3E8A-E37B-425F-852C-07CEDC526B44}"/>
              </a:ext>
            </a:extLst>
          </p:cNvPr>
          <p:cNvGrpSpPr/>
          <p:nvPr/>
        </p:nvGrpSpPr>
        <p:grpSpPr>
          <a:xfrm>
            <a:off x="9196112" y="5887573"/>
            <a:ext cx="2076918" cy="419202"/>
            <a:chOff x="9196112" y="5887573"/>
            <a:chExt cx="2076918" cy="419202"/>
          </a:xfrm>
        </p:grpSpPr>
        <p:pic>
          <p:nvPicPr>
            <p:cNvPr id="48" name="Imagen 47">
              <a:extLst>
                <a:ext uri="{FF2B5EF4-FFF2-40B4-BE49-F238E27FC236}">
                  <a16:creationId xmlns:a16="http://schemas.microsoft.com/office/drawing/2014/main" id="{3BE2EEE7-1F83-42CF-A83E-614B0CAE93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96112" y="5920408"/>
              <a:ext cx="985121" cy="353532"/>
            </a:xfrm>
            <a:prstGeom prst="rect">
              <a:avLst/>
            </a:prstGeom>
          </p:spPr>
        </p:pic>
        <p:pic>
          <p:nvPicPr>
            <p:cNvPr id="49" name="Picture 2" descr="Universidad Nacional de Colombia - Aranda Software">
              <a:extLst>
                <a:ext uri="{FF2B5EF4-FFF2-40B4-BE49-F238E27FC236}">
                  <a16:creationId xmlns:a16="http://schemas.microsoft.com/office/drawing/2014/main" id="{E146E19F-2071-476E-87AF-95DFD2A51B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87908" y="5887573"/>
              <a:ext cx="985122" cy="419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29575CAD-D3B1-4C70-B911-999789BAB11A}"/>
              </a:ext>
            </a:extLst>
          </p:cNvPr>
          <p:cNvGrpSpPr/>
          <p:nvPr/>
        </p:nvGrpSpPr>
        <p:grpSpPr>
          <a:xfrm>
            <a:off x="4367808" y="3861047"/>
            <a:ext cx="648072" cy="657525"/>
            <a:chOff x="1595501" y="1982139"/>
            <a:chExt cx="648072" cy="657525"/>
          </a:xfrm>
          <a:solidFill>
            <a:srgbClr val="34ACA1"/>
          </a:solidFill>
        </p:grpSpPr>
        <p:sp>
          <p:nvSpPr>
            <p:cNvPr id="27" name="Arco de bloque 26">
              <a:extLst>
                <a:ext uri="{FF2B5EF4-FFF2-40B4-BE49-F238E27FC236}">
                  <a16:creationId xmlns:a16="http://schemas.microsoft.com/office/drawing/2014/main" id="{647B5FAA-8237-45B9-870D-D8D1E57D7782}"/>
                </a:ext>
              </a:extLst>
            </p:cNvPr>
            <p:cNvSpPr/>
            <p:nvPr/>
          </p:nvSpPr>
          <p:spPr>
            <a:xfrm>
              <a:off x="1595501" y="1982139"/>
              <a:ext cx="648072" cy="657525"/>
            </a:xfrm>
            <a:prstGeom prst="blockArc">
              <a:avLst>
                <a:gd name="adj1" fmla="val 12510715"/>
                <a:gd name="adj2" fmla="val 9349948"/>
                <a:gd name="adj3" fmla="val 6676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1FAE95D7-83A3-4364-A3A0-A0DFBC95DFCC}"/>
                </a:ext>
              </a:extLst>
            </p:cNvPr>
            <p:cNvSpPr txBox="1"/>
            <p:nvPr/>
          </p:nvSpPr>
          <p:spPr>
            <a:xfrm>
              <a:off x="1775520" y="2132856"/>
              <a:ext cx="2878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dirty="0">
                  <a:latin typeface="Segoe UI Black" panose="020B0A02040204020203" pitchFamily="34" charset="0"/>
                  <a:ea typeface="Segoe UI Black" panose="020B0A02040204020203" pitchFamily="34" charset="0"/>
                </a:rPr>
                <a:t>6</a:t>
              </a:r>
            </a:p>
          </p:txBody>
        </p:sp>
      </p:grpSp>
      <p:pic>
        <p:nvPicPr>
          <p:cNvPr id="50" name="Picture 8" descr="Universidad Santo Tomas | Red AcadÃ©mica de DiseÃ±o">
            <a:extLst>
              <a:ext uri="{FF2B5EF4-FFF2-40B4-BE49-F238E27FC236}">
                <a16:creationId xmlns:a16="http://schemas.microsoft.com/office/drawing/2014/main" id="{3800BC7A-2CF8-4837-A687-AD225A03CC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33"/>
          <a:stretch/>
        </p:blipFill>
        <p:spPr bwMode="auto">
          <a:xfrm>
            <a:off x="11273030" y="5801508"/>
            <a:ext cx="560211" cy="59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84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405"/>
    </mc:Choice>
    <mc:Fallback xmlns="">
      <p:transition spd="slow" advTm="4040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FDB411D-4A55-4EF8-9A5E-FB20D892EDCC}"/>
              </a:ext>
            </a:extLst>
          </p:cNvPr>
          <p:cNvSpPr txBox="1"/>
          <p:nvPr/>
        </p:nvSpPr>
        <p:spPr>
          <a:xfrm>
            <a:off x="2946261" y="544054"/>
            <a:ext cx="9234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Electronic </a:t>
            </a:r>
            <a:r>
              <a:rPr lang="es-CO" sz="3600" b="1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tongue</a:t>
            </a:r>
            <a:r>
              <a:rPr lang="es-CO" sz="3600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 sensor array</a:t>
            </a:r>
            <a:endParaRPr kumimoji="0" lang="es-CO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44" name="Marcador de número de diapositiva 1">
            <a:extLst>
              <a:ext uri="{FF2B5EF4-FFF2-40B4-BE49-F238E27FC236}">
                <a16:creationId xmlns:a16="http://schemas.microsoft.com/office/drawing/2014/main" id="{4CA6E206-0923-4C7E-9B9F-AA138C08E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82496"/>
            <a:ext cx="492629" cy="365125"/>
          </a:xfrm>
        </p:spPr>
        <p:txBody>
          <a:bodyPr vert="horz" lIns="91440" tIns="45720" rIns="91440" bIns="45720" rtlCol="0" anchor="ctr"/>
          <a:lstStyle/>
          <a:p>
            <a:pPr algn="l"/>
            <a:fld id="{00000000-1234-1234-1234-123412341234}" type="slidenum">
              <a:rPr lang="es-CO" sz="1200">
                <a:latin typeface="Arial Nova" panose="020B0504020202020204" pitchFamily="34" charset="0"/>
              </a:rPr>
              <a:pPr algn="l"/>
              <a:t>4</a:t>
            </a:fld>
            <a:endParaRPr lang="es-CO" sz="1200" dirty="0">
              <a:latin typeface="Arial Nova" panose="020B0504020202020204" pitchFamily="34" charset="0"/>
            </a:endParaRPr>
          </a:p>
        </p:txBody>
      </p:sp>
      <p:grpSp>
        <p:nvGrpSpPr>
          <p:cNvPr id="33" name="Grupo 32">
            <a:extLst>
              <a:ext uri="{FF2B5EF4-FFF2-40B4-BE49-F238E27FC236}">
                <a16:creationId xmlns:a16="http://schemas.microsoft.com/office/drawing/2014/main" id="{D84FFF6C-B376-4085-8E19-BC104AEB8400}"/>
              </a:ext>
            </a:extLst>
          </p:cNvPr>
          <p:cNvGrpSpPr/>
          <p:nvPr/>
        </p:nvGrpSpPr>
        <p:grpSpPr>
          <a:xfrm>
            <a:off x="9192344" y="5984499"/>
            <a:ext cx="2076918" cy="419202"/>
            <a:chOff x="9196112" y="5887573"/>
            <a:chExt cx="2076918" cy="419202"/>
          </a:xfrm>
        </p:grpSpPr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7D86579E-0279-4CB4-94AF-97C2F53A1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96112" y="5920408"/>
              <a:ext cx="985121" cy="353532"/>
            </a:xfrm>
            <a:prstGeom prst="rect">
              <a:avLst/>
            </a:prstGeom>
          </p:spPr>
        </p:pic>
        <p:pic>
          <p:nvPicPr>
            <p:cNvPr id="45" name="Picture 2" descr="Universidad Nacional de Colombia - Aranda Software">
              <a:extLst>
                <a:ext uri="{FF2B5EF4-FFF2-40B4-BE49-F238E27FC236}">
                  <a16:creationId xmlns:a16="http://schemas.microsoft.com/office/drawing/2014/main" id="{38C73B9D-2B32-4140-A476-2E813EA0B6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87908" y="5887573"/>
              <a:ext cx="985122" cy="419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681C9B6F-B58B-4288-9693-4CFCD42DC5D2}"/>
              </a:ext>
            </a:extLst>
          </p:cNvPr>
          <p:cNvGrpSpPr/>
          <p:nvPr/>
        </p:nvGrpSpPr>
        <p:grpSpPr>
          <a:xfrm>
            <a:off x="125409" y="444515"/>
            <a:ext cx="2599860" cy="748988"/>
            <a:chOff x="125409" y="444515"/>
            <a:chExt cx="2599860" cy="748988"/>
          </a:xfrm>
          <a:solidFill>
            <a:srgbClr val="34ACA1"/>
          </a:solidFill>
        </p:grpSpPr>
        <p:grpSp>
          <p:nvGrpSpPr>
            <p:cNvPr id="27" name="Google Shape;1397;p64">
              <a:extLst>
                <a:ext uri="{FF2B5EF4-FFF2-40B4-BE49-F238E27FC236}">
                  <a16:creationId xmlns:a16="http://schemas.microsoft.com/office/drawing/2014/main" id="{72D5130B-A6AC-4D15-9983-5306E517526C}"/>
                </a:ext>
              </a:extLst>
            </p:cNvPr>
            <p:cNvGrpSpPr/>
            <p:nvPr/>
          </p:nvGrpSpPr>
          <p:grpSpPr>
            <a:xfrm>
              <a:off x="125409" y="444515"/>
              <a:ext cx="2358373" cy="748988"/>
              <a:chOff x="4411970" y="4340222"/>
              <a:chExt cx="779467" cy="242683"/>
            </a:xfrm>
            <a:grpFill/>
          </p:grpSpPr>
          <p:sp>
            <p:nvSpPr>
              <p:cNvPr id="30" name="Google Shape;1398;p64">
                <a:extLst>
                  <a:ext uri="{FF2B5EF4-FFF2-40B4-BE49-F238E27FC236}">
                    <a16:creationId xmlns:a16="http://schemas.microsoft.com/office/drawing/2014/main" id="{51BA7F9F-2530-441E-A16E-06B32EF49FA5}"/>
                  </a:ext>
                </a:extLst>
              </p:cNvPr>
              <p:cNvSpPr/>
              <p:nvPr/>
            </p:nvSpPr>
            <p:spPr>
              <a:xfrm>
                <a:off x="4411970" y="4340222"/>
                <a:ext cx="121370" cy="121370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2688" extrusionOk="0">
                    <a:moveTo>
                      <a:pt x="2688" y="1"/>
                    </a:moveTo>
                    <a:cubicBezTo>
                      <a:pt x="1205" y="1"/>
                      <a:pt x="1" y="1203"/>
                      <a:pt x="1" y="2688"/>
                    </a:cubicBezTo>
                    <a:lnTo>
                      <a:pt x="379" y="2688"/>
                    </a:lnTo>
                    <a:cubicBezTo>
                      <a:pt x="379" y="1411"/>
                      <a:pt x="1413" y="379"/>
                      <a:pt x="2688" y="379"/>
                    </a:cubicBezTo>
                    <a:lnTo>
                      <a:pt x="268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399;p64">
                <a:extLst>
                  <a:ext uri="{FF2B5EF4-FFF2-40B4-BE49-F238E27FC236}">
                    <a16:creationId xmlns:a16="http://schemas.microsoft.com/office/drawing/2014/main" id="{0DE5FEBF-4A24-4D1E-B554-A04B75C0F1B8}"/>
                  </a:ext>
                </a:extLst>
              </p:cNvPr>
              <p:cNvSpPr/>
              <p:nvPr/>
            </p:nvSpPr>
            <p:spPr>
              <a:xfrm>
                <a:off x="4457032" y="4385284"/>
                <a:ext cx="152661" cy="152615"/>
              </a:xfrm>
              <a:custGeom>
                <a:avLst/>
                <a:gdLst/>
                <a:ahLst/>
                <a:cxnLst/>
                <a:rect l="l" t="t" r="r" b="b"/>
                <a:pathLst>
                  <a:path w="3381" h="3380" extrusionOk="0">
                    <a:moveTo>
                      <a:pt x="1690" y="0"/>
                    </a:moveTo>
                    <a:cubicBezTo>
                      <a:pt x="756" y="0"/>
                      <a:pt x="0" y="756"/>
                      <a:pt x="0" y="1690"/>
                    </a:cubicBezTo>
                    <a:cubicBezTo>
                      <a:pt x="0" y="2623"/>
                      <a:pt x="756" y="3379"/>
                      <a:pt x="1690" y="3379"/>
                    </a:cubicBezTo>
                    <a:cubicBezTo>
                      <a:pt x="2623" y="3379"/>
                      <a:pt x="3381" y="2623"/>
                      <a:pt x="3381" y="1690"/>
                    </a:cubicBezTo>
                    <a:cubicBezTo>
                      <a:pt x="3381" y="756"/>
                      <a:pt x="2623" y="0"/>
                      <a:pt x="1690" y="0"/>
                    </a:cubicBezTo>
                    <a:close/>
                  </a:path>
                </a:pathLst>
              </a:custGeom>
              <a:grpFill/>
              <a:ln w="6350">
                <a:solidFill>
                  <a:srgbClr val="C6B896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400;p64">
                <a:extLst>
                  <a:ext uri="{FF2B5EF4-FFF2-40B4-BE49-F238E27FC236}">
                    <a16:creationId xmlns:a16="http://schemas.microsoft.com/office/drawing/2014/main" id="{B16CD1AB-37C2-41A0-BA83-7FE4EE4B6D52}"/>
                  </a:ext>
                </a:extLst>
              </p:cNvPr>
              <p:cNvSpPr/>
              <p:nvPr/>
            </p:nvSpPr>
            <p:spPr>
              <a:xfrm>
                <a:off x="4533392" y="4383749"/>
                <a:ext cx="658046" cy="199155"/>
              </a:xfrm>
              <a:custGeom>
                <a:avLst/>
                <a:gdLst/>
                <a:ahLst/>
                <a:cxnLst/>
                <a:rect l="l" t="t" r="r" b="b"/>
                <a:pathLst>
                  <a:path w="16511" h="4997" extrusionOk="0">
                    <a:moveTo>
                      <a:pt x="4619" y="1"/>
                    </a:moveTo>
                    <a:cubicBezTo>
                      <a:pt x="3342" y="1"/>
                      <a:pt x="2309" y="1035"/>
                      <a:pt x="2309" y="2310"/>
                    </a:cubicBezTo>
                    <a:cubicBezTo>
                      <a:pt x="2309" y="3586"/>
                      <a:pt x="1275" y="4619"/>
                      <a:pt x="0" y="4619"/>
                    </a:cubicBezTo>
                    <a:lnTo>
                      <a:pt x="0" y="4997"/>
                    </a:lnTo>
                    <a:cubicBezTo>
                      <a:pt x="482" y="4997"/>
                      <a:pt x="958" y="4867"/>
                      <a:pt x="1373" y="4619"/>
                    </a:cubicBezTo>
                    <a:lnTo>
                      <a:pt x="14185" y="4619"/>
                    </a:lnTo>
                    <a:cubicBezTo>
                      <a:pt x="15472" y="4619"/>
                      <a:pt x="16510" y="3567"/>
                      <a:pt x="16494" y="2279"/>
                    </a:cubicBezTo>
                    <a:cubicBezTo>
                      <a:pt x="16478" y="1006"/>
                      <a:pt x="15399" y="1"/>
                      <a:pt x="1412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593E1FAF-79CF-43F5-8233-031807316C0E}"/>
                </a:ext>
              </a:extLst>
            </p:cNvPr>
            <p:cNvSpPr txBox="1"/>
            <p:nvPr/>
          </p:nvSpPr>
          <p:spPr>
            <a:xfrm>
              <a:off x="335360" y="630213"/>
              <a:ext cx="310781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CO" dirty="0">
                  <a:latin typeface="Segoe UI Black" panose="020B0A02040204020203" pitchFamily="34" charset="0"/>
                  <a:ea typeface="Segoe UI Black" panose="020B0A02040204020203" pitchFamily="34" charset="0"/>
                </a:rPr>
                <a:t>1</a:t>
              </a:r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22746F08-666E-490D-8E2A-6C9AD9977CEA}"/>
                </a:ext>
              </a:extLst>
            </p:cNvPr>
            <p:cNvSpPr txBox="1"/>
            <p:nvPr/>
          </p:nvSpPr>
          <p:spPr>
            <a:xfrm>
              <a:off x="838696" y="665491"/>
              <a:ext cx="1886573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CO" dirty="0" err="1">
                  <a:solidFill>
                    <a:schemeClr val="bg1"/>
                  </a:solidFill>
                  <a:latin typeface="Arial Nova" panose="020B0504020202020204" pitchFamily="34" charset="0"/>
                  <a:ea typeface="Segoe UI Black" panose="020B0A02040204020203" pitchFamily="34" charset="0"/>
                </a:rPr>
                <a:t>Introduction</a:t>
              </a:r>
              <a:endParaRPr lang="es-CO" dirty="0">
                <a:solidFill>
                  <a:schemeClr val="bg1"/>
                </a:solidFill>
                <a:latin typeface="Arial Nova" panose="020B0504020202020204" pitchFamily="34" charset="0"/>
                <a:ea typeface="Segoe UI Black" panose="020B0A02040204020203" pitchFamily="34" charset="0"/>
              </a:endParaRPr>
            </a:p>
          </p:txBody>
        </p:sp>
      </p:grpSp>
      <p:pic>
        <p:nvPicPr>
          <p:cNvPr id="9" name="Imagen 8" descr="Imagen que contiene interior, tabla, pequeño, taza&#10;&#10;Descripción generada automáticamente">
            <a:extLst>
              <a:ext uri="{FF2B5EF4-FFF2-40B4-BE49-F238E27FC236}">
                <a16:creationId xmlns:a16="http://schemas.microsoft.com/office/drawing/2014/main" id="{3A590297-1F7E-4B2C-8444-50FDA2E392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338" y="1732344"/>
            <a:ext cx="5808824" cy="4019161"/>
          </a:xfrm>
          <a:prstGeom prst="rect">
            <a:avLst/>
          </a:prstGeom>
        </p:spPr>
      </p:pic>
      <p:pic>
        <p:nvPicPr>
          <p:cNvPr id="15" name="Picture 8" descr="Universidad Santo Tomas | Red AcadÃ©mica de DiseÃ±o">
            <a:extLst>
              <a:ext uri="{FF2B5EF4-FFF2-40B4-BE49-F238E27FC236}">
                <a16:creationId xmlns:a16="http://schemas.microsoft.com/office/drawing/2014/main" id="{C3AB2C93-D1FF-442B-80CD-CB5A7BEC2D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33"/>
          <a:stretch/>
        </p:blipFill>
        <p:spPr bwMode="auto">
          <a:xfrm>
            <a:off x="11296429" y="5934013"/>
            <a:ext cx="560211" cy="59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280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FDB411D-4A55-4EF8-9A5E-FB20D892EDCC}"/>
              </a:ext>
            </a:extLst>
          </p:cNvPr>
          <p:cNvSpPr txBox="1"/>
          <p:nvPr/>
        </p:nvSpPr>
        <p:spPr>
          <a:xfrm>
            <a:off x="2946261" y="544054"/>
            <a:ext cx="9234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High </a:t>
            </a:r>
            <a:r>
              <a:rPr lang="es-CO" sz="3600" b="1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amount</a:t>
            </a:r>
            <a:r>
              <a:rPr lang="es-CO" sz="3600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s-CO" sz="3600" b="1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of</a:t>
            </a:r>
            <a:r>
              <a:rPr lang="es-CO" sz="3600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 data</a:t>
            </a:r>
            <a:endParaRPr kumimoji="0" lang="es-CO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44" name="Marcador de número de diapositiva 1">
            <a:extLst>
              <a:ext uri="{FF2B5EF4-FFF2-40B4-BE49-F238E27FC236}">
                <a16:creationId xmlns:a16="http://schemas.microsoft.com/office/drawing/2014/main" id="{4CA6E206-0923-4C7E-9B9F-AA138C08E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82496"/>
            <a:ext cx="492629" cy="365125"/>
          </a:xfrm>
        </p:spPr>
        <p:txBody>
          <a:bodyPr vert="horz" lIns="91440" tIns="45720" rIns="91440" bIns="45720" rtlCol="0" anchor="ctr"/>
          <a:lstStyle/>
          <a:p>
            <a:pPr algn="l"/>
            <a:fld id="{00000000-1234-1234-1234-123412341234}" type="slidenum">
              <a:rPr lang="es-CO" sz="1200">
                <a:latin typeface="Arial Nova" panose="020B0504020202020204" pitchFamily="34" charset="0"/>
              </a:rPr>
              <a:pPr algn="l"/>
              <a:t>5</a:t>
            </a:fld>
            <a:endParaRPr lang="es-CO" sz="1200" dirty="0">
              <a:latin typeface="Arial Nova" panose="020B0504020202020204" pitchFamily="34" charset="0"/>
            </a:endParaRPr>
          </a:p>
        </p:txBody>
      </p:sp>
      <p:grpSp>
        <p:nvGrpSpPr>
          <p:cNvPr id="33" name="Grupo 32">
            <a:extLst>
              <a:ext uri="{FF2B5EF4-FFF2-40B4-BE49-F238E27FC236}">
                <a16:creationId xmlns:a16="http://schemas.microsoft.com/office/drawing/2014/main" id="{D84FFF6C-B376-4085-8E19-BC104AEB8400}"/>
              </a:ext>
            </a:extLst>
          </p:cNvPr>
          <p:cNvGrpSpPr/>
          <p:nvPr/>
        </p:nvGrpSpPr>
        <p:grpSpPr>
          <a:xfrm>
            <a:off x="9192344" y="5984499"/>
            <a:ext cx="2076918" cy="419202"/>
            <a:chOff x="9196112" y="5887573"/>
            <a:chExt cx="2076918" cy="419202"/>
          </a:xfrm>
        </p:grpSpPr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7D86579E-0279-4CB4-94AF-97C2F53A1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96112" y="5920408"/>
              <a:ext cx="985121" cy="353532"/>
            </a:xfrm>
            <a:prstGeom prst="rect">
              <a:avLst/>
            </a:prstGeom>
          </p:spPr>
        </p:pic>
        <p:pic>
          <p:nvPicPr>
            <p:cNvPr id="45" name="Picture 2" descr="Universidad Nacional de Colombia - Aranda Software">
              <a:extLst>
                <a:ext uri="{FF2B5EF4-FFF2-40B4-BE49-F238E27FC236}">
                  <a16:creationId xmlns:a16="http://schemas.microsoft.com/office/drawing/2014/main" id="{38C73B9D-2B32-4140-A476-2E813EA0B6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87908" y="5887573"/>
              <a:ext cx="985122" cy="419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D58047E8-6290-4709-9BC7-08ACE959C0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5560" y="1149089"/>
            <a:ext cx="7656537" cy="3046068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01452E0-3AF3-4D89-BCD6-4EBE7AAC9DB8}"/>
              </a:ext>
            </a:extLst>
          </p:cNvPr>
          <p:cNvSpPr txBox="1"/>
          <p:nvPr/>
        </p:nvSpPr>
        <p:spPr>
          <a:xfrm>
            <a:off x="10094574" y="5524506"/>
            <a:ext cx="1835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Zhang et al., 2018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5B9E8644-044F-4EEB-89BD-28F97FED3704}"/>
              </a:ext>
            </a:extLst>
          </p:cNvPr>
          <p:cNvGrpSpPr/>
          <p:nvPr/>
        </p:nvGrpSpPr>
        <p:grpSpPr>
          <a:xfrm>
            <a:off x="0" y="391094"/>
            <a:ext cx="2887656" cy="748985"/>
            <a:chOff x="125410" y="444517"/>
            <a:chExt cx="2887656" cy="748985"/>
          </a:xfrm>
          <a:solidFill>
            <a:srgbClr val="34ACA1"/>
          </a:solidFill>
        </p:grpSpPr>
        <p:grpSp>
          <p:nvGrpSpPr>
            <p:cNvPr id="18" name="Google Shape;1397;p64">
              <a:extLst>
                <a:ext uri="{FF2B5EF4-FFF2-40B4-BE49-F238E27FC236}">
                  <a16:creationId xmlns:a16="http://schemas.microsoft.com/office/drawing/2014/main" id="{4E317289-937A-4C84-9A1D-3DA839F71C79}"/>
                </a:ext>
              </a:extLst>
            </p:cNvPr>
            <p:cNvGrpSpPr/>
            <p:nvPr/>
          </p:nvGrpSpPr>
          <p:grpSpPr>
            <a:xfrm>
              <a:off x="125410" y="444517"/>
              <a:ext cx="2802238" cy="748985"/>
              <a:chOff x="4411970" y="4340222"/>
              <a:chExt cx="926169" cy="242682"/>
            </a:xfrm>
            <a:grpFill/>
          </p:grpSpPr>
          <p:sp>
            <p:nvSpPr>
              <p:cNvPr id="21" name="Google Shape;1398;p64">
                <a:extLst>
                  <a:ext uri="{FF2B5EF4-FFF2-40B4-BE49-F238E27FC236}">
                    <a16:creationId xmlns:a16="http://schemas.microsoft.com/office/drawing/2014/main" id="{F5F9AF77-6D78-4CC5-9832-DA382CC5252D}"/>
                  </a:ext>
                </a:extLst>
              </p:cNvPr>
              <p:cNvSpPr/>
              <p:nvPr/>
            </p:nvSpPr>
            <p:spPr>
              <a:xfrm>
                <a:off x="4411970" y="4340222"/>
                <a:ext cx="121370" cy="121370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2688" extrusionOk="0">
                    <a:moveTo>
                      <a:pt x="2688" y="1"/>
                    </a:moveTo>
                    <a:cubicBezTo>
                      <a:pt x="1205" y="1"/>
                      <a:pt x="1" y="1203"/>
                      <a:pt x="1" y="2688"/>
                    </a:cubicBezTo>
                    <a:lnTo>
                      <a:pt x="379" y="2688"/>
                    </a:lnTo>
                    <a:cubicBezTo>
                      <a:pt x="379" y="1411"/>
                      <a:pt x="1413" y="379"/>
                      <a:pt x="2688" y="379"/>
                    </a:cubicBezTo>
                    <a:lnTo>
                      <a:pt x="268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399;p64">
                <a:extLst>
                  <a:ext uri="{FF2B5EF4-FFF2-40B4-BE49-F238E27FC236}">
                    <a16:creationId xmlns:a16="http://schemas.microsoft.com/office/drawing/2014/main" id="{E1703386-F5C8-4921-9E03-1BEE6B11B17C}"/>
                  </a:ext>
                </a:extLst>
              </p:cNvPr>
              <p:cNvSpPr/>
              <p:nvPr/>
            </p:nvSpPr>
            <p:spPr>
              <a:xfrm>
                <a:off x="4457032" y="4385284"/>
                <a:ext cx="152661" cy="152615"/>
              </a:xfrm>
              <a:custGeom>
                <a:avLst/>
                <a:gdLst/>
                <a:ahLst/>
                <a:cxnLst/>
                <a:rect l="l" t="t" r="r" b="b"/>
                <a:pathLst>
                  <a:path w="3381" h="3380" extrusionOk="0">
                    <a:moveTo>
                      <a:pt x="1690" y="0"/>
                    </a:moveTo>
                    <a:cubicBezTo>
                      <a:pt x="756" y="0"/>
                      <a:pt x="0" y="756"/>
                      <a:pt x="0" y="1690"/>
                    </a:cubicBezTo>
                    <a:cubicBezTo>
                      <a:pt x="0" y="2623"/>
                      <a:pt x="756" y="3379"/>
                      <a:pt x="1690" y="3379"/>
                    </a:cubicBezTo>
                    <a:cubicBezTo>
                      <a:pt x="2623" y="3379"/>
                      <a:pt x="3381" y="2623"/>
                      <a:pt x="3381" y="1690"/>
                    </a:cubicBezTo>
                    <a:cubicBezTo>
                      <a:pt x="3381" y="756"/>
                      <a:pt x="2623" y="0"/>
                      <a:pt x="1690" y="0"/>
                    </a:cubicBezTo>
                    <a:close/>
                  </a:path>
                </a:pathLst>
              </a:custGeom>
              <a:grpFill/>
              <a:ln w="6350">
                <a:solidFill>
                  <a:srgbClr val="C6B896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400;p64">
                <a:extLst>
                  <a:ext uri="{FF2B5EF4-FFF2-40B4-BE49-F238E27FC236}">
                    <a16:creationId xmlns:a16="http://schemas.microsoft.com/office/drawing/2014/main" id="{27436786-B4A8-4783-B2E3-94AF922E7AE1}"/>
                  </a:ext>
                </a:extLst>
              </p:cNvPr>
              <p:cNvSpPr/>
              <p:nvPr/>
            </p:nvSpPr>
            <p:spPr>
              <a:xfrm>
                <a:off x="4533392" y="4383749"/>
                <a:ext cx="804747" cy="199155"/>
              </a:xfrm>
              <a:custGeom>
                <a:avLst/>
                <a:gdLst/>
                <a:ahLst/>
                <a:cxnLst/>
                <a:rect l="l" t="t" r="r" b="b"/>
                <a:pathLst>
                  <a:path w="16511" h="4997" extrusionOk="0">
                    <a:moveTo>
                      <a:pt x="4619" y="1"/>
                    </a:moveTo>
                    <a:cubicBezTo>
                      <a:pt x="3342" y="1"/>
                      <a:pt x="2309" y="1035"/>
                      <a:pt x="2309" y="2310"/>
                    </a:cubicBezTo>
                    <a:cubicBezTo>
                      <a:pt x="2309" y="3586"/>
                      <a:pt x="1275" y="4619"/>
                      <a:pt x="0" y="4619"/>
                    </a:cubicBezTo>
                    <a:lnTo>
                      <a:pt x="0" y="4997"/>
                    </a:lnTo>
                    <a:cubicBezTo>
                      <a:pt x="482" y="4997"/>
                      <a:pt x="958" y="4867"/>
                      <a:pt x="1373" y="4619"/>
                    </a:cubicBezTo>
                    <a:lnTo>
                      <a:pt x="14185" y="4619"/>
                    </a:lnTo>
                    <a:cubicBezTo>
                      <a:pt x="15472" y="4619"/>
                      <a:pt x="16510" y="3567"/>
                      <a:pt x="16494" y="2279"/>
                    </a:cubicBezTo>
                    <a:cubicBezTo>
                      <a:pt x="16478" y="1006"/>
                      <a:pt x="15399" y="1"/>
                      <a:pt x="1412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AFA0A3EF-7FCC-453A-8AFE-5D1957AD7CD1}"/>
                </a:ext>
              </a:extLst>
            </p:cNvPr>
            <p:cNvSpPr txBox="1"/>
            <p:nvPr/>
          </p:nvSpPr>
          <p:spPr>
            <a:xfrm>
              <a:off x="335360" y="630213"/>
              <a:ext cx="310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dirty="0">
                  <a:latin typeface="Segoe UI Black" panose="020B0A02040204020203" pitchFamily="34" charset="0"/>
                  <a:ea typeface="Segoe UI Black" panose="020B0A02040204020203" pitchFamily="34" charset="0"/>
                </a:rPr>
                <a:t>2</a:t>
              </a: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7FD3A022-5294-4ECE-A491-A747B1974C7F}"/>
                </a:ext>
              </a:extLst>
            </p:cNvPr>
            <p:cNvSpPr txBox="1"/>
            <p:nvPr/>
          </p:nvSpPr>
          <p:spPr>
            <a:xfrm>
              <a:off x="838696" y="665491"/>
              <a:ext cx="217437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CO" dirty="0" err="1">
                  <a:solidFill>
                    <a:schemeClr val="bg1"/>
                  </a:solidFill>
                  <a:latin typeface="Arial Nova" panose="020B0504020202020204" pitchFamily="34" charset="0"/>
                  <a:ea typeface="Segoe UI Black" panose="020B0A02040204020203" pitchFamily="34" charset="0"/>
                </a:rPr>
                <a:t>Problem</a:t>
              </a:r>
              <a:r>
                <a:rPr lang="es-CO" dirty="0">
                  <a:solidFill>
                    <a:schemeClr val="bg1"/>
                  </a:solidFill>
                  <a:latin typeface="Arial Nova" panose="020B0504020202020204" pitchFamily="34" charset="0"/>
                  <a:ea typeface="Segoe UI Black" panose="020B0A02040204020203" pitchFamily="34" charset="0"/>
                </a:rPr>
                <a:t> </a:t>
              </a:r>
              <a:r>
                <a:rPr lang="es-CO" dirty="0" err="1">
                  <a:solidFill>
                    <a:schemeClr val="bg1"/>
                  </a:solidFill>
                  <a:latin typeface="Arial Nova" panose="020B0504020202020204" pitchFamily="34" charset="0"/>
                  <a:ea typeface="Segoe UI Black" panose="020B0A02040204020203" pitchFamily="34" charset="0"/>
                </a:rPr>
                <a:t>statement</a:t>
              </a:r>
              <a:endParaRPr lang="es-CO" dirty="0">
                <a:solidFill>
                  <a:schemeClr val="bg1"/>
                </a:solidFill>
                <a:latin typeface="Arial Nova" panose="020B0504020202020204" pitchFamily="34" charset="0"/>
                <a:ea typeface="Segoe UI Black" panose="020B0A02040204020203" pitchFamily="34" charset="0"/>
              </a:endParaRPr>
            </a:p>
          </p:txBody>
        </p:sp>
      </p:grp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D46E6585-940F-4EEC-BAA2-0002FAEE24CB}"/>
              </a:ext>
            </a:extLst>
          </p:cNvPr>
          <p:cNvGraphicFramePr>
            <a:graphicFrameLocks noGrp="1"/>
          </p:cNvGraphicFramePr>
          <p:nvPr/>
        </p:nvGraphicFramePr>
        <p:xfrm>
          <a:off x="2639616" y="4432374"/>
          <a:ext cx="2082800" cy="158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35451231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65983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09359847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10879169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4378067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5377362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0363082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8854813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3195551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33624225"/>
                    </a:ext>
                  </a:extLst>
                </a:gridCol>
              </a:tblGrid>
              <a:tr h="168009">
                <a:tc>
                  <a:txBody>
                    <a:bodyPr/>
                    <a:lstStyle/>
                    <a:p>
                      <a:endParaRPr lang="es-CO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0645597"/>
                  </a:ext>
                </a:extLst>
              </a:tr>
              <a:tr h="168009">
                <a:tc>
                  <a:txBody>
                    <a:bodyPr/>
                    <a:lstStyle/>
                    <a:p>
                      <a:endParaRPr lang="es-CO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7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2516073"/>
                  </a:ext>
                </a:extLst>
              </a:tr>
              <a:tr h="168009">
                <a:tc>
                  <a:txBody>
                    <a:bodyPr/>
                    <a:lstStyle/>
                    <a:p>
                      <a:endParaRPr lang="es-CO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152903"/>
                  </a:ext>
                </a:extLst>
              </a:tr>
              <a:tr h="168009">
                <a:tc>
                  <a:txBody>
                    <a:bodyPr/>
                    <a:lstStyle/>
                    <a:p>
                      <a:endParaRPr lang="es-CO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2331861"/>
                  </a:ext>
                </a:extLst>
              </a:tr>
              <a:tr h="168009">
                <a:tc>
                  <a:txBody>
                    <a:bodyPr/>
                    <a:lstStyle/>
                    <a:p>
                      <a:endParaRPr lang="es-CO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708328"/>
                  </a:ext>
                </a:extLst>
              </a:tr>
              <a:tr h="168009">
                <a:tc>
                  <a:txBody>
                    <a:bodyPr/>
                    <a:lstStyle/>
                    <a:p>
                      <a:endParaRPr lang="es-CO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2467283"/>
                  </a:ext>
                </a:extLst>
              </a:tr>
              <a:tr h="168009">
                <a:tc>
                  <a:txBody>
                    <a:bodyPr/>
                    <a:lstStyle/>
                    <a:p>
                      <a:endParaRPr lang="es-CO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1357983"/>
                  </a:ext>
                </a:extLst>
              </a:tr>
              <a:tr h="168009">
                <a:tc>
                  <a:txBody>
                    <a:bodyPr/>
                    <a:lstStyle/>
                    <a:p>
                      <a:endParaRPr lang="es-CO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237443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BE22DA00-B0F6-4499-B72E-492609BB58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4208" y="4763503"/>
            <a:ext cx="904875" cy="704850"/>
          </a:xfrm>
          <a:prstGeom prst="rect">
            <a:avLst/>
          </a:prstGeom>
        </p:spPr>
      </p:pic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2BB8BACD-AC26-40E6-A07E-FBA93DE0ED72}"/>
              </a:ext>
            </a:extLst>
          </p:cNvPr>
          <p:cNvSpPr/>
          <p:nvPr/>
        </p:nvSpPr>
        <p:spPr>
          <a:xfrm>
            <a:off x="5511390" y="4763503"/>
            <a:ext cx="904875" cy="704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5FA3747-2845-47E3-9CD2-F03305CFAE06}"/>
              </a:ext>
            </a:extLst>
          </p:cNvPr>
          <p:cNvSpPr txBox="1"/>
          <p:nvPr/>
        </p:nvSpPr>
        <p:spPr>
          <a:xfrm>
            <a:off x="5240971" y="5524506"/>
            <a:ext cx="2165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err="1"/>
              <a:t>Feature</a:t>
            </a:r>
            <a:r>
              <a:rPr lang="es-CO" sz="1400" dirty="0"/>
              <a:t> </a:t>
            </a:r>
            <a:r>
              <a:rPr lang="es-CO" sz="1400" dirty="0" err="1"/>
              <a:t>Selection</a:t>
            </a:r>
            <a:endParaRPr lang="es-CO" sz="1400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DCA6838-C435-4CE9-B8D0-8E9A56B2466B}"/>
              </a:ext>
            </a:extLst>
          </p:cNvPr>
          <p:cNvSpPr txBox="1"/>
          <p:nvPr/>
        </p:nvSpPr>
        <p:spPr>
          <a:xfrm>
            <a:off x="3746254" y="6006169"/>
            <a:ext cx="2165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/>
              <a:t>114 x 10250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05480D3D-D4D6-4A6D-A321-248966A00F82}"/>
              </a:ext>
            </a:extLst>
          </p:cNvPr>
          <p:cNvSpPr txBox="1"/>
          <p:nvPr/>
        </p:nvSpPr>
        <p:spPr>
          <a:xfrm>
            <a:off x="7228217" y="5401408"/>
            <a:ext cx="2165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/>
              <a:t>114 x ?</a:t>
            </a:r>
          </a:p>
        </p:txBody>
      </p:sp>
      <p:pic>
        <p:nvPicPr>
          <p:cNvPr id="26" name="Picture 8" descr="Universidad Santo Tomas | Red AcadÃ©mica de DiseÃ±o">
            <a:extLst>
              <a:ext uri="{FF2B5EF4-FFF2-40B4-BE49-F238E27FC236}">
                <a16:creationId xmlns:a16="http://schemas.microsoft.com/office/drawing/2014/main" id="{9D9B6DB5-19CA-46FF-B190-2F739CD0B1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33"/>
          <a:stretch/>
        </p:blipFill>
        <p:spPr bwMode="auto">
          <a:xfrm>
            <a:off x="11296429" y="5934013"/>
            <a:ext cx="560211" cy="59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901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FDB411D-4A55-4EF8-9A5E-FB20D892EDCC}"/>
              </a:ext>
            </a:extLst>
          </p:cNvPr>
          <p:cNvSpPr txBox="1"/>
          <p:nvPr/>
        </p:nvSpPr>
        <p:spPr>
          <a:xfrm>
            <a:off x="3707852" y="529798"/>
            <a:ext cx="7072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</a:rPr>
              <a:t>Principal </a:t>
            </a:r>
            <a:r>
              <a:rPr kumimoji="0" lang="es-CO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</a:rPr>
              <a:t>concepts</a:t>
            </a:r>
            <a:endParaRPr kumimoji="0" lang="es-CO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44" name="Marcador de número de diapositiva 1">
            <a:extLst>
              <a:ext uri="{FF2B5EF4-FFF2-40B4-BE49-F238E27FC236}">
                <a16:creationId xmlns:a16="http://schemas.microsoft.com/office/drawing/2014/main" id="{4CA6E206-0923-4C7E-9B9F-AA138C08E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82496"/>
            <a:ext cx="492629" cy="365125"/>
          </a:xfrm>
        </p:spPr>
        <p:txBody>
          <a:bodyPr vert="horz" lIns="91440" tIns="45720" rIns="91440" bIns="45720" rtlCol="0" anchor="ctr"/>
          <a:lstStyle/>
          <a:p>
            <a:pPr algn="l"/>
            <a:fld id="{00000000-1234-1234-1234-123412341234}" type="slidenum">
              <a:rPr lang="es-CO" sz="1200">
                <a:latin typeface="Arial Nova" panose="020B0504020202020204" pitchFamily="34" charset="0"/>
              </a:rPr>
              <a:pPr algn="l"/>
              <a:t>6</a:t>
            </a:fld>
            <a:endParaRPr lang="es-CO" sz="1200" dirty="0">
              <a:latin typeface="Arial Nova" panose="020B0504020202020204" pitchFamily="34" charset="0"/>
            </a:endParaRPr>
          </a:p>
        </p:txBody>
      </p:sp>
      <p:grpSp>
        <p:nvGrpSpPr>
          <p:cNvPr id="33" name="Grupo 32">
            <a:extLst>
              <a:ext uri="{FF2B5EF4-FFF2-40B4-BE49-F238E27FC236}">
                <a16:creationId xmlns:a16="http://schemas.microsoft.com/office/drawing/2014/main" id="{D84FFF6C-B376-4085-8E19-BC104AEB8400}"/>
              </a:ext>
            </a:extLst>
          </p:cNvPr>
          <p:cNvGrpSpPr/>
          <p:nvPr/>
        </p:nvGrpSpPr>
        <p:grpSpPr>
          <a:xfrm>
            <a:off x="9196112" y="6011247"/>
            <a:ext cx="2076918" cy="419202"/>
            <a:chOff x="9196112" y="5887573"/>
            <a:chExt cx="2076918" cy="419202"/>
          </a:xfrm>
        </p:grpSpPr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7D86579E-0279-4CB4-94AF-97C2F53A1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96112" y="5920408"/>
              <a:ext cx="985121" cy="353532"/>
            </a:xfrm>
            <a:prstGeom prst="rect">
              <a:avLst/>
            </a:prstGeom>
          </p:spPr>
        </p:pic>
        <p:pic>
          <p:nvPicPr>
            <p:cNvPr id="45" name="Picture 2" descr="Universidad Nacional de Colombia - Aranda Software">
              <a:extLst>
                <a:ext uri="{FF2B5EF4-FFF2-40B4-BE49-F238E27FC236}">
                  <a16:creationId xmlns:a16="http://schemas.microsoft.com/office/drawing/2014/main" id="{38C73B9D-2B32-4140-A476-2E813EA0B6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87908" y="5887573"/>
              <a:ext cx="985122" cy="419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90609E97-ADED-4C48-8F52-72584AA3F541}"/>
              </a:ext>
            </a:extLst>
          </p:cNvPr>
          <p:cNvGrpSpPr/>
          <p:nvPr/>
        </p:nvGrpSpPr>
        <p:grpSpPr>
          <a:xfrm>
            <a:off x="191344" y="404664"/>
            <a:ext cx="3003859" cy="748985"/>
            <a:chOff x="125410" y="444517"/>
            <a:chExt cx="3003859" cy="748985"/>
          </a:xfrm>
          <a:solidFill>
            <a:srgbClr val="34ACA1"/>
          </a:solidFill>
        </p:grpSpPr>
        <p:grpSp>
          <p:nvGrpSpPr>
            <p:cNvPr id="16" name="Google Shape;1397;p64">
              <a:extLst>
                <a:ext uri="{FF2B5EF4-FFF2-40B4-BE49-F238E27FC236}">
                  <a16:creationId xmlns:a16="http://schemas.microsoft.com/office/drawing/2014/main" id="{B8D447B2-36BC-4B73-B266-494A8EBAF935}"/>
                </a:ext>
              </a:extLst>
            </p:cNvPr>
            <p:cNvGrpSpPr/>
            <p:nvPr/>
          </p:nvGrpSpPr>
          <p:grpSpPr>
            <a:xfrm>
              <a:off x="125410" y="444517"/>
              <a:ext cx="2802238" cy="748985"/>
              <a:chOff x="4411970" y="4340222"/>
              <a:chExt cx="926169" cy="242682"/>
            </a:xfrm>
            <a:grpFill/>
          </p:grpSpPr>
          <p:sp>
            <p:nvSpPr>
              <p:cNvPr id="19" name="Google Shape;1398;p64">
                <a:extLst>
                  <a:ext uri="{FF2B5EF4-FFF2-40B4-BE49-F238E27FC236}">
                    <a16:creationId xmlns:a16="http://schemas.microsoft.com/office/drawing/2014/main" id="{277045E7-04BC-4D29-AF8F-7AE4505E765C}"/>
                  </a:ext>
                </a:extLst>
              </p:cNvPr>
              <p:cNvSpPr/>
              <p:nvPr/>
            </p:nvSpPr>
            <p:spPr>
              <a:xfrm>
                <a:off x="4411970" y="4340222"/>
                <a:ext cx="121370" cy="121370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2688" extrusionOk="0">
                    <a:moveTo>
                      <a:pt x="2688" y="1"/>
                    </a:moveTo>
                    <a:cubicBezTo>
                      <a:pt x="1205" y="1"/>
                      <a:pt x="1" y="1203"/>
                      <a:pt x="1" y="2688"/>
                    </a:cubicBezTo>
                    <a:lnTo>
                      <a:pt x="379" y="2688"/>
                    </a:lnTo>
                    <a:cubicBezTo>
                      <a:pt x="379" y="1411"/>
                      <a:pt x="1413" y="379"/>
                      <a:pt x="2688" y="379"/>
                    </a:cubicBezTo>
                    <a:lnTo>
                      <a:pt x="268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399;p64">
                <a:extLst>
                  <a:ext uri="{FF2B5EF4-FFF2-40B4-BE49-F238E27FC236}">
                    <a16:creationId xmlns:a16="http://schemas.microsoft.com/office/drawing/2014/main" id="{176EDC2E-159A-4922-9C31-E0C65A0B06B9}"/>
                  </a:ext>
                </a:extLst>
              </p:cNvPr>
              <p:cNvSpPr/>
              <p:nvPr/>
            </p:nvSpPr>
            <p:spPr>
              <a:xfrm>
                <a:off x="4457032" y="4385284"/>
                <a:ext cx="152661" cy="152615"/>
              </a:xfrm>
              <a:custGeom>
                <a:avLst/>
                <a:gdLst/>
                <a:ahLst/>
                <a:cxnLst/>
                <a:rect l="l" t="t" r="r" b="b"/>
                <a:pathLst>
                  <a:path w="3381" h="3380" extrusionOk="0">
                    <a:moveTo>
                      <a:pt x="1690" y="0"/>
                    </a:moveTo>
                    <a:cubicBezTo>
                      <a:pt x="756" y="0"/>
                      <a:pt x="0" y="756"/>
                      <a:pt x="0" y="1690"/>
                    </a:cubicBezTo>
                    <a:cubicBezTo>
                      <a:pt x="0" y="2623"/>
                      <a:pt x="756" y="3379"/>
                      <a:pt x="1690" y="3379"/>
                    </a:cubicBezTo>
                    <a:cubicBezTo>
                      <a:pt x="2623" y="3379"/>
                      <a:pt x="3381" y="2623"/>
                      <a:pt x="3381" y="1690"/>
                    </a:cubicBezTo>
                    <a:cubicBezTo>
                      <a:pt x="3381" y="756"/>
                      <a:pt x="2623" y="0"/>
                      <a:pt x="1690" y="0"/>
                    </a:cubicBezTo>
                    <a:close/>
                  </a:path>
                </a:pathLst>
              </a:custGeom>
              <a:grpFill/>
              <a:ln w="6350">
                <a:solidFill>
                  <a:srgbClr val="C6B896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400;p64">
                <a:extLst>
                  <a:ext uri="{FF2B5EF4-FFF2-40B4-BE49-F238E27FC236}">
                    <a16:creationId xmlns:a16="http://schemas.microsoft.com/office/drawing/2014/main" id="{30F65F0C-DFEB-4F01-8FE6-6C5FECCC20A7}"/>
                  </a:ext>
                </a:extLst>
              </p:cNvPr>
              <p:cNvSpPr/>
              <p:nvPr/>
            </p:nvSpPr>
            <p:spPr>
              <a:xfrm>
                <a:off x="4533392" y="4383749"/>
                <a:ext cx="804747" cy="199155"/>
              </a:xfrm>
              <a:custGeom>
                <a:avLst/>
                <a:gdLst/>
                <a:ahLst/>
                <a:cxnLst/>
                <a:rect l="l" t="t" r="r" b="b"/>
                <a:pathLst>
                  <a:path w="16511" h="4997" extrusionOk="0">
                    <a:moveTo>
                      <a:pt x="4619" y="1"/>
                    </a:moveTo>
                    <a:cubicBezTo>
                      <a:pt x="3342" y="1"/>
                      <a:pt x="2309" y="1035"/>
                      <a:pt x="2309" y="2310"/>
                    </a:cubicBezTo>
                    <a:cubicBezTo>
                      <a:pt x="2309" y="3586"/>
                      <a:pt x="1275" y="4619"/>
                      <a:pt x="0" y="4619"/>
                    </a:cubicBezTo>
                    <a:lnTo>
                      <a:pt x="0" y="4997"/>
                    </a:lnTo>
                    <a:cubicBezTo>
                      <a:pt x="482" y="4997"/>
                      <a:pt x="958" y="4867"/>
                      <a:pt x="1373" y="4619"/>
                    </a:cubicBezTo>
                    <a:lnTo>
                      <a:pt x="14185" y="4619"/>
                    </a:lnTo>
                    <a:cubicBezTo>
                      <a:pt x="15472" y="4619"/>
                      <a:pt x="16510" y="3567"/>
                      <a:pt x="16494" y="2279"/>
                    </a:cubicBezTo>
                    <a:cubicBezTo>
                      <a:pt x="16478" y="1006"/>
                      <a:pt x="15399" y="1"/>
                      <a:pt x="1412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149952EE-B43C-495A-AD47-5E59B9B64674}"/>
                </a:ext>
              </a:extLst>
            </p:cNvPr>
            <p:cNvSpPr txBox="1"/>
            <p:nvPr/>
          </p:nvSpPr>
          <p:spPr>
            <a:xfrm>
              <a:off x="335360" y="630213"/>
              <a:ext cx="310781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CO" dirty="0">
                  <a:latin typeface="Segoe UI Black" panose="020B0A02040204020203" pitchFamily="34" charset="0"/>
                  <a:ea typeface="Segoe UI Black" panose="020B0A02040204020203" pitchFamily="34" charset="0"/>
                </a:rPr>
                <a:t>3</a:t>
              </a: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8615E079-80E2-4A7E-8142-E80C3CF4E48E}"/>
                </a:ext>
              </a:extLst>
            </p:cNvPr>
            <p:cNvSpPr txBox="1"/>
            <p:nvPr/>
          </p:nvSpPr>
          <p:spPr>
            <a:xfrm>
              <a:off x="954899" y="547171"/>
              <a:ext cx="217437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CO" dirty="0" err="1">
                  <a:solidFill>
                    <a:schemeClr val="bg1"/>
                  </a:solidFill>
                  <a:latin typeface="Arial Nova" panose="020B0504020202020204" pitchFamily="34" charset="0"/>
                  <a:ea typeface="Segoe UI Black" panose="020B0A02040204020203" pitchFamily="34" charset="0"/>
                </a:rPr>
                <a:t>Theoretical</a:t>
              </a:r>
              <a:r>
                <a:rPr lang="es-CO" dirty="0">
                  <a:solidFill>
                    <a:schemeClr val="bg1"/>
                  </a:solidFill>
                  <a:latin typeface="Arial Nova" panose="020B0504020202020204" pitchFamily="34" charset="0"/>
                  <a:ea typeface="Segoe UI Black" panose="020B0A02040204020203" pitchFamily="34" charset="0"/>
                </a:rPr>
                <a:t> </a:t>
              </a:r>
              <a:r>
                <a:rPr lang="es-CO" dirty="0" err="1">
                  <a:solidFill>
                    <a:schemeClr val="bg1"/>
                  </a:solidFill>
                  <a:latin typeface="Arial Nova" panose="020B0504020202020204" pitchFamily="34" charset="0"/>
                  <a:ea typeface="Segoe UI Black" panose="020B0A02040204020203" pitchFamily="34" charset="0"/>
                </a:rPr>
                <a:t>background</a:t>
              </a:r>
              <a:endParaRPr lang="es-CO" dirty="0">
                <a:solidFill>
                  <a:schemeClr val="bg1"/>
                </a:solidFill>
                <a:latin typeface="Arial Nova" panose="020B0504020202020204" pitchFamily="34" charset="0"/>
                <a:ea typeface="Segoe UI Black" panose="020B0A02040204020203" pitchFamily="34" charset="0"/>
              </a:endParaRPr>
            </a:p>
          </p:txBody>
        </p:sp>
      </p:grp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D4867A2-D891-4CE1-AA51-7F4B49AAA552}"/>
              </a:ext>
            </a:extLst>
          </p:cNvPr>
          <p:cNvSpPr txBox="1"/>
          <p:nvPr/>
        </p:nvSpPr>
        <p:spPr>
          <a:xfrm>
            <a:off x="1435923" y="1950069"/>
            <a:ext cx="7760189" cy="295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CO" dirty="0"/>
              <a:t>Electronic </a:t>
            </a:r>
            <a:r>
              <a:rPr lang="es-CO" dirty="0" err="1"/>
              <a:t>tongue</a:t>
            </a:r>
            <a:endParaRPr lang="es-CO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CO" dirty="0" err="1"/>
              <a:t>Feature</a:t>
            </a:r>
            <a:r>
              <a:rPr lang="es-CO" dirty="0"/>
              <a:t> </a:t>
            </a:r>
            <a:r>
              <a:rPr lang="es-CO" dirty="0" err="1"/>
              <a:t>selection</a:t>
            </a:r>
            <a:endParaRPr lang="es-CO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CO" dirty="0" err="1"/>
              <a:t>Filter</a:t>
            </a:r>
            <a:r>
              <a:rPr lang="es-CO" dirty="0"/>
              <a:t> </a:t>
            </a:r>
            <a:r>
              <a:rPr lang="es-CO" dirty="0" err="1"/>
              <a:t>Method</a:t>
            </a:r>
            <a:endParaRPr lang="es-CO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CO" dirty="0" err="1"/>
              <a:t>Embedded</a:t>
            </a:r>
            <a:r>
              <a:rPr lang="es-CO" dirty="0"/>
              <a:t> </a:t>
            </a:r>
            <a:r>
              <a:rPr lang="es-CO" dirty="0" err="1"/>
              <a:t>Method</a:t>
            </a:r>
            <a:endParaRPr lang="es-CO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CO" dirty="0"/>
              <a:t>5 </a:t>
            </a:r>
            <a:r>
              <a:rPr lang="es-CO" dirty="0" err="1"/>
              <a:t>fold</a:t>
            </a:r>
            <a:r>
              <a:rPr lang="es-CO" dirty="0"/>
              <a:t> </a:t>
            </a:r>
            <a:r>
              <a:rPr lang="es-CO" dirty="0" err="1"/>
              <a:t>cross</a:t>
            </a:r>
            <a:r>
              <a:rPr lang="es-CO" dirty="0"/>
              <a:t> </a:t>
            </a:r>
            <a:r>
              <a:rPr lang="es-CO" dirty="0" err="1"/>
              <a:t>validation</a:t>
            </a:r>
            <a:endParaRPr lang="es-CO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CO" dirty="0" err="1"/>
              <a:t>Hyperparameter</a:t>
            </a:r>
            <a:r>
              <a:rPr lang="es-CO" dirty="0"/>
              <a:t> </a:t>
            </a:r>
            <a:r>
              <a:rPr lang="es-CO" dirty="0" err="1"/>
              <a:t>tuning</a:t>
            </a:r>
            <a:endParaRPr lang="es-CO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CO" dirty="0" err="1"/>
              <a:t>Accuracy</a:t>
            </a:r>
            <a:r>
              <a:rPr lang="es-CO" dirty="0"/>
              <a:t> as performance </a:t>
            </a:r>
            <a:r>
              <a:rPr lang="es-CO" dirty="0" err="1"/>
              <a:t>measure</a:t>
            </a:r>
            <a:endParaRPr lang="es-CO" dirty="0"/>
          </a:p>
        </p:txBody>
      </p:sp>
      <p:pic>
        <p:nvPicPr>
          <p:cNvPr id="22" name="Picture 8" descr="Universidad Santo Tomas | Red AcadÃ©mica de DiseÃ±o">
            <a:extLst>
              <a:ext uri="{FF2B5EF4-FFF2-40B4-BE49-F238E27FC236}">
                <a16:creationId xmlns:a16="http://schemas.microsoft.com/office/drawing/2014/main" id="{34420BFC-6F20-46A0-8004-1BAAB9F84F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33"/>
          <a:stretch/>
        </p:blipFill>
        <p:spPr bwMode="auto">
          <a:xfrm>
            <a:off x="11296429" y="5934013"/>
            <a:ext cx="560211" cy="59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602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FDB411D-4A55-4EF8-9A5E-FB20D892EDCC}"/>
              </a:ext>
            </a:extLst>
          </p:cNvPr>
          <p:cNvSpPr txBox="1"/>
          <p:nvPr/>
        </p:nvSpPr>
        <p:spPr>
          <a:xfrm>
            <a:off x="2946261" y="544054"/>
            <a:ext cx="9234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</a:rPr>
              <a:t>MLAPV</a:t>
            </a:r>
            <a:r>
              <a:rPr kumimoji="0" lang="es-CO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</a:rPr>
              <a:t> ELECTRONIC </a:t>
            </a:r>
            <a:r>
              <a:rPr kumimoji="0" lang="es-CO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</a:rPr>
              <a:t>TONGUE</a:t>
            </a:r>
            <a:r>
              <a:rPr kumimoji="0" lang="es-CO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</a:rPr>
              <a:t> DATA SET</a:t>
            </a:r>
          </a:p>
        </p:txBody>
      </p:sp>
      <p:sp>
        <p:nvSpPr>
          <p:cNvPr id="44" name="Marcador de número de diapositiva 1">
            <a:extLst>
              <a:ext uri="{FF2B5EF4-FFF2-40B4-BE49-F238E27FC236}">
                <a16:creationId xmlns:a16="http://schemas.microsoft.com/office/drawing/2014/main" id="{4CA6E206-0923-4C7E-9B9F-AA138C08E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82496"/>
            <a:ext cx="492629" cy="365125"/>
          </a:xfrm>
        </p:spPr>
        <p:txBody>
          <a:bodyPr vert="horz" lIns="91440" tIns="45720" rIns="91440" bIns="45720" rtlCol="0" anchor="ctr"/>
          <a:lstStyle/>
          <a:p>
            <a:pPr algn="l"/>
            <a:fld id="{00000000-1234-1234-1234-123412341234}" type="slidenum">
              <a:rPr lang="es-CO" sz="1200">
                <a:latin typeface="Arial Nova" panose="020B0504020202020204" pitchFamily="34" charset="0"/>
              </a:rPr>
              <a:pPr algn="l"/>
              <a:t>7</a:t>
            </a:fld>
            <a:endParaRPr lang="es-CO" sz="1200" dirty="0">
              <a:latin typeface="Arial Nova" panose="020B0504020202020204" pitchFamily="34" charset="0"/>
            </a:endParaRPr>
          </a:p>
        </p:txBody>
      </p:sp>
      <p:grpSp>
        <p:nvGrpSpPr>
          <p:cNvPr id="33" name="Grupo 32">
            <a:extLst>
              <a:ext uri="{FF2B5EF4-FFF2-40B4-BE49-F238E27FC236}">
                <a16:creationId xmlns:a16="http://schemas.microsoft.com/office/drawing/2014/main" id="{D84FFF6C-B376-4085-8E19-BC104AEB8400}"/>
              </a:ext>
            </a:extLst>
          </p:cNvPr>
          <p:cNvGrpSpPr/>
          <p:nvPr/>
        </p:nvGrpSpPr>
        <p:grpSpPr>
          <a:xfrm>
            <a:off x="8976320" y="5984499"/>
            <a:ext cx="2076918" cy="419202"/>
            <a:chOff x="9196112" y="5887573"/>
            <a:chExt cx="2076918" cy="419202"/>
          </a:xfrm>
        </p:grpSpPr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7D86579E-0279-4CB4-94AF-97C2F53A1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96112" y="5920408"/>
              <a:ext cx="985121" cy="353532"/>
            </a:xfrm>
            <a:prstGeom prst="rect">
              <a:avLst/>
            </a:prstGeom>
          </p:spPr>
        </p:pic>
        <p:pic>
          <p:nvPicPr>
            <p:cNvPr id="45" name="Picture 2" descr="Universidad Nacional de Colombia - Aranda Software">
              <a:extLst>
                <a:ext uri="{FF2B5EF4-FFF2-40B4-BE49-F238E27FC236}">
                  <a16:creationId xmlns:a16="http://schemas.microsoft.com/office/drawing/2014/main" id="{38C73B9D-2B32-4140-A476-2E813EA0B6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87908" y="5887573"/>
              <a:ext cx="985122" cy="419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AFC4509F-209F-4AF0-8A0F-E495223347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1878" y="2399520"/>
            <a:ext cx="8408243" cy="1815238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01452E0-3AF3-4D89-BCD6-4EBE7AAC9DB8}"/>
              </a:ext>
            </a:extLst>
          </p:cNvPr>
          <p:cNvSpPr txBox="1"/>
          <p:nvPr/>
        </p:nvSpPr>
        <p:spPr>
          <a:xfrm>
            <a:off x="10094574" y="5524506"/>
            <a:ext cx="1835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Zhang et al., 2018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5B9E8644-044F-4EEB-89BD-28F97FED3704}"/>
              </a:ext>
            </a:extLst>
          </p:cNvPr>
          <p:cNvGrpSpPr/>
          <p:nvPr/>
        </p:nvGrpSpPr>
        <p:grpSpPr>
          <a:xfrm>
            <a:off x="0" y="391094"/>
            <a:ext cx="2887656" cy="867305"/>
            <a:chOff x="125410" y="444517"/>
            <a:chExt cx="2887656" cy="867305"/>
          </a:xfrm>
          <a:solidFill>
            <a:srgbClr val="34ACA1"/>
          </a:solidFill>
        </p:grpSpPr>
        <p:grpSp>
          <p:nvGrpSpPr>
            <p:cNvPr id="18" name="Google Shape;1397;p64">
              <a:extLst>
                <a:ext uri="{FF2B5EF4-FFF2-40B4-BE49-F238E27FC236}">
                  <a16:creationId xmlns:a16="http://schemas.microsoft.com/office/drawing/2014/main" id="{4E317289-937A-4C84-9A1D-3DA839F71C79}"/>
                </a:ext>
              </a:extLst>
            </p:cNvPr>
            <p:cNvGrpSpPr/>
            <p:nvPr/>
          </p:nvGrpSpPr>
          <p:grpSpPr>
            <a:xfrm>
              <a:off x="125410" y="444517"/>
              <a:ext cx="2802238" cy="748985"/>
              <a:chOff x="4411970" y="4340222"/>
              <a:chExt cx="926169" cy="242682"/>
            </a:xfrm>
            <a:grpFill/>
          </p:grpSpPr>
          <p:sp>
            <p:nvSpPr>
              <p:cNvPr id="21" name="Google Shape;1398;p64">
                <a:extLst>
                  <a:ext uri="{FF2B5EF4-FFF2-40B4-BE49-F238E27FC236}">
                    <a16:creationId xmlns:a16="http://schemas.microsoft.com/office/drawing/2014/main" id="{F5F9AF77-6D78-4CC5-9832-DA382CC5252D}"/>
                  </a:ext>
                </a:extLst>
              </p:cNvPr>
              <p:cNvSpPr/>
              <p:nvPr/>
            </p:nvSpPr>
            <p:spPr>
              <a:xfrm>
                <a:off x="4411970" y="4340222"/>
                <a:ext cx="121370" cy="121370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2688" extrusionOk="0">
                    <a:moveTo>
                      <a:pt x="2688" y="1"/>
                    </a:moveTo>
                    <a:cubicBezTo>
                      <a:pt x="1205" y="1"/>
                      <a:pt x="1" y="1203"/>
                      <a:pt x="1" y="2688"/>
                    </a:cubicBezTo>
                    <a:lnTo>
                      <a:pt x="379" y="2688"/>
                    </a:lnTo>
                    <a:cubicBezTo>
                      <a:pt x="379" y="1411"/>
                      <a:pt x="1413" y="379"/>
                      <a:pt x="2688" y="379"/>
                    </a:cubicBezTo>
                    <a:lnTo>
                      <a:pt x="268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399;p64">
                <a:extLst>
                  <a:ext uri="{FF2B5EF4-FFF2-40B4-BE49-F238E27FC236}">
                    <a16:creationId xmlns:a16="http://schemas.microsoft.com/office/drawing/2014/main" id="{E1703386-F5C8-4921-9E03-1BEE6B11B17C}"/>
                  </a:ext>
                </a:extLst>
              </p:cNvPr>
              <p:cNvSpPr/>
              <p:nvPr/>
            </p:nvSpPr>
            <p:spPr>
              <a:xfrm>
                <a:off x="4457032" y="4385284"/>
                <a:ext cx="152661" cy="152615"/>
              </a:xfrm>
              <a:custGeom>
                <a:avLst/>
                <a:gdLst/>
                <a:ahLst/>
                <a:cxnLst/>
                <a:rect l="l" t="t" r="r" b="b"/>
                <a:pathLst>
                  <a:path w="3381" h="3380" extrusionOk="0">
                    <a:moveTo>
                      <a:pt x="1690" y="0"/>
                    </a:moveTo>
                    <a:cubicBezTo>
                      <a:pt x="756" y="0"/>
                      <a:pt x="0" y="756"/>
                      <a:pt x="0" y="1690"/>
                    </a:cubicBezTo>
                    <a:cubicBezTo>
                      <a:pt x="0" y="2623"/>
                      <a:pt x="756" y="3379"/>
                      <a:pt x="1690" y="3379"/>
                    </a:cubicBezTo>
                    <a:cubicBezTo>
                      <a:pt x="2623" y="3379"/>
                      <a:pt x="3381" y="2623"/>
                      <a:pt x="3381" y="1690"/>
                    </a:cubicBezTo>
                    <a:cubicBezTo>
                      <a:pt x="3381" y="756"/>
                      <a:pt x="2623" y="0"/>
                      <a:pt x="1690" y="0"/>
                    </a:cubicBezTo>
                    <a:close/>
                  </a:path>
                </a:pathLst>
              </a:custGeom>
              <a:grpFill/>
              <a:ln w="6350">
                <a:solidFill>
                  <a:srgbClr val="C6B896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400;p64">
                <a:extLst>
                  <a:ext uri="{FF2B5EF4-FFF2-40B4-BE49-F238E27FC236}">
                    <a16:creationId xmlns:a16="http://schemas.microsoft.com/office/drawing/2014/main" id="{27436786-B4A8-4783-B2E3-94AF922E7AE1}"/>
                  </a:ext>
                </a:extLst>
              </p:cNvPr>
              <p:cNvSpPr/>
              <p:nvPr/>
            </p:nvSpPr>
            <p:spPr>
              <a:xfrm>
                <a:off x="4533392" y="4383749"/>
                <a:ext cx="804747" cy="199155"/>
              </a:xfrm>
              <a:custGeom>
                <a:avLst/>
                <a:gdLst/>
                <a:ahLst/>
                <a:cxnLst/>
                <a:rect l="l" t="t" r="r" b="b"/>
                <a:pathLst>
                  <a:path w="16511" h="4997" extrusionOk="0">
                    <a:moveTo>
                      <a:pt x="4619" y="1"/>
                    </a:moveTo>
                    <a:cubicBezTo>
                      <a:pt x="3342" y="1"/>
                      <a:pt x="2309" y="1035"/>
                      <a:pt x="2309" y="2310"/>
                    </a:cubicBezTo>
                    <a:cubicBezTo>
                      <a:pt x="2309" y="3586"/>
                      <a:pt x="1275" y="4619"/>
                      <a:pt x="0" y="4619"/>
                    </a:cubicBezTo>
                    <a:lnTo>
                      <a:pt x="0" y="4997"/>
                    </a:lnTo>
                    <a:cubicBezTo>
                      <a:pt x="482" y="4997"/>
                      <a:pt x="958" y="4867"/>
                      <a:pt x="1373" y="4619"/>
                    </a:cubicBezTo>
                    <a:lnTo>
                      <a:pt x="14185" y="4619"/>
                    </a:lnTo>
                    <a:cubicBezTo>
                      <a:pt x="15472" y="4619"/>
                      <a:pt x="16510" y="3567"/>
                      <a:pt x="16494" y="2279"/>
                    </a:cubicBezTo>
                    <a:cubicBezTo>
                      <a:pt x="16478" y="1006"/>
                      <a:pt x="15399" y="1"/>
                      <a:pt x="1412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AFA0A3EF-7FCC-453A-8AFE-5D1957AD7CD1}"/>
                </a:ext>
              </a:extLst>
            </p:cNvPr>
            <p:cNvSpPr txBox="1"/>
            <p:nvPr/>
          </p:nvSpPr>
          <p:spPr>
            <a:xfrm>
              <a:off x="335360" y="630213"/>
              <a:ext cx="310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dirty="0">
                  <a:latin typeface="Segoe UI Black" panose="020B0A02040204020203" pitchFamily="34" charset="0"/>
                  <a:ea typeface="Segoe UI Black" panose="020B0A02040204020203" pitchFamily="34" charset="0"/>
                </a:rPr>
                <a:t>4</a:t>
              </a: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7FD3A022-5294-4ECE-A491-A747B1974C7F}"/>
                </a:ext>
              </a:extLst>
            </p:cNvPr>
            <p:cNvSpPr txBox="1"/>
            <p:nvPr/>
          </p:nvSpPr>
          <p:spPr>
            <a:xfrm>
              <a:off x="838696" y="665491"/>
              <a:ext cx="217437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CO" dirty="0" err="1">
                  <a:solidFill>
                    <a:schemeClr val="bg1"/>
                  </a:solidFill>
                  <a:latin typeface="Arial Nova" panose="020B0504020202020204" pitchFamily="34" charset="0"/>
                  <a:ea typeface="Segoe UI Black" panose="020B0A02040204020203" pitchFamily="34" charset="0"/>
                </a:rPr>
                <a:t>Materials</a:t>
              </a:r>
              <a:r>
                <a:rPr lang="es-CO" dirty="0">
                  <a:solidFill>
                    <a:schemeClr val="bg1"/>
                  </a:solidFill>
                  <a:latin typeface="Arial Nova" panose="020B0504020202020204" pitchFamily="34" charset="0"/>
                  <a:ea typeface="Segoe UI Black" panose="020B0A02040204020203" pitchFamily="34" charset="0"/>
                </a:rPr>
                <a:t> and </a:t>
              </a:r>
              <a:r>
                <a:rPr lang="es-CO" dirty="0" err="1">
                  <a:solidFill>
                    <a:schemeClr val="bg1"/>
                  </a:solidFill>
                  <a:latin typeface="Arial Nova" panose="020B0504020202020204" pitchFamily="34" charset="0"/>
                  <a:ea typeface="Segoe UI Black" panose="020B0A02040204020203" pitchFamily="34" charset="0"/>
                </a:rPr>
                <a:t>methods</a:t>
              </a:r>
              <a:endParaRPr lang="es-CO" dirty="0">
                <a:solidFill>
                  <a:schemeClr val="bg1"/>
                </a:solidFill>
                <a:latin typeface="Arial Nova" panose="020B0504020202020204" pitchFamily="34" charset="0"/>
                <a:ea typeface="Segoe UI Black" panose="020B0A02040204020203" pitchFamily="34" charset="0"/>
              </a:endParaRPr>
            </a:p>
          </p:txBody>
        </p:sp>
      </p:grpSp>
      <p:pic>
        <p:nvPicPr>
          <p:cNvPr id="16" name="Picture 8" descr="Universidad Santo Tomas | Red AcadÃ©mica de DiseÃ±o">
            <a:extLst>
              <a:ext uri="{FF2B5EF4-FFF2-40B4-BE49-F238E27FC236}">
                <a16:creationId xmlns:a16="http://schemas.microsoft.com/office/drawing/2014/main" id="{F1F69831-7626-4028-B43A-634056D2C1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33"/>
          <a:stretch/>
        </p:blipFill>
        <p:spPr bwMode="auto">
          <a:xfrm>
            <a:off x="11296429" y="5934013"/>
            <a:ext cx="560211" cy="59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824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FDB411D-4A55-4EF8-9A5E-FB20D892EDCC}"/>
              </a:ext>
            </a:extLst>
          </p:cNvPr>
          <p:cNvSpPr txBox="1"/>
          <p:nvPr/>
        </p:nvSpPr>
        <p:spPr>
          <a:xfrm>
            <a:off x="3707852" y="576790"/>
            <a:ext cx="7072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</a:rPr>
              <a:t>Feature</a:t>
            </a:r>
            <a:r>
              <a:rPr kumimoji="0" lang="es-CO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kumimoji="0" lang="es-CO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</a:rPr>
              <a:t>selection</a:t>
            </a:r>
            <a:r>
              <a:rPr kumimoji="0" lang="es-CO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</a:p>
        </p:txBody>
      </p:sp>
      <p:sp>
        <p:nvSpPr>
          <p:cNvPr id="44" name="Marcador de número de diapositiva 1">
            <a:extLst>
              <a:ext uri="{FF2B5EF4-FFF2-40B4-BE49-F238E27FC236}">
                <a16:creationId xmlns:a16="http://schemas.microsoft.com/office/drawing/2014/main" id="{4CA6E206-0923-4C7E-9B9F-AA138C08E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82496"/>
            <a:ext cx="492629" cy="365125"/>
          </a:xfrm>
        </p:spPr>
        <p:txBody>
          <a:bodyPr vert="horz" lIns="91440" tIns="45720" rIns="91440" bIns="45720" rtlCol="0" anchor="ctr"/>
          <a:lstStyle/>
          <a:p>
            <a:pPr algn="l"/>
            <a:fld id="{00000000-1234-1234-1234-123412341234}" type="slidenum">
              <a:rPr lang="es-CO" sz="1200">
                <a:latin typeface="Arial Nova" panose="020B0504020202020204" pitchFamily="34" charset="0"/>
              </a:rPr>
              <a:pPr algn="l"/>
              <a:t>8</a:t>
            </a:fld>
            <a:endParaRPr lang="es-CO" sz="1200" dirty="0">
              <a:latin typeface="Arial Nova" panose="020B0504020202020204" pitchFamily="34" charset="0"/>
            </a:endParaRPr>
          </a:p>
        </p:txBody>
      </p:sp>
      <p:grpSp>
        <p:nvGrpSpPr>
          <p:cNvPr id="33" name="Grupo 32">
            <a:extLst>
              <a:ext uri="{FF2B5EF4-FFF2-40B4-BE49-F238E27FC236}">
                <a16:creationId xmlns:a16="http://schemas.microsoft.com/office/drawing/2014/main" id="{D84FFF6C-B376-4085-8E19-BC104AEB8400}"/>
              </a:ext>
            </a:extLst>
          </p:cNvPr>
          <p:cNvGrpSpPr/>
          <p:nvPr/>
        </p:nvGrpSpPr>
        <p:grpSpPr>
          <a:xfrm>
            <a:off x="9131650" y="6034134"/>
            <a:ext cx="2076918" cy="419202"/>
            <a:chOff x="9196112" y="5887573"/>
            <a:chExt cx="2076918" cy="419202"/>
          </a:xfrm>
        </p:grpSpPr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7D86579E-0279-4CB4-94AF-97C2F53A1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96112" y="5920408"/>
              <a:ext cx="985121" cy="353532"/>
            </a:xfrm>
            <a:prstGeom prst="rect">
              <a:avLst/>
            </a:prstGeom>
          </p:spPr>
        </p:pic>
        <p:pic>
          <p:nvPicPr>
            <p:cNvPr id="45" name="Picture 2" descr="Universidad Nacional de Colombia - Aranda Software">
              <a:extLst>
                <a:ext uri="{FF2B5EF4-FFF2-40B4-BE49-F238E27FC236}">
                  <a16:creationId xmlns:a16="http://schemas.microsoft.com/office/drawing/2014/main" id="{38C73B9D-2B32-4140-A476-2E813EA0B6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87908" y="5887573"/>
              <a:ext cx="985122" cy="419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2C690C99-6D33-4AB0-B2F3-C8F430799A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712" y="1552575"/>
            <a:ext cx="9934575" cy="3752850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8FAC3C6C-BEF9-44CD-9317-32274E207A95}"/>
              </a:ext>
            </a:extLst>
          </p:cNvPr>
          <p:cNvGrpSpPr/>
          <p:nvPr/>
        </p:nvGrpSpPr>
        <p:grpSpPr>
          <a:xfrm>
            <a:off x="0" y="391094"/>
            <a:ext cx="2887656" cy="867305"/>
            <a:chOff x="125410" y="444517"/>
            <a:chExt cx="2887656" cy="867305"/>
          </a:xfrm>
          <a:solidFill>
            <a:srgbClr val="34ACA1"/>
          </a:solidFill>
        </p:grpSpPr>
        <p:grpSp>
          <p:nvGrpSpPr>
            <p:cNvPr id="16" name="Google Shape;1397;p64">
              <a:extLst>
                <a:ext uri="{FF2B5EF4-FFF2-40B4-BE49-F238E27FC236}">
                  <a16:creationId xmlns:a16="http://schemas.microsoft.com/office/drawing/2014/main" id="{468D3C19-EAE6-4130-8117-E06211615BF4}"/>
                </a:ext>
              </a:extLst>
            </p:cNvPr>
            <p:cNvGrpSpPr/>
            <p:nvPr/>
          </p:nvGrpSpPr>
          <p:grpSpPr>
            <a:xfrm>
              <a:off x="125410" y="444517"/>
              <a:ext cx="2802238" cy="748985"/>
              <a:chOff x="4411970" y="4340222"/>
              <a:chExt cx="926169" cy="242682"/>
            </a:xfrm>
            <a:grpFill/>
          </p:grpSpPr>
          <p:sp>
            <p:nvSpPr>
              <p:cNvPr id="19" name="Google Shape;1398;p64">
                <a:extLst>
                  <a:ext uri="{FF2B5EF4-FFF2-40B4-BE49-F238E27FC236}">
                    <a16:creationId xmlns:a16="http://schemas.microsoft.com/office/drawing/2014/main" id="{C6CC9D28-7802-4C19-A77C-16F98C79B57C}"/>
                  </a:ext>
                </a:extLst>
              </p:cNvPr>
              <p:cNvSpPr/>
              <p:nvPr/>
            </p:nvSpPr>
            <p:spPr>
              <a:xfrm>
                <a:off x="4411970" y="4340222"/>
                <a:ext cx="121370" cy="121370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2688" extrusionOk="0">
                    <a:moveTo>
                      <a:pt x="2688" y="1"/>
                    </a:moveTo>
                    <a:cubicBezTo>
                      <a:pt x="1205" y="1"/>
                      <a:pt x="1" y="1203"/>
                      <a:pt x="1" y="2688"/>
                    </a:cubicBezTo>
                    <a:lnTo>
                      <a:pt x="379" y="2688"/>
                    </a:lnTo>
                    <a:cubicBezTo>
                      <a:pt x="379" y="1411"/>
                      <a:pt x="1413" y="379"/>
                      <a:pt x="2688" y="379"/>
                    </a:cubicBezTo>
                    <a:lnTo>
                      <a:pt x="268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399;p64">
                <a:extLst>
                  <a:ext uri="{FF2B5EF4-FFF2-40B4-BE49-F238E27FC236}">
                    <a16:creationId xmlns:a16="http://schemas.microsoft.com/office/drawing/2014/main" id="{F2729731-8304-4EA5-AB3B-DF6D02F79931}"/>
                  </a:ext>
                </a:extLst>
              </p:cNvPr>
              <p:cNvSpPr/>
              <p:nvPr/>
            </p:nvSpPr>
            <p:spPr>
              <a:xfrm>
                <a:off x="4457032" y="4385284"/>
                <a:ext cx="152661" cy="152615"/>
              </a:xfrm>
              <a:custGeom>
                <a:avLst/>
                <a:gdLst/>
                <a:ahLst/>
                <a:cxnLst/>
                <a:rect l="l" t="t" r="r" b="b"/>
                <a:pathLst>
                  <a:path w="3381" h="3380" extrusionOk="0">
                    <a:moveTo>
                      <a:pt x="1690" y="0"/>
                    </a:moveTo>
                    <a:cubicBezTo>
                      <a:pt x="756" y="0"/>
                      <a:pt x="0" y="756"/>
                      <a:pt x="0" y="1690"/>
                    </a:cubicBezTo>
                    <a:cubicBezTo>
                      <a:pt x="0" y="2623"/>
                      <a:pt x="756" y="3379"/>
                      <a:pt x="1690" y="3379"/>
                    </a:cubicBezTo>
                    <a:cubicBezTo>
                      <a:pt x="2623" y="3379"/>
                      <a:pt x="3381" y="2623"/>
                      <a:pt x="3381" y="1690"/>
                    </a:cubicBezTo>
                    <a:cubicBezTo>
                      <a:pt x="3381" y="756"/>
                      <a:pt x="2623" y="0"/>
                      <a:pt x="1690" y="0"/>
                    </a:cubicBezTo>
                    <a:close/>
                  </a:path>
                </a:pathLst>
              </a:custGeom>
              <a:grpFill/>
              <a:ln w="6350">
                <a:solidFill>
                  <a:srgbClr val="C6B896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400;p64">
                <a:extLst>
                  <a:ext uri="{FF2B5EF4-FFF2-40B4-BE49-F238E27FC236}">
                    <a16:creationId xmlns:a16="http://schemas.microsoft.com/office/drawing/2014/main" id="{712D931C-5BC2-4057-BC19-2934E4769B34}"/>
                  </a:ext>
                </a:extLst>
              </p:cNvPr>
              <p:cNvSpPr/>
              <p:nvPr/>
            </p:nvSpPr>
            <p:spPr>
              <a:xfrm>
                <a:off x="4533392" y="4383749"/>
                <a:ext cx="804747" cy="199155"/>
              </a:xfrm>
              <a:custGeom>
                <a:avLst/>
                <a:gdLst/>
                <a:ahLst/>
                <a:cxnLst/>
                <a:rect l="l" t="t" r="r" b="b"/>
                <a:pathLst>
                  <a:path w="16511" h="4997" extrusionOk="0">
                    <a:moveTo>
                      <a:pt x="4619" y="1"/>
                    </a:moveTo>
                    <a:cubicBezTo>
                      <a:pt x="3342" y="1"/>
                      <a:pt x="2309" y="1035"/>
                      <a:pt x="2309" y="2310"/>
                    </a:cubicBezTo>
                    <a:cubicBezTo>
                      <a:pt x="2309" y="3586"/>
                      <a:pt x="1275" y="4619"/>
                      <a:pt x="0" y="4619"/>
                    </a:cubicBezTo>
                    <a:lnTo>
                      <a:pt x="0" y="4997"/>
                    </a:lnTo>
                    <a:cubicBezTo>
                      <a:pt x="482" y="4997"/>
                      <a:pt x="958" y="4867"/>
                      <a:pt x="1373" y="4619"/>
                    </a:cubicBezTo>
                    <a:lnTo>
                      <a:pt x="14185" y="4619"/>
                    </a:lnTo>
                    <a:cubicBezTo>
                      <a:pt x="15472" y="4619"/>
                      <a:pt x="16510" y="3567"/>
                      <a:pt x="16494" y="2279"/>
                    </a:cubicBezTo>
                    <a:cubicBezTo>
                      <a:pt x="16478" y="1006"/>
                      <a:pt x="15399" y="1"/>
                      <a:pt x="1412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96C677CA-D9C3-4A70-90C7-828B6CBD99FE}"/>
                </a:ext>
              </a:extLst>
            </p:cNvPr>
            <p:cNvSpPr txBox="1"/>
            <p:nvPr/>
          </p:nvSpPr>
          <p:spPr>
            <a:xfrm>
              <a:off x="335360" y="630213"/>
              <a:ext cx="310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dirty="0">
                  <a:latin typeface="Segoe UI Black" panose="020B0A02040204020203" pitchFamily="34" charset="0"/>
                  <a:ea typeface="Segoe UI Black" panose="020B0A02040204020203" pitchFamily="34" charset="0"/>
                </a:rPr>
                <a:t>4</a:t>
              </a: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A72FF0F8-508E-41F9-A859-0C49E782D6F1}"/>
                </a:ext>
              </a:extLst>
            </p:cNvPr>
            <p:cNvSpPr txBox="1"/>
            <p:nvPr/>
          </p:nvSpPr>
          <p:spPr>
            <a:xfrm>
              <a:off x="838696" y="665491"/>
              <a:ext cx="217437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CO" dirty="0" err="1">
                  <a:solidFill>
                    <a:schemeClr val="bg1"/>
                  </a:solidFill>
                  <a:latin typeface="Arial Nova" panose="020B0504020202020204" pitchFamily="34" charset="0"/>
                  <a:ea typeface="Segoe UI Black" panose="020B0A02040204020203" pitchFamily="34" charset="0"/>
                </a:rPr>
                <a:t>Materials</a:t>
              </a:r>
              <a:r>
                <a:rPr lang="es-CO" dirty="0">
                  <a:solidFill>
                    <a:schemeClr val="bg1"/>
                  </a:solidFill>
                  <a:latin typeface="Arial Nova" panose="020B0504020202020204" pitchFamily="34" charset="0"/>
                  <a:ea typeface="Segoe UI Black" panose="020B0A02040204020203" pitchFamily="34" charset="0"/>
                </a:rPr>
                <a:t> and </a:t>
              </a:r>
              <a:r>
                <a:rPr lang="es-CO" dirty="0" err="1">
                  <a:solidFill>
                    <a:schemeClr val="bg1"/>
                  </a:solidFill>
                  <a:latin typeface="Arial Nova" panose="020B0504020202020204" pitchFamily="34" charset="0"/>
                  <a:ea typeface="Segoe UI Black" panose="020B0A02040204020203" pitchFamily="34" charset="0"/>
                </a:rPr>
                <a:t>methods</a:t>
              </a:r>
              <a:endParaRPr lang="es-CO" dirty="0">
                <a:solidFill>
                  <a:schemeClr val="bg1"/>
                </a:solidFill>
                <a:latin typeface="Arial Nova" panose="020B0504020202020204" pitchFamily="34" charset="0"/>
                <a:ea typeface="Segoe UI Black" panose="020B0A02040204020203" pitchFamily="34" charset="0"/>
              </a:endParaRPr>
            </a:p>
          </p:txBody>
        </p:sp>
      </p:grpSp>
      <p:pic>
        <p:nvPicPr>
          <p:cNvPr id="22" name="Picture 8" descr="Universidad Santo Tomas | Red AcadÃ©mica de DiseÃ±o">
            <a:extLst>
              <a:ext uri="{FF2B5EF4-FFF2-40B4-BE49-F238E27FC236}">
                <a16:creationId xmlns:a16="http://schemas.microsoft.com/office/drawing/2014/main" id="{4DBB6CC2-4777-46D4-A59D-72D0DADFE8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33"/>
          <a:stretch/>
        </p:blipFill>
        <p:spPr bwMode="auto">
          <a:xfrm>
            <a:off x="11296429" y="5934013"/>
            <a:ext cx="560211" cy="59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852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Marcador de número de diapositiva 1">
            <a:extLst>
              <a:ext uri="{FF2B5EF4-FFF2-40B4-BE49-F238E27FC236}">
                <a16:creationId xmlns:a16="http://schemas.microsoft.com/office/drawing/2014/main" id="{4CA6E206-0923-4C7E-9B9F-AA138C08E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82496"/>
            <a:ext cx="492629" cy="365125"/>
          </a:xfrm>
        </p:spPr>
        <p:txBody>
          <a:bodyPr vert="horz" lIns="91440" tIns="45720" rIns="91440" bIns="45720" rtlCol="0" anchor="ctr"/>
          <a:lstStyle/>
          <a:p>
            <a:pPr algn="l"/>
            <a:fld id="{00000000-1234-1234-1234-123412341234}" type="slidenum">
              <a:rPr lang="es-CO" sz="1200">
                <a:latin typeface="Arial Nova" panose="020B0504020202020204" pitchFamily="34" charset="0"/>
              </a:rPr>
              <a:pPr algn="l"/>
              <a:t>9</a:t>
            </a:fld>
            <a:endParaRPr lang="es-CO" sz="1200" dirty="0">
              <a:latin typeface="Arial Nova" panose="020B0504020202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3674665-51D1-43C3-ACB6-3406B127F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85" y="1393376"/>
            <a:ext cx="7995962" cy="4799133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17305B8F-15F7-4E1C-8681-51B4F49BFCAD}"/>
              </a:ext>
            </a:extLst>
          </p:cNvPr>
          <p:cNvGrpSpPr/>
          <p:nvPr/>
        </p:nvGrpSpPr>
        <p:grpSpPr>
          <a:xfrm>
            <a:off x="0" y="391094"/>
            <a:ext cx="2887656" cy="867305"/>
            <a:chOff x="125410" y="444517"/>
            <a:chExt cx="2887656" cy="867305"/>
          </a:xfrm>
          <a:solidFill>
            <a:srgbClr val="34ACA1"/>
          </a:solidFill>
        </p:grpSpPr>
        <p:grpSp>
          <p:nvGrpSpPr>
            <p:cNvPr id="16" name="Google Shape;1397;p64">
              <a:extLst>
                <a:ext uri="{FF2B5EF4-FFF2-40B4-BE49-F238E27FC236}">
                  <a16:creationId xmlns:a16="http://schemas.microsoft.com/office/drawing/2014/main" id="{80B32D7B-5C88-4756-9BC4-6799D1A478A4}"/>
                </a:ext>
              </a:extLst>
            </p:cNvPr>
            <p:cNvGrpSpPr/>
            <p:nvPr/>
          </p:nvGrpSpPr>
          <p:grpSpPr>
            <a:xfrm>
              <a:off x="125410" y="444517"/>
              <a:ext cx="2802238" cy="748985"/>
              <a:chOff x="4411970" y="4340222"/>
              <a:chExt cx="926169" cy="242682"/>
            </a:xfrm>
            <a:grpFill/>
          </p:grpSpPr>
          <p:sp>
            <p:nvSpPr>
              <p:cNvPr id="19" name="Google Shape;1398;p64">
                <a:extLst>
                  <a:ext uri="{FF2B5EF4-FFF2-40B4-BE49-F238E27FC236}">
                    <a16:creationId xmlns:a16="http://schemas.microsoft.com/office/drawing/2014/main" id="{3B947360-318A-41DF-BAE8-7FF7A4363276}"/>
                  </a:ext>
                </a:extLst>
              </p:cNvPr>
              <p:cNvSpPr/>
              <p:nvPr/>
            </p:nvSpPr>
            <p:spPr>
              <a:xfrm>
                <a:off x="4411970" y="4340222"/>
                <a:ext cx="121370" cy="121370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2688" extrusionOk="0">
                    <a:moveTo>
                      <a:pt x="2688" y="1"/>
                    </a:moveTo>
                    <a:cubicBezTo>
                      <a:pt x="1205" y="1"/>
                      <a:pt x="1" y="1203"/>
                      <a:pt x="1" y="2688"/>
                    </a:cubicBezTo>
                    <a:lnTo>
                      <a:pt x="379" y="2688"/>
                    </a:lnTo>
                    <a:cubicBezTo>
                      <a:pt x="379" y="1411"/>
                      <a:pt x="1413" y="379"/>
                      <a:pt x="2688" y="379"/>
                    </a:cubicBezTo>
                    <a:lnTo>
                      <a:pt x="268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399;p64">
                <a:extLst>
                  <a:ext uri="{FF2B5EF4-FFF2-40B4-BE49-F238E27FC236}">
                    <a16:creationId xmlns:a16="http://schemas.microsoft.com/office/drawing/2014/main" id="{1C2333A6-3070-4589-AB73-47B663D6A54F}"/>
                  </a:ext>
                </a:extLst>
              </p:cNvPr>
              <p:cNvSpPr/>
              <p:nvPr/>
            </p:nvSpPr>
            <p:spPr>
              <a:xfrm>
                <a:off x="4457032" y="4385284"/>
                <a:ext cx="152661" cy="152615"/>
              </a:xfrm>
              <a:custGeom>
                <a:avLst/>
                <a:gdLst/>
                <a:ahLst/>
                <a:cxnLst/>
                <a:rect l="l" t="t" r="r" b="b"/>
                <a:pathLst>
                  <a:path w="3381" h="3380" extrusionOk="0">
                    <a:moveTo>
                      <a:pt x="1690" y="0"/>
                    </a:moveTo>
                    <a:cubicBezTo>
                      <a:pt x="756" y="0"/>
                      <a:pt x="0" y="756"/>
                      <a:pt x="0" y="1690"/>
                    </a:cubicBezTo>
                    <a:cubicBezTo>
                      <a:pt x="0" y="2623"/>
                      <a:pt x="756" y="3379"/>
                      <a:pt x="1690" y="3379"/>
                    </a:cubicBezTo>
                    <a:cubicBezTo>
                      <a:pt x="2623" y="3379"/>
                      <a:pt x="3381" y="2623"/>
                      <a:pt x="3381" y="1690"/>
                    </a:cubicBezTo>
                    <a:cubicBezTo>
                      <a:pt x="3381" y="756"/>
                      <a:pt x="2623" y="0"/>
                      <a:pt x="1690" y="0"/>
                    </a:cubicBezTo>
                    <a:close/>
                  </a:path>
                </a:pathLst>
              </a:custGeom>
              <a:grpFill/>
              <a:ln w="6350">
                <a:solidFill>
                  <a:srgbClr val="C6B896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400;p64">
                <a:extLst>
                  <a:ext uri="{FF2B5EF4-FFF2-40B4-BE49-F238E27FC236}">
                    <a16:creationId xmlns:a16="http://schemas.microsoft.com/office/drawing/2014/main" id="{8730C801-9061-40F7-AE06-4911AC854715}"/>
                  </a:ext>
                </a:extLst>
              </p:cNvPr>
              <p:cNvSpPr/>
              <p:nvPr/>
            </p:nvSpPr>
            <p:spPr>
              <a:xfrm>
                <a:off x="4533392" y="4383749"/>
                <a:ext cx="804747" cy="199155"/>
              </a:xfrm>
              <a:custGeom>
                <a:avLst/>
                <a:gdLst/>
                <a:ahLst/>
                <a:cxnLst/>
                <a:rect l="l" t="t" r="r" b="b"/>
                <a:pathLst>
                  <a:path w="16511" h="4997" extrusionOk="0">
                    <a:moveTo>
                      <a:pt x="4619" y="1"/>
                    </a:moveTo>
                    <a:cubicBezTo>
                      <a:pt x="3342" y="1"/>
                      <a:pt x="2309" y="1035"/>
                      <a:pt x="2309" y="2310"/>
                    </a:cubicBezTo>
                    <a:cubicBezTo>
                      <a:pt x="2309" y="3586"/>
                      <a:pt x="1275" y="4619"/>
                      <a:pt x="0" y="4619"/>
                    </a:cubicBezTo>
                    <a:lnTo>
                      <a:pt x="0" y="4997"/>
                    </a:lnTo>
                    <a:cubicBezTo>
                      <a:pt x="482" y="4997"/>
                      <a:pt x="958" y="4867"/>
                      <a:pt x="1373" y="4619"/>
                    </a:cubicBezTo>
                    <a:lnTo>
                      <a:pt x="14185" y="4619"/>
                    </a:lnTo>
                    <a:cubicBezTo>
                      <a:pt x="15472" y="4619"/>
                      <a:pt x="16510" y="3567"/>
                      <a:pt x="16494" y="2279"/>
                    </a:cubicBezTo>
                    <a:cubicBezTo>
                      <a:pt x="16478" y="1006"/>
                      <a:pt x="15399" y="1"/>
                      <a:pt x="1412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19F3CAA0-A130-45BD-B3E3-BE16BCA931AA}"/>
                </a:ext>
              </a:extLst>
            </p:cNvPr>
            <p:cNvSpPr txBox="1"/>
            <p:nvPr/>
          </p:nvSpPr>
          <p:spPr>
            <a:xfrm>
              <a:off x="335360" y="630213"/>
              <a:ext cx="310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dirty="0">
                  <a:latin typeface="Segoe UI Black" panose="020B0A02040204020203" pitchFamily="34" charset="0"/>
                  <a:ea typeface="Segoe UI Black" panose="020B0A02040204020203" pitchFamily="34" charset="0"/>
                </a:rPr>
                <a:t>4</a:t>
              </a: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F359E22F-8B42-481A-A350-C961F132BE57}"/>
                </a:ext>
              </a:extLst>
            </p:cNvPr>
            <p:cNvSpPr txBox="1"/>
            <p:nvPr/>
          </p:nvSpPr>
          <p:spPr>
            <a:xfrm>
              <a:off x="838696" y="665491"/>
              <a:ext cx="217437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CO" dirty="0" err="1">
                  <a:solidFill>
                    <a:schemeClr val="bg1"/>
                  </a:solidFill>
                  <a:latin typeface="Arial Nova" panose="020B0504020202020204" pitchFamily="34" charset="0"/>
                  <a:ea typeface="Segoe UI Black" panose="020B0A02040204020203" pitchFamily="34" charset="0"/>
                </a:rPr>
                <a:t>Materials</a:t>
              </a:r>
              <a:r>
                <a:rPr lang="es-CO" dirty="0">
                  <a:solidFill>
                    <a:schemeClr val="bg1"/>
                  </a:solidFill>
                  <a:latin typeface="Arial Nova" panose="020B0504020202020204" pitchFamily="34" charset="0"/>
                  <a:ea typeface="Segoe UI Black" panose="020B0A02040204020203" pitchFamily="34" charset="0"/>
                </a:rPr>
                <a:t> and </a:t>
              </a:r>
              <a:r>
                <a:rPr lang="es-CO" dirty="0" err="1">
                  <a:solidFill>
                    <a:schemeClr val="bg1"/>
                  </a:solidFill>
                  <a:latin typeface="Arial Nova" panose="020B0504020202020204" pitchFamily="34" charset="0"/>
                  <a:ea typeface="Segoe UI Black" panose="020B0A02040204020203" pitchFamily="34" charset="0"/>
                </a:rPr>
                <a:t>methods</a:t>
              </a:r>
              <a:endParaRPr lang="es-CO" dirty="0">
                <a:solidFill>
                  <a:schemeClr val="bg1"/>
                </a:solidFill>
                <a:latin typeface="Arial Nova" panose="020B0504020202020204" pitchFamily="34" charset="0"/>
                <a:ea typeface="Segoe UI Black" panose="020B0A02040204020203" pitchFamily="34" charset="0"/>
              </a:endParaRPr>
            </a:p>
          </p:txBody>
        </p:sp>
      </p:grpSp>
      <p:sp>
        <p:nvSpPr>
          <p:cNvPr id="22" name="CuadroTexto 21">
            <a:extLst>
              <a:ext uri="{FF2B5EF4-FFF2-40B4-BE49-F238E27FC236}">
                <a16:creationId xmlns:a16="http://schemas.microsoft.com/office/drawing/2014/main" id="{E82073D9-CBF2-4F31-BFE5-A32684E1C3F8}"/>
              </a:ext>
            </a:extLst>
          </p:cNvPr>
          <p:cNvSpPr txBox="1"/>
          <p:nvPr/>
        </p:nvSpPr>
        <p:spPr>
          <a:xfrm>
            <a:off x="3707852" y="576790"/>
            <a:ext cx="7072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</a:rPr>
              <a:t>Feature</a:t>
            </a:r>
            <a:r>
              <a:rPr kumimoji="0" lang="es-CO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kumimoji="0" lang="es-CO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</a:rPr>
              <a:t>selection</a:t>
            </a:r>
            <a:r>
              <a:rPr kumimoji="0" lang="es-CO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</a:p>
        </p:txBody>
      </p:sp>
      <p:grpSp>
        <p:nvGrpSpPr>
          <p:cNvPr id="33" name="Grupo 32">
            <a:extLst>
              <a:ext uri="{FF2B5EF4-FFF2-40B4-BE49-F238E27FC236}">
                <a16:creationId xmlns:a16="http://schemas.microsoft.com/office/drawing/2014/main" id="{D84FFF6C-B376-4085-8E19-BC104AEB8400}"/>
              </a:ext>
            </a:extLst>
          </p:cNvPr>
          <p:cNvGrpSpPr/>
          <p:nvPr/>
        </p:nvGrpSpPr>
        <p:grpSpPr>
          <a:xfrm>
            <a:off x="9635706" y="5908284"/>
            <a:ext cx="2076918" cy="419202"/>
            <a:chOff x="9196112" y="5887573"/>
            <a:chExt cx="2076918" cy="419202"/>
          </a:xfrm>
        </p:grpSpPr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7D86579E-0279-4CB4-94AF-97C2F53A1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96112" y="5920408"/>
              <a:ext cx="985121" cy="353532"/>
            </a:xfrm>
            <a:prstGeom prst="rect">
              <a:avLst/>
            </a:prstGeom>
          </p:spPr>
        </p:pic>
        <p:pic>
          <p:nvPicPr>
            <p:cNvPr id="45" name="Picture 2" descr="Universidad Nacional de Colombia - Aranda Software">
              <a:extLst>
                <a:ext uri="{FF2B5EF4-FFF2-40B4-BE49-F238E27FC236}">
                  <a16:creationId xmlns:a16="http://schemas.microsoft.com/office/drawing/2014/main" id="{38C73B9D-2B32-4140-A476-2E813EA0B6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87908" y="5887573"/>
              <a:ext cx="985122" cy="419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" name="Picture 8" descr="Universidad Santo Tomas | Red AcadÃ©mica de DiseÃ±o">
            <a:extLst>
              <a:ext uri="{FF2B5EF4-FFF2-40B4-BE49-F238E27FC236}">
                <a16:creationId xmlns:a16="http://schemas.microsoft.com/office/drawing/2014/main" id="{D6A37B12-0776-4967-A620-9F32F94252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33"/>
          <a:stretch/>
        </p:blipFill>
        <p:spPr bwMode="auto">
          <a:xfrm>
            <a:off x="11712624" y="5877272"/>
            <a:ext cx="560211" cy="59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33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0D4B3EBC695448A0CD207EF5467D34" ma:contentTypeVersion="12" ma:contentTypeDescription="Create a new document." ma:contentTypeScope="" ma:versionID="86f9cf6c93c5847c65d92f0335439b85">
  <xsd:schema xmlns:xsd="http://www.w3.org/2001/XMLSchema" xmlns:xs="http://www.w3.org/2001/XMLSchema" xmlns:p="http://schemas.microsoft.com/office/2006/metadata/properties" xmlns:ns3="93cc885f-b6f2-4fb0-80bf-18b2a9edfec0" xmlns:ns4="795ce41e-3ed4-4354-9fc6-e71a9dd6c093" targetNamespace="http://schemas.microsoft.com/office/2006/metadata/properties" ma:root="true" ma:fieldsID="13b910159f7f3b792778ac09c108d0c5" ns3:_="" ns4:_="">
    <xsd:import namespace="93cc885f-b6f2-4fb0-80bf-18b2a9edfec0"/>
    <xsd:import namespace="795ce41e-3ed4-4354-9fc6-e71a9dd6c09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cc885f-b6f2-4fb0-80bf-18b2a9edfe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5ce41e-3ed4-4354-9fc6-e71a9dd6c09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FDB98EE-A125-4427-8B01-E0A63372DA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cc885f-b6f2-4fb0-80bf-18b2a9edfec0"/>
    <ds:schemaRef ds:uri="795ce41e-3ed4-4354-9fc6-e71a9dd6c0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247B8AA-8B89-4CA0-A753-1D30F74265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5C66C1-9C66-4DA6-9E2F-996BF5EE6E60}">
  <ds:schemaRefs>
    <ds:schemaRef ds:uri="http://schemas.microsoft.com/office/2006/documentManagement/types"/>
    <ds:schemaRef ds:uri="http://schemas.microsoft.com/office/infopath/2007/PartnerControls"/>
    <ds:schemaRef ds:uri="93cc885f-b6f2-4fb0-80bf-18b2a9edfec0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795ce41e-3ed4-4354-9fc6-e71a9dd6c09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3355</TotalTime>
  <Words>426</Words>
  <Application>Microsoft Office PowerPoint</Application>
  <PresentationFormat>Panorámica</PresentationFormat>
  <Paragraphs>97</Paragraphs>
  <Slides>19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7" baseType="lpstr">
      <vt:lpstr>Arial</vt:lpstr>
      <vt:lpstr>Arial Nova</vt:lpstr>
      <vt:lpstr>Calibri</vt:lpstr>
      <vt:lpstr>Palatino Linotype</vt:lpstr>
      <vt:lpstr>Segoe UI</vt:lpstr>
      <vt:lpstr>Segoe UI Black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ntua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kouniaki</dc:creator>
  <cp:lastModifiedBy>Hp</cp:lastModifiedBy>
  <cp:revision>217</cp:revision>
  <dcterms:created xsi:type="dcterms:W3CDTF">2020-07-21T07:31:34Z</dcterms:created>
  <dcterms:modified xsi:type="dcterms:W3CDTF">2020-10-26T16:55:05Z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0x010100C90D4B3EBC695448A0CD207EF5467D34</vt:lpwstr>
  </property>
</Properties>
</file>