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6" r:id="rId5"/>
    <p:sldId id="263" r:id="rId6"/>
    <p:sldId id="271" r:id="rId7"/>
    <p:sldId id="275" r:id="rId8"/>
    <p:sldId id="259" r:id="rId9"/>
    <p:sldId id="269" r:id="rId10"/>
    <p:sldId id="260" r:id="rId11"/>
    <p:sldId id="272" r:id="rId12"/>
    <p:sldId id="273" r:id="rId13"/>
    <p:sldId id="274" r:id="rId14"/>
    <p:sldId id="261" r:id="rId15"/>
    <p:sldId id="26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7165-A03F-4B7C-9C71-C554B4396A1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CD1A-52C6-4B58-86C1-AA5A435F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4.jpe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60812" y="2360302"/>
            <a:ext cx="9738706" cy="193995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Influence of Plasticizers On Determination of Cationic Surfactants In Pharmaceutical Disinfectants By Direct Potentiometric Surfactant Sensor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83657" y="4767979"/>
            <a:ext cx="9889644" cy="659410"/>
          </a:xfrm>
        </p:spPr>
        <p:txBody>
          <a:bodyPr>
            <a:normAutofit/>
          </a:bodyPr>
          <a:lstStyle/>
          <a:p>
            <a:r>
              <a:rPr lang="en-US" dirty="0"/>
              <a:t>Maja </a:t>
            </a:r>
            <a:r>
              <a:rPr lang="en-US" dirty="0" err="1"/>
              <a:t>Karnaš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, Marija </a:t>
            </a:r>
            <a:r>
              <a:rPr lang="en-US" dirty="0" err="1"/>
              <a:t>Jozanović</a:t>
            </a:r>
            <a:r>
              <a:rPr lang="en-US" dirty="0"/>
              <a:t> </a:t>
            </a:r>
            <a:r>
              <a:rPr lang="en-US" baseline="30000" dirty="0"/>
              <a:t>2,*</a:t>
            </a:r>
            <a:r>
              <a:rPr lang="en-US" dirty="0"/>
              <a:t>, </a:t>
            </a:r>
            <a:r>
              <a:rPr lang="en-US" dirty="0" err="1"/>
              <a:t>Bojan</a:t>
            </a:r>
            <a:r>
              <a:rPr lang="en-US" dirty="0"/>
              <a:t> </a:t>
            </a:r>
            <a:r>
              <a:rPr lang="en-US" dirty="0" err="1"/>
              <a:t>Đurin</a:t>
            </a:r>
            <a:r>
              <a:rPr lang="en-US" dirty="0"/>
              <a:t> </a:t>
            </a:r>
            <a:r>
              <a:rPr lang="en-US" baseline="30000" dirty="0" smtClean="0"/>
              <a:t>3</a:t>
            </a:r>
            <a:r>
              <a:rPr lang="hr-HR" dirty="0" smtClean="0"/>
              <a:t>, </a:t>
            </a:r>
            <a:r>
              <a:rPr lang="en-US" b="1" dirty="0" smtClean="0"/>
              <a:t>Nikola </a:t>
            </a:r>
            <a:r>
              <a:rPr lang="en-US" b="1" dirty="0"/>
              <a:t>Sakač </a:t>
            </a:r>
            <a:r>
              <a:rPr lang="en-US" b="1" baseline="30000" dirty="0"/>
              <a:t>4,</a:t>
            </a:r>
            <a:r>
              <a:rPr lang="en-US" b="1" dirty="0"/>
              <a:t>*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650987" y="5482490"/>
            <a:ext cx="10148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aseline="30000" dirty="0" smtClean="0"/>
              <a:t>1</a:t>
            </a:r>
            <a:r>
              <a:rPr lang="hr-HR" sz="1400" dirty="0" smtClean="0"/>
              <a:t> </a:t>
            </a:r>
            <a:r>
              <a:rPr lang="en-US" sz="1400" dirty="0" smtClean="0"/>
              <a:t>Faculty </a:t>
            </a:r>
            <a:r>
              <a:rPr lang="en-US" sz="1400" dirty="0"/>
              <a:t>of </a:t>
            </a:r>
            <a:r>
              <a:rPr lang="en-US" sz="1400" dirty="0" err="1"/>
              <a:t>Agrobiotecnical</a:t>
            </a:r>
            <a:r>
              <a:rPr lang="en-US" sz="1400" dirty="0"/>
              <a:t> Sciences Osijek, Josip </a:t>
            </a:r>
            <a:r>
              <a:rPr lang="en-US" sz="1400" dirty="0" err="1"/>
              <a:t>Juraj</a:t>
            </a:r>
            <a:r>
              <a:rPr lang="en-US" sz="1400" dirty="0"/>
              <a:t> </a:t>
            </a:r>
            <a:r>
              <a:rPr lang="en-US" sz="1400" dirty="0" err="1"/>
              <a:t>Strossmayer</a:t>
            </a:r>
            <a:r>
              <a:rPr lang="en-US" sz="1400" dirty="0"/>
              <a:t> University of Osijek, Osijek, Croatia; maja.karnas@fazos.hr</a:t>
            </a:r>
          </a:p>
          <a:p>
            <a:pPr algn="r"/>
            <a:r>
              <a:rPr lang="en-US" sz="1400" baseline="30000" dirty="0" smtClean="0"/>
              <a:t>2</a:t>
            </a:r>
            <a:r>
              <a:rPr lang="hr-HR" sz="1400" dirty="0" smtClean="0"/>
              <a:t> </a:t>
            </a:r>
            <a:r>
              <a:rPr lang="en-US" sz="1400" dirty="0" smtClean="0"/>
              <a:t>Department </a:t>
            </a:r>
            <a:r>
              <a:rPr lang="en-US" sz="1400" dirty="0"/>
              <a:t>of Chemistry, Josip </a:t>
            </a:r>
            <a:r>
              <a:rPr lang="en-US" sz="1400" dirty="0" err="1"/>
              <a:t>Juraj</a:t>
            </a:r>
            <a:r>
              <a:rPr lang="en-US" sz="1400" dirty="0"/>
              <a:t> </a:t>
            </a:r>
            <a:r>
              <a:rPr lang="en-US" sz="1400" dirty="0" err="1"/>
              <a:t>Strossmayer</a:t>
            </a:r>
            <a:r>
              <a:rPr lang="en-US" sz="1400" dirty="0"/>
              <a:t> University of Osijek, Osijek, Croatia; mjozanovic@kemija.unios.hr</a:t>
            </a:r>
          </a:p>
          <a:p>
            <a:pPr algn="r"/>
            <a:r>
              <a:rPr lang="en-US" sz="1400" baseline="30000" dirty="0" smtClean="0"/>
              <a:t>3</a:t>
            </a:r>
            <a:r>
              <a:rPr lang="hr-HR" sz="1400" dirty="0" smtClean="0"/>
              <a:t> </a:t>
            </a:r>
            <a:r>
              <a:rPr lang="en-US" sz="1400" dirty="0" smtClean="0"/>
              <a:t>Department </a:t>
            </a:r>
            <a:r>
              <a:rPr lang="en-US" sz="1400" dirty="0"/>
              <a:t>of Civil Engineering, University North, Center </a:t>
            </a:r>
            <a:r>
              <a:rPr lang="en-US" sz="1400" dirty="0" err="1"/>
              <a:t>Varaždin</a:t>
            </a:r>
            <a:r>
              <a:rPr lang="en-US" sz="1400" dirty="0"/>
              <a:t>; Croatia; bdjurin@unin.hr</a:t>
            </a:r>
          </a:p>
          <a:p>
            <a:pPr algn="r"/>
            <a:r>
              <a:rPr lang="en-US" sz="1400" baseline="30000" dirty="0" smtClean="0"/>
              <a:t>4</a:t>
            </a:r>
            <a:r>
              <a:rPr lang="hr-HR" sz="1400" dirty="0" smtClean="0"/>
              <a:t> </a:t>
            </a:r>
            <a:r>
              <a:rPr lang="en-US" sz="1400" dirty="0" smtClean="0"/>
              <a:t>Faculty </a:t>
            </a:r>
            <a:r>
              <a:rPr lang="en-US" sz="1400" dirty="0"/>
              <a:t>of Geotechnical Engineering, University of Zagreb, </a:t>
            </a:r>
            <a:r>
              <a:rPr lang="en-US" sz="1400" dirty="0" err="1"/>
              <a:t>Varaždin</a:t>
            </a:r>
            <a:r>
              <a:rPr lang="en-US" sz="1400" dirty="0"/>
              <a:t>, Croatia; </a:t>
            </a:r>
            <a:r>
              <a:rPr lang="en-US" sz="1400" b="1" dirty="0"/>
              <a:t>nsakac@gfv.unizg.hr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1233439" y="4632269"/>
            <a:ext cx="10484980" cy="45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Geotehnički fakultet, Hallerova aleja 7, 42000 Varaž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0" y="4901107"/>
            <a:ext cx="569705" cy="5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he University of North, Koprivnica | Smart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" y="5823190"/>
            <a:ext cx="797031" cy="7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0" t="21681" r="2307" b="47322"/>
          <a:stretch/>
        </p:blipFill>
        <p:spPr>
          <a:xfrm>
            <a:off x="0" y="-1"/>
            <a:ext cx="12192000" cy="2193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31" y="4798572"/>
            <a:ext cx="786452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31" y="5878271"/>
            <a:ext cx="78645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Results and Discussion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Response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 bwMode="auto">
          <a:xfrm>
            <a:off x="838199" y="2090058"/>
            <a:ext cx="4424265" cy="2653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/>
          <a:stretch/>
        </p:blipFill>
        <p:spPr bwMode="auto">
          <a:xfrm>
            <a:off x="6781798" y="2090058"/>
            <a:ext cx="4424265" cy="2653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1137" y="4992655"/>
            <a:ext cx="10728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Influence of the plasticizer type on the DMI-TPB surfactant sensor response characteristics toward cationic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surfactants: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CPC</a:t>
            </a:r>
            <a:r>
              <a:rPr lang="hr-HR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(left)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b)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CTAB</a:t>
            </a:r>
            <a:r>
              <a:rPr lang="hr-HR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(right)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deionized water. Plasticizers, from top to bottom: 2-nitrophenyl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octyl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ether (P1),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(2-ethylhexyl) phthalate (P2),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(2-ethylhexyl)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sebacate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(P3), and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dibutyl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sebacate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(P4). The curves have been shifted vertically for clarity.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5870" y="2119897"/>
            <a:ext cx="140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5298" y="2183717"/>
            <a:ext cx="140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8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Results and Discussion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Direct potentiometric titrations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/>
          <a:stretch/>
        </p:blipFill>
        <p:spPr bwMode="auto">
          <a:xfrm>
            <a:off x="1058109" y="2080627"/>
            <a:ext cx="4478007" cy="3127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7291" y="2080627"/>
            <a:ext cx="140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CPC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/>
          <a:stretch/>
        </p:blipFill>
        <p:spPr bwMode="auto">
          <a:xfrm>
            <a:off x="6389912" y="2080627"/>
            <a:ext cx="4478007" cy="3044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0327" y="2080627"/>
            <a:ext cx="140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CTAB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7419" y="5208110"/>
            <a:ext cx="1065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2.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Direct potentiometric titration curves for a) CPC (c = 4 × 10</a:t>
            </a:r>
            <a:r>
              <a:rPr lang="en-US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M) and b) CTAB; with DS (c = 4 × 10</a:t>
            </a:r>
            <a:r>
              <a:rPr lang="en-US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M) obtained by the use of DMI-TPB sensor and for different plasticizers, from left to right: 2-nitrophenyl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octyl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ether (P1),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(2-ethylhexyl) phthalate (P2),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(2-ethylhexyl)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sebacate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(P3) and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dibutyl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sebacate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(P4).</a:t>
            </a:r>
            <a:r>
              <a:rPr lang="hr-HR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curves have been shifted vertically for clarity</a:t>
            </a:r>
            <a:r>
              <a:rPr lang="hr-HR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23037" y="2149246"/>
            <a:ext cx="381624" cy="399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43771" y="1997564"/>
            <a:ext cx="381624" cy="3992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2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Results and Discussion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Titration of pharmaceutical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347" y="2009258"/>
            <a:ext cx="1084528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5" marR="269875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DMI-TPB sensor containing plasticizer P1 was selected as an end-point indicator in potentiometric titration of cationic surfactants in six commercial pharmaceutical disinfectants since it presented the best characteristic. </a:t>
            </a:r>
            <a:endParaRPr lang="hr-HR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marR="269875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standard solution of anionic surfactant DS (c = 4 × 10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M) was used as a titrant. PVC liquid membrane Direct Potentiometric Surfactant Sensor (DPSS) was used as a reference [10]. </a:t>
            </a:r>
            <a:endParaRPr lang="hr-HR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marR="269875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determinations in six disinfectant samples, no significant differences were observed between the means of both the DMI-TPB sensor containing plasticizer P1 and the DPSS at the 95% confidence level. </a:t>
            </a:r>
            <a:endParaRPr lang="hr-HR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marR="269875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sufficient well agreement was observed for all results (Table 1).</a:t>
            </a:r>
            <a:endParaRPr lang="en-US" sz="20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Results and Discussion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Titration of pharmaceutical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959" y="2058988"/>
            <a:ext cx="10388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269875" algn="just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Table 1.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results of potentiometric titrations of cationic surfactants in pharmaceutical disinfectants by DS (c = 4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as titrant and a DMI-TPB sensor containing plasticizer P1 as an indicator, in comparison with the results obtained with referent Direct Potentiometric Surfactant Sensor (DPSS).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2" y="3616655"/>
            <a:ext cx="8077195" cy="26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Four different plasticizers were incorporated into the PVC-based liquid membrane surfactant sensors with DMI-TPB as an </a:t>
            </a:r>
            <a:r>
              <a:rPr lang="en-US" sz="2400" dirty="0" err="1"/>
              <a:t>ionophore</a:t>
            </a:r>
            <a:r>
              <a:rPr lang="en-US" sz="2400" dirty="0"/>
              <a:t>. </a:t>
            </a:r>
            <a:endParaRPr lang="hr-HR" sz="2400" dirty="0" smtClean="0"/>
          </a:p>
          <a:p>
            <a:r>
              <a:rPr lang="en-US" sz="2400" dirty="0" smtClean="0"/>
              <a:t>Membranes </a:t>
            </a:r>
            <a:r>
              <a:rPr lang="en-US" sz="2400" dirty="0"/>
              <a:t>were characterized by their response on cationic surfactant CPC and CTAB, and direct potentiometric titrations of CPC and CTAB with anionic surfactant DS as a titrant. </a:t>
            </a:r>
            <a:endParaRPr lang="hr-HR" sz="2400" dirty="0" smtClean="0"/>
          </a:p>
          <a:p>
            <a:r>
              <a:rPr lang="en-US" sz="2400" dirty="0" smtClean="0"/>
              <a:t>Sensor </a:t>
            </a:r>
            <a:r>
              <a:rPr lang="en-US" sz="2400" dirty="0"/>
              <a:t>membrane containing plasticizer 2-nitrophenyl </a:t>
            </a:r>
            <a:r>
              <a:rPr lang="en-US" sz="2400" dirty="0" err="1"/>
              <a:t>octyl</a:t>
            </a:r>
            <a:r>
              <a:rPr lang="en-US" sz="2400" dirty="0"/>
              <a:t> ether (P1) showed the best properties and was used for titration of six pharmaceutical disinfectants obtained from the local store. </a:t>
            </a:r>
            <a:endParaRPr lang="hr-HR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results of showed good agreement with conventional reference direct potentiometric sensor developed previously by the same group.</a:t>
            </a:r>
            <a:endParaRPr lang="en-US" sz="2400" i="1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7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1.</a:t>
            </a:r>
            <a:r>
              <a:rPr lang="en-US" b="1" dirty="0"/>
              <a:t>	</a:t>
            </a:r>
            <a:r>
              <a:rPr lang="en-US" dirty="0" err="1"/>
              <a:t>Frend</a:t>
            </a:r>
            <a:r>
              <a:rPr lang="en-US" dirty="0"/>
              <a:t>, A.J.; Moody, G.J.; Thomas, R.; Birch, B.J. Flow injection analysis with tubular membrane ion-selective electrodes in the presence of anionic surfactants.</a:t>
            </a:r>
            <a:r>
              <a:rPr lang="en-US" b="1" dirty="0"/>
              <a:t> </a:t>
            </a:r>
            <a:r>
              <a:rPr lang="en-US" i="1" dirty="0"/>
              <a:t>Analyst</a:t>
            </a:r>
            <a:r>
              <a:rPr lang="en-US" b="1" dirty="0"/>
              <a:t> 1983</a:t>
            </a:r>
            <a:r>
              <a:rPr lang="en-US" dirty="0"/>
              <a:t>, </a:t>
            </a:r>
            <a:r>
              <a:rPr lang="en-US" i="1" dirty="0"/>
              <a:t>108</a:t>
            </a:r>
            <a:r>
              <a:rPr lang="en-US" b="1" dirty="0"/>
              <a:t>, </a:t>
            </a:r>
            <a:r>
              <a:rPr lang="en-US" dirty="0"/>
              <a:t>1357–1364. DOI: 10.1039/AN9830801357</a:t>
            </a:r>
            <a:endParaRPr lang="en-US" b="1" dirty="0"/>
          </a:p>
          <a:p>
            <a:r>
              <a:rPr lang="en-US" dirty="0"/>
              <a:t>2.	Sakač, N.; </a:t>
            </a:r>
            <a:r>
              <a:rPr lang="en-US" dirty="0" err="1"/>
              <a:t>Jozanović</a:t>
            </a:r>
            <a:r>
              <a:rPr lang="en-US" dirty="0"/>
              <a:t>, M.; </a:t>
            </a:r>
            <a:r>
              <a:rPr lang="en-US" dirty="0" err="1"/>
              <a:t>Karnaš</a:t>
            </a:r>
            <a:r>
              <a:rPr lang="en-US" dirty="0"/>
              <a:t>, M.; </a:t>
            </a:r>
            <a:r>
              <a:rPr lang="en-US" dirty="0" err="1"/>
              <a:t>Sak-Bosnar</a:t>
            </a:r>
            <a:r>
              <a:rPr lang="en-US" dirty="0"/>
              <a:t>, M. A New Sensor for Determination of Anionic Surfactants in Detergent Products with Carbon Nanotubes as Solid Contact. </a:t>
            </a:r>
            <a:r>
              <a:rPr lang="en-US" i="1" dirty="0"/>
              <a:t>J. Surfactants </a:t>
            </a:r>
            <a:r>
              <a:rPr lang="en-US" i="1" dirty="0" err="1"/>
              <a:t>Deterg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2017</a:t>
            </a:r>
            <a:r>
              <a:rPr lang="en-US" dirty="0"/>
              <a:t>, 1–9. DOI: 10.1007/s11743-017-1978-0</a:t>
            </a:r>
            <a:endParaRPr lang="en-US" b="1" dirty="0"/>
          </a:p>
          <a:p>
            <a:r>
              <a:rPr lang="en-US" dirty="0"/>
              <a:t>3.	</a:t>
            </a:r>
            <a:r>
              <a:rPr lang="en-US" dirty="0" err="1"/>
              <a:t>Sak-Bosnar</a:t>
            </a:r>
            <a:r>
              <a:rPr lang="en-US" dirty="0"/>
              <a:t>, M.; </a:t>
            </a:r>
            <a:r>
              <a:rPr lang="en-US" dirty="0" err="1"/>
              <a:t>Madunić-Čačić</a:t>
            </a:r>
            <a:r>
              <a:rPr lang="en-US" dirty="0"/>
              <a:t>, D.; Sakač, N.; </a:t>
            </a:r>
            <a:r>
              <a:rPr lang="en-US" dirty="0" err="1"/>
              <a:t>Galović</a:t>
            </a:r>
            <a:r>
              <a:rPr lang="en-US" dirty="0"/>
              <a:t>, O.; </a:t>
            </a:r>
            <a:r>
              <a:rPr lang="en-US" dirty="0" err="1"/>
              <a:t>Samardžić</a:t>
            </a:r>
            <a:r>
              <a:rPr lang="en-US" dirty="0"/>
              <a:t>, M.; </a:t>
            </a:r>
            <a:r>
              <a:rPr lang="en-US" dirty="0" err="1"/>
              <a:t>Grabarić</a:t>
            </a:r>
            <a:r>
              <a:rPr lang="en-US" dirty="0"/>
              <a:t>, Z. Potentiometric sensor for </a:t>
            </a:r>
            <a:r>
              <a:rPr lang="en-US" dirty="0" err="1"/>
              <a:t>polyethoxylated</a:t>
            </a:r>
            <a:r>
              <a:rPr lang="en-US" dirty="0"/>
              <a:t> nonionic surfactant determination. </a:t>
            </a:r>
            <a:r>
              <a:rPr lang="en-US" i="1" dirty="0" err="1"/>
              <a:t>Electrochim</a:t>
            </a:r>
            <a:r>
              <a:rPr lang="en-US" i="1" dirty="0"/>
              <a:t>. </a:t>
            </a:r>
            <a:r>
              <a:rPr lang="en-US" i="1" dirty="0" err="1"/>
              <a:t>Acta</a:t>
            </a:r>
            <a:r>
              <a:rPr lang="en-US" dirty="0"/>
              <a:t>, </a:t>
            </a:r>
            <a:r>
              <a:rPr lang="en-US" b="1" dirty="0"/>
              <a:t>2009</a:t>
            </a:r>
            <a:r>
              <a:rPr lang="en-US" dirty="0"/>
              <a:t>, </a:t>
            </a:r>
            <a:r>
              <a:rPr lang="en-US" i="1" dirty="0"/>
              <a:t>55</a:t>
            </a:r>
            <a:r>
              <a:rPr lang="en-US" dirty="0"/>
              <a:t>, 528–534. DOI: 10.1016/j.electacta.2009.09.010</a:t>
            </a:r>
            <a:endParaRPr lang="en-US" b="1" dirty="0"/>
          </a:p>
          <a:p>
            <a:r>
              <a:rPr lang="en-US" dirty="0"/>
              <a:t>4.	</a:t>
            </a:r>
            <a:r>
              <a:rPr lang="en-US" dirty="0" err="1"/>
              <a:t>Zareh</a:t>
            </a:r>
            <a:r>
              <a:rPr lang="en-US" dirty="0"/>
              <a:t>, M.M. Blank membranes versus </a:t>
            </a:r>
            <a:r>
              <a:rPr lang="en-US" dirty="0" err="1"/>
              <a:t>ionophore</a:t>
            </a:r>
            <a:r>
              <a:rPr lang="en-US" dirty="0"/>
              <a:t>-based membranes for the selective determination of H</a:t>
            </a:r>
            <a:r>
              <a:rPr lang="en-US" baseline="30000" dirty="0"/>
              <a:t>+</a:t>
            </a:r>
            <a:r>
              <a:rPr lang="en-US" dirty="0"/>
              <a:t>. </a:t>
            </a:r>
            <a:r>
              <a:rPr lang="en-US" i="1" dirty="0"/>
              <a:t>Anal. Sci.</a:t>
            </a:r>
            <a:r>
              <a:rPr lang="en-US" dirty="0"/>
              <a:t>, </a:t>
            </a:r>
            <a:r>
              <a:rPr lang="en-US" b="1" dirty="0"/>
              <a:t>2009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i="1" dirty="0"/>
              <a:t>25</a:t>
            </a:r>
            <a:r>
              <a:rPr lang="en-US" dirty="0"/>
              <a:t>, 1131–5. DOI: 10.2116/analsci.25.1131</a:t>
            </a:r>
            <a:endParaRPr lang="en-US" b="1" dirty="0"/>
          </a:p>
          <a:p>
            <a:r>
              <a:rPr lang="en-US" dirty="0"/>
              <a:t>5.	</a:t>
            </a:r>
            <a:r>
              <a:rPr lang="en-US" dirty="0" err="1"/>
              <a:t>Guilbault</a:t>
            </a:r>
            <a:r>
              <a:rPr lang="en-US" dirty="0"/>
              <a:t>, J.D.R.T.G.G.; Durst, R.A.; </a:t>
            </a:r>
            <a:r>
              <a:rPr lang="en-US" dirty="0" err="1"/>
              <a:t>Frant</a:t>
            </a:r>
            <a:r>
              <a:rPr lang="en-US" dirty="0"/>
              <a:t>, M.S.; </a:t>
            </a:r>
            <a:r>
              <a:rPr lang="en-US" dirty="0" err="1"/>
              <a:t>Freiser</a:t>
            </a:r>
            <a:r>
              <a:rPr lang="en-US" dirty="0"/>
              <a:t>, H.; Hansen, E.H.; Light, T.S.; </a:t>
            </a:r>
            <a:r>
              <a:rPr lang="en-US" dirty="0" err="1"/>
              <a:t>Pungor</a:t>
            </a:r>
            <a:r>
              <a:rPr lang="en-US" dirty="0"/>
              <a:t>, E.; </a:t>
            </a:r>
            <a:r>
              <a:rPr lang="en-US" dirty="0" err="1"/>
              <a:t>Rechnitz</a:t>
            </a:r>
            <a:r>
              <a:rPr lang="en-US" dirty="0"/>
              <a:t>, G.; Rice, N.M.; Rohm, T.J.; Simon, W. Recommendations for nomenclature of ion-selective electrodes. </a:t>
            </a:r>
            <a:r>
              <a:rPr lang="en-US" i="1" dirty="0"/>
              <a:t>Pure Appl. Chem</a:t>
            </a:r>
            <a:r>
              <a:rPr lang="en-US" dirty="0"/>
              <a:t>., </a:t>
            </a:r>
            <a:r>
              <a:rPr lang="en-US" b="1" dirty="0"/>
              <a:t>1976</a:t>
            </a:r>
            <a:r>
              <a:rPr lang="en-US" dirty="0"/>
              <a:t>, </a:t>
            </a:r>
            <a:r>
              <a:rPr lang="en-US" i="1" dirty="0"/>
              <a:t>48</a:t>
            </a:r>
            <a:r>
              <a:rPr lang="en-US" dirty="0"/>
              <a:t>, 127–132.</a:t>
            </a:r>
            <a:endParaRPr lang="en-US" b="1" dirty="0"/>
          </a:p>
          <a:p>
            <a:r>
              <a:rPr lang="en-US" dirty="0"/>
              <a:t>6.	</a:t>
            </a:r>
            <a:r>
              <a:rPr lang="en-US" dirty="0" err="1"/>
              <a:t>Karnaš</a:t>
            </a:r>
            <a:r>
              <a:rPr lang="en-US" dirty="0"/>
              <a:t>, M.; Sakač, N.; </a:t>
            </a:r>
            <a:r>
              <a:rPr lang="en-US" dirty="0" err="1"/>
              <a:t>Jozanović</a:t>
            </a:r>
            <a:r>
              <a:rPr lang="en-US" dirty="0"/>
              <a:t>, M.; </a:t>
            </a:r>
            <a:r>
              <a:rPr lang="en-US" dirty="0" err="1"/>
              <a:t>Tsakiri</a:t>
            </a:r>
            <a:r>
              <a:rPr lang="en-US" dirty="0"/>
              <a:t>, M.; </a:t>
            </a:r>
            <a:r>
              <a:rPr lang="en-US" dirty="0" err="1"/>
              <a:t>Kopriva</a:t>
            </a:r>
            <a:r>
              <a:rPr lang="en-US" dirty="0"/>
              <a:t>, M.; </a:t>
            </a:r>
            <a:r>
              <a:rPr lang="en-US" dirty="0" err="1"/>
              <a:t>Kovač</a:t>
            </a:r>
            <a:r>
              <a:rPr lang="en-US" dirty="0"/>
              <a:t> </a:t>
            </a:r>
            <a:r>
              <a:rPr lang="en-US" dirty="0" err="1"/>
              <a:t>Andrić</a:t>
            </a:r>
            <a:r>
              <a:rPr lang="en-US" dirty="0"/>
              <a:t>, E.; </a:t>
            </a:r>
            <a:r>
              <a:rPr lang="en-US" dirty="0" err="1"/>
              <a:t>Sak</a:t>
            </a:r>
            <a:r>
              <a:rPr lang="en-US" dirty="0"/>
              <a:t> </a:t>
            </a:r>
            <a:r>
              <a:rPr lang="en-US" dirty="0" err="1"/>
              <a:t>Bosnar</a:t>
            </a:r>
            <a:r>
              <a:rPr lang="en-US" dirty="0"/>
              <a:t>, M. The influence of </a:t>
            </a:r>
            <a:r>
              <a:rPr lang="en-US" dirty="0" err="1"/>
              <a:t>plasticisers</a:t>
            </a:r>
            <a:r>
              <a:rPr lang="en-US" dirty="0"/>
              <a:t> on response characteristics of anionic surfactant potentiometric sensor. </a:t>
            </a:r>
            <a:r>
              <a:rPr lang="en-US" i="1" dirty="0"/>
              <a:t>Int. J. </a:t>
            </a:r>
            <a:r>
              <a:rPr lang="en-US" i="1" dirty="0" err="1"/>
              <a:t>Electrochem</a:t>
            </a:r>
            <a:r>
              <a:rPr lang="en-US" i="1" dirty="0"/>
              <a:t>. Sci</a:t>
            </a:r>
            <a:r>
              <a:rPr lang="en-US" dirty="0"/>
              <a:t>., </a:t>
            </a:r>
            <a:r>
              <a:rPr lang="en-US" b="1" dirty="0"/>
              <a:t>2017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, 5921 – 5933. DOI: 10.20964/2017.07.16</a:t>
            </a:r>
            <a:endParaRPr lang="en-US" b="1" dirty="0"/>
          </a:p>
          <a:p>
            <a:r>
              <a:rPr lang="en-US" dirty="0"/>
              <a:t>7.	</a:t>
            </a:r>
            <a:r>
              <a:rPr lang="en-US" dirty="0" err="1"/>
              <a:t>Zahran</a:t>
            </a:r>
            <a:r>
              <a:rPr lang="en-US" dirty="0"/>
              <a:t>, E.M.; New, A.; </a:t>
            </a:r>
            <a:r>
              <a:rPr lang="en-US" dirty="0" err="1"/>
              <a:t>Gavalas</a:t>
            </a:r>
            <a:r>
              <a:rPr lang="en-US" dirty="0"/>
              <a:t>, V.; Bachas, L.G. Polymeric plasticizer extends the lifetime of PVC-membrane ion-selective electrodes. </a:t>
            </a:r>
            <a:r>
              <a:rPr lang="en-US" i="1" dirty="0"/>
              <a:t>Analyst</a:t>
            </a:r>
            <a:r>
              <a:rPr lang="en-US" dirty="0"/>
              <a:t>, </a:t>
            </a:r>
            <a:r>
              <a:rPr lang="en-US" b="1" dirty="0"/>
              <a:t>2014</a:t>
            </a:r>
            <a:r>
              <a:rPr lang="en-US" dirty="0"/>
              <a:t>, </a:t>
            </a:r>
            <a:r>
              <a:rPr lang="en-US" i="1" dirty="0"/>
              <a:t>139</a:t>
            </a:r>
            <a:r>
              <a:rPr lang="en-US" dirty="0"/>
              <a:t>, 757–63. DOI: 10.1039/c3an01963b</a:t>
            </a:r>
            <a:endParaRPr lang="en-US" b="1" dirty="0"/>
          </a:p>
          <a:p>
            <a:r>
              <a:rPr lang="en-US" dirty="0"/>
              <a:t>8.	Carey, C. Plasticizer Effects in the PVC Membrane of the Dibasic Phosphate Selective Electrode. </a:t>
            </a:r>
            <a:r>
              <a:rPr lang="en-US" i="1" dirty="0" err="1"/>
              <a:t>Chemosensors</a:t>
            </a:r>
            <a:r>
              <a:rPr lang="en-US" dirty="0"/>
              <a:t>, </a:t>
            </a:r>
            <a:r>
              <a:rPr lang="en-US" b="1" dirty="0"/>
              <a:t>2015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, 284–294. DOI: 10.3390/chemosensors3040284</a:t>
            </a:r>
            <a:endParaRPr lang="en-US" b="1" dirty="0"/>
          </a:p>
          <a:p>
            <a:r>
              <a:rPr lang="en-US" dirty="0"/>
              <a:t>9.	</a:t>
            </a:r>
            <a:r>
              <a:rPr lang="en-US" dirty="0" err="1"/>
              <a:t>Madunić</a:t>
            </a:r>
            <a:r>
              <a:rPr lang="en-US" dirty="0"/>
              <a:t> </a:t>
            </a:r>
            <a:r>
              <a:rPr lang="en-US" dirty="0" err="1"/>
              <a:t>Čačić</a:t>
            </a:r>
            <a:r>
              <a:rPr lang="en-US" dirty="0"/>
              <a:t>, D.; </a:t>
            </a:r>
            <a:r>
              <a:rPr lang="en-US" dirty="0" err="1"/>
              <a:t>Sak-Bosnar</a:t>
            </a:r>
            <a:r>
              <a:rPr lang="en-US" dirty="0"/>
              <a:t>, M.; </a:t>
            </a:r>
            <a:r>
              <a:rPr lang="en-US" dirty="0" err="1"/>
              <a:t>Galović</a:t>
            </a:r>
            <a:r>
              <a:rPr lang="en-US" dirty="0"/>
              <a:t>, O.; Sakač, N.; </a:t>
            </a:r>
            <a:r>
              <a:rPr lang="en-US" dirty="0" err="1"/>
              <a:t>Matešić-Puač</a:t>
            </a:r>
            <a:r>
              <a:rPr lang="en-US" dirty="0"/>
              <a:t>, R. Determination of cationic surfactants in pharmaceutical disinfectants using a new sensitive potentiometric sensor. </a:t>
            </a:r>
            <a:r>
              <a:rPr lang="en-US" i="1" dirty="0" err="1"/>
              <a:t>Talanta</a:t>
            </a:r>
            <a:r>
              <a:rPr lang="en-US" dirty="0"/>
              <a:t>, </a:t>
            </a:r>
            <a:r>
              <a:rPr lang="en-US" b="1" dirty="0"/>
              <a:t>2008</a:t>
            </a:r>
            <a:r>
              <a:rPr lang="en-US" dirty="0"/>
              <a:t>, </a:t>
            </a:r>
            <a:r>
              <a:rPr lang="en-US" i="1" dirty="0"/>
              <a:t>76</a:t>
            </a:r>
            <a:r>
              <a:rPr lang="en-US" dirty="0"/>
              <a:t>, 259–264. DOI: 10.1016/j.talanta.2008.02.023</a:t>
            </a:r>
            <a:endParaRPr lang="en-US" b="1" dirty="0"/>
          </a:p>
          <a:p>
            <a:r>
              <a:rPr lang="en-US" dirty="0"/>
              <a:t>10.	Sakač, N.; </a:t>
            </a:r>
            <a:r>
              <a:rPr lang="en-US" dirty="0" err="1"/>
              <a:t>Karnaš</a:t>
            </a:r>
            <a:r>
              <a:rPr lang="en-US" dirty="0"/>
              <a:t>, M.; </a:t>
            </a:r>
            <a:r>
              <a:rPr lang="en-US" dirty="0" err="1"/>
              <a:t>Jozanović</a:t>
            </a:r>
            <a:r>
              <a:rPr lang="en-US" dirty="0"/>
              <a:t>, M.; </a:t>
            </a:r>
            <a:r>
              <a:rPr lang="en-US" dirty="0" err="1"/>
              <a:t>Medvidović-Kosanović</a:t>
            </a:r>
            <a:r>
              <a:rPr lang="en-US" dirty="0"/>
              <a:t>, M.; Martinez, S.; </a:t>
            </a:r>
            <a:r>
              <a:rPr lang="en-US" dirty="0" err="1"/>
              <a:t>Macan</a:t>
            </a:r>
            <a:r>
              <a:rPr lang="en-US" dirty="0"/>
              <a:t>, J.; </a:t>
            </a:r>
            <a:r>
              <a:rPr lang="en-US" dirty="0" err="1"/>
              <a:t>Sak-Bosnar</a:t>
            </a:r>
            <a:r>
              <a:rPr lang="en-US" dirty="0"/>
              <a:t>, M. Determination of anionic surfactants in real samples using a low-cost and high sensitive solid contact surfactant sensor with MWCNTs as the ion-to-electron transducer. </a:t>
            </a:r>
            <a:r>
              <a:rPr lang="en-US" i="1" dirty="0"/>
              <a:t>Anal. Methods</a:t>
            </a:r>
            <a:r>
              <a:rPr lang="en-US" dirty="0"/>
              <a:t>, </a:t>
            </a:r>
            <a:r>
              <a:rPr lang="en-US" b="1" dirty="0"/>
              <a:t>2017</a:t>
            </a:r>
            <a:r>
              <a:rPr lang="en-US" dirty="0"/>
              <a:t>, </a:t>
            </a:r>
            <a:r>
              <a:rPr lang="en-US" i="1" dirty="0"/>
              <a:t>9</a:t>
            </a:r>
            <a:r>
              <a:rPr lang="en-US" dirty="0"/>
              <a:t>, 2305–2314. DOI: 10.1039/C7AY00099E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568" y="3172333"/>
            <a:ext cx="83058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30131" y="1842355"/>
            <a:ext cx="4182257" cy="2726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Rounded Rectangle 7"/>
          <p:cNvSpPr/>
          <p:nvPr/>
        </p:nvSpPr>
        <p:spPr>
          <a:xfrm>
            <a:off x="1947951" y="2532018"/>
            <a:ext cx="4582585" cy="2084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Rounded Rectangle 8"/>
          <p:cNvSpPr/>
          <p:nvPr/>
        </p:nvSpPr>
        <p:spPr>
          <a:xfrm>
            <a:off x="838200" y="4809416"/>
            <a:ext cx="8381440" cy="19072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" name="Picture 6" descr="https://encrypted-tbn0.gstatic.com/images?q=tbn:ANd9GcQkXrW4RWWV3zmt_qXNw-DLtU70aOAAmPCHgfXuuhgHDHi6-au-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6"/>
          <a:stretch/>
        </p:blipFill>
        <p:spPr bwMode="auto">
          <a:xfrm>
            <a:off x="2233856" y="2614568"/>
            <a:ext cx="4076965" cy="193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221353" y="1501912"/>
            <a:ext cx="4235876" cy="664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Pravokutnik 27"/>
          <p:cNvSpPr/>
          <p:nvPr/>
        </p:nvSpPr>
        <p:spPr>
          <a:xfrm>
            <a:off x="1221353" y="1660328"/>
            <a:ext cx="416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r-HR" altLang="sr-Latn-RS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SURFACTANT</a:t>
            </a:r>
            <a:r>
              <a:rPr lang="hr-HR" altLang="sr-Latn-RS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GB" altLang="sr-Latn-RS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surf</a:t>
            </a:r>
            <a:r>
              <a:rPr lang="en-GB" altLang="sr-Latn-RS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ace </a:t>
            </a:r>
            <a:r>
              <a:rPr lang="en-GB" altLang="sr-Latn-RS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</a:t>
            </a:r>
            <a:r>
              <a:rPr lang="en-GB" altLang="sr-Latn-RS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ive </a:t>
            </a:r>
            <a:r>
              <a:rPr lang="en-GB" altLang="sr-Latn-RS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altLang="sr-Latn-RS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</a:t>
            </a:r>
            <a:r>
              <a:rPr lang="en-GB" altLang="sr-Latn-RS" b="1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nt</a:t>
            </a:r>
            <a:endParaRPr lang="hr-HR" altLang="sr-Latn-RS" b="1" dirty="0">
              <a:latin typeface="Verdana" panose="020B0604030504040204" pitchFamily="34" charset="0"/>
            </a:endParaRPr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598394" y="5143679"/>
            <a:ext cx="1143000" cy="1270000"/>
            <a:chOff x="3552" y="1008"/>
            <a:chExt cx="1296" cy="1440"/>
          </a:xfrm>
        </p:grpSpPr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3552" y="1296"/>
              <a:ext cx="1296" cy="115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5" name="Line 52"/>
            <p:cNvSpPr>
              <a:spLocks noChangeShapeType="1"/>
            </p:cNvSpPr>
            <p:nvPr/>
          </p:nvSpPr>
          <p:spPr bwMode="auto">
            <a:xfrm flipV="1">
              <a:off x="4848" y="10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V="1">
              <a:off x="3552" y="10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8146081" y="5831066"/>
            <a:ext cx="379413" cy="346075"/>
            <a:chOff x="480" y="1344"/>
            <a:chExt cx="528" cy="480"/>
          </a:xfrm>
        </p:grpSpPr>
        <p:sp>
          <p:nvSpPr>
            <p:cNvPr id="18" name="Oval 55"/>
            <p:cNvSpPr>
              <a:spLocks noChangeArrowheads="1"/>
            </p:cNvSpPr>
            <p:nvPr/>
          </p:nvSpPr>
          <p:spPr bwMode="auto">
            <a:xfrm>
              <a:off x="864" y="13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9" name="Oval 56"/>
            <p:cNvSpPr>
              <a:spLocks noChangeArrowheads="1"/>
            </p:cNvSpPr>
            <p:nvPr/>
          </p:nvSpPr>
          <p:spPr bwMode="auto">
            <a:xfrm>
              <a:off x="912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auto">
            <a:xfrm>
              <a:off x="912" y="15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auto">
            <a:xfrm>
              <a:off x="672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auto">
            <a:xfrm>
              <a:off x="864" y="16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5" name="Oval 62"/>
            <p:cNvSpPr>
              <a:spLocks noChangeArrowheads="1"/>
            </p:cNvSpPr>
            <p:nvPr/>
          </p:nvSpPr>
          <p:spPr bwMode="auto">
            <a:xfrm>
              <a:off x="624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6" name="Oval 63"/>
            <p:cNvSpPr>
              <a:spLocks noChangeArrowheads="1"/>
            </p:cNvSpPr>
            <p:nvPr/>
          </p:nvSpPr>
          <p:spPr bwMode="auto">
            <a:xfrm>
              <a:off x="576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auto">
            <a:xfrm>
              <a:off x="528" y="13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auto">
            <a:xfrm>
              <a:off x="480" y="15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auto">
            <a:xfrm>
              <a:off x="528" y="16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30" name="Oval 67"/>
            <p:cNvSpPr>
              <a:spLocks noChangeArrowheads="1"/>
            </p:cNvSpPr>
            <p:nvPr/>
          </p:nvSpPr>
          <p:spPr bwMode="auto">
            <a:xfrm>
              <a:off x="480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731" y="1440"/>
              <a:ext cx="74" cy="182"/>
            </a:xfrm>
            <a:custGeom>
              <a:avLst/>
              <a:gdLst>
                <a:gd name="T0" fmla="*/ 69 w 74"/>
                <a:gd name="T1" fmla="*/ 0 h 182"/>
                <a:gd name="T2" fmla="*/ 73 w 74"/>
                <a:gd name="T3" fmla="*/ 12 h 182"/>
                <a:gd name="T4" fmla="*/ 57 w 74"/>
                <a:gd name="T5" fmla="*/ 36 h 182"/>
                <a:gd name="T6" fmla="*/ 21 w 74"/>
                <a:gd name="T7" fmla="*/ 96 h 182"/>
                <a:gd name="T8" fmla="*/ 17 w 74"/>
                <a:gd name="T9" fmla="*/ 144 h 182"/>
                <a:gd name="T10" fmla="*/ 37 w 74"/>
                <a:gd name="T11" fmla="*/ 176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82"/>
                <a:gd name="T20" fmla="*/ 74 w 74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82">
                  <a:moveTo>
                    <a:pt x="69" y="0"/>
                  </a:moveTo>
                  <a:cubicBezTo>
                    <a:pt x="70" y="4"/>
                    <a:pt x="74" y="8"/>
                    <a:pt x="73" y="12"/>
                  </a:cubicBezTo>
                  <a:cubicBezTo>
                    <a:pt x="70" y="21"/>
                    <a:pt x="57" y="36"/>
                    <a:pt x="57" y="36"/>
                  </a:cubicBezTo>
                  <a:cubicBezTo>
                    <a:pt x="52" y="71"/>
                    <a:pt x="50" y="77"/>
                    <a:pt x="21" y="96"/>
                  </a:cubicBezTo>
                  <a:cubicBezTo>
                    <a:pt x="3" y="122"/>
                    <a:pt x="0" y="119"/>
                    <a:pt x="17" y="144"/>
                  </a:cubicBezTo>
                  <a:cubicBezTo>
                    <a:pt x="23" y="182"/>
                    <a:pt x="19" y="158"/>
                    <a:pt x="37" y="17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auto">
            <a:xfrm>
              <a:off x="690" y="1444"/>
              <a:ext cx="66" cy="90"/>
            </a:xfrm>
            <a:custGeom>
              <a:avLst/>
              <a:gdLst>
                <a:gd name="T0" fmla="*/ 34 w 66"/>
                <a:gd name="T1" fmla="*/ 0 h 90"/>
                <a:gd name="T2" fmla="*/ 10 w 66"/>
                <a:gd name="T3" fmla="*/ 36 h 90"/>
                <a:gd name="T4" fmla="*/ 2 w 66"/>
                <a:gd name="T5" fmla="*/ 48 h 90"/>
                <a:gd name="T6" fmla="*/ 26 w 66"/>
                <a:gd name="T7" fmla="*/ 64 h 90"/>
                <a:gd name="T8" fmla="*/ 30 w 66"/>
                <a:gd name="T9" fmla="*/ 76 h 90"/>
                <a:gd name="T10" fmla="*/ 30 w 66"/>
                <a:gd name="T11" fmla="*/ 88 h 90"/>
                <a:gd name="T12" fmla="*/ 66 w 66"/>
                <a:gd name="T13" fmla="*/ 28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0"/>
                <a:gd name="T23" fmla="*/ 66 w 66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0">
                  <a:moveTo>
                    <a:pt x="34" y="0"/>
                  </a:moveTo>
                  <a:cubicBezTo>
                    <a:pt x="63" y="19"/>
                    <a:pt x="30" y="31"/>
                    <a:pt x="10" y="36"/>
                  </a:cubicBezTo>
                  <a:cubicBezTo>
                    <a:pt x="7" y="40"/>
                    <a:pt x="0" y="44"/>
                    <a:pt x="2" y="48"/>
                  </a:cubicBezTo>
                  <a:cubicBezTo>
                    <a:pt x="7" y="56"/>
                    <a:pt x="26" y="64"/>
                    <a:pt x="26" y="64"/>
                  </a:cubicBezTo>
                  <a:cubicBezTo>
                    <a:pt x="27" y="68"/>
                    <a:pt x="32" y="72"/>
                    <a:pt x="30" y="76"/>
                  </a:cubicBezTo>
                  <a:cubicBezTo>
                    <a:pt x="25" y="90"/>
                    <a:pt x="5" y="80"/>
                    <a:pt x="30" y="88"/>
                  </a:cubicBezTo>
                  <a:cubicBezTo>
                    <a:pt x="52" y="73"/>
                    <a:pt x="48" y="46"/>
                    <a:pt x="66" y="2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auto">
            <a:xfrm>
              <a:off x="768" y="1468"/>
              <a:ext cx="108" cy="100"/>
            </a:xfrm>
            <a:custGeom>
              <a:avLst/>
              <a:gdLst>
                <a:gd name="T0" fmla="*/ 108 w 108"/>
                <a:gd name="T1" fmla="*/ 0 h 100"/>
                <a:gd name="T2" fmla="*/ 64 w 108"/>
                <a:gd name="T3" fmla="*/ 0 h 100"/>
                <a:gd name="T4" fmla="*/ 20 w 108"/>
                <a:gd name="T5" fmla="*/ 76 h 100"/>
                <a:gd name="T6" fmla="*/ 0 w 108"/>
                <a:gd name="T7" fmla="*/ 10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00"/>
                <a:gd name="T14" fmla="*/ 108 w 10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00">
                  <a:moveTo>
                    <a:pt x="108" y="0"/>
                  </a:moveTo>
                  <a:cubicBezTo>
                    <a:pt x="100" y="23"/>
                    <a:pt x="84" y="5"/>
                    <a:pt x="64" y="0"/>
                  </a:cubicBezTo>
                  <a:cubicBezTo>
                    <a:pt x="50" y="21"/>
                    <a:pt x="47" y="67"/>
                    <a:pt x="20" y="76"/>
                  </a:cubicBezTo>
                  <a:cubicBezTo>
                    <a:pt x="9" y="92"/>
                    <a:pt x="0" y="86"/>
                    <a:pt x="0" y="10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4" name="Freeform 71"/>
            <p:cNvSpPr>
              <a:spLocks/>
            </p:cNvSpPr>
            <p:nvPr/>
          </p:nvSpPr>
          <p:spPr bwMode="auto">
            <a:xfrm>
              <a:off x="816" y="1520"/>
              <a:ext cx="96" cy="90"/>
            </a:xfrm>
            <a:custGeom>
              <a:avLst/>
              <a:gdLst>
                <a:gd name="T0" fmla="*/ 96 w 96"/>
                <a:gd name="T1" fmla="*/ 28 h 90"/>
                <a:gd name="T2" fmla="*/ 68 w 96"/>
                <a:gd name="T3" fmla="*/ 0 h 90"/>
                <a:gd name="T4" fmla="*/ 52 w 96"/>
                <a:gd name="T5" fmla="*/ 52 h 90"/>
                <a:gd name="T6" fmla="*/ 48 w 96"/>
                <a:gd name="T7" fmla="*/ 68 h 90"/>
                <a:gd name="T8" fmla="*/ 8 w 96"/>
                <a:gd name="T9" fmla="*/ 44 h 90"/>
                <a:gd name="T10" fmla="*/ 0 w 96"/>
                <a:gd name="T11" fmla="*/ 5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90"/>
                <a:gd name="T20" fmla="*/ 96 w 9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90">
                  <a:moveTo>
                    <a:pt x="96" y="28"/>
                  </a:moveTo>
                  <a:cubicBezTo>
                    <a:pt x="76" y="23"/>
                    <a:pt x="74" y="19"/>
                    <a:pt x="68" y="0"/>
                  </a:cubicBezTo>
                  <a:cubicBezTo>
                    <a:pt x="38" y="7"/>
                    <a:pt x="49" y="21"/>
                    <a:pt x="52" y="52"/>
                  </a:cubicBezTo>
                  <a:cubicBezTo>
                    <a:pt x="51" y="57"/>
                    <a:pt x="51" y="64"/>
                    <a:pt x="48" y="68"/>
                  </a:cubicBezTo>
                  <a:cubicBezTo>
                    <a:pt x="30" y="90"/>
                    <a:pt x="29" y="40"/>
                    <a:pt x="8" y="44"/>
                  </a:cubicBezTo>
                  <a:cubicBezTo>
                    <a:pt x="4" y="45"/>
                    <a:pt x="3" y="49"/>
                    <a:pt x="0" y="52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804" y="1580"/>
              <a:ext cx="104" cy="56"/>
            </a:xfrm>
            <a:custGeom>
              <a:avLst/>
              <a:gdLst>
                <a:gd name="T0" fmla="*/ 104 w 104"/>
                <a:gd name="T1" fmla="*/ 52 h 56"/>
                <a:gd name="T2" fmla="*/ 84 w 104"/>
                <a:gd name="T3" fmla="*/ 8 h 56"/>
                <a:gd name="T4" fmla="*/ 64 w 104"/>
                <a:gd name="T5" fmla="*/ 56 h 56"/>
                <a:gd name="T6" fmla="*/ 28 w 104"/>
                <a:gd name="T7" fmla="*/ 36 h 56"/>
                <a:gd name="T8" fmla="*/ 16 w 104"/>
                <a:gd name="T9" fmla="*/ 28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52"/>
                  </a:moveTo>
                  <a:cubicBezTo>
                    <a:pt x="99" y="33"/>
                    <a:pt x="104" y="15"/>
                    <a:pt x="84" y="8"/>
                  </a:cubicBezTo>
                  <a:cubicBezTo>
                    <a:pt x="78" y="27"/>
                    <a:pt x="74" y="40"/>
                    <a:pt x="64" y="56"/>
                  </a:cubicBezTo>
                  <a:cubicBezTo>
                    <a:pt x="43" y="49"/>
                    <a:pt x="56" y="54"/>
                    <a:pt x="28" y="36"/>
                  </a:cubicBezTo>
                  <a:cubicBezTo>
                    <a:pt x="24" y="33"/>
                    <a:pt x="16" y="28"/>
                    <a:pt x="16" y="28"/>
                  </a:cubicBezTo>
                  <a:cubicBezTo>
                    <a:pt x="7" y="1"/>
                    <a:pt x="16" y="8"/>
                    <a:pt x="0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784" y="1588"/>
              <a:ext cx="92" cy="108"/>
            </a:xfrm>
            <a:custGeom>
              <a:avLst/>
              <a:gdLst>
                <a:gd name="T0" fmla="*/ 92 w 92"/>
                <a:gd name="T1" fmla="*/ 108 h 108"/>
                <a:gd name="T2" fmla="*/ 80 w 92"/>
                <a:gd name="T3" fmla="*/ 104 h 108"/>
                <a:gd name="T4" fmla="*/ 76 w 92"/>
                <a:gd name="T5" fmla="*/ 92 h 108"/>
                <a:gd name="T6" fmla="*/ 52 w 92"/>
                <a:gd name="T7" fmla="*/ 84 h 108"/>
                <a:gd name="T8" fmla="*/ 36 w 92"/>
                <a:gd name="T9" fmla="*/ 48 h 108"/>
                <a:gd name="T10" fmla="*/ 12 w 92"/>
                <a:gd name="T11" fmla="*/ 36 h 108"/>
                <a:gd name="T12" fmla="*/ 0 w 92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108"/>
                <a:gd name="T23" fmla="*/ 92 w 92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108">
                  <a:moveTo>
                    <a:pt x="92" y="108"/>
                  </a:moveTo>
                  <a:cubicBezTo>
                    <a:pt x="88" y="107"/>
                    <a:pt x="83" y="107"/>
                    <a:pt x="80" y="104"/>
                  </a:cubicBezTo>
                  <a:cubicBezTo>
                    <a:pt x="77" y="101"/>
                    <a:pt x="79" y="94"/>
                    <a:pt x="76" y="92"/>
                  </a:cubicBezTo>
                  <a:cubicBezTo>
                    <a:pt x="69" y="87"/>
                    <a:pt x="52" y="84"/>
                    <a:pt x="52" y="84"/>
                  </a:cubicBezTo>
                  <a:cubicBezTo>
                    <a:pt x="49" y="75"/>
                    <a:pt x="42" y="54"/>
                    <a:pt x="36" y="48"/>
                  </a:cubicBezTo>
                  <a:cubicBezTo>
                    <a:pt x="30" y="42"/>
                    <a:pt x="19" y="41"/>
                    <a:pt x="12" y="36"/>
                  </a:cubicBezTo>
                  <a:cubicBezTo>
                    <a:pt x="5" y="25"/>
                    <a:pt x="0" y="0"/>
                    <a:pt x="0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auto">
            <a:xfrm>
              <a:off x="740" y="1627"/>
              <a:ext cx="60" cy="109"/>
            </a:xfrm>
            <a:custGeom>
              <a:avLst/>
              <a:gdLst>
                <a:gd name="T0" fmla="*/ 60 w 60"/>
                <a:gd name="T1" fmla="*/ 109 h 109"/>
                <a:gd name="T2" fmla="*/ 44 w 60"/>
                <a:gd name="T3" fmla="*/ 41 h 109"/>
                <a:gd name="T4" fmla="*/ 12 w 60"/>
                <a:gd name="T5" fmla="*/ 13 h 109"/>
                <a:gd name="T6" fmla="*/ 0 w 60"/>
                <a:gd name="T7" fmla="*/ 1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09"/>
                <a:gd name="T14" fmla="*/ 60 w 60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09">
                  <a:moveTo>
                    <a:pt x="60" y="109"/>
                  </a:moveTo>
                  <a:cubicBezTo>
                    <a:pt x="57" y="76"/>
                    <a:pt x="60" y="65"/>
                    <a:pt x="44" y="41"/>
                  </a:cubicBezTo>
                  <a:cubicBezTo>
                    <a:pt x="39" y="15"/>
                    <a:pt x="36" y="19"/>
                    <a:pt x="12" y="13"/>
                  </a:cubicBezTo>
                  <a:cubicBezTo>
                    <a:pt x="3" y="0"/>
                    <a:pt x="9" y="1"/>
                    <a:pt x="0" y="1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696" y="1620"/>
              <a:ext cx="52" cy="120"/>
            </a:xfrm>
            <a:custGeom>
              <a:avLst/>
              <a:gdLst>
                <a:gd name="T0" fmla="*/ 0 w 52"/>
                <a:gd name="T1" fmla="*/ 120 h 120"/>
                <a:gd name="T2" fmla="*/ 40 w 52"/>
                <a:gd name="T3" fmla="*/ 108 h 120"/>
                <a:gd name="T4" fmla="*/ 52 w 52"/>
                <a:gd name="T5" fmla="*/ 80 h 120"/>
                <a:gd name="T6" fmla="*/ 24 w 52"/>
                <a:gd name="T7" fmla="*/ 60 h 120"/>
                <a:gd name="T8" fmla="*/ 24 w 5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0"/>
                <a:gd name="T17" fmla="*/ 52 w 5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0">
                  <a:moveTo>
                    <a:pt x="0" y="120"/>
                  </a:moveTo>
                  <a:cubicBezTo>
                    <a:pt x="12" y="114"/>
                    <a:pt x="29" y="116"/>
                    <a:pt x="40" y="108"/>
                  </a:cubicBezTo>
                  <a:cubicBezTo>
                    <a:pt x="48" y="102"/>
                    <a:pt x="46" y="88"/>
                    <a:pt x="52" y="80"/>
                  </a:cubicBezTo>
                  <a:cubicBezTo>
                    <a:pt x="34" y="74"/>
                    <a:pt x="42" y="66"/>
                    <a:pt x="24" y="60"/>
                  </a:cubicBezTo>
                  <a:cubicBezTo>
                    <a:pt x="20" y="38"/>
                    <a:pt x="24" y="24"/>
                    <a:pt x="24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auto">
            <a:xfrm>
              <a:off x="620" y="1611"/>
              <a:ext cx="72" cy="93"/>
            </a:xfrm>
            <a:custGeom>
              <a:avLst/>
              <a:gdLst>
                <a:gd name="T0" fmla="*/ 0 w 72"/>
                <a:gd name="T1" fmla="*/ 93 h 93"/>
                <a:gd name="T2" fmla="*/ 36 w 72"/>
                <a:gd name="T3" fmla="*/ 69 h 93"/>
                <a:gd name="T4" fmla="*/ 60 w 72"/>
                <a:gd name="T5" fmla="*/ 13 h 93"/>
                <a:gd name="T6" fmla="*/ 72 w 72"/>
                <a:gd name="T7" fmla="*/ 1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93"/>
                <a:gd name="T14" fmla="*/ 72 w 72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93">
                  <a:moveTo>
                    <a:pt x="0" y="93"/>
                  </a:moveTo>
                  <a:cubicBezTo>
                    <a:pt x="33" y="86"/>
                    <a:pt x="12" y="85"/>
                    <a:pt x="36" y="69"/>
                  </a:cubicBezTo>
                  <a:cubicBezTo>
                    <a:pt x="50" y="48"/>
                    <a:pt x="34" y="22"/>
                    <a:pt x="60" y="13"/>
                  </a:cubicBezTo>
                  <a:cubicBezTo>
                    <a:pt x="69" y="0"/>
                    <a:pt x="63" y="1"/>
                    <a:pt x="72" y="1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auto">
            <a:xfrm>
              <a:off x="640" y="1436"/>
              <a:ext cx="64" cy="128"/>
            </a:xfrm>
            <a:custGeom>
              <a:avLst/>
              <a:gdLst>
                <a:gd name="T0" fmla="*/ 0 w 64"/>
                <a:gd name="T1" fmla="*/ 0 h 128"/>
                <a:gd name="T2" fmla="*/ 4 w 64"/>
                <a:gd name="T3" fmla="*/ 16 h 128"/>
                <a:gd name="T4" fmla="*/ 16 w 64"/>
                <a:gd name="T5" fmla="*/ 20 h 128"/>
                <a:gd name="T6" fmla="*/ 4 w 64"/>
                <a:gd name="T7" fmla="*/ 76 h 128"/>
                <a:gd name="T8" fmla="*/ 28 w 64"/>
                <a:gd name="T9" fmla="*/ 88 h 128"/>
                <a:gd name="T10" fmla="*/ 64 w 64"/>
                <a:gd name="T11" fmla="*/ 12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28"/>
                <a:gd name="T20" fmla="*/ 64 w 64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28">
                  <a:moveTo>
                    <a:pt x="0" y="0"/>
                  </a:moveTo>
                  <a:cubicBezTo>
                    <a:pt x="1" y="5"/>
                    <a:pt x="1" y="12"/>
                    <a:pt x="4" y="16"/>
                  </a:cubicBezTo>
                  <a:cubicBezTo>
                    <a:pt x="7" y="19"/>
                    <a:pt x="15" y="16"/>
                    <a:pt x="16" y="20"/>
                  </a:cubicBezTo>
                  <a:cubicBezTo>
                    <a:pt x="18" y="27"/>
                    <a:pt x="5" y="70"/>
                    <a:pt x="4" y="76"/>
                  </a:cubicBezTo>
                  <a:cubicBezTo>
                    <a:pt x="11" y="81"/>
                    <a:pt x="24" y="80"/>
                    <a:pt x="28" y="88"/>
                  </a:cubicBezTo>
                  <a:cubicBezTo>
                    <a:pt x="40" y="113"/>
                    <a:pt x="25" y="128"/>
                    <a:pt x="64" y="12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auto">
            <a:xfrm>
              <a:off x="596" y="1480"/>
              <a:ext cx="72" cy="108"/>
            </a:xfrm>
            <a:custGeom>
              <a:avLst/>
              <a:gdLst>
                <a:gd name="T0" fmla="*/ 8 w 72"/>
                <a:gd name="T1" fmla="*/ 0 h 108"/>
                <a:gd name="T2" fmla="*/ 44 w 72"/>
                <a:gd name="T3" fmla="*/ 60 h 108"/>
                <a:gd name="T4" fmla="*/ 72 w 72"/>
                <a:gd name="T5" fmla="*/ 108 h 108"/>
                <a:gd name="T6" fmla="*/ 0 60000 65536"/>
                <a:gd name="T7" fmla="*/ 0 60000 65536"/>
                <a:gd name="T8" fmla="*/ 0 60000 65536"/>
                <a:gd name="T9" fmla="*/ 0 w 72"/>
                <a:gd name="T10" fmla="*/ 0 h 108"/>
                <a:gd name="T11" fmla="*/ 72 w 72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08">
                  <a:moveTo>
                    <a:pt x="8" y="0"/>
                  </a:moveTo>
                  <a:cubicBezTo>
                    <a:pt x="21" y="39"/>
                    <a:pt x="0" y="53"/>
                    <a:pt x="44" y="60"/>
                  </a:cubicBezTo>
                  <a:cubicBezTo>
                    <a:pt x="48" y="80"/>
                    <a:pt x="53" y="98"/>
                    <a:pt x="72" y="10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auto">
            <a:xfrm>
              <a:off x="580" y="1620"/>
              <a:ext cx="68" cy="38"/>
            </a:xfrm>
            <a:custGeom>
              <a:avLst/>
              <a:gdLst>
                <a:gd name="T0" fmla="*/ 0 w 68"/>
                <a:gd name="T1" fmla="*/ 8 h 38"/>
                <a:gd name="T2" fmla="*/ 36 w 68"/>
                <a:gd name="T3" fmla="*/ 28 h 38"/>
                <a:gd name="T4" fmla="*/ 68 w 68"/>
                <a:gd name="T5" fmla="*/ 0 h 38"/>
                <a:gd name="T6" fmla="*/ 0 60000 65536"/>
                <a:gd name="T7" fmla="*/ 0 60000 65536"/>
                <a:gd name="T8" fmla="*/ 0 60000 65536"/>
                <a:gd name="T9" fmla="*/ 0 w 68"/>
                <a:gd name="T10" fmla="*/ 0 h 38"/>
                <a:gd name="T11" fmla="*/ 68 w 6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38">
                  <a:moveTo>
                    <a:pt x="0" y="8"/>
                  </a:moveTo>
                  <a:cubicBezTo>
                    <a:pt x="20" y="38"/>
                    <a:pt x="7" y="34"/>
                    <a:pt x="36" y="28"/>
                  </a:cubicBezTo>
                  <a:cubicBezTo>
                    <a:pt x="47" y="12"/>
                    <a:pt x="46" y="0"/>
                    <a:pt x="68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auto">
            <a:xfrm>
              <a:off x="558" y="1526"/>
              <a:ext cx="106" cy="81"/>
            </a:xfrm>
            <a:custGeom>
              <a:avLst/>
              <a:gdLst>
                <a:gd name="T0" fmla="*/ 14 w 106"/>
                <a:gd name="T1" fmla="*/ 30 h 81"/>
                <a:gd name="T2" fmla="*/ 46 w 106"/>
                <a:gd name="T3" fmla="*/ 46 h 81"/>
                <a:gd name="T4" fmla="*/ 50 w 106"/>
                <a:gd name="T5" fmla="*/ 74 h 81"/>
                <a:gd name="T6" fmla="*/ 106 w 106"/>
                <a:gd name="T7" fmla="*/ 78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81"/>
                <a:gd name="T14" fmla="*/ 106 w 106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81">
                  <a:moveTo>
                    <a:pt x="14" y="30"/>
                  </a:moveTo>
                  <a:cubicBezTo>
                    <a:pt x="27" y="69"/>
                    <a:pt x="0" y="0"/>
                    <a:pt x="46" y="46"/>
                  </a:cubicBezTo>
                  <a:cubicBezTo>
                    <a:pt x="53" y="53"/>
                    <a:pt x="46" y="66"/>
                    <a:pt x="50" y="74"/>
                  </a:cubicBezTo>
                  <a:cubicBezTo>
                    <a:pt x="54" y="81"/>
                    <a:pt x="102" y="78"/>
                    <a:pt x="106" y="7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44" name="Group 116"/>
          <p:cNvGrpSpPr>
            <a:grpSpLocks/>
          </p:cNvGrpSpPr>
          <p:nvPr/>
        </p:nvGrpSpPr>
        <p:grpSpPr bwMode="auto">
          <a:xfrm>
            <a:off x="7598394" y="5211941"/>
            <a:ext cx="206375" cy="188913"/>
            <a:chOff x="4368" y="2700"/>
            <a:chExt cx="144" cy="132"/>
          </a:xfrm>
        </p:grpSpPr>
        <p:sp>
          <p:nvSpPr>
            <p:cNvPr id="45" name="Oval 109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46" name="Oval 110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48" name="Freeform 112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51" name="Group 117"/>
          <p:cNvGrpSpPr>
            <a:grpSpLocks/>
          </p:cNvGrpSpPr>
          <p:nvPr/>
        </p:nvGrpSpPr>
        <p:grpSpPr bwMode="auto">
          <a:xfrm>
            <a:off x="7804769" y="5211941"/>
            <a:ext cx="204787" cy="188913"/>
            <a:chOff x="4368" y="2700"/>
            <a:chExt cx="144" cy="132"/>
          </a:xfrm>
        </p:grpSpPr>
        <p:sp>
          <p:nvSpPr>
            <p:cNvPr id="52" name="Oval 118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53" name="Oval 119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54" name="Oval 120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55" name="Freeform 121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56" name="Freeform 122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57" name="Freeform 123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58" name="Group 124"/>
          <p:cNvGrpSpPr>
            <a:grpSpLocks/>
          </p:cNvGrpSpPr>
          <p:nvPr/>
        </p:nvGrpSpPr>
        <p:grpSpPr bwMode="auto">
          <a:xfrm>
            <a:off x="8009556" y="5211941"/>
            <a:ext cx="206375" cy="188913"/>
            <a:chOff x="4368" y="2700"/>
            <a:chExt cx="144" cy="132"/>
          </a:xfrm>
        </p:grpSpPr>
        <p:sp>
          <p:nvSpPr>
            <p:cNvPr id="59" name="Oval 125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0" name="Oval 126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1" name="Oval 127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2" name="Freeform 128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63" name="Freeform 129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64" name="Freeform 130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65" name="Group 131"/>
          <p:cNvGrpSpPr>
            <a:grpSpLocks/>
          </p:cNvGrpSpPr>
          <p:nvPr/>
        </p:nvGrpSpPr>
        <p:grpSpPr bwMode="auto">
          <a:xfrm>
            <a:off x="8215931" y="5211941"/>
            <a:ext cx="204788" cy="188913"/>
            <a:chOff x="4368" y="2700"/>
            <a:chExt cx="144" cy="132"/>
          </a:xfrm>
        </p:grpSpPr>
        <p:sp>
          <p:nvSpPr>
            <p:cNvPr id="66" name="Oval 132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7" name="Oval 133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8" name="Oval 134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72" name="Group 138"/>
          <p:cNvGrpSpPr>
            <a:grpSpLocks/>
          </p:cNvGrpSpPr>
          <p:nvPr/>
        </p:nvGrpSpPr>
        <p:grpSpPr bwMode="auto">
          <a:xfrm>
            <a:off x="8352456" y="5211941"/>
            <a:ext cx="204788" cy="188913"/>
            <a:chOff x="4368" y="2700"/>
            <a:chExt cx="144" cy="132"/>
          </a:xfrm>
        </p:grpSpPr>
        <p:sp>
          <p:nvSpPr>
            <p:cNvPr id="73" name="Oval 139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74" name="Oval 140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75" name="Oval 141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76" name="Freeform 142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77" name="Freeform 143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78" name="Freeform 144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79" name="Group 145"/>
          <p:cNvGrpSpPr>
            <a:grpSpLocks/>
          </p:cNvGrpSpPr>
          <p:nvPr/>
        </p:nvGrpSpPr>
        <p:grpSpPr bwMode="auto">
          <a:xfrm>
            <a:off x="8557244" y="5211941"/>
            <a:ext cx="206375" cy="188913"/>
            <a:chOff x="4368" y="2700"/>
            <a:chExt cx="144" cy="132"/>
          </a:xfrm>
        </p:grpSpPr>
        <p:sp>
          <p:nvSpPr>
            <p:cNvPr id="80" name="Oval 146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81" name="Oval 147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82" name="Oval 148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83" name="Freeform 149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84" name="Freeform 150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85" name="Freeform 151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86" name="Group 152"/>
          <p:cNvGrpSpPr>
            <a:grpSpLocks/>
          </p:cNvGrpSpPr>
          <p:nvPr/>
        </p:nvGrpSpPr>
        <p:grpSpPr bwMode="auto">
          <a:xfrm>
            <a:off x="5336206" y="5143679"/>
            <a:ext cx="1141413" cy="1270000"/>
            <a:chOff x="3552" y="1008"/>
            <a:chExt cx="1296" cy="1440"/>
          </a:xfrm>
        </p:grpSpPr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3552" y="1296"/>
              <a:ext cx="1296" cy="115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88" name="Line 154"/>
            <p:cNvSpPr>
              <a:spLocks noChangeShapeType="1"/>
            </p:cNvSpPr>
            <p:nvPr/>
          </p:nvSpPr>
          <p:spPr bwMode="auto">
            <a:xfrm flipV="1">
              <a:off x="4848" y="10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89" name="Line 155"/>
            <p:cNvSpPr>
              <a:spLocks noChangeShapeType="1"/>
            </p:cNvSpPr>
            <p:nvPr/>
          </p:nvSpPr>
          <p:spPr bwMode="auto">
            <a:xfrm flipV="1">
              <a:off x="3552" y="10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90" name="Group 183"/>
          <p:cNvGrpSpPr>
            <a:grpSpLocks/>
          </p:cNvGrpSpPr>
          <p:nvPr/>
        </p:nvGrpSpPr>
        <p:grpSpPr bwMode="auto">
          <a:xfrm>
            <a:off x="5336206" y="5211941"/>
            <a:ext cx="204788" cy="188913"/>
            <a:chOff x="4368" y="2700"/>
            <a:chExt cx="144" cy="132"/>
          </a:xfrm>
        </p:grpSpPr>
        <p:sp>
          <p:nvSpPr>
            <p:cNvPr id="91" name="Oval 184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92" name="Oval 185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93" name="Oval 186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94" name="Freeform 187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95" name="Freeform 188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96" name="Freeform 189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97" name="Group 190"/>
          <p:cNvGrpSpPr>
            <a:grpSpLocks/>
          </p:cNvGrpSpPr>
          <p:nvPr/>
        </p:nvGrpSpPr>
        <p:grpSpPr bwMode="auto">
          <a:xfrm>
            <a:off x="5540994" y="5211941"/>
            <a:ext cx="206375" cy="188913"/>
            <a:chOff x="4368" y="2700"/>
            <a:chExt cx="144" cy="132"/>
          </a:xfrm>
        </p:grpSpPr>
        <p:sp>
          <p:nvSpPr>
            <p:cNvPr id="98" name="Oval 191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99" name="Oval 192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00" name="Oval 193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01" name="Freeform 194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02" name="Freeform 195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03" name="Freeform 196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04" name="Group 197"/>
          <p:cNvGrpSpPr>
            <a:grpSpLocks/>
          </p:cNvGrpSpPr>
          <p:nvPr/>
        </p:nvGrpSpPr>
        <p:grpSpPr bwMode="auto">
          <a:xfrm>
            <a:off x="5747369" y="5211941"/>
            <a:ext cx="204787" cy="188913"/>
            <a:chOff x="4368" y="2700"/>
            <a:chExt cx="144" cy="132"/>
          </a:xfrm>
        </p:grpSpPr>
        <p:sp>
          <p:nvSpPr>
            <p:cNvPr id="105" name="Oval 198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06" name="Oval 199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07" name="Oval 200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08" name="Freeform 201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09" name="Freeform 202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10" name="Freeform 203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11" name="Group 204"/>
          <p:cNvGrpSpPr>
            <a:grpSpLocks/>
          </p:cNvGrpSpPr>
          <p:nvPr/>
        </p:nvGrpSpPr>
        <p:grpSpPr bwMode="auto">
          <a:xfrm>
            <a:off x="5952156" y="5211941"/>
            <a:ext cx="206375" cy="188913"/>
            <a:chOff x="4368" y="2700"/>
            <a:chExt cx="144" cy="132"/>
          </a:xfrm>
        </p:grpSpPr>
        <p:sp>
          <p:nvSpPr>
            <p:cNvPr id="112" name="Oval 205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13" name="Oval 206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14" name="Oval 207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15" name="Freeform 208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16" name="Freeform 209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17" name="Freeform 210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18" name="Group 211"/>
          <p:cNvGrpSpPr>
            <a:grpSpLocks/>
          </p:cNvGrpSpPr>
          <p:nvPr/>
        </p:nvGrpSpPr>
        <p:grpSpPr bwMode="auto">
          <a:xfrm>
            <a:off x="6090269" y="5211941"/>
            <a:ext cx="204787" cy="188913"/>
            <a:chOff x="4368" y="2700"/>
            <a:chExt cx="144" cy="132"/>
          </a:xfrm>
        </p:grpSpPr>
        <p:sp>
          <p:nvSpPr>
            <p:cNvPr id="119" name="Oval 212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0" name="Oval 213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1" name="Oval 214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2" name="Freeform 215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23" name="Freeform 216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24" name="Freeform 217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25" name="Group 218"/>
          <p:cNvGrpSpPr>
            <a:grpSpLocks/>
          </p:cNvGrpSpPr>
          <p:nvPr/>
        </p:nvGrpSpPr>
        <p:grpSpPr bwMode="auto">
          <a:xfrm>
            <a:off x="6295056" y="5211941"/>
            <a:ext cx="206375" cy="188913"/>
            <a:chOff x="4368" y="2700"/>
            <a:chExt cx="144" cy="132"/>
          </a:xfrm>
        </p:grpSpPr>
        <p:sp>
          <p:nvSpPr>
            <p:cNvPr id="126" name="Oval 219"/>
            <p:cNvSpPr>
              <a:spLocks noChangeArrowheads="1"/>
            </p:cNvSpPr>
            <p:nvPr/>
          </p:nvSpPr>
          <p:spPr bwMode="auto">
            <a:xfrm>
              <a:off x="44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7" name="Oval 220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8" name="Oval 221"/>
            <p:cNvSpPr>
              <a:spLocks noChangeArrowheads="1"/>
            </p:cNvSpPr>
            <p:nvPr/>
          </p:nvSpPr>
          <p:spPr bwMode="auto">
            <a:xfrm>
              <a:off x="4368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29" name="Freeform 222"/>
            <p:cNvSpPr>
              <a:spLocks/>
            </p:cNvSpPr>
            <p:nvPr/>
          </p:nvSpPr>
          <p:spPr bwMode="auto">
            <a:xfrm>
              <a:off x="4379" y="2704"/>
              <a:ext cx="35" cy="84"/>
            </a:xfrm>
            <a:custGeom>
              <a:avLst/>
              <a:gdLst>
                <a:gd name="T0" fmla="*/ 17 w 35"/>
                <a:gd name="T1" fmla="*/ 84 h 84"/>
                <a:gd name="T2" fmla="*/ 25 w 35"/>
                <a:gd name="T3" fmla="*/ 40 h 84"/>
                <a:gd name="T4" fmla="*/ 25 w 35"/>
                <a:gd name="T5" fmla="*/ 0 h 84"/>
                <a:gd name="T6" fmla="*/ 0 60000 65536"/>
                <a:gd name="T7" fmla="*/ 0 60000 65536"/>
                <a:gd name="T8" fmla="*/ 0 60000 65536"/>
                <a:gd name="T9" fmla="*/ 0 w 35"/>
                <a:gd name="T10" fmla="*/ 0 h 84"/>
                <a:gd name="T11" fmla="*/ 35 w 35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4">
                  <a:moveTo>
                    <a:pt x="17" y="84"/>
                  </a:moveTo>
                  <a:cubicBezTo>
                    <a:pt x="11" y="65"/>
                    <a:pt x="0" y="48"/>
                    <a:pt x="25" y="40"/>
                  </a:cubicBezTo>
                  <a:cubicBezTo>
                    <a:pt x="35" y="25"/>
                    <a:pt x="33" y="16"/>
                    <a:pt x="2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30" name="Freeform 223"/>
            <p:cNvSpPr>
              <a:spLocks/>
            </p:cNvSpPr>
            <p:nvPr/>
          </p:nvSpPr>
          <p:spPr bwMode="auto">
            <a:xfrm>
              <a:off x="4436" y="2711"/>
              <a:ext cx="16" cy="73"/>
            </a:xfrm>
            <a:custGeom>
              <a:avLst/>
              <a:gdLst>
                <a:gd name="T0" fmla="*/ 8 w 16"/>
                <a:gd name="T1" fmla="*/ 73 h 73"/>
                <a:gd name="T2" fmla="*/ 4 w 16"/>
                <a:gd name="T3" fmla="*/ 61 h 73"/>
                <a:gd name="T4" fmla="*/ 8 w 16"/>
                <a:gd name="T5" fmla="*/ 49 h 73"/>
                <a:gd name="T6" fmla="*/ 0 w 16"/>
                <a:gd name="T7" fmla="*/ 25 h 73"/>
                <a:gd name="T8" fmla="*/ 4 w 16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3"/>
                <a:gd name="T17" fmla="*/ 16 w 1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3">
                  <a:moveTo>
                    <a:pt x="8" y="73"/>
                  </a:moveTo>
                  <a:cubicBezTo>
                    <a:pt x="7" y="69"/>
                    <a:pt x="4" y="65"/>
                    <a:pt x="4" y="61"/>
                  </a:cubicBezTo>
                  <a:cubicBezTo>
                    <a:pt x="4" y="57"/>
                    <a:pt x="8" y="53"/>
                    <a:pt x="8" y="49"/>
                  </a:cubicBezTo>
                  <a:cubicBezTo>
                    <a:pt x="7" y="41"/>
                    <a:pt x="0" y="25"/>
                    <a:pt x="0" y="25"/>
                  </a:cubicBezTo>
                  <a:cubicBezTo>
                    <a:pt x="8" y="0"/>
                    <a:pt x="16" y="1"/>
                    <a:pt x="4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31" name="Freeform 224"/>
            <p:cNvSpPr>
              <a:spLocks/>
            </p:cNvSpPr>
            <p:nvPr/>
          </p:nvSpPr>
          <p:spPr bwMode="auto">
            <a:xfrm>
              <a:off x="4472" y="2700"/>
              <a:ext cx="30" cy="84"/>
            </a:xfrm>
            <a:custGeom>
              <a:avLst/>
              <a:gdLst>
                <a:gd name="T0" fmla="*/ 16 w 30"/>
                <a:gd name="T1" fmla="*/ 84 h 84"/>
                <a:gd name="T2" fmla="*/ 24 w 30"/>
                <a:gd name="T3" fmla="*/ 56 h 84"/>
                <a:gd name="T4" fmla="*/ 20 w 30"/>
                <a:gd name="T5" fmla="*/ 44 h 84"/>
                <a:gd name="T6" fmla="*/ 8 w 30"/>
                <a:gd name="T7" fmla="*/ 40 h 84"/>
                <a:gd name="T8" fmla="*/ 12 w 3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4"/>
                <a:gd name="T17" fmla="*/ 30 w 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4">
                  <a:moveTo>
                    <a:pt x="16" y="84"/>
                  </a:moveTo>
                  <a:cubicBezTo>
                    <a:pt x="0" y="60"/>
                    <a:pt x="15" y="82"/>
                    <a:pt x="24" y="56"/>
                  </a:cubicBezTo>
                  <a:cubicBezTo>
                    <a:pt x="23" y="52"/>
                    <a:pt x="23" y="47"/>
                    <a:pt x="20" y="44"/>
                  </a:cubicBezTo>
                  <a:cubicBezTo>
                    <a:pt x="17" y="41"/>
                    <a:pt x="9" y="44"/>
                    <a:pt x="8" y="40"/>
                  </a:cubicBezTo>
                  <a:cubicBezTo>
                    <a:pt x="0" y="16"/>
                    <a:pt x="30" y="18"/>
                    <a:pt x="1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grpSp>
        <p:nvGrpSpPr>
          <p:cNvPr id="132" name="Group 228"/>
          <p:cNvGrpSpPr>
            <a:grpSpLocks/>
          </p:cNvGrpSpPr>
          <p:nvPr/>
        </p:nvGrpSpPr>
        <p:grpSpPr bwMode="auto">
          <a:xfrm>
            <a:off x="2867644" y="5170666"/>
            <a:ext cx="1143000" cy="1270000"/>
            <a:chOff x="3552" y="1008"/>
            <a:chExt cx="1296" cy="1440"/>
          </a:xfrm>
        </p:grpSpPr>
        <p:sp>
          <p:nvSpPr>
            <p:cNvPr id="133" name="Rectangle 229"/>
            <p:cNvSpPr>
              <a:spLocks noChangeArrowheads="1"/>
            </p:cNvSpPr>
            <p:nvPr/>
          </p:nvSpPr>
          <p:spPr bwMode="auto">
            <a:xfrm>
              <a:off x="3552" y="1296"/>
              <a:ext cx="1296" cy="115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34" name="Line 230"/>
            <p:cNvSpPr>
              <a:spLocks noChangeShapeType="1"/>
            </p:cNvSpPr>
            <p:nvPr/>
          </p:nvSpPr>
          <p:spPr bwMode="auto">
            <a:xfrm flipV="1">
              <a:off x="4848" y="10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35" name="Line 231"/>
            <p:cNvSpPr>
              <a:spLocks noChangeShapeType="1"/>
            </p:cNvSpPr>
            <p:nvPr/>
          </p:nvSpPr>
          <p:spPr bwMode="auto">
            <a:xfrm flipV="1">
              <a:off x="3552" y="10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sp>
        <p:nvSpPr>
          <p:cNvPr id="136" name="Oval 260"/>
          <p:cNvSpPr>
            <a:spLocks noChangeArrowheads="1"/>
          </p:cNvSpPr>
          <p:nvPr/>
        </p:nvSpPr>
        <p:spPr bwMode="auto">
          <a:xfrm>
            <a:off x="3004169" y="5332591"/>
            <a:ext cx="69850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37" name="Oval 262"/>
          <p:cNvSpPr>
            <a:spLocks noChangeArrowheads="1"/>
          </p:cNvSpPr>
          <p:nvPr/>
        </p:nvSpPr>
        <p:spPr bwMode="auto">
          <a:xfrm>
            <a:off x="2867644" y="5332591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38" name="Freeform 263"/>
          <p:cNvSpPr>
            <a:spLocks/>
          </p:cNvSpPr>
          <p:nvPr/>
        </p:nvSpPr>
        <p:spPr bwMode="auto">
          <a:xfrm>
            <a:off x="2883519" y="5218291"/>
            <a:ext cx="49212" cy="120650"/>
          </a:xfrm>
          <a:custGeom>
            <a:avLst/>
            <a:gdLst>
              <a:gd name="T0" fmla="*/ 2147483647 w 35"/>
              <a:gd name="T1" fmla="*/ 2147483647 h 84"/>
              <a:gd name="T2" fmla="*/ 2147483647 w 35"/>
              <a:gd name="T3" fmla="*/ 2147483647 h 84"/>
              <a:gd name="T4" fmla="*/ 2147483647 w 35"/>
              <a:gd name="T5" fmla="*/ 0 h 84"/>
              <a:gd name="T6" fmla="*/ 0 60000 65536"/>
              <a:gd name="T7" fmla="*/ 0 60000 65536"/>
              <a:gd name="T8" fmla="*/ 0 60000 65536"/>
              <a:gd name="T9" fmla="*/ 0 w 35"/>
              <a:gd name="T10" fmla="*/ 0 h 84"/>
              <a:gd name="T11" fmla="*/ 35 w 3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84">
                <a:moveTo>
                  <a:pt x="17" y="84"/>
                </a:moveTo>
                <a:cubicBezTo>
                  <a:pt x="11" y="65"/>
                  <a:pt x="0" y="48"/>
                  <a:pt x="25" y="40"/>
                </a:cubicBezTo>
                <a:cubicBezTo>
                  <a:pt x="35" y="25"/>
                  <a:pt x="33" y="16"/>
                  <a:pt x="25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39" name="Freeform 265"/>
          <p:cNvSpPr>
            <a:spLocks/>
          </p:cNvSpPr>
          <p:nvPr/>
        </p:nvSpPr>
        <p:spPr bwMode="auto">
          <a:xfrm>
            <a:off x="3016869" y="5211941"/>
            <a:ext cx="42862" cy="120650"/>
          </a:xfrm>
          <a:custGeom>
            <a:avLst/>
            <a:gdLst>
              <a:gd name="T0" fmla="*/ 2147483647 w 30"/>
              <a:gd name="T1" fmla="*/ 2147483647 h 84"/>
              <a:gd name="T2" fmla="*/ 2147483647 w 30"/>
              <a:gd name="T3" fmla="*/ 2147483647 h 84"/>
              <a:gd name="T4" fmla="*/ 2147483647 w 30"/>
              <a:gd name="T5" fmla="*/ 2147483647 h 84"/>
              <a:gd name="T6" fmla="*/ 2147483647 w 30"/>
              <a:gd name="T7" fmla="*/ 2147483647 h 84"/>
              <a:gd name="T8" fmla="*/ 2147483647 w 30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84"/>
              <a:gd name="T17" fmla="*/ 30 w 30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84">
                <a:moveTo>
                  <a:pt x="16" y="84"/>
                </a:moveTo>
                <a:cubicBezTo>
                  <a:pt x="0" y="60"/>
                  <a:pt x="15" y="82"/>
                  <a:pt x="24" y="56"/>
                </a:cubicBezTo>
                <a:cubicBezTo>
                  <a:pt x="23" y="52"/>
                  <a:pt x="23" y="47"/>
                  <a:pt x="20" y="44"/>
                </a:cubicBezTo>
                <a:cubicBezTo>
                  <a:pt x="17" y="41"/>
                  <a:pt x="9" y="44"/>
                  <a:pt x="8" y="40"/>
                </a:cubicBezTo>
                <a:cubicBezTo>
                  <a:pt x="0" y="16"/>
                  <a:pt x="30" y="18"/>
                  <a:pt x="12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40" name="Oval 267"/>
          <p:cNvSpPr>
            <a:spLocks noChangeArrowheads="1"/>
          </p:cNvSpPr>
          <p:nvPr/>
        </p:nvSpPr>
        <p:spPr bwMode="auto">
          <a:xfrm>
            <a:off x="3210544" y="5332591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41" name="Oval 269"/>
          <p:cNvSpPr>
            <a:spLocks noChangeArrowheads="1"/>
          </p:cNvSpPr>
          <p:nvPr/>
        </p:nvSpPr>
        <p:spPr bwMode="auto">
          <a:xfrm>
            <a:off x="3074019" y="5332591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42" name="Freeform 270"/>
          <p:cNvSpPr>
            <a:spLocks/>
          </p:cNvSpPr>
          <p:nvPr/>
        </p:nvSpPr>
        <p:spPr bwMode="auto">
          <a:xfrm>
            <a:off x="3088306" y="5218291"/>
            <a:ext cx="50800" cy="120650"/>
          </a:xfrm>
          <a:custGeom>
            <a:avLst/>
            <a:gdLst>
              <a:gd name="T0" fmla="*/ 2147483647 w 35"/>
              <a:gd name="T1" fmla="*/ 2147483647 h 84"/>
              <a:gd name="T2" fmla="*/ 2147483647 w 35"/>
              <a:gd name="T3" fmla="*/ 2147483647 h 84"/>
              <a:gd name="T4" fmla="*/ 2147483647 w 35"/>
              <a:gd name="T5" fmla="*/ 0 h 84"/>
              <a:gd name="T6" fmla="*/ 0 60000 65536"/>
              <a:gd name="T7" fmla="*/ 0 60000 65536"/>
              <a:gd name="T8" fmla="*/ 0 60000 65536"/>
              <a:gd name="T9" fmla="*/ 0 w 35"/>
              <a:gd name="T10" fmla="*/ 0 h 84"/>
              <a:gd name="T11" fmla="*/ 35 w 3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84">
                <a:moveTo>
                  <a:pt x="17" y="84"/>
                </a:moveTo>
                <a:cubicBezTo>
                  <a:pt x="11" y="65"/>
                  <a:pt x="0" y="48"/>
                  <a:pt x="25" y="40"/>
                </a:cubicBezTo>
                <a:cubicBezTo>
                  <a:pt x="35" y="25"/>
                  <a:pt x="33" y="16"/>
                  <a:pt x="25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43" name="Freeform 272"/>
          <p:cNvSpPr>
            <a:spLocks/>
          </p:cNvSpPr>
          <p:nvPr/>
        </p:nvSpPr>
        <p:spPr bwMode="auto">
          <a:xfrm>
            <a:off x="3221656" y="5211941"/>
            <a:ext cx="42863" cy="120650"/>
          </a:xfrm>
          <a:custGeom>
            <a:avLst/>
            <a:gdLst>
              <a:gd name="T0" fmla="*/ 2147483647 w 30"/>
              <a:gd name="T1" fmla="*/ 2147483647 h 84"/>
              <a:gd name="T2" fmla="*/ 2147483647 w 30"/>
              <a:gd name="T3" fmla="*/ 2147483647 h 84"/>
              <a:gd name="T4" fmla="*/ 2147483647 w 30"/>
              <a:gd name="T5" fmla="*/ 2147483647 h 84"/>
              <a:gd name="T6" fmla="*/ 2147483647 w 30"/>
              <a:gd name="T7" fmla="*/ 2147483647 h 84"/>
              <a:gd name="T8" fmla="*/ 2147483647 w 30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84"/>
              <a:gd name="T17" fmla="*/ 30 w 30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84">
                <a:moveTo>
                  <a:pt x="16" y="84"/>
                </a:moveTo>
                <a:cubicBezTo>
                  <a:pt x="0" y="60"/>
                  <a:pt x="15" y="82"/>
                  <a:pt x="24" y="56"/>
                </a:cubicBezTo>
                <a:cubicBezTo>
                  <a:pt x="23" y="52"/>
                  <a:pt x="23" y="47"/>
                  <a:pt x="20" y="44"/>
                </a:cubicBezTo>
                <a:cubicBezTo>
                  <a:pt x="17" y="41"/>
                  <a:pt x="9" y="44"/>
                  <a:pt x="8" y="40"/>
                </a:cubicBezTo>
                <a:cubicBezTo>
                  <a:pt x="0" y="16"/>
                  <a:pt x="30" y="18"/>
                  <a:pt x="12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44" name="Oval 274"/>
          <p:cNvSpPr>
            <a:spLocks noChangeArrowheads="1"/>
          </p:cNvSpPr>
          <p:nvPr/>
        </p:nvSpPr>
        <p:spPr bwMode="auto">
          <a:xfrm>
            <a:off x="3415331" y="5332591"/>
            <a:ext cx="69850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45" name="Oval 276"/>
          <p:cNvSpPr>
            <a:spLocks noChangeArrowheads="1"/>
          </p:cNvSpPr>
          <p:nvPr/>
        </p:nvSpPr>
        <p:spPr bwMode="auto">
          <a:xfrm>
            <a:off x="3278806" y="5332591"/>
            <a:ext cx="68263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46" name="Freeform 277"/>
          <p:cNvSpPr>
            <a:spLocks/>
          </p:cNvSpPr>
          <p:nvPr/>
        </p:nvSpPr>
        <p:spPr bwMode="auto">
          <a:xfrm>
            <a:off x="3294681" y="5218291"/>
            <a:ext cx="50800" cy="120650"/>
          </a:xfrm>
          <a:custGeom>
            <a:avLst/>
            <a:gdLst>
              <a:gd name="T0" fmla="*/ 2147483647 w 35"/>
              <a:gd name="T1" fmla="*/ 2147483647 h 84"/>
              <a:gd name="T2" fmla="*/ 2147483647 w 35"/>
              <a:gd name="T3" fmla="*/ 2147483647 h 84"/>
              <a:gd name="T4" fmla="*/ 2147483647 w 35"/>
              <a:gd name="T5" fmla="*/ 0 h 84"/>
              <a:gd name="T6" fmla="*/ 0 60000 65536"/>
              <a:gd name="T7" fmla="*/ 0 60000 65536"/>
              <a:gd name="T8" fmla="*/ 0 60000 65536"/>
              <a:gd name="T9" fmla="*/ 0 w 35"/>
              <a:gd name="T10" fmla="*/ 0 h 84"/>
              <a:gd name="T11" fmla="*/ 35 w 3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84">
                <a:moveTo>
                  <a:pt x="17" y="84"/>
                </a:moveTo>
                <a:cubicBezTo>
                  <a:pt x="11" y="65"/>
                  <a:pt x="0" y="48"/>
                  <a:pt x="25" y="40"/>
                </a:cubicBezTo>
                <a:cubicBezTo>
                  <a:pt x="35" y="25"/>
                  <a:pt x="33" y="16"/>
                  <a:pt x="25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47" name="Freeform 279"/>
          <p:cNvSpPr>
            <a:spLocks/>
          </p:cNvSpPr>
          <p:nvPr/>
        </p:nvSpPr>
        <p:spPr bwMode="auto">
          <a:xfrm>
            <a:off x="3428031" y="5211941"/>
            <a:ext cx="42863" cy="120650"/>
          </a:xfrm>
          <a:custGeom>
            <a:avLst/>
            <a:gdLst>
              <a:gd name="T0" fmla="*/ 2147483647 w 30"/>
              <a:gd name="T1" fmla="*/ 2147483647 h 84"/>
              <a:gd name="T2" fmla="*/ 2147483647 w 30"/>
              <a:gd name="T3" fmla="*/ 2147483647 h 84"/>
              <a:gd name="T4" fmla="*/ 2147483647 w 30"/>
              <a:gd name="T5" fmla="*/ 2147483647 h 84"/>
              <a:gd name="T6" fmla="*/ 2147483647 w 30"/>
              <a:gd name="T7" fmla="*/ 2147483647 h 84"/>
              <a:gd name="T8" fmla="*/ 2147483647 w 30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84"/>
              <a:gd name="T17" fmla="*/ 30 w 30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84">
                <a:moveTo>
                  <a:pt x="16" y="84"/>
                </a:moveTo>
                <a:cubicBezTo>
                  <a:pt x="0" y="60"/>
                  <a:pt x="15" y="82"/>
                  <a:pt x="24" y="56"/>
                </a:cubicBezTo>
                <a:cubicBezTo>
                  <a:pt x="23" y="52"/>
                  <a:pt x="23" y="47"/>
                  <a:pt x="20" y="44"/>
                </a:cubicBezTo>
                <a:cubicBezTo>
                  <a:pt x="17" y="41"/>
                  <a:pt x="9" y="44"/>
                  <a:pt x="8" y="40"/>
                </a:cubicBezTo>
                <a:cubicBezTo>
                  <a:pt x="0" y="16"/>
                  <a:pt x="30" y="18"/>
                  <a:pt x="12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48" name="Oval 289"/>
          <p:cNvSpPr>
            <a:spLocks noChangeArrowheads="1"/>
          </p:cNvSpPr>
          <p:nvPr/>
        </p:nvSpPr>
        <p:spPr bwMode="auto">
          <a:xfrm>
            <a:off x="3689969" y="5332591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49" name="Freeform 292"/>
          <p:cNvSpPr>
            <a:spLocks/>
          </p:cNvSpPr>
          <p:nvPr/>
        </p:nvSpPr>
        <p:spPr bwMode="auto">
          <a:xfrm>
            <a:off x="3718544" y="5227816"/>
            <a:ext cx="23812" cy="104775"/>
          </a:xfrm>
          <a:custGeom>
            <a:avLst/>
            <a:gdLst>
              <a:gd name="T0" fmla="*/ 2147483647 w 16"/>
              <a:gd name="T1" fmla="*/ 2147483647 h 73"/>
              <a:gd name="T2" fmla="*/ 2147483647 w 16"/>
              <a:gd name="T3" fmla="*/ 2147483647 h 73"/>
              <a:gd name="T4" fmla="*/ 2147483647 w 16"/>
              <a:gd name="T5" fmla="*/ 2147483647 h 73"/>
              <a:gd name="T6" fmla="*/ 0 w 16"/>
              <a:gd name="T7" fmla="*/ 2147483647 h 73"/>
              <a:gd name="T8" fmla="*/ 2147483647 w 16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73"/>
              <a:gd name="T17" fmla="*/ 16 w 16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73">
                <a:moveTo>
                  <a:pt x="8" y="73"/>
                </a:moveTo>
                <a:cubicBezTo>
                  <a:pt x="7" y="69"/>
                  <a:pt x="4" y="65"/>
                  <a:pt x="4" y="61"/>
                </a:cubicBezTo>
                <a:cubicBezTo>
                  <a:pt x="4" y="57"/>
                  <a:pt x="8" y="53"/>
                  <a:pt x="8" y="49"/>
                </a:cubicBezTo>
                <a:cubicBezTo>
                  <a:pt x="7" y="41"/>
                  <a:pt x="0" y="25"/>
                  <a:pt x="0" y="25"/>
                </a:cubicBezTo>
                <a:cubicBezTo>
                  <a:pt x="8" y="0"/>
                  <a:pt x="16" y="1"/>
                  <a:pt x="4" y="1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50" name="Oval 296"/>
          <p:cNvSpPr>
            <a:spLocks noChangeArrowheads="1"/>
          </p:cNvSpPr>
          <p:nvPr/>
        </p:nvSpPr>
        <p:spPr bwMode="auto">
          <a:xfrm>
            <a:off x="3896344" y="5332591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51" name="Oval 297"/>
          <p:cNvSpPr>
            <a:spLocks noChangeArrowheads="1"/>
          </p:cNvSpPr>
          <p:nvPr/>
        </p:nvSpPr>
        <p:spPr bwMode="auto">
          <a:xfrm>
            <a:off x="3828081" y="5332591"/>
            <a:ext cx="68263" cy="68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52" name="Freeform 298"/>
          <p:cNvSpPr>
            <a:spLocks/>
          </p:cNvSpPr>
          <p:nvPr/>
        </p:nvSpPr>
        <p:spPr bwMode="auto">
          <a:xfrm>
            <a:off x="3843956" y="5218291"/>
            <a:ext cx="49213" cy="120650"/>
          </a:xfrm>
          <a:custGeom>
            <a:avLst/>
            <a:gdLst>
              <a:gd name="T0" fmla="*/ 2147483647 w 35"/>
              <a:gd name="T1" fmla="*/ 2147483647 h 84"/>
              <a:gd name="T2" fmla="*/ 2147483647 w 35"/>
              <a:gd name="T3" fmla="*/ 2147483647 h 84"/>
              <a:gd name="T4" fmla="*/ 2147483647 w 35"/>
              <a:gd name="T5" fmla="*/ 0 h 84"/>
              <a:gd name="T6" fmla="*/ 0 60000 65536"/>
              <a:gd name="T7" fmla="*/ 0 60000 65536"/>
              <a:gd name="T8" fmla="*/ 0 60000 65536"/>
              <a:gd name="T9" fmla="*/ 0 w 35"/>
              <a:gd name="T10" fmla="*/ 0 h 84"/>
              <a:gd name="T11" fmla="*/ 35 w 3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84">
                <a:moveTo>
                  <a:pt x="17" y="84"/>
                </a:moveTo>
                <a:cubicBezTo>
                  <a:pt x="11" y="65"/>
                  <a:pt x="0" y="48"/>
                  <a:pt x="25" y="40"/>
                </a:cubicBezTo>
                <a:cubicBezTo>
                  <a:pt x="35" y="25"/>
                  <a:pt x="33" y="16"/>
                  <a:pt x="25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53" name="Freeform 299"/>
          <p:cNvSpPr>
            <a:spLocks/>
          </p:cNvSpPr>
          <p:nvPr/>
        </p:nvSpPr>
        <p:spPr bwMode="auto">
          <a:xfrm>
            <a:off x="3924919" y="5227816"/>
            <a:ext cx="22225" cy="104775"/>
          </a:xfrm>
          <a:custGeom>
            <a:avLst/>
            <a:gdLst>
              <a:gd name="T0" fmla="*/ 2147483647 w 16"/>
              <a:gd name="T1" fmla="*/ 2147483647 h 73"/>
              <a:gd name="T2" fmla="*/ 2147483647 w 16"/>
              <a:gd name="T3" fmla="*/ 2147483647 h 73"/>
              <a:gd name="T4" fmla="*/ 2147483647 w 16"/>
              <a:gd name="T5" fmla="*/ 2147483647 h 73"/>
              <a:gd name="T6" fmla="*/ 0 w 16"/>
              <a:gd name="T7" fmla="*/ 2147483647 h 73"/>
              <a:gd name="T8" fmla="*/ 2147483647 w 16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73"/>
              <a:gd name="T17" fmla="*/ 16 w 16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73">
                <a:moveTo>
                  <a:pt x="8" y="73"/>
                </a:moveTo>
                <a:cubicBezTo>
                  <a:pt x="7" y="69"/>
                  <a:pt x="4" y="65"/>
                  <a:pt x="4" y="61"/>
                </a:cubicBezTo>
                <a:cubicBezTo>
                  <a:pt x="4" y="57"/>
                  <a:pt x="8" y="53"/>
                  <a:pt x="8" y="49"/>
                </a:cubicBezTo>
                <a:cubicBezTo>
                  <a:pt x="7" y="41"/>
                  <a:pt x="0" y="25"/>
                  <a:pt x="0" y="25"/>
                </a:cubicBezTo>
                <a:cubicBezTo>
                  <a:pt x="8" y="0"/>
                  <a:pt x="16" y="1"/>
                  <a:pt x="4" y="1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54" name="Line 301"/>
          <p:cNvSpPr>
            <a:spLocks noChangeShapeType="1"/>
          </p:cNvSpPr>
          <p:nvPr/>
        </p:nvSpPr>
        <p:spPr bwMode="auto">
          <a:xfrm>
            <a:off x="4239244" y="5899329"/>
            <a:ext cx="89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55" name="Line 302"/>
          <p:cNvSpPr>
            <a:spLocks noChangeShapeType="1"/>
          </p:cNvSpPr>
          <p:nvPr/>
        </p:nvSpPr>
        <p:spPr bwMode="auto">
          <a:xfrm>
            <a:off x="6637956" y="5899329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56" name="Oval 305"/>
          <p:cNvSpPr>
            <a:spLocks noChangeArrowheads="1"/>
          </p:cNvSpPr>
          <p:nvPr/>
        </p:nvSpPr>
        <p:spPr bwMode="auto">
          <a:xfrm>
            <a:off x="3031156" y="5764391"/>
            <a:ext cx="92075" cy="936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57" name="Oval 307"/>
          <p:cNvSpPr>
            <a:spLocks noChangeArrowheads="1"/>
          </p:cNvSpPr>
          <p:nvPr/>
        </p:nvSpPr>
        <p:spPr bwMode="auto">
          <a:xfrm>
            <a:off x="3312144" y="6135866"/>
            <a:ext cx="93662" cy="936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58" name="Oval 308"/>
          <p:cNvSpPr>
            <a:spLocks noChangeArrowheads="1"/>
          </p:cNvSpPr>
          <p:nvPr/>
        </p:nvSpPr>
        <p:spPr bwMode="auto">
          <a:xfrm>
            <a:off x="3758231" y="5624691"/>
            <a:ext cx="95250" cy="936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59" name="Freeform 312"/>
          <p:cNvSpPr>
            <a:spLocks/>
          </p:cNvSpPr>
          <p:nvPr/>
        </p:nvSpPr>
        <p:spPr bwMode="auto">
          <a:xfrm>
            <a:off x="2935906" y="5796141"/>
            <a:ext cx="95250" cy="87313"/>
          </a:xfrm>
          <a:custGeom>
            <a:avLst/>
            <a:gdLst>
              <a:gd name="T0" fmla="*/ 2147483647 w 96"/>
              <a:gd name="T1" fmla="*/ 2147483647 h 90"/>
              <a:gd name="T2" fmla="*/ 2147483647 w 96"/>
              <a:gd name="T3" fmla="*/ 0 h 90"/>
              <a:gd name="T4" fmla="*/ 2147483647 w 96"/>
              <a:gd name="T5" fmla="*/ 2147483647 h 90"/>
              <a:gd name="T6" fmla="*/ 2147483647 w 96"/>
              <a:gd name="T7" fmla="*/ 2147483647 h 90"/>
              <a:gd name="T8" fmla="*/ 2147483647 w 96"/>
              <a:gd name="T9" fmla="*/ 2147483647 h 90"/>
              <a:gd name="T10" fmla="*/ 0 w 96"/>
              <a:gd name="T11" fmla="*/ 2147483647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90"/>
              <a:gd name="T20" fmla="*/ 96 w 96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90">
                <a:moveTo>
                  <a:pt x="96" y="28"/>
                </a:moveTo>
                <a:cubicBezTo>
                  <a:pt x="76" y="23"/>
                  <a:pt x="74" y="19"/>
                  <a:pt x="68" y="0"/>
                </a:cubicBezTo>
                <a:cubicBezTo>
                  <a:pt x="38" y="7"/>
                  <a:pt x="49" y="21"/>
                  <a:pt x="52" y="52"/>
                </a:cubicBezTo>
                <a:cubicBezTo>
                  <a:pt x="51" y="57"/>
                  <a:pt x="51" y="64"/>
                  <a:pt x="48" y="68"/>
                </a:cubicBezTo>
                <a:cubicBezTo>
                  <a:pt x="30" y="90"/>
                  <a:pt x="29" y="40"/>
                  <a:pt x="8" y="44"/>
                </a:cubicBezTo>
                <a:cubicBezTo>
                  <a:pt x="4" y="45"/>
                  <a:pt x="3" y="49"/>
                  <a:pt x="0" y="52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60" name="Freeform 314"/>
          <p:cNvSpPr>
            <a:spLocks/>
          </p:cNvSpPr>
          <p:nvPr/>
        </p:nvSpPr>
        <p:spPr bwMode="auto">
          <a:xfrm>
            <a:off x="3758231" y="5531029"/>
            <a:ext cx="58738" cy="106362"/>
          </a:xfrm>
          <a:custGeom>
            <a:avLst/>
            <a:gdLst>
              <a:gd name="T0" fmla="*/ 2147483647 w 60"/>
              <a:gd name="T1" fmla="*/ 2147483647 h 109"/>
              <a:gd name="T2" fmla="*/ 2147483647 w 60"/>
              <a:gd name="T3" fmla="*/ 2147483647 h 109"/>
              <a:gd name="T4" fmla="*/ 2147483647 w 60"/>
              <a:gd name="T5" fmla="*/ 2147483647 h 109"/>
              <a:gd name="T6" fmla="*/ 0 w 60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09"/>
              <a:gd name="T14" fmla="*/ 60 w 60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09">
                <a:moveTo>
                  <a:pt x="60" y="109"/>
                </a:moveTo>
                <a:cubicBezTo>
                  <a:pt x="57" y="76"/>
                  <a:pt x="60" y="65"/>
                  <a:pt x="44" y="41"/>
                </a:cubicBezTo>
                <a:cubicBezTo>
                  <a:pt x="39" y="15"/>
                  <a:pt x="36" y="19"/>
                  <a:pt x="12" y="13"/>
                </a:cubicBezTo>
                <a:cubicBezTo>
                  <a:pt x="3" y="0"/>
                  <a:pt x="9" y="1"/>
                  <a:pt x="0" y="1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61" name="Freeform 315"/>
          <p:cNvSpPr>
            <a:spLocks/>
          </p:cNvSpPr>
          <p:nvPr/>
        </p:nvSpPr>
        <p:spPr bwMode="auto">
          <a:xfrm>
            <a:off x="3381994" y="6031091"/>
            <a:ext cx="50800" cy="115888"/>
          </a:xfrm>
          <a:custGeom>
            <a:avLst/>
            <a:gdLst>
              <a:gd name="T0" fmla="*/ 0 w 52"/>
              <a:gd name="T1" fmla="*/ 2147483647 h 120"/>
              <a:gd name="T2" fmla="*/ 2147483647 w 52"/>
              <a:gd name="T3" fmla="*/ 2147483647 h 120"/>
              <a:gd name="T4" fmla="*/ 2147483647 w 52"/>
              <a:gd name="T5" fmla="*/ 2147483647 h 120"/>
              <a:gd name="T6" fmla="*/ 2147483647 w 52"/>
              <a:gd name="T7" fmla="*/ 2147483647 h 120"/>
              <a:gd name="T8" fmla="*/ 2147483647 w 52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20"/>
              <a:gd name="T17" fmla="*/ 52 w 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20">
                <a:moveTo>
                  <a:pt x="0" y="120"/>
                </a:moveTo>
                <a:cubicBezTo>
                  <a:pt x="12" y="114"/>
                  <a:pt x="29" y="116"/>
                  <a:pt x="40" y="108"/>
                </a:cubicBezTo>
                <a:cubicBezTo>
                  <a:pt x="48" y="102"/>
                  <a:pt x="46" y="88"/>
                  <a:pt x="52" y="80"/>
                </a:cubicBezTo>
                <a:cubicBezTo>
                  <a:pt x="34" y="74"/>
                  <a:pt x="42" y="66"/>
                  <a:pt x="24" y="60"/>
                </a:cubicBezTo>
                <a:cubicBezTo>
                  <a:pt x="20" y="38"/>
                  <a:pt x="24" y="24"/>
                  <a:pt x="24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grpSp>
        <p:nvGrpSpPr>
          <p:cNvPr id="162" name="Group 333"/>
          <p:cNvGrpSpPr>
            <a:grpSpLocks/>
          </p:cNvGrpSpPr>
          <p:nvPr/>
        </p:nvGrpSpPr>
        <p:grpSpPr bwMode="auto">
          <a:xfrm>
            <a:off x="5404469" y="5556429"/>
            <a:ext cx="995362" cy="741362"/>
            <a:chOff x="576" y="1536"/>
            <a:chExt cx="1018" cy="768"/>
          </a:xfrm>
        </p:grpSpPr>
        <p:sp>
          <p:nvSpPr>
            <p:cNvPr id="163" name="Oval 334"/>
            <p:cNvSpPr>
              <a:spLocks noChangeArrowheads="1"/>
            </p:cNvSpPr>
            <p:nvPr/>
          </p:nvSpPr>
          <p:spPr bwMode="auto">
            <a:xfrm>
              <a:off x="1200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4" name="Oval 335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5" name="Oval 336"/>
            <p:cNvSpPr>
              <a:spLocks noChangeArrowheads="1"/>
            </p:cNvSpPr>
            <p:nvPr/>
          </p:nvSpPr>
          <p:spPr bwMode="auto">
            <a:xfrm>
              <a:off x="1200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6" name="Oval 337"/>
            <p:cNvSpPr>
              <a:spLocks noChangeArrowheads="1"/>
            </p:cNvSpPr>
            <p:nvPr/>
          </p:nvSpPr>
          <p:spPr bwMode="auto">
            <a:xfrm>
              <a:off x="960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7" name="Oval 338"/>
            <p:cNvSpPr>
              <a:spLocks noChangeArrowheads="1"/>
            </p:cNvSpPr>
            <p:nvPr/>
          </p:nvSpPr>
          <p:spPr bwMode="auto">
            <a:xfrm>
              <a:off x="912" y="16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8" name="Oval 339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69" name="Oval 340"/>
            <p:cNvSpPr>
              <a:spLocks noChangeArrowheads="1"/>
            </p:cNvSpPr>
            <p:nvPr/>
          </p:nvSpPr>
          <p:spPr bwMode="auto">
            <a:xfrm>
              <a:off x="1440" y="16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Verdana" panose="020B0604030504040204" pitchFamily="34" charset="0"/>
              </a:endParaRPr>
            </a:p>
          </p:txBody>
        </p:sp>
        <p:sp>
          <p:nvSpPr>
            <p:cNvPr id="170" name="Freeform 341"/>
            <p:cNvSpPr>
              <a:spLocks/>
            </p:cNvSpPr>
            <p:nvPr/>
          </p:nvSpPr>
          <p:spPr bwMode="auto">
            <a:xfrm>
              <a:off x="1200" y="1632"/>
              <a:ext cx="74" cy="182"/>
            </a:xfrm>
            <a:custGeom>
              <a:avLst/>
              <a:gdLst>
                <a:gd name="T0" fmla="*/ 69 w 74"/>
                <a:gd name="T1" fmla="*/ 0 h 182"/>
                <a:gd name="T2" fmla="*/ 73 w 74"/>
                <a:gd name="T3" fmla="*/ 12 h 182"/>
                <a:gd name="T4" fmla="*/ 57 w 74"/>
                <a:gd name="T5" fmla="*/ 36 h 182"/>
                <a:gd name="T6" fmla="*/ 21 w 74"/>
                <a:gd name="T7" fmla="*/ 96 h 182"/>
                <a:gd name="T8" fmla="*/ 17 w 74"/>
                <a:gd name="T9" fmla="*/ 144 h 182"/>
                <a:gd name="T10" fmla="*/ 37 w 74"/>
                <a:gd name="T11" fmla="*/ 176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82"/>
                <a:gd name="T20" fmla="*/ 74 w 74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82">
                  <a:moveTo>
                    <a:pt x="69" y="0"/>
                  </a:moveTo>
                  <a:cubicBezTo>
                    <a:pt x="70" y="4"/>
                    <a:pt x="74" y="8"/>
                    <a:pt x="73" y="12"/>
                  </a:cubicBezTo>
                  <a:cubicBezTo>
                    <a:pt x="70" y="21"/>
                    <a:pt x="57" y="36"/>
                    <a:pt x="57" y="36"/>
                  </a:cubicBezTo>
                  <a:cubicBezTo>
                    <a:pt x="52" y="71"/>
                    <a:pt x="50" y="77"/>
                    <a:pt x="21" y="96"/>
                  </a:cubicBezTo>
                  <a:cubicBezTo>
                    <a:pt x="3" y="122"/>
                    <a:pt x="0" y="119"/>
                    <a:pt x="17" y="144"/>
                  </a:cubicBezTo>
                  <a:cubicBezTo>
                    <a:pt x="23" y="182"/>
                    <a:pt x="19" y="158"/>
                    <a:pt x="37" y="17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1" name="Freeform 342"/>
            <p:cNvSpPr>
              <a:spLocks/>
            </p:cNvSpPr>
            <p:nvPr/>
          </p:nvSpPr>
          <p:spPr bwMode="auto">
            <a:xfrm>
              <a:off x="576" y="1856"/>
              <a:ext cx="96" cy="90"/>
            </a:xfrm>
            <a:custGeom>
              <a:avLst/>
              <a:gdLst>
                <a:gd name="T0" fmla="*/ 96 w 96"/>
                <a:gd name="T1" fmla="*/ 28 h 90"/>
                <a:gd name="T2" fmla="*/ 68 w 96"/>
                <a:gd name="T3" fmla="*/ 0 h 90"/>
                <a:gd name="T4" fmla="*/ 52 w 96"/>
                <a:gd name="T5" fmla="*/ 52 h 90"/>
                <a:gd name="T6" fmla="*/ 48 w 96"/>
                <a:gd name="T7" fmla="*/ 68 h 90"/>
                <a:gd name="T8" fmla="*/ 8 w 96"/>
                <a:gd name="T9" fmla="*/ 44 h 90"/>
                <a:gd name="T10" fmla="*/ 0 w 96"/>
                <a:gd name="T11" fmla="*/ 5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90"/>
                <a:gd name="T20" fmla="*/ 96 w 9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90">
                  <a:moveTo>
                    <a:pt x="96" y="28"/>
                  </a:moveTo>
                  <a:cubicBezTo>
                    <a:pt x="76" y="23"/>
                    <a:pt x="74" y="19"/>
                    <a:pt x="68" y="0"/>
                  </a:cubicBezTo>
                  <a:cubicBezTo>
                    <a:pt x="38" y="7"/>
                    <a:pt x="49" y="21"/>
                    <a:pt x="52" y="52"/>
                  </a:cubicBezTo>
                  <a:cubicBezTo>
                    <a:pt x="51" y="57"/>
                    <a:pt x="51" y="64"/>
                    <a:pt x="48" y="68"/>
                  </a:cubicBezTo>
                  <a:cubicBezTo>
                    <a:pt x="30" y="90"/>
                    <a:pt x="29" y="40"/>
                    <a:pt x="8" y="44"/>
                  </a:cubicBezTo>
                  <a:cubicBezTo>
                    <a:pt x="4" y="45"/>
                    <a:pt x="3" y="49"/>
                    <a:pt x="0" y="52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2" name="Freeform 343"/>
            <p:cNvSpPr>
              <a:spLocks/>
            </p:cNvSpPr>
            <p:nvPr/>
          </p:nvSpPr>
          <p:spPr bwMode="auto">
            <a:xfrm>
              <a:off x="1120" y="1924"/>
              <a:ext cx="92" cy="108"/>
            </a:xfrm>
            <a:custGeom>
              <a:avLst/>
              <a:gdLst>
                <a:gd name="T0" fmla="*/ 92 w 92"/>
                <a:gd name="T1" fmla="*/ 108 h 108"/>
                <a:gd name="T2" fmla="*/ 80 w 92"/>
                <a:gd name="T3" fmla="*/ 104 h 108"/>
                <a:gd name="T4" fmla="*/ 76 w 92"/>
                <a:gd name="T5" fmla="*/ 92 h 108"/>
                <a:gd name="T6" fmla="*/ 52 w 92"/>
                <a:gd name="T7" fmla="*/ 84 h 108"/>
                <a:gd name="T8" fmla="*/ 36 w 92"/>
                <a:gd name="T9" fmla="*/ 48 h 108"/>
                <a:gd name="T10" fmla="*/ 12 w 92"/>
                <a:gd name="T11" fmla="*/ 36 h 108"/>
                <a:gd name="T12" fmla="*/ 0 w 92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108"/>
                <a:gd name="T23" fmla="*/ 92 w 92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108">
                  <a:moveTo>
                    <a:pt x="92" y="108"/>
                  </a:moveTo>
                  <a:cubicBezTo>
                    <a:pt x="88" y="107"/>
                    <a:pt x="83" y="107"/>
                    <a:pt x="80" y="104"/>
                  </a:cubicBezTo>
                  <a:cubicBezTo>
                    <a:pt x="77" y="101"/>
                    <a:pt x="79" y="94"/>
                    <a:pt x="76" y="92"/>
                  </a:cubicBezTo>
                  <a:cubicBezTo>
                    <a:pt x="69" y="87"/>
                    <a:pt x="52" y="84"/>
                    <a:pt x="52" y="84"/>
                  </a:cubicBezTo>
                  <a:cubicBezTo>
                    <a:pt x="49" y="75"/>
                    <a:pt x="42" y="54"/>
                    <a:pt x="36" y="48"/>
                  </a:cubicBezTo>
                  <a:cubicBezTo>
                    <a:pt x="30" y="42"/>
                    <a:pt x="19" y="41"/>
                    <a:pt x="12" y="36"/>
                  </a:cubicBezTo>
                  <a:cubicBezTo>
                    <a:pt x="5" y="25"/>
                    <a:pt x="0" y="0"/>
                    <a:pt x="0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3" name="Freeform 344"/>
            <p:cNvSpPr>
              <a:spLocks/>
            </p:cNvSpPr>
            <p:nvPr/>
          </p:nvSpPr>
          <p:spPr bwMode="auto">
            <a:xfrm>
              <a:off x="912" y="1584"/>
              <a:ext cx="60" cy="109"/>
            </a:xfrm>
            <a:custGeom>
              <a:avLst/>
              <a:gdLst>
                <a:gd name="T0" fmla="*/ 60 w 60"/>
                <a:gd name="T1" fmla="*/ 109 h 109"/>
                <a:gd name="T2" fmla="*/ 44 w 60"/>
                <a:gd name="T3" fmla="*/ 41 h 109"/>
                <a:gd name="T4" fmla="*/ 12 w 60"/>
                <a:gd name="T5" fmla="*/ 13 h 109"/>
                <a:gd name="T6" fmla="*/ 0 w 60"/>
                <a:gd name="T7" fmla="*/ 1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09"/>
                <a:gd name="T14" fmla="*/ 60 w 60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09">
                  <a:moveTo>
                    <a:pt x="60" y="109"/>
                  </a:moveTo>
                  <a:cubicBezTo>
                    <a:pt x="57" y="76"/>
                    <a:pt x="60" y="65"/>
                    <a:pt x="44" y="41"/>
                  </a:cubicBezTo>
                  <a:cubicBezTo>
                    <a:pt x="39" y="15"/>
                    <a:pt x="36" y="19"/>
                    <a:pt x="12" y="13"/>
                  </a:cubicBezTo>
                  <a:cubicBezTo>
                    <a:pt x="3" y="0"/>
                    <a:pt x="9" y="1"/>
                    <a:pt x="0" y="1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4" name="Freeform 345"/>
            <p:cNvSpPr>
              <a:spLocks/>
            </p:cNvSpPr>
            <p:nvPr/>
          </p:nvSpPr>
          <p:spPr bwMode="auto">
            <a:xfrm>
              <a:off x="1032" y="2100"/>
              <a:ext cx="52" cy="120"/>
            </a:xfrm>
            <a:custGeom>
              <a:avLst/>
              <a:gdLst>
                <a:gd name="T0" fmla="*/ 0 w 52"/>
                <a:gd name="T1" fmla="*/ 120 h 120"/>
                <a:gd name="T2" fmla="*/ 40 w 52"/>
                <a:gd name="T3" fmla="*/ 108 h 120"/>
                <a:gd name="T4" fmla="*/ 52 w 52"/>
                <a:gd name="T5" fmla="*/ 80 h 120"/>
                <a:gd name="T6" fmla="*/ 24 w 52"/>
                <a:gd name="T7" fmla="*/ 60 h 120"/>
                <a:gd name="T8" fmla="*/ 24 w 5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0"/>
                <a:gd name="T17" fmla="*/ 52 w 5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0">
                  <a:moveTo>
                    <a:pt x="0" y="120"/>
                  </a:moveTo>
                  <a:cubicBezTo>
                    <a:pt x="12" y="114"/>
                    <a:pt x="29" y="116"/>
                    <a:pt x="40" y="108"/>
                  </a:cubicBezTo>
                  <a:cubicBezTo>
                    <a:pt x="48" y="102"/>
                    <a:pt x="46" y="88"/>
                    <a:pt x="52" y="80"/>
                  </a:cubicBezTo>
                  <a:cubicBezTo>
                    <a:pt x="34" y="74"/>
                    <a:pt x="42" y="66"/>
                    <a:pt x="24" y="60"/>
                  </a:cubicBezTo>
                  <a:cubicBezTo>
                    <a:pt x="20" y="38"/>
                    <a:pt x="24" y="24"/>
                    <a:pt x="24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5" name="Freeform 346"/>
            <p:cNvSpPr>
              <a:spLocks/>
            </p:cNvSpPr>
            <p:nvPr/>
          </p:nvSpPr>
          <p:spPr bwMode="auto">
            <a:xfrm>
              <a:off x="816" y="2064"/>
              <a:ext cx="72" cy="93"/>
            </a:xfrm>
            <a:custGeom>
              <a:avLst/>
              <a:gdLst>
                <a:gd name="T0" fmla="*/ 0 w 72"/>
                <a:gd name="T1" fmla="*/ 93 h 93"/>
                <a:gd name="T2" fmla="*/ 36 w 72"/>
                <a:gd name="T3" fmla="*/ 69 h 93"/>
                <a:gd name="T4" fmla="*/ 60 w 72"/>
                <a:gd name="T5" fmla="*/ 13 h 93"/>
                <a:gd name="T6" fmla="*/ 72 w 72"/>
                <a:gd name="T7" fmla="*/ 1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93"/>
                <a:gd name="T14" fmla="*/ 72 w 72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93">
                  <a:moveTo>
                    <a:pt x="0" y="93"/>
                  </a:moveTo>
                  <a:cubicBezTo>
                    <a:pt x="33" y="86"/>
                    <a:pt x="12" y="85"/>
                    <a:pt x="36" y="69"/>
                  </a:cubicBezTo>
                  <a:cubicBezTo>
                    <a:pt x="50" y="48"/>
                    <a:pt x="34" y="22"/>
                    <a:pt x="60" y="13"/>
                  </a:cubicBezTo>
                  <a:cubicBezTo>
                    <a:pt x="69" y="0"/>
                    <a:pt x="63" y="1"/>
                    <a:pt x="72" y="1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  <p:sp>
          <p:nvSpPr>
            <p:cNvPr id="176" name="Freeform 347"/>
            <p:cNvSpPr>
              <a:spLocks/>
            </p:cNvSpPr>
            <p:nvPr/>
          </p:nvSpPr>
          <p:spPr bwMode="auto">
            <a:xfrm>
              <a:off x="1488" y="1728"/>
              <a:ext cx="106" cy="81"/>
            </a:xfrm>
            <a:custGeom>
              <a:avLst/>
              <a:gdLst>
                <a:gd name="T0" fmla="*/ 14 w 106"/>
                <a:gd name="T1" fmla="*/ 30 h 81"/>
                <a:gd name="T2" fmla="*/ 46 w 106"/>
                <a:gd name="T3" fmla="*/ 46 h 81"/>
                <a:gd name="T4" fmla="*/ 50 w 106"/>
                <a:gd name="T5" fmla="*/ 74 h 81"/>
                <a:gd name="T6" fmla="*/ 106 w 106"/>
                <a:gd name="T7" fmla="*/ 78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81"/>
                <a:gd name="T14" fmla="*/ 106 w 106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81">
                  <a:moveTo>
                    <a:pt x="14" y="30"/>
                  </a:moveTo>
                  <a:cubicBezTo>
                    <a:pt x="27" y="69"/>
                    <a:pt x="0" y="0"/>
                    <a:pt x="46" y="46"/>
                  </a:cubicBezTo>
                  <a:cubicBezTo>
                    <a:pt x="53" y="53"/>
                    <a:pt x="46" y="66"/>
                    <a:pt x="50" y="74"/>
                  </a:cubicBezTo>
                  <a:cubicBezTo>
                    <a:pt x="54" y="81"/>
                    <a:pt x="102" y="78"/>
                    <a:pt x="106" y="7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bs-Latn-BA"/>
            </a:p>
          </p:txBody>
        </p:sp>
      </p:grpSp>
      <p:sp>
        <p:nvSpPr>
          <p:cNvPr id="177" name="Text Box 348"/>
          <p:cNvSpPr txBox="1">
            <a:spLocks noChangeArrowheads="1"/>
          </p:cNvSpPr>
          <p:nvPr/>
        </p:nvSpPr>
        <p:spPr bwMode="auto">
          <a:xfrm>
            <a:off x="6706219" y="5556429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solidFill>
                  <a:srgbClr val="FF0000"/>
                </a:solidFill>
                <a:latin typeface="Verdana" panose="020B0604030504040204" pitchFamily="34" charset="0"/>
              </a:rPr>
              <a:t>CMC</a:t>
            </a:r>
          </a:p>
        </p:txBody>
      </p:sp>
      <p:sp>
        <p:nvSpPr>
          <p:cNvPr id="178" name="Oval 349"/>
          <p:cNvSpPr>
            <a:spLocks noChangeArrowheads="1"/>
          </p:cNvSpPr>
          <p:nvPr/>
        </p:nvSpPr>
        <p:spPr bwMode="auto">
          <a:xfrm>
            <a:off x="7803181" y="5624691"/>
            <a:ext cx="95250" cy="936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79" name="Freeform 350"/>
          <p:cNvSpPr>
            <a:spLocks/>
          </p:cNvSpPr>
          <p:nvPr/>
        </p:nvSpPr>
        <p:spPr bwMode="auto">
          <a:xfrm>
            <a:off x="7803181" y="5531029"/>
            <a:ext cx="58738" cy="106362"/>
          </a:xfrm>
          <a:custGeom>
            <a:avLst/>
            <a:gdLst>
              <a:gd name="T0" fmla="*/ 2147483647 w 60"/>
              <a:gd name="T1" fmla="*/ 2147483647 h 109"/>
              <a:gd name="T2" fmla="*/ 2147483647 w 60"/>
              <a:gd name="T3" fmla="*/ 2147483647 h 109"/>
              <a:gd name="T4" fmla="*/ 2147483647 w 60"/>
              <a:gd name="T5" fmla="*/ 2147483647 h 109"/>
              <a:gd name="T6" fmla="*/ 0 w 60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09"/>
              <a:gd name="T14" fmla="*/ 60 w 60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09">
                <a:moveTo>
                  <a:pt x="60" y="109"/>
                </a:moveTo>
                <a:cubicBezTo>
                  <a:pt x="57" y="76"/>
                  <a:pt x="60" y="65"/>
                  <a:pt x="44" y="41"/>
                </a:cubicBezTo>
                <a:cubicBezTo>
                  <a:pt x="39" y="15"/>
                  <a:pt x="36" y="19"/>
                  <a:pt x="12" y="13"/>
                </a:cubicBezTo>
                <a:cubicBezTo>
                  <a:pt x="3" y="0"/>
                  <a:pt x="9" y="1"/>
                  <a:pt x="0" y="1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s-Latn-BA"/>
          </a:p>
        </p:txBody>
      </p:sp>
      <p:sp>
        <p:nvSpPr>
          <p:cNvPr id="180" name="TextBox 179"/>
          <p:cNvSpPr txBox="1"/>
          <p:nvPr/>
        </p:nvSpPr>
        <p:spPr>
          <a:xfrm>
            <a:off x="875770" y="5009802"/>
            <a:ext cx="1801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s-Latn-BA" sz="1600" b="1" dirty="0" err="1" smtClean="0"/>
              <a:t>Lower</a:t>
            </a:r>
            <a:r>
              <a:rPr lang="bs-Latn-BA" sz="1600" b="1" dirty="0" smtClean="0"/>
              <a:t> the </a:t>
            </a:r>
            <a:r>
              <a:rPr lang="bs-Latn-BA" sz="1600" b="1" dirty="0" err="1" smtClean="0"/>
              <a:t>surface</a:t>
            </a:r>
            <a:r>
              <a:rPr lang="bs-Latn-BA" sz="1600" b="1" dirty="0" smtClean="0"/>
              <a:t> </a:t>
            </a:r>
            <a:r>
              <a:rPr lang="bs-Latn-BA" sz="1600" b="1" dirty="0" err="1" smtClean="0"/>
              <a:t>tension</a:t>
            </a:r>
            <a:endParaRPr lang="bs-Latn-BA" sz="1600" b="1" dirty="0" smtClean="0"/>
          </a:p>
          <a:p>
            <a:pPr marL="285750" indent="-285750">
              <a:buFontTx/>
              <a:buChar char="-"/>
            </a:pPr>
            <a:endParaRPr lang="bs-Latn-BA" sz="1600" b="1" dirty="0" smtClean="0"/>
          </a:p>
          <a:p>
            <a:pPr marL="285750" indent="-285750">
              <a:buFontTx/>
              <a:buChar char="-"/>
            </a:pPr>
            <a:r>
              <a:rPr lang="bs-Latn-BA" sz="1600" b="1" dirty="0" err="1" smtClean="0"/>
              <a:t>Critical</a:t>
            </a:r>
            <a:r>
              <a:rPr lang="bs-Latn-BA" sz="1600" b="1" dirty="0" smtClean="0"/>
              <a:t> </a:t>
            </a:r>
            <a:r>
              <a:rPr lang="bs-Latn-BA" sz="1600" b="1" dirty="0" err="1" smtClean="0"/>
              <a:t>micelle</a:t>
            </a:r>
            <a:r>
              <a:rPr lang="bs-Latn-BA" sz="1600" b="1" dirty="0" smtClean="0"/>
              <a:t> </a:t>
            </a:r>
            <a:r>
              <a:rPr lang="bs-Latn-BA" sz="1600" b="1" dirty="0" err="1" smtClean="0"/>
              <a:t>concentration</a:t>
            </a:r>
            <a:endParaRPr lang="bs-Latn-BA" sz="1600" b="1" dirty="0"/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31" y="1945190"/>
            <a:ext cx="3509814" cy="2105888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8623170" y="4119340"/>
            <a:ext cx="3286747" cy="3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Operating principle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15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graphicFrame>
        <p:nvGraphicFramePr>
          <p:cNvPr id="183" name="Object 239"/>
          <p:cNvGraphicFramePr>
            <a:graphicFrameLocks noChangeAspect="1"/>
          </p:cNvGraphicFramePr>
          <p:nvPr>
            <p:extLst/>
          </p:nvPr>
        </p:nvGraphicFramePr>
        <p:xfrm>
          <a:off x="2295822" y="2123590"/>
          <a:ext cx="1510960" cy="79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r:id="rId4" imgW="2486025" imgH="1314450" progId="">
                  <p:embed/>
                </p:oleObj>
              </mc:Choice>
              <mc:Fallback>
                <p:oleObj r:id="rId4" imgW="2486025" imgH="1314450" progId="">
                  <p:embed/>
                  <p:pic>
                    <p:nvPicPr>
                      <p:cNvPr id="9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822" y="2123590"/>
                        <a:ext cx="1510960" cy="798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240"/>
          <p:cNvGraphicFramePr>
            <a:graphicFrameLocks noChangeAspect="1"/>
          </p:cNvGraphicFramePr>
          <p:nvPr>
            <p:extLst/>
          </p:nvPr>
        </p:nvGraphicFramePr>
        <p:xfrm>
          <a:off x="1087375" y="3381905"/>
          <a:ext cx="2632046" cy="56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r:id="rId6" imgW="4238625" imgH="790575" progId="">
                  <p:embed/>
                </p:oleObj>
              </mc:Choice>
              <mc:Fallback>
                <p:oleObj r:id="rId6" imgW="4238625" imgH="790575" progId="">
                  <p:embed/>
                  <p:pic>
                    <p:nvPicPr>
                      <p:cNvPr id="1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75" y="3381905"/>
                        <a:ext cx="2632046" cy="566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241"/>
          <p:cNvGraphicFramePr>
            <a:graphicFrameLocks noChangeAspect="1"/>
          </p:cNvGraphicFramePr>
          <p:nvPr>
            <p:extLst/>
          </p:nvPr>
        </p:nvGraphicFramePr>
        <p:xfrm>
          <a:off x="694031" y="4696372"/>
          <a:ext cx="2763544" cy="5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r:id="rId8" imgW="3752850" imgH="685800" progId="">
                  <p:embed/>
                </p:oleObj>
              </mc:Choice>
              <mc:Fallback>
                <p:oleObj r:id="rId8" imgW="3752850" imgH="685800" progId="">
                  <p:embed/>
                  <p:pic>
                    <p:nvPicPr>
                      <p:cNvPr id="11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31" y="4696372"/>
                        <a:ext cx="2763544" cy="505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242"/>
          <p:cNvGraphicFramePr>
            <a:graphicFrameLocks noChangeAspect="1"/>
          </p:cNvGraphicFramePr>
          <p:nvPr>
            <p:extLst/>
          </p:nvPr>
        </p:nvGraphicFramePr>
        <p:xfrm>
          <a:off x="1409700" y="5787756"/>
          <a:ext cx="2358982" cy="52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r:id="rId10" imgW="3562350" imgH="790575" progId="">
                  <p:embed/>
                </p:oleObj>
              </mc:Choice>
              <mc:Fallback>
                <p:oleObj r:id="rId10" imgW="3562350" imgH="790575" progId="">
                  <p:embed/>
                  <p:pic>
                    <p:nvPicPr>
                      <p:cNvPr id="12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787756"/>
                        <a:ext cx="2358982" cy="523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 Box 13"/>
          <p:cNvSpPr txBox="1">
            <a:spLocks noChangeArrowheads="1"/>
          </p:cNvSpPr>
          <p:nvPr/>
        </p:nvSpPr>
        <p:spPr bwMode="auto">
          <a:xfrm>
            <a:off x="606082" y="2236661"/>
            <a:ext cx="3744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b="1" dirty="0">
                <a:solidFill>
                  <a:srgbClr val="595959"/>
                </a:solidFill>
                <a:latin typeface="+mn-lt"/>
              </a:rPr>
              <a:t>Anionic surfactants </a:t>
            </a:r>
          </a:p>
        </p:txBody>
      </p:sp>
      <p:sp>
        <p:nvSpPr>
          <p:cNvPr id="188" name="Text Box 14"/>
          <p:cNvSpPr txBox="1">
            <a:spLocks noChangeArrowheads="1"/>
          </p:cNvSpPr>
          <p:nvPr/>
        </p:nvSpPr>
        <p:spPr bwMode="auto">
          <a:xfrm>
            <a:off x="581327" y="3230033"/>
            <a:ext cx="367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dirty="0" err="1">
                <a:solidFill>
                  <a:srgbClr val="595959"/>
                </a:solidFill>
              </a:rPr>
              <a:t>Cationic</a:t>
            </a:r>
            <a:r>
              <a:rPr lang="hr-HR" altLang="sr-Latn-RS" sz="1800" b="1" dirty="0">
                <a:solidFill>
                  <a:srgbClr val="595959"/>
                </a:solidFill>
              </a:rPr>
              <a:t> </a:t>
            </a:r>
            <a:r>
              <a:rPr lang="hr-HR" altLang="sr-Latn-RS" sz="1800" b="1" dirty="0" err="1">
                <a:solidFill>
                  <a:srgbClr val="595959"/>
                </a:solidFill>
              </a:rPr>
              <a:t>surfactants</a:t>
            </a:r>
            <a:endParaRPr lang="hr-HR" altLang="sr-Latn-RS" sz="1800" b="1" dirty="0">
              <a:solidFill>
                <a:srgbClr val="595959"/>
              </a:solidFill>
            </a:endParaRPr>
          </a:p>
        </p:txBody>
      </p:sp>
      <p:sp>
        <p:nvSpPr>
          <p:cNvPr id="189" name="Text Box 15"/>
          <p:cNvSpPr txBox="1">
            <a:spLocks noChangeArrowheads="1"/>
          </p:cNvSpPr>
          <p:nvPr/>
        </p:nvSpPr>
        <p:spPr bwMode="auto">
          <a:xfrm>
            <a:off x="1663357" y="4373071"/>
            <a:ext cx="223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b="1" dirty="0">
                <a:solidFill>
                  <a:srgbClr val="595959"/>
                </a:solidFill>
              </a:rPr>
              <a:t>Nonionic</a:t>
            </a:r>
            <a:r>
              <a:rPr lang="hr-HR" b="1" i="1" dirty="0"/>
              <a:t> </a:t>
            </a:r>
            <a:r>
              <a:rPr lang="hr-HR" b="1" dirty="0">
                <a:solidFill>
                  <a:srgbClr val="595959"/>
                </a:solidFill>
              </a:rPr>
              <a:t>surfactants</a:t>
            </a:r>
          </a:p>
        </p:txBody>
      </p:sp>
      <p:sp>
        <p:nvSpPr>
          <p:cNvPr id="190" name="Text Box 16"/>
          <p:cNvSpPr txBox="1">
            <a:spLocks noChangeArrowheads="1"/>
          </p:cNvSpPr>
          <p:nvPr/>
        </p:nvSpPr>
        <p:spPr bwMode="auto">
          <a:xfrm>
            <a:off x="648485" y="5611160"/>
            <a:ext cx="4068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b="1" dirty="0">
                <a:solidFill>
                  <a:srgbClr val="595959"/>
                </a:solidFill>
              </a:rPr>
              <a:t>Amphoteric</a:t>
            </a:r>
            <a:r>
              <a:rPr lang="hr-HR" b="1" i="1" dirty="0"/>
              <a:t> </a:t>
            </a:r>
            <a:r>
              <a:rPr lang="hr-HR" b="1" dirty="0">
                <a:solidFill>
                  <a:srgbClr val="595959"/>
                </a:solidFill>
              </a:rPr>
              <a:t>surfactants</a:t>
            </a:r>
          </a:p>
        </p:txBody>
      </p:sp>
      <p:sp>
        <p:nvSpPr>
          <p:cNvPr id="191" name="Text Box 19"/>
          <p:cNvSpPr txBox="1">
            <a:spLocks noChangeArrowheads="1"/>
          </p:cNvSpPr>
          <p:nvPr/>
        </p:nvSpPr>
        <p:spPr bwMode="auto">
          <a:xfrm>
            <a:off x="511944" y="3924768"/>
            <a:ext cx="31868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1050" dirty="0">
                <a:solidFill>
                  <a:srgbClr val="595959"/>
                </a:solidFill>
                <a:latin typeface="+mn-lt"/>
              </a:rPr>
              <a:t>Example: N-</a:t>
            </a:r>
            <a:r>
              <a:rPr lang="hr-HR" sz="1050" dirty="0" err="1">
                <a:solidFill>
                  <a:srgbClr val="595959"/>
                </a:solidFill>
                <a:latin typeface="+mn-lt"/>
              </a:rPr>
              <a:t>Hexadecyltrimethylammonium</a:t>
            </a:r>
            <a:r>
              <a:rPr lang="hr-HR" sz="1050" dirty="0">
                <a:solidFill>
                  <a:srgbClr val="595959"/>
                </a:solidFill>
                <a:latin typeface="+mn-lt"/>
              </a:rPr>
              <a:t> </a:t>
            </a:r>
            <a:r>
              <a:rPr lang="hr-HR" sz="1050" dirty="0" err="1" smtClean="0">
                <a:solidFill>
                  <a:srgbClr val="595959"/>
                </a:solidFill>
                <a:latin typeface="+mn-lt"/>
              </a:rPr>
              <a:t>chloride</a:t>
            </a:r>
            <a:endParaRPr lang="hr-HR" sz="105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92" name="Text Box 20"/>
          <p:cNvSpPr txBox="1">
            <a:spLocks noChangeArrowheads="1"/>
          </p:cNvSpPr>
          <p:nvPr/>
        </p:nvSpPr>
        <p:spPr bwMode="auto">
          <a:xfrm>
            <a:off x="555109" y="5230564"/>
            <a:ext cx="30548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1050" dirty="0">
                <a:solidFill>
                  <a:srgbClr val="595959"/>
                </a:solidFill>
                <a:latin typeface="+mn-lt"/>
              </a:rPr>
              <a:t>Example: Dodecanol 9-mole </a:t>
            </a:r>
            <a:r>
              <a:rPr lang="hr-HR" sz="1050" dirty="0" err="1" smtClean="0">
                <a:solidFill>
                  <a:srgbClr val="595959"/>
                </a:solidFill>
                <a:latin typeface="+mn-lt"/>
              </a:rPr>
              <a:t>ethoxylate</a:t>
            </a:r>
            <a:endParaRPr lang="hr-HR" sz="105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93" name="Text Box 21"/>
          <p:cNvSpPr txBox="1">
            <a:spLocks noChangeArrowheads="1"/>
          </p:cNvSpPr>
          <p:nvPr/>
        </p:nvSpPr>
        <p:spPr bwMode="auto">
          <a:xfrm>
            <a:off x="581327" y="6352361"/>
            <a:ext cx="34953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1050" dirty="0">
                <a:solidFill>
                  <a:srgbClr val="595959"/>
                </a:solidFill>
                <a:latin typeface="+mn-lt"/>
              </a:rPr>
              <a:t>Example: </a:t>
            </a:r>
            <a:r>
              <a:rPr lang="hr-HR" sz="1050" dirty="0" err="1">
                <a:solidFill>
                  <a:srgbClr val="595959"/>
                </a:solidFill>
                <a:latin typeface="+mn-lt"/>
              </a:rPr>
              <a:t>Dodecyldimethylammoniomethane</a:t>
            </a:r>
            <a:r>
              <a:rPr lang="hr-HR" sz="1050" dirty="0">
                <a:solidFill>
                  <a:srgbClr val="595959"/>
                </a:solidFill>
                <a:latin typeface="+mn-lt"/>
              </a:rPr>
              <a:t> </a:t>
            </a:r>
            <a:r>
              <a:rPr lang="hr-HR" sz="1050" dirty="0" err="1" smtClean="0">
                <a:solidFill>
                  <a:srgbClr val="595959"/>
                </a:solidFill>
                <a:latin typeface="+mn-lt"/>
              </a:rPr>
              <a:t>carboxylate</a:t>
            </a:r>
            <a:endParaRPr lang="hr-HR" sz="105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94" name="Text Box 18"/>
          <p:cNvSpPr txBox="1">
            <a:spLocks noChangeArrowheads="1"/>
          </p:cNvSpPr>
          <p:nvPr/>
        </p:nvSpPr>
        <p:spPr bwMode="auto">
          <a:xfrm>
            <a:off x="683468" y="2807503"/>
            <a:ext cx="31614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1050" dirty="0">
                <a:solidFill>
                  <a:srgbClr val="595959"/>
                </a:solidFill>
                <a:latin typeface="+mn-lt"/>
              </a:rPr>
              <a:t>Example: </a:t>
            </a:r>
            <a:r>
              <a:rPr lang="hr-HR" sz="1050" dirty="0" err="1">
                <a:solidFill>
                  <a:srgbClr val="595959"/>
                </a:solidFill>
                <a:latin typeface="+mn-lt"/>
              </a:rPr>
              <a:t>Sodium</a:t>
            </a:r>
            <a:r>
              <a:rPr lang="hr-HR" sz="1050" dirty="0">
                <a:solidFill>
                  <a:srgbClr val="595959"/>
                </a:solidFill>
                <a:latin typeface="+mn-lt"/>
              </a:rPr>
              <a:t> </a:t>
            </a:r>
            <a:r>
              <a:rPr lang="hr-HR" sz="1050" dirty="0" err="1" smtClean="0">
                <a:solidFill>
                  <a:srgbClr val="595959"/>
                </a:solidFill>
                <a:latin typeface="+mn-lt"/>
              </a:rPr>
              <a:t>dodecylbenzenesulfonate</a:t>
            </a:r>
            <a:endParaRPr lang="hr-HR" sz="105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95" name="Zaobljeni pravokutnik 3"/>
          <p:cNvSpPr/>
          <p:nvPr/>
        </p:nvSpPr>
        <p:spPr>
          <a:xfrm>
            <a:off x="7648774" y="734118"/>
            <a:ext cx="4349939" cy="2556103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Zaobljeni pravokutnik 20"/>
          <p:cNvSpPr/>
          <p:nvPr/>
        </p:nvSpPr>
        <p:spPr>
          <a:xfrm>
            <a:off x="520239" y="3153703"/>
            <a:ext cx="3385011" cy="11708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Zaobljeni pravokutnik 21"/>
          <p:cNvSpPr/>
          <p:nvPr/>
        </p:nvSpPr>
        <p:spPr>
          <a:xfrm>
            <a:off x="511944" y="4325427"/>
            <a:ext cx="3393306" cy="120623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Zaobljeni pravokutnik 22"/>
          <p:cNvSpPr/>
          <p:nvPr/>
        </p:nvSpPr>
        <p:spPr>
          <a:xfrm>
            <a:off x="477780" y="5534320"/>
            <a:ext cx="3427470" cy="113994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99" name="Chart 18"/>
          <p:cNvGraphicFramePr>
            <a:graphicFrameLocks/>
          </p:cNvGraphicFramePr>
          <p:nvPr>
            <p:extLst/>
          </p:nvPr>
        </p:nvGraphicFramePr>
        <p:xfrm>
          <a:off x="7133819" y="750437"/>
          <a:ext cx="4600806" cy="188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r:id="rId12" imgW="6870787" imgH="2743438" progId="Excel.Chart.8">
                  <p:embed/>
                </p:oleObj>
              </mc:Choice>
              <mc:Fallback>
                <p:oleObj r:id="rId12" imgW="6870787" imgH="2743438" progId="Excel.Chart.8">
                  <p:embed/>
                  <p:pic>
                    <p:nvPicPr>
                      <p:cNvPr id="5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819" y="750437"/>
                        <a:ext cx="4600806" cy="1883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Rectangle 8"/>
          <p:cNvSpPr>
            <a:spLocks noChangeArrowheads="1"/>
          </p:cNvSpPr>
          <p:nvPr/>
        </p:nvSpPr>
        <p:spPr bwMode="auto">
          <a:xfrm>
            <a:off x="8164887" y="2563253"/>
            <a:ext cx="3569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595959"/>
                </a:solidFill>
                <a:latin typeface="+mn-lt"/>
              </a:rPr>
              <a:t>Global surfactant consumption (%) by surfactant type</a:t>
            </a:r>
            <a:endParaRPr lang="en-US" sz="20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01" name="Zaobljeni pravokutnik 24"/>
          <p:cNvSpPr/>
          <p:nvPr/>
        </p:nvSpPr>
        <p:spPr>
          <a:xfrm>
            <a:off x="518600" y="2033722"/>
            <a:ext cx="3360435" cy="11169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2" name="Picture 31" descr="Slikovni rezultat za detergent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05" y="2542529"/>
            <a:ext cx="1833070" cy="12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33" descr="Povezana slik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72" y="1620768"/>
            <a:ext cx="897643" cy="8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35" descr="Slikovni rezultat za disinfectant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70" y="3787760"/>
            <a:ext cx="1746835" cy="11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37" descr="Slikovni rezultat za eyedrop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53" y="5066500"/>
            <a:ext cx="1036736" cy="10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Pravokutnik s dijagonalno odsječenim kutom 25"/>
          <p:cNvSpPr/>
          <p:nvPr/>
        </p:nvSpPr>
        <p:spPr>
          <a:xfrm>
            <a:off x="4800665" y="687296"/>
            <a:ext cx="1969897" cy="5665066"/>
          </a:xfrm>
          <a:prstGeom prst="snip2Diag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7" name="Prugasta strelica udesno 26"/>
          <p:cNvSpPr/>
          <p:nvPr/>
        </p:nvSpPr>
        <p:spPr>
          <a:xfrm>
            <a:off x="4054136" y="3369190"/>
            <a:ext cx="665717" cy="18245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8" name="Prugasta strelica udesno 31"/>
          <p:cNvSpPr/>
          <p:nvPr/>
        </p:nvSpPr>
        <p:spPr>
          <a:xfrm flipH="1">
            <a:off x="6869731" y="1211294"/>
            <a:ext cx="666721" cy="18245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9" name="Rectangle 208"/>
          <p:cNvSpPr/>
          <p:nvPr/>
        </p:nvSpPr>
        <p:spPr>
          <a:xfrm>
            <a:off x="7598907" y="3336698"/>
            <a:ext cx="4301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charset="0"/>
              <a:buChar char="•"/>
              <a:tabLst>
                <a:tab pos="269875" algn="l"/>
              </a:tabLst>
              <a:defRPr/>
            </a:pPr>
            <a:r>
              <a:rPr lang="en-US" sz="1600" dirty="0">
                <a:solidFill>
                  <a:srgbClr val="595959"/>
                </a:solidFill>
              </a:rPr>
              <a:t>global surfactant market </a:t>
            </a:r>
            <a:r>
              <a:rPr lang="en-US" sz="1600" dirty="0" smtClean="0">
                <a:solidFill>
                  <a:srgbClr val="595959"/>
                </a:solidFill>
              </a:rPr>
              <a:t>generate</a:t>
            </a:r>
            <a:r>
              <a:rPr lang="hr-HR" sz="1600" dirty="0" smtClean="0">
                <a:solidFill>
                  <a:srgbClr val="595959"/>
                </a:solidFill>
              </a:rPr>
              <a:t>d</a:t>
            </a:r>
            <a:r>
              <a:rPr lang="en-US" sz="1600" dirty="0" smtClean="0">
                <a:solidFill>
                  <a:srgbClr val="595959"/>
                </a:solidFill>
              </a:rPr>
              <a:t> </a:t>
            </a:r>
            <a:r>
              <a:rPr lang="en-US" sz="1600" dirty="0">
                <a:solidFill>
                  <a:srgbClr val="595959"/>
                </a:solidFill>
              </a:rPr>
              <a:t>revenues of more than US$</a:t>
            </a:r>
            <a:r>
              <a:rPr lang="hr-HR" sz="1600" dirty="0">
                <a:solidFill>
                  <a:srgbClr val="595959"/>
                </a:solidFill>
              </a:rPr>
              <a:t> </a:t>
            </a:r>
            <a:r>
              <a:rPr lang="en-US" sz="1600" dirty="0">
                <a:solidFill>
                  <a:srgbClr val="595959"/>
                </a:solidFill>
              </a:rPr>
              <a:t>41 billion in 2018</a:t>
            </a:r>
            <a:endParaRPr lang="hr-HR" sz="1600" dirty="0">
              <a:solidFill>
                <a:srgbClr val="595959"/>
              </a:solidFill>
            </a:endParaRP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2612" y="4586351"/>
            <a:ext cx="1937144" cy="1288426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7840839" y="6007445"/>
            <a:ext cx="2757880" cy="37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 impact</a:t>
            </a:r>
            <a:endParaRPr lang="en-US" b="1" dirty="0"/>
          </a:p>
        </p:txBody>
      </p:sp>
      <p:sp>
        <p:nvSpPr>
          <p:cNvPr id="212" name="Zaobljeni pravokutnik 24"/>
          <p:cNvSpPr/>
          <p:nvPr/>
        </p:nvSpPr>
        <p:spPr>
          <a:xfrm>
            <a:off x="554642" y="1462955"/>
            <a:ext cx="3324394" cy="4692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3" name="TextBox 212"/>
          <p:cNvSpPr txBox="1"/>
          <p:nvPr/>
        </p:nvSpPr>
        <p:spPr>
          <a:xfrm>
            <a:off x="1270319" y="1540155"/>
            <a:ext cx="26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b="1">
                <a:solidFill>
                  <a:srgbClr val="595959"/>
                </a:solidFill>
              </a:rPr>
              <a:t>CLASSIFICATION</a:t>
            </a:r>
            <a:endParaRPr lang="bs-Latn-BA" dirty="0"/>
          </a:p>
        </p:txBody>
      </p:sp>
      <p:sp>
        <p:nvSpPr>
          <p:cNvPr id="214" name="Zaobljeni pravokutnik 3"/>
          <p:cNvSpPr/>
          <p:nvPr/>
        </p:nvSpPr>
        <p:spPr>
          <a:xfrm>
            <a:off x="7623874" y="4330506"/>
            <a:ext cx="2701427" cy="2200998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" name="Title 1"/>
          <p:cNvSpPr txBox="1">
            <a:spLocks/>
          </p:cNvSpPr>
          <p:nvPr/>
        </p:nvSpPr>
        <p:spPr>
          <a:xfrm>
            <a:off x="5133946" y="793226"/>
            <a:ext cx="4172571" cy="70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000" b="1" dirty="0" smtClean="0"/>
              <a:t>COMPLEX</a:t>
            </a:r>
          </a:p>
          <a:p>
            <a:r>
              <a:rPr lang="hr-HR" altLang="sr-Latn-RS" sz="2000" b="1" dirty="0" smtClean="0"/>
              <a:t>MIXTURES</a:t>
            </a: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339923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Cationic </a:t>
            </a:r>
            <a:r>
              <a:rPr lang="en-US" sz="2400" b="1" dirty="0"/>
              <a:t>surfactants are used in broad spectra of commercial products as preservatives and </a:t>
            </a:r>
            <a:r>
              <a:rPr lang="en-US" sz="2400" b="1" dirty="0" smtClean="0"/>
              <a:t>disinfectants</a:t>
            </a:r>
            <a:r>
              <a:rPr lang="hr-HR" sz="2400" b="1" dirty="0" smtClean="0"/>
              <a:t>.</a:t>
            </a:r>
          </a:p>
          <a:p>
            <a:r>
              <a:rPr lang="en-US" sz="2400" b="1" dirty="0" smtClean="0"/>
              <a:t>Since </a:t>
            </a:r>
            <a:r>
              <a:rPr lang="en-US" sz="2400" b="1" dirty="0"/>
              <a:t>classical methods for determination of lower surfactant concentrations [1] have many disadvantages, direct potentiometric sensors for surfactants based on ion selective electrodes with liquid membrane type [2][3] offer an elegant, affordable and reliable substitution</a:t>
            </a:r>
            <a:r>
              <a:rPr lang="en-US" sz="2400" b="1" dirty="0" smtClean="0"/>
              <a:t>.</a:t>
            </a:r>
            <a:endParaRPr lang="hr-HR" sz="2400" b="1" dirty="0" smtClean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482"/>
          </a:xfrm>
        </p:spPr>
        <p:txBody>
          <a:bodyPr>
            <a:normAutofit/>
          </a:bodyPr>
          <a:lstStyle/>
          <a:p>
            <a:r>
              <a:rPr lang="en-US" sz="2400" b="1" dirty="0"/>
              <a:t>Liquid membrane type sensing membranes are typically based on high molecular weight PVC mixed with plasticizer and an </a:t>
            </a:r>
            <a:r>
              <a:rPr lang="en-US" sz="2400" b="1" dirty="0" err="1"/>
              <a:t>ionophore</a:t>
            </a:r>
            <a:r>
              <a:rPr lang="en-US" sz="2400" b="1" dirty="0"/>
              <a:t>.[4] </a:t>
            </a:r>
            <a:endParaRPr lang="hr-HR" sz="2400" b="1" dirty="0" smtClean="0"/>
          </a:p>
          <a:p>
            <a:r>
              <a:rPr lang="en-US" sz="2400" b="1" dirty="0" smtClean="0"/>
              <a:t>Even </a:t>
            </a:r>
            <a:r>
              <a:rPr lang="en-US" sz="2400" b="1" dirty="0"/>
              <a:t>though the plasticizer has a function to soften the matrix and make it more flexible, it also has an influence on the final direct potentiometric sensor response [5] since in influences the membrane polarity, resistance, ion mobility across the membrane. [6][7</a:t>
            </a:r>
            <a:r>
              <a:rPr lang="en-US" sz="2400" b="1" dirty="0" smtClean="0"/>
              <a:t>]</a:t>
            </a:r>
            <a:endParaRPr lang="hr-HR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typical weight ratio of PVC to plasticizer is 1:2, with up to 1 </a:t>
            </a:r>
            <a:r>
              <a:rPr lang="en-US" sz="2400" b="1" dirty="0" err="1"/>
              <a:t>wt</a:t>
            </a:r>
            <a:r>
              <a:rPr lang="en-US" sz="2400" b="1" dirty="0"/>
              <a:t> % </a:t>
            </a:r>
            <a:r>
              <a:rPr lang="en-US" sz="2400" b="1" dirty="0" err="1" smtClean="0"/>
              <a:t>ionophore</a:t>
            </a:r>
            <a:r>
              <a:rPr lang="hr-HR" sz="2400" b="1" dirty="0"/>
              <a:t>:</a:t>
            </a:r>
          </a:p>
          <a:p>
            <a:endParaRPr lang="hr-HR" sz="2400" b="1" dirty="0" smtClean="0"/>
          </a:p>
          <a:p>
            <a:endParaRPr lang="hr-HR" sz="2400" b="1" dirty="0"/>
          </a:p>
          <a:p>
            <a:endParaRPr lang="hr-HR" sz="2400" b="1" dirty="0" smtClean="0"/>
          </a:p>
          <a:p>
            <a:endParaRPr lang="hr-HR" sz="2400" b="1" dirty="0" smtClean="0"/>
          </a:p>
          <a:p>
            <a:endParaRPr lang="hr-HR" sz="2400" b="1" dirty="0"/>
          </a:p>
          <a:p>
            <a:endParaRPr lang="hr-HR" sz="2400" b="1" dirty="0" smtClean="0"/>
          </a:p>
          <a:p>
            <a:r>
              <a:rPr lang="en-US" sz="2400" b="1" dirty="0" smtClean="0"/>
              <a:t>Higher </a:t>
            </a:r>
            <a:r>
              <a:rPr lang="en-US" sz="2400" b="1" dirty="0"/>
              <a:t>amounts of plasticizer could be interfering </a:t>
            </a:r>
            <a:r>
              <a:rPr lang="en-US" sz="2400" b="1" dirty="0" smtClean="0"/>
              <a:t>to</a:t>
            </a:r>
            <a:r>
              <a:rPr lang="hr-HR" sz="2400" b="1" dirty="0" smtClean="0"/>
              <a:t> the</a:t>
            </a:r>
            <a:r>
              <a:rPr lang="en-US" sz="2400" b="1" dirty="0" smtClean="0"/>
              <a:t> </a:t>
            </a:r>
            <a:r>
              <a:rPr lang="en-US" sz="2400" b="1" dirty="0"/>
              <a:t>measurement. [8</a:t>
            </a:r>
            <a:r>
              <a:rPr lang="en-US" sz="2400" b="1" dirty="0" smtClean="0"/>
              <a:t>]</a:t>
            </a:r>
            <a:endParaRPr lang="hr-HR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graphicFrame>
        <p:nvGraphicFramePr>
          <p:cNvPr id="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71441"/>
              </p:ext>
            </p:extLst>
          </p:nvPr>
        </p:nvGraphicFramePr>
        <p:xfrm>
          <a:off x="4375781" y="2302545"/>
          <a:ext cx="5467704" cy="280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4" imgW="5250357" imgH="2697433" progId="Excel.Sheet.8">
                  <p:embed/>
                </p:oleObj>
              </mc:Choice>
              <mc:Fallback>
                <p:oleObj name="Worksheet" r:id="rId4" imgW="5250357" imgH="2697433" progId="Excel.Sheet.8">
                  <p:embed/>
                  <p:pic>
                    <p:nvPicPr>
                      <p:cNvPr id="3074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81" y="2302545"/>
                        <a:ext cx="5467704" cy="280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8239018" y="3401568"/>
            <a:ext cx="840974" cy="23779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44914" y="2752344"/>
            <a:ext cx="433975" cy="3383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00016" y="3227832"/>
            <a:ext cx="524531" cy="2926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7516" y="2858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Plasticizer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67870" y="30461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PVC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37014" y="241262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Ionophore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3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Previously we synthesized DMI-TPB ion pair, implement it in the PVC-based liquid membrane surfactant sensor and used it for cationic surfactants quantification in real samples. [9] </a:t>
            </a:r>
          </a:p>
          <a:p>
            <a:pPr algn="just"/>
            <a:endParaRPr lang="hr-HR" b="1" dirty="0" smtClean="0"/>
          </a:p>
          <a:p>
            <a:pPr algn="just"/>
            <a:r>
              <a:rPr lang="en-US" b="1" dirty="0" smtClean="0"/>
              <a:t>In this paper we selected four different plasticizers and implement them in the PVC-based sensing membrane with DMI-TPB as an </a:t>
            </a:r>
            <a:r>
              <a:rPr lang="en-US" b="1" dirty="0" err="1" smtClean="0"/>
              <a:t>ionophore</a:t>
            </a:r>
            <a:r>
              <a:rPr lang="en-US" b="1" dirty="0" smtClean="0"/>
              <a:t> to observe the plasticizer influence on the response characteristics of the direct potentiometric surfactant sensor and test the selected membrane formulation on commercial pharmaceutical disinfectants.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Materials and 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070" y="1444629"/>
            <a:ext cx="11326204" cy="4351338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</a:pPr>
            <a:r>
              <a:rPr lang="hr-HR" altLang="sr-Latn-RS" sz="2400" b="1" dirty="0" err="1"/>
              <a:t>S</a:t>
            </a:r>
            <a:r>
              <a:rPr lang="hr-HR" altLang="sr-Latn-RS" sz="2400" b="1" dirty="0" err="1" smtClean="0"/>
              <a:t>urfactant</a:t>
            </a:r>
            <a:r>
              <a:rPr lang="hr-HR" altLang="sr-Latn-RS" sz="2400" b="1" dirty="0" smtClean="0"/>
              <a:t> </a:t>
            </a:r>
            <a:r>
              <a:rPr lang="hr-HR" altLang="sr-Latn-RS" sz="2400" b="1" dirty="0"/>
              <a:t>ion </a:t>
            </a:r>
            <a:r>
              <a:rPr lang="hr-HR" altLang="sr-Latn-RS" sz="2400" b="1" dirty="0" err="1"/>
              <a:t>selective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electrodes</a:t>
            </a:r>
            <a:r>
              <a:rPr lang="hr-HR" altLang="sr-Latn-RS" sz="2400" b="1" dirty="0"/>
              <a:t> (</a:t>
            </a:r>
            <a:r>
              <a:rPr lang="hr-HR" altLang="sr-Latn-RS" sz="2400" b="1" dirty="0" err="1"/>
              <a:t>surfactant</a:t>
            </a:r>
            <a:r>
              <a:rPr lang="hr-HR" altLang="sr-Latn-RS" sz="2400" b="1" dirty="0"/>
              <a:t> </a:t>
            </a:r>
            <a:r>
              <a:rPr lang="hr-HR" altLang="sr-Latn-RS" sz="2400" b="1" dirty="0" err="1" smtClean="0"/>
              <a:t>sensors</a:t>
            </a:r>
            <a:r>
              <a:rPr lang="hr-HR" altLang="sr-Latn-RS" sz="2400" b="1" dirty="0" smtClean="0"/>
              <a:t>) </a:t>
            </a:r>
            <a:r>
              <a:rPr lang="hr-HR" altLang="sr-Latn-RS" sz="2400" b="1" dirty="0"/>
              <a:t>are </a:t>
            </a:r>
            <a:r>
              <a:rPr lang="hr-HR" altLang="sr-Latn-RS" sz="2400" b="1" dirty="0" err="1"/>
              <a:t>electrochemical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sensors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able</a:t>
            </a:r>
            <a:r>
              <a:rPr lang="hr-HR" altLang="sr-Latn-RS" sz="2400" b="1" dirty="0"/>
              <a:t> to </a:t>
            </a:r>
            <a:r>
              <a:rPr lang="hr-HR" altLang="sr-Latn-RS" sz="2400" b="1" dirty="0" err="1" smtClean="0"/>
              <a:t>measure</a:t>
            </a:r>
            <a:r>
              <a:rPr lang="hr-HR" altLang="sr-Latn-RS" sz="2400" b="1" dirty="0" smtClean="0"/>
              <a:t> </a:t>
            </a:r>
            <a:r>
              <a:rPr lang="hr-HR" altLang="sr-Latn-RS" sz="2400" b="1" dirty="0" err="1" smtClean="0"/>
              <a:t>surfactant</a:t>
            </a:r>
            <a:r>
              <a:rPr lang="hr-HR" altLang="sr-Latn-RS" sz="2400" b="1" dirty="0" smtClean="0"/>
              <a:t> </a:t>
            </a:r>
            <a:r>
              <a:rPr lang="hr-HR" altLang="sr-Latn-RS" sz="2400" b="1" dirty="0" err="1" smtClean="0"/>
              <a:t>concentration</a:t>
            </a:r>
            <a:r>
              <a:rPr lang="hr-HR" altLang="sr-Latn-RS" sz="2400" b="1" dirty="0"/>
              <a:t>.</a:t>
            </a:r>
          </a:p>
          <a:p>
            <a:pPr>
              <a:spcAft>
                <a:spcPct val="10000"/>
              </a:spcAft>
            </a:pPr>
            <a:r>
              <a:rPr lang="hr-HR" altLang="sr-Latn-RS" sz="2400" b="1" dirty="0" err="1" smtClean="0"/>
              <a:t>Principle</a:t>
            </a:r>
            <a:r>
              <a:rPr lang="hr-HR" altLang="sr-Latn-RS" sz="2400" b="1" dirty="0"/>
              <a:t>: </a:t>
            </a:r>
            <a:r>
              <a:rPr lang="hr-HR" altLang="sr-Latn-RS" sz="2400" b="1" dirty="0" err="1"/>
              <a:t>direct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potentiometry</a:t>
            </a:r>
            <a:endParaRPr lang="hr-HR" altLang="sr-Latn-RS" sz="2400" b="1" dirty="0"/>
          </a:p>
          <a:p>
            <a:pPr>
              <a:spcAft>
                <a:spcPct val="10000"/>
              </a:spcAft>
            </a:pPr>
            <a:r>
              <a:rPr lang="hr-HR" altLang="sr-Latn-RS" sz="2400" b="1" dirty="0" err="1" smtClean="0"/>
              <a:t>There</a:t>
            </a:r>
            <a:r>
              <a:rPr lang="hr-HR" altLang="sr-Latn-RS" sz="2400" b="1" dirty="0" smtClean="0"/>
              <a:t> </a:t>
            </a:r>
            <a:r>
              <a:rPr lang="hr-HR" altLang="sr-Latn-RS" sz="2400" b="1" dirty="0" err="1"/>
              <a:t>is</a:t>
            </a:r>
            <a:r>
              <a:rPr lang="hr-HR" altLang="sr-Latn-RS" sz="2400" b="1" dirty="0"/>
              <a:t> a </a:t>
            </a:r>
            <a:r>
              <a:rPr lang="hr-HR" altLang="sr-Latn-RS" sz="2400" b="1" dirty="0" err="1"/>
              <a:t>logaritmic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dependance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between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surfactant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activity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and</a:t>
            </a:r>
            <a:r>
              <a:rPr lang="hr-HR" altLang="sr-Latn-RS" sz="2400" b="1" dirty="0"/>
              <a:t> </a:t>
            </a:r>
            <a:r>
              <a:rPr lang="hr-HR" altLang="sr-Latn-RS" sz="2400" b="1" dirty="0" err="1"/>
              <a:t>electrode</a:t>
            </a:r>
            <a:r>
              <a:rPr lang="hr-HR" altLang="sr-Latn-RS" sz="2400" b="1" dirty="0"/>
              <a:t> </a:t>
            </a:r>
            <a:r>
              <a:rPr lang="hr-HR" altLang="sr-Latn-RS" sz="2400" b="1" dirty="0" err="1" smtClean="0"/>
              <a:t>potential</a:t>
            </a:r>
            <a:r>
              <a:rPr lang="hr-HR" altLang="sr-Latn-RS" sz="2400" b="1" dirty="0" smtClean="0"/>
              <a:t>.</a:t>
            </a:r>
            <a:endParaRPr lang="hr-HR" altLang="sr-Latn-RS" sz="2400" b="1" dirty="0"/>
          </a:p>
          <a:p>
            <a:pPr>
              <a:spcAft>
                <a:spcPct val="10000"/>
              </a:spcAft>
            </a:pPr>
            <a:endParaRPr lang="hr-HR" altLang="sr-Latn-RS" sz="2400" b="1" noProof="1"/>
          </a:p>
          <a:p>
            <a:pPr>
              <a:spcAft>
                <a:spcPct val="10000"/>
              </a:spcAft>
            </a:pPr>
            <a:r>
              <a:rPr lang="hr-HR" altLang="sr-Latn-RS" sz="2400" b="1" noProof="1"/>
              <a:t>Instrumentation:</a:t>
            </a:r>
          </a:p>
          <a:p>
            <a:endParaRPr lang="bs-Latn-B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38" t="53328" r="58281" b="2697"/>
          <a:stretch/>
        </p:blipFill>
        <p:spPr>
          <a:xfrm>
            <a:off x="3142800" y="3411051"/>
            <a:ext cx="4091092" cy="3234410"/>
          </a:xfrm>
          <a:prstGeom prst="rect">
            <a:avLst/>
          </a:prstGeom>
        </p:spPr>
      </p:pic>
      <p:pic>
        <p:nvPicPr>
          <p:cNvPr id="7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30" y="3580213"/>
            <a:ext cx="3402144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ugasta strelica udesno 26"/>
          <p:cNvSpPr/>
          <p:nvPr/>
        </p:nvSpPr>
        <p:spPr>
          <a:xfrm>
            <a:off x="7477311" y="3930094"/>
            <a:ext cx="665717" cy="18245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3341214" y="5951194"/>
            <a:ext cx="1916585" cy="669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Rounded Rectangle 9"/>
          <p:cNvSpPr/>
          <p:nvPr/>
        </p:nvSpPr>
        <p:spPr>
          <a:xfrm>
            <a:off x="3090672" y="3255824"/>
            <a:ext cx="4170739" cy="348376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9371390" y="6236522"/>
            <a:ext cx="288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Working </a:t>
            </a:r>
            <a:r>
              <a:rPr lang="bs-Latn-BA" b="1" dirty="0" err="1" smtClean="0"/>
              <a:t>setup</a:t>
            </a:r>
            <a:endParaRPr lang="bs-Latn-BA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194102" y="3255825"/>
            <a:ext cx="3824989" cy="338963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7140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366954" y="5139894"/>
            <a:ext cx="3687700" cy="1579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Materials and 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" t="21681" r="2307" b="47322"/>
          <a:stretch/>
        </p:blipFill>
        <p:spPr>
          <a:xfrm>
            <a:off x="8393373" y="-3175"/>
            <a:ext cx="3798627" cy="683351"/>
          </a:xfrm>
          <a:prstGeom prst="rect">
            <a:avLst/>
          </a:prstGeom>
        </p:spPr>
      </p:pic>
      <p:pic>
        <p:nvPicPr>
          <p:cNvPr id="6" name="Picture 4" descr="Picture 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2" y="2348618"/>
            <a:ext cx="2375303" cy="18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 2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2" y="4405187"/>
            <a:ext cx="2375303" cy="19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9884" y="1646021"/>
            <a:ext cx="354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PVC liquid membrane preparation: </a:t>
            </a:r>
          </a:p>
          <a:p>
            <a:r>
              <a:rPr lang="hr-HR" b="1" dirty="0" smtClean="0"/>
              <a:t>a) setup, b) cutted membrane discs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6772" y="3726598"/>
            <a:ext cx="116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B)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88" y="2022924"/>
            <a:ext cx="2535514" cy="22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07655" y="1013792"/>
            <a:ext cx="352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Surfactant sensor with implemented membrane disc on the bottom of the electrode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685926" y="5606171"/>
            <a:ext cx="3114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1,3-didecyl-2-methylimidazolium-tetraphenylborate (DMI-TPB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9498" y="5251706"/>
            <a:ext cx="104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ION PAIR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0942468" y="3801905"/>
            <a:ext cx="24923" cy="36537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418234" y="5044912"/>
            <a:ext cx="3513003" cy="13038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37994" y="5235182"/>
            <a:ext cx="349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SIX REAL SAMPLES OF PHARMACEUTICAL DISINFECTANTS PROVIDED BY THE LOCAL STORE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260925" y="850919"/>
            <a:ext cx="3666861" cy="3601819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1262" y="1428012"/>
            <a:ext cx="3666861" cy="503679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3714302">
            <a:off x="5453950" y="1499789"/>
            <a:ext cx="1532924" cy="5723625"/>
          </a:xfrm>
          <a:prstGeom prst="upArrow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97779" y="1461174"/>
            <a:ext cx="3687700" cy="1579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44558" y="2050975"/>
            <a:ext cx="3568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cetylpyridinium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chloride (CPC)</a:t>
            </a:r>
            <a:endParaRPr lang="hr-HR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cetrimonium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bromide (CTAB)</a:t>
            </a:r>
            <a:endParaRPr lang="en-US" sz="20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66600" y="1561743"/>
            <a:ext cx="255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CATIONIC SURFACTANTS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335513" y="3188410"/>
            <a:ext cx="3687700" cy="1804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5042" y="3613464"/>
            <a:ext cx="3815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o-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nitrophenyl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octyl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ether (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P1)</a:t>
            </a:r>
            <a:endParaRPr lang="hr-HR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bis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(2-ethylhexyl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 phthalate (P2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hr-HR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bis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(2-ethylhexyl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sebacate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P3)</a:t>
            </a:r>
            <a:endParaRPr lang="hr-HR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dibutyl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sebacate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(P4)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4475" y="3270621"/>
            <a:ext cx="146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PLASTICIZERS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34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870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Office Theme</vt:lpstr>
      <vt:lpstr>Microsoft Excel Chart</vt:lpstr>
      <vt:lpstr>Microsoft Excel 97-2003 Worksheet</vt:lpstr>
      <vt:lpstr>The Influence of Plasticizers On Determination of Cationic Surfactants In Pharmaceutical Disinfectants By Direct Potentiometric Surfactant Sensor </vt:lpstr>
      <vt:lpstr>1. Introduction</vt:lpstr>
      <vt:lpstr>1. Introduction</vt:lpstr>
      <vt:lpstr>1. Introduction</vt:lpstr>
      <vt:lpstr>1. Introduction</vt:lpstr>
      <vt:lpstr>1. Introduction</vt:lpstr>
      <vt:lpstr>AIM</vt:lpstr>
      <vt:lpstr>2. Materials and Methods</vt:lpstr>
      <vt:lpstr>2. Materials and Methods</vt:lpstr>
      <vt:lpstr>3. Results and Discussion 3.1. Response characterization</vt:lpstr>
      <vt:lpstr>3. Results and Discussion 3.2. Direct potentiometric titrations</vt:lpstr>
      <vt:lpstr>3. Results and Discussion 3.3. Titration of pharmaceutical disinfectants</vt:lpstr>
      <vt:lpstr>3. Results and Discussion 3.3. Titration of pharmaceutical disinfectants</vt:lpstr>
      <vt:lpstr>4. Conclusion</vt:lpstr>
      <vt:lpstr>References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Plasticizers On Determination of Cationic Surfactants In Pharmaceutical Disinfectants By Direct Potentiometric Surfactant Sensor</dc:title>
  <dc:creator>Nikola Sakač</dc:creator>
  <cp:lastModifiedBy>Nikola Sakač</cp:lastModifiedBy>
  <cp:revision>22</cp:revision>
  <dcterms:created xsi:type="dcterms:W3CDTF">2020-10-26T07:59:54Z</dcterms:created>
  <dcterms:modified xsi:type="dcterms:W3CDTF">2020-10-26T09:06:27Z</dcterms:modified>
</cp:coreProperties>
</file>