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56" r:id="rId2"/>
    <p:sldId id="270" r:id="rId3"/>
    <p:sldId id="290" r:id="rId4"/>
    <p:sldId id="291" r:id="rId5"/>
    <p:sldId id="273" r:id="rId6"/>
    <p:sldId id="281" r:id="rId7"/>
    <p:sldId id="286" r:id="rId8"/>
    <p:sldId id="277" r:id="rId9"/>
    <p:sldId id="289" r:id="rId10"/>
    <p:sldId id="282" r:id="rId11"/>
    <p:sldId id="284" r:id="rId12"/>
    <p:sldId id="283" r:id="rId13"/>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99"/>
    <a:srgbClr val="00CC00"/>
    <a:srgbClr val="0000FF"/>
    <a:srgbClr val="CC0000"/>
    <a:srgbClr val="FF9933"/>
    <a:srgbClr val="FFBD5D"/>
    <a:srgbClr val="FF9900"/>
    <a:srgbClr val="FFFFFF"/>
    <a:srgbClr val="FF4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407" autoAdjust="0"/>
    <p:restoredTop sz="95455" autoAdjust="0"/>
  </p:normalViewPr>
  <p:slideViewPr>
    <p:cSldViewPr snapToGrid="0">
      <p:cViewPr varScale="1">
        <p:scale>
          <a:sx n="83" d="100"/>
          <a:sy n="83" d="100"/>
        </p:scale>
        <p:origin x="1092" y="96"/>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19AD68-A166-4DC2-8571-FAE8646ABC54}" type="datetimeFigureOut">
              <a:rPr lang="it-IT" smtClean="0"/>
              <a:t>10/11/2020</a:t>
            </a:fld>
            <a:endParaRPr lang="it-IT"/>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47EE13-BDD2-4D44-8FA9-8996FC27AF4B}" type="slidenum">
              <a:rPr lang="it-IT" smtClean="0"/>
              <a:t>‹#›</a:t>
            </a:fld>
            <a:endParaRPr lang="it-IT"/>
          </a:p>
        </p:txBody>
      </p:sp>
    </p:spTree>
    <p:extLst>
      <p:ext uri="{BB962C8B-B14F-4D97-AF65-F5344CB8AC3E}">
        <p14:creationId xmlns:p14="http://schemas.microsoft.com/office/powerpoint/2010/main" val="20330035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sz="1200" b="1" dirty="0" err="1" smtClean="0">
                <a:cs typeface="Arial" panose="020B0604020202020204" pitchFamily="34" charset="0"/>
              </a:rPr>
              <a:t>Features</a:t>
            </a:r>
            <a:r>
              <a:rPr lang="it-IT" sz="1200" b="1" dirty="0" smtClean="0">
                <a:cs typeface="Arial" panose="020B0604020202020204" pitchFamily="34" charset="0"/>
              </a:rPr>
              <a:t> of </a:t>
            </a:r>
            <a:r>
              <a:rPr lang="it-IT" sz="1200" b="1" dirty="0" err="1" smtClean="0">
                <a:cs typeface="Arial" panose="020B0604020202020204" pitchFamily="34" charset="0"/>
              </a:rPr>
              <a:t>rectangular</a:t>
            </a:r>
            <a:r>
              <a:rPr lang="it-IT" sz="1200" b="1" dirty="0" smtClean="0">
                <a:cs typeface="Arial" panose="020B0604020202020204" pitchFamily="34" charset="0"/>
              </a:rPr>
              <a:t> </a:t>
            </a:r>
            <a:r>
              <a:rPr lang="it-IT" sz="1200" b="1" dirty="0" err="1" smtClean="0">
                <a:cs typeface="Arial" panose="020B0604020202020204" pitchFamily="34" charset="0"/>
              </a:rPr>
              <a:t>glass</a:t>
            </a:r>
            <a:r>
              <a:rPr lang="it-IT" sz="1200" b="1" dirty="0" smtClean="0">
                <a:cs typeface="Arial" panose="020B0604020202020204" pitchFamily="34" charset="0"/>
              </a:rPr>
              <a:t> micro-</a:t>
            </a:r>
            <a:r>
              <a:rPr lang="it-IT" sz="1200" b="1" dirty="0" err="1" smtClean="0">
                <a:cs typeface="Arial" panose="020B0604020202020204" pitchFamily="34" charset="0"/>
              </a:rPr>
              <a:t>capillaries</a:t>
            </a:r>
            <a:endParaRPr lang="it-IT" sz="800" b="1" dirty="0" smtClean="0">
              <a:cs typeface="Arial" panose="020B0604020202020204" pitchFamily="34" charset="0"/>
            </a:endParaRPr>
          </a:p>
          <a:p>
            <a:pPr marL="257098" indent="-257098">
              <a:buFont typeface="Arial" panose="020B0604020202020204" pitchFamily="34" charset="0"/>
              <a:buChar char="•"/>
            </a:pPr>
            <a:r>
              <a:rPr lang="it-IT" sz="1200" dirty="0" err="1" smtClean="0">
                <a:cs typeface="Arial" panose="020B0604020202020204" pitchFamily="34" charset="0"/>
              </a:rPr>
              <a:t>They</a:t>
            </a:r>
            <a:r>
              <a:rPr lang="it-IT" sz="1200" dirty="0" smtClean="0">
                <a:cs typeface="Arial" panose="020B0604020202020204" pitchFamily="34" charset="0"/>
              </a:rPr>
              <a:t> </a:t>
            </a:r>
            <a:r>
              <a:rPr lang="it-IT" sz="1200" dirty="0" err="1" smtClean="0">
                <a:cs typeface="Arial" panose="020B0604020202020204" pitchFamily="34" charset="0"/>
              </a:rPr>
              <a:t>offer</a:t>
            </a:r>
            <a:r>
              <a:rPr lang="it-IT" sz="1200" dirty="0" smtClean="0">
                <a:cs typeface="Arial" panose="020B0604020202020204" pitchFamily="34" charset="0"/>
              </a:rPr>
              <a:t> a </a:t>
            </a:r>
            <a:r>
              <a:rPr lang="it-IT" sz="1200" dirty="0" err="1" smtClean="0">
                <a:cs typeface="Arial" panose="020B0604020202020204" pitchFamily="34" charset="0"/>
              </a:rPr>
              <a:t>flat</a:t>
            </a:r>
            <a:r>
              <a:rPr lang="it-IT" sz="1200" dirty="0" smtClean="0">
                <a:cs typeface="Arial" panose="020B0604020202020204" pitchFamily="34" charset="0"/>
              </a:rPr>
              <a:t> </a:t>
            </a:r>
            <a:r>
              <a:rPr lang="it-IT" sz="1200" dirty="0" err="1" smtClean="0">
                <a:cs typeface="Arial" panose="020B0604020202020204" pitchFamily="34" charset="0"/>
              </a:rPr>
              <a:t>surface</a:t>
            </a:r>
            <a:r>
              <a:rPr lang="it-IT" sz="1200" dirty="0" smtClean="0">
                <a:cs typeface="Arial" panose="020B0604020202020204" pitchFamily="34" charset="0"/>
              </a:rPr>
              <a:t> for </a:t>
            </a:r>
            <a:r>
              <a:rPr lang="it-IT" sz="1200" dirty="0" err="1" smtClean="0">
                <a:cs typeface="Arial" panose="020B0604020202020204" pitchFamily="34" charset="0"/>
              </a:rPr>
              <a:t>optical</a:t>
            </a:r>
            <a:r>
              <a:rPr lang="it-IT" sz="1200" dirty="0" smtClean="0">
                <a:cs typeface="Arial" panose="020B0604020202020204" pitchFamily="34" charset="0"/>
              </a:rPr>
              <a:t> </a:t>
            </a:r>
            <a:r>
              <a:rPr lang="it-IT" sz="1200" dirty="0" err="1" smtClean="0">
                <a:cs typeface="Arial" panose="020B0604020202020204" pitchFamily="34" charset="0"/>
              </a:rPr>
              <a:t>detection</a:t>
            </a:r>
            <a:r>
              <a:rPr lang="it-IT" sz="1200" dirty="0" smtClean="0">
                <a:cs typeface="Arial" panose="020B0604020202020204" pitchFamily="34" charset="0"/>
              </a:rPr>
              <a:t>.            </a:t>
            </a:r>
            <a:r>
              <a:rPr lang="en-US" sz="1200" dirty="0" smtClean="0"/>
              <a:t>They reduce the optical distortions and scattering typical of round cross-section capillaries.        </a:t>
            </a:r>
            <a:r>
              <a:rPr lang="it-IT" sz="1200" dirty="0" err="1" smtClean="0">
                <a:cs typeface="Arial" panose="020B0604020202020204" pitchFamily="34" charset="0"/>
              </a:rPr>
              <a:t>They</a:t>
            </a:r>
            <a:r>
              <a:rPr lang="it-IT" sz="1200" dirty="0" smtClean="0">
                <a:cs typeface="Arial" panose="020B0604020202020204" pitchFamily="34" charset="0"/>
              </a:rPr>
              <a:t> are </a:t>
            </a:r>
            <a:r>
              <a:rPr lang="it-IT" sz="1200" dirty="0" err="1" smtClean="0">
                <a:cs typeface="Arial" panose="020B0604020202020204" pitchFamily="34" charset="0"/>
              </a:rPr>
              <a:t>low-cost</a:t>
            </a:r>
            <a:r>
              <a:rPr lang="it-IT" sz="1200" dirty="0" smtClean="0">
                <a:cs typeface="Arial" panose="020B0604020202020204" pitchFamily="34" charset="0"/>
              </a:rPr>
              <a:t> </a:t>
            </a:r>
            <a:r>
              <a:rPr lang="it-IT" sz="1200" dirty="0" err="1" smtClean="0">
                <a:cs typeface="Arial" panose="020B0604020202020204" pitchFamily="34" charset="0"/>
              </a:rPr>
              <a:t>device</a:t>
            </a:r>
            <a:r>
              <a:rPr lang="it-IT" sz="1200" dirty="0" smtClean="0">
                <a:cs typeface="Arial" panose="020B0604020202020204" pitchFamily="34" charset="0"/>
              </a:rPr>
              <a:t>, </a:t>
            </a:r>
            <a:r>
              <a:rPr lang="it-IT" sz="1200" dirty="0" err="1" smtClean="0">
                <a:cs typeface="Arial" panose="020B0604020202020204" pitchFamily="34" charset="0"/>
              </a:rPr>
              <a:t>commercially</a:t>
            </a:r>
            <a:r>
              <a:rPr lang="it-IT" sz="1200" dirty="0" smtClean="0">
                <a:cs typeface="Arial" panose="020B0604020202020204" pitchFamily="34" charset="0"/>
              </a:rPr>
              <a:t> </a:t>
            </a:r>
            <a:r>
              <a:rPr lang="it-IT" sz="1200" dirty="0" err="1" smtClean="0">
                <a:cs typeface="Arial" panose="020B0604020202020204" pitchFamily="34" charset="0"/>
              </a:rPr>
              <a:t>available</a:t>
            </a:r>
            <a:r>
              <a:rPr lang="it-IT" sz="1200" dirty="0" smtClean="0">
                <a:cs typeface="Arial" panose="020B0604020202020204" pitchFamily="34" charset="0"/>
              </a:rPr>
              <a:t> in </a:t>
            </a:r>
            <a:r>
              <a:rPr lang="it-IT" sz="1200" dirty="0" err="1" smtClean="0">
                <a:cs typeface="Arial" panose="020B0604020202020204" pitchFamily="34" charset="0"/>
              </a:rPr>
              <a:t>several</a:t>
            </a:r>
            <a:r>
              <a:rPr lang="it-IT" sz="1200" dirty="0" smtClean="0">
                <a:cs typeface="Arial" panose="020B0604020202020204" pitchFamily="34" charset="0"/>
              </a:rPr>
              <a:t> formats.</a:t>
            </a:r>
          </a:p>
          <a:p>
            <a:endParaRPr lang="it-IT" dirty="0" smtClean="0"/>
          </a:p>
          <a:p>
            <a:r>
              <a:rPr lang="en-US" sz="1200" dirty="0" smtClean="0"/>
              <a:t>The spectrum of the light reflected from these devices, when illuminated with broadband radiation, is characterized by resonance minima with wavelength position that depends on the geometrical dimensions of the micro-capillary. In previous works, optical resonances in the near infrared region were detected:</a:t>
            </a:r>
          </a:p>
          <a:p>
            <a:pPr marL="342900" indent="-342900">
              <a:buFontTx/>
              <a:buChar char="-"/>
            </a:pPr>
            <a:r>
              <a:rPr lang="en-US" sz="1200" dirty="0" smtClean="0"/>
              <a:t>by directly monitoring the spectral positions of </a:t>
            </a:r>
            <a:r>
              <a:rPr lang="en-US" sz="1200" b="1" dirty="0" smtClean="0"/>
              <a:t>reflectivity minima</a:t>
            </a:r>
            <a:r>
              <a:rPr lang="en-US" sz="1200" baseline="30000" dirty="0" smtClean="0"/>
              <a:t>#</a:t>
            </a:r>
            <a:endParaRPr lang="en-US" sz="1200" dirty="0" smtClean="0"/>
          </a:p>
          <a:p>
            <a:pPr marL="342900" indent="-342900">
              <a:buFontTx/>
              <a:buChar char="-"/>
            </a:pPr>
            <a:r>
              <a:rPr lang="en-US" sz="1200" dirty="0" smtClean="0"/>
              <a:t>by monitoring the </a:t>
            </a:r>
            <a:r>
              <a:rPr lang="en-US" sz="1200" b="1" dirty="0" smtClean="0"/>
              <a:t>peaks</a:t>
            </a:r>
            <a:r>
              <a:rPr lang="en-US" sz="1200" dirty="0" smtClean="0"/>
              <a:t> of reflectivity R(λ) over transmissivity T(λ) (</a:t>
            </a:r>
            <a:r>
              <a:rPr lang="en-US" sz="1200" b="1" dirty="0" smtClean="0"/>
              <a:t>T/R</a:t>
            </a:r>
            <a:r>
              <a:rPr lang="en-US" sz="1200" dirty="0" smtClean="0"/>
              <a:t>)</a:t>
            </a:r>
            <a:r>
              <a:rPr lang="en-US" sz="1200" baseline="30000" dirty="0" smtClean="0"/>
              <a:t>§</a:t>
            </a:r>
            <a:r>
              <a:rPr lang="en-US" sz="1200" dirty="0" smtClean="0"/>
              <a:t> </a:t>
            </a:r>
          </a:p>
          <a:p>
            <a:pPr marL="342900" indent="-342900">
              <a:buFontTx/>
              <a:buChar char="-"/>
            </a:pPr>
            <a:endParaRPr lang="en-US"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#G. </a:t>
            </a:r>
            <a:r>
              <a:rPr lang="en-US" sz="1200" dirty="0" err="1" smtClean="0"/>
              <a:t>Rigamonti</a:t>
            </a:r>
            <a:r>
              <a:rPr lang="en-US" sz="1200" dirty="0" smtClean="0"/>
              <a:t> </a:t>
            </a:r>
            <a:r>
              <a:rPr lang="en-US" sz="1200" i="1" dirty="0" smtClean="0"/>
              <a:t>et al</a:t>
            </a:r>
            <a:r>
              <a:rPr lang="en-US" sz="1200" dirty="0" smtClean="0"/>
              <a:t>., </a:t>
            </a:r>
            <a:r>
              <a:rPr lang="en-US" sz="1200" b="1" dirty="0" smtClean="0"/>
              <a:t>Sensors</a:t>
            </a:r>
            <a:r>
              <a:rPr lang="en-US" sz="1200" dirty="0" smtClean="0"/>
              <a:t>, 2018                             §G. </a:t>
            </a:r>
            <a:r>
              <a:rPr lang="en-US" sz="1200" dirty="0" err="1" smtClean="0"/>
              <a:t>Rigamonti</a:t>
            </a:r>
            <a:r>
              <a:rPr lang="en-US" sz="1200" dirty="0" smtClean="0"/>
              <a:t> </a:t>
            </a:r>
            <a:r>
              <a:rPr lang="en-US" sz="1200" i="1" dirty="0" smtClean="0"/>
              <a:t>et al</a:t>
            </a:r>
            <a:r>
              <a:rPr lang="en-US" sz="1200" dirty="0" smtClean="0"/>
              <a:t>., </a:t>
            </a:r>
            <a:r>
              <a:rPr lang="en-US" sz="1200" b="1" dirty="0" smtClean="0"/>
              <a:t>Biomed. Opt. Express</a:t>
            </a:r>
            <a:r>
              <a:rPr lang="en-US" sz="1200" dirty="0" smtClean="0"/>
              <a:t>, 2017</a:t>
            </a:r>
          </a:p>
          <a:p>
            <a:endParaRPr lang="it-IT" dirty="0"/>
          </a:p>
        </p:txBody>
      </p:sp>
      <p:sp>
        <p:nvSpPr>
          <p:cNvPr id="4" name="Slide Number Placeholder 3"/>
          <p:cNvSpPr>
            <a:spLocks noGrp="1"/>
          </p:cNvSpPr>
          <p:nvPr>
            <p:ph type="sldNum" sz="quarter" idx="10"/>
          </p:nvPr>
        </p:nvSpPr>
        <p:spPr/>
        <p:txBody>
          <a:bodyPr/>
          <a:lstStyle/>
          <a:p>
            <a:fld id="{ED47EE13-BDD2-4D44-8FA9-8996FC27AF4B}" type="slidenum">
              <a:rPr lang="it-IT" smtClean="0"/>
              <a:t>3</a:t>
            </a:fld>
            <a:endParaRPr lang="it-IT"/>
          </a:p>
        </p:txBody>
      </p:sp>
    </p:spTree>
    <p:extLst>
      <p:ext uri="{BB962C8B-B14F-4D97-AF65-F5344CB8AC3E}">
        <p14:creationId xmlns:p14="http://schemas.microsoft.com/office/powerpoint/2010/main" val="25042499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sz="1200" b="1" dirty="0" err="1" smtClean="0">
                <a:cs typeface="Arial" panose="020B0604020202020204" pitchFamily="34" charset="0"/>
              </a:rPr>
              <a:t>Features</a:t>
            </a:r>
            <a:r>
              <a:rPr lang="it-IT" sz="1200" b="1" dirty="0" smtClean="0">
                <a:cs typeface="Arial" panose="020B0604020202020204" pitchFamily="34" charset="0"/>
              </a:rPr>
              <a:t> of </a:t>
            </a:r>
            <a:r>
              <a:rPr lang="it-IT" sz="1200" b="1" dirty="0" err="1" smtClean="0">
                <a:cs typeface="Arial" panose="020B0604020202020204" pitchFamily="34" charset="0"/>
              </a:rPr>
              <a:t>rectangular</a:t>
            </a:r>
            <a:r>
              <a:rPr lang="it-IT" sz="1200" b="1" dirty="0" smtClean="0">
                <a:cs typeface="Arial" panose="020B0604020202020204" pitchFamily="34" charset="0"/>
              </a:rPr>
              <a:t> </a:t>
            </a:r>
            <a:r>
              <a:rPr lang="it-IT" sz="1200" b="1" dirty="0" err="1" smtClean="0">
                <a:cs typeface="Arial" panose="020B0604020202020204" pitchFamily="34" charset="0"/>
              </a:rPr>
              <a:t>glass</a:t>
            </a:r>
            <a:r>
              <a:rPr lang="it-IT" sz="1200" b="1" dirty="0" smtClean="0">
                <a:cs typeface="Arial" panose="020B0604020202020204" pitchFamily="34" charset="0"/>
              </a:rPr>
              <a:t> micro-</a:t>
            </a:r>
            <a:r>
              <a:rPr lang="it-IT" sz="1200" b="1" dirty="0" err="1" smtClean="0">
                <a:cs typeface="Arial" panose="020B0604020202020204" pitchFamily="34" charset="0"/>
              </a:rPr>
              <a:t>capillaries</a:t>
            </a:r>
            <a:endParaRPr lang="it-IT" sz="800" b="1" dirty="0" smtClean="0">
              <a:cs typeface="Arial" panose="020B0604020202020204" pitchFamily="34" charset="0"/>
            </a:endParaRPr>
          </a:p>
          <a:p>
            <a:pPr marL="257098" indent="-257098">
              <a:buFont typeface="Arial" panose="020B0604020202020204" pitchFamily="34" charset="0"/>
              <a:buChar char="•"/>
            </a:pPr>
            <a:r>
              <a:rPr lang="it-IT" sz="1200" dirty="0" err="1" smtClean="0">
                <a:cs typeface="Arial" panose="020B0604020202020204" pitchFamily="34" charset="0"/>
              </a:rPr>
              <a:t>They</a:t>
            </a:r>
            <a:r>
              <a:rPr lang="it-IT" sz="1200" dirty="0" smtClean="0">
                <a:cs typeface="Arial" panose="020B0604020202020204" pitchFamily="34" charset="0"/>
              </a:rPr>
              <a:t> </a:t>
            </a:r>
            <a:r>
              <a:rPr lang="it-IT" sz="1200" dirty="0" err="1" smtClean="0">
                <a:cs typeface="Arial" panose="020B0604020202020204" pitchFamily="34" charset="0"/>
              </a:rPr>
              <a:t>offer</a:t>
            </a:r>
            <a:r>
              <a:rPr lang="it-IT" sz="1200" dirty="0" smtClean="0">
                <a:cs typeface="Arial" panose="020B0604020202020204" pitchFamily="34" charset="0"/>
              </a:rPr>
              <a:t> a </a:t>
            </a:r>
            <a:r>
              <a:rPr lang="it-IT" sz="1200" dirty="0" err="1" smtClean="0">
                <a:cs typeface="Arial" panose="020B0604020202020204" pitchFamily="34" charset="0"/>
              </a:rPr>
              <a:t>flat</a:t>
            </a:r>
            <a:r>
              <a:rPr lang="it-IT" sz="1200" dirty="0" smtClean="0">
                <a:cs typeface="Arial" panose="020B0604020202020204" pitchFamily="34" charset="0"/>
              </a:rPr>
              <a:t> </a:t>
            </a:r>
            <a:r>
              <a:rPr lang="it-IT" sz="1200" dirty="0" err="1" smtClean="0">
                <a:cs typeface="Arial" panose="020B0604020202020204" pitchFamily="34" charset="0"/>
              </a:rPr>
              <a:t>surface</a:t>
            </a:r>
            <a:r>
              <a:rPr lang="it-IT" sz="1200" dirty="0" smtClean="0">
                <a:cs typeface="Arial" panose="020B0604020202020204" pitchFamily="34" charset="0"/>
              </a:rPr>
              <a:t> for </a:t>
            </a:r>
            <a:r>
              <a:rPr lang="it-IT" sz="1200" dirty="0" err="1" smtClean="0">
                <a:cs typeface="Arial" panose="020B0604020202020204" pitchFamily="34" charset="0"/>
              </a:rPr>
              <a:t>optical</a:t>
            </a:r>
            <a:r>
              <a:rPr lang="it-IT" sz="1200" dirty="0" smtClean="0">
                <a:cs typeface="Arial" panose="020B0604020202020204" pitchFamily="34" charset="0"/>
              </a:rPr>
              <a:t> </a:t>
            </a:r>
            <a:r>
              <a:rPr lang="it-IT" sz="1200" dirty="0" err="1" smtClean="0">
                <a:cs typeface="Arial" panose="020B0604020202020204" pitchFamily="34" charset="0"/>
              </a:rPr>
              <a:t>detection</a:t>
            </a:r>
            <a:r>
              <a:rPr lang="it-IT" sz="1200" dirty="0" smtClean="0">
                <a:cs typeface="Arial" panose="020B0604020202020204" pitchFamily="34" charset="0"/>
              </a:rPr>
              <a:t>.            </a:t>
            </a:r>
            <a:r>
              <a:rPr lang="en-US" sz="1200" dirty="0" smtClean="0"/>
              <a:t>They reduce the optical distortions and scattering typical of round cross-section capillaries.        </a:t>
            </a:r>
            <a:r>
              <a:rPr lang="it-IT" sz="1200" dirty="0" err="1" smtClean="0">
                <a:cs typeface="Arial" panose="020B0604020202020204" pitchFamily="34" charset="0"/>
              </a:rPr>
              <a:t>They</a:t>
            </a:r>
            <a:r>
              <a:rPr lang="it-IT" sz="1200" dirty="0" smtClean="0">
                <a:cs typeface="Arial" panose="020B0604020202020204" pitchFamily="34" charset="0"/>
              </a:rPr>
              <a:t> are </a:t>
            </a:r>
            <a:r>
              <a:rPr lang="it-IT" sz="1200" dirty="0" err="1" smtClean="0">
                <a:cs typeface="Arial" panose="020B0604020202020204" pitchFamily="34" charset="0"/>
              </a:rPr>
              <a:t>low-cost</a:t>
            </a:r>
            <a:r>
              <a:rPr lang="it-IT" sz="1200" dirty="0" smtClean="0">
                <a:cs typeface="Arial" panose="020B0604020202020204" pitchFamily="34" charset="0"/>
              </a:rPr>
              <a:t> </a:t>
            </a:r>
            <a:r>
              <a:rPr lang="it-IT" sz="1200" dirty="0" err="1" smtClean="0">
                <a:cs typeface="Arial" panose="020B0604020202020204" pitchFamily="34" charset="0"/>
              </a:rPr>
              <a:t>device</a:t>
            </a:r>
            <a:r>
              <a:rPr lang="it-IT" sz="1200" dirty="0" smtClean="0">
                <a:cs typeface="Arial" panose="020B0604020202020204" pitchFamily="34" charset="0"/>
              </a:rPr>
              <a:t>, </a:t>
            </a:r>
            <a:r>
              <a:rPr lang="it-IT" sz="1200" dirty="0" err="1" smtClean="0">
                <a:cs typeface="Arial" panose="020B0604020202020204" pitchFamily="34" charset="0"/>
              </a:rPr>
              <a:t>commercially</a:t>
            </a:r>
            <a:r>
              <a:rPr lang="it-IT" sz="1200" dirty="0" smtClean="0">
                <a:cs typeface="Arial" panose="020B0604020202020204" pitchFamily="34" charset="0"/>
              </a:rPr>
              <a:t> </a:t>
            </a:r>
            <a:r>
              <a:rPr lang="it-IT" sz="1200" dirty="0" err="1" smtClean="0">
                <a:cs typeface="Arial" panose="020B0604020202020204" pitchFamily="34" charset="0"/>
              </a:rPr>
              <a:t>available</a:t>
            </a:r>
            <a:r>
              <a:rPr lang="it-IT" sz="1200" dirty="0" smtClean="0">
                <a:cs typeface="Arial" panose="020B0604020202020204" pitchFamily="34" charset="0"/>
              </a:rPr>
              <a:t> in </a:t>
            </a:r>
            <a:r>
              <a:rPr lang="it-IT" sz="1200" dirty="0" err="1" smtClean="0">
                <a:cs typeface="Arial" panose="020B0604020202020204" pitchFamily="34" charset="0"/>
              </a:rPr>
              <a:t>several</a:t>
            </a:r>
            <a:r>
              <a:rPr lang="it-IT" sz="1200" dirty="0" smtClean="0">
                <a:cs typeface="Arial" panose="020B0604020202020204" pitchFamily="34" charset="0"/>
              </a:rPr>
              <a:t> formats.</a:t>
            </a:r>
          </a:p>
          <a:p>
            <a:endParaRPr lang="it-IT" dirty="0" smtClean="0"/>
          </a:p>
          <a:p>
            <a:r>
              <a:rPr lang="en-US" sz="1200" dirty="0" smtClean="0"/>
              <a:t>The spectrum of the light reflected from these devices, when illuminated with broadband radiation, is characterized by resonance minima with wavelength position that depends on the geometrical dimensions of the micro-capillary. In previous works, optical resonances in the near infrared region were detected:</a:t>
            </a:r>
          </a:p>
          <a:p>
            <a:pPr marL="342900" indent="-342900">
              <a:buFontTx/>
              <a:buChar char="-"/>
            </a:pPr>
            <a:r>
              <a:rPr lang="en-US" sz="1200" dirty="0" smtClean="0"/>
              <a:t>by directly monitoring the spectral positions of </a:t>
            </a:r>
            <a:r>
              <a:rPr lang="en-US" sz="1200" b="1" dirty="0" smtClean="0"/>
              <a:t>reflectivity minima</a:t>
            </a:r>
            <a:r>
              <a:rPr lang="en-US" sz="1200" baseline="30000" dirty="0" smtClean="0"/>
              <a:t>#</a:t>
            </a:r>
            <a:endParaRPr lang="en-US" sz="1200" dirty="0" smtClean="0"/>
          </a:p>
          <a:p>
            <a:pPr marL="342900" indent="-342900">
              <a:buFontTx/>
              <a:buChar char="-"/>
            </a:pPr>
            <a:r>
              <a:rPr lang="en-US" sz="1200" dirty="0" smtClean="0"/>
              <a:t>by monitoring the </a:t>
            </a:r>
            <a:r>
              <a:rPr lang="en-US" sz="1200" b="1" dirty="0" smtClean="0"/>
              <a:t>peaks</a:t>
            </a:r>
            <a:r>
              <a:rPr lang="en-US" sz="1200" dirty="0" smtClean="0"/>
              <a:t> of reflectivity R(λ) over transmissivity T(λ) (</a:t>
            </a:r>
            <a:r>
              <a:rPr lang="en-US" sz="1200" b="1" dirty="0" smtClean="0"/>
              <a:t>T/R</a:t>
            </a:r>
            <a:r>
              <a:rPr lang="en-US" sz="1200" dirty="0" smtClean="0"/>
              <a:t>)</a:t>
            </a:r>
            <a:r>
              <a:rPr lang="en-US" sz="1200" baseline="30000" dirty="0" smtClean="0"/>
              <a:t>§</a:t>
            </a:r>
            <a:r>
              <a:rPr lang="en-US" sz="1200" dirty="0" smtClean="0"/>
              <a:t> </a:t>
            </a:r>
          </a:p>
          <a:p>
            <a:pPr marL="342900" indent="-342900">
              <a:buFontTx/>
              <a:buChar char="-"/>
            </a:pPr>
            <a:endParaRPr lang="en-US"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#G. </a:t>
            </a:r>
            <a:r>
              <a:rPr lang="en-US" sz="1200" dirty="0" err="1" smtClean="0"/>
              <a:t>Rigamonti</a:t>
            </a:r>
            <a:r>
              <a:rPr lang="en-US" sz="1200" dirty="0" smtClean="0"/>
              <a:t> </a:t>
            </a:r>
            <a:r>
              <a:rPr lang="en-US" sz="1200" i="1" dirty="0" smtClean="0"/>
              <a:t>et al</a:t>
            </a:r>
            <a:r>
              <a:rPr lang="en-US" sz="1200" dirty="0" smtClean="0"/>
              <a:t>., </a:t>
            </a:r>
            <a:r>
              <a:rPr lang="en-US" sz="1200" b="1" dirty="0" smtClean="0"/>
              <a:t>Sensors</a:t>
            </a:r>
            <a:r>
              <a:rPr lang="en-US" sz="1200" dirty="0" smtClean="0"/>
              <a:t>, 2018                             §G. </a:t>
            </a:r>
            <a:r>
              <a:rPr lang="en-US" sz="1200" dirty="0" err="1" smtClean="0"/>
              <a:t>Rigamonti</a:t>
            </a:r>
            <a:r>
              <a:rPr lang="en-US" sz="1200" dirty="0" smtClean="0"/>
              <a:t> </a:t>
            </a:r>
            <a:r>
              <a:rPr lang="en-US" sz="1200" i="1" dirty="0" smtClean="0"/>
              <a:t>et al</a:t>
            </a:r>
            <a:r>
              <a:rPr lang="en-US" sz="1200" dirty="0" smtClean="0"/>
              <a:t>., </a:t>
            </a:r>
            <a:r>
              <a:rPr lang="en-US" sz="1200" b="1" dirty="0" smtClean="0"/>
              <a:t>Biomed. Opt. Express</a:t>
            </a:r>
            <a:r>
              <a:rPr lang="en-US" sz="1200" dirty="0" smtClean="0"/>
              <a:t>, 2017</a:t>
            </a:r>
          </a:p>
          <a:p>
            <a:endParaRPr lang="it-IT" dirty="0"/>
          </a:p>
        </p:txBody>
      </p:sp>
      <p:sp>
        <p:nvSpPr>
          <p:cNvPr id="4" name="Slide Number Placeholder 3"/>
          <p:cNvSpPr>
            <a:spLocks noGrp="1"/>
          </p:cNvSpPr>
          <p:nvPr>
            <p:ph type="sldNum" sz="quarter" idx="10"/>
          </p:nvPr>
        </p:nvSpPr>
        <p:spPr/>
        <p:txBody>
          <a:bodyPr/>
          <a:lstStyle/>
          <a:p>
            <a:fld id="{ED47EE13-BDD2-4D44-8FA9-8996FC27AF4B}" type="slidenum">
              <a:rPr lang="it-IT" smtClean="0"/>
              <a:t>4</a:t>
            </a:fld>
            <a:endParaRPr lang="it-IT"/>
          </a:p>
        </p:txBody>
      </p:sp>
    </p:spTree>
    <p:extLst>
      <p:ext uri="{BB962C8B-B14F-4D97-AF65-F5344CB8AC3E}">
        <p14:creationId xmlns:p14="http://schemas.microsoft.com/office/powerpoint/2010/main" val="16827186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sz="1200" b="1" dirty="0" err="1" smtClean="0">
                <a:cs typeface="Arial" panose="020B0604020202020204" pitchFamily="34" charset="0"/>
              </a:rPr>
              <a:t>Features</a:t>
            </a:r>
            <a:r>
              <a:rPr lang="it-IT" sz="1200" b="1" dirty="0" smtClean="0">
                <a:cs typeface="Arial" panose="020B0604020202020204" pitchFamily="34" charset="0"/>
              </a:rPr>
              <a:t> of </a:t>
            </a:r>
            <a:r>
              <a:rPr lang="it-IT" sz="1200" b="1" dirty="0" err="1" smtClean="0">
                <a:cs typeface="Arial" panose="020B0604020202020204" pitchFamily="34" charset="0"/>
              </a:rPr>
              <a:t>rectangular</a:t>
            </a:r>
            <a:r>
              <a:rPr lang="it-IT" sz="1200" b="1" dirty="0" smtClean="0">
                <a:cs typeface="Arial" panose="020B0604020202020204" pitchFamily="34" charset="0"/>
              </a:rPr>
              <a:t> </a:t>
            </a:r>
            <a:r>
              <a:rPr lang="it-IT" sz="1200" b="1" dirty="0" err="1" smtClean="0">
                <a:cs typeface="Arial" panose="020B0604020202020204" pitchFamily="34" charset="0"/>
              </a:rPr>
              <a:t>glass</a:t>
            </a:r>
            <a:r>
              <a:rPr lang="it-IT" sz="1200" b="1" dirty="0" smtClean="0">
                <a:cs typeface="Arial" panose="020B0604020202020204" pitchFamily="34" charset="0"/>
              </a:rPr>
              <a:t> micro-</a:t>
            </a:r>
            <a:r>
              <a:rPr lang="it-IT" sz="1200" b="1" dirty="0" err="1" smtClean="0">
                <a:cs typeface="Arial" panose="020B0604020202020204" pitchFamily="34" charset="0"/>
              </a:rPr>
              <a:t>capillaries</a:t>
            </a:r>
            <a:endParaRPr lang="it-IT" sz="800" b="1" dirty="0" smtClean="0">
              <a:cs typeface="Arial" panose="020B0604020202020204" pitchFamily="34" charset="0"/>
            </a:endParaRPr>
          </a:p>
          <a:p>
            <a:pPr marL="257098" indent="-257098">
              <a:buFont typeface="Arial" panose="020B0604020202020204" pitchFamily="34" charset="0"/>
              <a:buChar char="•"/>
            </a:pPr>
            <a:r>
              <a:rPr lang="it-IT" sz="1200" dirty="0" err="1" smtClean="0">
                <a:cs typeface="Arial" panose="020B0604020202020204" pitchFamily="34" charset="0"/>
              </a:rPr>
              <a:t>They</a:t>
            </a:r>
            <a:r>
              <a:rPr lang="it-IT" sz="1200" dirty="0" smtClean="0">
                <a:cs typeface="Arial" panose="020B0604020202020204" pitchFamily="34" charset="0"/>
              </a:rPr>
              <a:t> </a:t>
            </a:r>
            <a:r>
              <a:rPr lang="it-IT" sz="1200" dirty="0" err="1" smtClean="0">
                <a:cs typeface="Arial" panose="020B0604020202020204" pitchFamily="34" charset="0"/>
              </a:rPr>
              <a:t>offer</a:t>
            </a:r>
            <a:r>
              <a:rPr lang="it-IT" sz="1200" dirty="0" smtClean="0">
                <a:cs typeface="Arial" panose="020B0604020202020204" pitchFamily="34" charset="0"/>
              </a:rPr>
              <a:t> a </a:t>
            </a:r>
            <a:r>
              <a:rPr lang="it-IT" sz="1200" dirty="0" err="1" smtClean="0">
                <a:cs typeface="Arial" panose="020B0604020202020204" pitchFamily="34" charset="0"/>
              </a:rPr>
              <a:t>flat</a:t>
            </a:r>
            <a:r>
              <a:rPr lang="it-IT" sz="1200" dirty="0" smtClean="0">
                <a:cs typeface="Arial" panose="020B0604020202020204" pitchFamily="34" charset="0"/>
              </a:rPr>
              <a:t> </a:t>
            </a:r>
            <a:r>
              <a:rPr lang="it-IT" sz="1200" dirty="0" err="1" smtClean="0">
                <a:cs typeface="Arial" panose="020B0604020202020204" pitchFamily="34" charset="0"/>
              </a:rPr>
              <a:t>surface</a:t>
            </a:r>
            <a:r>
              <a:rPr lang="it-IT" sz="1200" dirty="0" smtClean="0">
                <a:cs typeface="Arial" panose="020B0604020202020204" pitchFamily="34" charset="0"/>
              </a:rPr>
              <a:t> for </a:t>
            </a:r>
            <a:r>
              <a:rPr lang="it-IT" sz="1200" dirty="0" err="1" smtClean="0">
                <a:cs typeface="Arial" panose="020B0604020202020204" pitchFamily="34" charset="0"/>
              </a:rPr>
              <a:t>optical</a:t>
            </a:r>
            <a:r>
              <a:rPr lang="it-IT" sz="1200" dirty="0" smtClean="0">
                <a:cs typeface="Arial" panose="020B0604020202020204" pitchFamily="34" charset="0"/>
              </a:rPr>
              <a:t> </a:t>
            </a:r>
            <a:r>
              <a:rPr lang="it-IT" sz="1200" dirty="0" err="1" smtClean="0">
                <a:cs typeface="Arial" panose="020B0604020202020204" pitchFamily="34" charset="0"/>
              </a:rPr>
              <a:t>detection</a:t>
            </a:r>
            <a:r>
              <a:rPr lang="it-IT" sz="1200" dirty="0" smtClean="0">
                <a:cs typeface="Arial" panose="020B0604020202020204" pitchFamily="34" charset="0"/>
              </a:rPr>
              <a:t>.            </a:t>
            </a:r>
            <a:r>
              <a:rPr lang="en-US" sz="1200" dirty="0" smtClean="0"/>
              <a:t>They reduce the optical distortions and scattering typical of round cross-section capillaries.        </a:t>
            </a:r>
            <a:r>
              <a:rPr lang="it-IT" sz="1200" dirty="0" err="1" smtClean="0">
                <a:cs typeface="Arial" panose="020B0604020202020204" pitchFamily="34" charset="0"/>
              </a:rPr>
              <a:t>They</a:t>
            </a:r>
            <a:r>
              <a:rPr lang="it-IT" sz="1200" dirty="0" smtClean="0">
                <a:cs typeface="Arial" panose="020B0604020202020204" pitchFamily="34" charset="0"/>
              </a:rPr>
              <a:t> are </a:t>
            </a:r>
            <a:r>
              <a:rPr lang="it-IT" sz="1200" dirty="0" err="1" smtClean="0">
                <a:cs typeface="Arial" panose="020B0604020202020204" pitchFamily="34" charset="0"/>
              </a:rPr>
              <a:t>low-cost</a:t>
            </a:r>
            <a:r>
              <a:rPr lang="it-IT" sz="1200" dirty="0" smtClean="0">
                <a:cs typeface="Arial" panose="020B0604020202020204" pitchFamily="34" charset="0"/>
              </a:rPr>
              <a:t> </a:t>
            </a:r>
            <a:r>
              <a:rPr lang="it-IT" sz="1200" dirty="0" err="1" smtClean="0">
                <a:cs typeface="Arial" panose="020B0604020202020204" pitchFamily="34" charset="0"/>
              </a:rPr>
              <a:t>device</a:t>
            </a:r>
            <a:r>
              <a:rPr lang="it-IT" sz="1200" dirty="0" smtClean="0">
                <a:cs typeface="Arial" panose="020B0604020202020204" pitchFamily="34" charset="0"/>
              </a:rPr>
              <a:t>, </a:t>
            </a:r>
            <a:r>
              <a:rPr lang="it-IT" sz="1200" dirty="0" err="1" smtClean="0">
                <a:cs typeface="Arial" panose="020B0604020202020204" pitchFamily="34" charset="0"/>
              </a:rPr>
              <a:t>commercially</a:t>
            </a:r>
            <a:r>
              <a:rPr lang="it-IT" sz="1200" dirty="0" smtClean="0">
                <a:cs typeface="Arial" panose="020B0604020202020204" pitchFamily="34" charset="0"/>
              </a:rPr>
              <a:t> </a:t>
            </a:r>
            <a:r>
              <a:rPr lang="it-IT" sz="1200" dirty="0" err="1" smtClean="0">
                <a:cs typeface="Arial" panose="020B0604020202020204" pitchFamily="34" charset="0"/>
              </a:rPr>
              <a:t>available</a:t>
            </a:r>
            <a:r>
              <a:rPr lang="it-IT" sz="1200" dirty="0" smtClean="0">
                <a:cs typeface="Arial" panose="020B0604020202020204" pitchFamily="34" charset="0"/>
              </a:rPr>
              <a:t> in </a:t>
            </a:r>
            <a:r>
              <a:rPr lang="it-IT" sz="1200" dirty="0" err="1" smtClean="0">
                <a:cs typeface="Arial" panose="020B0604020202020204" pitchFamily="34" charset="0"/>
              </a:rPr>
              <a:t>several</a:t>
            </a:r>
            <a:r>
              <a:rPr lang="it-IT" sz="1200" dirty="0" smtClean="0">
                <a:cs typeface="Arial" panose="020B0604020202020204" pitchFamily="34" charset="0"/>
              </a:rPr>
              <a:t> formats.</a:t>
            </a:r>
          </a:p>
          <a:p>
            <a:endParaRPr lang="it-IT" dirty="0" smtClean="0"/>
          </a:p>
          <a:p>
            <a:r>
              <a:rPr lang="en-US" sz="1200" dirty="0" smtClean="0"/>
              <a:t>The spectrum of the light reflected from these devices, when illuminated with broadband radiation, is characterized by resonance minima with wavelength position that depends on the geometrical dimensions of the micro-capillary. In previous works, optical resonances in the near infrared region were detected:</a:t>
            </a:r>
          </a:p>
          <a:p>
            <a:pPr marL="342900" indent="-342900">
              <a:buFontTx/>
              <a:buChar char="-"/>
            </a:pPr>
            <a:r>
              <a:rPr lang="en-US" sz="1200" dirty="0" smtClean="0"/>
              <a:t>by directly monitoring the spectral positions of </a:t>
            </a:r>
            <a:r>
              <a:rPr lang="en-US" sz="1200" b="1" dirty="0" smtClean="0"/>
              <a:t>reflectivity minima</a:t>
            </a:r>
            <a:r>
              <a:rPr lang="en-US" sz="1200" baseline="30000" dirty="0" smtClean="0"/>
              <a:t>#</a:t>
            </a:r>
            <a:endParaRPr lang="en-US" sz="1200" dirty="0" smtClean="0"/>
          </a:p>
          <a:p>
            <a:pPr marL="342900" indent="-342900">
              <a:buFontTx/>
              <a:buChar char="-"/>
            </a:pPr>
            <a:r>
              <a:rPr lang="en-US" sz="1200" dirty="0" smtClean="0"/>
              <a:t>by monitoring the </a:t>
            </a:r>
            <a:r>
              <a:rPr lang="en-US" sz="1200" b="1" dirty="0" smtClean="0"/>
              <a:t>peaks</a:t>
            </a:r>
            <a:r>
              <a:rPr lang="en-US" sz="1200" dirty="0" smtClean="0"/>
              <a:t> of reflectivity R(λ) over transmissivity T(λ) (</a:t>
            </a:r>
            <a:r>
              <a:rPr lang="en-US" sz="1200" b="1" dirty="0" smtClean="0"/>
              <a:t>T/R</a:t>
            </a:r>
            <a:r>
              <a:rPr lang="en-US" sz="1200" dirty="0" smtClean="0"/>
              <a:t>)</a:t>
            </a:r>
            <a:r>
              <a:rPr lang="en-US" sz="1200" baseline="30000" dirty="0" smtClean="0"/>
              <a:t>§</a:t>
            </a:r>
            <a:r>
              <a:rPr lang="en-US" sz="1200" dirty="0" smtClean="0"/>
              <a:t> </a:t>
            </a:r>
          </a:p>
          <a:p>
            <a:pPr marL="342900" indent="-342900">
              <a:buFontTx/>
              <a:buChar char="-"/>
            </a:pPr>
            <a:endParaRPr lang="en-US"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#G. </a:t>
            </a:r>
            <a:r>
              <a:rPr lang="en-US" sz="1200" dirty="0" err="1" smtClean="0"/>
              <a:t>Rigamonti</a:t>
            </a:r>
            <a:r>
              <a:rPr lang="en-US" sz="1200" dirty="0" smtClean="0"/>
              <a:t> </a:t>
            </a:r>
            <a:r>
              <a:rPr lang="en-US" sz="1200" i="1" dirty="0" smtClean="0"/>
              <a:t>et al</a:t>
            </a:r>
            <a:r>
              <a:rPr lang="en-US" sz="1200" dirty="0" smtClean="0"/>
              <a:t>., </a:t>
            </a:r>
            <a:r>
              <a:rPr lang="en-US" sz="1200" b="1" dirty="0" smtClean="0"/>
              <a:t>Sensors</a:t>
            </a:r>
            <a:r>
              <a:rPr lang="en-US" sz="1200" dirty="0" smtClean="0"/>
              <a:t>, 2018                             §G. </a:t>
            </a:r>
            <a:r>
              <a:rPr lang="en-US" sz="1200" dirty="0" err="1" smtClean="0"/>
              <a:t>Rigamonti</a:t>
            </a:r>
            <a:r>
              <a:rPr lang="en-US" sz="1200" dirty="0" smtClean="0"/>
              <a:t> </a:t>
            </a:r>
            <a:r>
              <a:rPr lang="en-US" sz="1200" i="1" dirty="0" smtClean="0"/>
              <a:t>et al</a:t>
            </a:r>
            <a:r>
              <a:rPr lang="en-US" sz="1200" dirty="0" smtClean="0"/>
              <a:t>., </a:t>
            </a:r>
            <a:r>
              <a:rPr lang="en-US" sz="1200" b="1" dirty="0" smtClean="0"/>
              <a:t>Biomed. Opt. Express</a:t>
            </a:r>
            <a:r>
              <a:rPr lang="en-US" sz="1200" dirty="0" smtClean="0"/>
              <a:t>, 2017</a:t>
            </a:r>
          </a:p>
          <a:p>
            <a:endParaRPr lang="it-IT" dirty="0"/>
          </a:p>
        </p:txBody>
      </p:sp>
      <p:sp>
        <p:nvSpPr>
          <p:cNvPr id="4" name="Slide Number Placeholder 3"/>
          <p:cNvSpPr>
            <a:spLocks noGrp="1"/>
          </p:cNvSpPr>
          <p:nvPr>
            <p:ph type="sldNum" sz="quarter" idx="10"/>
          </p:nvPr>
        </p:nvSpPr>
        <p:spPr/>
        <p:txBody>
          <a:bodyPr/>
          <a:lstStyle/>
          <a:p>
            <a:fld id="{ED47EE13-BDD2-4D44-8FA9-8996FC27AF4B}" type="slidenum">
              <a:rPr lang="it-IT" smtClean="0"/>
              <a:t>5</a:t>
            </a:fld>
            <a:endParaRPr lang="it-IT"/>
          </a:p>
        </p:txBody>
      </p:sp>
    </p:spTree>
    <p:extLst>
      <p:ext uri="{BB962C8B-B14F-4D97-AF65-F5344CB8AC3E}">
        <p14:creationId xmlns:p14="http://schemas.microsoft.com/office/powerpoint/2010/main" val="34707889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10"/>
          </p:nvPr>
        </p:nvSpPr>
        <p:spPr/>
        <p:txBody>
          <a:bodyPr/>
          <a:lstStyle/>
          <a:p>
            <a:fld id="{ED47EE13-BDD2-4D44-8FA9-8996FC27AF4B}" type="slidenum">
              <a:rPr lang="it-IT" smtClean="0"/>
              <a:t>11</a:t>
            </a:fld>
            <a:endParaRPr lang="it-IT"/>
          </a:p>
        </p:txBody>
      </p:sp>
    </p:spTree>
    <p:extLst>
      <p:ext uri="{BB962C8B-B14F-4D97-AF65-F5344CB8AC3E}">
        <p14:creationId xmlns:p14="http://schemas.microsoft.com/office/powerpoint/2010/main" val="14306108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a:t>
            </a:r>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5BC59CAA-013D-421D-A2A1-AE345E3B00B2}" type="datetimeFigureOut">
              <a:rPr lang="it-IT" smtClean="0"/>
              <a:t>10/11/2020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0D47A9B6-24A9-47FC-8BAF-5C6AB882DD9E}" type="slidenum">
              <a:rPr lang="it-IT" smtClean="0"/>
              <a:t>‹#›</a:t>
            </a:fld>
            <a:endParaRPr lang="it-IT"/>
          </a:p>
        </p:txBody>
      </p:sp>
    </p:spTree>
    <p:extLst>
      <p:ext uri="{BB962C8B-B14F-4D97-AF65-F5344CB8AC3E}">
        <p14:creationId xmlns:p14="http://schemas.microsoft.com/office/powerpoint/2010/main" val="34000486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5BC59CAA-013D-421D-A2A1-AE345E3B00B2}" type="datetimeFigureOut">
              <a:rPr lang="it-IT" smtClean="0"/>
              <a:t>10/11/2020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0D47A9B6-24A9-47FC-8BAF-5C6AB882DD9E}" type="slidenum">
              <a:rPr lang="it-IT" smtClean="0"/>
              <a:t>‹#›</a:t>
            </a:fld>
            <a:endParaRPr lang="it-IT"/>
          </a:p>
        </p:txBody>
      </p:sp>
    </p:spTree>
    <p:extLst>
      <p:ext uri="{BB962C8B-B14F-4D97-AF65-F5344CB8AC3E}">
        <p14:creationId xmlns:p14="http://schemas.microsoft.com/office/powerpoint/2010/main" val="33897277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365125"/>
            <a:ext cx="2628900" cy="5811838"/>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838200" y="365125"/>
            <a:ext cx="7734300" cy="5811838"/>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5BC59CAA-013D-421D-A2A1-AE345E3B00B2}" type="datetimeFigureOut">
              <a:rPr lang="it-IT" smtClean="0"/>
              <a:t>10/11/2020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0D47A9B6-24A9-47FC-8BAF-5C6AB882DD9E}" type="slidenum">
              <a:rPr lang="it-IT" smtClean="0"/>
              <a:t>‹#›</a:t>
            </a:fld>
            <a:endParaRPr lang="it-IT"/>
          </a:p>
        </p:txBody>
      </p:sp>
    </p:spTree>
    <p:extLst>
      <p:ext uri="{BB962C8B-B14F-4D97-AF65-F5344CB8AC3E}">
        <p14:creationId xmlns:p14="http://schemas.microsoft.com/office/powerpoint/2010/main" val="21463083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5BC59CAA-013D-421D-A2A1-AE345E3B00B2}" type="datetimeFigureOut">
              <a:rPr lang="it-IT" smtClean="0"/>
              <a:t>10/11/2020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0D47A9B6-24A9-47FC-8BAF-5C6AB882DD9E}" type="slidenum">
              <a:rPr lang="it-IT" smtClean="0"/>
              <a:t>‹#›</a:t>
            </a:fld>
            <a:endParaRPr lang="it-IT"/>
          </a:p>
        </p:txBody>
      </p:sp>
    </p:spTree>
    <p:extLst>
      <p:ext uri="{BB962C8B-B14F-4D97-AF65-F5344CB8AC3E}">
        <p14:creationId xmlns:p14="http://schemas.microsoft.com/office/powerpoint/2010/main" val="6491462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a:t>
            </a:r>
          </a:p>
        </p:txBody>
      </p:sp>
      <p:sp>
        <p:nvSpPr>
          <p:cNvPr id="3" name="Segnaposto tes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Modifica gli stili del testo dello schema</a:t>
            </a:r>
          </a:p>
        </p:txBody>
      </p:sp>
      <p:sp>
        <p:nvSpPr>
          <p:cNvPr id="4" name="Segnaposto data 3"/>
          <p:cNvSpPr>
            <a:spLocks noGrp="1"/>
          </p:cNvSpPr>
          <p:nvPr>
            <p:ph type="dt" sz="half" idx="10"/>
          </p:nvPr>
        </p:nvSpPr>
        <p:spPr/>
        <p:txBody>
          <a:bodyPr/>
          <a:lstStyle/>
          <a:p>
            <a:fld id="{5BC59CAA-013D-421D-A2A1-AE345E3B00B2}" type="datetimeFigureOut">
              <a:rPr lang="it-IT" smtClean="0"/>
              <a:t>10/11/2020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0D47A9B6-24A9-47FC-8BAF-5C6AB882DD9E}" type="slidenum">
              <a:rPr lang="it-IT" smtClean="0"/>
              <a:t>‹#›</a:t>
            </a:fld>
            <a:endParaRPr lang="it-IT"/>
          </a:p>
        </p:txBody>
      </p:sp>
    </p:spTree>
    <p:extLst>
      <p:ext uri="{BB962C8B-B14F-4D97-AF65-F5344CB8AC3E}">
        <p14:creationId xmlns:p14="http://schemas.microsoft.com/office/powerpoint/2010/main" val="2050410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838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172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5BC59CAA-013D-421D-A2A1-AE345E3B00B2}" type="datetimeFigureOut">
              <a:rPr lang="it-IT" smtClean="0"/>
              <a:t>10/11/2020</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0D47A9B6-24A9-47FC-8BAF-5C6AB882DD9E}" type="slidenum">
              <a:rPr lang="it-IT" smtClean="0"/>
              <a:t>‹#›</a:t>
            </a:fld>
            <a:endParaRPr lang="it-IT"/>
          </a:p>
        </p:txBody>
      </p:sp>
    </p:spTree>
    <p:extLst>
      <p:ext uri="{BB962C8B-B14F-4D97-AF65-F5344CB8AC3E}">
        <p14:creationId xmlns:p14="http://schemas.microsoft.com/office/powerpoint/2010/main" val="41189941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39788" y="365125"/>
            <a:ext cx="10515600" cy="1325563"/>
          </a:xfrm>
        </p:spPr>
        <p:txBody>
          <a:bodyPr/>
          <a:lstStyle/>
          <a:p>
            <a:r>
              <a:rPr lang="it-IT"/>
              <a:t>Fare clic per modificare lo stile del titolo</a:t>
            </a:r>
          </a:p>
        </p:txBody>
      </p:sp>
      <p:sp>
        <p:nvSpPr>
          <p:cNvPr id="3" name="Segnaposto tes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p:cNvSpPr>
            <a:spLocks noGrp="1"/>
          </p:cNvSpPr>
          <p:nvPr>
            <p:ph sz="half" idx="2"/>
          </p:nvPr>
        </p:nvSpPr>
        <p:spPr>
          <a:xfrm>
            <a:off x="839788" y="2505075"/>
            <a:ext cx="515778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p:cNvSpPr>
            <a:spLocks noGrp="1"/>
          </p:cNvSpPr>
          <p:nvPr>
            <p:ph sz="quarter" idx="4"/>
          </p:nvPr>
        </p:nvSpPr>
        <p:spPr>
          <a:xfrm>
            <a:off x="6172200" y="2505075"/>
            <a:ext cx="51831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5BC59CAA-013D-421D-A2A1-AE345E3B00B2}" type="datetimeFigureOut">
              <a:rPr lang="it-IT" smtClean="0"/>
              <a:t>10/11/2020</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0D47A9B6-24A9-47FC-8BAF-5C6AB882DD9E}" type="slidenum">
              <a:rPr lang="it-IT" smtClean="0"/>
              <a:t>‹#›</a:t>
            </a:fld>
            <a:endParaRPr lang="it-IT"/>
          </a:p>
        </p:txBody>
      </p:sp>
    </p:spTree>
    <p:extLst>
      <p:ext uri="{BB962C8B-B14F-4D97-AF65-F5344CB8AC3E}">
        <p14:creationId xmlns:p14="http://schemas.microsoft.com/office/powerpoint/2010/main" val="14018357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p:txBody>
          <a:bodyPr/>
          <a:lstStyle/>
          <a:p>
            <a:fld id="{5BC59CAA-013D-421D-A2A1-AE345E3B00B2}" type="datetimeFigureOut">
              <a:rPr lang="it-IT" smtClean="0"/>
              <a:t>10/11/2020</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0D47A9B6-24A9-47FC-8BAF-5C6AB882DD9E}" type="slidenum">
              <a:rPr lang="it-IT" smtClean="0"/>
              <a:t>‹#›</a:t>
            </a:fld>
            <a:endParaRPr lang="it-IT"/>
          </a:p>
        </p:txBody>
      </p:sp>
    </p:spTree>
    <p:extLst>
      <p:ext uri="{BB962C8B-B14F-4D97-AF65-F5344CB8AC3E}">
        <p14:creationId xmlns:p14="http://schemas.microsoft.com/office/powerpoint/2010/main" val="42884502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5BC59CAA-013D-421D-A2A1-AE345E3B00B2}" type="datetimeFigureOut">
              <a:rPr lang="it-IT" smtClean="0"/>
              <a:t>10/11/2020</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0D47A9B6-24A9-47FC-8BAF-5C6AB882DD9E}" type="slidenum">
              <a:rPr lang="it-IT" smtClean="0"/>
              <a:t>‹#›</a:t>
            </a:fld>
            <a:endParaRPr lang="it-IT"/>
          </a:p>
        </p:txBody>
      </p:sp>
    </p:spTree>
    <p:extLst>
      <p:ext uri="{BB962C8B-B14F-4D97-AF65-F5344CB8AC3E}">
        <p14:creationId xmlns:p14="http://schemas.microsoft.com/office/powerpoint/2010/main" val="42297278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p>
        </p:txBody>
      </p:sp>
      <p:sp>
        <p:nvSpPr>
          <p:cNvPr id="3" name="Segnaposto contenut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sz="half" idx="10"/>
          </p:nvPr>
        </p:nvSpPr>
        <p:spPr/>
        <p:txBody>
          <a:bodyPr/>
          <a:lstStyle/>
          <a:p>
            <a:fld id="{5BC59CAA-013D-421D-A2A1-AE345E3B00B2}" type="datetimeFigureOut">
              <a:rPr lang="it-IT" smtClean="0"/>
              <a:t>10/11/2020</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0D47A9B6-24A9-47FC-8BAF-5C6AB882DD9E}" type="slidenum">
              <a:rPr lang="it-IT" smtClean="0"/>
              <a:t>‹#›</a:t>
            </a:fld>
            <a:endParaRPr lang="it-IT"/>
          </a:p>
        </p:txBody>
      </p:sp>
    </p:spTree>
    <p:extLst>
      <p:ext uri="{BB962C8B-B14F-4D97-AF65-F5344CB8AC3E}">
        <p14:creationId xmlns:p14="http://schemas.microsoft.com/office/powerpoint/2010/main" val="30315930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p>
        </p:txBody>
      </p:sp>
      <p:sp>
        <p:nvSpPr>
          <p:cNvPr id="3" name="Segnaposto immagin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sz="half" idx="10"/>
          </p:nvPr>
        </p:nvSpPr>
        <p:spPr/>
        <p:txBody>
          <a:bodyPr/>
          <a:lstStyle/>
          <a:p>
            <a:fld id="{5BC59CAA-013D-421D-A2A1-AE345E3B00B2}" type="datetimeFigureOut">
              <a:rPr lang="it-IT" smtClean="0"/>
              <a:t>10/11/2020</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0D47A9B6-24A9-47FC-8BAF-5C6AB882DD9E}" type="slidenum">
              <a:rPr lang="it-IT" smtClean="0"/>
              <a:t>‹#›</a:t>
            </a:fld>
            <a:endParaRPr lang="it-IT"/>
          </a:p>
        </p:txBody>
      </p:sp>
    </p:spTree>
    <p:extLst>
      <p:ext uri="{BB962C8B-B14F-4D97-AF65-F5344CB8AC3E}">
        <p14:creationId xmlns:p14="http://schemas.microsoft.com/office/powerpoint/2010/main" val="30319983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a:t>
            </a:r>
          </a:p>
        </p:txBody>
      </p:sp>
      <p:sp>
        <p:nvSpPr>
          <p:cNvPr id="3" name="Segnaposto tes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59CAA-013D-421D-A2A1-AE345E3B00B2}" type="datetimeFigureOut">
              <a:rPr lang="it-IT" smtClean="0"/>
              <a:t>10/11/2020</a:t>
            </a:fld>
            <a:endParaRPr lang="it-IT"/>
          </a:p>
        </p:txBody>
      </p:sp>
      <p:sp>
        <p:nvSpPr>
          <p:cNvPr id="5" name="Segnaposto piè di pa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47A9B6-24A9-47FC-8BAF-5C6AB882DD9E}" type="slidenum">
              <a:rPr lang="it-IT" smtClean="0"/>
              <a:t>‹#›</a:t>
            </a:fld>
            <a:endParaRPr lang="it-IT"/>
          </a:p>
        </p:txBody>
      </p:sp>
    </p:spTree>
    <p:extLst>
      <p:ext uri="{BB962C8B-B14F-4D97-AF65-F5344CB8AC3E}">
        <p14:creationId xmlns:p14="http://schemas.microsoft.com/office/powerpoint/2010/main" val="36253823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13" Type="http://schemas.microsoft.com/office/2007/relationships/hdphoto" Target="../media/hdphoto4.wdp"/><Relationship Id="rId3" Type="http://schemas.openxmlformats.org/officeDocument/2006/relationships/image" Target="../media/image2.png"/><Relationship Id="rId7" Type="http://schemas.microsoft.com/office/2007/relationships/hdphoto" Target="../media/hdphoto2.wdp"/><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11" Type="http://schemas.microsoft.com/office/2007/relationships/hdphoto" Target="../media/hdphoto3.wdp"/><Relationship Id="rId5" Type="http://schemas.microsoft.com/office/2007/relationships/hdphoto" Target="../media/hdphoto1.wdp"/><Relationship Id="rId15" Type="http://schemas.microsoft.com/office/2007/relationships/hdphoto" Target="../media/hdphoto5.wdp"/><Relationship Id="rId10" Type="http://schemas.openxmlformats.org/officeDocument/2006/relationships/image" Target="../media/image9.png"/><Relationship Id="rId4" Type="http://schemas.openxmlformats.org/officeDocument/2006/relationships/image" Target="../media/image5.png"/><Relationship Id="rId9" Type="http://schemas.openxmlformats.org/officeDocument/2006/relationships/image" Target="../media/image8.jpeg"/><Relationship Id="rId1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7"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7"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20.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20629" y="388556"/>
            <a:ext cx="10950742" cy="2215991"/>
          </a:xfrm>
          <a:prstGeom prst="rect">
            <a:avLst/>
          </a:prstGeom>
        </p:spPr>
        <p:txBody>
          <a:bodyPr wrap="square">
            <a:spAutoFit/>
          </a:bodyPr>
          <a:lstStyle/>
          <a:p>
            <a:pPr algn="ctr"/>
            <a:r>
              <a:rPr lang="en-US" sz="4500" dirty="0" smtClean="0"/>
              <a:t> </a:t>
            </a:r>
            <a:r>
              <a:rPr lang="en-US" sz="4500" dirty="0">
                <a:solidFill>
                  <a:srgbClr val="A50021"/>
                </a:solidFill>
              </a:rPr>
              <a:t>A NIR-spectroscopy-based </a:t>
            </a:r>
            <a:r>
              <a:rPr lang="en-US" sz="4500" dirty="0" smtClean="0">
                <a:solidFill>
                  <a:srgbClr val="A50021"/>
                </a:solidFill>
              </a:rPr>
              <a:t>approach</a:t>
            </a:r>
          </a:p>
          <a:p>
            <a:pPr algn="ctr"/>
            <a:r>
              <a:rPr lang="en-US" sz="4500" dirty="0" smtClean="0">
                <a:solidFill>
                  <a:srgbClr val="A50021"/>
                </a:solidFill>
              </a:rPr>
              <a:t>for </a:t>
            </a:r>
            <a:r>
              <a:rPr lang="en-US" sz="4500" dirty="0">
                <a:solidFill>
                  <a:srgbClr val="A50021"/>
                </a:solidFill>
              </a:rPr>
              <a:t>detection of </a:t>
            </a:r>
            <a:r>
              <a:rPr lang="en-US" sz="4500" dirty="0" smtClean="0">
                <a:solidFill>
                  <a:srgbClr val="A50021"/>
                </a:solidFill>
              </a:rPr>
              <a:t>fluids</a:t>
            </a:r>
          </a:p>
          <a:p>
            <a:pPr algn="ctr"/>
            <a:r>
              <a:rPr lang="en-US" sz="4500" dirty="0" smtClean="0">
                <a:solidFill>
                  <a:srgbClr val="A50021"/>
                </a:solidFill>
              </a:rPr>
              <a:t>in </a:t>
            </a:r>
            <a:r>
              <a:rPr lang="en-US" sz="4500" dirty="0">
                <a:solidFill>
                  <a:srgbClr val="A50021"/>
                </a:solidFill>
              </a:rPr>
              <a:t>rectangular glass micro-capillaries </a:t>
            </a:r>
            <a:endParaRPr lang="it-IT" sz="4500" dirty="0">
              <a:solidFill>
                <a:srgbClr val="A50021"/>
              </a:solidFill>
            </a:endParaRPr>
          </a:p>
        </p:txBody>
      </p:sp>
      <p:sp>
        <p:nvSpPr>
          <p:cNvPr id="5" name="TextBox 4"/>
          <p:cNvSpPr txBox="1"/>
          <p:nvPr/>
        </p:nvSpPr>
        <p:spPr>
          <a:xfrm>
            <a:off x="2895600" y="2734014"/>
            <a:ext cx="6400800" cy="553998"/>
          </a:xfrm>
          <a:prstGeom prst="rect">
            <a:avLst/>
          </a:prstGeom>
          <a:noFill/>
        </p:spPr>
        <p:txBody>
          <a:bodyPr wrap="square" rtlCol="0">
            <a:spAutoFit/>
          </a:bodyPr>
          <a:lstStyle/>
          <a:p>
            <a:pPr algn="ctr"/>
            <a:r>
              <a:rPr lang="it-IT" sz="3000" u="sng" dirty="0" smtClean="0"/>
              <a:t>Valentina BELLO</a:t>
            </a:r>
            <a:r>
              <a:rPr lang="it-IT" sz="3000" dirty="0" smtClean="0"/>
              <a:t> and </a:t>
            </a:r>
            <a:r>
              <a:rPr lang="it-IT" sz="3000" u="sng" dirty="0" smtClean="0"/>
              <a:t>Elisabetta BODO</a:t>
            </a:r>
            <a:endParaRPr lang="it-IT" sz="3000" u="sng" dirty="0"/>
          </a:p>
        </p:txBody>
      </p:sp>
      <p:sp>
        <p:nvSpPr>
          <p:cNvPr id="6" name="TextBox 5"/>
          <p:cNvSpPr txBox="1"/>
          <p:nvPr/>
        </p:nvSpPr>
        <p:spPr>
          <a:xfrm>
            <a:off x="1193132" y="3413963"/>
            <a:ext cx="9805737" cy="2893100"/>
          </a:xfrm>
          <a:prstGeom prst="rect">
            <a:avLst/>
          </a:prstGeom>
          <a:noFill/>
        </p:spPr>
        <p:txBody>
          <a:bodyPr wrap="square" rtlCol="0">
            <a:spAutoFit/>
          </a:bodyPr>
          <a:lstStyle/>
          <a:p>
            <a:pPr algn="ctr"/>
            <a:r>
              <a:rPr lang="en-US" sz="2200" i="1" dirty="0" smtClean="0"/>
              <a:t>Laboratory of </a:t>
            </a:r>
            <a:r>
              <a:rPr lang="en-US" sz="2200" i="1" dirty="0" err="1" smtClean="0"/>
              <a:t>ElectroOptics</a:t>
            </a:r>
            <a:endParaRPr lang="en-US" sz="2200" i="1" dirty="0" smtClean="0"/>
          </a:p>
          <a:p>
            <a:pPr algn="ctr"/>
            <a:endParaRPr lang="en-US" sz="400" i="1" dirty="0" smtClean="0"/>
          </a:p>
          <a:p>
            <a:pPr algn="ctr"/>
            <a:r>
              <a:rPr lang="en-US" sz="2200" i="1" dirty="0" smtClean="0"/>
              <a:t>Department of Electrical, Computer and Biomedical Engineering</a:t>
            </a:r>
          </a:p>
          <a:p>
            <a:pPr algn="ctr"/>
            <a:endParaRPr lang="en-US" sz="400" i="1" dirty="0" smtClean="0"/>
          </a:p>
          <a:p>
            <a:pPr algn="ctr"/>
            <a:r>
              <a:rPr lang="en-US" sz="2200" i="1" dirty="0" smtClean="0"/>
              <a:t>University of Pavia, Pavia, Italy</a:t>
            </a:r>
          </a:p>
          <a:p>
            <a:pPr algn="ctr"/>
            <a:endParaRPr lang="en-US" sz="2200" i="1" dirty="0"/>
          </a:p>
          <a:p>
            <a:pPr algn="ctr"/>
            <a:endParaRPr lang="en-US" sz="2200" i="1" dirty="0" smtClean="0"/>
          </a:p>
          <a:p>
            <a:pPr algn="ctr"/>
            <a:endParaRPr lang="en-US" sz="2200" i="1" dirty="0" smtClean="0"/>
          </a:p>
          <a:p>
            <a:pPr algn="ctr"/>
            <a:endParaRPr lang="en-US" sz="1000" i="1" dirty="0" smtClean="0"/>
          </a:p>
          <a:p>
            <a:pPr algn="ctr"/>
            <a:endParaRPr lang="en-US" sz="500" b="1" i="1" dirty="0">
              <a:solidFill>
                <a:srgbClr val="009999"/>
              </a:solidFill>
            </a:endParaRPr>
          </a:p>
          <a:p>
            <a:pPr algn="ctr"/>
            <a:r>
              <a:rPr lang="en-US" sz="2500" b="1" dirty="0" smtClean="0">
                <a:solidFill>
                  <a:srgbClr val="009999"/>
                </a:solidFill>
              </a:rPr>
              <a:t>(Student Session)</a:t>
            </a:r>
          </a:p>
        </p:txBody>
      </p:sp>
      <p:grpSp>
        <p:nvGrpSpPr>
          <p:cNvPr id="12" name="Group 11"/>
          <p:cNvGrpSpPr/>
          <p:nvPr/>
        </p:nvGrpSpPr>
        <p:grpSpPr>
          <a:xfrm>
            <a:off x="2586078" y="4768948"/>
            <a:ext cx="7019845" cy="915203"/>
            <a:chOff x="1465754" y="4717622"/>
            <a:chExt cx="6368109" cy="720000"/>
          </a:xfrm>
        </p:grpSpPr>
        <p:pic>
          <p:nvPicPr>
            <p:cNvPr id="10" name="Picture 9"/>
            <p:cNvPicPr>
              <a:picLocks noChangeAspect="1"/>
            </p:cNvPicPr>
            <p:nvPr/>
          </p:nvPicPr>
          <p:blipFill>
            <a:blip r:embed="rId2"/>
            <a:stretch>
              <a:fillRect/>
            </a:stretch>
          </p:blipFill>
          <p:spPr>
            <a:xfrm>
              <a:off x="1465754" y="4717622"/>
              <a:ext cx="724865" cy="720000"/>
            </a:xfrm>
            <a:prstGeom prst="rect">
              <a:avLst/>
            </a:prstGeom>
          </p:spPr>
        </p:pic>
        <p:pic>
          <p:nvPicPr>
            <p:cNvPr id="11" name="Picture 10"/>
            <p:cNvPicPr>
              <a:picLocks noChangeAspect="1"/>
            </p:cNvPicPr>
            <p:nvPr/>
          </p:nvPicPr>
          <p:blipFill>
            <a:blip r:embed="rId3"/>
            <a:stretch>
              <a:fillRect/>
            </a:stretch>
          </p:blipFill>
          <p:spPr>
            <a:xfrm>
              <a:off x="2190619" y="4717622"/>
              <a:ext cx="5643244" cy="720000"/>
            </a:xfrm>
            <a:prstGeom prst="rect">
              <a:avLst/>
            </a:prstGeom>
          </p:spPr>
        </p:pic>
      </p:grpSp>
    </p:spTree>
    <p:extLst>
      <p:ext uri="{BB962C8B-B14F-4D97-AF65-F5344CB8AC3E}">
        <p14:creationId xmlns:p14="http://schemas.microsoft.com/office/powerpoint/2010/main" val="128329659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TextBox 49"/>
          <p:cNvSpPr txBox="1"/>
          <p:nvPr/>
        </p:nvSpPr>
        <p:spPr>
          <a:xfrm>
            <a:off x="586114" y="108900"/>
            <a:ext cx="8662736" cy="677108"/>
          </a:xfrm>
          <a:prstGeom prst="rect">
            <a:avLst/>
          </a:prstGeom>
          <a:noFill/>
        </p:spPr>
        <p:txBody>
          <a:bodyPr wrap="square" rtlCol="0">
            <a:spAutoFit/>
          </a:bodyPr>
          <a:lstStyle/>
          <a:p>
            <a:r>
              <a:rPr lang="en-US" sz="3800" u="sng" dirty="0" smtClean="0">
                <a:solidFill>
                  <a:srgbClr val="A50021"/>
                </a:solidFill>
              </a:rPr>
              <a:t>Conclusions</a:t>
            </a:r>
            <a:endParaRPr lang="en-US" sz="3800" u="sng" dirty="0">
              <a:solidFill>
                <a:srgbClr val="A50021"/>
              </a:solidFill>
            </a:endParaRPr>
          </a:p>
        </p:txBody>
      </p:sp>
      <p:sp>
        <p:nvSpPr>
          <p:cNvPr id="2" name="Rectangle 1"/>
          <p:cNvSpPr/>
          <p:nvPr/>
        </p:nvSpPr>
        <p:spPr>
          <a:xfrm>
            <a:off x="568288" y="1115982"/>
            <a:ext cx="11055425" cy="4801314"/>
          </a:xfrm>
          <a:prstGeom prst="rect">
            <a:avLst/>
          </a:prstGeom>
        </p:spPr>
        <p:txBody>
          <a:bodyPr wrap="square">
            <a:spAutoFit/>
          </a:bodyPr>
          <a:lstStyle/>
          <a:p>
            <a:r>
              <a:rPr lang="en-US" sz="2300" dirty="0"/>
              <a:t>In this work, we have reported </a:t>
            </a:r>
            <a:r>
              <a:rPr lang="en-US" sz="2300" dirty="0" smtClean="0"/>
              <a:t>a </a:t>
            </a:r>
            <a:r>
              <a:rPr lang="en-US" sz="2300" b="1" dirty="0" smtClean="0"/>
              <a:t>micro-</a:t>
            </a:r>
            <a:r>
              <a:rPr lang="en-US" sz="2300" b="1" dirty="0" err="1" smtClean="0"/>
              <a:t>opto</a:t>
            </a:r>
            <a:r>
              <a:rPr lang="en-US" sz="2300" b="1" dirty="0" smtClean="0"/>
              <a:t>-fluidic platform </a:t>
            </a:r>
            <a:r>
              <a:rPr lang="en-US" sz="2300" dirty="0" smtClean="0"/>
              <a:t>based on </a:t>
            </a:r>
            <a:r>
              <a:rPr lang="en-US" sz="2300" b="1" dirty="0" smtClean="0"/>
              <a:t>rectangular</a:t>
            </a:r>
            <a:r>
              <a:rPr lang="en-US" sz="2300" dirty="0" smtClean="0"/>
              <a:t> glass </a:t>
            </a:r>
            <a:r>
              <a:rPr lang="it-IT" sz="2300" b="1" dirty="0" smtClean="0"/>
              <a:t>micro-</a:t>
            </a:r>
            <a:r>
              <a:rPr lang="it-IT" sz="2300" b="1" dirty="0" err="1" smtClean="0"/>
              <a:t>capillaries</a:t>
            </a:r>
            <a:r>
              <a:rPr lang="it-IT" sz="2300" dirty="0" smtClean="0"/>
              <a:t> for </a:t>
            </a:r>
            <a:r>
              <a:rPr lang="it-IT" sz="2300" dirty="0" err="1" smtClean="0"/>
              <a:t>detection</a:t>
            </a:r>
            <a:r>
              <a:rPr lang="it-IT" sz="2300" dirty="0" smtClean="0"/>
              <a:t> of </a:t>
            </a:r>
            <a:r>
              <a:rPr lang="it-IT" sz="2300" dirty="0" err="1" smtClean="0"/>
              <a:t>fluids</a:t>
            </a:r>
            <a:r>
              <a:rPr lang="it-IT" sz="2300" dirty="0" smtClean="0"/>
              <a:t> </a:t>
            </a:r>
            <a:r>
              <a:rPr lang="it-IT" sz="2300" dirty="0" err="1" smtClean="0"/>
              <a:t>based</a:t>
            </a:r>
            <a:r>
              <a:rPr lang="it-IT" sz="2300" dirty="0" smtClean="0"/>
              <a:t> on </a:t>
            </a:r>
            <a:r>
              <a:rPr lang="it-IT" sz="2300" dirty="0" err="1" smtClean="0"/>
              <a:t>their</a:t>
            </a:r>
            <a:r>
              <a:rPr lang="it-IT" sz="2300" dirty="0" smtClean="0"/>
              <a:t> </a:t>
            </a:r>
            <a:r>
              <a:rPr lang="it-IT" sz="2300" b="1" dirty="0" err="1" smtClean="0"/>
              <a:t>spectroscopic</a:t>
            </a:r>
            <a:r>
              <a:rPr lang="it-IT" sz="2300" b="1" dirty="0" smtClean="0"/>
              <a:t> </a:t>
            </a:r>
            <a:r>
              <a:rPr lang="it-IT" sz="2300" b="1" dirty="0" err="1" smtClean="0"/>
              <a:t>features</a:t>
            </a:r>
            <a:r>
              <a:rPr lang="it-IT" sz="2300" dirty="0" smtClean="0"/>
              <a:t>.</a:t>
            </a:r>
          </a:p>
          <a:p>
            <a:endParaRPr lang="it-IT" sz="1900" dirty="0" smtClean="0"/>
          </a:p>
          <a:p>
            <a:r>
              <a:rPr lang="en-US" sz="2300" dirty="0" smtClean="0"/>
              <a:t>The micro-capillary </a:t>
            </a:r>
            <a:r>
              <a:rPr lang="en-US" sz="2300" dirty="0"/>
              <a:t>is </a:t>
            </a:r>
            <a:r>
              <a:rPr lang="en-US" sz="2300" dirty="0" smtClean="0"/>
              <a:t>laid onto a bulk </a:t>
            </a:r>
            <a:r>
              <a:rPr lang="en-US" sz="2300" b="1" dirty="0" smtClean="0"/>
              <a:t>mirror</a:t>
            </a:r>
            <a:r>
              <a:rPr lang="en-US" sz="2300" dirty="0" smtClean="0"/>
              <a:t> and light emitted by a </a:t>
            </a:r>
            <a:r>
              <a:rPr lang="en-US" sz="2300" b="1" dirty="0" smtClean="0"/>
              <a:t>tungsten lamp </a:t>
            </a:r>
            <a:r>
              <a:rPr lang="en-US" sz="2300" dirty="0" smtClean="0"/>
              <a:t>crosses the channel containing the sample twice. </a:t>
            </a:r>
          </a:p>
          <a:p>
            <a:endParaRPr lang="en-US" sz="1900" dirty="0"/>
          </a:p>
          <a:p>
            <a:r>
              <a:rPr lang="en-US" sz="2300" dirty="0" smtClean="0"/>
              <a:t>A </a:t>
            </a:r>
            <a:r>
              <a:rPr lang="en-US" sz="2300" b="1" dirty="0" smtClean="0"/>
              <a:t>theoretical model </a:t>
            </a:r>
            <a:r>
              <a:rPr lang="en-US" sz="2300" dirty="0" smtClean="0"/>
              <a:t>was implemented in MATLAB® environment.</a:t>
            </a:r>
          </a:p>
          <a:p>
            <a:endParaRPr lang="en-US" sz="1900" dirty="0" smtClean="0"/>
          </a:p>
          <a:p>
            <a:r>
              <a:rPr lang="en-US" sz="2300" dirty="0" smtClean="0"/>
              <a:t>Experimental </a:t>
            </a:r>
            <a:r>
              <a:rPr lang="en-US" sz="2300" dirty="0"/>
              <a:t>results </a:t>
            </a:r>
            <a:r>
              <a:rPr lang="en-US" sz="2300" dirty="0" smtClean="0"/>
              <a:t>are </a:t>
            </a:r>
            <a:r>
              <a:rPr lang="en-US" sz="2300" dirty="0"/>
              <a:t>in good agreement with the theoretical </a:t>
            </a:r>
            <a:r>
              <a:rPr lang="en-US" sz="2300" dirty="0" smtClean="0"/>
              <a:t>study. In particular, </a:t>
            </a:r>
            <a:r>
              <a:rPr lang="en-US" sz="2300" b="1" dirty="0" smtClean="0"/>
              <a:t>water</a:t>
            </a:r>
            <a:r>
              <a:rPr lang="en-US" sz="2300" dirty="0" smtClean="0"/>
              <a:t> </a:t>
            </a:r>
            <a:r>
              <a:rPr lang="en-US" sz="2300" b="1" dirty="0" smtClean="0"/>
              <a:t>and</a:t>
            </a:r>
            <a:r>
              <a:rPr lang="en-US" sz="2300" dirty="0" smtClean="0"/>
              <a:t> three types of </a:t>
            </a:r>
            <a:r>
              <a:rPr lang="en-US" sz="2300" b="1" dirty="0" smtClean="0"/>
              <a:t>alcohol</a:t>
            </a:r>
            <a:r>
              <a:rPr lang="en-US" sz="2300" dirty="0" smtClean="0"/>
              <a:t> </a:t>
            </a:r>
            <a:r>
              <a:rPr lang="en-US" sz="2300" b="1" dirty="0" smtClean="0"/>
              <a:t>were</a:t>
            </a:r>
            <a:r>
              <a:rPr lang="en-US" sz="2300" dirty="0" smtClean="0"/>
              <a:t> tested and </a:t>
            </a:r>
            <a:r>
              <a:rPr lang="en-US" sz="2300" b="1" dirty="0" smtClean="0"/>
              <a:t>distinguished</a:t>
            </a:r>
            <a:r>
              <a:rPr lang="en-US" sz="2300" dirty="0" smtClean="0"/>
              <a:t> thanks to their absorption profiles. </a:t>
            </a:r>
          </a:p>
          <a:p>
            <a:endParaRPr lang="en-US" sz="1900" dirty="0"/>
          </a:p>
          <a:p>
            <a:r>
              <a:rPr lang="en-US" sz="2300" dirty="0" smtClean="0"/>
              <a:t>Moreover, by </a:t>
            </a:r>
            <a:r>
              <a:rPr lang="en-US" sz="2300" b="1" dirty="0" smtClean="0"/>
              <a:t>extending the light-path </a:t>
            </a:r>
            <a:r>
              <a:rPr lang="en-US" sz="2300" dirty="0"/>
              <a:t>inside the channel, </a:t>
            </a:r>
            <a:r>
              <a:rPr lang="en-US" sz="2300" dirty="0" smtClean="0"/>
              <a:t>absorption profiles </a:t>
            </a:r>
            <a:r>
              <a:rPr lang="en-US" sz="2300" dirty="0"/>
              <a:t>of </a:t>
            </a:r>
            <a:r>
              <a:rPr lang="en-US" sz="2300" dirty="0" smtClean="0"/>
              <a:t> fluids can be reconstructed with a </a:t>
            </a:r>
            <a:r>
              <a:rPr lang="en-US" sz="2300" b="1" dirty="0"/>
              <a:t>greater level of </a:t>
            </a:r>
            <a:r>
              <a:rPr lang="en-US" sz="2300" b="1" dirty="0" smtClean="0"/>
              <a:t>detail</a:t>
            </a:r>
            <a:r>
              <a:rPr lang="en-US" sz="2300" dirty="0" smtClean="0"/>
              <a:t>.</a:t>
            </a:r>
            <a:endParaRPr lang="en-US" sz="2300" dirty="0"/>
          </a:p>
        </p:txBody>
      </p:sp>
      <p:sp>
        <p:nvSpPr>
          <p:cNvPr id="8" name="TextBox 7"/>
          <p:cNvSpPr txBox="1"/>
          <p:nvPr/>
        </p:nvSpPr>
        <p:spPr>
          <a:xfrm>
            <a:off x="11675153" y="6334315"/>
            <a:ext cx="598714" cy="400110"/>
          </a:xfrm>
          <a:prstGeom prst="rect">
            <a:avLst/>
          </a:prstGeom>
          <a:noFill/>
        </p:spPr>
        <p:txBody>
          <a:bodyPr wrap="square" rtlCol="0">
            <a:spAutoFit/>
          </a:bodyPr>
          <a:lstStyle/>
          <a:p>
            <a:r>
              <a:rPr lang="it-IT" sz="2000" dirty="0">
                <a:solidFill>
                  <a:schemeClr val="tx1">
                    <a:lumMod val="65000"/>
                    <a:lumOff val="35000"/>
                  </a:schemeClr>
                </a:solidFill>
              </a:rPr>
              <a:t>8</a:t>
            </a:r>
          </a:p>
        </p:txBody>
      </p:sp>
      <p:pic>
        <p:nvPicPr>
          <p:cNvPr id="9" name="Picture 8"/>
          <p:cNvPicPr>
            <a:picLocks noChangeAspect="1"/>
          </p:cNvPicPr>
          <p:nvPr/>
        </p:nvPicPr>
        <p:blipFill>
          <a:blip r:embed="rId2"/>
          <a:stretch>
            <a:fillRect/>
          </a:stretch>
        </p:blipFill>
        <p:spPr>
          <a:xfrm>
            <a:off x="11100150" y="130979"/>
            <a:ext cx="919804" cy="913631"/>
          </a:xfrm>
          <a:prstGeom prst="rect">
            <a:avLst/>
          </a:prstGeom>
        </p:spPr>
      </p:pic>
    </p:spTree>
    <p:extLst>
      <p:ext uri="{BB962C8B-B14F-4D97-AF65-F5344CB8AC3E}">
        <p14:creationId xmlns:p14="http://schemas.microsoft.com/office/powerpoint/2010/main" val="351917126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TextBox 49"/>
          <p:cNvSpPr txBox="1"/>
          <p:nvPr/>
        </p:nvSpPr>
        <p:spPr>
          <a:xfrm>
            <a:off x="586114" y="108900"/>
            <a:ext cx="8662736" cy="677108"/>
          </a:xfrm>
          <a:prstGeom prst="rect">
            <a:avLst/>
          </a:prstGeom>
          <a:noFill/>
        </p:spPr>
        <p:txBody>
          <a:bodyPr wrap="square" rtlCol="0">
            <a:spAutoFit/>
          </a:bodyPr>
          <a:lstStyle/>
          <a:p>
            <a:r>
              <a:rPr lang="en-US" sz="3800" u="sng" dirty="0" smtClean="0">
                <a:solidFill>
                  <a:srgbClr val="A50021"/>
                </a:solidFill>
              </a:rPr>
              <a:t>Future perspectives: what’s next?</a:t>
            </a:r>
            <a:endParaRPr lang="en-US" sz="3800" u="sng" dirty="0">
              <a:solidFill>
                <a:srgbClr val="A50021"/>
              </a:solidFill>
            </a:endParaRPr>
          </a:p>
        </p:txBody>
      </p:sp>
      <p:sp>
        <p:nvSpPr>
          <p:cNvPr id="34" name="TextBox 33"/>
          <p:cNvSpPr txBox="1"/>
          <p:nvPr/>
        </p:nvSpPr>
        <p:spPr>
          <a:xfrm>
            <a:off x="11675153" y="6334315"/>
            <a:ext cx="598714" cy="400110"/>
          </a:xfrm>
          <a:prstGeom prst="rect">
            <a:avLst/>
          </a:prstGeom>
          <a:noFill/>
        </p:spPr>
        <p:txBody>
          <a:bodyPr wrap="square" rtlCol="0">
            <a:spAutoFit/>
          </a:bodyPr>
          <a:lstStyle/>
          <a:p>
            <a:r>
              <a:rPr lang="it-IT" sz="2000" dirty="0">
                <a:solidFill>
                  <a:schemeClr val="tx1">
                    <a:lumMod val="65000"/>
                    <a:lumOff val="35000"/>
                  </a:schemeClr>
                </a:solidFill>
              </a:rPr>
              <a:t>9</a:t>
            </a:r>
          </a:p>
        </p:txBody>
      </p:sp>
      <p:pic>
        <p:nvPicPr>
          <p:cNvPr id="35" name="Picture 34"/>
          <p:cNvPicPr>
            <a:picLocks noChangeAspect="1"/>
          </p:cNvPicPr>
          <p:nvPr/>
        </p:nvPicPr>
        <p:blipFill>
          <a:blip r:embed="rId3"/>
          <a:stretch>
            <a:fillRect/>
          </a:stretch>
        </p:blipFill>
        <p:spPr>
          <a:xfrm>
            <a:off x="11100150" y="130979"/>
            <a:ext cx="919804" cy="913631"/>
          </a:xfrm>
          <a:prstGeom prst="rect">
            <a:avLst/>
          </a:prstGeom>
        </p:spPr>
      </p:pic>
      <p:sp>
        <p:nvSpPr>
          <p:cNvPr id="36" name="Rectangle 35"/>
          <p:cNvSpPr/>
          <p:nvPr/>
        </p:nvSpPr>
        <p:spPr>
          <a:xfrm>
            <a:off x="568288" y="1115982"/>
            <a:ext cx="11055425" cy="5201424"/>
          </a:xfrm>
          <a:prstGeom prst="rect">
            <a:avLst/>
          </a:prstGeom>
        </p:spPr>
        <p:txBody>
          <a:bodyPr wrap="square">
            <a:spAutoFit/>
          </a:bodyPr>
          <a:lstStyle/>
          <a:p>
            <a:r>
              <a:rPr lang="en-US" sz="2400" dirty="0" smtClean="0"/>
              <a:t>Future </a:t>
            </a:r>
            <a:r>
              <a:rPr lang="en-US" sz="2400" dirty="0"/>
              <a:t>work will be devoted to the realization of a </a:t>
            </a:r>
            <a:r>
              <a:rPr lang="en-US" sz="2400" b="1" dirty="0"/>
              <a:t>more compact setup </a:t>
            </a:r>
            <a:r>
              <a:rPr lang="en-US" sz="2400" dirty="0"/>
              <a:t>including a </a:t>
            </a:r>
            <a:r>
              <a:rPr lang="en-US" sz="2400" dirty="0" smtClean="0"/>
              <a:t>laser diode, a </a:t>
            </a:r>
            <a:r>
              <a:rPr lang="en-US" sz="2400" dirty="0"/>
              <a:t>photodetector </a:t>
            </a:r>
            <a:r>
              <a:rPr lang="en-US" sz="2400" dirty="0" smtClean="0"/>
              <a:t>and a metallization </a:t>
            </a:r>
            <a:r>
              <a:rPr lang="en-US" sz="2400" dirty="0"/>
              <a:t>coating </a:t>
            </a:r>
            <a:r>
              <a:rPr lang="en-US" sz="2400" dirty="0" smtClean="0"/>
              <a:t>instead </a:t>
            </a:r>
            <a:r>
              <a:rPr lang="en-US" sz="2400" dirty="0"/>
              <a:t>of the bulky </a:t>
            </a:r>
            <a:r>
              <a:rPr lang="en-US" sz="2400" dirty="0" smtClean="0"/>
              <a:t>mirror.</a:t>
            </a:r>
          </a:p>
          <a:p>
            <a:endParaRPr lang="en-US" sz="2400" dirty="0"/>
          </a:p>
          <a:p>
            <a:r>
              <a:rPr lang="en-US" sz="2400" dirty="0" smtClean="0"/>
              <a:t>Moreover, both sides of the capillary can be coated to obtain a “</a:t>
            </a:r>
            <a:r>
              <a:rPr lang="en-US" sz="2400" b="1" dirty="0" smtClean="0"/>
              <a:t>multiple-bounce</a:t>
            </a:r>
            <a:r>
              <a:rPr lang="en-US" sz="2400" dirty="0" smtClean="0"/>
              <a:t>” configuration.</a:t>
            </a:r>
          </a:p>
          <a:p>
            <a:endParaRPr lang="en-US" sz="2400" dirty="0" smtClean="0"/>
          </a:p>
          <a:p>
            <a:endParaRPr lang="en-US" sz="2400" dirty="0"/>
          </a:p>
          <a:p>
            <a:endParaRPr lang="en-US" sz="2400" dirty="0" smtClean="0"/>
          </a:p>
          <a:p>
            <a:endParaRPr lang="en-US" sz="2400" dirty="0"/>
          </a:p>
          <a:p>
            <a:endParaRPr lang="en-US" sz="2400" dirty="0" smtClean="0"/>
          </a:p>
          <a:p>
            <a:endParaRPr lang="en-US" sz="2400" dirty="0"/>
          </a:p>
          <a:p>
            <a:r>
              <a:rPr lang="en-US" sz="2400" dirty="0" smtClean="0"/>
              <a:t>The system could be exploited also for the analysis of </a:t>
            </a:r>
            <a:r>
              <a:rPr lang="en-US" sz="2400" b="1" dirty="0" smtClean="0"/>
              <a:t>biological fluids</a:t>
            </a:r>
            <a:r>
              <a:rPr lang="en-US" sz="2400" dirty="0" smtClean="0"/>
              <a:t>.</a:t>
            </a:r>
          </a:p>
          <a:p>
            <a:endParaRPr lang="en-US" sz="2200" dirty="0"/>
          </a:p>
          <a:p>
            <a:endParaRPr lang="en-US" sz="2200" dirty="0" smtClean="0"/>
          </a:p>
        </p:txBody>
      </p:sp>
      <p:sp>
        <p:nvSpPr>
          <p:cNvPr id="37" name="Rettangolo 44"/>
          <p:cNvSpPr/>
          <p:nvPr/>
        </p:nvSpPr>
        <p:spPr>
          <a:xfrm>
            <a:off x="2856000" y="4652363"/>
            <a:ext cx="6480000" cy="99673"/>
          </a:xfrm>
          <a:prstGeom prst="rect">
            <a:avLst/>
          </a:prstGeom>
          <a:solidFill>
            <a:srgbClr val="96A4DC"/>
          </a:solidFill>
          <a:ln w="28575">
            <a:solidFill>
              <a:srgbClr val="96A4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8" name="Rectangle 37"/>
          <p:cNvSpPr/>
          <p:nvPr/>
        </p:nvSpPr>
        <p:spPr>
          <a:xfrm>
            <a:off x="2856000" y="3890894"/>
            <a:ext cx="6480000" cy="539745"/>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5" name="Rectangle 44"/>
          <p:cNvSpPr/>
          <p:nvPr/>
        </p:nvSpPr>
        <p:spPr>
          <a:xfrm>
            <a:off x="2856000" y="4430639"/>
            <a:ext cx="6480000" cy="21472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7" name="Rectangle 46"/>
          <p:cNvSpPr/>
          <p:nvPr/>
        </p:nvSpPr>
        <p:spPr>
          <a:xfrm>
            <a:off x="2856000" y="3676172"/>
            <a:ext cx="6480000" cy="21472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8" name="Rettangolo 44"/>
          <p:cNvSpPr/>
          <p:nvPr/>
        </p:nvSpPr>
        <p:spPr>
          <a:xfrm>
            <a:off x="5016000" y="3563998"/>
            <a:ext cx="2160000" cy="99673"/>
          </a:xfrm>
          <a:prstGeom prst="rect">
            <a:avLst/>
          </a:prstGeom>
          <a:solidFill>
            <a:srgbClr val="96A4DC"/>
          </a:solidFill>
          <a:ln w="28575">
            <a:solidFill>
              <a:srgbClr val="96A4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Rectangle 2"/>
          <p:cNvSpPr/>
          <p:nvPr/>
        </p:nvSpPr>
        <p:spPr>
          <a:xfrm>
            <a:off x="9332663" y="3660194"/>
            <a:ext cx="168950" cy="11319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9" name="Rectangle 48"/>
          <p:cNvSpPr/>
          <p:nvPr/>
        </p:nvSpPr>
        <p:spPr>
          <a:xfrm>
            <a:off x="2687050" y="3660194"/>
            <a:ext cx="168950" cy="11319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3" name="Straight Connector 12"/>
          <p:cNvCxnSpPr/>
          <p:nvPr/>
        </p:nvCxnSpPr>
        <p:spPr>
          <a:xfrm>
            <a:off x="4574247" y="3136021"/>
            <a:ext cx="505609" cy="149141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H="1">
            <a:off x="5089966" y="3676172"/>
            <a:ext cx="333851" cy="95192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5437048" y="3684515"/>
            <a:ext cx="333851" cy="95192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H="1">
            <a:off x="5770899" y="3684422"/>
            <a:ext cx="333851" cy="95192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6117981" y="3692765"/>
            <a:ext cx="333851" cy="95192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H="1">
            <a:off x="6465176" y="3680419"/>
            <a:ext cx="333851" cy="95192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6812258" y="3688762"/>
            <a:ext cx="333851" cy="95192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H="1">
            <a:off x="7159340" y="3144934"/>
            <a:ext cx="505609" cy="149141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58" name="TextBox 57"/>
          <p:cNvSpPr txBox="1"/>
          <p:nvPr/>
        </p:nvSpPr>
        <p:spPr>
          <a:xfrm>
            <a:off x="4106937" y="2926606"/>
            <a:ext cx="914400" cy="430887"/>
          </a:xfrm>
          <a:prstGeom prst="rect">
            <a:avLst/>
          </a:prstGeom>
          <a:noFill/>
        </p:spPr>
        <p:txBody>
          <a:bodyPr wrap="square" rtlCol="0">
            <a:spAutoFit/>
          </a:bodyPr>
          <a:lstStyle/>
          <a:p>
            <a:r>
              <a:rPr lang="it-IT" sz="2200" dirty="0" smtClean="0">
                <a:solidFill>
                  <a:srgbClr val="FF0000"/>
                </a:solidFill>
              </a:rPr>
              <a:t>in</a:t>
            </a:r>
            <a:endParaRPr lang="it-IT" sz="2200" dirty="0">
              <a:solidFill>
                <a:srgbClr val="FF0000"/>
              </a:solidFill>
            </a:endParaRPr>
          </a:p>
        </p:txBody>
      </p:sp>
      <p:sp>
        <p:nvSpPr>
          <p:cNvPr id="59" name="TextBox 58"/>
          <p:cNvSpPr txBox="1"/>
          <p:nvPr/>
        </p:nvSpPr>
        <p:spPr>
          <a:xfrm>
            <a:off x="7748867" y="2924446"/>
            <a:ext cx="914400" cy="430887"/>
          </a:xfrm>
          <a:prstGeom prst="rect">
            <a:avLst/>
          </a:prstGeom>
          <a:noFill/>
        </p:spPr>
        <p:txBody>
          <a:bodyPr wrap="square" rtlCol="0">
            <a:spAutoFit/>
          </a:bodyPr>
          <a:lstStyle/>
          <a:p>
            <a:r>
              <a:rPr lang="it-IT" sz="2200" dirty="0" smtClean="0">
                <a:solidFill>
                  <a:srgbClr val="FF0000"/>
                </a:solidFill>
              </a:rPr>
              <a:t>out</a:t>
            </a:r>
            <a:endParaRPr lang="it-IT" sz="2200" dirty="0">
              <a:solidFill>
                <a:srgbClr val="FF0000"/>
              </a:solidFill>
            </a:endParaRPr>
          </a:p>
        </p:txBody>
      </p:sp>
    </p:spTree>
    <p:extLst>
      <p:ext uri="{BB962C8B-B14F-4D97-AF65-F5344CB8AC3E}">
        <p14:creationId xmlns:p14="http://schemas.microsoft.com/office/powerpoint/2010/main" val="418559010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5977" y="-246784"/>
            <a:ext cx="12240000" cy="8129369"/>
          </a:xfrm>
          <a:prstGeom prst="rect">
            <a:avLst/>
          </a:prstGeom>
        </p:spPr>
      </p:pic>
      <p:sp>
        <p:nvSpPr>
          <p:cNvPr id="7" name="TextBox 6"/>
          <p:cNvSpPr txBox="1"/>
          <p:nvPr/>
        </p:nvSpPr>
        <p:spPr>
          <a:xfrm>
            <a:off x="154403" y="6265991"/>
            <a:ext cx="3333750" cy="477054"/>
          </a:xfrm>
          <a:prstGeom prst="rect">
            <a:avLst/>
          </a:prstGeom>
          <a:noFill/>
        </p:spPr>
        <p:txBody>
          <a:bodyPr wrap="square" rtlCol="0">
            <a:spAutoFit/>
          </a:bodyPr>
          <a:lstStyle/>
          <a:p>
            <a:r>
              <a:rPr lang="it-IT" sz="2500" i="1" dirty="0" smtClean="0">
                <a:solidFill>
                  <a:schemeClr val="bg1"/>
                </a:solidFill>
              </a:rPr>
              <a:t>Pavia, </a:t>
            </a:r>
            <a:r>
              <a:rPr lang="it-IT" sz="2500" i="1" dirty="0" err="1" smtClean="0">
                <a:solidFill>
                  <a:schemeClr val="bg1"/>
                </a:solidFill>
              </a:rPr>
              <a:t>Lombardy</a:t>
            </a:r>
            <a:r>
              <a:rPr lang="it-IT" sz="2500" i="1" dirty="0" smtClean="0">
                <a:solidFill>
                  <a:schemeClr val="bg1"/>
                </a:solidFill>
              </a:rPr>
              <a:t>, </a:t>
            </a:r>
            <a:r>
              <a:rPr lang="it-IT" sz="2500" i="1" dirty="0" err="1" smtClean="0">
                <a:solidFill>
                  <a:schemeClr val="bg1"/>
                </a:solidFill>
              </a:rPr>
              <a:t>Italy</a:t>
            </a:r>
            <a:endParaRPr lang="it-IT" sz="2500" i="1" dirty="0">
              <a:solidFill>
                <a:schemeClr val="bg1"/>
              </a:solidFill>
            </a:endParaRPr>
          </a:p>
        </p:txBody>
      </p:sp>
      <p:sp>
        <p:nvSpPr>
          <p:cNvPr id="9" name="TextBox 8"/>
          <p:cNvSpPr txBox="1"/>
          <p:nvPr/>
        </p:nvSpPr>
        <p:spPr>
          <a:xfrm>
            <a:off x="3226998" y="281285"/>
            <a:ext cx="8126802" cy="1631216"/>
          </a:xfrm>
          <a:prstGeom prst="rect">
            <a:avLst/>
          </a:prstGeom>
          <a:noFill/>
        </p:spPr>
        <p:txBody>
          <a:bodyPr wrap="square" rtlCol="0">
            <a:spAutoFit/>
          </a:bodyPr>
          <a:lstStyle/>
          <a:p>
            <a:pPr algn="ctr"/>
            <a:r>
              <a:rPr lang="it-IT" sz="5000" dirty="0" smtClean="0">
                <a:solidFill>
                  <a:schemeClr val="bg1"/>
                </a:solidFill>
              </a:rPr>
              <a:t>THANK YOU FOR</a:t>
            </a:r>
          </a:p>
          <a:p>
            <a:pPr algn="ctr"/>
            <a:r>
              <a:rPr lang="it-IT" sz="5000" dirty="0" smtClean="0">
                <a:solidFill>
                  <a:schemeClr val="bg1"/>
                </a:solidFill>
              </a:rPr>
              <a:t>YOUR KIND ATTENTION!</a:t>
            </a:r>
            <a:endParaRPr lang="it-IT" sz="5000" dirty="0">
              <a:solidFill>
                <a:schemeClr val="bg1"/>
              </a:solidFill>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09625" y="147935"/>
            <a:ext cx="1486781" cy="1912501"/>
          </a:xfrm>
          <a:prstGeom prst="rect">
            <a:avLst/>
          </a:prstGeom>
        </p:spPr>
      </p:pic>
      <p:sp>
        <p:nvSpPr>
          <p:cNvPr id="10" name="Rectangle 9"/>
          <p:cNvSpPr/>
          <p:nvPr/>
        </p:nvSpPr>
        <p:spPr>
          <a:xfrm>
            <a:off x="6233883" y="5429526"/>
            <a:ext cx="5641288" cy="1246495"/>
          </a:xfrm>
          <a:prstGeom prst="rect">
            <a:avLst/>
          </a:prstGeom>
        </p:spPr>
        <p:txBody>
          <a:bodyPr wrap="square">
            <a:spAutoFit/>
          </a:bodyPr>
          <a:lstStyle/>
          <a:p>
            <a:pPr algn="ctr"/>
            <a:r>
              <a:rPr lang="en-US" sz="2500" b="1" dirty="0" smtClean="0">
                <a:solidFill>
                  <a:schemeClr val="bg1"/>
                </a:solidFill>
              </a:rPr>
              <a:t>The </a:t>
            </a:r>
            <a:r>
              <a:rPr lang="en-US" sz="2500" b="1" dirty="0">
                <a:solidFill>
                  <a:schemeClr val="bg1"/>
                </a:solidFill>
              </a:rPr>
              <a:t>authors wish to </a:t>
            </a:r>
            <a:r>
              <a:rPr lang="en-US" sz="2500" b="1" dirty="0" smtClean="0">
                <a:solidFill>
                  <a:schemeClr val="bg1"/>
                </a:solidFill>
              </a:rPr>
              <a:t>thank</a:t>
            </a:r>
          </a:p>
          <a:p>
            <a:pPr algn="ctr"/>
            <a:r>
              <a:rPr lang="en-US" sz="2500" b="1" dirty="0" smtClean="0">
                <a:solidFill>
                  <a:schemeClr val="bg1"/>
                </a:solidFill>
              </a:rPr>
              <a:t>Prof. SABINA MERLO</a:t>
            </a:r>
          </a:p>
          <a:p>
            <a:pPr algn="ctr"/>
            <a:r>
              <a:rPr lang="en-US" sz="2500" b="1" dirty="0" smtClean="0">
                <a:solidFill>
                  <a:schemeClr val="bg1"/>
                </a:solidFill>
              </a:rPr>
              <a:t>for </a:t>
            </a:r>
            <a:r>
              <a:rPr lang="en-US" sz="2500" b="1" dirty="0">
                <a:solidFill>
                  <a:schemeClr val="bg1"/>
                </a:solidFill>
              </a:rPr>
              <a:t>her guidance and fruitful suggestions. </a:t>
            </a:r>
            <a:endParaRPr lang="en-US" sz="2500" b="1" dirty="0" smtClean="0">
              <a:solidFill>
                <a:schemeClr val="bg1"/>
              </a:solidFill>
            </a:endParaRPr>
          </a:p>
        </p:txBody>
      </p:sp>
    </p:spTree>
    <p:extLst>
      <p:ext uri="{BB962C8B-B14F-4D97-AF65-F5344CB8AC3E}">
        <p14:creationId xmlns:p14="http://schemas.microsoft.com/office/powerpoint/2010/main" val="263479008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0A7A6B7-50DA-6F4F-B7A2-8C2BBEA3142A}"/>
              </a:ext>
            </a:extLst>
          </p:cNvPr>
          <p:cNvSpPr/>
          <p:nvPr/>
        </p:nvSpPr>
        <p:spPr>
          <a:xfrm>
            <a:off x="10871194" y="3420532"/>
            <a:ext cx="1296416" cy="27144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8" name="TextBox 7"/>
          <p:cNvSpPr txBox="1"/>
          <p:nvPr/>
        </p:nvSpPr>
        <p:spPr>
          <a:xfrm>
            <a:off x="586114" y="108900"/>
            <a:ext cx="8662736" cy="677108"/>
          </a:xfrm>
          <a:prstGeom prst="rect">
            <a:avLst/>
          </a:prstGeom>
          <a:noFill/>
        </p:spPr>
        <p:txBody>
          <a:bodyPr wrap="square" rtlCol="0">
            <a:spAutoFit/>
          </a:bodyPr>
          <a:lstStyle/>
          <a:p>
            <a:r>
              <a:rPr lang="en-US" sz="3800" u="sng" dirty="0" smtClean="0">
                <a:solidFill>
                  <a:srgbClr val="A50021"/>
                </a:solidFill>
              </a:rPr>
              <a:t>Outline</a:t>
            </a:r>
            <a:endParaRPr lang="en-US" sz="3800" u="sng" dirty="0">
              <a:solidFill>
                <a:srgbClr val="A50021"/>
              </a:solidFill>
            </a:endParaRPr>
          </a:p>
        </p:txBody>
      </p:sp>
      <p:sp>
        <p:nvSpPr>
          <p:cNvPr id="9" name="TextBox 11"/>
          <p:cNvSpPr txBox="1"/>
          <p:nvPr/>
        </p:nvSpPr>
        <p:spPr>
          <a:xfrm>
            <a:off x="3184713" y="1285766"/>
            <a:ext cx="7550045" cy="4370427"/>
          </a:xfrm>
          <a:prstGeom prst="rect">
            <a:avLst/>
          </a:prstGeom>
          <a:noFill/>
        </p:spPr>
        <p:txBody>
          <a:bodyPr wrap="square" rtlCol="0">
            <a:spAutoFit/>
          </a:bodyPr>
          <a:lstStyle>
            <a:defPPr>
              <a:defRPr lang="it-IT"/>
            </a:defPPr>
            <a:lvl1pPr marL="0" algn="l" defTabSz="2972348" rtl="0" eaLnBrk="1" latinLnBrk="0" hangingPunct="1">
              <a:defRPr sz="5899" kern="1200">
                <a:solidFill>
                  <a:schemeClr val="tx1"/>
                </a:solidFill>
                <a:latin typeface="+mn-lt"/>
                <a:ea typeface="+mn-ea"/>
                <a:cs typeface="+mn-cs"/>
              </a:defRPr>
            </a:lvl1pPr>
            <a:lvl2pPr marL="1486175" algn="l" defTabSz="2972348" rtl="0" eaLnBrk="1" latinLnBrk="0" hangingPunct="1">
              <a:defRPr sz="5899" kern="1200">
                <a:solidFill>
                  <a:schemeClr val="tx1"/>
                </a:solidFill>
                <a:latin typeface="+mn-lt"/>
                <a:ea typeface="+mn-ea"/>
                <a:cs typeface="+mn-cs"/>
              </a:defRPr>
            </a:lvl2pPr>
            <a:lvl3pPr marL="2972348" algn="l" defTabSz="2972348" rtl="0" eaLnBrk="1" latinLnBrk="0" hangingPunct="1">
              <a:defRPr sz="5899" kern="1200">
                <a:solidFill>
                  <a:schemeClr val="tx1"/>
                </a:solidFill>
                <a:latin typeface="+mn-lt"/>
                <a:ea typeface="+mn-ea"/>
                <a:cs typeface="+mn-cs"/>
              </a:defRPr>
            </a:lvl3pPr>
            <a:lvl4pPr marL="4458523" algn="l" defTabSz="2972348" rtl="0" eaLnBrk="1" latinLnBrk="0" hangingPunct="1">
              <a:defRPr sz="5899" kern="1200">
                <a:solidFill>
                  <a:schemeClr val="tx1"/>
                </a:solidFill>
                <a:latin typeface="+mn-lt"/>
                <a:ea typeface="+mn-ea"/>
                <a:cs typeface="+mn-cs"/>
              </a:defRPr>
            </a:lvl4pPr>
            <a:lvl5pPr marL="5944697" algn="l" defTabSz="2972348" rtl="0" eaLnBrk="1" latinLnBrk="0" hangingPunct="1">
              <a:defRPr sz="5899" kern="1200">
                <a:solidFill>
                  <a:schemeClr val="tx1"/>
                </a:solidFill>
                <a:latin typeface="+mn-lt"/>
                <a:ea typeface="+mn-ea"/>
                <a:cs typeface="+mn-cs"/>
              </a:defRPr>
            </a:lvl5pPr>
            <a:lvl6pPr marL="7430872" algn="l" defTabSz="2972348" rtl="0" eaLnBrk="1" latinLnBrk="0" hangingPunct="1">
              <a:defRPr sz="5899" kern="1200">
                <a:solidFill>
                  <a:schemeClr val="tx1"/>
                </a:solidFill>
                <a:latin typeface="+mn-lt"/>
                <a:ea typeface="+mn-ea"/>
                <a:cs typeface="+mn-cs"/>
              </a:defRPr>
            </a:lvl6pPr>
            <a:lvl7pPr marL="8917045" algn="l" defTabSz="2972348" rtl="0" eaLnBrk="1" latinLnBrk="0" hangingPunct="1">
              <a:defRPr sz="5899" kern="1200">
                <a:solidFill>
                  <a:schemeClr val="tx1"/>
                </a:solidFill>
                <a:latin typeface="+mn-lt"/>
                <a:ea typeface="+mn-ea"/>
                <a:cs typeface="+mn-cs"/>
              </a:defRPr>
            </a:lvl7pPr>
            <a:lvl8pPr marL="10403220" algn="l" defTabSz="2972348" rtl="0" eaLnBrk="1" latinLnBrk="0" hangingPunct="1">
              <a:defRPr sz="5899" kern="1200">
                <a:solidFill>
                  <a:schemeClr val="tx1"/>
                </a:solidFill>
                <a:latin typeface="+mn-lt"/>
                <a:ea typeface="+mn-ea"/>
                <a:cs typeface="+mn-cs"/>
              </a:defRPr>
            </a:lvl8pPr>
            <a:lvl9pPr marL="11889394" algn="l" defTabSz="2972348" rtl="0" eaLnBrk="1" latinLnBrk="0" hangingPunct="1">
              <a:defRPr sz="5899" kern="1200">
                <a:solidFill>
                  <a:schemeClr val="tx1"/>
                </a:solidFill>
                <a:latin typeface="+mn-lt"/>
                <a:ea typeface="+mn-ea"/>
                <a:cs typeface="+mn-cs"/>
              </a:defRPr>
            </a:lvl9pPr>
          </a:lstStyle>
          <a:p>
            <a:pPr marL="342900" indent="-342900">
              <a:spcAft>
                <a:spcPts val="1500"/>
              </a:spcAft>
              <a:buFont typeface="Arial" panose="020B0604020202020204" pitchFamily="34" charset="0"/>
              <a:buChar char="•"/>
            </a:pPr>
            <a:r>
              <a:rPr lang="en-US" sz="2900" dirty="0" smtClean="0">
                <a:cs typeface="Arial" panose="020B0604020202020204" pitchFamily="34" charset="0"/>
              </a:rPr>
              <a:t>What is microfluidics?</a:t>
            </a:r>
          </a:p>
          <a:p>
            <a:pPr marL="342900" indent="-342900">
              <a:spcAft>
                <a:spcPts val="1500"/>
              </a:spcAft>
              <a:buFont typeface="Arial" panose="020B0604020202020204" pitchFamily="34" charset="0"/>
              <a:buChar char="•"/>
            </a:pPr>
            <a:r>
              <a:rPr lang="en-US" sz="2900" dirty="0" smtClean="0">
                <a:cs typeface="Arial" panose="020B0604020202020204" pitchFamily="34" charset="0"/>
              </a:rPr>
              <a:t>Goal of the work</a:t>
            </a:r>
          </a:p>
          <a:p>
            <a:pPr marL="342900" indent="-342900">
              <a:spcAft>
                <a:spcPts val="1500"/>
              </a:spcAft>
              <a:buFont typeface="Arial" panose="020B0604020202020204" pitchFamily="34" charset="0"/>
              <a:buChar char="•"/>
            </a:pPr>
            <a:r>
              <a:rPr lang="en-US" sz="2900" dirty="0" smtClean="0">
                <a:cs typeface="Arial" panose="020B0604020202020204" pitchFamily="34" charset="0"/>
              </a:rPr>
              <a:t>Micro-</a:t>
            </a:r>
            <a:r>
              <a:rPr lang="en-US" sz="2900" dirty="0" err="1" smtClean="0">
                <a:cs typeface="Arial" panose="020B0604020202020204" pitchFamily="34" charset="0"/>
              </a:rPr>
              <a:t>opto</a:t>
            </a:r>
            <a:r>
              <a:rPr lang="en-US" sz="2900" dirty="0" smtClean="0">
                <a:cs typeface="Arial" panose="020B0604020202020204" pitchFamily="34" charset="0"/>
              </a:rPr>
              <a:t>-fluidic setup</a:t>
            </a:r>
          </a:p>
          <a:p>
            <a:pPr marL="342900" indent="-342900">
              <a:spcAft>
                <a:spcPts val="1500"/>
              </a:spcAft>
              <a:buFont typeface="Arial" panose="020B0604020202020204" pitchFamily="34" charset="0"/>
              <a:buChar char="•"/>
            </a:pPr>
            <a:r>
              <a:rPr lang="en-US" sz="2900" dirty="0" smtClean="0">
                <a:cs typeface="Arial" panose="020B0604020202020204" pitchFamily="34" charset="0"/>
              </a:rPr>
              <a:t>Theoretical model</a:t>
            </a:r>
          </a:p>
          <a:p>
            <a:pPr marL="342900" indent="-342900">
              <a:spcAft>
                <a:spcPts val="1500"/>
              </a:spcAft>
              <a:buFont typeface="Arial" panose="020B0604020202020204" pitchFamily="34" charset="0"/>
              <a:buChar char="•"/>
            </a:pPr>
            <a:r>
              <a:rPr lang="en-US" sz="2900" dirty="0" smtClean="0">
                <a:cs typeface="Arial" panose="020B0604020202020204" pitchFamily="34" charset="0"/>
              </a:rPr>
              <a:t>Results</a:t>
            </a:r>
          </a:p>
          <a:p>
            <a:pPr marL="342900" indent="-342900">
              <a:spcAft>
                <a:spcPts val="1500"/>
              </a:spcAft>
              <a:buFont typeface="Arial" panose="020B0604020202020204" pitchFamily="34" charset="0"/>
              <a:buChar char="•"/>
            </a:pPr>
            <a:r>
              <a:rPr lang="en-US" sz="2900" dirty="0" smtClean="0"/>
              <a:t>Conclusions</a:t>
            </a:r>
          </a:p>
          <a:p>
            <a:pPr marL="342900" indent="-342900">
              <a:spcAft>
                <a:spcPts val="1500"/>
              </a:spcAft>
              <a:buFont typeface="Arial" panose="020B0604020202020204" pitchFamily="34" charset="0"/>
              <a:buChar char="•"/>
            </a:pPr>
            <a:r>
              <a:rPr lang="en-US" sz="2900" dirty="0" smtClean="0"/>
              <a:t>Future perspectives: what’s next?</a:t>
            </a:r>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13300" y="804489"/>
            <a:ext cx="1403839" cy="1403839"/>
          </a:xfrm>
          <a:prstGeom prst="rect">
            <a:avLst/>
          </a:prstGeom>
        </p:spPr>
      </p:pic>
      <p:sp>
        <p:nvSpPr>
          <p:cNvPr id="12" name="Striped Right Arrow 11"/>
          <p:cNvSpPr/>
          <p:nvPr/>
        </p:nvSpPr>
        <p:spPr>
          <a:xfrm rot="5400000">
            <a:off x="827743" y="3373801"/>
            <a:ext cx="3553686" cy="839972"/>
          </a:xfrm>
          <a:prstGeom prst="stripedRightArrow">
            <a:avLst>
              <a:gd name="adj1" fmla="val 34886"/>
              <a:gd name="adj2" fmla="val 61288"/>
            </a:avLst>
          </a:prstGeom>
          <a:solidFill>
            <a:srgbClr val="FF9933"/>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TextBox 1"/>
          <p:cNvSpPr txBox="1"/>
          <p:nvPr/>
        </p:nvSpPr>
        <p:spPr>
          <a:xfrm>
            <a:off x="11675153" y="6334315"/>
            <a:ext cx="598714" cy="400110"/>
          </a:xfrm>
          <a:prstGeom prst="rect">
            <a:avLst/>
          </a:prstGeom>
          <a:noFill/>
        </p:spPr>
        <p:txBody>
          <a:bodyPr wrap="square" rtlCol="0">
            <a:spAutoFit/>
          </a:bodyPr>
          <a:lstStyle/>
          <a:p>
            <a:r>
              <a:rPr lang="it-IT" sz="2000" dirty="0" smtClean="0">
                <a:solidFill>
                  <a:schemeClr val="tx1">
                    <a:lumMod val="65000"/>
                    <a:lumOff val="35000"/>
                  </a:schemeClr>
                </a:solidFill>
              </a:rPr>
              <a:t>1</a:t>
            </a:r>
            <a:endParaRPr lang="it-IT" sz="2000" dirty="0">
              <a:solidFill>
                <a:schemeClr val="tx1">
                  <a:lumMod val="65000"/>
                  <a:lumOff val="35000"/>
                </a:schemeClr>
              </a:solidFill>
            </a:endParaRPr>
          </a:p>
        </p:txBody>
      </p:sp>
      <p:pic>
        <p:nvPicPr>
          <p:cNvPr id="3" name="Picture 2"/>
          <p:cNvPicPr>
            <a:picLocks noChangeAspect="1"/>
          </p:cNvPicPr>
          <p:nvPr/>
        </p:nvPicPr>
        <p:blipFill>
          <a:blip r:embed="rId3"/>
          <a:stretch>
            <a:fillRect/>
          </a:stretch>
        </p:blipFill>
        <p:spPr>
          <a:xfrm>
            <a:off x="11100150" y="130979"/>
            <a:ext cx="919804" cy="913631"/>
          </a:xfrm>
          <a:prstGeom prst="rect">
            <a:avLst/>
          </a:prstGeom>
        </p:spPr>
      </p:pic>
    </p:spTree>
    <p:extLst>
      <p:ext uri="{BB962C8B-B14F-4D97-AF65-F5344CB8AC3E}">
        <p14:creationId xmlns:p14="http://schemas.microsoft.com/office/powerpoint/2010/main" val="421379684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586114" y="108900"/>
            <a:ext cx="8662736" cy="677108"/>
          </a:xfrm>
          <a:prstGeom prst="rect">
            <a:avLst/>
          </a:prstGeom>
          <a:noFill/>
        </p:spPr>
        <p:txBody>
          <a:bodyPr wrap="square" rtlCol="0">
            <a:spAutoFit/>
          </a:bodyPr>
          <a:lstStyle/>
          <a:p>
            <a:r>
              <a:rPr lang="en-US" sz="3800" u="sng" dirty="0" smtClean="0">
                <a:solidFill>
                  <a:srgbClr val="A50021"/>
                </a:solidFill>
              </a:rPr>
              <a:t>What is microfluidics?</a:t>
            </a:r>
            <a:endParaRPr lang="en-US" sz="3800" u="sng" dirty="0">
              <a:solidFill>
                <a:srgbClr val="A50021"/>
              </a:solidFill>
            </a:endParaRPr>
          </a:p>
        </p:txBody>
      </p:sp>
      <p:sp>
        <p:nvSpPr>
          <p:cNvPr id="48" name="TextBox 47"/>
          <p:cNvSpPr txBox="1"/>
          <p:nvPr/>
        </p:nvSpPr>
        <p:spPr>
          <a:xfrm>
            <a:off x="11675153" y="6334315"/>
            <a:ext cx="598714" cy="400110"/>
          </a:xfrm>
          <a:prstGeom prst="rect">
            <a:avLst/>
          </a:prstGeom>
          <a:noFill/>
        </p:spPr>
        <p:txBody>
          <a:bodyPr wrap="square" rtlCol="0">
            <a:spAutoFit/>
          </a:bodyPr>
          <a:lstStyle/>
          <a:p>
            <a:r>
              <a:rPr lang="it-IT" sz="2000" dirty="0">
                <a:solidFill>
                  <a:schemeClr val="tx1">
                    <a:lumMod val="65000"/>
                    <a:lumOff val="35000"/>
                  </a:schemeClr>
                </a:solidFill>
              </a:rPr>
              <a:t>2</a:t>
            </a:r>
          </a:p>
        </p:txBody>
      </p:sp>
      <p:pic>
        <p:nvPicPr>
          <p:cNvPr id="22" name="Picture 21"/>
          <p:cNvPicPr>
            <a:picLocks noChangeAspect="1"/>
          </p:cNvPicPr>
          <p:nvPr/>
        </p:nvPicPr>
        <p:blipFill>
          <a:blip r:embed="rId3"/>
          <a:stretch>
            <a:fillRect/>
          </a:stretch>
        </p:blipFill>
        <p:spPr>
          <a:xfrm>
            <a:off x="11100150" y="130979"/>
            <a:ext cx="919804" cy="913631"/>
          </a:xfrm>
          <a:prstGeom prst="rect">
            <a:avLst/>
          </a:prstGeom>
        </p:spPr>
      </p:pic>
      <p:pic>
        <p:nvPicPr>
          <p:cNvPr id="13" name="Picture 1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24024" b="74460" l="27288" r="72519"/>
                    </a14:imgEffect>
                  </a14:imgLayer>
                </a14:imgProps>
              </a:ext>
              <a:ext uri="{28A0092B-C50C-407E-A947-70E740481C1C}">
                <a14:useLocalDpi xmlns:a14="http://schemas.microsoft.com/office/drawing/2010/main" val="0"/>
              </a:ext>
            </a:extLst>
          </a:blip>
          <a:srcRect l="30292" t="22222" r="27015" b="33950"/>
          <a:stretch/>
        </p:blipFill>
        <p:spPr>
          <a:xfrm rot="457140">
            <a:off x="561483" y="1971166"/>
            <a:ext cx="2787617" cy="2448580"/>
          </a:xfrm>
          <a:prstGeom prst="rect">
            <a:avLst/>
          </a:prstGeom>
        </p:spPr>
      </p:pic>
      <p:pic>
        <p:nvPicPr>
          <p:cNvPr id="8" name="Picture 7"/>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852971" y="3720309"/>
            <a:ext cx="781094" cy="781094"/>
          </a:xfrm>
          <a:prstGeom prst="rect">
            <a:avLst/>
          </a:prstGeom>
        </p:spPr>
      </p:pic>
      <p:sp>
        <p:nvSpPr>
          <p:cNvPr id="14" name="Rectangle 13"/>
          <p:cNvSpPr/>
          <p:nvPr/>
        </p:nvSpPr>
        <p:spPr>
          <a:xfrm>
            <a:off x="2927987" y="5025084"/>
            <a:ext cx="4149969" cy="742048"/>
          </a:xfrm>
          <a:prstGeom prst="rect">
            <a:avLst/>
          </a:prstGeom>
          <a:solidFill>
            <a:schemeClr val="bg1"/>
          </a:solid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23" name="Straight Connector 22"/>
          <p:cNvCxnSpPr/>
          <p:nvPr/>
        </p:nvCxnSpPr>
        <p:spPr>
          <a:xfrm flipV="1">
            <a:off x="617667" y="3829964"/>
            <a:ext cx="271762" cy="18425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Oval 24"/>
          <p:cNvSpPr/>
          <p:nvPr/>
        </p:nvSpPr>
        <p:spPr>
          <a:xfrm rot="3360489">
            <a:off x="312322" y="3984949"/>
            <a:ext cx="546110" cy="9117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8" name="Rectangle 27"/>
          <p:cNvSpPr/>
          <p:nvPr/>
        </p:nvSpPr>
        <p:spPr>
          <a:xfrm rot="16200000">
            <a:off x="3018557" y="4648743"/>
            <a:ext cx="449922" cy="248356"/>
          </a:xfrm>
          <a:prstGeom prst="rect">
            <a:avLst/>
          </a:prstGeom>
          <a:solidFill>
            <a:srgbClr val="00B0F0"/>
          </a:solid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2" name="Rectangle 31"/>
          <p:cNvSpPr/>
          <p:nvPr/>
        </p:nvSpPr>
        <p:spPr>
          <a:xfrm>
            <a:off x="2889068" y="5813688"/>
            <a:ext cx="4150664" cy="369332"/>
          </a:xfrm>
          <a:prstGeom prst="rect">
            <a:avLst/>
          </a:prstGeom>
        </p:spPr>
        <p:txBody>
          <a:bodyPr wrap="square">
            <a:spAutoFit/>
          </a:bodyPr>
          <a:lstStyle/>
          <a:p>
            <a:pPr algn="ctr"/>
            <a:r>
              <a:rPr lang="en-US" dirty="0" smtClean="0"/>
              <a:t>MICROFLUIDIC CHIP</a:t>
            </a:r>
          </a:p>
        </p:txBody>
      </p:sp>
      <p:sp>
        <p:nvSpPr>
          <p:cNvPr id="34" name="Rectangle 33"/>
          <p:cNvSpPr/>
          <p:nvPr/>
        </p:nvSpPr>
        <p:spPr>
          <a:xfrm>
            <a:off x="905014" y="3971005"/>
            <a:ext cx="2154096" cy="369332"/>
          </a:xfrm>
          <a:prstGeom prst="rect">
            <a:avLst/>
          </a:prstGeom>
        </p:spPr>
        <p:txBody>
          <a:bodyPr wrap="square">
            <a:spAutoFit/>
          </a:bodyPr>
          <a:lstStyle/>
          <a:p>
            <a:pPr algn="ctr"/>
            <a:r>
              <a:rPr lang="en-US" dirty="0" smtClean="0"/>
              <a:t>µL VOLUMES</a:t>
            </a:r>
          </a:p>
        </p:txBody>
      </p:sp>
      <p:sp>
        <p:nvSpPr>
          <p:cNvPr id="40" name="Oval Callout 39"/>
          <p:cNvSpPr/>
          <p:nvPr/>
        </p:nvSpPr>
        <p:spPr>
          <a:xfrm>
            <a:off x="4742523" y="2236425"/>
            <a:ext cx="3672612" cy="2091196"/>
          </a:xfrm>
          <a:prstGeom prst="wedgeEllipseCallout">
            <a:avLst>
              <a:gd name="adj1" fmla="val -26889"/>
              <a:gd name="adj2" fmla="val 78084"/>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43" name="Picture 42"/>
          <p:cNvPicPr>
            <a:picLocks noChangeAspect="1"/>
          </p:cNvPicPr>
          <p:nvPr/>
        </p:nvPicPr>
        <p:blipFill rotWithShape="1">
          <a:blip r:embed="rId8" cstate="print">
            <a:extLst>
              <a:ext uri="{28A0092B-C50C-407E-A947-70E740481C1C}">
                <a14:useLocalDpi xmlns:a14="http://schemas.microsoft.com/office/drawing/2010/main" val="0"/>
              </a:ext>
            </a:extLst>
          </a:blip>
          <a:srcRect l="17852" t="9677" r="16338" b="10354"/>
          <a:stretch/>
        </p:blipFill>
        <p:spPr>
          <a:xfrm>
            <a:off x="6758227" y="2568749"/>
            <a:ext cx="1184138" cy="1445465"/>
          </a:xfrm>
          <a:prstGeom prst="roundRect">
            <a:avLst>
              <a:gd name="adj" fmla="val 48758"/>
            </a:avLst>
          </a:prstGeom>
        </p:spPr>
      </p:pic>
      <p:pic>
        <p:nvPicPr>
          <p:cNvPr id="44" name="Picture 43"/>
          <p:cNvPicPr>
            <a:picLocks noChangeAspect="1"/>
          </p:cNvPicPr>
          <p:nvPr/>
        </p:nvPicPr>
        <p:blipFill rotWithShape="1">
          <a:blip r:embed="rId9" cstate="print">
            <a:extLst>
              <a:ext uri="{28A0092B-C50C-407E-A947-70E740481C1C}">
                <a14:useLocalDpi xmlns:a14="http://schemas.microsoft.com/office/drawing/2010/main" val="0"/>
              </a:ext>
            </a:extLst>
          </a:blip>
          <a:srcRect l="20245" t="18445" r="22362" b="25641"/>
          <a:stretch/>
        </p:blipFill>
        <p:spPr>
          <a:xfrm rot="16200000">
            <a:off x="5105312" y="2706757"/>
            <a:ext cx="1290126" cy="1357436"/>
          </a:xfrm>
          <a:prstGeom prst="roundRect">
            <a:avLst>
              <a:gd name="adj" fmla="val 45703"/>
            </a:avLst>
          </a:prstGeom>
        </p:spPr>
      </p:pic>
      <p:sp>
        <p:nvSpPr>
          <p:cNvPr id="46" name="Rectangle 45"/>
          <p:cNvSpPr/>
          <p:nvPr/>
        </p:nvSpPr>
        <p:spPr>
          <a:xfrm>
            <a:off x="499170" y="947879"/>
            <a:ext cx="10297360" cy="1154162"/>
          </a:xfrm>
          <a:prstGeom prst="rect">
            <a:avLst/>
          </a:prstGeom>
        </p:spPr>
        <p:txBody>
          <a:bodyPr wrap="square">
            <a:spAutoFit/>
          </a:bodyPr>
          <a:lstStyle/>
          <a:p>
            <a:pPr algn="just"/>
            <a:r>
              <a:rPr lang="it-IT" sz="2300" b="1" dirty="0" err="1">
                <a:cs typeface="Arial" panose="020B0604020202020204" pitchFamily="34" charset="0"/>
              </a:rPr>
              <a:t>Microfluidics</a:t>
            </a:r>
            <a:r>
              <a:rPr lang="it-IT" sz="2300" b="1" dirty="0">
                <a:cs typeface="Arial" panose="020B0604020202020204" pitchFamily="34" charset="0"/>
              </a:rPr>
              <a:t> </a:t>
            </a:r>
            <a:r>
              <a:rPr lang="en-GB" sz="2300" dirty="0"/>
              <a:t>is the science of manipulating and controlling fluids, usually in the range of microliters to </a:t>
            </a:r>
            <a:r>
              <a:rPr lang="en-GB" sz="2300" dirty="0" smtClean="0"/>
              <a:t>microliters, </a:t>
            </a:r>
            <a:r>
              <a:rPr lang="en-GB" sz="2300" dirty="0"/>
              <a:t>in networks of channels with dimensions from tens to hundreds of </a:t>
            </a:r>
            <a:r>
              <a:rPr lang="en-GB" sz="2300" dirty="0" smtClean="0"/>
              <a:t>micrometres.</a:t>
            </a:r>
            <a:endParaRPr lang="en-US" sz="2300" dirty="0" smtClean="0">
              <a:sym typeface="Wingdings" panose="05000000000000000000" pitchFamily="2" charset="2"/>
            </a:endParaRPr>
          </a:p>
        </p:txBody>
      </p:sp>
      <p:pic>
        <p:nvPicPr>
          <p:cNvPr id="49" name="Picture 48"/>
          <p:cNvPicPr>
            <a:picLocks noChangeAspect="1"/>
          </p:cNvPicPr>
          <p:nvPr/>
        </p:nvPicPr>
        <p:blipFill>
          <a:blip r:embed="rId10" cstate="print">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063518" y="2813659"/>
            <a:ext cx="360000" cy="360000"/>
          </a:xfrm>
          <a:prstGeom prst="rect">
            <a:avLst/>
          </a:prstGeom>
        </p:spPr>
      </p:pic>
      <p:pic>
        <p:nvPicPr>
          <p:cNvPr id="50" name="Picture 49"/>
          <p:cNvPicPr>
            <a:picLocks noChangeAspect="1"/>
          </p:cNvPicPr>
          <p:nvPr/>
        </p:nvPicPr>
        <p:blipFill>
          <a:blip r:embed="rId12" cstate="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973518" y="3214674"/>
            <a:ext cx="540000" cy="540000"/>
          </a:xfrm>
          <a:prstGeom prst="rect">
            <a:avLst/>
          </a:prstGeom>
        </p:spPr>
      </p:pic>
      <p:pic>
        <p:nvPicPr>
          <p:cNvPr id="51" name="Picture 50"/>
          <p:cNvPicPr>
            <a:picLocks noChangeAspect="1"/>
          </p:cNvPicPr>
          <p:nvPr/>
        </p:nvPicPr>
        <p:blipFill>
          <a:blip r:embed="rId14" cstate="print">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117518" y="2472495"/>
            <a:ext cx="252000" cy="252000"/>
          </a:xfrm>
          <a:prstGeom prst="rect">
            <a:avLst/>
          </a:prstGeom>
        </p:spPr>
      </p:pic>
      <p:sp>
        <p:nvSpPr>
          <p:cNvPr id="57" name="Rounded Rectangle 56"/>
          <p:cNvSpPr/>
          <p:nvPr/>
        </p:nvSpPr>
        <p:spPr>
          <a:xfrm>
            <a:off x="8812716" y="4027092"/>
            <a:ext cx="2052000" cy="662145"/>
          </a:xfrm>
          <a:prstGeom prst="roundRect">
            <a:avLst>
              <a:gd name="adj" fmla="val 50000"/>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solidFill>
                  <a:schemeClr val="tx1"/>
                </a:solidFill>
              </a:rPr>
              <a:t>CHEMISTRY</a:t>
            </a:r>
          </a:p>
        </p:txBody>
      </p:sp>
      <p:sp>
        <p:nvSpPr>
          <p:cNvPr id="58" name="Rounded Rectangle 57"/>
          <p:cNvSpPr/>
          <p:nvPr/>
        </p:nvSpPr>
        <p:spPr>
          <a:xfrm>
            <a:off x="9738164" y="3211108"/>
            <a:ext cx="2052000" cy="662145"/>
          </a:xfrm>
          <a:prstGeom prst="roundRect">
            <a:avLst>
              <a:gd name="adj" fmla="val 50000"/>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solidFill>
                  <a:schemeClr val="tx1"/>
                </a:solidFill>
              </a:rPr>
              <a:t>HEALTHCARE</a:t>
            </a:r>
          </a:p>
        </p:txBody>
      </p:sp>
      <p:sp>
        <p:nvSpPr>
          <p:cNvPr id="59" name="Rounded Rectangle 58"/>
          <p:cNvSpPr/>
          <p:nvPr/>
        </p:nvSpPr>
        <p:spPr>
          <a:xfrm>
            <a:off x="8812716" y="2391479"/>
            <a:ext cx="2052000" cy="662145"/>
          </a:xfrm>
          <a:prstGeom prst="roundRect">
            <a:avLst>
              <a:gd name="adj" fmla="val 50000"/>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solidFill>
                  <a:schemeClr val="tx1"/>
                </a:solidFill>
              </a:rPr>
              <a:t>BIOLOGY</a:t>
            </a:r>
          </a:p>
        </p:txBody>
      </p:sp>
      <p:sp>
        <p:nvSpPr>
          <p:cNvPr id="60" name="Rounded Rectangle 59"/>
          <p:cNvSpPr/>
          <p:nvPr/>
        </p:nvSpPr>
        <p:spPr>
          <a:xfrm>
            <a:off x="9738164" y="4842251"/>
            <a:ext cx="2052000" cy="662145"/>
          </a:xfrm>
          <a:prstGeom prst="roundRect">
            <a:avLst>
              <a:gd name="adj" fmla="val 50000"/>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solidFill>
                  <a:schemeClr val="tx1"/>
                </a:solidFill>
              </a:rPr>
              <a:t>DRUG DISCOVERY</a:t>
            </a:r>
          </a:p>
        </p:txBody>
      </p:sp>
      <p:sp>
        <p:nvSpPr>
          <p:cNvPr id="61" name="Rectangle 60"/>
          <p:cNvSpPr/>
          <p:nvPr/>
        </p:nvSpPr>
        <p:spPr>
          <a:xfrm>
            <a:off x="8658298" y="5651400"/>
            <a:ext cx="4777906" cy="446276"/>
          </a:xfrm>
          <a:prstGeom prst="rect">
            <a:avLst/>
          </a:prstGeom>
        </p:spPr>
        <p:txBody>
          <a:bodyPr wrap="square">
            <a:spAutoFit/>
          </a:bodyPr>
          <a:lstStyle/>
          <a:p>
            <a:pPr algn="just"/>
            <a:r>
              <a:rPr lang="it-IT" sz="2200" b="1" dirty="0" smtClean="0">
                <a:cs typeface="Arial" panose="020B0604020202020204" pitchFamily="34" charset="0"/>
              </a:rPr>
              <a:t>… AND MANY OTHERS!</a:t>
            </a:r>
            <a:endParaRPr lang="en-US" sz="2200" dirty="0" smtClean="0">
              <a:sym typeface="Wingdings" panose="05000000000000000000" pitchFamily="2" charset="2"/>
            </a:endParaRPr>
          </a:p>
        </p:txBody>
      </p:sp>
      <p:sp>
        <p:nvSpPr>
          <p:cNvPr id="62" name="Rectangle 61"/>
          <p:cNvSpPr/>
          <p:nvPr/>
        </p:nvSpPr>
        <p:spPr>
          <a:xfrm>
            <a:off x="8816727" y="1856593"/>
            <a:ext cx="2973437" cy="446276"/>
          </a:xfrm>
          <a:prstGeom prst="rect">
            <a:avLst/>
          </a:prstGeom>
        </p:spPr>
        <p:txBody>
          <a:bodyPr wrap="square">
            <a:spAutoFit/>
          </a:bodyPr>
          <a:lstStyle/>
          <a:p>
            <a:pPr algn="ctr"/>
            <a:r>
              <a:rPr lang="it-IT" sz="2200" b="1" dirty="0" smtClean="0">
                <a:cs typeface="Arial" panose="020B0604020202020204" pitchFamily="34" charset="0"/>
              </a:rPr>
              <a:t>APPLICATIONS</a:t>
            </a:r>
            <a:endParaRPr lang="en-US" sz="2200" dirty="0" smtClean="0">
              <a:sym typeface="Wingdings" panose="05000000000000000000" pitchFamily="2" charset="2"/>
            </a:endParaRPr>
          </a:p>
        </p:txBody>
      </p:sp>
    </p:spTree>
    <p:extLst>
      <p:ext uri="{BB962C8B-B14F-4D97-AF65-F5344CB8AC3E}">
        <p14:creationId xmlns:p14="http://schemas.microsoft.com/office/powerpoint/2010/main" val="293814106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0A7A6B7-50DA-6F4F-B7A2-8C2BBEA3142A}"/>
              </a:ext>
            </a:extLst>
          </p:cNvPr>
          <p:cNvSpPr/>
          <p:nvPr/>
        </p:nvSpPr>
        <p:spPr>
          <a:xfrm>
            <a:off x="10270832" y="3215579"/>
            <a:ext cx="1296416" cy="27144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642" t="8214" r="1961" b="8976"/>
          <a:stretch/>
        </p:blipFill>
        <p:spPr>
          <a:xfrm flipH="1">
            <a:off x="7029304" y="402124"/>
            <a:ext cx="3744204" cy="2323065"/>
          </a:xfrm>
          <a:prstGeom prst="rect">
            <a:avLst/>
          </a:prstGeom>
        </p:spPr>
      </p:pic>
      <p:sp>
        <p:nvSpPr>
          <p:cNvPr id="10" name="TextBox 9"/>
          <p:cNvSpPr txBox="1"/>
          <p:nvPr/>
        </p:nvSpPr>
        <p:spPr>
          <a:xfrm>
            <a:off x="586114" y="108900"/>
            <a:ext cx="8662736" cy="677108"/>
          </a:xfrm>
          <a:prstGeom prst="rect">
            <a:avLst/>
          </a:prstGeom>
          <a:noFill/>
        </p:spPr>
        <p:txBody>
          <a:bodyPr wrap="square" rtlCol="0">
            <a:spAutoFit/>
          </a:bodyPr>
          <a:lstStyle/>
          <a:p>
            <a:r>
              <a:rPr lang="en-US" sz="3800" u="sng" dirty="0" smtClean="0">
                <a:solidFill>
                  <a:srgbClr val="A50021"/>
                </a:solidFill>
              </a:rPr>
              <a:t>Goal of the work</a:t>
            </a:r>
            <a:endParaRPr lang="en-US" sz="3800" u="sng" dirty="0">
              <a:solidFill>
                <a:srgbClr val="A50021"/>
              </a:solidFill>
            </a:endParaRPr>
          </a:p>
        </p:txBody>
      </p:sp>
      <p:sp>
        <p:nvSpPr>
          <p:cNvPr id="48" name="TextBox 47"/>
          <p:cNvSpPr txBox="1"/>
          <p:nvPr/>
        </p:nvSpPr>
        <p:spPr>
          <a:xfrm>
            <a:off x="11675153" y="6334315"/>
            <a:ext cx="598714" cy="400110"/>
          </a:xfrm>
          <a:prstGeom prst="rect">
            <a:avLst/>
          </a:prstGeom>
          <a:noFill/>
        </p:spPr>
        <p:txBody>
          <a:bodyPr wrap="square" rtlCol="0">
            <a:spAutoFit/>
          </a:bodyPr>
          <a:lstStyle/>
          <a:p>
            <a:r>
              <a:rPr lang="it-IT" sz="2000" dirty="0">
                <a:solidFill>
                  <a:schemeClr val="tx1">
                    <a:lumMod val="65000"/>
                    <a:lumOff val="35000"/>
                  </a:schemeClr>
                </a:solidFill>
              </a:rPr>
              <a:t>3</a:t>
            </a:r>
          </a:p>
        </p:txBody>
      </p:sp>
      <p:pic>
        <p:nvPicPr>
          <p:cNvPr id="49" name="Picture 48"/>
          <p:cNvPicPr>
            <a:picLocks noChangeAspect="1"/>
          </p:cNvPicPr>
          <p:nvPr/>
        </p:nvPicPr>
        <p:blipFill>
          <a:blip r:embed="rId4"/>
          <a:stretch>
            <a:fillRect/>
          </a:stretch>
        </p:blipFill>
        <p:spPr>
          <a:xfrm>
            <a:off x="11100150" y="130979"/>
            <a:ext cx="919804" cy="913631"/>
          </a:xfrm>
          <a:prstGeom prst="rect">
            <a:avLst/>
          </a:prstGeom>
        </p:spPr>
      </p:pic>
      <p:pic>
        <p:nvPicPr>
          <p:cNvPr id="7" name="Picture 6"/>
          <p:cNvPicPr>
            <a:picLocks noChangeAspect="1"/>
          </p:cNvPicPr>
          <p:nvPr/>
        </p:nvPicPr>
        <p:blipFill>
          <a:blip r:embed="rId5"/>
          <a:stretch>
            <a:fillRect/>
          </a:stretch>
        </p:blipFill>
        <p:spPr>
          <a:xfrm>
            <a:off x="7186246" y="3017827"/>
            <a:ext cx="4788264" cy="2912197"/>
          </a:xfrm>
          <a:prstGeom prst="rect">
            <a:avLst/>
          </a:prstGeom>
          <a:ln>
            <a:solidFill>
              <a:schemeClr val="bg2">
                <a:lumMod val="75000"/>
              </a:schemeClr>
            </a:solidFill>
          </a:ln>
        </p:spPr>
      </p:pic>
      <p:sp>
        <p:nvSpPr>
          <p:cNvPr id="13" name="Rectangle 12"/>
          <p:cNvSpPr/>
          <p:nvPr/>
        </p:nvSpPr>
        <p:spPr>
          <a:xfrm>
            <a:off x="7278986" y="3082331"/>
            <a:ext cx="1484768" cy="7201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4" name="Picture 13"/>
          <p:cNvPicPr>
            <a:picLocks noChangeAspect="1"/>
          </p:cNvPicPr>
          <p:nvPr/>
        </p:nvPicPr>
        <p:blipFill>
          <a:blip r:embed="rId6"/>
          <a:stretch>
            <a:fillRect/>
          </a:stretch>
        </p:blipFill>
        <p:spPr>
          <a:xfrm>
            <a:off x="7209765" y="3065113"/>
            <a:ext cx="1753166" cy="457587"/>
          </a:xfrm>
          <a:prstGeom prst="rect">
            <a:avLst/>
          </a:prstGeom>
        </p:spPr>
      </p:pic>
      <p:sp>
        <p:nvSpPr>
          <p:cNvPr id="17" name="Rectangle 16"/>
          <p:cNvSpPr/>
          <p:nvPr/>
        </p:nvSpPr>
        <p:spPr>
          <a:xfrm>
            <a:off x="417282" y="4094289"/>
            <a:ext cx="6807112" cy="1369606"/>
          </a:xfrm>
          <a:prstGeom prst="rect">
            <a:avLst/>
          </a:prstGeom>
        </p:spPr>
        <p:txBody>
          <a:bodyPr wrap="square">
            <a:spAutoFit/>
          </a:bodyPr>
          <a:lstStyle/>
          <a:p>
            <a:r>
              <a:rPr lang="en-US" sz="2000" b="1" dirty="0" smtClean="0"/>
              <a:t>In </a:t>
            </a:r>
            <a:r>
              <a:rPr lang="en-US" sz="2000" b="1" dirty="0"/>
              <a:t>previous works</a:t>
            </a:r>
            <a:r>
              <a:rPr lang="en-US" sz="2000" dirty="0"/>
              <a:t>, we exploited </a:t>
            </a:r>
            <a:r>
              <a:rPr lang="en-US" sz="2000" dirty="0" smtClean="0"/>
              <a:t>micro-capillaries to </a:t>
            </a:r>
            <a:r>
              <a:rPr lang="en-US" sz="2000" dirty="0"/>
              <a:t>measure the real part of the refractive </a:t>
            </a:r>
            <a:r>
              <a:rPr lang="en-US" sz="2000" dirty="0" smtClean="0"/>
              <a:t>index:</a:t>
            </a:r>
          </a:p>
          <a:p>
            <a:pPr marL="285750" indent="-285750">
              <a:buFontTx/>
              <a:buChar char="-"/>
            </a:pPr>
            <a:r>
              <a:rPr lang="en-US" sz="2150" dirty="0"/>
              <a:t>s</a:t>
            </a:r>
            <a:r>
              <a:rPr lang="en-US" sz="2150" dirty="0" smtClean="0"/>
              <a:t>pectral reflectometry</a:t>
            </a:r>
            <a:r>
              <a:rPr lang="en-US" sz="2150" baseline="30000" dirty="0" smtClean="0"/>
              <a:t>#</a:t>
            </a:r>
            <a:r>
              <a:rPr lang="en-US" sz="2150" dirty="0" smtClean="0"/>
              <a:t> (detection of optical resonances)</a:t>
            </a:r>
          </a:p>
          <a:p>
            <a:pPr marL="285750" indent="-285750">
              <a:buFontTx/>
              <a:buChar char="-"/>
            </a:pPr>
            <a:r>
              <a:rPr lang="en-US" sz="2150" dirty="0"/>
              <a:t>s</a:t>
            </a:r>
            <a:r>
              <a:rPr lang="en-US" sz="2150" dirty="0" smtClean="0"/>
              <a:t>pectral shift interferometry</a:t>
            </a:r>
            <a:r>
              <a:rPr lang="en-US" sz="2150" baseline="30000" dirty="0" smtClean="0"/>
              <a:t>$</a:t>
            </a:r>
            <a:endParaRPr lang="it-IT" sz="2150" baseline="30000" dirty="0">
              <a:cs typeface="Arial" panose="020B0604020202020204" pitchFamily="34" charset="0"/>
            </a:endParaRPr>
          </a:p>
        </p:txBody>
      </p:sp>
      <p:sp>
        <p:nvSpPr>
          <p:cNvPr id="18" name="Rectangle 17"/>
          <p:cNvSpPr/>
          <p:nvPr/>
        </p:nvSpPr>
        <p:spPr>
          <a:xfrm>
            <a:off x="3727315" y="6127776"/>
            <a:ext cx="6475542" cy="615553"/>
          </a:xfrm>
          <a:prstGeom prst="rect">
            <a:avLst/>
          </a:prstGeom>
        </p:spPr>
        <p:txBody>
          <a:bodyPr wrap="square">
            <a:spAutoFit/>
          </a:bodyPr>
          <a:lstStyle/>
          <a:p>
            <a:r>
              <a:rPr lang="en-US" sz="1700" baseline="30000" dirty="0" smtClean="0"/>
              <a:t>#</a:t>
            </a:r>
            <a:r>
              <a:rPr lang="it-IT" sz="1700" dirty="0" err="1" smtClean="0"/>
              <a:t>Rigamonti</a:t>
            </a:r>
            <a:r>
              <a:rPr lang="it-IT" sz="1700" dirty="0" smtClean="0"/>
              <a:t> et al., </a:t>
            </a:r>
            <a:r>
              <a:rPr lang="it-IT" sz="1700" i="1" dirty="0" err="1"/>
              <a:t>Biomed</a:t>
            </a:r>
            <a:r>
              <a:rPr lang="it-IT" sz="1700" i="1" dirty="0"/>
              <a:t>. </a:t>
            </a:r>
            <a:r>
              <a:rPr lang="it-IT" sz="1700" i="1" dirty="0" err="1"/>
              <a:t>Opt</a:t>
            </a:r>
            <a:r>
              <a:rPr lang="it-IT" sz="1700" i="1" dirty="0"/>
              <a:t>. Express </a:t>
            </a:r>
            <a:r>
              <a:rPr lang="it-IT" sz="1700" b="1" dirty="0"/>
              <a:t>2017</a:t>
            </a:r>
            <a:r>
              <a:rPr lang="it-IT" sz="1700" dirty="0"/>
              <a:t>, </a:t>
            </a:r>
            <a:r>
              <a:rPr lang="it-IT" sz="1700" i="1" dirty="0"/>
              <a:t>8</a:t>
            </a:r>
            <a:r>
              <a:rPr lang="it-IT" sz="1700" dirty="0"/>
              <a:t>, </a:t>
            </a:r>
            <a:r>
              <a:rPr lang="it-IT" sz="1700" dirty="0" smtClean="0"/>
              <a:t>4438</a:t>
            </a:r>
          </a:p>
          <a:p>
            <a:r>
              <a:rPr lang="en-US" baseline="30000" dirty="0" smtClean="0"/>
              <a:t>$</a:t>
            </a:r>
            <a:r>
              <a:rPr lang="it-IT" sz="1700" dirty="0" smtClean="0"/>
              <a:t>Bello et al., </a:t>
            </a:r>
            <a:r>
              <a:rPr lang="it-IT" sz="1700" i="1" dirty="0" err="1"/>
              <a:t>Sensors</a:t>
            </a:r>
            <a:r>
              <a:rPr lang="it-IT" sz="1700" i="1" dirty="0"/>
              <a:t> </a:t>
            </a:r>
            <a:r>
              <a:rPr lang="it-IT" sz="1700" b="1" dirty="0"/>
              <a:t>2020</a:t>
            </a:r>
            <a:r>
              <a:rPr lang="it-IT" sz="1700" dirty="0"/>
              <a:t>, </a:t>
            </a:r>
            <a:r>
              <a:rPr lang="it-IT" sz="1700" i="1" dirty="0"/>
              <a:t>20</a:t>
            </a:r>
            <a:r>
              <a:rPr lang="it-IT" sz="1700" dirty="0"/>
              <a:t>, </a:t>
            </a:r>
            <a:r>
              <a:rPr lang="it-IT" sz="1700" dirty="0" smtClean="0"/>
              <a:t>1043</a:t>
            </a:r>
          </a:p>
        </p:txBody>
      </p:sp>
      <p:sp>
        <p:nvSpPr>
          <p:cNvPr id="20" name="Rectangle 19"/>
          <p:cNvSpPr/>
          <p:nvPr/>
        </p:nvSpPr>
        <p:spPr>
          <a:xfrm>
            <a:off x="499170" y="810598"/>
            <a:ext cx="6386536" cy="1800493"/>
          </a:xfrm>
          <a:prstGeom prst="rect">
            <a:avLst/>
          </a:prstGeom>
        </p:spPr>
        <p:txBody>
          <a:bodyPr wrap="square">
            <a:spAutoFit/>
          </a:bodyPr>
          <a:lstStyle/>
          <a:p>
            <a:pPr algn="ctr"/>
            <a:r>
              <a:rPr lang="en-US" sz="2000" b="1" dirty="0" smtClean="0">
                <a:cs typeface="Arial" panose="020B0604020202020204" pitchFamily="34" charset="0"/>
              </a:rPr>
              <a:t>Rectangular glass micro-capillaries: features</a:t>
            </a:r>
          </a:p>
          <a:p>
            <a:endParaRPr lang="it-IT" sz="800" b="1" dirty="0" smtClean="0">
              <a:cs typeface="Arial" panose="020B0604020202020204" pitchFamily="34" charset="0"/>
            </a:endParaRPr>
          </a:p>
          <a:p>
            <a:pPr marL="257098" indent="-257098">
              <a:buFont typeface="Arial" panose="020B0604020202020204" pitchFamily="34" charset="0"/>
              <a:buChar char="•"/>
            </a:pPr>
            <a:r>
              <a:rPr lang="en-US" sz="2000" dirty="0" smtClean="0">
                <a:cs typeface="Arial" panose="020B0604020202020204" pitchFamily="34" charset="0"/>
              </a:rPr>
              <a:t>Commercially available  low-cost devices.</a:t>
            </a:r>
          </a:p>
          <a:p>
            <a:pPr marL="257098" indent="-257098">
              <a:buFont typeface="Arial" panose="020B0604020202020204" pitchFamily="34" charset="0"/>
              <a:buChar char="•"/>
            </a:pPr>
            <a:r>
              <a:rPr lang="en-US" sz="2000" dirty="0" smtClean="0">
                <a:cs typeface="Arial" panose="020B0604020202020204" pitchFamily="34" charset="0"/>
              </a:rPr>
              <a:t>Reduction of light scattering</a:t>
            </a:r>
            <a:r>
              <a:rPr lang="it-IT" sz="2000" dirty="0" smtClean="0">
                <a:cs typeface="Arial" panose="020B0604020202020204" pitchFamily="34" charset="0"/>
              </a:rPr>
              <a:t>.</a:t>
            </a:r>
          </a:p>
          <a:p>
            <a:pPr marL="257098" indent="-257098">
              <a:buFont typeface="Arial" panose="020B0604020202020204" pitchFamily="34" charset="0"/>
              <a:buChar char="•"/>
            </a:pPr>
            <a:r>
              <a:rPr lang="en-US" sz="2000" dirty="0" smtClean="0">
                <a:cs typeface="Arial" panose="020B0604020202020204" pitchFamily="34" charset="0"/>
              </a:rPr>
              <a:t>Transparency </a:t>
            </a:r>
            <a:r>
              <a:rPr lang="en-US" sz="2000" dirty="0" smtClean="0">
                <a:cs typeface="Arial" panose="020B0604020202020204" pitchFamily="34" charset="0"/>
                <a:sym typeface="Wingdings" panose="05000000000000000000" pitchFamily="2" charset="2"/>
              </a:rPr>
              <a:t></a:t>
            </a:r>
            <a:r>
              <a:rPr lang="en-US" sz="2000" dirty="0" smtClean="0">
                <a:cs typeface="Arial" panose="020B0604020202020204" pitchFamily="34" charset="0"/>
              </a:rPr>
              <a:t> optical detection.</a:t>
            </a:r>
          </a:p>
          <a:p>
            <a:pPr marL="257098" indent="-257098">
              <a:buFont typeface="Arial" panose="020B0604020202020204" pitchFamily="34" charset="0"/>
              <a:buChar char="•"/>
            </a:pPr>
            <a:r>
              <a:rPr lang="en-US" sz="2000" dirty="0" smtClean="0"/>
              <a:t>Micrometric dimensions </a:t>
            </a:r>
            <a:r>
              <a:rPr lang="en-US" sz="2000" dirty="0" smtClean="0">
                <a:sym typeface="Wingdings" panose="05000000000000000000" pitchFamily="2" charset="2"/>
              </a:rPr>
              <a:t> ultra-low volumes of sample.</a:t>
            </a:r>
            <a:endParaRPr lang="it-IT" sz="2000" dirty="0">
              <a:cs typeface="Arial" panose="020B0604020202020204" pitchFamily="34" charset="0"/>
            </a:endParaRPr>
          </a:p>
        </p:txBody>
      </p:sp>
      <p:sp>
        <p:nvSpPr>
          <p:cNvPr id="21" name="Right Arrow 20"/>
          <p:cNvSpPr/>
          <p:nvPr/>
        </p:nvSpPr>
        <p:spPr>
          <a:xfrm rot="5400000">
            <a:off x="3443872" y="2608456"/>
            <a:ext cx="491626" cy="317162"/>
          </a:xfrm>
          <a:prstGeom prst="rightArrow">
            <a:avLst/>
          </a:prstGeom>
          <a:solidFill>
            <a:schemeClr val="bg1"/>
          </a:solidFill>
          <a:ln w="28575">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2" name="Rectangle 21"/>
          <p:cNvSpPr/>
          <p:nvPr/>
        </p:nvSpPr>
        <p:spPr>
          <a:xfrm>
            <a:off x="1055122" y="3014496"/>
            <a:ext cx="5351012" cy="800219"/>
          </a:xfrm>
          <a:prstGeom prst="rect">
            <a:avLst/>
          </a:prstGeom>
        </p:spPr>
        <p:txBody>
          <a:bodyPr wrap="square">
            <a:spAutoFit/>
          </a:bodyPr>
          <a:lstStyle/>
          <a:p>
            <a:pPr algn="ctr"/>
            <a:r>
              <a:rPr lang="it-IT" sz="2300" b="1" dirty="0" smtClean="0">
                <a:solidFill>
                  <a:srgbClr val="00B050"/>
                </a:solidFill>
                <a:cs typeface="Arial" panose="020B0604020202020204" pitchFamily="34" charset="0"/>
              </a:rPr>
              <a:t>PERFECT DEVICES</a:t>
            </a:r>
          </a:p>
          <a:p>
            <a:pPr algn="ctr"/>
            <a:r>
              <a:rPr lang="it-IT" sz="2300" b="1" dirty="0" smtClean="0">
                <a:solidFill>
                  <a:srgbClr val="00B050"/>
                </a:solidFill>
                <a:cs typeface="Arial" panose="020B0604020202020204" pitchFamily="34" charset="0"/>
              </a:rPr>
              <a:t>FOR MICRO-OPTO-FLUIDIC SENSING!</a:t>
            </a:r>
            <a:endParaRPr lang="it-IT" sz="2300" b="1" dirty="0">
              <a:solidFill>
                <a:srgbClr val="00B050"/>
              </a:solidFill>
              <a:cs typeface="Arial" panose="020B0604020202020204" pitchFamily="34" charset="0"/>
            </a:endParaRPr>
          </a:p>
        </p:txBody>
      </p:sp>
      <p:pic>
        <p:nvPicPr>
          <p:cNvPr id="23" name="Picture 22"/>
          <p:cNvPicPr>
            <a:picLocks noChangeAspect="1"/>
          </p:cNvPicPr>
          <p:nvPr/>
        </p:nvPicPr>
        <p:blipFill rotWithShape="1">
          <a:blip r:embed="rId7" cstate="print">
            <a:extLst>
              <a:ext uri="{28A0092B-C50C-407E-A947-70E740481C1C}">
                <a14:useLocalDpi xmlns:a14="http://schemas.microsoft.com/office/drawing/2010/main" val="0"/>
              </a:ext>
            </a:extLst>
          </a:blip>
          <a:srcRect b="8230"/>
          <a:stretch/>
        </p:blipFill>
        <p:spPr>
          <a:xfrm>
            <a:off x="692170" y="3054605"/>
            <a:ext cx="726451" cy="720000"/>
          </a:xfrm>
          <a:prstGeom prst="rect">
            <a:avLst/>
          </a:prstGeom>
        </p:spPr>
      </p:pic>
    </p:spTree>
    <p:extLst>
      <p:ext uri="{BB962C8B-B14F-4D97-AF65-F5344CB8AC3E}">
        <p14:creationId xmlns:p14="http://schemas.microsoft.com/office/powerpoint/2010/main" val="16251770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0A7A6B7-50DA-6F4F-B7A2-8C2BBEA3142A}"/>
              </a:ext>
            </a:extLst>
          </p:cNvPr>
          <p:cNvSpPr/>
          <p:nvPr/>
        </p:nvSpPr>
        <p:spPr>
          <a:xfrm>
            <a:off x="10270832" y="3215579"/>
            <a:ext cx="1296416" cy="27144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642" t="8214" r="1961" b="8976"/>
          <a:stretch/>
        </p:blipFill>
        <p:spPr>
          <a:xfrm flipH="1">
            <a:off x="7029304" y="402124"/>
            <a:ext cx="3744204" cy="2323065"/>
          </a:xfrm>
          <a:prstGeom prst="rect">
            <a:avLst/>
          </a:prstGeom>
        </p:spPr>
      </p:pic>
      <p:sp>
        <p:nvSpPr>
          <p:cNvPr id="2" name="Rectangle 1"/>
          <p:cNvSpPr/>
          <p:nvPr/>
        </p:nvSpPr>
        <p:spPr>
          <a:xfrm>
            <a:off x="499170" y="810598"/>
            <a:ext cx="6386536" cy="1800493"/>
          </a:xfrm>
          <a:prstGeom prst="rect">
            <a:avLst/>
          </a:prstGeom>
        </p:spPr>
        <p:txBody>
          <a:bodyPr wrap="square">
            <a:spAutoFit/>
          </a:bodyPr>
          <a:lstStyle/>
          <a:p>
            <a:pPr algn="ctr"/>
            <a:r>
              <a:rPr lang="en-US" sz="2000" b="1" dirty="0" smtClean="0">
                <a:cs typeface="Arial" panose="020B0604020202020204" pitchFamily="34" charset="0"/>
              </a:rPr>
              <a:t>Rectangular glass micro-capillaries: features</a:t>
            </a:r>
          </a:p>
          <a:p>
            <a:endParaRPr lang="it-IT" sz="800" b="1" dirty="0" smtClean="0">
              <a:cs typeface="Arial" panose="020B0604020202020204" pitchFamily="34" charset="0"/>
            </a:endParaRPr>
          </a:p>
          <a:p>
            <a:pPr marL="257098" indent="-257098">
              <a:buFont typeface="Arial" panose="020B0604020202020204" pitchFamily="34" charset="0"/>
              <a:buChar char="•"/>
            </a:pPr>
            <a:r>
              <a:rPr lang="en-US" sz="2000" dirty="0" smtClean="0">
                <a:cs typeface="Arial" panose="020B0604020202020204" pitchFamily="34" charset="0"/>
              </a:rPr>
              <a:t>Commercially available  low-cost devices.</a:t>
            </a:r>
          </a:p>
          <a:p>
            <a:pPr marL="257098" indent="-257098">
              <a:buFont typeface="Arial" panose="020B0604020202020204" pitchFamily="34" charset="0"/>
              <a:buChar char="•"/>
            </a:pPr>
            <a:r>
              <a:rPr lang="en-US" sz="2000" dirty="0" smtClean="0">
                <a:cs typeface="Arial" panose="020B0604020202020204" pitchFamily="34" charset="0"/>
              </a:rPr>
              <a:t>Reduction of light scattering</a:t>
            </a:r>
            <a:r>
              <a:rPr lang="it-IT" sz="2000" dirty="0" smtClean="0">
                <a:cs typeface="Arial" panose="020B0604020202020204" pitchFamily="34" charset="0"/>
              </a:rPr>
              <a:t>.</a:t>
            </a:r>
          </a:p>
          <a:p>
            <a:pPr marL="257098" indent="-257098">
              <a:buFont typeface="Arial" panose="020B0604020202020204" pitchFamily="34" charset="0"/>
              <a:buChar char="•"/>
            </a:pPr>
            <a:r>
              <a:rPr lang="en-US" sz="2000" dirty="0" smtClean="0">
                <a:cs typeface="Arial" panose="020B0604020202020204" pitchFamily="34" charset="0"/>
              </a:rPr>
              <a:t>Transparency </a:t>
            </a:r>
            <a:r>
              <a:rPr lang="en-US" sz="2000" dirty="0" smtClean="0">
                <a:cs typeface="Arial" panose="020B0604020202020204" pitchFamily="34" charset="0"/>
                <a:sym typeface="Wingdings" panose="05000000000000000000" pitchFamily="2" charset="2"/>
              </a:rPr>
              <a:t></a:t>
            </a:r>
            <a:r>
              <a:rPr lang="en-US" sz="2000" dirty="0" smtClean="0">
                <a:cs typeface="Arial" panose="020B0604020202020204" pitchFamily="34" charset="0"/>
              </a:rPr>
              <a:t> optical detection.</a:t>
            </a:r>
          </a:p>
          <a:p>
            <a:pPr marL="257098" indent="-257098">
              <a:buFont typeface="Arial" panose="020B0604020202020204" pitchFamily="34" charset="0"/>
              <a:buChar char="•"/>
            </a:pPr>
            <a:r>
              <a:rPr lang="en-US" sz="2000" dirty="0" smtClean="0"/>
              <a:t>Micrometric dimensions </a:t>
            </a:r>
            <a:r>
              <a:rPr lang="en-US" sz="2000" dirty="0" smtClean="0">
                <a:sym typeface="Wingdings" panose="05000000000000000000" pitchFamily="2" charset="2"/>
              </a:rPr>
              <a:t> ultra-low volumes of sample.</a:t>
            </a:r>
            <a:endParaRPr lang="it-IT" sz="2000" dirty="0">
              <a:cs typeface="Arial" panose="020B0604020202020204" pitchFamily="34" charset="0"/>
            </a:endParaRPr>
          </a:p>
        </p:txBody>
      </p:sp>
      <p:sp>
        <p:nvSpPr>
          <p:cNvPr id="3" name="Rectangle 2"/>
          <p:cNvSpPr/>
          <p:nvPr/>
        </p:nvSpPr>
        <p:spPr>
          <a:xfrm>
            <a:off x="271855" y="4855491"/>
            <a:ext cx="1824136" cy="769441"/>
          </a:xfrm>
          <a:prstGeom prst="rect">
            <a:avLst/>
          </a:prstGeom>
        </p:spPr>
        <p:txBody>
          <a:bodyPr wrap="square">
            <a:spAutoFit/>
          </a:bodyPr>
          <a:lstStyle/>
          <a:p>
            <a:pPr algn="ctr"/>
            <a:r>
              <a:rPr lang="en-US" sz="2200" b="1" dirty="0" smtClean="0"/>
              <a:t>Hence,</a:t>
            </a:r>
          </a:p>
          <a:p>
            <a:pPr algn="ctr"/>
            <a:r>
              <a:rPr lang="en-US" sz="2200" b="1" dirty="0"/>
              <a:t>i</a:t>
            </a:r>
            <a:r>
              <a:rPr lang="en-US" sz="2200" b="1" dirty="0" smtClean="0"/>
              <a:t>n this work</a:t>
            </a:r>
            <a:endParaRPr lang="en-US" sz="2200" b="1" dirty="0"/>
          </a:p>
        </p:txBody>
      </p:sp>
      <p:sp>
        <p:nvSpPr>
          <p:cNvPr id="10" name="TextBox 9"/>
          <p:cNvSpPr txBox="1"/>
          <p:nvPr/>
        </p:nvSpPr>
        <p:spPr>
          <a:xfrm>
            <a:off x="586114" y="108900"/>
            <a:ext cx="8662736" cy="677108"/>
          </a:xfrm>
          <a:prstGeom prst="rect">
            <a:avLst/>
          </a:prstGeom>
          <a:noFill/>
        </p:spPr>
        <p:txBody>
          <a:bodyPr wrap="square" rtlCol="0">
            <a:spAutoFit/>
          </a:bodyPr>
          <a:lstStyle/>
          <a:p>
            <a:r>
              <a:rPr lang="en-US" sz="3800" u="sng" dirty="0" smtClean="0">
                <a:solidFill>
                  <a:srgbClr val="A50021"/>
                </a:solidFill>
              </a:rPr>
              <a:t>Goal of the work</a:t>
            </a:r>
            <a:endParaRPr lang="en-US" sz="3800" u="sng" dirty="0">
              <a:solidFill>
                <a:srgbClr val="A50021"/>
              </a:solidFill>
            </a:endParaRPr>
          </a:p>
        </p:txBody>
      </p:sp>
      <p:sp>
        <p:nvSpPr>
          <p:cNvPr id="11" name="Right Arrow 10"/>
          <p:cNvSpPr/>
          <p:nvPr/>
        </p:nvSpPr>
        <p:spPr>
          <a:xfrm>
            <a:off x="2058486" y="5081630"/>
            <a:ext cx="627335" cy="317162"/>
          </a:xfrm>
          <a:prstGeom prst="rightArrow">
            <a:avLst/>
          </a:prstGeom>
          <a:solidFill>
            <a:schemeClr val="bg1"/>
          </a:solidFill>
          <a:ln w="28575">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Rectangle 11"/>
          <p:cNvSpPr/>
          <p:nvPr/>
        </p:nvSpPr>
        <p:spPr>
          <a:xfrm>
            <a:off x="2919761" y="4455381"/>
            <a:ext cx="3972843" cy="1569660"/>
          </a:xfrm>
          <a:prstGeom prst="rect">
            <a:avLst/>
          </a:prstGeom>
          <a:ln w="57150">
            <a:solidFill>
              <a:srgbClr val="CC0000"/>
            </a:solidFill>
          </a:ln>
        </p:spPr>
        <p:txBody>
          <a:bodyPr wrap="square">
            <a:spAutoFit/>
          </a:bodyPr>
          <a:lstStyle/>
          <a:p>
            <a:pPr algn="ctr"/>
            <a:r>
              <a:rPr lang="en-US" sz="2400" dirty="0"/>
              <a:t>w</a:t>
            </a:r>
            <a:r>
              <a:rPr lang="en-US" sz="2400" dirty="0" smtClean="0"/>
              <a:t>e exploit micro-capillaries</a:t>
            </a:r>
          </a:p>
          <a:p>
            <a:pPr algn="ctr"/>
            <a:r>
              <a:rPr lang="en-US" sz="2400" dirty="0" smtClean="0"/>
              <a:t>for recognition of fluids</a:t>
            </a:r>
          </a:p>
          <a:p>
            <a:pPr algn="ctr"/>
            <a:r>
              <a:rPr lang="en-US" sz="2400" dirty="0" smtClean="0"/>
              <a:t>based on spectroscopy</a:t>
            </a:r>
          </a:p>
          <a:p>
            <a:pPr algn="ctr"/>
            <a:r>
              <a:rPr lang="en-US" sz="2400" dirty="0" smtClean="0"/>
              <a:t>in the near infrared region</a:t>
            </a:r>
            <a:endParaRPr lang="en-US" sz="2400" dirty="0"/>
          </a:p>
        </p:txBody>
      </p:sp>
      <p:sp>
        <p:nvSpPr>
          <p:cNvPr id="48" name="TextBox 47"/>
          <p:cNvSpPr txBox="1"/>
          <p:nvPr/>
        </p:nvSpPr>
        <p:spPr>
          <a:xfrm>
            <a:off x="11675153" y="6334315"/>
            <a:ext cx="598714" cy="400110"/>
          </a:xfrm>
          <a:prstGeom prst="rect">
            <a:avLst/>
          </a:prstGeom>
          <a:noFill/>
        </p:spPr>
        <p:txBody>
          <a:bodyPr wrap="square" rtlCol="0">
            <a:spAutoFit/>
          </a:bodyPr>
          <a:lstStyle/>
          <a:p>
            <a:r>
              <a:rPr lang="it-IT" sz="2000" dirty="0">
                <a:solidFill>
                  <a:schemeClr val="tx1">
                    <a:lumMod val="65000"/>
                    <a:lumOff val="35000"/>
                  </a:schemeClr>
                </a:solidFill>
              </a:rPr>
              <a:t>3</a:t>
            </a:r>
          </a:p>
        </p:txBody>
      </p:sp>
      <p:pic>
        <p:nvPicPr>
          <p:cNvPr id="49" name="Picture 48"/>
          <p:cNvPicPr>
            <a:picLocks noChangeAspect="1"/>
          </p:cNvPicPr>
          <p:nvPr/>
        </p:nvPicPr>
        <p:blipFill>
          <a:blip r:embed="rId4"/>
          <a:stretch>
            <a:fillRect/>
          </a:stretch>
        </p:blipFill>
        <p:spPr>
          <a:xfrm>
            <a:off x="11100150" y="130979"/>
            <a:ext cx="919804" cy="913631"/>
          </a:xfrm>
          <a:prstGeom prst="rect">
            <a:avLst/>
          </a:prstGeom>
        </p:spPr>
      </p:pic>
      <p:pic>
        <p:nvPicPr>
          <p:cNvPr id="7" name="Picture 6"/>
          <p:cNvPicPr>
            <a:picLocks noChangeAspect="1"/>
          </p:cNvPicPr>
          <p:nvPr/>
        </p:nvPicPr>
        <p:blipFill>
          <a:blip r:embed="rId5"/>
          <a:stretch>
            <a:fillRect/>
          </a:stretch>
        </p:blipFill>
        <p:spPr>
          <a:xfrm>
            <a:off x="7186246" y="3017827"/>
            <a:ext cx="4788264" cy="2912197"/>
          </a:xfrm>
          <a:prstGeom prst="rect">
            <a:avLst/>
          </a:prstGeom>
          <a:ln>
            <a:solidFill>
              <a:schemeClr val="bg2">
                <a:lumMod val="75000"/>
              </a:schemeClr>
            </a:solidFill>
          </a:ln>
        </p:spPr>
      </p:pic>
      <p:sp>
        <p:nvSpPr>
          <p:cNvPr id="13" name="Rectangle 12"/>
          <p:cNvSpPr/>
          <p:nvPr/>
        </p:nvSpPr>
        <p:spPr>
          <a:xfrm>
            <a:off x="7278986" y="3082331"/>
            <a:ext cx="1484768" cy="7201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4" name="Picture 13"/>
          <p:cNvPicPr>
            <a:picLocks noChangeAspect="1"/>
          </p:cNvPicPr>
          <p:nvPr/>
        </p:nvPicPr>
        <p:blipFill>
          <a:blip r:embed="rId6"/>
          <a:stretch>
            <a:fillRect/>
          </a:stretch>
        </p:blipFill>
        <p:spPr>
          <a:xfrm>
            <a:off x="7209765" y="3065113"/>
            <a:ext cx="1753166" cy="457587"/>
          </a:xfrm>
          <a:prstGeom prst="rect">
            <a:avLst/>
          </a:prstGeom>
        </p:spPr>
      </p:pic>
      <p:sp>
        <p:nvSpPr>
          <p:cNvPr id="53" name="Rectangle 52"/>
          <p:cNvSpPr/>
          <p:nvPr/>
        </p:nvSpPr>
        <p:spPr>
          <a:xfrm>
            <a:off x="417282" y="3849334"/>
            <a:ext cx="6408325" cy="461665"/>
          </a:xfrm>
          <a:prstGeom prst="rect">
            <a:avLst/>
          </a:prstGeom>
        </p:spPr>
        <p:txBody>
          <a:bodyPr wrap="square">
            <a:spAutoFit/>
          </a:bodyPr>
          <a:lstStyle/>
          <a:p>
            <a:pPr algn="ctr"/>
            <a:r>
              <a:rPr lang="en-US" sz="2400" b="1" dirty="0" smtClean="0"/>
              <a:t>BUT </a:t>
            </a:r>
            <a:r>
              <a:rPr lang="en-US" sz="2400" u="sng" dirty="0" smtClean="0"/>
              <a:t>refractive index sensing is non-specific!</a:t>
            </a:r>
            <a:endParaRPr lang="it-IT" sz="2400" u="sng" baseline="30000" dirty="0">
              <a:cs typeface="Arial" panose="020B0604020202020204" pitchFamily="34" charset="0"/>
            </a:endParaRPr>
          </a:p>
        </p:txBody>
      </p:sp>
      <p:sp>
        <p:nvSpPr>
          <p:cNvPr id="57" name="Right Arrow 56"/>
          <p:cNvSpPr/>
          <p:nvPr/>
        </p:nvSpPr>
        <p:spPr>
          <a:xfrm rot="5400000">
            <a:off x="3443872" y="2608456"/>
            <a:ext cx="491626" cy="317162"/>
          </a:xfrm>
          <a:prstGeom prst="rightArrow">
            <a:avLst/>
          </a:prstGeom>
          <a:solidFill>
            <a:schemeClr val="bg1"/>
          </a:solidFill>
          <a:ln w="28575">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8" name="Rectangle 57"/>
          <p:cNvSpPr/>
          <p:nvPr/>
        </p:nvSpPr>
        <p:spPr>
          <a:xfrm>
            <a:off x="1055122" y="3014496"/>
            <a:ext cx="5351012" cy="800219"/>
          </a:xfrm>
          <a:prstGeom prst="rect">
            <a:avLst/>
          </a:prstGeom>
        </p:spPr>
        <p:txBody>
          <a:bodyPr wrap="square">
            <a:spAutoFit/>
          </a:bodyPr>
          <a:lstStyle/>
          <a:p>
            <a:pPr algn="ctr"/>
            <a:r>
              <a:rPr lang="it-IT" sz="2300" b="1" dirty="0" smtClean="0">
                <a:solidFill>
                  <a:srgbClr val="00B050"/>
                </a:solidFill>
                <a:cs typeface="Arial" panose="020B0604020202020204" pitchFamily="34" charset="0"/>
              </a:rPr>
              <a:t>PERFECT DEVICES</a:t>
            </a:r>
          </a:p>
          <a:p>
            <a:pPr algn="ctr"/>
            <a:r>
              <a:rPr lang="it-IT" sz="2300" b="1" dirty="0" smtClean="0">
                <a:solidFill>
                  <a:srgbClr val="00B050"/>
                </a:solidFill>
                <a:cs typeface="Arial" panose="020B0604020202020204" pitchFamily="34" charset="0"/>
              </a:rPr>
              <a:t>FOR MICRO-OPTO-FLUIDIC SENSING!</a:t>
            </a:r>
            <a:endParaRPr lang="it-IT" sz="2300" b="1" dirty="0">
              <a:solidFill>
                <a:srgbClr val="00B050"/>
              </a:solidFill>
              <a:cs typeface="Arial" panose="020B0604020202020204" pitchFamily="34" charset="0"/>
            </a:endParaRPr>
          </a:p>
        </p:txBody>
      </p:sp>
      <p:pic>
        <p:nvPicPr>
          <p:cNvPr id="59" name="Picture 58"/>
          <p:cNvPicPr>
            <a:picLocks noChangeAspect="1"/>
          </p:cNvPicPr>
          <p:nvPr/>
        </p:nvPicPr>
        <p:blipFill rotWithShape="1">
          <a:blip r:embed="rId7" cstate="print">
            <a:extLst>
              <a:ext uri="{28A0092B-C50C-407E-A947-70E740481C1C}">
                <a14:useLocalDpi xmlns:a14="http://schemas.microsoft.com/office/drawing/2010/main" val="0"/>
              </a:ext>
            </a:extLst>
          </a:blip>
          <a:srcRect b="8230"/>
          <a:stretch/>
        </p:blipFill>
        <p:spPr>
          <a:xfrm>
            <a:off x="692170" y="3054605"/>
            <a:ext cx="726451" cy="720000"/>
          </a:xfrm>
          <a:prstGeom prst="rect">
            <a:avLst/>
          </a:prstGeom>
        </p:spPr>
      </p:pic>
    </p:spTree>
    <p:extLst>
      <p:ext uri="{BB962C8B-B14F-4D97-AF65-F5344CB8AC3E}">
        <p14:creationId xmlns:p14="http://schemas.microsoft.com/office/powerpoint/2010/main" val="72718908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86114" y="108900"/>
            <a:ext cx="8662736" cy="677108"/>
          </a:xfrm>
          <a:prstGeom prst="rect">
            <a:avLst/>
          </a:prstGeom>
          <a:noFill/>
        </p:spPr>
        <p:txBody>
          <a:bodyPr wrap="square" rtlCol="0">
            <a:spAutoFit/>
          </a:bodyPr>
          <a:lstStyle/>
          <a:p>
            <a:r>
              <a:rPr lang="en-US" sz="3800" u="sng" dirty="0" smtClean="0">
                <a:solidFill>
                  <a:srgbClr val="A50021"/>
                </a:solidFill>
              </a:rPr>
              <a:t>Micro-</a:t>
            </a:r>
            <a:r>
              <a:rPr lang="en-US" sz="3800" u="sng" dirty="0" err="1" smtClean="0">
                <a:solidFill>
                  <a:srgbClr val="A50021"/>
                </a:solidFill>
              </a:rPr>
              <a:t>opto</a:t>
            </a:r>
            <a:r>
              <a:rPr lang="en-US" sz="3800" u="sng" dirty="0" smtClean="0">
                <a:solidFill>
                  <a:srgbClr val="A50021"/>
                </a:solidFill>
              </a:rPr>
              <a:t>-fluidic setup</a:t>
            </a:r>
            <a:endParaRPr lang="en-US" sz="3800" u="sng" dirty="0">
              <a:solidFill>
                <a:srgbClr val="A50021"/>
              </a:solidFill>
            </a:endParaRPr>
          </a:p>
        </p:txBody>
      </p:sp>
      <p:sp>
        <p:nvSpPr>
          <p:cNvPr id="27" name="TextBox 26"/>
          <p:cNvSpPr txBox="1"/>
          <p:nvPr/>
        </p:nvSpPr>
        <p:spPr>
          <a:xfrm>
            <a:off x="11675153" y="6334315"/>
            <a:ext cx="598714" cy="400110"/>
          </a:xfrm>
          <a:prstGeom prst="rect">
            <a:avLst/>
          </a:prstGeom>
          <a:noFill/>
        </p:spPr>
        <p:txBody>
          <a:bodyPr wrap="square" rtlCol="0">
            <a:spAutoFit/>
          </a:bodyPr>
          <a:lstStyle/>
          <a:p>
            <a:r>
              <a:rPr lang="it-IT" sz="2000" dirty="0">
                <a:solidFill>
                  <a:schemeClr val="tx1">
                    <a:lumMod val="65000"/>
                    <a:lumOff val="35000"/>
                  </a:schemeClr>
                </a:solidFill>
              </a:rPr>
              <a:t>4</a:t>
            </a:r>
          </a:p>
        </p:txBody>
      </p:sp>
      <p:sp>
        <p:nvSpPr>
          <p:cNvPr id="29" name="Figura a mano libera 59"/>
          <p:cNvSpPr/>
          <p:nvPr/>
        </p:nvSpPr>
        <p:spPr>
          <a:xfrm rot="1148691" flipH="1">
            <a:off x="6930688" y="1537250"/>
            <a:ext cx="237010" cy="1424459"/>
          </a:xfrm>
          <a:custGeom>
            <a:avLst/>
            <a:gdLst>
              <a:gd name="connsiteX0" fmla="*/ 1464591 w 1810955"/>
              <a:gd name="connsiteY0" fmla="*/ 1551709 h 1551709"/>
              <a:gd name="connsiteX1" fmla="*/ 439355 w 1810955"/>
              <a:gd name="connsiteY1" fmla="*/ 1288473 h 1551709"/>
              <a:gd name="connsiteX2" fmla="*/ 9864 w 1810955"/>
              <a:gd name="connsiteY2" fmla="*/ 637309 h 1551709"/>
              <a:gd name="connsiteX3" fmla="*/ 286955 w 1810955"/>
              <a:gd name="connsiteY3" fmla="*/ 138546 h 1551709"/>
              <a:gd name="connsiteX4" fmla="*/ 1810955 w 1810955"/>
              <a:gd name="connsiteY4" fmla="*/ 0 h 1551709"/>
              <a:gd name="connsiteX5" fmla="*/ 1810955 w 1810955"/>
              <a:gd name="connsiteY5" fmla="*/ 0 h 1551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10955" h="1551709">
                <a:moveTo>
                  <a:pt x="1464591" y="1551709"/>
                </a:moveTo>
                <a:cubicBezTo>
                  <a:pt x="1073200" y="1496291"/>
                  <a:pt x="681809" y="1440873"/>
                  <a:pt x="439355" y="1288473"/>
                </a:cubicBezTo>
                <a:cubicBezTo>
                  <a:pt x="196901" y="1136073"/>
                  <a:pt x="35264" y="828963"/>
                  <a:pt x="9864" y="637309"/>
                </a:cubicBezTo>
                <a:cubicBezTo>
                  <a:pt x="-15536" y="445655"/>
                  <a:pt x="-13227" y="244764"/>
                  <a:pt x="286955" y="138546"/>
                </a:cubicBezTo>
                <a:cubicBezTo>
                  <a:pt x="587137" y="32328"/>
                  <a:pt x="1810955" y="0"/>
                  <a:pt x="1810955" y="0"/>
                </a:cubicBezTo>
                <a:lnTo>
                  <a:pt x="1810955" y="0"/>
                </a:ln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0" name="Memoria ad accesso diretto 4"/>
          <p:cNvSpPr/>
          <p:nvPr/>
        </p:nvSpPr>
        <p:spPr>
          <a:xfrm rot="17426433" flipH="1">
            <a:off x="6483665" y="2775343"/>
            <a:ext cx="711986" cy="408049"/>
          </a:xfrm>
          <a:prstGeom prst="flowChartMagneticDrum">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31" name="Connettore 1 54"/>
          <p:cNvCxnSpPr/>
          <p:nvPr/>
        </p:nvCxnSpPr>
        <p:spPr>
          <a:xfrm>
            <a:off x="8558923" y="3806657"/>
            <a:ext cx="2666" cy="900000"/>
          </a:xfrm>
          <a:prstGeom prst="line">
            <a:avLst/>
          </a:prstGeom>
          <a:ln w="1905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32" name="Rettangolo 9"/>
          <p:cNvSpPr/>
          <p:nvPr/>
        </p:nvSpPr>
        <p:spPr>
          <a:xfrm>
            <a:off x="4664948" y="4568417"/>
            <a:ext cx="2854190" cy="810209"/>
          </a:xfrm>
          <a:prstGeom prst="rect">
            <a:avLst/>
          </a:prstGeom>
          <a:solidFill>
            <a:schemeClr val="bg1">
              <a:lumMod val="50000"/>
            </a:schemeClr>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3" name="Rettangolo 44"/>
          <p:cNvSpPr/>
          <p:nvPr/>
        </p:nvSpPr>
        <p:spPr>
          <a:xfrm>
            <a:off x="5023422" y="4568417"/>
            <a:ext cx="2137257" cy="285985"/>
          </a:xfrm>
          <a:prstGeom prst="rect">
            <a:avLst/>
          </a:prstGeom>
          <a:solidFill>
            <a:srgbClr val="96A4DC"/>
          </a:solidFill>
          <a:ln w="28575">
            <a:solidFill>
              <a:srgbClr val="96A4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4" name="Rettangolo 2"/>
          <p:cNvSpPr/>
          <p:nvPr/>
        </p:nvSpPr>
        <p:spPr>
          <a:xfrm>
            <a:off x="3250611" y="4127362"/>
            <a:ext cx="5735782" cy="449889"/>
          </a:xfrm>
          <a:prstGeom prst="rect">
            <a:avLst/>
          </a:prstGeom>
          <a:solidFill>
            <a:schemeClr val="accent1">
              <a:lumMod val="60000"/>
              <a:lumOff val="40000"/>
            </a:schemeClr>
          </a:solidFill>
          <a:ln w="127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5" name="Rettangolo 27"/>
          <p:cNvSpPr/>
          <p:nvPr/>
        </p:nvSpPr>
        <p:spPr>
          <a:xfrm>
            <a:off x="2946711" y="3881023"/>
            <a:ext cx="387927" cy="10541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6" name="Rettangolo 57"/>
          <p:cNvSpPr/>
          <p:nvPr/>
        </p:nvSpPr>
        <p:spPr>
          <a:xfrm>
            <a:off x="8917390" y="3881023"/>
            <a:ext cx="387927" cy="10541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7" name="CasellaDiTesto 64"/>
          <p:cNvSpPr txBox="1"/>
          <p:nvPr/>
        </p:nvSpPr>
        <p:spPr>
          <a:xfrm>
            <a:off x="3529495" y="4851457"/>
            <a:ext cx="1660795" cy="353943"/>
          </a:xfrm>
          <a:prstGeom prst="rect">
            <a:avLst/>
          </a:prstGeom>
          <a:noFill/>
        </p:spPr>
        <p:txBody>
          <a:bodyPr wrap="square" rtlCol="0">
            <a:spAutoFit/>
          </a:bodyPr>
          <a:lstStyle/>
          <a:p>
            <a:r>
              <a:rPr lang="it-IT" sz="1700" dirty="0"/>
              <a:t>MIRROR</a:t>
            </a:r>
          </a:p>
        </p:txBody>
      </p:sp>
      <p:sp>
        <p:nvSpPr>
          <p:cNvPr id="38" name="CasellaDiTesto 65"/>
          <p:cNvSpPr txBox="1"/>
          <p:nvPr/>
        </p:nvSpPr>
        <p:spPr>
          <a:xfrm>
            <a:off x="6641957" y="3420410"/>
            <a:ext cx="1660795" cy="615553"/>
          </a:xfrm>
          <a:prstGeom prst="rect">
            <a:avLst/>
          </a:prstGeom>
          <a:noFill/>
        </p:spPr>
        <p:txBody>
          <a:bodyPr wrap="square" rtlCol="0">
            <a:spAutoFit/>
          </a:bodyPr>
          <a:lstStyle/>
          <a:p>
            <a:pPr algn="ctr"/>
            <a:r>
              <a:rPr lang="it-IT" sz="1700" dirty="0"/>
              <a:t>CAPILLARY</a:t>
            </a:r>
          </a:p>
          <a:p>
            <a:pPr algn="ctr"/>
            <a:r>
              <a:rPr lang="it-IT" sz="1700" dirty="0"/>
              <a:t>CHANNEL</a:t>
            </a:r>
          </a:p>
        </p:txBody>
      </p:sp>
      <p:cxnSp>
        <p:nvCxnSpPr>
          <p:cNvPr id="39" name="Connettore 1 66"/>
          <p:cNvCxnSpPr/>
          <p:nvPr/>
        </p:nvCxnSpPr>
        <p:spPr>
          <a:xfrm flipV="1">
            <a:off x="4418267" y="4750769"/>
            <a:ext cx="728758" cy="2376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Freccia a destra 75"/>
          <p:cNvSpPr/>
          <p:nvPr/>
        </p:nvSpPr>
        <p:spPr>
          <a:xfrm>
            <a:off x="2644135" y="4182571"/>
            <a:ext cx="547408" cy="321831"/>
          </a:xfrm>
          <a:prstGeom prst="rightArrow">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1" name="Freccia a destra 76"/>
          <p:cNvSpPr/>
          <p:nvPr/>
        </p:nvSpPr>
        <p:spPr>
          <a:xfrm>
            <a:off x="9062964" y="4191390"/>
            <a:ext cx="547408" cy="321831"/>
          </a:xfrm>
          <a:prstGeom prst="rightArrow">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2" name="CasellaDiTesto 77"/>
          <p:cNvSpPr txBox="1"/>
          <p:nvPr/>
        </p:nvSpPr>
        <p:spPr>
          <a:xfrm>
            <a:off x="2452417" y="4474498"/>
            <a:ext cx="1660795" cy="384721"/>
          </a:xfrm>
          <a:prstGeom prst="rect">
            <a:avLst/>
          </a:prstGeom>
          <a:noFill/>
        </p:spPr>
        <p:txBody>
          <a:bodyPr wrap="square" rtlCol="0">
            <a:spAutoFit/>
          </a:bodyPr>
          <a:lstStyle/>
          <a:p>
            <a:r>
              <a:rPr lang="it-IT" sz="1900" dirty="0" err="1"/>
              <a:t>fluid</a:t>
            </a:r>
            <a:r>
              <a:rPr lang="it-IT" sz="1900" dirty="0"/>
              <a:t> IN</a:t>
            </a:r>
          </a:p>
        </p:txBody>
      </p:sp>
      <p:sp>
        <p:nvSpPr>
          <p:cNvPr id="43" name="CasellaDiTesto 78"/>
          <p:cNvSpPr txBox="1"/>
          <p:nvPr/>
        </p:nvSpPr>
        <p:spPr>
          <a:xfrm>
            <a:off x="8906345" y="4474498"/>
            <a:ext cx="1660795" cy="384721"/>
          </a:xfrm>
          <a:prstGeom prst="rect">
            <a:avLst/>
          </a:prstGeom>
          <a:noFill/>
        </p:spPr>
        <p:txBody>
          <a:bodyPr wrap="square" rtlCol="0">
            <a:spAutoFit/>
          </a:bodyPr>
          <a:lstStyle/>
          <a:p>
            <a:r>
              <a:rPr lang="it-IT" sz="1900" dirty="0" err="1"/>
              <a:t>fluid</a:t>
            </a:r>
            <a:r>
              <a:rPr lang="it-IT" sz="1900" dirty="0"/>
              <a:t> OUT</a:t>
            </a:r>
          </a:p>
        </p:txBody>
      </p:sp>
      <p:cxnSp>
        <p:nvCxnSpPr>
          <p:cNvPr id="44" name="Connettore 1 26"/>
          <p:cNvCxnSpPr/>
          <p:nvPr/>
        </p:nvCxnSpPr>
        <p:spPr>
          <a:xfrm flipV="1">
            <a:off x="7120529" y="3975531"/>
            <a:ext cx="206322" cy="36443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5" name="Group 44"/>
          <p:cNvGrpSpPr/>
          <p:nvPr/>
        </p:nvGrpSpPr>
        <p:grpSpPr>
          <a:xfrm>
            <a:off x="2889874" y="5609809"/>
            <a:ext cx="7831184" cy="419743"/>
            <a:chOff x="1542182" y="6110085"/>
            <a:chExt cx="7831184" cy="419743"/>
          </a:xfrm>
        </p:grpSpPr>
        <p:cxnSp>
          <p:nvCxnSpPr>
            <p:cNvPr id="46" name="Connettore 1 36"/>
            <p:cNvCxnSpPr/>
            <p:nvPr/>
          </p:nvCxnSpPr>
          <p:spPr>
            <a:xfrm>
              <a:off x="1542182" y="6322732"/>
              <a:ext cx="468000" cy="14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CasellaDiTesto 11"/>
            <p:cNvSpPr txBox="1"/>
            <p:nvPr/>
          </p:nvSpPr>
          <p:spPr>
            <a:xfrm>
              <a:off x="2089528" y="6110085"/>
              <a:ext cx="3540106" cy="415498"/>
            </a:xfrm>
            <a:prstGeom prst="rect">
              <a:avLst/>
            </a:prstGeom>
            <a:noFill/>
          </p:spPr>
          <p:txBody>
            <a:bodyPr wrap="square" rtlCol="0">
              <a:spAutoFit/>
            </a:bodyPr>
            <a:lstStyle/>
            <a:p>
              <a:r>
                <a:rPr lang="it-IT" sz="2000" dirty="0" err="1"/>
                <a:t>electrical</a:t>
              </a:r>
              <a:r>
                <a:rPr lang="it-IT" sz="2000" dirty="0"/>
                <a:t> </a:t>
              </a:r>
              <a:r>
                <a:rPr lang="it-IT" sz="2000" dirty="0" err="1"/>
                <a:t>connections</a:t>
              </a:r>
              <a:endParaRPr lang="it-IT" sz="2000" dirty="0"/>
            </a:p>
          </p:txBody>
        </p:sp>
        <p:cxnSp>
          <p:nvCxnSpPr>
            <p:cNvPr id="48" name="Connettore 1 39"/>
            <p:cNvCxnSpPr/>
            <p:nvPr/>
          </p:nvCxnSpPr>
          <p:spPr>
            <a:xfrm>
              <a:off x="5298387" y="6321298"/>
              <a:ext cx="468000" cy="143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49" name="CasellaDiTesto 40"/>
            <p:cNvSpPr txBox="1"/>
            <p:nvPr/>
          </p:nvSpPr>
          <p:spPr>
            <a:xfrm>
              <a:off x="5833260" y="6114330"/>
              <a:ext cx="3540106" cy="415498"/>
            </a:xfrm>
            <a:prstGeom prst="rect">
              <a:avLst/>
            </a:prstGeom>
            <a:noFill/>
          </p:spPr>
          <p:txBody>
            <a:bodyPr wrap="square" rtlCol="0">
              <a:spAutoFit/>
            </a:bodyPr>
            <a:lstStyle/>
            <a:p>
              <a:r>
                <a:rPr lang="it-IT" sz="2000" dirty="0" err="1"/>
                <a:t>multimode</a:t>
              </a:r>
              <a:r>
                <a:rPr lang="it-IT" sz="2000" dirty="0"/>
                <a:t> </a:t>
              </a:r>
              <a:r>
                <a:rPr lang="it-IT" sz="2000" dirty="0" err="1"/>
                <a:t>optical</a:t>
              </a:r>
              <a:r>
                <a:rPr lang="it-IT" sz="2000" dirty="0"/>
                <a:t> </a:t>
              </a:r>
              <a:r>
                <a:rPr lang="it-IT" sz="2000" dirty="0" err="1"/>
                <a:t>fibers</a:t>
              </a:r>
              <a:endParaRPr lang="it-IT" sz="2000" dirty="0"/>
            </a:p>
          </p:txBody>
        </p:sp>
      </p:grpSp>
      <p:sp>
        <p:nvSpPr>
          <p:cNvPr id="50" name="CasellaDiTesto 41"/>
          <p:cNvSpPr txBox="1"/>
          <p:nvPr/>
        </p:nvSpPr>
        <p:spPr>
          <a:xfrm>
            <a:off x="3216509" y="3573403"/>
            <a:ext cx="1660795" cy="353943"/>
          </a:xfrm>
          <a:prstGeom prst="rect">
            <a:avLst/>
          </a:prstGeom>
          <a:noFill/>
        </p:spPr>
        <p:txBody>
          <a:bodyPr wrap="square" rtlCol="0">
            <a:spAutoFit/>
          </a:bodyPr>
          <a:lstStyle/>
          <a:p>
            <a:r>
              <a:rPr lang="it-IT" sz="1700" dirty="0"/>
              <a:t>GLASS WALLS</a:t>
            </a:r>
          </a:p>
        </p:txBody>
      </p:sp>
      <p:cxnSp>
        <p:nvCxnSpPr>
          <p:cNvPr id="51" name="Connettore 1 42"/>
          <p:cNvCxnSpPr/>
          <p:nvPr/>
        </p:nvCxnSpPr>
        <p:spPr>
          <a:xfrm>
            <a:off x="3914760" y="3917848"/>
            <a:ext cx="244791" cy="65940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Connettore 1 45"/>
          <p:cNvCxnSpPr/>
          <p:nvPr/>
        </p:nvCxnSpPr>
        <p:spPr>
          <a:xfrm>
            <a:off x="3914760" y="3907404"/>
            <a:ext cx="275871" cy="24029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3" name="Rettangolo arrotondato 5"/>
          <p:cNvSpPr/>
          <p:nvPr/>
        </p:nvSpPr>
        <p:spPr>
          <a:xfrm>
            <a:off x="8945741" y="2643957"/>
            <a:ext cx="1187293" cy="769584"/>
          </a:xfrm>
          <a:prstGeom prst="roundRect">
            <a:avLst/>
          </a:prstGeom>
          <a:solidFill>
            <a:schemeClr val="accent1">
              <a:lumMod val="60000"/>
              <a:lumOff val="40000"/>
            </a:schemeClr>
          </a:solidFill>
          <a:ln w="279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54" name="Connettore 1 46"/>
          <p:cNvCxnSpPr/>
          <p:nvPr/>
        </p:nvCxnSpPr>
        <p:spPr>
          <a:xfrm>
            <a:off x="8253800" y="3992270"/>
            <a:ext cx="2666" cy="900000"/>
          </a:xfrm>
          <a:prstGeom prst="line">
            <a:avLst/>
          </a:prstGeom>
          <a:ln w="190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55" name="Connettore 1 47"/>
          <p:cNvCxnSpPr/>
          <p:nvPr/>
        </p:nvCxnSpPr>
        <p:spPr>
          <a:xfrm flipV="1">
            <a:off x="8253800" y="3796118"/>
            <a:ext cx="298034" cy="198654"/>
          </a:xfrm>
          <a:prstGeom prst="line">
            <a:avLst/>
          </a:prstGeom>
          <a:ln w="190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56" name="Connettore 1 51"/>
          <p:cNvCxnSpPr/>
          <p:nvPr/>
        </p:nvCxnSpPr>
        <p:spPr>
          <a:xfrm flipV="1">
            <a:off x="8257642" y="4706657"/>
            <a:ext cx="298034" cy="198654"/>
          </a:xfrm>
          <a:prstGeom prst="line">
            <a:avLst/>
          </a:prstGeom>
          <a:ln w="190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57" name="Connettore 1 55"/>
          <p:cNvCxnSpPr/>
          <p:nvPr/>
        </p:nvCxnSpPr>
        <p:spPr>
          <a:xfrm flipV="1">
            <a:off x="8590898" y="3625549"/>
            <a:ext cx="196329" cy="230212"/>
          </a:xfrm>
          <a:prstGeom prst="line">
            <a:avLst/>
          </a:prstGeom>
          <a:ln w="19050">
            <a:solidFill>
              <a:srgbClr val="FF0000"/>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8" name="Ovale 13"/>
          <p:cNvSpPr/>
          <p:nvPr/>
        </p:nvSpPr>
        <p:spPr>
          <a:xfrm>
            <a:off x="8501412" y="2193600"/>
            <a:ext cx="2077481" cy="1636898"/>
          </a:xfrm>
          <a:prstGeom prst="ellipse">
            <a:avLst/>
          </a:pr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59" name="Connettore 2 63"/>
          <p:cNvCxnSpPr/>
          <p:nvPr/>
        </p:nvCxnSpPr>
        <p:spPr>
          <a:xfrm>
            <a:off x="9223206" y="2520912"/>
            <a:ext cx="0" cy="252000"/>
          </a:xfrm>
          <a:prstGeom prst="straightConnector1">
            <a:avLst/>
          </a:prstGeom>
          <a:ln w="190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0" name="Connettore 2 63"/>
          <p:cNvCxnSpPr/>
          <p:nvPr/>
        </p:nvCxnSpPr>
        <p:spPr>
          <a:xfrm>
            <a:off x="9223206" y="3287541"/>
            <a:ext cx="0" cy="252000"/>
          </a:xfrm>
          <a:prstGeom prst="straightConnector1">
            <a:avLst/>
          </a:prstGeom>
          <a:ln w="190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1" name="Connettore 2 63"/>
          <p:cNvCxnSpPr/>
          <p:nvPr/>
        </p:nvCxnSpPr>
        <p:spPr>
          <a:xfrm>
            <a:off x="9223206" y="2787909"/>
            <a:ext cx="0" cy="486000"/>
          </a:xfrm>
          <a:prstGeom prst="straightConnector1">
            <a:avLst/>
          </a:prstGeom>
          <a:ln w="190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2" name="TextBox 103"/>
          <p:cNvSpPr txBox="1"/>
          <p:nvPr/>
        </p:nvSpPr>
        <p:spPr>
          <a:xfrm>
            <a:off x="8929833" y="2441856"/>
            <a:ext cx="325861" cy="338554"/>
          </a:xfrm>
          <a:prstGeom prst="rect">
            <a:avLst/>
          </a:prstGeom>
          <a:noFill/>
        </p:spPr>
        <p:txBody>
          <a:bodyPr wrap="square" rtlCol="0">
            <a:spAutoFit/>
          </a:bodyPr>
          <a:lstStyle/>
          <a:p>
            <a:pPr algn="ctr"/>
            <a:r>
              <a:rPr lang="it-IT" sz="1600" dirty="0"/>
              <a:t>t</a:t>
            </a:r>
            <a:r>
              <a:rPr lang="it-IT" sz="1600" baseline="-25000" dirty="0"/>
              <a:t>f</a:t>
            </a:r>
          </a:p>
        </p:txBody>
      </p:sp>
      <p:sp>
        <p:nvSpPr>
          <p:cNvPr id="63" name="TextBox 103"/>
          <p:cNvSpPr txBox="1"/>
          <p:nvPr/>
        </p:nvSpPr>
        <p:spPr>
          <a:xfrm>
            <a:off x="8916156" y="3200987"/>
            <a:ext cx="353215" cy="338554"/>
          </a:xfrm>
          <a:prstGeom prst="rect">
            <a:avLst/>
          </a:prstGeom>
          <a:noFill/>
        </p:spPr>
        <p:txBody>
          <a:bodyPr wrap="square" rtlCol="0">
            <a:spAutoFit/>
          </a:bodyPr>
          <a:lstStyle/>
          <a:p>
            <a:pPr algn="ctr"/>
            <a:r>
              <a:rPr lang="it-IT" sz="1600" dirty="0"/>
              <a:t>t</a:t>
            </a:r>
            <a:r>
              <a:rPr lang="it-IT" sz="1600" baseline="-25000" dirty="0"/>
              <a:t>b</a:t>
            </a:r>
          </a:p>
        </p:txBody>
      </p:sp>
      <p:sp>
        <p:nvSpPr>
          <p:cNvPr id="64" name="TextBox 103"/>
          <p:cNvSpPr txBox="1"/>
          <p:nvPr/>
        </p:nvSpPr>
        <p:spPr>
          <a:xfrm>
            <a:off x="8947610" y="2878450"/>
            <a:ext cx="290298" cy="338554"/>
          </a:xfrm>
          <a:prstGeom prst="rect">
            <a:avLst/>
          </a:prstGeom>
          <a:noFill/>
        </p:spPr>
        <p:txBody>
          <a:bodyPr wrap="square" rtlCol="0">
            <a:spAutoFit/>
          </a:bodyPr>
          <a:lstStyle/>
          <a:p>
            <a:pPr algn="ctr"/>
            <a:r>
              <a:rPr lang="it-IT" sz="1600" dirty="0"/>
              <a:t>d</a:t>
            </a:r>
            <a:endParaRPr lang="it-IT" sz="1600" baseline="-25000" dirty="0"/>
          </a:p>
        </p:txBody>
      </p:sp>
      <p:sp>
        <p:nvSpPr>
          <p:cNvPr id="65" name="Disco magnetico 17"/>
          <p:cNvSpPr/>
          <p:nvPr/>
        </p:nvSpPr>
        <p:spPr>
          <a:xfrm rot="1490956" flipH="1">
            <a:off x="6396803" y="3091104"/>
            <a:ext cx="82775" cy="1622353"/>
          </a:xfrm>
          <a:prstGeom prst="flowChartMagneticDisk">
            <a:avLst/>
          </a:prstGeom>
          <a:solidFill>
            <a:srgbClr val="EE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6" name="Connettore 2 63"/>
          <p:cNvCxnSpPr/>
          <p:nvPr/>
        </p:nvCxnSpPr>
        <p:spPr>
          <a:xfrm rot="16200000">
            <a:off x="9535410" y="2424700"/>
            <a:ext cx="0" cy="900000"/>
          </a:xfrm>
          <a:prstGeom prst="straightConnector1">
            <a:avLst/>
          </a:prstGeom>
          <a:ln w="190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7" name="TextBox 103"/>
          <p:cNvSpPr txBox="1"/>
          <p:nvPr/>
        </p:nvSpPr>
        <p:spPr>
          <a:xfrm>
            <a:off x="9410429" y="2798710"/>
            <a:ext cx="290298" cy="338554"/>
          </a:xfrm>
          <a:prstGeom prst="rect">
            <a:avLst/>
          </a:prstGeom>
          <a:noFill/>
        </p:spPr>
        <p:txBody>
          <a:bodyPr wrap="square" rtlCol="0">
            <a:spAutoFit/>
          </a:bodyPr>
          <a:lstStyle/>
          <a:p>
            <a:pPr algn="ctr"/>
            <a:r>
              <a:rPr lang="it-IT" sz="1600" dirty="0"/>
              <a:t>w</a:t>
            </a:r>
            <a:endParaRPr lang="it-IT" sz="1600" baseline="-25000" dirty="0"/>
          </a:p>
        </p:txBody>
      </p:sp>
      <p:sp>
        <p:nvSpPr>
          <p:cNvPr id="68" name="Figura a mano libera 59"/>
          <p:cNvSpPr/>
          <p:nvPr/>
        </p:nvSpPr>
        <p:spPr>
          <a:xfrm rot="20451309">
            <a:off x="4999168" y="1474014"/>
            <a:ext cx="237010" cy="1424459"/>
          </a:xfrm>
          <a:custGeom>
            <a:avLst/>
            <a:gdLst>
              <a:gd name="connsiteX0" fmla="*/ 1464591 w 1810955"/>
              <a:gd name="connsiteY0" fmla="*/ 1551709 h 1551709"/>
              <a:gd name="connsiteX1" fmla="*/ 439355 w 1810955"/>
              <a:gd name="connsiteY1" fmla="*/ 1288473 h 1551709"/>
              <a:gd name="connsiteX2" fmla="*/ 9864 w 1810955"/>
              <a:gd name="connsiteY2" fmla="*/ 637309 h 1551709"/>
              <a:gd name="connsiteX3" fmla="*/ 286955 w 1810955"/>
              <a:gd name="connsiteY3" fmla="*/ 138546 h 1551709"/>
              <a:gd name="connsiteX4" fmla="*/ 1810955 w 1810955"/>
              <a:gd name="connsiteY4" fmla="*/ 0 h 1551709"/>
              <a:gd name="connsiteX5" fmla="*/ 1810955 w 1810955"/>
              <a:gd name="connsiteY5" fmla="*/ 0 h 1551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10955" h="1551709">
                <a:moveTo>
                  <a:pt x="1464591" y="1551709"/>
                </a:moveTo>
                <a:cubicBezTo>
                  <a:pt x="1073200" y="1496291"/>
                  <a:pt x="681809" y="1440873"/>
                  <a:pt x="439355" y="1288473"/>
                </a:cubicBezTo>
                <a:cubicBezTo>
                  <a:pt x="196901" y="1136073"/>
                  <a:pt x="35264" y="828963"/>
                  <a:pt x="9864" y="637309"/>
                </a:cubicBezTo>
                <a:cubicBezTo>
                  <a:pt x="-15536" y="445655"/>
                  <a:pt x="-13227" y="244764"/>
                  <a:pt x="286955" y="138546"/>
                </a:cubicBezTo>
                <a:cubicBezTo>
                  <a:pt x="587137" y="32328"/>
                  <a:pt x="1810955" y="0"/>
                  <a:pt x="1810955" y="0"/>
                </a:cubicBezTo>
                <a:lnTo>
                  <a:pt x="1810955" y="0"/>
                </a:ln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9" name="Freeform 68"/>
          <p:cNvSpPr/>
          <p:nvPr/>
        </p:nvSpPr>
        <p:spPr>
          <a:xfrm>
            <a:off x="7707441" y="1257259"/>
            <a:ext cx="1128382" cy="433119"/>
          </a:xfrm>
          <a:custGeom>
            <a:avLst/>
            <a:gdLst>
              <a:gd name="connsiteX0" fmla="*/ 0 w 1243173"/>
              <a:gd name="connsiteY0" fmla="*/ 62435 h 1164253"/>
              <a:gd name="connsiteX1" fmla="*/ 308224 w 1243173"/>
              <a:gd name="connsiteY1" fmla="*/ 103532 h 1164253"/>
              <a:gd name="connsiteX2" fmla="*/ 626723 w 1243173"/>
              <a:gd name="connsiteY2" fmla="*/ 1028206 h 1164253"/>
              <a:gd name="connsiteX3" fmla="*/ 1243173 w 1243173"/>
              <a:gd name="connsiteY3" fmla="*/ 1141222 h 1164253"/>
            </a:gdLst>
            <a:ahLst/>
            <a:cxnLst>
              <a:cxn ang="0">
                <a:pos x="connsiteX0" y="connsiteY0"/>
              </a:cxn>
              <a:cxn ang="0">
                <a:pos x="connsiteX1" y="connsiteY1"/>
              </a:cxn>
              <a:cxn ang="0">
                <a:pos x="connsiteX2" y="connsiteY2"/>
              </a:cxn>
              <a:cxn ang="0">
                <a:pos x="connsiteX3" y="connsiteY3"/>
              </a:cxn>
            </a:cxnLst>
            <a:rect l="l" t="t" r="r" b="b"/>
            <a:pathLst>
              <a:path w="1243173" h="1164253">
                <a:moveTo>
                  <a:pt x="0" y="62435"/>
                </a:moveTo>
                <a:cubicBezTo>
                  <a:pt x="101885" y="2502"/>
                  <a:pt x="203770" y="-57430"/>
                  <a:pt x="308224" y="103532"/>
                </a:cubicBezTo>
                <a:cubicBezTo>
                  <a:pt x="412678" y="264494"/>
                  <a:pt x="470898" y="855258"/>
                  <a:pt x="626723" y="1028206"/>
                </a:cubicBezTo>
                <a:cubicBezTo>
                  <a:pt x="782548" y="1201154"/>
                  <a:pt x="1012860" y="1171188"/>
                  <a:pt x="1243173" y="1141222"/>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0" name="Memoria ad accesso diretto 4"/>
          <p:cNvSpPr/>
          <p:nvPr/>
        </p:nvSpPr>
        <p:spPr>
          <a:xfrm rot="4173567">
            <a:off x="4985061" y="2766785"/>
            <a:ext cx="711986" cy="408049"/>
          </a:xfrm>
          <a:prstGeom prst="flowChartMagneticDrum">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1" name="Rettangolo 60"/>
          <p:cNvSpPr/>
          <p:nvPr/>
        </p:nvSpPr>
        <p:spPr>
          <a:xfrm>
            <a:off x="4073825" y="1014992"/>
            <a:ext cx="1608767" cy="782975"/>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000" dirty="0">
                <a:solidFill>
                  <a:schemeClr val="tx1"/>
                </a:solidFill>
              </a:rPr>
              <a:t>TUNGSTEN</a:t>
            </a:r>
          </a:p>
          <a:p>
            <a:pPr algn="ctr"/>
            <a:r>
              <a:rPr lang="it-IT" sz="2000" dirty="0">
                <a:solidFill>
                  <a:schemeClr val="tx1"/>
                </a:solidFill>
              </a:rPr>
              <a:t>LAMP</a:t>
            </a:r>
            <a:endParaRPr lang="it-IT" dirty="0">
              <a:solidFill>
                <a:schemeClr val="tx1"/>
              </a:solidFill>
            </a:endParaRPr>
          </a:p>
        </p:txBody>
      </p:sp>
      <p:sp>
        <p:nvSpPr>
          <p:cNvPr id="72" name="CasellaDiTesto 62"/>
          <p:cNvSpPr txBox="1"/>
          <p:nvPr/>
        </p:nvSpPr>
        <p:spPr>
          <a:xfrm>
            <a:off x="3897991" y="2506418"/>
            <a:ext cx="1690940" cy="369332"/>
          </a:xfrm>
          <a:prstGeom prst="rect">
            <a:avLst/>
          </a:prstGeom>
          <a:noFill/>
        </p:spPr>
        <p:txBody>
          <a:bodyPr wrap="square" rtlCol="0">
            <a:spAutoFit/>
          </a:bodyPr>
          <a:lstStyle/>
          <a:p>
            <a:pPr algn="ctr"/>
            <a:r>
              <a:rPr lang="it-IT" sz="1800" dirty="0"/>
              <a:t>LENS</a:t>
            </a:r>
          </a:p>
        </p:txBody>
      </p:sp>
      <p:sp>
        <p:nvSpPr>
          <p:cNvPr id="73" name="CasellaDiTesto 63"/>
          <p:cNvSpPr txBox="1"/>
          <p:nvPr/>
        </p:nvSpPr>
        <p:spPr>
          <a:xfrm>
            <a:off x="6687100" y="2506418"/>
            <a:ext cx="1491069" cy="369332"/>
          </a:xfrm>
          <a:prstGeom prst="rect">
            <a:avLst/>
          </a:prstGeom>
          <a:noFill/>
        </p:spPr>
        <p:txBody>
          <a:bodyPr wrap="square" rtlCol="0">
            <a:spAutoFit/>
          </a:bodyPr>
          <a:lstStyle/>
          <a:p>
            <a:pPr algn="ctr"/>
            <a:r>
              <a:rPr lang="it-IT" sz="1800" dirty="0"/>
              <a:t>LENS</a:t>
            </a:r>
          </a:p>
        </p:txBody>
      </p:sp>
      <p:grpSp>
        <p:nvGrpSpPr>
          <p:cNvPr id="74" name="Group 73"/>
          <p:cNvGrpSpPr/>
          <p:nvPr/>
        </p:nvGrpSpPr>
        <p:grpSpPr>
          <a:xfrm>
            <a:off x="8787227" y="1083737"/>
            <a:ext cx="1124754" cy="920911"/>
            <a:chOff x="5013287" y="1730913"/>
            <a:chExt cx="1266983" cy="1043260"/>
          </a:xfrm>
        </p:grpSpPr>
        <p:pic>
          <p:nvPicPr>
            <p:cNvPr id="75" name="Immagine 30"/>
            <p:cNvPicPr>
              <a:picLocks noChangeAspect="1"/>
            </p:cNvPicPr>
            <p:nvPr/>
          </p:nvPicPr>
          <p:blipFill>
            <a:blip r:embed="rId2"/>
            <a:stretch>
              <a:fillRect/>
            </a:stretch>
          </p:blipFill>
          <p:spPr>
            <a:xfrm>
              <a:off x="5013287" y="1730913"/>
              <a:ext cx="1266983" cy="1043260"/>
            </a:xfrm>
            <a:prstGeom prst="rect">
              <a:avLst/>
            </a:prstGeom>
          </p:spPr>
        </p:pic>
        <p:sp>
          <p:nvSpPr>
            <p:cNvPr id="76" name="CasellaDiTesto 5"/>
            <p:cNvSpPr txBox="1"/>
            <p:nvPr/>
          </p:nvSpPr>
          <p:spPr>
            <a:xfrm>
              <a:off x="5321880" y="1896849"/>
              <a:ext cx="868184" cy="505567"/>
            </a:xfrm>
            <a:prstGeom prst="rect">
              <a:avLst/>
            </a:prstGeom>
            <a:noFill/>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it-IT" sz="2200" dirty="0"/>
                <a:t>PC</a:t>
              </a:r>
            </a:p>
          </p:txBody>
        </p:sp>
      </p:grpSp>
      <p:sp>
        <p:nvSpPr>
          <p:cNvPr id="77" name="Rettangolo 61"/>
          <p:cNvSpPr/>
          <p:nvPr/>
        </p:nvSpPr>
        <p:spPr>
          <a:xfrm>
            <a:off x="6740089" y="1015060"/>
            <a:ext cx="1097075" cy="718452"/>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300" dirty="0">
                <a:solidFill>
                  <a:schemeClr val="tx1"/>
                </a:solidFill>
              </a:rPr>
              <a:t>OSA</a:t>
            </a:r>
          </a:p>
        </p:txBody>
      </p:sp>
      <p:sp>
        <p:nvSpPr>
          <p:cNvPr id="78" name="Disco magnetico 17"/>
          <p:cNvSpPr/>
          <p:nvPr/>
        </p:nvSpPr>
        <p:spPr>
          <a:xfrm rot="20109044">
            <a:off x="5714458" y="3091105"/>
            <a:ext cx="82775" cy="1622353"/>
          </a:xfrm>
          <a:prstGeom prst="flowChartMagneticDisk">
            <a:avLst/>
          </a:prstGeom>
          <a:solidFill>
            <a:srgbClr val="EE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9" name="Oval 78"/>
          <p:cNvSpPr/>
          <p:nvPr/>
        </p:nvSpPr>
        <p:spPr>
          <a:xfrm>
            <a:off x="1382312" y="3954169"/>
            <a:ext cx="1294786" cy="764779"/>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700" dirty="0">
              <a:solidFill>
                <a:schemeClr val="tx1"/>
              </a:solidFill>
            </a:endParaRPr>
          </a:p>
        </p:txBody>
      </p:sp>
      <p:sp>
        <p:nvSpPr>
          <p:cNvPr id="80" name="CasellaDiTesto 41"/>
          <p:cNvSpPr txBox="1"/>
          <p:nvPr/>
        </p:nvSpPr>
        <p:spPr>
          <a:xfrm>
            <a:off x="1389428" y="4165341"/>
            <a:ext cx="1270207" cy="353943"/>
          </a:xfrm>
          <a:prstGeom prst="rect">
            <a:avLst/>
          </a:prstGeom>
          <a:noFill/>
        </p:spPr>
        <p:txBody>
          <a:bodyPr wrap="square" rtlCol="0">
            <a:spAutoFit/>
          </a:bodyPr>
          <a:lstStyle/>
          <a:p>
            <a:pPr algn="ctr"/>
            <a:r>
              <a:rPr lang="it-IT" sz="1700" dirty="0" smtClean="0"/>
              <a:t>SYRINGE</a:t>
            </a:r>
            <a:endParaRPr lang="it-IT" sz="1700" dirty="0"/>
          </a:p>
        </p:txBody>
      </p:sp>
      <p:pic>
        <p:nvPicPr>
          <p:cNvPr id="81" name="Picture 80"/>
          <p:cNvPicPr>
            <a:picLocks noChangeAspect="1"/>
          </p:cNvPicPr>
          <p:nvPr/>
        </p:nvPicPr>
        <p:blipFill>
          <a:blip r:embed="rId3"/>
          <a:stretch>
            <a:fillRect/>
          </a:stretch>
        </p:blipFill>
        <p:spPr>
          <a:xfrm>
            <a:off x="11100150" y="130979"/>
            <a:ext cx="919804" cy="913631"/>
          </a:xfrm>
          <a:prstGeom prst="rect">
            <a:avLst/>
          </a:prstGeom>
        </p:spPr>
      </p:pic>
      <p:sp>
        <p:nvSpPr>
          <p:cNvPr id="82" name="Rectangle 81"/>
          <p:cNvSpPr/>
          <p:nvPr/>
        </p:nvSpPr>
        <p:spPr>
          <a:xfrm>
            <a:off x="1030259" y="1338939"/>
            <a:ext cx="1988544" cy="1862048"/>
          </a:xfrm>
          <a:prstGeom prst="rect">
            <a:avLst/>
          </a:prstGeom>
        </p:spPr>
        <p:txBody>
          <a:bodyPr wrap="square">
            <a:spAutoFit/>
          </a:bodyPr>
          <a:lstStyle/>
          <a:p>
            <a:pPr algn="ctr"/>
            <a:r>
              <a:rPr lang="en-US" sz="2300" dirty="0" smtClean="0">
                <a:cs typeface="Arial" panose="020B0604020202020204" pitchFamily="34" charset="0"/>
              </a:rPr>
              <a:t>Setup for</a:t>
            </a:r>
          </a:p>
          <a:p>
            <a:pPr algn="ctr"/>
            <a:r>
              <a:rPr lang="en-US" sz="2300" b="1" dirty="0">
                <a:cs typeface="Arial" panose="020B0604020202020204" pitchFamily="34" charset="0"/>
              </a:rPr>
              <a:t>r</a:t>
            </a:r>
            <a:r>
              <a:rPr lang="en-US" sz="2300" b="1" dirty="0" smtClean="0">
                <a:cs typeface="Arial" panose="020B0604020202020204" pitchFamily="34" charset="0"/>
              </a:rPr>
              <a:t>emote</a:t>
            </a:r>
          </a:p>
          <a:p>
            <a:pPr algn="ctr"/>
            <a:r>
              <a:rPr lang="en-US" sz="2300" b="1" dirty="0">
                <a:cs typeface="Arial" panose="020B0604020202020204" pitchFamily="34" charset="0"/>
              </a:rPr>
              <a:t>n</a:t>
            </a:r>
            <a:r>
              <a:rPr lang="en-US" sz="2300" b="1" dirty="0" smtClean="0">
                <a:cs typeface="Arial" panose="020B0604020202020204" pitchFamily="34" charset="0"/>
              </a:rPr>
              <a:t>on-contact</a:t>
            </a:r>
          </a:p>
          <a:p>
            <a:pPr algn="ctr"/>
            <a:r>
              <a:rPr lang="en-US" sz="2300" b="1" dirty="0">
                <a:cs typeface="Arial" panose="020B0604020202020204" pitchFamily="34" charset="0"/>
              </a:rPr>
              <a:t>n</a:t>
            </a:r>
            <a:r>
              <a:rPr lang="en-US" sz="2300" b="1" dirty="0" smtClean="0">
                <a:cs typeface="Arial" panose="020B0604020202020204" pitchFamily="34" charset="0"/>
              </a:rPr>
              <a:t>on-invasive</a:t>
            </a:r>
            <a:r>
              <a:rPr lang="en-US" sz="2300" dirty="0" smtClean="0">
                <a:cs typeface="Arial" panose="020B0604020202020204" pitchFamily="34" charset="0"/>
              </a:rPr>
              <a:t> sensing</a:t>
            </a:r>
            <a:endParaRPr lang="en-US" sz="2300" dirty="0" smtClean="0">
              <a:cs typeface="Arial" panose="020B0604020202020204" pitchFamily="34" charset="0"/>
            </a:endParaRPr>
          </a:p>
        </p:txBody>
      </p:sp>
    </p:spTree>
    <p:extLst>
      <p:ext uri="{BB962C8B-B14F-4D97-AF65-F5344CB8AC3E}">
        <p14:creationId xmlns:p14="http://schemas.microsoft.com/office/powerpoint/2010/main" val="354848240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TextBox 49"/>
          <p:cNvSpPr txBox="1"/>
          <p:nvPr/>
        </p:nvSpPr>
        <p:spPr>
          <a:xfrm>
            <a:off x="586114" y="108900"/>
            <a:ext cx="8662736" cy="677108"/>
          </a:xfrm>
          <a:prstGeom prst="rect">
            <a:avLst/>
          </a:prstGeom>
          <a:noFill/>
        </p:spPr>
        <p:txBody>
          <a:bodyPr wrap="square" rtlCol="0">
            <a:spAutoFit/>
          </a:bodyPr>
          <a:lstStyle/>
          <a:p>
            <a:r>
              <a:rPr lang="en-US" sz="3800" u="sng" dirty="0">
                <a:solidFill>
                  <a:srgbClr val="A50021"/>
                </a:solidFill>
              </a:rPr>
              <a:t>Theoretical </a:t>
            </a:r>
            <a:r>
              <a:rPr lang="en-US" sz="3800" u="sng" dirty="0" smtClean="0">
                <a:solidFill>
                  <a:srgbClr val="A50021"/>
                </a:solidFill>
              </a:rPr>
              <a:t>model</a:t>
            </a:r>
            <a:endParaRPr lang="en-US" sz="3800" u="sng" dirty="0">
              <a:solidFill>
                <a:srgbClr val="A50021"/>
              </a:solidFill>
            </a:endParaRPr>
          </a:p>
        </p:txBody>
      </p:sp>
      <p:sp>
        <p:nvSpPr>
          <p:cNvPr id="20" name="TextBox 19"/>
          <p:cNvSpPr txBox="1"/>
          <p:nvPr/>
        </p:nvSpPr>
        <p:spPr>
          <a:xfrm>
            <a:off x="11675153" y="6334315"/>
            <a:ext cx="598714" cy="400110"/>
          </a:xfrm>
          <a:prstGeom prst="rect">
            <a:avLst/>
          </a:prstGeom>
          <a:noFill/>
        </p:spPr>
        <p:txBody>
          <a:bodyPr wrap="square" rtlCol="0">
            <a:spAutoFit/>
          </a:bodyPr>
          <a:lstStyle/>
          <a:p>
            <a:r>
              <a:rPr lang="it-IT" sz="2000" dirty="0">
                <a:solidFill>
                  <a:schemeClr val="tx1">
                    <a:lumMod val="65000"/>
                    <a:lumOff val="35000"/>
                  </a:schemeClr>
                </a:solidFill>
              </a:rPr>
              <a:t>5</a:t>
            </a:r>
          </a:p>
        </p:txBody>
      </p:sp>
      <p:grpSp>
        <p:nvGrpSpPr>
          <p:cNvPr id="98" name="Group 97"/>
          <p:cNvGrpSpPr/>
          <p:nvPr/>
        </p:nvGrpSpPr>
        <p:grpSpPr>
          <a:xfrm>
            <a:off x="2401669" y="2165684"/>
            <a:ext cx="7388662" cy="3803933"/>
            <a:chOff x="2068159" y="1848208"/>
            <a:chExt cx="8055682" cy="4097346"/>
          </a:xfrm>
        </p:grpSpPr>
        <p:sp>
          <p:nvSpPr>
            <p:cNvPr id="21" name="Rettangolo 44"/>
            <p:cNvSpPr/>
            <p:nvPr/>
          </p:nvSpPr>
          <p:spPr>
            <a:xfrm>
              <a:off x="2456911" y="5373258"/>
              <a:ext cx="7273633" cy="470428"/>
            </a:xfrm>
            <a:prstGeom prst="rect">
              <a:avLst/>
            </a:prstGeom>
            <a:solidFill>
              <a:srgbClr val="96A4DC"/>
            </a:solidFill>
            <a:ln w="28575">
              <a:solidFill>
                <a:srgbClr val="96A4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2" name="Rectangle 21"/>
            <p:cNvSpPr/>
            <p:nvPr/>
          </p:nvSpPr>
          <p:spPr>
            <a:xfrm>
              <a:off x="2438582" y="3563588"/>
              <a:ext cx="7291962" cy="1287916"/>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3" name="Rectangle 22"/>
            <p:cNvSpPr/>
            <p:nvPr/>
          </p:nvSpPr>
          <p:spPr>
            <a:xfrm>
              <a:off x="2438583" y="3095171"/>
              <a:ext cx="7291961" cy="62446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4" name="Rectangle 23"/>
            <p:cNvSpPr/>
            <p:nvPr/>
          </p:nvSpPr>
          <p:spPr>
            <a:xfrm>
              <a:off x="2438583" y="4745551"/>
              <a:ext cx="7291961" cy="62446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25" name="Straight Arrow Connector 24"/>
            <p:cNvCxnSpPr/>
            <p:nvPr/>
          </p:nvCxnSpPr>
          <p:spPr>
            <a:xfrm>
              <a:off x="3918142" y="2217862"/>
              <a:ext cx="648774" cy="875751"/>
            </a:xfrm>
            <a:prstGeom prst="straightConnector1">
              <a:avLst/>
            </a:prstGeom>
            <a:ln w="19050">
              <a:solidFill>
                <a:srgbClr val="EE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4573358" y="2675123"/>
              <a:ext cx="0" cy="720000"/>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4573355" y="3093610"/>
              <a:ext cx="232566" cy="621650"/>
            </a:xfrm>
            <a:prstGeom prst="straightConnector1">
              <a:avLst/>
            </a:prstGeom>
            <a:ln w="19050">
              <a:solidFill>
                <a:srgbClr val="EE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4805921" y="3727546"/>
              <a:ext cx="793824" cy="1013626"/>
            </a:xfrm>
            <a:prstGeom prst="straightConnector1">
              <a:avLst/>
            </a:prstGeom>
            <a:ln w="19050">
              <a:solidFill>
                <a:srgbClr val="EE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5599745" y="4741175"/>
              <a:ext cx="283204" cy="628847"/>
            </a:xfrm>
            <a:prstGeom prst="straightConnector1">
              <a:avLst/>
            </a:prstGeom>
            <a:ln w="19050">
              <a:solidFill>
                <a:srgbClr val="EE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5882949" y="4735968"/>
              <a:ext cx="283204" cy="628847"/>
            </a:xfrm>
            <a:prstGeom prst="straightConnector1">
              <a:avLst/>
            </a:prstGeom>
            <a:ln w="19050">
              <a:solidFill>
                <a:srgbClr val="EE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V="1">
              <a:off x="6166152" y="3726717"/>
              <a:ext cx="793824" cy="1013626"/>
            </a:xfrm>
            <a:prstGeom prst="straightConnector1">
              <a:avLst/>
            </a:prstGeom>
            <a:ln w="19050">
              <a:solidFill>
                <a:srgbClr val="EE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V="1">
              <a:off x="6959976" y="3092781"/>
              <a:ext cx="232566" cy="621650"/>
            </a:xfrm>
            <a:prstGeom prst="straightConnector1">
              <a:avLst/>
            </a:prstGeom>
            <a:ln w="19050">
              <a:solidFill>
                <a:srgbClr val="EE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V="1">
              <a:off x="7192542" y="2209074"/>
              <a:ext cx="648774" cy="875751"/>
            </a:xfrm>
            <a:prstGeom prst="straightConnector1">
              <a:avLst/>
            </a:prstGeom>
            <a:ln w="19050">
              <a:solidFill>
                <a:srgbClr val="EE0000"/>
              </a:solidFill>
              <a:tailEnd type="triangle"/>
            </a:ln>
          </p:spPr>
          <p:style>
            <a:lnRef idx="1">
              <a:schemeClr val="accent1"/>
            </a:lnRef>
            <a:fillRef idx="0">
              <a:schemeClr val="accent1"/>
            </a:fillRef>
            <a:effectRef idx="0">
              <a:schemeClr val="accent1"/>
            </a:effectRef>
            <a:fontRef idx="minor">
              <a:schemeClr val="tx1"/>
            </a:fontRef>
          </p:style>
        </p:cxnSp>
        <p:sp>
          <p:nvSpPr>
            <p:cNvPr id="34" name="Arc 33"/>
            <p:cNvSpPr/>
            <p:nvPr/>
          </p:nvSpPr>
          <p:spPr>
            <a:xfrm>
              <a:off x="4354564" y="2780287"/>
              <a:ext cx="309888" cy="315515"/>
            </a:xfrm>
            <a:prstGeom prst="arc">
              <a:avLst>
                <a:gd name="adj1" fmla="val 12979613"/>
                <a:gd name="adj2" fmla="val 17604803"/>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35" name="Arc 34"/>
            <p:cNvSpPr/>
            <p:nvPr/>
          </p:nvSpPr>
          <p:spPr>
            <a:xfrm>
              <a:off x="4711441" y="3446778"/>
              <a:ext cx="119506" cy="166100"/>
            </a:xfrm>
            <a:prstGeom prst="arc">
              <a:avLst>
                <a:gd name="adj1" fmla="val 12979613"/>
                <a:gd name="adj2" fmla="val 17604803"/>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36" name="Arc 35"/>
            <p:cNvSpPr/>
            <p:nvPr/>
          </p:nvSpPr>
          <p:spPr>
            <a:xfrm flipV="1">
              <a:off x="4555283" y="3189845"/>
              <a:ext cx="163518" cy="166100"/>
            </a:xfrm>
            <a:prstGeom prst="arc">
              <a:avLst>
                <a:gd name="adj1" fmla="val 12979613"/>
                <a:gd name="adj2" fmla="val 17604803"/>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37" name="Arc 36"/>
            <p:cNvSpPr/>
            <p:nvPr/>
          </p:nvSpPr>
          <p:spPr>
            <a:xfrm rot="11585327">
              <a:off x="4744776" y="3707909"/>
              <a:ext cx="309888" cy="315515"/>
            </a:xfrm>
            <a:prstGeom prst="arc">
              <a:avLst>
                <a:gd name="adj1" fmla="val 12979613"/>
                <a:gd name="adj2" fmla="val 17604803"/>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38" name="Arc 37"/>
            <p:cNvSpPr/>
            <p:nvPr/>
          </p:nvSpPr>
          <p:spPr>
            <a:xfrm rot="399745">
              <a:off x="5370836" y="4437372"/>
              <a:ext cx="309888" cy="315515"/>
            </a:xfrm>
            <a:prstGeom prst="arc">
              <a:avLst>
                <a:gd name="adj1" fmla="val 12979613"/>
                <a:gd name="adj2" fmla="val 17604803"/>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39" name="Arc 38"/>
            <p:cNvSpPr/>
            <p:nvPr/>
          </p:nvSpPr>
          <p:spPr>
            <a:xfrm rot="12536152">
              <a:off x="5575628" y="4772490"/>
              <a:ext cx="203767" cy="273174"/>
            </a:xfrm>
            <a:prstGeom prst="arc">
              <a:avLst>
                <a:gd name="adj1" fmla="val 12979613"/>
                <a:gd name="adj2" fmla="val 1630199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40" name="Arc 39"/>
            <p:cNvSpPr/>
            <p:nvPr/>
          </p:nvSpPr>
          <p:spPr>
            <a:xfrm rot="1427779">
              <a:off x="5715612" y="5071726"/>
              <a:ext cx="203767" cy="273174"/>
            </a:xfrm>
            <a:prstGeom prst="arc">
              <a:avLst>
                <a:gd name="adj1" fmla="val 12979613"/>
                <a:gd name="adj2" fmla="val 1630199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41" name="Arc 40"/>
            <p:cNvSpPr/>
            <p:nvPr/>
          </p:nvSpPr>
          <p:spPr>
            <a:xfrm rot="3387350">
              <a:off x="5778224" y="5056626"/>
              <a:ext cx="203767" cy="273174"/>
            </a:xfrm>
            <a:prstGeom prst="arc">
              <a:avLst>
                <a:gd name="adj1" fmla="val 12979613"/>
                <a:gd name="adj2" fmla="val 1630199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42" name="Arc 41"/>
            <p:cNvSpPr/>
            <p:nvPr/>
          </p:nvSpPr>
          <p:spPr>
            <a:xfrm rot="14158032">
              <a:off x="6069770" y="4781046"/>
              <a:ext cx="203767" cy="273174"/>
            </a:xfrm>
            <a:prstGeom prst="arc">
              <a:avLst>
                <a:gd name="adj1" fmla="val 12979613"/>
                <a:gd name="adj2" fmla="val 1630199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43" name="Arc 42"/>
            <p:cNvSpPr/>
            <p:nvPr/>
          </p:nvSpPr>
          <p:spPr>
            <a:xfrm rot="2535145">
              <a:off x="6037319" y="4424370"/>
              <a:ext cx="309888" cy="306610"/>
            </a:xfrm>
            <a:prstGeom prst="arc">
              <a:avLst>
                <a:gd name="adj1" fmla="val 12979613"/>
                <a:gd name="adj2" fmla="val 17604803"/>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44" name="Arc 43"/>
            <p:cNvSpPr/>
            <p:nvPr/>
          </p:nvSpPr>
          <p:spPr>
            <a:xfrm rot="13039535">
              <a:off x="6755772" y="3737174"/>
              <a:ext cx="309888" cy="315515"/>
            </a:xfrm>
            <a:prstGeom prst="arc">
              <a:avLst>
                <a:gd name="adj1" fmla="val 12979613"/>
                <a:gd name="adj2" fmla="val 17604803"/>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45" name="Arc 44"/>
            <p:cNvSpPr/>
            <p:nvPr/>
          </p:nvSpPr>
          <p:spPr>
            <a:xfrm rot="2199170">
              <a:off x="6924023" y="3399829"/>
              <a:ext cx="119506" cy="166100"/>
            </a:xfrm>
            <a:prstGeom prst="arc">
              <a:avLst>
                <a:gd name="adj1" fmla="val 12979613"/>
                <a:gd name="adj2" fmla="val 17604803"/>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46" name="Arc 45"/>
            <p:cNvSpPr/>
            <p:nvPr/>
          </p:nvSpPr>
          <p:spPr>
            <a:xfrm rot="20920561" flipV="1">
              <a:off x="7065171" y="3216568"/>
              <a:ext cx="163518" cy="166100"/>
            </a:xfrm>
            <a:prstGeom prst="arc">
              <a:avLst>
                <a:gd name="adj1" fmla="val 12979613"/>
                <a:gd name="adj2" fmla="val 17604803"/>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47" name="Arc 46"/>
            <p:cNvSpPr/>
            <p:nvPr/>
          </p:nvSpPr>
          <p:spPr>
            <a:xfrm rot="2509418">
              <a:off x="7074307" y="2767752"/>
              <a:ext cx="297957" cy="315515"/>
            </a:xfrm>
            <a:prstGeom prst="arc">
              <a:avLst>
                <a:gd name="adj1" fmla="val 12979613"/>
                <a:gd name="adj2" fmla="val 17604803"/>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48" name="TextBox 47"/>
            <p:cNvSpPr txBox="1"/>
            <p:nvPr/>
          </p:nvSpPr>
          <p:spPr>
            <a:xfrm>
              <a:off x="4159815" y="2372022"/>
              <a:ext cx="1103252" cy="415498"/>
            </a:xfrm>
            <a:prstGeom prst="rect">
              <a:avLst/>
            </a:prstGeom>
            <a:noFill/>
          </p:spPr>
          <p:txBody>
            <a:bodyPr wrap="square" rtlCol="0">
              <a:spAutoFit/>
            </a:bodyPr>
            <a:lstStyle/>
            <a:p>
              <a:r>
                <a:rPr lang="el-GR" sz="2000" dirty="0"/>
                <a:t>θ</a:t>
              </a:r>
              <a:r>
                <a:rPr lang="it-IT" sz="2000" baseline="-25000" dirty="0" smtClean="0"/>
                <a:t>1</a:t>
              </a:r>
              <a:r>
                <a:rPr lang="it-IT" sz="2000" dirty="0" smtClean="0"/>
                <a:t> = 14°</a:t>
              </a:r>
              <a:endParaRPr lang="it-IT" sz="2000" baseline="-25000" dirty="0"/>
            </a:p>
          </p:txBody>
        </p:sp>
        <p:sp>
          <p:nvSpPr>
            <p:cNvPr id="49" name="TextBox 48"/>
            <p:cNvSpPr txBox="1"/>
            <p:nvPr/>
          </p:nvSpPr>
          <p:spPr>
            <a:xfrm>
              <a:off x="4234835" y="3067312"/>
              <a:ext cx="545156" cy="415498"/>
            </a:xfrm>
            <a:prstGeom prst="rect">
              <a:avLst/>
            </a:prstGeom>
            <a:noFill/>
          </p:spPr>
          <p:txBody>
            <a:bodyPr wrap="square" rtlCol="0">
              <a:spAutoFit/>
            </a:bodyPr>
            <a:lstStyle/>
            <a:p>
              <a:r>
                <a:rPr lang="el-GR" sz="2100" dirty="0"/>
                <a:t>θ</a:t>
              </a:r>
              <a:r>
                <a:rPr lang="it-IT" sz="2100" baseline="-25000" dirty="0"/>
                <a:t>2</a:t>
              </a:r>
            </a:p>
          </p:txBody>
        </p:sp>
        <p:sp>
          <p:nvSpPr>
            <p:cNvPr id="51" name="TextBox 50"/>
            <p:cNvSpPr txBox="1"/>
            <p:nvPr/>
          </p:nvSpPr>
          <p:spPr>
            <a:xfrm>
              <a:off x="4748527" y="3208761"/>
              <a:ext cx="545156" cy="415498"/>
            </a:xfrm>
            <a:prstGeom prst="rect">
              <a:avLst/>
            </a:prstGeom>
            <a:noFill/>
          </p:spPr>
          <p:txBody>
            <a:bodyPr wrap="square" rtlCol="0">
              <a:spAutoFit/>
            </a:bodyPr>
            <a:lstStyle/>
            <a:p>
              <a:r>
                <a:rPr lang="el-GR" sz="2100" dirty="0"/>
                <a:t>θ</a:t>
              </a:r>
              <a:r>
                <a:rPr lang="it-IT" sz="2100" baseline="-25000" dirty="0"/>
                <a:t>2</a:t>
              </a:r>
            </a:p>
          </p:txBody>
        </p:sp>
        <p:sp>
          <p:nvSpPr>
            <p:cNvPr id="52" name="TextBox 51"/>
            <p:cNvSpPr txBox="1"/>
            <p:nvPr/>
          </p:nvSpPr>
          <p:spPr>
            <a:xfrm>
              <a:off x="4772259" y="3955429"/>
              <a:ext cx="545156" cy="415498"/>
            </a:xfrm>
            <a:prstGeom prst="rect">
              <a:avLst/>
            </a:prstGeom>
            <a:noFill/>
          </p:spPr>
          <p:txBody>
            <a:bodyPr wrap="square" rtlCol="0">
              <a:spAutoFit/>
            </a:bodyPr>
            <a:lstStyle/>
            <a:p>
              <a:r>
                <a:rPr lang="el-GR" sz="2100" dirty="0"/>
                <a:t>θ</a:t>
              </a:r>
              <a:r>
                <a:rPr lang="it-IT" sz="2100" baseline="-25000" dirty="0"/>
                <a:t>3</a:t>
              </a:r>
            </a:p>
          </p:txBody>
        </p:sp>
        <p:sp>
          <p:nvSpPr>
            <p:cNvPr id="53" name="TextBox 52"/>
            <p:cNvSpPr txBox="1"/>
            <p:nvPr/>
          </p:nvSpPr>
          <p:spPr>
            <a:xfrm>
              <a:off x="5242583" y="4056909"/>
              <a:ext cx="545156" cy="415498"/>
            </a:xfrm>
            <a:prstGeom prst="rect">
              <a:avLst/>
            </a:prstGeom>
            <a:noFill/>
          </p:spPr>
          <p:txBody>
            <a:bodyPr wrap="square" rtlCol="0">
              <a:spAutoFit/>
            </a:bodyPr>
            <a:lstStyle/>
            <a:p>
              <a:r>
                <a:rPr lang="el-GR" sz="2100" dirty="0"/>
                <a:t>θ</a:t>
              </a:r>
              <a:r>
                <a:rPr lang="it-IT" sz="2100" baseline="-25000" dirty="0"/>
                <a:t>3</a:t>
              </a:r>
            </a:p>
          </p:txBody>
        </p:sp>
        <p:sp>
          <p:nvSpPr>
            <p:cNvPr id="54" name="TextBox 53"/>
            <p:cNvSpPr txBox="1"/>
            <p:nvPr/>
          </p:nvSpPr>
          <p:spPr>
            <a:xfrm>
              <a:off x="5256301" y="4714459"/>
              <a:ext cx="545156" cy="415498"/>
            </a:xfrm>
            <a:prstGeom prst="rect">
              <a:avLst/>
            </a:prstGeom>
            <a:noFill/>
          </p:spPr>
          <p:txBody>
            <a:bodyPr wrap="square" rtlCol="0">
              <a:spAutoFit/>
            </a:bodyPr>
            <a:lstStyle/>
            <a:p>
              <a:r>
                <a:rPr lang="el-GR" sz="2100" dirty="0"/>
                <a:t>θ</a:t>
              </a:r>
              <a:r>
                <a:rPr lang="it-IT" sz="2100" baseline="-25000" dirty="0"/>
                <a:t>4</a:t>
              </a:r>
            </a:p>
          </p:txBody>
        </p:sp>
        <p:sp>
          <p:nvSpPr>
            <p:cNvPr id="55" name="TextBox 54"/>
            <p:cNvSpPr txBox="1"/>
            <p:nvPr/>
          </p:nvSpPr>
          <p:spPr>
            <a:xfrm>
              <a:off x="5553662" y="5120676"/>
              <a:ext cx="545156" cy="415498"/>
            </a:xfrm>
            <a:prstGeom prst="rect">
              <a:avLst/>
            </a:prstGeom>
            <a:noFill/>
          </p:spPr>
          <p:txBody>
            <a:bodyPr wrap="square" rtlCol="0">
              <a:spAutoFit/>
            </a:bodyPr>
            <a:lstStyle/>
            <a:p>
              <a:r>
                <a:rPr lang="el-GR" sz="2100" dirty="0"/>
                <a:t>θ</a:t>
              </a:r>
              <a:r>
                <a:rPr lang="it-IT" sz="2100" baseline="-25000" dirty="0"/>
                <a:t>4</a:t>
              </a:r>
            </a:p>
          </p:txBody>
        </p:sp>
        <p:sp>
          <p:nvSpPr>
            <p:cNvPr id="56" name="TextBox 55"/>
            <p:cNvSpPr txBox="1"/>
            <p:nvPr/>
          </p:nvSpPr>
          <p:spPr>
            <a:xfrm>
              <a:off x="5839283" y="5106706"/>
              <a:ext cx="545156" cy="415498"/>
            </a:xfrm>
            <a:prstGeom prst="rect">
              <a:avLst/>
            </a:prstGeom>
            <a:noFill/>
          </p:spPr>
          <p:txBody>
            <a:bodyPr wrap="square" rtlCol="0">
              <a:spAutoFit/>
            </a:bodyPr>
            <a:lstStyle/>
            <a:p>
              <a:r>
                <a:rPr lang="el-GR" sz="2100" dirty="0"/>
                <a:t>θ</a:t>
              </a:r>
              <a:r>
                <a:rPr lang="it-IT" sz="2100" baseline="-25000" dirty="0"/>
                <a:t>4</a:t>
              </a:r>
            </a:p>
          </p:txBody>
        </p:sp>
        <p:sp>
          <p:nvSpPr>
            <p:cNvPr id="57" name="TextBox 56"/>
            <p:cNvSpPr txBox="1"/>
            <p:nvPr/>
          </p:nvSpPr>
          <p:spPr>
            <a:xfrm>
              <a:off x="6087640" y="4735623"/>
              <a:ext cx="545156" cy="415498"/>
            </a:xfrm>
            <a:prstGeom prst="rect">
              <a:avLst/>
            </a:prstGeom>
            <a:noFill/>
          </p:spPr>
          <p:txBody>
            <a:bodyPr wrap="square" rtlCol="0">
              <a:spAutoFit/>
            </a:bodyPr>
            <a:lstStyle/>
            <a:p>
              <a:r>
                <a:rPr lang="el-GR" sz="2100" dirty="0"/>
                <a:t>θ</a:t>
              </a:r>
              <a:r>
                <a:rPr lang="it-IT" sz="2100" baseline="-25000" dirty="0"/>
                <a:t>4</a:t>
              </a:r>
            </a:p>
          </p:txBody>
        </p:sp>
        <p:sp>
          <p:nvSpPr>
            <p:cNvPr id="58" name="TextBox 57"/>
            <p:cNvSpPr txBox="1"/>
            <p:nvPr/>
          </p:nvSpPr>
          <p:spPr>
            <a:xfrm>
              <a:off x="6095800" y="4054597"/>
              <a:ext cx="545156" cy="415498"/>
            </a:xfrm>
            <a:prstGeom prst="rect">
              <a:avLst/>
            </a:prstGeom>
            <a:noFill/>
          </p:spPr>
          <p:txBody>
            <a:bodyPr wrap="square" rtlCol="0">
              <a:spAutoFit/>
            </a:bodyPr>
            <a:lstStyle/>
            <a:p>
              <a:r>
                <a:rPr lang="el-GR" sz="2100" dirty="0"/>
                <a:t>θ</a:t>
              </a:r>
              <a:r>
                <a:rPr lang="it-IT" sz="2100" baseline="-25000" dirty="0"/>
                <a:t>5</a:t>
              </a:r>
            </a:p>
          </p:txBody>
        </p:sp>
        <p:sp>
          <p:nvSpPr>
            <p:cNvPr id="59" name="TextBox 58"/>
            <p:cNvSpPr txBox="1"/>
            <p:nvPr/>
          </p:nvSpPr>
          <p:spPr>
            <a:xfrm>
              <a:off x="6613022" y="3961498"/>
              <a:ext cx="545156" cy="415498"/>
            </a:xfrm>
            <a:prstGeom prst="rect">
              <a:avLst/>
            </a:prstGeom>
            <a:noFill/>
          </p:spPr>
          <p:txBody>
            <a:bodyPr wrap="square" rtlCol="0">
              <a:spAutoFit/>
            </a:bodyPr>
            <a:lstStyle/>
            <a:p>
              <a:r>
                <a:rPr lang="el-GR" sz="2100" dirty="0"/>
                <a:t>θ</a:t>
              </a:r>
              <a:r>
                <a:rPr lang="it-IT" sz="2100" baseline="-25000" dirty="0"/>
                <a:t>5</a:t>
              </a:r>
            </a:p>
          </p:txBody>
        </p:sp>
        <p:sp>
          <p:nvSpPr>
            <p:cNvPr id="60" name="TextBox 59"/>
            <p:cNvSpPr txBox="1"/>
            <p:nvPr/>
          </p:nvSpPr>
          <p:spPr>
            <a:xfrm>
              <a:off x="6604853" y="3217706"/>
              <a:ext cx="545156" cy="415498"/>
            </a:xfrm>
            <a:prstGeom prst="rect">
              <a:avLst/>
            </a:prstGeom>
            <a:noFill/>
          </p:spPr>
          <p:txBody>
            <a:bodyPr wrap="square" rtlCol="0">
              <a:spAutoFit/>
            </a:bodyPr>
            <a:lstStyle/>
            <a:p>
              <a:r>
                <a:rPr lang="el-GR" sz="2100" dirty="0"/>
                <a:t>θ</a:t>
              </a:r>
              <a:r>
                <a:rPr lang="it-IT" sz="2100" baseline="-25000" dirty="0"/>
                <a:t>6</a:t>
              </a:r>
            </a:p>
          </p:txBody>
        </p:sp>
        <p:sp>
          <p:nvSpPr>
            <p:cNvPr id="61" name="TextBox 60"/>
            <p:cNvSpPr txBox="1"/>
            <p:nvPr/>
          </p:nvSpPr>
          <p:spPr>
            <a:xfrm>
              <a:off x="7133039" y="3082234"/>
              <a:ext cx="545156" cy="415498"/>
            </a:xfrm>
            <a:prstGeom prst="rect">
              <a:avLst/>
            </a:prstGeom>
            <a:noFill/>
          </p:spPr>
          <p:txBody>
            <a:bodyPr wrap="square" rtlCol="0">
              <a:spAutoFit/>
            </a:bodyPr>
            <a:lstStyle/>
            <a:p>
              <a:r>
                <a:rPr lang="el-GR" sz="2100" dirty="0"/>
                <a:t>θ</a:t>
              </a:r>
              <a:r>
                <a:rPr lang="it-IT" sz="2100" baseline="-25000" dirty="0"/>
                <a:t>6</a:t>
              </a:r>
            </a:p>
          </p:txBody>
        </p:sp>
        <p:sp>
          <p:nvSpPr>
            <p:cNvPr id="62" name="TextBox 61"/>
            <p:cNvSpPr txBox="1"/>
            <p:nvPr/>
          </p:nvSpPr>
          <p:spPr>
            <a:xfrm>
              <a:off x="7112367" y="2395720"/>
              <a:ext cx="545156" cy="415498"/>
            </a:xfrm>
            <a:prstGeom prst="rect">
              <a:avLst/>
            </a:prstGeom>
            <a:noFill/>
          </p:spPr>
          <p:txBody>
            <a:bodyPr wrap="square" rtlCol="0">
              <a:spAutoFit/>
            </a:bodyPr>
            <a:lstStyle/>
            <a:p>
              <a:r>
                <a:rPr lang="el-GR" sz="2100" dirty="0"/>
                <a:t>θ</a:t>
              </a:r>
              <a:r>
                <a:rPr lang="it-IT" sz="2100" baseline="-25000" dirty="0"/>
                <a:t>7</a:t>
              </a:r>
            </a:p>
          </p:txBody>
        </p:sp>
        <p:sp>
          <p:nvSpPr>
            <p:cNvPr id="63" name="TextBox 62"/>
            <p:cNvSpPr txBox="1"/>
            <p:nvPr/>
          </p:nvSpPr>
          <p:spPr>
            <a:xfrm>
              <a:off x="8662173" y="3109497"/>
              <a:ext cx="880979" cy="369332"/>
            </a:xfrm>
            <a:prstGeom prst="rect">
              <a:avLst/>
            </a:prstGeom>
            <a:noFill/>
          </p:spPr>
          <p:txBody>
            <a:bodyPr wrap="square" rtlCol="0">
              <a:spAutoFit/>
            </a:bodyPr>
            <a:lstStyle/>
            <a:p>
              <a:pPr algn="ctr"/>
              <a:r>
                <a:rPr lang="it-IT" dirty="0"/>
                <a:t>glass</a:t>
              </a:r>
              <a:endParaRPr lang="it-IT" baseline="-25000" dirty="0"/>
            </a:p>
          </p:txBody>
        </p:sp>
        <p:sp>
          <p:nvSpPr>
            <p:cNvPr id="64" name="TextBox 63"/>
            <p:cNvSpPr txBox="1"/>
            <p:nvPr/>
          </p:nvSpPr>
          <p:spPr>
            <a:xfrm>
              <a:off x="8576983" y="3913664"/>
              <a:ext cx="1051359" cy="646331"/>
            </a:xfrm>
            <a:prstGeom prst="rect">
              <a:avLst/>
            </a:prstGeom>
            <a:noFill/>
          </p:spPr>
          <p:txBody>
            <a:bodyPr wrap="square" rtlCol="0">
              <a:spAutoFit/>
            </a:bodyPr>
            <a:lstStyle/>
            <a:p>
              <a:pPr algn="ctr"/>
              <a:r>
                <a:rPr lang="it-IT" dirty="0" err="1" smtClean="0"/>
                <a:t>fluid</a:t>
              </a:r>
              <a:endParaRPr lang="it-IT" dirty="0" smtClean="0"/>
            </a:p>
            <a:p>
              <a:pPr algn="ctr"/>
              <a:r>
                <a:rPr lang="it-IT" dirty="0" smtClean="0"/>
                <a:t>sample</a:t>
              </a:r>
              <a:endParaRPr lang="it-IT" baseline="-25000" dirty="0"/>
            </a:p>
          </p:txBody>
        </p:sp>
        <p:sp>
          <p:nvSpPr>
            <p:cNvPr id="65" name="TextBox 64"/>
            <p:cNvSpPr txBox="1"/>
            <p:nvPr/>
          </p:nvSpPr>
          <p:spPr>
            <a:xfrm>
              <a:off x="8662173" y="5423806"/>
              <a:ext cx="880979" cy="369332"/>
            </a:xfrm>
            <a:prstGeom prst="rect">
              <a:avLst/>
            </a:prstGeom>
            <a:noFill/>
          </p:spPr>
          <p:txBody>
            <a:bodyPr wrap="square" rtlCol="0">
              <a:spAutoFit/>
            </a:bodyPr>
            <a:lstStyle/>
            <a:p>
              <a:pPr algn="ctr"/>
              <a:r>
                <a:rPr lang="it-IT" dirty="0"/>
                <a:t>mirror</a:t>
              </a:r>
              <a:endParaRPr lang="it-IT" baseline="-25000" dirty="0"/>
            </a:p>
          </p:txBody>
        </p:sp>
        <p:sp>
          <p:nvSpPr>
            <p:cNvPr id="66" name="TextBox 65"/>
            <p:cNvSpPr txBox="1"/>
            <p:nvPr/>
          </p:nvSpPr>
          <p:spPr>
            <a:xfrm>
              <a:off x="8662173" y="4755168"/>
              <a:ext cx="880979" cy="369332"/>
            </a:xfrm>
            <a:prstGeom prst="rect">
              <a:avLst/>
            </a:prstGeom>
            <a:noFill/>
          </p:spPr>
          <p:txBody>
            <a:bodyPr wrap="square" rtlCol="0">
              <a:spAutoFit/>
            </a:bodyPr>
            <a:lstStyle/>
            <a:p>
              <a:pPr algn="ctr"/>
              <a:r>
                <a:rPr lang="it-IT" dirty="0"/>
                <a:t>glass</a:t>
              </a:r>
              <a:endParaRPr lang="it-IT" baseline="-25000" dirty="0"/>
            </a:p>
          </p:txBody>
        </p:sp>
        <p:sp>
          <p:nvSpPr>
            <p:cNvPr id="67" name="TextBox 66"/>
            <p:cNvSpPr txBox="1"/>
            <p:nvPr/>
          </p:nvSpPr>
          <p:spPr>
            <a:xfrm>
              <a:off x="2682206" y="1848208"/>
              <a:ext cx="2451418" cy="369332"/>
            </a:xfrm>
            <a:prstGeom prst="rect">
              <a:avLst/>
            </a:prstGeom>
            <a:noFill/>
          </p:spPr>
          <p:txBody>
            <a:bodyPr wrap="square" rtlCol="0">
              <a:spAutoFit/>
            </a:bodyPr>
            <a:lstStyle/>
            <a:p>
              <a:pPr algn="ctr"/>
              <a:r>
                <a:rPr lang="it-IT" dirty="0" err="1">
                  <a:solidFill>
                    <a:srgbClr val="C00000"/>
                  </a:solidFill>
                </a:rPr>
                <a:t>incident</a:t>
              </a:r>
              <a:r>
                <a:rPr lang="it-IT" dirty="0">
                  <a:solidFill>
                    <a:srgbClr val="C00000"/>
                  </a:solidFill>
                </a:rPr>
                <a:t> </a:t>
              </a:r>
              <a:r>
                <a:rPr lang="it-IT" dirty="0" err="1" smtClean="0">
                  <a:solidFill>
                    <a:srgbClr val="C00000"/>
                  </a:solidFill>
                </a:rPr>
                <a:t>power</a:t>
              </a:r>
              <a:r>
                <a:rPr lang="it-IT" dirty="0" smtClean="0">
                  <a:solidFill>
                    <a:srgbClr val="C00000"/>
                  </a:solidFill>
                </a:rPr>
                <a:t> P</a:t>
              </a:r>
              <a:r>
                <a:rPr lang="it-IT" baseline="-25000" dirty="0" smtClean="0">
                  <a:solidFill>
                    <a:srgbClr val="C00000"/>
                  </a:solidFill>
                </a:rPr>
                <a:t>in</a:t>
              </a:r>
              <a:r>
                <a:rPr lang="it-IT" dirty="0" smtClean="0">
                  <a:solidFill>
                    <a:srgbClr val="C00000"/>
                  </a:solidFill>
                </a:rPr>
                <a:t>(</a:t>
              </a:r>
              <a:r>
                <a:rPr lang="it-IT" dirty="0" smtClean="0">
                  <a:solidFill>
                    <a:srgbClr val="C00000"/>
                  </a:solidFill>
                  <a:latin typeface="Symbol" panose="05050102010706020507" pitchFamily="18" charset="2"/>
                </a:rPr>
                <a:t>l</a:t>
              </a:r>
              <a:r>
                <a:rPr lang="it-IT" dirty="0" smtClean="0">
                  <a:solidFill>
                    <a:srgbClr val="C00000"/>
                  </a:solidFill>
                </a:rPr>
                <a:t>)</a:t>
              </a:r>
              <a:endParaRPr lang="it-IT" dirty="0">
                <a:solidFill>
                  <a:srgbClr val="C00000"/>
                </a:solidFill>
              </a:endParaRPr>
            </a:p>
          </p:txBody>
        </p:sp>
        <p:sp>
          <p:nvSpPr>
            <p:cNvPr id="68" name="TextBox 67"/>
            <p:cNvSpPr txBox="1"/>
            <p:nvPr/>
          </p:nvSpPr>
          <p:spPr>
            <a:xfrm>
              <a:off x="6691848" y="1848208"/>
              <a:ext cx="2494191" cy="369332"/>
            </a:xfrm>
            <a:prstGeom prst="rect">
              <a:avLst/>
            </a:prstGeom>
            <a:noFill/>
          </p:spPr>
          <p:txBody>
            <a:bodyPr wrap="square" rtlCol="0">
              <a:spAutoFit/>
            </a:bodyPr>
            <a:lstStyle/>
            <a:p>
              <a:pPr algn="ctr"/>
              <a:r>
                <a:rPr lang="it-IT" dirty="0" smtClean="0">
                  <a:solidFill>
                    <a:srgbClr val="C00000"/>
                  </a:solidFill>
                </a:rPr>
                <a:t>output </a:t>
              </a:r>
              <a:r>
                <a:rPr lang="it-IT" dirty="0" err="1" smtClean="0">
                  <a:solidFill>
                    <a:srgbClr val="C00000"/>
                  </a:solidFill>
                </a:rPr>
                <a:t>power</a:t>
              </a:r>
              <a:r>
                <a:rPr lang="it-IT" dirty="0" smtClean="0">
                  <a:solidFill>
                    <a:srgbClr val="C00000"/>
                  </a:solidFill>
                </a:rPr>
                <a:t> </a:t>
              </a:r>
              <a:r>
                <a:rPr lang="it-IT" dirty="0" err="1" smtClean="0">
                  <a:solidFill>
                    <a:srgbClr val="C00000"/>
                  </a:solidFill>
                </a:rPr>
                <a:t>P</a:t>
              </a:r>
              <a:r>
                <a:rPr lang="it-IT" baseline="-25000" dirty="0" err="1" smtClean="0">
                  <a:solidFill>
                    <a:srgbClr val="C00000"/>
                  </a:solidFill>
                </a:rPr>
                <a:t>out</a:t>
              </a:r>
              <a:r>
                <a:rPr lang="it-IT" dirty="0" smtClean="0">
                  <a:solidFill>
                    <a:srgbClr val="C00000"/>
                  </a:solidFill>
                </a:rPr>
                <a:t>(</a:t>
              </a:r>
              <a:r>
                <a:rPr lang="it-IT" dirty="0" smtClean="0">
                  <a:solidFill>
                    <a:srgbClr val="C00000"/>
                  </a:solidFill>
                  <a:latin typeface="Symbol" panose="05050102010706020507" pitchFamily="18" charset="2"/>
                </a:rPr>
                <a:t>l</a:t>
              </a:r>
              <a:r>
                <a:rPr lang="it-IT" dirty="0" smtClean="0">
                  <a:solidFill>
                    <a:srgbClr val="C00000"/>
                  </a:solidFill>
                </a:rPr>
                <a:t>)</a:t>
              </a:r>
              <a:endParaRPr lang="it-IT" dirty="0">
                <a:solidFill>
                  <a:srgbClr val="C00000"/>
                </a:solidFill>
              </a:endParaRPr>
            </a:p>
          </p:txBody>
        </p:sp>
        <p:sp>
          <p:nvSpPr>
            <p:cNvPr id="69" name="TextBox 68"/>
            <p:cNvSpPr txBox="1"/>
            <p:nvPr/>
          </p:nvSpPr>
          <p:spPr>
            <a:xfrm>
              <a:off x="8662173" y="2599064"/>
              <a:ext cx="880979" cy="369332"/>
            </a:xfrm>
            <a:prstGeom prst="rect">
              <a:avLst/>
            </a:prstGeom>
            <a:noFill/>
          </p:spPr>
          <p:txBody>
            <a:bodyPr wrap="square" rtlCol="0">
              <a:spAutoFit/>
            </a:bodyPr>
            <a:lstStyle/>
            <a:p>
              <a:pPr algn="ctr"/>
              <a:r>
                <a:rPr lang="it-IT" dirty="0" smtClean="0"/>
                <a:t>air</a:t>
              </a:r>
              <a:endParaRPr lang="it-IT" baseline="-25000" dirty="0"/>
            </a:p>
          </p:txBody>
        </p:sp>
        <p:sp>
          <p:nvSpPr>
            <p:cNvPr id="70" name="TextBox 69"/>
            <p:cNvSpPr txBox="1"/>
            <p:nvPr/>
          </p:nvSpPr>
          <p:spPr>
            <a:xfrm>
              <a:off x="2644560" y="2668182"/>
              <a:ext cx="1318868" cy="369332"/>
            </a:xfrm>
            <a:prstGeom prst="rect">
              <a:avLst/>
            </a:prstGeom>
            <a:noFill/>
          </p:spPr>
          <p:txBody>
            <a:bodyPr wrap="square" rtlCol="0">
              <a:spAutoFit/>
            </a:bodyPr>
            <a:lstStyle/>
            <a:p>
              <a:pPr algn="ctr"/>
              <a:r>
                <a:rPr lang="it-IT" dirty="0"/>
                <a:t>m</a:t>
              </a:r>
              <a:r>
                <a:rPr lang="it-IT" dirty="0" smtClean="0"/>
                <a:t>edium 1</a:t>
              </a:r>
              <a:endParaRPr lang="it-IT" baseline="-25000" dirty="0"/>
            </a:p>
          </p:txBody>
        </p:sp>
        <p:sp>
          <p:nvSpPr>
            <p:cNvPr id="71" name="TextBox 70"/>
            <p:cNvSpPr txBox="1"/>
            <p:nvPr/>
          </p:nvSpPr>
          <p:spPr>
            <a:xfrm>
              <a:off x="2610914" y="3146716"/>
              <a:ext cx="1386160" cy="369332"/>
            </a:xfrm>
            <a:prstGeom prst="rect">
              <a:avLst/>
            </a:prstGeom>
            <a:noFill/>
          </p:spPr>
          <p:txBody>
            <a:bodyPr wrap="square" rtlCol="0">
              <a:spAutoFit/>
            </a:bodyPr>
            <a:lstStyle/>
            <a:p>
              <a:pPr algn="ctr"/>
              <a:r>
                <a:rPr lang="it-IT" dirty="0"/>
                <a:t>m</a:t>
              </a:r>
              <a:r>
                <a:rPr lang="it-IT" dirty="0" smtClean="0"/>
                <a:t>edium 2</a:t>
              </a:r>
              <a:endParaRPr lang="it-IT" baseline="-25000" dirty="0"/>
            </a:p>
          </p:txBody>
        </p:sp>
        <p:sp>
          <p:nvSpPr>
            <p:cNvPr id="72" name="TextBox 71"/>
            <p:cNvSpPr txBox="1"/>
            <p:nvPr/>
          </p:nvSpPr>
          <p:spPr>
            <a:xfrm>
              <a:off x="2551135" y="3783168"/>
              <a:ext cx="1505718" cy="369332"/>
            </a:xfrm>
            <a:prstGeom prst="rect">
              <a:avLst/>
            </a:prstGeom>
            <a:noFill/>
          </p:spPr>
          <p:txBody>
            <a:bodyPr wrap="square" rtlCol="0">
              <a:spAutoFit/>
            </a:bodyPr>
            <a:lstStyle/>
            <a:p>
              <a:pPr algn="ctr"/>
              <a:r>
                <a:rPr lang="it-IT" dirty="0"/>
                <a:t>m</a:t>
              </a:r>
              <a:r>
                <a:rPr lang="it-IT" dirty="0" smtClean="0"/>
                <a:t>edium 3</a:t>
              </a:r>
              <a:endParaRPr lang="it-IT" baseline="-25000" dirty="0"/>
            </a:p>
          </p:txBody>
        </p:sp>
        <p:sp>
          <p:nvSpPr>
            <p:cNvPr id="73" name="TextBox 72"/>
            <p:cNvSpPr txBox="1"/>
            <p:nvPr/>
          </p:nvSpPr>
          <p:spPr>
            <a:xfrm>
              <a:off x="2551135" y="4794318"/>
              <a:ext cx="1505718" cy="369332"/>
            </a:xfrm>
            <a:prstGeom prst="rect">
              <a:avLst/>
            </a:prstGeom>
            <a:noFill/>
          </p:spPr>
          <p:txBody>
            <a:bodyPr wrap="square" rtlCol="0">
              <a:spAutoFit/>
            </a:bodyPr>
            <a:lstStyle/>
            <a:p>
              <a:pPr algn="ctr"/>
              <a:r>
                <a:rPr lang="it-IT" dirty="0"/>
                <a:t>m</a:t>
              </a:r>
              <a:r>
                <a:rPr lang="it-IT" dirty="0" smtClean="0"/>
                <a:t>edium 4</a:t>
              </a:r>
              <a:endParaRPr lang="it-IT" baseline="-25000" dirty="0"/>
            </a:p>
          </p:txBody>
        </p:sp>
        <p:sp>
          <p:nvSpPr>
            <p:cNvPr id="74" name="Rectangle 73"/>
            <p:cNvSpPr/>
            <p:nvPr/>
          </p:nvSpPr>
          <p:spPr>
            <a:xfrm>
              <a:off x="2068159" y="2895366"/>
              <a:ext cx="476722" cy="30501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5" name="Rectangle 74"/>
            <p:cNvSpPr/>
            <p:nvPr/>
          </p:nvSpPr>
          <p:spPr>
            <a:xfrm>
              <a:off x="9647119" y="2834922"/>
              <a:ext cx="476722" cy="30501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76" name="Straight Connector 75"/>
            <p:cNvCxnSpPr/>
            <p:nvPr/>
          </p:nvCxnSpPr>
          <p:spPr>
            <a:xfrm flipV="1">
              <a:off x="4810454" y="3321074"/>
              <a:ext cx="0" cy="720000"/>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flipV="1">
              <a:off x="5609820" y="4375623"/>
              <a:ext cx="0" cy="720000"/>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flipV="1">
              <a:off x="6166152" y="4335933"/>
              <a:ext cx="0" cy="720000"/>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flipV="1">
              <a:off x="5884640" y="4875127"/>
              <a:ext cx="0" cy="720000"/>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flipV="1">
              <a:off x="6959976" y="3386022"/>
              <a:ext cx="0" cy="720000"/>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flipV="1">
              <a:off x="7198084" y="2716692"/>
              <a:ext cx="0" cy="720000"/>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7705252" y="3108130"/>
              <a:ext cx="0" cy="602541"/>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4" name="Straight Arrow Connector 83"/>
            <p:cNvCxnSpPr/>
            <p:nvPr/>
          </p:nvCxnSpPr>
          <p:spPr>
            <a:xfrm>
              <a:off x="7705252" y="4750889"/>
              <a:ext cx="0" cy="602541"/>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5" name="Straight Arrow Connector 84"/>
            <p:cNvCxnSpPr/>
            <p:nvPr/>
          </p:nvCxnSpPr>
          <p:spPr>
            <a:xfrm>
              <a:off x="7705252" y="3726106"/>
              <a:ext cx="0" cy="1002231"/>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1" name="TextBox 90"/>
            <p:cNvSpPr txBox="1"/>
            <p:nvPr/>
          </p:nvSpPr>
          <p:spPr>
            <a:xfrm>
              <a:off x="7583657" y="3245416"/>
              <a:ext cx="984840" cy="307777"/>
            </a:xfrm>
            <a:prstGeom prst="rect">
              <a:avLst/>
            </a:prstGeom>
            <a:noFill/>
          </p:spPr>
          <p:txBody>
            <a:bodyPr wrap="square" rtlCol="0">
              <a:spAutoFit/>
            </a:bodyPr>
            <a:lstStyle/>
            <a:p>
              <a:pPr algn="ctr"/>
              <a:r>
                <a:rPr lang="it-IT" sz="1400" dirty="0" smtClean="0"/>
                <a:t>280 µm</a:t>
              </a:r>
              <a:endParaRPr lang="it-IT" sz="1400" baseline="-25000" dirty="0"/>
            </a:p>
          </p:txBody>
        </p:sp>
        <p:sp>
          <p:nvSpPr>
            <p:cNvPr id="92" name="TextBox 91"/>
            <p:cNvSpPr txBox="1"/>
            <p:nvPr/>
          </p:nvSpPr>
          <p:spPr>
            <a:xfrm>
              <a:off x="7583657" y="4080084"/>
              <a:ext cx="984840" cy="307777"/>
            </a:xfrm>
            <a:prstGeom prst="rect">
              <a:avLst/>
            </a:prstGeom>
            <a:noFill/>
          </p:spPr>
          <p:txBody>
            <a:bodyPr wrap="square" rtlCol="0">
              <a:spAutoFit/>
            </a:bodyPr>
            <a:lstStyle/>
            <a:p>
              <a:pPr algn="ctr"/>
              <a:r>
                <a:rPr lang="it-IT" sz="1400" dirty="0" smtClean="0"/>
                <a:t>400 µm</a:t>
              </a:r>
              <a:endParaRPr lang="it-IT" sz="1400" baseline="-25000" dirty="0"/>
            </a:p>
          </p:txBody>
        </p:sp>
        <p:sp>
          <p:nvSpPr>
            <p:cNvPr id="93" name="TextBox 92"/>
            <p:cNvSpPr txBox="1"/>
            <p:nvPr/>
          </p:nvSpPr>
          <p:spPr>
            <a:xfrm>
              <a:off x="7583657" y="4899247"/>
              <a:ext cx="984840" cy="307777"/>
            </a:xfrm>
            <a:prstGeom prst="rect">
              <a:avLst/>
            </a:prstGeom>
            <a:noFill/>
          </p:spPr>
          <p:txBody>
            <a:bodyPr wrap="square" rtlCol="0">
              <a:spAutoFit/>
            </a:bodyPr>
            <a:lstStyle/>
            <a:p>
              <a:pPr algn="ctr"/>
              <a:r>
                <a:rPr lang="it-IT" sz="1400" dirty="0" smtClean="0"/>
                <a:t>280 µm</a:t>
              </a:r>
              <a:endParaRPr lang="it-IT" sz="1400" baseline="-25000" dirty="0"/>
            </a:p>
          </p:txBody>
        </p:sp>
      </p:grpSp>
      <p:pic>
        <p:nvPicPr>
          <p:cNvPr id="96" name="Picture 95"/>
          <p:cNvPicPr>
            <a:picLocks noChangeAspect="1"/>
          </p:cNvPicPr>
          <p:nvPr/>
        </p:nvPicPr>
        <p:blipFill>
          <a:blip r:embed="rId2"/>
          <a:stretch>
            <a:fillRect/>
          </a:stretch>
        </p:blipFill>
        <p:spPr>
          <a:xfrm>
            <a:off x="11100150" y="130979"/>
            <a:ext cx="919804" cy="913631"/>
          </a:xfrm>
          <a:prstGeom prst="rect">
            <a:avLst/>
          </a:prstGeom>
        </p:spPr>
      </p:pic>
      <p:sp>
        <p:nvSpPr>
          <p:cNvPr id="97" name="Rectangle 96"/>
          <p:cNvSpPr/>
          <p:nvPr/>
        </p:nvSpPr>
        <p:spPr>
          <a:xfrm>
            <a:off x="464070" y="891230"/>
            <a:ext cx="10910174" cy="1200329"/>
          </a:xfrm>
          <a:prstGeom prst="rect">
            <a:avLst/>
          </a:prstGeom>
        </p:spPr>
        <p:txBody>
          <a:bodyPr wrap="square">
            <a:spAutoFit/>
          </a:bodyPr>
          <a:lstStyle/>
          <a:p>
            <a:r>
              <a:rPr lang="it-IT" dirty="0" err="1" smtClean="0"/>
              <a:t>effect</a:t>
            </a:r>
            <a:r>
              <a:rPr lang="it-IT" dirty="0" smtClean="0"/>
              <a:t> </a:t>
            </a:r>
            <a:r>
              <a:rPr lang="it-IT" dirty="0"/>
              <a:t>of </a:t>
            </a:r>
            <a:r>
              <a:rPr lang="it-IT" dirty="0" err="1"/>
              <a:t>absortpion</a:t>
            </a:r>
            <a:r>
              <a:rPr lang="it-IT" dirty="0"/>
              <a:t> </a:t>
            </a:r>
            <a:r>
              <a:rPr lang="it-IT" dirty="0" smtClean="0">
                <a:sym typeface="Wingdings" panose="05000000000000000000" pitchFamily="2" charset="2"/>
              </a:rPr>
              <a:t> </a:t>
            </a:r>
            <a:r>
              <a:rPr lang="it-IT" dirty="0" err="1" smtClean="0">
                <a:sym typeface="Wingdings" panose="05000000000000000000" pitchFamily="2" charset="2"/>
              </a:rPr>
              <a:t>Beer</a:t>
            </a:r>
            <a:r>
              <a:rPr lang="it-IT" dirty="0" smtClean="0">
                <a:sym typeface="Wingdings" panose="05000000000000000000" pitchFamily="2" charset="2"/>
              </a:rPr>
              <a:t>-Lambert law</a:t>
            </a:r>
          </a:p>
          <a:p>
            <a:endParaRPr lang="it-IT" sz="800" dirty="0" smtClean="0">
              <a:sym typeface="Wingdings" panose="05000000000000000000" pitchFamily="2" charset="2"/>
            </a:endParaRPr>
          </a:p>
          <a:p>
            <a:r>
              <a:rPr lang="it-IT" i="1" dirty="0" err="1" smtClean="0"/>
              <a:t>T</a:t>
            </a:r>
            <a:r>
              <a:rPr lang="it-IT" i="1" baseline="-25000" dirty="0" err="1" smtClean="0"/>
              <a:t>air</a:t>
            </a:r>
            <a:r>
              <a:rPr lang="it-IT" dirty="0" smtClean="0"/>
              <a:t> </a:t>
            </a:r>
            <a:r>
              <a:rPr lang="it-IT" dirty="0"/>
              <a:t>= </a:t>
            </a:r>
            <a:r>
              <a:rPr lang="it-IT" i="1" dirty="0" err="1"/>
              <a:t>P</a:t>
            </a:r>
            <a:r>
              <a:rPr lang="it-IT" i="1" baseline="-25000" dirty="0" err="1"/>
              <a:t>out</a:t>
            </a:r>
            <a:r>
              <a:rPr lang="it-IT" i="1" baseline="-25000" dirty="0"/>
              <a:t> air</a:t>
            </a:r>
            <a:r>
              <a:rPr lang="it-IT" dirty="0"/>
              <a:t>(</a:t>
            </a:r>
            <a:r>
              <a:rPr lang="it-IT" i="1" dirty="0">
                <a:latin typeface="Symbol" panose="05050102010706020507" pitchFamily="18" charset="2"/>
              </a:rPr>
              <a:t>l</a:t>
            </a:r>
            <a:r>
              <a:rPr lang="it-IT" dirty="0"/>
              <a:t>)/</a:t>
            </a:r>
            <a:r>
              <a:rPr lang="it-IT" i="1" dirty="0"/>
              <a:t>P</a:t>
            </a:r>
            <a:r>
              <a:rPr lang="it-IT" i="1" baseline="-25000" dirty="0"/>
              <a:t>in</a:t>
            </a:r>
            <a:r>
              <a:rPr lang="it-IT" dirty="0"/>
              <a:t>(</a:t>
            </a:r>
            <a:r>
              <a:rPr lang="it-IT" i="1" dirty="0">
                <a:latin typeface="Symbol" panose="05050102010706020507" pitchFamily="18" charset="2"/>
              </a:rPr>
              <a:t>l</a:t>
            </a:r>
            <a:r>
              <a:rPr lang="it-IT" dirty="0"/>
              <a:t>) </a:t>
            </a:r>
            <a:r>
              <a:rPr lang="it-IT" dirty="0" smtClean="0"/>
              <a:t> (</a:t>
            </a:r>
            <a:r>
              <a:rPr lang="it-IT" dirty="0"/>
              <a:t>with </a:t>
            </a:r>
            <a:r>
              <a:rPr lang="it-IT" dirty="0" err="1"/>
              <a:t>empty</a:t>
            </a:r>
            <a:r>
              <a:rPr lang="it-IT" dirty="0"/>
              <a:t> </a:t>
            </a:r>
            <a:r>
              <a:rPr lang="it-IT" dirty="0" err="1" smtClean="0"/>
              <a:t>channel</a:t>
            </a:r>
            <a:r>
              <a:rPr lang="it-IT" dirty="0" smtClean="0"/>
              <a:t>)	</a:t>
            </a:r>
            <a:r>
              <a:rPr lang="it-IT" i="1" dirty="0" err="1" smtClean="0"/>
              <a:t>T</a:t>
            </a:r>
            <a:r>
              <a:rPr lang="it-IT" i="1" baseline="-25000" dirty="0" err="1" smtClean="0"/>
              <a:t>sample</a:t>
            </a:r>
            <a:r>
              <a:rPr lang="it-IT" dirty="0" smtClean="0"/>
              <a:t> </a:t>
            </a:r>
            <a:r>
              <a:rPr lang="it-IT" dirty="0"/>
              <a:t>= </a:t>
            </a:r>
            <a:r>
              <a:rPr lang="it-IT" i="1" dirty="0" err="1"/>
              <a:t>P</a:t>
            </a:r>
            <a:r>
              <a:rPr lang="it-IT" i="1" baseline="-25000" dirty="0" err="1"/>
              <a:t>out</a:t>
            </a:r>
            <a:r>
              <a:rPr lang="it-IT" i="1" baseline="-25000" dirty="0"/>
              <a:t> sample</a:t>
            </a:r>
            <a:r>
              <a:rPr lang="it-IT" dirty="0"/>
              <a:t>(</a:t>
            </a:r>
            <a:r>
              <a:rPr lang="it-IT" i="1" dirty="0">
                <a:latin typeface="Symbol" panose="05050102010706020507" pitchFamily="18" charset="2"/>
              </a:rPr>
              <a:t>l</a:t>
            </a:r>
            <a:r>
              <a:rPr lang="it-IT" dirty="0"/>
              <a:t>)/</a:t>
            </a:r>
            <a:r>
              <a:rPr lang="it-IT" i="1" dirty="0"/>
              <a:t>P</a:t>
            </a:r>
            <a:r>
              <a:rPr lang="it-IT" i="1" baseline="-25000" dirty="0"/>
              <a:t>in</a:t>
            </a:r>
            <a:r>
              <a:rPr lang="it-IT" dirty="0"/>
              <a:t>(</a:t>
            </a:r>
            <a:r>
              <a:rPr lang="it-IT" i="1" dirty="0">
                <a:latin typeface="Symbol" panose="05050102010706020507" pitchFamily="18" charset="2"/>
              </a:rPr>
              <a:t>l</a:t>
            </a:r>
            <a:r>
              <a:rPr lang="it-IT" dirty="0" smtClean="0"/>
              <a:t>) (</a:t>
            </a:r>
            <a:r>
              <a:rPr lang="it-IT" dirty="0"/>
              <a:t>with </a:t>
            </a:r>
            <a:r>
              <a:rPr lang="it-IT" dirty="0" err="1"/>
              <a:t>fluid</a:t>
            </a:r>
            <a:r>
              <a:rPr lang="it-IT" dirty="0"/>
              <a:t> in </a:t>
            </a:r>
            <a:r>
              <a:rPr lang="it-IT" dirty="0" err="1"/>
              <a:t>channel</a:t>
            </a:r>
            <a:r>
              <a:rPr lang="it-IT" dirty="0" smtClean="0"/>
              <a:t>)</a:t>
            </a:r>
          </a:p>
          <a:p>
            <a:endParaRPr lang="it-IT" sz="1000" dirty="0" smtClean="0"/>
          </a:p>
          <a:p>
            <a:r>
              <a:rPr lang="it-IT" dirty="0" err="1">
                <a:solidFill>
                  <a:srgbClr val="FF0000"/>
                </a:solidFill>
              </a:rPr>
              <a:t>spectral</a:t>
            </a:r>
            <a:r>
              <a:rPr lang="it-IT" dirty="0">
                <a:solidFill>
                  <a:srgbClr val="FF0000"/>
                </a:solidFill>
              </a:rPr>
              <a:t> </a:t>
            </a:r>
            <a:r>
              <a:rPr lang="it-IT" dirty="0" err="1" smtClean="0">
                <a:solidFill>
                  <a:srgbClr val="FF0000"/>
                </a:solidFill>
              </a:rPr>
              <a:t>response</a:t>
            </a:r>
            <a:r>
              <a:rPr lang="it-IT" dirty="0" smtClean="0"/>
              <a:t>:</a:t>
            </a:r>
            <a:r>
              <a:rPr lang="it-IT" dirty="0" smtClean="0">
                <a:solidFill>
                  <a:srgbClr val="FF0000"/>
                </a:solidFill>
              </a:rPr>
              <a:t> </a:t>
            </a:r>
            <a:r>
              <a:rPr lang="it-IT" i="1" dirty="0" smtClean="0"/>
              <a:t>SR</a:t>
            </a:r>
            <a:r>
              <a:rPr lang="it-IT" dirty="0" smtClean="0"/>
              <a:t>(</a:t>
            </a:r>
            <a:r>
              <a:rPr lang="it-IT" i="1" dirty="0" smtClean="0">
                <a:latin typeface="Symbol" panose="05050102010706020507" pitchFamily="18" charset="2"/>
              </a:rPr>
              <a:t>l</a:t>
            </a:r>
            <a:r>
              <a:rPr lang="it-IT" dirty="0"/>
              <a:t>) </a:t>
            </a:r>
            <a:r>
              <a:rPr lang="it-IT" dirty="0" smtClean="0"/>
              <a:t>= </a:t>
            </a:r>
            <a:r>
              <a:rPr lang="it-IT" i="1" dirty="0" err="1" smtClean="0"/>
              <a:t>T</a:t>
            </a:r>
            <a:r>
              <a:rPr lang="it-IT" i="1" baseline="-25000" dirty="0" err="1" smtClean="0"/>
              <a:t>sample</a:t>
            </a:r>
            <a:r>
              <a:rPr lang="it-IT" dirty="0" smtClean="0"/>
              <a:t>/</a:t>
            </a:r>
            <a:r>
              <a:rPr lang="it-IT" i="1" dirty="0" err="1" smtClean="0"/>
              <a:t>T</a:t>
            </a:r>
            <a:r>
              <a:rPr lang="it-IT" i="1" baseline="-25000" dirty="0" err="1" smtClean="0"/>
              <a:t>air</a:t>
            </a:r>
            <a:r>
              <a:rPr lang="it-IT" dirty="0" smtClean="0"/>
              <a:t> = </a:t>
            </a:r>
            <a:r>
              <a:rPr lang="it-IT" i="1" dirty="0" err="1"/>
              <a:t>P</a:t>
            </a:r>
            <a:r>
              <a:rPr lang="it-IT" i="1" baseline="-25000" dirty="0" err="1"/>
              <a:t>out</a:t>
            </a:r>
            <a:r>
              <a:rPr lang="it-IT" i="1" baseline="-25000" dirty="0"/>
              <a:t> sample</a:t>
            </a:r>
            <a:r>
              <a:rPr lang="it-IT" dirty="0"/>
              <a:t>(</a:t>
            </a:r>
            <a:r>
              <a:rPr lang="it-IT" i="1" dirty="0">
                <a:latin typeface="Symbol" panose="05050102010706020507" pitchFamily="18" charset="2"/>
              </a:rPr>
              <a:t>l</a:t>
            </a:r>
            <a:r>
              <a:rPr lang="it-IT" dirty="0"/>
              <a:t>)/</a:t>
            </a:r>
            <a:r>
              <a:rPr lang="it-IT" i="1" dirty="0" err="1"/>
              <a:t>P</a:t>
            </a:r>
            <a:r>
              <a:rPr lang="it-IT" i="1" baseline="-25000" dirty="0" err="1"/>
              <a:t>out</a:t>
            </a:r>
            <a:r>
              <a:rPr lang="it-IT" i="1" baseline="-25000" dirty="0"/>
              <a:t> air</a:t>
            </a:r>
            <a:r>
              <a:rPr lang="it-IT" dirty="0"/>
              <a:t>(</a:t>
            </a:r>
            <a:r>
              <a:rPr lang="it-IT" i="1" dirty="0">
                <a:latin typeface="Symbol" panose="05050102010706020507" pitchFamily="18" charset="2"/>
              </a:rPr>
              <a:t>l</a:t>
            </a:r>
            <a:r>
              <a:rPr lang="it-IT" dirty="0" smtClean="0"/>
              <a:t>)   </a:t>
            </a:r>
            <a:r>
              <a:rPr lang="it-IT" dirty="0" smtClean="0">
                <a:sym typeface="Wingdings" panose="05000000000000000000" pitchFamily="2" charset="2"/>
              </a:rPr>
              <a:t>   </a:t>
            </a:r>
            <a:r>
              <a:rPr lang="it-IT" dirty="0" err="1" smtClean="0">
                <a:sym typeface="Wingdings" panose="05000000000000000000" pitchFamily="2" charset="2"/>
              </a:rPr>
              <a:t>depends</a:t>
            </a:r>
            <a:r>
              <a:rPr lang="it-IT" dirty="0" smtClean="0">
                <a:sym typeface="Wingdings" panose="05000000000000000000" pitchFamily="2" charset="2"/>
              </a:rPr>
              <a:t> on the </a:t>
            </a:r>
            <a:r>
              <a:rPr lang="it-IT" dirty="0" err="1" smtClean="0">
                <a:sym typeface="Wingdings" panose="05000000000000000000" pitchFamily="2" charset="2"/>
              </a:rPr>
              <a:t>absorption</a:t>
            </a:r>
            <a:r>
              <a:rPr lang="it-IT" dirty="0" smtClean="0">
                <a:sym typeface="Wingdings" panose="05000000000000000000" pitchFamily="2" charset="2"/>
              </a:rPr>
              <a:t> </a:t>
            </a:r>
            <a:r>
              <a:rPr lang="it-IT" dirty="0" err="1" smtClean="0">
                <a:sym typeface="Wingdings" panose="05000000000000000000" pitchFamily="2" charset="2"/>
              </a:rPr>
              <a:t>features</a:t>
            </a:r>
            <a:r>
              <a:rPr lang="it-IT" dirty="0" smtClean="0">
                <a:sym typeface="Wingdings" panose="05000000000000000000" pitchFamily="2" charset="2"/>
              </a:rPr>
              <a:t> of the sample</a:t>
            </a:r>
            <a:endParaRPr lang="it-IT" dirty="0" smtClean="0"/>
          </a:p>
        </p:txBody>
      </p:sp>
      <p:pic>
        <p:nvPicPr>
          <p:cNvPr id="100" name="Picture 9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0812" y="3967899"/>
            <a:ext cx="1374138" cy="1545906"/>
          </a:xfrm>
          <a:prstGeom prst="rect">
            <a:avLst/>
          </a:prstGeom>
        </p:spPr>
      </p:pic>
      <p:sp>
        <p:nvSpPr>
          <p:cNvPr id="101" name="TextBox 100"/>
          <p:cNvSpPr txBox="1"/>
          <p:nvPr/>
        </p:nvSpPr>
        <p:spPr>
          <a:xfrm>
            <a:off x="510941" y="3286533"/>
            <a:ext cx="2162420" cy="646331"/>
          </a:xfrm>
          <a:prstGeom prst="rect">
            <a:avLst/>
          </a:prstGeom>
          <a:noFill/>
        </p:spPr>
        <p:txBody>
          <a:bodyPr wrap="square" rtlCol="0">
            <a:spAutoFit/>
          </a:bodyPr>
          <a:lstStyle/>
          <a:p>
            <a:pPr algn="ctr"/>
            <a:r>
              <a:rPr lang="it-IT" dirty="0" smtClean="0"/>
              <a:t>Model</a:t>
            </a:r>
          </a:p>
          <a:p>
            <a:pPr algn="ctr"/>
            <a:r>
              <a:rPr lang="it-IT" dirty="0" err="1" smtClean="0"/>
              <a:t>implemented</a:t>
            </a:r>
            <a:r>
              <a:rPr lang="it-IT" dirty="0" smtClean="0"/>
              <a:t> in</a:t>
            </a:r>
          </a:p>
        </p:txBody>
      </p:sp>
      <p:sp>
        <p:nvSpPr>
          <p:cNvPr id="102" name="Right Brace 101"/>
          <p:cNvSpPr/>
          <p:nvPr/>
        </p:nvSpPr>
        <p:spPr>
          <a:xfrm>
            <a:off x="9474892" y="3306195"/>
            <a:ext cx="315439" cy="2607307"/>
          </a:xfrm>
          <a:prstGeom prst="rightBrace">
            <a:avLst>
              <a:gd name="adj1" fmla="val 89397"/>
              <a:gd name="adj2" fmla="val 50000"/>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103" name="TextBox 102"/>
          <p:cNvSpPr txBox="1"/>
          <p:nvPr/>
        </p:nvSpPr>
        <p:spPr>
          <a:xfrm>
            <a:off x="9706449" y="4286682"/>
            <a:ext cx="1758381" cy="646331"/>
          </a:xfrm>
          <a:prstGeom prst="rect">
            <a:avLst/>
          </a:prstGeom>
          <a:noFill/>
        </p:spPr>
        <p:txBody>
          <a:bodyPr wrap="square" rtlCol="0">
            <a:spAutoFit/>
          </a:bodyPr>
          <a:lstStyle/>
          <a:p>
            <a:pPr algn="ctr"/>
            <a:r>
              <a:rPr lang="it-IT" dirty="0" err="1"/>
              <a:t>l</a:t>
            </a:r>
            <a:r>
              <a:rPr lang="it-IT" dirty="0" err="1" smtClean="0"/>
              <a:t>ayered</a:t>
            </a:r>
            <a:endParaRPr lang="it-IT" dirty="0" smtClean="0"/>
          </a:p>
          <a:p>
            <a:pPr algn="ctr"/>
            <a:r>
              <a:rPr lang="it-IT" dirty="0" err="1" smtClean="0"/>
              <a:t>structure</a:t>
            </a:r>
            <a:endParaRPr lang="it-IT" dirty="0" smtClean="0"/>
          </a:p>
        </p:txBody>
      </p:sp>
    </p:spTree>
    <p:extLst>
      <p:ext uri="{BB962C8B-B14F-4D97-AF65-F5344CB8AC3E}">
        <p14:creationId xmlns:p14="http://schemas.microsoft.com/office/powerpoint/2010/main" val="122158613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TextBox 49"/>
          <p:cNvSpPr txBox="1"/>
          <p:nvPr/>
        </p:nvSpPr>
        <p:spPr>
          <a:xfrm>
            <a:off x="586114" y="108900"/>
            <a:ext cx="8662736" cy="677108"/>
          </a:xfrm>
          <a:prstGeom prst="rect">
            <a:avLst/>
          </a:prstGeom>
          <a:noFill/>
        </p:spPr>
        <p:txBody>
          <a:bodyPr wrap="square" rtlCol="0">
            <a:spAutoFit/>
          </a:bodyPr>
          <a:lstStyle/>
          <a:p>
            <a:r>
              <a:rPr lang="en-US" sz="3800" u="sng" dirty="0" smtClean="0">
                <a:solidFill>
                  <a:srgbClr val="A50021"/>
                </a:solidFill>
              </a:rPr>
              <a:t>Results – 1</a:t>
            </a:r>
            <a:endParaRPr lang="en-US" sz="3800" u="sng" dirty="0">
              <a:solidFill>
                <a:srgbClr val="A50021"/>
              </a:solidFill>
            </a:endParaRPr>
          </a:p>
        </p:txBody>
      </p:sp>
      <p:sp>
        <p:nvSpPr>
          <p:cNvPr id="28" name="TextBox 27"/>
          <p:cNvSpPr txBox="1"/>
          <p:nvPr/>
        </p:nvSpPr>
        <p:spPr>
          <a:xfrm>
            <a:off x="11675153" y="6334315"/>
            <a:ext cx="598714" cy="400110"/>
          </a:xfrm>
          <a:prstGeom prst="rect">
            <a:avLst/>
          </a:prstGeom>
          <a:noFill/>
        </p:spPr>
        <p:txBody>
          <a:bodyPr wrap="square" rtlCol="0">
            <a:spAutoFit/>
          </a:bodyPr>
          <a:lstStyle/>
          <a:p>
            <a:r>
              <a:rPr lang="it-IT" sz="2000" dirty="0" smtClean="0">
                <a:solidFill>
                  <a:schemeClr val="tx1">
                    <a:lumMod val="65000"/>
                    <a:lumOff val="35000"/>
                  </a:schemeClr>
                </a:solidFill>
              </a:rPr>
              <a:t>6</a:t>
            </a:r>
            <a:endParaRPr lang="it-IT" sz="2000" dirty="0">
              <a:solidFill>
                <a:schemeClr val="tx1">
                  <a:lumMod val="65000"/>
                  <a:lumOff val="35000"/>
                </a:schemeClr>
              </a:solidFill>
            </a:endParaRPr>
          </a:p>
        </p:txBody>
      </p:sp>
      <p:pic>
        <p:nvPicPr>
          <p:cNvPr id="29" name="Picture 28"/>
          <p:cNvPicPr>
            <a:picLocks noChangeAspect="1"/>
          </p:cNvPicPr>
          <p:nvPr/>
        </p:nvPicPr>
        <p:blipFill>
          <a:blip r:embed="rId2"/>
          <a:stretch>
            <a:fillRect/>
          </a:stretch>
        </p:blipFill>
        <p:spPr>
          <a:xfrm>
            <a:off x="11100150" y="130979"/>
            <a:ext cx="919804" cy="913631"/>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5438" r="6194"/>
          <a:stretch/>
        </p:blipFill>
        <p:spPr>
          <a:xfrm>
            <a:off x="1651747" y="1376030"/>
            <a:ext cx="8888507" cy="4626864"/>
          </a:xfrm>
          <a:prstGeom prst="rect">
            <a:avLst/>
          </a:prstGeom>
        </p:spPr>
      </p:pic>
      <p:sp>
        <p:nvSpPr>
          <p:cNvPr id="31" name="Rectangle 30"/>
          <p:cNvSpPr/>
          <p:nvPr/>
        </p:nvSpPr>
        <p:spPr>
          <a:xfrm>
            <a:off x="472275" y="884205"/>
            <a:ext cx="10379501" cy="707886"/>
          </a:xfrm>
          <a:prstGeom prst="rect">
            <a:avLst/>
          </a:prstGeom>
        </p:spPr>
        <p:txBody>
          <a:bodyPr wrap="square">
            <a:spAutoFit/>
          </a:bodyPr>
          <a:lstStyle/>
          <a:p>
            <a:r>
              <a:rPr lang="en-US" sz="2000" dirty="0" smtClean="0">
                <a:cs typeface="Arial" panose="020B0604020202020204" pitchFamily="34" charset="0"/>
              </a:rPr>
              <a:t>Experimental spectra, in good agreement with theoretical predictions, allowed to distinguish water from several types of alcohol thanks to their different absorption features.  </a:t>
            </a:r>
            <a:endParaRPr lang="en-US" sz="2000" dirty="0">
              <a:cs typeface="Arial" panose="020B0604020202020204" pitchFamily="34" charset="0"/>
            </a:endParaRPr>
          </a:p>
        </p:txBody>
      </p:sp>
    </p:spTree>
    <p:extLst>
      <p:ext uri="{BB962C8B-B14F-4D97-AF65-F5344CB8AC3E}">
        <p14:creationId xmlns:p14="http://schemas.microsoft.com/office/powerpoint/2010/main" val="211711473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TextBox 49"/>
          <p:cNvSpPr txBox="1"/>
          <p:nvPr/>
        </p:nvSpPr>
        <p:spPr>
          <a:xfrm>
            <a:off x="586114" y="108900"/>
            <a:ext cx="8662736" cy="677108"/>
          </a:xfrm>
          <a:prstGeom prst="rect">
            <a:avLst/>
          </a:prstGeom>
          <a:noFill/>
        </p:spPr>
        <p:txBody>
          <a:bodyPr wrap="square" rtlCol="0">
            <a:spAutoFit/>
          </a:bodyPr>
          <a:lstStyle/>
          <a:p>
            <a:r>
              <a:rPr lang="en-US" sz="3800" u="sng" dirty="0" smtClean="0">
                <a:solidFill>
                  <a:srgbClr val="A50021"/>
                </a:solidFill>
              </a:rPr>
              <a:t>Results – 2</a:t>
            </a:r>
            <a:endParaRPr lang="en-US" sz="3800" u="sng" dirty="0">
              <a:solidFill>
                <a:srgbClr val="A50021"/>
              </a:solidFill>
            </a:endParaRPr>
          </a:p>
        </p:txBody>
      </p:sp>
      <p:sp>
        <p:nvSpPr>
          <p:cNvPr id="28" name="TextBox 27"/>
          <p:cNvSpPr txBox="1"/>
          <p:nvPr/>
        </p:nvSpPr>
        <p:spPr>
          <a:xfrm>
            <a:off x="11675153" y="6334315"/>
            <a:ext cx="598714" cy="400110"/>
          </a:xfrm>
          <a:prstGeom prst="rect">
            <a:avLst/>
          </a:prstGeom>
          <a:noFill/>
        </p:spPr>
        <p:txBody>
          <a:bodyPr wrap="square" rtlCol="0">
            <a:spAutoFit/>
          </a:bodyPr>
          <a:lstStyle/>
          <a:p>
            <a:r>
              <a:rPr lang="it-IT" sz="2000" dirty="0">
                <a:solidFill>
                  <a:schemeClr val="tx1">
                    <a:lumMod val="65000"/>
                    <a:lumOff val="35000"/>
                  </a:schemeClr>
                </a:solidFill>
              </a:rPr>
              <a:t>7</a:t>
            </a:r>
          </a:p>
        </p:txBody>
      </p:sp>
      <p:pic>
        <p:nvPicPr>
          <p:cNvPr id="8" name="Picture 7"/>
          <p:cNvPicPr>
            <a:picLocks noChangeAspect="1"/>
          </p:cNvPicPr>
          <p:nvPr/>
        </p:nvPicPr>
        <p:blipFill>
          <a:blip r:embed="rId2"/>
          <a:stretch>
            <a:fillRect/>
          </a:stretch>
        </p:blipFill>
        <p:spPr>
          <a:xfrm>
            <a:off x="11100150" y="130979"/>
            <a:ext cx="919804" cy="913631"/>
          </a:xfrm>
          <a:prstGeom prst="rect">
            <a:avLst/>
          </a:prstGeom>
        </p:spPr>
      </p:pic>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l="5728" r="7373"/>
          <a:stretch/>
        </p:blipFill>
        <p:spPr>
          <a:xfrm>
            <a:off x="1838687" y="1361716"/>
            <a:ext cx="8740588" cy="4626864"/>
          </a:xfrm>
          <a:prstGeom prst="rect">
            <a:avLst/>
          </a:prstGeom>
        </p:spPr>
      </p:pic>
      <p:sp>
        <p:nvSpPr>
          <p:cNvPr id="3" name="Rectangle 2"/>
          <p:cNvSpPr/>
          <p:nvPr/>
        </p:nvSpPr>
        <p:spPr>
          <a:xfrm>
            <a:off x="463551" y="871856"/>
            <a:ext cx="10687050" cy="707886"/>
          </a:xfrm>
          <a:prstGeom prst="rect">
            <a:avLst/>
          </a:prstGeom>
        </p:spPr>
        <p:txBody>
          <a:bodyPr wrap="square">
            <a:spAutoFit/>
          </a:bodyPr>
          <a:lstStyle/>
          <a:p>
            <a:r>
              <a:rPr lang="en-US" sz="2000" dirty="0" smtClean="0"/>
              <a:t>By extending </a:t>
            </a:r>
            <a:r>
              <a:rPr lang="en-US" sz="2000" dirty="0"/>
              <a:t>the path length travelled by the light in the </a:t>
            </a:r>
            <a:r>
              <a:rPr lang="en-US" sz="2000" dirty="0" smtClean="0"/>
              <a:t>channel, spectra of sample can be reconstructed by a higher level of detail. </a:t>
            </a:r>
            <a:endParaRPr lang="it-IT" sz="2000" dirty="0"/>
          </a:p>
        </p:txBody>
      </p:sp>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3615" t="3215" r="6113"/>
          <a:stretch/>
        </p:blipFill>
        <p:spPr>
          <a:xfrm>
            <a:off x="2710149" y="2939759"/>
            <a:ext cx="3349128" cy="2260201"/>
          </a:xfrm>
          <a:prstGeom prst="rect">
            <a:avLst/>
          </a:prstGeom>
        </p:spPr>
      </p:pic>
    </p:spTree>
    <p:extLst>
      <p:ext uri="{BB962C8B-B14F-4D97-AF65-F5344CB8AC3E}">
        <p14:creationId xmlns:p14="http://schemas.microsoft.com/office/powerpoint/2010/main" val="970309708"/>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14860</TotalTime>
  <Words>1074</Words>
  <Application>Microsoft Office PowerPoint</Application>
  <PresentationFormat>Widescreen</PresentationFormat>
  <Paragraphs>197</Paragraphs>
  <Slides>12</Slides>
  <Notes>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Arial</vt:lpstr>
      <vt:lpstr>Calibri</vt:lpstr>
      <vt:lpstr>Calibri Light</vt:lpstr>
      <vt:lpstr>Symbol</vt:lpstr>
      <vt:lpstr>Wingdings</vt:lpstr>
      <vt:lpstr>Tema di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Alberto Zannetti</dc:creator>
  <cp:lastModifiedBy>Valentina Bello</cp:lastModifiedBy>
  <cp:revision>241</cp:revision>
  <dcterms:created xsi:type="dcterms:W3CDTF">2018-06-26T10:19:55Z</dcterms:created>
  <dcterms:modified xsi:type="dcterms:W3CDTF">2020-11-10T09:17:02Z</dcterms:modified>
</cp:coreProperties>
</file>