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D3AF-0A9F-434D-BE71-5CB1D345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7379-D8CD-4673-8BF7-D2128C6D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EE0701-AF8C-4469-92C8-3865F69E6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6BF0B2-173B-4EC6-88A4-E46EC3D92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A4C309-FF46-473B-BCE0-549122B3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9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6FDAB0-5622-4E2C-B501-E71C957F8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05BC4-37F0-4EB8-82E5-02B7641E3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266A24-456D-4D81-A84F-4744342A9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415CA-21D7-4418-BAB1-48EE9364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93D0D-CAE5-4E74-9FAF-1B622269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04F4-71A3-44F1-8024-85079A32E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5CDF-05D6-4746-85EC-DF77DECB4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CF23-209A-4AB7-B7CA-EED779182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itnitz.eu/scope_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uwl.com/FunctionGenerat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283F3-BDE0-47F7-8EB2-B7629FD9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97"/>
            <a:ext cx="8342368" cy="3578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1615-CE38-4D38-845A-C55EC7550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95" y="0"/>
            <a:ext cx="2810497" cy="15485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84ADCD-588A-4412-9CF3-9E08912D59E5}"/>
              </a:ext>
            </a:extLst>
          </p:cNvPr>
          <p:cNvSpPr/>
          <p:nvPr/>
        </p:nvSpPr>
        <p:spPr>
          <a:xfrm>
            <a:off x="810332" y="3934159"/>
            <a:ext cx="1027076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 sensor lab at home: </a:t>
            </a:r>
            <a:b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safe repurposing of your gadgets</a:t>
            </a:r>
            <a:endParaRPr lang="en-GB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DB37D-8BE5-48B7-8E6A-7114EE3E2697}"/>
              </a:ext>
            </a:extLst>
          </p:cNvPr>
          <p:cNvSpPr txBox="1"/>
          <p:nvPr/>
        </p:nvSpPr>
        <p:spPr>
          <a:xfrm>
            <a:off x="8339919" y="1679509"/>
            <a:ext cx="38520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A.N.Kalashnikov</a:t>
            </a:r>
            <a:endParaRPr lang="en-US" sz="4400" dirty="0"/>
          </a:p>
          <a:p>
            <a:r>
              <a:rPr lang="en-US" sz="4400" dirty="0" err="1"/>
              <a:t>A.Elyounsi</a:t>
            </a:r>
            <a:endParaRPr lang="en-US" sz="4400" dirty="0"/>
          </a:p>
          <a:p>
            <a:r>
              <a:rPr lang="en-US" sz="4400" dirty="0" err="1"/>
              <a:t>A.Holloway</a:t>
            </a:r>
            <a:endParaRPr lang="en-GB" sz="44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57B7DC-DC2D-4758-BC22-9BA1249BA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6F147D-963F-46A6-9593-0D383DBE1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BD3243-CE22-4CEA-AE2D-21D84BEB5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3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Some audio cable sockets and adapters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84194"/>
            <a:ext cx="4872658" cy="4878562"/>
          </a:xfrm>
        </p:spPr>
        <p:txBody>
          <a:bodyPr>
            <a:normAutofit/>
          </a:bodyPr>
          <a:lstStyle/>
          <a:p>
            <a:r>
              <a:rPr lang="en-US" sz="3200" dirty="0"/>
              <a:t>Are required to connect the isolated signal to a custom circuit (e.g. a breadboard)</a:t>
            </a:r>
          </a:p>
          <a:p>
            <a:r>
              <a:rPr lang="en-US" sz="3200" dirty="0"/>
              <a:t>Can be barebone sockets</a:t>
            </a:r>
          </a:p>
          <a:p>
            <a:r>
              <a:rPr lang="en-US" sz="3200" dirty="0"/>
              <a:t>Can have pin header</a:t>
            </a:r>
          </a:p>
          <a:p>
            <a:r>
              <a:rPr lang="en-US" sz="3200" dirty="0"/>
              <a:t>Can have screw terminals</a:t>
            </a:r>
          </a:p>
        </p:txBody>
      </p:sp>
      <p:pic>
        <p:nvPicPr>
          <p:cNvPr id="13" name="Picture 12" descr="A picture containing indoor, meter&#10;&#10;Description automatically generated">
            <a:extLst>
              <a:ext uri="{FF2B5EF4-FFF2-40B4-BE49-F238E27FC236}">
                <a16:creationId xmlns:a16="http://schemas.microsoft.com/office/drawing/2014/main" id="{E96F4C30-C245-435C-95D1-C18B7BED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" y="1002892"/>
            <a:ext cx="7101468" cy="53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External USB audio cards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84194"/>
            <a:ext cx="4872658" cy="4878562"/>
          </a:xfrm>
        </p:spPr>
        <p:txBody>
          <a:bodyPr>
            <a:normAutofit/>
          </a:bodyPr>
          <a:lstStyle/>
          <a:p>
            <a:r>
              <a:rPr lang="en-US" sz="3200" dirty="0"/>
              <a:t>Usually have headphone stereo output and mono microphone input with separate sockets</a:t>
            </a:r>
          </a:p>
          <a:p>
            <a:r>
              <a:rPr lang="en-US" sz="3200" dirty="0"/>
              <a:t>Could be a full single TRRS socket though</a:t>
            </a:r>
          </a:p>
          <a:p>
            <a:r>
              <a:rPr lang="en-US" sz="3200" dirty="0"/>
              <a:t>Some even have stereo line input</a:t>
            </a:r>
          </a:p>
          <a:p>
            <a:r>
              <a:rPr lang="en-US" sz="3200" dirty="0"/>
              <a:t>CANNOT BE USED SAFELY</a:t>
            </a:r>
            <a:br>
              <a:rPr lang="en-US" sz="3200" dirty="0"/>
            </a:br>
            <a:r>
              <a:rPr lang="en-US" sz="3200" dirty="0"/>
              <a:t>W/O USB ISOLATOR</a:t>
            </a:r>
          </a:p>
        </p:txBody>
      </p:sp>
      <p:pic>
        <p:nvPicPr>
          <p:cNvPr id="9" name="Picture 8" descr="A bunch of electronic equipment&#10;&#10;Description automatically generated">
            <a:extLst>
              <a:ext uri="{FF2B5EF4-FFF2-40B4-BE49-F238E27FC236}">
                <a16:creationId xmlns:a16="http://schemas.microsoft.com/office/drawing/2014/main" id="{E58A325F-22BB-4E83-A692-D03B8CE40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3828"/>
            <a:ext cx="7110029" cy="53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Using Bluetooth audio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36" y="1284194"/>
            <a:ext cx="5223164" cy="4878562"/>
          </a:xfrm>
        </p:spPr>
        <p:txBody>
          <a:bodyPr>
            <a:normAutofit/>
          </a:bodyPr>
          <a:lstStyle/>
          <a:p>
            <a:r>
              <a:rPr lang="en-US" sz="3600" dirty="0"/>
              <a:t>Fully wireless</a:t>
            </a:r>
          </a:p>
          <a:p>
            <a:r>
              <a:rPr lang="en-US" sz="3600" dirty="0"/>
              <a:t>2 channel stereo</a:t>
            </a:r>
          </a:p>
          <a:p>
            <a:r>
              <a:rPr lang="en-US" sz="3600" dirty="0"/>
              <a:t>A separate transmitter and receiver are required</a:t>
            </a:r>
          </a:p>
          <a:p>
            <a:r>
              <a:rPr lang="en-US" sz="3600" dirty="0"/>
              <a:t>Some have built in rechargeable batteries</a:t>
            </a:r>
          </a:p>
          <a:p>
            <a:r>
              <a:rPr lang="en-US" sz="3600" dirty="0"/>
              <a:t>If not, use of power bank is recommended</a:t>
            </a:r>
          </a:p>
        </p:txBody>
      </p:sp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8A0D9542-4C90-4F24-86CA-B6677DB87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018"/>
            <a:ext cx="6822318" cy="51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Arduino Uno: </a:t>
            </a:r>
            <a:r>
              <a:rPr lang="en-US" dirty="0" err="1"/>
              <a:t>Girino</a:t>
            </a:r>
            <a:r>
              <a:rPr lang="en-US" dirty="0"/>
              <a:t> + </a:t>
            </a:r>
            <a:r>
              <a:rPr lang="en-US" dirty="0" err="1"/>
              <a:t>Girinoscope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36" y="1284194"/>
            <a:ext cx="5223164" cy="4878562"/>
          </a:xfrm>
        </p:spPr>
        <p:txBody>
          <a:bodyPr>
            <a:normAutofit/>
          </a:bodyPr>
          <a:lstStyle/>
          <a:p>
            <a:r>
              <a:rPr lang="en-US" sz="3600" dirty="0"/>
              <a:t>Firmware for Arduino</a:t>
            </a:r>
          </a:p>
          <a:p>
            <a:r>
              <a:rPr lang="en-US" sz="3600" dirty="0"/>
              <a:t>1 </a:t>
            </a:r>
            <a:r>
              <a:rPr lang="en-US" sz="3600" dirty="0" err="1"/>
              <a:t>ch</a:t>
            </a:r>
            <a:r>
              <a:rPr lang="en-US" sz="3600" dirty="0"/>
              <a:t> 40 kHz sampling</a:t>
            </a:r>
          </a:p>
          <a:p>
            <a:r>
              <a:rPr lang="en-US" sz="3600" b="1" i="1" dirty="0"/>
              <a:t>Must be used with a USB isolator for safety</a:t>
            </a:r>
          </a:p>
          <a:p>
            <a:r>
              <a:rPr lang="en-US" sz="3600" dirty="0"/>
              <a:t>No generator</a:t>
            </a:r>
          </a:p>
          <a:p>
            <a:r>
              <a:rPr lang="en-US" sz="3600" dirty="0"/>
              <a:t>PC front end – </a:t>
            </a:r>
            <a:r>
              <a:rPr lang="en-US" sz="3600" dirty="0" err="1"/>
              <a:t>Girinoscope</a:t>
            </a:r>
            <a:r>
              <a:rPr lang="en-US" sz="3600" dirty="0"/>
              <a:t> from </a:t>
            </a:r>
            <a:r>
              <a:rPr lang="en-US" sz="3600" dirty="0" err="1"/>
              <a:t>Github</a:t>
            </a:r>
            <a:endParaRPr lang="en-US" sz="3600" dirty="0"/>
          </a:p>
          <a:p>
            <a:r>
              <a:rPr lang="en-US" sz="3600" dirty="0"/>
              <a:t>Usable but not polished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82C0E-B536-4411-BD3A-FE70DBA7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053960"/>
            <a:ext cx="5876925" cy="94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9A739-E826-4868-89C2-11B53262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" y="1937120"/>
            <a:ext cx="4319279" cy="422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49630-3CF8-41A4-B232-19183183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26" y="2554299"/>
            <a:ext cx="2771775" cy="638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7E2B38-9D1C-4040-AEDF-340997BF1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126" y="3219380"/>
            <a:ext cx="2243596" cy="20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Two more options – USB isolators required !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76AFD-AE8F-4307-870A-6BC7EBD3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7" y="1029089"/>
            <a:ext cx="4740576" cy="3309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F6D96-63AB-459F-92DC-D606E3DE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14" y="974596"/>
            <a:ext cx="4440733" cy="3179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DF7F2F-B75D-4495-A9EC-F7F493C1F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7" y="4504806"/>
            <a:ext cx="6824303" cy="17109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D8CC3E6-C159-4458-9E45-46CDFA77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63" y="4011181"/>
            <a:ext cx="3516037" cy="23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3BA210-99AA-451C-A01C-29B83418A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229" y="1626343"/>
            <a:ext cx="3025771" cy="19865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A95E0D-D011-4BA6-9B5D-6EB9024AE96E}"/>
              </a:ext>
            </a:extLst>
          </p:cNvPr>
          <p:cNvSpPr txBox="1"/>
          <p:nvPr/>
        </p:nvSpPr>
        <p:spPr>
          <a:xfrm>
            <a:off x="9188203" y="1257011"/>
            <a:ext cx="13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 front end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C5EF0-06B2-4134-B374-4002F02ECF89}"/>
              </a:ext>
            </a:extLst>
          </p:cNvPr>
          <p:cNvSpPr txBox="1"/>
          <p:nvPr/>
        </p:nvSpPr>
        <p:spPr>
          <a:xfrm>
            <a:off x="10566885" y="4713943"/>
            <a:ext cx="106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  <a:br>
              <a:rPr lang="en-US" dirty="0"/>
            </a:br>
            <a:r>
              <a:rPr lang="en-US" dirty="0"/>
              <a:t>front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532C-3E93-42A5-9B75-A1E28138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6C67-4481-4869-A6B2-F26DF317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38" y="1331208"/>
            <a:ext cx="11780733" cy="4988683"/>
          </a:xfrm>
        </p:spPr>
        <p:txBody>
          <a:bodyPr>
            <a:normAutofit/>
          </a:bodyPr>
          <a:lstStyle/>
          <a:p>
            <a:r>
              <a:rPr lang="en-US" sz="3200" dirty="0"/>
              <a:t>It is possible to repurpose standard gadgets using off-the-shelf parts</a:t>
            </a:r>
          </a:p>
          <a:p>
            <a:r>
              <a:rPr lang="en-US" sz="3200" dirty="0"/>
              <a:t>The easiest option is to use two ground loop isolators with a PC’s audio line input and output</a:t>
            </a:r>
          </a:p>
          <a:p>
            <a:r>
              <a:rPr lang="en-US" sz="3200" dirty="0"/>
              <a:t>Inexpensive USB audio cards commonly provide only one channel microphone input, and require a USB isolator</a:t>
            </a:r>
          </a:p>
          <a:p>
            <a:r>
              <a:rPr lang="en-US" sz="3200" dirty="0"/>
              <a:t>Bluetooth modules provide the best isolation but require two devices + two adaptors. For example, an Android phone sending the waveform to a BT receiver driving the circuit, and a BT transmitter acquiring waveforms to be sent to a BT equipped laptop</a:t>
            </a:r>
          </a:p>
          <a:p>
            <a:r>
              <a:rPr lang="en-US" sz="3200" dirty="0"/>
              <a:t>Low-cost </a:t>
            </a:r>
            <a:r>
              <a:rPr lang="en-US" sz="3200" dirty="0" err="1"/>
              <a:t>customised</a:t>
            </a:r>
            <a:r>
              <a:rPr lang="en-US" sz="3200" dirty="0"/>
              <a:t> or </a:t>
            </a:r>
            <a:r>
              <a:rPr lang="en-GB" sz="3200" dirty="0"/>
              <a:t>bespoke</a:t>
            </a:r>
            <a:r>
              <a:rPr lang="en-US" sz="3200" dirty="0"/>
              <a:t> developments are viable too</a:t>
            </a:r>
          </a:p>
          <a:p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760BB-86EE-45FE-9B7B-9D14AD792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782A-8A57-45C1-985D-D259168F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9275-AE3A-437A-BB94-09D3060CF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14F7E-6645-4ADC-A16F-A378D50E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532C-3E93-42A5-9B75-A1E28138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6C67-4481-4869-A6B2-F26DF317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39" y="1331208"/>
            <a:ext cx="11399732" cy="49886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Motivation: why repurposing home audio computing equipment</a:t>
            </a:r>
          </a:p>
          <a:p>
            <a:r>
              <a:rPr lang="en-US" sz="3200" dirty="0"/>
              <a:t>Controlling the equipment</a:t>
            </a:r>
          </a:p>
          <a:p>
            <a:r>
              <a:rPr lang="en-US" sz="3200" dirty="0" err="1"/>
              <a:t>Utilising</a:t>
            </a:r>
            <a:r>
              <a:rPr lang="en-US" sz="3200" dirty="0"/>
              <a:t> ground loop isolators</a:t>
            </a:r>
          </a:p>
          <a:p>
            <a:r>
              <a:rPr lang="en-US" sz="3200" dirty="0"/>
              <a:t>Connecting audio equipment to a custom circuit</a:t>
            </a:r>
          </a:p>
          <a:p>
            <a:r>
              <a:rPr lang="en-US" sz="3200" dirty="0"/>
              <a:t>Using an external USB audio card</a:t>
            </a:r>
          </a:p>
          <a:p>
            <a:r>
              <a:rPr lang="en-US" sz="3200" dirty="0"/>
              <a:t>Using Bluetooth audio</a:t>
            </a:r>
          </a:p>
          <a:p>
            <a:r>
              <a:rPr lang="en-US" sz="3200" dirty="0"/>
              <a:t>Using Arduino</a:t>
            </a:r>
          </a:p>
          <a:p>
            <a:r>
              <a:rPr lang="en-US" sz="3200" dirty="0"/>
              <a:t>Using custom hardware</a:t>
            </a:r>
          </a:p>
          <a:p>
            <a:r>
              <a:rPr lang="en-US" sz="3200" dirty="0"/>
              <a:t>Conclusions</a:t>
            </a:r>
          </a:p>
          <a:p>
            <a:endParaRPr lang="en-US" sz="3200" dirty="0"/>
          </a:p>
          <a:p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760BB-86EE-45FE-9B7B-9D14AD792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782A-8A57-45C1-985D-D259168F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9275-AE3A-437A-BB94-09D3060CF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14F7E-6645-4ADC-A16F-A378D50E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Why repurpose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A7E5-774B-43F2-9EE2-CFBF5E5C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6" y="1424181"/>
            <a:ext cx="9296400" cy="47647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COVID-19 severely restricted lab use on university campuses</a:t>
            </a:r>
          </a:p>
          <a:p>
            <a:r>
              <a:rPr lang="en-US" dirty="0"/>
              <a:t>Hands on labs experience is essential for training electrical and electronic engineers</a:t>
            </a:r>
          </a:p>
          <a:p>
            <a:r>
              <a:rPr lang="en-US" dirty="0"/>
              <a:t>There is no economical way of supplying, maintaining and supervising students at home with a professional measurement equipment</a:t>
            </a:r>
          </a:p>
          <a:p>
            <a:r>
              <a:rPr lang="en-US" dirty="0"/>
              <a:t>Most of common gadgets that students possess (smartphones, tablets, laptops, PCs) are equipped with decent quality stereo audio</a:t>
            </a:r>
          </a:p>
          <a:p>
            <a:r>
              <a:rPr lang="en-US" dirty="0"/>
              <a:t>Although audio range is limited to 20 … 20,000 Hz, these frequencies can be used for various sensor experiments, e.g. for Wheatstone and Wein bridges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A Wheatstone bridge has four resistors forming the sides of a diamond shape. A battery is connected across one pair of opposite corners, and a galvanometer across the other pair.">
            <a:extLst>
              <a:ext uri="{FF2B5EF4-FFF2-40B4-BE49-F238E27FC236}">
                <a16:creationId xmlns:a16="http://schemas.microsoft.com/office/drawing/2014/main" id="{19A23DA5-E797-4DCF-ACE9-6A76FF54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515788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C053E0-0B24-44A2-9909-9E5E8452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133" y="3796426"/>
            <a:ext cx="2736532" cy="18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AC55-9BDA-4407-B334-7C34EBAD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Is it straightforward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B4D5-6EF0-419B-9BA5-FA18E78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1343818"/>
            <a:ext cx="6880302" cy="4878562"/>
          </a:xfrm>
        </p:spPr>
        <p:txBody>
          <a:bodyPr>
            <a:normAutofit/>
          </a:bodyPr>
          <a:lstStyle/>
          <a:p>
            <a:r>
              <a:rPr lang="en-US" sz="3200" dirty="0"/>
              <a:t>Unfortunately not because of the following main reasons</a:t>
            </a:r>
          </a:p>
          <a:p>
            <a:r>
              <a:rPr lang="en-US" sz="3200" dirty="0"/>
              <a:t>- safety of the learner </a:t>
            </a:r>
            <a:br>
              <a:rPr lang="en-US" sz="3200" dirty="0"/>
            </a:br>
            <a:r>
              <a:rPr lang="en-US" sz="3200" dirty="0"/>
              <a:t>(students can be very imaginative when using hardware; no university would want to get legally challenged because of H&amp;S issues when operating laboratory instructions at home)</a:t>
            </a:r>
          </a:p>
          <a:p>
            <a:r>
              <a:rPr lang="en-US" sz="3200" dirty="0"/>
              <a:t>- protection of the expensive gadgets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2AB6F-408B-43B8-B156-198027B5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58" y="1343817"/>
            <a:ext cx="4798742" cy="3904537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BA7AF-D77F-404E-AED6-E36A7A424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429B48-FF27-4708-87F0-5F26B3BE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E438DB-EF22-40A7-BA14-5A3DE06C6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3EA096-F3B5-4EFD-9A78-D7A19507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99D1-7EA0-4715-AC24-932E362B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Apps that can be used for measurements (1)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2EE3D-1778-4F0E-8016-09CBCFF6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8" y="1696603"/>
            <a:ext cx="8846873" cy="43698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A4A85-4DC2-4B66-BB00-48C6F86426A1}"/>
              </a:ext>
            </a:extLst>
          </p:cNvPr>
          <p:cNvSpPr/>
          <p:nvPr/>
        </p:nvSpPr>
        <p:spPr>
          <a:xfrm>
            <a:off x="570836" y="1159152"/>
            <a:ext cx="10045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Christian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Zeitnitz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Soundcard PC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osclloscope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https://www.zeitnitz.eu/scope_en</a:t>
            </a:r>
            <a:endParaRPr lang="en-GB" sz="24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AE61009-CB69-4A9C-A2B3-A4ED2CBC5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53D0A0-AB8E-4B54-81DD-292FA107D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6CEC06-18C1-46B8-A080-8BE970763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233B91-42EF-43F7-AACE-9EFBD5BD5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99D1-7EA0-4715-AC24-932E362B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Apps that can be used for measurements (2)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7A68E-F290-4074-BB06-DC7B23C1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50" y="1698171"/>
            <a:ext cx="5616365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92724-7DA8-41AA-A240-8FCCD50F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2" y="1698171"/>
            <a:ext cx="5625059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1EC18-642C-457C-B4A9-799062B77F19}"/>
              </a:ext>
            </a:extLst>
          </p:cNvPr>
          <p:cNvSpPr txBox="1"/>
          <p:nvPr/>
        </p:nvSpPr>
        <p:spPr>
          <a:xfrm>
            <a:off x="1407904" y="1174951"/>
            <a:ext cx="961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Digilent</a:t>
            </a:r>
            <a:r>
              <a:rPr lang="en-US" sz="2800" dirty="0"/>
              <a:t> Waveforms – work with the PC audio inputs and outputs</a:t>
            </a:r>
            <a:endParaRPr lang="en-GB" sz="28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259F76-2CF8-4B39-A112-EF63F080A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F34408-CBC7-41B3-B492-C091CD123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C7BE6A-6BCC-4B98-B382-6FFD38FE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C5799-19F4-4349-9E99-3BE1A0C33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1E92C7-2D18-42BF-86DD-672675A6A9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Apps that can be used for measurements (3)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7A63F-D807-45E0-B995-1D7B09D4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84103" y="-339294"/>
            <a:ext cx="4469028" cy="81608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0A7C07-5D3C-4C94-B8E4-F28DEA69EDA4}"/>
              </a:ext>
            </a:extLst>
          </p:cNvPr>
          <p:cNvSpPr/>
          <p:nvPr/>
        </p:nvSpPr>
        <p:spPr>
          <a:xfrm>
            <a:off x="416312" y="662781"/>
            <a:ext cx="798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 generator from KEUWLSOFT for Android.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https://www.keuwl.com/FunctionGenerator/</a:t>
            </a:r>
            <a:endParaRPr lang="en-GB" sz="24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A97371-7198-412D-B412-2410BCA00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EB34D8-FC63-44F2-8474-DC57FE1D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D1914F-E53C-4A9F-BA80-D2B234F9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98906-FFE2-4EDC-9A1D-186C50DD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1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Ground loop isolators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24693EF2-30FC-4BE7-B01F-0290EFDE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9" y="1092338"/>
            <a:ext cx="7018683" cy="526401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84194"/>
            <a:ext cx="4872658" cy="4878562"/>
          </a:xfrm>
        </p:spPr>
        <p:txBody>
          <a:bodyPr>
            <a:normAutofit/>
          </a:bodyPr>
          <a:lstStyle/>
          <a:p>
            <a:r>
              <a:rPr lang="en-US" sz="3200" dirty="0"/>
              <a:t>Are used to reduce hum</a:t>
            </a:r>
            <a:br>
              <a:rPr lang="en-US" sz="3200" dirty="0"/>
            </a:br>
            <a:r>
              <a:rPr lang="en-US" sz="3200" dirty="0"/>
              <a:t>(mains and low frequency</a:t>
            </a:r>
            <a:br>
              <a:rPr lang="en-US" sz="3200" dirty="0"/>
            </a:br>
            <a:r>
              <a:rPr lang="en-US" sz="3200" dirty="0"/>
              <a:t>noise)</a:t>
            </a:r>
          </a:p>
          <a:p>
            <a:r>
              <a:rPr lang="en-US" sz="3200" dirty="0"/>
              <a:t>Include transformer in </a:t>
            </a:r>
            <a:br>
              <a:rPr lang="en-US" sz="3200" dirty="0"/>
            </a:br>
            <a:r>
              <a:rPr lang="en-US" sz="3200" dirty="0"/>
              <a:t>every channel to isolate</a:t>
            </a:r>
            <a:br>
              <a:rPr lang="en-US" sz="3200" dirty="0"/>
            </a:br>
            <a:r>
              <a:rPr lang="en-US" sz="3200" dirty="0"/>
              <a:t>ground potentials</a:t>
            </a:r>
          </a:p>
          <a:p>
            <a:r>
              <a:rPr lang="en-US" sz="3200" dirty="0"/>
              <a:t>Block DC with a capacitor</a:t>
            </a:r>
            <a:br>
              <a:rPr lang="en-US" sz="3200" dirty="0"/>
            </a:br>
            <a:r>
              <a:rPr lang="en-US" sz="3200" dirty="0"/>
              <a:t>(not present on the board)</a:t>
            </a:r>
          </a:p>
          <a:p>
            <a:r>
              <a:rPr lang="en-US" sz="3200" dirty="0"/>
              <a:t>Up to 1.5 kV isolation stated in some datasheets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508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C37A-1BC5-4E9A-A4FE-48450E22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1"/>
            <a:ext cx="10515600" cy="1325563"/>
          </a:xfrm>
        </p:spPr>
        <p:txBody>
          <a:bodyPr/>
          <a:lstStyle/>
          <a:p>
            <a:r>
              <a:rPr lang="en-US" dirty="0"/>
              <a:t>Not all the audio cables were born equal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47F5-B24C-4D3A-A12A-7D1A2222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15-30 Nov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A5B-0123-43D4-9E5F-D78FEB5C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ECSA-7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DDF7-2B03-47AC-988C-5CDEE9E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7AAC-A620-4C36-8471-2365FC79C543}" type="slidenum">
              <a:rPr lang="en-GB" smtClean="0"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A37C9-A91B-4601-9096-DB660D01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65" y="1"/>
            <a:ext cx="2198327" cy="121122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2E758-560A-499E-B404-5FBDB08F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342" y="1284194"/>
            <a:ext cx="4872658" cy="48785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TS (tip-sleeve, mono) cables are not suitable</a:t>
            </a:r>
          </a:p>
          <a:p>
            <a:r>
              <a:rPr lang="en-US" sz="3200" dirty="0"/>
              <a:t>! TS may short the stereo outputs !</a:t>
            </a:r>
          </a:p>
          <a:p>
            <a:r>
              <a:rPr lang="en-US" sz="3200" dirty="0"/>
              <a:t>TRS (tip-ring-sleeve, stereo) are fine</a:t>
            </a:r>
          </a:p>
          <a:p>
            <a:r>
              <a:rPr lang="en-US" sz="3200" dirty="0"/>
              <a:t>TRRS - (tip-ring-ring-sleeve, full headset – stereo headphones + mono microphone)</a:t>
            </a:r>
            <a:br>
              <a:rPr lang="en-US" sz="3200" dirty="0"/>
            </a:br>
            <a:r>
              <a:rPr lang="en-US" sz="3200" dirty="0"/>
              <a:t>are fine too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D320E5-C3F3-428A-91D9-9619AB2BA437}"/>
              </a:ext>
            </a:extLst>
          </p:cNvPr>
          <p:cNvGrpSpPr/>
          <p:nvPr/>
        </p:nvGrpSpPr>
        <p:grpSpPr>
          <a:xfrm>
            <a:off x="292608" y="891039"/>
            <a:ext cx="6753346" cy="5465311"/>
            <a:chOff x="1524000" y="0"/>
            <a:chExt cx="9144000" cy="6858000"/>
          </a:xfrm>
        </p:grpSpPr>
        <p:pic>
          <p:nvPicPr>
            <p:cNvPr id="11" name="Picture 10" descr="A picture containing table, sitting, pair, different&#10;&#10;Description automatically generated">
              <a:extLst>
                <a:ext uri="{FF2B5EF4-FFF2-40B4-BE49-F238E27FC236}">
                  <a16:creationId xmlns:a16="http://schemas.microsoft.com/office/drawing/2014/main" id="{6062F310-28BB-49EA-904B-9278EA609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A picture containing weapon&#10;&#10;Description automatically generated">
              <a:extLst>
                <a:ext uri="{FF2B5EF4-FFF2-40B4-BE49-F238E27FC236}">
                  <a16:creationId xmlns:a16="http://schemas.microsoft.com/office/drawing/2014/main" id="{0D358296-C2AA-4191-A062-EDE8B6E68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16554"/>
              <a:ext cx="6985876" cy="1946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15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719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Outline</vt:lpstr>
      <vt:lpstr>Why repurpose</vt:lpstr>
      <vt:lpstr>Is it straightforward</vt:lpstr>
      <vt:lpstr>Apps that can be used for measurements (1)</vt:lpstr>
      <vt:lpstr>Apps that can be used for measurements (2)</vt:lpstr>
      <vt:lpstr>PowerPoint Presentation</vt:lpstr>
      <vt:lpstr>Ground loop isolators</vt:lpstr>
      <vt:lpstr>Not all the audio cables were born equal</vt:lpstr>
      <vt:lpstr>Some audio cable sockets and adapters</vt:lpstr>
      <vt:lpstr>External USB audio cards</vt:lpstr>
      <vt:lpstr>Using Bluetooth audio</vt:lpstr>
      <vt:lpstr>Arduino Uno: Girino + Girinoscope</vt:lpstr>
      <vt:lpstr>Two more options – USB isolators required !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Kalashnikov, Alexander</dc:creator>
  <cp:lastModifiedBy>Kalashnikov, Alexander</cp:lastModifiedBy>
  <cp:revision>16</cp:revision>
  <dcterms:created xsi:type="dcterms:W3CDTF">2020-11-08T11:52:35Z</dcterms:created>
  <dcterms:modified xsi:type="dcterms:W3CDTF">2020-11-08T22:31:34Z</dcterms:modified>
</cp:coreProperties>
</file>