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86" r:id="rId4"/>
    <p:sldId id="274" r:id="rId5"/>
    <p:sldId id="259" r:id="rId6"/>
    <p:sldId id="277" r:id="rId7"/>
    <p:sldId id="275" r:id="rId8"/>
    <p:sldId id="260" r:id="rId9"/>
    <p:sldId id="276" r:id="rId10"/>
    <p:sldId id="261" r:id="rId11"/>
    <p:sldId id="278" r:id="rId12"/>
    <p:sldId id="279" r:id="rId13"/>
    <p:sldId id="262" r:id="rId14"/>
    <p:sldId id="263" r:id="rId15"/>
    <p:sldId id="280" r:id="rId16"/>
    <p:sldId id="281" r:id="rId17"/>
    <p:sldId id="282" r:id="rId18"/>
    <p:sldId id="264" r:id="rId19"/>
    <p:sldId id="265" r:id="rId20"/>
    <p:sldId id="266" r:id="rId21"/>
    <p:sldId id="284" r:id="rId22"/>
    <p:sldId id="283" r:id="rId23"/>
    <p:sldId id="267" r:id="rId24"/>
    <p:sldId id="268" r:id="rId25"/>
    <p:sldId id="269" r:id="rId26"/>
    <p:sldId id="270" r:id="rId27"/>
    <p:sldId id="271" r:id="rId28"/>
    <p:sldId id="272" r:id="rId29"/>
    <p:sldId id="285" r:id="rId30"/>
    <p:sldId id="273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AF0F0-2E48-4D8F-81F2-DF2E62360384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3846F-1186-4840-B7B6-25FA63E737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3846F-1186-4840-B7B6-25FA63E7373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0B06-EBB3-44CC-B17F-0308271AA1B0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A723-3D52-41CE-B6CE-A1F7D763B3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0B06-EBB3-44CC-B17F-0308271AA1B0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A723-3D52-41CE-B6CE-A1F7D763B3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0B06-EBB3-44CC-B17F-0308271AA1B0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A723-3D52-41CE-B6CE-A1F7D763B3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0B06-EBB3-44CC-B17F-0308271AA1B0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A723-3D52-41CE-B6CE-A1F7D763B3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0B06-EBB3-44CC-B17F-0308271AA1B0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A723-3D52-41CE-B6CE-A1F7D763B3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0B06-EBB3-44CC-B17F-0308271AA1B0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A723-3D52-41CE-B6CE-A1F7D763B3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0B06-EBB3-44CC-B17F-0308271AA1B0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A723-3D52-41CE-B6CE-A1F7D763B3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0B06-EBB3-44CC-B17F-0308271AA1B0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A723-3D52-41CE-B6CE-A1F7D763B3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0B06-EBB3-44CC-B17F-0308271AA1B0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A723-3D52-41CE-B6CE-A1F7D763B3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0B06-EBB3-44CC-B17F-0308271AA1B0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A723-3D52-41CE-B6CE-A1F7D763B3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0B06-EBB3-44CC-B17F-0308271AA1B0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A723-3D52-41CE-B6CE-A1F7D763B3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10B06-EBB3-44CC-B17F-0308271AA1B0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7A723-3D52-41CE-B6CE-A1F7D763B3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256584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en-US" dirty="0"/>
              <a:t> </a:t>
            </a:r>
            <a:r>
              <a:rPr lang="en-US" sz="3600" b="1" dirty="0">
                <a:solidFill>
                  <a:srgbClr val="002060"/>
                </a:solidFill>
              </a:rPr>
              <a:t>Theoretical elucidation of the formation of γ-</a:t>
            </a:r>
            <a:r>
              <a:rPr lang="en-US" sz="3600" b="1" dirty="0" err="1">
                <a:solidFill>
                  <a:srgbClr val="002060"/>
                </a:solidFill>
              </a:rPr>
              <a:t>butyrolactone</a:t>
            </a:r>
            <a:r>
              <a:rPr lang="en-US" sz="3600" b="1" dirty="0">
                <a:solidFill>
                  <a:srgbClr val="002060"/>
                </a:solidFill>
              </a:rPr>
              <a:t> from </a:t>
            </a:r>
            <a:r>
              <a:rPr lang="en-US" sz="3600" b="1" dirty="0" err="1">
                <a:solidFill>
                  <a:srgbClr val="002060"/>
                </a:solidFill>
              </a:rPr>
              <a:t>haloacetate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endParaRPr lang="en-US" sz="3600" b="1" dirty="0">
              <a:solidFill>
                <a:srgbClr val="002060"/>
              </a:solidFill>
            </a:endParaRPr>
          </a:p>
          <a:p>
            <a:endParaRPr lang="en-US" sz="3600" b="1" dirty="0">
              <a:solidFill>
                <a:srgbClr val="002060"/>
              </a:solidFill>
            </a:endParaRPr>
          </a:p>
          <a:p>
            <a:r>
              <a:rPr lang="fr-FR" sz="2800" dirty="0" err="1">
                <a:solidFill>
                  <a:schemeClr val="tx1"/>
                </a:solidFill>
              </a:rPr>
              <a:t>Imane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b="1" dirty="0" err="1">
                <a:solidFill>
                  <a:schemeClr val="tx1"/>
                </a:solidFill>
              </a:rPr>
              <a:t>TEMERa</a:t>
            </a:r>
            <a:r>
              <a:rPr lang="fr-FR" sz="2800" b="1" dirty="0">
                <a:solidFill>
                  <a:schemeClr val="tx1"/>
                </a:solidFill>
              </a:rPr>
              <a:t>,*,Asmaa </a:t>
            </a:r>
            <a:r>
              <a:rPr lang="fr-FR" sz="2800" b="1" dirty="0" err="1">
                <a:solidFill>
                  <a:schemeClr val="tx1"/>
                </a:solidFill>
              </a:rPr>
              <a:t>MOSTEFAIa</a:t>
            </a:r>
            <a:r>
              <a:rPr lang="fr-FR" sz="2800" b="1" dirty="0">
                <a:solidFill>
                  <a:schemeClr val="tx1"/>
                </a:solidFill>
              </a:rPr>
              <a:t> ,Ali </a:t>
            </a:r>
            <a:r>
              <a:rPr lang="fr-FR" sz="2800" b="1" dirty="0" err="1">
                <a:solidFill>
                  <a:schemeClr val="tx1"/>
                </a:solidFill>
              </a:rPr>
              <a:t>RAHMOUNIa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a Laboratory of modeling and calculation methods- Faculty of Sciences, University Doctor </a:t>
            </a:r>
            <a:r>
              <a:rPr lang="en-US" sz="2000" i="1" dirty="0" err="1">
                <a:solidFill>
                  <a:schemeClr val="tx1"/>
                </a:solidFill>
              </a:rPr>
              <a:t>Tahar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Moulay</a:t>
            </a:r>
            <a:r>
              <a:rPr lang="en-US" sz="2000" i="1" dirty="0">
                <a:solidFill>
                  <a:schemeClr val="tx1"/>
                </a:solidFill>
              </a:rPr>
              <a:t> de </a:t>
            </a:r>
            <a:r>
              <a:rPr lang="en-US" sz="2000" i="1" dirty="0" err="1">
                <a:solidFill>
                  <a:schemeClr val="tx1"/>
                </a:solidFill>
              </a:rPr>
              <a:t>Saida</a:t>
            </a:r>
            <a:r>
              <a:rPr lang="en-US" sz="2000" i="1" dirty="0">
                <a:solidFill>
                  <a:schemeClr val="tx1"/>
                </a:solidFill>
              </a:rPr>
              <a:t>- Saida20000, Algeria </a:t>
            </a:r>
          </a:p>
          <a:p>
            <a:r>
              <a:rPr lang="fr-FR" sz="2000" dirty="0">
                <a:solidFill>
                  <a:schemeClr val="tx1"/>
                </a:solidFill>
              </a:rPr>
              <a:t>(imane_temer@yahoo.fr)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39553" y="908720"/>
          <a:ext cx="8136904" cy="5256585"/>
        </p:xfrm>
        <a:graphic>
          <a:graphicData uri="http://schemas.openxmlformats.org/drawingml/2006/table">
            <a:tbl>
              <a:tblPr/>
              <a:tblGrid>
                <a:gridCol w="4381409"/>
                <a:gridCol w="3755495"/>
              </a:tblGrid>
              <a:tr h="334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mbria"/>
                          <a:ea typeface="Cambria"/>
                          <a:cs typeface="Times New Roman"/>
                        </a:rPr>
                        <a:t>site</a:t>
                      </a:r>
                      <a:endParaRPr lang="fr-FR" sz="16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mbria"/>
                          <a:ea typeface="Cambria"/>
                          <a:cs typeface="Times New Roman"/>
                        </a:rPr>
                        <a:t>MPA</a:t>
                      </a:r>
                      <a:endParaRPr lang="fr-FR" sz="16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mbria"/>
                          <a:ea typeface="Cambria"/>
                          <a:cs typeface="Times New Roman"/>
                        </a:rPr>
                        <a:t>compound  A</a:t>
                      </a:r>
                      <a:endParaRPr lang="fr-FR" sz="16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600"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mbria"/>
                          <a:ea typeface="Cambria"/>
                          <a:cs typeface="Times New Roman"/>
                        </a:rPr>
                        <a:t>1  C</a:t>
                      </a:r>
                      <a:endParaRPr lang="fr-FR" sz="16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mbria"/>
                          <a:ea typeface="Cambria"/>
                          <a:cs typeface="Times New Roman"/>
                        </a:rPr>
                        <a:t>3  C</a:t>
                      </a:r>
                      <a:endParaRPr lang="fr-FR" sz="16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mbria"/>
                          <a:ea typeface="Cambria"/>
                          <a:cs typeface="Times New Roman"/>
                        </a:rPr>
                        <a:t>6  C</a:t>
                      </a:r>
                      <a:endParaRPr lang="fr-FR" sz="16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Cambria"/>
                          <a:cs typeface="Times New Roman"/>
                        </a:rPr>
                        <a:t>0.1225</a:t>
                      </a:r>
                      <a:endParaRPr lang="fr-FR" sz="16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/>
                          <a:ea typeface="Cambria"/>
                          <a:cs typeface="Times New Roman"/>
                        </a:rPr>
                        <a:t>-0.3499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/>
                          <a:ea typeface="Cambria"/>
                          <a:cs typeface="Times New Roman"/>
                        </a:rPr>
                        <a:t>-0.6169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mbria"/>
                          <a:ea typeface="Cambria"/>
                          <a:cs typeface="Times New Roman"/>
                        </a:rPr>
                        <a:t>compound  1</a:t>
                      </a:r>
                      <a:endParaRPr lang="fr-FR" sz="16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600" dirty="0"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mbria"/>
                          <a:ea typeface="Cambria"/>
                          <a:cs typeface="Times New Roman"/>
                        </a:rPr>
                        <a:t>1  O</a:t>
                      </a:r>
                      <a:endParaRPr lang="fr-FR" sz="16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mbria"/>
                          <a:ea typeface="Cambria"/>
                          <a:cs typeface="Times New Roman"/>
                        </a:rPr>
                        <a:t>3  C</a:t>
                      </a:r>
                      <a:endParaRPr lang="fr-FR" sz="16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Cambria"/>
                          <a:cs typeface="Times New Roman"/>
                        </a:rPr>
                        <a:t>-0.3439</a:t>
                      </a:r>
                      <a:endParaRPr lang="fr-FR" sz="16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Cambria"/>
                          <a:cs typeface="Times New Roman"/>
                        </a:rPr>
                        <a:t>0.3678</a:t>
                      </a:r>
                      <a:endParaRPr lang="fr-FR" sz="16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mbria"/>
                          <a:ea typeface="Cambria"/>
                          <a:cs typeface="Times New Roman"/>
                        </a:rPr>
                        <a:t>compound  2</a:t>
                      </a:r>
                      <a:endParaRPr lang="fr-FR" sz="16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600" dirty="0"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mbria"/>
                          <a:ea typeface="Cambria"/>
                          <a:cs typeface="Times New Roman"/>
                        </a:rPr>
                        <a:t>1  O</a:t>
                      </a:r>
                      <a:endParaRPr lang="fr-FR" sz="16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mbria"/>
                          <a:ea typeface="Cambria"/>
                          <a:cs typeface="Times New Roman"/>
                        </a:rPr>
                        <a:t>3  C</a:t>
                      </a:r>
                      <a:endParaRPr lang="fr-FR" sz="16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Cambria"/>
                          <a:cs typeface="Times New Roman"/>
                        </a:rPr>
                        <a:t>-0.3445</a:t>
                      </a:r>
                      <a:endParaRPr lang="fr-FR" sz="16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/>
                          <a:ea typeface="Cambria"/>
                          <a:cs typeface="Times New Roman"/>
                        </a:rPr>
                        <a:t>0.2678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mbria"/>
                          <a:ea typeface="Cambria"/>
                          <a:cs typeface="Times New Roman"/>
                        </a:rPr>
                        <a:t>compound 3</a:t>
                      </a:r>
                      <a:endParaRPr lang="fr-FR" sz="16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600" dirty="0"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mbria"/>
                          <a:ea typeface="Cambria"/>
                          <a:cs typeface="Times New Roman"/>
                        </a:rPr>
                        <a:t>1  O</a:t>
                      </a:r>
                      <a:endParaRPr lang="fr-FR" sz="16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mbria"/>
                          <a:ea typeface="Cambria"/>
                          <a:cs typeface="Times New Roman"/>
                        </a:rPr>
                        <a:t>3  C</a:t>
                      </a:r>
                      <a:endParaRPr lang="fr-FR" sz="16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Cambria"/>
                          <a:cs typeface="Times New Roman"/>
                        </a:rPr>
                        <a:t>-0.2846</a:t>
                      </a:r>
                      <a:endParaRPr lang="fr-FR" sz="16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/>
                          <a:ea typeface="Cambria"/>
                          <a:cs typeface="Times New Roman"/>
                        </a:rPr>
                        <a:t>0.1212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chemeClr val="tx2"/>
                </a:solidFill>
              </a:rPr>
              <a:t>Compound A:</a:t>
            </a:r>
            <a:r>
              <a:rPr lang="en-US" dirty="0" smtClean="0"/>
              <a:t> Both C</a:t>
            </a:r>
            <a:r>
              <a:rPr lang="en-US" baseline="-25000" dirty="0" smtClean="0"/>
              <a:t>3</a:t>
            </a:r>
            <a:r>
              <a:rPr lang="en-US" dirty="0" smtClean="0"/>
              <a:t> and C</a:t>
            </a:r>
            <a:r>
              <a:rPr lang="en-US" baseline="-25000" dirty="0" smtClean="0"/>
              <a:t>6</a:t>
            </a:r>
            <a:r>
              <a:rPr lang="en-US" dirty="0" smtClean="0"/>
              <a:t> sites of the C = C bond are rich in electrons (net negative charge). However, the C</a:t>
            </a:r>
            <a:r>
              <a:rPr lang="en-US" baseline="-25000" dirty="0" smtClean="0"/>
              <a:t>1</a:t>
            </a:r>
            <a:r>
              <a:rPr lang="en-US" dirty="0" smtClean="0"/>
              <a:t> site is deficient in electrons (positive charge). This suggests that the C</a:t>
            </a:r>
            <a:r>
              <a:rPr lang="en-US" baseline="-25000" dirty="0" smtClean="0"/>
              <a:t>3</a:t>
            </a:r>
            <a:r>
              <a:rPr lang="en-US" dirty="0" smtClean="0"/>
              <a:t> and C</a:t>
            </a:r>
            <a:r>
              <a:rPr lang="en-US" baseline="-25000" dirty="0" smtClean="0"/>
              <a:t>6</a:t>
            </a:r>
            <a:r>
              <a:rPr lang="en-US" dirty="0" smtClean="0"/>
              <a:t> sites (the carbons of the double bond) are more favored for </a:t>
            </a:r>
            <a:r>
              <a:rPr lang="en-US" dirty="0" err="1" smtClean="0"/>
              <a:t>electrophilic</a:t>
            </a:r>
            <a:r>
              <a:rPr lang="en-US" dirty="0" smtClean="0"/>
              <a:t> attack. And the C</a:t>
            </a:r>
            <a:r>
              <a:rPr lang="en-US" baseline="-25000" dirty="0" smtClean="0"/>
              <a:t>1 </a:t>
            </a:r>
            <a:r>
              <a:rPr lang="en-US" dirty="0" smtClean="0"/>
              <a:t>site for </a:t>
            </a:r>
            <a:r>
              <a:rPr lang="en-US" dirty="0" err="1" smtClean="0"/>
              <a:t>nucleophilic</a:t>
            </a:r>
            <a:r>
              <a:rPr lang="en-US" dirty="0" smtClean="0"/>
              <a:t> attack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chemeClr val="tx2"/>
                </a:solidFill>
              </a:rPr>
              <a:t>Compounds 1; 2 and 3: </a:t>
            </a:r>
            <a:r>
              <a:rPr lang="en-US" dirty="0" smtClean="0"/>
              <a:t>the O</a:t>
            </a:r>
            <a:r>
              <a:rPr lang="en-US" baseline="-25000" dirty="0" smtClean="0"/>
              <a:t>1</a:t>
            </a:r>
            <a:r>
              <a:rPr lang="en-US" dirty="0" smtClean="0"/>
              <a:t> site is rich in electrons (net negative charge). However; the C</a:t>
            </a:r>
            <a:r>
              <a:rPr lang="en-US" baseline="-25000" dirty="0" smtClean="0"/>
              <a:t>3</a:t>
            </a:r>
            <a:r>
              <a:rPr lang="en-US" dirty="0" smtClean="0"/>
              <a:t> site is deficient in electrons (positive charge). This suggests that the O</a:t>
            </a:r>
            <a:r>
              <a:rPr lang="en-US" baseline="-25000" dirty="0" smtClean="0"/>
              <a:t>1</a:t>
            </a:r>
            <a:r>
              <a:rPr lang="en-US" dirty="0" smtClean="0"/>
              <a:t> site is more favored for an </a:t>
            </a:r>
            <a:r>
              <a:rPr lang="en-US" dirty="0" err="1" smtClean="0"/>
              <a:t>electrophilic</a:t>
            </a:r>
            <a:r>
              <a:rPr lang="en-US" dirty="0" smtClean="0"/>
              <a:t> attack. And the C</a:t>
            </a:r>
            <a:r>
              <a:rPr lang="en-US" baseline="-25000" dirty="0" smtClean="0"/>
              <a:t>3</a:t>
            </a:r>
            <a:r>
              <a:rPr lang="en-US" dirty="0" smtClean="0"/>
              <a:t> site for </a:t>
            </a:r>
            <a:r>
              <a:rPr lang="en-US" dirty="0" err="1" smtClean="0"/>
              <a:t>nucleophilic</a:t>
            </a:r>
            <a:r>
              <a:rPr lang="en-US" dirty="0" smtClean="0"/>
              <a:t> attack.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>
                <a:solidFill>
                  <a:schemeClr val="accent1"/>
                </a:solidFill>
              </a:rPr>
              <a:t>Local and dual reactivity descriptors</a:t>
            </a:r>
            <a:endParaRPr lang="fr-FR" sz="6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83569" y="548677"/>
          <a:ext cx="7920878" cy="5544618"/>
        </p:xfrm>
        <a:graphic>
          <a:graphicData uri="http://schemas.openxmlformats.org/drawingml/2006/table">
            <a:tbl>
              <a:tblPr/>
              <a:tblGrid>
                <a:gridCol w="1612849"/>
                <a:gridCol w="1607395"/>
                <a:gridCol w="1566878"/>
                <a:gridCol w="1566878"/>
                <a:gridCol w="1566878"/>
              </a:tblGrid>
              <a:tr h="260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mbria"/>
                          <a:ea typeface="Cambria"/>
                          <a:cs typeface="Times New Roman"/>
                        </a:rPr>
                        <a:t>site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f</a:t>
                      </a:r>
                      <a:r>
                        <a:rPr lang="en-US" sz="1400" b="1" baseline="-25000">
                          <a:latin typeface="Cambria"/>
                          <a:ea typeface="Cambria"/>
                          <a:cs typeface="Times New Roman"/>
                        </a:rPr>
                        <a:t>k</a:t>
                      </a:r>
                      <a:r>
                        <a:rPr lang="en-US" sz="1400" b="1" baseline="30000">
                          <a:latin typeface="Cambria"/>
                          <a:ea typeface="Cambria"/>
                          <a:cs typeface="Times New Roman"/>
                        </a:rPr>
                        <a:t>+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f</a:t>
                      </a:r>
                      <a:r>
                        <a:rPr lang="en-US" sz="1400" b="1" baseline="-25000">
                          <a:latin typeface="Cambria"/>
                          <a:ea typeface="Cambria"/>
                          <a:cs typeface="Times New Roman"/>
                        </a:rPr>
                        <a:t>k</a:t>
                      </a:r>
                      <a:r>
                        <a:rPr lang="en-US" sz="1400" b="1" baseline="30000">
                          <a:latin typeface="Cambria"/>
                          <a:ea typeface="Cambria"/>
                          <a:cs typeface="Times New Roman"/>
                        </a:rPr>
                        <a:t>-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baseline="30000" dirty="0" smtClean="0">
                          <a:latin typeface="Cambria"/>
                          <a:ea typeface="Cambria"/>
                          <a:cs typeface="Times New Roman"/>
                        </a:rPr>
                        <a:t>w+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baseline="30000" dirty="0" smtClean="0">
                          <a:latin typeface="Cambria"/>
                          <a:ea typeface="Cambria"/>
                          <a:cs typeface="Times New Roman"/>
                        </a:rPr>
                        <a:t>w-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mbria"/>
                          <a:ea typeface="Cambria"/>
                          <a:cs typeface="Times New Roman"/>
                        </a:rPr>
                        <a:t>compound  A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1  C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3  C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6  C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mbria"/>
                          <a:ea typeface="Cambria"/>
                          <a:cs typeface="Times New Roman"/>
                        </a:rPr>
                        <a:t>-0.4136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mbria"/>
                          <a:ea typeface="Cambria"/>
                          <a:cs typeface="Times New Roman"/>
                        </a:rPr>
                        <a:t>-0.1340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mbria"/>
                          <a:ea typeface="Cambria"/>
                          <a:cs typeface="Times New Roman"/>
                        </a:rPr>
                        <a:t>0.3127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mbria"/>
                          <a:ea typeface="Cambria"/>
                          <a:cs typeface="Times New Roman"/>
                        </a:rPr>
                        <a:t>0.1301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mbria"/>
                          <a:ea typeface="Cambria"/>
                          <a:cs typeface="Times New Roman"/>
                        </a:rPr>
                        <a:t>0.2684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mbria"/>
                          <a:ea typeface="Cambria"/>
                          <a:cs typeface="Times New Roman"/>
                        </a:rPr>
                        <a:t>-0.0153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-</a:t>
                      </a:r>
                      <a:r>
                        <a:rPr lang="fr-FR" sz="1400" b="1">
                          <a:latin typeface="Cambria"/>
                          <a:ea typeface="Cambria"/>
                          <a:cs typeface="Times New Roman"/>
                        </a:rPr>
                        <a:t>0.3555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-0.1152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0.2688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0.1118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mbria"/>
                          <a:ea typeface="Cambria"/>
                          <a:cs typeface="Times New Roman"/>
                        </a:rPr>
                        <a:t>0.2307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-0.0132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compound  1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1  O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3  C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-0.0813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mbria"/>
                          <a:ea typeface="Cambria"/>
                          <a:cs typeface="Times New Roman"/>
                        </a:rPr>
                        <a:t>0.3715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mbria"/>
                          <a:ea typeface="Cambria"/>
                          <a:cs typeface="Times New Roman"/>
                        </a:rPr>
                        <a:t>0.1020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0.0025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mbria"/>
                          <a:ea typeface="Cambria"/>
                          <a:cs typeface="Times New Roman"/>
                        </a:rPr>
                        <a:t>-0.1430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mbria"/>
                          <a:ea typeface="Cambria"/>
                          <a:cs typeface="Times New Roman"/>
                        </a:rPr>
                        <a:t>0.6537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mbria"/>
                          <a:ea typeface="Cambria"/>
                          <a:cs typeface="Times New Roman"/>
                        </a:rPr>
                        <a:t>0.1795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0.0044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compound  2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1  O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3  C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-0.5821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mbria"/>
                          <a:ea typeface="Cambria"/>
                          <a:cs typeface="Times New Roman"/>
                        </a:rPr>
                        <a:t>0.8911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mbria"/>
                          <a:ea typeface="Cambria"/>
                          <a:cs typeface="Times New Roman"/>
                        </a:rPr>
                        <a:t>0.1206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-0.0176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-0.8843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mbria"/>
                          <a:ea typeface="Cambria"/>
                          <a:cs typeface="Times New Roman"/>
                        </a:rPr>
                        <a:t>1.3538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mbria"/>
                          <a:ea typeface="Cambria"/>
                          <a:cs typeface="Times New Roman"/>
                        </a:rPr>
                        <a:t>0.1832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mbria"/>
                          <a:ea typeface="Cambria"/>
                          <a:cs typeface="Times New Roman"/>
                        </a:rPr>
                        <a:t>-0.0267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compound 3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1  O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Cambria"/>
                          <a:cs typeface="Times New Roman"/>
                        </a:rPr>
                        <a:t>3  C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-0.0571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mbria"/>
                          <a:ea typeface="Cambria"/>
                          <a:cs typeface="Times New Roman"/>
                        </a:rPr>
                        <a:t>0.2770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mbria"/>
                          <a:ea typeface="Cambria"/>
                          <a:cs typeface="Times New Roman"/>
                        </a:rPr>
                        <a:t>0.0898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0.0468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mbria"/>
                          <a:ea typeface="Cambria"/>
                          <a:cs typeface="Times New Roman"/>
                        </a:rPr>
                        <a:t>-0.1275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mbria"/>
                          <a:ea typeface="Cambria"/>
                          <a:cs typeface="Times New Roman"/>
                        </a:rPr>
                        <a:t>0.6184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mbria"/>
                          <a:ea typeface="Cambria"/>
                          <a:cs typeface="Times New Roman"/>
                        </a:rPr>
                        <a:t>0.2005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mbria"/>
                          <a:ea typeface="Cambria"/>
                          <a:cs typeface="Times New Roman"/>
                        </a:rPr>
                        <a:t>0.1045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3825" cy="180975"/>
          </a:xfrm>
          <a:prstGeom prst="rect">
            <a:avLst/>
          </a:prstGeom>
          <a:noFill/>
        </p:spPr>
      </p:pic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3825" cy="18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function of Fukui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baseline="30000" dirty="0" smtClean="0"/>
              <a:t>-</a:t>
            </a:r>
            <a:r>
              <a:rPr lang="en-US" dirty="0" smtClean="0"/>
              <a:t> and ω</a:t>
            </a:r>
            <a:r>
              <a:rPr lang="en-US" baseline="30000" dirty="0" smtClean="0"/>
              <a:t>-</a:t>
            </a:r>
            <a:r>
              <a:rPr lang="en-US" dirty="0" smtClean="0"/>
              <a:t> provides information on the </a:t>
            </a:r>
            <a:r>
              <a:rPr lang="en-US" dirty="0" err="1" smtClean="0"/>
              <a:t>electrophilic</a:t>
            </a:r>
            <a:r>
              <a:rPr lang="en-US" dirty="0" smtClean="0"/>
              <a:t> attack. Table</a:t>
            </a:r>
            <a:r>
              <a:rPr lang="en-US" b="1" dirty="0" smtClean="0"/>
              <a:t> </a:t>
            </a:r>
            <a:r>
              <a:rPr lang="en-US" dirty="0" smtClean="0"/>
              <a:t>indicates the C</a:t>
            </a:r>
            <a:r>
              <a:rPr lang="en-US" baseline="-25000" dirty="0" smtClean="0"/>
              <a:t>3</a:t>
            </a:r>
            <a:r>
              <a:rPr lang="en-US" dirty="0" smtClean="0"/>
              <a:t> site (in compound A) and O</a:t>
            </a:r>
            <a:r>
              <a:rPr lang="en-US" baseline="-25000" dirty="0" smtClean="0"/>
              <a:t>1</a:t>
            </a:r>
            <a:r>
              <a:rPr lang="en-US" dirty="0" smtClean="0"/>
              <a:t> (in compounds 1, 2 and 3) are more </a:t>
            </a:r>
            <a:r>
              <a:rPr lang="en-US" dirty="0" err="1" smtClean="0"/>
              <a:t>nucleophilic</a:t>
            </a:r>
            <a:r>
              <a:rPr lang="en-US" dirty="0" smtClean="0"/>
              <a:t> and active towards </a:t>
            </a:r>
            <a:r>
              <a:rPr lang="en-US" dirty="0" err="1" smtClean="0"/>
              <a:t>electrophiles</a:t>
            </a:r>
            <a:r>
              <a:rPr lang="en-US" dirty="0" smtClean="0"/>
              <a:t>.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function of Fukui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baseline="30000" dirty="0" smtClean="0"/>
              <a:t>+</a:t>
            </a:r>
            <a:r>
              <a:rPr lang="en-US" dirty="0" smtClean="0"/>
              <a:t> and ω</a:t>
            </a:r>
            <a:r>
              <a:rPr lang="en-US" baseline="30000" dirty="0" smtClean="0"/>
              <a:t>+</a:t>
            </a:r>
            <a:r>
              <a:rPr lang="en-US" dirty="0" smtClean="0"/>
              <a:t> provides information on </a:t>
            </a:r>
            <a:r>
              <a:rPr lang="en-US" dirty="0" err="1" smtClean="0"/>
              <a:t>nucleophilic</a:t>
            </a:r>
            <a:r>
              <a:rPr lang="en-US" dirty="0" smtClean="0"/>
              <a:t> attack. The C</a:t>
            </a:r>
            <a:r>
              <a:rPr lang="en-US" baseline="-25000" dirty="0" smtClean="0"/>
              <a:t>1</a:t>
            </a:r>
            <a:r>
              <a:rPr lang="en-US" dirty="0" smtClean="0"/>
              <a:t> site (in compound A) and C</a:t>
            </a:r>
            <a:r>
              <a:rPr lang="en-US" baseline="-25000" dirty="0" smtClean="0"/>
              <a:t>3</a:t>
            </a:r>
            <a:r>
              <a:rPr lang="en-US" dirty="0" smtClean="0"/>
              <a:t> (in compounds 1; 2 and 3) are more </a:t>
            </a:r>
            <a:r>
              <a:rPr lang="en-US" dirty="0" err="1" smtClean="0"/>
              <a:t>nucleophilic</a:t>
            </a:r>
            <a:r>
              <a:rPr lang="en-US" dirty="0" smtClean="0"/>
              <a:t> and active with respect to </a:t>
            </a:r>
            <a:r>
              <a:rPr lang="en-US" dirty="0" err="1" smtClean="0"/>
              <a:t>nucleophiles</a:t>
            </a:r>
            <a:r>
              <a:rPr lang="en-US" dirty="0" smtClean="0"/>
              <a:t>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		The descriptors </a:t>
            </a:r>
            <a:r>
              <a:rPr lang="en-US" dirty="0" err="1" smtClean="0"/>
              <a:t>Δf</a:t>
            </a:r>
            <a:r>
              <a:rPr lang="en-US" baseline="-25000" dirty="0" err="1" smtClean="0"/>
              <a:t>k</a:t>
            </a:r>
            <a:r>
              <a:rPr lang="en-US" dirty="0" smtClean="0"/>
              <a:t> and </a:t>
            </a:r>
            <a:r>
              <a:rPr lang="en-US" dirty="0" err="1" smtClean="0"/>
              <a:t>Δω</a:t>
            </a:r>
            <a:r>
              <a:rPr lang="en-US" baseline="-25000" dirty="0" err="1" smtClean="0"/>
              <a:t>k</a:t>
            </a:r>
            <a:r>
              <a:rPr lang="en-US" dirty="0" smtClean="0"/>
              <a:t> are capable of simultaneously explaining the </a:t>
            </a:r>
            <a:r>
              <a:rPr lang="en-US" dirty="0" err="1" smtClean="0"/>
              <a:t>electrophilia</a:t>
            </a:r>
            <a:r>
              <a:rPr lang="en-US" dirty="0" smtClean="0"/>
              <a:t> and the </a:t>
            </a:r>
            <a:r>
              <a:rPr lang="en-US" dirty="0" err="1" smtClean="0"/>
              <a:t>nucleophilia</a:t>
            </a:r>
            <a:r>
              <a:rPr lang="en-US" dirty="0" smtClean="0"/>
              <a:t> of the given atomic sites.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95736" y="908720"/>
          <a:ext cx="4189730" cy="1030605"/>
        </p:xfrm>
        <a:graphic>
          <a:graphicData uri="http://schemas.openxmlformats.org/drawingml/2006/table">
            <a:tbl>
              <a:tblPr/>
              <a:tblGrid>
                <a:gridCol w="1046480"/>
                <a:gridCol w="1423670"/>
                <a:gridCol w="1719580"/>
              </a:tblGrid>
              <a:tr h="294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Compound A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Δf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Δ</a:t>
                      </a:r>
                      <a:r>
                        <a:rPr lang="fr-FR" sz="1100" i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ω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5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1  C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3  C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6  C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-0.5437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-0.4024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0.3280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-0.4673</a:t>
                      </a:r>
                      <a:endParaRPr lang="fr-FR" sz="12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-0.3459</a:t>
                      </a:r>
                      <a:endParaRPr lang="fr-FR" sz="12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0.2820</a:t>
                      </a:r>
                      <a:endParaRPr lang="fr-FR" sz="12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267744" y="2204864"/>
          <a:ext cx="4152900" cy="1014730"/>
        </p:xfrm>
        <a:graphic>
          <a:graphicData uri="http://schemas.openxmlformats.org/drawingml/2006/table">
            <a:tbl>
              <a:tblPr/>
              <a:tblGrid>
                <a:gridCol w="980475"/>
                <a:gridCol w="1203224"/>
                <a:gridCol w="1969201"/>
              </a:tblGrid>
              <a:tr h="390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Compound 1</a:t>
                      </a:r>
                      <a:endParaRPr lang="fr-FR" sz="12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Δf</a:t>
                      </a:r>
                      <a:endParaRPr lang="fr-FR" sz="12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Δ</a:t>
                      </a:r>
                      <a:r>
                        <a:rPr lang="fr-FR" sz="1100" i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ω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4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1  O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3  C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-0.1833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0.3690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-0.3225</a:t>
                      </a:r>
                      <a:endParaRPr lang="fr-FR" sz="12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0.6493</a:t>
                      </a:r>
                      <a:endParaRPr lang="fr-FR" sz="12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339752" y="3501008"/>
          <a:ext cx="4097020" cy="1045845"/>
        </p:xfrm>
        <a:graphic>
          <a:graphicData uri="http://schemas.openxmlformats.org/drawingml/2006/table">
            <a:tbl>
              <a:tblPr/>
              <a:tblGrid>
                <a:gridCol w="971550"/>
                <a:gridCol w="1191895"/>
                <a:gridCol w="1933575"/>
              </a:tblGrid>
              <a:tr h="34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Compound 2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Δf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Δ</a:t>
                      </a:r>
                      <a:r>
                        <a:rPr lang="fr-FR" sz="1100" i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ω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7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1  O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3  C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-0.7027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0.9087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-1.0675</a:t>
                      </a:r>
                      <a:endParaRPr lang="fr-FR" sz="12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1.3805</a:t>
                      </a:r>
                      <a:endParaRPr lang="fr-FR" sz="12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339752" y="4869160"/>
          <a:ext cx="4097020" cy="1045845"/>
        </p:xfrm>
        <a:graphic>
          <a:graphicData uri="http://schemas.openxmlformats.org/drawingml/2006/table">
            <a:tbl>
              <a:tblPr/>
              <a:tblGrid>
                <a:gridCol w="971550"/>
                <a:gridCol w="1191895"/>
                <a:gridCol w="1933575"/>
              </a:tblGrid>
              <a:tr h="34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Compound 3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Δf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Δ</a:t>
                      </a:r>
                      <a:r>
                        <a:rPr lang="fr-FR" sz="1100" i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ω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7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1  O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3  C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-0.1469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0.2302</a:t>
                      </a:r>
                      <a:endParaRPr lang="fr-FR" sz="12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-0.3280</a:t>
                      </a:r>
                      <a:endParaRPr lang="fr-FR" sz="12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448435" algn="l"/>
                        </a:tabLs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0.5339</a:t>
                      </a:r>
                      <a:endParaRPr lang="fr-FR" sz="12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accent1"/>
                </a:solidFill>
              </a:rPr>
              <a:t>Prediction of the 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chemeClr val="accent1"/>
                </a:solidFill>
              </a:rPr>
              <a:t>reaction mechanism</a:t>
            </a:r>
            <a:endParaRPr lang="fr-FR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				</a:t>
            </a:r>
          </a:p>
          <a:p>
            <a:pPr algn="just">
              <a:buNone/>
            </a:pPr>
            <a:r>
              <a:rPr lang="en-US" dirty="0" smtClean="0"/>
              <a:t> 				Experimentally</a:t>
            </a:r>
            <a:r>
              <a:rPr lang="en-US" dirty="0"/>
              <a:t>; the production of γ-</a:t>
            </a:r>
            <a:r>
              <a:rPr lang="en-US" dirty="0" err="1"/>
              <a:t>butyrolactone</a:t>
            </a:r>
            <a:r>
              <a:rPr lang="en-US" dirty="0"/>
              <a:t> is done by several chemical </a:t>
            </a:r>
            <a:r>
              <a:rPr lang="en-US" dirty="0" smtClean="0"/>
              <a:t>routes [1];[2]. </a:t>
            </a: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fr-FR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11561" y="2132857"/>
          <a:ext cx="7164332" cy="2254518"/>
        </p:xfrm>
        <a:graphic>
          <a:graphicData uri="http://schemas.openxmlformats.org/drawingml/2006/table">
            <a:tbl>
              <a:tblPr/>
              <a:tblGrid>
                <a:gridCol w="1642876"/>
                <a:gridCol w="1484552"/>
                <a:gridCol w="1424205"/>
                <a:gridCol w="1424205"/>
                <a:gridCol w="1188494"/>
              </a:tblGrid>
              <a:tr h="901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E </a:t>
                      </a:r>
                      <a:r>
                        <a:rPr lang="fr-FR" sz="1400" baseline="-25000" dirty="0" err="1">
                          <a:latin typeface="Times New Roman"/>
                          <a:ea typeface="Cambria"/>
                          <a:cs typeface="Times New Roman"/>
                        </a:rPr>
                        <a:t>reactif</a:t>
                      </a:r>
                      <a:r>
                        <a:rPr lang="fr-FR" sz="1400" baseline="-25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fr-FR" sz="1400" dirty="0" err="1">
                          <a:latin typeface="Times New Roman"/>
                          <a:ea typeface="Cambria"/>
                          <a:cs typeface="Times New Roman"/>
                        </a:rPr>
                        <a:t>a.u</a:t>
                      </a: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)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E </a:t>
                      </a:r>
                      <a:r>
                        <a:rPr lang="fr-FR" sz="1400" baseline="-25000" dirty="0" err="1">
                          <a:latin typeface="Times New Roman"/>
                          <a:ea typeface="Cambria"/>
                          <a:cs typeface="Times New Roman"/>
                        </a:rPr>
                        <a:t>ts</a:t>
                      </a:r>
                      <a:r>
                        <a:rPr lang="fr-FR" sz="1400" baseline="-25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fr-FR" sz="1400" dirty="0" err="1">
                          <a:latin typeface="Times New Roman"/>
                          <a:ea typeface="Cambria"/>
                          <a:cs typeface="Times New Roman"/>
                        </a:rPr>
                        <a:t>a.u</a:t>
                      </a: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)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E </a:t>
                      </a:r>
                      <a:r>
                        <a:rPr lang="fr-FR" sz="1400" baseline="-25000" dirty="0" err="1">
                          <a:latin typeface="Times New Roman"/>
                          <a:ea typeface="Cambria"/>
                          <a:cs typeface="Times New Roman"/>
                        </a:rPr>
                        <a:t>product</a:t>
                      </a:r>
                      <a:r>
                        <a:rPr lang="fr-FR" sz="1400" baseline="-25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fr-FR" sz="1400" dirty="0" err="1">
                          <a:latin typeface="Times New Roman"/>
                          <a:ea typeface="Cambria"/>
                          <a:cs typeface="Times New Roman"/>
                        </a:rPr>
                        <a:t>a.u</a:t>
                      </a: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)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E </a:t>
                      </a:r>
                      <a:r>
                        <a:rPr lang="fr-FR" sz="1400" baseline="-25000">
                          <a:latin typeface="Times New Roman"/>
                          <a:ea typeface="Cambria"/>
                          <a:cs typeface="Times New Roman"/>
                        </a:rPr>
                        <a:t>a</a:t>
                      </a: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 (kcal/mol)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Cambria"/>
                          <a:cs typeface="Times New Roman"/>
                        </a:rPr>
                        <a:t>TS</a:t>
                      </a:r>
                      <a:r>
                        <a:rPr lang="fr-FR" sz="1400" b="1" baseline="-25000" dirty="0">
                          <a:latin typeface="Times New Roman"/>
                          <a:ea typeface="Cambria"/>
                          <a:cs typeface="Times New Roman"/>
                        </a:rPr>
                        <a:t>1</a:t>
                      </a:r>
                      <a:r>
                        <a:rPr lang="fr-FR" sz="1400" b="1" dirty="0">
                          <a:latin typeface="Times New Roman"/>
                          <a:ea typeface="Cambria"/>
                          <a:cs typeface="Times New Roman"/>
                        </a:rPr>
                        <a:t> (1)</a:t>
                      </a:r>
                      <a:endParaRPr lang="fr-FR" sz="1400" b="1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-2878.8203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-2878.7407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-2878.8463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49.9372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fr-FR" sz="1400" b="1" dirty="0">
                          <a:latin typeface="Times New Roman"/>
                          <a:ea typeface="Cambria"/>
                          <a:cs typeface="Times New Roman"/>
                        </a:rPr>
                        <a:t>TS</a:t>
                      </a:r>
                      <a:r>
                        <a:rPr lang="fr-FR" sz="1400" b="1" baseline="-25000" dirty="0">
                          <a:latin typeface="Times New Roman"/>
                          <a:ea typeface="Cambria"/>
                          <a:cs typeface="Times New Roman"/>
                        </a:rPr>
                        <a:t>2 </a:t>
                      </a:r>
                      <a:r>
                        <a:rPr lang="fr-FR" sz="1400" b="1" dirty="0">
                          <a:latin typeface="Times New Roman"/>
                          <a:ea typeface="Cambria"/>
                          <a:cs typeface="Times New Roman"/>
                        </a:rPr>
                        <a:t> (2)</a:t>
                      </a:r>
                      <a:endParaRPr lang="fr-FR" sz="1400" b="1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-767.2939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-767.1946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-767.32883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62.3176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Cambria"/>
                          <a:cs typeface="Times New Roman"/>
                        </a:rPr>
                        <a:t>TS</a:t>
                      </a:r>
                      <a:r>
                        <a:rPr lang="fr-FR" sz="1400" b="1" baseline="-25000" dirty="0">
                          <a:latin typeface="Times New Roman"/>
                          <a:ea typeface="Cambria"/>
                          <a:cs typeface="Times New Roman"/>
                        </a:rPr>
                        <a:t>3 </a:t>
                      </a:r>
                      <a:r>
                        <a:rPr lang="fr-FR" sz="1400" b="1" dirty="0">
                          <a:latin typeface="Times New Roman"/>
                          <a:ea typeface="Cambria"/>
                          <a:cs typeface="Times New Roman"/>
                        </a:rPr>
                        <a:t>(3)</a:t>
                      </a:r>
                      <a:endParaRPr lang="fr-FR" sz="1400" b="1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-318.4713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-318.3920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-318.4995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Cambria"/>
                          <a:cs typeface="Times New Roman"/>
                        </a:rPr>
                        <a:t>49.7599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		The activation energy associated with the formation of gamma-</a:t>
            </a:r>
            <a:r>
              <a:rPr lang="en-US" dirty="0" err="1" smtClean="0"/>
              <a:t>butyrolactone</a:t>
            </a:r>
            <a:r>
              <a:rPr lang="en-US" dirty="0" smtClean="0"/>
              <a:t> from </a:t>
            </a:r>
            <a:r>
              <a:rPr lang="en-US" dirty="0" err="1" smtClean="0"/>
              <a:t>iodoacetate</a:t>
            </a:r>
            <a:r>
              <a:rPr lang="en-US" dirty="0" smtClean="0"/>
              <a:t> slightly higher than those associated with the formation of gamma-</a:t>
            </a:r>
            <a:r>
              <a:rPr lang="en-US" dirty="0" err="1" smtClean="0"/>
              <a:t>butyrolactone</a:t>
            </a:r>
            <a:r>
              <a:rPr lang="en-US" dirty="0" smtClean="0"/>
              <a:t> from </a:t>
            </a:r>
            <a:r>
              <a:rPr lang="en-US" dirty="0" err="1" smtClean="0"/>
              <a:t>bromoacetate</a:t>
            </a:r>
            <a:r>
              <a:rPr lang="en-US" dirty="0" smtClean="0"/>
              <a:t> and </a:t>
            </a:r>
            <a:r>
              <a:rPr lang="en-US" dirty="0" err="1" smtClean="0"/>
              <a:t>chloroacetate</a:t>
            </a:r>
            <a:r>
              <a:rPr lang="en-US" dirty="0" smtClean="0"/>
              <a:t>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			The energy profile corresponding to the condensation of the </a:t>
            </a:r>
            <a:r>
              <a:rPr lang="en-US" dirty="0" err="1" smtClean="0"/>
              <a:t>alkene</a:t>
            </a:r>
            <a:r>
              <a:rPr lang="en-US" dirty="0" smtClean="0"/>
              <a:t> with the </a:t>
            </a:r>
            <a:r>
              <a:rPr lang="en-US" dirty="0" err="1" smtClean="0"/>
              <a:t>haloacetate</a:t>
            </a:r>
            <a:r>
              <a:rPr lang="en-US" dirty="0" smtClean="0"/>
              <a:t> is shown schematically in next Figures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82047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352927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42493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60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chemeClr val="accent1"/>
                </a:solidFill>
              </a:rPr>
              <a:t>Conclusion</a:t>
            </a:r>
          </a:p>
          <a:p>
            <a:pPr algn="ctr">
              <a:buNone/>
            </a:pPr>
            <a:endParaRPr lang="en-US" sz="60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fr-FR" sz="6000" dirty="0" smtClean="0">
              <a:solidFill>
                <a:schemeClr val="accent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			Theoretical calculation by the DFT B3LYP method of the electron density of certain atoms of the reactants; </a:t>
            </a:r>
            <a:r>
              <a:rPr lang="en-US" dirty="0" err="1" smtClean="0"/>
              <a:t>electrophilic</a:t>
            </a:r>
            <a:r>
              <a:rPr lang="en-US" dirty="0" smtClean="0"/>
              <a:t> and </a:t>
            </a:r>
            <a:r>
              <a:rPr lang="en-US" dirty="0" err="1" smtClean="0"/>
              <a:t>nucleophilic</a:t>
            </a:r>
            <a:r>
              <a:rPr lang="en-US" dirty="0" smtClean="0"/>
              <a:t> character; the Fukui indices of the addition reaction of </a:t>
            </a:r>
            <a:r>
              <a:rPr lang="en-US" dirty="0" err="1" smtClean="0"/>
              <a:t>alkene</a:t>
            </a:r>
            <a:r>
              <a:rPr lang="en-US" dirty="0" smtClean="0"/>
              <a:t> with </a:t>
            </a:r>
            <a:r>
              <a:rPr lang="en-US" dirty="0" err="1" smtClean="0"/>
              <a:t>haloacetates</a:t>
            </a:r>
            <a:r>
              <a:rPr lang="en-US" dirty="0" smtClean="0"/>
              <a:t>; the localization of the transition states, the atomic electronic populations and the reactivity indices calculated by (MPA) allowed us to conclude that: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686800" cy="52174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mtClean="0"/>
              <a:t>a good match between theoretical work and experimental work</a:t>
            </a:r>
            <a:endParaRPr lang="en-US" dirty="0" smtClean="0"/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Good agreement was found between the different theoretical approaches used.</a:t>
            </a:r>
          </a:p>
          <a:p>
            <a:pPr lvl="0" algn="just"/>
            <a:endParaRPr lang="fr-FR" dirty="0" smtClean="0"/>
          </a:p>
          <a:p>
            <a:pPr lvl="0" algn="just"/>
            <a:r>
              <a:rPr lang="en-US" dirty="0" smtClean="0"/>
              <a:t>An ionic bond forms between the O</a:t>
            </a:r>
            <a:r>
              <a:rPr lang="en-US" baseline="-25000" dirty="0" smtClean="0"/>
              <a:t>1</a:t>
            </a:r>
            <a:r>
              <a:rPr lang="en-US" dirty="0" smtClean="0"/>
              <a:t> atom of </a:t>
            </a:r>
            <a:r>
              <a:rPr lang="en-US" dirty="0" err="1" smtClean="0"/>
              <a:t>haloacetate</a:t>
            </a:r>
            <a:r>
              <a:rPr lang="en-US" dirty="0" smtClean="0"/>
              <a:t> and the C</a:t>
            </a:r>
            <a:r>
              <a:rPr lang="en-US" baseline="-25000" dirty="0" smtClean="0"/>
              <a:t>1</a:t>
            </a:r>
            <a:r>
              <a:rPr lang="en-US" dirty="0" smtClean="0"/>
              <a:t> atom of the </a:t>
            </a:r>
            <a:r>
              <a:rPr lang="en-US" dirty="0" err="1" smtClean="0"/>
              <a:t>alkene</a:t>
            </a:r>
            <a:r>
              <a:rPr lang="en-US" dirty="0" smtClean="0"/>
              <a:t>.</a:t>
            </a:r>
          </a:p>
          <a:p>
            <a:pPr lvl="0" algn="just"/>
            <a:endParaRPr lang="fr-FR" dirty="0" smtClean="0"/>
          </a:p>
          <a:p>
            <a:pPr lvl="0" algn="just"/>
            <a:r>
              <a:rPr lang="en-US" dirty="0" smtClean="0"/>
              <a:t>The formation of γ-</a:t>
            </a:r>
            <a:r>
              <a:rPr lang="en-US" dirty="0" err="1" smtClean="0"/>
              <a:t>butyrolactone</a:t>
            </a:r>
            <a:r>
              <a:rPr lang="en-US" dirty="0" smtClean="0"/>
              <a:t> from </a:t>
            </a:r>
            <a:r>
              <a:rPr lang="en-US" dirty="0" err="1" smtClean="0"/>
              <a:t>haloacetate</a:t>
            </a:r>
            <a:r>
              <a:rPr lang="en-US" dirty="0" smtClean="0"/>
              <a:t> is easily done by </a:t>
            </a:r>
            <a:r>
              <a:rPr lang="en-US" dirty="0" err="1" smtClean="0"/>
              <a:t>iodoacetate</a:t>
            </a:r>
            <a:r>
              <a:rPr lang="en-US" dirty="0" smtClean="0"/>
              <a:t>.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Reference</a:t>
            </a:r>
            <a:r>
              <a:rPr lang="fr-FR" dirty="0" smtClean="0"/>
              <a:t>  </a:t>
            </a:r>
          </a:p>
          <a:p>
            <a:pPr algn="just"/>
            <a:r>
              <a:rPr lang="fr-FR" sz="2000" b="1" dirty="0" smtClean="0"/>
              <a:t>[1] </a:t>
            </a:r>
            <a:r>
              <a:rPr lang="fr-FR" sz="2000" dirty="0" smtClean="0"/>
              <a:t>ALI, </a:t>
            </a:r>
            <a:r>
              <a:rPr lang="fr-FR" sz="2000" dirty="0" err="1" smtClean="0"/>
              <a:t>Mohd</a:t>
            </a:r>
            <a:r>
              <a:rPr lang="fr-FR" sz="2000" dirty="0" smtClean="0"/>
              <a:t> </a:t>
            </a:r>
            <a:r>
              <a:rPr lang="fr-FR" sz="2000" dirty="0" err="1" smtClean="0"/>
              <a:t>Tajudin</a:t>
            </a:r>
            <a:r>
              <a:rPr lang="fr-FR" sz="2000" dirty="0" smtClean="0"/>
              <a:t> </a:t>
            </a:r>
            <a:r>
              <a:rPr lang="fr-FR" sz="2000" dirty="0" err="1" smtClean="0"/>
              <a:t>Mohd</a:t>
            </a:r>
            <a:r>
              <a:rPr lang="fr-FR" sz="2000" dirty="0" smtClean="0"/>
              <a:t>. </a:t>
            </a:r>
            <a:r>
              <a:rPr lang="fr-FR" sz="2000" i="1" dirty="0" smtClean="0"/>
              <a:t>SYNTHESIS OF (-)-GEISSMAN WAISS LACTONE, cis </a:t>
            </a:r>
            <a:r>
              <a:rPr lang="el-GR" sz="2000" i="1" dirty="0" smtClean="0"/>
              <a:t>γ-</a:t>
            </a:r>
            <a:r>
              <a:rPr lang="fr-FR" sz="2000" i="1" dirty="0" smtClean="0"/>
              <a:t>BUTYROLACTONE DERIVATIVES AND </a:t>
            </a:r>
            <a:r>
              <a:rPr lang="el-GR" sz="2000" i="1" dirty="0" smtClean="0"/>
              <a:t>γ-</a:t>
            </a:r>
            <a:r>
              <a:rPr lang="fr-FR" sz="2000" i="1" dirty="0" smtClean="0"/>
              <a:t>PEPTIDES</a:t>
            </a:r>
            <a:r>
              <a:rPr lang="fr-FR" sz="2000" dirty="0" smtClean="0"/>
              <a:t>. 2011. Thèse de doctorat. </a:t>
            </a:r>
            <a:r>
              <a:rPr lang="fr-FR" sz="2000" dirty="0" err="1" smtClean="0"/>
              <a:t>Universität</a:t>
            </a:r>
            <a:r>
              <a:rPr lang="fr-FR" sz="2000" dirty="0" smtClean="0"/>
              <a:t> </a:t>
            </a:r>
            <a:r>
              <a:rPr lang="fr-FR" sz="2000" dirty="0" err="1" smtClean="0"/>
              <a:t>Regensburg</a:t>
            </a:r>
            <a:r>
              <a:rPr lang="fr-FR" sz="2000" dirty="0" smtClean="0"/>
              <a:t>.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pPr algn="just"/>
            <a:r>
              <a:rPr lang="fr-FR" sz="2200" b="1" dirty="0" smtClean="0"/>
              <a:t>[2] </a:t>
            </a:r>
            <a:r>
              <a:rPr lang="fr-FR" sz="2200" dirty="0" err="1" smtClean="0"/>
              <a:t>Semak</a:t>
            </a:r>
            <a:r>
              <a:rPr lang="fr-FR" sz="2200" dirty="0" smtClean="0"/>
              <a:t>, V., </a:t>
            </a:r>
            <a:r>
              <a:rPr lang="fr-FR" sz="2200" dirty="0" err="1" smtClean="0"/>
              <a:t>Boháč</a:t>
            </a:r>
            <a:r>
              <a:rPr lang="fr-FR" sz="2200" dirty="0" smtClean="0"/>
              <a:t>, A., </a:t>
            </a:r>
            <a:r>
              <a:rPr lang="fr-FR" sz="2200" dirty="0" err="1" smtClean="0"/>
              <a:t>Sališová</a:t>
            </a:r>
            <a:r>
              <a:rPr lang="fr-FR" sz="2200" dirty="0" smtClean="0"/>
              <a:t>, M., </a:t>
            </a:r>
            <a:r>
              <a:rPr lang="fr-FR" sz="2200" dirty="0" err="1" smtClean="0"/>
              <a:t>Addová</a:t>
            </a:r>
            <a:r>
              <a:rPr lang="fr-FR" sz="2200" dirty="0" smtClean="0"/>
              <a:t>, G., &amp; </a:t>
            </a:r>
            <a:r>
              <a:rPr lang="fr-FR" sz="2200" dirty="0" err="1" smtClean="0"/>
              <a:t>Danko</a:t>
            </a:r>
            <a:r>
              <a:rPr lang="fr-FR" sz="2200" dirty="0" smtClean="0"/>
              <a:t>, P. (2008). </a:t>
            </a:r>
            <a:r>
              <a:rPr lang="fr-FR" sz="2200" dirty="0" err="1" smtClean="0"/>
              <a:t>Preparation</a:t>
            </a:r>
            <a:r>
              <a:rPr lang="fr-FR" sz="2200" dirty="0" smtClean="0"/>
              <a:t> of </a:t>
            </a:r>
            <a:r>
              <a:rPr lang="el-GR" sz="2200" dirty="0" smtClean="0"/>
              <a:t>α-</a:t>
            </a:r>
            <a:r>
              <a:rPr lang="fr-FR" sz="2200" dirty="0" err="1" smtClean="0"/>
              <a:t>methyl</a:t>
            </a:r>
            <a:r>
              <a:rPr lang="fr-FR" sz="2200" dirty="0" smtClean="0"/>
              <a:t>-</a:t>
            </a:r>
            <a:r>
              <a:rPr lang="el-GR" sz="2200" dirty="0" smtClean="0"/>
              <a:t>γ-</a:t>
            </a:r>
            <a:r>
              <a:rPr lang="fr-FR" sz="2200" dirty="0" err="1" smtClean="0"/>
              <a:t>butyrolactone</a:t>
            </a:r>
            <a:r>
              <a:rPr lang="fr-FR" sz="2200" dirty="0" smtClean="0"/>
              <a:t>: </a:t>
            </a:r>
            <a:r>
              <a:rPr lang="fr-FR" sz="2200" dirty="0" err="1" smtClean="0"/>
              <a:t>Mechanism</a:t>
            </a:r>
            <a:r>
              <a:rPr lang="fr-FR" sz="2200" dirty="0" smtClean="0"/>
              <a:t> of </a:t>
            </a:r>
            <a:r>
              <a:rPr lang="fr-FR" sz="2200" dirty="0" err="1" smtClean="0"/>
              <a:t>its</a:t>
            </a:r>
            <a:r>
              <a:rPr lang="fr-FR" sz="2200" dirty="0" smtClean="0"/>
              <a:t> formation and </a:t>
            </a:r>
            <a:r>
              <a:rPr lang="fr-FR" sz="2200" dirty="0" err="1" smtClean="0"/>
              <a:t>utilization</a:t>
            </a:r>
            <a:r>
              <a:rPr lang="fr-FR" sz="2200" dirty="0" smtClean="0"/>
              <a:t> in 2-</a:t>
            </a:r>
            <a:r>
              <a:rPr lang="fr-FR" sz="2200" dirty="0" err="1" smtClean="0"/>
              <a:t>methyl</a:t>
            </a:r>
            <a:r>
              <a:rPr lang="fr-FR" sz="2200" dirty="0" smtClean="0"/>
              <a:t>-1-</a:t>
            </a:r>
            <a:r>
              <a:rPr lang="fr-FR" sz="2200" dirty="0" err="1" smtClean="0"/>
              <a:t>tetralone</a:t>
            </a:r>
            <a:r>
              <a:rPr lang="fr-FR" sz="2200" dirty="0" smtClean="0"/>
              <a:t> </a:t>
            </a:r>
            <a:r>
              <a:rPr lang="fr-FR" sz="2200" dirty="0" err="1" smtClean="0"/>
              <a:t>synthesis</a:t>
            </a:r>
            <a:r>
              <a:rPr lang="fr-FR" sz="2200" dirty="0" smtClean="0"/>
              <a:t>. </a:t>
            </a:r>
            <a:r>
              <a:rPr lang="fr-FR" sz="2200" i="1" dirty="0" err="1" smtClean="0"/>
              <a:t>Chemical</a:t>
            </a:r>
            <a:r>
              <a:rPr lang="fr-FR" sz="2200" i="1" dirty="0" smtClean="0"/>
              <a:t> </a:t>
            </a:r>
            <a:r>
              <a:rPr lang="fr-FR" sz="2200" i="1" dirty="0" err="1" smtClean="0"/>
              <a:t>Papers</a:t>
            </a:r>
            <a:r>
              <a:rPr lang="fr-FR" sz="2200" i="1" dirty="0" smtClean="0"/>
              <a:t>, 62</a:t>
            </a:r>
            <a:r>
              <a:rPr lang="fr-FR" sz="2200" dirty="0" smtClean="0"/>
              <a:t>, 275-280</a:t>
            </a:r>
            <a:r>
              <a:rPr lang="fr-FR" sz="2200" dirty="0" smtClean="0"/>
              <a:t>.</a:t>
            </a:r>
          </a:p>
          <a:p>
            <a:pPr algn="just"/>
            <a:r>
              <a:rPr lang="fr-FR" sz="2200" b="1" dirty="0" smtClean="0"/>
              <a:t>[3] </a:t>
            </a:r>
            <a:r>
              <a:rPr lang="fr-FR" sz="2400" dirty="0" smtClean="0"/>
              <a:t>MAEJIMA, Saki, YAMAGUCHI, </a:t>
            </a:r>
            <a:r>
              <a:rPr lang="fr-FR" sz="2400" dirty="0" err="1" smtClean="0"/>
              <a:t>Eiji</a:t>
            </a:r>
            <a:r>
              <a:rPr lang="fr-FR" sz="2400" dirty="0" smtClean="0"/>
              <a:t>, et ITOH, </a:t>
            </a:r>
            <a:r>
              <a:rPr lang="fr-FR" sz="2400" dirty="0" err="1" smtClean="0"/>
              <a:t>Akichika</a:t>
            </a:r>
            <a:r>
              <a:rPr lang="fr-FR" sz="2400" dirty="0" smtClean="0"/>
              <a:t>. </a:t>
            </a:r>
            <a:r>
              <a:rPr lang="fr-FR" sz="2400" dirty="0" err="1" smtClean="0"/>
              <a:t>trans</a:t>
            </a:r>
            <a:r>
              <a:rPr lang="fr-FR" sz="2400" dirty="0" smtClean="0"/>
              <a:t>-</a:t>
            </a:r>
            <a:r>
              <a:rPr lang="fr-FR" sz="2400" dirty="0" err="1" smtClean="0"/>
              <a:t>Diastereoselective</a:t>
            </a:r>
            <a:r>
              <a:rPr lang="fr-FR" sz="2400" dirty="0" smtClean="0"/>
              <a:t> </a:t>
            </a:r>
            <a:r>
              <a:rPr lang="fr-FR" sz="2400" dirty="0" err="1" smtClean="0"/>
              <a:t>Syntheses</a:t>
            </a:r>
            <a:r>
              <a:rPr lang="fr-FR" sz="2400" dirty="0" smtClean="0"/>
              <a:t> of </a:t>
            </a:r>
            <a:r>
              <a:rPr lang="el-GR" sz="2400" dirty="0" smtClean="0"/>
              <a:t>γ-</a:t>
            </a:r>
            <a:r>
              <a:rPr lang="fr-FR" sz="2400" dirty="0" smtClean="0"/>
              <a:t>Lactones by Visible Light-</a:t>
            </a:r>
            <a:r>
              <a:rPr lang="fr-FR" sz="2400" dirty="0" err="1" smtClean="0"/>
              <a:t>Iodine</a:t>
            </a:r>
            <a:r>
              <a:rPr lang="fr-FR" sz="2400" dirty="0" smtClean="0"/>
              <a:t>-</a:t>
            </a:r>
            <a:r>
              <a:rPr lang="fr-FR" sz="2400" dirty="0" err="1" smtClean="0"/>
              <a:t>Mediated</a:t>
            </a:r>
            <a:r>
              <a:rPr lang="fr-FR" sz="2400" dirty="0" smtClean="0"/>
              <a:t> </a:t>
            </a:r>
            <a:r>
              <a:rPr lang="fr-FR" sz="2400" dirty="0" err="1" smtClean="0"/>
              <a:t>Carboesterification</a:t>
            </a:r>
            <a:r>
              <a:rPr lang="fr-FR" sz="2400" dirty="0" smtClean="0"/>
              <a:t> of </a:t>
            </a:r>
            <a:r>
              <a:rPr lang="fr-FR" sz="2400" dirty="0" err="1" smtClean="0"/>
              <a:t>Alkenes</a:t>
            </a:r>
            <a:r>
              <a:rPr lang="fr-FR" sz="2400" dirty="0" smtClean="0"/>
              <a:t>. </a:t>
            </a:r>
            <a:r>
              <a:rPr lang="fr-FR" sz="2400" i="1" dirty="0" smtClean="0"/>
              <a:t>ACS </a:t>
            </a:r>
            <a:r>
              <a:rPr lang="fr-FR" sz="2400" i="1" dirty="0" err="1" smtClean="0"/>
              <a:t>omega</a:t>
            </a:r>
            <a:r>
              <a:rPr lang="fr-FR" sz="2400" dirty="0" smtClean="0"/>
              <a:t>, 2019, vol. 4, no 3, p. 4856-4870.</a:t>
            </a:r>
            <a:endParaRPr lang="fr-FR" sz="22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the addition of </a:t>
            </a:r>
            <a:r>
              <a:rPr lang="en-US" dirty="0" err="1" smtClean="0"/>
              <a:t>haloacetates</a:t>
            </a:r>
            <a:r>
              <a:rPr lang="en-US" dirty="0" smtClean="0"/>
              <a:t> to alkenes is an example</a:t>
            </a:r>
            <a:r>
              <a:rPr lang="en-US" b="1" dirty="0" smtClean="0"/>
              <a:t>. </a:t>
            </a:r>
            <a:r>
              <a:rPr lang="en-US" dirty="0" smtClean="0"/>
              <a:t>We shall compare experimental work [3]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with theoretical work</a:t>
            </a:r>
            <a:endParaRPr lang="fr-FR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619672" y="5157192"/>
          <a:ext cx="5153025" cy="676275"/>
        </p:xfrm>
        <a:graphic>
          <a:graphicData uri="http://schemas.openxmlformats.org/presentationml/2006/ole">
            <p:oleObj spid="_x0000_s19458" name="ChemSketch" r:id="rId3" imgW="5151120" imgH="673608" progId="ACD.ChemSketch.20">
              <p:embed/>
            </p:oleObj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140968"/>
            <a:ext cx="58326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>
                <a:solidFill>
                  <a:schemeClr val="accent1"/>
                </a:solidFill>
              </a:rPr>
              <a:t>thank you for your </a:t>
            </a:r>
          </a:p>
          <a:p>
            <a:pPr algn="ctr">
              <a:buNone/>
            </a:pPr>
            <a:r>
              <a:rPr lang="en-US" sz="6600" dirty="0" smtClean="0">
                <a:solidFill>
                  <a:schemeClr val="accent1"/>
                </a:solidFill>
              </a:rPr>
              <a:t>attention</a:t>
            </a:r>
            <a:endParaRPr lang="fr-FR" sz="6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6600" b="1" dirty="0" smtClean="0">
                <a:solidFill>
                  <a:schemeClr val="accent1"/>
                </a:solidFill>
              </a:rPr>
              <a:t>Global</a:t>
            </a:r>
          </a:p>
          <a:p>
            <a:pPr algn="ctr">
              <a:buNone/>
            </a:pPr>
            <a:r>
              <a:rPr lang="fr-FR" sz="6600" b="1" dirty="0" smtClean="0">
                <a:solidFill>
                  <a:schemeClr val="accent1"/>
                </a:solidFill>
              </a:rPr>
              <a:t> </a:t>
            </a:r>
            <a:r>
              <a:rPr lang="fr-FR" sz="6600" b="1" dirty="0" err="1" smtClean="0">
                <a:solidFill>
                  <a:schemeClr val="accent1"/>
                </a:solidFill>
              </a:rPr>
              <a:t>Reactivity</a:t>
            </a:r>
            <a:endParaRPr lang="fr-FR" sz="6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275856" y="5517232"/>
            <a:ext cx="72008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668344" y="5013176"/>
            <a:ext cx="72008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156176" y="5013176"/>
            <a:ext cx="72008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788024" y="5013176"/>
            <a:ext cx="72008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596336" y="4149080"/>
            <a:ext cx="864096" cy="41034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084168" y="4149080"/>
            <a:ext cx="864096" cy="41034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644008" y="4149080"/>
            <a:ext cx="864096" cy="41034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11561" y="1988838"/>
          <a:ext cx="8136903" cy="3960441"/>
        </p:xfrm>
        <a:graphic>
          <a:graphicData uri="http://schemas.openxmlformats.org/drawingml/2006/table">
            <a:tbl>
              <a:tblPr/>
              <a:tblGrid>
                <a:gridCol w="2317300"/>
                <a:gridCol w="1387367"/>
                <a:gridCol w="1467372"/>
                <a:gridCol w="1467372"/>
                <a:gridCol w="1497492"/>
              </a:tblGrid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Cambria"/>
                          <a:cs typeface="Times New Roman"/>
                        </a:rPr>
                        <a:t>Global </a:t>
                      </a:r>
                      <a:r>
                        <a:rPr lang="fr-FR" sz="1400" b="1" dirty="0" err="1">
                          <a:latin typeface="Times New Roman"/>
                          <a:ea typeface="Cambria"/>
                          <a:cs typeface="Times New Roman"/>
                        </a:rPr>
                        <a:t>descriptor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Cambria"/>
                          <a:cs typeface="Times New Roman"/>
                        </a:rPr>
                        <a:t>A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Cambria"/>
                          <a:cs typeface="Times New Roman"/>
                        </a:rPr>
                        <a:t>1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Cambria"/>
                          <a:cs typeface="Times New Roman"/>
                        </a:rPr>
                        <a:t>2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Cambria"/>
                          <a:cs typeface="Times New Roman"/>
                        </a:rPr>
                        <a:t>3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Cambria"/>
                          <a:cs typeface="Times New Roman"/>
                        </a:rPr>
                        <a:t>E (u.a)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-117.9228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-2760.8925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-649.3706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-200.5499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Cambria"/>
                          <a:cs typeface="Times New Roman"/>
                        </a:rPr>
                        <a:t>E</a:t>
                      </a:r>
                      <a:r>
                        <a:rPr lang="fr-FR" sz="1400" b="1" baseline="-25000">
                          <a:latin typeface="Times New Roman"/>
                          <a:ea typeface="Cambria"/>
                          <a:cs typeface="Times New Roman"/>
                        </a:rPr>
                        <a:t>HOMO </a:t>
                      </a:r>
                      <a:r>
                        <a:rPr lang="fr-FR" sz="1400" b="1">
                          <a:latin typeface="Times New Roman"/>
                          <a:ea typeface="Cambria"/>
                          <a:cs typeface="Times New Roman"/>
                        </a:rPr>
                        <a:t>(u.a)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-0.2599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-0.3168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-0.3321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-0.2918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Cambria"/>
                          <a:cs typeface="Times New Roman"/>
                        </a:rPr>
                        <a:t>E</a:t>
                      </a:r>
                      <a:r>
                        <a:rPr lang="fr-FR" sz="1400" b="1" baseline="-25000">
                          <a:latin typeface="Times New Roman"/>
                          <a:ea typeface="Cambria"/>
                          <a:cs typeface="Times New Roman"/>
                        </a:rPr>
                        <a:t>LUMO </a:t>
                      </a:r>
                      <a:r>
                        <a:rPr lang="fr-FR" sz="1400" b="1">
                          <a:latin typeface="Times New Roman"/>
                          <a:ea typeface="Cambria"/>
                          <a:cs typeface="Times New Roman"/>
                        </a:rPr>
                        <a:t>(u.a)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0.0024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-0.0528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-0.0333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-0.0806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Cambria"/>
                          <a:cs typeface="Times New Roman"/>
                        </a:rPr>
                        <a:t>GAP HOMO/ LUMO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0.2623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0.2640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0.2988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0.2112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/>
                          <a:ea typeface="Cambria"/>
                          <a:cs typeface="Times New Roman"/>
                        </a:rPr>
                        <a:t>ɥ  </a:t>
                      </a:r>
                      <a:r>
                        <a:rPr lang="en-US" sz="1400" b="1" dirty="0">
                          <a:latin typeface="Times New Roman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1400" b="1" dirty="0" err="1">
                          <a:latin typeface="Times New Roman"/>
                          <a:ea typeface="Cambria"/>
                          <a:cs typeface="Times New Roman"/>
                        </a:rPr>
                        <a:t>ev</a:t>
                      </a:r>
                      <a:r>
                        <a:rPr lang="en-US" sz="1400" b="1" dirty="0">
                          <a:latin typeface="Times New Roman"/>
                          <a:ea typeface="Cambria"/>
                          <a:cs typeface="Times New Roman"/>
                        </a:rPr>
                        <a:t>)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mbria"/>
                          <a:cs typeface="Times New Roman"/>
                        </a:rPr>
                        <a:t>-3.5020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mbria"/>
                          <a:cs typeface="Times New Roman"/>
                        </a:rPr>
                        <a:t>-5.0266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mbria"/>
                          <a:cs typeface="Times New Roman"/>
                        </a:rPr>
                        <a:t>-4.9694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mbria"/>
                          <a:cs typeface="Times New Roman"/>
                        </a:rPr>
                        <a:t>-5.0646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Cambria"/>
                          <a:cs typeface="Times New Roman"/>
                        </a:rPr>
                        <a:t>η</a:t>
                      </a:r>
                      <a:r>
                        <a:rPr lang="fr-FR" sz="1400" b="1">
                          <a:latin typeface="Times New Roman"/>
                          <a:ea typeface="Cambria"/>
                          <a:cs typeface="Times New Roman"/>
                        </a:rPr>
                        <a:t>  (ev)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7.1346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7.1802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8.1274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5.7446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Cambria"/>
                          <a:cs typeface="Times New Roman"/>
                        </a:rPr>
                        <a:t>ω</a:t>
                      </a:r>
                      <a:r>
                        <a:rPr lang="fr-FR" sz="1400" b="1">
                          <a:latin typeface="Times New Roman"/>
                          <a:ea typeface="Cambria"/>
                          <a:cs typeface="Times New Roman"/>
                        </a:rPr>
                        <a:t> (ev)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0.8595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1.7595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1.5192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2.2325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Cambria"/>
                          <a:cs typeface="Times New Roman"/>
                        </a:rPr>
                        <a:t>N (ev)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2.0482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0.5004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Cambria"/>
                          <a:cs typeface="Times New Roman"/>
                        </a:rPr>
                        <a:t>0.0843</a:t>
                      </a:r>
                      <a:endParaRPr lang="fr-FR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Cambria"/>
                          <a:cs typeface="Times New Roman"/>
                        </a:rPr>
                        <a:t>1.1805</a:t>
                      </a:r>
                      <a:endParaRPr lang="fr-FR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18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				Table </a:t>
            </a:r>
            <a:r>
              <a:rPr lang="en-US" dirty="0" smtClean="0"/>
              <a:t>shows that </a:t>
            </a:r>
          </a:p>
          <a:p>
            <a:r>
              <a:rPr lang="en-US" dirty="0" smtClean="0"/>
              <a:t>the chemical potential μ of </a:t>
            </a:r>
            <a:r>
              <a:rPr lang="en-US" dirty="0" err="1" smtClean="0"/>
              <a:t>haloacetate</a:t>
            </a:r>
            <a:r>
              <a:rPr lang="en-US" dirty="0" smtClean="0"/>
              <a:t> 1; 2 and 3 is at an energy level higher than that of the </a:t>
            </a:r>
            <a:r>
              <a:rPr lang="en-US" dirty="0" err="1" smtClean="0"/>
              <a:t>alkene</a:t>
            </a:r>
            <a:r>
              <a:rPr lang="en-US" dirty="0" smtClean="0"/>
              <a:t>; which implies that the transfer of electrons takes place from the </a:t>
            </a:r>
            <a:r>
              <a:rPr lang="en-US" dirty="0" err="1" smtClean="0"/>
              <a:t>haloacetate</a:t>
            </a:r>
            <a:r>
              <a:rPr lang="en-US" dirty="0" smtClean="0"/>
              <a:t> to the </a:t>
            </a:r>
            <a:r>
              <a:rPr lang="en-US" dirty="0" err="1" smtClean="0"/>
              <a:t>alkene</a:t>
            </a:r>
            <a:r>
              <a:rPr lang="en-US" dirty="0" smtClean="0"/>
              <a:t>. </a:t>
            </a:r>
            <a:endParaRPr lang="fr-FR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nucleophilicity</a:t>
            </a:r>
            <a:r>
              <a:rPr lang="en-US" dirty="0" smtClean="0"/>
              <a:t> index of </a:t>
            </a:r>
            <a:r>
              <a:rPr lang="en-US" dirty="0" err="1" smtClean="0"/>
              <a:t>alkene</a:t>
            </a:r>
            <a:r>
              <a:rPr lang="en-US" dirty="0" smtClean="0"/>
              <a:t> is significantly higher than that of </a:t>
            </a:r>
            <a:r>
              <a:rPr lang="en-US" dirty="0" err="1" smtClean="0"/>
              <a:t>haloacetate</a:t>
            </a:r>
            <a:r>
              <a:rPr lang="en-US" dirty="0" smtClean="0"/>
              <a:t>, which means that the </a:t>
            </a:r>
            <a:r>
              <a:rPr lang="en-US" dirty="0" err="1" smtClean="0"/>
              <a:t>alkene</a:t>
            </a:r>
            <a:r>
              <a:rPr lang="en-US" dirty="0" smtClean="0"/>
              <a:t> is a </a:t>
            </a:r>
            <a:r>
              <a:rPr lang="en-US" dirty="0" err="1" smtClean="0"/>
              <a:t>nucleophile</a:t>
            </a:r>
            <a:r>
              <a:rPr lang="en-US" dirty="0" smtClean="0"/>
              <a:t> while </a:t>
            </a:r>
            <a:r>
              <a:rPr lang="en-US" dirty="0" err="1" smtClean="0"/>
              <a:t>haloacetate</a:t>
            </a:r>
            <a:r>
              <a:rPr lang="en-US" dirty="0" smtClean="0"/>
              <a:t> is an </a:t>
            </a:r>
            <a:r>
              <a:rPr lang="en-US" dirty="0" err="1" smtClean="0"/>
              <a:t>electrophile</a:t>
            </a:r>
            <a:r>
              <a:rPr lang="en-US" dirty="0" smtClean="0"/>
              <a:t>. The same conclusion can be drawn from the </a:t>
            </a:r>
            <a:r>
              <a:rPr lang="en-US" dirty="0" err="1" smtClean="0"/>
              <a:t>electrophile</a:t>
            </a:r>
            <a:r>
              <a:rPr lang="en-US" dirty="0" smtClean="0"/>
              <a:t> index values.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smtClean="0">
                <a:solidFill>
                  <a:schemeClr val="accent1"/>
                </a:solidFill>
              </a:rPr>
              <a:t>Local </a:t>
            </a:r>
          </a:p>
          <a:p>
            <a:pPr algn="ctr">
              <a:buNone/>
            </a:pPr>
            <a:r>
              <a:rPr lang="en-US" sz="6600" b="1" smtClean="0">
                <a:solidFill>
                  <a:schemeClr val="accent1"/>
                </a:solidFill>
              </a:rPr>
              <a:t>Reactivity</a:t>
            </a:r>
            <a:endParaRPr lang="fr-FR" sz="6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9460" name="Imag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60648"/>
            <a:ext cx="2152650" cy="2247900"/>
          </a:xfrm>
          <a:prstGeom prst="rect">
            <a:avLst/>
          </a:prstGeom>
          <a:noFill/>
        </p:spPr>
      </p:pic>
      <p:pic>
        <p:nvPicPr>
          <p:cNvPr id="19459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12976"/>
            <a:ext cx="1990725" cy="2085975"/>
          </a:xfrm>
          <a:prstGeom prst="rect">
            <a:avLst/>
          </a:prstGeom>
          <a:noFill/>
        </p:spPr>
      </p:pic>
      <p:pic>
        <p:nvPicPr>
          <p:cNvPr id="19458" name="Imag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356992"/>
            <a:ext cx="1943100" cy="2028825"/>
          </a:xfrm>
          <a:prstGeom prst="rect">
            <a:avLst/>
          </a:prstGeom>
          <a:noFill/>
        </p:spPr>
      </p:pic>
      <p:pic>
        <p:nvPicPr>
          <p:cNvPr id="19457" name="Imag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2996952"/>
            <a:ext cx="1895475" cy="198120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5248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7734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0172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                          1                                         2                                           3</a:t>
            </a:r>
            <a:endParaRPr kumimoji="0" lang="fr-FR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Figure 2: </a:t>
            </a: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Optimized structure of alkene and haloacetate.</a:t>
            </a:r>
            <a:endParaRPr kumimoji="0" lang="fr-FR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accent1"/>
                </a:solidFill>
              </a:rPr>
              <a:t>Net charges on the 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chemeClr val="accent1"/>
                </a:solidFill>
              </a:rPr>
              <a:t>various sites</a:t>
            </a:r>
            <a:endParaRPr lang="fr-FR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679</Words>
  <Application>Microsoft Office PowerPoint</Application>
  <PresentationFormat>Affichage à l'écran (4:3)</PresentationFormat>
  <Paragraphs>240</Paragraphs>
  <Slides>30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2" baseType="lpstr">
      <vt:lpstr>Thème Office</vt:lpstr>
      <vt:lpstr>ChemSketch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saida</dc:creator>
  <cp:lastModifiedBy>saida</cp:lastModifiedBy>
  <cp:revision>22</cp:revision>
  <dcterms:created xsi:type="dcterms:W3CDTF">2020-11-10T11:32:01Z</dcterms:created>
  <dcterms:modified xsi:type="dcterms:W3CDTF">2020-11-10T16:12:26Z</dcterms:modified>
</cp:coreProperties>
</file>