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5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04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3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1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4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6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4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9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7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6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8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67D7-1302-440A-ABE7-C79461FC962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FF88C5-B557-4729-9DFD-05BF793AE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06EE-6B26-4745-8302-96D2FB640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77" y="1209993"/>
            <a:ext cx="9555264" cy="2387600"/>
          </a:xfrm>
        </p:spPr>
        <p:txBody>
          <a:bodyPr>
            <a:normAutofit fontScale="90000"/>
          </a:bodyPr>
          <a:lstStyle/>
          <a:p>
            <a:r>
              <a:rPr lang="en-GB" sz="4600" b="1" dirty="0">
                <a:solidFill>
                  <a:srgbClr val="0070C0"/>
                </a:solidFill>
              </a:rPr>
              <a:t>In silico evaluation of antimicrobial activity of some </a:t>
            </a:r>
            <a:r>
              <a:rPr lang="en-GB" sz="4600" b="1" dirty="0" err="1">
                <a:solidFill>
                  <a:srgbClr val="0070C0"/>
                </a:solidFill>
              </a:rPr>
              <a:t>thiadiazoles</a:t>
            </a:r>
            <a:r>
              <a:rPr lang="en-GB" sz="4600" b="1" dirty="0">
                <a:solidFill>
                  <a:srgbClr val="0070C0"/>
                </a:solidFill>
              </a:rPr>
              <a:t> using molecular docking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E486A-221B-4449-BFC9-D0E5920F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77" y="4962426"/>
            <a:ext cx="11169445" cy="1655762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altLang="en-US" sz="2400" baseline="30000" dirty="0"/>
              <a:t>1 </a:t>
            </a:r>
            <a:r>
              <a:rPr lang="en-US" altLang="en-US" sz="2400" dirty="0"/>
              <a:t>National Institute for Chemical - Pharmaceutical Research and Development – ICCF, 112 </a:t>
            </a:r>
            <a:r>
              <a:rPr lang="en-US" altLang="en-US" sz="2400" dirty="0" err="1"/>
              <a:t>Vitan</a:t>
            </a:r>
            <a:r>
              <a:rPr lang="en-US" altLang="en-US" sz="2400" dirty="0"/>
              <a:t> av. 031299 Bucharest, Romania</a:t>
            </a:r>
            <a:endParaRPr lang="en-GB" altLang="en-US" sz="2400" dirty="0"/>
          </a:p>
          <a:p>
            <a:pPr algn="just">
              <a:defRPr/>
            </a:pPr>
            <a:r>
              <a:rPr lang="en-US" altLang="en-US" sz="2400" baseline="30000" dirty="0"/>
              <a:t>2 </a:t>
            </a:r>
            <a:r>
              <a:rPr lang="en-GB" altLang="en-US" sz="2400" dirty="0"/>
              <a:t>Department of Inorganic Chemistry, Physical Chemistry and Electrochemistry, “</a:t>
            </a:r>
            <a:r>
              <a:rPr lang="en-GB" altLang="en-US" sz="2400" dirty="0" err="1"/>
              <a:t>Politehnica</a:t>
            </a:r>
            <a:r>
              <a:rPr lang="en-GB" altLang="en-US" sz="2400" dirty="0"/>
              <a:t>” University of Bucharest, Gheorghe </a:t>
            </a:r>
            <a:r>
              <a:rPr lang="en-GB" altLang="en-US" sz="2400" dirty="0" err="1"/>
              <a:t>Polizu</a:t>
            </a:r>
            <a:r>
              <a:rPr lang="en-GB" altLang="en-US" sz="2400" dirty="0"/>
              <a:t>  1-7, 011061, Sector 1, Bucharest, Romania</a:t>
            </a:r>
          </a:p>
          <a:p>
            <a:pPr algn="just">
              <a:defRPr/>
            </a:pPr>
            <a:r>
              <a:rPr lang="fr-FR" sz="24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2400" u="sng" dirty="0">
                <a:latin typeface="+mj-lt"/>
                <a:ea typeface="Times New Roman" panose="02020603050405020304" pitchFamily="18" charset="0"/>
              </a:rPr>
              <a:t>Corresponding authors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: email address: astefaniu@gmail.com</a:t>
            </a:r>
            <a:r>
              <a:rPr lang="en-GB" sz="2400" dirty="0">
                <a:latin typeface="+mj-lt"/>
                <a:ea typeface="Times New Roman" panose="02020603050405020304" pitchFamily="18" charset="0"/>
              </a:rPr>
              <a:t>; em_ungureanu2000@yahoo.com </a:t>
            </a:r>
            <a:r>
              <a:rPr lang="ro-RO" altLang="en-US" sz="2800" dirty="0"/>
              <a:t>		</a:t>
            </a:r>
            <a:endParaRPr lang="en-US" altLang="en-US" sz="2400" dirty="0"/>
          </a:p>
          <a:p>
            <a:endParaRPr lang="en-GB" dirty="0"/>
          </a:p>
        </p:txBody>
      </p:sp>
      <p:pic>
        <p:nvPicPr>
          <p:cNvPr id="7" name="Picture 50" descr="Sigla ICCCF.jpg">
            <a:extLst>
              <a:ext uri="{FF2B5EF4-FFF2-40B4-BE49-F238E27FC236}">
                <a16:creationId xmlns:a16="http://schemas.microsoft.com/office/drawing/2014/main" id="{2A1865CB-F764-4751-8F14-7DBE23F0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355" cy="16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594B0D-E109-4E14-8FA3-EFACB90F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264" y="0"/>
            <a:ext cx="1591917" cy="1613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259B65-1EF3-4021-A854-8AF1CE8AE8CA}"/>
              </a:ext>
            </a:extLst>
          </p:cNvPr>
          <p:cNvSpPr txBox="1"/>
          <p:nvPr/>
        </p:nvSpPr>
        <p:spPr>
          <a:xfrm>
            <a:off x="2421194" y="120984"/>
            <a:ext cx="8234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The 24th International Electronic Conference on Synthetic Organic Chemistry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15 Nov - 15 Dec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70532-AA26-4592-9055-3BA5B653030E}"/>
              </a:ext>
            </a:extLst>
          </p:cNvPr>
          <p:cNvSpPr txBox="1"/>
          <p:nvPr/>
        </p:nvSpPr>
        <p:spPr>
          <a:xfrm>
            <a:off x="0" y="3869446"/>
            <a:ext cx="1206023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300" b="1" dirty="0">
                <a:solidFill>
                  <a:srgbClr val="0070C0"/>
                </a:solidFill>
              </a:rPr>
              <a:t>Amalia Stefaniu</a:t>
            </a:r>
            <a:r>
              <a:rPr lang="en-GB" sz="2300" b="1" baseline="30000" dirty="0">
                <a:solidFill>
                  <a:srgbClr val="0070C0"/>
                </a:solidFill>
              </a:rPr>
              <a:t>1*</a:t>
            </a:r>
            <a:r>
              <a:rPr lang="en-GB" sz="2300" b="1" dirty="0">
                <a:solidFill>
                  <a:srgbClr val="0070C0"/>
                </a:solidFill>
              </a:rPr>
              <a:t>, Lucia Pintilie</a:t>
            </a:r>
            <a:r>
              <a:rPr lang="en-GB" sz="2300" b="1" baseline="30000" dirty="0">
                <a:solidFill>
                  <a:srgbClr val="0070C0"/>
                </a:solidFill>
              </a:rPr>
              <a:t>1</a:t>
            </a:r>
            <a:r>
              <a:rPr lang="en-GB" sz="2300" b="1" dirty="0">
                <a:solidFill>
                  <a:srgbClr val="0070C0"/>
                </a:solidFill>
              </a:rPr>
              <a:t>, Veronica Anastasoaie</a:t>
            </a:r>
            <a:r>
              <a:rPr lang="en-GB" sz="2300" b="1" baseline="30000" dirty="0">
                <a:solidFill>
                  <a:srgbClr val="0070C0"/>
                </a:solidFill>
              </a:rPr>
              <a:t>2</a:t>
            </a:r>
            <a:r>
              <a:rPr lang="en-GB" sz="23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2300" b="1" dirty="0">
                <a:solidFill>
                  <a:srgbClr val="0070C0"/>
                </a:solidFill>
              </a:rPr>
              <a:t>and Eleonora-Mihaela Ungureanu</a:t>
            </a:r>
            <a:r>
              <a:rPr lang="en-GB" sz="2300" b="1" baseline="30000" dirty="0">
                <a:solidFill>
                  <a:srgbClr val="0070C0"/>
                </a:solidFill>
              </a:rPr>
              <a:t>2*</a:t>
            </a:r>
          </a:p>
        </p:txBody>
      </p:sp>
    </p:spTree>
    <p:extLst>
      <p:ext uri="{BB962C8B-B14F-4D97-AF65-F5344CB8AC3E}">
        <p14:creationId xmlns:p14="http://schemas.microsoft.com/office/powerpoint/2010/main" val="342752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B45-FAEA-4868-8D95-2DA690C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17" y="73332"/>
            <a:ext cx="10970169" cy="704295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>
                <a:solidFill>
                  <a:schemeClr val="tx1"/>
                </a:solidFill>
              </a:rPr>
              <a:t>Conclusions and perspectives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3855B-6868-47F7-BD6A-70141D2A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27" y="906416"/>
            <a:ext cx="1675030" cy="100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19970-EF41-405E-A625-86DE13A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" y="2333534"/>
            <a:ext cx="1629039" cy="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9F2DC23-3840-4FBC-8E31-8561A535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5" y="3529233"/>
            <a:ext cx="1772814" cy="9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4">
            <a:extLst>
              <a:ext uri="{FF2B5EF4-FFF2-40B4-BE49-F238E27FC236}">
                <a16:creationId xmlns:a16="http://schemas.microsoft.com/office/drawing/2014/main" id="{29C5646A-9C16-4596-8422-BA335296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80" y="104040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6CADE36E-AC5A-497F-9933-C534A4EB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871" y="5834652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DFFE7712-E42B-463F-AAB4-8810D2B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92" y="363760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E868A-5951-4B7C-93F6-664765FB9C8A}"/>
              </a:ext>
            </a:extLst>
          </p:cNvPr>
          <p:cNvSpPr txBox="1"/>
          <p:nvPr/>
        </p:nvSpPr>
        <p:spPr>
          <a:xfrm>
            <a:off x="3198161" y="702325"/>
            <a:ext cx="86472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b="1" dirty="0"/>
              <a:t>Docking conclusions</a:t>
            </a:r>
            <a:r>
              <a:rPr lang="en-GB" dirty="0"/>
              <a:t>: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b). </a:t>
            </a:r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4P8O (</a:t>
            </a:r>
            <a:r>
              <a:rPr lang="en-GB" sz="1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 </a:t>
            </a:r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gyrase)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/>
              <a:t>All 1,3,4-thiadiazoles exhibit lower docking score than the natural ligand.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/>
              <a:t>ASN54 amino acid residue is involved by it’s Nsp</a:t>
            </a:r>
            <a:r>
              <a:rPr lang="en-GB" baseline="30000" dirty="0"/>
              <a:t>2</a:t>
            </a:r>
            <a:r>
              <a:rPr lang="en-GB" dirty="0"/>
              <a:t> in two H-bond forming with T1-T3 ligands. Although present in the interacting surrounding group of co-crystalized ligand and </a:t>
            </a:r>
            <a:r>
              <a:rPr lang="en-GB" dirty="0" err="1"/>
              <a:t>thiadizoles</a:t>
            </a:r>
            <a:r>
              <a:rPr lang="en-GB" dirty="0"/>
              <a:t> ligands, ASN54 don’t interact by hydrogen bonding with the natural ligand. This compound reveals more interactions (4 H bonding and greater docking score). So, lower, maybe inefficient activity of investigated </a:t>
            </a:r>
            <a:r>
              <a:rPr lang="en-GB" dirty="0" err="1"/>
              <a:t>thiadiazoles</a:t>
            </a:r>
            <a:r>
              <a:rPr lang="en-GB" dirty="0"/>
              <a:t> against S. aureus gyrase is expected. </a:t>
            </a:r>
            <a:endParaRPr lang="en-GB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979FA-9702-4816-ABED-DDABFBB3D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845" y="3916566"/>
            <a:ext cx="2755656" cy="191753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74">
            <a:extLst>
              <a:ext uri="{FF2B5EF4-FFF2-40B4-BE49-F238E27FC236}">
                <a16:creationId xmlns:a16="http://schemas.microsoft.com/office/drawing/2014/main" id="{626B9F60-A4F1-4C18-BC15-0ADBAEE4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161" y="5808917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4A4F71-22F1-491B-B6BF-1B00B9221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522" y="3891933"/>
            <a:ext cx="2743200" cy="191698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TextBox 74">
            <a:extLst>
              <a:ext uri="{FF2B5EF4-FFF2-40B4-BE49-F238E27FC236}">
                <a16:creationId xmlns:a16="http://schemas.microsoft.com/office/drawing/2014/main" id="{2C1DF212-3C62-4BCE-BADD-8D349085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94" y="2561033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F3436C-1156-4470-B9AA-77E77B997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739" y="3879958"/>
            <a:ext cx="2586469" cy="19289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6" name="TextBox 74">
            <a:extLst>
              <a:ext uri="{FF2B5EF4-FFF2-40B4-BE49-F238E27FC236}">
                <a16:creationId xmlns:a16="http://schemas.microsoft.com/office/drawing/2014/main" id="{4DC7DB73-B262-4748-A6C0-53935F5E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392" y="5834096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</p:spTree>
    <p:extLst>
      <p:ext uri="{BB962C8B-B14F-4D97-AF65-F5344CB8AC3E}">
        <p14:creationId xmlns:p14="http://schemas.microsoft.com/office/powerpoint/2010/main" val="89884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B45-FAEA-4868-8D95-2DA690C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17" y="73332"/>
            <a:ext cx="10970169" cy="704295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>
                <a:solidFill>
                  <a:schemeClr val="tx1"/>
                </a:solidFill>
              </a:rPr>
              <a:t>Conclusions and perspectives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3855B-6868-47F7-BD6A-70141D2A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27" y="906416"/>
            <a:ext cx="1675030" cy="100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19970-EF41-405E-A625-86DE13A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" y="2333534"/>
            <a:ext cx="1629039" cy="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9F2DC23-3840-4FBC-8E31-8561A535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5" y="3529233"/>
            <a:ext cx="1772814" cy="9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4">
            <a:extLst>
              <a:ext uri="{FF2B5EF4-FFF2-40B4-BE49-F238E27FC236}">
                <a16:creationId xmlns:a16="http://schemas.microsoft.com/office/drawing/2014/main" id="{29C5646A-9C16-4596-8422-BA335296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80" y="104040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6CADE36E-AC5A-497F-9933-C534A4EB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206" y="6149966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DFFE7712-E42B-463F-AAB4-8810D2B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92" y="363760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E868A-5951-4B7C-93F6-664765FB9C8A}"/>
              </a:ext>
            </a:extLst>
          </p:cNvPr>
          <p:cNvSpPr txBox="1"/>
          <p:nvPr/>
        </p:nvSpPr>
        <p:spPr>
          <a:xfrm>
            <a:off x="2877288" y="564117"/>
            <a:ext cx="86472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b="1" dirty="0"/>
              <a:t>Docking conclusions</a:t>
            </a:r>
            <a:r>
              <a:rPr lang="en-GB" dirty="0"/>
              <a:t>: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c).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4RTO (</a:t>
            </a:r>
            <a:r>
              <a:rPr lang="it-IT" sz="1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Adenine Methyltransferase)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Concerning T1 and T2, the thiadiazole ring is involved in H bonding with different amino acid residues (TRP10 and ASP54, respectively).T3 acts differently, by a nitrogen of the azo bond, that forms Hydrogen bond with ASP54.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T1 and T2 reveals greater docking scores than the natural ligand. The obtained score for T3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lower. The co-crystallized ligand presents   interactions within the active binding site,  whiles our investigated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thiadiazoles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poorly interacting.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Further analyses are required in order to establish certainly a possible inhibitory action against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E. coli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other hybrid optimized structures containing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thiadiazole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azulene scaffolds are considered.</a:t>
            </a:r>
            <a:endParaRPr 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4">
            <a:extLst>
              <a:ext uri="{FF2B5EF4-FFF2-40B4-BE49-F238E27FC236}">
                <a16:creationId xmlns:a16="http://schemas.microsoft.com/office/drawing/2014/main" id="{626B9F60-A4F1-4C18-BC15-0ADBAEE4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161" y="6149410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6" name="TextBox 74">
            <a:extLst>
              <a:ext uri="{FF2B5EF4-FFF2-40B4-BE49-F238E27FC236}">
                <a16:creationId xmlns:a16="http://schemas.microsoft.com/office/drawing/2014/main" id="{2C1DF212-3C62-4BCE-BADD-8D349085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94" y="2561033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26" name="TextBox 74">
            <a:extLst>
              <a:ext uri="{FF2B5EF4-FFF2-40B4-BE49-F238E27FC236}">
                <a16:creationId xmlns:a16="http://schemas.microsoft.com/office/drawing/2014/main" id="{4DC7DB73-B262-4748-A6C0-53935F5E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728" y="623721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D3AA2-99A6-4C32-9215-F9956B8FF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53" y="4470390"/>
            <a:ext cx="2688330" cy="170248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B607D-391C-4939-9F28-1ACD5BEFF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809" y="4481082"/>
            <a:ext cx="2671023" cy="170248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BFAEF9-4A72-4CBA-B043-70AB14C9D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266" y="4481082"/>
            <a:ext cx="2480382" cy="173356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897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02EBEE-3E6F-4AD2-9190-1A5FC019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36" y="1130651"/>
            <a:ext cx="1629039" cy="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AB682-F4FD-4594-AAE7-55702CBA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62" y="1105394"/>
            <a:ext cx="1904811" cy="114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EF89DFC6-65F1-4864-87FC-78F4E1F7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29" y="1102851"/>
            <a:ext cx="2057024" cy="11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61" y="309705"/>
            <a:ext cx="871289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Structures of 1,3,4 – </a:t>
            </a:r>
            <a:r>
              <a:rPr lang="en-GB" altLang="en-US" sz="2600" b="1" dirty="0" err="1">
                <a:solidFill>
                  <a:schemeClr val="accent5">
                    <a:lumMod val="25000"/>
                  </a:schemeClr>
                </a:solidFill>
              </a:rPr>
              <a:t>thiadiazoles</a:t>
            </a: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 under investigation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8DEAAF6F-451E-4F5C-AC09-3A1BFDF1E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680" y="223716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T1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C192F304-9951-4439-A0EC-8AB57F20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851" y="2011552"/>
            <a:ext cx="58420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T2</a:t>
            </a:r>
          </a:p>
        </p:txBody>
      </p:sp>
      <p:sp>
        <p:nvSpPr>
          <p:cNvPr id="21" name="TextBox 74">
            <a:extLst>
              <a:ext uri="{FF2B5EF4-FFF2-40B4-BE49-F238E27FC236}">
                <a16:creationId xmlns:a16="http://schemas.microsoft.com/office/drawing/2014/main" id="{3D3E60E7-7B7F-4949-8EBC-591497F9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020" y="2096683"/>
            <a:ext cx="58420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T3</a:t>
            </a: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ED8CA925-E863-4945-9D76-7739D467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138" y="13809663"/>
            <a:ext cx="57070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74">
            <a:extLst>
              <a:ext uri="{FF2B5EF4-FFF2-40B4-BE49-F238E27FC236}">
                <a16:creationId xmlns:a16="http://schemas.microsoft.com/office/drawing/2014/main" id="{C4F1F518-0E69-43E0-BCF3-9BE77DB0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75" y="16489363"/>
            <a:ext cx="584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T1</a:t>
            </a:r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3E0C44BF-2308-41E6-B8AA-365D4C1B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538" y="13962063"/>
            <a:ext cx="57070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74">
            <a:extLst>
              <a:ext uri="{FF2B5EF4-FFF2-40B4-BE49-F238E27FC236}">
                <a16:creationId xmlns:a16="http://schemas.microsoft.com/office/drawing/2014/main" id="{D475ED3D-FAC5-4C5C-BDB8-0B7D2F83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775" y="16641763"/>
            <a:ext cx="584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T1</a:t>
            </a: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8C25EA18-8189-43F9-B47B-E0EC734C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138" y="16895763"/>
            <a:ext cx="57054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74">
            <a:extLst>
              <a:ext uri="{FF2B5EF4-FFF2-40B4-BE49-F238E27FC236}">
                <a16:creationId xmlns:a16="http://schemas.microsoft.com/office/drawing/2014/main" id="{45F66A05-9E13-4060-A3E7-4B040401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113" y="19542125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chemeClr val="accent5">
                    <a:lumMod val="25000"/>
                  </a:schemeClr>
                </a:solidFill>
              </a:rPr>
              <a:t>T2</a:t>
            </a:r>
          </a:p>
        </p:txBody>
      </p:sp>
      <p:pic>
        <p:nvPicPr>
          <p:cNvPr id="45" name="Picture 19">
            <a:extLst>
              <a:ext uri="{FF2B5EF4-FFF2-40B4-BE49-F238E27FC236}">
                <a16:creationId xmlns:a16="http://schemas.microsoft.com/office/drawing/2014/main" id="{57EBEBFA-317E-4657-AA2A-1EE4FB8B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988" y="20306665"/>
            <a:ext cx="5726112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750FB-2F02-41A0-9C34-13A51043D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1413" y="2643020"/>
            <a:ext cx="3557413" cy="207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5021A-FD67-48F4-B044-56DD4DA13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23" y="2769392"/>
            <a:ext cx="3471714" cy="1908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AF116-3830-436B-8AED-35146F260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7630" y="2682982"/>
            <a:ext cx="3372442" cy="20742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5DF132-7746-49D6-B07F-C52F768EE280}"/>
              </a:ext>
            </a:extLst>
          </p:cNvPr>
          <p:cNvSpPr txBox="1"/>
          <p:nvPr/>
        </p:nvSpPr>
        <p:spPr>
          <a:xfrm>
            <a:off x="0" y="4880163"/>
            <a:ext cx="121920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/>
              <a:t>Geometry optimization: energy minimization, MMFF</a:t>
            </a:r>
            <a:r>
              <a:rPr lang="en-GB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GB" sz="1900" dirty="0"/>
              <a:t>, with Spartan Software, Wavefunction Inc, Irvine, USA</a:t>
            </a:r>
            <a:r>
              <a:rPr lang="en-GB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</a:t>
            </a:r>
          </a:p>
          <a:p>
            <a:endParaRPr lang="en-GB" sz="2000" dirty="0"/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W.J.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Hehre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Guide to Molecular Mechanics and Quantum Chemical Calculations, Wavefunction, Inc., Irvine, CA, 2003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 Y. Shao, L.F. Molnar, Y. Jung, et al., Advances in methods and algorithms in a modern quantum chemistry program package, Phys. Chem. Chem. Phys.2006, 8, 3172-3191 </a:t>
            </a:r>
          </a:p>
        </p:txBody>
      </p:sp>
    </p:spTree>
    <p:extLst>
      <p:ext uri="{BB962C8B-B14F-4D97-AF65-F5344CB8AC3E}">
        <p14:creationId xmlns:p14="http://schemas.microsoft.com/office/powerpoint/2010/main" val="111365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30" y="167034"/>
            <a:ext cx="871289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Biological targets from Protein Data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BD264-C22A-4A3C-8020-5E823512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5" y="908854"/>
            <a:ext cx="3871312" cy="278908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D7D0CE-1BF3-42E0-B271-9AAAD637C37C}"/>
              </a:ext>
            </a:extLst>
          </p:cNvPr>
          <p:cNvSpPr txBox="1"/>
          <p:nvPr/>
        </p:nvSpPr>
        <p:spPr>
          <a:xfrm>
            <a:off x="146655" y="3771414"/>
            <a:ext cx="406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PDB ID : 3M4I [1] </a:t>
            </a:r>
          </a:p>
          <a:p>
            <a:r>
              <a:rPr lang="en-GB" dirty="0"/>
              <a:t>Crystal structure of the second part of the Mycobacterium tuberculosis DNA gyrase reaction core: the TOPRIM domain at 1.95 A resolution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2E078-447A-4109-801A-BD051FE0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260" y="908854"/>
            <a:ext cx="3926041" cy="278908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09FF53-DE0F-430E-BA89-B0E40D5D61F2}"/>
              </a:ext>
            </a:extLst>
          </p:cNvPr>
          <p:cNvSpPr txBox="1"/>
          <p:nvPr/>
        </p:nvSpPr>
        <p:spPr>
          <a:xfrm>
            <a:off x="4470381" y="3771414"/>
            <a:ext cx="3403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PDB ID : 4P8O [2]</a:t>
            </a:r>
          </a:p>
          <a:p>
            <a:r>
              <a:rPr lang="en-GB" dirty="0"/>
              <a:t>S. aureus gyrase bound to an aminobenzimidazole urea inhibitor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7FED3-7A6C-464C-BD4A-98B835FE2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284" y="908854"/>
            <a:ext cx="3390061" cy="278908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CE9C3D-C1E8-4C8D-9070-B7A617DEA0D6}"/>
              </a:ext>
            </a:extLst>
          </p:cNvPr>
          <p:cNvSpPr txBox="1"/>
          <p:nvPr/>
        </p:nvSpPr>
        <p:spPr>
          <a:xfrm>
            <a:off x="8624594" y="3697942"/>
            <a:ext cx="3715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PDB ID : 4RTO [3]</a:t>
            </a:r>
          </a:p>
          <a:p>
            <a:r>
              <a:rPr lang="en-GB" dirty="0"/>
              <a:t>Complex of Escherichia coli DNA Adenine Methyltransferase (DAM) with </a:t>
            </a:r>
            <a:r>
              <a:rPr lang="en-GB" dirty="0" err="1"/>
              <a:t>Sinefungin</a:t>
            </a:r>
            <a:r>
              <a:rPr lang="en-GB" dirty="0"/>
              <a:t> and with DNA Containing Proximal Pap Regulon Sequence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E109E-2314-4518-8A1D-835937D28346}"/>
              </a:ext>
            </a:extLst>
          </p:cNvPr>
          <p:cNvSpPr txBox="1"/>
          <p:nvPr/>
        </p:nvSpPr>
        <p:spPr>
          <a:xfrm>
            <a:off x="0" y="5525740"/>
            <a:ext cx="121771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[1] J. Piton, S. Petrella,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M.Delarue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G. Andre-Leroux, V.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Jarlier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Aubry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C. Mayer,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Structural insights into the quinolone resistance mechanism of Mycobacterium tuberculosis DNA gyrase,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One 2010 5, e12245-e12245.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[2] A.L.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Grillot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A. Le Tiran,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D.Shannon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E. Krueger, et al.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Second-Generation Antibacterial Benzimidazole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</a:rPr>
              <a:t>Ureas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: Discovery of a Preclinical Candidate with Reduced Metabolic Liability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J. Med. Chem. 2014, 57, 21, 8792–8816.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[3] J.R. Horton, X. Zhang, R.M. Blumenthal,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X.Cheng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Structures of Escherichia coli DNA adenine methyltransferase (Dam) in complex with a non-GATC sequence: potential implications for methylation-independent transcriptional repression,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Nucleic Acids Research 2015, 43(8), 4296–4308.</a:t>
            </a:r>
          </a:p>
        </p:txBody>
      </p:sp>
    </p:spTree>
    <p:extLst>
      <p:ext uri="{BB962C8B-B14F-4D97-AF65-F5344CB8AC3E}">
        <p14:creationId xmlns:p14="http://schemas.microsoft.com/office/powerpoint/2010/main" val="188421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89FF4E1-75EA-4EF1-BE7B-C1029B220713}"/>
              </a:ext>
            </a:extLst>
          </p:cNvPr>
          <p:cNvSpPr/>
          <p:nvPr/>
        </p:nvSpPr>
        <p:spPr>
          <a:xfrm>
            <a:off x="-19593" y="4771076"/>
            <a:ext cx="12136014" cy="202995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D9A8E2D-FFBC-47A9-91C6-A9B17BD1CED7}"/>
              </a:ext>
            </a:extLst>
          </p:cNvPr>
          <p:cNvSpPr/>
          <p:nvPr/>
        </p:nvSpPr>
        <p:spPr>
          <a:xfrm>
            <a:off x="36330" y="2785451"/>
            <a:ext cx="12088363" cy="18002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F742A44-6384-4E2B-A212-0D1780B066F5}"/>
              </a:ext>
            </a:extLst>
          </p:cNvPr>
          <p:cNvSpPr/>
          <p:nvPr/>
        </p:nvSpPr>
        <p:spPr>
          <a:xfrm>
            <a:off x="1" y="808797"/>
            <a:ext cx="12124692" cy="18740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469" y="0"/>
            <a:ext cx="871289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Docking validation of co-crystallized ligands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F53-DE0F-430E-BA89-B0E40D5D61F2}"/>
              </a:ext>
            </a:extLst>
          </p:cNvPr>
          <p:cNvSpPr txBox="1"/>
          <p:nvPr/>
        </p:nvSpPr>
        <p:spPr>
          <a:xfrm>
            <a:off x="96442" y="2685821"/>
            <a:ext cx="2094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4P8O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E9C3D-C1E8-4C8D-9070-B7A617DEA0D6}"/>
              </a:ext>
            </a:extLst>
          </p:cNvPr>
          <p:cNvSpPr txBox="1"/>
          <p:nvPr/>
        </p:nvSpPr>
        <p:spPr>
          <a:xfrm>
            <a:off x="-9089" y="4701981"/>
            <a:ext cx="1243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4RTO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DEAA8-B03F-4F93-9674-EF481A220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4" y="2953482"/>
            <a:ext cx="1869662" cy="153817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FFB50-A6FE-49BD-A7AA-ABAFF545A45D}"/>
              </a:ext>
            </a:extLst>
          </p:cNvPr>
          <p:cNvSpPr txBox="1"/>
          <p:nvPr/>
        </p:nvSpPr>
        <p:spPr>
          <a:xfrm>
            <a:off x="7999376" y="2868206"/>
            <a:ext cx="3350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N25(sp</a:t>
            </a:r>
            <a:r>
              <a:rPr lang="pt-BR" sz="1600" baseline="30000" dirty="0"/>
              <a:t>2</a:t>
            </a:r>
            <a:r>
              <a:rPr lang="pt-BR" sz="1600" dirty="0"/>
              <a:t>) – N(sp</a:t>
            </a:r>
            <a:r>
              <a:rPr lang="pt-BR" sz="1600" baseline="30000" dirty="0"/>
              <a:t>2</a:t>
            </a:r>
            <a:r>
              <a:rPr lang="pt-BR" sz="1600" dirty="0"/>
              <a:t>) ARG144: 2.769</a:t>
            </a:r>
          </a:p>
          <a:p>
            <a:r>
              <a:rPr lang="pt-BR" sz="1600" dirty="0"/>
              <a:t>N6(sp</a:t>
            </a:r>
            <a:r>
              <a:rPr lang="pt-BR" sz="1600" baseline="30000" dirty="0"/>
              <a:t>2</a:t>
            </a:r>
            <a:r>
              <a:rPr lang="pt-BR" sz="1600" dirty="0"/>
              <a:t>) – O(sp</a:t>
            </a:r>
            <a:r>
              <a:rPr lang="pt-BR" sz="1600" baseline="30000" dirty="0"/>
              <a:t>2</a:t>
            </a:r>
            <a:r>
              <a:rPr lang="pt-BR" sz="1600" dirty="0"/>
              <a:t>) ASP81: 2.797</a:t>
            </a:r>
          </a:p>
          <a:p>
            <a:r>
              <a:rPr lang="pt-BR" sz="1600" dirty="0"/>
              <a:t>N3(sp</a:t>
            </a:r>
            <a:r>
              <a:rPr lang="pt-BR" sz="1600" baseline="30000" dirty="0"/>
              <a:t>2</a:t>
            </a:r>
            <a:r>
              <a:rPr lang="pt-BR" sz="1600" dirty="0"/>
              <a:t>) – O(sp</a:t>
            </a:r>
            <a:r>
              <a:rPr lang="pt-BR" sz="1600" baseline="30000" dirty="0"/>
              <a:t>2</a:t>
            </a:r>
            <a:r>
              <a:rPr lang="pt-BR" sz="1600" dirty="0"/>
              <a:t>) ASP81: 2.914</a:t>
            </a:r>
          </a:p>
          <a:p>
            <a:r>
              <a:rPr lang="pt-BR" sz="1600" dirty="0"/>
              <a:t>N3(sp</a:t>
            </a:r>
            <a:r>
              <a:rPr lang="pt-BR" sz="1600" baseline="30000" dirty="0"/>
              <a:t>2</a:t>
            </a:r>
            <a:r>
              <a:rPr lang="pt-BR" sz="1600" dirty="0"/>
              <a:t>) – O(sp</a:t>
            </a:r>
            <a:r>
              <a:rPr lang="pt-BR" sz="1600" baseline="30000" dirty="0"/>
              <a:t>3</a:t>
            </a:r>
            <a:r>
              <a:rPr lang="pt-BR" sz="1600" dirty="0"/>
              <a:t>) SER55: 3.081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7245-76E3-4768-BC72-7EFD9CEDE906}"/>
              </a:ext>
            </a:extLst>
          </p:cNvPr>
          <p:cNvSpPr txBox="1"/>
          <p:nvPr/>
        </p:nvSpPr>
        <p:spPr>
          <a:xfrm>
            <a:off x="11478957" y="3053028"/>
            <a:ext cx="1024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70.22  </a:t>
            </a:r>
          </a:p>
          <a:p>
            <a:r>
              <a:rPr lang="en-GB" sz="1600" dirty="0"/>
              <a:t>0.08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CD23B-E843-4368-862A-314F085B7E08}"/>
              </a:ext>
            </a:extLst>
          </p:cNvPr>
          <p:cNvSpPr txBox="1"/>
          <p:nvPr/>
        </p:nvSpPr>
        <p:spPr>
          <a:xfrm>
            <a:off x="3527764" y="1217715"/>
            <a:ext cx="4274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ARG451, HIS525, PRO450, TYR524, HIS560, GLY520, ILE519, LEU522, ARG523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B42AB-C0A9-4F70-A4E2-FA5B5CD97883}"/>
              </a:ext>
            </a:extLst>
          </p:cNvPr>
          <p:cNvSpPr txBox="1"/>
          <p:nvPr/>
        </p:nvSpPr>
        <p:spPr>
          <a:xfrm>
            <a:off x="4040641" y="436129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</a:t>
            </a:r>
            <a:r>
              <a:rPr lang="en-GB" sz="1800" dirty="0"/>
              <a:t>teracting group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3CCC1-B157-4DF4-B9B4-3FF5BD206C8C}"/>
              </a:ext>
            </a:extLst>
          </p:cNvPr>
          <p:cNvSpPr txBox="1"/>
          <p:nvPr/>
        </p:nvSpPr>
        <p:spPr>
          <a:xfrm>
            <a:off x="11441736" y="5123622"/>
            <a:ext cx="750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67.74 </a:t>
            </a:r>
          </a:p>
          <a:p>
            <a:r>
              <a:rPr lang="en-GB" sz="1600" dirty="0"/>
              <a:t>0.79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26EDD7-59D6-4B01-9562-F8E29A2559A6}"/>
              </a:ext>
            </a:extLst>
          </p:cNvPr>
          <p:cNvSpPr txBox="1"/>
          <p:nvPr/>
        </p:nvSpPr>
        <p:spPr>
          <a:xfrm>
            <a:off x="8195330" y="4706232"/>
            <a:ext cx="31544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N1(sp</a:t>
            </a:r>
            <a:r>
              <a:rPr lang="pt-BR" sz="1600" baseline="30000" dirty="0"/>
              <a:t>2</a:t>
            </a:r>
            <a:r>
              <a:rPr lang="pt-BR" sz="1600" dirty="0"/>
              <a:t>) – N(sp</a:t>
            </a:r>
            <a:r>
              <a:rPr lang="pt-BR" sz="1600" baseline="30000" dirty="0"/>
              <a:t>2</a:t>
            </a:r>
            <a:r>
              <a:rPr lang="pt-BR" sz="1600" dirty="0"/>
              <a:t>) TYR165: 3.129</a:t>
            </a:r>
          </a:p>
          <a:p>
            <a:r>
              <a:rPr lang="pt-BR" sz="1600" dirty="0"/>
              <a:t>O2’(sp</a:t>
            </a:r>
            <a:r>
              <a:rPr lang="pt-BR" sz="1600" baseline="30000" dirty="0"/>
              <a:t>3</a:t>
            </a:r>
            <a:r>
              <a:rPr lang="pt-BR" sz="1600" dirty="0"/>
              <a:t>) – O(sp</a:t>
            </a:r>
            <a:r>
              <a:rPr lang="pt-BR" sz="1600" baseline="30000" dirty="0"/>
              <a:t>2</a:t>
            </a:r>
            <a:r>
              <a:rPr lang="pt-BR" sz="1600" dirty="0"/>
              <a:t>) ASP54: 2.654</a:t>
            </a:r>
          </a:p>
          <a:p>
            <a:r>
              <a:rPr lang="pt-BR" sz="1600" dirty="0"/>
              <a:t>O3’(sp</a:t>
            </a:r>
            <a:r>
              <a:rPr lang="pt-BR" sz="1600" baseline="30000" dirty="0"/>
              <a:t>3</a:t>
            </a:r>
            <a:r>
              <a:rPr lang="pt-BR" sz="1600" dirty="0"/>
              <a:t>) – O(sp</a:t>
            </a:r>
            <a:r>
              <a:rPr lang="pt-BR" sz="1600" baseline="30000" dirty="0"/>
              <a:t>3</a:t>
            </a:r>
            <a:r>
              <a:rPr lang="pt-BR" sz="1600" dirty="0"/>
              <a:t>) ASP54: 2.567</a:t>
            </a:r>
          </a:p>
          <a:p>
            <a:r>
              <a:rPr lang="pt-BR" sz="1600" dirty="0"/>
              <a:t>O3’(sp</a:t>
            </a:r>
            <a:r>
              <a:rPr lang="pt-BR" sz="1600" baseline="30000" dirty="0"/>
              <a:t>3</a:t>
            </a:r>
            <a:r>
              <a:rPr lang="pt-BR" sz="1600" dirty="0"/>
              <a:t>) – N(sp</a:t>
            </a:r>
            <a:r>
              <a:rPr lang="pt-BR" sz="1600" baseline="30000" dirty="0"/>
              <a:t>2</a:t>
            </a:r>
            <a:r>
              <a:rPr lang="pt-BR" sz="1600" dirty="0"/>
              <a:t>) TRP10: 3.128</a:t>
            </a:r>
          </a:p>
          <a:p>
            <a:r>
              <a:rPr lang="pt-BR" sz="1600" dirty="0"/>
              <a:t>O(sp</a:t>
            </a:r>
            <a:r>
              <a:rPr lang="pt-BR" sz="1600" baseline="30000" dirty="0"/>
              <a:t>2</a:t>
            </a:r>
            <a:r>
              <a:rPr lang="pt-BR" sz="1600" dirty="0"/>
              <a:t>) – N(sp</a:t>
            </a:r>
            <a:r>
              <a:rPr lang="pt-BR" sz="1600" baseline="30000" dirty="0"/>
              <a:t>2</a:t>
            </a:r>
            <a:r>
              <a:rPr lang="pt-BR" sz="1600" dirty="0"/>
              <a:t>) ALA38: 2.834</a:t>
            </a:r>
          </a:p>
          <a:p>
            <a:r>
              <a:rPr lang="pt-BR" sz="1600" dirty="0"/>
              <a:t>OXT(sp</a:t>
            </a:r>
            <a:r>
              <a:rPr lang="pt-BR" sz="1600" baseline="30000" dirty="0"/>
              <a:t>2</a:t>
            </a:r>
            <a:r>
              <a:rPr lang="pt-BR" sz="1600" dirty="0"/>
              <a:t>) – O(sp</a:t>
            </a:r>
            <a:r>
              <a:rPr lang="pt-BR" sz="1600" baseline="30000" dirty="0"/>
              <a:t>3</a:t>
            </a:r>
            <a:r>
              <a:rPr lang="pt-BR" sz="1600" dirty="0"/>
              <a:t>) SER40: 2.980</a:t>
            </a:r>
          </a:p>
          <a:p>
            <a:r>
              <a:rPr lang="pt-BR" sz="1600" dirty="0"/>
              <a:t>N(sp</a:t>
            </a:r>
            <a:r>
              <a:rPr lang="pt-BR" sz="1600" baseline="30000" dirty="0"/>
              <a:t>3</a:t>
            </a:r>
            <a:r>
              <a:rPr lang="pt-BR" sz="1600" dirty="0"/>
              <a:t>) – O(sp</a:t>
            </a:r>
            <a:r>
              <a:rPr lang="pt-BR" sz="1600" baseline="30000" dirty="0"/>
              <a:t>3</a:t>
            </a:r>
            <a:r>
              <a:rPr lang="pt-BR" sz="1600" dirty="0"/>
              <a:t>) ASP181: 2.426</a:t>
            </a:r>
            <a:endParaRPr lang="en-GB" sz="1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A74ED09-08A7-4A93-A8F2-83AFE286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" y="4980738"/>
            <a:ext cx="1875842" cy="148174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8262069-5217-4CE1-8E98-13138571A711}"/>
              </a:ext>
            </a:extLst>
          </p:cNvPr>
          <p:cNvSpPr txBox="1"/>
          <p:nvPr/>
        </p:nvSpPr>
        <p:spPr>
          <a:xfrm>
            <a:off x="3758287" y="4823561"/>
            <a:ext cx="4116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ASN56, ILE55, PHE201, GLU163, SER164, GLN205, TYR165, SER168, LEU59, ASP54, PRO183, PHE35, ALA53, PRO182, PRO34, ASP181, GLU33, TYR179, VAL36, TYR184, VAL41, LYS14, SER40, GLY39, GLY13, GLY12, GLY37, ALA38, ALA11, TRP10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C4498-D8FE-4DF8-98BF-A9078A47CCCD}"/>
              </a:ext>
            </a:extLst>
          </p:cNvPr>
          <p:cNvSpPr txBox="1"/>
          <p:nvPr/>
        </p:nvSpPr>
        <p:spPr>
          <a:xfrm>
            <a:off x="10740626" y="478451"/>
            <a:ext cx="158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Score/ RMSD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2AA4FA-51C1-45D2-9B38-09D8B3D25BAD}"/>
              </a:ext>
            </a:extLst>
          </p:cNvPr>
          <p:cNvSpPr txBox="1"/>
          <p:nvPr/>
        </p:nvSpPr>
        <p:spPr>
          <a:xfrm>
            <a:off x="7999375" y="468939"/>
            <a:ext cx="2651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Ligand interactions (</a:t>
            </a:r>
            <a:r>
              <a:rPr lang="pt-BR" sz="1800" dirty="0"/>
              <a:t>Å)</a:t>
            </a: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67A5-B9DF-42B9-8B69-50A0814F6D1E}"/>
              </a:ext>
            </a:extLst>
          </p:cNvPr>
          <p:cNvSpPr txBox="1"/>
          <p:nvPr/>
        </p:nvSpPr>
        <p:spPr>
          <a:xfrm>
            <a:off x="122764" y="720482"/>
            <a:ext cx="1608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3M4I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329277-E4D8-423E-A222-13ADD48C1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7" y="1000876"/>
            <a:ext cx="1854204" cy="1597099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5CD605-E5E6-402A-A538-5175F0ECE19C}"/>
              </a:ext>
            </a:extLst>
          </p:cNvPr>
          <p:cNvSpPr txBox="1"/>
          <p:nvPr/>
        </p:nvSpPr>
        <p:spPr>
          <a:xfrm>
            <a:off x="3726221" y="2842478"/>
            <a:ext cx="42740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ASN54, VAL52, ILE51, ILE102, VAL79, ILE175, VAL174, THR80, THR173, PRO87, GLY85, ASP81, ARG144, ARG84, GLY83, GLU58, SER55, ILE86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219087-4D4D-4C76-9EAE-942D09EF6EA0}"/>
              </a:ext>
            </a:extLst>
          </p:cNvPr>
          <p:cNvSpPr txBox="1"/>
          <p:nvPr/>
        </p:nvSpPr>
        <p:spPr>
          <a:xfrm>
            <a:off x="7875201" y="1222042"/>
            <a:ext cx="3474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O4(sp</a:t>
            </a:r>
            <a:r>
              <a:rPr lang="en-GB" sz="1600" baseline="30000" dirty="0"/>
              <a:t>3</a:t>
            </a:r>
            <a:r>
              <a:rPr lang="en-GB" sz="1600" dirty="0"/>
              <a:t>) – O (sp</a:t>
            </a:r>
            <a:r>
              <a:rPr lang="en-GB" sz="1600" baseline="30000" dirty="0"/>
              <a:t>2</a:t>
            </a:r>
            <a:r>
              <a:rPr lang="en-GB" sz="1600" dirty="0"/>
              <a:t>) LEU522:3.302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34BBFC-2055-4D81-BA1F-08D7A335B2D8}"/>
              </a:ext>
            </a:extLst>
          </p:cNvPr>
          <p:cNvSpPr txBox="1"/>
          <p:nvPr/>
        </p:nvSpPr>
        <p:spPr>
          <a:xfrm>
            <a:off x="11412005" y="1152762"/>
            <a:ext cx="1024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25.91 </a:t>
            </a:r>
          </a:p>
          <a:p>
            <a:r>
              <a:rPr lang="en-GB" sz="1600" dirty="0"/>
              <a:t>0.86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A29E8B-D61A-4AE1-9E87-B36405C6F13A}"/>
              </a:ext>
            </a:extLst>
          </p:cNvPr>
          <p:cNvSpPr txBox="1"/>
          <p:nvPr/>
        </p:nvSpPr>
        <p:spPr>
          <a:xfrm>
            <a:off x="1985940" y="2310724"/>
            <a:ext cx="6450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Ligand (MPD): (4S)-2-methyl-2,4-pentanediol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8A89587-2342-469B-8E3A-589360661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965" y="1034556"/>
            <a:ext cx="1316100" cy="13003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C6B2470-3C75-45EA-942E-BE7BB65116F7}"/>
              </a:ext>
            </a:extLst>
          </p:cNvPr>
          <p:cNvSpPr txBox="1"/>
          <p:nvPr/>
        </p:nvSpPr>
        <p:spPr>
          <a:xfrm>
            <a:off x="2024314" y="4292364"/>
            <a:ext cx="9094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Ligand (883): 1-ethyl-3-[5-(5-fluoropyridin-3-yl)-7-(pyrimidin-2-yl)-1H-benzimidazol-2-yl]</a:t>
            </a:r>
            <a:r>
              <a:rPr lang="en-GB" sz="1600" dirty="0" err="1"/>
              <a:t>ure</a:t>
            </a:r>
            <a:endParaRPr lang="en-GB" sz="16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97C0F53-448D-4C2E-B8B6-2F0E14916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189" y="2960382"/>
            <a:ext cx="1483575" cy="14101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B66DA52-9C7A-4F0C-9E26-224711BB8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952" y="4908867"/>
            <a:ext cx="1243889" cy="15365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94EDD54-D487-47D7-968A-C7414295E9F7}"/>
              </a:ext>
            </a:extLst>
          </p:cNvPr>
          <p:cNvSpPr txBox="1"/>
          <p:nvPr/>
        </p:nvSpPr>
        <p:spPr>
          <a:xfrm>
            <a:off x="842263" y="6471002"/>
            <a:ext cx="11168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Ligand (SFG): (2S,5S)-6-[(2R,3S,4R,5R)-5-(6-aminopurin-9-yl)-3,4-dihydroxy-oxolan-2-yl]-2,5-bis(</a:t>
            </a:r>
            <a:r>
              <a:rPr lang="en-GB" sz="1600" dirty="0" err="1"/>
              <a:t>azanyl</a:t>
            </a:r>
            <a:r>
              <a:rPr lang="en-GB" sz="1600" dirty="0"/>
              <a:t>)hexanoic acid</a:t>
            </a:r>
          </a:p>
        </p:txBody>
      </p:sp>
    </p:spTree>
    <p:extLst>
      <p:ext uri="{BB962C8B-B14F-4D97-AF65-F5344CB8AC3E}">
        <p14:creationId xmlns:p14="http://schemas.microsoft.com/office/powerpoint/2010/main" val="11252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90" y="4492"/>
            <a:ext cx="990621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Docking results for 1,3,4 – </a:t>
            </a:r>
            <a:r>
              <a:rPr lang="en-GB" altLang="en-US" sz="2600" b="1" dirty="0" err="1">
                <a:solidFill>
                  <a:schemeClr val="accent5">
                    <a:lumMod val="25000"/>
                  </a:schemeClr>
                </a:solidFill>
              </a:rPr>
              <a:t>thiadiazoles</a:t>
            </a: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 against </a:t>
            </a:r>
            <a:r>
              <a:rPr lang="en-GB" sz="2800" b="1" dirty="0"/>
              <a:t>3M4I</a:t>
            </a:r>
            <a:r>
              <a:rPr lang="en-GB" sz="2800" dirty="0"/>
              <a:t> (Mycobacterium tuberculosis DNA gyrase</a:t>
            </a:r>
            <a:r>
              <a:rPr lang="en-GB" sz="2600" b="1" dirty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altLang="en-US" sz="2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D0CE-1BF3-42E0-B271-9AAAD637C37C}"/>
              </a:ext>
            </a:extLst>
          </p:cNvPr>
          <p:cNvSpPr txBox="1"/>
          <p:nvPr/>
        </p:nvSpPr>
        <p:spPr>
          <a:xfrm>
            <a:off x="53371" y="942804"/>
            <a:ext cx="76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FE255-01D0-4211-9004-55ED775A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75" y="1281151"/>
            <a:ext cx="3581945" cy="271320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CE7C7-7E2A-4593-942C-AA3600CF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19" y="1281151"/>
            <a:ext cx="4015545" cy="271320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CAD9B9-5E3B-4C6F-9CD5-4A21123E8D39}"/>
              </a:ext>
            </a:extLst>
          </p:cNvPr>
          <p:cNvSpPr txBox="1"/>
          <p:nvPr/>
        </p:nvSpPr>
        <p:spPr>
          <a:xfrm>
            <a:off x="4305027" y="942805"/>
            <a:ext cx="15948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9ACD08-3607-4A72-A182-724BEF339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812" y="1281643"/>
            <a:ext cx="3614183" cy="271271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35569-81E1-44A5-A107-8DDAD7CBD53F}"/>
              </a:ext>
            </a:extLst>
          </p:cNvPr>
          <p:cNvSpPr txBox="1"/>
          <p:nvPr/>
        </p:nvSpPr>
        <p:spPr>
          <a:xfrm>
            <a:off x="8070759" y="970337"/>
            <a:ext cx="4799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CDBC7-7E43-4935-AA23-2B2D16077ABD}"/>
              </a:ext>
            </a:extLst>
          </p:cNvPr>
          <p:cNvSpPr txBox="1"/>
          <p:nvPr/>
        </p:nvSpPr>
        <p:spPr>
          <a:xfrm>
            <a:off x="29124" y="4043509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01316-F037-4082-B154-A9E117EC3E1D}"/>
              </a:ext>
            </a:extLst>
          </p:cNvPr>
          <p:cNvSpPr txBox="1"/>
          <p:nvPr/>
        </p:nvSpPr>
        <p:spPr>
          <a:xfrm>
            <a:off x="0" y="4443795"/>
            <a:ext cx="3883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ASP449, ARG451, PRO450, TYR524, ARG523, LEU522, LYS521, GLY520, ALA508, LEU509, GLY510, THR507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750D7-5BEB-4764-B1E3-CD2725264503}"/>
              </a:ext>
            </a:extLst>
          </p:cNvPr>
          <p:cNvSpPr txBox="1"/>
          <p:nvPr/>
        </p:nvSpPr>
        <p:spPr>
          <a:xfrm>
            <a:off x="0" y="5472164"/>
            <a:ext cx="388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bond:</a:t>
            </a:r>
          </a:p>
          <a:p>
            <a:r>
              <a:rPr lang="en-GB" dirty="0"/>
              <a:t>N24(sp</a:t>
            </a:r>
            <a:r>
              <a:rPr lang="en-GB" baseline="30000" dirty="0"/>
              <a:t>2</a:t>
            </a:r>
            <a:r>
              <a:rPr lang="en-GB" dirty="0"/>
              <a:t>) – O (sp</a:t>
            </a:r>
            <a:r>
              <a:rPr lang="en-GB" baseline="30000" dirty="0"/>
              <a:t>3</a:t>
            </a:r>
            <a:r>
              <a:rPr lang="en-GB" dirty="0"/>
              <a:t>) ASP449: 3.247 Å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33852-E1BB-4A63-9AA8-535608369269}"/>
              </a:ext>
            </a:extLst>
          </p:cNvPr>
          <p:cNvSpPr txBox="1"/>
          <p:nvPr/>
        </p:nvSpPr>
        <p:spPr>
          <a:xfrm>
            <a:off x="0" y="6374372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 </a:t>
            </a:r>
            <a:r>
              <a:rPr lang="en-GB" dirty="0"/>
              <a:t>38.19, RMSD: 0.06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710AF8-C40E-485D-9A02-1D513C91ACA9}"/>
              </a:ext>
            </a:extLst>
          </p:cNvPr>
          <p:cNvSpPr txBox="1"/>
          <p:nvPr/>
        </p:nvSpPr>
        <p:spPr>
          <a:xfrm>
            <a:off x="4189755" y="4078954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5D936D-5005-46D8-AFCE-72342A74E267}"/>
              </a:ext>
            </a:extLst>
          </p:cNvPr>
          <p:cNvSpPr txBox="1"/>
          <p:nvPr/>
        </p:nvSpPr>
        <p:spPr>
          <a:xfrm>
            <a:off x="8147331" y="4006144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54A26-7992-45A0-B641-86A56FD5046E}"/>
              </a:ext>
            </a:extLst>
          </p:cNvPr>
          <p:cNvSpPr txBox="1"/>
          <p:nvPr/>
        </p:nvSpPr>
        <p:spPr>
          <a:xfrm>
            <a:off x="4117212" y="5278900"/>
            <a:ext cx="4350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bonds:</a:t>
            </a:r>
          </a:p>
          <a:p>
            <a:r>
              <a:rPr lang="pt-BR" sz="1800" dirty="0"/>
              <a:t>N18(sp</a:t>
            </a:r>
            <a:r>
              <a:rPr lang="pt-BR" sz="1800" baseline="30000" dirty="0"/>
              <a:t>2</a:t>
            </a:r>
            <a:r>
              <a:rPr lang="pt-BR" sz="1800" dirty="0"/>
              <a:t>) – </a:t>
            </a:r>
            <a:r>
              <a:rPr lang="pt-BR" sz="1800" dirty="0">
                <a:solidFill>
                  <a:srgbClr val="7030A0"/>
                </a:solidFill>
              </a:rPr>
              <a:t>N(sp</a:t>
            </a:r>
            <a:r>
              <a:rPr lang="pt-BR" sz="1800" baseline="30000" dirty="0">
                <a:solidFill>
                  <a:srgbClr val="7030A0"/>
                </a:solidFill>
              </a:rPr>
              <a:t>2</a:t>
            </a:r>
            <a:r>
              <a:rPr lang="pt-BR" sz="1800" dirty="0">
                <a:solidFill>
                  <a:srgbClr val="7030A0"/>
                </a:solidFill>
              </a:rPr>
              <a:t>) HIS560</a:t>
            </a:r>
            <a:r>
              <a:rPr lang="pt-BR" sz="1800" dirty="0"/>
              <a:t>: 3.057 Å</a:t>
            </a:r>
          </a:p>
          <a:p>
            <a:r>
              <a:rPr lang="pt-BR" sz="1800" dirty="0"/>
              <a:t>N20(sp</a:t>
            </a:r>
            <a:r>
              <a:rPr lang="pt-BR" sz="1800" baseline="30000" dirty="0"/>
              <a:t>2</a:t>
            </a:r>
            <a:r>
              <a:rPr lang="pt-BR" sz="1800" dirty="0"/>
              <a:t>) - </a:t>
            </a:r>
            <a:r>
              <a:rPr lang="pt-BR" sz="1800" dirty="0">
                <a:solidFill>
                  <a:srgbClr val="7030A0"/>
                </a:solidFill>
              </a:rPr>
              <a:t>N(sp</a:t>
            </a:r>
            <a:r>
              <a:rPr lang="pt-BR" sz="1800" baseline="30000" dirty="0">
                <a:solidFill>
                  <a:srgbClr val="7030A0"/>
                </a:solidFill>
              </a:rPr>
              <a:t>2</a:t>
            </a:r>
            <a:r>
              <a:rPr lang="pt-BR" sz="1800" dirty="0">
                <a:solidFill>
                  <a:srgbClr val="7030A0"/>
                </a:solidFill>
              </a:rPr>
              <a:t>) ASN558</a:t>
            </a:r>
            <a:r>
              <a:rPr lang="pt-BR" sz="1800" dirty="0"/>
              <a:t>: 3.126 Å</a:t>
            </a:r>
          </a:p>
          <a:p>
            <a:r>
              <a:rPr lang="pt-BR" sz="1800" dirty="0"/>
              <a:t>N24(sp</a:t>
            </a:r>
            <a:r>
              <a:rPr lang="pt-BR" sz="1800" baseline="30000" dirty="0"/>
              <a:t>2</a:t>
            </a:r>
            <a:r>
              <a:rPr lang="pt-BR" sz="1800" dirty="0"/>
              <a:t>) – </a:t>
            </a:r>
            <a:r>
              <a:rPr lang="pt-BR" sz="1800" dirty="0">
                <a:solidFill>
                  <a:srgbClr val="7030A0"/>
                </a:solidFill>
              </a:rPr>
              <a:t>N (sp</a:t>
            </a:r>
            <a:r>
              <a:rPr lang="pt-BR" sz="1800" baseline="30000" dirty="0">
                <a:solidFill>
                  <a:srgbClr val="7030A0"/>
                </a:solidFill>
              </a:rPr>
              <a:t>2</a:t>
            </a:r>
            <a:r>
              <a:rPr lang="pt-BR" sz="1800" dirty="0">
                <a:solidFill>
                  <a:srgbClr val="7030A0"/>
                </a:solidFill>
              </a:rPr>
              <a:t>) ASN558</a:t>
            </a:r>
            <a:r>
              <a:rPr lang="pt-BR" sz="1800" dirty="0"/>
              <a:t>: 3.103 Å</a:t>
            </a:r>
            <a:endParaRPr lang="en-GB" sz="1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9E949-C78F-45CE-9E22-DA3FECCEEDC3}"/>
              </a:ext>
            </a:extLst>
          </p:cNvPr>
          <p:cNvSpPr txBox="1"/>
          <p:nvPr/>
        </p:nvSpPr>
        <p:spPr>
          <a:xfrm>
            <a:off x="8132757" y="5399502"/>
            <a:ext cx="388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F25D3-0A5F-492C-A1FE-8E1E5380BCDE}"/>
              </a:ext>
            </a:extLst>
          </p:cNvPr>
          <p:cNvSpPr txBox="1"/>
          <p:nvPr/>
        </p:nvSpPr>
        <p:spPr>
          <a:xfrm>
            <a:off x="4160910" y="6512673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</a:t>
            </a:r>
            <a:r>
              <a:rPr lang="en-GB" dirty="0"/>
              <a:t>43.19, RMSD: 0.69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46DF89-B3F2-4524-AE28-84C4E27DC5CD}"/>
              </a:ext>
            </a:extLst>
          </p:cNvPr>
          <p:cNvSpPr txBox="1"/>
          <p:nvPr/>
        </p:nvSpPr>
        <p:spPr>
          <a:xfrm>
            <a:off x="8116275" y="6525395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 </a:t>
            </a:r>
            <a:r>
              <a:rPr lang="en-GB" dirty="0"/>
              <a:t>40.95, RMSD: 0.72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1DCB82-FDC1-403A-B3E7-2CCA6B1F1431}"/>
              </a:ext>
            </a:extLst>
          </p:cNvPr>
          <p:cNvSpPr txBox="1"/>
          <p:nvPr/>
        </p:nvSpPr>
        <p:spPr>
          <a:xfrm>
            <a:off x="4117212" y="4375476"/>
            <a:ext cx="4015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ASN558, HIS560, ILE519, HIS525, ARG451, PRO450, GLY520, TYR524, LEU522, ARG523, LYS521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983DC-1644-4FD2-9887-878B635D9056}"/>
              </a:ext>
            </a:extLst>
          </p:cNvPr>
          <p:cNvSpPr txBox="1"/>
          <p:nvPr/>
        </p:nvSpPr>
        <p:spPr>
          <a:xfrm>
            <a:off x="8147332" y="4280342"/>
            <a:ext cx="4015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GLU557, ASN558, HIS560, ILE519, HIS525, ARG451, LYS452, ASP449, PRO450, TYR524, GLY520, LEU522, ARG523, LYS521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ADA2DB-15E2-41A3-8722-4A5C5673C8ED}"/>
              </a:ext>
            </a:extLst>
          </p:cNvPr>
          <p:cNvSpPr txBox="1"/>
          <p:nvPr/>
        </p:nvSpPr>
        <p:spPr>
          <a:xfrm>
            <a:off x="8116275" y="5676501"/>
            <a:ext cx="4015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N17(sp</a:t>
            </a:r>
            <a:r>
              <a:rPr lang="en-GB" baseline="30000" dirty="0"/>
              <a:t>2</a:t>
            </a:r>
            <a:r>
              <a:rPr lang="en-GB" dirty="0"/>
              <a:t>) – </a:t>
            </a:r>
            <a:r>
              <a:rPr lang="en-GB" dirty="0">
                <a:solidFill>
                  <a:srgbClr val="7030A0"/>
                </a:solidFill>
              </a:rPr>
              <a:t>N (sp</a:t>
            </a:r>
            <a:r>
              <a:rPr lang="en-GB" baseline="30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) HIS560</a:t>
            </a:r>
            <a:r>
              <a:rPr lang="en-GB" dirty="0"/>
              <a:t>: 3.187 Å</a:t>
            </a:r>
          </a:p>
          <a:p>
            <a:r>
              <a:rPr lang="en-GB" dirty="0"/>
              <a:t>N20 (sp</a:t>
            </a:r>
            <a:r>
              <a:rPr lang="en-GB" baseline="30000" dirty="0"/>
              <a:t>2</a:t>
            </a:r>
            <a:r>
              <a:rPr lang="en-GB" dirty="0"/>
              <a:t>) – </a:t>
            </a:r>
            <a:r>
              <a:rPr lang="en-GB" dirty="0">
                <a:solidFill>
                  <a:srgbClr val="7030A0"/>
                </a:solidFill>
              </a:rPr>
              <a:t>N(sp</a:t>
            </a:r>
            <a:r>
              <a:rPr lang="en-GB" baseline="30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) ASN558</a:t>
            </a:r>
            <a:r>
              <a:rPr lang="en-GB" dirty="0"/>
              <a:t>: 2.914 Å</a:t>
            </a:r>
          </a:p>
          <a:p>
            <a:r>
              <a:rPr lang="en-GB" dirty="0"/>
              <a:t>N24 (sp</a:t>
            </a:r>
            <a:r>
              <a:rPr lang="en-GB" baseline="30000" dirty="0"/>
              <a:t>2</a:t>
            </a:r>
            <a:r>
              <a:rPr lang="en-GB" dirty="0"/>
              <a:t>) – </a:t>
            </a:r>
            <a:r>
              <a:rPr lang="en-GB" dirty="0">
                <a:solidFill>
                  <a:srgbClr val="7030A0"/>
                </a:solidFill>
              </a:rPr>
              <a:t>N (sp</a:t>
            </a:r>
            <a:r>
              <a:rPr lang="en-GB" baseline="30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) ASN558</a:t>
            </a:r>
            <a:r>
              <a:rPr lang="en-GB" dirty="0"/>
              <a:t>: 3.135 Å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47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90" y="4492"/>
            <a:ext cx="990621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Docking results for 1,3,4 – </a:t>
            </a:r>
            <a:r>
              <a:rPr lang="en-GB" altLang="en-US" sz="2600" b="1" dirty="0" err="1">
                <a:solidFill>
                  <a:schemeClr val="accent5">
                    <a:lumMod val="25000"/>
                  </a:schemeClr>
                </a:solidFill>
              </a:rPr>
              <a:t>thiadiazoles</a:t>
            </a: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 against </a:t>
            </a:r>
            <a:r>
              <a:rPr lang="en-GB" sz="2800" b="1" dirty="0"/>
              <a:t>4P8O </a:t>
            </a:r>
          </a:p>
          <a:p>
            <a:pPr algn="ctr">
              <a:defRPr/>
            </a:pPr>
            <a:r>
              <a:rPr lang="en-GB" sz="2800" dirty="0"/>
              <a:t>(</a:t>
            </a:r>
            <a:r>
              <a:rPr lang="en-GB" sz="2800" dirty="0" err="1"/>
              <a:t>Staphyloccocus</a:t>
            </a:r>
            <a:r>
              <a:rPr lang="en-GB" sz="2800" dirty="0"/>
              <a:t> aureus gyrase </a:t>
            </a:r>
            <a:r>
              <a:rPr lang="en-GB" sz="2600" b="1" dirty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altLang="en-US" sz="2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D0CE-1BF3-42E0-B271-9AAAD637C37C}"/>
              </a:ext>
            </a:extLst>
          </p:cNvPr>
          <p:cNvSpPr txBox="1"/>
          <p:nvPr/>
        </p:nvSpPr>
        <p:spPr>
          <a:xfrm>
            <a:off x="133114" y="878641"/>
            <a:ext cx="76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AD9B9-5E3B-4C6F-9CD5-4A21123E8D39}"/>
              </a:ext>
            </a:extLst>
          </p:cNvPr>
          <p:cNvSpPr txBox="1"/>
          <p:nvPr/>
        </p:nvSpPr>
        <p:spPr>
          <a:xfrm>
            <a:off x="4189755" y="918620"/>
            <a:ext cx="15948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35569-81E1-44A5-A107-8DDAD7CBD53F}"/>
              </a:ext>
            </a:extLst>
          </p:cNvPr>
          <p:cNvSpPr txBox="1"/>
          <p:nvPr/>
        </p:nvSpPr>
        <p:spPr>
          <a:xfrm>
            <a:off x="8147331" y="878641"/>
            <a:ext cx="4799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CDBC7-7E43-4935-AA23-2B2D16077ABD}"/>
              </a:ext>
            </a:extLst>
          </p:cNvPr>
          <p:cNvSpPr txBox="1"/>
          <p:nvPr/>
        </p:nvSpPr>
        <p:spPr>
          <a:xfrm>
            <a:off x="29124" y="3935896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01316-F037-4082-B154-A9E117EC3E1D}"/>
              </a:ext>
            </a:extLst>
          </p:cNvPr>
          <p:cNvSpPr txBox="1"/>
          <p:nvPr/>
        </p:nvSpPr>
        <p:spPr>
          <a:xfrm>
            <a:off x="29124" y="4280342"/>
            <a:ext cx="38834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SER55, ASN54, GLU58, ASP81, GLY83, GLY172, ARG84, GLY85, ILE86, PRO87, ARG144, ILE102, SER128, THR173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750D7-5BEB-4764-B1E3-CD2725264503}"/>
              </a:ext>
            </a:extLst>
          </p:cNvPr>
          <p:cNvSpPr txBox="1"/>
          <p:nvPr/>
        </p:nvSpPr>
        <p:spPr>
          <a:xfrm>
            <a:off x="0" y="5472164"/>
            <a:ext cx="3883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bond:</a:t>
            </a:r>
          </a:p>
          <a:p>
            <a:r>
              <a:rPr lang="pt-BR" dirty="0"/>
              <a:t>N20(sp</a:t>
            </a:r>
            <a:r>
              <a:rPr lang="pt-BR" baseline="30000" dirty="0"/>
              <a:t>2</a:t>
            </a:r>
            <a:r>
              <a:rPr lang="pt-BR" dirty="0"/>
              <a:t>) – N(sp</a:t>
            </a:r>
            <a:r>
              <a:rPr lang="pt-BR" baseline="30000" dirty="0"/>
              <a:t>2</a:t>
            </a:r>
            <a:r>
              <a:rPr lang="pt-BR" dirty="0"/>
              <a:t>) ASN54: 3.062 Å</a:t>
            </a:r>
          </a:p>
          <a:p>
            <a:r>
              <a:rPr lang="pt-BR" dirty="0"/>
              <a:t>N18(sp</a:t>
            </a:r>
            <a:r>
              <a:rPr lang="pt-BR" baseline="30000" dirty="0"/>
              <a:t>2</a:t>
            </a:r>
            <a:r>
              <a:rPr lang="pt-BR" dirty="0"/>
              <a:t>) – N(sp</a:t>
            </a:r>
            <a:r>
              <a:rPr lang="pt-BR" baseline="30000" dirty="0"/>
              <a:t>2</a:t>
            </a:r>
            <a:r>
              <a:rPr lang="pt-BR" dirty="0"/>
              <a:t>) ASN54: 3.135 Å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33852-E1BB-4A63-9AA8-535608369269}"/>
              </a:ext>
            </a:extLst>
          </p:cNvPr>
          <p:cNvSpPr txBox="1"/>
          <p:nvPr/>
        </p:nvSpPr>
        <p:spPr>
          <a:xfrm>
            <a:off x="0" y="6483148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 </a:t>
            </a:r>
            <a:r>
              <a:rPr lang="en-GB" dirty="0"/>
              <a:t>58.08, RMSD: 0.10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710AF8-C40E-485D-9A02-1D513C91ACA9}"/>
              </a:ext>
            </a:extLst>
          </p:cNvPr>
          <p:cNvSpPr txBox="1"/>
          <p:nvPr/>
        </p:nvSpPr>
        <p:spPr>
          <a:xfrm>
            <a:off x="4028945" y="3918339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5D936D-5005-46D8-AFCE-72342A74E267}"/>
              </a:ext>
            </a:extLst>
          </p:cNvPr>
          <p:cNvSpPr txBox="1"/>
          <p:nvPr/>
        </p:nvSpPr>
        <p:spPr>
          <a:xfrm>
            <a:off x="8132757" y="3876477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54A26-7992-45A0-B641-86A56FD5046E}"/>
              </a:ext>
            </a:extLst>
          </p:cNvPr>
          <p:cNvSpPr txBox="1"/>
          <p:nvPr/>
        </p:nvSpPr>
        <p:spPr>
          <a:xfrm>
            <a:off x="4075726" y="5458927"/>
            <a:ext cx="4350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bonds:</a:t>
            </a:r>
          </a:p>
          <a:p>
            <a:r>
              <a:rPr lang="pt-BR" sz="1800" dirty="0"/>
              <a:t>N24(sp</a:t>
            </a:r>
            <a:r>
              <a:rPr lang="pt-BR" sz="1800" baseline="30000" dirty="0"/>
              <a:t>2</a:t>
            </a:r>
            <a:r>
              <a:rPr lang="pt-BR" sz="1800" dirty="0"/>
              <a:t>) – N(sp</a:t>
            </a:r>
            <a:r>
              <a:rPr lang="pt-BR" sz="1800" baseline="30000" dirty="0"/>
              <a:t>2</a:t>
            </a:r>
            <a:r>
              <a:rPr lang="pt-BR" sz="1800" dirty="0"/>
              <a:t>) ASN54: 2.790 Å</a:t>
            </a:r>
          </a:p>
          <a:p>
            <a:r>
              <a:rPr lang="pt-BR" sz="1800" dirty="0"/>
              <a:t>N20(sp</a:t>
            </a:r>
            <a:r>
              <a:rPr lang="pt-BR" sz="1800" baseline="30000" dirty="0"/>
              <a:t>2</a:t>
            </a:r>
            <a:r>
              <a:rPr lang="pt-BR" sz="1800" dirty="0"/>
              <a:t>) – N(sp</a:t>
            </a:r>
            <a:r>
              <a:rPr lang="pt-BR" sz="1800" baseline="30000" dirty="0"/>
              <a:t>2</a:t>
            </a:r>
            <a:r>
              <a:rPr lang="pt-BR" sz="1800" dirty="0"/>
              <a:t>) ASN54: 2.944 Å</a:t>
            </a:r>
            <a:endParaRPr lang="en-GB" sz="1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9E949-C78F-45CE-9E22-DA3FECCEEDC3}"/>
              </a:ext>
            </a:extLst>
          </p:cNvPr>
          <p:cNvSpPr txBox="1"/>
          <p:nvPr/>
        </p:nvSpPr>
        <p:spPr>
          <a:xfrm>
            <a:off x="8132757" y="5399502"/>
            <a:ext cx="388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F25D3-0A5F-492C-A1FE-8E1E5380BCDE}"/>
              </a:ext>
            </a:extLst>
          </p:cNvPr>
          <p:cNvSpPr txBox="1"/>
          <p:nvPr/>
        </p:nvSpPr>
        <p:spPr>
          <a:xfrm>
            <a:off x="4075726" y="6459390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</a:t>
            </a:r>
            <a:r>
              <a:rPr lang="en-GB" dirty="0"/>
              <a:t> 56.49, RMSD: 0.18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46DF89-B3F2-4524-AE28-84C4E27DC5CD}"/>
              </a:ext>
            </a:extLst>
          </p:cNvPr>
          <p:cNvSpPr txBox="1"/>
          <p:nvPr/>
        </p:nvSpPr>
        <p:spPr>
          <a:xfrm>
            <a:off x="8116275" y="6525395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 </a:t>
            </a:r>
            <a:r>
              <a:rPr lang="en-GB" dirty="0"/>
              <a:t>53.61, RMSD: 0.19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1DCB82-FDC1-403A-B3E7-2CCA6B1F1431}"/>
              </a:ext>
            </a:extLst>
          </p:cNvPr>
          <p:cNvSpPr txBox="1"/>
          <p:nvPr/>
        </p:nvSpPr>
        <p:spPr>
          <a:xfrm>
            <a:off x="4030300" y="4222841"/>
            <a:ext cx="4249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VAL52, VAL79, ASN54, ILE51, GLU50, SER55, THR80, ASP81, GLU88, GLY83, ARG84, THR173, VAL174, ILE175, GLY85, ARG144, ILE86, PRO87, ILE102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983DC-1644-4FD2-9887-878B635D9056}"/>
              </a:ext>
            </a:extLst>
          </p:cNvPr>
          <p:cNvSpPr txBox="1"/>
          <p:nvPr/>
        </p:nvSpPr>
        <p:spPr>
          <a:xfrm>
            <a:off x="8116276" y="4163416"/>
            <a:ext cx="4015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ASP81, GLU58, GLY83, THR80, SER55, VAL79, ASN54, ILE51, ILE175, VAL174, THR173, ARG84, GLY85, ARG144, ILE86, PRO87, ILE102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ADA2DB-15E2-41A3-8722-4A5C5673C8ED}"/>
              </a:ext>
            </a:extLst>
          </p:cNvPr>
          <p:cNvSpPr txBox="1"/>
          <p:nvPr/>
        </p:nvSpPr>
        <p:spPr>
          <a:xfrm>
            <a:off x="8116275" y="5735926"/>
            <a:ext cx="4015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N24(sp</a:t>
            </a:r>
            <a:r>
              <a:rPr lang="pt-BR" baseline="30000" dirty="0"/>
              <a:t>2</a:t>
            </a:r>
            <a:r>
              <a:rPr lang="pt-BR" dirty="0"/>
              <a:t>) – N(sp2) ASN54: 2.954 Å</a:t>
            </a:r>
          </a:p>
          <a:p>
            <a:r>
              <a:rPr lang="pt-BR" dirty="0"/>
              <a:t>N20(sp</a:t>
            </a:r>
            <a:r>
              <a:rPr lang="pt-BR" baseline="30000" dirty="0"/>
              <a:t>2</a:t>
            </a:r>
            <a:r>
              <a:rPr lang="pt-BR" dirty="0"/>
              <a:t>) – N(sp2) ASN54: 2.903 Å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AE1EE-6AB0-4BD0-9AE4-0223C2FF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4" y="1297645"/>
            <a:ext cx="3807563" cy="258329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F714E-E7D3-487B-9463-C2AEEAF2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49" y="1293531"/>
            <a:ext cx="3623622" cy="256984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B5332C-437D-4DC0-99D1-4CD1C1C0D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757" y="1280671"/>
            <a:ext cx="3660633" cy="262009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69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4">
            <a:extLst>
              <a:ext uri="{FF2B5EF4-FFF2-40B4-BE49-F238E27FC236}">
                <a16:creationId xmlns:a16="http://schemas.microsoft.com/office/drawing/2014/main" id="{208F281C-921C-44B4-BC89-BC67F777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91" y="85958"/>
            <a:ext cx="990621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Docking results for 1,3,4 – </a:t>
            </a:r>
            <a:r>
              <a:rPr lang="en-GB" altLang="en-US" sz="2600" b="1" dirty="0" err="1">
                <a:solidFill>
                  <a:schemeClr val="accent5">
                    <a:lumMod val="25000"/>
                  </a:schemeClr>
                </a:solidFill>
              </a:rPr>
              <a:t>thiadiazoles</a:t>
            </a:r>
            <a:r>
              <a:rPr lang="en-GB" altLang="en-US" sz="2600" b="1" dirty="0">
                <a:solidFill>
                  <a:schemeClr val="accent5">
                    <a:lumMod val="25000"/>
                  </a:schemeClr>
                </a:solidFill>
              </a:rPr>
              <a:t> against 4RTO </a:t>
            </a:r>
            <a:r>
              <a:rPr lang="en-GB" sz="2800" b="1" dirty="0"/>
              <a:t> </a:t>
            </a:r>
          </a:p>
          <a:p>
            <a:pPr algn="ctr">
              <a:defRPr/>
            </a:pPr>
            <a:r>
              <a:rPr lang="en-GB" sz="2800" dirty="0"/>
              <a:t>(Escherichia coli DNA Adenine Methyltransferase</a:t>
            </a:r>
            <a:r>
              <a:rPr lang="en-GB" sz="2600" b="1" dirty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altLang="en-US" sz="2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D0CE-1BF3-42E0-B271-9AAAD637C37C}"/>
              </a:ext>
            </a:extLst>
          </p:cNvPr>
          <p:cNvSpPr txBox="1"/>
          <p:nvPr/>
        </p:nvSpPr>
        <p:spPr>
          <a:xfrm>
            <a:off x="102216" y="935737"/>
            <a:ext cx="76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AD9B9-5E3B-4C6F-9CD5-4A21123E8D39}"/>
              </a:ext>
            </a:extLst>
          </p:cNvPr>
          <p:cNvSpPr txBox="1"/>
          <p:nvPr/>
        </p:nvSpPr>
        <p:spPr>
          <a:xfrm>
            <a:off x="4161433" y="934391"/>
            <a:ext cx="15948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35569-81E1-44A5-A107-8DDAD7CBD53F}"/>
              </a:ext>
            </a:extLst>
          </p:cNvPr>
          <p:cNvSpPr txBox="1"/>
          <p:nvPr/>
        </p:nvSpPr>
        <p:spPr>
          <a:xfrm>
            <a:off x="8194196" y="935737"/>
            <a:ext cx="4799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CDBC7-7E43-4935-AA23-2B2D16077ABD}"/>
              </a:ext>
            </a:extLst>
          </p:cNvPr>
          <p:cNvSpPr txBox="1"/>
          <p:nvPr/>
        </p:nvSpPr>
        <p:spPr>
          <a:xfrm>
            <a:off x="13400" y="3733397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01316-F037-4082-B154-A9E117EC3E1D}"/>
              </a:ext>
            </a:extLst>
          </p:cNvPr>
          <p:cNvSpPr txBox="1"/>
          <p:nvPr/>
        </p:nvSpPr>
        <p:spPr>
          <a:xfrm>
            <a:off x="-58228" y="4124413"/>
            <a:ext cx="42196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ALA53, VAL36, GLU163, PRO34, ASP54, PHE35, ILE55, SER164, TYR165, ALA166, GLN205, PHE201, SER200, PRO183, ASN120, LEU122, CYS123, ALA11, TRP10, LYS59, ASN115, GLY121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750D7-5BEB-4764-B1E3-CD2725264503}"/>
              </a:ext>
            </a:extLst>
          </p:cNvPr>
          <p:cNvSpPr txBox="1"/>
          <p:nvPr/>
        </p:nvSpPr>
        <p:spPr>
          <a:xfrm>
            <a:off x="29123" y="5749306"/>
            <a:ext cx="388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bond:</a:t>
            </a:r>
          </a:p>
          <a:p>
            <a:r>
              <a:rPr lang="pt-BR" dirty="0"/>
              <a:t>N24(sp</a:t>
            </a:r>
            <a:r>
              <a:rPr lang="pt-BR" baseline="30000" dirty="0"/>
              <a:t>2</a:t>
            </a:r>
            <a:r>
              <a:rPr lang="pt-BR" dirty="0"/>
              <a:t>) – N(sp</a:t>
            </a:r>
            <a:r>
              <a:rPr lang="pt-BR" baseline="30000" dirty="0"/>
              <a:t>2</a:t>
            </a:r>
            <a:r>
              <a:rPr lang="pt-BR" dirty="0"/>
              <a:t>) TRP10: 3.101 Å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33852-E1BB-4A63-9AA8-535608369269}"/>
              </a:ext>
            </a:extLst>
          </p:cNvPr>
          <p:cNvSpPr txBox="1"/>
          <p:nvPr/>
        </p:nvSpPr>
        <p:spPr>
          <a:xfrm>
            <a:off x="0" y="6483148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 </a:t>
            </a:r>
            <a:r>
              <a:rPr lang="en-GB" dirty="0"/>
              <a:t>72.21, RMSD: 0.07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710AF8-C40E-485D-9A02-1D513C91ACA9}"/>
              </a:ext>
            </a:extLst>
          </p:cNvPr>
          <p:cNvSpPr txBox="1"/>
          <p:nvPr/>
        </p:nvSpPr>
        <p:spPr>
          <a:xfrm>
            <a:off x="4272855" y="3829919"/>
            <a:ext cx="4015545" cy="33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5D936D-5005-46D8-AFCE-72342A74E267}"/>
              </a:ext>
            </a:extLst>
          </p:cNvPr>
          <p:cNvSpPr txBox="1"/>
          <p:nvPr/>
        </p:nvSpPr>
        <p:spPr>
          <a:xfrm>
            <a:off x="8176455" y="3801684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teracting group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54A26-7992-45A0-B641-86A56FD5046E}"/>
              </a:ext>
            </a:extLst>
          </p:cNvPr>
          <p:cNvSpPr txBox="1"/>
          <p:nvPr/>
        </p:nvSpPr>
        <p:spPr>
          <a:xfrm>
            <a:off x="4272855" y="5548031"/>
            <a:ext cx="4350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bonds:</a:t>
            </a:r>
          </a:p>
          <a:p>
            <a:r>
              <a:rPr lang="pt-BR" sz="1800" dirty="0"/>
              <a:t>N24(sp</a:t>
            </a:r>
            <a:r>
              <a:rPr lang="pt-BR" sz="1800" baseline="30000" dirty="0"/>
              <a:t>2</a:t>
            </a:r>
            <a:r>
              <a:rPr lang="pt-BR" sz="1800" dirty="0"/>
              <a:t>) – O(sp</a:t>
            </a:r>
            <a:r>
              <a:rPr lang="pt-BR" sz="1800" baseline="30000" dirty="0"/>
              <a:t>3</a:t>
            </a:r>
            <a:r>
              <a:rPr lang="pt-BR" sz="1800" dirty="0"/>
              <a:t>) ASP54: 3.000 Å</a:t>
            </a:r>
          </a:p>
          <a:p>
            <a:r>
              <a:rPr lang="pt-BR" sz="1800" dirty="0"/>
              <a:t>N20(sp</a:t>
            </a:r>
            <a:r>
              <a:rPr lang="pt-BR" sz="1800" baseline="30000" dirty="0"/>
              <a:t>2</a:t>
            </a:r>
            <a:r>
              <a:rPr lang="pt-BR" sz="1800" dirty="0"/>
              <a:t>) – O(sp</a:t>
            </a:r>
            <a:r>
              <a:rPr lang="pt-BR" sz="1800" baseline="30000" dirty="0"/>
              <a:t>3</a:t>
            </a:r>
            <a:r>
              <a:rPr lang="pt-BR" sz="1800" dirty="0"/>
              <a:t>) ASP54: 2.982 Å</a:t>
            </a:r>
            <a:endParaRPr lang="en-GB" sz="1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9E949-C78F-45CE-9E22-DA3FECCEEDC3}"/>
              </a:ext>
            </a:extLst>
          </p:cNvPr>
          <p:cNvSpPr txBox="1"/>
          <p:nvPr/>
        </p:nvSpPr>
        <p:spPr>
          <a:xfrm>
            <a:off x="8147331" y="5575712"/>
            <a:ext cx="388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Hydrogen bond: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2F25D3-0A5F-492C-A1FE-8E1E5380BCDE}"/>
              </a:ext>
            </a:extLst>
          </p:cNvPr>
          <p:cNvSpPr txBox="1"/>
          <p:nvPr/>
        </p:nvSpPr>
        <p:spPr>
          <a:xfrm>
            <a:off x="4311650" y="6471361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</a:t>
            </a:r>
            <a:r>
              <a:rPr lang="en-GB" dirty="0"/>
              <a:t> 71.15, RMSD: 0.07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46DF89-B3F2-4524-AE28-84C4E27DC5CD}"/>
              </a:ext>
            </a:extLst>
          </p:cNvPr>
          <p:cNvSpPr txBox="1"/>
          <p:nvPr/>
        </p:nvSpPr>
        <p:spPr>
          <a:xfrm>
            <a:off x="8176455" y="6471361"/>
            <a:ext cx="356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Score:</a:t>
            </a:r>
            <a:r>
              <a:rPr lang="en-GB" dirty="0"/>
              <a:t> 66.42, RMSD: 0.23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1DCB82-FDC1-403A-B3E7-2CCA6B1F1431}"/>
              </a:ext>
            </a:extLst>
          </p:cNvPr>
          <p:cNvSpPr txBox="1"/>
          <p:nvPr/>
        </p:nvSpPr>
        <p:spPr>
          <a:xfrm>
            <a:off x="4238665" y="4151037"/>
            <a:ext cx="3566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ALA53, ASP54, GLU163, PRO34, PHE35, ILE55, SER164, TYR165, GLN205, PHE201, TYR184, PRO183, PRO182, ASP181, ALA11, GLY12, TRP10, GLY13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983DC-1644-4FD2-9887-878B635D9056}"/>
              </a:ext>
            </a:extLst>
          </p:cNvPr>
          <p:cNvSpPr txBox="1"/>
          <p:nvPr/>
        </p:nvSpPr>
        <p:spPr>
          <a:xfrm>
            <a:off x="8116276" y="4138838"/>
            <a:ext cx="4015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TRP10, ALA11, GLY12, GLY37, VAL36, ASP54, ALA53, ILE55, GLU163, SER164, PHE35, PRO34, TYR165, ASP181, PRO183, PRO182, SER200, TYR184, PHE201, GLN205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ADA2DB-15E2-41A3-8722-4A5C5673C8ED}"/>
              </a:ext>
            </a:extLst>
          </p:cNvPr>
          <p:cNvSpPr txBox="1"/>
          <p:nvPr/>
        </p:nvSpPr>
        <p:spPr>
          <a:xfrm>
            <a:off x="8147331" y="5943047"/>
            <a:ext cx="401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N18(sp</a:t>
            </a:r>
            <a:r>
              <a:rPr lang="pt-BR" baseline="30000" dirty="0"/>
              <a:t>2</a:t>
            </a:r>
            <a:r>
              <a:rPr lang="pt-BR" dirty="0"/>
              <a:t>) – O(sp</a:t>
            </a:r>
            <a:r>
              <a:rPr lang="pt-BR" baseline="30000" dirty="0"/>
              <a:t>3</a:t>
            </a:r>
            <a:r>
              <a:rPr lang="pt-BR" dirty="0"/>
              <a:t>) ASP54: 3.304 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5FDC0-CFB4-4D23-B8E1-D63D99AA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8" y="1318333"/>
            <a:ext cx="3696192" cy="234376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478F2-D3E9-4B73-AAE5-7A9BF45D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65" y="1260711"/>
            <a:ext cx="3448280" cy="243269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11006-A523-48AC-B8CD-53298BF68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48" y="1257423"/>
            <a:ext cx="3530888" cy="248585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016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B45-FAEA-4868-8D95-2DA690C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22" y="262806"/>
            <a:ext cx="10970169" cy="704295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Assessment of oral bioavailability according Lipinski’s rule of Five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F1620D-32C9-40CE-914D-462934ACC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26071"/>
              </p:ext>
            </p:extLst>
          </p:nvPr>
        </p:nvGraphicFramePr>
        <p:xfrm>
          <a:off x="3735763" y="988724"/>
          <a:ext cx="7148548" cy="2634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449">
                  <a:extLst>
                    <a:ext uri="{9D8B030D-6E8A-4147-A177-3AD203B41FA5}">
                      <a16:colId xmlns:a16="http://schemas.microsoft.com/office/drawing/2014/main" val="671151799"/>
                    </a:ext>
                  </a:extLst>
                </a:gridCol>
                <a:gridCol w="1186362">
                  <a:extLst>
                    <a:ext uri="{9D8B030D-6E8A-4147-A177-3AD203B41FA5}">
                      <a16:colId xmlns:a16="http://schemas.microsoft.com/office/drawing/2014/main" val="1813447938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304802755"/>
                    </a:ext>
                  </a:extLst>
                </a:gridCol>
                <a:gridCol w="521110">
                  <a:extLst>
                    <a:ext uri="{9D8B030D-6E8A-4147-A177-3AD203B41FA5}">
                      <a16:colId xmlns:a16="http://schemas.microsoft.com/office/drawing/2014/main" val="3653200214"/>
                    </a:ext>
                  </a:extLst>
                </a:gridCol>
                <a:gridCol w="845574">
                  <a:extLst>
                    <a:ext uri="{9D8B030D-6E8A-4147-A177-3AD203B41FA5}">
                      <a16:colId xmlns:a16="http://schemas.microsoft.com/office/drawing/2014/main" val="2260813694"/>
                    </a:ext>
                  </a:extLst>
                </a:gridCol>
                <a:gridCol w="916352">
                  <a:extLst>
                    <a:ext uri="{9D8B030D-6E8A-4147-A177-3AD203B41FA5}">
                      <a16:colId xmlns:a16="http://schemas.microsoft.com/office/drawing/2014/main" val="2284935068"/>
                    </a:ext>
                  </a:extLst>
                </a:gridCol>
                <a:gridCol w="1000940">
                  <a:extLst>
                    <a:ext uri="{9D8B030D-6E8A-4147-A177-3AD203B41FA5}">
                      <a16:colId xmlns:a16="http://schemas.microsoft.com/office/drawing/2014/main" val="357025833"/>
                    </a:ext>
                  </a:extLst>
                </a:gridCol>
              </a:tblGrid>
              <a:tr h="398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Ligand/ protein/ strain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MW (g/mol)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HBD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HBA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LogP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Flexible bonds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Lipinski’s violations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496736"/>
                  </a:ext>
                </a:extLst>
              </a:tr>
              <a:tr h="398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co-crystalized MPDA / 3M4I (M. tuberculosis)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118.17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0.27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994218"/>
                  </a:ext>
                </a:extLst>
              </a:tr>
              <a:tr h="532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co-crystalized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883 / 4P8O (</a:t>
                      </a:r>
                      <a:r>
                        <a:rPr lang="en-GB" sz="1400" dirty="0" err="1">
                          <a:effectLst/>
                        </a:rPr>
                        <a:t>S.aureus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376.37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1.61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594573"/>
                  </a:ext>
                </a:extLst>
              </a:tr>
              <a:tr h="414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co-crystalized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SFG / 4RTO (E. coli)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382.39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-3.22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652651"/>
                  </a:ext>
                </a:extLst>
              </a:tr>
              <a:tr h="194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M316 (T1)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358.46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5.24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694010"/>
                  </a:ext>
                </a:extLst>
              </a:tr>
              <a:tr h="194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M358 (T2)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326.46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5.49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722419"/>
                  </a:ext>
                </a:extLst>
              </a:tr>
              <a:tr h="194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L2548 (T3)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322.41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5.21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703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F93855B-6868-47F7-BD6A-70141D2A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97" y="1072404"/>
            <a:ext cx="1675030" cy="100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19970-EF41-405E-A625-86DE13A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" y="2333534"/>
            <a:ext cx="1629039" cy="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9F2DC23-3840-4FBC-8E31-8561A535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5" y="3529233"/>
            <a:ext cx="1772814" cy="9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4">
            <a:extLst>
              <a:ext uri="{FF2B5EF4-FFF2-40B4-BE49-F238E27FC236}">
                <a16:creationId xmlns:a16="http://schemas.microsoft.com/office/drawing/2014/main" id="{29C5646A-9C16-4596-8422-BA335296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5" y="1191862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6CADE36E-AC5A-497F-9933-C534A4EB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4" y="2408633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DFFE7712-E42B-463F-AAB4-8810D2B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13" y="3654837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162745-EFA4-495E-95E1-BC0A3EE34C25}"/>
              </a:ext>
            </a:extLst>
          </p:cNvPr>
          <p:cNvSpPr txBox="1"/>
          <p:nvPr/>
        </p:nvSpPr>
        <p:spPr>
          <a:xfrm>
            <a:off x="3645617" y="3714319"/>
            <a:ext cx="7503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MW - molecular weight ; HBD - Hydrogen bond donor count; HBA - Hydrogen bond acceptor count;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logP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- water-octanol partition coefficient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F5F93-E5FD-4AD4-9612-44DB52992334}"/>
              </a:ext>
            </a:extLst>
          </p:cNvPr>
          <p:cNvSpPr txBox="1"/>
          <p:nvPr/>
        </p:nvSpPr>
        <p:spPr>
          <a:xfrm>
            <a:off x="77415" y="4767936"/>
            <a:ext cx="30410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Lipinski's rule of five </a:t>
            </a:r>
            <a:r>
              <a:rPr lang="en-GB" dirty="0"/>
              <a:t>[4]</a:t>
            </a:r>
            <a:r>
              <a:rPr lang="en-GB" b="1" dirty="0"/>
              <a:t>:</a:t>
            </a:r>
            <a:endParaRPr lang="en-GB" dirty="0"/>
          </a:p>
          <a:p>
            <a:r>
              <a:rPr lang="en-GB" dirty="0"/>
              <a:t>MW &lt; 500 Da</a:t>
            </a:r>
          </a:p>
          <a:p>
            <a:r>
              <a:rPr lang="en-GB" dirty="0" err="1"/>
              <a:t>LogP</a:t>
            </a:r>
            <a:r>
              <a:rPr lang="en-GB" dirty="0"/>
              <a:t> &lt; 5</a:t>
            </a:r>
          </a:p>
          <a:p>
            <a:r>
              <a:rPr lang="en-GB" dirty="0"/>
              <a:t>HBD &lt; 5</a:t>
            </a:r>
          </a:p>
          <a:p>
            <a:r>
              <a:rPr lang="en-GB" dirty="0"/>
              <a:t>HBA &lt; 10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4D110-7541-44A6-AD27-06F68AD6523C}"/>
              </a:ext>
            </a:extLst>
          </p:cNvPr>
          <p:cNvSpPr txBox="1"/>
          <p:nvPr/>
        </p:nvSpPr>
        <p:spPr>
          <a:xfrm>
            <a:off x="193777" y="6490342"/>
            <a:ext cx="11654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[4] C.A. Lipinski,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Lead-and drug-like compounds: the rule-of-five revolution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Drug Discovery Today: Technologies 2004, 1(4), 337-341.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E868A-5951-4B7C-93F6-664765FB9C8A}"/>
              </a:ext>
            </a:extLst>
          </p:cNvPr>
          <p:cNvSpPr txBox="1"/>
          <p:nvPr/>
        </p:nvSpPr>
        <p:spPr>
          <a:xfrm>
            <a:off x="3519453" y="4182018"/>
            <a:ext cx="8574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Conclusion</a:t>
            </a:r>
            <a:r>
              <a:rPr lang="en-GB" dirty="0"/>
              <a:t>:</a:t>
            </a:r>
          </a:p>
          <a:p>
            <a:pPr algn="just"/>
            <a:r>
              <a:rPr lang="en-GB" dirty="0"/>
              <a:t>Log P parameter is larger than 5 for all investigated 1,3,4 – </a:t>
            </a:r>
            <a:r>
              <a:rPr lang="en-GB" dirty="0" err="1"/>
              <a:t>thiadiazoles</a:t>
            </a:r>
            <a:r>
              <a:rPr lang="en-GB" dirty="0"/>
              <a:t>, these structures being highly lipophilic, with poor aqueous solubility. Values of </a:t>
            </a:r>
            <a:r>
              <a:rPr lang="en-GB" dirty="0" err="1"/>
              <a:t>LogP</a:t>
            </a:r>
            <a:r>
              <a:rPr lang="en-GB" dirty="0"/>
              <a:t> over 5 suggest poor absorption or permeation. Further optimization of such ligands containing together azulene and </a:t>
            </a:r>
            <a:r>
              <a:rPr lang="en-GB" dirty="0" err="1"/>
              <a:t>thiadiazole</a:t>
            </a:r>
            <a:r>
              <a:rPr lang="en-GB" dirty="0"/>
              <a:t> moieties, is required in order to increase the hydrophilicity and  to </a:t>
            </a:r>
            <a:r>
              <a:rPr lang="en-GB" dirty="0" err="1"/>
              <a:t>favor</a:t>
            </a:r>
            <a:r>
              <a:rPr lang="en-GB" dirty="0"/>
              <a:t> hydrophilic interactions by means of NH/OH/N/O groups. Thus the propensity/probability to interact with proteins and the ability to become biologically active, can be successfully achieved.</a:t>
            </a:r>
          </a:p>
        </p:txBody>
      </p:sp>
    </p:spTree>
    <p:extLst>
      <p:ext uri="{BB962C8B-B14F-4D97-AF65-F5344CB8AC3E}">
        <p14:creationId xmlns:p14="http://schemas.microsoft.com/office/powerpoint/2010/main" val="14709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B45-FAEA-4868-8D95-2DA690C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17" y="73332"/>
            <a:ext cx="10970169" cy="704295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>
                <a:solidFill>
                  <a:schemeClr val="tx1"/>
                </a:solidFill>
              </a:rPr>
              <a:t>Conclusions and perspectives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3855B-6868-47F7-BD6A-70141D2A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27" y="906416"/>
            <a:ext cx="1675030" cy="1006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19970-EF41-405E-A625-86DE13A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" y="2333534"/>
            <a:ext cx="1629039" cy="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9F2DC23-3840-4FBC-8E31-8561A535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5" y="3529233"/>
            <a:ext cx="1772814" cy="9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4">
            <a:extLst>
              <a:ext uri="{FF2B5EF4-FFF2-40B4-BE49-F238E27FC236}">
                <a16:creationId xmlns:a16="http://schemas.microsoft.com/office/drawing/2014/main" id="{29C5646A-9C16-4596-8422-BA335296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80" y="1040409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6CADE36E-AC5A-497F-9933-C534A4EB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4" y="2408633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9" name="TextBox 74">
            <a:extLst>
              <a:ext uri="{FF2B5EF4-FFF2-40B4-BE49-F238E27FC236}">
                <a16:creationId xmlns:a16="http://schemas.microsoft.com/office/drawing/2014/main" id="{DFFE7712-E42B-463F-AAB4-8810D2B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43" y="3638165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4D110-7541-44A6-AD27-06F68AD6523C}"/>
              </a:ext>
            </a:extLst>
          </p:cNvPr>
          <p:cNvSpPr txBox="1"/>
          <p:nvPr/>
        </p:nvSpPr>
        <p:spPr>
          <a:xfrm>
            <a:off x="24606" y="5581176"/>
            <a:ext cx="121681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[5] Y. Hu, C.Y. Li, X.M.  Wang,  Y.H.  Yang, H.L. Zhu,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1,3,4-Thiadiazole: Synthesis, Reactions, and Applications in Medicinal, Agricultural, and Materials Chemistry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Chem. Rev. 2014, 114, 5572−5610.</a:t>
            </a:r>
          </a:p>
          <a:p>
            <a:pPr algn="just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[6] J.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Matysiak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Biological and Pharmacological Activities of 1,3,4-Thiadiazole Based Compounds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Mini Reviews in Med. Chem. 15(9), 2012, 762-775.</a:t>
            </a:r>
          </a:p>
          <a:p>
            <a:pPr algn="just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[7] .M.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Thomasco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R.C.Gadwood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E.A. Weaver, J.M.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Ochoada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C.W. Ford, G.E.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Zurenko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J.C. Hamel, D.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Stapert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J.K.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Moerman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R.D.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Schaadt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B.H. Yagi,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The synthesis and antibacterial activity of 1,3,4-thiadiazole phenyl oxazolidinone analogues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Bioorg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 Med. Chem. Lett., 2003, 13, 4196-4196.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E868A-5951-4B7C-93F6-664765FB9C8A}"/>
              </a:ext>
            </a:extLst>
          </p:cNvPr>
          <p:cNvSpPr txBox="1"/>
          <p:nvPr/>
        </p:nvSpPr>
        <p:spPr>
          <a:xfrm>
            <a:off x="2765541" y="700473"/>
            <a:ext cx="94274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Docking conclusions</a:t>
            </a:r>
            <a:r>
              <a:rPr lang="en-GB" dirty="0"/>
              <a:t>: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a) 3M4I (</a:t>
            </a:r>
            <a:r>
              <a:rPr lang="en-GB" b="1" i="1" dirty="0">
                <a:solidFill>
                  <a:srgbClr val="0070C0"/>
                </a:solidFill>
              </a:rPr>
              <a:t>Mycobacterium tuberculosis</a:t>
            </a:r>
            <a:r>
              <a:rPr lang="en-GB" b="1" dirty="0">
                <a:solidFill>
                  <a:srgbClr val="0070C0"/>
                </a:solidFill>
              </a:rPr>
              <a:t> DNA gyrase)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/>
              <a:t>All 1,3,4-thiadiazoles exhibit greater docking score than the natural ligand.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/>
              <a:t>T2 and T3 reveals similar scores, by forming 3 hydrogen bonds with the same amino acids residues, with </a:t>
            </a:r>
            <a:r>
              <a:rPr lang="en-GB" dirty="0">
                <a:solidFill>
                  <a:srgbClr val="7030A0"/>
                </a:solidFill>
              </a:rPr>
              <a:t>N (sp</a:t>
            </a:r>
            <a:r>
              <a:rPr lang="en-GB" baseline="30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) HIS560 </a:t>
            </a:r>
            <a:r>
              <a:rPr lang="en-GB" dirty="0"/>
              <a:t>and </a:t>
            </a:r>
            <a:r>
              <a:rPr lang="en-GB" dirty="0">
                <a:solidFill>
                  <a:srgbClr val="7030A0"/>
                </a:solidFill>
              </a:rPr>
              <a:t>N (sp</a:t>
            </a:r>
            <a:r>
              <a:rPr lang="en-GB" baseline="30000" dirty="0">
                <a:solidFill>
                  <a:srgbClr val="7030A0"/>
                </a:solidFill>
              </a:rPr>
              <a:t>2</a:t>
            </a:r>
            <a:r>
              <a:rPr lang="en-GB" dirty="0">
                <a:solidFill>
                  <a:srgbClr val="7030A0"/>
                </a:solidFill>
              </a:rPr>
              <a:t>) ASN558</a:t>
            </a:r>
            <a:r>
              <a:rPr lang="en-GB" dirty="0"/>
              <a:t>, respectively, at the two nitrogen atoms of the </a:t>
            </a:r>
            <a:r>
              <a:rPr lang="en-GB" dirty="0" err="1"/>
              <a:t>thiadiazole</a:t>
            </a:r>
            <a:r>
              <a:rPr lang="en-GB" dirty="0"/>
              <a:t> aromatic ring, that is known as structural motif common in pharmacology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[5] </a:t>
            </a:r>
            <a:r>
              <a:rPr lang="en-GB" dirty="0"/>
              <a:t>and one interaction by the diazo bond that link the </a:t>
            </a:r>
            <a:r>
              <a:rPr lang="en-GB" dirty="0" err="1"/>
              <a:t>thiadiazole</a:t>
            </a:r>
            <a:r>
              <a:rPr lang="en-GB" dirty="0"/>
              <a:t> with the azulene.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/>
              <a:t>The planar five-member </a:t>
            </a:r>
            <a:r>
              <a:rPr lang="en-GB" dirty="0" err="1"/>
              <a:t>thiadiazole</a:t>
            </a:r>
            <a:r>
              <a:rPr lang="en-GB" dirty="0"/>
              <a:t> ring acts as an acceptor in the H-bond formation, in the biological media. Some of </a:t>
            </a:r>
            <a:r>
              <a:rPr lang="en-GB" dirty="0" err="1"/>
              <a:t>thiadiazole</a:t>
            </a:r>
            <a:r>
              <a:rPr lang="en-GB" dirty="0"/>
              <a:t> based structures posses antimicrobial activities, e.g. oxazolidinone analogues possessing 1,3,4 – </a:t>
            </a:r>
            <a:r>
              <a:rPr lang="en-GB" dirty="0" err="1"/>
              <a:t>thiadiazole</a:t>
            </a:r>
            <a:r>
              <a:rPr lang="en-GB" dirty="0"/>
              <a:t> C-ring, designed as hybrids of linezolid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[6, 7]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9EA40-9329-4D91-9E1D-03978BFB2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771" y="3823109"/>
            <a:ext cx="2085549" cy="154813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C0AB4-EA94-4776-A912-3B0A57CD2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034" y="3845819"/>
            <a:ext cx="1992051" cy="152956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4">
            <a:extLst>
              <a:ext uri="{FF2B5EF4-FFF2-40B4-BE49-F238E27FC236}">
                <a16:creationId xmlns:a16="http://schemas.microsoft.com/office/drawing/2014/main" id="{E7933BB4-E5F1-43A5-AD24-7D06009A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54" y="4094730"/>
            <a:ext cx="5156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T2</a:t>
            </a:r>
          </a:p>
        </p:txBody>
      </p:sp>
      <p:sp>
        <p:nvSpPr>
          <p:cNvPr id="10" name="TextBox 74">
            <a:extLst>
              <a:ext uri="{FF2B5EF4-FFF2-40B4-BE49-F238E27FC236}">
                <a16:creationId xmlns:a16="http://schemas.microsoft.com/office/drawing/2014/main" id="{84A96B3F-4331-48FB-B820-E35691D9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042" y="4074937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92B6B7-B3D4-4B73-8B72-A10E7000C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179" y="4071100"/>
            <a:ext cx="1992051" cy="144703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TextBox 74">
            <a:extLst>
              <a:ext uri="{FF2B5EF4-FFF2-40B4-BE49-F238E27FC236}">
                <a16:creationId xmlns:a16="http://schemas.microsoft.com/office/drawing/2014/main" id="{AA8461F7-BCB8-4C04-92E4-FDBC4F80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465" y="4071100"/>
            <a:ext cx="584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defRPr/>
            </a:pPr>
            <a:r>
              <a:rPr lang="en-GB" altLang="en-US" b="1" dirty="0">
                <a:solidFill>
                  <a:srgbClr val="0070C0"/>
                </a:solidFill>
              </a:rPr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21627481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2304</Words>
  <Application>Microsoft Office PowerPoint</Application>
  <PresentationFormat>Widescreen</PresentationFormat>
  <Paragraphs>229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In silico evaluation of antimicrobial activity of some thiadiazoles using molecular docking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oral bioavailability according Lipinski’s rule of Five</vt:lpstr>
      <vt:lpstr>Conclusions and perspectives</vt:lpstr>
      <vt:lpstr>Conclusions and perspectives</vt:lpstr>
      <vt:lpstr>Conclusions and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</dc:creator>
  <cp:lastModifiedBy>Amalia</cp:lastModifiedBy>
  <cp:revision>110</cp:revision>
  <dcterms:created xsi:type="dcterms:W3CDTF">2020-11-01T19:59:56Z</dcterms:created>
  <dcterms:modified xsi:type="dcterms:W3CDTF">2020-11-10T15:50:48Z</dcterms:modified>
</cp:coreProperties>
</file>