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633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37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14204cb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14204cb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84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45c0a5244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45c0a5244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89a9b01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89a9b01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79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89a9b01a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89a9b01a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22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11ad0af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11ad0af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0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89a9b01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89a9b01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50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8c95cb95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8c95cb95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57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8c95cb95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8c95cb95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2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8c95cb959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8c95cb959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10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22675" y="1342925"/>
            <a:ext cx="7319700" cy="14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 and leishmanicidal activity of molecular hybrids 1,2,3-triazole-chalcones</a:t>
            </a:r>
            <a:endParaRPr sz="6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90900" y="2571750"/>
            <a:ext cx="7784400" cy="21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Sofía Vanessa Rodríguez Gutiérrez</a:t>
            </a:r>
            <a:r>
              <a:rPr lang="es" sz="1600" b="1" baseline="30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s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Olalla Barreiro-Costa</a:t>
            </a:r>
            <a:r>
              <a:rPr lang="es" sz="1600" b="1" baseline="30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s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Christian David Alcívar León</a:t>
            </a:r>
            <a:r>
              <a:rPr lang="es" sz="1600" b="1" baseline="30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s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and Jorge Heredia-Moya</a:t>
            </a:r>
            <a:r>
              <a:rPr lang="es" sz="1600" b="1" baseline="30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2,</a:t>
            </a:r>
            <a:r>
              <a:rPr lang="es" sz="16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*</a:t>
            </a:r>
            <a:endParaRPr sz="16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7485" lvl="0" indent="-12572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aseline="300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s" sz="13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Facultad de Ciencias Químicas, Universidad Central del Ecuador, Quito 170521, Ecuador; vrg101517@gmail.com (S. R.), cdalcivar@uce.edu.ec (C. A.)</a:t>
            </a:r>
            <a:endParaRPr sz="1300">
              <a:solidFill>
                <a:srgbClr val="666666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97485" lvl="0" indent="-1257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aseline="300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s" sz="1300">
                <a:solidFill>
                  <a:srgbClr val="666666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Centro de Investigación Biomédica (CENBIO), Facultad de Ciencias de la Salud Eugenio Espejo, Universidad UTE, Quito 170527, Ecuador; olalla.barreiro@ute.edu.ec (O. B-C.), jorgeh.heredia@ute.edu (J. H-M.)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358" y="0"/>
            <a:ext cx="1309425" cy="12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675" y="1397975"/>
            <a:ext cx="948400" cy="94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7784400" cy="115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953500" y="445025"/>
            <a:ext cx="78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0000"/>
                </a:solidFill>
              </a:rPr>
              <a:t>References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  </a:t>
            </a:r>
            <a:r>
              <a:rPr lang="e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Arenas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R.; Torres-Guerrero, E.; Quintanilla-Cedillo, M.R.; Ruiz-Esmenjaud, J. Leishmaniasis: A review.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F1000 Fac. Rev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750.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   </a:t>
            </a:r>
            <a:r>
              <a:rPr lang="e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Braga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S.S. Multi-target drugs active against leishmaniasis: A paradigm of drug repurposing.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Eur. J. Med. Chem.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111660.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   </a:t>
            </a:r>
            <a:r>
              <a:rPr lang="e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Kobets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T.; Grekov, I.; Lipoldova, M. Leishmaniasis: Prevention, Parasite Detection and Treatment.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Curr. Med. Chem.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1443–1474, doi:10.2174/092986712799828300.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    </a:t>
            </a:r>
            <a:r>
              <a:rPr lang="e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63.</a:t>
            </a:r>
            <a:r>
              <a:rPr lang="es" sz="1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World health assembly.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17–21.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   	Arlindo Pascual, Z.; Carrera González, S.; Francisco González Matilla, J. Synthesis of Chalcones: Privilegial Structures in the Synthesis of Heterocycles with Biological Activity.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Psychol. Lat. Copyr.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20–23, doi:10.1016/j.bmc.2007.04.047.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   	Temraz, M.G.; Elzahhar, P.A.; El-Din A. Bekhit, A.; Bekhit, A.A.; Labib, H.F.; Belal, A.S.F. Anti-leishmanial click modifiable thiosemicarbazones: Design, synthesis, biological evaluation and in silico studies.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Eur. J. Med. Chem.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151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585–600, doi:10.1016/j.ejmech.2018.04.003.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    	Holla, B.S.; Mahalinga, M.; Karthikeyan, M.S.; Poojary, B.; Akberali, P.M.; Kumari, N.S. Synthesis, characterization and antimicrobial activity of some substituted 1,2,3-triazoles.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Eur. J. Med. Chem.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2005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" sz="1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r>
              <a:rPr lang="e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1173–1178, doi:10.1016/j.ejmech.2005.02.013.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93775" y="151100"/>
            <a:ext cx="78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631350" y="799275"/>
            <a:ext cx="53370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Worldwide distribution disease caused by protozoan parasites of the genus </a:t>
            </a:r>
            <a:r>
              <a:rPr lang="es" sz="1600" i="1">
                <a:latin typeface="Times New Roman"/>
                <a:ea typeface="Times New Roman"/>
                <a:cs typeface="Times New Roman"/>
                <a:sym typeface="Times New Roman"/>
              </a:rPr>
              <a:t>Leishmania spp.</a:t>
            </a:r>
            <a:r>
              <a:rPr lang="es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00" y="1477288"/>
            <a:ext cx="1881400" cy="18037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494150" y="895125"/>
            <a:ext cx="212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100" b="1">
                <a:latin typeface="Times New Roman"/>
                <a:ea typeface="Times New Roman"/>
                <a:cs typeface="Times New Roman"/>
                <a:sym typeface="Times New Roman"/>
              </a:rPr>
              <a:t>Leishmaniasis</a:t>
            </a:r>
            <a:r>
              <a:rPr lang="es" sz="2100"/>
              <a:t> </a:t>
            </a:r>
            <a:endParaRPr sz="2100"/>
          </a:p>
        </p:txBody>
      </p:sp>
      <p:cxnSp>
        <p:nvCxnSpPr>
          <p:cNvPr id="67" name="Google Shape;67;p14"/>
          <p:cNvCxnSpPr>
            <a:stCxn id="66" idx="3"/>
          </p:cNvCxnSpPr>
          <p:nvPr/>
        </p:nvCxnSpPr>
        <p:spPr>
          <a:xfrm rot="10800000" flipH="1">
            <a:off x="2617850" y="1171875"/>
            <a:ext cx="976200" cy="9600"/>
          </a:xfrm>
          <a:prstGeom prst="straightConnector1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7900" y="3442950"/>
            <a:ext cx="2636700" cy="1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Transmitted by the bite of a sandfly of the genus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i="1">
                <a:latin typeface="Times New Roman"/>
                <a:ea typeface="Times New Roman"/>
                <a:cs typeface="Times New Roman"/>
                <a:sym typeface="Times New Roman"/>
              </a:rPr>
              <a:t>Phlebotomus</a:t>
            </a: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 (Old World)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i="1">
                <a:latin typeface="Times New Roman"/>
                <a:ea typeface="Times New Roman"/>
                <a:cs typeface="Times New Roman"/>
                <a:sym typeface="Times New Roman"/>
              </a:rPr>
              <a:t>Lutzomyia</a:t>
            </a: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 (New World) </a:t>
            </a:r>
            <a:r>
              <a:rPr lang="es" sz="1200"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r>
              <a:rPr lang="es" sz="13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 flipH="1">
            <a:off x="3121225" y="2297500"/>
            <a:ext cx="472800" cy="36300"/>
          </a:xfrm>
          <a:prstGeom prst="straightConnector1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631350" y="1867750"/>
            <a:ext cx="18813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The disease may evolve to different clinical forms [2].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5498850" y="1867750"/>
            <a:ext cx="18813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91599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Times New Roman"/>
              <a:buChar char="●"/>
            </a:pPr>
            <a:r>
              <a:rPr lang="es" sz="16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Cutaneous</a:t>
            </a:r>
            <a:endParaRPr sz="16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91599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Times New Roman"/>
              <a:buChar char="●"/>
            </a:pPr>
            <a:r>
              <a:rPr lang="es" sz="16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Mucocutaneous</a:t>
            </a:r>
            <a:endParaRPr sz="16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91599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Times New Roman"/>
              <a:buChar char="●"/>
            </a:pPr>
            <a:r>
              <a:rPr lang="es" sz="160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Visceral</a:t>
            </a:r>
            <a:endParaRPr sz="160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150" y="1627175"/>
            <a:ext cx="1544800" cy="14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701700" y="3198750"/>
            <a:ext cx="1740600" cy="16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No safe and effective vaccine exists against any form of leishmaniasis </a:t>
            </a:r>
            <a:r>
              <a:rPr lang="es" sz="1200">
                <a:latin typeface="Times New Roman"/>
                <a:ea typeface="Times New Roman"/>
                <a:cs typeface="Times New Roman"/>
                <a:sym typeface="Times New Roman"/>
              </a:rPr>
              <a:t>[3].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3129075" y="3809600"/>
            <a:ext cx="465000" cy="21600"/>
          </a:xfrm>
          <a:prstGeom prst="straightConnector1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104400" y="3176250"/>
            <a:ext cx="2727900" cy="14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Times New Roman"/>
                <a:ea typeface="Times New Roman"/>
                <a:cs typeface="Times New Roman"/>
                <a:sym typeface="Times New Roman"/>
              </a:rPr>
              <a:t>The first-line treatment, antimoniate meglumine, has a large number of side effects, high cost, and is developing resistance </a:t>
            </a:r>
            <a:r>
              <a:rPr lang="es" sz="1200">
                <a:latin typeface="Times New Roman"/>
                <a:ea typeface="Times New Roman"/>
                <a:cs typeface="Times New Roman"/>
                <a:sym typeface="Times New Roman"/>
              </a:rPr>
              <a:t>[4].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>
            <a:off x="5358675" y="3867000"/>
            <a:ext cx="465000" cy="21600"/>
          </a:xfrm>
          <a:prstGeom prst="straightConnector1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7057500" y="1263575"/>
            <a:ext cx="17748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Antibacterial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Antifungal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Anti-inflammatory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Anticancer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Antidepressant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Trypanocidal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Leishmanicidal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Antiviral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Antimalarial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Antioxidant [6-7].</a:t>
            </a:r>
            <a:endParaRPr sz="1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26850" y="1263575"/>
            <a:ext cx="18726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Antimicrobial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Analgesics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Anti-inflammatory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Anesthetic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Anticonvulsant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Antineoplastic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Antimalarial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Leishmanicidal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788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Antiviral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661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Times New Roman"/>
              <a:buChar char="●"/>
            </a:pPr>
            <a:r>
              <a:rPr lang="es" sz="1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Anticancer </a:t>
            </a:r>
            <a:r>
              <a:rPr lang="es" sz="1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[5].</a:t>
            </a:r>
            <a:endParaRPr sz="1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926625" y="151100"/>
            <a:ext cx="79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238" y="1115850"/>
            <a:ext cx="42767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121575" y="723800"/>
            <a:ext cx="237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6AA84F"/>
                </a:solidFill>
              </a:rPr>
              <a:t>Biological activities</a:t>
            </a:r>
            <a:endParaRPr sz="1800" b="1">
              <a:solidFill>
                <a:srgbClr val="6AA84F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926625" y="24725"/>
            <a:ext cx="78150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Synthesis</a:t>
            </a:r>
            <a:endParaRPr sz="4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858450" y="4037225"/>
            <a:ext cx="76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Reagents and conditions: (a) i. KHSO</a:t>
            </a:r>
            <a:r>
              <a:rPr lang="es" sz="1400" baseline="-25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ii. NaNO</a:t>
            </a:r>
            <a:r>
              <a:rPr lang="es" sz="1400" baseline="-25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iii NaN</a:t>
            </a:r>
            <a:r>
              <a:rPr lang="es" sz="1400" baseline="-25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r.t., (b) acetylacetone, K</a:t>
            </a:r>
            <a:r>
              <a:rPr lang="es" sz="1400" baseline="-25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</a:t>
            </a:r>
            <a:r>
              <a:rPr lang="es" sz="1400" baseline="-25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DMSO, r.t., (c) Benzadehyde </a:t>
            </a:r>
            <a:r>
              <a:rPr lang="es" sz="14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3a-p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KOH, EtOH, 0°C, 2h </a:t>
            </a:r>
            <a:r>
              <a:rPr lang="e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s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rt.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00" y="997677"/>
            <a:ext cx="8039601" cy="27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1360525" y="961763"/>
            <a:ext cx="25878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900">
                <a:latin typeface="Times New Roman"/>
                <a:ea typeface="Times New Roman"/>
                <a:cs typeface="Times New Roman"/>
                <a:sym typeface="Times New Roman"/>
              </a:rPr>
              <a:t>1,2,3-Triazole-chalcones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50" y="885525"/>
            <a:ext cx="3948575" cy="39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742" y="1417886"/>
            <a:ext cx="2273960" cy="1394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7"/>
          <p:cNvCxnSpPr/>
          <p:nvPr/>
        </p:nvCxnSpPr>
        <p:spPr>
          <a:xfrm flipH="1">
            <a:off x="2558922" y="2812183"/>
            <a:ext cx="7800" cy="1245600"/>
          </a:xfrm>
          <a:prstGeom prst="straightConnector1">
            <a:avLst/>
          </a:prstGeom>
          <a:noFill/>
          <a:ln w="28575" cap="flat" cmpd="sng">
            <a:solidFill>
              <a:srgbClr val="DD7E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2447755" y="2885769"/>
            <a:ext cx="1412400" cy="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1755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i="1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in-vitro</a:t>
            </a:r>
            <a:r>
              <a:rPr lang="es" sz="16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against</a:t>
            </a:r>
            <a:endParaRPr sz="26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1186275" y="3835075"/>
            <a:ext cx="2753100" cy="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191601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s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mexicana</a:t>
            </a:r>
            <a:r>
              <a:rPr lang="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191601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264.7 cells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5204075" y="321525"/>
            <a:ext cx="30627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MTT </a:t>
            </a:r>
            <a:r>
              <a:rPr lang="es" sz="1600">
                <a:solidFill>
                  <a:srgbClr val="BF9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colorimetric assay</a:t>
            </a:r>
            <a:endParaRPr sz="26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99775" y="24725"/>
            <a:ext cx="78420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activity</a:t>
            </a:r>
            <a:endParaRPr sz="4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26625" y="17450"/>
            <a:ext cx="78294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</a:t>
            </a:r>
            <a:endParaRPr sz="4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46711"/>
              </p:ext>
            </p:extLst>
          </p:nvPr>
        </p:nvGraphicFramePr>
        <p:xfrm>
          <a:off x="5916058" y="897765"/>
          <a:ext cx="2739458" cy="385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7515"/>
                <a:gridCol w="904768"/>
                <a:gridCol w="857175"/>
              </a:tblGrid>
              <a:tr h="33172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Compound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 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4a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4b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2-F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4c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3-F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4d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4-F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4e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4-Br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4f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2-CF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3-CF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4-CF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4i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2-NO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4j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3-NO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4k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4-NO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4l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4-OCF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r>
                        <a:rPr lang="en-US" sz="12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4-SCH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3-OCH</a:t>
                      </a:r>
                      <a:r>
                        <a:rPr lang="en-US" sz="12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-4-F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3-OPh-4-F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11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4p</a:t>
                      </a:r>
                      <a:r>
                        <a:rPr lang="en-US" sz="12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2-OH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13806"/>
              </p:ext>
            </p:extLst>
          </p:nvPr>
        </p:nvGraphicFramePr>
        <p:xfrm>
          <a:off x="598019" y="1328057"/>
          <a:ext cx="4998342" cy="330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emSketch" r:id="rId5" imgW="3461040" imgH="2283840" progId="ACD.ChemSketch.20">
                  <p:embed/>
                </p:oleObj>
              </mc:Choice>
              <mc:Fallback>
                <p:oleObj name="ChemSketch" r:id="rId5" imgW="3461040" imgH="2283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9" y="1328057"/>
                        <a:ext cx="4998342" cy="3303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51862" y="4380260"/>
            <a:ext cx="748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Mechanism proposed for the synthesis of hybrids 1,2,3-triazole-chalcone derivatives </a:t>
            </a:r>
            <a:r>
              <a:rPr lang="es" sz="14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4a-p</a:t>
            </a:r>
            <a:r>
              <a:rPr lang="es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926625" y="17450"/>
            <a:ext cx="78294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</a:t>
            </a:r>
            <a:endParaRPr sz="4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92998"/>
              </p:ext>
            </p:extLst>
          </p:nvPr>
        </p:nvGraphicFramePr>
        <p:xfrm>
          <a:off x="1329831" y="751637"/>
          <a:ext cx="6524261" cy="365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5" imgW="6505575" imgH="3647930" progId="ACD.ChemSketch.20">
                  <p:embed/>
                </p:oleObj>
              </mc:Choice>
              <mc:Fallback>
                <p:oleObj name="ChemSketch" r:id="rId5" imgW="6505575" imgH="3647930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831" y="751637"/>
                        <a:ext cx="6524261" cy="3655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041571" y="1730860"/>
            <a:ext cx="2514600" cy="2002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875" marR="269875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dirty="0">
                <a:latin typeface="Palatino Linotype"/>
                <a:ea typeface="Palatino Linotype"/>
                <a:cs typeface="Palatino Linotype"/>
                <a:sym typeface="Palatino Linotype"/>
              </a:rPr>
              <a:t>Leishmanicidal and cytotoxicity activity against </a:t>
            </a:r>
            <a:r>
              <a:rPr lang="es" sz="1600" i="1" dirty="0">
                <a:latin typeface="Palatino Linotype"/>
                <a:ea typeface="Palatino Linotype"/>
                <a:cs typeface="Palatino Linotype"/>
                <a:sym typeface="Palatino Linotype"/>
              </a:rPr>
              <a:t>L. mexicana</a:t>
            </a:r>
            <a:r>
              <a:rPr lang="es" sz="1600" dirty="0">
                <a:latin typeface="Palatino Linotype"/>
                <a:ea typeface="Palatino Linotype"/>
                <a:cs typeface="Palatino Linotype"/>
                <a:sym typeface="Palatino Linotype"/>
              </a:rPr>
              <a:t> and RAW cells, respectively, of compounds </a:t>
            </a:r>
            <a:r>
              <a:rPr lang="es" sz="1600" b="1" dirty="0">
                <a:latin typeface="Palatino Linotype"/>
                <a:ea typeface="Palatino Linotype"/>
                <a:cs typeface="Palatino Linotype"/>
                <a:sym typeface="Palatino Linotype"/>
              </a:rPr>
              <a:t>4a-p.</a:t>
            </a:r>
            <a:endParaRPr sz="2600" dirty="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99775" y="17450"/>
            <a:ext cx="78564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</a:t>
            </a:r>
            <a:endParaRPr sz="4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79321"/>
              </p:ext>
            </p:extLst>
          </p:nvPr>
        </p:nvGraphicFramePr>
        <p:xfrm>
          <a:off x="1031544" y="874450"/>
          <a:ext cx="4853547" cy="4049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0665"/>
                <a:gridCol w="1765567"/>
                <a:gridCol w="1338618"/>
                <a:gridCol w="558697"/>
              </a:tblGrid>
              <a:tr h="33710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Compound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Leishmanicidal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activity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en-US" sz="1200" b="1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(µM)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RAW cytotoxicity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  <a:r>
                        <a:rPr lang="en-US" sz="1200" b="1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(µM)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index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4a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4b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4c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4d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4e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4f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4i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4j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4k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4l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4o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4p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b">
                    <a:noFill/>
                  </a:tcPr>
                </a:tc>
              </a:tr>
              <a:tr h="16464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Amphotericin B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noFill/>
                  </a:tcPr>
                </a:tc>
              </a:tr>
              <a:tr h="1637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Saponin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0.163*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706">
                <a:tc gridSpan="4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ND: Not determined, NA: Not active, *: mg/</a:t>
                      </a: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mL.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5607" marR="65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953500" y="209600"/>
            <a:ext cx="78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57000" y="996100"/>
            <a:ext cx="8430000" cy="3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307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000"/>
              <a:buFont typeface="Times New Roman"/>
              <a:buChar char="●"/>
            </a:pP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Compounds showed good leishmanicidal activity </a:t>
            </a:r>
            <a:r>
              <a:rPr lang="es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in-vitro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against promastigotes of </a:t>
            </a:r>
            <a:r>
              <a:rPr lang="es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mexicana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9 of the 16 evaluated compounds showed to be active with IC</a:t>
            </a:r>
            <a:r>
              <a:rPr lang="es" sz="19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range 1.0-29.2 µM.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307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000"/>
              <a:buFont typeface="Palatino Linotype"/>
              <a:buChar char="●"/>
            </a:pP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active compound was </a:t>
            </a:r>
            <a:r>
              <a:rPr lang="e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4j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(IC</a:t>
            </a:r>
            <a:r>
              <a:rPr lang="es" sz="19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1.0 µM), however </a:t>
            </a:r>
            <a:r>
              <a:rPr lang="e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4p 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showed the best selective index, and it is 5.7 times more toxic against </a:t>
            </a:r>
            <a:r>
              <a:rPr lang="es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mexicana </a:t>
            </a: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to macrophage cells.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30065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effect of the substituent could be found in the leishmanicidal activity.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04150" cy="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601</Words>
  <Application>Microsoft Office PowerPoint</Application>
  <PresentationFormat>Presentación en pantalla (16:9)</PresentationFormat>
  <Paragraphs>195</Paragraphs>
  <Slides>10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Palatino Linotype</vt:lpstr>
      <vt:lpstr>Calibri</vt:lpstr>
      <vt:lpstr>Times New Roman</vt:lpstr>
      <vt:lpstr>Simple Light</vt:lpstr>
      <vt:lpstr>ACD/ChemSketch</vt:lpstr>
      <vt:lpstr>Synthesis and leishmanicidal activity of molecular hybrids 1,2,3-triazole-chalcones</vt:lpstr>
      <vt:lpstr>Introduction</vt:lpstr>
      <vt:lpstr>Introduction</vt:lpstr>
      <vt:lpstr>Synthesis</vt:lpstr>
      <vt:lpstr>Biological activity</vt:lpstr>
      <vt:lpstr>Results and Discussion</vt:lpstr>
      <vt:lpstr>Results and Discussion</vt:lpstr>
      <vt:lpstr>Leishmanicidal and cytotoxicity activity against L. mexicana and RAW cells, respectively, of compounds 4a-p.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leishmanicidal activity of molecular hybrids 1,2,3-triazole-chalcones</dc:title>
  <cp:lastModifiedBy>User</cp:lastModifiedBy>
  <cp:revision>3</cp:revision>
  <dcterms:modified xsi:type="dcterms:W3CDTF">2020-11-11T02:36:56Z</dcterms:modified>
</cp:coreProperties>
</file>