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9" r:id="rId1"/>
  </p:sldMasterIdLst>
  <p:notesMasterIdLst>
    <p:notesMasterId r:id="rId19"/>
  </p:notesMasterIdLst>
  <p:sldIdLst>
    <p:sldId id="383" r:id="rId2"/>
    <p:sldId id="413" r:id="rId3"/>
    <p:sldId id="400" r:id="rId4"/>
    <p:sldId id="401" r:id="rId5"/>
    <p:sldId id="312" r:id="rId6"/>
    <p:sldId id="321" r:id="rId7"/>
    <p:sldId id="411" r:id="rId8"/>
    <p:sldId id="412" r:id="rId9"/>
    <p:sldId id="407" r:id="rId10"/>
    <p:sldId id="414" r:id="rId11"/>
    <p:sldId id="408" r:id="rId12"/>
    <p:sldId id="409" r:id="rId13"/>
    <p:sldId id="410" r:id="rId14"/>
    <p:sldId id="415" r:id="rId15"/>
    <p:sldId id="416" r:id="rId16"/>
    <p:sldId id="417" r:id="rId17"/>
    <p:sldId id="281" r:id="rId18"/>
  </p:sldIdLst>
  <p:sldSz cx="9144000" cy="6858000" type="screen4x3"/>
  <p:notesSz cx="6797675" cy="9926638"/>
  <p:defaultTextStyle>
    <a:defPPr>
      <a:defRPr lang="sr-Latn-C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66FFCC"/>
    <a:srgbClr val="CCECFF"/>
    <a:srgbClr val="CCFFCC"/>
    <a:srgbClr val="99FFCC"/>
    <a:srgbClr val="33CCCC"/>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73677" autoAdjust="0"/>
  </p:normalViewPr>
  <p:slideViewPr>
    <p:cSldViewPr>
      <p:cViewPr varScale="1">
        <p:scale>
          <a:sx n="56" d="100"/>
          <a:sy n="56" d="100"/>
        </p:scale>
        <p:origin x="830" y="43"/>
      </p:cViewPr>
      <p:guideLst>
        <p:guide orient="horz" pos="2160"/>
        <p:guide pos="2880"/>
      </p:guideLst>
    </p:cSldViewPr>
  </p:slideViewPr>
  <p:outlineViewPr>
    <p:cViewPr>
      <p:scale>
        <a:sx n="33" d="100"/>
        <a:sy n="33" d="100"/>
      </p:scale>
      <p:origin x="0" y="-605"/>
    </p:cViewPr>
  </p:outlineViewPr>
  <p:notesTextViewPr>
    <p:cViewPr>
      <p:scale>
        <a:sx n="1" d="1"/>
        <a:sy n="1" d="1"/>
      </p:scale>
      <p:origin x="0" y="0"/>
    </p:cViewPr>
  </p:notesTextViewPr>
  <p:sorterViewPr>
    <p:cViewPr>
      <p:scale>
        <a:sx n="100" d="100"/>
        <a:sy n="100" d="100"/>
      </p:scale>
      <p:origin x="0" y="-2290"/>
    </p:cViewPr>
  </p:sorterViewPr>
  <p:notesViewPr>
    <p:cSldViewPr>
      <p:cViewPr varScale="1">
        <p:scale>
          <a:sx n="65" d="100"/>
          <a:sy n="65" d="100"/>
        </p:scale>
        <p:origin x="2573"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hr-HR"/>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6C002AD-BC0E-4688-86EA-BF0CD86C6C86}" type="datetimeFigureOut">
              <a:rPr lang="hr-HR"/>
              <a:pPr>
                <a:defRPr/>
              </a:pPr>
              <a:t>9.11.2020.</a:t>
            </a:fld>
            <a:endParaRPr lang="hr-HR"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hr-HR" noProof="0"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hr-HR"/>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8572134-06D1-42B1-8F9B-43A99F249EDC}" type="slidenum">
              <a:rPr lang="hr-HR" altLang="sr-Latn-RS"/>
              <a:pPr>
                <a:defRPr/>
              </a:pPr>
              <a:t>‹#›</a:t>
            </a:fld>
            <a:endParaRPr lang="hr-HR" altLang="sr-Latn-RS"/>
          </a:p>
        </p:txBody>
      </p:sp>
    </p:spTree>
    <p:extLst>
      <p:ext uri="{BB962C8B-B14F-4D97-AF65-F5344CB8AC3E}">
        <p14:creationId xmlns:p14="http://schemas.microsoft.com/office/powerpoint/2010/main" val="1410123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559CD3D-3B82-4642-B720-B2544005C92E}" type="slidenum">
              <a:rPr lang="hr-HR" altLang="sr-Latn-RS" smtClean="0">
                <a:latin typeface="Calibri" panose="020F0502020204030204" pitchFamily="34" charset="0"/>
              </a:rPr>
              <a:pPr/>
              <a:t>1</a:t>
            </a:fld>
            <a:endParaRPr lang="hr-HR" altLang="sr-Latn-RS" smtClean="0">
              <a:latin typeface="Calibri" panose="020F0502020204030204" pitchFamily="34" charset="0"/>
            </a:endParaRPr>
          </a:p>
        </p:txBody>
      </p:sp>
    </p:spTree>
    <p:extLst>
      <p:ext uri="{BB962C8B-B14F-4D97-AF65-F5344CB8AC3E}">
        <p14:creationId xmlns:p14="http://schemas.microsoft.com/office/powerpoint/2010/main" val="718426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pPr>
              <a:defRPr/>
            </a:pPr>
            <a:fld id="{F8572134-06D1-42B1-8F9B-43A99F249EDC}" type="slidenum">
              <a:rPr lang="hr-HR" altLang="sr-Latn-RS" smtClean="0"/>
              <a:pPr>
                <a:defRPr/>
              </a:pPr>
              <a:t>11</a:t>
            </a:fld>
            <a:endParaRPr lang="hr-HR" altLang="sr-Latn-RS"/>
          </a:p>
        </p:txBody>
      </p:sp>
    </p:spTree>
    <p:extLst>
      <p:ext uri="{BB962C8B-B14F-4D97-AF65-F5344CB8AC3E}">
        <p14:creationId xmlns:p14="http://schemas.microsoft.com/office/powerpoint/2010/main" val="839840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pPr>
              <a:defRPr/>
            </a:pPr>
            <a:fld id="{F8572134-06D1-42B1-8F9B-43A99F249EDC}" type="slidenum">
              <a:rPr lang="hr-HR" altLang="sr-Latn-RS" smtClean="0"/>
              <a:pPr>
                <a:defRPr/>
              </a:pPr>
              <a:t>12</a:t>
            </a:fld>
            <a:endParaRPr lang="hr-HR" altLang="sr-Latn-RS"/>
          </a:p>
        </p:txBody>
      </p:sp>
    </p:spTree>
    <p:extLst>
      <p:ext uri="{BB962C8B-B14F-4D97-AF65-F5344CB8AC3E}">
        <p14:creationId xmlns:p14="http://schemas.microsoft.com/office/powerpoint/2010/main" val="602332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hr-HR" dirty="0"/>
          </a:p>
        </p:txBody>
      </p:sp>
      <p:sp>
        <p:nvSpPr>
          <p:cNvPr id="4" name="Slide Number Placeholder 3"/>
          <p:cNvSpPr>
            <a:spLocks noGrp="1"/>
          </p:cNvSpPr>
          <p:nvPr>
            <p:ph type="sldNum" sz="quarter" idx="10"/>
          </p:nvPr>
        </p:nvSpPr>
        <p:spPr/>
        <p:txBody>
          <a:bodyPr/>
          <a:lstStyle/>
          <a:p>
            <a:pPr>
              <a:defRPr/>
            </a:pPr>
            <a:fld id="{F8572134-06D1-42B1-8F9B-43A99F249EDC}" type="slidenum">
              <a:rPr lang="hr-HR" altLang="sr-Latn-RS" smtClean="0"/>
              <a:pPr>
                <a:defRPr/>
              </a:pPr>
              <a:t>13</a:t>
            </a:fld>
            <a:endParaRPr lang="hr-HR" altLang="sr-Latn-RS"/>
          </a:p>
        </p:txBody>
      </p:sp>
    </p:spTree>
    <p:extLst>
      <p:ext uri="{BB962C8B-B14F-4D97-AF65-F5344CB8AC3E}">
        <p14:creationId xmlns:p14="http://schemas.microsoft.com/office/powerpoint/2010/main" val="3577205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72134-06D1-42B1-8F9B-43A99F249EDC}" type="slidenum">
              <a:rPr lang="hr-HR" altLang="sr-Latn-RS" smtClean="0"/>
              <a:pPr>
                <a:defRPr/>
              </a:pPr>
              <a:t>14</a:t>
            </a:fld>
            <a:endParaRPr lang="hr-HR" altLang="sr-Latn-RS"/>
          </a:p>
        </p:txBody>
      </p:sp>
    </p:spTree>
    <p:extLst>
      <p:ext uri="{BB962C8B-B14F-4D97-AF65-F5344CB8AC3E}">
        <p14:creationId xmlns:p14="http://schemas.microsoft.com/office/powerpoint/2010/main" val="1453007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2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F8572134-06D1-42B1-8F9B-43A99F249EDC}" type="slidenum">
              <a:rPr lang="hr-HR" altLang="sr-Latn-RS" smtClean="0"/>
              <a:pPr>
                <a:defRPr/>
              </a:pPr>
              <a:t>17</a:t>
            </a:fld>
            <a:endParaRPr lang="hr-HR" altLang="sr-Latn-RS"/>
          </a:p>
        </p:txBody>
      </p:sp>
    </p:spTree>
    <p:extLst>
      <p:ext uri="{BB962C8B-B14F-4D97-AF65-F5344CB8AC3E}">
        <p14:creationId xmlns:p14="http://schemas.microsoft.com/office/powerpoint/2010/main" val="1495369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pPr>
              <a:defRPr/>
            </a:pPr>
            <a:fld id="{F8572134-06D1-42B1-8F9B-43A99F249EDC}" type="slidenum">
              <a:rPr lang="hr-HR" altLang="sr-Latn-RS" smtClean="0"/>
              <a:pPr>
                <a:defRPr/>
              </a:pPr>
              <a:t>3</a:t>
            </a:fld>
            <a:endParaRPr lang="hr-HR" altLang="sr-Latn-RS"/>
          </a:p>
        </p:txBody>
      </p:sp>
    </p:spTree>
    <p:extLst>
      <p:ext uri="{BB962C8B-B14F-4D97-AF65-F5344CB8AC3E}">
        <p14:creationId xmlns:p14="http://schemas.microsoft.com/office/powerpoint/2010/main" val="262419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72134-06D1-42B1-8F9B-43A99F249EDC}" type="slidenum">
              <a:rPr lang="hr-HR" altLang="sr-Latn-RS" smtClean="0"/>
              <a:pPr>
                <a:defRPr/>
              </a:pPr>
              <a:t>4</a:t>
            </a:fld>
            <a:endParaRPr lang="hr-HR" altLang="sr-Latn-RS"/>
          </a:p>
        </p:txBody>
      </p:sp>
    </p:spTree>
    <p:extLst>
      <p:ext uri="{BB962C8B-B14F-4D97-AF65-F5344CB8AC3E}">
        <p14:creationId xmlns:p14="http://schemas.microsoft.com/office/powerpoint/2010/main" val="2140402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sr-Latn-RS" dirty="0"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7F6E24-44D1-45A1-AB76-52FC30FC3330}" type="slidenum">
              <a:rPr lang="hr-HR" altLang="sr-Latn-RS" smtClean="0">
                <a:latin typeface="Calibri" panose="020F0502020204030204" pitchFamily="34" charset="0"/>
              </a:rPr>
              <a:pPr/>
              <a:t>5</a:t>
            </a:fld>
            <a:endParaRPr lang="hr-HR" altLang="sr-Latn-RS" smtClean="0">
              <a:latin typeface="Calibri" panose="020F0502020204030204" pitchFamily="34" charset="0"/>
            </a:endParaRPr>
          </a:p>
        </p:txBody>
      </p:sp>
    </p:spTree>
    <p:extLst>
      <p:ext uri="{BB962C8B-B14F-4D97-AF65-F5344CB8AC3E}">
        <p14:creationId xmlns:p14="http://schemas.microsoft.com/office/powerpoint/2010/main" val="1939316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dirty="0" smtClean="0">
              <a:solidFill>
                <a:srgbClr val="4019E7"/>
              </a:solidFill>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B7C990-4B86-41A9-A889-583AD345811C}" type="slidenum">
              <a:rPr lang="hr-HR" altLang="sr-Latn-RS" smtClean="0">
                <a:latin typeface="Calibri" panose="020F0502020204030204" pitchFamily="34" charset="0"/>
              </a:rPr>
              <a:pPr/>
              <a:t>6</a:t>
            </a:fld>
            <a:endParaRPr lang="hr-HR" altLang="sr-Latn-RS" smtClean="0">
              <a:latin typeface="Calibri" panose="020F0502020204030204" pitchFamily="34" charset="0"/>
            </a:endParaRPr>
          </a:p>
        </p:txBody>
      </p:sp>
    </p:spTree>
    <p:extLst>
      <p:ext uri="{BB962C8B-B14F-4D97-AF65-F5344CB8AC3E}">
        <p14:creationId xmlns:p14="http://schemas.microsoft.com/office/powerpoint/2010/main" val="520927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dirty="0" smtClean="0">
              <a:solidFill>
                <a:srgbClr val="4019E7"/>
              </a:solidFill>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B7C990-4B86-41A9-A889-583AD345811C}" type="slidenum">
              <a:rPr lang="hr-HR" altLang="sr-Latn-RS" smtClean="0">
                <a:latin typeface="Calibri" panose="020F0502020204030204" pitchFamily="34" charset="0"/>
              </a:rPr>
              <a:pPr/>
              <a:t>7</a:t>
            </a:fld>
            <a:endParaRPr lang="hr-HR" altLang="sr-Latn-RS" smtClean="0">
              <a:latin typeface="Calibri" panose="020F0502020204030204" pitchFamily="34" charset="0"/>
            </a:endParaRPr>
          </a:p>
        </p:txBody>
      </p:sp>
    </p:spTree>
    <p:extLst>
      <p:ext uri="{BB962C8B-B14F-4D97-AF65-F5344CB8AC3E}">
        <p14:creationId xmlns:p14="http://schemas.microsoft.com/office/powerpoint/2010/main" val="2908069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dirty="0" smtClean="0">
              <a:solidFill>
                <a:srgbClr val="4019E7"/>
              </a:solidFill>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B7C990-4B86-41A9-A889-583AD345811C}" type="slidenum">
              <a:rPr lang="hr-HR" altLang="sr-Latn-RS" smtClean="0">
                <a:latin typeface="Calibri" panose="020F0502020204030204" pitchFamily="34" charset="0"/>
              </a:rPr>
              <a:pPr/>
              <a:t>8</a:t>
            </a:fld>
            <a:endParaRPr lang="hr-HR" altLang="sr-Latn-RS" smtClean="0">
              <a:latin typeface="Calibri" panose="020F0502020204030204" pitchFamily="34" charset="0"/>
            </a:endParaRPr>
          </a:p>
        </p:txBody>
      </p:sp>
    </p:spTree>
    <p:extLst>
      <p:ext uri="{BB962C8B-B14F-4D97-AF65-F5344CB8AC3E}">
        <p14:creationId xmlns:p14="http://schemas.microsoft.com/office/powerpoint/2010/main" val="2987094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0000"/>
              </a:lnSpc>
              <a:spcBef>
                <a:spcPct val="0"/>
              </a:spcBef>
              <a:buFontTx/>
              <a:buNone/>
            </a:pPr>
            <a:endParaRPr lang="hr-HR" altLang="sr-Latn-R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F8572134-06D1-42B1-8F9B-43A99F249EDC}" type="slidenum">
              <a:rPr lang="hr-HR" altLang="sr-Latn-RS" smtClean="0"/>
              <a:pPr>
                <a:defRPr/>
              </a:pPr>
              <a:t>9</a:t>
            </a:fld>
            <a:endParaRPr lang="hr-HR" altLang="sr-Latn-RS"/>
          </a:p>
        </p:txBody>
      </p:sp>
    </p:spTree>
    <p:extLst>
      <p:ext uri="{BB962C8B-B14F-4D97-AF65-F5344CB8AC3E}">
        <p14:creationId xmlns:p14="http://schemas.microsoft.com/office/powerpoint/2010/main" val="4190074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hr-HR" baseline="0" dirty="0" smtClean="0"/>
          </a:p>
          <a:p>
            <a:pPr eaLnBrk="1" hangingPunct="1">
              <a:lnSpc>
                <a:spcPct val="100000"/>
              </a:lnSpc>
              <a:spcBef>
                <a:spcPct val="0"/>
              </a:spcBef>
              <a:buFontTx/>
              <a:buNone/>
            </a:pPr>
            <a:endParaRPr lang="hr-HR" altLang="sr-Latn-R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F8572134-06D1-42B1-8F9B-43A99F249EDC}" type="slidenum">
              <a:rPr lang="hr-HR" altLang="sr-Latn-RS" smtClean="0"/>
              <a:pPr>
                <a:defRPr/>
              </a:pPr>
              <a:t>10</a:t>
            </a:fld>
            <a:endParaRPr lang="hr-HR" altLang="sr-Latn-RS"/>
          </a:p>
        </p:txBody>
      </p:sp>
    </p:spTree>
    <p:extLst>
      <p:ext uri="{BB962C8B-B14F-4D97-AF65-F5344CB8AC3E}">
        <p14:creationId xmlns:p14="http://schemas.microsoft.com/office/powerpoint/2010/main" val="1730085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A9BE6BD-CEAC-4F36-9322-59B59562D8CB}" type="datetimeFigureOut">
              <a:rPr lang="hr-HR"/>
              <a:pPr>
                <a:defRPr/>
              </a:pPr>
              <a:t>9.11.2020.</a:t>
            </a:fld>
            <a:endParaRPr lang="hr-HR" dirty="0"/>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7596ED60-9C95-4818-95C3-C3D61D87FE10}" type="slidenum">
              <a:rPr lang="hr-HR" altLang="sr-Latn-RS"/>
              <a:pPr>
                <a:defRPr/>
              </a:pPr>
              <a:t>‹#›</a:t>
            </a:fld>
            <a:endParaRPr lang="hr-HR" altLang="sr-Latn-RS"/>
          </a:p>
        </p:txBody>
      </p:sp>
    </p:spTree>
    <p:extLst>
      <p:ext uri="{BB962C8B-B14F-4D97-AF65-F5344CB8AC3E}">
        <p14:creationId xmlns:p14="http://schemas.microsoft.com/office/powerpoint/2010/main" val="199658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A4E198-539B-40DD-9054-D10EA2DDF996}" type="datetimeFigureOut">
              <a:rPr lang="hr-HR"/>
              <a:pPr>
                <a:defRPr/>
              </a:pPr>
              <a:t>9.11.2020.</a:t>
            </a:fld>
            <a:endParaRPr lang="hr-HR" dirty="0"/>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A0B00FD2-9C02-4F2C-9ABC-5A4FF8134FDE}" type="slidenum">
              <a:rPr lang="hr-HR" altLang="sr-Latn-RS"/>
              <a:pPr>
                <a:defRPr/>
              </a:pPr>
              <a:t>‹#›</a:t>
            </a:fld>
            <a:endParaRPr lang="hr-HR" altLang="sr-Latn-RS"/>
          </a:p>
        </p:txBody>
      </p:sp>
    </p:spTree>
    <p:extLst>
      <p:ext uri="{BB962C8B-B14F-4D97-AF65-F5344CB8AC3E}">
        <p14:creationId xmlns:p14="http://schemas.microsoft.com/office/powerpoint/2010/main" val="4234812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17A9FA-A0D6-41CB-8873-A02EBBBCEAA7}" type="datetimeFigureOut">
              <a:rPr lang="hr-HR"/>
              <a:pPr>
                <a:defRPr/>
              </a:pPr>
              <a:t>9.11.2020.</a:t>
            </a:fld>
            <a:endParaRPr lang="hr-HR" dirty="0"/>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6D41ADC4-3CFB-406E-AD31-7F6C0DB76EFB}" type="slidenum">
              <a:rPr lang="hr-HR" altLang="sr-Latn-RS"/>
              <a:pPr>
                <a:defRPr/>
              </a:pPr>
              <a:t>‹#›</a:t>
            </a:fld>
            <a:endParaRPr lang="hr-HR" altLang="sr-Latn-RS"/>
          </a:p>
        </p:txBody>
      </p:sp>
    </p:spTree>
    <p:extLst>
      <p:ext uri="{BB962C8B-B14F-4D97-AF65-F5344CB8AC3E}">
        <p14:creationId xmlns:p14="http://schemas.microsoft.com/office/powerpoint/2010/main" val="139754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4380F-BA9D-4C56-A54D-1F5E22FC23C3}" type="datetimeFigureOut">
              <a:rPr lang="hr-HR"/>
              <a:pPr>
                <a:defRPr/>
              </a:pPr>
              <a:t>9.11.2020.</a:t>
            </a:fld>
            <a:endParaRPr lang="hr-HR" dirty="0"/>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C9D99F48-6528-4F32-89D3-09A31A91A36D}" type="slidenum">
              <a:rPr lang="hr-HR" altLang="sr-Latn-RS"/>
              <a:pPr>
                <a:defRPr/>
              </a:pPr>
              <a:t>‹#›</a:t>
            </a:fld>
            <a:endParaRPr lang="hr-HR" altLang="sr-Latn-RS"/>
          </a:p>
        </p:txBody>
      </p:sp>
    </p:spTree>
    <p:extLst>
      <p:ext uri="{BB962C8B-B14F-4D97-AF65-F5344CB8AC3E}">
        <p14:creationId xmlns:p14="http://schemas.microsoft.com/office/powerpoint/2010/main" val="260834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52448EF5-99FB-4194-9246-213D1EE85D64}" type="datetimeFigureOut">
              <a:rPr lang="hr-HR"/>
              <a:pPr>
                <a:defRPr/>
              </a:pPr>
              <a:t>9.11.2020.</a:t>
            </a:fld>
            <a:endParaRPr lang="hr-HR" dirty="0"/>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94798E5C-051D-48E0-9E3F-50544B1F0306}" type="slidenum">
              <a:rPr lang="hr-HR" altLang="sr-Latn-RS"/>
              <a:pPr>
                <a:defRPr/>
              </a:pPr>
              <a:t>‹#›</a:t>
            </a:fld>
            <a:endParaRPr lang="hr-HR" altLang="sr-Latn-RS"/>
          </a:p>
        </p:txBody>
      </p:sp>
    </p:spTree>
    <p:extLst>
      <p:ext uri="{BB962C8B-B14F-4D97-AF65-F5344CB8AC3E}">
        <p14:creationId xmlns:p14="http://schemas.microsoft.com/office/powerpoint/2010/main" val="1069199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7C624DA-952C-47B6-834D-AF7E5E2E2049}" type="datetimeFigureOut">
              <a:rPr lang="hr-HR"/>
              <a:pPr>
                <a:defRPr/>
              </a:pPr>
              <a:t>9.11.2020.</a:t>
            </a:fld>
            <a:endParaRPr lang="hr-HR" dirty="0"/>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D95AFDAE-1C11-400A-922D-46E9D775BBA3}" type="slidenum">
              <a:rPr lang="hr-HR" altLang="sr-Latn-RS"/>
              <a:pPr>
                <a:defRPr/>
              </a:pPr>
              <a:t>‹#›</a:t>
            </a:fld>
            <a:endParaRPr lang="hr-HR" altLang="sr-Latn-RS"/>
          </a:p>
        </p:txBody>
      </p:sp>
    </p:spTree>
    <p:extLst>
      <p:ext uri="{BB962C8B-B14F-4D97-AF65-F5344CB8AC3E}">
        <p14:creationId xmlns:p14="http://schemas.microsoft.com/office/powerpoint/2010/main" val="2991538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CC60908-927A-4EEF-915F-FBD91E08B037}" type="datetimeFigureOut">
              <a:rPr lang="hr-HR"/>
              <a:pPr>
                <a:defRPr/>
              </a:pPr>
              <a:t>9.11.2020.</a:t>
            </a:fld>
            <a:endParaRPr lang="hr-HR" dirty="0"/>
          </a:p>
        </p:txBody>
      </p:sp>
      <p:sp>
        <p:nvSpPr>
          <p:cNvPr id="8" name="Footer Placeholder 4"/>
          <p:cNvSpPr>
            <a:spLocks noGrp="1"/>
          </p:cNvSpPr>
          <p:nvPr>
            <p:ph type="ftr" sz="quarter" idx="11"/>
          </p:nvPr>
        </p:nvSpPr>
        <p:spPr/>
        <p:txBody>
          <a:bodyPr/>
          <a:lstStyle>
            <a:lvl1pPr>
              <a:defRPr/>
            </a:lvl1pPr>
          </a:lstStyle>
          <a:p>
            <a:pPr>
              <a:defRPr/>
            </a:pPr>
            <a:endParaRPr lang="hr-HR"/>
          </a:p>
        </p:txBody>
      </p:sp>
      <p:sp>
        <p:nvSpPr>
          <p:cNvPr id="9" name="Slide Number Placeholder 5"/>
          <p:cNvSpPr>
            <a:spLocks noGrp="1"/>
          </p:cNvSpPr>
          <p:nvPr>
            <p:ph type="sldNum" sz="quarter" idx="12"/>
          </p:nvPr>
        </p:nvSpPr>
        <p:spPr/>
        <p:txBody>
          <a:bodyPr/>
          <a:lstStyle>
            <a:lvl1pPr>
              <a:defRPr/>
            </a:lvl1pPr>
          </a:lstStyle>
          <a:p>
            <a:pPr>
              <a:defRPr/>
            </a:pPr>
            <a:fld id="{D2434B1E-427E-4623-9A54-E86BD87E1A47}" type="slidenum">
              <a:rPr lang="hr-HR" altLang="sr-Latn-RS"/>
              <a:pPr>
                <a:defRPr/>
              </a:pPr>
              <a:t>‹#›</a:t>
            </a:fld>
            <a:endParaRPr lang="hr-HR" altLang="sr-Latn-RS"/>
          </a:p>
        </p:txBody>
      </p:sp>
    </p:spTree>
    <p:extLst>
      <p:ext uri="{BB962C8B-B14F-4D97-AF65-F5344CB8AC3E}">
        <p14:creationId xmlns:p14="http://schemas.microsoft.com/office/powerpoint/2010/main" val="1128141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EE3C1FE-FE95-4936-A1DC-45F907AD8F7F}" type="datetimeFigureOut">
              <a:rPr lang="hr-HR"/>
              <a:pPr>
                <a:defRPr/>
              </a:pPr>
              <a:t>9.11.2020.</a:t>
            </a:fld>
            <a:endParaRPr lang="hr-HR" dirty="0"/>
          </a:p>
        </p:txBody>
      </p:sp>
      <p:sp>
        <p:nvSpPr>
          <p:cNvPr id="4" name="Footer Placeholder 4"/>
          <p:cNvSpPr>
            <a:spLocks noGrp="1"/>
          </p:cNvSpPr>
          <p:nvPr>
            <p:ph type="ftr" sz="quarter" idx="11"/>
          </p:nvPr>
        </p:nvSpPr>
        <p:spPr/>
        <p:txBody>
          <a:bodyPr/>
          <a:lstStyle>
            <a:lvl1pPr>
              <a:defRPr/>
            </a:lvl1pPr>
          </a:lstStyle>
          <a:p>
            <a:pPr>
              <a:defRPr/>
            </a:pPr>
            <a:endParaRPr lang="hr-HR"/>
          </a:p>
        </p:txBody>
      </p:sp>
      <p:sp>
        <p:nvSpPr>
          <p:cNvPr id="5" name="Slide Number Placeholder 5"/>
          <p:cNvSpPr>
            <a:spLocks noGrp="1"/>
          </p:cNvSpPr>
          <p:nvPr>
            <p:ph type="sldNum" sz="quarter" idx="12"/>
          </p:nvPr>
        </p:nvSpPr>
        <p:spPr/>
        <p:txBody>
          <a:bodyPr/>
          <a:lstStyle>
            <a:lvl1pPr>
              <a:defRPr/>
            </a:lvl1pPr>
          </a:lstStyle>
          <a:p>
            <a:pPr>
              <a:defRPr/>
            </a:pPr>
            <a:fld id="{A576B321-C873-4B5A-BF46-3FE65694E071}" type="slidenum">
              <a:rPr lang="hr-HR" altLang="sr-Latn-RS"/>
              <a:pPr>
                <a:defRPr/>
              </a:pPr>
              <a:t>‹#›</a:t>
            </a:fld>
            <a:endParaRPr lang="hr-HR" altLang="sr-Latn-RS"/>
          </a:p>
        </p:txBody>
      </p:sp>
    </p:spTree>
    <p:extLst>
      <p:ext uri="{BB962C8B-B14F-4D97-AF65-F5344CB8AC3E}">
        <p14:creationId xmlns:p14="http://schemas.microsoft.com/office/powerpoint/2010/main" val="2520829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A2E9DA-30C3-41C6-91C7-FBBD723934D8}" type="datetimeFigureOut">
              <a:rPr lang="hr-HR"/>
              <a:pPr>
                <a:defRPr/>
              </a:pPr>
              <a:t>9.11.2020.</a:t>
            </a:fld>
            <a:endParaRPr lang="hr-HR" dirty="0"/>
          </a:p>
        </p:txBody>
      </p:sp>
      <p:sp>
        <p:nvSpPr>
          <p:cNvPr id="3" name="Footer Placeholder 4"/>
          <p:cNvSpPr>
            <a:spLocks noGrp="1"/>
          </p:cNvSpPr>
          <p:nvPr>
            <p:ph type="ftr" sz="quarter" idx="11"/>
          </p:nvPr>
        </p:nvSpPr>
        <p:spPr/>
        <p:txBody>
          <a:bodyPr/>
          <a:lstStyle>
            <a:lvl1pPr>
              <a:defRPr/>
            </a:lvl1pPr>
          </a:lstStyle>
          <a:p>
            <a:pPr>
              <a:defRPr/>
            </a:pPr>
            <a:endParaRPr lang="hr-HR"/>
          </a:p>
        </p:txBody>
      </p:sp>
      <p:sp>
        <p:nvSpPr>
          <p:cNvPr id="4" name="Slide Number Placeholder 5"/>
          <p:cNvSpPr>
            <a:spLocks noGrp="1"/>
          </p:cNvSpPr>
          <p:nvPr>
            <p:ph type="sldNum" sz="quarter" idx="12"/>
          </p:nvPr>
        </p:nvSpPr>
        <p:spPr/>
        <p:txBody>
          <a:bodyPr/>
          <a:lstStyle>
            <a:lvl1pPr>
              <a:defRPr/>
            </a:lvl1pPr>
          </a:lstStyle>
          <a:p>
            <a:pPr>
              <a:defRPr/>
            </a:pPr>
            <a:fld id="{241D28B0-2223-47CC-9B48-31C9B02A78C1}" type="slidenum">
              <a:rPr lang="hr-HR" altLang="sr-Latn-RS"/>
              <a:pPr>
                <a:defRPr/>
              </a:pPr>
              <a:t>‹#›</a:t>
            </a:fld>
            <a:endParaRPr lang="hr-HR" altLang="sr-Latn-RS"/>
          </a:p>
        </p:txBody>
      </p:sp>
    </p:spTree>
    <p:extLst>
      <p:ext uri="{BB962C8B-B14F-4D97-AF65-F5344CB8AC3E}">
        <p14:creationId xmlns:p14="http://schemas.microsoft.com/office/powerpoint/2010/main" val="555706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E972CF98-0601-4803-8CAD-EB49530FF17D}" type="datetimeFigureOut">
              <a:rPr lang="hr-HR"/>
              <a:pPr>
                <a:defRPr/>
              </a:pPr>
              <a:t>9.11.2020.</a:t>
            </a:fld>
            <a:endParaRPr lang="hr-HR" dirty="0"/>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01736370-8B38-4CAB-89B3-627E2D6CCB76}" type="slidenum">
              <a:rPr lang="hr-HR" altLang="sr-Latn-RS"/>
              <a:pPr>
                <a:defRPr/>
              </a:pPr>
              <a:t>‹#›</a:t>
            </a:fld>
            <a:endParaRPr lang="hr-HR" altLang="sr-Latn-RS"/>
          </a:p>
        </p:txBody>
      </p:sp>
    </p:spTree>
    <p:extLst>
      <p:ext uri="{BB962C8B-B14F-4D97-AF65-F5344CB8AC3E}">
        <p14:creationId xmlns:p14="http://schemas.microsoft.com/office/powerpoint/2010/main" val="874910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1CCD9056-ADA0-4927-8642-6F4B7C1FCCE4}" type="datetimeFigureOut">
              <a:rPr lang="hr-HR"/>
              <a:pPr>
                <a:defRPr/>
              </a:pPr>
              <a:t>9.11.2020.</a:t>
            </a:fld>
            <a:endParaRPr lang="hr-HR" dirty="0"/>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4AC3CB43-6864-4463-8BCC-5BB457DCE06A}" type="slidenum">
              <a:rPr lang="hr-HR" altLang="sr-Latn-RS"/>
              <a:pPr>
                <a:defRPr/>
              </a:pPr>
              <a:t>‹#›</a:t>
            </a:fld>
            <a:endParaRPr lang="hr-HR" altLang="sr-Latn-RS"/>
          </a:p>
        </p:txBody>
      </p:sp>
    </p:spTree>
    <p:extLst>
      <p:ext uri="{BB962C8B-B14F-4D97-AF65-F5344CB8AC3E}">
        <p14:creationId xmlns:p14="http://schemas.microsoft.com/office/powerpoint/2010/main" val="2165470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D45BC55F-4C4F-47F8-BD99-288E5C2C7AAD}" type="datetimeFigureOut">
              <a:rPr lang="hr-HR"/>
              <a:pPr>
                <a:defRPr/>
              </a:pPr>
              <a:t>9.11.2020.</a:t>
            </a:fld>
            <a:endParaRPr lang="hr-HR"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hr-H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90E0E39-8EE4-476D-9040-41088DE825FA}" type="slidenum">
              <a:rPr lang="hr-HR" altLang="sr-Latn-RS"/>
              <a:pPr>
                <a:defRPr/>
              </a:pPr>
              <a:t>‹#›</a:t>
            </a:fld>
            <a:endParaRPr lang="hr-HR" altLang="sr-Latn-RS"/>
          </a:p>
        </p:txBody>
      </p:sp>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2.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1.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74" name="Title 1"/>
          <p:cNvSpPr>
            <a:spLocks noGrp="1"/>
          </p:cNvSpPr>
          <p:nvPr>
            <p:ph type="ctrTitle"/>
          </p:nvPr>
        </p:nvSpPr>
        <p:spPr>
          <a:xfrm>
            <a:off x="0" y="2132856"/>
            <a:ext cx="9144000" cy="1893887"/>
          </a:xfrm>
        </p:spPr>
        <p:txBody>
          <a:bodyPr/>
          <a:lstStyle/>
          <a:p>
            <a:r>
              <a:rPr lang="hr-HR" altLang="en-US" sz="3200" dirty="0" smtClean="0">
                <a:latin typeface="Times New Roman" panose="02020603050405020304" pitchFamily="18" charset="0"/>
                <a:cs typeface="Times New Roman" panose="02020603050405020304" pitchFamily="18" charset="0"/>
              </a:rPr>
              <a:t/>
            </a:r>
            <a:br>
              <a:rPr lang="hr-HR" altLang="en-US" sz="3200" dirty="0" smtClean="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SELECTED THERMODYNAMIC PARAMETERS OF ANTIOXIDANT ACTIVITY OF COUMARIN BASED HETEROCYCLIC COMPOUNDS</a:t>
            </a:r>
          </a:p>
        </p:txBody>
      </p:sp>
      <p:sp>
        <p:nvSpPr>
          <p:cNvPr id="3075" name="Subtitle 2"/>
          <p:cNvSpPr>
            <a:spLocks noGrp="1"/>
          </p:cNvSpPr>
          <p:nvPr>
            <p:ph type="subTitle" idx="1"/>
          </p:nvPr>
        </p:nvSpPr>
        <p:spPr>
          <a:xfrm>
            <a:off x="1475656" y="4059796"/>
            <a:ext cx="6400800" cy="555848"/>
          </a:xfrm>
        </p:spPr>
        <p:txBody>
          <a:bodyPr/>
          <a:lstStyle/>
          <a:p>
            <a:pPr eaLnBrk="1" hangingPunct="1"/>
            <a:r>
              <a:rPr lang="hr-HR" altLang="sr-Latn-RS" sz="2000" dirty="0" smtClean="0">
                <a:latin typeface="Times New Roman" panose="02020603050405020304" pitchFamily="18" charset="0"/>
                <a:cs typeface="Times New Roman" panose="02020603050405020304" pitchFamily="18" charset="0"/>
              </a:rPr>
              <a:t>A</a:t>
            </a:r>
            <a:r>
              <a:rPr lang="en-US" altLang="sr-Latn-RS" sz="2000" dirty="0" smtClean="0">
                <a:latin typeface="Times New Roman" panose="02020603050405020304" pitchFamily="18" charset="0"/>
                <a:cs typeface="Times New Roman" panose="02020603050405020304" pitchFamily="18" charset="0"/>
              </a:rPr>
              <a:t>n</a:t>
            </a:r>
            <a:r>
              <a:rPr lang="hr-HR" altLang="sr-Latn-RS" sz="2000" dirty="0" smtClean="0">
                <a:latin typeface="Times New Roman" panose="02020603050405020304" pitchFamily="18" charset="0"/>
                <a:cs typeface="Times New Roman" panose="02020603050405020304" pitchFamily="18" charset="0"/>
              </a:rPr>
              <a:t>a</a:t>
            </a:r>
            <a:r>
              <a:rPr lang="en-US" altLang="sr-Latn-RS" sz="2000" dirty="0" smtClean="0">
                <a:latin typeface="Times New Roman" panose="02020603050405020304" pitchFamily="18" charset="0"/>
                <a:cs typeface="Times New Roman" panose="02020603050405020304" pitchFamily="18" charset="0"/>
              </a:rPr>
              <a:t> </a:t>
            </a:r>
            <a:r>
              <a:rPr lang="en-US" altLang="sr-Latn-RS" sz="2000" dirty="0" err="1" smtClean="0">
                <a:latin typeface="Times New Roman" panose="02020603050405020304" pitchFamily="18" charset="0"/>
                <a:cs typeface="Times New Roman" panose="02020603050405020304" pitchFamily="18" charset="0"/>
              </a:rPr>
              <a:t>Amić</a:t>
            </a:r>
            <a:r>
              <a:rPr lang="it-IT" sz="2000" baseline="30000" dirty="0">
                <a:latin typeface="Times New Roman" panose="02020603050405020304" pitchFamily="18" charset="0"/>
                <a:cs typeface="Times New Roman" panose="02020603050405020304" pitchFamily="18" charset="0"/>
              </a:rPr>
              <a:t>1</a:t>
            </a:r>
            <a:r>
              <a:rPr lang="it-IT" sz="2000" dirty="0" smtClean="0">
                <a:latin typeface="Times New Roman" panose="02020603050405020304" pitchFamily="18" charset="0"/>
                <a:cs typeface="Times New Roman" panose="02020603050405020304" pitchFamily="18" charset="0"/>
              </a:rPr>
              <a:t>*</a:t>
            </a:r>
            <a:r>
              <a:rPr lang="hr-HR" altLang="sr-Latn-RS" sz="2000" dirty="0" smtClean="0">
                <a:latin typeface="Times New Roman" panose="02020603050405020304" pitchFamily="18" charset="0"/>
                <a:cs typeface="Times New Roman" panose="02020603050405020304" pitchFamily="18" charset="0"/>
              </a:rPr>
              <a:t>, </a:t>
            </a:r>
            <a:r>
              <a:rPr lang="hr-HR" altLang="sr-Latn-RS" sz="2000" dirty="0">
                <a:latin typeface="Times New Roman" panose="02020603050405020304" pitchFamily="18" charset="0"/>
                <a:cs typeface="Times New Roman" panose="02020603050405020304" pitchFamily="18" charset="0"/>
              </a:rPr>
              <a:t>Elena </a:t>
            </a:r>
            <a:r>
              <a:rPr lang="hr-HR" altLang="sr-Latn-RS" sz="2000" dirty="0" err="1" smtClean="0">
                <a:latin typeface="Times New Roman" panose="02020603050405020304" pitchFamily="18" charset="0"/>
                <a:cs typeface="Times New Roman" panose="02020603050405020304" pitchFamily="18" charset="0"/>
              </a:rPr>
              <a:t>Gotal</a:t>
            </a:r>
            <a:r>
              <a:rPr lang="it-IT" sz="2000" baseline="30000" dirty="0" smtClean="0">
                <a:latin typeface="Times New Roman" panose="02020603050405020304" pitchFamily="18" charset="0"/>
                <a:cs typeface="Times New Roman" panose="02020603050405020304" pitchFamily="18" charset="0"/>
              </a:rPr>
              <a:t>1</a:t>
            </a:r>
            <a:endParaRPr lang="hr-HR" sz="2000" baseline="30000" dirty="0" smtClean="0">
              <a:latin typeface="Times New Roman" panose="02020603050405020304" pitchFamily="18" charset="0"/>
              <a:cs typeface="Times New Roman" panose="02020603050405020304" pitchFamily="18" charset="0"/>
            </a:endParaRPr>
          </a:p>
          <a:p>
            <a:pPr eaLnBrk="1" hangingPunct="1"/>
            <a:endParaRPr lang="hr-HR" altLang="sr-Latn-RS" sz="2000" b="1" baseline="30000" dirty="0">
              <a:latin typeface="Times New Roman" panose="02020603050405020304" pitchFamily="18" charset="0"/>
              <a:cs typeface="Times New Roman" panose="02020603050405020304" pitchFamily="18" charset="0"/>
            </a:endParaRPr>
          </a:p>
          <a:p>
            <a:pPr algn="l" eaLnBrk="1" hangingPunct="1"/>
            <a:r>
              <a:rPr lang="it-IT" baseline="30000" dirty="0" smtClean="0">
                <a:latin typeface="Times New Roman" panose="02020603050405020304" pitchFamily="18" charset="0"/>
                <a:cs typeface="Times New Roman" panose="02020603050405020304" pitchFamily="18" charset="0"/>
              </a:rPr>
              <a:t>1</a:t>
            </a:r>
            <a:r>
              <a:rPr lang="hr-HR" dirty="0" smtClean="0">
                <a:latin typeface="Times New Roman" panose="02020603050405020304" pitchFamily="18" charset="0"/>
                <a:cs typeface="Times New Roman" panose="02020603050405020304" pitchFamily="18" charset="0"/>
              </a:rPr>
              <a:t>Josip Juraj Strossmayer University </a:t>
            </a:r>
            <a:r>
              <a:rPr lang="hr-HR" dirty="0" err="1" smtClean="0">
                <a:latin typeface="Times New Roman" panose="02020603050405020304" pitchFamily="18" charset="0"/>
                <a:cs typeface="Times New Roman" panose="02020603050405020304" pitchFamily="18" charset="0"/>
              </a:rPr>
              <a:t>of</a:t>
            </a:r>
            <a:r>
              <a:rPr lang="hr-HR" dirty="0" smtClean="0">
                <a:latin typeface="Times New Roman" panose="02020603050405020304" pitchFamily="18" charset="0"/>
                <a:cs typeface="Times New Roman" panose="02020603050405020304" pitchFamily="18" charset="0"/>
              </a:rPr>
              <a:t> Osijek, Department </a:t>
            </a:r>
            <a:r>
              <a:rPr lang="hr-HR" dirty="0" err="1" smtClean="0">
                <a:latin typeface="Times New Roman" panose="02020603050405020304" pitchFamily="18" charset="0"/>
                <a:cs typeface="Times New Roman" panose="02020603050405020304" pitchFamily="18" charset="0"/>
              </a:rPr>
              <a:t>of</a:t>
            </a:r>
            <a:r>
              <a:rPr lang="hr-HR" dirty="0" smtClean="0">
                <a:latin typeface="Times New Roman" panose="02020603050405020304" pitchFamily="18" charset="0"/>
                <a:cs typeface="Times New Roman" panose="02020603050405020304" pitchFamily="18" charset="0"/>
              </a:rPr>
              <a:t> </a:t>
            </a:r>
            <a:r>
              <a:rPr lang="hr-HR" dirty="0" err="1" smtClean="0">
                <a:latin typeface="Times New Roman" panose="02020603050405020304" pitchFamily="18" charset="0"/>
                <a:cs typeface="Times New Roman" panose="02020603050405020304" pitchFamily="18" charset="0"/>
              </a:rPr>
              <a:t>Chemistry</a:t>
            </a:r>
            <a:r>
              <a:rPr lang="hr-HR" dirty="0" smtClean="0">
                <a:latin typeface="Times New Roman" panose="02020603050405020304" pitchFamily="18" charset="0"/>
                <a:cs typeface="Times New Roman" panose="02020603050405020304" pitchFamily="18" charset="0"/>
              </a:rPr>
              <a:t>, Ulica cara </a:t>
            </a:r>
            <a:r>
              <a:rPr lang="hr-HR" dirty="0" err="1" smtClean="0">
                <a:latin typeface="Times New Roman" panose="02020603050405020304" pitchFamily="18" charset="0"/>
                <a:cs typeface="Times New Roman" panose="02020603050405020304" pitchFamily="18" charset="0"/>
              </a:rPr>
              <a:t>Hadrijana</a:t>
            </a:r>
            <a:r>
              <a:rPr lang="hr-HR" dirty="0" smtClean="0">
                <a:latin typeface="Times New Roman" panose="02020603050405020304" pitchFamily="18" charset="0"/>
                <a:cs typeface="Times New Roman" panose="02020603050405020304" pitchFamily="18" charset="0"/>
              </a:rPr>
              <a:t> 8/A, 31000 Osijek, Croatia</a:t>
            </a:r>
          </a:p>
          <a:p>
            <a:pPr eaLnBrk="1" hangingPunct="1"/>
            <a:endParaRPr lang="hr-HR" altLang="sr-Latn-RS" sz="2000" dirty="0">
              <a:latin typeface="Times New Roman" panose="02020603050405020304" pitchFamily="18" charset="0"/>
              <a:cs typeface="Times New Roman" panose="02020603050405020304" pitchFamily="18" charset="0"/>
            </a:endParaRPr>
          </a:p>
          <a:p>
            <a:pPr algn="l" eaLnBrk="1" hangingPunct="1"/>
            <a:r>
              <a:rPr lang="it-IT" sz="1400" dirty="0" smtClean="0">
                <a:latin typeface="Times New Roman" panose="02020603050405020304" pitchFamily="18" charset="0"/>
                <a:cs typeface="Times New Roman" panose="02020603050405020304" pitchFamily="18" charset="0"/>
              </a:rPr>
              <a:t>*</a:t>
            </a:r>
            <a:r>
              <a:rPr lang="hr-HR" sz="1400" dirty="0" err="1" smtClean="0">
                <a:latin typeface="Times New Roman" panose="02020603050405020304" pitchFamily="18" charset="0"/>
                <a:cs typeface="Times New Roman" panose="02020603050405020304" pitchFamily="18" charset="0"/>
              </a:rPr>
              <a:t>corresponding</a:t>
            </a:r>
            <a:r>
              <a:rPr lang="hr-HR" sz="1400" dirty="0" smtClean="0">
                <a:latin typeface="Times New Roman" panose="02020603050405020304" pitchFamily="18" charset="0"/>
                <a:cs typeface="Times New Roman" panose="02020603050405020304" pitchFamily="18" charset="0"/>
              </a:rPr>
              <a:t> </a:t>
            </a:r>
            <a:r>
              <a:rPr lang="hr-HR" sz="1400" dirty="0" err="1" smtClean="0">
                <a:latin typeface="Times New Roman" panose="02020603050405020304" pitchFamily="18" charset="0"/>
                <a:cs typeface="Times New Roman" panose="02020603050405020304" pitchFamily="18" charset="0"/>
              </a:rPr>
              <a:t>author</a:t>
            </a:r>
            <a:r>
              <a:rPr lang="hr-HR" sz="1400" dirty="0" smtClean="0">
                <a:latin typeface="Times New Roman" panose="02020603050405020304" pitchFamily="18" charset="0"/>
                <a:cs typeface="Times New Roman" panose="02020603050405020304" pitchFamily="18" charset="0"/>
              </a:rPr>
              <a:t>: aamic@kemija.unios.hr</a:t>
            </a:r>
            <a:endParaRPr lang="en-US" altLang="sr-Latn-RS" sz="1400" dirty="0" smtClean="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1797"/>
          <a:stretch/>
        </p:blipFill>
        <p:spPr>
          <a:xfrm>
            <a:off x="0" y="0"/>
            <a:ext cx="9144000" cy="2204864"/>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80757" b="-1189"/>
          <a:stretch/>
        </p:blipFill>
        <p:spPr>
          <a:xfrm>
            <a:off x="0" y="6309320"/>
            <a:ext cx="9180512" cy="5760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45" descr="Slika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43" r="6543" b="39014"/>
          <a:stretch/>
        </p:blipFill>
        <p:spPr bwMode="auto">
          <a:xfrm>
            <a:off x="3347864" y="4442326"/>
            <a:ext cx="3633611" cy="160254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11"/>
          <p:cNvSpPr txBox="1">
            <a:spLocks/>
          </p:cNvSpPr>
          <p:nvPr/>
        </p:nvSpPr>
        <p:spPr bwMode="auto">
          <a:xfrm>
            <a:off x="467544" y="281332"/>
            <a:ext cx="79930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hr-HR" altLang="sr-Latn-RS" sz="2800" dirty="0" smtClean="0">
                <a:latin typeface="Times New Roman" panose="02020603050405020304" pitchFamily="18" charset="0"/>
                <a:cs typeface="Times New Roman" panose="02020603050405020304" pitchFamily="18" charset="0"/>
              </a:rPr>
              <a:t>Single </a:t>
            </a:r>
            <a:r>
              <a:rPr lang="hr-HR" altLang="sr-Latn-RS" sz="2800" dirty="0" err="1" smtClean="0">
                <a:latin typeface="Times New Roman" panose="02020603050405020304" pitchFamily="18" charset="0"/>
                <a:cs typeface="Times New Roman" panose="02020603050405020304" pitchFamily="18" charset="0"/>
              </a:rPr>
              <a:t>e</a:t>
            </a:r>
            <a:r>
              <a:rPr lang="hr-HR" altLang="sr-Latn-RS" sz="2800" dirty="0" err="1" smtClean="0">
                <a:latin typeface="Times New Roman" panose="02020603050405020304" pitchFamily="18" charset="0"/>
                <a:cs typeface="Times New Roman" panose="02020603050405020304" pitchFamily="18" charset="0"/>
              </a:rPr>
              <a:t>lectron</a:t>
            </a:r>
            <a:r>
              <a:rPr lang="hr-HR" altLang="sr-Latn-RS" sz="2800" dirty="0" smtClean="0">
                <a:latin typeface="Times New Roman" panose="02020603050405020304" pitchFamily="18" charset="0"/>
                <a:cs typeface="Times New Roman" panose="02020603050405020304" pitchFamily="18" charset="0"/>
              </a:rPr>
              <a:t> </a:t>
            </a:r>
            <a:r>
              <a:rPr lang="hr-HR" altLang="sr-Latn-RS" sz="2800" dirty="0" err="1" smtClean="0">
                <a:latin typeface="Times New Roman" panose="02020603050405020304" pitchFamily="18" charset="0"/>
                <a:cs typeface="Times New Roman" panose="02020603050405020304" pitchFamily="18" charset="0"/>
              </a:rPr>
              <a:t>tranfer</a:t>
            </a:r>
            <a:r>
              <a:rPr lang="hr-HR" altLang="sr-Latn-RS" sz="2800" dirty="0" smtClean="0">
                <a:latin typeface="Times New Roman" panose="02020603050405020304" pitchFamily="18" charset="0"/>
                <a:cs typeface="Times New Roman" panose="02020603050405020304" pitchFamily="18" charset="0"/>
              </a:rPr>
              <a:t> </a:t>
            </a:r>
            <a:r>
              <a:rPr lang="hr-HR" altLang="sr-Latn-RS" sz="2800" dirty="0" err="1" smtClean="0">
                <a:latin typeface="Times New Roman" panose="02020603050405020304" pitchFamily="18" charset="0"/>
                <a:cs typeface="Times New Roman" panose="02020603050405020304" pitchFamily="18" charset="0"/>
              </a:rPr>
              <a:t>followed</a:t>
            </a:r>
            <a:r>
              <a:rPr lang="hr-HR" altLang="sr-Latn-RS" sz="2800" dirty="0" smtClean="0">
                <a:latin typeface="Times New Roman" panose="02020603050405020304" pitchFamily="18" charset="0"/>
                <a:cs typeface="Times New Roman" panose="02020603050405020304" pitchFamily="18" charset="0"/>
              </a:rPr>
              <a:t> </a:t>
            </a:r>
            <a:r>
              <a:rPr lang="hr-HR" altLang="sr-Latn-RS" sz="2800" dirty="0" err="1" smtClean="0">
                <a:latin typeface="Times New Roman" panose="02020603050405020304" pitchFamily="18" charset="0"/>
                <a:cs typeface="Times New Roman" panose="02020603050405020304" pitchFamily="18" charset="0"/>
              </a:rPr>
              <a:t>by</a:t>
            </a:r>
            <a:r>
              <a:rPr lang="hr-HR" altLang="sr-Latn-RS" sz="2800" dirty="0" smtClean="0">
                <a:latin typeface="Times New Roman" panose="02020603050405020304" pitchFamily="18" charset="0"/>
                <a:cs typeface="Times New Roman" panose="02020603050405020304" pitchFamily="18" charset="0"/>
              </a:rPr>
              <a:t> proton transfer </a:t>
            </a:r>
            <a:r>
              <a:rPr lang="en-US" altLang="sr-Latn-RS" sz="2800" dirty="0" smtClean="0">
                <a:latin typeface="Times New Roman" panose="02020603050405020304" pitchFamily="18" charset="0"/>
                <a:cs typeface="Times New Roman" panose="02020603050405020304" pitchFamily="18" charset="0"/>
              </a:rPr>
              <a:t>(</a:t>
            </a:r>
            <a:r>
              <a:rPr lang="hr-HR" altLang="sr-Latn-RS" sz="2800" dirty="0" smtClean="0">
                <a:latin typeface="Times New Roman" panose="02020603050405020304" pitchFamily="18" charset="0"/>
                <a:cs typeface="Times New Roman" panose="02020603050405020304" pitchFamily="18" charset="0"/>
              </a:rPr>
              <a:t>S</a:t>
            </a:r>
            <a:r>
              <a:rPr lang="en-US" altLang="sr-Latn-RS" sz="2800" dirty="0" smtClean="0">
                <a:latin typeface="Times New Roman" panose="02020603050405020304" pitchFamily="18" charset="0"/>
                <a:cs typeface="Times New Roman" panose="02020603050405020304" pitchFamily="18" charset="0"/>
              </a:rPr>
              <a:t>ET</a:t>
            </a:r>
            <a:r>
              <a:rPr lang="hr-HR" altLang="sr-Latn-RS" sz="2800" dirty="0" smtClean="0">
                <a:latin typeface="Times New Roman" panose="02020603050405020304" pitchFamily="18" charset="0"/>
                <a:cs typeface="Times New Roman" panose="02020603050405020304" pitchFamily="18" charset="0"/>
              </a:rPr>
              <a:t>-PT</a:t>
            </a:r>
            <a:r>
              <a:rPr lang="en-US" altLang="sr-Latn-RS" sz="2800" dirty="0" smtClean="0">
                <a:latin typeface="Times New Roman" panose="02020603050405020304" pitchFamily="18" charset="0"/>
                <a:cs typeface="Times New Roman" panose="02020603050405020304" pitchFamily="18" charset="0"/>
              </a:rPr>
              <a:t>)</a:t>
            </a:r>
            <a:endParaRPr lang="hr-HR" altLang="sr-Latn-R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619672" y="4321893"/>
            <a:ext cx="2160239" cy="461665"/>
          </a:xfrm>
          <a:prstGeom prst="rect">
            <a:avLst/>
          </a:prstGeom>
          <a:noFill/>
        </p:spPr>
        <p:txBody>
          <a:bodyPr wrap="square" rtlCol="0">
            <a:spAutoFit/>
          </a:bodyPr>
          <a:lstStyle/>
          <a:p>
            <a:r>
              <a:rPr lang="hr-HR" sz="2400" dirty="0" err="1" smtClean="0">
                <a:latin typeface="Times New Roman" panose="02020603050405020304" pitchFamily="18" charset="0"/>
                <a:cs typeface="Times New Roman" panose="02020603050405020304" pitchFamily="18" charset="0"/>
              </a:rPr>
              <a:t>Formulae</a:t>
            </a:r>
            <a:r>
              <a:rPr lang="hr-HR"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3" name="Rectangle 104"/>
          <p:cNvSpPr txBox="1">
            <a:spLocks/>
          </p:cNvSpPr>
          <p:nvPr/>
        </p:nvSpPr>
        <p:spPr bwMode="auto">
          <a:xfrm>
            <a:off x="611560" y="6165304"/>
            <a:ext cx="829151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Arial" panose="020B0604020202020204" pitchFamily="34" charset="0"/>
                <a:cs typeface="Arial" panose="020B0604020202020204" pitchFamily="34" charset="0"/>
              </a:defRPr>
            </a:lvl1pPr>
            <a:lvl2pPr marL="639763" indent="-273050">
              <a:defRPr>
                <a:solidFill>
                  <a:schemeClr val="tx1"/>
                </a:solidFill>
                <a:latin typeface="Arial" panose="020B0604020202020204" pitchFamily="34" charset="0"/>
                <a:cs typeface="Arial" panose="020B0604020202020204" pitchFamily="34" charset="0"/>
              </a:defRPr>
            </a:lvl2pPr>
            <a:lvl3pPr indent="-182563">
              <a:defRPr>
                <a:solidFill>
                  <a:schemeClr val="tx1"/>
                </a:solidFill>
                <a:latin typeface="Arial" panose="020B0604020202020204" pitchFamily="34" charset="0"/>
                <a:cs typeface="Arial" panose="020B0604020202020204" pitchFamily="34" charset="0"/>
              </a:defRPr>
            </a:lvl3pPr>
            <a:lvl4pPr marL="1187450" indent="-182563">
              <a:defRPr>
                <a:solidFill>
                  <a:schemeClr val="tx1"/>
                </a:solidFill>
                <a:latin typeface="Arial" panose="020B0604020202020204" pitchFamily="34" charset="0"/>
                <a:cs typeface="Arial" panose="020B0604020202020204" pitchFamily="34" charset="0"/>
              </a:defRPr>
            </a:lvl4pPr>
            <a:lvl5pPr marL="1462088" indent="-182563">
              <a:defRPr>
                <a:solidFill>
                  <a:schemeClr val="tx1"/>
                </a:solidFill>
                <a:latin typeface="Arial" panose="020B0604020202020204" pitchFamily="34" charset="0"/>
                <a:cs typeface="Arial" panose="020B0604020202020204" pitchFamily="34" charset="0"/>
              </a:defRPr>
            </a:lvl5pPr>
            <a:lvl6pPr marL="1919288" indent="-182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376488" indent="-182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833688" indent="-182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290888" indent="-182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600"/>
              </a:spcBef>
              <a:buClr>
                <a:schemeClr val="tx1"/>
              </a:buClr>
              <a:buSzPct val="70000"/>
              <a:buFont typeface="Arial" panose="020B0604020202020204" pitchFamily="34" charset="0"/>
              <a:buChar char="•"/>
            </a:pPr>
            <a:r>
              <a:rPr lang="en-US" altLang="sr-Latn-RS" sz="2400" dirty="0" smtClean="0">
                <a:latin typeface="Times New Roman" panose="02020603050405020304" pitchFamily="18" charset="0"/>
                <a:cs typeface="Times New Roman" panose="02020603050405020304" pitchFamily="18" charset="0"/>
              </a:rPr>
              <a:t>preferred reaction pathway → </a:t>
            </a:r>
            <a:r>
              <a:rPr lang="en-US" altLang="sr-Latn-RS" sz="2400" dirty="0" err="1" smtClean="0">
                <a:latin typeface="Times New Roman" panose="02020603050405020304" pitchFamily="18" charset="0"/>
                <a:cs typeface="Times New Roman" panose="02020603050405020304" pitchFamily="18" charset="0"/>
              </a:rPr>
              <a:t>lowe</a:t>
            </a:r>
            <a:r>
              <a:rPr lang="hr-HR" altLang="sr-Latn-RS" sz="2400" dirty="0" smtClean="0">
                <a:latin typeface="Times New Roman" panose="02020603050405020304" pitchFamily="18" charset="0"/>
                <a:cs typeface="Times New Roman" panose="02020603050405020304" pitchFamily="18" charset="0"/>
              </a:rPr>
              <a:t>st </a:t>
            </a:r>
            <a:r>
              <a:rPr lang="hr-HR" altLang="sr-Latn-RS" sz="2400" dirty="0" err="1" smtClean="0">
                <a:latin typeface="Times New Roman" panose="02020603050405020304" pitchFamily="18" charset="0"/>
                <a:cs typeface="Times New Roman" panose="02020603050405020304" pitchFamily="18" charset="0"/>
              </a:rPr>
              <a:t>value</a:t>
            </a:r>
            <a:r>
              <a:rPr lang="hr-HR" altLang="sr-Latn-RS" sz="2400" dirty="0" smtClean="0">
                <a:latin typeface="Times New Roman" panose="02020603050405020304" pitchFamily="18" charset="0"/>
                <a:cs typeface="Times New Roman" panose="02020603050405020304" pitchFamily="18" charset="0"/>
              </a:rPr>
              <a:t> </a:t>
            </a:r>
            <a:r>
              <a:rPr lang="hr-HR" altLang="sr-Latn-RS" sz="2400" dirty="0" err="1" smtClean="0">
                <a:latin typeface="Times New Roman" panose="02020603050405020304" pitchFamily="18" charset="0"/>
                <a:cs typeface="Times New Roman" panose="02020603050405020304" pitchFamily="18" charset="0"/>
              </a:rPr>
              <a:t>of</a:t>
            </a:r>
            <a:r>
              <a:rPr lang="en-US" altLang="sr-Latn-RS" sz="2400" dirty="0" smtClean="0">
                <a:latin typeface="Times New Roman" panose="02020603050405020304" pitchFamily="18" charset="0"/>
                <a:cs typeface="Times New Roman" panose="02020603050405020304" pitchFamily="18" charset="0"/>
              </a:rPr>
              <a:t> reaction enthalpy</a:t>
            </a:r>
          </a:p>
          <a:p>
            <a:pPr eaLnBrk="1" hangingPunct="1">
              <a:spcBef>
                <a:spcPts val="600"/>
              </a:spcBef>
              <a:buClr>
                <a:schemeClr val="tx1"/>
              </a:buClr>
              <a:buSzPct val="70000"/>
              <a:buFont typeface="Arial" panose="020B0604020202020204" pitchFamily="34" charset="0"/>
              <a:buChar char="•"/>
            </a:pPr>
            <a:endParaRPr lang="en-US" altLang="sr-Latn-RS" sz="2400" dirty="0">
              <a:latin typeface="Times New Roman" panose="02020603050405020304" pitchFamily="18" charset="0"/>
              <a:cs typeface="Times New Roman" panose="02020603050405020304" pitchFamily="18" charset="0"/>
            </a:endParaRPr>
          </a:p>
        </p:txBody>
      </p:sp>
      <p:sp>
        <p:nvSpPr>
          <p:cNvPr id="15" name="Rounded Rectangle 14"/>
          <p:cNvSpPr/>
          <p:nvPr/>
        </p:nvSpPr>
        <p:spPr>
          <a:xfrm>
            <a:off x="1475656" y="4297786"/>
            <a:ext cx="5760640" cy="18675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Rectangle 2"/>
          <p:cNvSpPr/>
          <p:nvPr/>
        </p:nvSpPr>
        <p:spPr>
          <a:xfrm>
            <a:off x="624230" y="1030632"/>
            <a:ext cx="7980218" cy="3046988"/>
          </a:xfrm>
          <a:prstGeom prst="rect">
            <a:avLst/>
          </a:prstGeom>
        </p:spPr>
        <p:txBody>
          <a:bodyPr wrap="square">
            <a:spAutoFit/>
          </a:bodyPr>
          <a:lstStyle/>
          <a:p>
            <a:pPr marL="342900" indent="-342900" eaLnBrk="1" hangingPunct="1">
              <a:buFont typeface="Arial" panose="020B0604020202020204" pitchFamily="34" charset="0"/>
              <a:buChar char="•"/>
              <a:defRPr/>
            </a:pPr>
            <a:r>
              <a:rPr lang="en-US" altLang="sr-Latn-RS" sz="2400" dirty="0" smtClean="0">
                <a:latin typeface="Times New Roman" panose="02020603050405020304" pitchFamily="18" charset="0"/>
                <a:cs typeface="Times New Roman" panose="02020603050405020304" pitchFamily="18" charset="0"/>
              </a:rPr>
              <a:t>Single electron </a:t>
            </a:r>
            <a:r>
              <a:rPr lang="en-US" altLang="sr-Latn-RS" sz="2400" dirty="0" err="1" smtClean="0">
                <a:latin typeface="Times New Roman" panose="02020603050405020304" pitchFamily="18" charset="0"/>
                <a:cs typeface="Times New Roman" panose="02020603050405020304" pitchFamily="18" charset="0"/>
              </a:rPr>
              <a:t>tran</a:t>
            </a:r>
            <a:r>
              <a:rPr lang="hr-HR" altLang="sr-Latn-RS" sz="2400" dirty="0" smtClean="0">
                <a:latin typeface="Times New Roman" panose="02020603050405020304" pitchFamily="18" charset="0"/>
                <a:cs typeface="Times New Roman" panose="02020603050405020304" pitchFamily="18" charset="0"/>
              </a:rPr>
              <a:t>s</a:t>
            </a:r>
            <a:r>
              <a:rPr lang="en-US" altLang="sr-Latn-RS" sz="2400" dirty="0" err="1" smtClean="0">
                <a:latin typeface="Times New Roman" panose="02020603050405020304" pitchFamily="18" charset="0"/>
                <a:cs typeface="Times New Roman" panose="02020603050405020304" pitchFamily="18" charset="0"/>
              </a:rPr>
              <a:t>fer</a:t>
            </a:r>
            <a:r>
              <a:rPr lang="en-US" altLang="sr-Latn-RS" sz="2400" dirty="0" smtClean="0">
                <a:latin typeface="Times New Roman" panose="02020603050405020304" pitchFamily="18" charset="0"/>
                <a:cs typeface="Times New Roman" panose="02020603050405020304" pitchFamily="18" charset="0"/>
              </a:rPr>
              <a:t> followed by proton transfer (SET-PT) mechanism </a:t>
            </a:r>
            <a:r>
              <a:rPr lang="en-US" sz="2400" dirty="0" smtClean="0">
                <a:latin typeface="Times New Roman" panose="02020603050405020304" pitchFamily="18" charset="0"/>
                <a:cs typeface="Times New Roman" panose="02020603050405020304" pitchFamily="18" charset="0"/>
              </a:rPr>
              <a:t>occurs in two step sand it involves </a:t>
            </a:r>
            <a:r>
              <a:rPr lang="en-US" sz="2400" dirty="0" err="1" smtClean="0">
                <a:latin typeface="Times New Roman" panose="02020603050405020304" pitchFamily="18" charset="0"/>
                <a:cs typeface="Times New Roman" panose="02020603050405020304" pitchFamily="18" charset="0"/>
              </a:rPr>
              <a:t>heterolytic</a:t>
            </a:r>
            <a:r>
              <a:rPr lang="en-US" sz="2400" dirty="0" smtClean="0">
                <a:latin typeface="Times New Roman" panose="02020603050405020304" pitchFamily="18" charset="0"/>
                <a:cs typeface="Times New Roman" panose="02020603050405020304" pitchFamily="18" charset="0"/>
              </a:rPr>
              <a:t> bond cleavage. </a:t>
            </a:r>
          </a:p>
          <a:p>
            <a:pPr marL="342900" indent="-342900" eaLnBrk="1" hangingPunct="1">
              <a:buFont typeface="Arial" panose="020B0604020202020204" pitchFamily="34" charset="0"/>
              <a:buChar char="•"/>
              <a:defRPr/>
            </a:pPr>
            <a:r>
              <a:rPr lang="en-US" sz="2400" dirty="0" smtClean="0">
                <a:latin typeface="Times New Roman" panose="02020603050405020304" pitchFamily="18" charset="0"/>
                <a:cs typeface="Times New Roman" panose="02020603050405020304" pitchFamily="18" charset="0"/>
              </a:rPr>
              <a:t>Because there is charge separation, this mechanism is preferred in polar medium. </a:t>
            </a:r>
          </a:p>
          <a:p>
            <a:pPr marL="342900" indent="-342900" eaLnBrk="1" hangingPunct="1">
              <a:buFont typeface="Arial" panose="020B0604020202020204" pitchFamily="34" charset="0"/>
              <a:buChar char="•"/>
              <a:defRPr/>
            </a:pPr>
            <a:r>
              <a:rPr lang="en-US" sz="2400" dirty="0" smtClean="0">
                <a:latin typeface="Times New Roman" panose="02020603050405020304" pitchFamily="18" charset="0"/>
                <a:cs typeface="Times New Roman" panose="02020603050405020304" pitchFamily="18" charset="0"/>
              </a:rPr>
              <a:t>First step of this mechanism is characterized by </a:t>
            </a:r>
            <a:r>
              <a:rPr lang="en-US" altLang="sr-Latn-RS" sz="2400" dirty="0" smtClean="0">
                <a:latin typeface="Times New Roman" panose="02020603050405020304" pitchFamily="18" charset="0"/>
                <a:cs typeface="Times New Roman" panose="02020603050405020304" pitchFamily="18" charset="0"/>
              </a:rPr>
              <a:t>ionization potential (</a:t>
            </a:r>
            <a:r>
              <a:rPr lang="en-US" altLang="sr-Latn-RS" sz="2400" dirty="0" smtClean="0">
                <a:solidFill>
                  <a:srgbClr val="FF0000"/>
                </a:solidFill>
                <a:latin typeface="Times New Roman" panose="02020603050405020304" pitchFamily="18" charset="0"/>
                <a:cs typeface="Times New Roman" panose="02020603050405020304" pitchFamily="18" charset="0"/>
              </a:rPr>
              <a:t>IP</a:t>
            </a:r>
            <a:r>
              <a:rPr lang="en-US" altLang="sr-Latn-RS" sz="2400" dirty="0" smtClean="0">
                <a:latin typeface="Times New Roman" panose="02020603050405020304" pitchFamily="18" charset="0"/>
                <a:cs typeface="Times New Roman" panose="02020603050405020304" pitchFamily="18" charset="0"/>
              </a:rPr>
              <a:t>), and second step is characterized by proton dissociation enthalpy (</a:t>
            </a:r>
            <a:r>
              <a:rPr lang="en-US" altLang="sr-Latn-RS" sz="2400" dirty="0" smtClean="0">
                <a:solidFill>
                  <a:srgbClr val="FF0000"/>
                </a:solidFill>
                <a:latin typeface="Times New Roman" panose="02020603050405020304" pitchFamily="18" charset="0"/>
                <a:cs typeface="Times New Roman" panose="02020603050405020304" pitchFamily="18" charset="0"/>
              </a:rPr>
              <a:t>PDE</a:t>
            </a:r>
            <a:r>
              <a:rPr lang="en-US" altLang="sr-Latn-RS" sz="2400" dirty="0" smtClean="0">
                <a:latin typeface="Times New Roman" panose="02020603050405020304" pitchFamily="18" charset="0"/>
                <a:cs typeface="Times New Roman" panose="02020603050405020304" pitchFamily="18" charset="0"/>
              </a:rPr>
              <a:t>).</a:t>
            </a:r>
            <a:endParaRPr lang="en-US" altLang="sr-Latn-R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3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3"/>
          <p:cNvSpPr txBox="1">
            <a:spLocks/>
          </p:cNvSpPr>
          <p:nvPr/>
        </p:nvSpPr>
        <p:spPr bwMode="auto">
          <a:xfrm>
            <a:off x="628650" y="917848"/>
            <a:ext cx="814200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eaLnBrk="1" hangingPunct="1"/>
            <a:r>
              <a:rPr lang="en-US" altLang="sr-Latn-RS" sz="2000" b="1" dirty="0" smtClean="0">
                <a:latin typeface="Times New Roman" panose="02020603050405020304" pitchFamily="18" charset="0"/>
                <a:cs typeface="Times New Roman" panose="02020603050405020304" pitchFamily="18" charset="0"/>
              </a:rPr>
              <a:t>Table </a:t>
            </a:r>
            <a:r>
              <a:rPr lang="hr-HR" altLang="sr-Latn-RS" sz="2000" b="1" dirty="0" smtClean="0">
                <a:latin typeface="Times New Roman" panose="02020603050405020304" pitchFamily="18" charset="0"/>
                <a:cs typeface="Times New Roman" panose="02020603050405020304" pitchFamily="18" charset="0"/>
              </a:rPr>
              <a:t>1</a:t>
            </a:r>
            <a:r>
              <a:rPr lang="en-US" altLang="sr-Latn-RS" sz="2000" b="1" dirty="0" smtClean="0">
                <a:latin typeface="Times New Roman" panose="02020603050405020304" pitchFamily="18" charset="0"/>
                <a:cs typeface="Times New Roman" panose="02020603050405020304" pitchFamily="18" charset="0"/>
              </a:rPr>
              <a:t>.</a:t>
            </a:r>
            <a:r>
              <a:rPr lang="en-US" altLang="sr-Latn-RS" sz="2000" dirty="0" smtClean="0">
                <a:latin typeface="Times New Roman" panose="02020603050405020304" pitchFamily="18" charset="0"/>
                <a:cs typeface="Times New Roman" panose="02020603050405020304" pitchFamily="18" charset="0"/>
              </a:rPr>
              <a:t> </a:t>
            </a:r>
            <a:r>
              <a:rPr lang="hr-HR" altLang="sr-Latn-RS" sz="2000" dirty="0" smtClean="0">
                <a:latin typeface="Times New Roman" panose="02020603050405020304" pitchFamily="18" charset="0"/>
                <a:cs typeface="Times New Roman" panose="02020603050405020304" pitchFamily="18" charset="0"/>
              </a:rPr>
              <a:t>MOPAC</a:t>
            </a:r>
            <a:r>
              <a:rPr lang="en-US" altLang="sr-Latn-RS" sz="2000" dirty="0" smtClean="0">
                <a:latin typeface="Times New Roman" panose="02020603050405020304" pitchFamily="18" charset="0"/>
                <a:cs typeface="Times New Roman" panose="02020603050405020304" pitchFamily="18" charset="0"/>
              </a:rPr>
              <a:t> PM7 reaction enthalpies (k</a:t>
            </a:r>
            <a:r>
              <a:rPr lang="hr-HR" altLang="sr-Latn-RS" sz="2000" dirty="0" smtClean="0">
                <a:latin typeface="Times New Roman" panose="02020603050405020304" pitchFamily="18" charset="0"/>
                <a:cs typeface="Times New Roman" panose="02020603050405020304" pitchFamily="18" charset="0"/>
              </a:rPr>
              <a:t>cal</a:t>
            </a:r>
            <a:r>
              <a:rPr lang="en-US" altLang="sr-Latn-RS" sz="2000" dirty="0" smtClean="0">
                <a:latin typeface="Times New Roman" panose="02020603050405020304" pitchFamily="18" charset="0"/>
                <a:cs typeface="Times New Roman" panose="02020603050405020304" pitchFamily="18" charset="0"/>
              </a:rPr>
              <a:t>/</a:t>
            </a:r>
            <a:r>
              <a:rPr lang="en-US" altLang="sr-Latn-RS" sz="2000" dirty="0" err="1" smtClean="0">
                <a:latin typeface="Times New Roman" panose="02020603050405020304" pitchFamily="18" charset="0"/>
                <a:cs typeface="Times New Roman" panose="02020603050405020304" pitchFamily="18" charset="0"/>
              </a:rPr>
              <a:t>mol</a:t>
            </a:r>
            <a:r>
              <a:rPr lang="en-US" altLang="sr-Latn-RS" sz="2000" dirty="0" smtClean="0">
                <a:latin typeface="Times New Roman" panose="02020603050405020304" pitchFamily="18" charset="0"/>
                <a:cs typeface="Times New Roman" panose="02020603050405020304" pitchFamily="18" charset="0"/>
              </a:rPr>
              <a:t>) for HAT and ET</a:t>
            </a:r>
            <a:r>
              <a:rPr lang="hr-HR" altLang="sr-Latn-RS" sz="2000" dirty="0" smtClean="0">
                <a:latin typeface="Times New Roman" panose="02020603050405020304" pitchFamily="18" charset="0"/>
                <a:cs typeface="Times New Roman" panose="02020603050405020304" pitchFamily="18" charset="0"/>
              </a:rPr>
              <a:t>-PT for </a:t>
            </a:r>
            <a:r>
              <a:rPr lang="hr-HR" altLang="sr-Latn-RS" sz="2000" dirty="0" err="1" smtClean="0">
                <a:latin typeface="Times New Roman" panose="02020603050405020304" pitchFamily="18" charset="0"/>
                <a:cs typeface="Times New Roman" panose="02020603050405020304" pitchFamily="18" charset="0"/>
              </a:rPr>
              <a:t>studied</a:t>
            </a:r>
            <a:r>
              <a:rPr lang="hr-HR" altLang="sr-Latn-RS" sz="2000" dirty="0" smtClean="0">
                <a:latin typeface="Times New Roman" panose="02020603050405020304" pitchFamily="18" charset="0"/>
                <a:cs typeface="Times New Roman" panose="02020603050405020304" pitchFamily="18" charset="0"/>
              </a:rPr>
              <a:t> </a:t>
            </a:r>
            <a:r>
              <a:rPr lang="hr-HR" altLang="sr-Latn-RS" sz="2000" dirty="0" err="1" smtClean="0">
                <a:latin typeface="Times New Roman" panose="02020603050405020304" pitchFamily="18" charset="0"/>
                <a:cs typeface="Times New Roman" panose="02020603050405020304" pitchFamily="18" charset="0"/>
              </a:rPr>
              <a:t>Schiff</a:t>
            </a:r>
            <a:r>
              <a:rPr lang="hr-HR" altLang="sr-Latn-RS" sz="2000" dirty="0" smtClean="0">
                <a:latin typeface="Times New Roman" panose="02020603050405020304" pitchFamily="18" charset="0"/>
                <a:cs typeface="Times New Roman" panose="02020603050405020304" pitchFamily="18" charset="0"/>
              </a:rPr>
              <a:t> </a:t>
            </a:r>
            <a:r>
              <a:rPr lang="hr-HR" altLang="sr-Latn-RS" sz="2000" dirty="0" err="1" smtClean="0">
                <a:latin typeface="Times New Roman" panose="02020603050405020304" pitchFamily="18" charset="0"/>
                <a:cs typeface="Times New Roman" panose="02020603050405020304" pitchFamily="18" charset="0"/>
              </a:rPr>
              <a:t>bases</a:t>
            </a:r>
            <a:r>
              <a:rPr lang="en-US" altLang="sr-Latn-RS" sz="2000" dirty="0" smtClean="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844824"/>
            <a:ext cx="5242370" cy="4766571"/>
          </a:xfrm>
          <a:prstGeom prst="rect">
            <a:avLst/>
          </a:prstGeom>
        </p:spPr>
      </p:pic>
      <p:sp>
        <p:nvSpPr>
          <p:cNvPr id="5" name="Title 1"/>
          <p:cNvSpPr txBox="1">
            <a:spLocks/>
          </p:cNvSpPr>
          <p:nvPr/>
        </p:nvSpPr>
        <p:spPr>
          <a:xfrm>
            <a:off x="628650" y="365125"/>
            <a:ext cx="7886700" cy="1325563"/>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hr-HR" sz="2800" dirty="0" err="1" smtClean="0">
                <a:latin typeface="Times New Roman" panose="02020603050405020304" pitchFamily="18" charset="0"/>
                <a:cs typeface="Times New Roman" panose="02020603050405020304" pitchFamily="18" charset="0"/>
              </a:rPr>
              <a:t>Results</a:t>
            </a:r>
            <a:r>
              <a:rPr lang="hr-HR" sz="2800" dirty="0" smtClean="0">
                <a:latin typeface="Times New Roman" panose="02020603050405020304" pitchFamily="18" charset="0"/>
                <a:cs typeface="Times New Roman" panose="02020603050405020304" pitchFamily="18" charset="0"/>
              </a:rPr>
              <a:t> </a:t>
            </a:r>
            <a:r>
              <a:rPr lang="hr-HR" sz="2800" dirty="0" err="1" smtClean="0">
                <a:latin typeface="Times New Roman" panose="02020603050405020304" pitchFamily="18" charset="0"/>
                <a:cs typeface="Times New Roman" panose="02020603050405020304" pitchFamily="18" charset="0"/>
              </a:rPr>
              <a:t>and</a:t>
            </a:r>
            <a:r>
              <a:rPr lang="hr-HR" sz="2800" dirty="0" smtClean="0">
                <a:latin typeface="Times New Roman" panose="02020603050405020304" pitchFamily="18" charset="0"/>
                <a:cs typeface="Times New Roman" panose="02020603050405020304" pitchFamily="18" charset="0"/>
              </a:rPr>
              <a:t> </a:t>
            </a:r>
            <a:r>
              <a:rPr lang="hr-HR" sz="2800" dirty="0" err="1">
                <a:latin typeface="Times New Roman" panose="02020603050405020304" pitchFamily="18" charset="0"/>
                <a:cs typeface="Times New Roman" panose="02020603050405020304" pitchFamily="18" charset="0"/>
              </a:rPr>
              <a:t>d</a:t>
            </a:r>
            <a:r>
              <a:rPr lang="hr-HR" sz="2800" dirty="0" err="1" smtClean="0">
                <a:latin typeface="Times New Roman" panose="02020603050405020304" pitchFamily="18" charset="0"/>
                <a:cs typeface="Times New Roman" panose="02020603050405020304" pitchFamily="18" charset="0"/>
              </a:rPr>
              <a:t>iscussion</a:t>
            </a:r>
            <a:endParaRPr lang="hr-HR"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5997946" y="2214984"/>
            <a:ext cx="2928671" cy="4062651"/>
          </a:xfrm>
          <a:prstGeom prst="rect">
            <a:avLst/>
          </a:prstGeom>
        </p:spPr>
        <p:txBody>
          <a:bodyPr wrap="square">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Results in Table 1. refer to </a:t>
            </a:r>
            <a:r>
              <a:rPr lang="en-US" altLang="sr-Latn-RS" dirty="0" smtClean="0">
                <a:latin typeface="Times New Roman" panose="02020603050405020304" pitchFamily="18" charset="0"/>
                <a:cs typeface="Times New Roman" panose="02020603050405020304" pitchFamily="18" charset="0"/>
              </a:rPr>
              <a:t>reaction enthalpies for HAT mechanism and first step of ET-PT mechanism for studied </a:t>
            </a:r>
            <a:r>
              <a:rPr lang="hr-HR" altLang="sr-Latn-RS" dirty="0" err="1">
                <a:latin typeface="Times New Roman" panose="02020603050405020304" pitchFamily="18" charset="0"/>
                <a:cs typeface="Times New Roman" panose="02020603050405020304" pitchFamily="18" charset="0"/>
              </a:rPr>
              <a:t>S</a:t>
            </a:r>
            <a:r>
              <a:rPr lang="en-US" altLang="sr-Latn-RS" dirty="0" err="1" smtClean="0">
                <a:latin typeface="Times New Roman" panose="02020603050405020304" pitchFamily="18" charset="0"/>
                <a:cs typeface="Times New Roman" panose="02020603050405020304" pitchFamily="18" charset="0"/>
              </a:rPr>
              <a:t>chiff</a:t>
            </a:r>
            <a:r>
              <a:rPr lang="en-US" altLang="sr-Latn-RS" dirty="0" smtClean="0">
                <a:latin typeface="Times New Roman" panose="02020603050405020304" pitchFamily="18" charset="0"/>
                <a:cs typeface="Times New Roman" panose="02020603050405020304" pitchFamily="18" charset="0"/>
              </a:rPr>
              <a:t> bases. </a:t>
            </a:r>
          </a:p>
          <a:p>
            <a:pPr marL="285750" indent="-285750">
              <a:buFont typeface="Arial" panose="020B0604020202020204" pitchFamily="34" charset="0"/>
              <a:buChar char="•"/>
            </a:pPr>
            <a:r>
              <a:rPr lang="en-US" altLang="sr-Latn-RS" dirty="0" smtClean="0">
                <a:latin typeface="Times New Roman" panose="02020603050405020304" pitchFamily="18" charset="0"/>
                <a:cs typeface="Times New Roman" panose="02020603050405020304" pitchFamily="18" charset="0"/>
              </a:rPr>
              <a:t>n-OH refers to number of OH</a:t>
            </a:r>
            <a:r>
              <a:rPr lang="en-US" dirty="0" smtClean="0">
                <a:latin typeface="Times New Roman" panose="02020603050405020304" pitchFamily="18" charset="0"/>
                <a:cs typeface="Times New Roman" panose="02020603050405020304" pitchFamily="18" charset="0"/>
              </a:rPr>
              <a:t>–</a:t>
            </a:r>
            <a:r>
              <a:rPr lang="en-US" altLang="sr-Latn-RS" dirty="0" smtClean="0">
                <a:latin typeface="Times New Roman" panose="02020603050405020304" pitchFamily="18" charset="0"/>
                <a:cs typeface="Times New Roman" panose="02020603050405020304" pitchFamily="18" charset="0"/>
              </a:rPr>
              <a:t> groups, n-vicinal-OH refers to the number of </a:t>
            </a:r>
            <a:r>
              <a:rPr lang="en-US" altLang="sr-Latn-RS" dirty="0" err="1" smtClean="0">
                <a:latin typeface="Times New Roman" panose="02020603050405020304" pitchFamily="18" charset="0"/>
                <a:cs typeface="Times New Roman" panose="02020603050405020304" pitchFamily="18" charset="0"/>
              </a:rPr>
              <a:t>vic</a:t>
            </a:r>
            <a:r>
              <a:rPr lang="hr-HR" altLang="sr-Latn-RS" dirty="0" smtClean="0">
                <a:latin typeface="Times New Roman" panose="02020603050405020304" pitchFamily="18" charset="0"/>
                <a:cs typeface="Times New Roman" panose="02020603050405020304" pitchFamily="18" charset="0"/>
              </a:rPr>
              <a:t>i</a:t>
            </a:r>
            <a:r>
              <a:rPr lang="en-US" altLang="sr-Latn-RS" dirty="0" err="1" smtClean="0">
                <a:latin typeface="Times New Roman" panose="02020603050405020304" pitchFamily="18" charset="0"/>
                <a:cs typeface="Times New Roman" panose="02020603050405020304" pitchFamily="18" charset="0"/>
              </a:rPr>
              <a:t>nal</a:t>
            </a:r>
            <a:r>
              <a:rPr lang="en-US" altLang="sr-Latn-RS" dirty="0" smtClean="0">
                <a:latin typeface="Times New Roman" panose="02020603050405020304" pitchFamily="18" charset="0"/>
                <a:cs typeface="Times New Roman" panose="02020603050405020304" pitchFamily="18" charset="0"/>
              </a:rPr>
              <a:t> OH</a:t>
            </a:r>
            <a:r>
              <a:rPr lang="en-US" dirty="0" smtClean="0">
                <a:latin typeface="Times New Roman" panose="02020603050405020304" pitchFamily="18" charset="0"/>
                <a:cs typeface="Times New Roman" panose="02020603050405020304" pitchFamily="18" charset="0"/>
              </a:rPr>
              <a:t>–</a:t>
            </a:r>
            <a:r>
              <a:rPr lang="en-US" altLang="sr-Latn-RS" dirty="0" smtClean="0">
                <a:latin typeface="Times New Roman" panose="02020603050405020304" pitchFamily="18" charset="0"/>
                <a:cs typeface="Times New Roman" panose="02020603050405020304" pitchFamily="18" charset="0"/>
              </a:rPr>
              <a:t> groups, and n-NH refers to the number of NH</a:t>
            </a:r>
            <a:r>
              <a:rPr lang="en-US" dirty="0" smtClean="0">
                <a:latin typeface="Times New Roman" panose="02020603050405020304" pitchFamily="18" charset="0"/>
                <a:cs typeface="Times New Roman" panose="02020603050405020304" pitchFamily="18" charset="0"/>
              </a:rPr>
              <a:t>–</a:t>
            </a:r>
            <a:r>
              <a:rPr lang="en-US" altLang="sr-Latn-RS" dirty="0" smtClean="0">
                <a:latin typeface="Times New Roman" panose="02020603050405020304" pitchFamily="18" charset="0"/>
                <a:cs typeface="Times New Roman" panose="02020603050405020304" pitchFamily="18" charset="0"/>
              </a:rPr>
              <a:t> groups.</a:t>
            </a:r>
          </a:p>
          <a:p>
            <a:pPr marL="285750" indent="-285750">
              <a:buFont typeface="Arial" panose="020B0604020202020204" pitchFamily="34" charset="0"/>
              <a:buChar char="•"/>
            </a:pPr>
            <a:r>
              <a:rPr lang="en-US" altLang="sr-Latn-RS" dirty="0" smtClean="0">
                <a:latin typeface="Times New Roman" panose="02020603050405020304" pitchFamily="18" charset="0"/>
                <a:cs typeface="Times New Roman" panose="02020603050405020304" pitchFamily="18" charset="0"/>
              </a:rPr>
              <a:t>Calculated IP values are at least double higher than the BDE values.</a:t>
            </a:r>
            <a:endParaRPr lang="en-US" altLang="sr-Latn-R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0168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84580868"/>
              </p:ext>
            </p:extLst>
          </p:nvPr>
        </p:nvGraphicFramePr>
        <p:xfrm>
          <a:off x="1115616" y="2276872"/>
          <a:ext cx="6840760" cy="3017520"/>
        </p:xfrm>
        <a:graphic>
          <a:graphicData uri="http://schemas.openxmlformats.org/drawingml/2006/table">
            <a:tbl>
              <a:tblPr firstRow="1" firstCol="1" lastRow="1" lastCol="1" bandRow="1" bandCol="1">
                <a:tableStyleId>{5C22544A-7EE6-4342-B048-85BDC9FD1C3A}</a:tableStyleId>
              </a:tblPr>
              <a:tblGrid>
                <a:gridCol w="1736997">
                  <a:extLst>
                    <a:ext uri="{9D8B030D-6E8A-4147-A177-3AD203B41FA5}">
                      <a16:colId xmlns:a16="http://schemas.microsoft.com/office/drawing/2014/main" val="1792984131"/>
                    </a:ext>
                  </a:extLst>
                </a:gridCol>
                <a:gridCol w="639267">
                  <a:extLst>
                    <a:ext uri="{9D8B030D-6E8A-4147-A177-3AD203B41FA5}">
                      <a16:colId xmlns:a16="http://schemas.microsoft.com/office/drawing/2014/main" val="3913292765"/>
                    </a:ext>
                  </a:extLst>
                </a:gridCol>
                <a:gridCol w="1512168">
                  <a:extLst>
                    <a:ext uri="{9D8B030D-6E8A-4147-A177-3AD203B41FA5}">
                      <a16:colId xmlns:a16="http://schemas.microsoft.com/office/drawing/2014/main" val="1138179454"/>
                    </a:ext>
                  </a:extLst>
                </a:gridCol>
                <a:gridCol w="864096">
                  <a:extLst>
                    <a:ext uri="{9D8B030D-6E8A-4147-A177-3AD203B41FA5}">
                      <a16:colId xmlns:a16="http://schemas.microsoft.com/office/drawing/2014/main" val="789890833"/>
                    </a:ext>
                  </a:extLst>
                </a:gridCol>
                <a:gridCol w="1080120">
                  <a:extLst>
                    <a:ext uri="{9D8B030D-6E8A-4147-A177-3AD203B41FA5}">
                      <a16:colId xmlns:a16="http://schemas.microsoft.com/office/drawing/2014/main" val="324947498"/>
                    </a:ext>
                  </a:extLst>
                </a:gridCol>
                <a:gridCol w="1008112">
                  <a:extLst>
                    <a:ext uri="{9D8B030D-6E8A-4147-A177-3AD203B41FA5}">
                      <a16:colId xmlns:a16="http://schemas.microsoft.com/office/drawing/2014/main" val="3936935562"/>
                    </a:ext>
                  </a:extLst>
                </a:gridCol>
              </a:tblGrid>
              <a:tr h="58313">
                <a:tc>
                  <a:txBody>
                    <a:bodyPr/>
                    <a:lstStyle/>
                    <a:p>
                      <a:pPr algn="ctr">
                        <a:spcAft>
                          <a:spcPts val="0"/>
                        </a:spcAft>
                      </a:pPr>
                      <a:r>
                        <a:rPr lang="hr-HR" sz="1800" dirty="0" smtClean="0">
                          <a:effectLst/>
                          <a:latin typeface="Times New Roman" panose="02020603050405020304" pitchFamily="18" charset="0"/>
                          <a:cs typeface="Times New Roman" panose="02020603050405020304" pitchFamily="18" charset="0"/>
                        </a:rPr>
                        <a:t>COMPOUND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n-OH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dirty="0" smtClean="0">
                          <a:effectLst/>
                          <a:latin typeface="Times New Roman" panose="02020603050405020304" pitchFamily="18" charset="0"/>
                          <a:cs typeface="Times New Roman" panose="02020603050405020304" pitchFamily="18" charset="0"/>
                        </a:rPr>
                        <a:t>n-</a:t>
                      </a:r>
                      <a:r>
                        <a:rPr lang="hr-HR" sz="1800" dirty="0" err="1" smtClean="0">
                          <a:effectLst/>
                          <a:latin typeface="Times New Roman" panose="02020603050405020304" pitchFamily="18" charset="0"/>
                          <a:cs typeface="Times New Roman" panose="02020603050405020304" pitchFamily="18" charset="0"/>
                        </a:rPr>
                        <a:t>vicinal</a:t>
                      </a:r>
                      <a:r>
                        <a:rPr lang="hr-HR" sz="1800" dirty="0" smtClean="0">
                          <a:effectLst/>
                          <a:latin typeface="Times New Roman" panose="02020603050405020304" pitchFamily="18" charset="0"/>
                          <a:cs typeface="Times New Roman" panose="02020603050405020304" pitchFamily="18" charset="0"/>
                        </a:rPr>
                        <a:t> </a:t>
                      </a:r>
                      <a:r>
                        <a:rPr lang="hr-HR" sz="1800" dirty="0">
                          <a:effectLst/>
                          <a:latin typeface="Times New Roman" panose="02020603050405020304" pitchFamily="18" charset="0"/>
                          <a:cs typeface="Times New Roman" panose="02020603050405020304" pitchFamily="18" charset="0"/>
                        </a:rPr>
                        <a:t>OH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n-NH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dirty="0">
                          <a:effectLst/>
                          <a:latin typeface="Times New Roman" panose="02020603050405020304" pitchFamily="18" charset="0"/>
                          <a:cs typeface="Times New Roman" panose="02020603050405020304" pitchFamily="18" charset="0"/>
                        </a:rPr>
                        <a:t>BDE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IP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extLst>
                  <a:ext uri="{0D108BD9-81ED-4DB2-BD59-A6C34878D82A}">
                    <a16:rowId xmlns:a16="http://schemas.microsoft.com/office/drawing/2014/main" val="2788090101"/>
                  </a:ext>
                </a:extLst>
              </a:tr>
              <a:tr h="116672">
                <a:tc>
                  <a:txBody>
                    <a:bodyPr/>
                    <a:lstStyle/>
                    <a:p>
                      <a:pPr algn="ctr">
                        <a:spcAft>
                          <a:spcPts val="0"/>
                        </a:spcAft>
                      </a:pPr>
                      <a:r>
                        <a:rPr lang="hr-HR" sz="1800" dirty="0">
                          <a:effectLst/>
                          <a:latin typeface="Times New Roman" panose="02020603050405020304" pitchFamily="18" charset="0"/>
                          <a:cs typeface="Times New Roman" panose="02020603050405020304" pitchFamily="18" charset="0"/>
                        </a:rPr>
                        <a:t>27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291,1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766,0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extLst>
                  <a:ext uri="{0D108BD9-81ED-4DB2-BD59-A6C34878D82A}">
                    <a16:rowId xmlns:a16="http://schemas.microsoft.com/office/drawing/2014/main" val="3558053914"/>
                  </a:ext>
                </a:extLst>
              </a:tr>
              <a:tr h="116672">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28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285,3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753,7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extLst>
                  <a:ext uri="{0D108BD9-81ED-4DB2-BD59-A6C34878D82A}">
                    <a16:rowId xmlns:a16="http://schemas.microsoft.com/office/drawing/2014/main" val="3426243283"/>
                  </a:ext>
                </a:extLst>
              </a:tr>
              <a:tr h="116672">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29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324,2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740,2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extLst>
                  <a:ext uri="{0D108BD9-81ED-4DB2-BD59-A6C34878D82A}">
                    <a16:rowId xmlns:a16="http://schemas.microsoft.com/office/drawing/2014/main" val="1969297922"/>
                  </a:ext>
                </a:extLst>
              </a:tr>
              <a:tr h="116672">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30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275,5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753,7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extLst>
                  <a:ext uri="{0D108BD9-81ED-4DB2-BD59-A6C34878D82A}">
                    <a16:rowId xmlns:a16="http://schemas.microsoft.com/office/drawing/2014/main" val="1165034759"/>
                  </a:ext>
                </a:extLst>
              </a:tr>
              <a:tr h="116672">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31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305,2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731,3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extLst>
                  <a:ext uri="{0D108BD9-81ED-4DB2-BD59-A6C34878D82A}">
                    <a16:rowId xmlns:a16="http://schemas.microsoft.com/office/drawing/2014/main" val="1368999751"/>
                  </a:ext>
                </a:extLst>
              </a:tr>
              <a:tr h="116672">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32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358,4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804,3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extLst>
                  <a:ext uri="{0D108BD9-81ED-4DB2-BD59-A6C34878D82A}">
                    <a16:rowId xmlns:a16="http://schemas.microsoft.com/office/drawing/2014/main" val="3349570094"/>
                  </a:ext>
                </a:extLst>
              </a:tr>
              <a:tr h="116672">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33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314,0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761,3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extLst>
                  <a:ext uri="{0D108BD9-81ED-4DB2-BD59-A6C34878D82A}">
                    <a16:rowId xmlns:a16="http://schemas.microsoft.com/office/drawing/2014/main" val="53994015"/>
                  </a:ext>
                </a:extLst>
              </a:tr>
              <a:tr h="116672">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34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359,7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689,3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extLst>
                  <a:ext uri="{0D108BD9-81ED-4DB2-BD59-A6C34878D82A}">
                    <a16:rowId xmlns:a16="http://schemas.microsoft.com/office/drawing/2014/main" val="1331166187"/>
                  </a:ext>
                </a:extLst>
              </a:tr>
              <a:tr h="116672">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35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359,3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690,4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extLst>
                  <a:ext uri="{0D108BD9-81ED-4DB2-BD59-A6C34878D82A}">
                    <a16:rowId xmlns:a16="http://schemas.microsoft.com/office/drawing/2014/main" val="173970523"/>
                  </a:ext>
                </a:extLst>
              </a:tr>
              <a:tr h="116672">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36</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dirty="0">
                          <a:effectLst/>
                          <a:latin typeface="Times New Roman" panose="02020603050405020304" pitchFamily="18" charset="0"/>
                          <a:cs typeface="Times New Roman" panose="02020603050405020304" pitchFamily="18" charset="0"/>
                        </a:rPr>
                        <a:t>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358,9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dirty="0">
                          <a:effectLst/>
                          <a:latin typeface="Times New Roman" panose="02020603050405020304" pitchFamily="18" charset="0"/>
                          <a:cs typeface="Times New Roman" panose="02020603050405020304" pitchFamily="18" charset="0"/>
                        </a:rPr>
                        <a:t>668,0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extLst>
                  <a:ext uri="{0D108BD9-81ED-4DB2-BD59-A6C34878D82A}">
                    <a16:rowId xmlns:a16="http://schemas.microsoft.com/office/drawing/2014/main" val="2535428555"/>
                  </a:ext>
                </a:extLst>
              </a:tr>
            </a:tbl>
          </a:graphicData>
        </a:graphic>
      </p:graphicFrame>
      <p:sp>
        <p:nvSpPr>
          <p:cNvPr id="3" name="Rectangle 103"/>
          <p:cNvSpPr txBox="1">
            <a:spLocks/>
          </p:cNvSpPr>
          <p:nvPr/>
        </p:nvSpPr>
        <p:spPr bwMode="auto">
          <a:xfrm>
            <a:off x="179512" y="908720"/>
            <a:ext cx="859114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eaLnBrk="1" hangingPunct="1"/>
            <a:r>
              <a:rPr lang="en-US" altLang="sr-Latn-RS" sz="2400" b="1" dirty="0" smtClean="0">
                <a:latin typeface="Times New Roman" panose="02020603050405020304" pitchFamily="18" charset="0"/>
                <a:cs typeface="Times New Roman" panose="02020603050405020304" pitchFamily="18" charset="0"/>
              </a:rPr>
              <a:t>Table </a:t>
            </a:r>
            <a:r>
              <a:rPr lang="hr-HR" altLang="sr-Latn-RS" sz="2400" b="1" dirty="0">
                <a:latin typeface="Times New Roman" panose="02020603050405020304" pitchFamily="18" charset="0"/>
                <a:cs typeface="Times New Roman" panose="02020603050405020304" pitchFamily="18" charset="0"/>
              </a:rPr>
              <a:t>2</a:t>
            </a:r>
            <a:r>
              <a:rPr lang="en-US" altLang="sr-Latn-RS" sz="2400" b="1" dirty="0" smtClean="0">
                <a:latin typeface="Times New Roman" panose="02020603050405020304" pitchFamily="18" charset="0"/>
                <a:cs typeface="Times New Roman" panose="02020603050405020304" pitchFamily="18" charset="0"/>
              </a:rPr>
              <a:t>.</a:t>
            </a:r>
            <a:r>
              <a:rPr lang="en-US" altLang="sr-Latn-RS" sz="2400" dirty="0" smtClean="0">
                <a:latin typeface="Times New Roman" panose="02020603050405020304" pitchFamily="18" charset="0"/>
                <a:cs typeface="Times New Roman" panose="02020603050405020304" pitchFamily="18" charset="0"/>
              </a:rPr>
              <a:t> </a:t>
            </a:r>
            <a:r>
              <a:rPr lang="hr-HR" altLang="sr-Latn-RS" sz="2400" dirty="0" smtClean="0">
                <a:latin typeface="Times New Roman" panose="02020603050405020304" pitchFamily="18" charset="0"/>
                <a:cs typeface="Times New Roman" panose="02020603050405020304" pitchFamily="18" charset="0"/>
              </a:rPr>
              <a:t>MOPAC</a:t>
            </a:r>
            <a:r>
              <a:rPr lang="en-US" altLang="sr-Latn-RS" sz="2400" dirty="0" smtClean="0">
                <a:latin typeface="Times New Roman" panose="02020603050405020304" pitchFamily="18" charset="0"/>
                <a:cs typeface="Times New Roman" panose="02020603050405020304" pitchFamily="18" charset="0"/>
              </a:rPr>
              <a:t> PM7 reaction enthalpies (k</a:t>
            </a:r>
            <a:r>
              <a:rPr lang="hr-HR" altLang="sr-Latn-RS" sz="2400" dirty="0" smtClean="0">
                <a:latin typeface="Times New Roman" panose="02020603050405020304" pitchFamily="18" charset="0"/>
                <a:cs typeface="Times New Roman" panose="02020603050405020304" pitchFamily="18" charset="0"/>
              </a:rPr>
              <a:t>cal</a:t>
            </a:r>
            <a:r>
              <a:rPr lang="en-US" altLang="sr-Latn-RS" sz="2400" dirty="0" smtClean="0">
                <a:latin typeface="Times New Roman" panose="02020603050405020304" pitchFamily="18" charset="0"/>
                <a:cs typeface="Times New Roman" panose="02020603050405020304" pitchFamily="18" charset="0"/>
              </a:rPr>
              <a:t>/</a:t>
            </a:r>
            <a:r>
              <a:rPr lang="en-US" altLang="sr-Latn-RS" sz="2400" dirty="0" err="1" smtClean="0">
                <a:latin typeface="Times New Roman" panose="02020603050405020304" pitchFamily="18" charset="0"/>
                <a:cs typeface="Times New Roman" panose="02020603050405020304" pitchFamily="18" charset="0"/>
              </a:rPr>
              <a:t>mol</a:t>
            </a:r>
            <a:r>
              <a:rPr lang="en-US" altLang="sr-Latn-RS" sz="2400" dirty="0" smtClean="0">
                <a:latin typeface="Times New Roman" panose="02020603050405020304" pitchFamily="18" charset="0"/>
                <a:cs typeface="Times New Roman" panose="02020603050405020304" pitchFamily="18" charset="0"/>
              </a:rPr>
              <a:t>) for HAT and ET</a:t>
            </a:r>
            <a:r>
              <a:rPr lang="hr-HR" altLang="sr-Latn-RS" sz="2400" dirty="0" smtClean="0">
                <a:latin typeface="Times New Roman" panose="02020603050405020304" pitchFamily="18" charset="0"/>
                <a:cs typeface="Times New Roman" panose="02020603050405020304" pitchFamily="18" charset="0"/>
              </a:rPr>
              <a:t>-PT for </a:t>
            </a:r>
            <a:r>
              <a:rPr lang="hr-HR" altLang="sr-Latn-RS" sz="2400" dirty="0" err="1" smtClean="0">
                <a:latin typeface="Times New Roman" panose="02020603050405020304" pitchFamily="18" charset="0"/>
                <a:cs typeface="Times New Roman" panose="02020603050405020304" pitchFamily="18" charset="0"/>
              </a:rPr>
              <a:t>studied</a:t>
            </a:r>
            <a:r>
              <a:rPr lang="hr-HR" altLang="sr-Latn-RS" sz="2400" dirty="0" smtClean="0">
                <a:latin typeface="Times New Roman" panose="02020603050405020304" pitchFamily="18" charset="0"/>
                <a:cs typeface="Times New Roman" panose="02020603050405020304" pitchFamily="18" charset="0"/>
              </a:rPr>
              <a:t> </a:t>
            </a:r>
            <a:r>
              <a:rPr lang="hr-HR" altLang="sr-Latn-RS" sz="2400" dirty="0" err="1" smtClean="0">
                <a:latin typeface="Times New Roman" panose="02020603050405020304" pitchFamily="18" charset="0"/>
                <a:cs typeface="Times New Roman" panose="02020603050405020304" pitchFamily="18" charset="0"/>
              </a:rPr>
              <a:t>thiosemicarbazides</a:t>
            </a:r>
            <a:r>
              <a:rPr lang="hr-HR" altLang="sr-Latn-RS" sz="2400" dirty="0" smtClean="0">
                <a:latin typeface="Times New Roman" panose="02020603050405020304" pitchFamily="18" charset="0"/>
                <a:cs typeface="Times New Roman" panose="02020603050405020304" pitchFamily="18" charset="0"/>
              </a:rPr>
              <a:t> </a:t>
            </a:r>
            <a:r>
              <a:rPr lang="hr-HR" altLang="sr-Latn-RS" sz="2400" dirty="0" err="1" smtClean="0">
                <a:latin typeface="Times New Roman" panose="02020603050405020304" pitchFamily="18" charset="0"/>
                <a:cs typeface="Times New Roman" panose="02020603050405020304" pitchFamily="18" charset="0"/>
              </a:rPr>
              <a:t>and</a:t>
            </a:r>
            <a:r>
              <a:rPr lang="hr-HR" altLang="sr-Latn-RS" sz="2400" dirty="0" smtClean="0">
                <a:latin typeface="Times New Roman" panose="02020603050405020304" pitchFamily="18" charset="0"/>
                <a:cs typeface="Times New Roman" panose="02020603050405020304" pitchFamily="18" charset="0"/>
              </a:rPr>
              <a:t> </a:t>
            </a:r>
            <a:r>
              <a:rPr lang="hr-HR" sz="2400" dirty="0" smtClean="0">
                <a:latin typeface="Times New Roman" panose="02020603050405020304" pitchFamily="18" charset="0"/>
                <a:cs typeface="Times New Roman" panose="02020603050405020304" pitchFamily="18" charset="0"/>
              </a:rPr>
              <a:t>4-thiazolidinones</a:t>
            </a:r>
            <a:r>
              <a:rPr lang="en-US" altLang="sr-Latn-RS" sz="24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05344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60989266"/>
              </p:ext>
            </p:extLst>
          </p:nvPr>
        </p:nvGraphicFramePr>
        <p:xfrm>
          <a:off x="1115616" y="1916832"/>
          <a:ext cx="6912767" cy="4438126"/>
        </p:xfrm>
        <a:graphic>
          <a:graphicData uri="http://schemas.openxmlformats.org/drawingml/2006/table">
            <a:tbl>
              <a:tblPr firstRow="1" firstCol="1" lastRow="1" lastCol="1" bandRow="1" bandCol="1">
                <a:tableStyleId>{5C22544A-7EE6-4342-B048-85BDC9FD1C3A}</a:tableStyleId>
              </a:tblPr>
              <a:tblGrid>
                <a:gridCol w="2016223">
                  <a:extLst>
                    <a:ext uri="{9D8B030D-6E8A-4147-A177-3AD203B41FA5}">
                      <a16:colId xmlns:a16="http://schemas.microsoft.com/office/drawing/2014/main" val="1792984131"/>
                    </a:ext>
                  </a:extLst>
                </a:gridCol>
                <a:gridCol w="648072">
                  <a:extLst>
                    <a:ext uri="{9D8B030D-6E8A-4147-A177-3AD203B41FA5}">
                      <a16:colId xmlns:a16="http://schemas.microsoft.com/office/drawing/2014/main" val="3913292765"/>
                    </a:ext>
                  </a:extLst>
                </a:gridCol>
                <a:gridCol w="1512168">
                  <a:extLst>
                    <a:ext uri="{9D8B030D-6E8A-4147-A177-3AD203B41FA5}">
                      <a16:colId xmlns:a16="http://schemas.microsoft.com/office/drawing/2014/main" val="1138179454"/>
                    </a:ext>
                  </a:extLst>
                </a:gridCol>
                <a:gridCol w="864096">
                  <a:extLst>
                    <a:ext uri="{9D8B030D-6E8A-4147-A177-3AD203B41FA5}">
                      <a16:colId xmlns:a16="http://schemas.microsoft.com/office/drawing/2014/main" val="789890833"/>
                    </a:ext>
                  </a:extLst>
                </a:gridCol>
                <a:gridCol w="936104">
                  <a:extLst>
                    <a:ext uri="{9D8B030D-6E8A-4147-A177-3AD203B41FA5}">
                      <a16:colId xmlns:a16="http://schemas.microsoft.com/office/drawing/2014/main" val="324947498"/>
                    </a:ext>
                  </a:extLst>
                </a:gridCol>
                <a:gridCol w="936104">
                  <a:extLst>
                    <a:ext uri="{9D8B030D-6E8A-4147-A177-3AD203B41FA5}">
                      <a16:colId xmlns:a16="http://schemas.microsoft.com/office/drawing/2014/main" val="3936935562"/>
                    </a:ext>
                  </a:extLst>
                </a:gridCol>
              </a:tblGrid>
              <a:tr h="107776">
                <a:tc>
                  <a:txBody>
                    <a:bodyPr/>
                    <a:lstStyle/>
                    <a:p>
                      <a:pPr algn="ctr">
                        <a:spcAft>
                          <a:spcPts val="0"/>
                        </a:spcAft>
                      </a:pPr>
                      <a:r>
                        <a:rPr lang="hr-HR" sz="1800" dirty="0" smtClean="0">
                          <a:effectLst/>
                          <a:latin typeface="Times New Roman" panose="02020603050405020304" pitchFamily="18" charset="0"/>
                          <a:cs typeface="Times New Roman" panose="02020603050405020304" pitchFamily="18" charset="0"/>
                        </a:rPr>
                        <a:t>COMPOUND</a:t>
                      </a:r>
                      <a:endParaRPr lang="hr-HR" sz="1800" dirty="0">
                        <a:effectLst/>
                        <a:latin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n-OH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dirty="0" smtClean="0">
                          <a:effectLst/>
                          <a:latin typeface="Times New Roman" panose="02020603050405020304" pitchFamily="18" charset="0"/>
                          <a:cs typeface="Times New Roman" panose="02020603050405020304" pitchFamily="18" charset="0"/>
                        </a:rPr>
                        <a:t>n-</a:t>
                      </a:r>
                      <a:r>
                        <a:rPr lang="hr-HR" sz="1800" dirty="0" err="1" smtClean="0">
                          <a:effectLst/>
                          <a:latin typeface="Times New Roman" panose="02020603050405020304" pitchFamily="18" charset="0"/>
                          <a:cs typeface="Times New Roman" panose="02020603050405020304" pitchFamily="18" charset="0"/>
                        </a:rPr>
                        <a:t>vicinal</a:t>
                      </a:r>
                      <a:r>
                        <a:rPr lang="hr-HR" sz="1800" dirty="0" smtClean="0">
                          <a:effectLst/>
                          <a:latin typeface="Times New Roman" panose="02020603050405020304" pitchFamily="18" charset="0"/>
                          <a:cs typeface="Times New Roman" panose="02020603050405020304" pitchFamily="18" charset="0"/>
                        </a:rPr>
                        <a:t> </a:t>
                      </a:r>
                      <a:r>
                        <a:rPr lang="hr-HR" sz="1800" dirty="0">
                          <a:effectLst/>
                          <a:latin typeface="Times New Roman" panose="02020603050405020304" pitchFamily="18" charset="0"/>
                          <a:cs typeface="Times New Roman" panose="02020603050405020304" pitchFamily="18" charset="0"/>
                        </a:rPr>
                        <a:t>OH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n-NH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BDE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IP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extLst>
                  <a:ext uri="{0D108BD9-81ED-4DB2-BD59-A6C34878D82A}">
                    <a16:rowId xmlns:a16="http://schemas.microsoft.com/office/drawing/2014/main" val="2788090101"/>
                  </a:ext>
                </a:extLst>
              </a:tr>
              <a:tr h="323326">
                <a:tc>
                  <a:txBody>
                    <a:bodyPr/>
                    <a:lstStyle/>
                    <a:p>
                      <a:pPr algn="ctr">
                        <a:spcAft>
                          <a:spcPts val="0"/>
                        </a:spcAft>
                        <a:tabLst>
                          <a:tab pos="323850" algn="l"/>
                          <a:tab pos="466725" algn="l"/>
                        </a:tabLst>
                      </a:pPr>
                      <a:r>
                        <a:rPr lang="hr-HR" sz="1800" dirty="0" smtClean="0">
                          <a:effectLst/>
                          <a:latin typeface="Times New Roman" panose="02020603050405020304" pitchFamily="18" charset="0"/>
                          <a:cs typeface="Times New Roman" panose="02020603050405020304" pitchFamily="18" charset="0"/>
                        </a:rPr>
                        <a:t>37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294,3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782,1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extLst>
                  <a:ext uri="{0D108BD9-81ED-4DB2-BD59-A6C34878D82A}">
                    <a16:rowId xmlns:a16="http://schemas.microsoft.com/office/drawing/2014/main" val="1075607817"/>
                  </a:ext>
                </a:extLst>
              </a:tr>
              <a:tr h="116672">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38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258,5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799,4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extLst>
                  <a:ext uri="{0D108BD9-81ED-4DB2-BD59-A6C34878D82A}">
                    <a16:rowId xmlns:a16="http://schemas.microsoft.com/office/drawing/2014/main" val="610419475"/>
                  </a:ext>
                </a:extLst>
              </a:tr>
              <a:tr h="116672">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39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dirty="0">
                          <a:effectLst/>
                          <a:latin typeface="Times New Roman" panose="02020603050405020304" pitchFamily="18" charset="0"/>
                          <a:cs typeface="Times New Roman" panose="02020603050405020304" pitchFamily="18" charset="0"/>
                        </a:rPr>
                        <a:t>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269,5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801,3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extLst>
                  <a:ext uri="{0D108BD9-81ED-4DB2-BD59-A6C34878D82A}">
                    <a16:rowId xmlns:a16="http://schemas.microsoft.com/office/drawing/2014/main" val="3445158226"/>
                  </a:ext>
                </a:extLst>
              </a:tr>
              <a:tr h="116672">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40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300,9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801,5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extLst>
                  <a:ext uri="{0D108BD9-81ED-4DB2-BD59-A6C34878D82A}">
                    <a16:rowId xmlns:a16="http://schemas.microsoft.com/office/drawing/2014/main" val="1714339248"/>
                  </a:ext>
                </a:extLst>
              </a:tr>
              <a:tr h="116672">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41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296,9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801,0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extLst>
                  <a:ext uri="{0D108BD9-81ED-4DB2-BD59-A6C34878D82A}">
                    <a16:rowId xmlns:a16="http://schemas.microsoft.com/office/drawing/2014/main" val="2300839369"/>
                  </a:ext>
                </a:extLst>
              </a:tr>
              <a:tr h="116672">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42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299,5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802,0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extLst>
                  <a:ext uri="{0D108BD9-81ED-4DB2-BD59-A6C34878D82A}">
                    <a16:rowId xmlns:a16="http://schemas.microsoft.com/office/drawing/2014/main" val="82389678"/>
                  </a:ext>
                </a:extLst>
              </a:tr>
              <a:tr h="116672">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43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254,4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807,7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extLst>
                  <a:ext uri="{0D108BD9-81ED-4DB2-BD59-A6C34878D82A}">
                    <a16:rowId xmlns:a16="http://schemas.microsoft.com/office/drawing/2014/main" val="1308756725"/>
                  </a:ext>
                </a:extLst>
              </a:tr>
              <a:tr h="116672">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44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298,1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804,7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extLst>
                  <a:ext uri="{0D108BD9-81ED-4DB2-BD59-A6C34878D82A}">
                    <a16:rowId xmlns:a16="http://schemas.microsoft.com/office/drawing/2014/main" val="2291676358"/>
                  </a:ext>
                </a:extLst>
              </a:tr>
              <a:tr h="116672">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45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296,8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798,7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extLst>
                  <a:ext uri="{0D108BD9-81ED-4DB2-BD59-A6C34878D82A}">
                    <a16:rowId xmlns:a16="http://schemas.microsoft.com/office/drawing/2014/main" val="879248395"/>
                  </a:ext>
                </a:extLst>
              </a:tr>
              <a:tr h="116672">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46</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293,5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797,5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extLst>
                  <a:ext uri="{0D108BD9-81ED-4DB2-BD59-A6C34878D82A}">
                    <a16:rowId xmlns:a16="http://schemas.microsoft.com/office/drawing/2014/main" val="3439616772"/>
                  </a:ext>
                </a:extLst>
              </a:tr>
              <a:tr h="116672">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47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297,7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804,3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extLst>
                  <a:ext uri="{0D108BD9-81ED-4DB2-BD59-A6C34878D82A}">
                    <a16:rowId xmlns:a16="http://schemas.microsoft.com/office/drawing/2014/main" val="2642425210"/>
                  </a:ext>
                </a:extLst>
              </a:tr>
              <a:tr h="116672">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48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261,7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793,9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extLst>
                  <a:ext uri="{0D108BD9-81ED-4DB2-BD59-A6C34878D82A}">
                    <a16:rowId xmlns:a16="http://schemas.microsoft.com/office/drawing/2014/main" val="2928991526"/>
                  </a:ext>
                </a:extLst>
              </a:tr>
              <a:tr h="116672">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49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299,1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796,1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extLst>
                  <a:ext uri="{0D108BD9-81ED-4DB2-BD59-A6C34878D82A}">
                    <a16:rowId xmlns:a16="http://schemas.microsoft.com/office/drawing/2014/main" val="2950806538"/>
                  </a:ext>
                </a:extLst>
              </a:tr>
              <a:tr h="116672">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50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298,5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797,7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extLst>
                  <a:ext uri="{0D108BD9-81ED-4DB2-BD59-A6C34878D82A}">
                    <a16:rowId xmlns:a16="http://schemas.microsoft.com/office/drawing/2014/main" val="2637248959"/>
                  </a:ext>
                </a:extLst>
              </a:tr>
              <a:tr h="116672">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51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a:effectLst/>
                          <a:latin typeface="Times New Roman" panose="02020603050405020304" pitchFamily="18" charset="0"/>
                          <a:cs typeface="Times New Roman" panose="02020603050405020304" pitchFamily="18" charset="0"/>
                        </a:rPr>
                        <a:t>282,3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tc>
                  <a:txBody>
                    <a:bodyPr/>
                    <a:lstStyle/>
                    <a:p>
                      <a:pPr algn="ctr">
                        <a:spcAft>
                          <a:spcPts val="0"/>
                        </a:spcAft>
                      </a:pPr>
                      <a:r>
                        <a:rPr lang="hr-HR" sz="1800" dirty="0">
                          <a:effectLst/>
                          <a:latin typeface="Times New Roman" panose="02020603050405020304" pitchFamily="18" charset="0"/>
                          <a:cs typeface="Times New Roman" panose="02020603050405020304" pitchFamily="18" charset="0"/>
                        </a:rPr>
                        <a:t>759,0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34" marR="30934" marT="0" marB="0"/>
                </a:tc>
                <a:extLst>
                  <a:ext uri="{0D108BD9-81ED-4DB2-BD59-A6C34878D82A}">
                    <a16:rowId xmlns:a16="http://schemas.microsoft.com/office/drawing/2014/main" val="1509043759"/>
                  </a:ext>
                </a:extLst>
              </a:tr>
            </a:tbl>
          </a:graphicData>
        </a:graphic>
      </p:graphicFrame>
      <p:sp>
        <p:nvSpPr>
          <p:cNvPr id="3" name="Rectangle 103"/>
          <p:cNvSpPr txBox="1">
            <a:spLocks/>
          </p:cNvSpPr>
          <p:nvPr/>
        </p:nvSpPr>
        <p:spPr bwMode="auto">
          <a:xfrm>
            <a:off x="179512" y="620688"/>
            <a:ext cx="859114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eaLnBrk="1" hangingPunct="1"/>
            <a:r>
              <a:rPr lang="en-US" altLang="sr-Latn-RS" sz="2400" b="1" dirty="0" smtClean="0">
                <a:latin typeface="Times New Roman" panose="02020603050405020304" pitchFamily="18" charset="0"/>
                <a:cs typeface="Times New Roman" panose="02020603050405020304" pitchFamily="18" charset="0"/>
              </a:rPr>
              <a:t>Table </a:t>
            </a:r>
            <a:r>
              <a:rPr lang="hr-HR" altLang="sr-Latn-RS" sz="2400" b="1" dirty="0">
                <a:latin typeface="Times New Roman" panose="02020603050405020304" pitchFamily="18" charset="0"/>
                <a:cs typeface="Times New Roman" panose="02020603050405020304" pitchFamily="18" charset="0"/>
              </a:rPr>
              <a:t>3</a:t>
            </a:r>
            <a:r>
              <a:rPr lang="en-US" altLang="sr-Latn-RS" sz="2400" b="1" dirty="0" smtClean="0">
                <a:latin typeface="Times New Roman" panose="02020603050405020304" pitchFamily="18" charset="0"/>
                <a:cs typeface="Times New Roman" panose="02020603050405020304" pitchFamily="18" charset="0"/>
              </a:rPr>
              <a:t>.</a:t>
            </a:r>
            <a:r>
              <a:rPr lang="en-US" altLang="sr-Latn-RS" sz="2400" dirty="0" smtClean="0">
                <a:latin typeface="Times New Roman" panose="02020603050405020304" pitchFamily="18" charset="0"/>
                <a:cs typeface="Times New Roman" panose="02020603050405020304" pitchFamily="18" charset="0"/>
              </a:rPr>
              <a:t> </a:t>
            </a:r>
            <a:r>
              <a:rPr lang="hr-HR" altLang="sr-Latn-RS" sz="2400" dirty="0" smtClean="0">
                <a:latin typeface="Times New Roman" panose="02020603050405020304" pitchFamily="18" charset="0"/>
                <a:cs typeface="Times New Roman" panose="02020603050405020304" pitchFamily="18" charset="0"/>
              </a:rPr>
              <a:t>MOPAC</a:t>
            </a:r>
            <a:r>
              <a:rPr lang="en-US" altLang="sr-Latn-RS" sz="2400" dirty="0" smtClean="0">
                <a:latin typeface="Times New Roman" panose="02020603050405020304" pitchFamily="18" charset="0"/>
                <a:cs typeface="Times New Roman" panose="02020603050405020304" pitchFamily="18" charset="0"/>
              </a:rPr>
              <a:t> PM7 reaction enthalpies (k</a:t>
            </a:r>
            <a:r>
              <a:rPr lang="hr-HR" altLang="sr-Latn-RS" sz="2400" dirty="0" smtClean="0">
                <a:latin typeface="Times New Roman" panose="02020603050405020304" pitchFamily="18" charset="0"/>
                <a:cs typeface="Times New Roman" panose="02020603050405020304" pitchFamily="18" charset="0"/>
              </a:rPr>
              <a:t>cal</a:t>
            </a:r>
            <a:r>
              <a:rPr lang="en-US" altLang="sr-Latn-RS" sz="2400" dirty="0" smtClean="0">
                <a:latin typeface="Times New Roman" panose="02020603050405020304" pitchFamily="18" charset="0"/>
                <a:cs typeface="Times New Roman" panose="02020603050405020304" pitchFamily="18" charset="0"/>
              </a:rPr>
              <a:t>/</a:t>
            </a:r>
            <a:r>
              <a:rPr lang="en-US" altLang="sr-Latn-RS" sz="2400" dirty="0" err="1" smtClean="0">
                <a:latin typeface="Times New Roman" panose="02020603050405020304" pitchFamily="18" charset="0"/>
                <a:cs typeface="Times New Roman" panose="02020603050405020304" pitchFamily="18" charset="0"/>
              </a:rPr>
              <a:t>mol</a:t>
            </a:r>
            <a:r>
              <a:rPr lang="en-US" altLang="sr-Latn-RS" sz="2400" dirty="0" smtClean="0">
                <a:latin typeface="Times New Roman" panose="02020603050405020304" pitchFamily="18" charset="0"/>
                <a:cs typeface="Times New Roman" panose="02020603050405020304" pitchFamily="18" charset="0"/>
              </a:rPr>
              <a:t>) for HAT and ET</a:t>
            </a:r>
            <a:r>
              <a:rPr lang="hr-HR" altLang="sr-Latn-RS" sz="2400" dirty="0" smtClean="0">
                <a:latin typeface="Times New Roman" panose="02020603050405020304" pitchFamily="18" charset="0"/>
                <a:cs typeface="Times New Roman" panose="02020603050405020304" pitchFamily="18" charset="0"/>
              </a:rPr>
              <a:t>-PT for </a:t>
            </a:r>
            <a:r>
              <a:rPr lang="hr-HR" altLang="sr-Latn-RS" sz="2400" dirty="0" err="1" smtClean="0">
                <a:latin typeface="Times New Roman" panose="02020603050405020304" pitchFamily="18" charset="0"/>
                <a:cs typeface="Times New Roman" panose="02020603050405020304" pitchFamily="18" charset="0"/>
              </a:rPr>
              <a:t>studied</a:t>
            </a:r>
            <a:r>
              <a:rPr lang="hr-HR" altLang="sr-Latn-RS" sz="2400" dirty="0" smtClean="0">
                <a:latin typeface="Times New Roman" panose="02020603050405020304" pitchFamily="18" charset="0"/>
                <a:cs typeface="Times New Roman" panose="02020603050405020304" pitchFamily="18" charset="0"/>
              </a:rPr>
              <a:t> </a:t>
            </a:r>
            <a:r>
              <a:rPr lang="hr-HR" altLang="sr-Latn-RS" sz="2400" dirty="0" err="1" smtClean="0">
                <a:latin typeface="Times New Roman" panose="02020603050405020304" pitchFamily="18" charset="0"/>
                <a:cs typeface="Times New Roman" panose="02020603050405020304" pitchFamily="18" charset="0"/>
              </a:rPr>
              <a:t>oxadiazoles</a:t>
            </a:r>
            <a:r>
              <a:rPr lang="en-US" altLang="sr-Latn-RS" sz="24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41201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244408" cy="6370975"/>
          </a:xfrm>
          <a:prstGeom prst="rect">
            <a:avLst/>
          </a:prstGeom>
        </p:spPr>
        <p:txBody>
          <a:bodyPr wrap="square">
            <a:spAutoFit/>
          </a:bodyPr>
          <a:lstStyle/>
          <a:p>
            <a:pPr marL="555625" marR="34925" indent="-285750" algn="just">
              <a:spcBef>
                <a:spcPts val="0"/>
              </a:spcBef>
              <a:spcAft>
                <a:spcPts val="0"/>
              </a:spcAft>
              <a:buFont typeface="Arial" panose="020B0604020202020204" pitchFamily="34" charset="0"/>
              <a:buChar char="•"/>
            </a:pPr>
            <a:r>
              <a:rPr lang="hr-HR"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ome</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studied compounds have only one OH– group (2-14, 13, 15), some have two (8-12), and some have vicinal </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OH–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groups (8 and 11). </a:t>
            </a:r>
            <a:endParaRPr lang="hr-H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555625" marR="34925" indent="-285750" algn="just">
              <a:spcBef>
                <a:spcPts val="0"/>
              </a:spcBef>
              <a:spcAft>
                <a:spcPts val="0"/>
              </a:spcAft>
              <a:buFont typeface="Arial" panose="020B0604020202020204" pitchFamily="34" charset="0"/>
              <a:buChar char="•"/>
            </a:pP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All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these compounds are Schiff bases and all show better results of thermodynamic calculations. </a:t>
            </a:r>
            <a:endParaRPr lang="hr-HR"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555625" marR="34925" indent="-285750" algn="just">
              <a:spcBef>
                <a:spcPts val="0"/>
              </a:spcBef>
              <a:spcAft>
                <a:spcPts val="0"/>
              </a:spcAft>
              <a:buFont typeface="Arial" panose="020B0604020202020204" pitchFamily="34" charset="0"/>
              <a:buChar char="•"/>
            </a:pP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Some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compounds contain one (1-26, 32-36) or more (27-31) NH– groups, but calculated BDE and IP values for these compounds were not better compared to the ones obtained for Schiff bases. </a:t>
            </a:r>
            <a:endParaRPr lang="hr-HR"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555625" marR="34925" indent="-285750" algn="just">
              <a:spcBef>
                <a:spcPts val="0"/>
              </a:spcBef>
              <a:spcAft>
                <a:spcPts val="0"/>
              </a:spcAft>
              <a:buFont typeface="Arial" panose="020B0604020202020204" pitchFamily="34" charset="0"/>
              <a:buChar char="•"/>
            </a:pP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Some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compounds contain OH– and NH– group (Table 4 and 7, compounds 2-4, 8-13, and 15). </a:t>
            </a:r>
            <a:endParaRPr lang="hr-HR"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555625" marR="34925" indent="-285750" algn="just">
              <a:spcBef>
                <a:spcPts val="0"/>
              </a:spcBef>
              <a:spcAft>
                <a:spcPts val="0"/>
              </a:spcAft>
              <a:buFont typeface="Arial" panose="020B0604020202020204" pitchFamily="34" charset="0"/>
              <a:buChar char="•"/>
            </a:pP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These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compounds are Schiff bases</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BDE of O–H bond is slightly more favorable compared to the BDE of N–H bond cleavage. </a:t>
            </a:r>
            <a:endParaRPr lang="hr-HR"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555625" marR="34925" indent="-285750" algn="just">
              <a:spcBef>
                <a:spcPts val="0"/>
              </a:spcBef>
              <a:spcAft>
                <a:spcPts val="0"/>
              </a:spcAft>
              <a:buFont typeface="Arial" panose="020B0604020202020204" pitchFamily="34" charset="0"/>
              <a:buChar char="•"/>
            </a:pP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Compounds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37-51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oxadiazoles</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 not have OH– or NH– group, hence for these compounds BDE and IP values for C–H bond was calculated. </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5496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332656"/>
            <a:ext cx="7740352" cy="6370975"/>
          </a:xfrm>
          <a:prstGeom prst="rect">
            <a:avLst/>
          </a:prstGeom>
        </p:spPr>
        <p:txBody>
          <a:bodyPr wrap="square">
            <a:spAutoFit/>
          </a:bodyPr>
          <a:lstStyle/>
          <a:p>
            <a:pPr marL="284400" marR="34925" indent="-285750" algn="just">
              <a:spcBef>
                <a:spcPts val="0"/>
              </a:spcBef>
              <a:spcAft>
                <a:spcPts val="0"/>
              </a:spcAft>
              <a:buFont typeface="Arial" panose="020B0604020202020204" pitchFamily="34" charset="0"/>
              <a:buChar char="•"/>
            </a:pP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Obtained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results do not show a better antioxidant potential for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oxadiazoles</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but they are not “much worse” antioxidants than compounds with OH– and NH– group.</a:t>
            </a:r>
          </a:p>
          <a:p>
            <a:pPr marL="285750" indent="-285750" algn="just">
              <a:spcBef>
                <a:spcPts val="0"/>
              </a:spcBef>
              <a:spcAft>
                <a:spcPts val="0"/>
              </a:spcAft>
              <a:buFont typeface="Arial" panose="020B0604020202020204" pitchFamily="34" charset="0"/>
              <a:buChar char="•"/>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BDE values for Schiff bases were determined to be in the range 285.5-373.5 kcal/</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mol</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BDE values for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thiosemicarbazides</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and 4-thiazolidinones were in the range 275.5-358.9 kcal/</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mol</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and for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oxadiazoles</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 the range 258.5-300.9 kcal/mol. </a:t>
            </a:r>
            <a:endParaRPr lang="hr-HR"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spcBef>
                <a:spcPts val="0"/>
              </a:spcBef>
              <a:spcAft>
                <a:spcPts val="0"/>
              </a:spcAft>
              <a:buFont typeface="Arial" panose="020B0604020202020204" pitchFamily="34" charset="0"/>
              <a:buChar char="•"/>
            </a:pP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All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obtained results are almost twice higher than results obtained by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Mohhajeri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al. (2009). </a:t>
            </a:r>
            <a:endParaRPr lang="hr-HR"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spcBef>
                <a:spcPts val="0"/>
              </a:spcBef>
              <a:spcAft>
                <a:spcPts val="0"/>
              </a:spcAft>
              <a:buFont typeface="Arial" panose="020B0604020202020204" pitchFamily="34" charset="0"/>
              <a:buChar char="•"/>
            </a:pP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These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results indicate studied compounds as weaker antioxidants. </a:t>
            </a:r>
            <a:endParaRPr lang="hr-HR"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spcBef>
                <a:spcPts val="0"/>
              </a:spcBef>
              <a:spcAft>
                <a:spcPts val="0"/>
              </a:spcAft>
              <a:buFont typeface="Arial" panose="020B0604020202020204" pitchFamily="34" charset="0"/>
              <a:buChar char="•"/>
            </a:pP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Their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inefficiency may be due to the fact that studied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thiosemicarbazides</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4-thiazolidinones and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oxadiazoles</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 not possess OH– group, while five Schiff bases have OH– group, five have two OH– groups, and only two have vicinal OH– groups</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07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548680"/>
            <a:ext cx="7740352" cy="4524315"/>
          </a:xfrm>
          <a:prstGeom prst="rect">
            <a:avLst/>
          </a:prstGeom>
        </p:spPr>
        <p:txBody>
          <a:bodyPr wrap="square">
            <a:spAutoFit/>
          </a:bodyPr>
          <a:lstStyle/>
          <a:p>
            <a:pPr marL="285750" indent="-285750" algn="just">
              <a:spcBef>
                <a:spcPts val="0"/>
              </a:spcBef>
              <a:spcAft>
                <a:spcPts val="0"/>
              </a:spcAft>
              <a:buFont typeface="Arial" panose="020B0604020202020204" pitchFamily="34" charset="0"/>
              <a:buChar char="•"/>
            </a:pP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Our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study determined following IP values: 684.5-852.2 kcal/</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mol</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for Schiff bases, 668.0-804.3 kcal/</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mol</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for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thiosemicarbazides</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and 4-thiazolidinones, and 782.1-807.7 kcal/</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mol</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for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oxadiazoles</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hr-HR"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spcBef>
                <a:spcPts val="0"/>
              </a:spcBef>
              <a:spcAft>
                <a:spcPts val="0"/>
              </a:spcAft>
              <a:buFont typeface="Arial" panose="020B0604020202020204" pitchFamily="34" charset="0"/>
              <a:buChar char="•"/>
            </a:pP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These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results are in some cases almost four times higher than results obtained by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Mohajeri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al. (2009) and clearly indicates lower antioxidant activity of studied </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compounds</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hr-HR"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spcBef>
                <a:spcPts val="0"/>
              </a:spcBef>
              <a:spcAft>
                <a:spcPts val="0"/>
              </a:spcAft>
              <a:buFont typeface="Arial" panose="020B0604020202020204" pitchFamily="34" charset="0"/>
              <a:buChar char="•"/>
            </a:pP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Overview </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 scientific literature related to the experimental determination of antioxidant activity (DPPH essay</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also indicates this group of compounds as not significant antioxidants and relates observed antioxidant activity with the number of OH– groups.</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2498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8313" y="333375"/>
            <a:ext cx="8229600" cy="1143000"/>
          </a:xfrm>
        </p:spPr>
        <p:txBody>
          <a:bodyPr/>
          <a:lstStyle/>
          <a:p>
            <a:pPr eaLnBrk="1" hangingPunct="1"/>
            <a:r>
              <a:rPr lang="en-US" altLang="sr-Latn-RS" sz="2800" dirty="0" smtClean="0">
                <a:latin typeface="Times New Roman" panose="02020603050405020304" pitchFamily="18" charset="0"/>
                <a:cs typeface="Times New Roman" panose="02020603050405020304" pitchFamily="18" charset="0"/>
              </a:rPr>
              <a:t>Conclusions </a:t>
            </a:r>
          </a:p>
        </p:txBody>
      </p:sp>
      <p:sp>
        <p:nvSpPr>
          <p:cNvPr id="22531" name="Content Placeholder 2"/>
          <p:cNvSpPr>
            <a:spLocks noGrp="1"/>
          </p:cNvSpPr>
          <p:nvPr>
            <p:ph idx="1"/>
          </p:nvPr>
        </p:nvSpPr>
        <p:spPr>
          <a:xfrm>
            <a:off x="468313" y="1639888"/>
            <a:ext cx="8424862" cy="4310062"/>
          </a:xfrm>
          <a:extLst>
            <a:ext uri="{909E8E84-426E-40DD-AFC4-6F175D3DCCD1}">
              <a14:hiddenFill xmlns:a14="http://schemas.microsoft.com/office/drawing/2010/main">
                <a:solidFill>
                  <a:srgbClr val="F2F2F2"/>
                </a:solidFill>
              </a14:hiddenFill>
            </a:ext>
          </a:extLst>
        </p:spPr>
        <p:txBody>
          <a:bodyPr/>
          <a:lstStyle/>
          <a:p>
            <a:pPr marL="0" indent="0" eaLnBrk="1" hangingPunct="1">
              <a:buNone/>
            </a:pPr>
            <a:r>
              <a:rPr lang="en-US" altLang="sr-Latn-RS" sz="2400" dirty="0" smtClean="0">
                <a:latin typeface="Times New Roman" panose="02020603050405020304" pitchFamily="18" charset="0"/>
                <a:cs typeface="Times New Roman" panose="02020603050405020304" pitchFamily="18" charset="0"/>
                <a:sym typeface="Symbol" panose="05050102010706020507" pitchFamily="18" charset="2"/>
              </a:rPr>
              <a:t>• HAT and </a:t>
            </a:r>
            <a:r>
              <a:rPr lang="hr-HR" altLang="sr-Latn-RS" sz="2400" dirty="0" smtClean="0">
                <a:latin typeface="Times New Roman" panose="02020603050405020304" pitchFamily="18" charset="0"/>
                <a:cs typeface="Times New Roman" panose="02020603050405020304" pitchFamily="18" charset="0"/>
                <a:sym typeface="Symbol" panose="05050102010706020507" pitchFamily="18" charset="2"/>
              </a:rPr>
              <a:t>S</a:t>
            </a:r>
            <a:r>
              <a:rPr lang="en-US" altLang="sr-Latn-RS" sz="2400" dirty="0" smtClean="0">
                <a:latin typeface="Times New Roman" panose="02020603050405020304" pitchFamily="18" charset="0"/>
                <a:cs typeface="Times New Roman" panose="02020603050405020304" pitchFamily="18" charset="0"/>
                <a:sym typeface="Symbol" panose="05050102010706020507" pitchFamily="18" charset="2"/>
              </a:rPr>
              <a:t>ET-PT are competitive mechanisms (in our case HAT is preferred)</a:t>
            </a:r>
          </a:p>
          <a:p>
            <a:pPr marL="0" indent="0" eaLnBrk="1" hangingPunct="1">
              <a:buNone/>
            </a:pPr>
            <a:endParaRPr lang="en-US" altLang="sr-Latn-RS" sz="2400" dirty="0" smtClean="0">
              <a:latin typeface="Times New Roman" panose="02020603050405020304" pitchFamily="18" charset="0"/>
              <a:cs typeface="Times New Roman" panose="02020603050405020304" pitchFamily="18" charset="0"/>
              <a:sym typeface="Symbol" panose="05050102010706020507" pitchFamily="18" charset="2"/>
            </a:endParaRPr>
          </a:p>
          <a:p>
            <a:pPr lvl="1" eaLnBrk="1" hangingPunct="1"/>
            <a:r>
              <a:rPr lang="hr-HR" sz="2400" dirty="0" smtClean="0">
                <a:latin typeface="Times New Roman" panose="02020603050405020304" pitchFamily="18" charset="0"/>
                <a:cs typeface="Times New Roman" panose="02020603050405020304" pitchFamily="18" charset="0"/>
              </a:rPr>
              <a:t>S</a:t>
            </a:r>
            <a:r>
              <a:rPr lang="en-US" sz="2400" dirty="0" smtClean="0">
                <a:latin typeface="Times New Roman" panose="02020603050405020304" pitchFamily="18" charset="0"/>
                <a:cs typeface="Times New Roman" panose="02020603050405020304" pitchFamily="18" charset="0"/>
              </a:rPr>
              <a:t>ET-PT – preferred in polar medium</a:t>
            </a:r>
          </a:p>
          <a:p>
            <a:pPr lvl="1" eaLnBrk="1" hangingPunct="1"/>
            <a:r>
              <a:rPr lang="en-US" sz="2400" dirty="0" smtClean="0">
                <a:latin typeface="Times New Roman" panose="02020603050405020304" pitchFamily="18" charset="0"/>
                <a:cs typeface="Times New Roman" panose="02020603050405020304" pitchFamily="18" charset="0"/>
              </a:rPr>
              <a:t>HAT – preferred in non-polar medium</a:t>
            </a:r>
          </a:p>
          <a:p>
            <a:pPr eaLnBrk="1" hangingPunct="1"/>
            <a:endParaRPr lang="en-US" sz="2400" dirty="0" smtClean="0">
              <a:latin typeface="Times New Roman" panose="02020603050405020304" pitchFamily="18" charset="0"/>
              <a:cs typeface="Times New Roman" panose="02020603050405020304" pitchFamily="18" charset="0"/>
            </a:endParaRPr>
          </a:p>
          <a:p>
            <a:pPr eaLnBrk="1" hangingPunct="1"/>
            <a:r>
              <a:rPr lang="en-US" sz="2400" dirty="0" smtClean="0">
                <a:latin typeface="Times New Roman" panose="02020603050405020304" pitchFamily="18" charset="0"/>
                <a:cs typeface="Times New Roman" panose="02020603050405020304" pitchFamily="18" charset="0"/>
              </a:rPr>
              <a:t>Preliminary results show that studied compounds are not significant antioxidants, due to lack of OH– functional groups.</a:t>
            </a:r>
          </a:p>
          <a:p>
            <a:pPr eaLnBrk="1" hangingPunct="1"/>
            <a:r>
              <a:rPr lang="en-US" sz="2400" dirty="0" smtClean="0">
                <a:latin typeface="Times New Roman" panose="02020603050405020304" pitchFamily="18" charset="0"/>
                <a:cs typeface="Times New Roman" panose="02020603050405020304" pitchFamily="18" charset="0"/>
              </a:rPr>
              <a:t>Future computational study should be conducted on a higher lever of theory, same compounds after </a:t>
            </a:r>
            <a:r>
              <a:rPr lang="en-US" sz="2400" dirty="0" err="1" smtClean="0">
                <a:latin typeface="Times New Roman" panose="02020603050405020304" pitchFamily="18" charset="0"/>
                <a:cs typeface="Times New Roman" panose="02020603050405020304" pitchFamily="18" charset="0"/>
              </a:rPr>
              <a:t>deacetylation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of OH – </a:t>
            </a:r>
            <a:r>
              <a:rPr lang="en-US" sz="2400" dirty="0" smtClean="0">
                <a:latin typeface="Times New Roman" panose="02020603050405020304" pitchFamily="18" charset="0"/>
                <a:cs typeface="Times New Roman" panose="02020603050405020304" pitchFamily="18" charset="0"/>
              </a:rPr>
              <a:t>groups → should significantly contribute to antioxidant potential because compounds containing one or more OH– groups exhibit higher radical scavenging properties.</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0251"/>
            <a:ext cx="7886700" cy="1325563"/>
          </a:xfrm>
        </p:spPr>
        <p:txBody>
          <a:bodyPr/>
          <a:lstStyle/>
          <a:p>
            <a:r>
              <a:rPr lang="hr-HR" sz="2800" dirty="0" err="1" smtClean="0">
                <a:latin typeface="Times New Roman" panose="02020603050405020304" pitchFamily="18" charset="0"/>
                <a:cs typeface="Times New Roman" panose="02020603050405020304" pitchFamily="18" charset="0"/>
              </a:rPr>
              <a:t>Abstract</a:t>
            </a:r>
            <a:endParaRPr lang="hr-HR"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44636" y="1237902"/>
            <a:ext cx="7886700" cy="4351338"/>
          </a:xfrm>
        </p:spPr>
        <p:txBody>
          <a:bodyPr/>
          <a:lstStyle/>
          <a:p>
            <a:pPr marL="0" indent="0">
              <a:buNone/>
            </a:pPr>
            <a:r>
              <a:rPr lang="en-US" sz="2000" dirty="0" err="1">
                <a:latin typeface="Times New Roman" panose="02020603050405020304" pitchFamily="18" charset="0"/>
                <a:cs typeface="Times New Roman" panose="02020603050405020304" pitchFamily="18" charset="0"/>
              </a:rPr>
              <a:t>Coumarin</a:t>
            </a:r>
            <a:r>
              <a:rPr lang="en-US" sz="2000" dirty="0">
                <a:latin typeface="Times New Roman" panose="02020603050405020304" pitchFamily="18" charset="0"/>
                <a:cs typeface="Times New Roman" panose="02020603050405020304" pitchFamily="18" charset="0"/>
              </a:rPr>
              <a:t> and </a:t>
            </a:r>
            <a:r>
              <a:rPr lang="en-US" sz="2000" dirty="0" err="1">
                <a:latin typeface="Times New Roman" panose="02020603050405020304" pitchFamily="18" charset="0"/>
                <a:cs typeface="Times New Roman" panose="02020603050405020304" pitchFamily="18" charset="0"/>
              </a:rPr>
              <a:t>coumarin</a:t>
            </a:r>
            <a:r>
              <a:rPr lang="en-US" sz="2000" dirty="0">
                <a:latin typeface="Times New Roman" panose="02020603050405020304" pitchFamily="18" charset="0"/>
                <a:cs typeface="Times New Roman" panose="02020603050405020304" pitchFamily="18" charset="0"/>
              </a:rPr>
              <a:t> derivatives are bioactive compounds that have an important role in medicinal chemistry, for example in the development of anti-inflammatory, anticancer and antiviral drugs. These compounds </a:t>
            </a:r>
            <a:r>
              <a:rPr lang="en-US" sz="2000" dirty="0" smtClean="0">
                <a:latin typeface="Times New Roman" panose="02020603050405020304" pitchFamily="18" charset="0"/>
                <a:cs typeface="Times New Roman" panose="02020603050405020304" pitchFamily="18" charset="0"/>
              </a:rPr>
              <a:t>are</a:t>
            </a:r>
            <a:r>
              <a:rPr lang="hr-HR"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also </a:t>
            </a:r>
            <a:r>
              <a:rPr lang="en-US" sz="2000" dirty="0">
                <a:latin typeface="Times New Roman" panose="02020603050405020304" pitchFamily="18" charset="0"/>
                <a:cs typeface="Times New Roman" panose="02020603050405020304" pitchFamily="18" charset="0"/>
              </a:rPr>
              <a:t>very powerful antioxidants that successfully scavenge free radicals and prevent or </a:t>
            </a:r>
            <a:r>
              <a:rPr lang="en-US" sz="2000" dirty="0" smtClean="0">
                <a:latin typeface="Times New Roman" panose="02020603050405020304" pitchFamily="18" charset="0"/>
                <a:cs typeface="Times New Roman" panose="02020603050405020304" pitchFamily="18" charset="0"/>
              </a:rPr>
              <a:t>alleviate </a:t>
            </a:r>
            <a:r>
              <a:rPr lang="en-US" sz="2000" dirty="0">
                <a:latin typeface="Times New Roman" panose="02020603050405020304" pitchFamily="18" charset="0"/>
                <a:cs typeface="Times New Roman" panose="02020603050405020304" pitchFamily="18" charset="0"/>
              </a:rPr>
              <a:t>oxidative stress. The antioxidant potential of selected heterocyclic compounds containing </a:t>
            </a:r>
            <a:r>
              <a:rPr lang="en-US" sz="2000" dirty="0" err="1">
                <a:latin typeface="Times New Roman" panose="02020603050405020304" pitchFamily="18" charset="0"/>
                <a:cs typeface="Times New Roman" panose="02020603050405020304" pitchFamily="18" charset="0"/>
              </a:rPr>
              <a:t>coumarin</a:t>
            </a:r>
            <a:r>
              <a:rPr lang="en-US" sz="2000" dirty="0">
                <a:latin typeface="Times New Roman" panose="02020603050405020304" pitchFamily="18" charset="0"/>
                <a:cs typeface="Times New Roman" panose="02020603050405020304" pitchFamily="18" charset="0"/>
              </a:rPr>
              <a:t> core was investigated theoretically, the focus of this study was on hydrogen atom transfer mechanism (HAT) and sequential electron transfer followed by proton transfer mechanism (SET-PT). Using MOPAC2012 PM7, reaction enthalpies related to the cleavage of O–H, N–H and C–H bonds </a:t>
            </a:r>
            <a:r>
              <a:rPr lang="en-US" sz="2000" i="1" dirty="0">
                <a:latin typeface="Times New Roman" panose="02020603050405020304" pitchFamily="18" charset="0"/>
                <a:cs typeface="Times New Roman" panose="02020603050405020304" pitchFamily="18" charset="0"/>
              </a:rPr>
              <a:t>via</a:t>
            </a:r>
            <a:r>
              <a:rPr lang="en-US" sz="2000" dirty="0">
                <a:latin typeface="Times New Roman" panose="02020603050405020304" pitchFamily="18" charset="0"/>
                <a:cs typeface="Times New Roman" panose="02020603050405020304" pitchFamily="18" charset="0"/>
              </a:rPr>
              <a:t> selected mechanisms of free radical scavenging were studied and calculated. The effect of the position of the hydroxyl group, as well as other functional groups, on the antioxidant activity was examined. Based on obtained results, Schiff bases, </a:t>
            </a:r>
            <a:r>
              <a:rPr lang="en-US" sz="2000" dirty="0" err="1">
                <a:latin typeface="Times New Roman" panose="02020603050405020304" pitchFamily="18" charset="0"/>
                <a:cs typeface="Times New Roman" panose="02020603050405020304" pitchFamily="18" charset="0"/>
              </a:rPr>
              <a:t>thiosemicarbazides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oxadiazoles</a:t>
            </a:r>
            <a:r>
              <a:rPr lang="en-US" sz="2000" dirty="0">
                <a:latin typeface="Times New Roman" panose="02020603050405020304" pitchFamily="18" charset="0"/>
                <a:cs typeface="Times New Roman" panose="02020603050405020304" pitchFamily="18" charset="0"/>
              </a:rPr>
              <a:t> and 4-thiazolidinones containing one or more OH– groups exhibit higher radical scavenging properties</a:t>
            </a:r>
            <a:r>
              <a:rPr lang="en-US" sz="2000" dirty="0" smtClean="0">
                <a:latin typeface="Times New Roman" panose="02020603050405020304" pitchFamily="18" charset="0"/>
                <a:cs typeface="Times New Roman" panose="02020603050405020304" pitchFamily="18" charset="0"/>
              </a:rPr>
              <a:t>.</a:t>
            </a:r>
            <a:endParaRPr lang="hr-HR" sz="2000" dirty="0" smtClean="0">
              <a:latin typeface="Times New Roman" panose="02020603050405020304" pitchFamily="18" charset="0"/>
              <a:cs typeface="Times New Roman" panose="02020603050405020304" pitchFamily="18" charset="0"/>
            </a:endParaRPr>
          </a:p>
          <a:p>
            <a:pPr marL="0" indent="0">
              <a:buNone/>
            </a:pPr>
            <a:r>
              <a:rPr lang="hr-HR" sz="1800" b="1" dirty="0" err="1" smtClean="0">
                <a:latin typeface="Times New Roman" panose="02020603050405020304" pitchFamily="18" charset="0"/>
                <a:cs typeface="Times New Roman" panose="02020603050405020304" pitchFamily="18" charset="0"/>
              </a:rPr>
              <a:t>Keywords</a:t>
            </a:r>
            <a:r>
              <a:rPr lang="hr-HR" sz="1800" b="1" dirty="0" smtClean="0">
                <a:latin typeface="Times New Roman" panose="02020603050405020304" pitchFamily="18" charset="0"/>
                <a:cs typeface="Times New Roman" panose="02020603050405020304" pitchFamily="18" charset="0"/>
              </a:rPr>
              <a:t>:</a:t>
            </a:r>
            <a:r>
              <a:rPr lang="hr-HR"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coumarin</a:t>
            </a:r>
            <a:r>
              <a:rPr lang="en-GB" sz="1800" dirty="0" smtClean="0">
                <a:latin typeface="Times New Roman" panose="02020603050405020304" pitchFamily="18" charset="0"/>
                <a:cs typeface="Times New Roman" panose="02020603050405020304" pitchFamily="18" charset="0"/>
              </a:rPr>
              <a:t>, antioxidants, PM7, HAT, SET-PT</a:t>
            </a:r>
            <a:endParaRPr lang="hr-H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8004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5235" y="238441"/>
            <a:ext cx="2592288" cy="954107"/>
          </a:xfrm>
          <a:prstGeom prst="rect">
            <a:avLst/>
          </a:prstGeom>
          <a:noFill/>
        </p:spPr>
        <p:txBody>
          <a:bodyPr wrap="square" rtlCol="0">
            <a:spAutoFit/>
          </a:bodyPr>
          <a:lstStyle/>
          <a:p>
            <a:r>
              <a:rPr lang="hr-HR" sz="2800" dirty="0" err="1" smtClean="0">
                <a:latin typeface="Times New Roman" panose="02020603050405020304" pitchFamily="18" charset="0"/>
                <a:cs typeface="Times New Roman" panose="02020603050405020304" pitchFamily="18" charset="0"/>
              </a:rPr>
              <a:t>Introduction</a:t>
            </a:r>
            <a:endParaRPr lang="hr-HR" sz="2800" dirty="0" smtClean="0">
              <a:latin typeface="Times New Roman" panose="02020603050405020304" pitchFamily="18" charset="0"/>
              <a:cs typeface="Times New Roman" panose="02020603050405020304" pitchFamily="18" charset="0"/>
            </a:endParaRPr>
          </a:p>
          <a:p>
            <a:r>
              <a:rPr lang="hr-HR" sz="2800" dirty="0" smtClean="0">
                <a:latin typeface="Times New Roman" panose="02020603050405020304" pitchFamily="18" charset="0"/>
                <a:cs typeface="Times New Roman" panose="02020603050405020304" pitchFamily="18" charset="0"/>
              </a:rPr>
              <a:t>Free </a:t>
            </a:r>
            <a:r>
              <a:rPr lang="hr-HR" sz="2800" dirty="0" smtClean="0">
                <a:latin typeface="Times New Roman" panose="02020603050405020304" pitchFamily="18" charset="0"/>
                <a:cs typeface="Times New Roman" panose="02020603050405020304" pitchFamily="18" charset="0"/>
              </a:rPr>
              <a:t>r</a:t>
            </a:r>
            <a:r>
              <a:rPr lang="en-US" sz="2800" dirty="0" err="1" smtClean="0">
                <a:latin typeface="Times New Roman" panose="02020603050405020304" pitchFamily="18" charset="0"/>
                <a:cs typeface="Times New Roman" panose="02020603050405020304" pitchFamily="18" charset="0"/>
              </a:rPr>
              <a:t>adi</a:t>
            </a:r>
            <a:r>
              <a:rPr lang="hr-HR" sz="2800" dirty="0">
                <a:latin typeface="Times New Roman" panose="02020603050405020304" pitchFamily="18" charset="0"/>
                <a:cs typeface="Times New Roman" panose="02020603050405020304" pitchFamily="18" charset="0"/>
              </a:rPr>
              <a:t>c</a:t>
            </a:r>
            <a:r>
              <a:rPr lang="en-US" sz="2800" dirty="0" smtClean="0">
                <a:latin typeface="Times New Roman" panose="02020603050405020304" pitchFamily="18" charset="0"/>
                <a:cs typeface="Times New Roman" panose="02020603050405020304" pitchFamily="18" charset="0"/>
              </a:rPr>
              <a:t>al</a:t>
            </a:r>
            <a:r>
              <a:rPr lang="hr-HR" sz="2800" dirty="0">
                <a:latin typeface="Times New Roman" panose="02020603050405020304" pitchFamily="18" charset="0"/>
                <a:cs typeface="Times New Roman" panose="02020603050405020304" pitchFamily="18" charset="0"/>
              </a:rPr>
              <a:t>s</a:t>
            </a:r>
            <a:endParaRPr lang="en-US" sz="2800" dirty="0">
              <a:latin typeface="Times New Roman" panose="02020603050405020304" pitchFamily="18" charset="0"/>
              <a:cs typeface="Times New Roman" panose="02020603050405020304" pitchFamily="18" charset="0"/>
            </a:endParaRPr>
          </a:p>
        </p:txBody>
      </p:sp>
      <p:pic>
        <p:nvPicPr>
          <p:cNvPr id="37" name="Picture 643" descr="https://ivao.com/upload/pictures/aging/New_aging/svobodorad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127" b="5177"/>
          <a:stretch/>
        </p:blipFill>
        <p:spPr bwMode="auto">
          <a:xfrm>
            <a:off x="3995936" y="1500196"/>
            <a:ext cx="4940491" cy="3168352"/>
          </a:xfrm>
          <a:prstGeom prst="rect">
            <a:avLst/>
          </a:prstGeom>
          <a:noFill/>
          <a:extLst>
            <a:ext uri="{909E8E84-426E-40DD-AFC4-6F175D3DCCD1}">
              <a14:hiddenFill xmlns:a14="http://schemas.microsoft.com/office/drawing/2010/main">
                <a:solidFill>
                  <a:srgbClr val="FFFFFF"/>
                </a:solidFill>
              </a14:hiddenFill>
            </a:ext>
          </a:extLst>
        </p:spPr>
      </p:pic>
      <p:sp>
        <p:nvSpPr>
          <p:cNvPr id="38" name="Title 1"/>
          <p:cNvSpPr txBox="1">
            <a:spLocks/>
          </p:cNvSpPr>
          <p:nvPr/>
        </p:nvSpPr>
        <p:spPr>
          <a:xfrm>
            <a:off x="323528" y="5229200"/>
            <a:ext cx="5472608" cy="648072"/>
          </a:xfrm>
          <a:prstGeom prst="rect">
            <a:avLst/>
          </a:prstGeom>
        </p:spPr>
        <p:txBody>
          <a:bodyPr>
            <a:normAutofit fontScale="97500"/>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285750" indent="-285750">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Examples of oxygen centered</a:t>
            </a:r>
            <a:r>
              <a:rPr lang="hr-HR" sz="1800" dirty="0" smtClean="0">
                <a:latin typeface="Times New Roman" panose="02020603050405020304" pitchFamily="18" charset="0"/>
                <a:cs typeface="Times New Roman" panose="02020603050405020304" pitchFamily="18" charset="0"/>
              </a:rPr>
              <a:t> free</a:t>
            </a:r>
            <a:r>
              <a:rPr lang="en-US" sz="1800" dirty="0" smtClean="0">
                <a:latin typeface="Times New Roman" panose="02020603050405020304" pitchFamily="18" charset="0"/>
                <a:cs typeface="Times New Roman" panose="02020603050405020304" pitchFamily="18" charset="0"/>
              </a:rPr>
              <a:t> radicals</a:t>
            </a:r>
            <a:br>
              <a:rPr lang="en-US" sz="1800" dirty="0" smtClean="0">
                <a:latin typeface="Times New Roman" panose="02020603050405020304" pitchFamily="18" charset="0"/>
                <a:cs typeface="Times New Roman" panose="02020603050405020304" pitchFamily="18" charset="0"/>
              </a:rPr>
            </a:br>
            <a:endParaRPr lang="en-US" sz="2000" baseline="30000" dirty="0">
              <a:latin typeface="Times New Roman" panose="02020603050405020304" pitchFamily="18" charset="0"/>
              <a:cs typeface="Times New Roman" panose="02020603050405020304" pitchFamily="18" charset="0"/>
            </a:endParaRPr>
          </a:p>
        </p:txBody>
      </p:sp>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5661248"/>
            <a:ext cx="7962066" cy="1036410"/>
          </a:xfrm>
          <a:prstGeom prst="rect">
            <a:avLst/>
          </a:prstGeom>
        </p:spPr>
      </p:pic>
      <p:sp>
        <p:nvSpPr>
          <p:cNvPr id="2" name="Rectangle 1"/>
          <p:cNvSpPr/>
          <p:nvPr/>
        </p:nvSpPr>
        <p:spPr>
          <a:xfrm>
            <a:off x="266747" y="1402898"/>
            <a:ext cx="3657181" cy="3693319"/>
          </a:xfrm>
          <a:prstGeom prst="rect">
            <a:avLst/>
          </a:prstGeom>
        </p:spPr>
        <p:txBody>
          <a:bodyPr wrap="square">
            <a:spAutoFit/>
          </a:bodyPr>
          <a:lstStyle/>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Free radicals are constantly produced in our body for specific metabolic purposes (e.g., energy production, regulation of cell growth, defense against pathogens, intercellular signaling, etc.). There are also various exogenous sources of free radicals, for example ionizing radiations, UV light and pollution. </a:t>
            </a: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There are many examples of free radicals, some of them are based on oxygen or on nitrogen.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6691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8837" y="567003"/>
            <a:ext cx="2808312" cy="504056"/>
          </a:xfrm>
          <a:prstGeom prst="rect">
            <a:avLst/>
          </a:prstGeom>
        </p:spPr>
        <p:txBody>
          <a:bodyPr>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sz="2800" dirty="0" smtClean="0">
                <a:latin typeface="Times New Roman" panose="02020603050405020304" pitchFamily="18" charset="0"/>
                <a:cs typeface="Times New Roman" panose="02020603050405020304" pitchFamily="18" charset="0"/>
              </a:rPr>
              <a:t>Oxidative stress</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t>
            </a:r>
            <a:br>
              <a:rPr lang="en-US" sz="2800" dirty="0" smtClean="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308837" y="1412776"/>
            <a:ext cx="4703731" cy="4801314"/>
          </a:xfrm>
          <a:prstGeom prst="rect">
            <a:avLst/>
          </a:prstGeom>
        </p:spPr>
        <p:txBody>
          <a:bodyPr wrap="square">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Oxidative stress results from an imbalance between production of free radicals and the activity of our own endogenous antioxidant systems, i.e., body defense mechanisms (based on activity of several enzymes, such as catalase and </a:t>
            </a:r>
            <a:r>
              <a:rPr lang="en-US" dirty="0" err="1" smtClean="0">
                <a:latin typeface="Times New Roman" panose="02020603050405020304" pitchFamily="18" charset="0"/>
                <a:cs typeface="Times New Roman" panose="02020603050405020304" pitchFamily="18" charset="0"/>
              </a:rPr>
              <a:t>glutat</a:t>
            </a:r>
            <a:r>
              <a:rPr lang="hr-HR" dirty="0" smtClean="0">
                <a:latin typeface="Times New Roman" panose="02020603050405020304" pitchFamily="18" charset="0"/>
                <a:cs typeface="Times New Roman" panose="02020603050405020304" pitchFamily="18" charset="0"/>
              </a:rPr>
              <a:t>h</a:t>
            </a:r>
            <a:r>
              <a:rPr lang="en-US" dirty="0" err="1" smtClean="0">
                <a:latin typeface="Times New Roman" panose="02020603050405020304" pitchFamily="18" charset="0"/>
                <a:cs typeface="Times New Roman" panose="02020603050405020304" pitchFamily="18" charset="0"/>
              </a:rPr>
              <a:t>ione</a:t>
            </a:r>
            <a:r>
              <a:rPr lang="en-US" dirty="0" smtClean="0">
                <a:latin typeface="Times New Roman" panose="02020603050405020304" pitchFamily="18" charset="0"/>
                <a:cs typeface="Times New Roman" panose="02020603050405020304" pitchFamily="18" charset="0"/>
              </a:rPr>
              <a:t> peroxidase) which regulate overproduction of radicals. </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Excess free radicals may attack biological macromolecules giving rise to membrane damage, protein modifications, and DNA damage. </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This type of oxidative damage may be involved in pathogenesis of various chronic diseases, e.g., coronary heart diseases and some types of cancer. </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To fight oxidative stress, various exogenous antioxidants may be of use.</a:t>
            </a:r>
            <a:endParaRPr lang="en-US" dirty="0">
              <a:latin typeface="Times New Roman" panose="02020603050405020304" pitchFamily="18" charset="0"/>
              <a:cs typeface="Times New Roman" panose="02020603050405020304" pitchFamily="18" charset="0"/>
            </a:endParaRPr>
          </a:p>
        </p:txBody>
      </p:sp>
      <p:pic>
        <p:nvPicPr>
          <p:cNvPr id="13" name="Picture 19" descr="Endometriosis and Oxidative Stress "/>
          <p:cNvPicPr>
            <a:picLocks noChangeAspect="1" noChangeArrowheads="1"/>
          </p:cNvPicPr>
          <p:nvPr/>
        </p:nvPicPr>
        <p:blipFill>
          <a:blip r:embed="rId3">
            <a:extLst>
              <a:ext uri="{28A0092B-C50C-407E-A947-70E740481C1C}">
                <a14:useLocalDpi xmlns:a14="http://schemas.microsoft.com/office/drawing/2010/main" val="0"/>
              </a:ext>
            </a:extLst>
          </a:blip>
          <a:srcRect l="26421" t="20068" r="26268" b="10760"/>
          <a:stretch>
            <a:fillRect/>
          </a:stretch>
        </p:blipFill>
        <p:spPr bwMode="auto">
          <a:xfrm>
            <a:off x="5364088" y="424184"/>
            <a:ext cx="3407586" cy="211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Slikovni rezultat za catalase enzym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112" t="14000" r="8843" b="10575"/>
          <a:stretch/>
        </p:blipFill>
        <p:spPr bwMode="auto">
          <a:xfrm>
            <a:off x="5990846" y="3210688"/>
            <a:ext cx="2376264" cy="170057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5707234" y="6366642"/>
            <a:ext cx="2994107" cy="369332"/>
          </a:xfrm>
          <a:prstGeom prst="rect">
            <a:avLst/>
          </a:prstGeom>
        </p:spPr>
        <p:txBody>
          <a:bodyPr wrap="square">
            <a:spAutoFit/>
          </a:bodyPr>
          <a:lstStyle/>
          <a:p>
            <a:pPr algn="r"/>
            <a:r>
              <a:rPr lang="en-US" b="1" dirty="0" smtClean="0">
                <a:solidFill>
                  <a:srgbClr val="222222"/>
                </a:solidFill>
                <a:latin typeface="Times New Roman" panose="02020603050405020304" pitchFamily="18" charset="0"/>
                <a:cs typeface="Times New Roman" panose="02020603050405020304" pitchFamily="18" charset="0"/>
              </a:rPr>
              <a:t>Glutathione peroxidase I</a:t>
            </a:r>
            <a:endParaRPr lang="en-US" dirty="0">
              <a:latin typeface="Times New Roman" panose="02020603050405020304" pitchFamily="18" charset="0"/>
              <a:cs typeface="Times New Roman" panose="02020603050405020304" pitchFamily="18" charset="0"/>
            </a:endParaRPr>
          </a:p>
        </p:txBody>
      </p:sp>
      <p:pic>
        <p:nvPicPr>
          <p:cNvPr id="20" name="Picture 4" descr="GlutPeroxidase-1GP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570" r="19496"/>
          <a:stretch/>
        </p:blipFill>
        <p:spPr bwMode="auto">
          <a:xfrm rot="5400000">
            <a:off x="6530314" y="4383208"/>
            <a:ext cx="1703321" cy="289022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520211" y="4791994"/>
            <a:ext cx="1368152" cy="369332"/>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Catalase</a:t>
            </a:r>
            <a:endParaRPr lang="en-US"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5378778" y="2518006"/>
            <a:ext cx="3600400" cy="523220"/>
          </a:xfrm>
          <a:prstGeom prst="rect">
            <a:avLst/>
          </a:prstGeom>
          <a:noFill/>
        </p:spPr>
        <p:txBody>
          <a:bodyPr wrap="square" rtlCol="0">
            <a:spAutoFit/>
          </a:bodyPr>
          <a:lstStyle/>
          <a:p>
            <a:r>
              <a:rPr lang="en-US" sz="1400" b="1" dirty="0" smtClean="0">
                <a:latin typeface="Times New Roman" panose="02020603050405020304" pitchFamily="18" charset="0"/>
                <a:cs typeface="Times New Roman" panose="02020603050405020304" pitchFamily="18" charset="0"/>
              </a:rPr>
              <a:t>healthy            attacked by           oxidative</a:t>
            </a:r>
          </a:p>
          <a:p>
            <a:r>
              <a:rPr lang="en-US" sz="1400" b="1" dirty="0" smtClean="0">
                <a:latin typeface="Times New Roman" panose="02020603050405020304" pitchFamily="18" charset="0"/>
                <a:cs typeface="Times New Roman" panose="02020603050405020304" pitchFamily="18" charset="0"/>
              </a:rPr>
              <a:t>    cell               free radicals             stress</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4540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13"/>
          <p:cNvSpPr>
            <a:spLocks noGrp="1"/>
          </p:cNvSpPr>
          <p:nvPr>
            <p:ph type="title" idx="4294967295"/>
          </p:nvPr>
        </p:nvSpPr>
        <p:spPr>
          <a:xfrm>
            <a:off x="247650" y="178247"/>
            <a:ext cx="8229600" cy="1143000"/>
          </a:xfrm>
        </p:spPr>
        <p:txBody>
          <a:bodyPr/>
          <a:lstStyle/>
          <a:p>
            <a:pPr eaLnBrk="1" hangingPunct="1"/>
            <a:r>
              <a:rPr lang="hr-HR" altLang="sr-Latn-RS" sz="2800" dirty="0" err="1" smtClean="0">
                <a:latin typeface="Times New Roman" panose="02020603050405020304" pitchFamily="18" charset="0"/>
                <a:cs typeface="Times New Roman" panose="02020603050405020304" pitchFamily="18" charset="0"/>
              </a:rPr>
              <a:t>Coumarin</a:t>
            </a:r>
            <a:r>
              <a:rPr lang="hr-HR" altLang="sr-Latn-RS" sz="2800" dirty="0" smtClean="0">
                <a:latin typeface="Times New Roman" panose="02020603050405020304" pitchFamily="18" charset="0"/>
                <a:cs typeface="Times New Roman" panose="02020603050405020304" pitchFamily="18" charset="0"/>
              </a:rPr>
              <a:t> </a:t>
            </a:r>
            <a:r>
              <a:rPr lang="hr-HR" altLang="sr-Latn-RS" sz="2800" dirty="0" err="1" smtClean="0">
                <a:latin typeface="Times New Roman" panose="02020603050405020304" pitchFamily="18" charset="0"/>
                <a:cs typeface="Times New Roman" panose="02020603050405020304" pitchFamily="18" charset="0"/>
              </a:rPr>
              <a:t>and</a:t>
            </a:r>
            <a:r>
              <a:rPr lang="hr-HR" altLang="sr-Latn-RS" sz="2800" dirty="0" smtClean="0">
                <a:latin typeface="Times New Roman" panose="02020603050405020304" pitchFamily="18" charset="0"/>
                <a:cs typeface="Times New Roman" panose="02020603050405020304" pitchFamily="18" charset="0"/>
              </a:rPr>
              <a:t> </a:t>
            </a:r>
            <a:r>
              <a:rPr lang="hr-HR" altLang="sr-Latn-RS" sz="2800" dirty="0" err="1" smtClean="0">
                <a:latin typeface="Times New Roman" panose="02020603050405020304" pitchFamily="18" charset="0"/>
                <a:cs typeface="Times New Roman" panose="02020603050405020304" pitchFamily="18" charset="0"/>
              </a:rPr>
              <a:t>coumarin</a:t>
            </a:r>
            <a:r>
              <a:rPr lang="hr-HR" altLang="sr-Latn-RS" sz="2800" dirty="0" smtClean="0">
                <a:latin typeface="Times New Roman" panose="02020603050405020304" pitchFamily="18" charset="0"/>
                <a:cs typeface="Times New Roman" panose="02020603050405020304" pitchFamily="18" charset="0"/>
              </a:rPr>
              <a:t> </a:t>
            </a:r>
            <a:r>
              <a:rPr lang="hr-HR" altLang="sr-Latn-RS" sz="2800" dirty="0" err="1" smtClean="0">
                <a:latin typeface="Times New Roman" panose="02020603050405020304" pitchFamily="18" charset="0"/>
                <a:cs typeface="Times New Roman" panose="02020603050405020304" pitchFamily="18" charset="0"/>
              </a:rPr>
              <a:t>derivatives</a:t>
            </a:r>
            <a:endParaRPr lang="en-US" altLang="sr-Latn-RS" sz="2800" dirty="0" smtClean="0">
              <a:latin typeface="Times New Roman" panose="02020603050405020304" pitchFamily="18" charset="0"/>
              <a:cs typeface="Times New Roman" panose="02020603050405020304" pitchFamily="18" charset="0"/>
            </a:endParaRPr>
          </a:p>
        </p:txBody>
      </p:sp>
      <p:sp>
        <p:nvSpPr>
          <p:cNvPr id="5123" name="Rectangle 14"/>
          <p:cNvSpPr>
            <a:spLocks noGrp="1"/>
          </p:cNvSpPr>
          <p:nvPr>
            <p:ph type="body" idx="4294967295"/>
          </p:nvPr>
        </p:nvSpPr>
        <p:spPr>
          <a:xfrm>
            <a:off x="246528" y="4869160"/>
            <a:ext cx="8501936" cy="1656184"/>
          </a:xfrm>
        </p:spPr>
        <p:txBody>
          <a:bodyPr/>
          <a:lstStyle/>
          <a:p>
            <a:pPr eaLnBrk="1" hangingPunct="1">
              <a:lnSpc>
                <a:spcPct val="80000"/>
              </a:lnSpc>
            </a:pPr>
            <a:r>
              <a:rPr lang="en-US" sz="2000" dirty="0" smtClean="0">
                <a:latin typeface="Times New Roman" panose="02020603050405020304" pitchFamily="18" charset="0"/>
                <a:cs typeface="Times New Roman" panose="02020603050405020304" pitchFamily="18" charset="0"/>
              </a:rPr>
              <a:t>bioactive phytochemicals</a:t>
            </a:r>
            <a:endParaRPr lang="hr-HR" sz="2000" dirty="0" smtClean="0">
              <a:latin typeface="Times New Roman" panose="02020603050405020304" pitchFamily="18" charset="0"/>
              <a:cs typeface="Times New Roman" panose="02020603050405020304" pitchFamily="18" charset="0"/>
            </a:endParaRPr>
          </a:p>
          <a:p>
            <a:pPr eaLnBrk="1" hangingPunct="1">
              <a:lnSpc>
                <a:spcPct val="80000"/>
              </a:lnSpc>
            </a:pPr>
            <a:r>
              <a:rPr lang="en-US" sz="2000" dirty="0" smtClean="0">
                <a:latin typeface="Times New Roman" panose="02020603050405020304" pitchFamily="18" charset="0"/>
                <a:cs typeface="Times New Roman" panose="02020603050405020304" pitchFamily="18" charset="0"/>
              </a:rPr>
              <a:t>important </a:t>
            </a:r>
            <a:r>
              <a:rPr lang="en-US" sz="2000" dirty="0">
                <a:latin typeface="Times New Roman" panose="02020603050405020304" pitchFamily="18" charset="0"/>
                <a:cs typeface="Times New Roman" panose="02020603050405020304" pitchFamily="18" charset="0"/>
              </a:rPr>
              <a:t>role in the development of anticoagulant, </a:t>
            </a:r>
            <a:r>
              <a:rPr lang="en-US" sz="2000" dirty="0" smtClean="0">
                <a:latin typeface="Times New Roman" panose="02020603050405020304" pitchFamily="18" charset="0"/>
                <a:cs typeface="Times New Roman" panose="02020603050405020304" pitchFamily="18" charset="0"/>
              </a:rPr>
              <a:t>anti</a:t>
            </a:r>
            <a:r>
              <a:rPr lang="hr-HR"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inflammatory</a:t>
            </a:r>
            <a:r>
              <a:rPr lang="en-US" sz="2000" dirty="0">
                <a:latin typeface="Times New Roman" panose="02020603050405020304" pitchFamily="18" charset="0"/>
                <a:cs typeface="Times New Roman" panose="02020603050405020304" pitchFamily="18" charset="0"/>
              </a:rPr>
              <a:t>, anti-HIV, anticancer and antiviral </a:t>
            </a:r>
            <a:r>
              <a:rPr lang="en-US" sz="2000" dirty="0" smtClean="0">
                <a:latin typeface="Times New Roman" panose="02020603050405020304" pitchFamily="18" charset="0"/>
                <a:cs typeface="Times New Roman" panose="02020603050405020304" pitchFamily="18" charset="0"/>
              </a:rPr>
              <a:t>drugs</a:t>
            </a:r>
            <a:endParaRPr lang="hr-HR" sz="2000" dirty="0" smtClean="0">
              <a:latin typeface="Times New Roman" panose="02020603050405020304" pitchFamily="18" charset="0"/>
              <a:cs typeface="Times New Roman" panose="02020603050405020304" pitchFamily="18" charset="0"/>
            </a:endParaRPr>
          </a:p>
          <a:p>
            <a:pPr eaLnBrk="1" hangingPunct="1">
              <a:lnSpc>
                <a:spcPct val="80000"/>
              </a:lnSpc>
            </a:pPr>
            <a:r>
              <a:rPr lang="en-US" sz="2000" dirty="0" err="1" smtClean="0">
                <a:latin typeface="Times New Roman" panose="02020603050405020304" pitchFamily="18" charset="0"/>
                <a:cs typeface="Times New Roman" panose="02020603050405020304" pitchFamily="18" charset="0"/>
              </a:rPr>
              <a:t>hydroxycoumarins</a:t>
            </a:r>
            <a:r>
              <a:rPr lang="en-US" sz="2000" dirty="0" smtClean="0">
                <a:latin typeface="Times New Roman" panose="02020603050405020304" pitchFamily="18" charset="0"/>
                <a:cs typeface="Times New Roman" panose="02020603050405020304" pitchFamily="18" charset="0"/>
              </a:rPr>
              <a:t> </a:t>
            </a:r>
            <a:r>
              <a:rPr lang="hr-HR"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very </a:t>
            </a:r>
            <a:r>
              <a:rPr lang="en-US" sz="2000" dirty="0">
                <a:latin typeface="Times New Roman" panose="02020603050405020304" pitchFamily="18" charset="0"/>
                <a:cs typeface="Times New Roman" panose="02020603050405020304" pitchFamily="18" charset="0"/>
              </a:rPr>
              <a:t>powerful </a:t>
            </a:r>
            <a:r>
              <a:rPr lang="en-US" sz="2000" dirty="0" smtClean="0">
                <a:latin typeface="Times New Roman" panose="02020603050405020304" pitchFamily="18" charset="0"/>
                <a:cs typeface="Times New Roman" panose="02020603050405020304" pitchFamily="18" charset="0"/>
              </a:rPr>
              <a:t>antioxidants</a:t>
            </a:r>
            <a:endParaRPr lang="en-US" altLang="sr-Latn-RS" sz="2400" dirty="0" smtClean="0">
              <a:latin typeface="Times New Roman" panose="02020603050405020304" pitchFamily="18" charset="0"/>
              <a:cs typeface="Times New Roman" panose="02020603050405020304" pitchFamily="18" charset="0"/>
            </a:endParaRPr>
          </a:p>
        </p:txBody>
      </p:sp>
      <p:pic>
        <p:nvPicPr>
          <p:cNvPr id="1026" name="Picture 2" descr="Image illustrative de l’article Coumar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272" y="1688527"/>
            <a:ext cx="3256162" cy="20045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895" y="3748054"/>
            <a:ext cx="5472608" cy="646331"/>
          </a:xfrm>
          <a:prstGeom prst="rect">
            <a:avLst/>
          </a:prstGeom>
        </p:spPr>
        <p:txBody>
          <a:bodyPr wrap="square">
            <a:spAutoFit/>
          </a:bodyPr>
          <a:lstStyle/>
          <a:p>
            <a:pPr algn="ctr"/>
            <a:r>
              <a:rPr lang="hr-HR" dirty="0" err="1" smtClean="0">
                <a:latin typeface="Times New Roman" panose="02020603050405020304" pitchFamily="18" charset="0"/>
                <a:cs typeface="Times New Roman" panose="02020603050405020304" pitchFamily="18" charset="0"/>
              </a:rPr>
              <a:t>c</a:t>
            </a:r>
            <a:r>
              <a:rPr lang="en-US" dirty="0" err="1" smtClean="0">
                <a:latin typeface="Times New Roman" panose="02020603050405020304" pitchFamily="18" charset="0"/>
                <a:cs typeface="Times New Roman" panose="02020603050405020304" pitchFamily="18" charset="0"/>
              </a:rPr>
              <a:t>oumarin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(2H-1-benzopyran-2-one, </a:t>
            </a:r>
            <a:endParaRPr lang="hr-HR" dirty="0" smtClean="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2H-chromen-2-one</a:t>
            </a:r>
            <a:r>
              <a:rPr lang="en-US" dirty="0">
                <a:latin typeface="Times New Roman" panose="02020603050405020304" pitchFamily="18" charset="0"/>
                <a:cs typeface="Times New Roman" panose="02020603050405020304" pitchFamily="18" charset="0"/>
              </a:rPr>
              <a:t>, 1, 2-benzopyrone) </a:t>
            </a:r>
            <a:endParaRPr lang="en-US" dirty="0"/>
          </a:p>
        </p:txBody>
      </p:sp>
      <p:pic>
        <p:nvPicPr>
          <p:cNvPr id="1028" name="Picture 4" descr="Slikovni rezultat za tonka bea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557"/>
          <a:stretch/>
        </p:blipFill>
        <p:spPr bwMode="auto">
          <a:xfrm>
            <a:off x="6055102" y="799413"/>
            <a:ext cx="1903122" cy="18063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likovni rezultat za tonka be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6077" y="2780375"/>
            <a:ext cx="2941173" cy="134916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5332731" y="4281146"/>
            <a:ext cx="3347864" cy="646331"/>
          </a:xfrm>
          <a:prstGeom prst="rect">
            <a:avLst/>
          </a:prstGeom>
        </p:spPr>
        <p:txBody>
          <a:bodyPr wrap="square">
            <a:spAutoFit/>
          </a:bodyPr>
          <a:lstStyle/>
          <a:p>
            <a:pPr algn="ctr"/>
            <a:r>
              <a:rPr lang="en-US" i="1" dirty="0" err="1">
                <a:latin typeface="Times New Roman" panose="02020603050405020304" pitchFamily="18" charset="0"/>
                <a:cs typeface="Times New Roman" panose="02020603050405020304" pitchFamily="18" charset="0"/>
              </a:rPr>
              <a:t>Dipteryx</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odorata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Aubl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Willd</a:t>
            </a:r>
            <a:r>
              <a:rPr lang="en-US" dirty="0">
                <a:latin typeface="Times New Roman" panose="02020603050405020304" pitchFamily="18" charset="0"/>
                <a:cs typeface="Times New Roman" panose="02020603050405020304" pitchFamily="18" charset="0"/>
              </a:rPr>
              <a:t>.</a:t>
            </a:r>
            <a:endParaRPr lang="hr-HR" dirty="0" smtClean="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cumaru</a:t>
            </a:r>
            <a:r>
              <a:rPr lang="en-US" dirty="0">
                <a:latin typeface="Times New Roman" panose="02020603050405020304" pitchFamily="18" charset="0"/>
                <a:cs typeface="Times New Roman" panose="02020603050405020304" pitchFamily="18" charset="0"/>
              </a:rPr>
              <a:t>" or "</a:t>
            </a:r>
            <a:r>
              <a:rPr lang="en-US" dirty="0" err="1">
                <a:latin typeface="Times New Roman" panose="02020603050405020304" pitchFamily="18" charset="0"/>
                <a:cs typeface="Times New Roman" panose="02020603050405020304" pitchFamily="18" charset="0"/>
              </a:rPr>
              <a:t>kumaru</a:t>
            </a:r>
            <a:r>
              <a:rPr lang="en-US"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8"/>
          <p:cNvSpPr>
            <a:spLocks noGrp="1"/>
          </p:cNvSpPr>
          <p:nvPr>
            <p:ph type="title" idx="4294967295"/>
          </p:nvPr>
        </p:nvSpPr>
        <p:spPr>
          <a:xfrm>
            <a:off x="395288" y="188913"/>
            <a:ext cx="8229600" cy="1143000"/>
          </a:xfrm>
        </p:spPr>
        <p:txBody>
          <a:bodyPr/>
          <a:lstStyle/>
          <a:p>
            <a:pPr eaLnBrk="1" hangingPunct="1"/>
            <a:r>
              <a:rPr lang="en-US" altLang="sr-Latn-RS" sz="2800" dirty="0" smtClean="0">
                <a:latin typeface="Times New Roman" panose="02020603050405020304" pitchFamily="18" charset="0"/>
                <a:cs typeface="Times New Roman" panose="02020603050405020304" pitchFamily="18" charset="0"/>
              </a:rPr>
              <a:t>Computational details</a:t>
            </a:r>
          </a:p>
        </p:txBody>
      </p:sp>
      <p:sp>
        <p:nvSpPr>
          <p:cNvPr id="14339" name="Rectangle 9"/>
          <p:cNvSpPr>
            <a:spLocks noGrp="1"/>
          </p:cNvSpPr>
          <p:nvPr>
            <p:ph type="body" idx="4294967295"/>
          </p:nvPr>
        </p:nvSpPr>
        <p:spPr>
          <a:xfrm>
            <a:off x="395287" y="1268412"/>
            <a:ext cx="4683125" cy="4896891"/>
          </a:xfrm>
        </p:spPr>
        <p:txBody>
          <a:bodyPr/>
          <a:lstStyle/>
          <a:p>
            <a:pPr eaLnBrk="1" hangingPunct="1">
              <a:lnSpc>
                <a:spcPts val="2000"/>
              </a:lnSpc>
              <a:buFont typeface="Arial" panose="020B0604020202020204" pitchFamily="34" charset="0"/>
              <a:buNone/>
              <a:defRPr/>
            </a:pPr>
            <a:r>
              <a:rPr lang="en-US" altLang="sr-Latn-RS" sz="2200" dirty="0" smtClean="0">
                <a:latin typeface="Times New Roman" panose="02020603050405020304" pitchFamily="18" charset="0"/>
                <a:cs typeface="Times New Roman" panose="02020603050405020304" pitchFamily="18" charset="0"/>
              </a:rPr>
              <a:t>MOPAC2012</a:t>
            </a:r>
            <a:r>
              <a:rPr lang="en-US" altLang="sr-Latn-RS" sz="2200" baseline="30000" dirty="0" smtClean="0">
                <a:latin typeface="Times New Roman" panose="02020603050405020304" pitchFamily="18" charset="0"/>
                <a:cs typeface="Times New Roman" panose="02020603050405020304" pitchFamily="18" charset="0"/>
              </a:rPr>
              <a:t>TM</a:t>
            </a:r>
          </a:p>
          <a:p>
            <a:pPr eaLnBrk="1" hangingPunct="1">
              <a:lnSpc>
                <a:spcPts val="2000"/>
              </a:lnSpc>
              <a:buFont typeface="Arial" panose="020B0604020202020204" pitchFamily="34" charset="0"/>
              <a:buNone/>
              <a:defRPr/>
            </a:pPr>
            <a:r>
              <a:rPr lang="en-US" altLang="sr-Latn-RS" sz="2200" dirty="0" smtClean="0">
                <a:latin typeface="Times New Roman" panose="02020603050405020304" pitchFamily="18" charset="0"/>
                <a:cs typeface="Times New Roman" panose="02020603050405020304" pitchFamily="18" charset="0"/>
              </a:rPr>
              <a:t>   </a:t>
            </a:r>
          </a:p>
          <a:p>
            <a:pPr eaLnBrk="1" hangingPunct="1">
              <a:lnSpc>
                <a:spcPts val="2000"/>
              </a:lnSpc>
              <a:defRPr/>
            </a:pPr>
            <a:r>
              <a:rPr lang="en-US" sz="2200" dirty="0" smtClean="0">
                <a:latin typeface="Times New Roman" panose="02020603050405020304" pitchFamily="18" charset="0"/>
                <a:cs typeface="Times New Roman" panose="02020603050405020304" pitchFamily="18" charset="0"/>
              </a:rPr>
              <a:t>51 </a:t>
            </a:r>
            <a:r>
              <a:rPr lang="en-US" sz="2200" dirty="0">
                <a:latin typeface="Times New Roman" panose="02020603050405020304" pitchFamily="18" charset="0"/>
                <a:cs typeface="Times New Roman" panose="02020603050405020304" pitchFamily="18" charset="0"/>
              </a:rPr>
              <a:t>heterocyclic compounds containing </a:t>
            </a:r>
            <a:r>
              <a:rPr lang="en-US" sz="2200" dirty="0" err="1">
                <a:latin typeface="Times New Roman" panose="02020603050405020304" pitchFamily="18" charset="0"/>
                <a:cs typeface="Times New Roman" panose="02020603050405020304" pitchFamily="18" charset="0"/>
              </a:rPr>
              <a:t>coumarin</a:t>
            </a:r>
            <a:r>
              <a:rPr lang="en-US" sz="2200" dirty="0">
                <a:latin typeface="Times New Roman" panose="02020603050405020304" pitchFamily="18" charset="0"/>
                <a:cs typeface="Times New Roman" panose="02020603050405020304" pitchFamily="18" charset="0"/>
              </a:rPr>
              <a:t> core </a:t>
            </a:r>
            <a:endParaRPr lang="hr-HR" sz="2200" dirty="0" smtClean="0">
              <a:latin typeface="Times New Roman" panose="02020603050405020304" pitchFamily="18" charset="0"/>
              <a:cs typeface="Times New Roman" panose="02020603050405020304" pitchFamily="18" charset="0"/>
            </a:endParaRPr>
          </a:p>
          <a:p>
            <a:pPr eaLnBrk="1" hangingPunct="1">
              <a:lnSpc>
                <a:spcPts val="2000"/>
              </a:lnSpc>
              <a:defRPr/>
            </a:pPr>
            <a:r>
              <a:rPr lang="en-US" sz="2200" dirty="0" smtClean="0">
                <a:latin typeface="Times New Roman" panose="02020603050405020304" pitchFamily="18" charset="0"/>
                <a:cs typeface="Times New Roman" panose="02020603050405020304" pitchFamily="18" charset="0"/>
              </a:rPr>
              <a:t>thermodynamics of O–H bond </a:t>
            </a:r>
            <a:r>
              <a:rPr lang="en-US" sz="2200" dirty="0">
                <a:latin typeface="Times New Roman" panose="02020603050405020304" pitchFamily="18" charset="0"/>
                <a:cs typeface="Times New Roman" panose="02020603050405020304" pitchFamily="18" charset="0"/>
              </a:rPr>
              <a:t>and N–H bonds </a:t>
            </a:r>
            <a:r>
              <a:rPr lang="en-US" sz="2200" dirty="0" smtClean="0">
                <a:latin typeface="Times New Roman" panose="02020603050405020304" pitchFamily="18" charset="0"/>
                <a:cs typeface="Times New Roman" panose="02020603050405020304" pitchFamily="18" charset="0"/>
              </a:rPr>
              <a:t>cleavage</a:t>
            </a:r>
            <a:endParaRPr lang="hr-HR" sz="2200" dirty="0" smtClean="0">
              <a:latin typeface="Times New Roman" panose="02020603050405020304" pitchFamily="18" charset="0"/>
              <a:cs typeface="Times New Roman" panose="02020603050405020304" pitchFamily="18" charset="0"/>
            </a:endParaRPr>
          </a:p>
          <a:p>
            <a:pPr lvl="1" eaLnBrk="1" hangingPunct="1">
              <a:lnSpc>
                <a:spcPts val="2000"/>
              </a:lnSpc>
              <a:defRPr/>
            </a:pPr>
            <a:r>
              <a:rPr lang="en-US" altLang="sr-Latn-RS" sz="2200" dirty="0">
                <a:latin typeface="Times New Roman" panose="02020603050405020304" pitchFamily="18" charset="0"/>
                <a:cs typeface="Times New Roman" panose="02020603050405020304" pitchFamily="18" charset="0"/>
              </a:rPr>
              <a:t>MOPAC2012</a:t>
            </a:r>
            <a:r>
              <a:rPr lang="en-US" altLang="sr-Latn-RS" sz="2200" baseline="30000" dirty="0">
                <a:latin typeface="Times New Roman" panose="02020603050405020304" pitchFamily="18" charset="0"/>
                <a:cs typeface="Times New Roman" panose="02020603050405020304" pitchFamily="18" charset="0"/>
              </a:rPr>
              <a:t>TM</a:t>
            </a:r>
          </a:p>
          <a:p>
            <a:pPr lvl="1" eaLnBrk="1" hangingPunct="1">
              <a:lnSpc>
                <a:spcPts val="2000"/>
              </a:lnSpc>
              <a:defRPr/>
            </a:pPr>
            <a:r>
              <a:rPr lang="en-US" altLang="sr-Latn-RS" sz="2200" dirty="0" smtClean="0">
                <a:latin typeface="Times New Roman" panose="02020603050405020304" pitchFamily="18" charset="0"/>
                <a:cs typeface="Times New Roman" panose="02020603050405020304" pitchFamily="18" charset="0"/>
              </a:rPr>
              <a:t>PM7</a:t>
            </a:r>
          </a:p>
          <a:p>
            <a:pPr eaLnBrk="1" hangingPunct="1">
              <a:lnSpc>
                <a:spcPts val="2000"/>
              </a:lnSpc>
              <a:defRPr/>
            </a:pPr>
            <a:r>
              <a:rPr lang="en-US" altLang="sr-Latn-RS" sz="2200" dirty="0" smtClean="0">
                <a:latin typeface="Times New Roman" panose="02020603050405020304" pitchFamily="18" charset="0"/>
                <a:cs typeface="Times New Roman" panose="02020603050405020304" pitchFamily="18" charset="0"/>
              </a:rPr>
              <a:t>calculations of enthalpies </a:t>
            </a:r>
          </a:p>
          <a:p>
            <a:pPr eaLnBrk="1" hangingPunct="1">
              <a:lnSpc>
                <a:spcPts val="2000"/>
              </a:lnSpc>
              <a:defRPr/>
            </a:pPr>
            <a:r>
              <a:rPr lang="en-US" sz="2200" dirty="0" smtClean="0">
                <a:latin typeface="Times New Roman" panose="02020603050405020304" pitchFamily="18" charset="0"/>
                <a:cs typeface="Times New Roman" panose="02020603050405020304" pitchFamily="18" charset="0"/>
              </a:rPr>
              <a:t>reactions in </a:t>
            </a:r>
            <a:r>
              <a:rPr lang="hr-HR" sz="2200" dirty="0" smtClean="0">
                <a:latin typeface="Times New Roman" panose="02020603050405020304" pitchFamily="18" charset="0"/>
                <a:cs typeface="Times New Roman" panose="02020603050405020304" pitchFamily="18" charset="0"/>
              </a:rPr>
              <a:t>gas</a:t>
            </a:r>
            <a:r>
              <a:rPr lang="en-US" sz="2200" dirty="0" smtClean="0">
                <a:latin typeface="Times New Roman" panose="02020603050405020304" pitchFamily="18" charset="0"/>
                <a:cs typeface="Times New Roman" panose="02020603050405020304" pitchFamily="18" charset="0"/>
              </a:rPr>
              <a:t> phase</a:t>
            </a:r>
            <a:endParaRPr lang="en-US" altLang="sr-Latn-RS" sz="2200" dirty="0" smtClean="0">
              <a:latin typeface="Times New Roman" panose="02020603050405020304" pitchFamily="18" charset="0"/>
              <a:cs typeface="Times New Roman" panose="02020603050405020304" pitchFamily="18" charset="0"/>
            </a:endParaRPr>
          </a:p>
          <a:p>
            <a:pPr eaLnBrk="1" hangingPunct="1">
              <a:lnSpc>
                <a:spcPts val="2000"/>
              </a:lnSpc>
              <a:defRPr/>
            </a:pPr>
            <a:r>
              <a:rPr lang="en-US" altLang="sr-Latn-RS" sz="2200" dirty="0" smtClean="0">
                <a:latin typeface="Times New Roman" panose="02020603050405020304" pitchFamily="18" charset="0"/>
                <a:cs typeface="Times New Roman" panose="02020603050405020304" pitchFamily="18" charset="0"/>
              </a:rPr>
              <a:t>mechanisms: </a:t>
            </a:r>
            <a:r>
              <a:rPr lang="en-US" sz="2200" dirty="0" smtClean="0">
                <a:latin typeface="Times New Roman" panose="02020603050405020304" pitchFamily="18" charset="0"/>
                <a:cs typeface="Times New Roman" panose="02020603050405020304" pitchFamily="18" charset="0"/>
              </a:rPr>
              <a:t>hydrogen </a:t>
            </a:r>
            <a:r>
              <a:rPr lang="en-US" sz="2200" dirty="0">
                <a:latin typeface="Times New Roman" panose="02020603050405020304" pitchFamily="18" charset="0"/>
                <a:cs typeface="Times New Roman" panose="02020603050405020304" pitchFamily="18" charset="0"/>
              </a:rPr>
              <a:t>atom transfer mechanism (HAT) and </a:t>
            </a:r>
            <a:r>
              <a:rPr lang="hr-HR" sz="2200" dirty="0" smtClean="0">
                <a:latin typeface="Times New Roman" panose="02020603050405020304" pitchFamily="18" charset="0"/>
                <a:cs typeface="Times New Roman" panose="02020603050405020304" pitchFamily="18" charset="0"/>
              </a:rPr>
              <a:t>single </a:t>
            </a:r>
            <a:r>
              <a:rPr lang="en-US" sz="2200" dirty="0" smtClean="0">
                <a:latin typeface="Times New Roman" panose="02020603050405020304" pitchFamily="18" charset="0"/>
                <a:cs typeface="Times New Roman" panose="02020603050405020304" pitchFamily="18" charset="0"/>
              </a:rPr>
              <a:t>electron </a:t>
            </a:r>
            <a:r>
              <a:rPr lang="en-US" sz="2200" dirty="0">
                <a:latin typeface="Times New Roman" panose="02020603050405020304" pitchFamily="18" charset="0"/>
                <a:cs typeface="Times New Roman" panose="02020603050405020304" pitchFamily="18" charset="0"/>
              </a:rPr>
              <a:t>transfer followed by proton transfer mechanism </a:t>
            </a:r>
            <a:r>
              <a:rPr lang="en-US" sz="2200" dirty="0" smtClean="0">
                <a:latin typeface="Times New Roman" panose="02020603050405020304" pitchFamily="18" charset="0"/>
                <a:cs typeface="Times New Roman" panose="02020603050405020304" pitchFamily="18" charset="0"/>
              </a:rPr>
              <a:t>(</a:t>
            </a:r>
            <a:r>
              <a:rPr lang="hr-HR" sz="2200" dirty="0" smtClean="0">
                <a:latin typeface="Times New Roman" panose="02020603050405020304" pitchFamily="18" charset="0"/>
                <a:cs typeface="Times New Roman" panose="02020603050405020304" pitchFamily="18" charset="0"/>
              </a:rPr>
              <a:t>S</a:t>
            </a:r>
            <a:r>
              <a:rPr lang="en-US" sz="2200" dirty="0" smtClean="0">
                <a:latin typeface="Times New Roman" panose="02020603050405020304" pitchFamily="18" charset="0"/>
                <a:cs typeface="Times New Roman" panose="02020603050405020304" pitchFamily="18" charset="0"/>
              </a:rPr>
              <a:t>ET-PT</a:t>
            </a:r>
            <a:r>
              <a:rPr lang="en-US" sz="2200" dirty="0" smtClean="0">
                <a:latin typeface="Times New Roman" panose="02020603050405020304" pitchFamily="18" charset="0"/>
                <a:cs typeface="Times New Roman" panose="02020603050405020304" pitchFamily="18" charset="0"/>
              </a:rPr>
              <a:t>)</a:t>
            </a:r>
            <a:endParaRPr lang="hr-HR" sz="2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108850" y="2763529"/>
            <a:ext cx="2252688" cy="369332"/>
          </a:xfrm>
          <a:prstGeom prst="rect">
            <a:avLst/>
          </a:prstGeom>
          <a:noFill/>
        </p:spPr>
        <p:txBody>
          <a:bodyPr wrap="square" rtlCol="0">
            <a:spAutoFit/>
          </a:bodyPr>
          <a:lstStyle/>
          <a:p>
            <a:r>
              <a:rPr lang="hr-HR" dirty="0" err="1" smtClean="0">
                <a:latin typeface="Times New Roman" panose="02020603050405020304" pitchFamily="18" charset="0"/>
                <a:cs typeface="Times New Roman" panose="02020603050405020304" pitchFamily="18" charset="0"/>
              </a:rPr>
              <a:t>Schiff</a:t>
            </a:r>
            <a:r>
              <a:rPr lang="hr-HR" dirty="0" smtClean="0">
                <a:latin typeface="Times New Roman" panose="02020603050405020304" pitchFamily="18" charset="0"/>
                <a:cs typeface="Times New Roman" panose="02020603050405020304" pitchFamily="18" charset="0"/>
              </a:rPr>
              <a:t> </a:t>
            </a:r>
            <a:r>
              <a:rPr lang="hr-HR" dirty="0" err="1" smtClean="0">
                <a:latin typeface="Times New Roman" panose="02020603050405020304" pitchFamily="18" charset="0"/>
                <a:cs typeface="Times New Roman" panose="02020603050405020304" pitchFamily="18" charset="0"/>
              </a:rPr>
              <a:t>bases</a:t>
            </a:r>
            <a:r>
              <a:rPr lang="hr-HR" dirty="0" smtClean="0">
                <a:latin typeface="Times New Roman" panose="02020603050405020304" pitchFamily="18" charset="0"/>
                <a:cs typeface="Times New Roman" panose="02020603050405020304" pitchFamily="18" charset="0"/>
              </a:rPr>
              <a:t> (1-26)</a:t>
            </a:r>
            <a:endParaRPr lang="en-US"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5260338" y="2094041"/>
            <a:ext cx="848512" cy="75665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91833" y="1754910"/>
            <a:ext cx="643825" cy="369332"/>
          </a:xfrm>
          <a:prstGeom prst="rect">
            <a:avLst/>
          </a:prstGeom>
          <a:noFill/>
        </p:spPr>
        <p:txBody>
          <a:bodyPr wrap="square" rtlCol="0">
            <a:spAutoFit/>
          </a:bodyPr>
          <a:lstStyle/>
          <a:p>
            <a:r>
              <a:rPr lang="hr-HR" dirty="0" smtClean="0">
                <a:latin typeface="Times New Roman" panose="02020603050405020304" pitchFamily="18" charset="0"/>
                <a:cs typeface="Times New Roman" panose="02020603050405020304" pitchFamily="18" charset="0"/>
              </a:rPr>
              <a:t>R–</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493439" y="908720"/>
            <a:ext cx="3321491" cy="430887"/>
          </a:xfrm>
          <a:prstGeom prst="rect">
            <a:avLst/>
          </a:prstGeom>
          <a:noFill/>
        </p:spPr>
        <p:txBody>
          <a:bodyPr wrap="square" rtlCol="0">
            <a:spAutoFit/>
          </a:bodyPr>
          <a:lstStyle/>
          <a:p>
            <a:r>
              <a:rPr lang="hr-HR" sz="2200" cap="all" dirty="0" err="1" smtClean="0">
                <a:latin typeface="Times New Roman" panose="02020603050405020304" pitchFamily="18" charset="0"/>
                <a:cs typeface="Times New Roman" panose="02020603050405020304" pitchFamily="18" charset="0"/>
              </a:rPr>
              <a:t>Studied</a:t>
            </a:r>
            <a:r>
              <a:rPr lang="hr-HR" sz="2200" cap="all" dirty="0" smtClean="0">
                <a:latin typeface="Times New Roman" panose="02020603050405020304" pitchFamily="18" charset="0"/>
                <a:cs typeface="Times New Roman" panose="02020603050405020304" pitchFamily="18" charset="0"/>
              </a:rPr>
              <a:t> </a:t>
            </a:r>
            <a:r>
              <a:rPr lang="hr-HR" sz="2200" cap="all" dirty="0" err="1" smtClean="0">
                <a:latin typeface="Times New Roman" panose="02020603050405020304" pitchFamily="18" charset="0"/>
                <a:cs typeface="Times New Roman" panose="02020603050405020304" pitchFamily="18" charset="0"/>
              </a:rPr>
              <a:t>compounds</a:t>
            </a:r>
            <a:endParaRPr lang="hr-HR" sz="2200" cap="all" dirty="0">
              <a:latin typeface="Times New Roman" panose="02020603050405020304" pitchFamily="18" charset="0"/>
              <a:cs typeface="Times New Roman" panose="02020603050405020304" pitchFamily="18" charset="0"/>
            </a:endParaRPr>
          </a:p>
        </p:txBody>
      </p:sp>
      <p:sp>
        <p:nvSpPr>
          <p:cNvPr id="20" name="Rounded Rectangle 19"/>
          <p:cNvSpPr/>
          <p:nvPr/>
        </p:nvSpPr>
        <p:spPr>
          <a:xfrm>
            <a:off x="5364088" y="3404882"/>
            <a:ext cx="3629941" cy="24704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575902" y="3520180"/>
            <a:ext cx="3318583" cy="2308324"/>
          </a:xfrm>
          <a:prstGeom prst="rect">
            <a:avLst/>
          </a:prstGeom>
          <a:noFill/>
        </p:spPr>
        <p:txBody>
          <a:bodyPr wrap="square" rtlCol="0">
            <a:spAutoFit/>
          </a:bodyPr>
          <a:lstStyle/>
          <a:p>
            <a:r>
              <a:rPr lang="hr-HR" dirty="0">
                <a:latin typeface="Times New Roman" panose="02020603050405020304" pitchFamily="18" charset="0"/>
                <a:cs typeface="Times New Roman" panose="02020603050405020304" pitchFamily="18" charset="0"/>
              </a:rPr>
              <a:t>R: 2-F; 3-F; 4-F; 2-Br; 3-Br; </a:t>
            </a:r>
            <a:endParaRPr lang="hr-HR" dirty="0" smtClean="0">
              <a:latin typeface="Times New Roman" panose="02020603050405020304" pitchFamily="18" charset="0"/>
              <a:cs typeface="Times New Roman" panose="02020603050405020304" pitchFamily="18" charset="0"/>
            </a:endParaRPr>
          </a:p>
          <a:p>
            <a:r>
              <a:rPr lang="hr-HR" dirty="0" smtClean="0">
                <a:latin typeface="Times New Roman" panose="02020603050405020304" pitchFamily="18" charset="0"/>
                <a:cs typeface="Times New Roman" panose="02020603050405020304" pitchFamily="18" charset="0"/>
              </a:rPr>
              <a:t>4-Br</a:t>
            </a:r>
            <a:r>
              <a:rPr lang="hr-HR" dirty="0">
                <a:latin typeface="Times New Roman" panose="02020603050405020304" pitchFamily="18" charset="0"/>
                <a:cs typeface="Times New Roman" panose="02020603050405020304" pitchFamily="18" charset="0"/>
              </a:rPr>
              <a:t>; 2-Cl; 3-Cl; 2-OH; 3-OH; </a:t>
            </a:r>
            <a:endParaRPr lang="hr-HR" dirty="0" smtClean="0">
              <a:latin typeface="Times New Roman" panose="02020603050405020304" pitchFamily="18" charset="0"/>
              <a:cs typeface="Times New Roman" panose="02020603050405020304" pitchFamily="18" charset="0"/>
            </a:endParaRPr>
          </a:p>
          <a:p>
            <a:r>
              <a:rPr lang="hr-HR" dirty="0" smtClean="0">
                <a:latin typeface="Times New Roman" panose="02020603050405020304" pitchFamily="18" charset="0"/>
                <a:cs typeface="Times New Roman" panose="02020603050405020304" pitchFamily="18" charset="0"/>
              </a:rPr>
              <a:t>4-OH</a:t>
            </a:r>
            <a:r>
              <a:rPr lang="hr-HR" dirty="0">
                <a:latin typeface="Times New Roman" panose="02020603050405020304" pitchFamily="18" charset="0"/>
                <a:cs typeface="Times New Roman" panose="02020603050405020304" pitchFamily="18" charset="0"/>
              </a:rPr>
              <a:t>; 2,4-(OH)</a:t>
            </a:r>
            <a:r>
              <a:rPr lang="hr-HR" baseline="-25000" dirty="0">
                <a:latin typeface="Times New Roman" panose="02020603050405020304" pitchFamily="18" charset="0"/>
                <a:cs typeface="Times New Roman" panose="02020603050405020304" pitchFamily="18" charset="0"/>
              </a:rPr>
              <a:t>2</a:t>
            </a:r>
            <a:r>
              <a:rPr lang="hr-HR" dirty="0">
                <a:latin typeface="Times New Roman" panose="02020603050405020304" pitchFamily="18" charset="0"/>
                <a:cs typeface="Times New Roman" panose="02020603050405020304" pitchFamily="18" charset="0"/>
              </a:rPr>
              <a:t>; 2,5-(OH)</a:t>
            </a:r>
            <a:r>
              <a:rPr lang="hr-HR" baseline="-25000" dirty="0">
                <a:latin typeface="Times New Roman" panose="02020603050405020304" pitchFamily="18" charset="0"/>
                <a:cs typeface="Times New Roman" panose="02020603050405020304" pitchFamily="18" charset="0"/>
              </a:rPr>
              <a:t>2</a:t>
            </a:r>
            <a:r>
              <a:rPr lang="hr-HR" dirty="0">
                <a:latin typeface="Times New Roman" panose="02020603050405020304" pitchFamily="18" charset="0"/>
                <a:cs typeface="Times New Roman" panose="02020603050405020304" pitchFamily="18" charset="0"/>
              </a:rPr>
              <a:t>; </a:t>
            </a:r>
            <a:endParaRPr lang="hr-HR" dirty="0" smtClean="0">
              <a:latin typeface="Times New Roman" panose="02020603050405020304" pitchFamily="18" charset="0"/>
              <a:cs typeface="Times New Roman" panose="02020603050405020304" pitchFamily="18" charset="0"/>
            </a:endParaRPr>
          </a:p>
          <a:p>
            <a:r>
              <a:rPr lang="hr-HR" dirty="0" smtClean="0">
                <a:latin typeface="Times New Roman" panose="02020603050405020304" pitchFamily="18" charset="0"/>
                <a:cs typeface="Times New Roman" panose="02020603050405020304" pitchFamily="18" charset="0"/>
              </a:rPr>
              <a:t>2,3-</a:t>
            </a:r>
            <a:r>
              <a:rPr lang="hr-HR" dirty="0">
                <a:latin typeface="Times New Roman" panose="02020603050405020304" pitchFamily="18" charset="0"/>
                <a:cs typeface="Times New Roman" panose="02020603050405020304" pitchFamily="18" charset="0"/>
              </a:rPr>
              <a:t>(OH)</a:t>
            </a:r>
            <a:r>
              <a:rPr lang="hr-HR" baseline="-25000" dirty="0">
                <a:latin typeface="Times New Roman" panose="02020603050405020304" pitchFamily="18" charset="0"/>
                <a:cs typeface="Times New Roman" panose="02020603050405020304" pitchFamily="18" charset="0"/>
              </a:rPr>
              <a:t>2</a:t>
            </a:r>
            <a:r>
              <a:rPr lang="hr-HR" dirty="0">
                <a:latin typeface="Times New Roman" panose="02020603050405020304" pitchFamily="18" charset="0"/>
                <a:cs typeface="Times New Roman" panose="02020603050405020304" pitchFamily="18" charset="0"/>
              </a:rPr>
              <a:t>; 3,4-(OH)</a:t>
            </a:r>
            <a:r>
              <a:rPr lang="hr-HR" baseline="-25000" dirty="0">
                <a:latin typeface="Times New Roman" panose="02020603050405020304" pitchFamily="18" charset="0"/>
                <a:cs typeface="Times New Roman" panose="02020603050405020304" pitchFamily="18" charset="0"/>
              </a:rPr>
              <a:t>2</a:t>
            </a:r>
            <a:r>
              <a:rPr lang="hr-HR" dirty="0">
                <a:latin typeface="Times New Roman" panose="02020603050405020304" pitchFamily="18" charset="0"/>
                <a:cs typeface="Times New Roman" panose="02020603050405020304" pitchFamily="18" charset="0"/>
              </a:rPr>
              <a:t>; 3,4-(OH)</a:t>
            </a:r>
            <a:r>
              <a:rPr lang="hr-HR" baseline="-25000" dirty="0">
                <a:latin typeface="Times New Roman" panose="02020603050405020304" pitchFamily="18" charset="0"/>
                <a:cs typeface="Times New Roman" panose="02020603050405020304" pitchFamily="18" charset="0"/>
              </a:rPr>
              <a:t>2</a:t>
            </a:r>
            <a:r>
              <a:rPr lang="hr-HR" dirty="0">
                <a:latin typeface="Times New Roman" panose="02020603050405020304" pitchFamily="18" charset="0"/>
                <a:cs typeface="Times New Roman" panose="02020603050405020304" pitchFamily="18" charset="0"/>
              </a:rPr>
              <a:t>; 2-OCH</a:t>
            </a:r>
            <a:r>
              <a:rPr lang="hr-HR" baseline="-25000" dirty="0">
                <a:latin typeface="Times New Roman" panose="02020603050405020304" pitchFamily="18" charset="0"/>
                <a:cs typeface="Times New Roman" panose="02020603050405020304" pitchFamily="18" charset="0"/>
              </a:rPr>
              <a:t>3</a:t>
            </a:r>
            <a:r>
              <a:rPr lang="hr-HR" dirty="0">
                <a:latin typeface="Times New Roman" panose="02020603050405020304" pitchFamily="18" charset="0"/>
                <a:cs typeface="Times New Roman" panose="02020603050405020304" pitchFamily="18" charset="0"/>
              </a:rPr>
              <a:t>; 3-OCH</a:t>
            </a:r>
            <a:r>
              <a:rPr lang="hr-HR" baseline="-25000" dirty="0">
                <a:latin typeface="Times New Roman" panose="02020603050405020304" pitchFamily="18" charset="0"/>
                <a:cs typeface="Times New Roman" panose="02020603050405020304" pitchFamily="18" charset="0"/>
              </a:rPr>
              <a:t>3</a:t>
            </a:r>
            <a:r>
              <a:rPr lang="hr-HR" dirty="0">
                <a:latin typeface="Times New Roman" panose="02020603050405020304" pitchFamily="18" charset="0"/>
                <a:cs typeface="Times New Roman" panose="02020603050405020304" pitchFamily="18" charset="0"/>
              </a:rPr>
              <a:t>; 4-OCH</a:t>
            </a:r>
            <a:r>
              <a:rPr lang="hr-HR" baseline="-25000" dirty="0">
                <a:latin typeface="Times New Roman" panose="02020603050405020304" pitchFamily="18" charset="0"/>
                <a:cs typeface="Times New Roman" panose="02020603050405020304" pitchFamily="18" charset="0"/>
              </a:rPr>
              <a:t>3</a:t>
            </a:r>
            <a:r>
              <a:rPr lang="hr-HR" dirty="0">
                <a:latin typeface="Times New Roman" panose="02020603050405020304" pitchFamily="18" charset="0"/>
                <a:cs typeface="Times New Roman" panose="02020603050405020304" pitchFamily="18" charset="0"/>
              </a:rPr>
              <a:t>; 3,4,5-(OCH</a:t>
            </a:r>
            <a:r>
              <a:rPr lang="hr-HR" baseline="-25000" dirty="0">
                <a:latin typeface="Times New Roman" panose="02020603050405020304" pitchFamily="18" charset="0"/>
                <a:cs typeface="Times New Roman" panose="02020603050405020304" pitchFamily="18" charset="0"/>
              </a:rPr>
              <a:t>3</a:t>
            </a:r>
            <a:r>
              <a:rPr lang="hr-HR" dirty="0">
                <a:latin typeface="Times New Roman" panose="02020603050405020304" pitchFamily="18" charset="0"/>
                <a:cs typeface="Times New Roman" panose="02020603050405020304" pitchFamily="18" charset="0"/>
              </a:rPr>
              <a:t>)</a:t>
            </a:r>
            <a:r>
              <a:rPr lang="hr-HR" baseline="-25000" dirty="0">
                <a:latin typeface="Times New Roman" panose="02020603050405020304" pitchFamily="18" charset="0"/>
                <a:cs typeface="Times New Roman" panose="02020603050405020304" pitchFamily="18" charset="0"/>
              </a:rPr>
              <a:t>3</a:t>
            </a:r>
            <a:r>
              <a:rPr lang="hr-HR" dirty="0">
                <a:latin typeface="Times New Roman" panose="02020603050405020304" pitchFamily="18" charset="0"/>
                <a:cs typeface="Times New Roman" panose="02020603050405020304" pitchFamily="18" charset="0"/>
              </a:rPr>
              <a:t>; </a:t>
            </a:r>
            <a:r>
              <a:rPr lang="hr-HR" dirty="0" smtClean="0">
                <a:latin typeface="Times New Roman" panose="02020603050405020304" pitchFamily="18" charset="0"/>
                <a:cs typeface="Times New Roman" panose="02020603050405020304" pitchFamily="18" charset="0"/>
              </a:rPr>
              <a:t>4-OH,3-OCH</a:t>
            </a:r>
            <a:r>
              <a:rPr lang="hr-HR" baseline="-25000" dirty="0" smtClean="0">
                <a:latin typeface="Times New Roman" panose="02020603050405020304" pitchFamily="18" charset="0"/>
                <a:cs typeface="Times New Roman" panose="02020603050405020304" pitchFamily="18" charset="0"/>
              </a:rPr>
              <a:t>3</a:t>
            </a:r>
            <a:r>
              <a:rPr lang="hr-HR" dirty="0" smtClean="0">
                <a:latin typeface="Times New Roman" panose="02020603050405020304" pitchFamily="18" charset="0"/>
                <a:cs typeface="Times New Roman" panose="02020603050405020304" pitchFamily="18" charset="0"/>
              </a:rPr>
              <a:t>; </a:t>
            </a:r>
          </a:p>
          <a:p>
            <a:r>
              <a:rPr lang="hr-HR" dirty="0" smtClean="0">
                <a:latin typeface="Times New Roman" panose="02020603050405020304" pitchFamily="18" charset="0"/>
                <a:cs typeface="Times New Roman" panose="02020603050405020304" pitchFamily="18" charset="0"/>
              </a:rPr>
              <a:t>2-OH-5-NO</a:t>
            </a:r>
            <a:r>
              <a:rPr lang="hr-HR" baseline="-25000" dirty="0" smtClean="0">
                <a:latin typeface="Times New Roman" panose="02020603050405020304" pitchFamily="18" charset="0"/>
                <a:cs typeface="Times New Roman" panose="02020603050405020304" pitchFamily="18" charset="0"/>
              </a:rPr>
              <a:t>2</a:t>
            </a:r>
            <a:r>
              <a:rPr lang="hr-H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CH=CH</a:t>
            </a:r>
            <a:r>
              <a:rPr lang="hr-HR" dirty="0" smtClean="0">
                <a:latin typeface="Times New Roman" panose="02020603050405020304" pitchFamily="18" charset="0"/>
                <a:cs typeface="Times New Roman" panose="02020603050405020304" pitchFamily="18" charset="0"/>
              </a:rPr>
              <a:t>;      4-NO</a:t>
            </a:r>
            <a:r>
              <a:rPr lang="hr-HR" baseline="-25000" dirty="0" smtClean="0">
                <a:latin typeface="Times New Roman" panose="02020603050405020304" pitchFamily="18" charset="0"/>
                <a:cs typeface="Times New Roman" panose="02020603050405020304" pitchFamily="18" charset="0"/>
              </a:rPr>
              <a:t>2</a:t>
            </a:r>
            <a:r>
              <a:rPr lang="hr-HR" dirty="0">
                <a:latin typeface="Times New Roman" panose="02020603050405020304" pitchFamily="18" charset="0"/>
                <a:cs typeface="Times New Roman" panose="02020603050405020304" pitchFamily="18" charset="0"/>
              </a:rPr>
              <a:t>; 2,5-(OCH</a:t>
            </a:r>
            <a:r>
              <a:rPr lang="hr-HR" baseline="-25000" dirty="0">
                <a:latin typeface="Times New Roman" panose="02020603050405020304" pitchFamily="18" charset="0"/>
                <a:cs typeface="Times New Roman" panose="02020603050405020304" pitchFamily="18" charset="0"/>
              </a:rPr>
              <a:t>3</a:t>
            </a:r>
            <a:r>
              <a:rPr lang="hr-HR" dirty="0">
                <a:latin typeface="Times New Roman" panose="02020603050405020304" pitchFamily="18" charset="0"/>
                <a:cs typeface="Times New Roman" panose="02020603050405020304" pitchFamily="18" charset="0"/>
              </a:rPr>
              <a:t>)</a:t>
            </a:r>
            <a:r>
              <a:rPr lang="hr-HR" baseline="-25000" dirty="0">
                <a:latin typeface="Times New Roman" panose="02020603050405020304" pitchFamily="18" charset="0"/>
                <a:cs typeface="Times New Roman" panose="02020603050405020304" pitchFamily="18" charset="0"/>
              </a:rPr>
              <a:t>2</a:t>
            </a:r>
            <a:r>
              <a:rPr lang="hr-HR" dirty="0">
                <a:latin typeface="Times New Roman" panose="02020603050405020304" pitchFamily="18" charset="0"/>
                <a:cs typeface="Times New Roman" panose="02020603050405020304" pitchFamily="18" charset="0"/>
              </a:rPr>
              <a:t>; 4-(</a:t>
            </a:r>
            <a:r>
              <a:rPr lang="hr-HR" dirty="0" smtClean="0">
                <a:latin typeface="Times New Roman" panose="02020603050405020304" pitchFamily="18" charset="0"/>
                <a:cs typeface="Times New Roman" panose="02020603050405020304" pitchFamily="18" charset="0"/>
              </a:rPr>
              <a:t>CH</a:t>
            </a:r>
            <a:r>
              <a:rPr lang="hr-HR" baseline="-25000" dirty="0" smtClean="0">
                <a:latin typeface="Times New Roman" panose="02020603050405020304" pitchFamily="18" charset="0"/>
                <a:cs typeface="Times New Roman" panose="02020603050405020304" pitchFamily="18" charset="0"/>
              </a:rPr>
              <a:t>3</a:t>
            </a:r>
            <a:r>
              <a:rPr lang="hr-HR" dirty="0" smtClean="0">
                <a:latin typeface="Times New Roman" panose="02020603050405020304" pitchFamily="18" charset="0"/>
                <a:cs typeface="Times New Roman" panose="02020603050405020304" pitchFamily="18" charset="0"/>
              </a:rPr>
              <a:t>)</a:t>
            </a:r>
            <a:r>
              <a:rPr lang="hr-HR" baseline="-25000" dirty="0" smtClean="0">
                <a:latin typeface="Times New Roman" panose="02020603050405020304" pitchFamily="18" charset="0"/>
                <a:cs typeface="Times New Roman" panose="02020603050405020304" pitchFamily="18" charset="0"/>
              </a:rPr>
              <a:t>2</a:t>
            </a:r>
            <a:r>
              <a:rPr lang="hr-HR" dirty="0" smtClean="0">
                <a:latin typeface="Times New Roman" panose="02020603050405020304" pitchFamily="18" charset="0"/>
                <a:cs typeface="Times New Roman" panose="02020603050405020304" pitchFamily="18" charset="0"/>
              </a:rPr>
              <a:t>N</a:t>
            </a:r>
            <a:endParaRPr lang="hr-HR" dirty="0">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945003018"/>
              </p:ext>
            </p:extLst>
          </p:nvPr>
        </p:nvGraphicFramePr>
        <p:xfrm>
          <a:off x="5447372" y="1485327"/>
          <a:ext cx="3546657" cy="1329728"/>
        </p:xfrm>
        <a:graphic>
          <a:graphicData uri="http://schemas.openxmlformats.org/presentationml/2006/ole">
            <mc:AlternateContent xmlns:mc="http://schemas.openxmlformats.org/markup-compatibility/2006">
              <mc:Choice xmlns:v="urn:schemas-microsoft-com:vml" Requires="v">
                <p:oleObj spid="_x0000_s4121" name="CS ChemDraw Drawing" r:id="rId4" imgW="6307920" imgH="2361960" progId="ChemDraw.Document.6.0">
                  <p:embed/>
                </p:oleObj>
              </mc:Choice>
              <mc:Fallback>
                <p:oleObj name="CS ChemDraw Drawing" r:id="rId4" imgW="6307920" imgH="2361960" progId="ChemDraw.Document.6.0">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7372" y="1485327"/>
                        <a:ext cx="3546657" cy="1329728"/>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3399675390"/>
              </p:ext>
            </p:extLst>
          </p:nvPr>
        </p:nvGraphicFramePr>
        <p:xfrm>
          <a:off x="2612672" y="4089455"/>
          <a:ext cx="4032396" cy="1553811"/>
        </p:xfrm>
        <a:graphic>
          <a:graphicData uri="http://schemas.openxmlformats.org/presentationml/2006/ole">
            <mc:AlternateContent xmlns:mc="http://schemas.openxmlformats.org/markup-compatibility/2006">
              <mc:Choice xmlns:v="urn:schemas-microsoft-com:vml" Requires="v">
                <p:oleObj spid="_x0000_s5166" name="CS ChemDraw Drawing" r:id="rId4" imgW="6508080" imgH="2513520" progId="ChemDraw.Document.6.0">
                  <p:embed/>
                </p:oleObj>
              </mc:Choice>
              <mc:Fallback>
                <p:oleObj name="CS ChemDraw Drawing" r:id="rId4" imgW="6508080" imgH="2513520" progId="ChemDraw.Document.6.0">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2672" y="4089455"/>
                        <a:ext cx="4032396" cy="1553811"/>
                      </a:xfrm>
                      <a:prstGeom prst="rect">
                        <a:avLst/>
                      </a:prstGeom>
                      <a:noFill/>
                    </p:spPr>
                  </p:pic>
                </p:oleObj>
              </mc:Fallback>
            </mc:AlternateContent>
          </a:graphicData>
        </a:graphic>
      </p:graphicFrame>
      <p:sp>
        <p:nvSpPr>
          <p:cNvPr id="13314" name="Rectangle 8"/>
          <p:cNvSpPr>
            <a:spLocks noGrp="1"/>
          </p:cNvSpPr>
          <p:nvPr>
            <p:ph type="title" idx="4294967295"/>
          </p:nvPr>
        </p:nvSpPr>
        <p:spPr>
          <a:xfrm>
            <a:off x="395288" y="188913"/>
            <a:ext cx="8229600" cy="1143000"/>
          </a:xfrm>
        </p:spPr>
        <p:txBody>
          <a:bodyPr/>
          <a:lstStyle/>
          <a:p>
            <a:pPr eaLnBrk="1" hangingPunct="1"/>
            <a:r>
              <a:rPr lang="en-US" altLang="sr-Latn-RS" sz="2800" dirty="0" smtClean="0">
                <a:latin typeface="Times New Roman" panose="02020603050405020304" pitchFamily="18" charset="0"/>
                <a:cs typeface="Times New Roman" panose="02020603050405020304" pitchFamily="18" charset="0"/>
              </a:rPr>
              <a:t>Computational details</a:t>
            </a:r>
          </a:p>
        </p:txBody>
      </p:sp>
      <p:sp>
        <p:nvSpPr>
          <p:cNvPr id="10" name="TextBox 9"/>
          <p:cNvSpPr txBox="1"/>
          <p:nvPr/>
        </p:nvSpPr>
        <p:spPr>
          <a:xfrm>
            <a:off x="3484015" y="3254040"/>
            <a:ext cx="2244282" cy="1477328"/>
          </a:xfrm>
          <a:prstGeom prst="rect">
            <a:avLst/>
          </a:prstGeom>
          <a:noFill/>
        </p:spPr>
        <p:txBody>
          <a:bodyPr wrap="square" rtlCol="0">
            <a:spAutoFit/>
          </a:bodyPr>
          <a:lstStyle/>
          <a:p>
            <a:pPr algn="ctr"/>
            <a:r>
              <a:rPr lang="hr-HR" dirty="0" err="1">
                <a:latin typeface="Times New Roman" panose="02020603050405020304" pitchFamily="18" charset="0"/>
                <a:cs typeface="Times New Roman" panose="02020603050405020304" pitchFamily="18" charset="0"/>
              </a:rPr>
              <a:t>t</a:t>
            </a:r>
            <a:r>
              <a:rPr lang="hr-HR" dirty="0" err="1" smtClean="0">
                <a:latin typeface="Times New Roman" panose="02020603050405020304" pitchFamily="18" charset="0"/>
                <a:cs typeface="Times New Roman" panose="02020603050405020304" pitchFamily="18" charset="0"/>
              </a:rPr>
              <a:t>hiosemicarbazides</a:t>
            </a:r>
            <a:r>
              <a:rPr lang="hr-HR" dirty="0" smtClean="0">
                <a:latin typeface="Times New Roman" panose="02020603050405020304" pitchFamily="18" charset="0"/>
                <a:cs typeface="Times New Roman" panose="02020603050405020304" pitchFamily="18" charset="0"/>
              </a:rPr>
              <a:t> </a:t>
            </a:r>
          </a:p>
          <a:p>
            <a:pPr algn="ctr"/>
            <a:r>
              <a:rPr lang="hr-HR" dirty="0" smtClean="0">
                <a:latin typeface="Times New Roman" panose="02020603050405020304" pitchFamily="18" charset="0"/>
                <a:cs typeface="Times New Roman" panose="02020603050405020304" pitchFamily="18" charset="0"/>
              </a:rPr>
              <a:t>(27-31)</a:t>
            </a:r>
          </a:p>
          <a:p>
            <a:pPr algn="ctr"/>
            <a:endParaRPr lang="hr-HR" dirty="0" smtClean="0">
              <a:latin typeface="Times New Roman" panose="02020603050405020304" pitchFamily="18" charset="0"/>
              <a:cs typeface="Times New Roman" panose="02020603050405020304" pitchFamily="18" charset="0"/>
            </a:endParaRPr>
          </a:p>
          <a:p>
            <a:pPr algn="ctr"/>
            <a:r>
              <a:rPr lang="hr-HR" dirty="0" smtClean="0">
                <a:latin typeface="Times New Roman" panose="02020603050405020304" pitchFamily="18" charset="0"/>
                <a:cs typeface="Times New Roman" panose="02020603050405020304" pitchFamily="18" charset="0"/>
              </a:rPr>
              <a:t>4-thiazolidinones</a:t>
            </a:r>
          </a:p>
          <a:p>
            <a:pPr algn="ctr"/>
            <a:r>
              <a:rPr lang="hr-HR" dirty="0" smtClean="0">
                <a:latin typeface="Times New Roman" panose="02020603050405020304" pitchFamily="18" charset="0"/>
                <a:cs typeface="Times New Roman" panose="02020603050405020304" pitchFamily="18" charset="0"/>
              </a:rPr>
              <a:t>(32-36)</a:t>
            </a:r>
            <a:endParaRPr lang="en-US"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2522975" y="2118911"/>
            <a:ext cx="679460" cy="75665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613689" y="1779780"/>
            <a:ext cx="515554" cy="369332"/>
          </a:xfrm>
          <a:prstGeom prst="rect">
            <a:avLst/>
          </a:prstGeom>
          <a:noFill/>
        </p:spPr>
        <p:txBody>
          <a:bodyPr wrap="square" rtlCol="0">
            <a:spAutoFit/>
          </a:bodyPr>
          <a:lstStyle/>
          <a:p>
            <a:r>
              <a:rPr lang="hr-HR" dirty="0" smtClean="0">
                <a:latin typeface="Times New Roman" panose="02020603050405020304" pitchFamily="18" charset="0"/>
                <a:cs typeface="Times New Roman" panose="02020603050405020304" pitchFamily="18" charset="0"/>
              </a:rPr>
              <a:t>R–</a:t>
            </a:r>
            <a:endParaRPr lang="en-US"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395288" y="1169892"/>
            <a:ext cx="3321491" cy="430887"/>
          </a:xfrm>
          <a:prstGeom prst="rect">
            <a:avLst/>
          </a:prstGeom>
          <a:noFill/>
        </p:spPr>
        <p:txBody>
          <a:bodyPr wrap="square" rtlCol="0">
            <a:spAutoFit/>
          </a:bodyPr>
          <a:lstStyle/>
          <a:p>
            <a:r>
              <a:rPr lang="hr-HR" sz="2200" cap="all" dirty="0" err="1" smtClean="0">
                <a:latin typeface="Times New Roman" panose="02020603050405020304" pitchFamily="18" charset="0"/>
                <a:cs typeface="Times New Roman" panose="02020603050405020304" pitchFamily="18" charset="0"/>
              </a:rPr>
              <a:t>Studied</a:t>
            </a:r>
            <a:r>
              <a:rPr lang="hr-HR" sz="2200" cap="all" dirty="0" smtClean="0">
                <a:latin typeface="Times New Roman" panose="02020603050405020304" pitchFamily="18" charset="0"/>
                <a:cs typeface="Times New Roman" panose="02020603050405020304" pitchFamily="18" charset="0"/>
              </a:rPr>
              <a:t> </a:t>
            </a:r>
            <a:r>
              <a:rPr lang="hr-HR" sz="2200" cap="all" dirty="0" err="1" smtClean="0">
                <a:latin typeface="Times New Roman" panose="02020603050405020304" pitchFamily="18" charset="0"/>
                <a:cs typeface="Times New Roman" panose="02020603050405020304" pitchFamily="18" charset="0"/>
              </a:rPr>
              <a:t>compounds</a:t>
            </a:r>
            <a:endParaRPr lang="hr-HR" sz="2200" cap="all" dirty="0">
              <a:latin typeface="Times New Roman" panose="02020603050405020304" pitchFamily="18" charset="0"/>
              <a:cs typeface="Times New Roman" panose="02020603050405020304" pitchFamily="18" charset="0"/>
            </a:endParaRPr>
          </a:p>
        </p:txBody>
      </p:sp>
      <p:sp>
        <p:nvSpPr>
          <p:cNvPr id="19" name="Rounded Rectangle 18"/>
          <p:cNvSpPr/>
          <p:nvPr/>
        </p:nvSpPr>
        <p:spPr>
          <a:xfrm>
            <a:off x="3571736" y="5737870"/>
            <a:ext cx="2008324" cy="8722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76062" y="5850839"/>
            <a:ext cx="2152235" cy="646331"/>
          </a:xfrm>
          <a:prstGeom prst="rect">
            <a:avLst/>
          </a:prstGeom>
          <a:noFill/>
        </p:spPr>
        <p:txBody>
          <a:bodyPr wrap="square" rtlCol="0">
            <a:spAutoFit/>
          </a:bodyPr>
          <a:lstStyle/>
          <a:p>
            <a:r>
              <a:rPr lang="hr-HR" dirty="0">
                <a:latin typeface="Times New Roman" panose="02020603050405020304" pitchFamily="18" charset="0"/>
                <a:cs typeface="Times New Roman" panose="02020603050405020304" pitchFamily="18" charset="0"/>
              </a:rPr>
              <a:t>R: </a:t>
            </a:r>
            <a:r>
              <a:rPr lang="hr-HR" dirty="0" smtClean="0">
                <a:latin typeface="Times New Roman" panose="02020603050405020304" pitchFamily="18" charset="0"/>
                <a:cs typeface="Times New Roman" panose="02020603050405020304" pitchFamily="18" charset="0"/>
              </a:rPr>
              <a:t>4-OCH</a:t>
            </a:r>
            <a:r>
              <a:rPr lang="hr-HR" baseline="-25000" dirty="0" smtClean="0">
                <a:latin typeface="Times New Roman" panose="02020603050405020304" pitchFamily="18" charset="0"/>
                <a:cs typeface="Times New Roman" panose="02020603050405020304" pitchFamily="18" charset="0"/>
              </a:rPr>
              <a:t>3</a:t>
            </a:r>
            <a:r>
              <a:rPr lang="hr-HR" dirty="0" smtClean="0">
                <a:latin typeface="Times New Roman" panose="02020603050405020304" pitchFamily="18" charset="0"/>
                <a:cs typeface="Times New Roman" panose="02020603050405020304" pitchFamily="18" charset="0"/>
              </a:rPr>
              <a:t>; 4-CH</a:t>
            </a:r>
            <a:r>
              <a:rPr lang="hr-HR" baseline="-25000" dirty="0" smtClean="0">
                <a:latin typeface="Times New Roman" panose="02020603050405020304" pitchFamily="18" charset="0"/>
                <a:cs typeface="Times New Roman" panose="02020603050405020304" pitchFamily="18" charset="0"/>
              </a:rPr>
              <a:t>3</a:t>
            </a:r>
            <a:r>
              <a:rPr lang="hr-HR" dirty="0" smtClean="0">
                <a:latin typeface="Times New Roman" panose="02020603050405020304" pitchFamily="18" charset="0"/>
                <a:cs typeface="Times New Roman" panose="02020603050405020304" pitchFamily="18" charset="0"/>
              </a:rPr>
              <a:t>; </a:t>
            </a:r>
          </a:p>
          <a:p>
            <a:r>
              <a:rPr lang="hr-HR" dirty="0" smtClean="0">
                <a:latin typeface="Times New Roman" panose="02020603050405020304" pitchFamily="18" charset="0"/>
                <a:cs typeface="Times New Roman" panose="02020603050405020304" pitchFamily="18" charset="0"/>
              </a:rPr>
              <a:t>CH</a:t>
            </a:r>
            <a:r>
              <a:rPr lang="hr-HR" baseline="-25000" dirty="0" smtClean="0">
                <a:latin typeface="Times New Roman" panose="02020603050405020304" pitchFamily="18" charset="0"/>
                <a:cs typeface="Times New Roman" panose="02020603050405020304" pitchFamily="18" charset="0"/>
              </a:rPr>
              <a:t>3</a:t>
            </a:r>
            <a:r>
              <a:rPr lang="hr-HR" dirty="0" smtClean="0">
                <a:latin typeface="Times New Roman" panose="02020603050405020304" pitchFamily="18" charset="0"/>
                <a:cs typeface="Times New Roman" panose="02020603050405020304" pitchFamily="18" charset="0"/>
              </a:rPr>
              <a:t>, C</a:t>
            </a:r>
            <a:r>
              <a:rPr lang="hr-HR" baseline="-25000" dirty="0" smtClean="0">
                <a:latin typeface="Times New Roman" panose="02020603050405020304" pitchFamily="18" charset="0"/>
                <a:cs typeface="Times New Roman" panose="02020603050405020304" pitchFamily="18" charset="0"/>
              </a:rPr>
              <a:t>2</a:t>
            </a:r>
            <a:r>
              <a:rPr lang="hr-HR" dirty="0" smtClean="0">
                <a:latin typeface="Times New Roman" panose="02020603050405020304" pitchFamily="18" charset="0"/>
                <a:cs typeface="Times New Roman" panose="02020603050405020304" pitchFamily="18" charset="0"/>
              </a:rPr>
              <a:t>H</a:t>
            </a:r>
            <a:r>
              <a:rPr lang="hr-HR" baseline="-25000" dirty="0" smtClean="0">
                <a:latin typeface="Times New Roman" panose="02020603050405020304" pitchFamily="18" charset="0"/>
                <a:cs typeface="Times New Roman" panose="02020603050405020304" pitchFamily="18" charset="0"/>
              </a:rPr>
              <a:t>5</a:t>
            </a:r>
            <a:r>
              <a:rPr lang="hr-HR" dirty="0" smtClean="0">
                <a:latin typeface="Times New Roman" panose="02020603050405020304" pitchFamily="18" charset="0"/>
                <a:cs typeface="Times New Roman" panose="02020603050405020304" pitchFamily="18" charset="0"/>
              </a:rPr>
              <a:t>, </a:t>
            </a:r>
            <a:r>
              <a:rPr lang="hr-HR" dirty="0" err="1" smtClean="0">
                <a:latin typeface="Times New Roman" panose="02020603050405020304" pitchFamily="18" charset="0"/>
                <a:cs typeface="Times New Roman" panose="02020603050405020304" pitchFamily="18" charset="0"/>
              </a:rPr>
              <a:t>Phe</a:t>
            </a:r>
            <a:endParaRPr lang="hr-HR" dirty="0"/>
          </a:p>
        </p:txBody>
      </p:sp>
      <p:graphicFrame>
        <p:nvGraphicFramePr>
          <p:cNvPr id="4" name="Object 3"/>
          <p:cNvGraphicFramePr>
            <a:graphicFrameLocks noChangeAspect="1"/>
          </p:cNvGraphicFramePr>
          <p:nvPr>
            <p:extLst>
              <p:ext uri="{D42A27DB-BD31-4B8C-83A1-F6EECF244321}">
                <p14:modId xmlns:p14="http://schemas.microsoft.com/office/powerpoint/2010/main" val="1595950278"/>
              </p:ext>
            </p:extLst>
          </p:nvPr>
        </p:nvGraphicFramePr>
        <p:xfrm>
          <a:off x="2608800" y="1886423"/>
          <a:ext cx="3926454" cy="1273013"/>
        </p:xfrm>
        <a:graphic>
          <a:graphicData uri="http://schemas.openxmlformats.org/presentationml/2006/ole">
            <mc:AlternateContent xmlns:mc="http://schemas.openxmlformats.org/markup-compatibility/2006">
              <mc:Choice xmlns:v="urn:schemas-microsoft-com:vml" Requires="v">
                <p:oleObj spid="_x0000_s5167" name="CS ChemDraw Drawing" r:id="rId6" imgW="6669360" imgH="2160000" progId="ChemDraw.Document.6.0">
                  <p:embed/>
                </p:oleObj>
              </mc:Choice>
              <mc:Fallback>
                <p:oleObj name="CS ChemDraw Drawing" r:id="rId6" imgW="6669360" imgH="2160000" progId="ChemDraw.Document.6.0">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8800" y="1886423"/>
                        <a:ext cx="3926454" cy="1273013"/>
                      </a:xfrm>
                      <a:prstGeom prst="rect">
                        <a:avLst/>
                      </a:prstGeom>
                      <a:noFill/>
                    </p:spPr>
                  </p:pic>
                </p:oleObj>
              </mc:Fallback>
            </mc:AlternateContent>
          </a:graphicData>
        </a:graphic>
      </p:graphicFrame>
      <p:sp>
        <p:nvSpPr>
          <p:cNvPr id="16" name="Rounded Rectangle 15"/>
          <p:cNvSpPr/>
          <p:nvPr/>
        </p:nvSpPr>
        <p:spPr>
          <a:xfrm>
            <a:off x="2526847" y="4031271"/>
            <a:ext cx="782336" cy="75665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608800" y="4770565"/>
            <a:ext cx="515554" cy="369332"/>
          </a:xfrm>
          <a:prstGeom prst="rect">
            <a:avLst/>
          </a:prstGeom>
          <a:noFill/>
        </p:spPr>
        <p:txBody>
          <a:bodyPr wrap="square" rtlCol="0">
            <a:spAutoFit/>
          </a:bodyPr>
          <a:lstStyle/>
          <a:p>
            <a:r>
              <a:rPr lang="hr-HR" dirty="0" smtClean="0">
                <a:latin typeface="Times New Roman" panose="02020603050405020304" pitchFamily="18" charset="0"/>
                <a:cs typeface="Times New Roman" panose="02020603050405020304" pitchFamily="18" charset="0"/>
              </a:rPr>
              <a:t>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2556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474673659"/>
              </p:ext>
            </p:extLst>
          </p:nvPr>
        </p:nvGraphicFramePr>
        <p:xfrm>
          <a:off x="2771321" y="1525266"/>
          <a:ext cx="3399512" cy="2309060"/>
        </p:xfrm>
        <a:graphic>
          <a:graphicData uri="http://schemas.openxmlformats.org/presentationml/2006/ole">
            <mc:AlternateContent xmlns:mc="http://schemas.openxmlformats.org/markup-compatibility/2006">
              <mc:Choice xmlns:v="urn:schemas-microsoft-com:vml" Requires="v">
                <p:oleObj spid="_x0000_s3110" name="CS ChemDraw Drawing" r:id="rId4" imgW="5279400" imgH="3601440" progId="ChemDraw.Document.6.0">
                  <p:embed/>
                </p:oleObj>
              </mc:Choice>
              <mc:Fallback>
                <p:oleObj name="CS ChemDraw Drawing" r:id="rId4" imgW="5279400" imgH="3601440" progId="ChemDraw.Document.6.0">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321" y="1525266"/>
                        <a:ext cx="3399512" cy="2309060"/>
                      </a:xfrm>
                      <a:prstGeom prst="rect">
                        <a:avLst/>
                      </a:prstGeom>
                      <a:noFill/>
                    </p:spPr>
                  </p:pic>
                </p:oleObj>
              </mc:Fallback>
            </mc:AlternateContent>
          </a:graphicData>
        </a:graphic>
      </p:graphicFrame>
      <p:sp>
        <p:nvSpPr>
          <p:cNvPr id="13314" name="Rectangle 8"/>
          <p:cNvSpPr>
            <a:spLocks noGrp="1"/>
          </p:cNvSpPr>
          <p:nvPr>
            <p:ph type="title" idx="4294967295"/>
          </p:nvPr>
        </p:nvSpPr>
        <p:spPr>
          <a:xfrm>
            <a:off x="395288" y="188913"/>
            <a:ext cx="8229600" cy="1143000"/>
          </a:xfrm>
        </p:spPr>
        <p:txBody>
          <a:bodyPr/>
          <a:lstStyle/>
          <a:p>
            <a:pPr eaLnBrk="1" hangingPunct="1"/>
            <a:r>
              <a:rPr lang="en-US" altLang="sr-Latn-RS" sz="2800" dirty="0" smtClean="0">
                <a:latin typeface="Times New Roman" panose="02020603050405020304" pitchFamily="18" charset="0"/>
                <a:cs typeface="Times New Roman" panose="02020603050405020304" pitchFamily="18" charset="0"/>
              </a:rPr>
              <a:t>Computational details</a:t>
            </a:r>
          </a:p>
        </p:txBody>
      </p:sp>
      <p:sp>
        <p:nvSpPr>
          <p:cNvPr id="9" name="TextBox 8"/>
          <p:cNvSpPr txBox="1"/>
          <p:nvPr/>
        </p:nvSpPr>
        <p:spPr>
          <a:xfrm>
            <a:off x="4067944" y="2780928"/>
            <a:ext cx="1554629" cy="646331"/>
          </a:xfrm>
          <a:prstGeom prst="rect">
            <a:avLst/>
          </a:prstGeom>
          <a:noFill/>
        </p:spPr>
        <p:txBody>
          <a:bodyPr wrap="square" rtlCol="0">
            <a:spAutoFit/>
          </a:bodyPr>
          <a:lstStyle/>
          <a:p>
            <a:pPr algn="ctr"/>
            <a:r>
              <a:rPr lang="hr-HR" dirty="0" err="1">
                <a:latin typeface="Times New Roman" panose="02020603050405020304" pitchFamily="18" charset="0"/>
                <a:cs typeface="Times New Roman" panose="02020603050405020304" pitchFamily="18" charset="0"/>
              </a:rPr>
              <a:t>o</a:t>
            </a:r>
            <a:r>
              <a:rPr lang="hr-HR" dirty="0" err="1" smtClean="0">
                <a:latin typeface="Times New Roman" panose="02020603050405020304" pitchFamily="18" charset="0"/>
                <a:cs typeface="Times New Roman" panose="02020603050405020304" pitchFamily="18" charset="0"/>
              </a:rPr>
              <a:t>xadiazoles</a:t>
            </a:r>
            <a:r>
              <a:rPr lang="hr-HR" dirty="0" smtClean="0">
                <a:latin typeface="Times New Roman" panose="02020603050405020304" pitchFamily="18" charset="0"/>
                <a:cs typeface="Times New Roman" panose="02020603050405020304" pitchFamily="18" charset="0"/>
              </a:rPr>
              <a:t> </a:t>
            </a:r>
          </a:p>
          <a:p>
            <a:pPr algn="ctr"/>
            <a:r>
              <a:rPr lang="hr-HR" dirty="0" smtClean="0">
                <a:latin typeface="Times New Roman" panose="02020603050405020304" pitchFamily="18" charset="0"/>
                <a:cs typeface="Times New Roman" panose="02020603050405020304" pitchFamily="18" charset="0"/>
              </a:rPr>
              <a:t>(37-51)</a:t>
            </a:r>
            <a:endParaRPr lang="en-US" dirty="0">
              <a:latin typeface="Times New Roman" panose="02020603050405020304" pitchFamily="18" charset="0"/>
              <a:cs typeface="Times New Roman" panose="02020603050405020304" pitchFamily="18" charset="0"/>
            </a:endParaRPr>
          </a:p>
        </p:txBody>
      </p:sp>
      <p:sp>
        <p:nvSpPr>
          <p:cNvPr id="15" name="Rounded Rectangle 14"/>
          <p:cNvSpPr/>
          <p:nvPr/>
        </p:nvSpPr>
        <p:spPr>
          <a:xfrm>
            <a:off x="2699148" y="3048933"/>
            <a:ext cx="1535304" cy="9573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645468" y="3639838"/>
            <a:ext cx="643825" cy="369332"/>
          </a:xfrm>
          <a:prstGeom prst="rect">
            <a:avLst/>
          </a:prstGeom>
          <a:noFill/>
        </p:spPr>
        <p:txBody>
          <a:bodyPr wrap="square" rtlCol="0">
            <a:spAutoFit/>
          </a:bodyPr>
          <a:lstStyle/>
          <a:p>
            <a:r>
              <a:rPr lang="hr-HR" dirty="0" smtClean="0">
                <a:latin typeface="Times New Roman" panose="02020603050405020304" pitchFamily="18" charset="0"/>
                <a:cs typeface="Times New Roman" panose="02020603050405020304" pitchFamily="18" charset="0"/>
              </a:rPr>
              <a:t>R–</a:t>
            </a:r>
            <a:endParaRPr lang="en-US"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395288" y="1116469"/>
            <a:ext cx="3321491" cy="430887"/>
          </a:xfrm>
          <a:prstGeom prst="rect">
            <a:avLst/>
          </a:prstGeom>
          <a:noFill/>
        </p:spPr>
        <p:txBody>
          <a:bodyPr wrap="square" rtlCol="0">
            <a:spAutoFit/>
          </a:bodyPr>
          <a:lstStyle/>
          <a:p>
            <a:r>
              <a:rPr lang="hr-HR" sz="2200" cap="all" dirty="0" err="1" smtClean="0">
                <a:latin typeface="Times New Roman" panose="02020603050405020304" pitchFamily="18" charset="0"/>
                <a:cs typeface="Times New Roman" panose="02020603050405020304" pitchFamily="18" charset="0"/>
              </a:rPr>
              <a:t>Studied</a:t>
            </a:r>
            <a:r>
              <a:rPr lang="hr-HR" sz="2200" cap="all" dirty="0" smtClean="0">
                <a:latin typeface="Times New Roman" panose="02020603050405020304" pitchFamily="18" charset="0"/>
                <a:cs typeface="Times New Roman" panose="02020603050405020304" pitchFamily="18" charset="0"/>
              </a:rPr>
              <a:t> </a:t>
            </a:r>
            <a:r>
              <a:rPr lang="hr-HR" sz="2200" cap="all" dirty="0" err="1" smtClean="0">
                <a:latin typeface="Times New Roman" panose="02020603050405020304" pitchFamily="18" charset="0"/>
                <a:cs typeface="Times New Roman" panose="02020603050405020304" pitchFamily="18" charset="0"/>
              </a:rPr>
              <a:t>compounds</a:t>
            </a:r>
            <a:endParaRPr lang="hr-HR" sz="2200" cap="all" dirty="0">
              <a:latin typeface="Times New Roman" panose="02020603050405020304" pitchFamily="18" charset="0"/>
              <a:cs typeface="Times New Roman" panose="02020603050405020304" pitchFamily="18" charset="0"/>
            </a:endParaRPr>
          </a:p>
        </p:txBody>
      </p:sp>
      <p:sp>
        <p:nvSpPr>
          <p:cNvPr id="18" name="Rounded Rectangle 17"/>
          <p:cNvSpPr/>
          <p:nvPr/>
        </p:nvSpPr>
        <p:spPr>
          <a:xfrm>
            <a:off x="2771321" y="4330227"/>
            <a:ext cx="3672888" cy="18350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081062" y="4502150"/>
            <a:ext cx="3528392" cy="1477328"/>
          </a:xfrm>
          <a:prstGeom prst="rect">
            <a:avLst/>
          </a:prstGeom>
          <a:noFill/>
        </p:spPr>
        <p:txBody>
          <a:bodyPr wrap="square" rtlCol="0">
            <a:spAutoFit/>
          </a:bodyPr>
          <a:lstStyle/>
          <a:p>
            <a:r>
              <a:rPr lang="hr-HR" dirty="0">
                <a:latin typeface="Times New Roman" panose="02020603050405020304" pitchFamily="18" charset="0"/>
                <a:cs typeface="Times New Roman" panose="02020603050405020304" pitchFamily="18" charset="0"/>
              </a:rPr>
              <a:t>R: 2-F; </a:t>
            </a:r>
            <a:r>
              <a:rPr lang="hr-HR" dirty="0" smtClean="0">
                <a:latin typeface="Times New Roman" panose="02020603050405020304" pitchFamily="18" charset="0"/>
                <a:cs typeface="Times New Roman" panose="02020603050405020304" pitchFamily="18" charset="0"/>
              </a:rPr>
              <a:t>4-F</a:t>
            </a:r>
            <a:r>
              <a:rPr lang="hr-HR" dirty="0">
                <a:latin typeface="Times New Roman" panose="02020603050405020304" pitchFamily="18" charset="0"/>
                <a:cs typeface="Times New Roman" panose="02020603050405020304" pitchFamily="18" charset="0"/>
              </a:rPr>
              <a:t>; 2-Br</a:t>
            </a:r>
            <a:r>
              <a:rPr lang="hr-HR" dirty="0" smtClean="0">
                <a:latin typeface="Times New Roman" panose="02020603050405020304" pitchFamily="18" charset="0"/>
                <a:cs typeface="Times New Roman" panose="02020603050405020304" pitchFamily="18" charset="0"/>
              </a:rPr>
              <a:t>; 4-Br</a:t>
            </a:r>
            <a:r>
              <a:rPr lang="hr-HR" dirty="0">
                <a:latin typeface="Times New Roman" panose="02020603050405020304" pitchFamily="18" charset="0"/>
                <a:cs typeface="Times New Roman" panose="02020603050405020304" pitchFamily="18" charset="0"/>
              </a:rPr>
              <a:t>; 2-Cl</a:t>
            </a:r>
            <a:r>
              <a:rPr lang="hr-HR" dirty="0" smtClean="0">
                <a:latin typeface="Times New Roman" panose="02020603050405020304" pitchFamily="18" charset="0"/>
                <a:cs typeface="Times New Roman" panose="02020603050405020304" pitchFamily="18" charset="0"/>
              </a:rPr>
              <a:t>; </a:t>
            </a:r>
          </a:p>
          <a:p>
            <a:r>
              <a:rPr lang="hr-HR" dirty="0" smtClean="0">
                <a:latin typeface="Times New Roman" panose="02020603050405020304" pitchFamily="18" charset="0"/>
                <a:cs typeface="Times New Roman" panose="02020603050405020304" pitchFamily="18" charset="0"/>
              </a:rPr>
              <a:t>2-OH</a:t>
            </a:r>
            <a:r>
              <a:rPr lang="hr-HR" dirty="0">
                <a:latin typeface="Times New Roman" panose="02020603050405020304" pitchFamily="18" charset="0"/>
                <a:cs typeface="Times New Roman" panose="02020603050405020304" pitchFamily="18" charset="0"/>
              </a:rPr>
              <a:t>; 3-OH; </a:t>
            </a:r>
            <a:r>
              <a:rPr lang="hr-HR" dirty="0" smtClean="0">
                <a:latin typeface="Times New Roman" panose="02020603050405020304" pitchFamily="18" charset="0"/>
                <a:cs typeface="Times New Roman" panose="02020603050405020304" pitchFamily="18" charset="0"/>
              </a:rPr>
              <a:t>4-OH; </a:t>
            </a:r>
          </a:p>
          <a:p>
            <a:r>
              <a:rPr lang="hr-HR" dirty="0" smtClean="0">
                <a:latin typeface="Times New Roman" panose="02020603050405020304" pitchFamily="18" charset="0"/>
                <a:cs typeface="Times New Roman" panose="02020603050405020304" pitchFamily="18" charset="0"/>
              </a:rPr>
              <a:t>2,5-</a:t>
            </a:r>
            <a:r>
              <a:rPr lang="hr-HR" dirty="0">
                <a:latin typeface="Times New Roman" panose="02020603050405020304" pitchFamily="18" charset="0"/>
                <a:cs typeface="Times New Roman" panose="02020603050405020304" pitchFamily="18" charset="0"/>
              </a:rPr>
              <a:t>(OH)</a:t>
            </a:r>
            <a:r>
              <a:rPr lang="hr-HR" baseline="-25000" dirty="0">
                <a:latin typeface="Times New Roman" panose="02020603050405020304" pitchFamily="18" charset="0"/>
                <a:cs typeface="Times New Roman" panose="02020603050405020304" pitchFamily="18" charset="0"/>
              </a:rPr>
              <a:t>2</a:t>
            </a:r>
            <a:r>
              <a:rPr lang="hr-HR" dirty="0">
                <a:latin typeface="Times New Roman" panose="02020603050405020304" pitchFamily="18" charset="0"/>
                <a:cs typeface="Times New Roman" panose="02020603050405020304" pitchFamily="18" charset="0"/>
              </a:rPr>
              <a:t>; </a:t>
            </a:r>
            <a:r>
              <a:rPr lang="hr-HR" dirty="0" smtClean="0">
                <a:latin typeface="Times New Roman" panose="02020603050405020304" pitchFamily="18" charset="0"/>
                <a:cs typeface="Times New Roman" panose="02020603050405020304" pitchFamily="18" charset="0"/>
              </a:rPr>
              <a:t>2,3-</a:t>
            </a:r>
            <a:r>
              <a:rPr lang="hr-HR" dirty="0">
                <a:latin typeface="Times New Roman" panose="02020603050405020304" pitchFamily="18" charset="0"/>
                <a:cs typeface="Times New Roman" panose="02020603050405020304" pitchFamily="18" charset="0"/>
              </a:rPr>
              <a:t>(OH)</a:t>
            </a:r>
            <a:r>
              <a:rPr lang="hr-HR" baseline="-25000" dirty="0">
                <a:latin typeface="Times New Roman" panose="02020603050405020304" pitchFamily="18" charset="0"/>
                <a:cs typeface="Times New Roman" panose="02020603050405020304" pitchFamily="18" charset="0"/>
              </a:rPr>
              <a:t>2</a:t>
            </a:r>
            <a:r>
              <a:rPr lang="hr-HR" dirty="0">
                <a:latin typeface="Times New Roman" panose="02020603050405020304" pitchFamily="18" charset="0"/>
                <a:cs typeface="Times New Roman" panose="02020603050405020304" pitchFamily="18" charset="0"/>
              </a:rPr>
              <a:t>; 3,4-(OH)</a:t>
            </a:r>
            <a:r>
              <a:rPr lang="hr-HR" baseline="-25000" dirty="0">
                <a:latin typeface="Times New Roman" panose="02020603050405020304" pitchFamily="18" charset="0"/>
                <a:cs typeface="Times New Roman" panose="02020603050405020304" pitchFamily="18" charset="0"/>
              </a:rPr>
              <a:t>2</a:t>
            </a:r>
            <a:r>
              <a:rPr lang="hr-HR" dirty="0" smtClean="0">
                <a:latin typeface="Times New Roman" panose="02020603050405020304" pitchFamily="18" charset="0"/>
                <a:cs typeface="Times New Roman" panose="02020603050405020304" pitchFamily="18" charset="0"/>
              </a:rPr>
              <a:t>; </a:t>
            </a:r>
          </a:p>
          <a:p>
            <a:r>
              <a:rPr lang="hr-HR" dirty="0" smtClean="0">
                <a:latin typeface="Times New Roman" panose="02020603050405020304" pitchFamily="18" charset="0"/>
                <a:cs typeface="Times New Roman" panose="02020603050405020304" pitchFamily="18" charset="0"/>
              </a:rPr>
              <a:t>3-OCH</a:t>
            </a:r>
            <a:r>
              <a:rPr lang="hr-HR" baseline="-25000" dirty="0" smtClean="0">
                <a:latin typeface="Times New Roman" panose="02020603050405020304" pitchFamily="18" charset="0"/>
                <a:cs typeface="Times New Roman" panose="02020603050405020304" pitchFamily="18" charset="0"/>
              </a:rPr>
              <a:t>3</a:t>
            </a:r>
            <a:r>
              <a:rPr lang="hr-HR" dirty="0">
                <a:latin typeface="Times New Roman" panose="02020603050405020304" pitchFamily="18" charset="0"/>
                <a:cs typeface="Times New Roman" panose="02020603050405020304" pitchFamily="18" charset="0"/>
              </a:rPr>
              <a:t>; 4-OCH</a:t>
            </a:r>
            <a:r>
              <a:rPr lang="hr-HR" baseline="-25000" dirty="0">
                <a:latin typeface="Times New Roman" panose="02020603050405020304" pitchFamily="18" charset="0"/>
                <a:cs typeface="Times New Roman" panose="02020603050405020304" pitchFamily="18" charset="0"/>
              </a:rPr>
              <a:t>3</a:t>
            </a:r>
            <a:r>
              <a:rPr lang="hr-HR"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C</a:t>
            </a:r>
            <a:r>
              <a:rPr lang="en-US" baseline="-25000" dirty="0" smtClean="0">
                <a:latin typeface="Times New Roman" panose="02020603050405020304" pitchFamily="18" charset="0"/>
                <a:cs typeface="Times New Roman" panose="02020603050405020304" pitchFamily="18" charset="0"/>
              </a:rPr>
              <a:t>6</a:t>
            </a:r>
            <a:r>
              <a:rPr lang="en-US" dirty="0" smtClean="0">
                <a:latin typeface="Times New Roman" panose="02020603050405020304" pitchFamily="18" charset="0"/>
                <a:cs typeface="Times New Roman" panose="02020603050405020304" pitchFamily="18" charset="0"/>
              </a:rPr>
              <a:t>H</a:t>
            </a:r>
            <a:r>
              <a:rPr lang="en-US" baseline="-25000" dirty="0" smtClean="0">
                <a:latin typeface="Times New Roman" panose="02020603050405020304" pitchFamily="18" charset="0"/>
                <a:cs typeface="Times New Roman" panose="02020603050405020304" pitchFamily="18" charset="0"/>
              </a:rPr>
              <a:t>5</a:t>
            </a:r>
            <a:r>
              <a:rPr lang="en-US" dirty="0" smtClean="0">
                <a:latin typeface="Times New Roman" panose="02020603050405020304" pitchFamily="18" charset="0"/>
                <a:cs typeface="Times New Roman" panose="02020603050405020304" pitchFamily="18" charset="0"/>
              </a:rPr>
              <a:t>CH=CH</a:t>
            </a:r>
            <a:r>
              <a:rPr lang="hr-HR" dirty="0" smtClean="0">
                <a:latin typeface="Times New Roman" panose="02020603050405020304" pitchFamily="18" charset="0"/>
                <a:cs typeface="Times New Roman" panose="02020603050405020304" pitchFamily="18" charset="0"/>
              </a:rPr>
              <a:t>; 4-NO</a:t>
            </a:r>
            <a:r>
              <a:rPr lang="hr-HR" baseline="-25000" dirty="0" smtClean="0">
                <a:latin typeface="Times New Roman" panose="02020603050405020304" pitchFamily="18" charset="0"/>
                <a:cs typeface="Times New Roman" panose="02020603050405020304" pitchFamily="18" charset="0"/>
              </a:rPr>
              <a:t>2</a:t>
            </a:r>
            <a:endParaRPr lang="hr-H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4648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7"/>
          <p:cNvSpPr>
            <a:spLocks noGrp="1"/>
          </p:cNvSpPr>
          <p:nvPr>
            <p:ph type="body" idx="4294967295"/>
          </p:nvPr>
        </p:nvSpPr>
        <p:spPr>
          <a:xfrm>
            <a:off x="680323" y="5892851"/>
            <a:ext cx="7880350" cy="576411"/>
          </a:xfrm>
        </p:spPr>
        <p:txBody>
          <a:bodyPr/>
          <a:lstStyle/>
          <a:p>
            <a:pPr eaLnBrk="1" hangingPunct="1"/>
            <a:r>
              <a:rPr lang="hr-HR" altLang="sr-Latn-RS" sz="2400" dirty="0">
                <a:latin typeface="Times New Roman" panose="02020603050405020304" pitchFamily="18" charset="0"/>
                <a:cs typeface="Times New Roman" panose="02020603050405020304" pitchFamily="18" charset="0"/>
              </a:rPr>
              <a:t>B</a:t>
            </a:r>
            <a:r>
              <a:rPr lang="en-US" altLang="sr-Latn-RS" sz="2400" dirty="0" err="1" smtClean="0">
                <a:latin typeface="Times New Roman" panose="02020603050405020304" pitchFamily="18" charset="0"/>
                <a:cs typeface="Times New Roman" panose="02020603050405020304" pitchFamily="18" charset="0"/>
              </a:rPr>
              <a:t>ond</a:t>
            </a:r>
            <a:r>
              <a:rPr lang="en-US" altLang="sr-Latn-RS" sz="2400" dirty="0" smtClean="0">
                <a:latin typeface="Times New Roman" panose="02020603050405020304" pitchFamily="18" charset="0"/>
                <a:cs typeface="Times New Roman" panose="02020603050405020304" pitchFamily="18" charset="0"/>
              </a:rPr>
              <a:t> </a:t>
            </a:r>
            <a:r>
              <a:rPr lang="en-US" altLang="sr-Latn-RS" sz="2400" dirty="0" smtClean="0">
                <a:latin typeface="Times New Roman" panose="02020603050405020304" pitchFamily="18" charset="0"/>
                <a:cs typeface="Times New Roman" panose="02020603050405020304" pitchFamily="18" charset="0"/>
              </a:rPr>
              <a:t>dissociation enthalpy (</a:t>
            </a:r>
            <a:r>
              <a:rPr lang="en-US" altLang="sr-Latn-RS" sz="2400" dirty="0" smtClean="0">
                <a:solidFill>
                  <a:srgbClr val="FF0000"/>
                </a:solidFill>
                <a:latin typeface="Times New Roman" panose="02020603050405020304" pitchFamily="18" charset="0"/>
                <a:cs typeface="Times New Roman" panose="02020603050405020304" pitchFamily="18" charset="0"/>
              </a:rPr>
              <a:t>BDE</a:t>
            </a:r>
            <a:r>
              <a:rPr lang="en-US" altLang="sr-Latn-RS" sz="2400" dirty="0" smtClean="0">
                <a:latin typeface="Times New Roman" panose="02020603050405020304" pitchFamily="18" charset="0"/>
                <a:cs typeface="Times New Roman" panose="02020603050405020304" pitchFamily="18" charset="0"/>
              </a:rPr>
              <a:t>)</a:t>
            </a:r>
          </a:p>
          <a:p>
            <a:pPr eaLnBrk="1" hangingPunct="1">
              <a:buFont typeface="Arial" panose="020B0604020202020204" pitchFamily="34" charset="0"/>
              <a:buNone/>
            </a:pPr>
            <a:r>
              <a:rPr lang="en-US" altLang="sr-Latn-RS" sz="2400" dirty="0" smtClean="0">
                <a:solidFill>
                  <a:srgbClr val="FF0000"/>
                </a:solidFill>
                <a:latin typeface="Times New Roman" panose="02020603050405020304" pitchFamily="18" charset="0"/>
                <a:cs typeface="Times New Roman" panose="02020603050405020304" pitchFamily="18" charset="0"/>
              </a:rPr>
              <a:t>	</a:t>
            </a:r>
          </a:p>
          <a:p>
            <a:pPr eaLnBrk="1" hangingPunct="1">
              <a:buFont typeface="Arial" panose="020B0604020202020204" pitchFamily="34" charset="0"/>
              <a:buNone/>
            </a:pPr>
            <a:endParaRPr lang="en-US" altLang="sr-Latn-RS" sz="2400" dirty="0" smtClean="0">
              <a:solidFill>
                <a:srgbClr val="FF0000"/>
              </a:solidFill>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sr-Latn-RS" sz="2400" dirty="0" smtClean="0">
              <a:solidFill>
                <a:srgbClr val="FF0000"/>
              </a:solidFill>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sr-Latn-RS" sz="2400" dirty="0" smtClean="0">
              <a:solidFill>
                <a:srgbClr val="FF0000"/>
              </a:solidFill>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sr-Latn-RS" sz="2400" dirty="0" smtClean="0">
              <a:solidFill>
                <a:srgbClr val="FF0000"/>
              </a:solidFill>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sr-Latn-RS" sz="2400" dirty="0" smtClean="0">
              <a:solidFill>
                <a:srgbClr val="FF0000"/>
              </a:solidFill>
              <a:latin typeface="Times New Roman" panose="02020603050405020304" pitchFamily="18" charset="0"/>
              <a:cs typeface="Times New Roman" panose="02020603050405020304" pitchFamily="18" charset="0"/>
            </a:endParaRPr>
          </a:p>
        </p:txBody>
      </p:sp>
      <p:sp>
        <p:nvSpPr>
          <p:cNvPr id="15363" name="Rectangle 16"/>
          <p:cNvSpPr>
            <a:spLocks noGrp="1"/>
          </p:cNvSpPr>
          <p:nvPr>
            <p:ph type="title" idx="4294967295"/>
          </p:nvPr>
        </p:nvSpPr>
        <p:spPr>
          <a:xfrm>
            <a:off x="395288" y="184150"/>
            <a:ext cx="8820150" cy="1143000"/>
          </a:xfrm>
        </p:spPr>
        <p:txBody>
          <a:bodyPr/>
          <a:lstStyle/>
          <a:p>
            <a:pPr eaLnBrk="1" hangingPunct="1"/>
            <a:r>
              <a:rPr lang="hr-HR" altLang="sr-Latn-RS" sz="2800" dirty="0" err="1" smtClean="0">
                <a:latin typeface="Times New Roman" panose="02020603050405020304" pitchFamily="18" charset="0"/>
                <a:cs typeface="Times New Roman" panose="02020603050405020304" pitchFamily="18" charset="0"/>
              </a:rPr>
              <a:t>Mechanisms</a:t>
            </a:r>
            <a:r>
              <a:rPr lang="hr-HR" altLang="sr-Latn-RS" sz="2800" dirty="0" smtClean="0">
                <a:latin typeface="Times New Roman" panose="02020603050405020304" pitchFamily="18" charset="0"/>
                <a:cs typeface="Times New Roman" panose="02020603050405020304" pitchFamily="18" charset="0"/>
              </a:rPr>
              <a:t> od </a:t>
            </a:r>
            <a:r>
              <a:rPr lang="hr-HR" altLang="sr-Latn-RS" sz="2800" dirty="0" err="1" smtClean="0">
                <a:latin typeface="Times New Roman" panose="02020603050405020304" pitchFamily="18" charset="0"/>
                <a:cs typeface="Times New Roman" panose="02020603050405020304" pitchFamily="18" charset="0"/>
              </a:rPr>
              <a:t>antioxidant</a:t>
            </a:r>
            <a:r>
              <a:rPr lang="hr-HR" altLang="sr-Latn-RS" sz="2800" dirty="0" smtClean="0">
                <a:latin typeface="Times New Roman" panose="02020603050405020304" pitchFamily="18" charset="0"/>
                <a:cs typeface="Times New Roman" panose="02020603050405020304" pitchFamily="18" charset="0"/>
              </a:rPr>
              <a:t> </a:t>
            </a:r>
            <a:r>
              <a:rPr lang="hr-HR" altLang="sr-Latn-RS" sz="2800" dirty="0" err="1" smtClean="0">
                <a:latin typeface="Times New Roman" panose="02020603050405020304" pitchFamily="18" charset="0"/>
                <a:cs typeface="Times New Roman" panose="02020603050405020304" pitchFamily="18" charset="0"/>
              </a:rPr>
              <a:t>activity</a:t>
            </a:r>
            <a:endParaRPr lang="en-US" altLang="sr-Latn-RS" sz="2800"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srcRect r="26995"/>
          <a:stretch/>
        </p:blipFill>
        <p:spPr>
          <a:xfrm>
            <a:off x="2627784" y="1639511"/>
            <a:ext cx="3985428" cy="1286846"/>
          </a:xfrm>
          <a:prstGeom prst="rect">
            <a:avLst/>
          </a:prstGeom>
        </p:spPr>
      </p:pic>
      <p:sp>
        <p:nvSpPr>
          <p:cNvPr id="10" name="TextBox 9"/>
          <p:cNvSpPr txBox="1"/>
          <p:nvPr/>
        </p:nvSpPr>
        <p:spPr>
          <a:xfrm>
            <a:off x="2051720" y="1744815"/>
            <a:ext cx="1152128" cy="984885"/>
          </a:xfrm>
          <a:prstGeom prst="rect">
            <a:avLst/>
          </a:prstGeom>
          <a:noFill/>
        </p:spPr>
        <p:txBody>
          <a:bodyPr wrap="square" rtlCol="0">
            <a:spAutoFit/>
          </a:bodyPr>
          <a:lstStyle/>
          <a:p>
            <a:pPr algn="r"/>
            <a:r>
              <a:rPr lang="hr-HR" dirty="0" smtClean="0">
                <a:latin typeface="Times New Roman" panose="02020603050405020304" pitchFamily="18" charset="0"/>
                <a:cs typeface="Times New Roman" panose="02020603050405020304" pitchFamily="18" charset="0"/>
              </a:rPr>
              <a:t>HAT:</a:t>
            </a:r>
          </a:p>
          <a:p>
            <a:pPr algn="r"/>
            <a:endParaRPr lang="hr-HR" sz="2200" dirty="0" smtClean="0">
              <a:latin typeface="Times New Roman" panose="02020603050405020304" pitchFamily="18" charset="0"/>
              <a:cs typeface="Times New Roman" panose="02020603050405020304" pitchFamily="18" charset="0"/>
            </a:endParaRPr>
          </a:p>
          <a:p>
            <a:pPr algn="r"/>
            <a:r>
              <a:rPr lang="hr-HR" dirty="0" smtClean="0">
                <a:latin typeface="Times New Roman" panose="02020603050405020304" pitchFamily="18" charset="0"/>
                <a:cs typeface="Times New Roman" panose="02020603050405020304" pitchFamily="18" charset="0"/>
              </a:rPr>
              <a:t>SET-PT</a:t>
            </a:r>
            <a:r>
              <a:rPr lang="hr-HR"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 name="Rounded Rectangle 1"/>
          <p:cNvSpPr/>
          <p:nvPr/>
        </p:nvSpPr>
        <p:spPr>
          <a:xfrm>
            <a:off x="2051720" y="1629147"/>
            <a:ext cx="4680520" cy="11933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Rectangle 2"/>
          <p:cNvSpPr/>
          <p:nvPr/>
        </p:nvSpPr>
        <p:spPr>
          <a:xfrm>
            <a:off x="680323" y="3861048"/>
            <a:ext cx="7780109" cy="1569660"/>
          </a:xfrm>
          <a:prstGeom prst="rect">
            <a:avLst/>
          </a:prstGeom>
        </p:spPr>
        <p:txBody>
          <a:bodyPr wrap="square">
            <a:spAutoFit/>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Hydrogen atom transfer (HAT) mechanism occurs in one step and it involves </a:t>
            </a:r>
            <a:r>
              <a:rPr lang="en-US" sz="2400" dirty="0" err="1" smtClean="0">
                <a:latin typeface="Times New Roman" panose="02020603050405020304" pitchFamily="18" charset="0"/>
                <a:cs typeface="Times New Roman" panose="02020603050405020304" pitchFamily="18" charset="0"/>
              </a:rPr>
              <a:t>homolytic</a:t>
            </a:r>
            <a:r>
              <a:rPr lang="en-US" sz="2400" dirty="0" smtClean="0">
                <a:latin typeface="Times New Roman" panose="02020603050405020304" pitchFamily="18" charset="0"/>
                <a:cs typeface="Times New Roman" panose="02020603050405020304" pitchFamily="18" charset="0"/>
              </a:rPr>
              <a:t> bond cleavage. </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Because there is no charge separation, this mechanism is preferred in gas phase and non-polar medium.</a:t>
            </a:r>
            <a:endParaRPr lang="en-US" sz="2400" dirty="0">
              <a:latin typeface="Times New Roman" panose="02020603050405020304" pitchFamily="18" charset="0"/>
              <a:cs typeface="Times New Roman" panose="02020603050405020304" pitchFamily="18" charset="0"/>
            </a:endParaRPr>
          </a:p>
        </p:txBody>
      </p:sp>
      <p:sp>
        <p:nvSpPr>
          <p:cNvPr id="14" name="Rectangle 16"/>
          <p:cNvSpPr txBox="1">
            <a:spLocks/>
          </p:cNvSpPr>
          <p:nvPr/>
        </p:nvSpPr>
        <p:spPr bwMode="auto">
          <a:xfrm>
            <a:off x="395288" y="2914705"/>
            <a:ext cx="8820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eaLnBrk="1" hangingPunct="1"/>
            <a:r>
              <a:rPr lang="en-US" altLang="sr-Latn-RS" sz="2800" smtClean="0">
                <a:latin typeface="Times New Roman" panose="02020603050405020304" pitchFamily="18" charset="0"/>
                <a:cs typeface="Times New Roman" panose="02020603050405020304" pitchFamily="18" charset="0"/>
              </a:rPr>
              <a:t>Hydrogen atom transfer (HAT)</a:t>
            </a:r>
            <a:endParaRPr lang="en-US" altLang="sr-Latn-R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4009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7272</TotalTime>
  <Words>1549</Words>
  <Application>Microsoft Office PowerPoint</Application>
  <PresentationFormat>On-screen Show (4:3)</PresentationFormat>
  <Paragraphs>293</Paragraphs>
  <Slides>17</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Calibri Light</vt:lpstr>
      <vt:lpstr>Symbol</vt:lpstr>
      <vt:lpstr>Times New Roman</vt:lpstr>
      <vt:lpstr>Office Theme</vt:lpstr>
      <vt:lpstr>CS ChemDraw Drawing</vt:lpstr>
      <vt:lpstr> SELECTED THERMODYNAMIC PARAMETERS OF ANTIOXIDANT ACTIVITY OF COUMARIN BASED HETEROCYCLIC COMPOUNDS</vt:lpstr>
      <vt:lpstr>Abstract</vt:lpstr>
      <vt:lpstr>PowerPoint Presentation</vt:lpstr>
      <vt:lpstr>PowerPoint Presentation</vt:lpstr>
      <vt:lpstr>Coumarin and coumarin derivatives</vt:lpstr>
      <vt:lpstr>Computational details</vt:lpstr>
      <vt:lpstr>Computational details</vt:lpstr>
      <vt:lpstr>Computational details</vt:lpstr>
      <vt:lpstr>Mechanisms od antioxidant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PM6 study of  free radical scavenging mechanisms of flavonoids: why does  O–H bond dissociation enthalpy effectively represent free radical scavenging activity?</dc:title>
  <dc:creator>Dragan</dc:creator>
  <cp:lastModifiedBy>Amic</cp:lastModifiedBy>
  <cp:revision>985</cp:revision>
  <cp:lastPrinted>2015-10-29T09:18:58Z</cp:lastPrinted>
  <dcterms:created xsi:type="dcterms:W3CDTF">2013-05-19T06:46:52Z</dcterms:created>
  <dcterms:modified xsi:type="dcterms:W3CDTF">2020-11-09T21:34:42Z</dcterms:modified>
</cp:coreProperties>
</file>