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5BD35-786E-4237-9AF5-73AE6C452812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6779-195C-459F-90DA-AB936C7A52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58920" y="476280"/>
            <a:ext cx="6552360" cy="648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8920" y="476280"/>
            <a:ext cx="6552360" cy="648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49200" y="1628640"/>
            <a:ext cx="7643160" cy="4823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58920" y="476280"/>
            <a:ext cx="6552360" cy="648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90520" y="6165720"/>
            <a:ext cx="3628440" cy="5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214200" y="3500674"/>
            <a:ext cx="8572320" cy="15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Structural 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Flexibility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of a Cold-, and a Warm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Adapted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Enzymes (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Endonucleases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I)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 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Molecular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Dynamics Simulation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24000" y="5229360"/>
            <a:ext cx="6226920" cy="110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2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 :</a:t>
            </a:r>
            <a:endParaRPr lang="fr-FR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Djamila </a:t>
            </a:r>
            <a:r>
              <a:rPr lang="fr-FR" sz="3200" b="1" strike="noStrike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Benrezkallah</a:t>
            </a:r>
            <a:endParaRPr lang="fr-FR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4761905" cy="14618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4182" y="1502150"/>
            <a:ext cx="6787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The 24th International Electronic Conference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on Synthetic Organic Chemistry</a:t>
            </a:r>
            <a:endParaRPr kumimoji="0" lang="fr-FR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15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Nov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- 15 </a:t>
            </a:r>
            <a:r>
              <a:rPr kumimoji="0" lang="fr-FR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Dec</a:t>
            </a:r>
            <a:r>
              <a:rPr kumimoji="0" lang="fr-FR" altLang="zh-CN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 CJK SC Regular"/>
                <a:cs typeface="Times New Roman" pitchFamily="18" charset="0"/>
              </a:rPr>
              <a:t> 2020</a:t>
            </a:r>
            <a:endParaRPr kumimoji="0" lang="fr-FR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071360" y="1357200"/>
            <a:ext cx="7929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MD simulations allow the study of complex dynamic processes that occur in biological systems: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214720" y="2782440"/>
            <a:ext cx="4571640" cy="25304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5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Proteins Stability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Conformational Changes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Proteins Folding and Unfolding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Ions Transport in Biological Systems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Molecular recognition: proteins, DNA, membranes, etc.…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571840" y="476280"/>
            <a:ext cx="59536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285920" y="443880"/>
            <a:ext cx="65703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Trajectories : Solving Newton’s Motion Equations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1"/>
          <p:cNvPicPr/>
          <p:nvPr/>
        </p:nvPicPr>
        <p:blipFill>
          <a:blip r:embed="rId2"/>
          <a:stretch/>
        </p:blipFill>
        <p:spPr>
          <a:xfrm>
            <a:off x="3697200" y="919440"/>
            <a:ext cx="1731600" cy="136620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5429160" y="2435400"/>
            <a:ext cx="3355920" cy="8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Can not be solved analytically for N&gt;3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 rot="7800000" flipH="1" flipV="1">
            <a:off x="4934880" y="946440"/>
            <a:ext cx="3903120" cy="2283840"/>
          </a:xfrm>
          <a:prstGeom prst="curved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5"/>
          <p:cNvSpPr/>
          <p:nvPr/>
        </p:nvSpPr>
        <p:spPr>
          <a:xfrm>
            <a:off x="5072040" y="2476440"/>
            <a:ext cx="69480" cy="1882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5786280" y="1905120"/>
            <a:ext cx="69480" cy="1882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7"/>
          <p:cNvSpPr/>
          <p:nvPr/>
        </p:nvSpPr>
        <p:spPr>
          <a:xfrm>
            <a:off x="6572160" y="1809720"/>
            <a:ext cx="69480" cy="1882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7215120" y="2190600"/>
            <a:ext cx="69480" cy="1882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9"/>
          <p:cNvSpPr/>
          <p:nvPr/>
        </p:nvSpPr>
        <p:spPr>
          <a:xfrm>
            <a:off x="8001000" y="2095560"/>
            <a:ext cx="69480" cy="1882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0"/>
          <p:cNvSpPr/>
          <p:nvPr/>
        </p:nvSpPr>
        <p:spPr>
          <a:xfrm>
            <a:off x="428760" y="3444120"/>
            <a:ext cx="2976480" cy="484560"/>
          </a:xfrm>
          <a:prstGeom prst="rect">
            <a:avLst/>
          </a:prstGeom>
          <a:noFill/>
          <a:ln>
            <a:solidFill>
              <a:srgbClr val="0118B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Finite Difference Method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11"/>
          <p:cNvSpPr/>
          <p:nvPr/>
        </p:nvSpPr>
        <p:spPr>
          <a:xfrm>
            <a:off x="4386240" y="3444120"/>
            <a:ext cx="4400280" cy="484560"/>
          </a:xfrm>
          <a:prstGeom prst="rect">
            <a:avLst/>
          </a:prstGeom>
          <a:noFill/>
          <a:ln>
            <a:solidFill>
              <a:srgbClr val="0118B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Integration  Algorithm : Velocity Verlet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2"/>
          <p:cNvSpPr/>
          <p:nvPr/>
        </p:nvSpPr>
        <p:spPr>
          <a:xfrm>
            <a:off x="0" y="4286160"/>
            <a:ext cx="9572400" cy="7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Knowing the positions and velocities of N particles at time t, the integration of Newton’s equation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of motion gives at </a:t>
            </a:r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t+Δt</a:t>
            </a:r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Picture 3"/>
          <p:cNvPicPr/>
          <p:nvPr/>
        </p:nvPicPr>
        <p:blipFill>
          <a:blip r:embed="rId3"/>
          <a:stretch/>
        </p:blipFill>
        <p:spPr>
          <a:xfrm>
            <a:off x="2143080" y="4370400"/>
            <a:ext cx="5002200" cy="1344240"/>
          </a:xfrm>
          <a:prstGeom prst="rect">
            <a:avLst/>
          </a:prstGeom>
          <a:ln>
            <a:noFill/>
          </a:ln>
        </p:spPr>
      </p:pic>
      <p:pic>
        <p:nvPicPr>
          <p:cNvPr id="233" name="Picture 6"/>
          <p:cNvPicPr/>
          <p:nvPr/>
        </p:nvPicPr>
        <p:blipFill>
          <a:blip r:embed="rId4"/>
          <a:stretch/>
        </p:blipFill>
        <p:spPr>
          <a:xfrm>
            <a:off x="2143080" y="5310720"/>
            <a:ext cx="4737960" cy="1332720"/>
          </a:xfrm>
          <a:prstGeom prst="rect">
            <a:avLst/>
          </a:prstGeom>
          <a:ln>
            <a:noFill/>
          </a:ln>
        </p:spPr>
      </p:pic>
      <p:sp>
        <p:nvSpPr>
          <p:cNvPr id="234" name="CustomShape 13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14"/>
          <p:cNvSpPr/>
          <p:nvPr/>
        </p:nvSpPr>
        <p:spPr>
          <a:xfrm>
            <a:off x="3571920" y="3429000"/>
            <a:ext cx="7855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571840" y="476280"/>
            <a:ext cx="59536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433960" y="1598040"/>
            <a:ext cx="595368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2214720" y="1571760"/>
            <a:ext cx="435744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Non Bonding Interactions :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Picture 18"/>
          <p:cNvPicPr/>
          <p:nvPr/>
        </p:nvPicPr>
        <p:blipFill>
          <a:blip r:embed="rId2"/>
          <a:stretch/>
        </p:blipFill>
        <p:spPr>
          <a:xfrm>
            <a:off x="6530760" y="947520"/>
            <a:ext cx="398160" cy="112392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1008360" y="2689200"/>
            <a:ext cx="300204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potentiel électrostatique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941040" y="4108320"/>
            <a:ext cx="342828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potentiel de Lennard-Jones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Picture 15"/>
          <p:cNvPicPr/>
          <p:nvPr/>
        </p:nvPicPr>
        <p:blipFill>
          <a:blip r:embed="rId3"/>
          <a:stretch/>
        </p:blipFill>
        <p:spPr>
          <a:xfrm>
            <a:off x="4786200" y="2160720"/>
            <a:ext cx="1645920" cy="1267920"/>
          </a:xfrm>
          <a:prstGeom prst="rect">
            <a:avLst/>
          </a:prstGeom>
          <a:ln>
            <a:noFill/>
          </a:ln>
        </p:spPr>
      </p:pic>
      <p:pic>
        <p:nvPicPr>
          <p:cNvPr id="243" name="Picture 20"/>
          <p:cNvPicPr/>
          <p:nvPr/>
        </p:nvPicPr>
        <p:blipFill>
          <a:blip r:embed="rId4"/>
          <a:stretch/>
        </p:blipFill>
        <p:spPr>
          <a:xfrm>
            <a:off x="4705200" y="3424320"/>
            <a:ext cx="3294000" cy="1432800"/>
          </a:xfrm>
          <a:prstGeom prst="rect">
            <a:avLst/>
          </a:prstGeom>
          <a:ln>
            <a:noFill/>
          </a:ln>
        </p:spPr>
      </p:pic>
      <p:pic>
        <p:nvPicPr>
          <p:cNvPr id="244" name="Picture 4"/>
          <p:cNvPicPr/>
          <p:nvPr/>
        </p:nvPicPr>
        <p:blipFill>
          <a:blip r:embed="rId5"/>
          <a:stretch/>
        </p:blipFill>
        <p:spPr>
          <a:xfrm>
            <a:off x="1515600" y="5000760"/>
            <a:ext cx="1625760" cy="1045440"/>
          </a:xfrm>
          <a:prstGeom prst="rect">
            <a:avLst/>
          </a:prstGeom>
          <a:ln>
            <a:noFill/>
          </a:ln>
        </p:spPr>
      </p:pic>
      <p:pic>
        <p:nvPicPr>
          <p:cNvPr id="245" name="Picture 1"/>
          <p:cNvPicPr/>
          <p:nvPr/>
        </p:nvPicPr>
        <p:blipFill>
          <a:blip r:embed="rId6"/>
          <a:stretch/>
        </p:blipFill>
        <p:spPr>
          <a:xfrm>
            <a:off x="5573520" y="5000760"/>
            <a:ext cx="1284120" cy="1121760"/>
          </a:xfrm>
          <a:prstGeom prst="rect">
            <a:avLst/>
          </a:prstGeom>
          <a:ln>
            <a:noFill/>
          </a:ln>
        </p:spPr>
      </p:pic>
      <p:sp>
        <p:nvSpPr>
          <p:cNvPr id="246" name="CustomShape 6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70280" y="5014440"/>
            <a:ext cx="8876880" cy="12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Berendsen Barostat (pressure control):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The pressure is modified by adjusting the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box volume. A homothetic factor is applied to adjust the coordinates and the box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volume: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Picture 16"/>
          <p:cNvPicPr/>
          <p:nvPr/>
        </p:nvPicPr>
        <p:blipFill>
          <a:blip r:embed="rId2"/>
          <a:stretch/>
        </p:blipFill>
        <p:spPr>
          <a:xfrm>
            <a:off x="3143160" y="5429160"/>
            <a:ext cx="2675880" cy="125640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1684080" y="177480"/>
            <a:ext cx="46735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Isothermal_isobaric Ensemble : NPT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88200" y="908640"/>
            <a:ext cx="379260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Temperature Control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720360" y="1523880"/>
            <a:ext cx="285120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Principle of  Equipartition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651240" y="2285640"/>
            <a:ext cx="342036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instantaneous temperature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Picture 7"/>
          <p:cNvPicPr/>
          <p:nvPr/>
        </p:nvPicPr>
        <p:blipFill>
          <a:blip r:embed="rId3"/>
          <a:stretch/>
        </p:blipFill>
        <p:spPr>
          <a:xfrm>
            <a:off x="4500720" y="1714680"/>
            <a:ext cx="4171320" cy="1338840"/>
          </a:xfrm>
          <a:prstGeom prst="rect">
            <a:avLst/>
          </a:prstGeom>
          <a:ln>
            <a:noFill/>
          </a:ln>
        </p:spPr>
      </p:pic>
      <p:pic>
        <p:nvPicPr>
          <p:cNvPr id="254" name="Picture 1"/>
          <p:cNvPicPr/>
          <p:nvPr/>
        </p:nvPicPr>
        <p:blipFill>
          <a:blip r:embed="rId4"/>
          <a:stretch/>
        </p:blipFill>
        <p:spPr>
          <a:xfrm>
            <a:off x="4500720" y="761760"/>
            <a:ext cx="3418920" cy="1434240"/>
          </a:xfrm>
          <a:prstGeom prst="rect">
            <a:avLst/>
          </a:prstGeom>
          <a:ln>
            <a:noFill/>
          </a:ln>
        </p:spPr>
      </p:pic>
      <p:sp>
        <p:nvSpPr>
          <p:cNvPr id="255" name="CustomShape 6"/>
          <p:cNvSpPr/>
          <p:nvPr/>
        </p:nvSpPr>
        <p:spPr>
          <a:xfrm>
            <a:off x="71280" y="3143160"/>
            <a:ext cx="808596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Berendsen Thermostat : 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Applies a multiplicative factor to velocities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Picture 10"/>
          <p:cNvPicPr/>
          <p:nvPr/>
        </p:nvPicPr>
        <p:blipFill>
          <a:blip r:embed="rId5"/>
          <a:stretch/>
        </p:blipFill>
        <p:spPr>
          <a:xfrm>
            <a:off x="7693920" y="2571840"/>
            <a:ext cx="949680" cy="913680"/>
          </a:xfrm>
          <a:prstGeom prst="rect">
            <a:avLst/>
          </a:prstGeom>
          <a:ln>
            <a:noFill/>
          </a:ln>
        </p:spPr>
      </p:pic>
      <p:sp>
        <p:nvSpPr>
          <p:cNvPr id="257" name="CustomShape 7"/>
          <p:cNvSpPr/>
          <p:nvPr/>
        </p:nvSpPr>
        <p:spPr>
          <a:xfrm>
            <a:off x="142920" y="3619800"/>
            <a:ext cx="464220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 control kinetic energy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Picture 16"/>
          <p:cNvPicPr/>
          <p:nvPr/>
        </p:nvPicPr>
        <p:blipFill>
          <a:blip r:embed="rId6"/>
          <a:stretch/>
        </p:blipFill>
        <p:spPr>
          <a:xfrm>
            <a:off x="3362400" y="3429000"/>
            <a:ext cx="2494800" cy="12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571840" y="476280"/>
            <a:ext cx="59536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571320" y="1143000"/>
            <a:ext cx="7856280" cy="12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MD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Study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the Salt and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Temperature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Effects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of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Homologous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Enzymes </a:t>
            </a: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Psychrophile 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),  and 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Mesophile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500120" y="2107080"/>
            <a:ext cx="6356160" cy="26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Issues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Temperature Effect on the Catalytic Activity (Structural Flexibility of the Enzymes).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Which Regions of the Enzymes are directly related to the Temperature Effect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Comparison between the two homologous enzymes.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428760" y="5735160"/>
            <a:ext cx="8286480" cy="931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MD Simulations of 10 nanosecondes (t=10 ns), of the two Enzymes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Homologues à T=276,300, 318, et 326 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 rot="5400000">
            <a:off x="4215240" y="5142960"/>
            <a:ext cx="713520" cy="2854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6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 265"/>
          <p:cNvPicPr/>
          <p:nvPr/>
        </p:nvPicPr>
        <p:blipFill>
          <a:blip r:embed="rId2"/>
          <a:stretch/>
        </p:blipFill>
        <p:spPr>
          <a:xfrm>
            <a:off x="1425960" y="61560"/>
            <a:ext cx="6372000" cy="6819480"/>
          </a:xfrm>
          <a:prstGeom prst="rect">
            <a:avLst/>
          </a:prstGeom>
          <a:ln>
            <a:noFill/>
          </a:ln>
        </p:spPr>
      </p:pic>
      <p:sp>
        <p:nvSpPr>
          <p:cNvPr id="267" name="TextShape 2"/>
          <p:cNvSpPr txBox="1"/>
          <p:nvPr/>
        </p:nvSpPr>
        <p:spPr>
          <a:xfrm>
            <a:off x="6429388" y="5286388"/>
            <a:ext cx="2649982" cy="15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>
              <a:buFont typeface="Wingdings" pitchFamily="2" charset="2"/>
              <a:buChar char="§"/>
            </a:pP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residues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8611 water </a:t>
            </a:r>
            <a:r>
              <a:rPr lang="fr-FR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molecules</a:t>
            </a:r>
            <a:endParaRPr lang="fr-FR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120 Cl</a:t>
            </a:r>
            <a:r>
              <a:rPr lang="fr-FR" sz="20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ions</a:t>
            </a:r>
          </a:p>
          <a:p>
            <a:pPr>
              <a:buFont typeface="Wingdings" pitchFamily="2" charset="2"/>
              <a:buChar char="§"/>
            </a:pP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104 Na</a:t>
            </a:r>
            <a:r>
              <a:rPr lang="fr-FR" sz="20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ions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9058" y="6396359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VsEndA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285728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571840" y="476280"/>
            <a:ext cx="59536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500120" y="381240"/>
            <a:ext cx="5953680" cy="95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2094840" y="5905440"/>
            <a:ext cx="40363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Image 271"/>
          <p:cNvPicPr/>
          <p:nvPr/>
        </p:nvPicPr>
        <p:blipFill>
          <a:blip r:embed="rId2"/>
          <a:stretch/>
        </p:blipFill>
        <p:spPr>
          <a:xfrm>
            <a:off x="1425960" y="61560"/>
            <a:ext cx="6372000" cy="6819480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3929058" y="6396359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VcEndA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6429388" y="5286388"/>
            <a:ext cx="2649982" cy="15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>
              <a:buFont typeface="Wingdings" pitchFamily="2" charset="2"/>
              <a:buChar char="§"/>
            </a:pP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residues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8660 water </a:t>
            </a:r>
            <a:r>
              <a:rPr lang="fr-FR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molecules</a:t>
            </a:r>
            <a:endParaRPr lang="fr-FR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36 Cl</a:t>
            </a:r>
            <a:r>
              <a:rPr lang="fr-FR" sz="20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ions</a:t>
            </a:r>
          </a:p>
          <a:p>
            <a:pPr>
              <a:buFont typeface="Wingdings" pitchFamily="2" charset="2"/>
              <a:buChar char="§"/>
            </a:pP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31 Na</a:t>
            </a:r>
            <a:r>
              <a:rPr lang="fr-FR" sz="20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ions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"/>
          <p:cNvPicPr/>
          <p:nvPr/>
        </p:nvPicPr>
        <p:blipFill>
          <a:blip r:embed="rId2"/>
          <a:stretch/>
        </p:blipFill>
        <p:spPr>
          <a:xfrm>
            <a:off x="4500720" y="1080"/>
            <a:ext cx="4642920" cy="18064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2433960" y="1598040"/>
            <a:ext cx="595368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863640" y="190440"/>
            <a:ext cx="250056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Structural Stability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1- RMSD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947520" y="6072120"/>
            <a:ext cx="713520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Temperature increase affects more 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than </a:t>
            </a: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4"/>
          <p:cNvPicPr/>
          <p:nvPr/>
        </p:nvPicPr>
        <p:blipFill>
          <a:blip r:embed="rId3"/>
          <a:stretch/>
        </p:blipFill>
        <p:spPr>
          <a:xfrm>
            <a:off x="500040" y="2064960"/>
            <a:ext cx="4371480" cy="3578040"/>
          </a:xfrm>
          <a:prstGeom prst="rect">
            <a:avLst/>
          </a:prstGeom>
          <a:ln w="9360">
            <a:noFill/>
          </a:ln>
        </p:spPr>
      </p:pic>
      <p:pic>
        <p:nvPicPr>
          <p:cNvPr id="280" name="Picture 5"/>
          <p:cNvPicPr/>
          <p:nvPr/>
        </p:nvPicPr>
        <p:blipFill>
          <a:blip r:embed="rId4"/>
          <a:stretch/>
        </p:blipFill>
        <p:spPr>
          <a:xfrm>
            <a:off x="4644000" y="2214720"/>
            <a:ext cx="4428360" cy="3529440"/>
          </a:xfrm>
          <a:prstGeom prst="rect">
            <a:avLst/>
          </a:prstGeom>
          <a:ln w="9360">
            <a:noFill/>
          </a:ln>
        </p:spPr>
      </p:pic>
      <p:sp>
        <p:nvSpPr>
          <p:cNvPr id="281" name="CustomShape 5"/>
          <p:cNvSpPr/>
          <p:nvPr/>
        </p:nvSpPr>
        <p:spPr>
          <a:xfrm>
            <a:off x="2203560" y="1916640"/>
            <a:ext cx="100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364080" y="1928880"/>
            <a:ext cx="101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2"/>
          <p:cNvSpPr/>
          <p:nvPr/>
        </p:nvSpPr>
        <p:spPr>
          <a:xfrm>
            <a:off x="585360" y="538560"/>
            <a:ext cx="303552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2- Gyration Radius: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1871280" y="5929560"/>
            <a:ext cx="508716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 comparable compactness of the two Enzymes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Picture 2"/>
          <p:cNvPicPr/>
          <p:nvPr/>
        </p:nvPicPr>
        <p:blipFill>
          <a:blip r:embed="rId2"/>
          <a:stretch/>
        </p:blipFill>
        <p:spPr>
          <a:xfrm>
            <a:off x="4521240" y="378000"/>
            <a:ext cx="2979360" cy="1121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</p:pic>
      <p:pic>
        <p:nvPicPr>
          <p:cNvPr id="287" name="Picture 2"/>
          <p:cNvPicPr/>
          <p:nvPr/>
        </p:nvPicPr>
        <p:blipFill>
          <a:blip r:embed="rId3"/>
          <a:stretch/>
        </p:blipFill>
        <p:spPr>
          <a:xfrm>
            <a:off x="119880" y="2079720"/>
            <a:ext cx="4808880" cy="3634920"/>
          </a:xfrm>
          <a:prstGeom prst="rect">
            <a:avLst/>
          </a:prstGeom>
          <a:ln w="9360">
            <a:noFill/>
          </a:ln>
        </p:spPr>
      </p:pic>
      <p:pic>
        <p:nvPicPr>
          <p:cNvPr id="288" name="Picture 3"/>
          <p:cNvPicPr/>
          <p:nvPr/>
        </p:nvPicPr>
        <p:blipFill>
          <a:blip r:embed="rId4"/>
          <a:stretch/>
        </p:blipFill>
        <p:spPr>
          <a:xfrm>
            <a:off x="4700520" y="2081160"/>
            <a:ext cx="4371480" cy="3561840"/>
          </a:xfrm>
          <a:prstGeom prst="rect">
            <a:avLst/>
          </a:prstGeom>
          <a:ln w="9360"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2078280" y="1857240"/>
            <a:ext cx="100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6619680" y="1857240"/>
            <a:ext cx="101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2"/>
          <p:cNvSpPr/>
          <p:nvPr/>
        </p:nvSpPr>
        <p:spPr>
          <a:xfrm>
            <a:off x="260280" y="109800"/>
            <a:ext cx="350640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3- Secondary Structures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Image 4"/>
          <p:cNvPicPr/>
          <p:nvPr/>
        </p:nvPicPr>
        <p:blipFill>
          <a:blip r:embed="rId2"/>
          <a:stretch/>
        </p:blipFill>
        <p:spPr>
          <a:xfrm>
            <a:off x="642960" y="928800"/>
            <a:ext cx="3796920" cy="2498040"/>
          </a:xfrm>
          <a:prstGeom prst="rect">
            <a:avLst/>
          </a:prstGeom>
          <a:ln w="6480">
            <a:noFill/>
          </a:ln>
        </p:spPr>
      </p:pic>
      <p:pic>
        <p:nvPicPr>
          <p:cNvPr id="294" name="Image 5"/>
          <p:cNvPicPr/>
          <p:nvPr/>
        </p:nvPicPr>
        <p:blipFill>
          <a:blip r:embed="rId3"/>
          <a:stretch/>
        </p:blipFill>
        <p:spPr>
          <a:xfrm>
            <a:off x="4786200" y="928800"/>
            <a:ext cx="3855960" cy="2522520"/>
          </a:xfrm>
          <a:prstGeom prst="rect">
            <a:avLst/>
          </a:prstGeom>
          <a:ln w="6480">
            <a:noFill/>
          </a:ln>
        </p:spPr>
      </p:pic>
      <p:pic>
        <p:nvPicPr>
          <p:cNvPr id="295" name="Image 6"/>
          <p:cNvPicPr/>
          <p:nvPr/>
        </p:nvPicPr>
        <p:blipFill>
          <a:blip r:embed="rId4"/>
          <a:stretch/>
        </p:blipFill>
        <p:spPr>
          <a:xfrm>
            <a:off x="571320" y="3929400"/>
            <a:ext cx="3870360" cy="2532240"/>
          </a:xfrm>
          <a:prstGeom prst="rect">
            <a:avLst/>
          </a:prstGeom>
          <a:ln w="6480">
            <a:noFill/>
          </a:ln>
        </p:spPr>
      </p:pic>
      <p:pic>
        <p:nvPicPr>
          <p:cNvPr id="296" name="Image 7"/>
          <p:cNvPicPr/>
          <p:nvPr/>
        </p:nvPicPr>
        <p:blipFill>
          <a:blip r:embed="rId5"/>
          <a:stretch/>
        </p:blipFill>
        <p:spPr>
          <a:xfrm>
            <a:off x="4786200" y="3929400"/>
            <a:ext cx="3870360" cy="2532240"/>
          </a:xfrm>
          <a:prstGeom prst="rect">
            <a:avLst/>
          </a:prstGeom>
          <a:ln w="6480"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2232360" y="341676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276K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6447240" y="341676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300K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2147760" y="642960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318K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6447240" y="642960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326K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7"/>
          <p:cNvSpPr/>
          <p:nvPr/>
        </p:nvSpPr>
        <p:spPr>
          <a:xfrm>
            <a:off x="4077360" y="500040"/>
            <a:ext cx="110016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332000" y="476280"/>
            <a:ext cx="6481080" cy="64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Working plan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285920" y="2389320"/>
            <a:ext cx="6643666" cy="2682754"/>
          </a:xfrm>
          <a:prstGeom prst="rect">
            <a:avLst/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Introduction </a:t>
            </a:r>
            <a:r>
              <a:rPr lang="fr-FR" sz="2800" b="0" strike="noStrike" spc="-1" dirty="0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(Psychrophile </a:t>
            </a:r>
            <a:r>
              <a:rPr lang="fr-FR" sz="2800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O</a:t>
            </a:r>
            <a:r>
              <a:rPr lang="fr-FR" sz="2800" b="0" strike="noStrike" spc="-1" dirty="0" err="1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rganisms</a:t>
            </a: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Cold </a:t>
            </a:r>
            <a:r>
              <a:rPr lang="fr-FR" sz="2800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fr-FR" sz="2800" b="0" strike="noStrike" spc="-1" dirty="0" err="1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dapted</a:t>
            </a:r>
            <a:r>
              <a:rPr lang="fr-FR" sz="2800" b="0" strike="noStrike" spc="-1" dirty="0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800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fr-FR" sz="2800" b="0" strike="noStrike" spc="-1" dirty="0" err="1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ctivity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Case </a:t>
            </a:r>
            <a:r>
              <a:rPr lang="fr-FR" sz="2800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S</a:t>
            </a:r>
            <a:r>
              <a:rPr lang="fr-FR" sz="2800" b="0" strike="noStrike" spc="-1" dirty="0" err="1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tudy</a:t>
            </a:r>
            <a:r>
              <a:rPr lang="fr-FR" sz="2800" b="0" strike="noStrike" spc="-1" dirty="0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 </a:t>
            </a: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of </a:t>
            </a:r>
            <a:r>
              <a:rPr lang="fr-FR" sz="2800" b="0" strike="noStrike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Endonuclease</a:t>
            </a: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 I Enzyme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Molecular</a:t>
            </a: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 </a:t>
            </a:r>
            <a:r>
              <a:rPr lang="fr-FR" sz="2800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D</a:t>
            </a:r>
            <a:r>
              <a:rPr lang="fr-FR" sz="2800" b="0" strike="noStrike" spc="-1" dirty="0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ynamics </a:t>
            </a:r>
            <a:r>
              <a:rPr lang="fr-FR" sz="2800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S</a:t>
            </a:r>
            <a:r>
              <a:rPr lang="fr-FR" sz="2800" b="0" strike="noStrike" spc="-1" dirty="0" smtClean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imulation </a:t>
            </a:r>
            <a:r>
              <a:rPr lang="fr-FR" sz="2800" b="0" strike="noStrike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Method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 err="1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Results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5F5F5F"/>
              </a:buClr>
              <a:buFont typeface="Symbol"/>
              <a:buChar char=""/>
            </a:pPr>
            <a:r>
              <a:rPr lang="fr-FR" sz="2800" b="0" strike="noStrike" spc="-1" dirty="0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굴림"/>
              </a:rPr>
              <a:t>Conclusion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2"/>
          <p:cNvSpPr/>
          <p:nvPr/>
        </p:nvSpPr>
        <p:spPr>
          <a:xfrm>
            <a:off x="3887280" y="71640"/>
            <a:ext cx="1113840" cy="5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Image 4"/>
          <p:cNvPicPr/>
          <p:nvPr/>
        </p:nvPicPr>
        <p:blipFill>
          <a:blip r:embed="rId2"/>
          <a:stretch/>
        </p:blipFill>
        <p:spPr>
          <a:xfrm>
            <a:off x="71280" y="500040"/>
            <a:ext cx="4307400" cy="2818080"/>
          </a:xfrm>
          <a:prstGeom prst="rect">
            <a:avLst/>
          </a:prstGeom>
          <a:ln w="6480">
            <a:noFill/>
          </a:ln>
        </p:spPr>
      </p:pic>
      <p:pic>
        <p:nvPicPr>
          <p:cNvPr id="305" name="Image 5"/>
          <p:cNvPicPr/>
          <p:nvPr/>
        </p:nvPicPr>
        <p:blipFill>
          <a:blip r:embed="rId3"/>
          <a:stretch/>
        </p:blipFill>
        <p:spPr>
          <a:xfrm>
            <a:off x="4572000" y="500040"/>
            <a:ext cx="4307400" cy="2818080"/>
          </a:xfrm>
          <a:prstGeom prst="rect">
            <a:avLst/>
          </a:prstGeom>
          <a:ln w="6480">
            <a:noFill/>
          </a:ln>
        </p:spPr>
      </p:pic>
      <p:pic>
        <p:nvPicPr>
          <p:cNvPr id="306" name="Image 6"/>
          <p:cNvPicPr/>
          <p:nvPr/>
        </p:nvPicPr>
        <p:blipFill>
          <a:blip r:embed="rId4"/>
          <a:stretch/>
        </p:blipFill>
        <p:spPr>
          <a:xfrm>
            <a:off x="71280" y="3714840"/>
            <a:ext cx="4307400" cy="2818080"/>
          </a:xfrm>
          <a:prstGeom prst="rect">
            <a:avLst/>
          </a:prstGeom>
          <a:ln w="6480">
            <a:noFill/>
          </a:ln>
        </p:spPr>
      </p:pic>
      <p:pic>
        <p:nvPicPr>
          <p:cNvPr id="307" name="Image 7"/>
          <p:cNvPicPr/>
          <p:nvPr/>
        </p:nvPicPr>
        <p:blipFill>
          <a:blip r:embed="rId5"/>
          <a:stretch/>
        </p:blipFill>
        <p:spPr>
          <a:xfrm>
            <a:off x="4572000" y="3714840"/>
            <a:ext cx="4307400" cy="2818080"/>
          </a:xfrm>
          <a:prstGeom prst="rect">
            <a:avLst/>
          </a:prstGeom>
          <a:ln w="6480">
            <a:noFill/>
          </a:ln>
        </p:spPr>
      </p:pic>
      <p:sp>
        <p:nvSpPr>
          <p:cNvPr id="308" name="CustomShape 3"/>
          <p:cNvSpPr/>
          <p:nvPr/>
        </p:nvSpPr>
        <p:spPr>
          <a:xfrm>
            <a:off x="2076480" y="328608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276K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6590160" y="328608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300K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2089440" y="648864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318K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6590160" y="6488640"/>
            <a:ext cx="76176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326K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869400" y="181440"/>
            <a:ext cx="339948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Structural Flexibility: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Image 6"/>
          <p:cNvPicPr/>
          <p:nvPr/>
        </p:nvPicPr>
        <p:blipFill>
          <a:blip r:embed="rId2"/>
          <a:stretch/>
        </p:blipFill>
        <p:spPr>
          <a:xfrm>
            <a:off x="1512000" y="4143240"/>
            <a:ext cx="6118200" cy="2692800"/>
          </a:xfrm>
          <a:prstGeom prst="rect">
            <a:avLst/>
          </a:prstGeom>
          <a:ln w="6480"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2714760" y="2066400"/>
            <a:ext cx="7909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LYS182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857160" y="1785960"/>
            <a:ext cx="82908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TYR225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 rot="5400000">
            <a:off x="3395880" y="4391640"/>
            <a:ext cx="21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6"/>
          <p:cNvSpPr/>
          <p:nvPr/>
        </p:nvSpPr>
        <p:spPr>
          <a:xfrm rot="5400000">
            <a:off x="4394520" y="4391640"/>
            <a:ext cx="21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7"/>
          <p:cNvSpPr/>
          <p:nvPr/>
        </p:nvSpPr>
        <p:spPr>
          <a:xfrm rot="5400000">
            <a:off x="2322720" y="5177520"/>
            <a:ext cx="21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8"/>
          <p:cNvSpPr/>
          <p:nvPr/>
        </p:nvSpPr>
        <p:spPr>
          <a:xfrm rot="5400000">
            <a:off x="6039000" y="6106320"/>
            <a:ext cx="21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9"/>
          <p:cNvSpPr/>
          <p:nvPr/>
        </p:nvSpPr>
        <p:spPr>
          <a:xfrm rot="5400000">
            <a:off x="3108600" y="6034680"/>
            <a:ext cx="21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2" name="Picture 2"/>
          <p:cNvPicPr/>
          <p:nvPr/>
        </p:nvPicPr>
        <p:blipFill>
          <a:blip r:embed="rId3"/>
          <a:stretch/>
        </p:blipFill>
        <p:spPr>
          <a:xfrm>
            <a:off x="4567320" y="0"/>
            <a:ext cx="3074760" cy="9756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</p:pic>
      <p:pic>
        <p:nvPicPr>
          <p:cNvPr id="323" name="Picture 2"/>
          <p:cNvPicPr/>
          <p:nvPr/>
        </p:nvPicPr>
        <p:blipFill>
          <a:blip r:embed="rId4"/>
          <a:stretch/>
        </p:blipFill>
        <p:spPr>
          <a:xfrm>
            <a:off x="64440" y="877680"/>
            <a:ext cx="4649760" cy="3265560"/>
          </a:xfrm>
          <a:prstGeom prst="rect">
            <a:avLst/>
          </a:prstGeom>
          <a:ln w="9360">
            <a:noFill/>
          </a:ln>
        </p:spPr>
      </p:pic>
      <p:pic>
        <p:nvPicPr>
          <p:cNvPr id="324" name="Picture 3"/>
          <p:cNvPicPr/>
          <p:nvPr/>
        </p:nvPicPr>
        <p:blipFill>
          <a:blip r:embed="rId5"/>
          <a:stretch/>
        </p:blipFill>
        <p:spPr>
          <a:xfrm>
            <a:off x="4714920" y="928800"/>
            <a:ext cx="4348800" cy="327276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10"/>
          <p:cNvSpPr/>
          <p:nvPr/>
        </p:nvSpPr>
        <p:spPr>
          <a:xfrm>
            <a:off x="847080" y="1214280"/>
            <a:ext cx="8427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ASN52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11"/>
          <p:cNvSpPr/>
          <p:nvPr/>
        </p:nvSpPr>
        <p:spPr>
          <a:xfrm>
            <a:off x="559800" y="2000160"/>
            <a:ext cx="815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TYR38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1559160" y="1428840"/>
            <a:ext cx="7693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LYS96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13"/>
          <p:cNvSpPr/>
          <p:nvPr/>
        </p:nvSpPr>
        <p:spPr>
          <a:xfrm>
            <a:off x="2849760" y="2143080"/>
            <a:ext cx="8928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LYS182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14"/>
          <p:cNvSpPr/>
          <p:nvPr/>
        </p:nvSpPr>
        <p:spPr>
          <a:xfrm>
            <a:off x="3401280" y="2214720"/>
            <a:ext cx="938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TYR225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15"/>
          <p:cNvSpPr/>
          <p:nvPr/>
        </p:nvSpPr>
        <p:spPr>
          <a:xfrm>
            <a:off x="5559840" y="1263960"/>
            <a:ext cx="7693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2616F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LYS53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16"/>
          <p:cNvSpPr/>
          <p:nvPr/>
        </p:nvSpPr>
        <p:spPr>
          <a:xfrm>
            <a:off x="6276960" y="1714320"/>
            <a:ext cx="836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2616F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GLN96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17"/>
          <p:cNvSpPr/>
          <p:nvPr/>
        </p:nvSpPr>
        <p:spPr>
          <a:xfrm>
            <a:off x="6968880" y="1857240"/>
            <a:ext cx="9111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2616F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GLY140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18"/>
          <p:cNvSpPr/>
          <p:nvPr/>
        </p:nvSpPr>
        <p:spPr>
          <a:xfrm>
            <a:off x="2703600" y="1500120"/>
            <a:ext cx="100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19"/>
          <p:cNvSpPr/>
          <p:nvPr/>
        </p:nvSpPr>
        <p:spPr>
          <a:xfrm>
            <a:off x="7405560" y="1559520"/>
            <a:ext cx="101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0"/>
          <p:cNvSpPr/>
          <p:nvPr/>
        </p:nvSpPr>
        <p:spPr>
          <a:xfrm rot="5400000" flipH="1" flipV="1">
            <a:off x="4415760" y="5014440"/>
            <a:ext cx="216000" cy="4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118BF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21"/>
          <p:cNvSpPr/>
          <p:nvPr/>
        </p:nvSpPr>
        <p:spPr>
          <a:xfrm rot="5671200" flipH="1" flipV="1">
            <a:off x="2225160" y="5780520"/>
            <a:ext cx="221040" cy="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118BF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22"/>
          <p:cNvSpPr/>
          <p:nvPr/>
        </p:nvSpPr>
        <p:spPr>
          <a:xfrm rot="5671200" flipH="1" flipV="1">
            <a:off x="6626160" y="5787000"/>
            <a:ext cx="221040" cy="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118BF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857160" y="71280"/>
            <a:ext cx="6552360" cy="648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Hydrogen Bonds Lifetimes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221760" y="6429240"/>
            <a:ext cx="25401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(BB: Backbone, SC: Side Chain)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0" name="Picture 3"/>
          <p:cNvPicPr/>
          <p:nvPr/>
        </p:nvPicPr>
        <p:blipFill>
          <a:blip r:embed="rId2"/>
          <a:stretch/>
        </p:blipFill>
        <p:spPr>
          <a:xfrm>
            <a:off x="285840" y="571320"/>
            <a:ext cx="8572320" cy="5949000"/>
          </a:xfrm>
          <a:prstGeom prst="rect">
            <a:avLst/>
          </a:prstGeom>
          <a:ln w="9360">
            <a:noFill/>
          </a:ln>
        </p:spPr>
      </p:pic>
      <p:sp>
        <p:nvSpPr>
          <p:cNvPr id="341" name="CustomShape 3"/>
          <p:cNvSpPr/>
          <p:nvPr/>
        </p:nvSpPr>
        <p:spPr>
          <a:xfrm>
            <a:off x="4286160" y="1643040"/>
            <a:ext cx="428400" cy="142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4"/>
          <p:cNvSpPr/>
          <p:nvPr/>
        </p:nvSpPr>
        <p:spPr>
          <a:xfrm>
            <a:off x="4286160" y="250020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6000840" y="414324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6"/>
          <p:cNvSpPr/>
          <p:nvPr/>
        </p:nvSpPr>
        <p:spPr>
          <a:xfrm>
            <a:off x="6000840" y="464328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7"/>
          <p:cNvSpPr/>
          <p:nvPr/>
        </p:nvSpPr>
        <p:spPr>
          <a:xfrm>
            <a:off x="6000840" y="350028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8"/>
          <p:cNvSpPr/>
          <p:nvPr/>
        </p:nvSpPr>
        <p:spPr>
          <a:xfrm>
            <a:off x="7643880" y="342900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9"/>
          <p:cNvSpPr/>
          <p:nvPr/>
        </p:nvSpPr>
        <p:spPr>
          <a:xfrm>
            <a:off x="7643880" y="464328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10"/>
          <p:cNvSpPr/>
          <p:nvPr/>
        </p:nvSpPr>
        <p:spPr>
          <a:xfrm>
            <a:off x="6000840" y="535788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1"/>
          <p:cNvSpPr/>
          <p:nvPr/>
        </p:nvSpPr>
        <p:spPr>
          <a:xfrm>
            <a:off x="7643880" y="535788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258920" y="476280"/>
            <a:ext cx="6552360" cy="648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1" name="Picture 2"/>
          <p:cNvPicPr/>
          <p:nvPr/>
        </p:nvPicPr>
        <p:blipFill>
          <a:blip r:embed="rId2"/>
          <a:stretch/>
        </p:blipFill>
        <p:spPr>
          <a:xfrm>
            <a:off x="428760" y="1714320"/>
            <a:ext cx="8366400" cy="3352320"/>
          </a:xfrm>
          <a:prstGeom prst="rect">
            <a:avLst/>
          </a:prstGeom>
          <a:ln w="9360"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7358040" y="271476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3"/>
          <p:cNvSpPr/>
          <p:nvPr/>
        </p:nvSpPr>
        <p:spPr>
          <a:xfrm>
            <a:off x="7358040" y="292896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4"/>
          <p:cNvSpPr/>
          <p:nvPr/>
        </p:nvSpPr>
        <p:spPr>
          <a:xfrm>
            <a:off x="5786280" y="364320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5"/>
          <p:cNvSpPr/>
          <p:nvPr/>
        </p:nvSpPr>
        <p:spPr>
          <a:xfrm>
            <a:off x="7358040" y="364320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6"/>
          <p:cNvSpPr/>
          <p:nvPr/>
        </p:nvSpPr>
        <p:spPr>
          <a:xfrm>
            <a:off x="7358040" y="428616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7"/>
          <p:cNvSpPr/>
          <p:nvPr/>
        </p:nvSpPr>
        <p:spPr>
          <a:xfrm>
            <a:off x="7358040" y="4500720"/>
            <a:ext cx="428400" cy="213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8"/>
          <p:cNvSpPr/>
          <p:nvPr/>
        </p:nvSpPr>
        <p:spPr>
          <a:xfrm>
            <a:off x="18360" y="5500800"/>
            <a:ext cx="85921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more flexible residues in the structures of the two enzymes (at the considered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temperatures) show lower Intermolecular and/or Intramolecular Hydrogen bonds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Lifetimes.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9"/>
          <p:cNvSpPr/>
          <p:nvPr/>
        </p:nvSpPr>
        <p:spPr>
          <a:xfrm>
            <a:off x="2071670" y="5857920"/>
            <a:ext cx="714010" cy="285724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3580920" y="679320"/>
            <a:ext cx="163656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Conclusion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-71640" y="1353960"/>
            <a:ext cx="921384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Structural analysis : RMSD, Gyration Radius and Secondary Structures of the two enzymes reveal stable trajectories at the temperatures of 276, 300, 318 and 326K.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-50400" y="2376000"/>
            <a:ext cx="9386280" cy="13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Temperature effect is different between the two enzymes; the Psychrophile enzyme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shows more mobility at T= 300 and 318 K, whereas the Mesophile enzyme expresses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 important flexibility at 326 K.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-71640" y="3777480"/>
            <a:ext cx="9213840" cy="21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rmsf profile of the two enzymes is similar. the most flexible residues of the two homologs belong to two regions which are identical in the primary structures; residues 52-53 and 96.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15840" y="5078520"/>
            <a:ext cx="8829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lifetimes of hydrogen bonds of almost all of the most flexible residues of both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Enzymes, correlate well with the RMSF of the considered enzyme.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0" y="1625760"/>
            <a:ext cx="9215280" cy="265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Acknowledgments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« The Computations 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were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 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performed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 on the Al-</a:t>
            </a:r>
            <a:r>
              <a:rPr lang="fr-F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Farabi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Cluster computer of the Ecole Nationale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Polytechnique Oran – MAURICE AUDIN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2571840" y="476280"/>
            <a:ext cx="59536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Espace réservé du contenu 6"/>
          <p:cNvPicPr/>
          <p:nvPr/>
        </p:nvPicPr>
        <p:blipFill>
          <a:blip r:embed="rId2"/>
          <a:stretch/>
        </p:blipFill>
        <p:spPr>
          <a:xfrm>
            <a:off x="1714320" y="1597320"/>
            <a:ext cx="5827680" cy="4188600"/>
          </a:xfrm>
          <a:prstGeom prst="rect">
            <a:avLst/>
          </a:prstGeom>
          <a:ln>
            <a:noFill/>
          </a:ln>
        </p:spPr>
      </p:pic>
      <p:sp>
        <p:nvSpPr>
          <p:cNvPr id="369" name="CustomShape 2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835280" y="189000"/>
            <a:ext cx="6912720" cy="64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1835280" y="909720"/>
            <a:ext cx="6923880" cy="568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1104120" y="548280"/>
            <a:ext cx="6642720" cy="516960"/>
          </a:xfrm>
          <a:prstGeom prst="rect">
            <a:avLst/>
          </a:prstGeom>
          <a:noFill/>
          <a:ln w="324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Introduction: Psychrophiles (Cold Loving)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Image 5"/>
          <p:cNvPicPr/>
          <p:nvPr/>
        </p:nvPicPr>
        <p:blipFill>
          <a:blip r:embed="rId2"/>
          <a:stretch/>
        </p:blipFill>
        <p:spPr>
          <a:xfrm>
            <a:off x="214200" y="1477800"/>
            <a:ext cx="4427280" cy="2950920"/>
          </a:xfrm>
          <a:prstGeom prst="rect">
            <a:avLst/>
          </a:prstGeom>
          <a:ln>
            <a:noFill/>
          </a:ln>
        </p:spPr>
      </p:pic>
      <p:pic>
        <p:nvPicPr>
          <p:cNvPr id="164" name="Image 6"/>
          <p:cNvPicPr/>
          <p:nvPr/>
        </p:nvPicPr>
        <p:blipFill>
          <a:blip r:embed="rId3"/>
          <a:stretch/>
        </p:blipFill>
        <p:spPr>
          <a:xfrm>
            <a:off x="4749480" y="1501560"/>
            <a:ext cx="4179960" cy="292716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1214280" y="4643280"/>
            <a:ext cx="2142720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r>
              <a:rPr lang="fr-F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Low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Min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0°C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Max.</a:t>
            </a:r>
            <a:r>
              <a:rPr lang="fr-F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12°C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fr-FR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4°C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4786200" y="4648320"/>
            <a:ext cx="4142880" cy="6375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Bactérie Polaromonas Vacuolota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(Habitat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Antarctica)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835280" y="189000"/>
            <a:ext cx="6912720" cy="64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35280" y="909720"/>
            <a:ext cx="6923880" cy="568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1571760" y="428760"/>
            <a:ext cx="6000480" cy="785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Applications of Psychrophile Enzymes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0" name="Table 4"/>
          <p:cNvGraphicFramePr/>
          <p:nvPr/>
        </p:nvGraphicFramePr>
        <p:xfrm>
          <a:off x="357120" y="1397160"/>
          <a:ext cx="8572320" cy="5126484"/>
        </p:xfrm>
        <a:graphic>
          <a:graphicData uri="http://schemas.openxmlformats.org/drawingml/2006/table">
            <a:tbl>
              <a:tblPr/>
              <a:tblGrid>
                <a:gridCol w="4286160"/>
                <a:gridCol w="4286160"/>
              </a:tblGrid>
              <a:tr h="432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Application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Enzyme Psychrophile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671110"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AutoNum type="arabicParenR"/>
                      </a:pP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Food and agri-Food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industry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     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Feed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for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improved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digestibility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assimilation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     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Tenderizing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meat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     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Bakery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products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(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dough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fermentation)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      Elimination of lactose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from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milk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AutoNum type="arabicParenR" startAt="2"/>
                      </a:pP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Detergent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cleaning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products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industry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Detergent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additives for room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temperature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washing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AutoNum type="arabicParenR" startAt="3"/>
                      </a:pP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Environmental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biotechnology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Bio-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remediation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degradation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elimination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of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xenobiotics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toxic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AutoNum type="arabicParenR" startAt="4"/>
                      </a:pP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Biofuel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production 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Production of biodiesel by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trans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esterification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of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vegetable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oils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and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alcohols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AutoNum type="arabicParenR" startAt="5"/>
                      </a:pP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Pharmaceutical and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medical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6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industry</a:t>
                      </a:r>
                      <a:r>
                        <a:rPr lang="fr-FR" sz="16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Antifungal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drugs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Antibacterial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agents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17375E"/>
                        </a:buClr>
                        <a:buFont typeface="StarSymbol"/>
                        <a:buChar char="-"/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Preparation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of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antibiotics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precursors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Lipase,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Protease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Phytase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Chitinase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β- galactosidase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Laccase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Lipase,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Protease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Lipase,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Protease</a:t>
                      </a: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Xylanase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Lipase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smtClean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Chitinase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Lysozyme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 err="1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Imidase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835280" y="189000"/>
            <a:ext cx="6912720" cy="64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1835280" y="909720"/>
            <a:ext cx="6923880" cy="568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2857680" y="357120"/>
            <a:ext cx="3571560" cy="5774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Cold Adapted Activity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3286080" y="1071720"/>
            <a:ext cx="2754000" cy="837360"/>
          </a:xfrm>
          <a:prstGeom prst="rect">
            <a:avLst/>
          </a:prstGeom>
          <a:ln w="9360">
            <a:solidFill>
              <a:schemeClr val="tx2">
                <a:lumMod val="75000"/>
              </a:schemeClr>
            </a:solidFill>
            <a:miter/>
          </a:ln>
        </p:spPr>
      </p:pic>
      <p:pic>
        <p:nvPicPr>
          <p:cNvPr id="175" name="Picture 1"/>
          <p:cNvPicPr/>
          <p:nvPr/>
        </p:nvPicPr>
        <p:blipFill>
          <a:blip r:embed="rId3"/>
          <a:stretch/>
        </p:blipFill>
        <p:spPr>
          <a:xfrm>
            <a:off x="2286000" y="2910240"/>
            <a:ext cx="4784400" cy="3161520"/>
          </a:xfrm>
          <a:prstGeom prst="rect">
            <a:avLst/>
          </a:prstGeom>
          <a:ln w="936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176" name="CustomShape 4"/>
          <p:cNvSpPr/>
          <p:nvPr/>
        </p:nvSpPr>
        <p:spPr>
          <a:xfrm>
            <a:off x="703080" y="6202800"/>
            <a:ext cx="2611800" cy="3646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Low Affinity for Substrate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 flipV="1">
            <a:off x="2214720" y="5214240"/>
            <a:ext cx="1928520" cy="99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500040" y="2071800"/>
            <a:ext cx="1785600" cy="571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reduce </a:t>
            </a: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∆G </a:t>
            </a:r>
            <a:r>
              <a:rPr lang="fr-FR" sz="1800" b="1" strike="noStrike" spc="-1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#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3000240" y="2071800"/>
            <a:ext cx="1785600" cy="571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Strategy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5357880" y="2071800"/>
            <a:ext cx="3642840" cy="5713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Increase Km to maximise reaction rate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2357280" y="2286000"/>
            <a:ext cx="571320" cy="213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4857840" y="2286000"/>
            <a:ext cx="499680" cy="213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835280" y="189000"/>
            <a:ext cx="6912720" cy="64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1835280" y="909720"/>
            <a:ext cx="6923880" cy="568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1357290" y="500586"/>
            <a:ext cx="6357982" cy="5709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Cold </a:t>
            </a:r>
            <a:r>
              <a:rPr lang="fr-FR" sz="2800" b="1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adapted</a:t>
            </a:r>
            <a:r>
              <a:rPr lang="fr-FR" sz="2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Enzyme : </a:t>
            </a:r>
            <a:r>
              <a:rPr lang="fr-FR" sz="2800" b="1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Endonucléase</a:t>
            </a:r>
            <a:r>
              <a:rPr lang="fr-FR" sz="28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</a:t>
            </a:r>
            <a:endParaRPr lang="fr-FR" sz="1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358560" y="1648080"/>
            <a:ext cx="535608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Estuarine Bacteria : </a:t>
            </a:r>
            <a:r>
              <a:rPr lang="fr-FR" sz="2000" b="1" i="1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Vibrio Cholérae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Optimal growth ~ 37°C : </a:t>
            </a:r>
            <a:r>
              <a:rPr lang="fr-FR" sz="2000" b="1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Mesophile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358560" y="2862360"/>
            <a:ext cx="457020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Marine Bacteria : </a:t>
            </a:r>
            <a:r>
              <a:rPr lang="fr-FR" sz="2000" b="1" i="1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Vibrio Salmonicida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Optimal growth ~ 15°C : Psychrophile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428760" y="4286160"/>
            <a:ext cx="8714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Endonuclease is able to cleave DNA as well as RNA at ENDO (non-specific internal) sites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4930920" y="1787400"/>
            <a:ext cx="712440" cy="355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solidFill>
              <a:srgbClr val="CCFF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8"/>
          <p:cNvSpPr/>
          <p:nvPr/>
        </p:nvSpPr>
        <p:spPr>
          <a:xfrm>
            <a:off x="4930920" y="3002040"/>
            <a:ext cx="712440" cy="355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>
            <a:solidFill>
              <a:srgbClr val="CCFF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9"/>
          <p:cNvSpPr/>
          <p:nvPr/>
        </p:nvSpPr>
        <p:spPr>
          <a:xfrm>
            <a:off x="5929200" y="1714320"/>
            <a:ext cx="2356920" cy="4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 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Enzyme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0"/>
          <p:cNvSpPr/>
          <p:nvPr/>
        </p:nvSpPr>
        <p:spPr>
          <a:xfrm>
            <a:off x="5929200" y="2922480"/>
            <a:ext cx="1825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 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Enzyme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71320" y="476280"/>
            <a:ext cx="76420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Salt and Temperature dependance of the two enzymes homologous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*: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2433960" y="1598040"/>
            <a:ext cx="595368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Picture"/>
          <p:cNvPicPr/>
          <p:nvPr/>
        </p:nvPicPr>
        <p:blipFill>
          <a:blip r:embed="rId2"/>
          <a:stretch/>
        </p:blipFill>
        <p:spPr>
          <a:xfrm>
            <a:off x="0" y="1389240"/>
            <a:ext cx="4644360" cy="4258080"/>
          </a:xfrm>
          <a:prstGeom prst="rect">
            <a:avLst/>
          </a:prstGeom>
          <a:ln w="6480">
            <a:noFill/>
          </a:ln>
        </p:spPr>
      </p:pic>
      <p:pic>
        <p:nvPicPr>
          <p:cNvPr id="196" name="Picture"/>
          <p:cNvPicPr/>
          <p:nvPr/>
        </p:nvPicPr>
        <p:blipFill>
          <a:blip r:embed="rId3"/>
          <a:stretch/>
        </p:blipFill>
        <p:spPr>
          <a:xfrm>
            <a:off x="4429080" y="1428840"/>
            <a:ext cx="4502520" cy="4173120"/>
          </a:xfrm>
          <a:prstGeom prst="rect">
            <a:avLst/>
          </a:prstGeom>
          <a:ln w="6480">
            <a:noFill/>
          </a:ln>
        </p:spPr>
      </p:pic>
      <p:sp>
        <p:nvSpPr>
          <p:cNvPr id="197" name="CustomShape 3"/>
          <p:cNvSpPr/>
          <p:nvPr/>
        </p:nvSpPr>
        <p:spPr>
          <a:xfrm rot="5400000">
            <a:off x="239400" y="3284280"/>
            <a:ext cx="295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4"/>
          <p:cNvSpPr/>
          <p:nvPr/>
        </p:nvSpPr>
        <p:spPr>
          <a:xfrm rot="5400000">
            <a:off x="1236960" y="3271680"/>
            <a:ext cx="2939760" cy="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70C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5"/>
          <p:cNvSpPr/>
          <p:nvPr/>
        </p:nvSpPr>
        <p:spPr>
          <a:xfrm rot="5400000">
            <a:off x="6336720" y="3380040"/>
            <a:ext cx="2760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70C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6"/>
          <p:cNvSpPr/>
          <p:nvPr/>
        </p:nvSpPr>
        <p:spPr>
          <a:xfrm rot="5400000">
            <a:off x="6573240" y="3333600"/>
            <a:ext cx="2855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7"/>
          <p:cNvSpPr/>
          <p:nvPr/>
        </p:nvSpPr>
        <p:spPr>
          <a:xfrm>
            <a:off x="1857240" y="5643720"/>
            <a:ext cx="5500440" cy="714240"/>
          </a:xfrm>
          <a:prstGeom prst="rect">
            <a:avLst/>
          </a:prstGeom>
          <a:noFill/>
          <a:ln>
            <a:solidFill>
              <a:srgbClr val="0118B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VsEndA (Psychrophile): C=425 mM, T</a:t>
            </a:r>
            <a:r>
              <a:rPr lang="fr-FR" sz="2000" b="1" strike="noStrike" spc="-1" baseline="-25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opt.</a:t>
            </a:r>
            <a:r>
              <a:rPr lang="fr-FR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≈ 45°C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VcEndA (Mesophile):     C=175 mM, T</a:t>
            </a:r>
            <a:r>
              <a:rPr lang="fr-FR" sz="2000" b="1" strike="noStrike" spc="-1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opt.</a:t>
            </a: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≈ 50°C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9"/>
          <p:cNvSpPr/>
          <p:nvPr/>
        </p:nvSpPr>
        <p:spPr>
          <a:xfrm>
            <a:off x="-71640" y="6477120"/>
            <a:ext cx="8357400" cy="44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*: Altermark, B., Niiranen, L., Willassen, N. P., Smalås, A. O., &amp; Moe, E. (2007). Comparative studies of endonuclease I from cold adapted Vibrio salmonicida and mesophilic Vibrio cholerae. FEBS Journal, 274, 252–263.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1"/>
          <p:cNvPicPr/>
          <p:nvPr/>
        </p:nvPicPr>
        <p:blipFill>
          <a:blip r:embed="rId2"/>
          <a:stretch/>
        </p:blipFill>
        <p:spPr>
          <a:xfrm>
            <a:off x="857160" y="0"/>
            <a:ext cx="3758760" cy="5364000"/>
          </a:xfrm>
          <a:prstGeom prst="rect">
            <a:avLst/>
          </a:prstGeom>
          <a:ln>
            <a:noFill/>
          </a:ln>
        </p:spPr>
      </p:pic>
      <p:pic>
        <p:nvPicPr>
          <p:cNvPr id="205" name="Image 2"/>
          <p:cNvPicPr/>
          <p:nvPr/>
        </p:nvPicPr>
        <p:blipFill>
          <a:blip r:embed="rId3"/>
          <a:stretch/>
        </p:blipFill>
        <p:spPr>
          <a:xfrm>
            <a:off x="4741920" y="96120"/>
            <a:ext cx="3758760" cy="5364000"/>
          </a:xfrm>
          <a:prstGeom prst="rect">
            <a:avLst/>
          </a:prstGeom>
          <a:ln>
            <a:noFill/>
          </a:ln>
        </p:spPr>
      </p:pic>
      <p:pic>
        <p:nvPicPr>
          <p:cNvPr id="206" name="Image 6"/>
          <p:cNvPicPr/>
          <p:nvPr/>
        </p:nvPicPr>
        <p:blipFill>
          <a:blip r:embed="rId4"/>
          <a:stretch/>
        </p:blipFill>
        <p:spPr>
          <a:xfrm>
            <a:off x="2214546" y="3786190"/>
            <a:ext cx="4714908" cy="2711450"/>
          </a:xfrm>
          <a:prstGeom prst="rect">
            <a:avLst/>
          </a:prstGeom>
          <a:ln w="648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2428920" y="500040"/>
            <a:ext cx="3857400" cy="4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protein sequences are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071800" y="1207080"/>
            <a:ext cx="100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VcEndA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6078240" y="1207080"/>
            <a:ext cx="1005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VsEndA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 rot="8321400">
            <a:off x="3225960" y="1069200"/>
            <a:ext cx="642600" cy="213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5"/>
          <p:cNvSpPr/>
          <p:nvPr/>
        </p:nvSpPr>
        <p:spPr>
          <a:xfrm rot="2665800">
            <a:off x="5413320" y="1119960"/>
            <a:ext cx="642600" cy="213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6"/>
          <p:cNvSpPr/>
          <p:nvPr/>
        </p:nvSpPr>
        <p:spPr>
          <a:xfrm>
            <a:off x="5143680" y="428760"/>
            <a:ext cx="2071440" cy="49968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71% identical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071800" y="422280"/>
            <a:ext cx="3728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Molecular Dynamics Simulation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14200" y="2468160"/>
            <a:ext cx="5714640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Definition: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MD is a simulation method which predicts the temporal evolution of a interacting particles system. Their movement obeys the laws of classical mechanics (Newton’s equation of motion):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5867280" y="2082960"/>
            <a:ext cx="3132000" cy="2417400"/>
          </a:xfrm>
          <a:prstGeom prst="rect">
            <a:avLst/>
          </a:prstGeom>
          <a:ln w="9360">
            <a:noFill/>
          </a:ln>
        </p:spPr>
      </p:pic>
      <p:pic>
        <p:nvPicPr>
          <p:cNvPr id="216" name="Picture 7"/>
          <p:cNvPicPr/>
          <p:nvPr/>
        </p:nvPicPr>
        <p:blipFill>
          <a:blip r:embed="rId3"/>
          <a:stretch/>
        </p:blipFill>
        <p:spPr>
          <a:xfrm>
            <a:off x="1414080" y="4296960"/>
            <a:ext cx="3943440" cy="113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2205</TotalTime>
  <Words>884</Words>
  <Application>LibreOffice/5.3.1.2$Linux_X86_64 LibreOffice_project/30m0$Build-2</Application>
  <PresentationFormat>Affichage à l'écran (4:3)</PresentationFormat>
  <Paragraphs>174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DJAMILA</dc:creator>
  <dc:description/>
  <cp:lastModifiedBy>DJAMILA</cp:lastModifiedBy>
  <cp:revision>187</cp:revision>
  <dcterms:created xsi:type="dcterms:W3CDTF">2020-03-07T16:50:12Z</dcterms:created>
  <dcterms:modified xsi:type="dcterms:W3CDTF">2020-11-10T17:25:03Z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