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4591" r:id="rId1"/>
  </p:sldMasterIdLst>
  <p:notesMasterIdLst>
    <p:notesMasterId r:id="rId9"/>
  </p:notesMasterIdLst>
  <p:handoutMasterIdLst>
    <p:handoutMasterId r:id="rId10"/>
  </p:handoutMasterIdLst>
  <p:sldIdLst>
    <p:sldId id="362" r:id="rId2"/>
    <p:sldId id="506" r:id="rId3"/>
    <p:sldId id="525" r:id="rId4"/>
    <p:sldId id="507" r:id="rId5"/>
    <p:sldId id="526" r:id="rId6"/>
    <p:sldId id="527" r:id="rId7"/>
    <p:sldId id="524" r:id="rId8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es Straze" initials="A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61" autoAdjust="0"/>
    <p:restoredTop sz="97663" autoAdjust="0"/>
  </p:normalViewPr>
  <p:slideViewPr>
    <p:cSldViewPr>
      <p:cViewPr>
        <p:scale>
          <a:sx n="70" d="100"/>
          <a:sy n="70" d="100"/>
        </p:scale>
        <p:origin x="-1627" y="-35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8B266-80D8-4C46-9150-F12ABF42D3E5}" type="datetimeFigureOut">
              <a:rPr lang="en-GB" smtClean="0"/>
              <a:pPr/>
              <a:t>31/10/2020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E4327-4C29-42F5-860C-1EB07A40F8E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990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31FB18CA-2176-4A64-8CF7-2B8F1FE9BF0E}" type="datetimeFigureOut">
              <a:rPr lang="en-US"/>
              <a:pPr>
                <a:defRPr/>
              </a:pPr>
              <a:t>10/31/2020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CEB5638D-984F-4EDC-8088-5DD1370159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2779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B2DB8D-051E-4029-B31C-96D547B9A60D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B2DB8D-051E-4029-B31C-96D547B9A60D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B2DB8D-051E-4029-B31C-96D547B9A60D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B2DB8D-051E-4029-B31C-96D547B9A60D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B2DB8D-051E-4029-B31C-96D547B9A60D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B2DB8D-051E-4029-B31C-96D547B9A60D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B2DB8D-051E-4029-B31C-96D547B9A60D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Warsaw, 15 - 17 October 2007</a:t>
            </a:r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COST E53 Conference - Quality Control for Improving Competitiveness of Wood Industries</a:t>
            </a:r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CC0441-65D6-450A-A68A-7E0EB5C801D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Warsaw, 15 - 17 October 2007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COST E53 Conference - Quality Control for Improving Competitiveness of Wood Industries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32A2D5-DA71-4638-AF66-C0274B01DE8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Warsaw, 15 - 17 October 2007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COST E53 Conference - Quality Control for Improving Competitiveness of Wood Industries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02606-7C1E-47D5-89E0-EA36EF7B5E4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Warsaw, 15 - 17 October 2007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COST E53 Conference - Quality Control for Improving Competitiveness of Wood Industries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14A057-76A1-446E-994F-BA10F46BB4C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Warsaw, 15 - 17 October 2007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COST E53 Conference - Quality Control for Improving Competitiveness of Wood Industries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9AD3F9-87D5-4145-B265-CB10D1B28D4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Warsaw, 15 - 17 October 2007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COST E53 Conference - Quality Control for Improving Competitiveness of Wood Industries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D7E9C3-5985-48C8-9957-9DD67DAB41F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Warsaw, 15 - 17 October 2007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COST E53 Conference - Quality Control for Improving Competitiveness of Wood Industries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4A0F82-2CEA-4B44-AE53-95BF036C198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Warsaw, 15 - 17 October 2007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COST E53 Conference - Quality Control for Improving Competitiveness of Wood Industries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0EC1C7-11E7-49D3-A398-42F743769E2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Warsaw, 15 - 17 October 2007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COST E53 Conference - Quality Control for Improving Competitiveness of Wood Industries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4112E9-3064-4661-9F13-C7915811465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Warsaw, 15 - 17 October 2007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COST E53 Conference - Quality Control for Improving Competitiveness of Wood Industries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9F752-67B3-40D6-B3AA-F42CCBBE2B6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Warsaw, 15 - 17 October 2007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COST E53 Conference - Quality Control for Improving Competitiveness of Wood Industries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947542B6-6A1F-4EAF-895C-E0A31D3310A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Warsaw, 15 - 17 October 2007</a:t>
            </a:r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 smtClean="0"/>
              <a:t>COST E53 Conference - Quality Control for Improving Competitiveness of Wood Industries</a:t>
            </a:r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4D444C20-2FD0-4F50-8F07-788A403DDFD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92" r:id="rId1"/>
    <p:sldLayoutId id="2147484593" r:id="rId2"/>
    <p:sldLayoutId id="2147484594" r:id="rId3"/>
    <p:sldLayoutId id="2147484595" r:id="rId4"/>
    <p:sldLayoutId id="2147484596" r:id="rId5"/>
    <p:sldLayoutId id="2147484597" r:id="rId6"/>
    <p:sldLayoutId id="2147484598" r:id="rId7"/>
    <p:sldLayoutId id="2147484599" r:id="rId8"/>
    <p:sldLayoutId id="2147484600" r:id="rId9"/>
    <p:sldLayoutId id="2147484601" r:id="rId10"/>
    <p:sldLayoutId id="2147484602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les.straze@bf.uni-lj.s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tiff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42875" y="6429375"/>
            <a:ext cx="8786813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07579" y="980728"/>
            <a:ext cx="8412893" cy="3744416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Palatino Linotype"/>
                <a:ea typeface="Times New Roman"/>
                <a:cs typeface="Times New Roman"/>
              </a:rPr>
              <a:t>Linking visual and stress wave grading of beech wood from the log to the sawmill product</a:t>
            </a:r>
            <a:r>
              <a:rPr lang="en-US" sz="3200" b="1" baseline="30000" dirty="0" smtClean="0">
                <a:solidFill>
                  <a:srgbClr val="000000"/>
                </a:solidFill>
                <a:latin typeface="Palatino Linotype"/>
                <a:ea typeface="Times New Roman"/>
                <a:cs typeface="Times New Roman"/>
              </a:rPr>
              <a:t/>
            </a:r>
            <a:br>
              <a:rPr lang="en-US" sz="3200" b="1" baseline="30000" dirty="0" smtClean="0">
                <a:solidFill>
                  <a:srgbClr val="000000"/>
                </a:solidFill>
                <a:latin typeface="Palatino Linotype"/>
                <a:ea typeface="Times New Roman"/>
                <a:cs typeface="Times New Roman"/>
              </a:rPr>
            </a:br>
            <a:r>
              <a:rPr lang="en-US" sz="3200" b="1" baseline="30000" dirty="0">
                <a:solidFill>
                  <a:srgbClr val="000000"/>
                </a:solidFill>
                <a:latin typeface="Palatino Linotype"/>
                <a:ea typeface="Times New Roman"/>
                <a:cs typeface="Times New Roman"/>
              </a:rPr>
              <a:t/>
            </a:r>
            <a:br>
              <a:rPr lang="en-US" sz="3200" b="1" baseline="30000" dirty="0">
                <a:solidFill>
                  <a:srgbClr val="000000"/>
                </a:solidFill>
                <a:latin typeface="Palatino Linotype"/>
                <a:ea typeface="Times New Roman"/>
                <a:cs typeface="Times New Roman"/>
              </a:rPr>
            </a:br>
            <a:r>
              <a:rPr lang="sl-SI" sz="2000" b="1" dirty="0">
                <a:solidFill>
                  <a:srgbClr val="000000"/>
                </a:solidFill>
                <a:latin typeface="Palatino Linotype"/>
                <a:ea typeface="Times New Roman"/>
                <a:cs typeface="Times New Roman"/>
              </a:rPr>
              <a:t/>
            </a:r>
            <a:br>
              <a:rPr lang="sl-SI" sz="2000" b="1" dirty="0">
                <a:solidFill>
                  <a:srgbClr val="000000"/>
                </a:solidFill>
                <a:latin typeface="Palatino Linotype"/>
                <a:ea typeface="Times New Roman"/>
                <a:cs typeface="Times New Roman"/>
              </a:rPr>
            </a:br>
            <a:r>
              <a:rPr lang="en-US" sz="2000" b="1" dirty="0">
                <a:solidFill>
                  <a:srgbClr val="000000"/>
                </a:solidFill>
                <a:latin typeface="Palatino Linotype"/>
                <a:ea typeface="Times New Roman"/>
                <a:cs typeface="Times New Roman"/>
              </a:rPr>
              <a:t>Aleš </a:t>
            </a:r>
            <a:r>
              <a:rPr lang="en-US" sz="2000" b="1" dirty="0" err="1">
                <a:solidFill>
                  <a:srgbClr val="000000"/>
                </a:solidFill>
                <a:latin typeface="Palatino Linotype"/>
                <a:ea typeface="Times New Roman"/>
                <a:cs typeface="Times New Roman"/>
              </a:rPr>
              <a:t>Straže</a:t>
            </a:r>
            <a:r>
              <a:rPr lang="en-US" sz="2000" b="1" dirty="0">
                <a:solidFill>
                  <a:srgbClr val="000000"/>
                </a:solidFill>
                <a:latin typeface="Palatino Linotype"/>
                <a:ea typeface="Times New Roman"/>
                <a:cs typeface="Times New Roman"/>
              </a:rPr>
              <a:t> </a:t>
            </a:r>
            <a:r>
              <a:rPr lang="en-US" sz="2000" b="1" baseline="30000" dirty="0" smtClean="0">
                <a:solidFill>
                  <a:srgbClr val="000000"/>
                </a:solidFill>
                <a:latin typeface="Palatino Linotype"/>
                <a:ea typeface="Times New Roman"/>
                <a:cs typeface="Times New Roman"/>
              </a:rPr>
              <a:t>1</a:t>
            </a:r>
            <a:r>
              <a:rPr lang="en-US" sz="2000" b="1" dirty="0" smtClean="0">
                <a:solidFill>
                  <a:srgbClr val="000000"/>
                </a:solidFill>
                <a:latin typeface="Palatino Linotype"/>
                <a:ea typeface="Times New Roman"/>
                <a:cs typeface="Times New Roman"/>
              </a:rPr>
              <a:t>, </a:t>
            </a:r>
            <a:r>
              <a:rPr lang="en-US" sz="2000" b="1" dirty="0">
                <a:solidFill>
                  <a:srgbClr val="000000"/>
                </a:solidFill>
                <a:latin typeface="Palatino Linotype"/>
                <a:ea typeface="Times New Roman"/>
                <a:cs typeface="Times New Roman"/>
              </a:rPr>
              <a:t>Denis </a:t>
            </a:r>
            <a:r>
              <a:rPr lang="en-US" sz="2000" b="1" dirty="0" err="1">
                <a:solidFill>
                  <a:srgbClr val="000000"/>
                </a:solidFill>
                <a:latin typeface="Palatino Linotype"/>
                <a:ea typeface="Times New Roman"/>
                <a:cs typeface="Times New Roman"/>
              </a:rPr>
              <a:t>Plavčak</a:t>
            </a:r>
            <a:r>
              <a:rPr lang="en-US" sz="2000" b="1" dirty="0">
                <a:solidFill>
                  <a:srgbClr val="000000"/>
                </a:solidFill>
                <a:latin typeface="Palatino Linotype"/>
                <a:ea typeface="Times New Roman"/>
                <a:cs typeface="Times New Roman"/>
              </a:rPr>
              <a:t> </a:t>
            </a:r>
            <a:r>
              <a:rPr lang="en-US" sz="2000" b="1" baseline="30000" dirty="0">
                <a:solidFill>
                  <a:srgbClr val="000000"/>
                </a:solidFill>
                <a:latin typeface="Palatino Linotype"/>
                <a:ea typeface="Times New Roman"/>
                <a:cs typeface="Times New Roman"/>
              </a:rPr>
              <a:t>1</a:t>
            </a:r>
            <a:r>
              <a:rPr lang="en-US" sz="2000" b="1" dirty="0">
                <a:solidFill>
                  <a:srgbClr val="000000"/>
                </a:solidFill>
                <a:latin typeface="Palatino Linotype"/>
                <a:ea typeface="Times New Roman"/>
                <a:cs typeface="Times New Roman"/>
              </a:rPr>
              <a:t>, Ervin </a:t>
            </a:r>
            <a:r>
              <a:rPr lang="en-US" sz="2000" b="1" dirty="0" err="1">
                <a:solidFill>
                  <a:srgbClr val="000000"/>
                </a:solidFill>
                <a:latin typeface="Palatino Linotype"/>
                <a:ea typeface="Times New Roman"/>
                <a:cs typeface="Times New Roman"/>
              </a:rPr>
              <a:t>Žveplan</a:t>
            </a:r>
            <a:r>
              <a:rPr lang="en-US" sz="2000" b="1" baseline="30000" dirty="0">
                <a:solidFill>
                  <a:srgbClr val="000000"/>
                </a:solidFill>
                <a:latin typeface="Palatino Linotype"/>
                <a:ea typeface="Times New Roman"/>
                <a:cs typeface="Times New Roman"/>
              </a:rPr>
              <a:t> 1</a:t>
            </a:r>
            <a:r>
              <a:rPr lang="en-US" sz="2000" b="1" dirty="0">
                <a:solidFill>
                  <a:srgbClr val="000000"/>
                </a:solidFill>
                <a:latin typeface="Palatino Linotype"/>
                <a:ea typeface="Times New Roman"/>
                <a:cs typeface="Times New Roman"/>
              </a:rPr>
              <a:t> and </a:t>
            </a:r>
            <a:r>
              <a:rPr lang="en-US" sz="2000" b="1" dirty="0" err="1">
                <a:solidFill>
                  <a:srgbClr val="000000"/>
                </a:solidFill>
                <a:latin typeface="Palatino Linotype"/>
                <a:ea typeface="Times New Roman"/>
                <a:cs typeface="Times New Roman"/>
              </a:rPr>
              <a:t>Željko</a:t>
            </a:r>
            <a:r>
              <a:rPr lang="en-US" sz="2000" b="1" dirty="0">
                <a:solidFill>
                  <a:srgbClr val="000000"/>
                </a:solidFill>
                <a:latin typeface="Palatino Linotype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Palatino Linotype"/>
                <a:ea typeface="Times New Roman"/>
                <a:cs typeface="Times New Roman"/>
              </a:rPr>
              <a:t>Gorišek</a:t>
            </a:r>
            <a:r>
              <a:rPr lang="en-US" sz="2000" b="1" dirty="0">
                <a:solidFill>
                  <a:srgbClr val="000000"/>
                </a:solidFill>
                <a:latin typeface="Palatino Linotype"/>
                <a:ea typeface="Times New Roman"/>
                <a:cs typeface="Times New Roman"/>
              </a:rPr>
              <a:t> </a:t>
            </a:r>
            <a:r>
              <a:rPr lang="en-US" sz="2000" b="1" baseline="30000" dirty="0" smtClean="0">
                <a:solidFill>
                  <a:srgbClr val="000000"/>
                </a:solidFill>
                <a:latin typeface="Palatino Linotype"/>
                <a:ea typeface="Times New Roman"/>
                <a:cs typeface="Times New Roman"/>
              </a:rPr>
              <a:t>1</a:t>
            </a:r>
            <a:br>
              <a:rPr lang="en-US" sz="2000" b="1" baseline="30000" dirty="0" smtClean="0">
                <a:solidFill>
                  <a:srgbClr val="000000"/>
                </a:solidFill>
                <a:latin typeface="Palatino Linotype"/>
                <a:ea typeface="Times New Roman"/>
                <a:cs typeface="Times New Roman"/>
              </a:rPr>
            </a:br>
            <a:r>
              <a:rPr lang="sl-SI" sz="2000" b="1" dirty="0">
                <a:solidFill>
                  <a:srgbClr val="000000"/>
                </a:solidFill>
                <a:latin typeface="Palatino Linotype"/>
                <a:ea typeface="Times New Roman"/>
                <a:cs typeface="Times New Roman"/>
              </a:rPr>
              <a:t/>
            </a:r>
            <a:br>
              <a:rPr lang="sl-SI" sz="2000" b="1" dirty="0">
                <a:solidFill>
                  <a:srgbClr val="000000"/>
                </a:solidFill>
                <a:latin typeface="Palatino Linotype"/>
                <a:ea typeface="Times New Roman"/>
                <a:cs typeface="Times New Roman"/>
              </a:rPr>
            </a:br>
            <a:r>
              <a:rPr lang="en-US" sz="2000" dirty="0" smtClean="0">
                <a:solidFill>
                  <a:srgbClr val="000000"/>
                </a:solidFill>
                <a:latin typeface="Palatino Linotype"/>
                <a:ea typeface="Times New Roman"/>
                <a:cs typeface="Times New Roman"/>
              </a:rPr>
              <a:t>1</a:t>
            </a:r>
            <a:r>
              <a:rPr lang="en-US" sz="2000" baseline="30000" dirty="0" smtClean="0">
                <a:solidFill>
                  <a:srgbClr val="000000"/>
                </a:solidFill>
                <a:latin typeface="Palatino Linotype"/>
                <a:ea typeface="Times New Roman"/>
                <a:cs typeface="Times New Roman"/>
              </a:rPr>
              <a:t>st</a:t>
            </a:r>
            <a:r>
              <a:rPr lang="en-US" sz="2000" dirty="0" smtClean="0">
                <a:solidFill>
                  <a:srgbClr val="000000"/>
                </a:solidFill>
                <a:latin typeface="Palatino Linotype"/>
                <a:ea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Palatino Linotype"/>
                <a:ea typeface="Times New Roman"/>
                <a:cs typeface="Times New Roman"/>
              </a:rPr>
              <a:t>International Electronic Conference on Forests, 15–30 November 2020; </a:t>
            </a:r>
            <a:br>
              <a:rPr lang="en-US" sz="2000" dirty="0">
                <a:solidFill>
                  <a:srgbClr val="000000"/>
                </a:solidFill>
                <a:latin typeface="Palatino Linotype"/>
                <a:ea typeface="Times New Roman"/>
                <a:cs typeface="Times New Roman"/>
              </a:rPr>
            </a:br>
            <a:endParaRPr lang="sl-SI" sz="2000" dirty="0">
              <a:solidFill>
                <a:srgbClr val="000000"/>
              </a:solidFill>
              <a:latin typeface="Palatino Linotype"/>
              <a:ea typeface="Times New Roman"/>
              <a:cs typeface="Times New Roman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115616" y="5301208"/>
            <a:ext cx="2088232" cy="98132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-144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sl-SI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University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of Ljubljana</a:t>
            </a:r>
          </a:p>
          <a:p>
            <a:pPr marL="0" marR="0" lvl="0" indent="-27432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sl-SI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Biotechnical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Faculty</a:t>
            </a:r>
          </a:p>
          <a:p>
            <a:pPr marL="0" marR="0" lvl="0" indent="-27432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sl-SI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Ljubljana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Slovenia</a:t>
            </a:r>
          </a:p>
          <a:p>
            <a:pPr marL="0" marR="0" lvl="0" indent="-27432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sl-SI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hlinkClick r:id="rId3"/>
              </a:rPr>
              <a:t>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hlinkClick r:id="rId3"/>
              </a:rPr>
              <a:t>  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hlinkClick r:id="rId3"/>
              </a:rPr>
              <a:t>ales.straze@bf.uni-lj.si</a:t>
            </a: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1" name="Picture 70" descr="uni-logo.gif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322" t="28709" r="36441"/>
          <a:stretch>
            <a:fillRect/>
          </a:stretch>
        </p:blipFill>
        <p:spPr bwMode="auto">
          <a:xfrm>
            <a:off x="539552" y="5229200"/>
            <a:ext cx="521477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28600" y="142875"/>
            <a:ext cx="8701089" cy="5715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Sampling and visual grading of 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beech trees and logs</a:t>
            </a:r>
            <a:endParaRPr lang="en-US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41F21B-8653-4FC0-8C08-B87638488786}" type="slidenum">
              <a:rPr lang="en-GB">
                <a:solidFill>
                  <a:schemeClr val="accent3">
                    <a:lumMod val="50000"/>
                  </a:schemeClr>
                </a:solidFill>
              </a:rPr>
              <a:pPr>
                <a:defRPr/>
              </a:pPr>
              <a:t>2</a:t>
            </a:fld>
            <a:endParaRPr lang="en-GB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42875" y="6429375"/>
            <a:ext cx="8786813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auto">
          <a:xfrm>
            <a:off x="142875" y="720725"/>
            <a:ext cx="8786813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6" name="Picture 5" descr="C:\Users\dominikag\Dropbox\CRP_2014_ožja skupina\FOTO Teren Žaga Snežnik\2014_11_14-Odkaz in posek\drevo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00471"/>
            <a:ext cx="1978228" cy="263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dominikag\Dropbox\CRP_2014_ožja skupina\FOTO Teren Žaga Snežnik\2014_11_14-Odkaz in posek\drevo 1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741" y="908720"/>
            <a:ext cx="1978227" cy="263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7"/>
          <a:stretch/>
        </p:blipFill>
        <p:spPr bwMode="auto">
          <a:xfrm>
            <a:off x="2305741" y="3634467"/>
            <a:ext cx="1978227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lomljena puščica 3"/>
          <p:cNvSpPr/>
          <p:nvPr/>
        </p:nvSpPr>
        <p:spPr>
          <a:xfrm flipV="1">
            <a:off x="1367928" y="3789040"/>
            <a:ext cx="6660455" cy="1584176"/>
          </a:xfrm>
          <a:prstGeom prst="bentArrow">
            <a:avLst>
              <a:gd name="adj1" fmla="val 8878"/>
              <a:gd name="adj2" fmla="val 11553"/>
              <a:gd name="adj3" fmla="val 25000"/>
              <a:gd name="adj4" fmla="val 359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009" y="2636912"/>
            <a:ext cx="3540009" cy="2486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Pravokotnik 1"/>
              <p:cNvSpPr/>
              <p:nvPr/>
            </p:nvSpPr>
            <p:spPr>
              <a:xfrm>
                <a:off x="5652120" y="5715667"/>
                <a:ext cx="1351459" cy="3981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i="1"/>
                          </m:ctrlPr>
                        </m:sSubPr>
                        <m:e>
                          <m:r>
                            <a:rPr lang="en-US" i="1"/>
                            <m:t>𝑣</m:t>
                          </m:r>
                        </m:e>
                        <m:sub>
                          <m:r>
                            <a:rPr lang="en-US" i="1"/>
                            <m:t>𝐿</m:t>
                          </m:r>
                        </m:sub>
                      </m:sSub>
                      <m:r>
                        <a:rPr lang="en-US" i="1"/>
                        <m:t>=2</m:t>
                      </m:r>
                      <m:sSub>
                        <m:sSubPr>
                          <m:ctrlPr>
                            <a:rPr lang="sl-SI" i="1"/>
                          </m:ctrlPr>
                        </m:sSubPr>
                        <m:e>
                          <m:r>
                            <a:rPr lang="en-US" i="1"/>
                            <m:t>𝑓</m:t>
                          </m:r>
                        </m:e>
                        <m:sub>
                          <m:r>
                            <a:rPr lang="en-US" i="1"/>
                            <m:t>𝐿</m:t>
                          </m:r>
                        </m:sub>
                      </m:sSub>
                      <m:sSub>
                        <m:sSubPr>
                          <m:ctrlPr>
                            <a:rPr lang="sl-SI" i="1"/>
                          </m:ctrlPr>
                        </m:sSubPr>
                        <m:e>
                          <m:r>
                            <a:rPr lang="en-US" i="1"/>
                            <m:t>𝐿</m:t>
                          </m:r>
                        </m:e>
                        <m:sub>
                          <m:r>
                            <a:rPr lang="en-US" i="1"/>
                            <m:t>𝐿</m:t>
                          </m:r>
                        </m:sub>
                      </m:sSub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2" name="Pravokotni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5715667"/>
                <a:ext cx="1351459" cy="398186"/>
              </a:xfrm>
              <a:prstGeom prst="rect">
                <a:avLst/>
              </a:prstGeom>
              <a:blipFill rotWithShape="1">
                <a:blip r:embed="rId7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Pravokotnik 5"/>
          <p:cNvSpPr/>
          <p:nvPr/>
        </p:nvSpPr>
        <p:spPr>
          <a:xfrm>
            <a:off x="5076056" y="5346335"/>
            <a:ext cx="30697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MTG device (</a:t>
            </a:r>
            <a:r>
              <a:rPr lang="en-US" dirty="0" err="1"/>
              <a:t>Brookhuis</a:t>
            </a:r>
            <a:r>
              <a:rPr lang="en-US" dirty="0"/>
              <a:t>, </a:t>
            </a:r>
            <a:r>
              <a:rPr lang="en-US" dirty="0" smtClean="0"/>
              <a:t>NL)</a:t>
            </a:r>
            <a:endParaRPr lang="sl-SI" dirty="0"/>
          </a:p>
        </p:txBody>
      </p:sp>
      <p:sp>
        <p:nvSpPr>
          <p:cNvPr id="7" name="Pravokotnik 6"/>
          <p:cNvSpPr/>
          <p:nvPr/>
        </p:nvSpPr>
        <p:spPr>
          <a:xfrm>
            <a:off x="2362547" y="5373216"/>
            <a:ext cx="186461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EN 1316-1</a:t>
            </a:r>
          </a:p>
          <a:p>
            <a:pPr algn="ctr"/>
            <a:r>
              <a:rPr lang="en-US" dirty="0" smtClean="0"/>
              <a:t>EN 1310:</a:t>
            </a:r>
          </a:p>
          <a:p>
            <a:pPr algn="ctr"/>
            <a:r>
              <a:rPr lang="en-US" dirty="0" smtClean="0"/>
              <a:t>A, B, C, D class </a:t>
            </a:r>
            <a:endParaRPr lang="sl-SI" dirty="0"/>
          </a:p>
        </p:txBody>
      </p:sp>
      <p:sp>
        <p:nvSpPr>
          <p:cNvPr id="18" name="Pravokotnik 17"/>
          <p:cNvSpPr/>
          <p:nvPr/>
        </p:nvSpPr>
        <p:spPr>
          <a:xfrm>
            <a:off x="5671474" y="1850222"/>
            <a:ext cx="911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n</a:t>
            </a:r>
            <a:r>
              <a:rPr lang="en-US" baseline="-25000" dirty="0" err="1" smtClean="0"/>
              <a:t>L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27</a:t>
            </a:r>
            <a:endParaRPr lang="sl-SI" dirty="0"/>
          </a:p>
        </p:txBody>
      </p:sp>
      <p:sp>
        <p:nvSpPr>
          <p:cNvPr id="8" name="Pravokotnik 7"/>
          <p:cNvSpPr/>
          <p:nvPr/>
        </p:nvSpPr>
        <p:spPr>
          <a:xfrm>
            <a:off x="5508104" y="2230831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2.5 to 6.5 m</a:t>
            </a:r>
            <a:endParaRPr lang="sl-SI" dirty="0"/>
          </a:p>
        </p:txBody>
      </p:sp>
      <p:sp>
        <p:nvSpPr>
          <p:cNvPr id="19" name="Pravokotnik 18"/>
          <p:cNvSpPr/>
          <p:nvPr/>
        </p:nvSpPr>
        <p:spPr>
          <a:xfrm>
            <a:off x="270674" y="3695506"/>
            <a:ext cx="10823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n</a:t>
            </a:r>
            <a:r>
              <a:rPr lang="en-US" baseline="-25000" dirty="0" err="1" smtClean="0"/>
              <a:t>T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10,</a:t>
            </a:r>
          </a:p>
          <a:p>
            <a:r>
              <a:rPr lang="en-US" dirty="0" smtClean="0"/>
              <a:t>5 grades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752305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78560" y="142875"/>
            <a:ext cx="8651129" cy="5715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Sampling and production of sawn timber, visual grading and non-destructive testing </a:t>
            </a:r>
            <a:endParaRPr lang="en-US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41F21B-8653-4FC0-8C08-B87638488786}" type="slidenum">
              <a:rPr lang="en-GB">
                <a:solidFill>
                  <a:schemeClr val="accent3">
                    <a:lumMod val="50000"/>
                  </a:schemeClr>
                </a:solidFill>
              </a:rPr>
              <a:pPr>
                <a:defRPr/>
              </a:pPr>
              <a:t>3</a:t>
            </a:fld>
            <a:endParaRPr lang="en-GB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42875" y="6429375"/>
            <a:ext cx="8786813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auto">
          <a:xfrm>
            <a:off x="142875" y="720725"/>
            <a:ext cx="8786813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96" y="904584"/>
            <a:ext cx="2468135" cy="1851102"/>
          </a:xfrm>
          <a:prstGeom prst="rect">
            <a:avLst/>
          </a:prstGeom>
        </p:spPr>
      </p:pic>
      <p:pic>
        <p:nvPicPr>
          <p:cNvPr id="15" name="Picture 4" descr="C:\Users\dominikag\Dropbox\CRP_2014_ožja skupina\FOTO Teren Žaga Snežnik\2014_11_25-Ocenjevanje hlodovine-foto_Maks Merela\IMG_88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866" y="2974903"/>
            <a:ext cx="2810829" cy="158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Slika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61" y="2918250"/>
            <a:ext cx="2503170" cy="1619885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866" y="905530"/>
            <a:ext cx="2737278" cy="1824852"/>
          </a:xfrm>
          <a:prstGeom prst="rect">
            <a:avLst/>
          </a:prstGeom>
        </p:spPr>
      </p:pic>
      <p:sp>
        <p:nvSpPr>
          <p:cNvPr id="4" name="Zlomljena puščica 3"/>
          <p:cNvSpPr/>
          <p:nvPr/>
        </p:nvSpPr>
        <p:spPr>
          <a:xfrm flipV="1">
            <a:off x="278560" y="3212976"/>
            <a:ext cx="8325887" cy="1781002"/>
          </a:xfrm>
          <a:prstGeom prst="bentArrow">
            <a:avLst>
              <a:gd name="adj1" fmla="val 8878"/>
              <a:gd name="adj2" fmla="val 11553"/>
              <a:gd name="adj3" fmla="val 25000"/>
              <a:gd name="adj4" fmla="val 359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14" name="Pravokotnik 13"/>
          <p:cNvSpPr/>
          <p:nvPr/>
        </p:nvSpPr>
        <p:spPr>
          <a:xfrm>
            <a:off x="3130866" y="5006313"/>
            <a:ext cx="30697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MTG device (</a:t>
            </a:r>
            <a:r>
              <a:rPr lang="en-US" dirty="0" err="1"/>
              <a:t>Brookhuis</a:t>
            </a:r>
            <a:r>
              <a:rPr lang="en-US" dirty="0"/>
              <a:t>, </a:t>
            </a:r>
            <a:r>
              <a:rPr lang="en-US" dirty="0" smtClean="0"/>
              <a:t>NL)</a:t>
            </a:r>
            <a:endParaRPr lang="sl-SI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Pravokotnik 1"/>
              <p:cNvSpPr/>
              <p:nvPr/>
            </p:nvSpPr>
            <p:spPr>
              <a:xfrm>
                <a:off x="3958763" y="5399107"/>
                <a:ext cx="1413977" cy="3981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i="1"/>
                          </m:ctrlPr>
                        </m:sSubPr>
                        <m:e>
                          <m:r>
                            <a:rPr lang="en-US" i="1"/>
                            <m:t>𝑣</m:t>
                          </m:r>
                        </m:e>
                        <m:sub>
                          <m:r>
                            <a:rPr lang="en-US" i="1"/>
                            <m:t>𝐵</m:t>
                          </m:r>
                        </m:sub>
                      </m:sSub>
                      <m:r>
                        <a:rPr lang="en-US" i="1"/>
                        <m:t>=2</m:t>
                      </m:r>
                      <m:sSub>
                        <m:sSubPr>
                          <m:ctrlPr>
                            <a:rPr lang="sl-SI" i="1"/>
                          </m:ctrlPr>
                        </m:sSubPr>
                        <m:e>
                          <m:r>
                            <a:rPr lang="en-US" i="1"/>
                            <m:t>𝑓</m:t>
                          </m:r>
                        </m:e>
                        <m:sub>
                          <m:r>
                            <a:rPr lang="en-US" i="1"/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sl-SI" i="1"/>
                          </m:ctrlPr>
                        </m:sSubPr>
                        <m:e>
                          <m:r>
                            <a:rPr lang="en-US" i="1"/>
                            <m:t>𝐿</m:t>
                          </m:r>
                        </m:e>
                        <m:sub>
                          <m:r>
                            <a:rPr lang="en-US" i="1"/>
                            <m:t>𝐵</m:t>
                          </m:r>
                        </m:sub>
                      </m:sSub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2" name="Pravokotni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8763" y="5399107"/>
                <a:ext cx="1413977" cy="398186"/>
              </a:xfrm>
              <a:prstGeom prst="rect">
                <a:avLst/>
              </a:prstGeom>
              <a:blipFill rotWithShape="1">
                <a:blip r:embed="rId7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Pravokotnik 5"/>
          <p:cNvSpPr/>
          <p:nvPr/>
        </p:nvSpPr>
        <p:spPr>
          <a:xfrm>
            <a:off x="278561" y="4998834"/>
            <a:ext cx="29972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Classification </a:t>
            </a:r>
            <a:r>
              <a:rPr lang="en-US" dirty="0"/>
              <a:t>of European Organisation of Sawmill Industry (EOS</a:t>
            </a:r>
            <a:r>
              <a:rPr lang="en-US" dirty="0" smtClean="0"/>
              <a:t>):</a:t>
            </a:r>
          </a:p>
          <a:p>
            <a:r>
              <a:rPr lang="en-US" dirty="0"/>
              <a:t>EOS-A, EOS-B, </a:t>
            </a:r>
            <a:r>
              <a:rPr lang="en-US" dirty="0" smtClean="0"/>
              <a:t>EOS-C</a:t>
            </a:r>
            <a:endParaRPr lang="sl-SI" dirty="0"/>
          </a:p>
        </p:txBody>
      </p:sp>
      <p:sp>
        <p:nvSpPr>
          <p:cNvPr id="7" name="Pravokotnik 6"/>
          <p:cNvSpPr/>
          <p:nvPr/>
        </p:nvSpPr>
        <p:spPr>
          <a:xfrm>
            <a:off x="6313445" y="3028310"/>
            <a:ext cx="20569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n</a:t>
            </a:r>
            <a:r>
              <a:rPr lang="en-US" baseline="-25000" dirty="0" err="1"/>
              <a:t>B</a:t>
            </a:r>
            <a:r>
              <a:rPr lang="en-US" dirty="0"/>
              <a:t> = </a:t>
            </a:r>
            <a:r>
              <a:rPr lang="en-US" dirty="0" smtClean="0"/>
              <a:t>250,</a:t>
            </a:r>
          </a:p>
          <a:p>
            <a:r>
              <a:rPr lang="en-US" dirty="0" smtClean="0"/>
              <a:t>Thickness: 35 mm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29754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95536" y="142875"/>
            <a:ext cx="8534153" cy="5715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Linking visual and stress wave </a:t>
            </a:r>
            <a:r>
              <a:rPr lang="en-US" sz="2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grading of logs</a:t>
            </a:r>
            <a:endParaRPr lang="en-US" sz="23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41F21B-8653-4FC0-8C08-B87638488786}" type="slidenum">
              <a:rPr lang="en-GB">
                <a:solidFill>
                  <a:schemeClr val="accent3">
                    <a:lumMod val="50000"/>
                  </a:schemeClr>
                </a:solidFill>
              </a:rPr>
              <a:pPr>
                <a:defRPr/>
              </a:pPr>
              <a:t>4</a:t>
            </a:fld>
            <a:endParaRPr lang="en-GB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42875" y="6429375"/>
            <a:ext cx="8786813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auto">
          <a:xfrm>
            <a:off x="142875" y="720725"/>
            <a:ext cx="8786813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606159" cy="361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904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95536" y="142875"/>
            <a:ext cx="8534153" cy="5715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Visual grading of sawn </a:t>
            </a:r>
            <a:r>
              <a:rPr lang="en-US" sz="2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wood and </a:t>
            </a:r>
            <a:r>
              <a:rPr lang="en-US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dependence on log quality</a:t>
            </a:r>
            <a:endParaRPr lang="en-US" sz="23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41F21B-8653-4FC0-8C08-B87638488786}" type="slidenum">
              <a:rPr lang="en-GB">
                <a:solidFill>
                  <a:schemeClr val="accent3">
                    <a:lumMod val="50000"/>
                  </a:schemeClr>
                </a:solidFill>
              </a:rPr>
              <a:pPr>
                <a:defRPr/>
              </a:pPr>
              <a:t>5</a:t>
            </a:fld>
            <a:endParaRPr lang="en-GB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42875" y="6429375"/>
            <a:ext cx="8786813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auto">
          <a:xfrm>
            <a:off x="142875" y="720725"/>
            <a:ext cx="8786813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1" y="1844824"/>
            <a:ext cx="8677597" cy="3023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82141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95536" y="142875"/>
            <a:ext cx="8534153" cy="5715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Visual grading of sawn 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wood, stress wave velocity and dependence 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log quality</a:t>
            </a:r>
            <a:endParaRPr lang="en-US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41F21B-8653-4FC0-8C08-B87638488786}" type="slidenum">
              <a:rPr lang="en-GB">
                <a:solidFill>
                  <a:schemeClr val="accent3">
                    <a:lumMod val="50000"/>
                  </a:schemeClr>
                </a:solidFill>
              </a:rPr>
              <a:pPr>
                <a:defRPr/>
              </a:pPr>
              <a:t>6</a:t>
            </a:fld>
            <a:endParaRPr lang="en-GB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42875" y="6429375"/>
            <a:ext cx="8786813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auto">
          <a:xfrm>
            <a:off x="142875" y="720725"/>
            <a:ext cx="8786813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27280"/>
            <a:ext cx="8675701" cy="4017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41874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95536" y="142875"/>
            <a:ext cx="8534153" cy="5715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  <a:endParaRPr lang="en-US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41F21B-8653-4FC0-8C08-B87638488786}" type="slidenum">
              <a:rPr lang="en-GB">
                <a:solidFill>
                  <a:schemeClr val="accent3">
                    <a:lumMod val="50000"/>
                  </a:schemeClr>
                </a:solidFill>
              </a:rPr>
              <a:pPr>
                <a:defRPr/>
              </a:pPr>
              <a:t>7</a:t>
            </a:fld>
            <a:endParaRPr lang="en-GB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42875" y="6429375"/>
            <a:ext cx="8786813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auto">
          <a:xfrm>
            <a:off x="142875" y="720725"/>
            <a:ext cx="8786813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95535" y="1124744"/>
            <a:ext cx="8352929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The significance </a:t>
            </a:r>
            <a:r>
              <a:rPr lang="en-US" sz="2400" dirty="0"/>
              <a:t>of the relationship between the visually assessed beech log quality and stress wave </a:t>
            </a:r>
            <a:r>
              <a:rPr lang="en-US" sz="2400" dirty="0" smtClean="0"/>
              <a:t>velocity.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Possibility to pre-sort beech logs for better classification and utilization of the sawn timber.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stress wave velocity in logs is </a:t>
            </a:r>
            <a:r>
              <a:rPr lang="en-US" sz="2400" dirty="0" smtClean="0"/>
              <a:t>related </a:t>
            </a:r>
            <a:r>
              <a:rPr lang="en-US" sz="2400" dirty="0"/>
              <a:t>to the stress wave velocity in boards, which varies considerably, especially with low graded </a:t>
            </a:r>
            <a:r>
              <a:rPr lang="en-US" sz="2400" dirty="0" smtClean="0"/>
              <a:t>material.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relationship between sawnwood grade and stress wave velocity is not significant.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3124456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15343</TotalTime>
  <Words>263</Words>
  <Application>Microsoft Office PowerPoint</Application>
  <PresentationFormat>Diaprojekcija na zaslonu (4:3)</PresentationFormat>
  <Paragraphs>43</Paragraphs>
  <Slides>7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8" baseType="lpstr">
      <vt:lpstr>Flow</vt:lpstr>
      <vt:lpstr>Linking visual and stress wave grading of beech wood from the log to the sawmill product   Aleš Straže 1, Denis Plavčak 1, Ervin Žveplan 1 and Željko Gorišek 1  1st International Electronic Conference on Forests, 15–30 November 2020;  </vt:lpstr>
      <vt:lpstr>Sampling and visual grading of beech trees and logs</vt:lpstr>
      <vt:lpstr>Sampling and production of sawn timber, visual grading and non-destructive testing </vt:lpstr>
      <vt:lpstr>Linking visual and stress wave grading of logs</vt:lpstr>
      <vt:lpstr>Visual grading of sawn wood and dependence on log quality</vt:lpstr>
      <vt:lpstr>Visual grading of sawn wood, stress wave velocity and dependence on log quality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Comparative studies of sorption isotherms and swelling behaviour of treated and untreated hardwoods</dc:title>
  <dc:subject>Workshop, Biel 16-18 Feb. 2011</dc:subject>
  <dc:creator>Aleš Straže</dc:creator>
  <cp:keywords>heat treatment, sorption, swelling, hardwoods</cp:keywords>
  <cp:lastModifiedBy>Aleš</cp:lastModifiedBy>
  <cp:revision>1010</cp:revision>
  <dcterms:created xsi:type="dcterms:W3CDTF">2007-10-12T15:49:16Z</dcterms:created>
  <dcterms:modified xsi:type="dcterms:W3CDTF">2020-10-31T20:41:39Z</dcterms:modified>
</cp:coreProperties>
</file>