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67275" cy="42794238"/>
  <p:notesSz cx="7004050" cy="9290050"/>
  <p:defaultTextStyle>
    <a:defPPr>
      <a:defRPr lang="en-US"/>
    </a:defPPr>
    <a:lvl1pPr marL="0" algn="l" defTabSz="4174556" rtl="0" eaLnBrk="1" latinLnBrk="0" hangingPunct="1">
      <a:defRPr sz="8200" kern="1200">
        <a:solidFill>
          <a:schemeClr val="tx1"/>
        </a:solidFill>
        <a:latin typeface="+mn-lt"/>
        <a:ea typeface="+mn-ea"/>
        <a:cs typeface="+mn-cs"/>
      </a:defRPr>
    </a:lvl1pPr>
    <a:lvl2pPr marL="2087278" algn="l" defTabSz="4174556" rtl="0" eaLnBrk="1" latinLnBrk="0" hangingPunct="1">
      <a:defRPr sz="8200" kern="1200">
        <a:solidFill>
          <a:schemeClr val="tx1"/>
        </a:solidFill>
        <a:latin typeface="+mn-lt"/>
        <a:ea typeface="+mn-ea"/>
        <a:cs typeface="+mn-cs"/>
      </a:defRPr>
    </a:lvl2pPr>
    <a:lvl3pPr marL="4174556" algn="l" defTabSz="4174556" rtl="0" eaLnBrk="1" latinLnBrk="0" hangingPunct="1">
      <a:defRPr sz="8200" kern="1200">
        <a:solidFill>
          <a:schemeClr val="tx1"/>
        </a:solidFill>
        <a:latin typeface="+mn-lt"/>
        <a:ea typeface="+mn-ea"/>
        <a:cs typeface="+mn-cs"/>
      </a:defRPr>
    </a:lvl3pPr>
    <a:lvl4pPr marL="6261834" algn="l" defTabSz="4174556" rtl="0" eaLnBrk="1" latinLnBrk="0" hangingPunct="1">
      <a:defRPr sz="8200" kern="1200">
        <a:solidFill>
          <a:schemeClr val="tx1"/>
        </a:solidFill>
        <a:latin typeface="+mn-lt"/>
        <a:ea typeface="+mn-ea"/>
        <a:cs typeface="+mn-cs"/>
      </a:defRPr>
    </a:lvl4pPr>
    <a:lvl5pPr marL="8349113" algn="l" defTabSz="4174556" rtl="0" eaLnBrk="1" latinLnBrk="0" hangingPunct="1">
      <a:defRPr sz="8200" kern="1200">
        <a:solidFill>
          <a:schemeClr val="tx1"/>
        </a:solidFill>
        <a:latin typeface="+mn-lt"/>
        <a:ea typeface="+mn-ea"/>
        <a:cs typeface="+mn-cs"/>
      </a:defRPr>
    </a:lvl5pPr>
    <a:lvl6pPr marL="10436390" algn="l" defTabSz="4174556" rtl="0" eaLnBrk="1" latinLnBrk="0" hangingPunct="1">
      <a:defRPr sz="8200" kern="1200">
        <a:solidFill>
          <a:schemeClr val="tx1"/>
        </a:solidFill>
        <a:latin typeface="+mn-lt"/>
        <a:ea typeface="+mn-ea"/>
        <a:cs typeface="+mn-cs"/>
      </a:defRPr>
    </a:lvl6pPr>
    <a:lvl7pPr marL="12523668" algn="l" defTabSz="4174556" rtl="0" eaLnBrk="1" latinLnBrk="0" hangingPunct="1">
      <a:defRPr sz="8200" kern="1200">
        <a:solidFill>
          <a:schemeClr val="tx1"/>
        </a:solidFill>
        <a:latin typeface="+mn-lt"/>
        <a:ea typeface="+mn-ea"/>
        <a:cs typeface="+mn-cs"/>
      </a:defRPr>
    </a:lvl7pPr>
    <a:lvl8pPr marL="14610946" algn="l" defTabSz="4174556" rtl="0" eaLnBrk="1" latinLnBrk="0" hangingPunct="1">
      <a:defRPr sz="8200" kern="1200">
        <a:solidFill>
          <a:schemeClr val="tx1"/>
        </a:solidFill>
        <a:latin typeface="+mn-lt"/>
        <a:ea typeface="+mn-ea"/>
        <a:cs typeface="+mn-cs"/>
      </a:defRPr>
    </a:lvl8pPr>
    <a:lvl9pPr marL="16698224" algn="l" defTabSz="4174556" rtl="0" eaLnBrk="1" latinLnBrk="0" hangingPunct="1">
      <a:defRPr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0" autoAdjust="0"/>
    <p:restoredTop sz="94676" autoAdjust="0"/>
  </p:normalViewPr>
  <p:slideViewPr>
    <p:cSldViewPr>
      <p:cViewPr>
        <p:scale>
          <a:sx n="30" d="100"/>
          <a:sy n="30" d="100"/>
        </p:scale>
        <p:origin x="-2394" y="462"/>
      </p:cViewPr>
      <p:guideLst>
        <p:guide orient="horz" pos="13479"/>
        <p:guide pos="9533"/>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Rectangle 10"/>
          <p:cNvSpPr/>
          <p:nvPr userDrawn="1"/>
        </p:nvSpPr>
        <p:spPr>
          <a:xfrm>
            <a:off x="29426517" y="0"/>
            <a:ext cx="840758" cy="4279423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10" name="Rectangle 9"/>
          <p:cNvSpPr/>
          <p:nvPr userDrawn="1"/>
        </p:nvSpPr>
        <p:spPr>
          <a:xfrm>
            <a:off x="0" y="0"/>
            <a:ext cx="840758" cy="4279423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7" name="Rectangle 6"/>
          <p:cNvSpPr/>
          <p:nvPr userDrawn="1"/>
        </p:nvSpPr>
        <p:spPr>
          <a:xfrm>
            <a:off x="0" y="0"/>
            <a:ext cx="30267275" cy="534927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8" name="Rectangle 7"/>
          <p:cNvSpPr/>
          <p:nvPr userDrawn="1"/>
        </p:nvSpPr>
        <p:spPr>
          <a:xfrm>
            <a:off x="0" y="37444959"/>
            <a:ext cx="30267275" cy="534927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9" name="Instructions"/>
          <p:cNvSpPr/>
          <p:nvPr userDrawn="1"/>
        </p:nvSpPr>
        <p:spPr>
          <a:xfrm>
            <a:off x="-12611365" y="0"/>
            <a:ext cx="11770607" cy="4279423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7425" tIns="217425" rIns="217425" bIns="217425"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82"/>
              </a:spcAft>
            </a:pPr>
            <a:r>
              <a:rPr lang="en-US" sz="8800" dirty="0" smtClean="0">
                <a:solidFill>
                  <a:srgbClr val="7F7F7F"/>
                </a:solidFill>
                <a:latin typeface="Calibri" pitchFamily="34" charset="0"/>
                <a:cs typeface="Calibri" panose="020F0502020204030204" pitchFamily="34" charset="0"/>
              </a:rPr>
              <a:t>Poster Print Size:</a:t>
            </a:r>
            <a:endParaRPr sz="8800" dirty="0">
              <a:solidFill>
                <a:srgbClr val="7F7F7F"/>
              </a:solidFill>
              <a:latin typeface="Calibri" pitchFamily="34" charset="0"/>
              <a:cs typeface="Calibri" panose="020F0502020204030204" pitchFamily="34" charset="0"/>
            </a:endParaRPr>
          </a:p>
          <a:p>
            <a:pPr lvl="0">
              <a:spcBef>
                <a:spcPts val="0"/>
              </a:spcBef>
              <a:spcAft>
                <a:spcPts val="2282"/>
              </a:spcAft>
            </a:pPr>
            <a:r>
              <a:rPr lang="en-US" sz="6000" dirty="0" smtClean="0">
                <a:solidFill>
                  <a:srgbClr val="7F7F7F"/>
                </a:solidFill>
                <a:latin typeface="Calibri" pitchFamily="34" charset="0"/>
                <a:cs typeface="Calibri" panose="020F0502020204030204" pitchFamily="34" charset="0"/>
              </a:rPr>
              <a:t>This poster template is set up for A0</a:t>
            </a:r>
            <a:r>
              <a:rPr lang="en-US" sz="6000" baseline="0" dirty="0" smtClean="0">
                <a:solidFill>
                  <a:srgbClr val="7F7F7F"/>
                </a:solidFill>
                <a:latin typeface="Calibri" pitchFamily="34" charset="0"/>
                <a:cs typeface="Calibri" panose="020F0502020204030204" pitchFamily="34" charset="0"/>
              </a:rPr>
              <a:t> international paper size of 1189 mm x 841 mm</a:t>
            </a:r>
            <a:r>
              <a:rPr lang="en-US" sz="6000" dirty="0" smtClean="0">
                <a:solidFill>
                  <a:srgbClr val="7F7F7F"/>
                </a:solidFill>
                <a:latin typeface="Calibri" pitchFamily="34" charset="0"/>
                <a:cs typeface="Calibri" panose="020F0502020204030204" pitchFamily="34" charset="0"/>
              </a:rPr>
              <a:t> (46.8” high by 33.1” wide). It can be printed at</a:t>
            </a:r>
            <a:r>
              <a:rPr lang="en-US" sz="6000" baseline="0" dirty="0" smtClean="0">
                <a:solidFill>
                  <a:srgbClr val="7F7F7F"/>
                </a:solidFill>
                <a:latin typeface="Calibri" pitchFamily="34" charset="0"/>
                <a:cs typeface="Calibri" panose="020F0502020204030204" pitchFamily="34" charset="0"/>
              </a:rPr>
              <a:t> 70.6% for an A1 poster of 841 mm x 594 mm.</a:t>
            </a:r>
            <a:endParaRPr lang="en-US" sz="6000" dirty="0" smtClean="0">
              <a:solidFill>
                <a:srgbClr val="7F7F7F"/>
              </a:solidFill>
              <a:latin typeface="Calibri" pitchFamily="34" charset="0"/>
              <a:cs typeface="Calibri" panose="020F0502020204030204" pitchFamily="34" charset="0"/>
            </a:endParaRPr>
          </a:p>
          <a:p>
            <a:pPr lvl="0">
              <a:spcBef>
                <a:spcPts val="0"/>
              </a:spcBef>
              <a:spcAft>
                <a:spcPts val="2282"/>
              </a:spcAft>
            </a:pPr>
            <a:r>
              <a:rPr lang="en-US" sz="8800" dirty="0" smtClean="0">
                <a:solidFill>
                  <a:srgbClr val="7F7F7F"/>
                </a:solidFill>
                <a:latin typeface="Calibri" pitchFamily="34" charset="0"/>
                <a:cs typeface="Calibri" panose="020F0502020204030204" pitchFamily="34" charset="0"/>
              </a:rPr>
              <a:t>Placeholders</a:t>
            </a:r>
            <a:r>
              <a:rPr sz="8800" dirty="0" smtClean="0">
                <a:solidFill>
                  <a:srgbClr val="7F7F7F"/>
                </a:solidFill>
                <a:latin typeface="Calibri" pitchFamily="34" charset="0"/>
                <a:cs typeface="Calibri" panose="020F0502020204030204" pitchFamily="34" charset="0"/>
              </a:rPr>
              <a:t>:</a:t>
            </a:r>
            <a:endParaRPr sz="8800" dirty="0">
              <a:solidFill>
                <a:srgbClr val="7F7F7F"/>
              </a:solidFill>
              <a:latin typeface="Calibri" pitchFamily="34" charset="0"/>
              <a:cs typeface="Calibri" panose="020F0502020204030204" pitchFamily="34" charset="0"/>
            </a:endParaRPr>
          </a:p>
          <a:p>
            <a:pPr lvl="0">
              <a:spcBef>
                <a:spcPts val="0"/>
              </a:spcBef>
              <a:spcAft>
                <a:spcPts val="2282"/>
              </a:spcAft>
            </a:pPr>
            <a:r>
              <a:rPr sz="6000" dirty="0">
                <a:solidFill>
                  <a:srgbClr val="7F7F7F"/>
                </a:solidFill>
                <a:latin typeface="Calibri" pitchFamily="34" charset="0"/>
                <a:cs typeface="Calibri" panose="020F0502020204030204" pitchFamily="34" charset="0"/>
              </a:rPr>
              <a:t>The </a:t>
            </a:r>
            <a:r>
              <a:rPr lang="en-US" sz="6000" dirty="0" smtClean="0">
                <a:solidFill>
                  <a:srgbClr val="7F7F7F"/>
                </a:solidFill>
                <a:latin typeface="Calibri" pitchFamily="34" charset="0"/>
                <a:cs typeface="Calibri" panose="020F0502020204030204" pitchFamily="34" charset="0"/>
              </a:rPr>
              <a:t>various elements included</a:t>
            </a:r>
            <a:r>
              <a:rPr sz="6000" dirty="0" smtClean="0">
                <a:solidFill>
                  <a:srgbClr val="7F7F7F"/>
                </a:solidFill>
                <a:latin typeface="Calibri" pitchFamily="34" charset="0"/>
                <a:cs typeface="Calibri" panose="020F0502020204030204" pitchFamily="34" charset="0"/>
              </a:rPr>
              <a:t> </a:t>
            </a:r>
            <a:r>
              <a:rPr sz="6000" dirty="0">
                <a:solidFill>
                  <a:srgbClr val="7F7F7F"/>
                </a:solidFill>
                <a:latin typeface="Calibri" pitchFamily="34" charset="0"/>
                <a:cs typeface="Calibri" panose="020F0502020204030204" pitchFamily="34" charset="0"/>
              </a:rPr>
              <a:t>in this </a:t>
            </a:r>
            <a:r>
              <a:rPr lang="en-US" sz="6000" dirty="0" smtClean="0">
                <a:solidFill>
                  <a:srgbClr val="7F7F7F"/>
                </a:solidFill>
                <a:latin typeface="Calibri" pitchFamily="34" charset="0"/>
                <a:cs typeface="Calibri" panose="020F0502020204030204" pitchFamily="34" charset="0"/>
              </a:rPr>
              <a:t>poster are ones</a:t>
            </a:r>
            <a:r>
              <a:rPr lang="en-US" sz="6000" baseline="0" dirty="0" smtClean="0">
                <a:solidFill>
                  <a:srgbClr val="7F7F7F"/>
                </a:solidFill>
                <a:latin typeface="Calibri" pitchFamily="34" charset="0"/>
                <a:cs typeface="Calibri" panose="020F0502020204030204" pitchFamily="34" charset="0"/>
              </a:rPr>
              <a:t> we often see in medical, research, and scientific posters.</a:t>
            </a:r>
            <a:r>
              <a:rPr sz="6000" dirty="0" smtClean="0">
                <a:solidFill>
                  <a:srgbClr val="7F7F7F"/>
                </a:solidFill>
                <a:latin typeface="Calibri" pitchFamily="34" charset="0"/>
                <a:cs typeface="Calibri" panose="020F0502020204030204" pitchFamily="34" charset="0"/>
              </a:rPr>
              <a:t> </a:t>
            </a:r>
            <a:r>
              <a:rPr lang="en-US" sz="6000" dirty="0" smtClean="0">
                <a:solidFill>
                  <a:srgbClr val="7F7F7F"/>
                </a:solidFill>
                <a:latin typeface="Calibri" pitchFamily="34" charset="0"/>
                <a:cs typeface="Calibri" panose="020F0502020204030204" pitchFamily="34" charset="0"/>
              </a:rPr>
              <a:t>Feel</a:t>
            </a:r>
            <a:r>
              <a:rPr lang="en-US" sz="60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282"/>
              </a:spcAft>
            </a:pPr>
            <a:r>
              <a:rPr lang="en-US" sz="8800" dirty="0" smtClean="0">
                <a:solidFill>
                  <a:srgbClr val="7F7F7F"/>
                </a:solidFill>
                <a:latin typeface="Calibri" pitchFamily="34" charset="0"/>
                <a:cs typeface="Calibri" panose="020F0502020204030204" pitchFamily="34" charset="0"/>
              </a:rPr>
              <a:t>Image</a:t>
            </a:r>
            <a:r>
              <a:rPr lang="en-US" sz="8800" baseline="0" dirty="0" smtClean="0">
                <a:solidFill>
                  <a:srgbClr val="7F7F7F"/>
                </a:solidFill>
                <a:latin typeface="Calibri" pitchFamily="34" charset="0"/>
                <a:cs typeface="Calibri" panose="020F0502020204030204" pitchFamily="34" charset="0"/>
              </a:rPr>
              <a:t> Quality</a:t>
            </a:r>
            <a:r>
              <a:rPr lang="en-US" sz="8800" dirty="0" smtClean="0">
                <a:solidFill>
                  <a:srgbClr val="7F7F7F"/>
                </a:solidFill>
                <a:latin typeface="Calibri" pitchFamily="34" charset="0"/>
                <a:cs typeface="Calibri" panose="020F0502020204030204" pitchFamily="34" charset="0"/>
              </a:rPr>
              <a:t>:</a:t>
            </a:r>
          </a:p>
          <a:p>
            <a:pPr lvl="0">
              <a:spcBef>
                <a:spcPts val="0"/>
              </a:spcBef>
              <a:spcAft>
                <a:spcPts val="2282"/>
              </a:spcAft>
            </a:pPr>
            <a:r>
              <a:rPr lang="en-US" sz="60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6000" b="1" dirty="0" smtClean="0">
                <a:solidFill>
                  <a:srgbClr val="7F7F7F"/>
                </a:solidFill>
                <a:latin typeface="Calibri" pitchFamily="34" charset="0"/>
                <a:cs typeface="Calibri" panose="020F0502020204030204" pitchFamily="34" charset="0"/>
              </a:rPr>
              <a:t>Insert, Picture</a:t>
            </a:r>
            <a:r>
              <a:rPr lang="en-US" sz="60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6000" b="1" dirty="0" smtClean="0">
                <a:solidFill>
                  <a:srgbClr val="7F7F7F"/>
                </a:solidFill>
                <a:latin typeface="Calibri" pitchFamily="34" charset="0"/>
                <a:cs typeface="Calibri" panose="020F0502020204030204" pitchFamily="34" charset="0"/>
              </a:rPr>
              <a:t>150-200 pixels per inch in their final printed size</a:t>
            </a:r>
            <a:r>
              <a:rPr lang="en-US" sz="6000" dirty="0" smtClean="0">
                <a:solidFill>
                  <a:srgbClr val="7F7F7F"/>
                </a:solidFill>
                <a:latin typeface="Calibri" pitchFamily="34" charset="0"/>
                <a:cs typeface="Calibri" panose="020F0502020204030204" pitchFamily="34" charset="0"/>
              </a:rPr>
              <a:t>. For instance, a 1600 x 1200 pixel</a:t>
            </a:r>
            <a:r>
              <a:rPr lang="en-US" sz="6000" baseline="0" dirty="0" smtClean="0">
                <a:solidFill>
                  <a:srgbClr val="7F7F7F"/>
                </a:solidFill>
                <a:latin typeface="Calibri" pitchFamily="34" charset="0"/>
                <a:cs typeface="Calibri" panose="020F0502020204030204" pitchFamily="34" charset="0"/>
              </a:rPr>
              <a:t> photo will usually look fine up to </a:t>
            </a:r>
            <a:r>
              <a:rPr lang="en-US" sz="60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2282"/>
              </a:spcAft>
            </a:pPr>
            <a:r>
              <a:rPr lang="en-US" sz="60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282"/>
              </a:spcAft>
            </a:pPr>
            <a:r>
              <a:rPr lang="en-US" sz="60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282"/>
              </a:spcAft>
            </a:pPr>
            <a:r>
              <a:rPr lang="en-US" sz="4400" dirty="0" smtClean="0">
                <a:solidFill>
                  <a:srgbClr val="7F7F7F"/>
                </a:solidFill>
                <a:latin typeface="Calibri" pitchFamily="34" charset="0"/>
                <a:cs typeface="Calibri" panose="020F0502020204030204" pitchFamily="34" charset="0"/>
              </a:rPr>
              <a:t/>
            </a:r>
            <a:br>
              <a:rPr lang="en-US" sz="4400" dirty="0" smtClean="0">
                <a:solidFill>
                  <a:srgbClr val="7F7F7F"/>
                </a:solidFill>
                <a:latin typeface="Calibri" pitchFamily="34" charset="0"/>
                <a:cs typeface="Calibri" panose="020F0502020204030204" pitchFamily="34" charset="0"/>
              </a:rPr>
            </a:br>
            <a:r>
              <a:rPr lang="en-US" sz="4400" dirty="0" smtClean="0">
                <a:solidFill>
                  <a:srgbClr val="7F7F7F"/>
                </a:solidFill>
                <a:latin typeface="Calibri" pitchFamily="34" charset="0"/>
                <a:cs typeface="Calibri" panose="020F0502020204030204" pitchFamily="34" charset="0"/>
              </a:rPr>
              <a:t>[This sidebar area does not print.]</a:t>
            </a:r>
          </a:p>
        </p:txBody>
      </p:sp>
      <p:grpSp>
        <p:nvGrpSpPr>
          <p:cNvPr id="2" name="Group 1"/>
          <p:cNvGrpSpPr/>
          <p:nvPr userDrawn="1"/>
        </p:nvGrpSpPr>
        <p:grpSpPr>
          <a:xfrm>
            <a:off x="31108033" y="0"/>
            <a:ext cx="11770607" cy="42794238"/>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82"/>
                </a:spcAft>
              </a:pPr>
              <a:r>
                <a:rPr lang="en-US" sz="8800" dirty="0" smtClean="0">
                  <a:solidFill>
                    <a:schemeClr val="bg1">
                      <a:lumMod val="50000"/>
                    </a:schemeClr>
                  </a:solidFill>
                  <a:latin typeface="Calibri" pitchFamily="34" charset="0"/>
                  <a:cs typeface="Calibri" panose="020F0502020204030204" pitchFamily="34" charset="0"/>
                </a:rPr>
                <a:t>Change</a:t>
              </a:r>
              <a:r>
                <a:rPr lang="en-US" sz="8800" baseline="0" dirty="0" smtClean="0">
                  <a:solidFill>
                    <a:schemeClr val="bg1">
                      <a:lumMod val="50000"/>
                    </a:schemeClr>
                  </a:solidFill>
                  <a:latin typeface="Calibri" pitchFamily="34" charset="0"/>
                  <a:cs typeface="Calibri" panose="020F0502020204030204" pitchFamily="34" charset="0"/>
                </a:rPr>
                <a:t> Color Theme</a:t>
              </a:r>
              <a:r>
                <a:rPr lang="en-US" sz="8800" dirty="0" smtClean="0">
                  <a:solidFill>
                    <a:schemeClr val="bg1">
                      <a:lumMod val="50000"/>
                    </a:schemeClr>
                  </a:solidFill>
                  <a:latin typeface="Calibri" pitchFamily="34" charset="0"/>
                  <a:cs typeface="Calibri" panose="020F0502020204030204" pitchFamily="34" charset="0"/>
                </a:rPr>
                <a:t>:</a:t>
              </a:r>
              <a:endParaRPr sz="880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r>
                <a:rPr lang="en-US" sz="60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60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282"/>
                </a:spcAft>
              </a:pPr>
              <a:r>
                <a:rPr lang="en-US" sz="60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6000" b="1" baseline="0" dirty="0" smtClean="0">
                  <a:solidFill>
                    <a:schemeClr val="bg1">
                      <a:lumMod val="50000"/>
                    </a:schemeClr>
                  </a:solidFill>
                  <a:latin typeface="Calibri" pitchFamily="34" charset="0"/>
                  <a:cs typeface="Calibri" panose="020F0502020204030204" pitchFamily="34" charset="0"/>
                </a:rPr>
                <a:t>Design</a:t>
              </a:r>
              <a:r>
                <a:rPr lang="en-US" sz="6000" baseline="0" dirty="0" smtClean="0">
                  <a:solidFill>
                    <a:schemeClr val="bg1">
                      <a:lumMod val="50000"/>
                    </a:schemeClr>
                  </a:solidFill>
                  <a:latin typeface="Calibri" pitchFamily="34" charset="0"/>
                  <a:cs typeface="Calibri" panose="020F0502020204030204" pitchFamily="34" charset="0"/>
                </a:rPr>
                <a:t> tab, then select the </a:t>
              </a:r>
              <a:r>
                <a:rPr lang="en-US" sz="6000" b="1" baseline="0" dirty="0" smtClean="0">
                  <a:solidFill>
                    <a:schemeClr val="bg1">
                      <a:lumMod val="50000"/>
                    </a:schemeClr>
                  </a:solidFill>
                  <a:latin typeface="Calibri" pitchFamily="34" charset="0"/>
                  <a:cs typeface="Calibri" panose="020F0502020204030204" pitchFamily="34" charset="0"/>
                </a:rPr>
                <a:t>Colors</a:t>
              </a:r>
              <a:r>
                <a:rPr lang="en-US" sz="60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r>
                <a:rPr lang="en-US" sz="60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282"/>
                </a:spcAft>
              </a:pPr>
              <a:r>
                <a:rPr lang="en-US" sz="88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282"/>
                </a:spcAft>
              </a:pPr>
              <a:r>
                <a:rPr lang="en-US" sz="6000" dirty="0" smtClean="0">
                  <a:solidFill>
                    <a:schemeClr val="bg1">
                      <a:lumMod val="50000"/>
                    </a:schemeClr>
                  </a:solidFill>
                  <a:latin typeface="Calibri" pitchFamily="34" charset="0"/>
                  <a:cs typeface="Calibri" panose="020F0502020204030204" pitchFamily="34" charset="0"/>
                </a:rPr>
                <a:t>Once your poster file is ready, visit</a:t>
              </a:r>
              <a:r>
                <a:rPr lang="en-US" sz="6000" baseline="0" dirty="0" smtClean="0">
                  <a:solidFill>
                    <a:schemeClr val="bg1">
                      <a:lumMod val="50000"/>
                    </a:schemeClr>
                  </a:solidFill>
                  <a:latin typeface="Calibri" pitchFamily="34" charset="0"/>
                  <a:cs typeface="Calibri" panose="020F0502020204030204" pitchFamily="34" charset="0"/>
                </a:rPr>
                <a:t> </a:t>
              </a:r>
              <a:r>
                <a:rPr lang="en-US" sz="6000" b="1" baseline="0" dirty="0" smtClean="0">
                  <a:solidFill>
                    <a:schemeClr val="bg1">
                      <a:lumMod val="50000"/>
                    </a:schemeClr>
                  </a:solidFill>
                  <a:latin typeface="Calibri" pitchFamily="34" charset="0"/>
                  <a:cs typeface="Calibri" panose="020F0502020204030204" pitchFamily="34" charset="0"/>
                </a:rPr>
                <a:t>www.genigraphics.com</a:t>
              </a:r>
              <a:r>
                <a:rPr lang="en-US" sz="60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delivery as fast as next business day within the US and Canada. </a:t>
              </a:r>
            </a:p>
            <a:p>
              <a:pPr lvl="0">
                <a:spcBef>
                  <a:spcPts val="0"/>
                </a:spcBef>
                <a:spcAft>
                  <a:spcPts val="2282"/>
                </a:spcAft>
              </a:pPr>
              <a:r>
                <a:rPr lang="en-US" sz="60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6000" baseline="0" dirty="0" smtClean="0">
                  <a:solidFill>
                    <a:schemeClr val="bg1">
                      <a:lumMod val="50000"/>
                    </a:schemeClr>
                  </a:solidFill>
                  <a:latin typeface="Calibri" pitchFamily="34" charset="0"/>
                  <a:cs typeface="Calibri" panose="020F0502020204030204" pitchFamily="34" charset="0"/>
                </a:rPr>
                <a:t>US and Canada:  1-800-790-4001</a:t>
              </a:r>
            </a:p>
            <a:p>
              <a:pPr lvl="0" algn="ctr">
                <a:spcBef>
                  <a:spcPts val="0"/>
                </a:spcBef>
                <a:spcAft>
                  <a:spcPts val="0"/>
                </a:spcAft>
              </a:pPr>
              <a:r>
                <a:rPr lang="en-US" sz="6000" baseline="0" dirty="0" smtClean="0">
                  <a:solidFill>
                    <a:schemeClr val="bg1">
                      <a:lumMod val="50000"/>
                    </a:schemeClr>
                  </a:solidFill>
                  <a:latin typeface="Calibri" pitchFamily="34" charset="0"/>
                  <a:cs typeface="Calibri" panose="020F0502020204030204" pitchFamily="34" charset="0"/>
                </a:rPr>
                <a:t>International: +(1) 913-441-1410</a:t>
              </a:r>
              <a:br>
                <a:rPr lang="en-US" sz="6000" baseline="0" dirty="0" smtClean="0">
                  <a:solidFill>
                    <a:schemeClr val="bg1">
                      <a:lumMod val="50000"/>
                    </a:schemeClr>
                  </a:solidFill>
                  <a:latin typeface="Calibri" pitchFamily="34" charset="0"/>
                  <a:cs typeface="Calibri" panose="020F0502020204030204" pitchFamily="34" charset="0"/>
                </a:rPr>
              </a:br>
              <a:r>
                <a:rPr lang="en-US" sz="60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4400" dirty="0" smtClean="0">
                  <a:solidFill>
                    <a:schemeClr val="bg1">
                      <a:lumMod val="50000"/>
                    </a:schemeClr>
                  </a:solidFill>
                  <a:latin typeface="Calibri" pitchFamily="34" charset="0"/>
                  <a:cs typeface="Calibri" panose="020F0502020204030204" pitchFamily="34" charset="0"/>
                </a:rPr>
                <a:t/>
              </a:r>
              <a:br>
                <a:rPr lang="en-US" sz="4400" dirty="0" smtClean="0">
                  <a:solidFill>
                    <a:schemeClr val="bg1">
                      <a:lumMod val="50000"/>
                    </a:schemeClr>
                  </a:solidFill>
                  <a:latin typeface="Calibri" pitchFamily="34" charset="0"/>
                  <a:cs typeface="Calibri" panose="020F0502020204030204" pitchFamily="34" charset="0"/>
                </a:rPr>
              </a:br>
              <a:r>
                <a:rPr lang="en-US" sz="44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8425085"/>
              <a:ext cx="11904515" cy="10246926"/>
            </a:xfrm>
            <a:prstGeom prst="rect">
              <a:avLst/>
            </a:prstGeom>
          </p:spPr>
        </p:pic>
      </p:gr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11037" y="42504519"/>
            <a:ext cx="5297435" cy="185928"/>
          </a:xfrm>
          <a:prstGeom prst="rect">
            <a:avLst/>
          </a:prstGeom>
        </p:spPr>
      </p:pic>
    </p:spTree>
    <p:extLst>
      <p:ext uri="{BB962C8B-B14F-4D97-AF65-F5344CB8AC3E}">
        <p14:creationId xmlns:p14="http://schemas.microsoft.com/office/powerpoint/2010/main" val="38129448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D6BDF-9D0E-4E2B-85B8-D8F4790360C9}" type="datetimeFigureOut">
              <a:rPr lang="en-US" smtClean="0"/>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‹N°›</a:t>
            </a:fld>
            <a:endParaRPr lang="en-US" dirty="0"/>
          </a:p>
        </p:txBody>
      </p:sp>
    </p:spTree>
    <p:extLst>
      <p:ext uri="{BB962C8B-B14F-4D97-AF65-F5344CB8AC3E}">
        <p14:creationId xmlns:p14="http://schemas.microsoft.com/office/powerpoint/2010/main" val="29316651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364" y="1713754"/>
            <a:ext cx="27240548" cy="7132373"/>
          </a:xfrm>
          <a:prstGeom prst="rect">
            <a:avLst/>
          </a:prstGeom>
        </p:spPr>
        <p:txBody>
          <a:bodyPr vert="horz" lIns="417456" tIns="208727" rIns="417456" bIns="208727"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513364" y="9985326"/>
            <a:ext cx="27240548" cy="28242219"/>
          </a:xfrm>
          <a:prstGeom prst="rect">
            <a:avLst/>
          </a:prstGeom>
        </p:spPr>
        <p:txBody>
          <a:bodyPr vert="horz" lIns="417456" tIns="208727" rIns="417456" bIns="208727"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513364" y="39663922"/>
            <a:ext cx="7062364" cy="2278397"/>
          </a:xfrm>
          <a:prstGeom prst="rect">
            <a:avLst/>
          </a:prstGeom>
        </p:spPr>
        <p:txBody>
          <a:bodyPr vert="horz" lIns="417456" tIns="208727" rIns="417456" bIns="208727" rtlCol="0" anchor="ctr"/>
          <a:lstStyle>
            <a:lvl1pPr algn="l">
              <a:defRPr sz="5500">
                <a:solidFill>
                  <a:schemeClr val="tx1">
                    <a:tint val="75000"/>
                  </a:schemeClr>
                </a:solidFill>
              </a:defRPr>
            </a:lvl1pPr>
          </a:lstStyle>
          <a:p>
            <a:fld id="{985D6BDF-9D0E-4E2B-85B8-D8F4790360C9}" type="datetimeFigureOut">
              <a:rPr lang="en-US" smtClean="0"/>
              <a:t>11/16/2020</a:t>
            </a:fld>
            <a:endParaRPr lang="en-US" dirty="0"/>
          </a:p>
        </p:txBody>
      </p:sp>
      <p:sp>
        <p:nvSpPr>
          <p:cNvPr id="5" name="Footer Placeholder 4"/>
          <p:cNvSpPr>
            <a:spLocks noGrp="1"/>
          </p:cNvSpPr>
          <p:nvPr>
            <p:ph type="ftr" sz="quarter" idx="3"/>
          </p:nvPr>
        </p:nvSpPr>
        <p:spPr>
          <a:xfrm>
            <a:off x="10341319" y="39663922"/>
            <a:ext cx="9584637" cy="2278397"/>
          </a:xfrm>
          <a:prstGeom prst="rect">
            <a:avLst/>
          </a:prstGeom>
        </p:spPr>
        <p:txBody>
          <a:bodyPr vert="horz" lIns="417456" tIns="208727" rIns="417456" bIns="208727" rtlCol="0" anchor="ctr"/>
          <a:lstStyle>
            <a:lvl1pPr algn="ctr">
              <a:defRPr sz="55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1691547" y="39663922"/>
            <a:ext cx="7062364" cy="2278397"/>
          </a:xfrm>
          <a:prstGeom prst="rect">
            <a:avLst/>
          </a:prstGeom>
        </p:spPr>
        <p:txBody>
          <a:bodyPr vert="horz" lIns="417456" tIns="208727" rIns="417456" bIns="208727" rtlCol="0" anchor="ctr"/>
          <a:lstStyle>
            <a:lvl1pPr algn="r">
              <a:defRPr sz="5500">
                <a:solidFill>
                  <a:schemeClr val="tx1">
                    <a:tint val="75000"/>
                  </a:schemeClr>
                </a:solidFill>
              </a:defRPr>
            </a:lvl1pPr>
          </a:lstStyle>
          <a:p>
            <a:fld id="{FBB075EA-769C-4ECD-B48E-D6FCDC24F876}" type="slidenum">
              <a:rPr lang="en-US" smtClean="0"/>
              <a:t>‹N°›</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4174556" rtl="0" eaLnBrk="1" latinLnBrk="0" hangingPunct="1">
        <a:spcBef>
          <a:spcPct val="0"/>
        </a:spcBef>
        <a:buNone/>
        <a:defRPr sz="7600" kern="1200">
          <a:solidFill>
            <a:schemeClr val="tx1"/>
          </a:solidFill>
          <a:latin typeface="+mj-lt"/>
          <a:ea typeface="+mj-ea"/>
          <a:cs typeface="+mj-cs"/>
        </a:defRPr>
      </a:lvl1pPr>
    </p:titleStyle>
    <p:bodyStyle>
      <a:lvl1pPr marL="434850"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869699"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2pPr>
      <a:lvl3pPr marL="1304549"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1739398"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4pPr>
      <a:lvl5pPr marL="2174248"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5pPr>
      <a:lvl6pPr marL="11480029"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67307"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54585"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1863"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74556" rtl="0" eaLnBrk="1" latinLnBrk="0" hangingPunct="1">
        <a:defRPr sz="8200" kern="1200">
          <a:solidFill>
            <a:schemeClr val="tx1"/>
          </a:solidFill>
          <a:latin typeface="+mn-lt"/>
          <a:ea typeface="+mn-ea"/>
          <a:cs typeface="+mn-cs"/>
        </a:defRPr>
      </a:lvl1pPr>
      <a:lvl2pPr marL="2087278" algn="l" defTabSz="4174556" rtl="0" eaLnBrk="1" latinLnBrk="0" hangingPunct="1">
        <a:defRPr sz="8200" kern="1200">
          <a:solidFill>
            <a:schemeClr val="tx1"/>
          </a:solidFill>
          <a:latin typeface="+mn-lt"/>
          <a:ea typeface="+mn-ea"/>
          <a:cs typeface="+mn-cs"/>
        </a:defRPr>
      </a:lvl2pPr>
      <a:lvl3pPr marL="4174556" algn="l" defTabSz="4174556" rtl="0" eaLnBrk="1" latinLnBrk="0" hangingPunct="1">
        <a:defRPr sz="8200" kern="1200">
          <a:solidFill>
            <a:schemeClr val="tx1"/>
          </a:solidFill>
          <a:latin typeface="+mn-lt"/>
          <a:ea typeface="+mn-ea"/>
          <a:cs typeface="+mn-cs"/>
        </a:defRPr>
      </a:lvl3pPr>
      <a:lvl4pPr marL="6261834" algn="l" defTabSz="4174556" rtl="0" eaLnBrk="1" latinLnBrk="0" hangingPunct="1">
        <a:defRPr sz="8200" kern="1200">
          <a:solidFill>
            <a:schemeClr val="tx1"/>
          </a:solidFill>
          <a:latin typeface="+mn-lt"/>
          <a:ea typeface="+mn-ea"/>
          <a:cs typeface="+mn-cs"/>
        </a:defRPr>
      </a:lvl4pPr>
      <a:lvl5pPr marL="8349113" algn="l" defTabSz="4174556" rtl="0" eaLnBrk="1" latinLnBrk="0" hangingPunct="1">
        <a:defRPr sz="8200" kern="1200">
          <a:solidFill>
            <a:schemeClr val="tx1"/>
          </a:solidFill>
          <a:latin typeface="+mn-lt"/>
          <a:ea typeface="+mn-ea"/>
          <a:cs typeface="+mn-cs"/>
        </a:defRPr>
      </a:lvl5pPr>
      <a:lvl6pPr marL="10436390" algn="l" defTabSz="4174556" rtl="0" eaLnBrk="1" latinLnBrk="0" hangingPunct="1">
        <a:defRPr sz="8200" kern="1200">
          <a:solidFill>
            <a:schemeClr val="tx1"/>
          </a:solidFill>
          <a:latin typeface="+mn-lt"/>
          <a:ea typeface="+mn-ea"/>
          <a:cs typeface="+mn-cs"/>
        </a:defRPr>
      </a:lvl6pPr>
      <a:lvl7pPr marL="12523668" algn="l" defTabSz="4174556" rtl="0" eaLnBrk="1" latinLnBrk="0" hangingPunct="1">
        <a:defRPr sz="8200" kern="1200">
          <a:solidFill>
            <a:schemeClr val="tx1"/>
          </a:solidFill>
          <a:latin typeface="+mn-lt"/>
          <a:ea typeface="+mn-ea"/>
          <a:cs typeface="+mn-cs"/>
        </a:defRPr>
      </a:lvl7pPr>
      <a:lvl8pPr marL="14610946" algn="l" defTabSz="4174556" rtl="0" eaLnBrk="1" latinLnBrk="0" hangingPunct="1">
        <a:defRPr sz="8200" kern="1200">
          <a:solidFill>
            <a:schemeClr val="tx1"/>
          </a:solidFill>
          <a:latin typeface="+mn-lt"/>
          <a:ea typeface="+mn-ea"/>
          <a:cs typeface="+mn-cs"/>
        </a:defRPr>
      </a:lvl8pPr>
      <a:lvl9pPr marL="16698224" algn="l" defTabSz="4174556"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oleObject" Target="../embeddings/oleObject1.bin"/><Relationship Id="rId7" Type="http://schemas.openxmlformats.org/officeDocument/2006/relationships/image" Target="../media/image6.jpe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4570801" y="365919"/>
            <a:ext cx="21117102" cy="2047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3940" tIns="434850" rIns="173940" bIns="434850"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600" b="1" dirty="0">
                <a:solidFill>
                  <a:schemeClr val="accent3">
                    <a:lumMod val="20000"/>
                    <a:lumOff val="80000"/>
                  </a:schemeClr>
                </a:solidFill>
                <a:latin typeface="Times New Roman" panose="02020603050405020304" pitchFamily="18" charset="0"/>
                <a:cs typeface="Times New Roman" panose="02020603050405020304" pitchFamily="18" charset="0"/>
              </a:rPr>
              <a:t>Synthesis of new </a:t>
            </a:r>
            <a:r>
              <a:rPr lang="en-US" sz="7600" b="1" i="1" dirty="0" err="1">
                <a:solidFill>
                  <a:schemeClr val="accent3">
                    <a:lumMod val="20000"/>
                    <a:lumOff val="80000"/>
                  </a:schemeClr>
                </a:solidFill>
                <a:latin typeface="Times New Roman" panose="02020603050405020304" pitchFamily="18" charset="0"/>
                <a:cs typeface="Times New Roman" panose="02020603050405020304" pitchFamily="18" charset="0"/>
              </a:rPr>
              <a:t>meso</a:t>
            </a:r>
            <a:r>
              <a:rPr lang="en-US" sz="7600" b="1" dirty="0">
                <a:solidFill>
                  <a:schemeClr val="accent3">
                    <a:lumMod val="20000"/>
                    <a:lumOff val="80000"/>
                  </a:schemeClr>
                </a:solidFill>
                <a:latin typeface="Times New Roman" panose="02020603050405020304" pitchFamily="18" charset="0"/>
                <a:cs typeface="Times New Roman" panose="02020603050405020304" pitchFamily="18" charset="0"/>
              </a:rPr>
              <a:t>- porphyrins type A2 </a:t>
            </a:r>
            <a:r>
              <a:rPr lang="en-US" sz="7600" b="1" dirty="0" smtClean="0">
                <a:solidFill>
                  <a:schemeClr val="accent3">
                    <a:lumMod val="20000"/>
                    <a:lumOff val="80000"/>
                  </a:schemeClr>
                </a:solidFill>
                <a:latin typeface="Times New Roman" panose="02020603050405020304" pitchFamily="18" charset="0"/>
                <a:cs typeface="Times New Roman" panose="02020603050405020304" pitchFamily="18" charset="0"/>
              </a:rPr>
              <a:t>B2</a:t>
            </a:r>
            <a:endParaRPr lang="en-US" sz="7600" b="1" dirty="0">
              <a:solidFill>
                <a:schemeClr val="accent3">
                  <a:lumMod val="20000"/>
                  <a:lumOff val="80000"/>
                </a:schemeClr>
              </a:solidFill>
              <a:latin typeface="Times New Roman" panose="02020603050405020304" pitchFamily="18" charset="0"/>
              <a:cs typeface="Times New Roman" panose="02020603050405020304" pitchFamily="18" charset="0"/>
            </a:endParaRPr>
          </a:p>
        </p:txBody>
      </p:sp>
      <p:sp>
        <p:nvSpPr>
          <p:cNvPr id="5" name="Text Box 123"/>
          <p:cNvSpPr txBox="1">
            <a:spLocks noChangeArrowheads="1"/>
          </p:cNvSpPr>
          <p:nvPr/>
        </p:nvSpPr>
        <p:spPr bwMode="auto">
          <a:xfrm>
            <a:off x="4570801" y="2413664"/>
            <a:ext cx="21117102" cy="2758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3940" tIns="173940" rIns="173940" bIns="173940"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r>
              <a:rPr lang="fr-FR" sz="2800" b="1" baseline="30000" dirty="0" smtClean="0">
                <a:solidFill>
                  <a:schemeClr val="bg1"/>
                </a:solidFill>
                <a:latin typeface="Times New Roman" panose="02020603050405020304" pitchFamily="18" charset="0"/>
                <a:cs typeface="Times New Roman" panose="02020603050405020304" pitchFamily="18" charset="0"/>
              </a:rPr>
              <a:t>1</a:t>
            </a:r>
            <a:r>
              <a:rPr lang="fr-FR" sz="2800" b="1" dirty="0">
                <a:solidFill>
                  <a:schemeClr val="bg1"/>
                </a:solidFill>
                <a:latin typeface="Times New Roman" panose="02020603050405020304" pitchFamily="18" charset="0"/>
                <a:cs typeface="Times New Roman" panose="02020603050405020304" pitchFamily="18" charset="0"/>
              </a:rPr>
              <a:t> </a:t>
            </a:r>
            <a:r>
              <a:rPr lang="fr-FR" sz="2800" b="1" dirty="0" smtClean="0">
                <a:solidFill>
                  <a:schemeClr val="bg1"/>
                </a:solidFill>
                <a:latin typeface="Times New Roman" panose="02020603050405020304" pitchFamily="18" charset="0"/>
                <a:cs typeface="Times New Roman" panose="02020603050405020304" pitchFamily="18" charset="0"/>
              </a:rPr>
              <a:t>Unité </a:t>
            </a:r>
            <a:r>
              <a:rPr lang="fr-FR" sz="2800" b="1" dirty="0">
                <a:solidFill>
                  <a:schemeClr val="bg1"/>
                </a:solidFill>
                <a:latin typeface="Times New Roman" panose="02020603050405020304" pitchFamily="18" charset="0"/>
                <a:cs typeface="Times New Roman" panose="02020603050405020304" pitchFamily="18" charset="0"/>
              </a:rPr>
              <a:t>de Recherche de Chimie de l’Environnement et Moléculaire Structurale CHEMS, Université des Frères </a:t>
            </a:r>
            <a:r>
              <a:rPr lang="fr-FR" sz="2800" b="1" dirty="0" err="1">
                <a:solidFill>
                  <a:schemeClr val="bg1"/>
                </a:solidFill>
                <a:latin typeface="Times New Roman" panose="02020603050405020304" pitchFamily="18" charset="0"/>
                <a:cs typeface="Times New Roman" panose="02020603050405020304" pitchFamily="18" charset="0"/>
              </a:rPr>
              <a:t>Mentouri</a:t>
            </a:r>
            <a:r>
              <a:rPr lang="fr-FR" sz="2800" b="1" dirty="0">
                <a:solidFill>
                  <a:schemeClr val="bg1"/>
                </a:solidFill>
                <a:latin typeface="Times New Roman" panose="02020603050405020304" pitchFamily="18" charset="0"/>
                <a:cs typeface="Times New Roman" panose="02020603050405020304" pitchFamily="18" charset="0"/>
              </a:rPr>
              <a:t> Constantine 1, 25000 Constantine, </a:t>
            </a:r>
            <a:r>
              <a:rPr lang="fr-FR" sz="2800" b="1" dirty="0" err="1" smtClean="0">
                <a:solidFill>
                  <a:schemeClr val="bg1"/>
                </a:solidFill>
                <a:latin typeface="Times New Roman" panose="02020603050405020304" pitchFamily="18" charset="0"/>
                <a:cs typeface="Times New Roman" panose="02020603050405020304" pitchFamily="18" charset="0"/>
              </a:rPr>
              <a:t>Algeria</a:t>
            </a:r>
            <a:r>
              <a:rPr lang="fr-FR" sz="2800" b="1" dirty="0" smtClean="0">
                <a:solidFill>
                  <a:schemeClr val="bg1"/>
                </a:solidFill>
                <a:latin typeface="Times New Roman" panose="02020603050405020304" pitchFamily="18" charset="0"/>
                <a:cs typeface="Times New Roman" panose="02020603050405020304" pitchFamily="18" charset="0"/>
              </a:rPr>
              <a:t>; benosmanekhaled@gmail.com </a:t>
            </a:r>
            <a:r>
              <a:rPr lang="fr-FR" sz="2800" b="1" dirty="0">
                <a:solidFill>
                  <a:schemeClr val="bg1"/>
                </a:solidFill>
                <a:latin typeface="Times New Roman" panose="02020603050405020304" pitchFamily="18" charset="0"/>
                <a:cs typeface="Times New Roman" panose="02020603050405020304" pitchFamily="18" charset="0"/>
              </a:rPr>
              <a:t>(A.B.); </a:t>
            </a:r>
            <a:r>
              <a:rPr lang="fr-FR" sz="2800" b="1" dirty="0" smtClean="0">
                <a:solidFill>
                  <a:schemeClr val="bg1"/>
                </a:solidFill>
                <a:latin typeface="Times New Roman" panose="02020603050405020304" pitchFamily="18" charset="0"/>
                <a:cs typeface="Times New Roman" panose="02020603050405020304" pitchFamily="18" charset="0"/>
              </a:rPr>
              <a:t>ali.benboudiaf@gmail.com </a:t>
            </a:r>
            <a:r>
              <a:rPr lang="fr-FR" sz="2800" b="1" dirty="0">
                <a:solidFill>
                  <a:schemeClr val="bg1"/>
                </a:solidFill>
                <a:latin typeface="Times New Roman" panose="02020603050405020304" pitchFamily="18" charset="0"/>
                <a:cs typeface="Times New Roman" panose="02020603050405020304" pitchFamily="18" charset="0"/>
              </a:rPr>
              <a:t>(A.B.)</a:t>
            </a:r>
          </a:p>
          <a:p>
            <a:r>
              <a:rPr lang="en-US" sz="2800" b="1" baseline="30000" dirty="0" smtClean="0">
                <a:solidFill>
                  <a:schemeClr val="bg1"/>
                </a:solidFill>
                <a:latin typeface="Times New Roman" panose="02020603050405020304" pitchFamily="18" charset="0"/>
                <a:cs typeface="Times New Roman" panose="02020603050405020304" pitchFamily="18" charset="0"/>
              </a:rPr>
              <a:t>2</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smtClean="0">
                <a:solidFill>
                  <a:schemeClr val="bg1"/>
                </a:solidFill>
                <a:latin typeface="Times New Roman" panose="02020603050405020304" pitchFamily="18" charset="0"/>
                <a:cs typeface="Times New Roman" panose="02020603050405020304" pitchFamily="18" charset="0"/>
              </a:rPr>
              <a:t>Center </a:t>
            </a:r>
            <a:r>
              <a:rPr lang="en-US" sz="2800" b="1" dirty="0">
                <a:solidFill>
                  <a:schemeClr val="bg1"/>
                </a:solidFill>
                <a:latin typeface="Times New Roman" panose="02020603050405020304" pitchFamily="18" charset="0"/>
                <a:cs typeface="Times New Roman" panose="02020603050405020304" pitchFamily="18" charset="0"/>
              </a:rPr>
              <a:t>for Scientific and Technical Research in </a:t>
            </a:r>
            <a:r>
              <a:rPr lang="en-US" sz="2800" b="1" dirty="0" err="1">
                <a:solidFill>
                  <a:schemeClr val="bg1"/>
                </a:solidFill>
                <a:latin typeface="Times New Roman" panose="02020603050405020304" pitchFamily="18" charset="0"/>
                <a:cs typeface="Times New Roman" panose="02020603050405020304" pitchFamily="18" charset="0"/>
              </a:rPr>
              <a:t>Physico</a:t>
            </a:r>
            <a:r>
              <a:rPr lang="en-US" sz="2800" b="1" dirty="0">
                <a:solidFill>
                  <a:schemeClr val="bg1"/>
                </a:solidFill>
                <a:latin typeface="Times New Roman" panose="02020603050405020304" pitchFamily="18" charset="0"/>
                <a:cs typeface="Times New Roman" panose="02020603050405020304" pitchFamily="18" charset="0"/>
              </a:rPr>
              <a:t>-Chemical Analysis (CRAPC), 42000 </a:t>
            </a:r>
            <a:r>
              <a:rPr lang="en-US" sz="2800" b="1" dirty="0" err="1">
                <a:solidFill>
                  <a:schemeClr val="bg1"/>
                </a:solidFill>
                <a:latin typeface="Times New Roman" panose="02020603050405020304" pitchFamily="18" charset="0"/>
                <a:cs typeface="Times New Roman" panose="02020603050405020304" pitchFamily="18" charset="0"/>
              </a:rPr>
              <a:t>Tipaza</a:t>
            </a:r>
            <a:r>
              <a:rPr lang="en-US" sz="2800" b="1" dirty="0">
                <a:solidFill>
                  <a:schemeClr val="bg1"/>
                </a:solidFill>
                <a:latin typeface="Times New Roman" panose="02020603050405020304" pitchFamily="18" charset="0"/>
                <a:cs typeface="Times New Roman" panose="02020603050405020304" pitchFamily="18" charset="0"/>
              </a:rPr>
              <a:t>, Algeria; Rmaadadi@gmail.com</a:t>
            </a:r>
            <a:endParaRPr lang="fr-FR" sz="2800" b="1" dirty="0">
              <a:solidFill>
                <a:schemeClr val="bg1"/>
              </a:solidFill>
              <a:latin typeface="Times New Roman" panose="02020603050405020304" pitchFamily="18" charset="0"/>
              <a:cs typeface="Times New Roman" panose="02020603050405020304" pitchFamily="18" charset="0"/>
            </a:endParaRPr>
          </a:p>
          <a:p>
            <a:r>
              <a:rPr lang="en-US" sz="2800" b="1" dirty="0" smtClean="0">
                <a:solidFill>
                  <a:schemeClr val="bg1"/>
                </a:solidFill>
                <a:latin typeface="Times New Roman" panose="02020603050405020304" pitchFamily="18" charset="0"/>
                <a:cs typeface="Times New Roman" panose="02020603050405020304" pitchFamily="18" charset="0"/>
              </a:rPr>
              <a:t>* Correspondence</a:t>
            </a:r>
            <a:r>
              <a:rPr lang="en-US" sz="2800" b="1" dirty="0">
                <a:solidFill>
                  <a:schemeClr val="bg1"/>
                </a:solidFill>
                <a:latin typeface="Times New Roman" panose="02020603050405020304" pitchFamily="18" charset="0"/>
                <a:cs typeface="Times New Roman" panose="02020603050405020304" pitchFamily="18" charset="0"/>
              </a:rPr>
              <a:t>: Cboukent@gmail.com</a:t>
            </a:r>
            <a:endParaRPr lang="fr-FR" sz="2800" b="1" dirty="0">
              <a:solidFill>
                <a:schemeClr val="bg1"/>
              </a:solidFill>
              <a:latin typeface="Times New Roman" panose="02020603050405020304" pitchFamily="18" charset="0"/>
              <a:cs typeface="Times New Roman" panose="02020603050405020304" pitchFamily="18" charset="0"/>
            </a:endParaRPr>
          </a:p>
        </p:txBody>
      </p:sp>
      <p:sp>
        <p:nvSpPr>
          <p:cNvPr id="26" name="TextBox 25"/>
          <p:cNvSpPr txBox="1"/>
          <p:nvPr/>
        </p:nvSpPr>
        <p:spPr>
          <a:xfrm>
            <a:off x="808037" y="38241734"/>
            <a:ext cx="28936884" cy="4552503"/>
          </a:xfrm>
          <a:prstGeom prst="rect">
            <a:avLst/>
          </a:prstGeom>
          <a:noFill/>
        </p:spPr>
        <p:txBody>
          <a:bodyPr wrap="square" lIns="86970" tIns="86970" rIns="86970" bIns="86970" numCol="1" spcCol="434850" rtlCol="0">
            <a:noAutofit/>
          </a:bodyPr>
          <a:lstStyle/>
          <a:p>
            <a:pPr lvl="0" algn="just"/>
            <a:r>
              <a:rPr lang="en-US" sz="1700" dirty="0" err="1">
                <a:latin typeface="Times New Roman" panose="02020603050405020304" pitchFamily="18" charset="0"/>
                <a:cs typeface="Times New Roman" panose="02020603050405020304" pitchFamily="18" charset="0"/>
              </a:rPr>
              <a:t>Dechan</a:t>
            </a:r>
            <a:r>
              <a:rPr lang="en-US" sz="1700" dirty="0">
                <a:latin typeface="Times New Roman" panose="02020603050405020304" pitchFamily="18" charset="0"/>
                <a:cs typeface="Times New Roman" panose="02020603050405020304" pitchFamily="18" charset="0"/>
              </a:rPr>
              <a:t>, P.; Devi </a:t>
            </a:r>
            <a:r>
              <a:rPr lang="en-US" sz="1700" dirty="0" err="1">
                <a:latin typeface="Times New Roman" panose="02020603050405020304" pitchFamily="18" charset="0"/>
                <a:cs typeface="Times New Roman" panose="02020603050405020304" pitchFamily="18" charset="0"/>
              </a:rPr>
              <a:t>Bajju</a:t>
            </a:r>
            <a:r>
              <a:rPr lang="en-US" sz="1700" dirty="0">
                <a:latin typeface="Times New Roman" panose="02020603050405020304" pitchFamily="18" charset="0"/>
                <a:cs typeface="Times New Roman" panose="02020603050405020304" pitchFamily="18" charset="0"/>
              </a:rPr>
              <a:t>, G.; </a:t>
            </a:r>
            <a:r>
              <a:rPr lang="en-US" sz="1700" dirty="0" err="1">
                <a:latin typeface="Times New Roman" panose="02020603050405020304" pitchFamily="18" charset="0"/>
                <a:cs typeface="Times New Roman" panose="02020603050405020304" pitchFamily="18" charset="0"/>
              </a:rPr>
              <a:t>Sood</a:t>
            </a:r>
            <a:r>
              <a:rPr lang="en-US" sz="1700" dirty="0">
                <a:latin typeface="Times New Roman" panose="02020603050405020304" pitchFamily="18" charset="0"/>
                <a:cs typeface="Times New Roman" panose="02020603050405020304" pitchFamily="18" charset="0"/>
              </a:rPr>
              <a:t>, P., Trans A2B2 Porphyrins: Synthesis, Crystal Structure Determinations and </a:t>
            </a:r>
            <a:r>
              <a:rPr lang="en-US" sz="1700" dirty="0" err="1">
                <a:latin typeface="Times New Roman" panose="02020603050405020304" pitchFamily="18" charset="0"/>
                <a:cs typeface="Times New Roman" panose="02020603050405020304" pitchFamily="18" charset="0"/>
              </a:rPr>
              <a:t>Hirshfeld</a:t>
            </a:r>
            <a:r>
              <a:rPr lang="en-US" sz="1700" dirty="0">
                <a:latin typeface="Times New Roman" panose="02020603050405020304" pitchFamily="18" charset="0"/>
                <a:cs typeface="Times New Roman" panose="02020603050405020304" pitchFamily="18" charset="0"/>
              </a:rPr>
              <a:t> Surface Analysis. </a:t>
            </a:r>
            <a:r>
              <a:rPr lang="fr-FR" sz="1700" i="1" dirty="0" err="1">
                <a:latin typeface="Times New Roman" panose="02020603050405020304" pitchFamily="18" charset="0"/>
                <a:cs typeface="Times New Roman" panose="02020603050405020304" pitchFamily="18" charset="0"/>
              </a:rPr>
              <a:t>ChemistrySelect</a:t>
            </a:r>
            <a:r>
              <a:rPr lang="fr-FR" sz="1700" i="1" dirty="0">
                <a:latin typeface="Times New Roman" panose="02020603050405020304" pitchFamily="18" charset="0"/>
                <a:cs typeface="Times New Roman" panose="02020603050405020304" pitchFamily="18" charset="0"/>
              </a:rPr>
              <a:t> </a:t>
            </a:r>
            <a:r>
              <a:rPr lang="fr-FR" sz="1700" b="1" dirty="0">
                <a:latin typeface="Times New Roman" panose="02020603050405020304" pitchFamily="18" charset="0"/>
                <a:cs typeface="Times New Roman" panose="02020603050405020304" pitchFamily="18" charset="0"/>
              </a:rPr>
              <a:t>2020,</a:t>
            </a:r>
            <a:r>
              <a:rPr lang="fr-FR" sz="1700" dirty="0">
                <a:latin typeface="Times New Roman" panose="02020603050405020304" pitchFamily="18" charset="0"/>
                <a:cs typeface="Times New Roman" panose="02020603050405020304" pitchFamily="18" charset="0"/>
              </a:rPr>
              <a:t> </a:t>
            </a:r>
            <a:r>
              <a:rPr lang="fr-FR" sz="1700" i="1" dirty="0">
                <a:latin typeface="Times New Roman" panose="02020603050405020304" pitchFamily="18" charset="0"/>
                <a:cs typeface="Times New Roman" panose="02020603050405020304" pitchFamily="18" charset="0"/>
              </a:rPr>
              <a:t>5</a:t>
            </a:r>
            <a:r>
              <a:rPr lang="fr-FR" sz="1700" dirty="0">
                <a:latin typeface="Times New Roman" panose="02020603050405020304" pitchFamily="18" charset="0"/>
                <a:cs typeface="Times New Roman" panose="02020603050405020304" pitchFamily="18" charset="0"/>
              </a:rPr>
              <a:t> (24), 7298-7309.</a:t>
            </a:r>
          </a:p>
          <a:p>
            <a:pPr lvl="0" algn="just"/>
            <a:r>
              <a:rPr lang="en-US" sz="1700" dirty="0" err="1">
                <a:latin typeface="Times New Roman" panose="02020603050405020304" pitchFamily="18" charset="0"/>
                <a:cs typeface="Times New Roman" panose="02020603050405020304" pitchFamily="18" charset="0"/>
              </a:rPr>
              <a:t>Tsolekile</a:t>
            </a:r>
            <a:r>
              <a:rPr lang="en-US" sz="1700" dirty="0">
                <a:latin typeface="Times New Roman" panose="02020603050405020304" pitchFamily="18" charset="0"/>
                <a:cs typeface="Times New Roman" panose="02020603050405020304" pitchFamily="18" charset="0"/>
              </a:rPr>
              <a:t>, N.; </a:t>
            </a:r>
            <a:r>
              <a:rPr lang="en-US" sz="1700" dirty="0" err="1">
                <a:latin typeface="Times New Roman" panose="02020603050405020304" pitchFamily="18" charset="0"/>
                <a:cs typeface="Times New Roman" panose="02020603050405020304" pitchFamily="18" charset="0"/>
              </a:rPr>
              <a:t>Nelana</a:t>
            </a:r>
            <a:r>
              <a:rPr lang="en-US" sz="1700" dirty="0">
                <a:latin typeface="Times New Roman" panose="02020603050405020304" pitchFamily="18" charset="0"/>
                <a:cs typeface="Times New Roman" panose="02020603050405020304" pitchFamily="18" charset="0"/>
              </a:rPr>
              <a:t>, S.; </a:t>
            </a:r>
            <a:r>
              <a:rPr lang="en-US" sz="1700" dirty="0" err="1">
                <a:latin typeface="Times New Roman" panose="02020603050405020304" pitchFamily="18" charset="0"/>
                <a:cs typeface="Times New Roman" panose="02020603050405020304" pitchFamily="18" charset="0"/>
              </a:rPr>
              <a:t>Oluwafemi</a:t>
            </a:r>
            <a:r>
              <a:rPr lang="en-US" sz="1700" dirty="0">
                <a:latin typeface="Times New Roman" panose="02020603050405020304" pitchFamily="18" charset="0"/>
                <a:cs typeface="Times New Roman" panose="02020603050405020304" pitchFamily="18" charset="0"/>
              </a:rPr>
              <a:t>, O. S., Porphyrin as diagnostic and therapeutic agent. </a:t>
            </a:r>
            <a:r>
              <a:rPr lang="fr-FR" sz="1700" i="1" dirty="0" err="1">
                <a:latin typeface="Times New Roman" panose="02020603050405020304" pitchFamily="18" charset="0"/>
                <a:cs typeface="Times New Roman" panose="02020603050405020304" pitchFamily="18" charset="0"/>
              </a:rPr>
              <a:t>Molecules</a:t>
            </a:r>
            <a:r>
              <a:rPr lang="fr-FR" sz="1700" i="1" dirty="0">
                <a:latin typeface="Times New Roman" panose="02020603050405020304" pitchFamily="18" charset="0"/>
                <a:cs typeface="Times New Roman" panose="02020603050405020304" pitchFamily="18" charset="0"/>
              </a:rPr>
              <a:t> </a:t>
            </a:r>
            <a:r>
              <a:rPr lang="fr-FR" sz="1700" b="1" dirty="0">
                <a:latin typeface="Times New Roman" panose="02020603050405020304" pitchFamily="18" charset="0"/>
                <a:cs typeface="Times New Roman" panose="02020603050405020304" pitchFamily="18" charset="0"/>
              </a:rPr>
              <a:t>2019,</a:t>
            </a:r>
            <a:r>
              <a:rPr lang="fr-FR" sz="1700" dirty="0">
                <a:latin typeface="Times New Roman" panose="02020603050405020304" pitchFamily="18" charset="0"/>
                <a:cs typeface="Times New Roman" panose="02020603050405020304" pitchFamily="18" charset="0"/>
              </a:rPr>
              <a:t> </a:t>
            </a:r>
            <a:r>
              <a:rPr lang="fr-FR" sz="1700" i="1" dirty="0">
                <a:latin typeface="Times New Roman" panose="02020603050405020304" pitchFamily="18" charset="0"/>
                <a:cs typeface="Times New Roman" panose="02020603050405020304" pitchFamily="18" charset="0"/>
              </a:rPr>
              <a:t>24</a:t>
            </a:r>
            <a:r>
              <a:rPr lang="fr-FR" sz="1700" dirty="0">
                <a:latin typeface="Times New Roman" panose="02020603050405020304" pitchFamily="18" charset="0"/>
                <a:cs typeface="Times New Roman" panose="02020603050405020304" pitchFamily="18" charset="0"/>
              </a:rPr>
              <a:t> (14), 2669.</a:t>
            </a:r>
          </a:p>
          <a:p>
            <a:pPr lvl="0" algn="just"/>
            <a:r>
              <a:rPr lang="en-US" sz="1700" dirty="0" err="1">
                <a:latin typeface="Times New Roman" panose="02020603050405020304" pitchFamily="18" charset="0"/>
                <a:cs typeface="Times New Roman" panose="02020603050405020304" pitchFamily="18" charset="0"/>
              </a:rPr>
              <a:t>Higashino</a:t>
            </a:r>
            <a:r>
              <a:rPr lang="en-US" sz="1700" dirty="0">
                <a:latin typeface="Times New Roman" panose="02020603050405020304" pitchFamily="18" charset="0"/>
                <a:cs typeface="Times New Roman" panose="02020603050405020304" pitchFamily="18" charset="0"/>
              </a:rPr>
              <a:t>, T.; </a:t>
            </a:r>
            <a:r>
              <a:rPr lang="en-US" sz="1700" dirty="0" err="1">
                <a:latin typeface="Times New Roman" panose="02020603050405020304" pitchFamily="18" charset="0"/>
                <a:cs typeface="Times New Roman" panose="02020603050405020304" pitchFamily="18" charset="0"/>
              </a:rPr>
              <a:t>Imahori</a:t>
            </a:r>
            <a:r>
              <a:rPr lang="en-US" sz="1700" dirty="0">
                <a:latin typeface="Times New Roman" panose="02020603050405020304" pitchFamily="18" charset="0"/>
                <a:cs typeface="Times New Roman" panose="02020603050405020304" pitchFamily="18" charset="0"/>
              </a:rPr>
              <a:t>, H., Porphyrins as excellent dyes for dye-sensitized solar cells: recent developments and insights. </a:t>
            </a:r>
            <a:r>
              <a:rPr lang="fr-FR" sz="1700" i="1" dirty="0">
                <a:latin typeface="Times New Roman" panose="02020603050405020304" pitchFamily="18" charset="0"/>
                <a:cs typeface="Times New Roman" panose="02020603050405020304" pitchFamily="18" charset="0"/>
              </a:rPr>
              <a:t>Dalton Transactions </a:t>
            </a:r>
            <a:r>
              <a:rPr lang="fr-FR" sz="1700" b="1" dirty="0">
                <a:latin typeface="Times New Roman" panose="02020603050405020304" pitchFamily="18" charset="0"/>
                <a:cs typeface="Times New Roman" panose="02020603050405020304" pitchFamily="18" charset="0"/>
              </a:rPr>
              <a:t>2015,</a:t>
            </a:r>
            <a:r>
              <a:rPr lang="fr-FR" sz="1700" dirty="0">
                <a:latin typeface="Times New Roman" panose="02020603050405020304" pitchFamily="18" charset="0"/>
                <a:cs typeface="Times New Roman" panose="02020603050405020304" pitchFamily="18" charset="0"/>
              </a:rPr>
              <a:t> </a:t>
            </a:r>
            <a:r>
              <a:rPr lang="fr-FR" sz="1700" i="1" dirty="0">
                <a:latin typeface="Times New Roman" panose="02020603050405020304" pitchFamily="18" charset="0"/>
                <a:cs typeface="Times New Roman" panose="02020603050405020304" pitchFamily="18" charset="0"/>
              </a:rPr>
              <a:t>44</a:t>
            </a:r>
            <a:r>
              <a:rPr lang="fr-FR" sz="1700" dirty="0">
                <a:latin typeface="Times New Roman" panose="02020603050405020304" pitchFamily="18" charset="0"/>
                <a:cs typeface="Times New Roman" panose="02020603050405020304" pitchFamily="18" charset="0"/>
              </a:rPr>
              <a:t> (2), 448-463.</a:t>
            </a:r>
          </a:p>
          <a:p>
            <a:pPr lvl="0" algn="just"/>
            <a:r>
              <a:rPr lang="en-US" sz="1700" dirty="0">
                <a:latin typeface="Times New Roman" panose="02020603050405020304" pitchFamily="18" charset="0"/>
                <a:cs typeface="Times New Roman" panose="02020603050405020304" pitchFamily="18" charset="0"/>
              </a:rPr>
              <a:t>Zhang, J.-X.; Han, F.-M.; Liu, J.-C.; Li, R.-Z.; </a:t>
            </a:r>
            <a:r>
              <a:rPr lang="en-US" sz="1700" dirty="0" err="1">
                <a:latin typeface="Times New Roman" panose="02020603050405020304" pitchFamily="18" charset="0"/>
                <a:cs typeface="Times New Roman" panose="02020603050405020304" pitchFamily="18" charset="0"/>
              </a:rPr>
              <a:t>Jin</a:t>
            </a:r>
            <a:r>
              <a:rPr lang="en-US" sz="1700" dirty="0">
                <a:latin typeface="Times New Roman" panose="02020603050405020304" pitchFamily="18" charset="0"/>
                <a:cs typeface="Times New Roman" panose="02020603050405020304" pitchFamily="18" charset="0"/>
              </a:rPr>
              <a:t>, N.-Z., Self-assemblies formed by </a:t>
            </a:r>
            <a:r>
              <a:rPr lang="en-US" sz="1700" dirty="0" err="1">
                <a:latin typeface="Times New Roman" panose="02020603050405020304" pitchFamily="18" charset="0"/>
                <a:cs typeface="Times New Roman" panose="02020603050405020304" pitchFamily="18" charset="0"/>
              </a:rPr>
              <a:t>isonicotinic</a:t>
            </a:r>
            <a:r>
              <a:rPr lang="en-US" sz="1700" dirty="0">
                <a:latin typeface="Times New Roman" panose="02020603050405020304" pitchFamily="18" charset="0"/>
                <a:cs typeface="Times New Roman" panose="02020603050405020304" pitchFamily="18" charset="0"/>
              </a:rPr>
              <a:t> acid analogues axially coordinating with zinc porphyrin via </a:t>
            </a:r>
            <a:r>
              <a:rPr lang="en-US" sz="1700" dirty="0" err="1">
                <a:latin typeface="Times New Roman" panose="02020603050405020304" pitchFamily="18" charset="0"/>
                <a:cs typeface="Times New Roman" panose="02020603050405020304" pitchFamily="18" charset="0"/>
              </a:rPr>
              <a:t>pyridyl</a:t>
            </a:r>
            <a:r>
              <a:rPr lang="en-US" sz="1700" dirty="0">
                <a:latin typeface="Times New Roman" panose="02020603050405020304" pitchFamily="18" charset="0"/>
                <a:cs typeface="Times New Roman" panose="02020603050405020304" pitchFamily="18" charset="0"/>
              </a:rPr>
              <a:t> unit: synthesis and application in dye sensitized solar cells. </a:t>
            </a:r>
            <a:r>
              <a:rPr lang="fr-FR" sz="1700" i="1" dirty="0" err="1">
                <a:latin typeface="Times New Roman" panose="02020603050405020304" pitchFamily="18" charset="0"/>
                <a:cs typeface="Times New Roman" panose="02020603050405020304" pitchFamily="18" charset="0"/>
              </a:rPr>
              <a:t>Tetrahedron</a:t>
            </a:r>
            <a:r>
              <a:rPr lang="fr-FR" sz="1700" i="1" dirty="0">
                <a:latin typeface="Times New Roman" panose="02020603050405020304" pitchFamily="18" charset="0"/>
                <a:cs typeface="Times New Roman" panose="02020603050405020304" pitchFamily="18" charset="0"/>
              </a:rPr>
              <a:t> </a:t>
            </a:r>
            <a:r>
              <a:rPr lang="fr-FR" sz="1700" i="1" dirty="0" err="1">
                <a:latin typeface="Times New Roman" panose="02020603050405020304" pitchFamily="18" charset="0"/>
                <a:cs typeface="Times New Roman" panose="02020603050405020304" pitchFamily="18" charset="0"/>
              </a:rPr>
              <a:t>Letters</a:t>
            </a:r>
            <a:r>
              <a:rPr lang="fr-FR" sz="1700" i="1" dirty="0">
                <a:latin typeface="Times New Roman" panose="02020603050405020304" pitchFamily="18" charset="0"/>
                <a:cs typeface="Times New Roman" panose="02020603050405020304" pitchFamily="18" charset="0"/>
              </a:rPr>
              <a:t> </a:t>
            </a:r>
            <a:r>
              <a:rPr lang="fr-FR" sz="1700" b="1" dirty="0">
                <a:latin typeface="Times New Roman" panose="02020603050405020304" pitchFamily="18" charset="0"/>
                <a:cs typeface="Times New Roman" panose="02020603050405020304" pitchFamily="18" charset="0"/>
              </a:rPr>
              <a:t>2016,</a:t>
            </a:r>
            <a:r>
              <a:rPr lang="fr-FR" sz="1700" dirty="0">
                <a:latin typeface="Times New Roman" panose="02020603050405020304" pitchFamily="18" charset="0"/>
                <a:cs typeface="Times New Roman" panose="02020603050405020304" pitchFamily="18" charset="0"/>
              </a:rPr>
              <a:t> </a:t>
            </a:r>
            <a:r>
              <a:rPr lang="fr-FR" sz="1700" i="1" dirty="0">
                <a:latin typeface="Times New Roman" panose="02020603050405020304" pitchFamily="18" charset="0"/>
                <a:cs typeface="Times New Roman" panose="02020603050405020304" pitchFamily="18" charset="0"/>
              </a:rPr>
              <a:t>57</a:t>
            </a:r>
            <a:r>
              <a:rPr lang="fr-FR" sz="1700" dirty="0">
                <a:latin typeface="Times New Roman" panose="02020603050405020304" pitchFamily="18" charset="0"/>
                <a:cs typeface="Times New Roman" panose="02020603050405020304" pitchFamily="18" charset="0"/>
              </a:rPr>
              <a:t> (17), 1867-1872.</a:t>
            </a:r>
          </a:p>
          <a:p>
            <a:pPr lvl="0" algn="just"/>
            <a:r>
              <a:rPr lang="en-US" sz="1700" dirty="0">
                <a:latin typeface="Times New Roman" panose="02020603050405020304" pitchFamily="18" charset="0"/>
                <a:cs typeface="Times New Roman" panose="02020603050405020304" pitchFamily="18" charset="0"/>
              </a:rPr>
              <a:t>Griffith, M. J.; </a:t>
            </a:r>
            <a:r>
              <a:rPr lang="en-US" sz="1700" dirty="0" err="1">
                <a:latin typeface="Times New Roman" panose="02020603050405020304" pitchFamily="18" charset="0"/>
                <a:cs typeface="Times New Roman" panose="02020603050405020304" pitchFamily="18" charset="0"/>
              </a:rPr>
              <a:t>Sunahara</a:t>
            </a:r>
            <a:r>
              <a:rPr lang="en-US" sz="1700" dirty="0">
                <a:latin typeface="Times New Roman" panose="02020603050405020304" pitchFamily="18" charset="0"/>
                <a:cs typeface="Times New Roman" panose="02020603050405020304" pitchFamily="18" charset="0"/>
              </a:rPr>
              <a:t>, K.; Wagner, P.; Wagner, K.; Wallace, G. G.; Officer, D. L.; </a:t>
            </a:r>
            <a:r>
              <a:rPr lang="en-US" sz="1700" dirty="0" err="1">
                <a:latin typeface="Times New Roman" panose="02020603050405020304" pitchFamily="18" charset="0"/>
                <a:cs typeface="Times New Roman" panose="02020603050405020304" pitchFamily="18" charset="0"/>
              </a:rPr>
              <a:t>Furube</a:t>
            </a:r>
            <a:r>
              <a:rPr lang="en-US" sz="1700" dirty="0">
                <a:latin typeface="Times New Roman" panose="02020603050405020304" pitchFamily="18" charset="0"/>
                <a:cs typeface="Times New Roman" panose="02020603050405020304" pitchFamily="18" charset="0"/>
              </a:rPr>
              <a:t>, A.; </a:t>
            </a:r>
            <a:r>
              <a:rPr lang="en-US" sz="1700" dirty="0" err="1">
                <a:latin typeface="Times New Roman" panose="02020603050405020304" pitchFamily="18" charset="0"/>
                <a:cs typeface="Times New Roman" panose="02020603050405020304" pitchFamily="18" charset="0"/>
              </a:rPr>
              <a:t>Katoh</a:t>
            </a:r>
            <a:r>
              <a:rPr lang="en-US" sz="1700" dirty="0">
                <a:latin typeface="Times New Roman" panose="02020603050405020304" pitchFamily="18" charset="0"/>
                <a:cs typeface="Times New Roman" panose="02020603050405020304" pitchFamily="18" charset="0"/>
              </a:rPr>
              <a:t>, R.; Mori, S.; </a:t>
            </a:r>
            <a:r>
              <a:rPr lang="en-US" sz="1700" dirty="0" err="1">
                <a:latin typeface="Times New Roman" panose="02020603050405020304" pitchFamily="18" charset="0"/>
                <a:cs typeface="Times New Roman" panose="02020603050405020304" pitchFamily="18" charset="0"/>
              </a:rPr>
              <a:t>Mozer</a:t>
            </a:r>
            <a:r>
              <a:rPr lang="en-US" sz="1700" dirty="0">
                <a:latin typeface="Times New Roman" panose="02020603050405020304" pitchFamily="18" charset="0"/>
                <a:cs typeface="Times New Roman" panose="02020603050405020304" pitchFamily="18" charset="0"/>
              </a:rPr>
              <a:t>, A. J., Porphyrins for dye-</a:t>
            </a:r>
            <a:r>
              <a:rPr lang="en-US" sz="1700" dirty="0" err="1">
                <a:latin typeface="Times New Roman" panose="02020603050405020304" pitchFamily="18" charset="0"/>
                <a:cs typeface="Times New Roman" panose="02020603050405020304" pitchFamily="18" charset="0"/>
              </a:rPr>
              <a:t>sensitised</a:t>
            </a:r>
            <a:r>
              <a:rPr lang="en-US" sz="1700" dirty="0">
                <a:latin typeface="Times New Roman" panose="02020603050405020304" pitchFamily="18" charset="0"/>
                <a:cs typeface="Times New Roman" panose="02020603050405020304" pitchFamily="18" charset="0"/>
              </a:rPr>
              <a:t> solar cells: new insights into efficiency-determining electron transfer steps. </a:t>
            </a:r>
            <a:r>
              <a:rPr lang="fr-FR" sz="1700" i="1" dirty="0">
                <a:latin typeface="Times New Roman" panose="02020603050405020304" pitchFamily="18" charset="0"/>
                <a:cs typeface="Times New Roman" panose="02020603050405020304" pitchFamily="18" charset="0"/>
              </a:rPr>
              <a:t>Chemical Communications </a:t>
            </a:r>
            <a:r>
              <a:rPr lang="fr-FR" sz="1700" b="1" dirty="0">
                <a:latin typeface="Times New Roman" panose="02020603050405020304" pitchFamily="18" charset="0"/>
                <a:cs typeface="Times New Roman" panose="02020603050405020304" pitchFamily="18" charset="0"/>
              </a:rPr>
              <a:t>2012,</a:t>
            </a:r>
            <a:r>
              <a:rPr lang="fr-FR" sz="1700" dirty="0">
                <a:latin typeface="Times New Roman" panose="02020603050405020304" pitchFamily="18" charset="0"/>
                <a:cs typeface="Times New Roman" panose="02020603050405020304" pitchFamily="18" charset="0"/>
              </a:rPr>
              <a:t> </a:t>
            </a:r>
            <a:r>
              <a:rPr lang="fr-FR" sz="1700" i="1" dirty="0">
                <a:latin typeface="Times New Roman" panose="02020603050405020304" pitchFamily="18" charset="0"/>
                <a:cs typeface="Times New Roman" panose="02020603050405020304" pitchFamily="18" charset="0"/>
              </a:rPr>
              <a:t>48</a:t>
            </a:r>
            <a:r>
              <a:rPr lang="fr-FR" sz="1700" dirty="0">
                <a:latin typeface="Times New Roman" panose="02020603050405020304" pitchFamily="18" charset="0"/>
                <a:cs typeface="Times New Roman" panose="02020603050405020304" pitchFamily="18" charset="0"/>
              </a:rPr>
              <a:t> (35), 4145-4162.</a:t>
            </a:r>
          </a:p>
          <a:p>
            <a:pPr lvl="0" algn="just"/>
            <a:r>
              <a:rPr lang="en-US" sz="1700" dirty="0" err="1">
                <a:latin typeface="Times New Roman" panose="02020603050405020304" pitchFamily="18" charset="0"/>
                <a:cs typeface="Times New Roman" panose="02020603050405020304" pitchFamily="18" charset="0"/>
              </a:rPr>
              <a:t>Gryko</a:t>
            </a:r>
            <a:r>
              <a:rPr lang="en-US" sz="1700" dirty="0">
                <a:latin typeface="Times New Roman" panose="02020603050405020304" pitchFamily="18" charset="0"/>
                <a:cs typeface="Times New Roman" panose="02020603050405020304" pitchFamily="18" charset="0"/>
              </a:rPr>
              <a:t>, D.; Lindsey, J. S., Rational synthesis of </a:t>
            </a:r>
            <a:r>
              <a:rPr lang="en-US" sz="1700" dirty="0" err="1">
                <a:latin typeface="Times New Roman" panose="02020603050405020304" pitchFamily="18" charset="0"/>
                <a:cs typeface="Times New Roman" panose="02020603050405020304" pitchFamily="18" charset="0"/>
              </a:rPr>
              <a:t>meso</a:t>
            </a:r>
            <a:r>
              <a:rPr lang="en-US" sz="1700" dirty="0">
                <a:latin typeface="Times New Roman" panose="02020603050405020304" pitchFamily="18" charset="0"/>
                <a:cs typeface="Times New Roman" panose="02020603050405020304" pitchFamily="18" charset="0"/>
              </a:rPr>
              <a:t>-substituted porphyrins bearing one nitrogen heterocyclic group. </a:t>
            </a:r>
            <a:r>
              <a:rPr lang="fr-FR" sz="1700" i="1" dirty="0">
                <a:latin typeface="Times New Roman" panose="02020603050405020304" pitchFamily="18" charset="0"/>
                <a:cs typeface="Times New Roman" panose="02020603050405020304" pitchFamily="18" charset="0"/>
              </a:rPr>
              <a:t>The Journal of </a:t>
            </a:r>
            <a:r>
              <a:rPr lang="fr-FR" sz="1700" i="1" dirty="0" err="1">
                <a:latin typeface="Times New Roman" panose="02020603050405020304" pitchFamily="18" charset="0"/>
                <a:cs typeface="Times New Roman" panose="02020603050405020304" pitchFamily="18" charset="0"/>
              </a:rPr>
              <a:t>organic</a:t>
            </a:r>
            <a:r>
              <a:rPr lang="fr-FR" sz="1700" i="1" dirty="0">
                <a:latin typeface="Times New Roman" panose="02020603050405020304" pitchFamily="18" charset="0"/>
                <a:cs typeface="Times New Roman" panose="02020603050405020304" pitchFamily="18" charset="0"/>
              </a:rPr>
              <a:t> </a:t>
            </a:r>
            <a:r>
              <a:rPr lang="fr-FR" sz="1700" i="1" dirty="0" err="1">
                <a:latin typeface="Times New Roman" panose="02020603050405020304" pitchFamily="18" charset="0"/>
                <a:cs typeface="Times New Roman" panose="02020603050405020304" pitchFamily="18" charset="0"/>
              </a:rPr>
              <a:t>chemistry</a:t>
            </a:r>
            <a:r>
              <a:rPr lang="fr-FR" sz="1700" i="1" dirty="0">
                <a:latin typeface="Times New Roman" panose="02020603050405020304" pitchFamily="18" charset="0"/>
                <a:cs typeface="Times New Roman" panose="02020603050405020304" pitchFamily="18" charset="0"/>
              </a:rPr>
              <a:t> </a:t>
            </a:r>
            <a:r>
              <a:rPr lang="fr-FR" sz="1700" b="1" dirty="0">
                <a:latin typeface="Times New Roman" panose="02020603050405020304" pitchFamily="18" charset="0"/>
                <a:cs typeface="Times New Roman" panose="02020603050405020304" pitchFamily="18" charset="0"/>
              </a:rPr>
              <a:t>2000,</a:t>
            </a:r>
            <a:r>
              <a:rPr lang="fr-FR" sz="1700" dirty="0">
                <a:latin typeface="Times New Roman" panose="02020603050405020304" pitchFamily="18" charset="0"/>
                <a:cs typeface="Times New Roman" panose="02020603050405020304" pitchFamily="18" charset="0"/>
              </a:rPr>
              <a:t> </a:t>
            </a:r>
            <a:r>
              <a:rPr lang="fr-FR" sz="1700" i="1" dirty="0">
                <a:latin typeface="Times New Roman" panose="02020603050405020304" pitchFamily="18" charset="0"/>
                <a:cs typeface="Times New Roman" panose="02020603050405020304" pitchFamily="18" charset="0"/>
              </a:rPr>
              <a:t>65</a:t>
            </a:r>
            <a:r>
              <a:rPr lang="fr-FR" sz="1700" dirty="0">
                <a:latin typeface="Times New Roman" panose="02020603050405020304" pitchFamily="18" charset="0"/>
                <a:cs typeface="Times New Roman" panose="02020603050405020304" pitchFamily="18" charset="0"/>
              </a:rPr>
              <a:t> (7), 2249-2252.</a:t>
            </a:r>
          </a:p>
          <a:p>
            <a:pPr lvl="0" algn="just"/>
            <a:r>
              <a:rPr lang="en-US" sz="1700" dirty="0" err="1">
                <a:latin typeface="Times New Roman" panose="02020603050405020304" pitchFamily="18" charset="0"/>
                <a:cs typeface="Times New Roman" panose="02020603050405020304" pitchFamily="18" charset="0"/>
              </a:rPr>
              <a:t>Amaravathi</a:t>
            </a:r>
            <a:r>
              <a:rPr lang="en-US" sz="1700" dirty="0">
                <a:latin typeface="Times New Roman" panose="02020603050405020304" pitchFamily="18" charset="0"/>
                <a:cs typeface="Times New Roman" panose="02020603050405020304" pitchFamily="18" charset="0"/>
              </a:rPr>
              <a:t>, M.; </a:t>
            </a:r>
            <a:r>
              <a:rPr lang="en-US" sz="1700" dirty="0" err="1">
                <a:latin typeface="Times New Roman" panose="02020603050405020304" pitchFamily="18" charset="0"/>
                <a:cs typeface="Times New Roman" panose="02020603050405020304" pitchFamily="18" charset="0"/>
              </a:rPr>
              <a:t>Babu</a:t>
            </a:r>
            <a:r>
              <a:rPr lang="en-US" sz="1700" dirty="0">
                <a:latin typeface="Times New Roman" panose="02020603050405020304" pitchFamily="18" charset="0"/>
                <a:cs typeface="Times New Roman" panose="02020603050405020304" pitchFamily="18" charset="0"/>
              </a:rPr>
              <a:t>, M. M.; </a:t>
            </a:r>
            <a:r>
              <a:rPr lang="en-US" sz="1700" dirty="0" err="1">
                <a:latin typeface="Times New Roman" panose="02020603050405020304" pitchFamily="18" charset="0"/>
                <a:cs typeface="Times New Roman" panose="02020603050405020304" pitchFamily="18" charset="0"/>
              </a:rPr>
              <a:t>Chandramouli</a:t>
            </a:r>
            <a:r>
              <a:rPr lang="en-US" sz="1700" dirty="0">
                <a:latin typeface="Times New Roman" panose="02020603050405020304" pitchFamily="18" charset="0"/>
                <a:cs typeface="Times New Roman" panose="02020603050405020304" pitchFamily="18" charset="0"/>
              </a:rPr>
              <a:t>, G., Synthesis of </a:t>
            </a:r>
            <a:r>
              <a:rPr lang="en-US" sz="1700" dirty="0" err="1">
                <a:latin typeface="Times New Roman" panose="02020603050405020304" pitchFamily="18" charset="0"/>
                <a:cs typeface="Times New Roman" panose="02020603050405020304" pitchFamily="18" charset="0"/>
              </a:rPr>
              <a:t>meso-tetrakis</a:t>
            </a:r>
            <a:r>
              <a:rPr lang="en-US" sz="1700" dirty="0">
                <a:latin typeface="Times New Roman" panose="02020603050405020304" pitchFamily="18" charset="0"/>
                <a:cs typeface="Times New Roman" panose="02020603050405020304" pitchFamily="18" charset="0"/>
              </a:rPr>
              <a:t> (2-chloroquinolin-3-yl) porphyrins. </a:t>
            </a:r>
            <a:r>
              <a:rPr lang="fr-FR" sz="1700" i="1" dirty="0" err="1">
                <a:latin typeface="Times New Roman" panose="02020603050405020304" pitchFamily="18" charset="0"/>
                <a:cs typeface="Times New Roman" panose="02020603050405020304" pitchFamily="18" charset="0"/>
              </a:rPr>
              <a:t>Arkivoc</a:t>
            </a:r>
            <a:r>
              <a:rPr lang="fr-FR" sz="1700" i="1" dirty="0">
                <a:latin typeface="Times New Roman" panose="02020603050405020304" pitchFamily="18" charset="0"/>
                <a:cs typeface="Times New Roman" panose="02020603050405020304" pitchFamily="18" charset="0"/>
              </a:rPr>
              <a:t> </a:t>
            </a:r>
            <a:r>
              <a:rPr lang="fr-FR" sz="1700" b="1" dirty="0">
                <a:latin typeface="Times New Roman" panose="02020603050405020304" pitchFamily="18" charset="0"/>
                <a:cs typeface="Times New Roman" panose="02020603050405020304" pitchFamily="18" charset="0"/>
              </a:rPr>
              <a:t>2007,</a:t>
            </a:r>
            <a:r>
              <a:rPr lang="fr-FR" sz="1700" dirty="0">
                <a:latin typeface="Times New Roman" panose="02020603050405020304" pitchFamily="18" charset="0"/>
                <a:cs typeface="Times New Roman" panose="02020603050405020304" pitchFamily="18" charset="0"/>
              </a:rPr>
              <a:t> </a:t>
            </a:r>
            <a:r>
              <a:rPr lang="fr-FR" sz="1700" i="1" dirty="0">
                <a:latin typeface="Times New Roman" panose="02020603050405020304" pitchFamily="18" charset="0"/>
                <a:cs typeface="Times New Roman" panose="02020603050405020304" pitchFamily="18" charset="0"/>
              </a:rPr>
              <a:t>2007</a:t>
            </a:r>
            <a:r>
              <a:rPr lang="fr-FR" sz="1700" dirty="0">
                <a:latin typeface="Times New Roman" panose="02020603050405020304" pitchFamily="18" charset="0"/>
                <a:cs typeface="Times New Roman" panose="02020603050405020304" pitchFamily="18" charset="0"/>
              </a:rPr>
              <a:t>, 148-153.</a:t>
            </a:r>
          </a:p>
          <a:p>
            <a:pPr lvl="0" algn="just"/>
            <a:r>
              <a:rPr lang="en-US" sz="1700" dirty="0">
                <a:latin typeface="Times New Roman" panose="02020603050405020304" pitchFamily="18" charset="0"/>
                <a:cs typeface="Times New Roman" panose="02020603050405020304" pitchFamily="18" charset="0"/>
              </a:rPr>
              <a:t>Chu, X.-M.; Wang, C.; Liu, W.; Liang, L.-L.; Gong, K.-K.; Zhao, C.-Y.; Sun, K.-L., </a:t>
            </a:r>
            <a:r>
              <a:rPr lang="en-US" sz="1700" dirty="0" err="1">
                <a:latin typeface="Times New Roman" panose="02020603050405020304" pitchFamily="18" charset="0"/>
                <a:cs typeface="Times New Roman" panose="02020603050405020304" pitchFamily="18" charset="0"/>
              </a:rPr>
              <a:t>Quinoline</a:t>
            </a:r>
            <a:r>
              <a:rPr lang="en-US" sz="1700" dirty="0">
                <a:latin typeface="Times New Roman" panose="02020603050405020304" pitchFamily="18" charset="0"/>
                <a:cs typeface="Times New Roman" panose="02020603050405020304" pitchFamily="18" charset="0"/>
              </a:rPr>
              <a:t> and quinolone dimers and their biological activities: an overview. </a:t>
            </a:r>
            <a:r>
              <a:rPr lang="fr-FR" sz="1700" i="1" dirty="0" err="1">
                <a:latin typeface="Times New Roman" panose="02020603050405020304" pitchFamily="18" charset="0"/>
                <a:cs typeface="Times New Roman" panose="02020603050405020304" pitchFamily="18" charset="0"/>
              </a:rPr>
              <a:t>European</a:t>
            </a:r>
            <a:r>
              <a:rPr lang="fr-FR" sz="1700" i="1" dirty="0">
                <a:latin typeface="Times New Roman" panose="02020603050405020304" pitchFamily="18" charset="0"/>
                <a:cs typeface="Times New Roman" panose="02020603050405020304" pitchFamily="18" charset="0"/>
              </a:rPr>
              <a:t> journal of </a:t>
            </a:r>
            <a:r>
              <a:rPr lang="fr-FR" sz="1700" i="1" dirty="0" err="1">
                <a:latin typeface="Times New Roman" panose="02020603050405020304" pitchFamily="18" charset="0"/>
                <a:cs typeface="Times New Roman" panose="02020603050405020304" pitchFamily="18" charset="0"/>
              </a:rPr>
              <a:t>medicinal</a:t>
            </a:r>
            <a:r>
              <a:rPr lang="fr-FR" sz="1700" i="1" dirty="0">
                <a:latin typeface="Times New Roman" panose="02020603050405020304" pitchFamily="18" charset="0"/>
                <a:cs typeface="Times New Roman" panose="02020603050405020304" pitchFamily="18" charset="0"/>
              </a:rPr>
              <a:t> </a:t>
            </a:r>
            <a:r>
              <a:rPr lang="fr-FR" sz="1700" i="1" dirty="0" err="1">
                <a:latin typeface="Times New Roman" panose="02020603050405020304" pitchFamily="18" charset="0"/>
                <a:cs typeface="Times New Roman" panose="02020603050405020304" pitchFamily="18" charset="0"/>
              </a:rPr>
              <a:t>chemistry</a:t>
            </a:r>
            <a:r>
              <a:rPr lang="fr-FR" sz="1700" i="1" dirty="0">
                <a:latin typeface="Times New Roman" panose="02020603050405020304" pitchFamily="18" charset="0"/>
                <a:cs typeface="Times New Roman" panose="02020603050405020304" pitchFamily="18" charset="0"/>
              </a:rPr>
              <a:t> </a:t>
            </a:r>
            <a:r>
              <a:rPr lang="fr-FR" sz="1700" b="1" dirty="0">
                <a:latin typeface="Times New Roman" panose="02020603050405020304" pitchFamily="18" charset="0"/>
                <a:cs typeface="Times New Roman" panose="02020603050405020304" pitchFamily="18" charset="0"/>
              </a:rPr>
              <a:t>2019,</a:t>
            </a:r>
            <a:r>
              <a:rPr lang="fr-FR" sz="1700" dirty="0">
                <a:latin typeface="Times New Roman" panose="02020603050405020304" pitchFamily="18" charset="0"/>
                <a:cs typeface="Times New Roman" panose="02020603050405020304" pitchFamily="18" charset="0"/>
              </a:rPr>
              <a:t> </a:t>
            </a:r>
            <a:r>
              <a:rPr lang="fr-FR" sz="1700" i="1" dirty="0">
                <a:latin typeface="Times New Roman" panose="02020603050405020304" pitchFamily="18" charset="0"/>
                <a:cs typeface="Times New Roman" panose="02020603050405020304" pitchFamily="18" charset="0"/>
              </a:rPr>
              <a:t>161</a:t>
            </a:r>
            <a:r>
              <a:rPr lang="fr-FR" sz="1700" dirty="0">
                <a:latin typeface="Times New Roman" panose="02020603050405020304" pitchFamily="18" charset="0"/>
                <a:cs typeface="Times New Roman" panose="02020603050405020304" pitchFamily="18" charset="0"/>
              </a:rPr>
              <a:t>, 101-117.</a:t>
            </a:r>
          </a:p>
          <a:p>
            <a:pPr lvl="0" algn="just"/>
            <a:r>
              <a:rPr lang="en-US" sz="1700" dirty="0" err="1">
                <a:latin typeface="Times New Roman" panose="02020603050405020304" pitchFamily="18" charset="0"/>
                <a:cs typeface="Times New Roman" panose="02020603050405020304" pitchFamily="18" charset="0"/>
              </a:rPr>
              <a:t>Sukhova</a:t>
            </a:r>
            <a:r>
              <a:rPr lang="en-US" sz="1700" dirty="0">
                <a:latin typeface="Times New Roman" panose="02020603050405020304" pitchFamily="18" charset="0"/>
                <a:cs typeface="Times New Roman" panose="02020603050405020304" pitchFamily="18" charset="0"/>
              </a:rPr>
              <a:t>, N.; </a:t>
            </a:r>
            <a:r>
              <a:rPr lang="en-US" sz="1700" dirty="0" err="1">
                <a:latin typeface="Times New Roman" panose="02020603050405020304" pitchFamily="18" charset="0"/>
                <a:cs typeface="Times New Roman" panose="02020603050405020304" pitchFamily="18" charset="0"/>
              </a:rPr>
              <a:t>Lidak</a:t>
            </a:r>
            <a:r>
              <a:rPr lang="en-US" sz="1700" dirty="0">
                <a:latin typeface="Times New Roman" panose="02020603050405020304" pitchFamily="18" charset="0"/>
                <a:cs typeface="Times New Roman" panose="02020603050405020304" pitchFamily="18" charset="0"/>
              </a:rPr>
              <a:t>, M. Y.; </a:t>
            </a:r>
            <a:r>
              <a:rPr lang="en-US" sz="1700" dirty="0" err="1">
                <a:latin typeface="Times New Roman" panose="02020603050405020304" pitchFamily="18" charset="0"/>
                <a:cs typeface="Times New Roman" panose="02020603050405020304" pitchFamily="18" charset="0"/>
              </a:rPr>
              <a:t>Zidermane</a:t>
            </a:r>
            <a:r>
              <a:rPr lang="en-US" sz="1700" dirty="0">
                <a:latin typeface="Times New Roman" panose="02020603050405020304" pitchFamily="18" charset="0"/>
                <a:cs typeface="Times New Roman" panose="02020603050405020304" pitchFamily="18" charset="0"/>
              </a:rPr>
              <a:t>, A.; </a:t>
            </a:r>
            <a:r>
              <a:rPr lang="en-US" sz="1700" dirty="0" err="1">
                <a:latin typeface="Times New Roman" panose="02020603050405020304" pitchFamily="18" charset="0"/>
                <a:cs typeface="Times New Roman" panose="02020603050405020304" pitchFamily="18" charset="0"/>
              </a:rPr>
              <a:t>Pelevina</a:t>
            </a:r>
            <a:r>
              <a:rPr lang="en-US" sz="1700" dirty="0">
                <a:latin typeface="Times New Roman" panose="02020603050405020304" pitchFamily="18" charset="0"/>
                <a:cs typeface="Times New Roman" panose="02020603050405020304" pitchFamily="18" charset="0"/>
              </a:rPr>
              <a:t>, I.; </a:t>
            </a:r>
            <a:r>
              <a:rPr lang="en-US" sz="1700" dirty="0" err="1">
                <a:latin typeface="Times New Roman" panose="02020603050405020304" pitchFamily="18" charset="0"/>
                <a:cs typeface="Times New Roman" panose="02020603050405020304" pitchFamily="18" charset="0"/>
              </a:rPr>
              <a:t>Vornina</a:t>
            </a:r>
            <a:r>
              <a:rPr lang="en-US" sz="1700" dirty="0">
                <a:latin typeface="Times New Roman" panose="02020603050405020304" pitchFamily="18" charset="0"/>
                <a:cs typeface="Times New Roman" panose="02020603050405020304" pitchFamily="18" charset="0"/>
              </a:rPr>
              <a:t>, S., Synthesis, antitumor, and antimicrobial activity of N-substituted </a:t>
            </a:r>
            <a:r>
              <a:rPr lang="en-US" sz="1700" dirty="0" err="1">
                <a:latin typeface="Times New Roman" panose="02020603050405020304" pitchFamily="18" charset="0"/>
                <a:cs typeface="Times New Roman" panose="02020603050405020304" pitchFamily="18" charset="0"/>
              </a:rPr>
              <a:t>nitrofurylvinyl</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butadienyl</a:t>
            </a:r>
            <a:r>
              <a:rPr lang="en-US" sz="1700" dirty="0">
                <a:latin typeface="Times New Roman" panose="02020603050405020304" pitchFamily="18" charset="0"/>
                <a:cs typeface="Times New Roman" panose="02020603050405020304" pitchFamily="18" charset="0"/>
              </a:rPr>
              <a:t>)-4-amino (</a:t>
            </a:r>
            <a:r>
              <a:rPr lang="en-US" sz="1700" dirty="0" err="1">
                <a:latin typeface="Times New Roman" panose="02020603050405020304" pitchFamily="18" charset="0"/>
                <a:cs typeface="Times New Roman" panose="02020603050405020304" pitchFamily="18" charset="0"/>
              </a:rPr>
              <a:t>hydrazino</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quinolines</a:t>
            </a:r>
            <a:r>
              <a:rPr lang="en-US" sz="1700" dirty="0">
                <a:latin typeface="Times New Roman" panose="02020603050405020304" pitchFamily="18" charset="0"/>
                <a:cs typeface="Times New Roman" panose="02020603050405020304" pitchFamily="18" charset="0"/>
              </a:rPr>
              <a:t>. </a:t>
            </a:r>
            <a:r>
              <a:rPr lang="fr-FR" sz="1700" i="1" dirty="0">
                <a:latin typeface="Times New Roman" panose="02020603050405020304" pitchFamily="18" charset="0"/>
                <a:cs typeface="Times New Roman" panose="02020603050405020304" pitchFamily="18" charset="0"/>
              </a:rPr>
              <a:t>Pharmaceutical </a:t>
            </a:r>
            <a:r>
              <a:rPr lang="fr-FR" sz="1700" i="1" dirty="0" err="1">
                <a:latin typeface="Times New Roman" panose="02020603050405020304" pitchFamily="18" charset="0"/>
                <a:cs typeface="Times New Roman" panose="02020603050405020304" pitchFamily="18" charset="0"/>
              </a:rPr>
              <a:t>Chemistry</a:t>
            </a:r>
            <a:r>
              <a:rPr lang="fr-FR" sz="1700" i="1" dirty="0">
                <a:latin typeface="Times New Roman" panose="02020603050405020304" pitchFamily="18" charset="0"/>
                <a:cs typeface="Times New Roman" panose="02020603050405020304" pitchFamily="18" charset="0"/>
              </a:rPr>
              <a:t> Journal </a:t>
            </a:r>
            <a:r>
              <a:rPr lang="fr-FR" sz="1700" b="1" dirty="0">
                <a:latin typeface="Times New Roman" panose="02020603050405020304" pitchFamily="18" charset="0"/>
                <a:cs typeface="Times New Roman" panose="02020603050405020304" pitchFamily="18" charset="0"/>
              </a:rPr>
              <a:t>1989,</a:t>
            </a:r>
            <a:r>
              <a:rPr lang="fr-FR" sz="1700" dirty="0">
                <a:latin typeface="Times New Roman" panose="02020603050405020304" pitchFamily="18" charset="0"/>
                <a:cs typeface="Times New Roman" panose="02020603050405020304" pitchFamily="18" charset="0"/>
              </a:rPr>
              <a:t> </a:t>
            </a:r>
            <a:r>
              <a:rPr lang="fr-FR" sz="1700" i="1" dirty="0">
                <a:latin typeface="Times New Roman" panose="02020603050405020304" pitchFamily="18" charset="0"/>
                <a:cs typeface="Times New Roman" panose="02020603050405020304" pitchFamily="18" charset="0"/>
              </a:rPr>
              <a:t>23</a:t>
            </a:r>
            <a:r>
              <a:rPr lang="fr-FR" sz="1700" dirty="0">
                <a:latin typeface="Times New Roman" panose="02020603050405020304" pitchFamily="18" charset="0"/>
                <a:cs typeface="Times New Roman" panose="02020603050405020304" pitchFamily="18" charset="0"/>
              </a:rPr>
              <a:t> (10), 840-843.</a:t>
            </a:r>
          </a:p>
          <a:p>
            <a:pPr lvl="0" algn="just"/>
            <a:r>
              <a:rPr lang="en-US" sz="1700" dirty="0">
                <a:latin typeface="Times New Roman" panose="02020603050405020304" pitchFamily="18" charset="0"/>
                <a:cs typeface="Times New Roman" panose="02020603050405020304" pitchFamily="18" charset="0"/>
              </a:rPr>
              <a:t>Craig, J.; Pearson, D., Potential </a:t>
            </a:r>
            <a:r>
              <a:rPr lang="en-US" sz="1700" dirty="0" err="1">
                <a:latin typeface="Times New Roman" panose="02020603050405020304" pitchFamily="18" charset="0"/>
                <a:cs typeface="Times New Roman" panose="02020603050405020304" pitchFamily="18" charset="0"/>
              </a:rPr>
              <a:t>antimalarials</a:t>
            </a:r>
            <a:r>
              <a:rPr lang="en-US" sz="1700" dirty="0">
                <a:latin typeface="Times New Roman" panose="02020603050405020304" pitchFamily="18" charset="0"/>
                <a:cs typeface="Times New Roman" panose="02020603050405020304" pitchFamily="18" charset="0"/>
              </a:rPr>
              <a:t>. 7. </a:t>
            </a:r>
            <a:r>
              <a:rPr lang="en-US" sz="1700" dirty="0" err="1">
                <a:latin typeface="Times New Roman" panose="02020603050405020304" pitchFamily="18" charset="0"/>
                <a:cs typeface="Times New Roman" panose="02020603050405020304" pitchFamily="18" charset="0"/>
              </a:rPr>
              <a:t>Tribromomethylquinolines</a:t>
            </a:r>
            <a:r>
              <a:rPr lang="en-US" sz="1700" dirty="0">
                <a:latin typeface="Times New Roman" panose="02020603050405020304" pitchFamily="18" charset="0"/>
                <a:cs typeface="Times New Roman" panose="02020603050405020304" pitchFamily="18" charset="0"/>
              </a:rPr>
              <a:t> and positive halogen compounds. </a:t>
            </a:r>
            <a:r>
              <a:rPr lang="fr-FR" sz="1700" i="1" dirty="0">
                <a:latin typeface="Times New Roman" panose="02020603050405020304" pitchFamily="18" charset="0"/>
                <a:cs typeface="Times New Roman" panose="02020603050405020304" pitchFamily="18" charset="0"/>
              </a:rPr>
              <a:t>Journal of </a:t>
            </a:r>
            <a:r>
              <a:rPr lang="fr-FR" sz="1700" i="1" dirty="0" err="1">
                <a:latin typeface="Times New Roman" panose="02020603050405020304" pitchFamily="18" charset="0"/>
                <a:cs typeface="Times New Roman" panose="02020603050405020304" pitchFamily="18" charset="0"/>
              </a:rPr>
              <a:t>medicinal</a:t>
            </a:r>
            <a:r>
              <a:rPr lang="fr-FR" sz="1700" i="1" dirty="0">
                <a:latin typeface="Times New Roman" panose="02020603050405020304" pitchFamily="18" charset="0"/>
                <a:cs typeface="Times New Roman" panose="02020603050405020304" pitchFamily="18" charset="0"/>
              </a:rPr>
              <a:t> </a:t>
            </a:r>
            <a:r>
              <a:rPr lang="fr-FR" sz="1700" i="1" dirty="0" err="1">
                <a:latin typeface="Times New Roman" panose="02020603050405020304" pitchFamily="18" charset="0"/>
                <a:cs typeface="Times New Roman" panose="02020603050405020304" pitchFamily="18" charset="0"/>
              </a:rPr>
              <a:t>chemistry</a:t>
            </a:r>
            <a:r>
              <a:rPr lang="fr-FR" sz="1700" i="1" dirty="0">
                <a:latin typeface="Times New Roman" panose="02020603050405020304" pitchFamily="18" charset="0"/>
                <a:cs typeface="Times New Roman" panose="02020603050405020304" pitchFamily="18" charset="0"/>
              </a:rPr>
              <a:t> </a:t>
            </a:r>
            <a:r>
              <a:rPr lang="fr-FR" sz="1700" b="1" dirty="0">
                <a:latin typeface="Times New Roman" panose="02020603050405020304" pitchFamily="18" charset="0"/>
                <a:cs typeface="Times New Roman" panose="02020603050405020304" pitchFamily="18" charset="0"/>
              </a:rPr>
              <a:t>1971,</a:t>
            </a:r>
            <a:r>
              <a:rPr lang="fr-FR" sz="1700" dirty="0">
                <a:latin typeface="Times New Roman" panose="02020603050405020304" pitchFamily="18" charset="0"/>
                <a:cs typeface="Times New Roman" panose="02020603050405020304" pitchFamily="18" charset="0"/>
              </a:rPr>
              <a:t> </a:t>
            </a:r>
            <a:r>
              <a:rPr lang="fr-FR" sz="1700" i="1" dirty="0">
                <a:latin typeface="Times New Roman" panose="02020603050405020304" pitchFamily="18" charset="0"/>
                <a:cs typeface="Times New Roman" panose="02020603050405020304" pitchFamily="18" charset="0"/>
              </a:rPr>
              <a:t>14</a:t>
            </a:r>
            <a:r>
              <a:rPr lang="fr-FR" sz="1700" dirty="0">
                <a:latin typeface="Times New Roman" panose="02020603050405020304" pitchFamily="18" charset="0"/>
                <a:cs typeface="Times New Roman" panose="02020603050405020304" pitchFamily="18" charset="0"/>
              </a:rPr>
              <a:t> (12), 1221-1222.</a:t>
            </a:r>
          </a:p>
          <a:p>
            <a:pPr lvl="0" algn="just"/>
            <a:r>
              <a:rPr lang="en-US" sz="1700" dirty="0">
                <a:latin typeface="Times New Roman" panose="02020603050405020304" pitchFamily="18" charset="0"/>
                <a:cs typeface="Times New Roman" panose="02020603050405020304" pitchFamily="18" charset="0"/>
              </a:rPr>
              <a:t>Dillard, R. D.; </a:t>
            </a:r>
            <a:r>
              <a:rPr lang="en-US" sz="1700" dirty="0" err="1">
                <a:latin typeface="Times New Roman" panose="02020603050405020304" pitchFamily="18" charset="0"/>
                <a:cs typeface="Times New Roman" panose="02020603050405020304" pitchFamily="18" charset="0"/>
              </a:rPr>
              <a:t>Pavey</a:t>
            </a:r>
            <a:r>
              <a:rPr lang="en-US" sz="1700" dirty="0">
                <a:latin typeface="Times New Roman" panose="02020603050405020304" pitchFamily="18" charset="0"/>
                <a:cs typeface="Times New Roman" panose="02020603050405020304" pitchFamily="18" charset="0"/>
              </a:rPr>
              <a:t>, D. E.; </a:t>
            </a:r>
            <a:r>
              <a:rPr lang="en-US" sz="1700" dirty="0" err="1">
                <a:latin typeface="Times New Roman" panose="02020603050405020304" pitchFamily="18" charset="0"/>
                <a:cs typeface="Times New Roman" panose="02020603050405020304" pitchFamily="18" charset="0"/>
              </a:rPr>
              <a:t>Benslay</a:t>
            </a:r>
            <a:r>
              <a:rPr lang="en-US" sz="1700" dirty="0">
                <a:latin typeface="Times New Roman" panose="02020603050405020304" pitchFamily="18" charset="0"/>
                <a:cs typeface="Times New Roman" panose="02020603050405020304" pitchFamily="18" charset="0"/>
              </a:rPr>
              <a:t>, D. N., Synthesis and </a:t>
            </a:r>
            <a:r>
              <a:rPr lang="en-US" sz="1700" dirty="0" err="1">
                <a:latin typeface="Times New Roman" panose="02020603050405020304" pitchFamily="18" charset="0"/>
                <a:cs typeface="Times New Roman" panose="02020603050405020304" pitchFamily="18" charset="0"/>
              </a:rPr>
              <a:t>antiinflammatory</a:t>
            </a:r>
            <a:r>
              <a:rPr lang="en-US" sz="1700" dirty="0">
                <a:latin typeface="Times New Roman" panose="02020603050405020304" pitchFamily="18" charset="0"/>
                <a:cs typeface="Times New Roman" panose="02020603050405020304" pitchFamily="18" charset="0"/>
              </a:rPr>
              <a:t> activity of some 2, 2-dimethyl-1, 2-dihydroquinolines. </a:t>
            </a:r>
            <a:r>
              <a:rPr lang="fr-FR" sz="1700" i="1" dirty="0">
                <a:latin typeface="Times New Roman" panose="02020603050405020304" pitchFamily="18" charset="0"/>
                <a:cs typeface="Times New Roman" panose="02020603050405020304" pitchFamily="18" charset="0"/>
              </a:rPr>
              <a:t>Journal of </a:t>
            </a:r>
            <a:r>
              <a:rPr lang="fr-FR" sz="1700" i="1" dirty="0" err="1">
                <a:latin typeface="Times New Roman" panose="02020603050405020304" pitchFamily="18" charset="0"/>
                <a:cs typeface="Times New Roman" panose="02020603050405020304" pitchFamily="18" charset="0"/>
              </a:rPr>
              <a:t>medicinal</a:t>
            </a:r>
            <a:r>
              <a:rPr lang="fr-FR" sz="1700" i="1" dirty="0">
                <a:latin typeface="Times New Roman" panose="02020603050405020304" pitchFamily="18" charset="0"/>
                <a:cs typeface="Times New Roman" panose="02020603050405020304" pitchFamily="18" charset="0"/>
              </a:rPr>
              <a:t> </a:t>
            </a:r>
            <a:r>
              <a:rPr lang="fr-FR" sz="1700" i="1" dirty="0" err="1">
                <a:latin typeface="Times New Roman" panose="02020603050405020304" pitchFamily="18" charset="0"/>
                <a:cs typeface="Times New Roman" panose="02020603050405020304" pitchFamily="18" charset="0"/>
              </a:rPr>
              <a:t>chemistry</a:t>
            </a:r>
            <a:r>
              <a:rPr lang="fr-FR" sz="1700" i="1" dirty="0">
                <a:latin typeface="Times New Roman" panose="02020603050405020304" pitchFamily="18" charset="0"/>
                <a:cs typeface="Times New Roman" panose="02020603050405020304" pitchFamily="18" charset="0"/>
              </a:rPr>
              <a:t> </a:t>
            </a:r>
            <a:r>
              <a:rPr lang="fr-FR" sz="1700" b="1" dirty="0">
                <a:latin typeface="Times New Roman" panose="02020603050405020304" pitchFamily="18" charset="0"/>
                <a:cs typeface="Times New Roman" panose="02020603050405020304" pitchFamily="18" charset="0"/>
              </a:rPr>
              <a:t>1973,</a:t>
            </a:r>
            <a:r>
              <a:rPr lang="fr-FR" sz="1700" dirty="0">
                <a:latin typeface="Times New Roman" panose="02020603050405020304" pitchFamily="18" charset="0"/>
                <a:cs typeface="Times New Roman" panose="02020603050405020304" pitchFamily="18" charset="0"/>
              </a:rPr>
              <a:t> </a:t>
            </a:r>
            <a:r>
              <a:rPr lang="fr-FR" sz="1700" i="1" dirty="0">
                <a:latin typeface="Times New Roman" panose="02020603050405020304" pitchFamily="18" charset="0"/>
                <a:cs typeface="Times New Roman" panose="02020603050405020304" pitchFamily="18" charset="0"/>
              </a:rPr>
              <a:t>16</a:t>
            </a:r>
            <a:r>
              <a:rPr lang="fr-FR" sz="1700" dirty="0">
                <a:latin typeface="Times New Roman" panose="02020603050405020304" pitchFamily="18" charset="0"/>
                <a:cs typeface="Times New Roman" panose="02020603050405020304" pitchFamily="18" charset="0"/>
              </a:rPr>
              <a:t> (3), 251-253.</a:t>
            </a:r>
          </a:p>
          <a:p>
            <a:pPr lvl="0" algn="just"/>
            <a:r>
              <a:rPr lang="en-US" sz="1700" dirty="0">
                <a:latin typeface="Times New Roman" panose="02020603050405020304" pitchFamily="18" charset="0"/>
                <a:cs typeface="Times New Roman" panose="02020603050405020304" pitchFamily="18" charset="0"/>
              </a:rPr>
              <a:t>Lyon, M. A.; Lawrence, S.; Williams, D. J.; Jackson, Y. A., Synthesis and structure verification of an analogue of </a:t>
            </a:r>
            <a:r>
              <a:rPr lang="en-US" sz="1700" dirty="0" err="1">
                <a:latin typeface="Times New Roman" panose="02020603050405020304" pitchFamily="18" charset="0"/>
                <a:cs typeface="Times New Roman" panose="02020603050405020304" pitchFamily="18" charset="0"/>
              </a:rPr>
              <a:t>kuanoniamine</a:t>
            </a:r>
            <a:r>
              <a:rPr lang="en-US" sz="1700" dirty="0">
                <a:latin typeface="Times New Roman" panose="02020603050405020304" pitchFamily="18" charset="0"/>
                <a:cs typeface="Times New Roman" panose="02020603050405020304" pitchFamily="18" charset="0"/>
              </a:rPr>
              <a:t> A. </a:t>
            </a:r>
            <a:r>
              <a:rPr lang="en-US" sz="1700" i="1" dirty="0">
                <a:latin typeface="Times New Roman" panose="02020603050405020304" pitchFamily="18" charset="0"/>
                <a:cs typeface="Times New Roman" panose="02020603050405020304" pitchFamily="18" charset="0"/>
              </a:rPr>
              <a:t>Journal of the Chemical Society, Perkin Transactions 1 </a:t>
            </a:r>
            <a:r>
              <a:rPr lang="en-US" sz="1700" b="1" dirty="0">
                <a:latin typeface="Times New Roman" panose="02020603050405020304" pitchFamily="18" charset="0"/>
                <a:cs typeface="Times New Roman" panose="02020603050405020304" pitchFamily="18" charset="0"/>
              </a:rPr>
              <a:t>1999,</a:t>
            </a:r>
            <a:r>
              <a:rPr lang="en-US" sz="1700" dirty="0">
                <a:latin typeface="Times New Roman" panose="02020603050405020304" pitchFamily="18" charset="0"/>
                <a:cs typeface="Times New Roman" panose="02020603050405020304" pitchFamily="18" charset="0"/>
              </a:rPr>
              <a:t>  (4), 437-442.</a:t>
            </a:r>
            <a:endParaRPr lang="fr-FR" sz="1700" dirty="0">
              <a:latin typeface="Times New Roman" panose="02020603050405020304" pitchFamily="18" charset="0"/>
              <a:cs typeface="Times New Roman" panose="02020603050405020304" pitchFamily="18" charset="0"/>
            </a:endParaRPr>
          </a:p>
          <a:p>
            <a:pPr lvl="0" algn="just"/>
            <a:r>
              <a:rPr lang="en-US" sz="1700" dirty="0">
                <a:latin typeface="Times New Roman" panose="02020603050405020304" pitchFamily="18" charset="0"/>
                <a:cs typeface="Times New Roman" panose="02020603050405020304" pitchFamily="18" charset="0"/>
              </a:rPr>
              <a:t>Littler, B.; Miller, M.; Hung, C.; Wagner, R., O, </a:t>
            </a:r>
            <a:r>
              <a:rPr lang="en-US" sz="1700" dirty="0" err="1">
                <a:latin typeface="Times New Roman" panose="02020603050405020304" pitchFamily="18" charset="0"/>
                <a:cs typeface="Times New Roman" panose="02020603050405020304" pitchFamily="18" charset="0"/>
              </a:rPr>
              <a:t>Shea</a:t>
            </a:r>
            <a:r>
              <a:rPr lang="en-US" sz="1700" dirty="0">
                <a:latin typeface="Times New Roman" panose="02020603050405020304" pitchFamily="18" charset="0"/>
                <a:cs typeface="Times New Roman" panose="02020603050405020304" pitchFamily="18" charset="0"/>
              </a:rPr>
              <a:t>, DF; Boyle, PD; Lindsey, JS. </a:t>
            </a:r>
            <a:r>
              <a:rPr lang="en-US" sz="1700" i="1" dirty="0">
                <a:latin typeface="Times New Roman" panose="02020603050405020304" pitchFamily="18" charset="0"/>
                <a:cs typeface="Times New Roman" panose="02020603050405020304" pitchFamily="18" charset="0"/>
              </a:rPr>
              <a:t>J. Org. </a:t>
            </a:r>
            <a:r>
              <a:rPr lang="fr-FR" sz="1700" i="1" dirty="0" err="1">
                <a:latin typeface="Times New Roman" panose="02020603050405020304" pitchFamily="18" charset="0"/>
                <a:cs typeface="Times New Roman" panose="02020603050405020304" pitchFamily="18" charset="0"/>
              </a:rPr>
              <a:t>Chem</a:t>
            </a:r>
            <a:r>
              <a:rPr lang="fr-FR" sz="1700" i="1" dirty="0">
                <a:latin typeface="Times New Roman" panose="02020603050405020304" pitchFamily="18" charset="0"/>
                <a:cs typeface="Times New Roman" panose="02020603050405020304" pitchFamily="18" charset="0"/>
              </a:rPr>
              <a:t> </a:t>
            </a:r>
            <a:r>
              <a:rPr lang="fr-FR" sz="1700" b="1" dirty="0">
                <a:latin typeface="Times New Roman" panose="02020603050405020304" pitchFamily="18" charset="0"/>
                <a:cs typeface="Times New Roman" panose="02020603050405020304" pitchFamily="18" charset="0"/>
              </a:rPr>
              <a:t>1999,</a:t>
            </a:r>
            <a:r>
              <a:rPr lang="fr-FR" sz="1700" dirty="0">
                <a:latin typeface="Times New Roman" panose="02020603050405020304" pitchFamily="18" charset="0"/>
                <a:cs typeface="Times New Roman" panose="02020603050405020304" pitchFamily="18" charset="0"/>
              </a:rPr>
              <a:t> </a:t>
            </a:r>
            <a:r>
              <a:rPr lang="fr-FR" sz="1700" i="1" dirty="0">
                <a:latin typeface="Times New Roman" panose="02020603050405020304" pitchFamily="18" charset="0"/>
                <a:cs typeface="Times New Roman" panose="02020603050405020304" pitchFamily="18" charset="0"/>
              </a:rPr>
              <a:t>64</a:t>
            </a:r>
            <a:r>
              <a:rPr lang="fr-FR" sz="1700" dirty="0">
                <a:latin typeface="Times New Roman" panose="02020603050405020304" pitchFamily="18" charset="0"/>
                <a:cs typeface="Times New Roman" panose="02020603050405020304" pitchFamily="18" charset="0"/>
              </a:rPr>
              <a:t>, 1391-1396.</a:t>
            </a:r>
          </a:p>
          <a:p>
            <a:pPr lvl="0" algn="just"/>
            <a:r>
              <a:rPr lang="fr-FR" sz="1700" dirty="0">
                <a:latin typeface="Times New Roman" panose="02020603050405020304" pitchFamily="18" charset="0"/>
                <a:cs typeface="Times New Roman" panose="02020603050405020304" pitchFamily="18" charset="0"/>
              </a:rPr>
              <a:t>(a). </a:t>
            </a:r>
            <a:r>
              <a:rPr lang="fr-FR" sz="1700" dirty="0" err="1">
                <a:latin typeface="Times New Roman" panose="02020603050405020304" pitchFamily="18" charset="0"/>
                <a:cs typeface="Times New Roman" panose="02020603050405020304" pitchFamily="18" charset="0"/>
              </a:rPr>
              <a:t>Meth</a:t>
            </a:r>
            <a:r>
              <a:rPr lang="fr-FR" sz="1700" dirty="0">
                <a:latin typeface="Times New Roman" panose="02020603050405020304" pitchFamily="18" charset="0"/>
                <a:cs typeface="Times New Roman" panose="02020603050405020304" pitchFamily="18" charset="0"/>
              </a:rPr>
              <a:t>-Cohn, O.; Narine, B.; </a:t>
            </a:r>
            <a:r>
              <a:rPr lang="fr-FR" sz="1700" dirty="0" err="1">
                <a:latin typeface="Times New Roman" panose="02020603050405020304" pitchFamily="18" charset="0"/>
                <a:cs typeface="Times New Roman" panose="02020603050405020304" pitchFamily="18" charset="0"/>
              </a:rPr>
              <a:t>Tarnowski</a:t>
            </a:r>
            <a:r>
              <a:rPr lang="fr-FR" sz="1700" dirty="0">
                <a:latin typeface="Times New Roman" panose="02020603050405020304" pitchFamily="18" charset="0"/>
                <a:cs typeface="Times New Roman" panose="02020603050405020304" pitchFamily="18" charset="0"/>
              </a:rPr>
              <a:t>, B., A versatile new </a:t>
            </a:r>
            <a:r>
              <a:rPr lang="fr-FR" sz="1700" dirty="0" err="1">
                <a:latin typeface="Times New Roman" panose="02020603050405020304" pitchFamily="18" charset="0"/>
                <a:cs typeface="Times New Roman" panose="02020603050405020304" pitchFamily="18" charset="0"/>
              </a:rPr>
              <a:t>synthesis</a:t>
            </a:r>
            <a:r>
              <a:rPr lang="fr-FR" sz="1700" dirty="0">
                <a:latin typeface="Times New Roman" panose="02020603050405020304" pitchFamily="18" charset="0"/>
                <a:cs typeface="Times New Roman" panose="02020603050405020304" pitchFamily="18" charset="0"/>
              </a:rPr>
              <a:t> of </a:t>
            </a:r>
            <a:r>
              <a:rPr lang="fr-FR" sz="1700" dirty="0" err="1">
                <a:latin typeface="Times New Roman" panose="02020603050405020304" pitchFamily="18" charset="0"/>
                <a:cs typeface="Times New Roman" panose="02020603050405020304" pitchFamily="18" charset="0"/>
              </a:rPr>
              <a:t>quinolines</a:t>
            </a:r>
            <a:r>
              <a:rPr lang="fr-FR" sz="1700" dirty="0">
                <a:latin typeface="Times New Roman" panose="02020603050405020304" pitchFamily="18" charset="0"/>
                <a:cs typeface="Times New Roman" panose="02020603050405020304" pitchFamily="18" charset="0"/>
              </a:rPr>
              <a:t> and </a:t>
            </a:r>
            <a:r>
              <a:rPr lang="fr-FR" sz="1700" dirty="0" err="1">
                <a:latin typeface="Times New Roman" panose="02020603050405020304" pitchFamily="18" charset="0"/>
                <a:cs typeface="Times New Roman" panose="02020603050405020304" pitchFamily="18" charset="0"/>
              </a:rPr>
              <a:t>related</a:t>
            </a:r>
            <a:r>
              <a:rPr lang="fr-FR" sz="1700" dirty="0">
                <a:latin typeface="Times New Roman" panose="02020603050405020304" pitchFamily="18" charset="0"/>
                <a:cs typeface="Times New Roman" panose="02020603050405020304" pitchFamily="18" charset="0"/>
              </a:rPr>
              <a:t> </a:t>
            </a:r>
            <a:r>
              <a:rPr lang="fr-FR" sz="1700" dirty="0" err="1">
                <a:latin typeface="Times New Roman" panose="02020603050405020304" pitchFamily="18" charset="0"/>
                <a:cs typeface="Times New Roman" panose="02020603050405020304" pitchFamily="18" charset="0"/>
              </a:rPr>
              <a:t>fused</a:t>
            </a:r>
            <a:r>
              <a:rPr lang="fr-FR" sz="1700" dirty="0">
                <a:latin typeface="Times New Roman" panose="02020603050405020304" pitchFamily="18" charset="0"/>
                <a:cs typeface="Times New Roman" panose="02020603050405020304" pitchFamily="18" charset="0"/>
              </a:rPr>
              <a:t> pyridines, Part 5. </a:t>
            </a:r>
            <a:r>
              <a:rPr lang="en-US" sz="1700" dirty="0">
                <a:latin typeface="Times New Roman" panose="02020603050405020304" pitchFamily="18" charset="0"/>
                <a:cs typeface="Times New Roman" panose="02020603050405020304" pitchFamily="18" charset="0"/>
              </a:rPr>
              <a:t>The synthesis of 2-chloroquinoline-3-carbaldehydes. </a:t>
            </a:r>
            <a:r>
              <a:rPr lang="en-US" sz="1700" i="1" dirty="0">
                <a:latin typeface="Times New Roman" panose="02020603050405020304" pitchFamily="18" charset="0"/>
                <a:cs typeface="Times New Roman" panose="02020603050405020304" pitchFamily="18" charset="0"/>
              </a:rPr>
              <a:t>Journal of the Chemical Society, Perkin Transactions 1 </a:t>
            </a:r>
            <a:r>
              <a:rPr lang="en-US" sz="1700" b="1" dirty="0">
                <a:latin typeface="Times New Roman" panose="02020603050405020304" pitchFamily="18" charset="0"/>
                <a:cs typeface="Times New Roman" panose="02020603050405020304" pitchFamily="18" charset="0"/>
              </a:rPr>
              <a:t>1981</a:t>
            </a:r>
            <a:r>
              <a:rPr lang="en-US" sz="1700" dirty="0">
                <a:latin typeface="Times New Roman" panose="02020603050405020304" pitchFamily="18" charset="0"/>
                <a:cs typeface="Times New Roman" panose="02020603050405020304" pitchFamily="18" charset="0"/>
              </a:rPr>
              <a:t>, 1520-1530. (b). Ali, M.; </a:t>
            </a:r>
            <a:r>
              <a:rPr lang="en-US" sz="1700" dirty="0" err="1">
                <a:latin typeface="Times New Roman" panose="02020603050405020304" pitchFamily="18" charset="0"/>
                <a:cs typeface="Times New Roman" panose="02020603050405020304" pitchFamily="18" charset="0"/>
              </a:rPr>
              <a:t>Tasneem</a:t>
            </a:r>
            <a:r>
              <a:rPr lang="en-US" sz="1700" dirty="0">
                <a:latin typeface="Times New Roman" panose="02020603050405020304" pitchFamily="18" charset="0"/>
                <a:cs typeface="Times New Roman" panose="02020603050405020304" pitchFamily="18" charset="0"/>
              </a:rPr>
              <a:t>, K.; </a:t>
            </a:r>
            <a:r>
              <a:rPr lang="en-US" sz="1700" dirty="0" err="1">
                <a:latin typeface="Times New Roman" panose="02020603050405020304" pitchFamily="18" charset="0"/>
                <a:cs typeface="Times New Roman" panose="02020603050405020304" pitchFamily="18" charset="0"/>
              </a:rPr>
              <a:t>Rajanna</a:t>
            </a:r>
            <a:r>
              <a:rPr lang="en-US" sz="1700" dirty="0">
                <a:latin typeface="Times New Roman" panose="02020603050405020304" pitchFamily="18" charset="0"/>
                <a:cs typeface="Times New Roman" panose="02020603050405020304" pitchFamily="18" charset="0"/>
              </a:rPr>
              <a:t>, P., An efficient and facile synthesis of 2-chloro-3-formyl </a:t>
            </a:r>
            <a:r>
              <a:rPr lang="en-US" sz="1700" dirty="0" err="1">
                <a:latin typeface="Times New Roman" panose="02020603050405020304" pitchFamily="18" charset="0"/>
                <a:cs typeface="Times New Roman" panose="02020603050405020304" pitchFamily="18" charset="0"/>
              </a:rPr>
              <a:t>quinolines</a:t>
            </a:r>
            <a:r>
              <a:rPr lang="en-US" sz="1700" dirty="0">
                <a:latin typeface="Times New Roman" panose="02020603050405020304" pitchFamily="18" charset="0"/>
                <a:cs typeface="Times New Roman" panose="02020603050405020304" pitchFamily="18" charset="0"/>
              </a:rPr>
              <a:t> from </a:t>
            </a:r>
            <a:r>
              <a:rPr lang="en-US" sz="1700" dirty="0" err="1">
                <a:latin typeface="Times New Roman" panose="02020603050405020304" pitchFamily="18" charset="0"/>
                <a:cs typeface="Times New Roman" panose="02020603050405020304" pitchFamily="18" charset="0"/>
              </a:rPr>
              <a:t>acetanilides</a:t>
            </a:r>
            <a:r>
              <a:rPr lang="en-US" sz="1700" dirty="0">
                <a:latin typeface="Times New Roman" panose="02020603050405020304" pitchFamily="18" charset="0"/>
                <a:cs typeface="Times New Roman" panose="02020603050405020304" pitchFamily="18" charset="0"/>
              </a:rPr>
              <a:t> in micellar media by </a:t>
            </a:r>
            <a:r>
              <a:rPr lang="en-US" sz="1700" dirty="0" err="1">
                <a:latin typeface="Times New Roman" panose="02020603050405020304" pitchFamily="18" charset="0"/>
                <a:cs typeface="Times New Roman" panose="02020603050405020304" pitchFamily="18" charset="0"/>
              </a:rPr>
              <a:t>Vilsmeier</a:t>
            </a:r>
            <a:r>
              <a:rPr lang="en-US" sz="1700" dirty="0">
                <a:latin typeface="Times New Roman" panose="02020603050405020304" pitchFamily="18" charset="0"/>
                <a:cs typeface="Times New Roman" panose="02020603050405020304" pitchFamily="18" charset="0"/>
              </a:rPr>
              <a:t>-Haack cyclisation. </a:t>
            </a:r>
            <a:r>
              <a:rPr lang="en-US" sz="1700" i="1" dirty="0" err="1">
                <a:latin typeface="Times New Roman" panose="02020603050405020304" pitchFamily="18" charset="0"/>
                <a:cs typeface="Times New Roman" panose="02020603050405020304" pitchFamily="18" charset="0"/>
              </a:rPr>
              <a:t>Synlett</a:t>
            </a:r>
            <a:r>
              <a:rPr lang="en-US" sz="1700" i="1" dirty="0">
                <a:latin typeface="Times New Roman" panose="02020603050405020304" pitchFamily="18" charset="0"/>
                <a:cs typeface="Times New Roman" panose="02020603050405020304" pitchFamily="18" charset="0"/>
              </a:rPr>
              <a:t> </a:t>
            </a:r>
            <a:r>
              <a:rPr lang="en-US" sz="1700" b="1" dirty="0">
                <a:latin typeface="Times New Roman" panose="02020603050405020304" pitchFamily="18" charset="0"/>
                <a:cs typeface="Times New Roman" panose="02020603050405020304" pitchFamily="18" charset="0"/>
              </a:rPr>
              <a:t>2001,</a:t>
            </a:r>
            <a:r>
              <a:rPr lang="en-US" sz="1700" dirty="0">
                <a:latin typeface="Times New Roman" panose="02020603050405020304" pitchFamily="18" charset="0"/>
                <a:cs typeface="Times New Roman" panose="02020603050405020304" pitchFamily="18" charset="0"/>
              </a:rPr>
              <a:t> </a:t>
            </a:r>
            <a:r>
              <a:rPr lang="en-US" sz="1700" i="1" dirty="0">
                <a:latin typeface="Times New Roman" panose="02020603050405020304" pitchFamily="18" charset="0"/>
                <a:cs typeface="Times New Roman" panose="02020603050405020304" pitchFamily="18" charset="0"/>
              </a:rPr>
              <a:t>2001</a:t>
            </a:r>
            <a:r>
              <a:rPr lang="en-US" sz="1700" dirty="0">
                <a:latin typeface="Times New Roman" panose="02020603050405020304" pitchFamily="18" charset="0"/>
                <a:cs typeface="Times New Roman" panose="02020603050405020304" pitchFamily="18" charset="0"/>
              </a:rPr>
              <a:t> (02), 0251-0253.</a:t>
            </a:r>
            <a:endParaRPr lang="fr-FR" sz="1700" dirty="0">
              <a:latin typeface="Times New Roman" panose="02020603050405020304" pitchFamily="18" charset="0"/>
              <a:cs typeface="Times New Roman" panose="02020603050405020304" pitchFamily="18" charset="0"/>
            </a:endParaRPr>
          </a:p>
          <a:p>
            <a:pPr lvl="0" algn="just"/>
            <a:r>
              <a:rPr lang="en-US" sz="1700" dirty="0" err="1">
                <a:latin typeface="Times New Roman" panose="02020603050405020304" pitchFamily="18" charset="0"/>
                <a:cs typeface="Times New Roman" panose="02020603050405020304" pitchFamily="18" charset="0"/>
              </a:rPr>
              <a:t>Tsolekile</a:t>
            </a:r>
            <a:r>
              <a:rPr lang="en-US" sz="1700" dirty="0">
                <a:latin typeface="Times New Roman" panose="02020603050405020304" pitchFamily="18" charset="0"/>
                <a:cs typeface="Times New Roman" panose="02020603050405020304" pitchFamily="18" charset="0"/>
              </a:rPr>
              <a:t>, N.; </a:t>
            </a:r>
            <a:r>
              <a:rPr lang="en-US" sz="1700" dirty="0" err="1">
                <a:latin typeface="Times New Roman" panose="02020603050405020304" pitchFamily="18" charset="0"/>
                <a:cs typeface="Times New Roman" panose="02020603050405020304" pitchFamily="18" charset="0"/>
              </a:rPr>
              <a:t>Nelana</a:t>
            </a:r>
            <a:r>
              <a:rPr lang="en-US" sz="1700" dirty="0">
                <a:latin typeface="Times New Roman" panose="02020603050405020304" pitchFamily="18" charset="0"/>
                <a:cs typeface="Times New Roman" panose="02020603050405020304" pitchFamily="18" charset="0"/>
              </a:rPr>
              <a:t>, S.; </a:t>
            </a:r>
            <a:r>
              <a:rPr lang="en-US" sz="1700" dirty="0" err="1">
                <a:latin typeface="Times New Roman" panose="02020603050405020304" pitchFamily="18" charset="0"/>
                <a:cs typeface="Times New Roman" panose="02020603050405020304" pitchFamily="18" charset="0"/>
              </a:rPr>
              <a:t>Oluwafemi</a:t>
            </a:r>
            <a:r>
              <a:rPr lang="en-US" sz="1700" dirty="0">
                <a:latin typeface="Times New Roman" panose="02020603050405020304" pitchFamily="18" charset="0"/>
                <a:cs typeface="Times New Roman" panose="02020603050405020304" pitchFamily="18" charset="0"/>
              </a:rPr>
              <a:t>, O. S. </a:t>
            </a:r>
            <a:r>
              <a:rPr lang="en-US" sz="1700" i="1" dirty="0">
                <a:latin typeface="Times New Roman" panose="02020603050405020304" pitchFamily="18" charset="0"/>
                <a:cs typeface="Times New Roman" panose="02020603050405020304" pitchFamily="18" charset="0"/>
              </a:rPr>
              <a:t>Molecules</a:t>
            </a:r>
            <a:r>
              <a:rPr lang="en-US" sz="1700" dirty="0">
                <a:latin typeface="Times New Roman" panose="02020603050405020304" pitchFamily="18" charset="0"/>
                <a:cs typeface="Times New Roman" panose="02020603050405020304" pitchFamily="18" charset="0"/>
              </a:rPr>
              <a:t>. 2019, </a:t>
            </a:r>
            <a:r>
              <a:rPr lang="en-US" sz="1700" i="1" dirty="0">
                <a:latin typeface="Times New Roman" panose="02020603050405020304" pitchFamily="18" charset="0"/>
                <a:cs typeface="Times New Roman" panose="02020603050405020304" pitchFamily="18" charset="0"/>
              </a:rPr>
              <a:t>24</a:t>
            </a:r>
            <a:r>
              <a:rPr lang="en-US" sz="1700" dirty="0">
                <a:latin typeface="Times New Roman" panose="02020603050405020304" pitchFamily="18" charset="0"/>
                <a:cs typeface="Times New Roman" panose="02020603050405020304" pitchFamily="18" charset="0"/>
              </a:rPr>
              <a:t>, 2669. </a:t>
            </a:r>
            <a:endParaRPr lang="fr-FR" sz="1700" dirty="0">
              <a:latin typeface="Times New Roman" panose="02020603050405020304" pitchFamily="18" charset="0"/>
              <a:cs typeface="Times New Roman" panose="02020603050405020304" pitchFamily="18" charset="0"/>
            </a:endParaRPr>
          </a:p>
          <a:p>
            <a:pPr lvl="0" algn="just"/>
            <a:r>
              <a:rPr lang="en-US" sz="1700" dirty="0" err="1">
                <a:latin typeface="Times New Roman" panose="02020603050405020304" pitchFamily="18" charset="0"/>
                <a:cs typeface="Times New Roman" panose="02020603050405020304" pitchFamily="18" charset="0"/>
              </a:rPr>
              <a:t>Faugeras</a:t>
            </a:r>
            <a:r>
              <a:rPr lang="en-US" sz="1700" dirty="0">
                <a:latin typeface="Times New Roman" panose="02020603050405020304" pitchFamily="18" charset="0"/>
                <a:cs typeface="Times New Roman" panose="02020603050405020304" pitchFamily="18" charset="0"/>
              </a:rPr>
              <a:t>, P.-A.; </a:t>
            </a:r>
            <a:r>
              <a:rPr lang="en-US" sz="1700" dirty="0" err="1">
                <a:latin typeface="Times New Roman" panose="02020603050405020304" pitchFamily="18" charset="0"/>
                <a:cs typeface="Times New Roman" panose="02020603050405020304" pitchFamily="18" charset="0"/>
              </a:rPr>
              <a:t>Boëns</a:t>
            </a:r>
            <a:r>
              <a:rPr lang="en-US" sz="1700" dirty="0">
                <a:latin typeface="Times New Roman" panose="02020603050405020304" pitchFamily="18" charset="0"/>
                <a:cs typeface="Times New Roman" panose="02020603050405020304" pitchFamily="18" charset="0"/>
              </a:rPr>
              <a:t>, B.; </a:t>
            </a:r>
            <a:r>
              <a:rPr lang="en-US" sz="1700" dirty="0" err="1">
                <a:latin typeface="Times New Roman" panose="02020603050405020304" pitchFamily="18" charset="0"/>
                <a:cs typeface="Times New Roman" panose="02020603050405020304" pitchFamily="18" charset="0"/>
              </a:rPr>
              <a:t>Elchinger</a:t>
            </a:r>
            <a:r>
              <a:rPr lang="en-US" sz="1700" dirty="0">
                <a:latin typeface="Times New Roman" panose="02020603050405020304" pitchFamily="18" charset="0"/>
                <a:cs typeface="Times New Roman" panose="02020603050405020304" pitchFamily="18" charset="0"/>
              </a:rPr>
              <a:t>, P.-H.; </a:t>
            </a:r>
            <a:r>
              <a:rPr lang="en-US" sz="1700" dirty="0" err="1">
                <a:latin typeface="Times New Roman" panose="02020603050405020304" pitchFamily="18" charset="0"/>
                <a:cs typeface="Times New Roman" panose="02020603050405020304" pitchFamily="18" charset="0"/>
              </a:rPr>
              <a:t>Vergnaud</a:t>
            </a:r>
            <a:r>
              <a:rPr lang="en-US" sz="1700" dirty="0">
                <a:latin typeface="Times New Roman" panose="02020603050405020304" pitchFamily="18" charset="0"/>
                <a:cs typeface="Times New Roman" panose="02020603050405020304" pitchFamily="18" charset="0"/>
              </a:rPr>
              <a:t>, J.; Teste, K.; </a:t>
            </a:r>
            <a:r>
              <a:rPr lang="en-US" sz="1700" dirty="0" err="1">
                <a:latin typeface="Times New Roman" panose="02020603050405020304" pitchFamily="18" charset="0"/>
                <a:cs typeface="Times New Roman" panose="02020603050405020304" pitchFamily="18" charset="0"/>
              </a:rPr>
              <a:t>Zerrouki</a:t>
            </a:r>
            <a:r>
              <a:rPr lang="en-US" sz="1700" dirty="0">
                <a:latin typeface="Times New Roman" panose="02020603050405020304" pitchFamily="18" charset="0"/>
                <a:cs typeface="Times New Roman" panose="02020603050405020304" pitchFamily="18" charset="0"/>
              </a:rPr>
              <a:t>, R., Synthesis of </a:t>
            </a:r>
            <a:r>
              <a:rPr lang="en-US" sz="1700" dirty="0" err="1">
                <a:latin typeface="Times New Roman" panose="02020603050405020304" pitchFamily="18" charset="0"/>
                <a:cs typeface="Times New Roman" panose="02020603050405020304" pitchFamily="18" charset="0"/>
              </a:rPr>
              <a:t>meso</a:t>
            </a:r>
            <a:r>
              <a:rPr lang="en-US" sz="1700" dirty="0">
                <a:latin typeface="Times New Roman" panose="02020603050405020304" pitchFamily="18" charset="0"/>
                <a:cs typeface="Times New Roman" panose="02020603050405020304" pitchFamily="18" charset="0"/>
              </a:rPr>
              <a:t>-substituted </a:t>
            </a:r>
            <a:r>
              <a:rPr lang="en-US" sz="1700" dirty="0" err="1">
                <a:latin typeface="Times New Roman" panose="02020603050405020304" pitchFamily="18" charset="0"/>
                <a:cs typeface="Times New Roman" panose="02020603050405020304" pitchFamily="18" charset="0"/>
              </a:rPr>
              <a:t>dipyrromethanes</a:t>
            </a:r>
            <a:r>
              <a:rPr lang="en-US" sz="1700" dirty="0">
                <a:latin typeface="Times New Roman" panose="02020603050405020304" pitchFamily="18" charset="0"/>
                <a:cs typeface="Times New Roman" panose="02020603050405020304" pitchFamily="18" charset="0"/>
              </a:rPr>
              <a:t> using iodine-catalysis. </a:t>
            </a:r>
            <a:r>
              <a:rPr lang="fr-FR" sz="1700" i="1" dirty="0" err="1">
                <a:latin typeface="Times New Roman" panose="02020603050405020304" pitchFamily="18" charset="0"/>
                <a:cs typeface="Times New Roman" panose="02020603050405020304" pitchFamily="18" charset="0"/>
              </a:rPr>
              <a:t>Tetrahedron</a:t>
            </a:r>
            <a:r>
              <a:rPr lang="fr-FR" sz="1700" i="1" dirty="0">
                <a:latin typeface="Times New Roman" panose="02020603050405020304" pitchFamily="18" charset="0"/>
                <a:cs typeface="Times New Roman" panose="02020603050405020304" pitchFamily="18" charset="0"/>
              </a:rPr>
              <a:t> </a:t>
            </a:r>
            <a:r>
              <a:rPr lang="fr-FR" sz="1700" i="1" dirty="0" err="1">
                <a:latin typeface="Times New Roman" panose="02020603050405020304" pitchFamily="18" charset="0"/>
                <a:cs typeface="Times New Roman" panose="02020603050405020304" pitchFamily="18" charset="0"/>
              </a:rPr>
              <a:t>Letters</a:t>
            </a:r>
            <a:r>
              <a:rPr lang="fr-FR" sz="1700" i="1" dirty="0">
                <a:latin typeface="Times New Roman" panose="02020603050405020304" pitchFamily="18" charset="0"/>
                <a:cs typeface="Times New Roman" panose="02020603050405020304" pitchFamily="18" charset="0"/>
              </a:rPr>
              <a:t> </a:t>
            </a:r>
            <a:r>
              <a:rPr lang="fr-FR" sz="1700" b="1" dirty="0">
                <a:latin typeface="Times New Roman" panose="02020603050405020304" pitchFamily="18" charset="0"/>
                <a:cs typeface="Times New Roman" panose="02020603050405020304" pitchFamily="18" charset="0"/>
              </a:rPr>
              <a:t>2010,</a:t>
            </a:r>
            <a:r>
              <a:rPr lang="fr-FR" sz="1700" dirty="0">
                <a:latin typeface="Times New Roman" panose="02020603050405020304" pitchFamily="18" charset="0"/>
                <a:cs typeface="Times New Roman" panose="02020603050405020304" pitchFamily="18" charset="0"/>
              </a:rPr>
              <a:t> </a:t>
            </a:r>
            <a:r>
              <a:rPr lang="fr-FR" sz="1700" i="1" dirty="0">
                <a:latin typeface="Times New Roman" panose="02020603050405020304" pitchFamily="18" charset="0"/>
                <a:cs typeface="Times New Roman" panose="02020603050405020304" pitchFamily="18" charset="0"/>
              </a:rPr>
              <a:t>51</a:t>
            </a:r>
            <a:r>
              <a:rPr lang="fr-FR" sz="1700" dirty="0">
                <a:latin typeface="Times New Roman" panose="02020603050405020304" pitchFamily="18" charset="0"/>
                <a:cs typeface="Times New Roman" panose="02020603050405020304" pitchFamily="18" charset="0"/>
              </a:rPr>
              <a:t> (35), 4630-4632.</a:t>
            </a:r>
          </a:p>
          <a:p>
            <a:pPr marL="434850" indent="-434850" algn="just">
              <a:buFont typeface="+mj-lt"/>
              <a:buAutoNum type="arabicPeriod"/>
            </a:pPr>
            <a:endParaRPr lang="en-US" sz="1700" dirty="0">
              <a:latin typeface="Times New Roman" panose="02020603050405020304" pitchFamily="18" charset="0"/>
              <a:cs typeface="Times New Roman" panose="02020603050405020304" pitchFamily="18" charset="0"/>
            </a:endParaRPr>
          </a:p>
        </p:txBody>
      </p:sp>
      <p:sp>
        <p:nvSpPr>
          <p:cNvPr id="27" name="TextBox 26"/>
          <p:cNvSpPr txBox="1"/>
          <p:nvPr/>
        </p:nvSpPr>
        <p:spPr>
          <a:xfrm>
            <a:off x="689847" y="37322919"/>
            <a:ext cx="3394790" cy="918816"/>
          </a:xfrm>
          <a:prstGeom prst="rect">
            <a:avLst/>
          </a:prstGeom>
          <a:noFill/>
        </p:spPr>
        <p:txBody>
          <a:bodyPr wrap="none" lIns="86970" tIns="43485" rIns="86970" bIns="43485" rtlCol="0">
            <a:spAutoFit/>
          </a:bodyPr>
          <a:lstStyle/>
          <a:p>
            <a:r>
              <a:rPr lang="en-US" sz="5400" b="1" dirty="0">
                <a:latin typeface="Times New Roman" panose="02020603050405020304" pitchFamily="18" charset="0"/>
                <a:cs typeface="Times New Roman" panose="02020603050405020304" pitchFamily="18" charset="0"/>
              </a:rPr>
              <a:t>References</a:t>
            </a:r>
          </a:p>
        </p:txBody>
      </p:sp>
      <p:sp>
        <p:nvSpPr>
          <p:cNvPr id="10" name="Text Box 189"/>
          <p:cNvSpPr txBox="1">
            <a:spLocks noChangeArrowheads="1"/>
          </p:cNvSpPr>
          <p:nvPr/>
        </p:nvSpPr>
        <p:spPr bwMode="auto">
          <a:xfrm>
            <a:off x="6103371" y="6439066"/>
            <a:ext cx="18555266" cy="2321047"/>
          </a:xfrm>
          <a:prstGeom prst="rect">
            <a:avLst/>
          </a:prstGeom>
          <a:solidFill>
            <a:schemeClr val="bg1"/>
          </a:solidFill>
          <a:ln w="12700">
            <a:solidFill>
              <a:schemeClr val="accent1">
                <a:lumMod val="75000"/>
              </a:schemeClr>
            </a:solidFill>
          </a:ln>
          <a:effectLst/>
        </p:spPr>
        <p:txBody>
          <a:bodyPr wrap="square"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a:r>
              <a:rPr lang="en-US" sz="3200" b="1" dirty="0">
                <a:latin typeface="Times New Roman" panose="02020603050405020304" pitchFamily="18" charset="0"/>
                <a:cs typeface="Times New Roman" panose="02020603050405020304" pitchFamily="18" charset="0"/>
              </a:rPr>
              <a:t>Abstract: </a:t>
            </a:r>
            <a:r>
              <a:rPr lang="en-US" sz="3200" dirty="0">
                <a:latin typeface="Times New Roman" panose="02020603050405020304" pitchFamily="18" charset="0"/>
                <a:cs typeface="Times New Roman" panose="02020603050405020304" pitchFamily="18" charset="0"/>
              </a:rPr>
              <a:t>New </a:t>
            </a:r>
            <a:r>
              <a:rPr lang="en-US" sz="3200" i="1" dirty="0" err="1">
                <a:latin typeface="Times New Roman" panose="02020603050405020304" pitchFamily="18" charset="0"/>
                <a:cs typeface="Times New Roman" panose="02020603050405020304" pitchFamily="18" charset="0"/>
              </a:rPr>
              <a:t>meso</a:t>
            </a:r>
            <a:r>
              <a:rPr lang="en-US" sz="3200" dirty="0" err="1">
                <a:latin typeface="Times New Roman" panose="02020603050405020304" pitchFamily="18" charset="0"/>
                <a:cs typeface="Times New Roman" panose="02020603050405020304" pitchFamily="18" charset="0"/>
              </a:rPr>
              <a:t>-bis</a:t>
            </a:r>
            <a:r>
              <a:rPr lang="en-US" sz="3200" dirty="0">
                <a:latin typeface="Times New Roman" panose="02020603050405020304" pitchFamily="18" charset="0"/>
                <a:cs typeface="Times New Roman" panose="02020603050405020304" pitchFamily="18" charset="0"/>
              </a:rPr>
              <a:t>(quinolin-3-yl) porphyrins derivatives were synthetized from quinolin-3-carboxaldehydes derivatives and </a:t>
            </a:r>
            <a:r>
              <a:rPr lang="en-US" sz="3200" dirty="0" err="1">
                <a:latin typeface="Times New Roman" panose="02020603050405020304" pitchFamily="18" charset="0"/>
                <a:cs typeface="Times New Roman" panose="02020603050405020304" pitchFamily="18" charset="0"/>
              </a:rPr>
              <a:t>dipyrromethane</a:t>
            </a:r>
            <a:r>
              <a:rPr lang="en-US" sz="3200" dirty="0">
                <a:latin typeface="Times New Roman" panose="02020603050405020304" pitchFamily="18" charset="0"/>
                <a:cs typeface="Times New Roman" panose="02020603050405020304" pitchFamily="18" charset="0"/>
              </a:rPr>
              <a:t> in 1:1 ratio in CH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Cl</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at room temperature catalyzed by TFA and DDQ. Synthetized porphyrins were obtained with a low yield.</a:t>
            </a:r>
            <a:endParaRPr lang="fr-FR" sz="3200" dirty="0">
              <a:latin typeface="Times New Roman" panose="02020603050405020304" pitchFamily="18" charset="0"/>
              <a:cs typeface="Times New Roman" panose="02020603050405020304" pitchFamily="18" charset="0"/>
            </a:endParaRPr>
          </a:p>
          <a:p>
            <a:pPr algn="ctr"/>
            <a:r>
              <a:rPr lang="en-US" sz="3200" b="1" dirty="0">
                <a:latin typeface="Times New Roman" panose="02020603050405020304" pitchFamily="18" charset="0"/>
                <a:cs typeface="Times New Roman" panose="02020603050405020304" pitchFamily="18" charset="0"/>
              </a:rPr>
              <a:t>Keywords: </a:t>
            </a:r>
            <a:r>
              <a:rPr lang="en-US" sz="3200" dirty="0" err="1">
                <a:latin typeface="Times New Roman" panose="02020603050405020304" pitchFamily="18" charset="0"/>
                <a:cs typeface="Times New Roman" panose="02020603050405020304" pitchFamily="18" charset="0"/>
              </a:rPr>
              <a:t>Quinoline</a:t>
            </a:r>
            <a:r>
              <a:rPr lang="en-US" sz="3200" dirty="0">
                <a:latin typeface="Times New Roman" panose="02020603050405020304" pitchFamily="18" charset="0"/>
                <a:cs typeface="Times New Roman" panose="02020603050405020304" pitchFamily="18" charset="0"/>
              </a:rPr>
              <a:t>; porphyrins; </a:t>
            </a:r>
            <a:r>
              <a:rPr lang="en-US" sz="3200" dirty="0" err="1">
                <a:latin typeface="Times New Roman" panose="02020603050405020304" pitchFamily="18" charset="0"/>
                <a:cs typeface="Times New Roman" panose="02020603050405020304" pitchFamily="18" charset="0"/>
              </a:rPr>
              <a:t>dipyrromethane</a:t>
            </a:r>
            <a:endParaRPr lang="en-US" sz="3000" dirty="0">
              <a:latin typeface="Times New Roman" panose="02020603050405020304" pitchFamily="18" charset="0"/>
              <a:cs typeface="Times New Roman" panose="02020603050405020304" pitchFamily="18" charset="0"/>
            </a:endParaRPr>
          </a:p>
        </p:txBody>
      </p:sp>
      <p:sp>
        <p:nvSpPr>
          <p:cNvPr id="32" name="Rectangle 31"/>
          <p:cNvSpPr/>
          <p:nvPr/>
        </p:nvSpPr>
        <p:spPr>
          <a:xfrm>
            <a:off x="6103371" y="5547519"/>
            <a:ext cx="18555266" cy="89154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latin typeface="Times New Roman" panose="02020603050405020304" pitchFamily="18" charset="0"/>
                <a:cs typeface="Times New Roman" panose="02020603050405020304" pitchFamily="18" charset="0"/>
              </a:rPr>
              <a:t>Abstract</a:t>
            </a:r>
          </a:p>
        </p:txBody>
      </p:sp>
      <p:sp>
        <p:nvSpPr>
          <p:cNvPr id="15" name="Text Box 194"/>
          <p:cNvSpPr txBox="1">
            <a:spLocks noChangeArrowheads="1"/>
          </p:cNvSpPr>
          <p:nvPr/>
        </p:nvSpPr>
        <p:spPr bwMode="auto">
          <a:xfrm>
            <a:off x="10637838" y="10047107"/>
            <a:ext cx="9372599" cy="11185012"/>
          </a:xfrm>
          <a:prstGeom prst="rect">
            <a:avLst/>
          </a:prstGeom>
          <a:solidFill>
            <a:schemeClr val="bg1"/>
          </a:solidFill>
          <a:ln w="12700">
            <a:solidFill>
              <a:schemeClr val="accent1">
                <a:lumMod val="75000"/>
              </a:schemeClr>
            </a:solidFill>
          </a:ln>
          <a:effectLst/>
        </p:spPr>
        <p:txBody>
          <a:bodyPr wrap="square"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a:r>
              <a:rPr lang="en-US" sz="3200" dirty="0">
                <a:latin typeface="Times New Roman" panose="02020603050405020304" pitchFamily="18" charset="0"/>
                <a:cs typeface="Times New Roman" panose="02020603050405020304" pitchFamily="18" charset="0"/>
              </a:rPr>
              <a:t>The synthesis of new macromolecules type </a:t>
            </a:r>
            <a:r>
              <a:rPr lang="en-US" sz="3200" i="1" dirty="0">
                <a:latin typeface="Times New Roman" panose="02020603050405020304" pitchFamily="18" charset="0"/>
                <a:cs typeface="Times New Roman" panose="02020603050405020304" pitchFamily="18" charset="0"/>
              </a:rPr>
              <a:t>trans</a:t>
            </a:r>
            <a:r>
              <a:rPr lang="en-US" sz="3200" dirty="0">
                <a:latin typeface="Times New Roman" panose="02020603050405020304" pitchFamily="18" charset="0"/>
                <a:cs typeface="Times New Roman" panose="02020603050405020304" pitchFamily="18" charset="0"/>
              </a:rPr>
              <a:t>-A</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B</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porphyrins possessing aromatic moieties as 2-hydroxy-quinoline and 2-chloro-5,8-dimethoxyquinoline were synthesized within two reaction steps (Scheme 1). In the first step, key precursors, 3-nitrophenyl </a:t>
            </a:r>
            <a:r>
              <a:rPr lang="en-US" sz="3200" dirty="0" err="1">
                <a:latin typeface="Times New Roman" panose="02020603050405020304" pitchFamily="18" charset="0"/>
                <a:cs typeface="Times New Roman" panose="02020603050405020304" pitchFamily="18" charset="0"/>
              </a:rPr>
              <a:t>dipyrromethane</a:t>
            </a:r>
            <a:r>
              <a:rPr lang="en-US" sz="3200" dirty="0">
                <a:latin typeface="Times New Roman" panose="02020603050405020304" pitchFamily="18" charset="0"/>
                <a:cs typeface="Times New Roman" panose="02020603050405020304" pitchFamily="18" charset="0"/>
              </a:rPr>
              <a:t> and aromatic aldehydes </a:t>
            </a:r>
            <a:r>
              <a:rPr lang="en-US" sz="3200" b="1" dirty="0">
                <a:latin typeface="Times New Roman" panose="02020603050405020304" pitchFamily="18" charset="0"/>
                <a:cs typeface="Times New Roman" panose="02020603050405020304" pitchFamily="18" charset="0"/>
              </a:rPr>
              <a:t>A-1</a:t>
            </a: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A-2</a:t>
            </a:r>
            <a:r>
              <a:rPr lang="en-US" sz="3200" dirty="0">
                <a:latin typeface="Times New Roman" panose="02020603050405020304" pitchFamily="18" charset="0"/>
                <a:cs typeface="Times New Roman" panose="02020603050405020304" pitchFamily="18" charset="0"/>
              </a:rPr>
              <a:t> were synthesized following literature reported conventional procedure [13], involved the synthesis of </a:t>
            </a:r>
            <a:r>
              <a:rPr lang="en-US" sz="3200" i="1" dirty="0">
                <a:latin typeface="Times New Roman" panose="02020603050405020304" pitchFamily="18" charset="0"/>
                <a:cs typeface="Times New Roman" panose="02020603050405020304" pitchFamily="18" charset="0"/>
              </a:rPr>
              <a:t>trans</a:t>
            </a:r>
            <a:r>
              <a:rPr lang="en-US" sz="3200" dirty="0">
                <a:latin typeface="Times New Roman" panose="02020603050405020304" pitchFamily="18" charset="0"/>
                <a:cs typeface="Times New Roman" panose="02020603050405020304" pitchFamily="18" charset="0"/>
              </a:rPr>
              <a:t>-A</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B</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-porphyrins via condensation of aryl aldehydes with </a:t>
            </a:r>
            <a:r>
              <a:rPr lang="en-US" sz="3200" dirty="0" err="1">
                <a:latin typeface="Times New Roman" panose="02020603050405020304" pitchFamily="18" charset="0"/>
                <a:cs typeface="Times New Roman" panose="02020603050405020304" pitchFamily="18" charset="0"/>
              </a:rPr>
              <a:t>meso</a:t>
            </a:r>
            <a:r>
              <a:rPr lang="en-US" sz="3200" dirty="0">
                <a:latin typeface="Times New Roman" panose="02020603050405020304" pitchFamily="18" charset="0"/>
                <a:cs typeface="Times New Roman" panose="02020603050405020304" pitchFamily="18" charset="0"/>
              </a:rPr>
              <a:t>-aryl </a:t>
            </a:r>
            <a:r>
              <a:rPr lang="en-US" sz="3200" dirty="0" err="1">
                <a:latin typeface="Times New Roman" panose="02020603050405020304" pitchFamily="18" charset="0"/>
                <a:cs typeface="Times New Roman" panose="02020603050405020304" pitchFamily="18" charset="0"/>
              </a:rPr>
              <a:t>dipyrromethane</a:t>
            </a:r>
            <a:r>
              <a:rPr lang="en-US" sz="3200" dirty="0">
                <a:latin typeface="Times New Roman" panose="02020603050405020304" pitchFamily="18" charset="0"/>
                <a:cs typeface="Times New Roman" panose="02020603050405020304" pitchFamily="18" charset="0"/>
              </a:rPr>
              <a:t> in the presence of </a:t>
            </a:r>
            <a:r>
              <a:rPr lang="en-US" sz="3200" dirty="0" err="1">
                <a:latin typeface="Times New Roman" panose="02020603050405020304" pitchFamily="18" charset="0"/>
                <a:cs typeface="Times New Roman" panose="02020603050405020304" pitchFamily="18" charset="0"/>
              </a:rPr>
              <a:t>trifluoroacetic</a:t>
            </a:r>
            <a:r>
              <a:rPr lang="en-US" sz="3200" dirty="0">
                <a:latin typeface="Times New Roman" panose="02020603050405020304" pitchFamily="18" charset="0"/>
                <a:cs typeface="Times New Roman" panose="02020603050405020304" pitchFamily="18" charset="0"/>
              </a:rPr>
              <a:t> acid (TFA) followed by treatment with 2,3-dichloro-5,6-dicyano-1,4-benzoquinone (DDQ) as an oxidizing agent. </a:t>
            </a:r>
            <a:endParaRPr lang="fr-FR"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Starting </a:t>
            </a:r>
            <a:r>
              <a:rPr lang="en-US" sz="3200" dirty="0" err="1">
                <a:latin typeface="Times New Roman" panose="02020603050405020304" pitchFamily="18" charset="0"/>
                <a:cs typeface="Times New Roman" panose="02020603050405020304" pitchFamily="18" charset="0"/>
              </a:rPr>
              <a:t>quinoline</a:t>
            </a:r>
            <a:r>
              <a:rPr lang="en-US" sz="3200" dirty="0">
                <a:latin typeface="Times New Roman" panose="02020603050405020304" pitchFamily="18" charset="0"/>
                <a:cs typeface="Times New Roman" panose="02020603050405020304" pitchFamily="18" charset="0"/>
              </a:rPr>
              <a:t> aldehydes was synthesized by </a:t>
            </a:r>
            <a:r>
              <a:rPr lang="en-US" sz="3200" dirty="0" err="1">
                <a:latin typeface="Times New Roman" panose="02020603050405020304" pitchFamily="18" charset="0"/>
                <a:cs typeface="Times New Roman" panose="02020603050405020304" pitchFamily="18" charset="0"/>
              </a:rPr>
              <a:t>Vilsmeier</a:t>
            </a:r>
            <a:r>
              <a:rPr lang="en-US" sz="3200" dirty="0">
                <a:latin typeface="Times New Roman" panose="02020603050405020304" pitchFamily="18" charset="0"/>
                <a:cs typeface="Times New Roman" panose="02020603050405020304" pitchFamily="18" charset="0"/>
              </a:rPr>
              <a:t>–Haack cyclization [14] and </a:t>
            </a:r>
            <a:r>
              <a:rPr lang="en-US" sz="3200" i="1" dirty="0" err="1">
                <a:latin typeface="Times New Roman" panose="02020603050405020304" pitchFamily="18" charset="0"/>
                <a:cs typeface="Times New Roman" panose="02020603050405020304" pitchFamily="18" charset="0"/>
              </a:rPr>
              <a:t>meso</a:t>
            </a:r>
            <a:r>
              <a:rPr lang="en-US" sz="3200" dirty="0" err="1">
                <a:latin typeface="Times New Roman" panose="02020603050405020304" pitchFamily="18" charset="0"/>
                <a:cs typeface="Times New Roman" panose="02020603050405020304" pitchFamily="18" charset="0"/>
              </a:rPr>
              <a:t>-dipyrromethane</a:t>
            </a:r>
            <a:r>
              <a:rPr lang="en-US" sz="3200" dirty="0">
                <a:latin typeface="Times New Roman" panose="02020603050405020304" pitchFamily="18" charset="0"/>
                <a:cs typeface="Times New Roman" panose="02020603050405020304" pitchFamily="18" charset="0"/>
              </a:rPr>
              <a:t> by modified procedure literature [15].</a:t>
            </a:r>
            <a:endParaRPr lang="fr-FR"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The reaction of aldehydes, with </a:t>
            </a:r>
            <a:r>
              <a:rPr lang="en-US" sz="3200" dirty="0" err="1">
                <a:latin typeface="Times New Roman" panose="02020603050405020304" pitchFamily="18" charset="0"/>
                <a:cs typeface="Times New Roman" panose="02020603050405020304" pitchFamily="18" charset="0"/>
              </a:rPr>
              <a:t>dipyrromethane</a:t>
            </a:r>
            <a:r>
              <a:rPr lang="en-US" sz="3200" dirty="0">
                <a:latin typeface="Times New Roman" panose="02020603050405020304" pitchFamily="18" charset="0"/>
                <a:cs typeface="Times New Roman" panose="02020603050405020304" pitchFamily="18" charset="0"/>
              </a:rPr>
              <a:t> gave rise to the corresponding porphyrin with a low yield of </a:t>
            </a:r>
            <a:r>
              <a:rPr lang="en-US" sz="3200" b="1" dirty="0">
                <a:latin typeface="Times New Roman" panose="02020603050405020304" pitchFamily="18" charset="0"/>
                <a:cs typeface="Times New Roman" panose="02020603050405020304" pitchFamily="18" charset="0"/>
              </a:rPr>
              <a:t>P-1</a:t>
            </a:r>
            <a:r>
              <a:rPr lang="en-US" sz="3200" dirty="0">
                <a:latin typeface="Times New Roman" panose="02020603050405020304" pitchFamily="18" charset="0"/>
                <a:cs typeface="Times New Roman" panose="02020603050405020304" pitchFamily="18" charset="0"/>
              </a:rPr>
              <a:t> and trace amount of </a:t>
            </a:r>
            <a:r>
              <a:rPr lang="en-US" sz="3200" b="1" dirty="0">
                <a:latin typeface="Times New Roman" panose="02020603050405020304" pitchFamily="18" charset="0"/>
                <a:cs typeface="Times New Roman" panose="02020603050405020304" pitchFamily="18" charset="0"/>
              </a:rPr>
              <a:t>P-2</a:t>
            </a:r>
            <a:r>
              <a:rPr lang="en-US" sz="3200" dirty="0">
                <a:latin typeface="Times New Roman" panose="02020603050405020304" pitchFamily="18" charset="0"/>
                <a:cs typeface="Times New Roman" panose="02020603050405020304" pitchFamily="18" charset="0"/>
              </a:rPr>
              <a:t>. Evaluation of reaction was followed by TLC and UV spectrophotometer. The desired A</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B</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-porphyrins, </a:t>
            </a:r>
            <a:r>
              <a:rPr lang="en-US" sz="3200" b="1" dirty="0">
                <a:latin typeface="Times New Roman" panose="02020603050405020304" pitchFamily="18" charset="0"/>
                <a:cs typeface="Times New Roman" panose="02020603050405020304" pitchFamily="18" charset="0"/>
              </a:rPr>
              <a:t>P-1</a:t>
            </a: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P-2</a:t>
            </a:r>
            <a:r>
              <a:rPr lang="en-US" sz="3200" dirty="0">
                <a:latin typeface="Times New Roman" panose="02020603050405020304" pitchFamily="18" charset="0"/>
                <a:cs typeface="Times New Roman" panose="02020603050405020304" pitchFamily="18" charset="0"/>
              </a:rPr>
              <a:t> were identified by </a:t>
            </a:r>
            <a:r>
              <a:rPr lang="en-US" sz="3200" baseline="30000" dirty="0">
                <a:latin typeface="Times New Roman" panose="02020603050405020304" pitchFamily="18" charset="0"/>
                <a:cs typeface="Times New Roman" panose="02020603050405020304" pitchFamily="18" charset="0"/>
              </a:rPr>
              <a:t>1</a:t>
            </a:r>
            <a:r>
              <a:rPr lang="en-US" sz="3200" dirty="0">
                <a:latin typeface="Times New Roman" panose="02020603050405020304" pitchFamily="18" charset="0"/>
                <a:cs typeface="Times New Roman" panose="02020603050405020304" pitchFamily="18" charset="0"/>
              </a:rPr>
              <a:t>H-NMR and mass spectroscopy.</a:t>
            </a:r>
            <a:endParaRPr lang="fr-FR" sz="3200" dirty="0">
              <a:latin typeface="Times New Roman" panose="02020603050405020304" pitchFamily="18" charset="0"/>
              <a:cs typeface="Times New Roman" panose="02020603050405020304" pitchFamily="18" charset="0"/>
            </a:endParaRPr>
          </a:p>
        </p:txBody>
      </p:sp>
      <p:sp>
        <p:nvSpPr>
          <p:cNvPr id="33" name="Rectangle 32"/>
          <p:cNvSpPr/>
          <p:nvPr/>
        </p:nvSpPr>
        <p:spPr>
          <a:xfrm>
            <a:off x="1315861" y="9281319"/>
            <a:ext cx="8407576" cy="89154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latin typeface="Times New Roman" panose="02020603050405020304" pitchFamily="18" charset="0"/>
                <a:cs typeface="Times New Roman" panose="02020603050405020304" pitchFamily="18" charset="0"/>
              </a:rPr>
              <a:t>Introduction</a:t>
            </a:r>
          </a:p>
        </p:txBody>
      </p:sp>
      <p:sp>
        <p:nvSpPr>
          <p:cNvPr id="13" name="Text Box 192"/>
          <p:cNvSpPr txBox="1">
            <a:spLocks noChangeArrowheads="1"/>
          </p:cNvSpPr>
          <p:nvPr/>
        </p:nvSpPr>
        <p:spPr bwMode="auto">
          <a:xfrm>
            <a:off x="1341437" y="22926077"/>
            <a:ext cx="8382000" cy="9215242"/>
          </a:xfrm>
          <a:prstGeom prst="rect">
            <a:avLst/>
          </a:prstGeom>
          <a:solidFill>
            <a:schemeClr val="bg1"/>
          </a:solidFill>
          <a:ln w="12700">
            <a:solidFill>
              <a:schemeClr val="accent1">
                <a:lumMod val="75000"/>
              </a:schemeClr>
            </a:solidFill>
          </a:ln>
          <a:effectLst/>
        </p:spPr>
        <p:txBody>
          <a:bodyPr wrap="square"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3200" dirty="0">
                <a:latin typeface="Times New Roman" panose="02020603050405020304" pitchFamily="18" charset="0"/>
                <a:cs typeface="Times New Roman" panose="02020603050405020304" pitchFamily="18" charset="0"/>
              </a:rPr>
              <a:t>Aldehyde (100 </a:t>
            </a:r>
            <a:r>
              <a:rPr lang="en-US" sz="3200" dirty="0" err="1">
                <a:latin typeface="Times New Roman" panose="02020603050405020304" pitchFamily="18" charset="0"/>
                <a:cs typeface="Times New Roman" panose="02020603050405020304" pitchFamily="18" charset="0"/>
              </a:rPr>
              <a:t>mmol</a:t>
            </a:r>
            <a:r>
              <a:rPr lang="en-US" sz="3200" dirty="0">
                <a:latin typeface="Times New Roman" panose="02020603050405020304" pitchFamily="18" charset="0"/>
                <a:cs typeface="Times New Roman" panose="02020603050405020304" pitchFamily="18" charset="0"/>
              </a:rPr>
              <a:t>) and </a:t>
            </a:r>
            <a:r>
              <a:rPr lang="en-US" sz="3200" dirty="0" err="1">
                <a:latin typeface="Times New Roman" panose="02020603050405020304" pitchFamily="18" charset="0"/>
                <a:cs typeface="Times New Roman" panose="02020603050405020304" pitchFamily="18" charset="0"/>
              </a:rPr>
              <a:t>dipyrromethane</a:t>
            </a:r>
            <a:r>
              <a:rPr lang="en-US" sz="3200" dirty="0">
                <a:latin typeface="Times New Roman" panose="02020603050405020304" pitchFamily="18" charset="0"/>
                <a:cs typeface="Times New Roman" panose="02020603050405020304" pitchFamily="18" charset="0"/>
              </a:rPr>
              <a:t> (200 </a:t>
            </a:r>
            <a:r>
              <a:rPr lang="en-US" sz="3200" dirty="0" err="1">
                <a:latin typeface="Times New Roman" panose="02020603050405020304" pitchFamily="18" charset="0"/>
                <a:cs typeface="Times New Roman" panose="02020603050405020304" pitchFamily="18" charset="0"/>
              </a:rPr>
              <a:t>mmol</a:t>
            </a:r>
            <a:r>
              <a:rPr lang="en-US" sz="3200" dirty="0">
                <a:latin typeface="Times New Roman" panose="02020603050405020304" pitchFamily="18" charset="0"/>
                <a:cs typeface="Times New Roman" panose="02020603050405020304" pitchFamily="18" charset="0"/>
              </a:rPr>
              <a:t>) were dissolved in DCM (40 mL) and stirred for 2 mins followed by addition of </a:t>
            </a:r>
            <a:r>
              <a:rPr lang="en-US" sz="3200" dirty="0" err="1">
                <a:latin typeface="Times New Roman" panose="02020603050405020304" pitchFamily="18" charset="0"/>
                <a:cs typeface="Times New Roman" panose="02020603050405020304" pitchFamily="18" charset="0"/>
              </a:rPr>
              <a:t>trifluoroacetic</a:t>
            </a:r>
            <a:r>
              <a:rPr lang="en-US" sz="3200" dirty="0">
                <a:latin typeface="Times New Roman" panose="02020603050405020304" pitchFamily="18" charset="0"/>
                <a:cs typeface="Times New Roman" panose="02020603050405020304" pitchFamily="18" charset="0"/>
              </a:rPr>
              <a:t> acid (5 </a:t>
            </a:r>
            <a:r>
              <a:rPr lang="fr-FR" sz="3200" i="1" dirty="0">
                <a:latin typeface="Times New Roman" panose="02020603050405020304" pitchFamily="18" charset="0"/>
                <a:cs typeface="Times New Roman" panose="02020603050405020304" pitchFamily="18" charset="0"/>
              </a:rPr>
              <a:t>μ</a:t>
            </a:r>
            <a:r>
              <a:rPr lang="en-US" sz="3200" dirty="0">
                <a:latin typeface="Times New Roman" panose="02020603050405020304" pitchFamily="18" charset="0"/>
                <a:cs typeface="Times New Roman" panose="02020603050405020304" pitchFamily="18" charset="0"/>
              </a:rPr>
              <a:t>L). The reaction mixture was stirred under nitrogen atmosphere for 4 </a:t>
            </a:r>
            <a:r>
              <a:rPr lang="en-US" sz="3200" dirty="0" err="1">
                <a:latin typeface="Times New Roman" panose="02020603050405020304" pitchFamily="18" charset="0"/>
                <a:cs typeface="Times New Roman" panose="02020603050405020304" pitchFamily="18" charset="0"/>
              </a:rPr>
              <a:t>hrs</a:t>
            </a:r>
            <a:r>
              <a:rPr lang="en-US" sz="3200" dirty="0">
                <a:latin typeface="Times New Roman" panose="02020603050405020304" pitchFamily="18" charset="0"/>
                <a:cs typeface="Times New Roman" panose="02020603050405020304" pitchFamily="18" charset="0"/>
              </a:rPr>
              <a:t> at room temperature in dark. After that 2,3- dichloro-5,6-dicyano-1,4-benzoquinone (DDQ, 300 </a:t>
            </a:r>
            <a:r>
              <a:rPr lang="en-US" sz="3200" dirty="0" err="1">
                <a:latin typeface="Times New Roman" panose="02020603050405020304" pitchFamily="18" charset="0"/>
                <a:cs typeface="Times New Roman" panose="02020603050405020304" pitchFamily="18" charset="0"/>
              </a:rPr>
              <a:t>mmol</a:t>
            </a:r>
            <a:r>
              <a:rPr lang="en-US" sz="3200" dirty="0">
                <a:latin typeface="Times New Roman" panose="02020603050405020304" pitchFamily="18" charset="0"/>
                <a:cs typeface="Times New Roman" panose="02020603050405020304" pitchFamily="18" charset="0"/>
              </a:rPr>
              <a:t>) was added and reaction mixture was stirred for another 3 </a:t>
            </a:r>
            <a:r>
              <a:rPr lang="en-US" sz="3200" dirty="0" smtClean="0">
                <a:latin typeface="Times New Roman" panose="02020603050405020304" pitchFamily="18" charset="0"/>
                <a:cs typeface="Times New Roman" panose="02020603050405020304" pitchFamily="18" charset="0"/>
              </a:rPr>
              <a:t>hours </a:t>
            </a:r>
            <a:r>
              <a:rPr lang="en-US" sz="3200" dirty="0">
                <a:latin typeface="Times New Roman" panose="02020603050405020304" pitchFamily="18" charset="0"/>
                <a:cs typeface="Times New Roman" panose="02020603050405020304" pitchFamily="18" charset="0"/>
              </a:rPr>
              <a:t>under air. Formation of the desired porphyrin was identified by Observation of </a:t>
            </a:r>
            <a:r>
              <a:rPr lang="en-US" sz="3200" dirty="0" smtClean="0">
                <a:latin typeface="Times New Roman" panose="02020603050405020304" pitchFamily="18" charset="0"/>
                <a:cs typeface="Times New Roman" panose="02020603050405020304" pitchFamily="18" charset="0"/>
              </a:rPr>
              <a:t>brown color </a:t>
            </a:r>
            <a:r>
              <a:rPr lang="en-US" sz="3200" dirty="0">
                <a:latin typeface="Times New Roman" panose="02020603050405020304" pitchFamily="18" charset="0"/>
                <a:cs typeface="Times New Roman" panose="02020603050405020304" pitchFamily="18" charset="0"/>
              </a:rPr>
              <a:t>spot on TLC (in 30% DCM/hexane). The crude reaction mixture was subjected to silica gel column to filter off excess DDQ and other oligomeric products using 100% DCM. Further purification was carried out with a neutral alumina column chromatography and the desired porphyrins (</a:t>
            </a:r>
            <a:r>
              <a:rPr lang="en-US" sz="3200" b="1" dirty="0">
                <a:latin typeface="Times New Roman" panose="02020603050405020304" pitchFamily="18" charset="0"/>
                <a:cs typeface="Times New Roman" panose="02020603050405020304" pitchFamily="18" charset="0"/>
              </a:rPr>
              <a:t>P-1, P-2</a:t>
            </a:r>
            <a:r>
              <a:rPr lang="en-US" sz="3200" dirty="0">
                <a:latin typeface="Times New Roman" panose="02020603050405020304" pitchFamily="18" charset="0"/>
                <a:cs typeface="Times New Roman" panose="02020603050405020304" pitchFamily="18" charset="0"/>
              </a:rPr>
              <a:t>) were eluted with 20–30% DCM/hexane</a:t>
            </a:r>
            <a:r>
              <a:rPr lang="en-US" sz="2800" dirty="0">
                <a:latin typeface="Times New Roman" panose="02020603050405020304" pitchFamily="18" charset="0"/>
                <a:cs typeface="Times New Roman" panose="02020603050405020304" pitchFamily="18" charset="0"/>
              </a:rPr>
              <a:t>.</a:t>
            </a:r>
            <a:endParaRPr lang="en-US" sz="2700" dirty="0">
              <a:latin typeface="Times New Roman" panose="02020603050405020304" pitchFamily="18" charset="0"/>
              <a:cs typeface="Times New Roman" panose="02020603050405020304" pitchFamily="18" charset="0"/>
            </a:endParaRPr>
          </a:p>
        </p:txBody>
      </p:sp>
      <p:sp>
        <p:nvSpPr>
          <p:cNvPr id="34" name="Rectangle 33"/>
          <p:cNvSpPr/>
          <p:nvPr/>
        </p:nvSpPr>
        <p:spPr>
          <a:xfrm>
            <a:off x="1341437" y="22034530"/>
            <a:ext cx="8381999" cy="89154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latin typeface="Times New Roman" panose="02020603050405020304" pitchFamily="18" charset="0"/>
                <a:cs typeface="Times New Roman" panose="02020603050405020304" pitchFamily="18" charset="0"/>
              </a:rPr>
              <a:t>Methods and Materials</a:t>
            </a:r>
          </a:p>
        </p:txBody>
      </p:sp>
      <p:sp>
        <p:nvSpPr>
          <p:cNvPr id="14" name="Text Box 193"/>
          <p:cNvSpPr txBox="1">
            <a:spLocks noChangeArrowheads="1"/>
          </p:cNvSpPr>
          <p:nvPr/>
        </p:nvSpPr>
        <p:spPr bwMode="auto">
          <a:xfrm>
            <a:off x="5854685" y="35513858"/>
            <a:ext cx="18549334" cy="1828605"/>
          </a:xfrm>
          <a:prstGeom prst="rect">
            <a:avLst/>
          </a:prstGeom>
          <a:solidFill>
            <a:schemeClr val="bg1"/>
          </a:solidFill>
          <a:ln w="12700">
            <a:solidFill>
              <a:schemeClr val="accent1">
                <a:lumMod val="75000"/>
              </a:schemeClr>
            </a:solidFill>
          </a:ln>
          <a:effectLst/>
        </p:spPr>
        <p:txBody>
          <a:bodyPr wrap="square"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a:r>
              <a:rPr lang="en-US" sz="3200" dirty="0">
                <a:latin typeface="Times New Roman" panose="02020603050405020304" pitchFamily="18" charset="0"/>
                <a:cs typeface="Times New Roman" panose="02020603050405020304" pitchFamily="18" charset="0"/>
              </a:rPr>
              <a:t>In summary, we report the synthesis of </a:t>
            </a:r>
            <a:r>
              <a:rPr lang="en-US" sz="3200" i="1" dirty="0">
                <a:latin typeface="Times New Roman" panose="02020603050405020304" pitchFamily="18" charset="0"/>
                <a:cs typeface="Times New Roman" panose="02020603050405020304" pitchFamily="18" charset="0"/>
              </a:rPr>
              <a:t>trans</a:t>
            </a:r>
            <a:r>
              <a:rPr lang="en-US" sz="3200" dirty="0">
                <a:latin typeface="Times New Roman" panose="02020603050405020304" pitchFamily="18" charset="0"/>
                <a:cs typeface="Times New Roman" panose="02020603050405020304" pitchFamily="18" charset="0"/>
              </a:rPr>
              <a:t>-A</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B</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porphyrins can be effectively synthesized from </a:t>
            </a:r>
            <a:r>
              <a:rPr lang="en-US" sz="3200" dirty="0" err="1">
                <a:latin typeface="Times New Roman" panose="02020603050405020304" pitchFamily="18" charset="0"/>
                <a:cs typeface="Times New Roman" panose="02020603050405020304" pitchFamily="18" charset="0"/>
              </a:rPr>
              <a:t>dipyrromethanes</a:t>
            </a:r>
            <a:r>
              <a:rPr lang="en-US" sz="3200" dirty="0">
                <a:latin typeface="Times New Roman" panose="02020603050405020304" pitchFamily="18" charset="0"/>
                <a:cs typeface="Times New Roman" panose="02020603050405020304" pitchFamily="18" charset="0"/>
              </a:rPr>
              <a:t> and </a:t>
            </a:r>
            <a:r>
              <a:rPr lang="en-US" sz="3200" dirty="0" err="1">
                <a:latin typeface="Times New Roman" panose="02020603050405020304" pitchFamily="18" charset="0"/>
                <a:cs typeface="Times New Roman" panose="02020603050405020304" pitchFamily="18" charset="0"/>
              </a:rPr>
              <a:t>quinoline</a:t>
            </a:r>
            <a:r>
              <a:rPr lang="en-US" sz="3200" dirty="0">
                <a:latin typeface="Times New Roman" panose="02020603050405020304" pitchFamily="18" charset="0"/>
                <a:cs typeface="Times New Roman" panose="02020603050405020304" pitchFamily="18" charset="0"/>
              </a:rPr>
              <a:t> aldehyde derivatives. Usually, the low yield of this reaction is being studied in order to improve it, as well as the use of other type of aldehydes is being carried out.</a:t>
            </a:r>
            <a:endParaRPr lang="fr-FR" sz="3200" dirty="0">
              <a:latin typeface="Times New Roman" panose="02020603050405020304" pitchFamily="18" charset="0"/>
              <a:cs typeface="Times New Roman" panose="02020603050405020304" pitchFamily="18" charset="0"/>
            </a:endParaRPr>
          </a:p>
        </p:txBody>
      </p:sp>
      <p:sp>
        <p:nvSpPr>
          <p:cNvPr id="36" name="Rectangle 35"/>
          <p:cNvSpPr/>
          <p:nvPr/>
        </p:nvSpPr>
        <p:spPr>
          <a:xfrm>
            <a:off x="5854685" y="34605710"/>
            <a:ext cx="18549334" cy="89154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smtClean="0">
                <a:solidFill>
                  <a:schemeClr val="accent3">
                    <a:lumMod val="20000"/>
                    <a:lumOff val="80000"/>
                  </a:schemeClr>
                </a:solidFill>
                <a:latin typeface="Times New Roman" panose="02020603050405020304" pitchFamily="18" charset="0"/>
                <a:cs typeface="Times New Roman" panose="02020603050405020304" pitchFamily="18" charset="0"/>
              </a:rPr>
              <a:t>Conclusion</a:t>
            </a:r>
            <a:endParaRPr lang="en-US" sz="5400" b="1" dirty="0">
              <a:solidFill>
                <a:schemeClr val="accent3">
                  <a:lumMod val="20000"/>
                  <a:lumOff val="80000"/>
                </a:schemeClr>
              </a:solidFill>
              <a:latin typeface="Times New Roman" panose="02020603050405020304" pitchFamily="18" charset="0"/>
              <a:cs typeface="Times New Roman" panose="02020603050405020304" pitchFamily="18" charset="0"/>
            </a:endParaRPr>
          </a:p>
        </p:txBody>
      </p:sp>
      <p:sp>
        <p:nvSpPr>
          <p:cNvPr id="11" name="Text Box 190"/>
          <p:cNvSpPr txBox="1">
            <a:spLocks noChangeArrowheads="1"/>
          </p:cNvSpPr>
          <p:nvPr/>
        </p:nvSpPr>
        <p:spPr bwMode="auto">
          <a:xfrm>
            <a:off x="1315861" y="10172866"/>
            <a:ext cx="8407576" cy="11015735"/>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3300" dirty="0">
                <a:latin typeface="Times New Roman" panose="02020603050405020304" pitchFamily="18" charset="0"/>
                <a:cs typeface="Times New Roman" panose="02020603050405020304" pitchFamily="18" charset="0"/>
              </a:rPr>
              <a:t>The porphyrin core has been a fascinating heterocyclic organic macrocycle as an interesting building unit for the design of new supramolecular assemblies and coordination polymers [1]. The extremely remarkable properties of highly conjugated macrocycles have led to their unique roles in diverse fields ranging from </a:t>
            </a:r>
            <a:r>
              <a:rPr lang="en-US" sz="3300" dirty="0" err="1">
                <a:latin typeface="Times New Roman" panose="02020603050405020304" pitchFamily="18" charset="0"/>
                <a:cs typeface="Times New Roman" panose="02020603050405020304" pitchFamily="18" charset="0"/>
              </a:rPr>
              <a:t>photomedicines</a:t>
            </a:r>
            <a:r>
              <a:rPr lang="en-US" sz="3300" dirty="0">
                <a:latin typeface="Times New Roman" panose="02020603050405020304" pitchFamily="18" charset="0"/>
                <a:cs typeface="Times New Roman" panose="02020603050405020304" pitchFamily="18" charset="0"/>
              </a:rPr>
              <a:t> [2] to dye sensitized solar cells that are well addressed in recent reviews [3-5]. Substituted nitrogen heterocyclic porphyrins are of particular interest [6]. As they provide sites for metal coordination, hydrogen bonding, alkylation and modulating electronic properties [7]. Several </a:t>
            </a:r>
            <a:r>
              <a:rPr lang="en-US" sz="3300" dirty="0" err="1">
                <a:latin typeface="Times New Roman" panose="02020603050405020304" pitchFamily="18" charset="0"/>
                <a:cs typeface="Times New Roman" panose="02020603050405020304" pitchFamily="18" charset="0"/>
              </a:rPr>
              <a:t>quinoline</a:t>
            </a:r>
            <a:r>
              <a:rPr lang="en-US" sz="3300" dirty="0">
                <a:latin typeface="Times New Roman" panose="02020603050405020304" pitchFamily="18" charset="0"/>
                <a:cs typeface="Times New Roman" panose="02020603050405020304" pitchFamily="18" charset="0"/>
              </a:rPr>
              <a:t> derivatives have been found to possess useful biological activities such as bactericidal [8], antitumor [9], antimalarial [10], </a:t>
            </a:r>
            <a:r>
              <a:rPr lang="en-US" sz="3300" dirty="0" err="1">
                <a:latin typeface="Times New Roman" panose="02020603050405020304" pitchFamily="18" charset="0"/>
                <a:cs typeface="Times New Roman" panose="02020603050405020304" pitchFamily="18" charset="0"/>
              </a:rPr>
              <a:t>antinflamatory</a:t>
            </a:r>
            <a:r>
              <a:rPr lang="en-US" sz="3300" dirty="0">
                <a:latin typeface="Times New Roman" panose="02020603050405020304" pitchFamily="18" charset="0"/>
                <a:cs typeface="Times New Roman" panose="02020603050405020304" pitchFamily="18" charset="0"/>
              </a:rPr>
              <a:t> [11]. The benzo and hetero fused </a:t>
            </a:r>
            <a:r>
              <a:rPr lang="en-US" sz="3300" dirty="0" err="1">
                <a:latin typeface="Times New Roman" panose="02020603050405020304" pitchFamily="18" charset="0"/>
                <a:cs typeface="Times New Roman" panose="02020603050405020304" pitchFamily="18" charset="0"/>
              </a:rPr>
              <a:t>quinolines</a:t>
            </a:r>
            <a:r>
              <a:rPr lang="en-US" sz="3300" dirty="0">
                <a:latin typeface="Times New Roman" panose="02020603050405020304" pitchFamily="18" charset="0"/>
                <a:cs typeface="Times New Roman" panose="02020603050405020304" pitchFamily="18" charset="0"/>
              </a:rPr>
              <a:t> are known to bind to DNA topoisomerase and display cytotoxic and antitumor activities [12]. </a:t>
            </a:r>
            <a:endParaRPr lang="en-US" sz="3300" dirty="0">
              <a:latin typeface="Times New Roman" panose="02020603050405020304" pitchFamily="18" charset="0"/>
              <a:cs typeface="Times New Roman" panose="02020603050405020304" pitchFamily="18" charset="0"/>
            </a:endParaRPr>
          </a:p>
        </p:txBody>
      </p:sp>
      <p:sp>
        <p:nvSpPr>
          <p:cNvPr id="45" name="Rectangle 44"/>
          <p:cNvSpPr/>
          <p:nvPr/>
        </p:nvSpPr>
        <p:spPr>
          <a:xfrm>
            <a:off x="10637838" y="9281319"/>
            <a:ext cx="9372599" cy="89154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latin typeface="Times New Roman" panose="02020603050405020304" pitchFamily="18" charset="0"/>
                <a:cs typeface="Times New Roman" panose="02020603050405020304" pitchFamily="18" charset="0"/>
              </a:rPr>
              <a:t>Results and </a:t>
            </a:r>
            <a:r>
              <a:rPr lang="en-US" sz="5400" b="1" dirty="0" smtClean="0">
                <a:solidFill>
                  <a:schemeClr val="accent3">
                    <a:lumMod val="20000"/>
                    <a:lumOff val="80000"/>
                  </a:schemeClr>
                </a:solidFill>
                <a:latin typeface="Times New Roman" panose="02020603050405020304" pitchFamily="18" charset="0"/>
                <a:cs typeface="Times New Roman" panose="02020603050405020304" pitchFamily="18" charset="0"/>
              </a:rPr>
              <a:t>Discussion</a:t>
            </a:r>
            <a:endParaRPr lang="en-US" sz="5400" b="1" dirty="0">
              <a:solidFill>
                <a:schemeClr val="accent3">
                  <a:lumMod val="20000"/>
                  <a:lumOff val="80000"/>
                </a:schemeClr>
              </a:solidFill>
              <a:latin typeface="Times New Roman" panose="02020603050405020304" pitchFamily="18" charset="0"/>
              <a:cs typeface="Times New Roman" panose="02020603050405020304" pitchFamily="18" charset="0"/>
            </a:endParaRPr>
          </a:p>
        </p:txBody>
      </p:sp>
      <p:sp>
        <p:nvSpPr>
          <p:cNvPr id="37" name="Text Box 180"/>
          <p:cNvSpPr txBox="1">
            <a:spLocks noChangeArrowheads="1"/>
          </p:cNvSpPr>
          <p:nvPr/>
        </p:nvSpPr>
        <p:spPr bwMode="auto">
          <a:xfrm>
            <a:off x="12207880" y="31988968"/>
            <a:ext cx="7123054" cy="45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a:latin typeface="Times New Roman" panose="02020603050405020304" pitchFamily="18" charset="0"/>
                <a:cs typeface="Times New Roman" panose="02020603050405020304" pitchFamily="18" charset="0"/>
              </a:rPr>
              <a:t>Scheme 1</a:t>
            </a:r>
            <a:r>
              <a:rPr lang="en-US" sz="2400" dirty="0">
                <a:latin typeface="Times New Roman" panose="02020603050405020304" pitchFamily="18" charset="0"/>
                <a:cs typeface="Times New Roman" panose="02020603050405020304" pitchFamily="18" charset="0"/>
              </a:rPr>
              <a:t>. Formation of </a:t>
            </a:r>
            <a:r>
              <a:rPr lang="en-US" sz="2400" i="1" dirty="0">
                <a:latin typeface="Times New Roman" panose="02020603050405020304" pitchFamily="18" charset="0"/>
                <a:cs typeface="Times New Roman" panose="02020603050405020304" pitchFamily="18" charset="0"/>
              </a:rPr>
              <a:t>trans</a:t>
            </a:r>
            <a:r>
              <a:rPr lang="en-US" sz="2400" dirty="0">
                <a:latin typeface="Times New Roman" panose="02020603050405020304" pitchFamily="18" charset="0"/>
                <a:cs typeface="Times New Roman" panose="02020603050405020304" pitchFamily="18" charset="0"/>
              </a:rPr>
              <a:t>-A</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B</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porphyrins</a:t>
            </a:r>
            <a:r>
              <a:rPr lang="en-US" sz="2400"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P-1, P-2</a:t>
            </a:r>
            <a:endParaRPr lang="en-US" sz="2400" dirty="0">
              <a:latin typeface="Times New Roman" panose="02020603050405020304" pitchFamily="18" charset="0"/>
              <a:cs typeface="Times New Roman" panose="02020603050405020304" pitchFamily="18" charset="0"/>
            </a:endParaRPr>
          </a:p>
        </p:txBody>
      </p:sp>
      <p:sp>
        <p:nvSpPr>
          <p:cNvPr id="2" name="Rectangle 2"/>
          <p:cNvSpPr>
            <a:spLocks noChangeArrowheads="1"/>
          </p:cNvSpPr>
          <p:nvPr/>
        </p:nvSpPr>
        <p:spPr bwMode="auto">
          <a:xfrm>
            <a:off x="0" y="1513033"/>
            <a:ext cx="184731" cy="13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latin typeface="Times New Roman" panose="02020603050405020304" pitchFamily="18" charset="0"/>
              <a:cs typeface="Times New Roman" panose="02020603050405020304" pitchFamily="18" charset="0"/>
            </a:endParaRPr>
          </a:p>
        </p:txBody>
      </p:sp>
      <p:graphicFrame>
        <p:nvGraphicFramePr>
          <p:cNvPr id="6" name="Objet 5"/>
          <p:cNvGraphicFramePr>
            <a:graphicFrameLocks noChangeAspect="1"/>
          </p:cNvGraphicFramePr>
          <p:nvPr>
            <p:extLst>
              <p:ext uri="{D42A27DB-BD31-4B8C-83A1-F6EECF244321}">
                <p14:modId xmlns:p14="http://schemas.microsoft.com/office/powerpoint/2010/main" val="3520475"/>
              </p:ext>
            </p:extLst>
          </p:nvPr>
        </p:nvGraphicFramePr>
        <p:xfrm>
          <a:off x="10519252" y="22235319"/>
          <a:ext cx="9220200" cy="9838117"/>
        </p:xfrm>
        <a:graphic>
          <a:graphicData uri="http://schemas.openxmlformats.org/presentationml/2006/ole">
            <mc:AlternateContent xmlns:mc="http://schemas.openxmlformats.org/markup-compatibility/2006">
              <mc:Choice xmlns:v="urn:schemas-microsoft-com:vml" Requires="v">
                <p:oleObj spid="_x0000_s1042" name="CS ChemDraw Drawing" r:id="rId3" imgW="6638047" imgH="7627368" progId="ChemDraw.Document.6.0">
                  <p:embed/>
                </p:oleObj>
              </mc:Choice>
              <mc:Fallback>
                <p:oleObj name="CS ChemDraw Drawing" r:id="rId3" imgW="6638047" imgH="7627368"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19252" y="22235319"/>
                        <a:ext cx="9220200" cy="9838117"/>
                      </a:xfrm>
                      <a:prstGeom prst="rect">
                        <a:avLst/>
                      </a:prstGeom>
                      <a:noFill/>
                    </p:spPr>
                  </p:pic>
                </p:oleObj>
              </mc:Fallback>
            </mc:AlternateContent>
          </a:graphicData>
        </a:graphic>
      </p:graphicFrame>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086637" y="11552306"/>
            <a:ext cx="9296399" cy="6873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344437" y="1513033"/>
            <a:ext cx="4779434" cy="23897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descr="C:\Users\Ramzi\Downloads\QPP01-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0311646" y="23530719"/>
            <a:ext cx="8846382" cy="6251847"/>
          </a:xfrm>
          <a:prstGeom prst="rect">
            <a:avLst/>
          </a:prstGeom>
          <a:noFill/>
          <a:extLst>
            <a:ext uri="{909E8E84-426E-40DD-AFC4-6F175D3DCCD1}">
              <a14:hiddenFill xmlns:a14="http://schemas.microsoft.com/office/drawing/2010/main">
                <a:solidFill>
                  <a:srgbClr val="FFFFFF"/>
                </a:solidFill>
              </a14:hiddenFill>
            </a:ext>
          </a:extLst>
        </p:spPr>
      </p:pic>
      <p:sp>
        <p:nvSpPr>
          <p:cNvPr id="39" name="Text Box 180"/>
          <p:cNvSpPr txBox="1">
            <a:spLocks noChangeArrowheads="1"/>
          </p:cNvSpPr>
          <p:nvPr/>
        </p:nvSpPr>
        <p:spPr bwMode="auto">
          <a:xfrm>
            <a:off x="22144037" y="18272919"/>
            <a:ext cx="5544929" cy="45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r>
              <a:rPr lang="en-US" sz="2400" b="1" dirty="0">
                <a:latin typeface="Times New Roman" panose="02020603050405020304" pitchFamily="18" charset="0"/>
                <a:cs typeface="Times New Roman" panose="02020603050405020304" pitchFamily="18" charset="0"/>
              </a:rPr>
              <a:t>Figure 1.</a:t>
            </a:r>
            <a:r>
              <a:rPr lang="en-US" sz="2400" dirty="0">
                <a:latin typeface="Times New Roman" panose="02020603050405020304" pitchFamily="18" charset="0"/>
                <a:cs typeface="Times New Roman" panose="02020603050405020304" pitchFamily="18" charset="0"/>
              </a:rPr>
              <a:t> </a:t>
            </a:r>
            <a:r>
              <a:rPr lang="en-US" sz="2400" baseline="30000" dirty="0" smtClean="0">
                <a:latin typeface="Times New Roman" panose="02020603050405020304" pitchFamily="18" charset="0"/>
                <a:cs typeface="Times New Roman" panose="02020603050405020304" pitchFamily="18" charset="0"/>
              </a:rPr>
              <a:t>1</a:t>
            </a:r>
            <a:r>
              <a:rPr lang="en-US" sz="2400" dirty="0" smtClean="0">
                <a:latin typeface="Times New Roman" panose="02020603050405020304" pitchFamily="18" charset="0"/>
                <a:cs typeface="Times New Roman" panose="02020603050405020304" pitchFamily="18" charset="0"/>
              </a:rPr>
              <a:t>HNMR </a:t>
            </a:r>
            <a:r>
              <a:rPr lang="en-US" sz="2400" dirty="0">
                <a:latin typeface="Times New Roman" panose="02020603050405020304" pitchFamily="18" charset="0"/>
                <a:cs typeface="Times New Roman" panose="02020603050405020304" pitchFamily="18" charset="0"/>
              </a:rPr>
              <a:t>spectra of porphyrin </a:t>
            </a:r>
            <a:r>
              <a:rPr lang="en-US" sz="2400" b="1" dirty="0">
                <a:latin typeface="Times New Roman" panose="02020603050405020304" pitchFamily="18" charset="0"/>
                <a:cs typeface="Times New Roman" panose="02020603050405020304" pitchFamily="18" charset="0"/>
              </a:rPr>
              <a:t>P-1</a:t>
            </a:r>
            <a:endParaRPr lang="fr-FR" sz="2400" dirty="0">
              <a:latin typeface="Times New Roman" panose="02020603050405020304" pitchFamily="18" charset="0"/>
              <a:cs typeface="Times New Roman" panose="02020603050405020304" pitchFamily="18" charset="0"/>
            </a:endParaRPr>
          </a:p>
        </p:txBody>
      </p:sp>
      <p:sp>
        <p:nvSpPr>
          <p:cNvPr id="40" name="Text Box 180"/>
          <p:cNvSpPr txBox="1">
            <a:spLocks noChangeArrowheads="1"/>
          </p:cNvSpPr>
          <p:nvPr/>
        </p:nvSpPr>
        <p:spPr bwMode="auto">
          <a:xfrm>
            <a:off x="22695524" y="29553990"/>
            <a:ext cx="4280159" cy="45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a:latin typeface="Times New Roman" panose="02020603050405020304" pitchFamily="18" charset="0"/>
                <a:cs typeface="Times New Roman" panose="02020603050405020304" pitchFamily="18" charset="0"/>
              </a:rPr>
              <a:t>Figure 2.</a:t>
            </a:r>
            <a:r>
              <a:rPr lang="en-US" sz="2400" dirty="0">
                <a:latin typeface="Times New Roman" panose="02020603050405020304" pitchFamily="18" charset="0"/>
                <a:cs typeface="Times New Roman" panose="02020603050405020304" pitchFamily="18" charset="0"/>
              </a:rPr>
              <a:t> Mass spectroscopy </a:t>
            </a:r>
            <a:r>
              <a:rPr lang="en-US" sz="2400" b="1" dirty="0">
                <a:latin typeface="Times New Roman" panose="02020603050405020304" pitchFamily="18" charset="0"/>
                <a:cs typeface="Times New Roman" panose="02020603050405020304" pitchFamily="18" charset="0"/>
              </a:rPr>
              <a:t>P-2</a:t>
            </a:r>
            <a:endParaRPr lang="en-US" sz="2400" b="1" dirty="0">
              <a:latin typeface="Times New Roman" panose="02020603050405020304" pitchFamily="18" charset="0"/>
              <a:cs typeface="Times New Roman" panose="02020603050405020304" pitchFamily="18" charset="0"/>
            </a:endParaRPr>
          </a:p>
        </p:txBody>
      </p:sp>
      <p:pic>
        <p:nvPicPr>
          <p:cNvPr id="41" name="Image 40" descr="Université Frères Mentouri Constantine 1 (@UfmConstantine1) | Twitter"/>
          <p:cNvPicPr/>
          <p:nvPr/>
        </p:nvPicPr>
        <p:blipFill>
          <a:blip r:embed="rId8"/>
          <a:srcRect/>
          <a:stretch>
            <a:fillRect/>
          </a:stretch>
        </p:blipFill>
        <p:spPr bwMode="auto">
          <a:xfrm>
            <a:off x="-30163" y="1280319"/>
            <a:ext cx="2593164" cy="2537725"/>
          </a:xfrm>
          <a:prstGeom prst="rect">
            <a:avLst/>
          </a:prstGeom>
          <a:noFill/>
          <a:ln w="9525">
            <a:noFill/>
            <a:miter lim="800000"/>
            <a:headEnd/>
            <a:tailEnd/>
          </a:ln>
        </p:spPr>
      </p:pic>
    </p:spTree>
    <p:extLst>
      <p:ext uri="{BB962C8B-B14F-4D97-AF65-F5344CB8AC3E}">
        <p14:creationId xmlns:p14="http://schemas.microsoft.com/office/powerpoint/2010/main" val="2251251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2640</TotalTime>
  <Words>1241</Words>
  <Application>Microsoft Office PowerPoint</Application>
  <PresentationFormat>Personnalisé</PresentationFormat>
  <Paragraphs>37</Paragraphs>
  <Slides>1</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vt:i4>
      </vt:variant>
    </vt:vector>
  </HeadingPairs>
  <TitlesOfParts>
    <vt:vector size="3" baseType="lpstr">
      <vt:lpstr>Office Theme</vt:lpstr>
      <vt:lpstr>CS ChemDraw Drawing</vt:lpstr>
      <vt:lpstr>Présentation PowerPoint</vt:lpstr>
    </vt:vector>
  </TitlesOfParts>
  <Company>Genigraphics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A0/A1</dc:title>
  <dc:creator>Jay Larson</dc:creator>
  <dc:description>Quality poster printing
www.genigraphics.com
1-800-790-4001</dc:description>
  <cp:lastModifiedBy>Ramzi</cp:lastModifiedBy>
  <cp:revision>73</cp:revision>
  <cp:lastPrinted>2013-02-12T02:21:55Z</cp:lastPrinted>
  <dcterms:created xsi:type="dcterms:W3CDTF">2013-02-10T21:14:48Z</dcterms:created>
  <dcterms:modified xsi:type="dcterms:W3CDTF">2020-11-16T12:04:15Z</dcterms:modified>
</cp:coreProperties>
</file>