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28"/>
  </p:notesMasterIdLst>
  <p:handoutMasterIdLst>
    <p:handoutMasterId r:id="rId29"/>
  </p:handoutMasterIdLst>
  <p:sldIdLst>
    <p:sldId id="256" r:id="rId3"/>
    <p:sldId id="283" r:id="rId4"/>
    <p:sldId id="258" r:id="rId5"/>
    <p:sldId id="259" r:id="rId6"/>
    <p:sldId id="268" r:id="rId7"/>
    <p:sldId id="269" r:id="rId8"/>
    <p:sldId id="270" r:id="rId9"/>
    <p:sldId id="275" r:id="rId10"/>
    <p:sldId id="274" r:id="rId11"/>
    <p:sldId id="287" r:id="rId12"/>
    <p:sldId id="271" r:id="rId13"/>
    <p:sldId id="272" r:id="rId14"/>
    <p:sldId id="273" r:id="rId15"/>
    <p:sldId id="276" r:id="rId16"/>
    <p:sldId id="277" r:id="rId17"/>
    <p:sldId id="261" r:id="rId18"/>
    <p:sldId id="278" r:id="rId19"/>
    <p:sldId id="279" r:id="rId20"/>
    <p:sldId id="280" r:id="rId21"/>
    <p:sldId id="281" r:id="rId22"/>
    <p:sldId id="265" r:id="rId23"/>
    <p:sldId id="282" r:id="rId24"/>
    <p:sldId id="286" r:id="rId25"/>
    <p:sldId id="285" r:id="rId26"/>
    <p:sldId id="264"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38" autoAdjust="0"/>
  </p:normalViewPr>
  <p:slideViewPr>
    <p:cSldViewPr>
      <p:cViewPr varScale="1">
        <p:scale>
          <a:sx n="75" d="100"/>
          <a:sy n="75" d="100"/>
        </p:scale>
        <p:origin x="76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11-Nov-20</a:t>
            </a:fld>
            <a:endParaRPr lang="en-US"/>
          </a:p>
        </p:txBody>
      </p:sp>
      <p:sp>
        <p:nvSpPr>
          <p:cNvPr id="4" name="Footer Placeholder 3">
            <a:extLst>
              <a:ext uri="{FF2B5EF4-FFF2-40B4-BE49-F238E27FC236}">
                <a16:creationId xmlns=""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11/11/2020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1475313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11-Nov-20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11/11/2020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11/11/2020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11/11/2020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11/11/2020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11/11/2020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11/11/2020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11/11/2020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11-Nov-20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jfif"/><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2355574"/>
            <a:ext cx="9143999" cy="3016210"/>
          </a:xfrm>
          <a:prstGeom prst="rect">
            <a:avLst/>
          </a:prstGeom>
          <a:noFill/>
        </p:spPr>
        <p:txBody>
          <a:bodyPr wrap="square" rtlCol="0">
            <a:spAutoFit/>
          </a:bodyPr>
          <a:lstStyle/>
          <a:p>
            <a:pPr algn="ctr"/>
            <a:r>
              <a:rPr lang="en-US" b="1" dirty="0"/>
              <a:t>Blood pressure lowering, </a:t>
            </a:r>
            <a:r>
              <a:rPr lang="en-US" b="1" dirty="0" err="1"/>
              <a:t>antidyslipidemic</a:t>
            </a:r>
            <a:r>
              <a:rPr lang="en-US" b="1" dirty="0"/>
              <a:t> and nitric oxide modulatory effects of methanol extract of </a:t>
            </a:r>
            <a:r>
              <a:rPr lang="en-US" b="1" i="1" dirty="0" err="1"/>
              <a:t>Struchium</a:t>
            </a:r>
            <a:r>
              <a:rPr lang="en-US" b="1" i="1" dirty="0"/>
              <a:t> </a:t>
            </a:r>
            <a:r>
              <a:rPr lang="en-US" b="1" i="1" dirty="0" err="1"/>
              <a:t>sparganophora</a:t>
            </a:r>
            <a:r>
              <a:rPr lang="en-US" b="1" i="1" dirty="0"/>
              <a:t> leaves </a:t>
            </a:r>
            <a:r>
              <a:rPr lang="en-US" b="1" dirty="0"/>
              <a:t>on dexamethasone-salt model of hypertension in </a:t>
            </a:r>
            <a:r>
              <a:rPr lang="en-US" b="1" dirty="0" smtClean="0"/>
              <a:t>rats</a:t>
            </a:r>
            <a:endParaRPr lang="en-US" b="1" dirty="0"/>
          </a:p>
          <a:p>
            <a:pPr algn="ctr"/>
            <a:endParaRPr lang="fr-FR" dirty="0"/>
          </a:p>
          <a:p>
            <a:pPr algn="ctr"/>
            <a:r>
              <a:rPr lang="en-US" sz="1600" b="1" dirty="0"/>
              <a:t>Abiola </a:t>
            </a:r>
            <a:r>
              <a:rPr lang="en-US" sz="1600" b="1" dirty="0" smtClean="0"/>
              <a:t>Adeosun</a:t>
            </a:r>
            <a:r>
              <a:rPr lang="en-US" sz="1600" b="1" baseline="30000" dirty="0" smtClean="0"/>
              <a:t>1,2*</a:t>
            </a:r>
            <a:r>
              <a:rPr lang="en-US" sz="1600" b="1" dirty="0" smtClean="0"/>
              <a:t>, </a:t>
            </a:r>
            <a:r>
              <a:rPr lang="en-US" sz="1600" b="1" dirty="0" err="1"/>
              <a:t>Abdulrahman</a:t>
            </a:r>
            <a:r>
              <a:rPr lang="en-US" sz="1600" b="1" dirty="0"/>
              <a:t> </a:t>
            </a:r>
            <a:r>
              <a:rPr lang="en-US" sz="1600" b="1" dirty="0" smtClean="0"/>
              <a:t>Aroworamimo</a:t>
            </a:r>
            <a:r>
              <a:rPr lang="en-US" sz="1600" b="1" baseline="30000" dirty="0" smtClean="0"/>
              <a:t>1</a:t>
            </a:r>
            <a:r>
              <a:rPr lang="en-US" sz="1600" b="1" dirty="0" smtClean="0"/>
              <a:t>, </a:t>
            </a:r>
            <a:r>
              <a:rPr lang="en-US" sz="1600" b="1" dirty="0" err="1"/>
              <a:t>Osasenaga</a:t>
            </a:r>
            <a:r>
              <a:rPr lang="en-US" sz="1600" b="1" dirty="0"/>
              <a:t> </a:t>
            </a:r>
            <a:r>
              <a:rPr lang="en-US" sz="1600" b="1" dirty="0" smtClean="0"/>
              <a:t>Ighodaro</a:t>
            </a:r>
            <a:r>
              <a:rPr lang="en-US" sz="1600" b="1" baseline="30000" dirty="0" smtClean="0"/>
              <a:t>1</a:t>
            </a:r>
            <a:r>
              <a:rPr lang="en-US" sz="1600" b="1" dirty="0" smtClean="0"/>
              <a:t>, </a:t>
            </a:r>
            <a:r>
              <a:rPr lang="en-US" sz="1600" b="1" dirty="0" err="1" smtClean="0"/>
              <a:t>Folake</a:t>
            </a:r>
            <a:r>
              <a:rPr lang="en-US" sz="1600" b="1" dirty="0" smtClean="0"/>
              <a:t> Asejeje</a:t>
            </a:r>
            <a:r>
              <a:rPr lang="en-US" sz="1600" b="1" baseline="30000" dirty="0"/>
              <a:t>3</a:t>
            </a:r>
            <a:r>
              <a:rPr lang="en-US" sz="1600" b="1" dirty="0" smtClean="0"/>
              <a:t>, </a:t>
            </a:r>
            <a:r>
              <a:rPr lang="en-US" sz="1600" b="1" dirty="0" err="1"/>
              <a:t>Oluseyi</a:t>
            </a:r>
            <a:r>
              <a:rPr lang="en-US" sz="1600" b="1" dirty="0"/>
              <a:t> </a:t>
            </a:r>
            <a:r>
              <a:rPr lang="en-US" sz="1600" b="1" dirty="0" smtClean="0"/>
              <a:t>Akinloye</a:t>
            </a:r>
            <a:r>
              <a:rPr lang="en-US" sz="1600" b="1" baseline="30000" dirty="0" smtClean="0"/>
              <a:t>2</a:t>
            </a:r>
            <a:endParaRPr lang="en-US" sz="1600" dirty="0"/>
          </a:p>
          <a:p>
            <a:endParaRPr lang="fr-FR" dirty="0"/>
          </a:p>
          <a:p>
            <a:r>
              <a:rPr lang="en-US" baseline="30000" dirty="0" smtClean="0"/>
              <a:t>1 </a:t>
            </a:r>
            <a:r>
              <a:rPr lang="en-US" sz="1200" dirty="0" smtClean="0"/>
              <a:t>Department </a:t>
            </a:r>
            <a:r>
              <a:rPr lang="en-US" sz="1200" dirty="0"/>
              <a:t>of Biochemistry, Lead City University, Ibadan</a:t>
            </a:r>
          </a:p>
          <a:p>
            <a:r>
              <a:rPr lang="en-US" sz="1200" baseline="30000" dirty="0" smtClean="0"/>
              <a:t>2</a:t>
            </a:r>
            <a:r>
              <a:rPr lang="en-US" sz="1200" dirty="0" smtClean="0"/>
              <a:t> </a:t>
            </a:r>
            <a:r>
              <a:rPr lang="en-US" sz="1200" dirty="0"/>
              <a:t>D</a:t>
            </a:r>
            <a:r>
              <a:rPr lang="en-US" sz="1200" dirty="0" smtClean="0"/>
              <a:t>epartment </a:t>
            </a:r>
            <a:r>
              <a:rPr lang="en-US" sz="1200" dirty="0"/>
              <a:t>of Biochemistry, College of Biosciences, Federal University of Agriculture, Abeokuta</a:t>
            </a:r>
          </a:p>
          <a:p>
            <a:r>
              <a:rPr lang="en-US" sz="1200" baseline="30000" dirty="0" smtClean="0"/>
              <a:t>3  </a:t>
            </a:r>
            <a:r>
              <a:rPr lang="en-US" sz="1200" dirty="0" smtClean="0"/>
              <a:t>Department </a:t>
            </a:r>
            <a:r>
              <a:rPr lang="en-US" sz="1200" dirty="0"/>
              <a:t>of Biochemistry, </a:t>
            </a:r>
            <a:r>
              <a:rPr lang="en-US" sz="1200" dirty="0" err="1"/>
              <a:t>KolaDaisi</a:t>
            </a:r>
            <a:r>
              <a:rPr lang="en-US" sz="1200" dirty="0"/>
              <a:t> University, Ibadan, </a:t>
            </a:r>
            <a:r>
              <a:rPr lang="en-US" sz="1200" dirty="0" smtClean="0"/>
              <a:t>Nigeria</a:t>
            </a:r>
          </a:p>
          <a:p>
            <a:pPr marL="342900" indent="-342900">
              <a:buAutoNum type="arabicPlain" startAt="3"/>
            </a:pPr>
            <a:endParaRPr lang="fr-FR" baseline="30000" dirty="0"/>
          </a:p>
          <a:p>
            <a:r>
              <a:rPr lang="en-US" sz="1400" b="1" dirty="0"/>
              <a:t>*</a:t>
            </a:r>
            <a:r>
              <a:rPr lang="en-US" sz="1400" dirty="0"/>
              <a:t> Corresponding author: </a:t>
            </a:r>
            <a:r>
              <a:rPr lang="en-US" sz="1400" dirty="0" smtClean="0"/>
              <a:t>adeosun.amuhammad@lcu.edu.ng</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6"/>
            <a:ext cx="9143997" cy="2108374"/>
          </a:xfrm>
          <a:prstGeom prst="rect">
            <a:avLst/>
          </a:prstGeom>
        </p:spPr>
      </p:pic>
      <p:pic>
        <p:nvPicPr>
          <p:cNvPr id="7" name="Picture 6" descr="LEAD-CITY-UNIVERSITY-SCHOOL-FEES-STRUCTURE.jpg"/>
          <p:cNvPicPr>
            <a:picLocks noChangeAspect="1"/>
          </p:cNvPicPr>
          <p:nvPr/>
        </p:nvPicPr>
        <p:blipFill>
          <a:blip r:embed="rId4"/>
          <a:stretch>
            <a:fillRect/>
          </a:stretch>
        </p:blipFill>
        <p:spPr>
          <a:xfrm>
            <a:off x="1" y="5371784"/>
            <a:ext cx="2329696" cy="148621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9697" y="5371784"/>
            <a:ext cx="2623303" cy="1486216"/>
          </a:xfrm>
          <a:prstGeom prst="rect">
            <a:avLst/>
          </a:prstGeom>
        </p:spPr>
      </p:pic>
      <p:pic>
        <p:nvPicPr>
          <p:cNvPr id="1026" name="Picture 2" descr="KolaDaisi University Post-UTME 2020: Eligibility and Registration Details -  My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5371784"/>
            <a:ext cx="3124200" cy="1486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err="1" smtClean="0"/>
              <a:t>Methods</a:t>
            </a:r>
            <a:endParaRPr lang="fr-FR" sz="2400" b="1" dirty="0"/>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685800" y="1295400"/>
            <a:ext cx="7848600" cy="4801314"/>
          </a:xfrm>
          <a:prstGeom prst="rect">
            <a:avLst/>
          </a:prstGeom>
        </p:spPr>
        <p:txBody>
          <a:bodyPr wrap="square">
            <a:spAutoFit/>
          </a:bodyPr>
          <a:lstStyle/>
          <a:p>
            <a:r>
              <a:rPr lang="en-US" b="1" dirty="0" smtClean="0">
                <a:latin typeface="Times New Roman" panose="02020603050405020304" pitchFamily="18" charset="0"/>
                <a:ea typeface="Calibri" panose="020F0502020204030204" pitchFamily="34" charset="0"/>
              </a:rPr>
              <a:t>Experimental design</a:t>
            </a:r>
            <a:endParaRPr lang="en-US" dirty="0" smtClean="0"/>
          </a:p>
          <a:p>
            <a:pPr>
              <a:lnSpc>
                <a:spcPct val="200000"/>
              </a:lnSpc>
            </a:pPr>
            <a:r>
              <a:rPr lang="en-US" dirty="0" smtClean="0"/>
              <a:t>Rats </a:t>
            </a:r>
            <a:r>
              <a:rPr lang="en-US" dirty="0"/>
              <a:t>were assigned randomly to 6 groups (n=4/group). Group A represented control, while blood pressure (BP) elevation (BP≥140/90) was induced in groups B to F via single subcutaneous administration of dexamethasone at a dose of 2 mg/kg with 4% </a:t>
            </a:r>
            <a:r>
              <a:rPr lang="en-US" dirty="0" err="1"/>
              <a:t>NaCl</a:t>
            </a:r>
            <a:r>
              <a:rPr lang="en-US" dirty="0"/>
              <a:t> substituted as drinking water for five days. Group B-F were treated twice daily for 10 days as follows: B; untreated, C; </a:t>
            </a:r>
            <a:r>
              <a:rPr lang="en-US" dirty="0" err="1"/>
              <a:t>nifedipine</a:t>
            </a:r>
            <a:r>
              <a:rPr lang="en-US" dirty="0"/>
              <a:t> 3 mg/kg, D; </a:t>
            </a:r>
            <a:r>
              <a:rPr lang="en-US" dirty="0" err="1"/>
              <a:t>nifedipine</a:t>
            </a:r>
            <a:r>
              <a:rPr lang="en-US" dirty="0"/>
              <a:t> 3 mg/kg + SPA 300 mg/kg, E; SPA 300 mg/kg and F; SPA 600 mg/kg. BP readings, and Plasma biochemical assays were done using established protocols. </a:t>
            </a:r>
          </a:p>
          <a:p>
            <a:pPr>
              <a:lnSpc>
                <a:spcPct val="200000"/>
              </a:lnSpc>
            </a:pPr>
            <a:endParaRPr lang="en-US" b="1" dirty="0" smtClean="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12503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err="1" smtClean="0"/>
              <a:t>Methods</a:t>
            </a:r>
            <a:endParaRPr lang="fr-FR" sz="2400" b="1" dirty="0"/>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685800" y="1516082"/>
            <a:ext cx="7848600" cy="3970318"/>
          </a:xfrm>
          <a:prstGeom prst="rect">
            <a:avLst/>
          </a:prstGeom>
        </p:spPr>
        <p:txBody>
          <a:bodyPr wrap="square">
            <a:spAutoFit/>
          </a:bodyPr>
          <a:lstStyle/>
          <a:p>
            <a:pPr>
              <a:lnSpc>
                <a:spcPct val="200000"/>
              </a:lnSpc>
            </a:pPr>
            <a:r>
              <a:rPr lang="en-US" b="1" dirty="0">
                <a:latin typeface="Times New Roman" panose="02020603050405020304" pitchFamily="18" charset="0"/>
                <a:ea typeface="Calibri" panose="020F0502020204030204" pitchFamily="34" charset="0"/>
                <a:cs typeface="Times New Roman" panose="02020603050405020304" pitchFamily="18" charset="0"/>
              </a:rPr>
              <a:t>Blood pressure determination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en-US" dirty="0">
                <a:latin typeface="Times New Roman" panose="02020603050405020304" pitchFamily="18" charset="0"/>
                <a:ea typeface="Calibri" panose="020F0502020204030204" pitchFamily="34" charset="0"/>
                <a:cs typeface="Times New Roman" panose="02020603050405020304" pitchFamily="18" charset="0"/>
              </a:rPr>
              <a:t>The systolic (SBP) and Diastolic (DBP) blood pressure of the rats were monitored from the hind leg using a noninvasive blood pressure monitoring device (CONTEC 0.8A) with veterinary cuff 3-5 cm (Adeosun et al., 2019).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pPr>
            <a:r>
              <a:rPr lang="en-US" dirty="0" smtClean="0">
                <a:latin typeface="Times New Roman" panose="02020603050405020304" pitchFamily="18" charset="0"/>
                <a:ea typeface="Calibri" panose="020F0502020204030204" pitchFamily="34" charset="0"/>
                <a:cs typeface="Times New Roman" panose="02020603050405020304" pitchFamily="18" charset="0"/>
              </a:rPr>
              <a:t>Blood pressure measurements </a:t>
            </a:r>
            <a:r>
              <a:rPr lang="en-US" dirty="0">
                <a:latin typeface="Times New Roman" panose="02020603050405020304" pitchFamily="18" charset="0"/>
                <a:ea typeface="Calibri" panose="020F0502020204030204" pitchFamily="34" charset="0"/>
                <a:cs typeface="Times New Roman" panose="02020603050405020304" pitchFamily="18" charset="0"/>
              </a:rPr>
              <a:t>taken before induction of hypertension (Baseline), prior treatment, and after completing treatment was used for this study.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095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err="1" smtClean="0"/>
              <a:t>Methods</a:t>
            </a:r>
            <a:endParaRPr lang="fr-FR" sz="2400" b="1" dirty="0"/>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685800" y="1017687"/>
            <a:ext cx="7848600" cy="5078313"/>
          </a:xfrm>
          <a:prstGeom prst="rect">
            <a:avLst/>
          </a:prstGeom>
        </p:spPr>
        <p:txBody>
          <a:bodyPr wrap="square">
            <a:spAutoFit/>
          </a:bodyPr>
          <a:lstStyle/>
          <a:p>
            <a:pPr>
              <a:lnSpc>
                <a:spcPct val="200000"/>
              </a:lnSpc>
            </a:pPr>
            <a:r>
              <a:rPr lang="en-US" b="1" dirty="0">
                <a:latin typeface="Times New Roman" panose="02020603050405020304" pitchFamily="18" charset="0"/>
                <a:ea typeface="Calibri" panose="020F0502020204030204" pitchFamily="34" charset="0"/>
                <a:cs typeface="Times New Roman" panose="02020603050405020304" pitchFamily="18" charset="0"/>
              </a:rPr>
              <a:t>Lipid profile determination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After the 10</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US" dirty="0">
                <a:latin typeface="Times New Roman" panose="02020603050405020304" pitchFamily="18" charset="0"/>
                <a:ea typeface="Calibri" panose="020F0502020204030204" pitchFamily="34" charset="0"/>
                <a:cs typeface="Times New Roman" panose="02020603050405020304" pitchFamily="18" charset="0"/>
              </a:rPr>
              <a:t> day of treatment, the rats were fasted 8 hours overnight, and blood samples were collected from each rat into heparinized vials and centrifuged at 3000 rpm for 10 minutes to obtain plasma, which was used for biochemical assays. Total lipid was determined using method of </a:t>
            </a:r>
            <a:r>
              <a:rPr lang="en-US" dirty="0" err="1">
                <a:latin typeface="Times New Roman" panose="02020603050405020304" pitchFamily="18" charset="0"/>
                <a:ea typeface="Calibri" panose="020F0502020204030204" pitchFamily="34" charset="0"/>
                <a:cs typeface="Times New Roman" panose="02020603050405020304" pitchFamily="18" charset="0"/>
              </a:rPr>
              <a:t>Zollner</a:t>
            </a:r>
            <a:r>
              <a:rPr lang="en-US" dirty="0">
                <a:latin typeface="Times New Roman" panose="02020603050405020304" pitchFamily="18" charset="0"/>
                <a:ea typeface="Calibri" panose="020F0502020204030204" pitchFamily="34" charset="0"/>
                <a:cs typeface="Times New Roman" panose="02020603050405020304" pitchFamily="18" charset="0"/>
              </a:rPr>
              <a:t> and Kirsch, (1962), HDL-C was determined with method of Lopez-</a:t>
            </a:r>
            <a:r>
              <a:rPr lang="en-US" dirty="0" err="1">
                <a:latin typeface="Times New Roman" panose="02020603050405020304" pitchFamily="18" charset="0"/>
                <a:ea typeface="Calibri" panose="020F0502020204030204" pitchFamily="34" charset="0"/>
                <a:cs typeface="Times New Roman" panose="02020603050405020304" pitchFamily="18" charset="0"/>
              </a:rPr>
              <a:t>Virella</a:t>
            </a:r>
            <a:r>
              <a:rPr lang="en-US" dirty="0">
                <a:latin typeface="Times New Roman" panose="02020603050405020304" pitchFamily="18" charset="0"/>
                <a:ea typeface="Calibri" panose="020F0502020204030204" pitchFamily="34" charset="0"/>
                <a:cs typeface="Times New Roman" panose="02020603050405020304" pitchFamily="18" charset="0"/>
              </a:rPr>
              <a:t> et al., (1977), Triglyceride was determined with method of </a:t>
            </a:r>
            <a:r>
              <a:rPr lang="en-US" dirty="0" err="1">
                <a:latin typeface="Times New Roman" panose="02020603050405020304" pitchFamily="18" charset="0"/>
                <a:ea typeface="Calibri" panose="020F0502020204030204" pitchFamily="34" charset="0"/>
                <a:cs typeface="Times New Roman" panose="02020603050405020304" pitchFamily="18" charset="0"/>
              </a:rPr>
              <a:t>Fossati</a:t>
            </a:r>
            <a:r>
              <a:rPr lang="en-US" dirty="0">
                <a:latin typeface="Times New Roman" panose="02020603050405020304" pitchFamily="18" charset="0"/>
                <a:ea typeface="Calibri" panose="020F0502020204030204" pitchFamily="34" charset="0"/>
                <a:cs typeface="Times New Roman" panose="02020603050405020304" pitchFamily="18" charset="0"/>
              </a:rPr>
              <a:t> and </a:t>
            </a:r>
            <a:r>
              <a:rPr lang="en-US" dirty="0" err="1">
                <a:latin typeface="Times New Roman" panose="02020603050405020304" pitchFamily="18" charset="0"/>
                <a:ea typeface="Calibri" panose="020F0502020204030204" pitchFamily="34" charset="0"/>
                <a:cs typeface="Times New Roman" panose="02020603050405020304" pitchFamily="18" charset="0"/>
              </a:rPr>
              <a:t>Prencipe</a:t>
            </a:r>
            <a:r>
              <a:rPr lang="en-US" dirty="0">
                <a:latin typeface="Times New Roman" panose="02020603050405020304" pitchFamily="18" charset="0"/>
                <a:ea typeface="Calibri" panose="020F0502020204030204" pitchFamily="34" charset="0"/>
                <a:cs typeface="Times New Roman" panose="02020603050405020304" pitchFamily="18" charset="0"/>
              </a:rPr>
              <a:t>, (1982) and LDL-C was calculated from the obtained lipid parameters using the formula by </a:t>
            </a:r>
            <a:r>
              <a:rPr lang="en-US" dirty="0" err="1">
                <a:latin typeface="Times New Roman" panose="02020603050405020304" pitchFamily="18" charset="0"/>
                <a:ea typeface="Calibri" panose="020F0502020204030204" pitchFamily="34" charset="0"/>
                <a:cs typeface="Times New Roman" panose="02020603050405020304" pitchFamily="18" charset="0"/>
              </a:rPr>
              <a:t>Friedewald</a:t>
            </a:r>
            <a:r>
              <a:rPr lang="en-US" dirty="0">
                <a:latin typeface="Times New Roman" panose="02020603050405020304" pitchFamily="18" charset="0"/>
                <a:ea typeface="Calibri" panose="020F0502020204030204" pitchFamily="34" charset="0"/>
                <a:cs typeface="Times New Roman" panose="02020603050405020304" pitchFamily="18" charset="0"/>
              </a:rPr>
              <a:t> et al., (1972).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8769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err="1" smtClean="0"/>
              <a:t>Methods</a:t>
            </a:r>
            <a:endParaRPr lang="fr-FR" sz="2400" b="1" dirty="0"/>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85800" y="1437448"/>
                <a:ext cx="7848600" cy="3591752"/>
              </a:xfrm>
              <a:prstGeom prst="rect">
                <a:avLst/>
              </a:prstGeom>
            </p:spPr>
            <p:txBody>
              <a:bodyPr wrap="square">
                <a:spAutoFit/>
              </a:bodyPr>
              <a:lstStyle/>
              <a:p>
                <a:pPr algn="just">
                  <a:lnSpc>
                    <a:spcPct val="200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Determination of cholesterol index and </a:t>
                </a:r>
                <a:r>
                  <a:rPr lang="en-US" b="1" dirty="0" err="1">
                    <a:latin typeface="Times New Roman" panose="02020603050405020304" pitchFamily="18" charset="0"/>
                    <a:ea typeface="Calibri" panose="020F0502020204030204" pitchFamily="34" charset="0"/>
                    <a:cs typeface="Times New Roman" panose="02020603050405020304" pitchFamily="18" charset="0"/>
                  </a:rPr>
                  <a:t>atherogenic</a:t>
                </a:r>
                <a:r>
                  <a:rPr lang="en-US" b="1" dirty="0">
                    <a:latin typeface="Times New Roman" panose="02020603050405020304" pitchFamily="18" charset="0"/>
                    <a:ea typeface="Calibri" panose="020F0502020204030204" pitchFamily="34" charset="0"/>
                    <a:cs typeface="Times New Roman" panose="02020603050405020304" pitchFamily="18" charset="0"/>
                  </a:rPr>
                  <a:t> index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Cholesterol ratio (CR) was calculated with the formula: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𝐶h𝑜𝑙𝑒𝑠𝑡𝑒𝑟𝑜𝑙</m:t>
                    </m:r>
                    <m:r>
                      <a:rPr lang="en-GB" i="1">
                        <a:effectLst/>
                        <a:latin typeface="Cambria Math" panose="02040503050406030204" pitchFamily="18" charset="0"/>
                        <a:ea typeface="Calibri" panose="020F0502020204030204" pitchFamily="34" charset="0"/>
                        <a:cs typeface="Times New Roman" panose="02020603050405020304" pitchFamily="18" charset="0"/>
                      </a:rPr>
                      <m:t> </m:t>
                    </m:r>
                    <m:r>
                      <a:rPr lang="en-GB" i="1">
                        <a:effectLst/>
                        <a:latin typeface="Cambria Math" panose="02040503050406030204" pitchFamily="18" charset="0"/>
                        <a:ea typeface="Calibri" panose="020F0502020204030204" pitchFamily="34" charset="0"/>
                        <a:cs typeface="Times New Roman" panose="02020603050405020304" pitchFamily="18" charset="0"/>
                      </a:rPr>
                      <m:t>𝑟𝑎𝑡𝑖𝑜</m:t>
                    </m:r>
                    <m:r>
                      <a:rPr lang="en-GB"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GB" i="1">
                            <a:effectLst/>
                            <a:latin typeface="Cambria Math" panose="02040503050406030204" pitchFamily="18" charset="0"/>
                            <a:ea typeface="Calibri" panose="020F0502020204030204" pitchFamily="34" charset="0"/>
                            <a:cs typeface="Times New Roman" panose="02020603050405020304" pitchFamily="18" charset="0"/>
                          </a:rPr>
                          <m:t>𝑇𝐶</m:t>
                        </m:r>
                      </m:num>
                      <m:den>
                        <m:r>
                          <a:rPr lang="en-GB" i="1">
                            <a:effectLst/>
                            <a:latin typeface="Cambria Math" panose="02040503050406030204" pitchFamily="18" charset="0"/>
                            <a:ea typeface="Calibri" panose="020F0502020204030204" pitchFamily="34" charset="0"/>
                            <a:cs typeface="Times New Roman" panose="02020603050405020304" pitchFamily="18" charset="0"/>
                          </a:rPr>
                          <m:t>𝐻𝐷𝐿</m:t>
                        </m:r>
                        <m:r>
                          <a:rPr lang="en-GB" i="1">
                            <a:effectLst/>
                            <a:latin typeface="Cambria Math" panose="02040503050406030204" pitchFamily="18" charset="0"/>
                            <a:ea typeface="Calibri" panose="020F0502020204030204" pitchFamily="34" charset="0"/>
                            <a:cs typeface="Times New Roman" panose="02020603050405020304" pitchFamily="18" charset="0"/>
                          </a:rPr>
                          <m:t>−</m:t>
                        </m:r>
                        <m:r>
                          <a:rPr lang="en-GB" i="1">
                            <a:effectLst/>
                            <a:latin typeface="Cambria Math" panose="02040503050406030204" pitchFamily="18" charset="0"/>
                            <a:ea typeface="Calibri" panose="020F0502020204030204" pitchFamily="34" charset="0"/>
                            <a:cs typeface="Times New Roman" panose="02020603050405020304" pitchFamily="18" charset="0"/>
                          </a:rPr>
                          <m:t>𝐶</m:t>
                        </m:r>
                      </m:den>
                    </m:f>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Atherogenic</a:t>
                </a:r>
                <a:r>
                  <a:rPr lang="en-US" dirty="0">
                    <a:effectLst/>
                    <a:latin typeface="Times New Roman" panose="02020603050405020304" pitchFamily="18" charset="0"/>
                    <a:ea typeface="Calibri" panose="020F0502020204030204" pitchFamily="34" charset="0"/>
                    <a:cs typeface="Times New Roman" panose="02020603050405020304" pitchFamily="18" charset="0"/>
                  </a:rPr>
                  <a:t> index (AI) was calculated using the following formula: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𝐴𝐼</m:t>
                    </m:r>
                    <m:r>
                      <a:rPr lang="en-GB"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GB" i="1">
                            <a:effectLst/>
                            <a:latin typeface="Cambria Math" panose="02040503050406030204" pitchFamily="18" charset="0"/>
                            <a:ea typeface="Calibri" panose="020F0502020204030204" pitchFamily="34" charset="0"/>
                            <a:cs typeface="Times New Roman" panose="02020603050405020304" pitchFamily="18" charset="0"/>
                          </a:rPr>
                          <m:t>𝑇𝐶</m:t>
                        </m:r>
                        <m:r>
                          <a:rPr lang="en-GB" i="1">
                            <a:effectLst/>
                            <a:latin typeface="Cambria Math" panose="02040503050406030204" pitchFamily="18" charset="0"/>
                            <a:ea typeface="Calibri" panose="020F0502020204030204" pitchFamily="34" charset="0"/>
                            <a:cs typeface="Times New Roman" panose="02020603050405020304" pitchFamily="18" charset="0"/>
                          </a:rPr>
                          <m:t>−</m:t>
                        </m:r>
                        <m:r>
                          <a:rPr lang="en-GB" i="1">
                            <a:effectLst/>
                            <a:latin typeface="Cambria Math" panose="02040503050406030204" pitchFamily="18" charset="0"/>
                            <a:ea typeface="Calibri" panose="020F0502020204030204" pitchFamily="34" charset="0"/>
                            <a:cs typeface="Times New Roman" panose="02020603050405020304" pitchFamily="18" charset="0"/>
                          </a:rPr>
                          <m:t>𝐻𝐷𝐿</m:t>
                        </m:r>
                        <m:r>
                          <a:rPr lang="en-GB" i="1">
                            <a:effectLst/>
                            <a:latin typeface="Cambria Math" panose="02040503050406030204" pitchFamily="18" charset="0"/>
                            <a:ea typeface="Calibri" panose="020F0502020204030204" pitchFamily="34" charset="0"/>
                            <a:cs typeface="Times New Roman" panose="02020603050405020304" pitchFamily="18" charset="0"/>
                          </a:rPr>
                          <m:t>−</m:t>
                        </m:r>
                        <m:r>
                          <a:rPr lang="en-GB" i="1">
                            <a:effectLst/>
                            <a:latin typeface="Cambria Math" panose="02040503050406030204" pitchFamily="18" charset="0"/>
                            <a:ea typeface="Calibri" panose="020F0502020204030204" pitchFamily="34" charset="0"/>
                            <a:cs typeface="Times New Roman" panose="02020603050405020304" pitchFamily="18" charset="0"/>
                          </a:rPr>
                          <m:t>𝐶</m:t>
                        </m:r>
                      </m:num>
                      <m:den>
                        <m:r>
                          <a:rPr lang="en-GB" i="1">
                            <a:effectLst/>
                            <a:latin typeface="Cambria Math" panose="02040503050406030204" pitchFamily="18" charset="0"/>
                            <a:ea typeface="Calibri" panose="020F0502020204030204" pitchFamily="34" charset="0"/>
                            <a:cs typeface="Times New Roman" panose="02020603050405020304" pitchFamily="18" charset="0"/>
                          </a:rPr>
                          <m:t>𝐻𝐷𝐿</m:t>
                        </m:r>
                        <m:r>
                          <a:rPr lang="en-GB" i="1">
                            <a:effectLst/>
                            <a:latin typeface="Cambria Math" panose="02040503050406030204" pitchFamily="18" charset="0"/>
                            <a:ea typeface="Calibri" panose="020F0502020204030204" pitchFamily="34" charset="0"/>
                            <a:cs typeface="Times New Roman" panose="02020603050405020304" pitchFamily="18" charset="0"/>
                          </a:rPr>
                          <m:t>−</m:t>
                        </m:r>
                        <m:r>
                          <a:rPr lang="en-GB" i="1">
                            <a:effectLst/>
                            <a:latin typeface="Cambria Math" panose="02040503050406030204" pitchFamily="18" charset="0"/>
                            <a:ea typeface="Calibri" panose="020F0502020204030204" pitchFamily="34" charset="0"/>
                            <a:cs typeface="Times New Roman" panose="02020603050405020304" pitchFamily="18" charset="0"/>
                          </a:rPr>
                          <m:t>𝐶</m:t>
                        </m:r>
                      </m:den>
                    </m:f>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1437448"/>
                <a:ext cx="7848600" cy="3591752"/>
              </a:xfrm>
              <a:prstGeom prst="rect">
                <a:avLst/>
              </a:prstGeom>
              <a:blipFill rotWithShape="0">
                <a:blip r:embed="rId3"/>
                <a:stretch>
                  <a:fillRect l="-699"/>
                </a:stretch>
              </a:blipFill>
            </p:spPr>
            <p:txBody>
              <a:bodyPr/>
              <a:lstStyle/>
              <a:p>
                <a:r>
                  <a:rPr lang="en-US">
                    <a:noFill/>
                  </a:rPr>
                  <a:t> </a:t>
                </a:r>
              </a:p>
            </p:txBody>
          </p:sp>
        </mc:Fallback>
      </mc:AlternateContent>
    </p:spTree>
    <p:extLst>
      <p:ext uri="{BB962C8B-B14F-4D97-AF65-F5344CB8AC3E}">
        <p14:creationId xmlns:p14="http://schemas.microsoft.com/office/powerpoint/2010/main" val="316043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err="1" smtClean="0"/>
              <a:t>Methods</a:t>
            </a:r>
            <a:endParaRPr lang="fr-FR" sz="2400" b="1" dirty="0"/>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685800" y="1612880"/>
            <a:ext cx="7848600" cy="3416320"/>
          </a:xfrm>
          <a:prstGeom prst="rect">
            <a:avLst/>
          </a:prstGeom>
        </p:spPr>
        <p:txBody>
          <a:bodyPr wrap="square">
            <a:spAutoFit/>
          </a:bodyPr>
          <a:lstStyle/>
          <a:p>
            <a:pPr>
              <a:lnSpc>
                <a:spcPct val="200000"/>
              </a:lnSpc>
            </a:pPr>
            <a:r>
              <a:rPr lang="en-US" b="1" dirty="0">
                <a:latin typeface="Times New Roman" panose="02020603050405020304" pitchFamily="18" charset="0"/>
                <a:ea typeface="Calibri" panose="020F0502020204030204" pitchFamily="34" charset="0"/>
                <a:cs typeface="Times New Roman" panose="02020603050405020304" pitchFamily="18" charset="0"/>
              </a:rPr>
              <a:t>Plasma nitric oxide determination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en-US" dirty="0">
                <a:solidFill>
                  <a:srgbClr val="000000"/>
                </a:solidFill>
                <a:latin typeface="Times New Roman" panose="02020603050405020304" pitchFamily="18" charset="0"/>
                <a:ea typeface="Calibri" panose="020F0502020204030204" pitchFamily="34" charset="0"/>
              </a:rPr>
              <a:t>Nitric oxide was analyzed using the method described by Grisham et al., (1996).  Briefly, 200 µL of </a:t>
            </a:r>
            <a:r>
              <a:rPr lang="en-US" dirty="0" err="1">
                <a:solidFill>
                  <a:srgbClr val="000000"/>
                </a:solidFill>
                <a:latin typeface="Times New Roman" panose="02020603050405020304" pitchFamily="18" charset="0"/>
                <a:ea typeface="Calibri" panose="020F0502020204030204" pitchFamily="34" charset="0"/>
              </a:rPr>
              <a:t>Griess</a:t>
            </a:r>
            <a:r>
              <a:rPr lang="en-US" dirty="0">
                <a:solidFill>
                  <a:srgbClr val="000000"/>
                </a:solidFill>
                <a:latin typeface="Times New Roman" panose="02020603050405020304" pitchFamily="18" charset="0"/>
                <a:ea typeface="Calibri" panose="020F0502020204030204" pitchFamily="34" charset="0"/>
              </a:rPr>
              <a:t> reagent containing 0.05% N-(1-naphthyl)</a:t>
            </a:r>
            <a:r>
              <a:rPr lang="en-US" dirty="0" err="1">
                <a:solidFill>
                  <a:srgbClr val="000000"/>
                </a:solidFill>
                <a:latin typeface="Times New Roman" panose="02020603050405020304" pitchFamily="18" charset="0"/>
                <a:ea typeface="Calibri" panose="020F0502020204030204" pitchFamily="34" charset="0"/>
              </a:rPr>
              <a:t>ethylenediamine</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dihydrochloride</a:t>
            </a:r>
            <a:r>
              <a:rPr lang="en-US" dirty="0">
                <a:solidFill>
                  <a:srgbClr val="000000"/>
                </a:solidFill>
                <a:latin typeface="Times New Roman" panose="02020603050405020304" pitchFamily="18" charset="0"/>
                <a:ea typeface="Calibri" panose="020F0502020204030204" pitchFamily="34" charset="0"/>
              </a:rPr>
              <a:t>,  0.5% </a:t>
            </a:r>
            <a:r>
              <a:rPr lang="en-US" dirty="0" err="1">
                <a:solidFill>
                  <a:srgbClr val="000000"/>
                </a:solidFill>
                <a:latin typeface="Times New Roman" panose="02020603050405020304" pitchFamily="18" charset="0"/>
                <a:ea typeface="Calibri" panose="020F0502020204030204" pitchFamily="34" charset="0"/>
              </a:rPr>
              <a:t>sulfanilic</a:t>
            </a:r>
            <a:r>
              <a:rPr lang="en-US" dirty="0">
                <a:solidFill>
                  <a:srgbClr val="000000"/>
                </a:solidFill>
                <a:latin typeface="Times New Roman" panose="02020603050405020304" pitchFamily="18" charset="0"/>
                <a:ea typeface="Calibri" panose="020F0502020204030204" pitchFamily="34" charset="0"/>
              </a:rPr>
              <a:t> acid and 2.5% phosphoric acid was reacted with the same volume of serum, and color developed was measured at 548 nm. Varying concentration of nitric oxide from sodium nitrite was used as a standard</a:t>
            </a:r>
            <a:endParaRPr lang="en-US"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64166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err="1" smtClean="0"/>
              <a:t>Methods</a:t>
            </a:r>
            <a:endParaRPr lang="fr-FR" sz="2400" b="1" dirty="0"/>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685800" y="1597051"/>
            <a:ext cx="8001000" cy="3416320"/>
          </a:xfrm>
          <a:prstGeom prst="rect">
            <a:avLst/>
          </a:prstGeom>
        </p:spPr>
        <p:txBody>
          <a:bodyPr wrap="square">
            <a:spAutoFit/>
          </a:bodyPr>
          <a:lstStyle/>
          <a:p>
            <a:pPr>
              <a:lnSpc>
                <a:spcPct val="200000"/>
              </a:lnSpc>
            </a:pPr>
            <a:r>
              <a:rPr lang="en-US" b="1" dirty="0">
                <a:latin typeface="Times New Roman" panose="02020603050405020304" pitchFamily="18" charset="0"/>
                <a:ea typeface="Calibri" panose="020F0502020204030204" pitchFamily="34" charset="0"/>
                <a:cs typeface="Times New Roman" panose="02020603050405020304" pitchFamily="18" charset="0"/>
              </a:rPr>
              <a:t>Data Analyses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dirty="0">
                <a:latin typeface="Times New Roman" panose="02020603050405020304" pitchFamily="18" charset="0"/>
                <a:ea typeface="Calibri" panose="020F0502020204030204" pitchFamily="34" charset="0"/>
                <a:cs typeface="Times New Roman" panose="02020603050405020304" pitchFamily="18" charset="0"/>
              </a:rPr>
              <a:t>Parameters were calculated as mean ± standard deviation of animals in each group. Two-factor analysis of variance was used to compare changes in blood pressure among groups with time. One-way analysis of variance coupled with Tukey's multiple comparisons test was used to study differences in biochemical parameters among groups. A p-value of less than 0.05 was considered significant.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2158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smtClean="0"/>
              <a:t>Results</a:t>
            </a:r>
            <a:r>
              <a:rPr lang="fr-FR" sz="2400" b="1" dirty="0" smtClean="0"/>
              <a:t> </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Picture 6" descr="C:\Users\Abiola\Desktop\student projects\Abdulrahman 201718\body weight abdulrahma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752600"/>
            <a:ext cx="5410200" cy="2245360"/>
          </a:xfrm>
          <a:prstGeom prst="rect">
            <a:avLst/>
          </a:prstGeom>
          <a:noFill/>
          <a:ln>
            <a:noFill/>
          </a:ln>
        </p:spPr>
      </p:pic>
      <p:sp>
        <p:nvSpPr>
          <p:cNvPr id="2" name="Rectangle 1"/>
          <p:cNvSpPr/>
          <p:nvPr/>
        </p:nvSpPr>
        <p:spPr>
          <a:xfrm>
            <a:off x="609600" y="3953470"/>
            <a:ext cx="5410200" cy="923330"/>
          </a:xfrm>
          <a:prstGeom prst="rect">
            <a:avLst/>
          </a:prstGeom>
        </p:spPr>
        <p:txBody>
          <a:bodyPr wrap="square">
            <a:spAutoFit/>
          </a:bodyPr>
          <a:lstStyle/>
          <a:p>
            <a:r>
              <a:rPr lang="en-US" b="1" dirty="0">
                <a:solidFill>
                  <a:srgbClr val="222222"/>
                </a:solidFill>
                <a:latin typeface="Times New Roman" panose="02020603050405020304" pitchFamily="18" charset="0"/>
                <a:ea typeface="Calibri" panose="020F0502020204030204" pitchFamily="34" charset="0"/>
              </a:rPr>
              <a:t>Figure 1: Effect of </a:t>
            </a:r>
            <a:r>
              <a:rPr lang="en-US" b="1" i="1" dirty="0" err="1">
                <a:solidFill>
                  <a:srgbClr val="222222"/>
                </a:solidFill>
                <a:latin typeface="Times New Roman" panose="02020603050405020304" pitchFamily="18" charset="0"/>
                <a:ea typeface="Calibri" panose="020F0502020204030204" pitchFamily="34" charset="0"/>
              </a:rPr>
              <a:t>Struchium</a:t>
            </a:r>
            <a:r>
              <a:rPr lang="en-US" b="1" i="1" dirty="0">
                <a:solidFill>
                  <a:srgbClr val="222222"/>
                </a:solidFill>
                <a:latin typeface="Times New Roman" panose="02020603050405020304" pitchFamily="18" charset="0"/>
                <a:ea typeface="Calibri" panose="020F0502020204030204" pitchFamily="34" charset="0"/>
              </a:rPr>
              <a:t> </a:t>
            </a:r>
            <a:r>
              <a:rPr lang="en-US" b="1" i="1" dirty="0" err="1">
                <a:solidFill>
                  <a:srgbClr val="222222"/>
                </a:solidFill>
                <a:latin typeface="Times New Roman" panose="02020603050405020304" pitchFamily="18" charset="0"/>
                <a:ea typeface="Calibri" panose="020F0502020204030204" pitchFamily="34" charset="0"/>
              </a:rPr>
              <a:t>sparganophora</a:t>
            </a:r>
            <a:r>
              <a:rPr lang="en-US" b="1" dirty="0">
                <a:solidFill>
                  <a:srgbClr val="222222"/>
                </a:solidFill>
                <a:latin typeface="Times New Roman" panose="02020603050405020304" pitchFamily="18" charset="0"/>
                <a:ea typeface="Calibri" panose="020F0502020204030204" pitchFamily="34" charset="0"/>
              </a:rPr>
              <a:t> leaf</a:t>
            </a:r>
            <a:r>
              <a:rPr lang="en-US" b="1" i="1" dirty="0">
                <a:solidFill>
                  <a:srgbClr val="222222"/>
                </a:solidFill>
                <a:latin typeface="Times New Roman" panose="02020603050405020304" pitchFamily="18" charset="0"/>
                <a:ea typeface="Calibri" panose="020F0502020204030204" pitchFamily="34" charset="0"/>
              </a:rPr>
              <a:t> </a:t>
            </a:r>
            <a:r>
              <a:rPr lang="en-US" b="1" dirty="0">
                <a:solidFill>
                  <a:srgbClr val="222222"/>
                </a:solidFill>
                <a:latin typeface="Times New Roman" panose="02020603050405020304" pitchFamily="18" charset="0"/>
                <a:ea typeface="Calibri" panose="020F0502020204030204" pitchFamily="34" charset="0"/>
              </a:rPr>
              <a:t>methanol extract on body weight of Dexamethasone-induced hypertensive rats.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err="1" smtClean="0"/>
              <a:t>Results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17</a:t>
            </a:fld>
            <a:endParaRPr lang="fr-FR"/>
          </a:p>
        </p:txBody>
      </p:sp>
      <p:pic>
        <p:nvPicPr>
          <p:cNvPr id="7" name="Picture 6">
            <a:extLst>
              <a:ext uri="{FF2B5EF4-FFF2-40B4-BE49-F238E27FC236}">
                <a16:creationId xmlns=""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5" name="Picture 4" descr="C:\Users\Abiola\Desktop\student projects\Abdulrahman 201718\BP Collages\Abdulrahman 201718.jpg"/>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71265"/>
            <a:ext cx="6705600" cy="4208233"/>
          </a:xfrm>
          <a:prstGeom prst="rect">
            <a:avLst/>
          </a:prstGeom>
          <a:noFill/>
          <a:ln>
            <a:noFill/>
          </a:ln>
        </p:spPr>
      </p:pic>
      <p:sp>
        <p:nvSpPr>
          <p:cNvPr id="2" name="Rectangle 1"/>
          <p:cNvSpPr/>
          <p:nvPr/>
        </p:nvSpPr>
        <p:spPr>
          <a:xfrm>
            <a:off x="609600" y="5281136"/>
            <a:ext cx="7772400" cy="738664"/>
          </a:xfrm>
          <a:prstGeom prst="rect">
            <a:avLst/>
          </a:prstGeom>
        </p:spPr>
        <p:txBody>
          <a:bodyPr wrap="square">
            <a:spAutoFit/>
          </a:bodyPr>
          <a:lstStyle/>
          <a:p>
            <a:pPr>
              <a:lnSpc>
                <a:spcPct val="150000"/>
              </a:lnSpc>
              <a:spcAft>
                <a:spcPts val="1000"/>
              </a:spcAft>
            </a:pPr>
            <a:r>
              <a:rPr lang="en-US" sz="1400" b="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Figure 2: Effect of methanol extract of </a:t>
            </a:r>
            <a:r>
              <a:rPr lang="en-US" sz="1400" b="1" i="1"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Struchium</a:t>
            </a:r>
            <a:r>
              <a:rPr lang="en-US" sz="14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sparganophora</a:t>
            </a:r>
            <a:r>
              <a:rPr lang="en-US" sz="1400" b="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leaves on (a) systolic and (b) diastolic blood pressure in Dexamethasone induced hypertensive rats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5391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8153400" cy="461665"/>
          </a:xfrm>
          <a:prstGeom prst="rect">
            <a:avLst/>
          </a:prstGeom>
          <a:noFill/>
        </p:spPr>
        <p:txBody>
          <a:bodyPr wrap="square" rtlCol="0">
            <a:spAutoFit/>
          </a:bodyPr>
          <a:lstStyle/>
          <a:p>
            <a:r>
              <a:rPr lang="fr-FR" sz="2400" b="1" dirty="0" err="1" smtClean="0"/>
              <a:t>Results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18</a:t>
            </a:fld>
            <a:endParaRPr lang="fr-FR"/>
          </a:p>
        </p:txBody>
      </p:sp>
      <p:pic>
        <p:nvPicPr>
          <p:cNvPr id="7" name="Picture 6">
            <a:extLst>
              <a:ext uri="{FF2B5EF4-FFF2-40B4-BE49-F238E27FC236}">
                <a16:creationId xmlns=""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911737971"/>
              </p:ext>
            </p:extLst>
          </p:nvPr>
        </p:nvGraphicFramePr>
        <p:xfrm>
          <a:off x="609601" y="1757553"/>
          <a:ext cx="8000998" cy="3043047"/>
        </p:xfrm>
        <a:graphic>
          <a:graphicData uri="http://schemas.openxmlformats.org/drawingml/2006/table">
            <a:tbl>
              <a:tblPr firstRow="1" firstCol="1" bandRow="1">
                <a:tableStyleId>{18603FDC-E32A-4AB5-989C-0864C3EAD2B8}</a:tableStyleId>
              </a:tblPr>
              <a:tblGrid>
                <a:gridCol w="2170737"/>
                <a:gridCol w="1332678"/>
                <a:gridCol w="1184785"/>
                <a:gridCol w="1298170"/>
                <a:gridCol w="1007314"/>
                <a:gridCol w="1007314"/>
              </a:tblGrid>
              <a:tr h="760761">
                <a:tc>
                  <a:txBody>
                    <a:bodyPr/>
                    <a:lstStyle/>
                    <a:p>
                      <a:pPr marL="0" marR="0">
                        <a:lnSpc>
                          <a:spcPct val="150000"/>
                        </a:lnSpc>
                        <a:spcBef>
                          <a:spcPts val="0"/>
                        </a:spcBef>
                        <a:spcAft>
                          <a:spcPts val="0"/>
                        </a:spcAft>
                      </a:pPr>
                      <a:r>
                        <a:rPr lang="en-US" sz="1000" dirty="0">
                          <a:effectLst/>
                        </a:rPr>
                        <a:t>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Total Cholesterol (mg/dL)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HDL-CHOL  (mg/dL)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LDL-CHOL (mg/dL)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TRIG (mg/dL)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VLDL</a:t>
                      </a:r>
                      <a:endParaRPr lang="en-US" sz="1100">
                        <a:effectLst/>
                      </a:endParaRPr>
                    </a:p>
                    <a:p>
                      <a:pPr marL="0" marR="0">
                        <a:lnSpc>
                          <a:spcPct val="150000"/>
                        </a:lnSpc>
                        <a:spcBef>
                          <a:spcPts val="0"/>
                        </a:spcBef>
                        <a:spcAft>
                          <a:spcPts val="0"/>
                        </a:spcAft>
                      </a:pPr>
                      <a:r>
                        <a:rPr lang="en-US" sz="1000">
                          <a:effectLst/>
                        </a:rPr>
                        <a:t>(mg/dL)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0381">
                <a:tc>
                  <a:txBody>
                    <a:bodyPr/>
                    <a:lstStyle/>
                    <a:p>
                      <a:pPr marL="0" marR="0">
                        <a:lnSpc>
                          <a:spcPct val="150000"/>
                        </a:lnSpc>
                        <a:spcBef>
                          <a:spcPts val="0"/>
                        </a:spcBef>
                        <a:spcAft>
                          <a:spcPts val="0"/>
                        </a:spcAft>
                      </a:pPr>
                      <a:r>
                        <a:rPr lang="en-US" sz="1000">
                          <a:effectLst/>
                        </a:rPr>
                        <a:t>Control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40.37±1.20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14.22±3.12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11.42±0.21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153.6±12.09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30.60±2.42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0381">
                <a:tc>
                  <a:txBody>
                    <a:bodyPr/>
                    <a:lstStyle/>
                    <a:p>
                      <a:pPr marL="0" marR="0">
                        <a:lnSpc>
                          <a:spcPct val="150000"/>
                        </a:lnSpc>
                        <a:spcBef>
                          <a:spcPts val="0"/>
                        </a:spcBef>
                        <a:spcAft>
                          <a:spcPts val="0"/>
                        </a:spcAft>
                      </a:pPr>
                      <a:r>
                        <a:rPr lang="en-US" sz="1000" dirty="0">
                          <a:effectLst/>
                        </a:rPr>
                        <a:t>DEX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48.94±3.20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9.09±0.31</a:t>
                      </a:r>
                      <a:r>
                        <a:rPr lang="en-US" sz="1000" baseline="300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12.20±0.08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143.8±0.43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28.76±0.086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0381">
                <a:tc>
                  <a:txBody>
                    <a:bodyPr/>
                    <a:lstStyle/>
                    <a:p>
                      <a:pPr marL="0" marR="0">
                        <a:lnSpc>
                          <a:spcPct val="150000"/>
                        </a:lnSpc>
                        <a:spcBef>
                          <a:spcPts val="0"/>
                        </a:spcBef>
                        <a:spcAft>
                          <a:spcPts val="0"/>
                        </a:spcAft>
                      </a:pPr>
                      <a:r>
                        <a:rPr lang="en-US" sz="1000">
                          <a:effectLst/>
                        </a:rPr>
                        <a:t>DEX + NIF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46.87±4.43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10.71±0.31</a:t>
                      </a:r>
                      <a:r>
                        <a:rPr lang="en-US" sz="1000" baseline="300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10.79±0.00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153.4±15.01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30.68±3.01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0381">
                <a:tc>
                  <a:txBody>
                    <a:bodyPr/>
                    <a:lstStyle/>
                    <a:p>
                      <a:pPr marL="0" marR="0">
                        <a:lnSpc>
                          <a:spcPct val="150000"/>
                        </a:lnSpc>
                        <a:spcBef>
                          <a:spcPts val="0"/>
                        </a:spcBef>
                        <a:spcAft>
                          <a:spcPts val="0"/>
                        </a:spcAft>
                      </a:pPr>
                      <a:r>
                        <a:rPr lang="en-US" sz="1000">
                          <a:effectLst/>
                        </a:rPr>
                        <a:t>DEX + NIF +SPA 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48.53±1.88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dirty="0">
                          <a:effectLst/>
                        </a:rPr>
                        <a:t>12.24±0.21</a:t>
                      </a:r>
                      <a:r>
                        <a:rPr lang="en-US" sz="1000" baseline="30000" dirty="0">
                          <a:effectLst/>
                        </a:rPr>
                        <a:t>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19.78±1.37</a:t>
                      </a:r>
                      <a:r>
                        <a:rPr lang="en-US" sz="1000" baseline="30000">
                          <a:effectLst/>
                        </a:rPr>
                        <a:t>abc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84.14±1.65</a:t>
                      </a:r>
                      <a:r>
                        <a:rPr lang="en-US" sz="1000" baseline="30000">
                          <a:effectLst/>
                        </a:rPr>
                        <a:t>abc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16.83±0.33</a:t>
                      </a:r>
                      <a:r>
                        <a:rPr lang="en-US" sz="1000" baseline="30000">
                          <a:effectLst/>
                        </a:rPr>
                        <a:t>abc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0381">
                <a:tc>
                  <a:txBody>
                    <a:bodyPr/>
                    <a:lstStyle/>
                    <a:p>
                      <a:pPr marL="0" marR="0">
                        <a:lnSpc>
                          <a:spcPct val="150000"/>
                        </a:lnSpc>
                        <a:spcBef>
                          <a:spcPts val="0"/>
                        </a:spcBef>
                        <a:spcAft>
                          <a:spcPts val="0"/>
                        </a:spcAft>
                      </a:pPr>
                      <a:r>
                        <a:rPr lang="en-US" sz="1000">
                          <a:effectLst/>
                        </a:rPr>
                        <a:t>DEX + SPA 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46.31±11.13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dirty="0">
                          <a:effectLst/>
                        </a:rPr>
                        <a:t>12.60±0.21</a:t>
                      </a:r>
                      <a:r>
                        <a:rPr lang="en-US" sz="1000" baseline="30000" dirty="0">
                          <a:effectLst/>
                        </a:rPr>
                        <a:t>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22.92±0.07</a:t>
                      </a:r>
                      <a:r>
                        <a:rPr lang="en-US" sz="1000" baseline="30000">
                          <a:effectLst/>
                        </a:rPr>
                        <a:t>abc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108.9±5.42</a:t>
                      </a:r>
                      <a:r>
                        <a:rPr lang="en-US" sz="1000" baseline="30000">
                          <a:effectLst/>
                        </a:rPr>
                        <a:t>abc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21.78±1.08</a:t>
                      </a:r>
                      <a:r>
                        <a:rPr lang="en-US" sz="1000" baseline="30000">
                          <a:effectLst/>
                        </a:rPr>
                        <a:t>abc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0381">
                <a:tc>
                  <a:txBody>
                    <a:bodyPr/>
                    <a:lstStyle/>
                    <a:p>
                      <a:pPr marL="0" marR="0">
                        <a:lnSpc>
                          <a:spcPct val="150000"/>
                        </a:lnSpc>
                        <a:spcBef>
                          <a:spcPts val="0"/>
                        </a:spcBef>
                        <a:spcAft>
                          <a:spcPts val="0"/>
                        </a:spcAft>
                      </a:pPr>
                      <a:r>
                        <a:rPr lang="en-US" sz="1000">
                          <a:effectLst/>
                        </a:rPr>
                        <a:t>DEX + SPA 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dirty="0">
                          <a:effectLst/>
                        </a:rPr>
                        <a:t>58.62±4.47</a:t>
                      </a:r>
                      <a:r>
                        <a:rPr lang="en-US" sz="1000" baseline="30000" dirty="0">
                          <a:effectLst/>
                        </a:rPr>
                        <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12.42±0.00</a:t>
                      </a:r>
                      <a:r>
                        <a:rPr lang="en-US" sz="1000" baseline="30000">
                          <a:effectLst/>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18.72±1.31</a:t>
                      </a:r>
                      <a:r>
                        <a:rPr lang="en-US" sz="1000" baseline="30000">
                          <a:effectLst/>
                        </a:rPr>
                        <a:t>abc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effectLst/>
                        </a:rPr>
                        <a:t>103.3±11.15</a:t>
                      </a:r>
                      <a:r>
                        <a:rPr lang="en-US" sz="1000" baseline="30000">
                          <a:effectLst/>
                        </a:rPr>
                        <a:t>abc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dirty="0">
                          <a:effectLst/>
                        </a:rPr>
                        <a:t>20.66±2.23</a:t>
                      </a:r>
                      <a:r>
                        <a:rPr lang="en-US" sz="1000" baseline="30000" dirty="0">
                          <a:effectLst/>
                        </a:rPr>
                        <a:t>abc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609599" y="1003503"/>
            <a:ext cx="7987552" cy="7540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Table 1: Effect of </a:t>
            </a:r>
            <a:r>
              <a:rPr kumimoji="0" lang="en-US" altLang="en-US" sz="1600" b="1" i="1" u="none" strike="noStrike" cap="none" normalizeH="0" baseline="0" dirty="0" err="1" smtClean="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Struchium</a:t>
            </a:r>
            <a:r>
              <a:rPr kumimoji="0" lang="en-US" altLang="en-US" sz="1600" b="1" i="1" u="none" strike="noStrike" cap="none" normalizeH="0" baseline="0" dirty="0" smtClean="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600" b="1" i="1" u="none" strike="noStrike" cap="none" normalizeH="0" baseline="0" dirty="0" err="1" smtClean="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sparganophora</a:t>
            </a:r>
            <a:r>
              <a:rPr kumimoji="0" lang="en-US" altLang="en-US" sz="1600" b="1" i="0" u="none" strike="noStrike" cap="none" normalizeH="0" baseline="0" dirty="0" smtClean="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leaf methanol extract on lipid profile in dexamethasone-induced hypertensive rats.</a:t>
            </a:r>
            <a:r>
              <a:rPr kumimoji="0" lang="en-US" altLang="en-US" sz="1100" b="1" i="0" u="none" strike="noStrike" cap="none" normalizeH="0" baseline="0" dirty="0" smtClean="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900" b="0" i="0" u="none" strike="noStrike" cap="none" normalizeH="0" baseline="0" dirty="0" smtClean="0">
              <a:ln>
                <a:noFill/>
              </a:ln>
              <a:solidFill>
                <a:schemeClr val="tx1"/>
              </a:solidFill>
              <a:effectLst/>
            </a:endParaRPr>
          </a:p>
        </p:txBody>
      </p:sp>
      <p:sp>
        <p:nvSpPr>
          <p:cNvPr id="5" name="Rectangle 4"/>
          <p:cNvSpPr/>
          <p:nvPr/>
        </p:nvSpPr>
        <p:spPr>
          <a:xfrm>
            <a:off x="609599" y="4800600"/>
            <a:ext cx="8000999" cy="830997"/>
          </a:xfrm>
          <a:prstGeom prst="rect">
            <a:avLst/>
          </a:prstGeom>
        </p:spPr>
        <p:txBody>
          <a:bodyPr wrap="square">
            <a:spAutoFit/>
          </a:bodyPr>
          <a:lstStyle/>
          <a:p>
            <a:pPr lvl="0" algn="just" eaLnBrk="0" fontAlgn="base" hangingPunct="0">
              <a:spcBef>
                <a:spcPct val="0"/>
              </a:spcBef>
              <a:spcAft>
                <a:spcPct val="0"/>
              </a:spcAft>
            </a:pPr>
            <a:r>
              <a:rPr lang="en-US" altLang="en-US" sz="1600" b="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Results were expressed as mean ± standard deviation (n=4). </a:t>
            </a:r>
            <a:r>
              <a:rPr lang="en-US" altLang="en-US" sz="1600" b="1" baseline="30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a </a:t>
            </a:r>
            <a:r>
              <a:rPr lang="en-US" altLang="en-US" sz="1600" b="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Significant when compared to control at p &lt; 0.05, </a:t>
            </a:r>
            <a:r>
              <a:rPr lang="en-US" altLang="en-US" sz="1600" b="1" baseline="30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b </a:t>
            </a:r>
            <a:r>
              <a:rPr lang="en-US" altLang="en-US" sz="1600" b="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Significant when compared to dexamethasone p &lt; 0.05, </a:t>
            </a:r>
            <a:r>
              <a:rPr lang="en-US" altLang="en-US" sz="1600" b="1" baseline="30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c </a:t>
            </a:r>
            <a:r>
              <a:rPr lang="en-US" altLang="en-US" sz="1600" b="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Significant when compared to standard drug (</a:t>
            </a:r>
            <a:r>
              <a:rPr lang="en-US" altLang="en-US" sz="1600" b="1"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Nifedipine</a:t>
            </a:r>
            <a:r>
              <a:rPr lang="en-US" altLang="en-US" sz="1600" b="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p &lt; 0.05</a:t>
            </a:r>
            <a:endParaRPr lang="en-US" altLang="en-US" sz="1600" dirty="0">
              <a:latin typeface="Arial" panose="020B0604020202020204" pitchFamily="34" charset="0"/>
            </a:endParaRPr>
          </a:p>
        </p:txBody>
      </p:sp>
    </p:spTree>
    <p:extLst>
      <p:ext uri="{BB962C8B-B14F-4D97-AF65-F5344CB8AC3E}">
        <p14:creationId xmlns:p14="http://schemas.microsoft.com/office/powerpoint/2010/main" val="1814207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err="1" smtClean="0"/>
              <a:t>Results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19</a:t>
            </a:fld>
            <a:endParaRPr lang="fr-FR"/>
          </a:p>
        </p:txBody>
      </p:sp>
      <p:pic>
        <p:nvPicPr>
          <p:cNvPr id="7" name="Picture 6">
            <a:extLst>
              <a:ext uri="{FF2B5EF4-FFF2-40B4-BE49-F238E27FC236}">
                <a16:creationId xmlns=""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152476814"/>
              </p:ext>
            </p:extLst>
          </p:nvPr>
        </p:nvGraphicFramePr>
        <p:xfrm>
          <a:off x="609598" y="2262663"/>
          <a:ext cx="8153401" cy="2385537"/>
        </p:xfrm>
        <a:graphic>
          <a:graphicData uri="http://schemas.openxmlformats.org/drawingml/2006/table">
            <a:tbl>
              <a:tblPr firstRow="1" firstCol="1" bandRow="1">
                <a:tableStyleId>{93296810-A885-4BE3-A3E7-6D5BEEA58F35}</a:tableStyleId>
              </a:tblPr>
              <a:tblGrid>
                <a:gridCol w="2802731"/>
                <a:gridCol w="2675335"/>
                <a:gridCol w="2675335"/>
              </a:tblGrid>
              <a:tr h="340791">
                <a:tc>
                  <a:txBody>
                    <a:bodyPr/>
                    <a:lstStyle/>
                    <a:p>
                      <a:pPr marL="0" marR="0">
                        <a:lnSpc>
                          <a:spcPct val="115000"/>
                        </a:lnSpc>
                        <a:spcBef>
                          <a:spcPts val="0"/>
                        </a:spcBef>
                        <a:spcAft>
                          <a:spcPts val="0"/>
                        </a:spcAft>
                      </a:pPr>
                      <a:r>
                        <a:rPr lang="en-US" sz="1100" dirty="0">
                          <a:effectLst/>
                        </a:rPr>
                        <a:t>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Cardiac index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Atherogenic index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791">
                <a:tc>
                  <a:txBody>
                    <a:bodyPr/>
                    <a:lstStyle/>
                    <a:p>
                      <a:pPr marL="0" marR="0">
                        <a:lnSpc>
                          <a:spcPct val="115000"/>
                        </a:lnSpc>
                        <a:spcBef>
                          <a:spcPts val="0"/>
                        </a:spcBef>
                        <a:spcAft>
                          <a:spcPts val="0"/>
                        </a:spcAft>
                      </a:pPr>
                      <a:r>
                        <a:rPr lang="en-US" sz="1100">
                          <a:effectLst/>
                        </a:rPr>
                        <a:t>Control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2.84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1.84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791">
                <a:tc>
                  <a:txBody>
                    <a:bodyPr/>
                    <a:lstStyle/>
                    <a:p>
                      <a:pPr marL="0" marR="0">
                        <a:lnSpc>
                          <a:spcPct val="115000"/>
                        </a:lnSpc>
                        <a:spcBef>
                          <a:spcPts val="0"/>
                        </a:spcBef>
                        <a:spcAft>
                          <a:spcPts val="0"/>
                        </a:spcAft>
                      </a:pPr>
                      <a:r>
                        <a:rPr lang="en-US" sz="1100">
                          <a:effectLst/>
                        </a:rPr>
                        <a:t>DEX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5.38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4.39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791">
                <a:tc>
                  <a:txBody>
                    <a:bodyPr/>
                    <a:lstStyle/>
                    <a:p>
                      <a:pPr marL="0" marR="0">
                        <a:lnSpc>
                          <a:spcPct val="115000"/>
                        </a:lnSpc>
                        <a:spcBef>
                          <a:spcPts val="0"/>
                        </a:spcBef>
                        <a:spcAft>
                          <a:spcPts val="0"/>
                        </a:spcAft>
                      </a:pPr>
                      <a:r>
                        <a:rPr lang="en-US" sz="1100">
                          <a:effectLst/>
                        </a:rPr>
                        <a:t>DEX+NIF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4.38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3.38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791">
                <a:tc>
                  <a:txBody>
                    <a:bodyPr/>
                    <a:lstStyle/>
                    <a:p>
                      <a:pPr marL="0" marR="0">
                        <a:lnSpc>
                          <a:spcPct val="115000"/>
                        </a:lnSpc>
                        <a:spcBef>
                          <a:spcPts val="0"/>
                        </a:spcBef>
                        <a:spcAft>
                          <a:spcPts val="0"/>
                        </a:spcAft>
                      </a:pPr>
                      <a:r>
                        <a:rPr lang="en-US" sz="1100">
                          <a:effectLst/>
                        </a:rPr>
                        <a:t>DEX+NIF+SPA 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3.96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2.96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791">
                <a:tc>
                  <a:txBody>
                    <a:bodyPr/>
                    <a:lstStyle/>
                    <a:p>
                      <a:pPr marL="0" marR="0">
                        <a:lnSpc>
                          <a:spcPct val="115000"/>
                        </a:lnSpc>
                        <a:spcBef>
                          <a:spcPts val="0"/>
                        </a:spcBef>
                        <a:spcAft>
                          <a:spcPts val="0"/>
                        </a:spcAft>
                      </a:pPr>
                      <a:r>
                        <a:rPr lang="en-US" sz="1100">
                          <a:effectLst/>
                        </a:rPr>
                        <a:t>DEX+SPA 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3.68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2.68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791">
                <a:tc>
                  <a:txBody>
                    <a:bodyPr/>
                    <a:lstStyle/>
                    <a:p>
                      <a:pPr marL="0" marR="0">
                        <a:lnSpc>
                          <a:spcPct val="115000"/>
                        </a:lnSpc>
                        <a:spcBef>
                          <a:spcPts val="0"/>
                        </a:spcBef>
                        <a:spcAft>
                          <a:spcPts val="0"/>
                        </a:spcAft>
                      </a:pPr>
                      <a:r>
                        <a:rPr lang="en-US" sz="1100">
                          <a:effectLst/>
                        </a:rPr>
                        <a:t>DEX+SPA 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4.72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3.71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609600" y="1339334"/>
            <a:ext cx="8153400"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222222"/>
                </a:solidFill>
                <a:effectLst/>
                <a:ea typeface="Calibri" panose="020F0502020204030204" pitchFamily="34" charset="0"/>
                <a:cs typeface="Times New Roman" panose="02020603050405020304" pitchFamily="18" charset="0"/>
              </a:rPr>
              <a:t>Table 2: Effect of </a:t>
            </a:r>
            <a:r>
              <a:rPr kumimoji="0" lang="en-US" altLang="en-US" b="1" i="1" u="none" strike="noStrike" cap="none" normalizeH="0" baseline="0" dirty="0" err="1" smtClean="0">
                <a:ln>
                  <a:noFill/>
                </a:ln>
                <a:solidFill>
                  <a:srgbClr val="222222"/>
                </a:solidFill>
                <a:effectLst/>
                <a:ea typeface="Calibri" panose="020F0502020204030204" pitchFamily="34" charset="0"/>
                <a:cs typeface="Times New Roman" panose="02020603050405020304" pitchFamily="18" charset="0"/>
              </a:rPr>
              <a:t>Struchium</a:t>
            </a:r>
            <a:r>
              <a:rPr kumimoji="0" lang="en-US" altLang="en-US" b="1" i="1" u="none" strike="noStrike" cap="none" normalizeH="0" baseline="0" dirty="0" smtClean="0">
                <a:ln>
                  <a:noFill/>
                </a:ln>
                <a:solidFill>
                  <a:srgbClr val="222222"/>
                </a:solidFill>
                <a:effectLst/>
                <a:ea typeface="Calibri" panose="020F0502020204030204" pitchFamily="34" charset="0"/>
                <a:cs typeface="Times New Roman" panose="02020603050405020304" pitchFamily="18" charset="0"/>
              </a:rPr>
              <a:t> </a:t>
            </a:r>
            <a:r>
              <a:rPr kumimoji="0" lang="en-US" altLang="en-US" b="1" i="1" u="none" strike="noStrike" cap="none" normalizeH="0" baseline="0" dirty="0" err="1" smtClean="0">
                <a:ln>
                  <a:noFill/>
                </a:ln>
                <a:solidFill>
                  <a:srgbClr val="222222"/>
                </a:solidFill>
                <a:effectLst/>
                <a:ea typeface="Calibri" panose="020F0502020204030204" pitchFamily="34" charset="0"/>
                <a:cs typeface="Times New Roman" panose="02020603050405020304" pitchFamily="18" charset="0"/>
              </a:rPr>
              <a:t>sparganophora</a:t>
            </a:r>
            <a:r>
              <a:rPr kumimoji="0" lang="en-US" altLang="en-US" b="1" i="0" u="none" strike="noStrike" cap="none" normalizeH="0" baseline="0" dirty="0" smtClean="0">
                <a:ln>
                  <a:noFill/>
                </a:ln>
                <a:solidFill>
                  <a:srgbClr val="222222"/>
                </a:solidFill>
                <a:effectLst/>
                <a:ea typeface="Calibri" panose="020F0502020204030204" pitchFamily="34" charset="0"/>
                <a:cs typeface="Times New Roman" panose="02020603050405020304" pitchFamily="18" charset="0"/>
              </a:rPr>
              <a:t> leaf methanol extract on lipid profile in dexamethasone-induced hypertensive rats.</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7825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90600"/>
            <a:ext cx="9136918" cy="5030838"/>
          </a:xfrm>
          <a:prstGeom prst="rect">
            <a:avLst/>
          </a:prstGeom>
        </p:spPr>
      </p:pic>
      <p:sp>
        <p:nvSpPr>
          <p:cNvPr id="6" name="Rectangle 5"/>
          <p:cNvSpPr/>
          <p:nvPr/>
        </p:nvSpPr>
        <p:spPr>
          <a:xfrm>
            <a:off x="0" y="0"/>
            <a:ext cx="9144000" cy="923330"/>
          </a:xfrm>
          <a:prstGeom prst="rect">
            <a:avLst/>
          </a:prstGeom>
        </p:spPr>
        <p:txBody>
          <a:bodyPr wrap="square">
            <a:spAutoFit/>
          </a:bodyPr>
          <a:lstStyle/>
          <a:p>
            <a:pPr algn="ctr"/>
            <a:r>
              <a:rPr lang="en-US" b="1" dirty="0"/>
              <a:t>Blood pressure lowering, </a:t>
            </a:r>
            <a:r>
              <a:rPr lang="en-US" b="1" dirty="0" err="1"/>
              <a:t>antidyslipidemic</a:t>
            </a:r>
            <a:r>
              <a:rPr lang="en-US" b="1" dirty="0"/>
              <a:t> and nitric oxide modulatory effects of methanol extract of </a:t>
            </a:r>
            <a:r>
              <a:rPr lang="en-US" b="1" i="1" dirty="0" err="1"/>
              <a:t>Struchium</a:t>
            </a:r>
            <a:r>
              <a:rPr lang="en-US" b="1" i="1" dirty="0"/>
              <a:t> </a:t>
            </a:r>
            <a:r>
              <a:rPr lang="en-US" b="1" i="1" dirty="0" err="1"/>
              <a:t>sparganophora</a:t>
            </a:r>
            <a:r>
              <a:rPr lang="en-US" b="1" i="1" dirty="0"/>
              <a:t> leaves </a:t>
            </a:r>
            <a:r>
              <a:rPr lang="en-US" b="1" dirty="0"/>
              <a:t>on dexamethasone-salt model of hypertension in rats</a:t>
            </a:r>
          </a:p>
        </p:txBody>
      </p:sp>
    </p:spTree>
    <p:extLst>
      <p:ext uri="{BB962C8B-B14F-4D97-AF65-F5344CB8AC3E}">
        <p14:creationId xmlns:p14="http://schemas.microsoft.com/office/powerpoint/2010/main" val="4263834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err="1" smtClean="0"/>
              <a:t>Results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20</a:t>
            </a:fld>
            <a:endParaRPr lang="fr-FR"/>
          </a:p>
        </p:txBody>
      </p:sp>
      <p:pic>
        <p:nvPicPr>
          <p:cNvPr id="7" name="Picture 6">
            <a:extLst>
              <a:ext uri="{FF2B5EF4-FFF2-40B4-BE49-F238E27FC236}">
                <a16:creationId xmlns=""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5" name="Picture 4" descr="C:\Users\Tejumade\Desktop\PROJECT\nitric oxide 2.jpg"/>
          <p:cNvPicPr/>
          <p:nvPr/>
        </p:nvPicPr>
        <p:blipFill>
          <a:blip r:embed="rId3" cstate="print"/>
          <a:srcRect/>
          <a:stretch>
            <a:fillRect/>
          </a:stretch>
        </p:blipFill>
        <p:spPr bwMode="auto">
          <a:xfrm>
            <a:off x="491761" y="1219200"/>
            <a:ext cx="7052039" cy="3352799"/>
          </a:xfrm>
          <a:prstGeom prst="rect">
            <a:avLst/>
          </a:prstGeom>
          <a:noFill/>
          <a:ln w="9525">
            <a:noFill/>
            <a:miter lim="800000"/>
            <a:headEnd/>
            <a:tailEnd/>
          </a:ln>
        </p:spPr>
      </p:pic>
      <p:sp>
        <p:nvSpPr>
          <p:cNvPr id="2" name="Rectangle 1"/>
          <p:cNvSpPr/>
          <p:nvPr/>
        </p:nvSpPr>
        <p:spPr>
          <a:xfrm>
            <a:off x="609600" y="4337238"/>
            <a:ext cx="6934200" cy="1530162"/>
          </a:xfrm>
          <a:prstGeom prst="rect">
            <a:avLst/>
          </a:prstGeom>
        </p:spPr>
        <p:txBody>
          <a:bodyPr wrap="square">
            <a:spAutoFit/>
          </a:bodyPr>
          <a:lstStyle/>
          <a:p>
            <a:pPr algn="just">
              <a:lnSpc>
                <a:spcPct val="150000"/>
              </a:lnSpc>
              <a:spcAft>
                <a:spcPts val="1000"/>
              </a:spcAft>
            </a:pPr>
            <a:r>
              <a:rPr lang="en-US" sz="1600" b="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Figure 3: Effect of </a:t>
            </a:r>
            <a:r>
              <a:rPr lang="en-US" sz="1600" b="1" i="1"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Struchium</a:t>
            </a:r>
            <a:r>
              <a:rPr lang="en-US" sz="16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sparganophora</a:t>
            </a:r>
            <a:r>
              <a:rPr lang="en-US" sz="1600" b="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leaf methanol extract on nitric oxide level in dexamethasone-induced hypertensive rats. </a:t>
            </a:r>
            <a:r>
              <a:rPr lang="en-US" sz="1600" b="1" baseline="30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a </a:t>
            </a:r>
            <a:r>
              <a:rPr lang="en-US" sz="1600" b="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Significant when compared to control p &lt; 0.05, </a:t>
            </a:r>
            <a:r>
              <a:rPr lang="en-US" sz="1600" b="1" baseline="30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b </a:t>
            </a:r>
            <a:r>
              <a:rPr lang="en-US" sz="1600" b="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Significant when compared to dexamethasone p &lt; 0.05, </a:t>
            </a:r>
            <a:r>
              <a:rPr lang="en-US" sz="1600" b="1" baseline="30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c </a:t>
            </a:r>
            <a:r>
              <a:rPr lang="en-US" sz="1600" b="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Significant when compared to standard drug (</a:t>
            </a:r>
            <a:r>
              <a:rPr lang="en-US" sz="1600" b="1"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Nifedipine</a:t>
            </a:r>
            <a:r>
              <a:rPr lang="en-US" sz="1600" b="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p &lt; 0.05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9832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21</a:t>
            </a:fld>
            <a:endParaRPr lang="fr-FR"/>
          </a:p>
        </p:txBody>
      </p:sp>
      <p:pic>
        <p:nvPicPr>
          <p:cNvPr id="7" name="Picture 6">
            <a:extLst>
              <a:ext uri="{FF2B5EF4-FFF2-40B4-BE49-F238E27FC236}">
                <a16:creationId xmlns=""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609600" y="1997839"/>
            <a:ext cx="8153400" cy="3338735"/>
          </a:xfrm>
          <a:prstGeom prst="rect">
            <a:avLst/>
          </a:prstGeom>
        </p:spPr>
        <p:txBody>
          <a:bodyPr wrap="square">
            <a:spAutoFit/>
          </a:bodyPr>
          <a:lstStyle/>
          <a:p>
            <a:pPr algn="just">
              <a:lnSpc>
                <a:spcPct val="200000"/>
              </a:lnSpc>
            </a:pPr>
            <a:r>
              <a:rPr lang="en-US" dirty="0" smtClean="0">
                <a:ea typeface="Calibri" panose="020F0502020204030204" pitchFamily="34" charset="0"/>
              </a:rPr>
              <a:t>The </a:t>
            </a:r>
            <a:r>
              <a:rPr lang="en-US" dirty="0">
                <a:ea typeface="Calibri" panose="020F0502020204030204" pitchFamily="34" charset="0"/>
              </a:rPr>
              <a:t>methanol extract of </a:t>
            </a:r>
            <a:r>
              <a:rPr lang="en-US" i="1" dirty="0" err="1">
                <a:ea typeface="Calibri" panose="020F0502020204030204" pitchFamily="34" charset="0"/>
              </a:rPr>
              <a:t>Struchium</a:t>
            </a:r>
            <a:r>
              <a:rPr lang="en-US" i="1" dirty="0">
                <a:ea typeface="Calibri" panose="020F0502020204030204" pitchFamily="34" charset="0"/>
              </a:rPr>
              <a:t> </a:t>
            </a:r>
            <a:r>
              <a:rPr lang="en-US" i="1" dirty="0" err="1">
                <a:ea typeface="Calibri" panose="020F0502020204030204" pitchFamily="34" charset="0"/>
              </a:rPr>
              <a:t>sparganophora</a:t>
            </a:r>
            <a:r>
              <a:rPr lang="en-US" i="1" dirty="0">
                <a:ea typeface="Calibri" panose="020F0502020204030204" pitchFamily="34" charset="0"/>
              </a:rPr>
              <a:t> </a:t>
            </a:r>
            <a:r>
              <a:rPr lang="en-US" dirty="0">
                <a:ea typeface="Calibri" panose="020F0502020204030204" pitchFamily="34" charset="0"/>
              </a:rPr>
              <a:t>leaves produced a considerable blood pressure-lowering effect, which could be linked with the extract’s ability to increase plasma nitric oxide concentration, increased HDL-cholesterol concentration, and reduced triglycerides concentration, which their sum effect may help to reduce total peripheral resistance, an essential factor to crucial in controlling high blood pressure.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453718" cy="461665"/>
          </a:xfrm>
          <a:prstGeom prst="rect">
            <a:avLst/>
          </a:prstGeom>
          <a:noFill/>
        </p:spPr>
        <p:txBody>
          <a:bodyPr wrap="square" rtlCol="0">
            <a:spAutoFit/>
          </a:bodyPr>
          <a:lstStyle/>
          <a:p>
            <a:r>
              <a:rPr lang="fr-FR" sz="2400" b="1" dirty="0" err="1" smtClean="0"/>
              <a:t>References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22</a:t>
            </a:fld>
            <a:endParaRPr lang="fr-FR"/>
          </a:p>
        </p:txBody>
      </p:sp>
      <p:pic>
        <p:nvPicPr>
          <p:cNvPr id="5" name="Picture 4">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457200" y="824091"/>
            <a:ext cx="8001000" cy="6186309"/>
          </a:xfrm>
          <a:prstGeom prst="rect">
            <a:avLst/>
          </a:prstGeom>
        </p:spPr>
        <p:txBody>
          <a:bodyPr wrap="square">
            <a:spAutoFit/>
          </a:bodyPr>
          <a:lstStyle/>
          <a:p>
            <a:pPr algn="just"/>
            <a:r>
              <a:rPr lang="en-US" dirty="0">
                <a:latin typeface="Times New Roman" panose="02020603050405020304" pitchFamily="18" charset="0"/>
                <a:ea typeface="Calibri" panose="020F0502020204030204" pitchFamily="34" charset="0"/>
                <a:cs typeface="Times New Roman" panose="02020603050405020304" pitchFamily="18" charset="0"/>
              </a:rPr>
              <a:t>Adeosun AM, </a:t>
            </a:r>
            <a:r>
              <a:rPr lang="en-US" dirty="0" err="1">
                <a:latin typeface="Times New Roman" panose="02020603050405020304" pitchFamily="18" charset="0"/>
                <a:ea typeface="Calibri" panose="020F0502020204030204" pitchFamily="34" charset="0"/>
                <a:cs typeface="Times New Roman" panose="02020603050405020304" pitchFamily="18" charset="0"/>
              </a:rPr>
              <a:t>Adedapo</a:t>
            </a:r>
            <a:r>
              <a:rPr lang="en-US" dirty="0">
                <a:latin typeface="Times New Roman" panose="02020603050405020304" pitchFamily="18" charset="0"/>
                <a:ea typeface="Calibri" panose="020F0502020204030204" pitchFamily="34" charset="0"/>
                <a:cs typeface="Times New Roman" panose="02020603050405020304" pitchFamily="18" charset="0"/>
              </a:rPr>
              <a:t> AD, </a:t>
            </a:r>
            <a:r>
              <a:rPr lang="en-US" dirty="0" err="1">
                <a:latin typeface="Times New Roman" panose="02020603050405020304" pitchFamily="18" charset="0"/>
                <a:ea typeface="Calibri" panose="020F0502020204030204" pitchFamily="34" charset="0"/>
                <a:cs typeface="Times New Roman" panose="02020603050405020304" pitchFamily="18" charset="0"/>
              </a:rPr>
              <a:t>Adedeji</a:t>
            </a:r>
            <a:r>
              <a:rPr lang="en-US" dirty="0">
                <a:latin typeface="Times New Roman" panose="02020603050405020304" pitchFamily="18" charset="0"/>
                <a:ea typeface="Calibri" panose="020F0502020204030204" pitchFamily="34" charset="0"/>
                <a:cs typeface="Times New Roman" panose="02020603050405020304" pitchFamily="18" charset="0"/>
              </a:rPr>
              <a:t> WA. Adverse drug reactions report among hospitalized patients with hypertension in a Nigerian Tertiary Healthcare Centre: a retrospective study. </a:t>
            </a:r>
            <a:r>
              <a:rPr lang="en-US" i="1" dirty="0">
                <a:latin typeface="Times New Roman" panose="02020603050405020304" pitchFamily="18" charset="0"/>
                <a:ea typeface="Calibri" panose="020F0502020204030204" pitchFamily="34" charset="0"/>
                <a:cs typeface="Times New Roman" panose="02020603050405020304" pitchFamily="18" charset="0"/>
              </a:rPr>
              <a:t>Medicine</a:t>
            </a:r>
            <a:r>
              <a:rPr lang="en-US" dirty="0">
                <a:latin typeface="Times New Roman" panose="02020603050405020304" pitchFamily="18" charset="0"/>
                <a:ea typeface="Calibri" panose="020F0502020204030204" pitchFamily="34" charset="0"/>
                <a:cs typeface="Times New Roman" panose="02020603050405020304" pitchFamily="18" charset="0"/>
              </a:rPr>
              <a:t> 2017; </a:t>
            </a:r>
            <a:r>
              <a:rPr lang="en-US" b="1" dirty="0">
                <a:latin typeface="Times New Roman" panose="02020603050405020304" pitchFamily="18" charset="0"/>
                <a:ea typeface="Calibri" panose="020F0502020204030204" pitchFamily="34" charset="0"/>
                <a:cs typeface="Times New Roman" panose="02020603050405020304" pitchFamily="18" charset="0"/>
              </a:rPr>
              <a:t>6</a:t>
            </a:r>
            <a:r>
              <a:rPr lang="en-US" dirty="0">
                <a:latin typeface="Times New Roman" panose="02020603050405020304" pitchFamily="18" charset="0"/>
                <a:ea typeface="Calibri" panose="020F0502020204030204" pitchFamily="34" charset="0"/>
                <a:cs typeface="Times New Roman" panose="02020603050405020304" pitchFamily="18" charset="0"/>
              </a:rPr>
              <a:t>(2): 276-279.</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smtClean="0"/>
          </a:p>
          <a:p>
            <a:pPr algn="just"/>
            <a:r>
              <a:rPr lang="en-US" dirty="0" smtClean="0"/>
              <a:t>Adeosun AM, </a:t>
            </a:r>
            <a:r>
              <a:rPr lang="en-US" dirty="0" err="1" smtClean="0"/>
              <a:t>Ighodaro</a:t>
            </a:r>
            <a:r>
              <a:rPr lang="en-US" dirty="0" smtClean="0"/>
              <a:t> OM, </a:t>
            </a:r>
            <a:r>
              <a:rPr lang="en-US" dirty="0" err="1" smtClean="0"/>
              <a:t>Akinloye</a:t>
            </a:r>
            <a:r>
              <a:rPr lang="en-US" dirty="0" smtClean="0"/>
              <a:t> OA. New method for determining blood pressure in </a:t>
            </a:r>
            <a:r>
              <a:rPr lang="en-US" dirty="0" err="1" smtClean="0"/>
              <a:t>unanaesthesize</a:t>
            </a:r>
            <a:r>
              <a:rPr lang="en-US" dirty="0" smtClean="0"/>
              <a:t> rats using non invasive CONTEC 08A device with small cuff: A path to antihypertensive drug development in developing countries.  22nd International Conference on New Horizons in Cardiology and Cardiologists Education 2019: Journal of Heart and Cardiovascular Research; 2019; Berlin: </a:t>
            </a:r>
            <a:r>
              <a:rPr lang="en-US" dirty="0" err="1" smtClean="0"/>
              <a:t>Euroscicon</a:t>
            </a:r>
            <a:r>
              <a:rPr lang="en-US" dirty="0" smtClean="0"/>
              <a:t>; 2019. p. 43.</a:t>
            </a:r>
          </a:p>
          <a:p>
            <a:pPr algn="just"/>
            <a:endParaRPr lang="en-US" dirty="0" smtClean="0"/>
          </a:p>
          <a:p>
            <a:pPr algn="just"/>
            <a:r>
              <a:rPr lang="en-US" dirty="0">
                <a:latin typeface="Times New Roman" panose="02020603050405020304" pitchFamily="18" charset="0"/>
                <a:ea typeface="Calibri" panose="020F0502020204030204" pitchFamily="34" charset="0"/>
                <a:cs typeface="Times New Roman" panose="02020603050405020304" pitchFamily="18" charset="0"/>
              </a:rPr>
              <a:t>Beckett NS, Peters R, Fletcher AE, et al. Treatment of hypertension in patients 80 years of age or older. </a:t>
            </a:r>
            <a:r>
              <a:rPr lang="en-US" i="1" dirty="0">
                <a:latin typeface="Times New Roman" panose="02020603050405020304" pitchFamily="18" charset="0"/>
                <a:ea typeface="Calibri" panose="020F0502020204030204" pitchFamily="34" charset="0"/>
                <a:cs typeface="Times New Roman" panose="02020603050405020304" pitchFamily="18" charset="0"/>
              </a:rPr>
              <a:t>New England Journal of Medicine</a:t>
            </a:r>
            <a:r>
              <a:rPr lang="en-US" dirty="0">
                <a:latin typeface="Times New Roman" panose="02020603050405020304" pitchFamily="18" charset="0"/>
                <a:ea typeface="Calibri" panose="020F0502020204030204" pitchFamily="34" charset="0"/>
                <a:cs typeface="Times New Roman" panose="02020603050405020304" pitchFamily="18" charset="0"/>
              </a:rPr>
              <a:t> 2008; </a:t>
            </a:r>
            <a:r>
              <a:rPr lang="en-US" b="1" dirty="0">
                <a:latin typeface="Times New Roman" panose="02020603050405020304" pitchFamily="18" charset="0"/>
                <a:ea typeface="Calibri" panose="020F0502020204030204" pitchFamily="34" charset="0"/>
                <a:cs typeface="Times New Roman" panose="02020603050405020304" pitchFamily="18" charset="0"/>
              </a:rPr>
              <a:t>358</a:t>
            </a:r>
            <a:r>
              <a:rPr lang="en-US" dirty="0">
                <a:latin typeface="Times New Roman" panose="02020603050405020304" pitchFamily="18" charset="0"/>
                <a:ea typeface="Calibri" panose="020F0502020204030204" pitchFamily="34" charset="0"/>
                <a:cs typeface="Times New Roman" panose="02020603050405020304" pitchFamily="18" charset="0"/>
              </a:rPr>
              <a:t>(18): 1887-1898.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smtClean="0"/>
          </a:p>
          <a:p>
            <a:pPr algn="just"/>
            <a:r>
              <a:rPr lang="en-US" dirty="0" smtClean="0"/>
              <a:t>British </a:t>
            </a:r>
            <a:r>
              <a:rPr lang="en-US" dirty="0"/>
              <a:t>Pharmacopoeia. Dexamethasone Sodium Phosphate Injection.  Formulated Preparations: Specific Monographs; 2009. p. 8597-8.</a:t>
            </a:r>
          </a:p>
          <a:p>
            <a:pPr algn="just"/>
            <a:endParaRPr lang="en-US" dirty="0" smtClean="0"/>
          </a:p>
          <a:p>
            <a:pPr algn="just"/>
            <a:r>
              <a:rPr lang="en-US" dirty="0" smtClean="0"/>
              <a:t>British </a:t>
            </a:r>
            <a:r>
              <a:rPr lang="en-US" dirty="0"/>
              <a:t>Pharmacopoeia. </a:t>
            </a:r>
            <a:r>
              <a:rPr lang="en-US" dirty="0" err="1"/>
              <a:t>Nifedipine</a:t>
            </a:r>
            <a:r>
              <a:rPr lang="en-US" dirty="0"/>
              <a:t>.  Medicinal and Pharmaceutical substances; 2009. p. 4192-5</a:t>
            </a:r>
            <a:r>
              <a:rPr lang="en-US" dirty="0" smtClean="0"/>
              <a:t>.</a:t>
            </a:r>
          </a:p>
          <a:p>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175508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33400"/>
            <a:ext cx="8453718" cy="461665"/>
          </a:xfrm>
          <a:prstGeom prst="rect">
            <a:avLst/>
          </a:prstGeom>
          <a:noFill/>
        </p:spPr>
        <p:txBody>
          <a:bodyPr wrap="square" rtlCol="0">
            <a:spAutoFit/>
          </a:bodyPr>
          <a:lstStyle/>
          <a:p>
            <a:r>
              <a:rPr lang="fr-FR" sz="2400" b="1" dirty="0" err="1" smtClean="0"/>
              <a:t>References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23</a:t>
            </a:fld>
            <a:endParaRPr lang="fr-FR"/>
          </a:p>
        </p:txBody>
      </p:sp>
      <p:pic>
        <p:nvPicPr>
          <p:cNvPr id="5" name="Picture 4">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457200" y="1491745"/>
            <a:ext cx="8001000" cy="400110"/>
          </a:xfrm>
          <a:prstGeom prst="rect">
            <a:avLst/>
          </a:prstGeom>
        </p:spPr>
        <p:txBody>
          <a:bodyPr wrap="square">
            <a:spAutoFit/>
          </a:bodyPr>
          <a:lstStyle/>
          <a:p>
            <a:endParaRPr lang="en-US" sz="1000" dirty="0"/>
          </a:p>
          <a:p>
            <a:endParaRPr lang="en-US" sz="1000" dirty="0"/>
          </a:p>
        </p:txBody>
      </p:sp>
      <p:sp>
        <p:nvSpPr>
          <p:cNvPr id="3" name="Rectangle 2"/>
          <p:cNvSpPr/>
          <p:nvPr/>
        </p:nvSpPr>
        <p:spPr>
          <a:xfrm>
            <a:off x="457200" y="1162883"/>
            <a:ext cx="8001000" cy="4801314"/>
          </a:xfrm>
          <a:prstGeom prst="rect">
            <a:avLst/>
          </a:prstGeom>
        </p:spPr>
        <p:txBody>
          <a:bodyPr wrap="square">
            <a:spAutoFit/>
          </a:bodyPr>
          <a:lstStyle/>
          <a:p>
            <a:pPr algn="just"/>
            <a:r>
              <a:rPr lang="en-US" dirty="0" err="1">
                <a:latin typeface="Times New Roman" panose="02020603050405020304" pitchFamily="18" charset="0"/>
                <a:ea typeface="Calibri" panose="020F0502020204030204" pitchFamily="34" charset="0"/>
                <a:cs typeface="Times New Roman" panose="02020603050405020304" pitchFamily="18" charset="0"/>
              </a:rPr>
              <a:t>Chobanian</a:t>
            </a:r>
            <a:r>
              <a:rPr lang="en-US" dirty="0">
                <a:latin typeface="Times New Roman" panose="02020603050405020304" pitchFamily="18" charset="0"/>
                <a:ea typeface="Calibri" panose="020F0502020204030204" pitchFamily="34" charset="0"/>
                <a:cs typeface="Times New Roman" panose="02020603050405020304" pitchFamily="18" charset="0"/>
              </a:rPr>
              <a:t> AV, </a:t>
            </a:r>
            <a:r>
              <a:rPr lang="en-US" dirty="0" err="1">
                <a:latin typeface="Times New Roman" panose="02020603050405020304" pitchFamily="18" charset="0"/>
                <a:ea typeface="Calibri" panose="020F0502020204030204" pitchFamily="34" charset="0"/>
                <a:cs typeface="Times New Roman" panose="02020603050405020304" pitchFamily="18" charset="0"/>
              </a:rPr>
              <a:t>Bakris</a:t>
            </a:r>
            <a:r>
              <a:rPr lang="en-US" dirty="0">
                <a:latin typeface="Times New Roman" panose="02020603050405020304" pitchFamily="18" charset="0"/>
                <a:ea typeface="Calibri" panose="020F0502020204030204" pitchFamily="34" charset="0"/>
                <a:cs typeface="Times New Roman" panose="02020603050405020304" pitchFamily="18" charset="0"/>
              </a:rPr>
              <a:t> GL, Black HR, et al. The seventh report of the joint national committee on prevention, detection, evaluation, and treatment of high blood pressure: the JNC 7 report. </a:t>
            </a:r>
            <a:r>
              <a:rPr lang="en-US" i="1" dirty="0">
                <a:latin typeface="Times New Roman" panose="02020603050405020304" pitchFamily="18" charset="0"/>
                <a:ea typeface="Calibri" panose="020F0502020204030204" pitchFamily="34" charset="0"/>
                <a:cs typeface="Times New Roman" panose="02020603050405020304" pitchFamily="18" charset="0"/>
              </a:rPr>
              <a:t>Jama</a:t>
            </a:r>
            <a:r>
              <a:rPr lang="en-US" dirty="0">
                <a:latin typeface="Times New Roman" panose="02020603050405020304" pitchFamily="18" charset="0"/>
                <a:ea typeface="Calibri" panose="020F0502020204030204" pitchFamily="34" charset="0"/>
                <a:cs typeface="Times New Roman" panose="02020603050405020304" pitchFamily="18" charset="0"/>
              </a:rPr>
              <a:t> 2003; </a:t>
            </a:r>
            <a:r>
              <a:rPr lang="en-US" b="1" dirty="0">
                <a:latin typeface="Times New Roman" panose="02020603050405020304" pitchFamily="18" charset="0"/>
                <a:ea typeface="Calibri" panose="020F0502020204030204" pitchFamily="34" charset="0"/>
                <a:cs typeface="Times New Roman" panose="02020603050405020304" pitchFamily="18" charset="0"/>
              </a:rPr>
              <a:t>289</a:t>
            </a:r>
            <a:r>
              <a:rPr lang="en-US" dirty="0">
                <a:latin typeface="Times New Roman" panose="02020603050405020304" pitchFamily="18" charset="0"/>
                <a:ea typeface="Calibri" panose="020F0502020204030204" pitchFamily="34" charset="0"/>
                <a:cs typeface="Times New Roman" panose="02020603050405020304" pitchFamily="18" charset="0"/>
              </a:rPr>
              <a:t>(19): 2560-2571.</a:t>
            </a:r>
          </a:p>
          <a:p>
            <a:pPr algn="just"/>
            <a:endParaRPr lang="en-US" dirty="0">
              <a:latin typeface="Times New Roman" panose="02020603050405020304" pitchFamily="18" charset="0"/>
              <a:cs typeface="Times New Roman" panose="02020603050405020304" pitchFamily="18" charset="0"/>
            </a:endParaRPr>
          </a:p>
          <a:p>
            <a:pPr algn="just"/>
            <a:r>
              <a:rPr lang="en-US" dirty="0" err="1"/>
              <a:t>Fossati</a:t>
            </a:r>
            <a:r>
              <a:rPr lang="en-US" dirty="0"/>
              <a:t> P, </a:t>
            </a:r>
            <a:r>
              <a:rPr lang="en-US" dirty="0" err="1"/>
              <a:t>Prencipe</a:t>
            </a:r>
            <a:r>
              <a:rPr lang="en-US" dirty="0"/>
              <a:t> L. Serum triglycerides determined </a:t>
            </a:r>
            <a:r>
              <a:rPr lang="en-US" dirty="0" err="1"/>
              <a:t>colorimetrically</a:t>
            </a:r>
            <a:r>
              <a:rPr lang="en-US" dirty="0"/>
              <a:t> with an enzyme that produces hydrogen peroxide </a:t>
            </a:r>
            <a:r>
              <a:rPr lang="en-US" i="1" dirty="0" err="1"/>
              <a:t>Clin</a:t>
            </a:r>
            <a:r>
              <a:rPr lang="en-US" i="1" dirty="0"/>
              <a:t> </a:t>
            </a:r>
            <a:r>
              <a:rPr lang="en-US" i="1" dirty="0" err="1"/>
              <a:t>Chem</a:t>
            </a:r>
            <a:r>
              <a:rPr lang="en-US" i="1" dirty="0"/>
              <a:t> </a:t>
            </a:r>
            <a:r>
              <a:rPr lang="en-US" dirty="0"/>
              <a:t>1982; </a:t>
            </a:r>
            <a:r>
              <a:rPr lang="en-US" b="1" dirty="0"/>
              <a:t>28</a:t>
            </a:r>
            <a:r>
              <a:rPr lang="en-US" dirty="0"/>
              <a:t>: 2077–2080</a:t>
            </a:r>
            <a:r>
              <a:rPr lang="en-US" dirty="0" smtClean="0"/>
              <a:t>.</a:t>
            </a:r>
          </a:p>
          <a:p>
            <a:pPr algn="just"/>
            <a:endParaRPr lang="en-US" dirty="0"/>
          </a:p>
          <a:p>
            <a:pPr algn="just"/>
            <a:r>
              <a:rPr lang="en-US" dirty="0" err="1"/>
              <a:t>Friedewald</a:t>
            </a:r>
            <a:r>
              <a:rPr lang="en-US" dirty="0"/>
              <a:t> WT, Levy RI, Fredrickson DS. Estimation of the concentration of low-density lipoprotein cholesterol in plasma, without use of the preparative ultracentrifuge. </a:t>
            </a:r>
            <a:r>
              <a:rPr lang="en-US" i="1" dirty="0"/>
              <a:t>Clinical chemistry</a:t>
            </a:r>
            <a:r>
              <a:rPr lang="en-US" dirty="0"/>
              <a:t> 1972; </a:t>
            </a:r>
            <a:r>
              <a:rPr lang="en-US" b="1" dirty="0"/>
              <a:t>18</a:t>
            </a:r>
            <a:r>
              <a:rPr lang="en-US" dirty="0"/>
              <a:t>(6): 499-502</a:t>
            </a:r>
            <a:r>
              <a:rPr lang="en-US" dirty="0" smtClean="0"/>
              <a:t>.</a:t>
            </a:r>
          </a:p>
          <a:p>
            <a:pPr algn="just"/>
            <a:endParaRPr lang="en-US" dirty="0"/>
          </a:p>
          <a:p>
            <a:pPr algn="just"/>
            <a:r>
              <a:rPr lang="en-US" dirty="0"/>
              <a:t>Grisham MB, Johnson GG, Lancaster J. Quantitation of nitrate and nitrite in extracellular fluids. </a:t>
            </a:r>
            <a:r>
              <a:rPr lang="en-US" i="1" dirty="0"/>
              <a:t>Methods </a:t>
            </a:r>
            <a:r>
              <a:rPr lang="en-US" i="1" dirty="0" err="1"/>
              <a:t>Enzymol</a:t>
            </a:r>
            <a:r>
              <a:rPr lang="en-US" dirty="0"/>
              <a:t> 1996; </a:t>
            </a:r>
            <a:r>
              <a:rPr lang="en-US" b="1" dirty="0"/>
              <a:t>268</a:t>
            </a:r>
            <a:r>
              <a:rPr lang="en-US" dirty="0"/>
              <a:t>(A): 237–246</a:t>
            </a:r>
            <a:r>
              <a:rPr lang="en-US" dirty="0" smtClean="0"/>
              <a:t>.</a:t>
            </a:r>
          </a:p>
          <a:p>
            <a:pPr algn="just"/>
            <a:endParaRPr lang="en-US" dirty="0"/>
          </a:p>
          <a:p>
            <a:pPr algn="just"/>
            <a:r>
              <a:rPr lang="en-US" dirty="0"/>
              <a:t>Griffin G. Establishing a three </a:t>
            </a:r>
            <a:r>
              <a:rPr lang="en-US" dirty="0" err="1"/>
              <a:t>Rs</a:t>
            </a:r>
            <a:r>
              <a:rPr lang="en-US" dirty="0"/>
              <a:t> </a:t>
            </a:r>
            <a:r>
              <a:rPr lang="en-US" dirty="0" err="1"/>
              <a:t>programme</a:t>
            </a:r>
            <a:r>
              <a:rPr lang="en-US" dirty="0"/>
              <a:t> at the Canadian council on animal care. </a:t>
            </a:r>
            <a:r>
              <a:rPr lang="en-US" i="1" dirty="0"/>
              <a:t>Alternatives to Laboratory Animals</a:t>
            </a:r>
            <a:r>
              <a:rPr lang="en-US" dirty="0"/>
              <a:t> 2009; </a:t>
            </a:r>
            <a:r>
              <a:rPr lang="en-US" b="1" dirty="0"/>
              <a:t>37</a:t>
            </a:r>
            <a:r>
              <a:rPr lang="en-US" dirty="0"/>
              <a:t>(2_suppl): 63-67.</a:t>
            </a:r>
          </a:p>
          <a:p>
            <a:endParaRPr lang="en-US" dirty="0"/>
          </a:p>
        </p:txBody>
      </p:sp>
    </p:spTree>
    <p:extLst>
      <p:ext uri="{BB962C8B-B14F-4D97-AF65-F5344CB8AC3E}">
        <p14:creationId xmlns:p14="http://schemas.microsoft.com/office/powerpoint/2010/main" val="3719472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8682318" cy="461665"/>
          </a:xfrm>
          <a:prstGeom prst="rect">
            <a:avLst/>
          </a:prstGeom>
          <a:noFill/>
        </p:spPr>
        <p:txBody>
          <a:bodyPr wrap="square" rtlCol="0">
            <a:spAutoFit/>
          </a:bodyPr>
          <a:lstStyle/>
          <a:p>
            <a:r>
              <a:rPr lang="fr-FR" sz="2400" b="1" dirty="0" err="1" smtClean="0"/>
              <a:t>References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24</a:t>
            </a:fld>
            <a:endParaRPr lang="fr-FR"/>
          </a:p>
        </p:txBody>
      </p:sp>
      <p:pic>
        <p:nvPicPr>
          <p:cNvPr id="5" name="Picture 4">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381000" y="999113"/>
            <a:ext cx="8001000" cy="6463308"/>
          </a:xfrm>
          <a:prstGeom prst="rect">
            <a:avLst/>
          </a:prstGeom>
        </p:spPr>
        <p:txBody>
          <a:bodyPr wrap="square">
            <a:spAutoFit/>
          </a:bodyPr>
          <a:lstStyle/>
          <a:p>
            <a:pPr algn="just"/>
            <a:r>
              <a:rPr lang="en-US" dirty="0" smtClean="0">
                <a:latin typeface="Times New Roman" panose="02020603050405020304" pitchFamily="18" charset="0"/>
                <a:ea typeface="Calibri" panose="020F0502020204030204" pitchFamily="34" charset="0"/>
                <a:cs typeface="Times New Roman" panose="02020603050405020304" pitchFamily="18" charset="0"/>
              </a:rPr>
              <a:t>James </a:t>
            </a:r>
            <a:r>
              <a:rPr lang="en-US" dirty="0">
                <a:latin typeface="Times New Roman" panose="02020603050405020304" pitchFamily="18" charset="0"/>
                <a:ea typeface="Calibri" panose="020F0502020204030204" pitchFamily="34" charset="0"/>
                <a:cs typeface="Times New Roman" panose="02020603050405020304" pitchFamily="18" charset="0"/>
              </a:rPr>
              <a:t>PA, </a:t>
            </a:r>
            <a:r>
              <a:rPr lang="en-US" dirty="0" err="1">
                <a:latin typeface="Times New Roman" panose="02020603050405020304" pitchFamily="18" charset="0"/>
                <a:ea typeface="Calibri" panose="020F0502020204030204" pitchFamily="34" charset="0"/>
                <a:cs typeface="Times New Roman" panose="02020603050405020304" pitchFamily="18" charset="0"/>
              </a:rPr>
              <a:t>Oparil</a:t>
            </a:r>
            <a:r>
              <a:rPr lang="en-US" dirty="0">
                <a:latin typeface="Times New Roman" panose="02020603050405020304" pitchFamily="18" charset="0"/>
                <a:ea typeface="Calibri" panose="020F0502020204030204" pitchFamily="34" charset="0"/>
                <a:cs typeface="Times New Roman" panose="02020603050405020304" pitchFamily="18" charset="0"/>
              </a:rPr>
              <a:t> S, Carter BL, et al. 2014 Evidence-based guideline for the management of high blood pressure in adults: report from the panel members appointed to the Eighth Joint National Committee (JNC 8). </a:t>
            </a:r>
            <a:r>
              <a:rPr lang="en-US" i="1" dirty="0">
                <a:latin typeface="Times New Roman" panose="02020603050405020304" pitchFamily="18" charset="0"/>
                <a:ea typeface="Calibri" panose="020F0502020204030204" pitchFamily="34" charset="0"/>
                <a:cs typeface="Times New Roman" panose="02020603050405020304" pitchFamily="18" charset="0"/>
              </a:rPr>
              <a:t>Jama</a:t>
            </a:r>
            <a:r>
              <a:rPr lang="en-US" dirty="0">
                <a:latin typeface="Times New Roman" panose="02020603050405020304" pitchFamily="18" charset="0"/>
                <a:ea typeface="Calibri" panose="020F0502020204030204" pitchFamily="34" charset="0"/>
                <a:cs typeface="Times New Roman" panose="02020603050405020304" pitchFamily="18" charset="0"/>
              </a:rPr>
              <a:t> 2014; </a:t>
            </a:r>
            <a:r>
              <a:rPr lang="en-US" b="1" dirty="0">
                <a:latin typeface="Times New Roman" panose="02020603050405020304" pitchFamily="18" charset="0"/>
                <a:ea typeface="Calibri" panose="020F0502020204030204" pitchFamily="34" charset="0"/>
                <a:cs typeface="Times New Roman" panose="02020603050405020304" pitchFamily="18" charset="0"/>
              </a:rPr>
              <a:t>311</a:t>
            </a:r>
            <a:r>
              <a:rPr lang="en-US" dirty="0">
                <a:latin typeface="Times New Roman" panose="02020603050405020304" pitchFamily="18" charset="0"/>
                <a:ea typeface="Calibri" panose="020F0502020204030204" pitchFamily="34" charset="0"/>
                <a:cs typeface="Times New Roman" panose="02020603050405020304" pitchFamily="18" charset="0"/>
              </a:rPr>
              <a:t>(5): </a:t>
            </a:r>
            <a:r>
              <a:rPr lang="en-US" dirty="0" smtClean="0">
                <a:latin typeface="Times New Roman" panose="02020603050405020304" pitchFamily="18" charset="0"/>
                <a:ea typeface="Calibri" panose="020F0502020204030204" pitchFamily="34" charset="0"/>
                <a:cs typeface="Times New Roman" panose="02020603050405020304" pitchFamily="18" charset="0"/>
              </a:rPr>
              <a:t>507-520.</a:t>
            </a:r>
          </a:p>
          <a:p>
            <a:pPr algn="just"/>
            <a:endParaRPr lang="en-US" dirty="0" smtClean="0"/>
          </a:p>
          <a:p>
            <a:pPr algn="just"/>
            <a:r>
              <a:rPr lang="en-US" dirty="0" smtClean="0"/>
              <a:t>Lopez-</a:t>
            </a:r>
            <a:r>
              <a:rPr lang="en-US" dirty="0" err="1" smtClean="0"/>
              <a:t>Virella</a:t>
            </a:r>
            <a:r>
              <a:rPr lang="en-US" dirty="0" smtClean="0"/>
              <a:t> </a:t>
            </a:r>
            <a:r>
              <a:rPr lang="en-US" dirty="0"/>
              <a:t>MF, Stone P, Ellis S, Colwell JA. Cholesterol determination in high-density lipoproteins separated by three different methods. </a:t>
            </a:r>
            <a:r>
              <a:rPr lang="en-US" i="1" dirty="0" err="1"/>
              <a:t>Clin</a:t>
            </a:r>
            <a:r>
              <a:rPr lang="en-US" i="1" dirty="0"/>
              <a:t> </a:t>
            </a:r>
            <a:r>
              <a:rPr lang="en-US" i="1" dirty="0" err="1"/>
              <a:t>Chem</a:t>
            </a:r>
            <a:r>
              <a:rPr lang="en-US" dirty="0"/>
              <a:t> 1977; </a:t>
            </a:r>
            <a:r>
              <a:rPr lang="en-US" b="1" dirty="0"/>
              <a:t>23</a:t>
            </a:r>
            <a:r>
              <a:rPr lang="en-US" dirty="0"/>
              <a:t>(5): </a:t>
            </a:r>
            <a:r>
              <a:rPr lang="en-US" dirty="0" smtClean="0"/>
              <a:t>882–884.</a:t>
            </a:r>
            <a:endParaRPr lang="en-US" dirty="0" smtClean="0">
              <a:latin typeface="Calibri" panose="020F0502020204030204" pitchFamily="34" charset="0"/>
              <a:cs typeface="Times New Roman" panose="02020603050405020304" pitchFamily="18" charset="0"/>
            </a:endParaRPr>
          </a:p>
          <a:p>
            <a:pPr algn="just"/>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err="1" smtClean="0">
                <a:latin typeface="Times New Roman" panose="02020603050405020304" pitchFamily="18" charset="0"/>
                <a:ea typeface="Calibri" panose="020F0502020204030204" pitchFamily="34" charset="0"/>
                <a:cs typeface="Times New Roman" panose="02020603050405020304" pitchFamily="18" charset="0"/>
              </a:rPr>
              <a:t>Oboh</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G. Nutritive value, antioxidant and antimicrobial properties of </a:t>
            </a:r>
            <a:r>
              <a:rPr lang="en-US" dirty="0" err="1">
                <a:latin typeface="Times New Roman" panose="02020603050405020304" pitchFamily="18" charset="0"/>
                <a:ea typeface="Calibri" panose="020F0502020204030204" pitchFamily="34" charset="0"/>
                <a:cs typeface="Times New Roman" panose="02020603050405020304" pitchFamily="18" charset="0"/>
              </a:rPr>
              <a:t>Struchium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sparganophora</a:t>
            </a:r>
            <a:r>
              <a:rPr lang="en-US" dirty="0">
                <a:latin typeface="Times New Roman" panose="02020603050405020304" pitchFamily="18" charset="0"/>
                <a:ea typeface="Calibri" panose="020F0502020204030204" pitchFamily="34" charset="0"/>
                <a:cs typeface="Times New Roman" panose="02020603050405020304" pitchFamily="18" charset="0"/>
              </a:rPr>
              <a:t> leaves. </a:t>
            </a:r>
            <a:r>
              <a:rPr lang="en-US" i="1" dirty="0">
                <a:latin typeface="Times New Roman" panose="02020603050405020304" pitchFamily="18" charset="0"/>
                <a:ea typeface="Calibri" panose="020F0502020204030204" pitchFamily="34" charset="0"/>
                <a:cs typeface="Times New Roman" panose="02020603050405020304" pitchFamily="18" charset="0"/>
              </a:rPr>
              <a:t>Journal of medicinal food</a:t>
            </a:r>
            <a:r>
              <a:rPr lang="en-US" dirty="0">
                <a:latin typeface="Times New Roman" panose="02020603050405020304" pitchFamily="18" charset="0"/>
                <a:ea typeface="Calibri" panose="020F0502020204030204" pitchFamily="34" charset="0"/>
                <a:cs typeface="Times New Roman" panose="02020603050405020304" pitchFamily="18" charset="0"/>
              </a:rPr>
              <a:t> 2006; </a:t>
            </a:r>
            <a:r>
              <a:rPr lang="en-US" b="1" dirty="0">
                <a:latin typeface="Times New Roman" panose="02020603050405020304" pitchFamily="18" charset="0"/>
                <a:ea typeface="Calibri" panose="020F0502020204030204" pitchFamily="34" charset="0"/>
                <a:cs typeface="Times New Roman" panose="02020603050405020304" pitchFamily="18" charset="0"/>
              </a:rPr>
              <a:t>9</a:t>
            </a:r>
            <a:r>
              <a:rPr lang="en-US" dirty="0">
                <a:latin typeface="Times New Roman" panose="02020603050405020304" pitchFamily="18" charset="0"/>
                <a:ea typeface="Calibri" panose="020F0502020204030204" pitchFamily="34" charset="0"/>
                <a:cs typeface="Times New Roman" panose="02020603050405020304" pitchFamily="18" charset="0"/>
              </a:rPr>
              <a:t>(2): </a:t>
            </a:r>
            <a:r>
              <a:rPr lang="en-US" dirty="0" smtClean="0">
                <a:latin typeface="Times New Roman" panose="02020603050405020304" pitchFamily="18" charset="0"/>
                <a:ea typeface="Calibri" panose="020F0502020204030204" pitchFamily="34" charset="0"/>
                <a:cs typeface="Times New Roman" panose="02020603050405020304" pitchFamily="18" charset="0"/>
              </a:rPr>
              <a:t>276-280.</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err="1" smtClean="0">
                <a:latin typeface="Times New Roman" panose="02020603050405020304" pitchFamily="18" charset="0"/>
                <a:ea typeface="Calibri" panose="020F0502020204030204" pitchFamily="34" charset="0"/>
                <a:cs typeface="Times New Roman" panose="02020603050405020304" pitchFamily="18" charset="0"/>
              </a:rPr>
              <a:t>Oboh</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G, </a:t>
            </a:r>
            <a:r>
              <a:rPr lang="en-US" dirty="0" err="1">
                <a:latin typeface="Times New Roman" panose="02020603050405020304" pitchFamily="18" charset="0"/>
                <a:ea typeface="Calibri" panose="020F0502020204030204" pitchFamily="34" charset="0"/>
                <a:cs typeface="Times New Roman" panose="02020603050405020304" pitchFamily="18" charset="0"/>
              </a:rPr>
              <a:t>Raddatz</a:t>
            </a:r>
            <a:r>
              <a:rPr lang="en-US" dirty="0">
                <a:latin typeface="Times New Roman" panose="02020603050405020304" pitchFamily="18" charset="0"/>
                <a:ea typeface="Calibri" panose="020F0502020204030204" pitchFamily="34" charset="0"/>
                <a:cs typeface="Times New Roman" panose="02020603050405020304" pitchFamily="18" charset="0"/>
              </a:rPr>
              <a:t> H, Henle T. Antioxidant properties of polar and non</a:t>
            </a:r>
            <a:r>
              <a:rPr lang="en-US" dirty="0">
                <a:latin typeface="Cambria Math" panose="02040503050406030204" pitchFamily="18" charset="0"/>
                <a:ea typeface="Calibri" panose="020F0502020204030204" pitchFamily="34" charset="0"/>
                <a:cs typeface="Cambria Math" panose="020405030504060302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polar extracts of some tropical green leafy vegetables. </a:t>
            </a:r>
            <a:r>
              <a:rPr lang="en-US" i="1" dirty="0">
                <a:latin typeface="Times New Roman" panose="02020603050405020304" pitchFamily="18" charset="0"/>
                <a:ea typeface="Calibri" panose="020F0502020204030204" pitchFamily="34" charset="0"/>
                <a:cs typeface="Times New Roman" panose="02020603050405020304" pitchFamily="18" charset="0"/>
              </a:rPr>
              <a:t>Journal of the Science of Food and Agriculture</a:t>
            </a:r>
            <a:r>
              <a:rPr lang="en-US" dirty="0">
                <a:latin typeface="Times New Roman" panose="02020603050405020304" pitchFamily="18" charset="0"/>
                <a:ea typeface="Calibri" panose="020F0502020204030204" pitchFamily="34" charset="0"/>
                <a:cs typeface="Times New Roman" panose="02020603050405020304" pitchFamily="18" charset="0"/>
              </a:rPr>
              <a:t> 2008; </a:t>
            </a:r>
            <a:r>
              <a:rPr lang="en-US" b="1" dirty="0">
                <a:latin typeface="Times New Roman" panose="02020603050405020304" pitchFamily="18" charset="0"/>
                <a:ea typeface="Calibri" panose="020F0502020204030204" pitchFamily="34" charset="0"/>
                <a:cs typeface="Times New Roman" panose="02020603050405020304" pitchFamily="18" charset="0"/>
              </a:rPr>
              <a:t>88</a:t>
            </a:r>
            <a:r>
              <a:rPr lang="en-US" dirty="0">
                <a:latin typeface="Times New Roman" panose="02020603050405020304" pitchFamily="18" charset="0"/>
                <a:ea typeface="Calibri" panose="020F0502020204030204" pitchFamily="34" charset="0"/>
                <a:cs typeface="Times New Roman" panose="02020603050405020304" pitchFamily="18" charset="0"/>
              </a:rPr>
              <a:t>(14): </a:t>
            </a:r>
            <a:r>
              <a:rPr lang="en-US" dirty="0" smtClean="0">
                <a:latin typeface="Times New Roman" panose="02020603050405020304" pitchFamily="18" charset="0"/>
                <a:ea typeface="Calibri" panose="020F0502020204030204" pitchFamily="34" charset="0"/>
                <a:cs typeface="Times New Roman" panose="02020603050405020304" pitchFamily="18" charset="0"/>
              </a:rPr>
              <a:t>2486-2492.</a:t>
            </a:r>
          </a:p>
          <a:p>
            <a:pPr algn="just"/>
            <a:endParaRPr lang="en-US" dirty="0">
              <a:latin typeface="Times New Roman" panose="02020603050405020304" pitchFamily="18" charset="0"/>
              <a:cs typeface="Times New Roman" panose="02020603050405020304" pitchFamily="18" charset="0"/>
            </a:endParaRPr>
          </a:p>
          <a:p>
            <a:pPr algn="just"/>
            <a:r>
              <a:rPr lang="en-US" dirty="0" err="1" smtClean="0"/>
              <a:t>Zollner</a:t>
            </a:r>
            <a:r>
              <a:rPr lang="en-US" dirty="0" smtClean="0"/>
              <a:t> </a:t>
            </a:r>
            <a:r>
              <a:rPr lang="en-US" dirty="0"/>
              <a:t>N, Kirsch K. Determination of the total lipid concentration in serum. . </a:t>
            </a:r>
            <a:r>
              <a:rPr lang="en-US" i="1" dirty="0" err="1"/>
              <a:t>Zentralblatt</a:t>
            </a:r>
            <a:r>
              <a:rPr lang="en-US" i="1" dirty="0"/>
              <a:t> </a:t>
            </a:r>
            <a:r>
              <a:rPr lang="en-US" i="1" dirty="0" err="1"/>
              <a:t>für</a:t>
            </a:r>
            <a:r>
              <a:rPr lang="en-US" i="1" dirty="0"/>
              <a:t> </a:t>
            </a:r>
            <a:r>
              <a:rPr lang="en-US" i="1" dirty="0" err="1"/>
              <a:t>Gesamte</a:t>
            </a:r>
            <a:r>
              <a:rPr lang="en-US" i="1" dirty="0"/>
              <a:t> Experimental </a:t>
            </a:r>
            <a:r>
              <a:rPr lang="en-US" i="1" dirty="0" err="1"/>
              <a:t>Medizin</a:t>
            </a:r>
            <a:r>
              <a:rPr lang="en-US" dirty="0"/>
              <a:t> 1962; </a:t>
            </a:r>
            <a:r>
              <a:rPr lang="en-US" b="1" dirty="0"/>
              <a:t>135</a:t>
            </a:r>
            <a:r>
              <a:rPr lang="en-US" dirty="0"/>
              <a:t>: 545–549.</a:t>
            </a:r>
          </a:p>
          <a:p>
            <a:pPr marL="171450" marR="0" indent="-171450">
              <a:lnSpc>
                <a:spcPct val="200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171450" marR="0" indent="-171450">
              <a:lnSpc>
                <a:spcPct val="200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8260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761" y="609600"/>
            <a:ext cx="8153400" cy="461665"/>
          </a:xfrm>
          <a:prstGeom prst="rect">
            <a:avLst/>
          </a:prstGeom>
          <a:noFill/>
        </p:spPr>
        <p:txBody>
          <a:bodyPr wrap="square" rtlCol="0">
            <a:spAutoFit/>
          </a:bodyPr>
          <a:lstStyle/>
          <a:p>
            <a:r>
              <a:rPr lang="fr-FR" sz="2400" b="1" dirty="0" err="1" smtClean="0"/>
              <a:t>Acknowledgments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25</a:t>
            </a:fld>
            <a:endParaRPr lang="fr-FR"/>
          </a:p>
        </p:txBody>
      </p:sp>
      <p:pic>
        <p:nvPicPr>
          <p:cNvPr id="5" name="Picture 4">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Picture 6" descr="LEAD-CITY-UNIVERSITY-SCHOOL-FEES-STRUCTURE.jpg"/>
          <p:cNvPicPr>
            <a:picLocks noChangeAspect="1"/>
          </p:cNvPicPr>
          <p:nvPr/>
        </p:nvPicPr>
        <p:blipFill>
          <a:blip r:embed="rId3"/>
          <a:stretch>
            <a:fillRect/>
          </a:stretch>
        </p:blipFill>
        <p:spPr>
          <a:xfrm>
            <a:off x="491761" y="1295400"/>
            <a:ext cx="3470639" cy="1929333"/>
          </a:xfrm>
          <a:prstGeom prst="rect">
            <a:avLst/>
          </a:prstGeom>
        </p:spPr>
      </p:pic>
      <p:pic>
        <p:nvPicPr>
          <p:cNvPr id="1026" name="Picture 2" descr="MDPI | Publ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325613"/>
            <a:ext cx="4682760" cy="1899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armaceuticals | An Open Access Journal from MD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224733"/>
            <a:ext cx="468276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761" y="3224733"/>
            <a:ext cx="3470639" cy="20193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6061" y="685800"/>
            <a:ext cx="7924800" cy="5109091"/>
          </a:xfrm>
          <a:prstGeom prst="rect">
            <a:avLst/>
          </a:prstGeom>
          <a:noFill/>
        </p:spPr>
        <p:txBody>
          <a:bodyPr wrap="square" rtlCol="0">
            <a:spAutoFit/>
          </a:bodyPr>
          <a:lstStyle/>
          <a:p>
            <a:r>
              <a:rPr lang="fr-FR" b="1" dirty="0"/>
              <a:t>Abstract</a:t>
            </a:r>
            <a:r>
              <a:rPr lang="fr-FR" b="1" dirty="0" smtClean="0"/>
              <a:t>:</a:t>
            </a:r>
            <a:endParaRPr lang="fr-FR" dirty="0"/>
          </a:p>
          <a:p>
            <a:pPr algn="just"/>
            <a:r>
              <a:rPr lang="en-US" sz="1600" dirty="0"/>
              <a:t>The use of glucocorticoids causes elevation of blood pressure in man and experimental rats. We evaluated the antihypertensive potential of methanol extract of </a:t>
            </a:r>
            <a:r>
              <a:rPr lang="en-US" sz="1600" i="1" dirty="0" err="1"/>
              <a:t>Struchium</a:t>
            </a:r>
            <a:r>
              <a:rPr lang="en-US" sz="1600" i="1" dirty="0"/>
              <a:t> </a:t>
            </a:r>
            <a:r>
              <a:rPr lang="en-US" sz="1600" i="1" dirty="0" err="1"/>
              <a:t>sparganophora</a:t>
            </a:r>
            <a:r>
              <a:rPr lang="en-US" sz="1600" dirty="0"/>
              <a:t> leaves (SPA) on dexamethasone-salt induced hypertension in </a:t>
            </a:r>
            <a:r>
              <a:rPr lang="en-US" sz="1600" i="1" dirty="0" smtClean="0"/>
              <a:t>Rats</a:t>
            </a:r>
            <a:r>
              <a:rPr lang="en-US" sz="1600" dirty="0" smtClean="0"/>
              <a:t>. </a:t>
            </a:r>
            <a:r>
              <a:rPr lang="en-US" sz="1600" dirty="0"/>
              <a:t>Rats were assigned randomly to 6 groups (n=4/group). Group A represented control, while blood pressure (BP) elevation (BP≥140/90) was induced in groups B to F via single subcutaneous administration of dexamethasone at a dose of 2 mg/kg with 4% </a:t>
            </a:r>
            <a:r>
              <a:rPr lang="en-US" sz="1600" dirty="0" err="1"/>
              <a:t>NaCl</a:t>
            </a:r>
            <a:r>
              <a:rPr lang="en-US" sz="1600" dirty="0"/>
              <a:t> substituted as drinking water for five days. Group B-F were treated twice daily for 10 days as follows: B; untreated, C; </a:t>
            </a:r>
            <a:r>
              <a:rPr lang="en-US" sz="1600" dirty="0" err="1"/>
              <a:t>nifedipine</a:t>
            </a:r>
            <a:r>
              <a:rPr lang="en-US" sz="1600" dirty="0"/>
              <a:t> 3 mg/kg, D; </a:t>
            </a:r>
            <a:r>
              <a:rPr lang="en-US" sz="1600" dirty="0" err="1"/>
              <a:t>nifedipine</a:t>
            </a:r>
            <a:r>
              <a:rPr lang="en-US" sz="1600" dirty="0"/>
              <a:t> 3 mg/kg + SPA 300 mg/kg, E; SPA 300 mg/kg and F; SPA 600 mg/kg. BP readings, and Plasma biochemical assays were done using established protocols. SPA at 300 and 600 mg/kg markedly decrease BP (P&lt;0.05) which was increased by dexamethasone-salt in rats. Rats treated with SPA markedly showed increased serum HDL-cholesterol with decreased triglyceride concentration when compared to rats administered dexamethasone-salt only (P&lt;0.05). SPA increases nitric oxide concentration (NO) in a dose-dependent manner in dexamethasone-salt hypertensive rats (P&lt;0.05). This study revealed that SPA might lower blood pressure by increasing NO concentration, and balancing lipid homeostasis in the dexamethasone-salt hypertensive rats</a:t>
            </a:r>
            <a:r>
              <a:rPr lang="en-US" sz="1600" dirty="0" smtClean="0"/>
              <a:t>.</a:t>
            </a:r>
          </a:p>
          <a:p>
            <a:pPr algn="just"/>
            <a:endParaRPr lang="en-US" sz="1600" dirty="0"/>
          </a:p>
          <a:p>
            <a:r>
              <a:rPr lang="fr-FR" b="1" dirty="0"/>
              <a:t>Keywords: </a:t>
            </a:r>
            <a:r>
              <a:rPr lang="en-US" dirty="0"/>
              <a:t>Blood </a:t>
            </a:r>
            <a:r>
              <a:rPr lang="en-US" dirty="0" smtClean="0"/>
              <a:t>pressure; dexamethasone; dyslipidemia; hypertension; </a:t>
            </a:r>
            <a:r>
              <a:rPr lang="en-US" dirty="0" err="1"/>
              <a:t>Struchium</a:t>
            </a:r>
            <a:r>
              <a:rPr lang="en-US" dirty="0"/>
              <a:t> </a:t>
            </a:r>
            <a:r>
              <a:rPr lang="en-US" dirty="0" err="1" smtClean="0"/>
              <a:t>sparganophora</a:t>
            </a:r>
            <a:r>
              <a:rPr lang="en-US" dirty="0"/>
              <a:t>.</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685800" y="1219200"/>
            <a:ext cx="8077200" cy="4801314"/>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Hypertension is a persistent disturbance in </a:t>
            </a:r>
            <a:r>
              <a:rPr lang="en-US" dirty="0" smtClean="0">
                <a:latin typeface="Times New Roman" panose="02020603050405020304" pitchFamily="18" charset="0"/>
                <a:ea typeface="Calibri" panose="020F0502020204030204" pitchFamily="34" charset="0"/>
              </a:rPr>
              <a:t>hemodynamic </a:t>
            </a:r>
            <a:r>
              <a:rPr lang="en-US" dirty="0">
                <a:latin typeface="Times New Roman" panose="02020603050405020304" pitchFamily="18" charset="0"/>
                <a:ea typeface="Calibri" panose="020F0502020204030204" pitchFamily="34" charset="0"/>
              </a:rPr>
              <a:t>function characterized by abnormal elevation of systemic blood </a:t>
            </a:r>
            <a:r>
              <a:rPr lang="en-US" dirty="0" smtClean="0">
                <a:latin typeface="Times New Roman" panose="02020603050405020304" pitchFamily="18" charset="0"/>
                <a:ea typeface="Calibri" panose="020F0502020204030204" pitchFamily="34" charset="0"/>
              </a:rPr>
              <a:t>pressure (James et al., 2014)</a:t>
            </a:r>
          </a:p>
          <a:p>
            <a:endParaRPr lang="en-US" dirty="0">
              <a:latin typeface="Times New Roman" panose="02020603050405020304" pitchFamily="18" charset="0"/>
            </a:endParaRPr>
          </a:p>
          <a:p>
            <a:r>
              <a:rPr lang="en-US" dirty="0"/>
              <a:t>The progression of hypertension is multifaceted, and the pathogenesis of above 90% cases of this disease (essential hypertension) is </a:t>
            </a:r>
            <a:r>
              <a:rPr lang="en-US" dirty="0" smtClean="0"/>
              <a:t>unknown (</a:t>
            </a:r>
            <a:r>
              <a:rPr lang="en-US" dirty="0" err="1" smtClean="0"/>
              <a:t>Chobanian</a:t>
            </a:r>
            <a:r>
              <a:rPr lang="en-US" dirty="0" smtClean="0"/>
              <a:t> et al., 2003)</a:t>
            </a:r>
          </a:p>
          <a:p>
            <a:endParaRPr lang="en-US" dirty="0"/>
          </a:p>
          <a:p>
            <a:r>
              <a:rPr lang="en-US" dirty="0"/>
              <a:t>Management of hypertension is a crucial challenge to the healthcare </a:t>
            </a:r>
            <a:r>
              <a:rPr lang="en-US" dirty="0" smtClean="0"/>
              <a:t>system</a:t>
            </a:r>
          </a:p>
          <a:p>
            <a:endParaRPr lang="en-US" dirty="0"/>
          </a:p>
          <a:p>
            <a:r>
              <a:rPr lang="en-US" dirty="0" smtClean="0"/>
              <a:t>The condition is often managed or prevented </a:t>
            </a:r>
            <a:r>
              <a:rPr lang="en-US" dirty="0"/>
              <a:t>by adequate blood pressure (BP) control through lifestyle modification </a:t>
            </a:r>
            <a:r>
              <a:rPr lang="en-US" dirty="0" smtClean="0"/>
              <a:t>and </a:t>
            </a:r>
            <a:r>
              <a:rPr lang="en-US" dirty="0"/>
              <a:t>by the use of antihypertensive </a:t>
            </a:r>
            <a:r>
              <a:rPr lang="en-US" dirty="0" smtClean="0"/>
              <a:t>drugs.</a:t>
            </a:r>
          </a:p>
          <a:p>
            <a:endParaRPr lang="en-US" dirty="0"/>
          </a:p>
          <a:p>
            <a:r>
              <a:rPr lang="en-US" dirty="0" smtClean="0"/>
              <a:t>These </a:t>
            </a:r>
            <a:r>
              <a:rPr lang="en-US" dirty="0"/>
              <a:t>drugs produces severe </a:t>
            </a:r>
            <a:r>
              <a:rPr lang="en-US" dirty="0" smtClean="0"/>
              <a:t>adverse effects </a:t>
            </a:r>
            <a:r>
              <a:rPr lang="en-US" dirty="0"/>
              <a:t>either when used individually or concomitantly with other medications even at prescribed </a:t>
            </a:r>
            <a:r>
              <a:rPr lang="en-US" dirty="0" smtClean="0"/>
              <a:t>doses (Adeosun et al., 2017)</a:t>
            </a:r>
          </a:p>
          <a:p>
            <a:endParaRPr lang="en-US" dirty="0"/>
          </a:p>
          <a:p>
            <a:r>
              <a:rPr lang="en-US" dirty="0" smtClean="0"/>
              <a:t>Hence, the reason for continuous search for more potent antihypertensive therapy with less adversity.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685800" y="1295400"/>
            <a:ext cx="7848600" cy="4801314"/>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The use of </a:t>
            </a:r>
            <a:r>
              <a:rPr lang="en-US" dirty="0" smtClean="0">
                <a:latin typeface="Times New Roman" panose="02020603050405020304" pitchFamily="18" charset="0"/>
                <a:ea typeface="Calibri" panose="020F0502020204030204" pitchFamily="34" charset="0"/>
              </a:rPr>
              <a:t>medicinal in the management of hypertension is common in developing countries including Nigeria (</a:t>
            </a:r>
            <a:r>
              <a:rPr lang="en-US" dirty="0" err="1" smtClean="0">
                <a:latin typeface="Times New Roman" panose="02020603050405020304" pitchFamily="18" charset="0"/>
                <a:ea typeface="Calibri" panose="020F0502020204030204" pitchFamily="34" charset="0"/>
              </a:rPr>
              <a:t>Oboh</a:t>
            </a:r>
            <a:r>
              <a:rPr lang="en-US" dirty="0" smtClean="0">
                <a:latin typeface="Times New Roman" panose="02020603050405020304" pitchFamily="18" charset="0"/>
                <a:ea typeface="Calibri" panose="020F0502020204030204" pitchFamily="34" charset="0"/>
              </a:rPr>
              <a:t> et al., 2008). </a:t>
            </a:r>
          </a:p>
          <a:p>
            <a:endParaRPr lang="en-US" dirty="0">
              <a:latin typeface="Times New Roman" panose="02020603050405020304" pitchFamily="18" charset="0"/>
              <a:ea typeface="Calibri" panose="020F0502020204030204" pitchFamily="34" charset="0"/>
            </a:endParaRPr>
          </a:p>
          <a:p>
            <a:r>
              <a:rPr lang="en-US" dirty="0"/>
              <a:t>Various plant species have been explored and said to possess antihypertensive </a:t>
            </a:r>
            <a:r>
              <a:rPr lang="en-US" dirty="0" smtClean="0"/>
              <a:t>efficacies (</a:t>
            </a:r>
            <a:r>
              <a:rPr lang="en-US" dirty="0" err="1" smtClean="0"/>
              <a:t>e.g</a:t>
            </a:r>
            <a:r>
              <a:rPr lang="en-US" dirty="0" smtClean="0"/>
              <a:t> Ginger, garlic, barberry </a:t>
            </a:r>
            <a:r>
              <a:rPr lang="en-US" dirty="0" err="1" smtClean="0"/>
              <a:t>e.t.c</a:t>
            </a:r>
            <a:r>
              <a:rPr lang="en-US" dirty="0" smtClean="0"/>
              <a:t>). </a:t>
            </a:r>
          </a:p>
          <a:p>
            <a:endParaRPr lang="en-US" dirty="0" smtClean="0">
              <a:latin typeface="Times New Roman" panose="02020603050405020304" pitchFamily="18" charset="0"/>
              <a:ea typeface="Calibri" panose="020F0502020204030204" pitchFamily="34" charset="0"/>
            </a:endParaRPr>
          </a:p>
          <a:p>
            <a:r>
              <a:rPr lang="en-US" i="1" dirty="0" err="1"/>
              <a:t>Struchium</a:t>
            </a:r>
            <a:r>
              <a:rPr lang="en-US" i="1" dirty="0"/>
              <a:t> </a:t>
            </a:r>
            <a:r>
              <a:rPr lang="en-US" i="1" dirty="0" err="1"/>
              <a:t>sparganophora</a:t>
            </a:r>
            <a:r>
              <a:rPr lang="en-US" dirty="0"/>
              <a:t> (Linn.) </a:t>
            </a:r>
            <a:r>
              <a:rPr lang="en-US" dirty="0" err="1"/>
              <a:t>Ktze</a:t>
            </a:r>
            <a:r>
              <a:rPr lang="en-US" dirty="0"/>
              <a:t>. </a:t>
            </a:r>
            <a:r>
              <a:rPr lang="en-US" dirty="0" smtClean="0"/>
              <a:t>(English translated </a:t>
            </a:r>
            <a:r>
              <a:rPr lang="en-US" dirty="0" err="1" smtClean="0"/>
              <a:t>name:water</a:t>
            </a:r>
            <a:r>
              <a:rPr lang="en-US" dirty="0" smtClean="0"/>
              <a:t> </a:t>
            </a:r>
            <a:r>
              <a:rPr lang="en-US" dirty="0"/>
              <a:t>bitter </a:t>
            </a:r>
            <a:r>
              <a:rPr lang="en-US" dirty="0" smtClean="0"/>
              <a:t>leaf, Yoruba name: </a:t>
            </a:r>
            <a:r>
              <a:rPr lang="en-US" dirty="0" err="1"/>
              <a:t>E</a:t>
            </a:r>
            <a:r>
              <a:rPr lang="en-US" dirty="0" err="1" smtClean="0"/>
              <a:t>wuro</a:t>
            </a:r>
            <a:r>
              <a:rPr lang="en-US" dirty="0" smtClean="0"/>
              <a:t> </a:t>
            </a:r>
            <a:r>
              <a:rPr lang="en-US" dirty="0" err="1" smtClean="0"/>
              <a:t>odo</a:t>
            </a:r>
            <a:r>
              <a:rPr lang="en-US" dirty="0" smtClean="0"/>
              <a:t>) </a:t>
            </a:r>
            <a:r>
              <a:rPr lang="en-US" dirty="0"/>
              <a:t>b</a:t>
            </a:r>
            <a:r>
              <a:rPr lang="en-US" dirty="0" smtClean="0"/>
              <a:t>elongs </a:t>
            </a:r>
            <a:r>
              <a:rPr lang="en-US" dirty="0"/>
              <a:t>to the </a:t>
            </a:r>
            <a:r>
              <a:rPr lang="en-US" dirty="0" err="1" smtClean="0"/>
              <a:t>Asteraceae</a:t>
            </a:r>
            <a:r>
              <a:rPr lang="en-US" dirty="0" smtClean="0"/>
              <a:t> family</a:t>
            </a:r>
          </a:p>
          <a:p>
            <a:endParaRPr lang="en-US" dirty="0">
              <a:latin typeface="Times New Roman" panose="02020603050405020304" pitchFamily="18" charset="0"/>
              <a:ea typeface="Calibri" panose="020F0502020204030204" pitchFamily="34" charset="0"/>
            </a:endParaRPr>
          </a:p>
          <a:p>
            <a:r>
              <a:rPr lang="en-US" dirty="0" smtClean="0">
                <a:latin typeface="Times New Roman" panose="02020603050405020304" pitchFamily="18" charset="0"/>
                <a:ea typeface="Calibri" panose="020F0502020204030204" pitchFamily="34" charset="0"/>
              </a:rPr>
              <a:t>It is a shrub commonly found in south western Nigeria. It is a </a:t>
            </a:r>
            <a:r>
              <a:rPr lang="en-US" dirty="0" smtClean="0"/>
              <a:t>fibrous green leaf consumed as vegetable in Southern Nigeria</a:t>
            </a:r>
          </a:p>
          <a:p>
            <a:endParaRPr lang="en-US" dirty="0">
              <a:latin typeface="Times New Roman" panose="02020603050405020304" pitchFamily="18" charset="0"/>
              <a:ea typeface="Calibri" panose="020F0502020204030204" pitchFamily="34" charset="0"/>
            </a:endParaRPr>
          </a:p>
          <a:p>
            <a:r>
              <a:rPr lang="en-US" dirty="0" smtClean="0">
                <a:latin typeface="Times New Roman" panose="02020603050405020304" pitchFamily="18" charset="0"/>
                <a:ea typeface="Calibri" panose="020F0502020204030204" pitchFamily="34" charset="0"/>
              </a:rPr>
              <a:t>Several medicinal uses </a:t>
            </a:r>
            <a:r>
              <a:rPr lang="en-US" dirty="0">
                <a:latin typeface="Times New Roman" panose="02020603050405020304" pitchFamily="18" charset="0"/>
                <a:ea typeface="Calibri" panose="020F0502020204030204" pitchFamily="34" charset="0"/>
              </a:rPr>
              <a:t>such as </a:t>
            </a:r>
            <a:r>
              <a:rPr lang="en-US" dirty="0"/>
              <a:t>sexually transmitted infections, gastrointestinal disorders, diabetes, and hypertension </a:t>
            </a:r>
            <a:r>
              <a:rPr lang="en-US" dirty="0" smtClean="0">
                <a:latin typeface="Times New Roman" panose="02020603050405020304" pitchFamily="18" charset="0"/>
                <a:ea typeface="Calibri" panose="020F0502020204030204" pitchFamily="34" charset="0"/>
              </a:rPr>
              <a:t>has been attributed to this green leaf (</a:t>
            </a:r>
            <a:r>
              <a:rPr lang="en-US" dirty="0" err="1" smtClean="0">
                <a:latin typeface="Times New Roman" panose="02020603050405020304" pitchFamily="18" charset="0"/>
                <a:ea typeface="Calibri" panose="020F0502020204030204" pitchFamily="34" charset="0"/>
              </a:rPr>
              <a:t>Oboh</a:t>
            </a:r>
            <a:r>
              <a:rPr lang="en-US" dirty="0" smtClean="0">
                <a:latin typeface="Times New Roman" panose="02020603050405020304" pitchFamily="18" charset="0"/>
                <a:ea typeface="Calibri" panose="020F0502020204030204" pitchFamily="34" charset="0"/>
              </a:rPr>
              <a:t>, 2006). </a:t>
            </a:r>
          </a:p>
          <a:p>
            <a:endParaRPr lang="en-US" dirty="0">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3064430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685800" y="1524000"/>
            <a:ext cx="7848600" cy="2308324"/>
          </a:xfrm>
          <a:prstGeom prst="rect">
            <a:avLst/>
          </a:prstGeom>
        </p:spPr>
        <p:txBody>
          <a:bodyPr wrap="square">
            <a:spAutoFit/>
          </a:bodyPr>
          <a:lstStyle/>
          <a:p>
            <a:r>
              <a:rPr lang="en-US" dirty="0" smtClean="0">
                <a:latin typeface="Times New Roman" panose="02020603050405020304" pitchFamily="18" charset="0"/>
                <a:ea typeface="Calibri" panose="020F0502020204030204" pitchFamily="34" charset="0"/>
              </a:rPr>
              <a:t>As a result of increasing use of this plant and due to lack of information on </a:t>
            </a:r>
            <a:r>
              <a:rPr lang="en-US" dirty="0">
                <a:latin typeface="Times New Roman" panose="02020603050405020304" pitchFamily="18" charset="0"/>
                <a:ea typeface="Calibri" panose="020F0502020204030204" pitchFamily="34" charset="0"/>
              </a:rPr>
              <a:t>the possible pharmacological mechanisms </a:t>
            </a:r>
            <a:r>
              <a:rPr lang="en-US" dirty="0" smtClean="0">
                <a:latin typeface="Times New Roman" panose="02020603050405020304" pitchFamily="18" charset="0"/>
                <a:ea typeface="Calibri" panose="020F0502020204030204" pitchFamily="34" charset="0"/>
              </a:rPr>
              <a:t>through which the plant exhibits its antihypertensive claims.</a:t>
            </a:r>
          </a:p>
          <a:p>
            <a:endParaRPr lang="en-US" dirty="0">
              <a:latin typeface="Times New Roman" panose="02020603050405020304" pitchFamily="18" charset="0"/>
              <a:ea typeface="Calibri" panose="020F0502020204030204" pitchFamily="34" charset="0"/>
            </a:endParaRPr>
          </a:p>
          <a:p>
            <a:r>
              <a:rPr lang="en-US" dirty="0"/>
              <a:t>Our study, therefore, focused on blood pressure lowering, </a:t>
            </a:r>
            <a:r>
              <a:rPr lang="en-US" dirty="0" err="1"/>
              <a:t>antidyslipidemia</a:t>
            </a:r>
            <a:r>
              <a:rPr lang="en-US" dirty="0"/>
              <a:t> and nitric oxide modulatory efficacy of methanol extract of the leaves of </a:t>
            </a:r>
            <a:r>
              <a:rPr lang="en-US" i="1" dirty="0" err="1"/>
              <a:t>Struchium</a:t>
            </a:r>
            <a:r>
              <a:rPr lang="en-US" i="1" dirty="0"/>
              <a:t> </a:t>
            </a:r>
            <a:r>
              <a:rPr lang="en-US" i="1" dirty="0" err="1"/>
              <a:t>sparganophora</a:t>
            </a:r>
            <a:r>
              <a:rPr lang="en-US" dirty="0"/>
              <a:t> in Dexamethasone-salt induced hypertensive rats.</a:t>
            </a:r>
          </a:p>
          <a:p>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32729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err="1" smtClean="0"/>
              <a:t>Methods</a:t>
            </a:r>
            <a:endParaRPr lang="fr-FR" sz="2400" b="1" dirty="0"/>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685800" y="1287482"/>
            <a:ext cx="8001000" cy="3970318"/>
          </a:xfrm>
          <a:prstGeom prst="rect">
            <a:avLst/>
          </a:prstGeom>
        </p:spPr>
        <p:txBody>
          <a:bodyPr wrap="square">
            <a:spAutoFit/>
          </a:bodyPr>
          <a:lstStyle/>
          <a:p>
            <a:pPr algn="just">
              <a:lnSpc>
                <a:spcPct val="200000"/>
              </a:lnSpc>
            </a:pPr>
            <a:r>
              <a:rPr lang="en-US" b="1" dirty="0">
                <a:latin typeface="Times New Roman" panose="02020603050405020304" pitchFamily="18" charset="0"/>
                <a:ea typeface="Calibri" panose="020F0502020204030204" pitchFamily="34" charset="0"/>
                <a:cs typeface="Times New Roman" panose="02020603050405020304" pitchFamily="18" charset="0"/>
              </a:rPr>
              <a:t>Plant sample preparation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en-US" i="1" dirty="0" smtClean="0">
                <a:latin typeface="Times New Roman" panose="02020603050405020304" pitchFamily="18" charset="0"/>
                <a:ea typeface="Calibri" panose="020F0502020204030204" pitchFamily="34" charset="0"/>
                <a:cs typeface="Times New Roman" panose="02020603050405020304" pitchFamily="18" charset="0"/>
              </a:rPr>
              <a:t>S</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sparganophora</a:t>
            </a:r>
            <a:r>
              <a:rPr lang="en-US" dirty="0">
                <a:latin typeface="Times New Roman" panose="02020603050405020304" pitchFamily="18" charset="0"/>
                <a:ea typeface="Calibri" panose="020F0502020204030204" pitchFamily="34" charset="0"/>
                <a:cs typeface="Times New Roman" panose="02020603050405020304" pitchFamily="18" charset="0"/>
              </a:rPr>
              <a:t> was were collected from </a:t>
            </a:r>
            <a:r>
              <a:rPr lang="en-US" dirty="0" err="1">
                <a:latin typeface="Times New Roman" panose="02020603050405020304" pitchFamily="18" charset="0"/>
                <a:ea typeface="Calibri" panose="020F0502020204030204" pitchFamily="34" charset="0"/>
                <a:cs typeface="Times New Roman" panose="02020603050405020304" pitchFamily="18" charset="0"/>
              </a:rPr>
              <a:t>Badeku</a:t>
            </a:r>
            <a:r>
              <a:rPr lang="en-US" dirty="0">
                <a:latin typeface="Times New Roman" panose="02020603050405020304" pitchFamily="18" charset="0"/>
                <a:ea typeface="Calibri" panose="020F0502020204030204" pitchFamily="34" charset="0"/>
                <a:cs typeface="Times New Roman" panose="02020603050405020304" pitchFamily="18" charset="0"/>
              </a:rPr>
              <a:t> farm in Ibadan, Oyo State, Nigeria, and it was authenticated and deposited in herbarium with voucher UI 22655. </a:t>
            </a:r>
          </a:p>
          <a:p>
            <a:pPr algn="just">
              <a:lnSpc>
                <a:spcPct val="200000"/>
              </a:lnSpc>
            </a:pPr>
            <a:r>
              <a:rPr lang="en-US"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dirty="0">
                <a:latin typeface="Times New Roman" panose="02020603050405020304" pitchFamily="18" charset="0"/>
                <a:ea typeface="Calibri" panose="020F0502020204030204" pitchFamily="34" charset="0"/>
                <a:cs typeface="Times New Roman" panose="02020603050405020304" pitchFamily="18" charset="0"/>
              </a:rPr>
              <a:t>leaves were detached from the stems, dried, and milled to a powder. Three hundred gram (300 gram) of the powdered leaf was weighed and extracted with absolute methanol (1:8 g/v). The solvent was evaporated at 40</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0</a:t>
            </a:r>
            <a:r>
              <a:rPr lang="en-US" dirty="0">
                <a:latin typeface="Times New Roman" panose="02020603050405020304" pitchFamily="18" charset="0"/>
                <a:ea typeface="Calibri" panose="020F0502020204030204" pitchFamily="34" charset="0"/>
                <a:cs typeface="Times New Roman" panose="02020603050405020304" pitchFamily="18" charset="0"/>
              </a:rPr>
              <a:t>C on a rotary evaporator to obtain the crude methanol extract.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37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err="1" smtClean="0"/>
              <a:t>Methods</a:t>
            </a:r>
            <a:endParaRPr lang="fr-FR" sz="2400" b="1" dirty="0"/>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685800" y="1143000"/>
            <a:ext cx="7848600" cy="2308324"/>
          </a:xfrm>
          <a:prstGeom prst="rect">
            <a:avLst/>
          </a:prstGeom>
        </p:spPr>
        <p:txBody>
          <a:bodyPr wrap="square">
            <a:spAutoFit/>
          </a:bodyPr>
          <a:lstStyle/>
          <a:p>
            <a:pPr>
              <a:lnSpc>
                <a:spcPct val="200000"/>
              </a:lnSpc>
            </a:pPr>
            <a:r>
              <a:rPr lang="en-US" b="1" dirty="0">
                <a:latin typeface="Times New Roman" panose="02020603050405020304" pitchFamily="18" charset="0"/>
                <a:ea typeface="Times New Roman" panose="02020603050405020304" pitchFamily="18" charset="0"/>
              </a:rPr>
              <a:t>Assay for active drug content</a:t>
            </a:r>
            <a:endParaRPr lang="en-US" dirty="0">
              <a:latin typeface="Times New Roman" panose="02020603050405020304" pitchFamily="18" charset="0"/>
              <a:ea typeface="Times New Roman" panose="02020603050405020304" pitchFamily="18" charset="0"/>
            </a:endParaRPr>
          </a:p>
          <a:p>
            <a:pPr>
              <a:lnSpc>
                <a:spcPct val="200000"/>
              </a:lnSpc>
            </a:pPr>
            <a:r>
              <a:rPr lang="en-US" dirty="0" smtClean="0">
                <a:latin typeface="Times New Roman" panose="02020603050405020304" pitchFamily="18" charset="0"/>
                <a:ea typeface="Times New Roman" panose="02020603050405020304" pitchFamily="18" charset="0"/>
              </a:rPr>
              <a:t>The active content of </a:t>
            </a:r>
            <a:r>
              <a:rPr lang="en-US" dirty="0" err="1">
                <a:latin typeface="Times New Roman" panose="02020603050405020304" pitchFamily="18" charset="0"/>
                <a:ea typeface="Times New Roman" panose="02020603050405020304" pitchFamily="18" charset="0"/>
              </a:rPr>
              <a:t>n</a:t>
            </a:r>
            <a:r>
              <a:rPr lang="en-US" dirty="0" err="1" smtClean="0">
                <a:latin typeface="Times New Roman" panose="02020603050405020304" pitchFamily="18" charset="0"/>
                <a:ea typeface="Times New Roman" panose="02020603050405020304" pitchFamily="18" charset="0"/>
              </a:rPr>
              <a:t>ifedipine</a:t>
            </a:r>
            <a:r>
              <a:rPr lang="en-US" dirty="0" smtClean="0">
                <a:latin typeface="Times New Roman" panose="02020603050405020304" pitchFamily="18" charset="0"/>
                <a:ea typeface="Times New Roman" panose="02020603050405020304" pitchFamily="18" charset="0"/>
              </a:rPr>
              <a:t> (</a:t>
            </a:r>
            <a:r>
              <a:rPr lang="en-GB" dirty="0" err="1"/>
              <a:t>Unicure</a:t>
            </a:r>
            <a:r>
              <a:rPr lang="en-GB" dirty="0"/>
              <a:t> Pharmaceuticals, </a:t>
            </a:r>
            <a:r>
              <a:rPr lang="en-GB" dirty="0" smtClean="0"/>
              <a:t>Nigeria) </a:t>
            </a:r>
            <a:r>
              <a:rPr lang="en-US" dirty="0" smtClean="0">
                <a:latin typeface="Times New Roman" panose="02020603050405020304" pitchFamily="18" charset="0"/>
                <a:ea typeface="Times New Roman" panose="02020603050405020304" pitchFamily="18" charset="0"/>
              </a:rPr>
              <a:t>and dexamethasone </a:t>
            </a:r>
            <a:r>
              <a:rPr lang="en-US" dirty="0">
                <a:latin typeface="Times New Roman" panose="02020603050405020304" pitchFamily="18" charset="0"/>
                <a:ea typeface="Times New Roman" panose="02020603050405020304" pitchFamily="18" charset="0"/>
              </a:rPr>
              <a:t>(</a:t>
            </a:r>
            <a:r>
              <a:rPr lang="en-GB" dirty="0" smtClean="0"/>
              <a:t>Hubel </a:t>
            </a:r>
            <a:r>
              <a:rPr lang="en-GB" dirty="0" err="1"/>
              <a:t>Tianyao</a:t>
            </a:r>
            <a:r>
              <a:rPr lang="en-GB" dirty="0"/>
              <a:t> Pharmaceuticals, </a:t>
            </a:r>
            <a:r>
              <a:rPr lang="en-GB" dirty="0" smtClean="0"/>
              <a:t>China) </a:t>
            </a:r>
            <a:r>
              <a:rPr lang="en-US" dirty="0" smtClean="0">
                <a:latin typeface="Times New Roman" panose="02020603050405020304" pitchFamily="18" charset="0"/>
                <a:ea typeface="Times New Roman" panose="02020603050405020304" pitchFamily="18" charset="0"/>
              </a:rPr>
              <a:t>were </a:t>
            </a:r>
            <a:r>
              <a:rPr lang="en-US" dirty="0">
                <a:latin typeface="Times New Roman" panose="02020603050405020304" pitchFamily="18" charset="0"/>
                <a:ea typeface="Times New Roman" panose="02020603050405020304" pitchFamily="18" charset="0"/>
              </a:rPr>
              <a:t>assayed using standard procedure </a:t>
            </a:r>
            <a:r>
              <a:rPr lang="en-US" dirty="0" smtClean="0">
                <a:latin typeface="Times New Roman" panose="02020603050405020304" pitchFamily="18" charset="0"/>
                <a:ea typeface="Times New Roman" panose="02020603050405020304" pitchFamily="18" charset="0"/>
              </a:rPr>
              <a:t>described in British </a:t>
            </a:r>
            <a:r>
              <a:rPr lang="en-US" dirty="0">
                <a:latin typeface="Times New Roman" panose="02020603050405020304" pitchFamily="18" charset="0"/>
                <a:ea typeface="Times New Roman" panose="02020603050405020304" pitchFamily="18" charset="0"/>
              </a:rPr>
              <a:t>pharmacopeia, </a:t>
            </a:r>
            <a:r>
              <a:rPr lang="en-US" dirty="0" smtClean="0">
                <a:latin typeface="Times New Roman" panose="02020603050405020304" pitchFamily="18" charset="0"/>
                <a:ea typeface="Times New Roman" panose="02020603050405020304" pitchFamily="18" charset="0"/>
              </a:rPr>
              <a:t>(2009) before use.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5161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55939"/>
            <a:ext cx="7848600" cy="461665"/>
          </a:xfrm>
          <a:prstGeom prst="rect">
            <a:avLst/>
          </a:prstGeom>
          <a:noFill/>
        </p:spPr>
        <p:txBody>
          <a:bodyPr wrap="square" rtlCol="0">
            <a:spAutoFit/>
          </a:bodyPr>
          <a:lstStyle/>
          <a:p>
            <a:r>
              <a:rPr lang="fr-FR" sz="2400" b="1" dirty="0" err="1" smtClean="0"/>
              <a:t>Methods</a:t>
            </a:r>
            <a:endParaRPr lang="fr-FR" sz="2400" b="1" dirty="0"/>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685800" y="1071265"/>
            <a:ext cx="8001000" cy="5632311"/>
          </a:xfrm>
          <a:prstGeom prst="rect">
            <a:avLst/>
          </a:prstGeom>
        </p:spPr>
        <p:txBody>
          <a:bodyPr wrap="square">
            <a:spAutoFit/>
          </a:bodyPr>
          <a:lstStyle/>
          <a:p>
            <a:r>
              <a:rPr lang="en-US" b="1" dirty="0" smtClean="0">
                <a:latin typeface="Times New Roman" panose="02020603050405020304" pitchFamily="18" charset="0"/>
                <a:ea typeface="Calibri" panose="020F0502020204030204" pitchFamily="34" charset="0"/>
              </a:rPr>
              <a:t>Animal care</a:t>
            </a:r>
          </a:p>
          <a:p>
            <a:endParaRPr lang="en-US" b="1" dirty="0" smtClean="0">
              <a:latin typeface="Times New Roman" panose="02020603050405020304" pitchFamily="18" charset="0"/>
              <a:ea typeface="Calibri" panose="020F0502020204030204" pitchFamily="34" charset="0"/>
            </a:endParaRPr>
          </a:p>
          <a:p>
            <a:pPr>
              <a:lnSpc>
                <a:spcPct val="200000"/>
              </a:lnSpc>
            </a:pPr>
            <a:r>
              <a:rPr lang="en-US" dirty="0"/>
              <a:t>Twenty-four adult male rats of </a:t>
            </a:r>
            <a:r>
              <a:rPr lang="en-US" dirty="0" err="1"/>
              <a:t>Wistar</a:t>
            </a:r>
            <a:r>
              <a:rPr lang="en-US" dirty="0"/>
              <a:t> strain with weights between 160-165 grams were purchased from the Department of Anatomy, University of Ibadan. These rats were brought to Lead City University and were kept in clean and well-ventilated plastic cages maintained in 12hours light and dark cycle. The rats were acclimatized for two weeks prior the commencement of the study. Management of the rats was done in accordance to the protocol of the Animal Research Ethics committee of Lead City Ethical Review Board (LCU/ERB) which is in line with the Canadian Council on Animal Care (CCAC) guidelines (CCAC, 2009). The animals were fed pellets throughout the study and were given clean drinking water.</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66063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2256</Words>
  <Application>Microsoft Office PowerPoint</Application>
  <PresentationFormat>On-screen Show (4:3)</PresentationFormat>
  <Paragraphs>199</Paragraphs>
  <Slides>25</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Cambria Math</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Abiola</cp:lastModifiedBy>
  <cp:revision>113</cp:revision>
  <dcterms:created xsi:type="dcterms:W3CDTF">2015-04-04T09:45:50Z</dcterms:created>
  <dcterms:modified xsi:type="dcterms:W3CDTF">2020-11-11T15:38:07Z</dcterms:modified>
</cp:coreProperties>
</file>