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charts/chart3.xml" ContentType="application/vnd.openxmlformats-officedocument.drawingml.chart+xml"/>
  <Override PartName="/ppt/tags/tag17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8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9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304" r:id="rId3"/>
    <p:sldId id="303" r:id="rId4"/>
    <p:sldId id="295" r:id="rId5"/>
    <p:sldId id="256" r:id="rId6"/>
    <p:sldId id="257" r:id="rId7"/>
    <p:sldId id="258" r:id="rId8"/>
    <p:sldId id="259" r:id="rId9"/>
    <p:sldId id="260" r:id="rId10"/>
    <p:sldId id="300" r:id="rId11"/>
    <p:sldId id="301" r:id="rId12"/>
    <p:sldId id="264" r:id="rId13"/>
    <p:sldId id="265" r:id="rId14"/>
    <p:sldId id="266" r:id="rId15"/>
    <p:sldId id="268" r:id="rId16"/>
    <p:sldId id="287" r:id="rId17"/>
    <p:sldId id="269" r:id="rId18"/>
    <p:sldId id="270" r:id="rId19"/>
    <p:sldId id="271" r:id="rId20"/>
    <p:sldId id="288" r:id="rId21"/>
    <p:sldId id="289" r:id="rId22"/>
    <p:sldId id="302" r:id="rId23"/>
    <p:sldId id="291" r:id="rId24"/>
    <p:sldId id="292" r:id="rId25"/>
    <p:sldId id="276" r:id="rId26"/>
    <p:sldId id="293" r:id="rId27"/>
    <p:sldId id="272" r:id="rId28"/>
    <p:sldId id="278" r:id="rId29"/>
    <p:sldId id="296" r:id="rId30"/>
    <p:sldId id="280" r:id="rId31"/>
    <p:sldId id="297" r:id="rId32"/>
    <p:sldId id="282" r:id="rId33"/>
    <p:sldId id="298" r:id="rId34"/>
    <p:sldId id="299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Tambourissa\Hanane\Stachys%20FRAP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lakkab%20imane\S.M%20DP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stachys%20durandiana\Stachys%20Moureeti-%20Poly%20and%20flav%20totau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lakkab%20imane\S.M%20DP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stachys%20durandiana\Stachys%20Moureeti-%20Poly%20and%20flav%20totau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Tambourissa\Hanane\Stachys%20DPP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delmoughite\Documents\wakil\Tambourissa\Hanane\Stachys%20FR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Feuil1!$B$10:$B$11</c:f>
              <c:strCache>
                <c:ptCount val="2"/>
                <c:pt idx="0">
                  <c:v>Ethyl acetate</c:v>
                </c:pt>
                <c:pt idx="1">
                  <c:v>Methanol</c:v>
                </c:pt>
              </c:strCache>
            </c:strRef>
          </c:cat>
          <c:val>
            <c:numRef>
              <c:f>Feuil1!$C$10:$C$11</c:f>
              <c:numCache>
                <c:formatCode>General</c:formatCode>
                <c:ptCount val="2"/>
                <c:pt idx="0">
                  <c:v>0.08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6141008"/>
        <c:axId val="376140616"/>
        <c:axId val="0"/>
      </c:bar3DChart>
      <c:catAx>
        <c:axId val="37614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fr-FR"/>
          </a:p>
        </c:txPr>
        <c:crossAx val="376140616"/>
        <c:crosses val="autoZero"/>
        <c:auto val="1"/>
        <c:lblAlgn val="ctr"/>
        <c:lblOffset val="100"/>
        <c:noMultiLvlLbl val="0"/>
      </c:catAx>
      <c:valAx>
        <c:axId val="376140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614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Phosphomolybden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334033245844268"/>
          <c:y val="2.7777777777777776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Feuil1!$H$22:$I$22</c:f>
              <c:strCache>
                <c:ptCount val="1"/>
                <c:pt idx="0">
                  <c:v>BHT</c:v>
                </c:pt>
              </c:strCache>
            </c:strRef>
          </c:tx>
          <c:invertIfNegative val="0"/>
          <c:cat>
            <c:numRef>
              <c:f>Feuil1!$J$21:$N$21</c:f>
              <c:numCache>
                <c:formatCode>General</c:formatCode>
                <c:ptCount val="5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</c:numCache>
            </c:numRef>
          </c:cat>
          <c:val>
            <c:numRef>
              <c:f>Feuil1!$J$22:$N$22</c:f>
              <c:numCache>
                <c:formatCode>General</c:formatCode>
                <c:ptCount val="5"/>
                <c:pt idx="0">
                  <c:v>4.1000000000000002E-2</c:v>
                </c:pt>
                <c:pt idx="1">
                  <c:v>4.3999999999999997E-2</c:v>
                </c:pt>
                <c:pt idx="2">
                  <c:v>4.7E-2</c:v>
                </c:pt>
                <c:pt idx="3">
                  <c:v>0.05</c:v>
                </c:pt>
                <c:pt idx="4">
                  <c:v>6.9000000000000006E-2</c:v>
                </c:pt>
              </c:numCache>
            </c:numRef>
          </c:val>
        </c:ser>
        <c:ser>
          <c:idx val="1"/>
          <c:order val="1"/>
          <c:tx>
            <c:strRef>
              <c:f>Feuil1!$H$23:$I$23</c:f>
              <c:strCache>
                <c:ptCount val="1"/>
                <c:pt idx="0">
                  <c:v>EtOAc</c:v>
                </c:pt>
              </c:strCache>
            </c:strRef>
          </c:tx>
          <c:invertIfNegative val="0"/>
          <c:cat>
            <c:numRef>
              <c:f>Feuil1!$J$21:$N$21</c:f>
              <c:numCache>
                <c:formatCode>General</c:formatCode>
                <c:ptCount val="5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</c:numCache>
            </c:numRef>
          </c:cat>
          <c:val>
            <c:numRef>
              <c:f>Feuil1!$J$23:$N$23</c:f>
              <c:numCache>
                <c:formatCode>General</c:formatCode>
                <c:ptCount val="5"/>
                <c:pt idx="0">
                  <c:v>0.04</c:v>
                </c:pt>
                <c:pt idx="1">
                  <c:v>4.1000000000000002E-2</c:v>
                </c:pt>
                <c:pt idx="2">
                  <c:v>4.4999999999999998E-2</c:v>
                </c:pt>
                <c:pt idx="3">
                  <c:v>6.2E-2</c:v>
                </c:pt>
                <c:pt idx="4">
                  <c:v>8.6999999999999994E-2</c:v>
                </c:pt>
              </c:numCache>
            </c:numRef>
          </c:val>
        </c:ser>
        <c:ser>
          <c:idx val="2"/>
          <c:order val="2"/>
          <c:tx>
            <c:strRef>
              <c:f>Feuil1!$H$24:$I$24</c:f>
              <c:strCache>
                <c:ptCount val="1"/>
                <c:pt idx="0">
                  <c:v>MeOH</c:v>
                </c:pt>
              </c:strCache>
            </c:strRef>
          </c:tx>
          <c:invertIfNegative val="0"/>
          <c:cat>
            <c:numRef>
              <c:f>Feuil1!$J$21:$N$21</c:f>
              <c:numCache>
                <c:formatCode>General</c:formatCode>
                <c:ptCount val="5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</c:numCache>
            </c:numRef>
          </c:cat>
          <c:val>
            <c:numRef>
              <c:f>Feuil1!$J$24:$N$24</c:f>
              <c:numCache>
                <c:formatCode>General</c:formatCode>
                <c:ptCount val="5"/>
                <c:pt idx="0">
                  <c:v>0.04</c:v>
                </c:pt>
                <c:pt idx="1">
                  <c:v>4.1000000000000002E-2</c:v>
                </c:pt>
                <c:pt idx="2">
                  <c:v>4.2000000000000003E-2</c:v>
                </c:pt>
                <c:pt idx="3">
                  <c:v>4.2999999999999997E-2</c:v>
                </c:pt>
                <c:pt idx="4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884712"/>
        <c:axId val="275890984"/>
      </c:barChart>
      <c:catAx>
        <c:axId val="275884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(mg/mL)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890984"/>
        <c:crosses val="autoZero"/>
        <c:auto val="1"/>
        <c:lblAlgn val="ctr"/>
        <c:lblOffset val="100"/>
        <c:noMultiLvlLbl val="0"/>
      </c:catAx>
      <c:valAx>
        <c:axId val="275890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Equivalent ascorbic acid (mg/mL)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884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17777511900393E-2"/>
          <c:y val="8.0314851080245289E-2"/>
          <c:w val="0.85076444497619919"/>
          <c:h val="0.722349522080962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Feuil1!$B$6:$B$7</c:f>
              <c:strCache>
                <c:ptCount val="2"/>
                <c:pt idx="0">
                  <c:v>Ethyl acetate</c:v>
                </c:pt>
                <c:pt idx="1">
                  <c:v>Methanol</c:v>
                </c:pt>
              </c:strCache>
            </c:strRef>
          </c:cat>
          <c:val>
            <c:numRef>
              <c:f>Feuil1!$C$6:$C$7</c:f>
              <c:numCache>
                <c:formatCode>0.00%</c:formatCode>
                <c:ptCount val="2"/>
                <c:pt idx="0">
                  <c:v>0.33350000000000002</c:v>
                </c:pt>
                <c:pt idx="1">
                  <c:v>0.59009999999999996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6143752"/>
        <c:axId val="376142184"/>
        <c:axId val="0"/>
      </c:bar3DChart>
      <c:catAx>
        <c:axId val="376143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fr-FR"/>
          </a:p>
        </c:txPr>
        <c:crossAx val="376142184"/>
        <c:crosses val="autoZero"/>
        <c:auto val="1"/>
        <c:lblAlgn val="ctr"/>
        <c:lblOffset val="100"/>
        <c:noMultiLvlLbl val="0"/>
      </c:catAx>
      <c:valAx>
        <c:axId val="3761421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76143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Yields</a:t>
            </a:r>
          </a:p>
        </c:rich>
      </c:tx>
      <c:layout>
        <c:manualLayout>
          <c:xMode val="edge"/>
          <c:yMode val="edge"/>
          <c:x val="0.33080555555555557"/>
          <c:y val="4.166666666666666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Feuil1!$D$8:$D$10</c:f>
              <c:strCache>
                <c:ptCount val="3"/>
                <c:pt idx="0">
                  <c:v>Hexane</c:v>
                </c:pt>
                <c:pt idx="1">
                  <c:v>Ethyl acetate</c:v>
                </c:pt>
                <c:pt idx="2">
                  <c:v>Methanol</c:v>
                </c:pt>
              </c:strCache>
            </c:strRef>
          </c:cat>
          <c:val>
            <c:numRef>
              <c:f>Feuil1!$E$8:$E$10</c:f>
              <c:numCache>
                <c:formatCode>General</c:formatCode>
                <c:ptCount val="3"/>
                <c:pt idx="0">
                  <c:v>2.5</c:v>
                </c:pt>
                <c:pt idx="1">
                  <c:v>5.5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101064"/>
        <c:axId val="276100280"/>
        <c:axId val="0"/>
      </c:bar3DChart>
      <c:catAx>
        <c:axId val="276101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100280"/>
        <c:crosses val="autoZero"/>
        <c:auto val="1"/>
        <c:lblAlgn val="ctr"/>
        <c:lblOffset val="100"/>
        <c:noMultiLvlLbl val="0"/>
      </c:catAx>
      <c:valAx>
        <c:axId val="276100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6101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05704921675369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'PT-FT-CT'!$A$5</c:f>
              <c:strCache>
                <c:ptCount val="1"/>
                <c:pt idx="0">
                  <c:v>Acide gallique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924191756471503"/>
                  <c:y val="-0.1902777777777777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'PT-FT-CT'!$B$4:$G$4</c:f>
              <c:numCache>
                <c:formatCode>General</c:formatCode>
                <c:ptCount val="6"/>
                <c:pt idx="0">
                  <c:v>0</c:v>
                </c:pt>
                <c:pt idx="1">
                  <c:v>15.52</c:v>
                </c:pt>
                <c:pt idx="2">
                  <c:v>31.25</c:v>
                </c:pt>
                <c:pt idx="3">
                  <c:v>62.5</c:v>
                </c:pt>
                <c:pt idx="4">
                  <c:v>125</c:v>
                </c:pt>
                <c:pt idx="5">
                  <c:v>250</c:v>
                </c:pt>
              </c:numCache>
            </c:numRef>
          </c:xVal>
          <c:yVal>
            <c:numRef>
              <c:f>'PT-FT-CT'!$B$5:$G$5</c:f>
              <c:numCache>
                <c:formatCode>General</c:formatCode>
                <c:ptCount val="6"/>
                <c:pt idx="0">
                  <c:v>0</c:v>
                </c:pt>
                <c:pt idx="1">
                  <c:v>0.21279999999999999</c:v>
                </c:pt>
                <c:pt idx="2">
                  <c:v>0.81</c:v>
                </c:pt>
                <c:pt idx="3">
                  <c:v>1.738</c:v>
                </c:pt>
                <c:pt idx="4">
                  <c:v>2.44</c:v>
                </c:pt>
                <c:pt idx="5">
                  <c:v>4.32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2A-4EDF-A646-5BA88EC8F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100672"/>
        <c:axId val="276103024"/>
      </c:scatterChart>
      <c:valAx>
        <c:axId val="2761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103024"/>
        <c:crosses val="autoZero"/>
        <c:crossBetween val="midCat"/>
      </c:valAx>
      <c:valAx>
        <c:axId val="27610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1006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TPCs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'Polyphénols T'!$A$25:$A$26</c:f>
              <c:strCache>
                <c:ptCount val="2"/>
                <c:pt idx="0">
                  <c:v>EtOAc</c:v>
                </c:pt>
                <c:pt idx="1">
                  <c:v>MeOH</c:v>
                </c:pt>
              </c:strCache>
            </c:strRef>
          </c:cat>
          <c:val>
            <c:numRef>
              <c:f>'Polyphénols T'!$B$25:$B$26</c:f>
              <c:numCache>
                <c:formatCode>General</c:formatCode>
                <c:ptCount val="2"/>
                <c:pt idx="0">
                  <c:v>23.2</c:v>
                </c:pt>
                <c:pt idx="1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097928"/>
        <c:axId val="276103416"/>
        <c:axId val="0"/>
      </c:bar3DChart>
      <c:catAx>
        <c:axId val="27609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103416"/>
        <c:crosses val="autoZero"/>
        <c:auto val="1"/>
        <c:lblAlgn val="ctr"/>
        <c:lblOffset val="100"/>
        <c:noMultiLvlLbl val="0"/>
      </c:catAx>
      <c:valAx>
        <c:axId val="276103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Total </a:t>
                </a:r>
                <a:r>
                  <a:rPr lang="en-US" sz="1000" b="1" i="0" baseline="0" dirty="0" err="1">
                    <a:effectLst/>
                    <a:latin typeface="Times New Roman" pitchFamily="18" charset="0"/>
                    <a:cs typeface="Times New Roman" pitchFamily="18" charset="0"/>
                  </a:rPr>
                  <a:t>phenolics</a:t>
                </a:r>
                <a:r>
                  <a:rPr lang="en-US" sz="1000" b="1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1000" b="1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µg </a:t>
                </a:r>
                <a:r>
                  <a:rPr lang="fr-FR" sz="1000" b="1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of GAE/</a:t>
                </a:r>
                <a:r>
                  <a:rPr lang="fr-FR" sz="1000" b="1" i="0" baseline="0" dirty="0" err="1" smtClean="0">
                    <a:effectLst/>
                    <a:latin typeface="Times New Roman" pitchFamily="18" charset="0"/>
                    <a:cs typeface="Times New Roman" pitchFamily="18" charset="0"/>
                  </a:rPr>
                  <a:t>mL</a:t>
                </a:r>
                <a:r>
                  <a:rPr lang="fr-FR" sz="1000" b="1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fr-FR" sz="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097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'PT-FT-CT'!$A$14</c:f>
              <c:strCache>
                <c:ptCount val="1"/>
                <c:pt idx="0">
                  <c:v>Quercétine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926510529562909"/>
                  <c:y val="-0.122181347666351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'PT-FT-CT'!$B$13:$G$13</c:f>
              <c:numCache>
                <c:formatCode>General</c:formatCode>
                <c:ptCount val="6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0.75</c:v>
                </c:pt>
                <c:pt idx="5">
                  <c:v>1</c:v>
                </c:pt>
              </c:numCache>
            </c:numRef>
          </c:xVal>
          <c:yVal>
            <c:numRef>
              <c:f>'PT-FT-CT'!$B$14:$G$14</c:f>
              <c:numCache>
                <c:formatCode>General</c:formatCode>
                <c:ptCount val="6"/>
                <c:pt idx="0">
                  <c:v>0</c:v>
                </c:pt>
                <c:pt idx="1">
                  <c:v>0.14000000000000001</c:v>
                </c:pt>
                <c:pt idx="2">
                  <c:v>0.43</c:v>
                </c:pt>
                <c:pt idx="3">
                  <c:v>0.75</c:v>
                </c:pt>
                <c:pt idx="4">
                  <c:v>1.1599999999999999</c:v>
                </c:pt>
                <c:pt idx="5">
                  <c:v>1.68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EE-485C-A1E2-A457C49A6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102632"/>
        <c:axId val="276102240"/>
      </c:scatterChart>
      <c:valAx>
        <c:axId val="27610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102240"/>
        <c:crosses val="autoZero"/>
        <c:crossBetween val="midCat"/>
      </c:valAx>
      <c:valAx>
        <c:axId val="27610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102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TFCs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'Flavonoids T'!$B$4:$B$5</c:f>
              <c:strCache>
                <c:ptCount val="2"/>
                <c:pt idx="0">
                  <c:v>E.EtOAc</c:v>
                </c:pt>
                <c:pt idx="1">
                  <c:v>E.MeOH</c:v>
                </c:pt>
              </c:strCache>
            </c:strRef>
          </c:cat>
          <c:val>
            <c:numRef>
              <c:f>'Flavonoids T'!$D$4:$D$5</c:f>
              <c:numCache>
                <c:formatCode>General</c:formatCode>
                <c:ptCount val="2"/>
                <c:pt idx="0">
                  <c:v>8.2242201170578649E-2</c:v>
                </c:pt>
                <c:pt idx="1">
                  <c:v>4.205635672479334E-2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101848"/>
        <c:axId val="276104200"/>
        <c:axId val="0"/>
      </c:bar3DChart>
      <c:catAx>
        <c:axId val="276101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104200"/>
        <c:crosses val="autoZero"/>
        <c:auto val="1"/>
        <c:lblAlgn val="ctr"/>
        <c:lblOffset val="100"/>
        <c:noMultiLvlLbl val="0"/>
      </c:catAx>
      <c:valAx>
        <c:axId val="276104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900" b="1" i="0" baseline="0">
                    <a:effectLst/>
                    <a:latin typeface="Times New Roman" pitchFamily="18" charset="0"/>
                    <a:cs typeface="Times New Roman" pitchFamily="18" charset="0"/>
                  </a:rPr>
                  <a:t>Total flavonoids (mg QE/mL)</a:t>
                </a:r>
                <a:endParaRPr lang="fr-FR" sz="90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101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DPPH</a:t>
            </a:r>
          </a:p>
        </c:rich>
      </c:tx>
      <c:layout>
        <c:manualLayout>
          <c:xMode val="edge"/>
          <c:yMode val="edge"/>
          <c:x val="0.3835277777777778"/>
          <c:y val="2.7777777777777776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Feuil1!$D$13</c:f>
              <c:strCache>
                <c:ptCount val="1"/>
                <c:pt idx="0">
                  <c:v>BHT</c:v>
                </c:pt>
              </c:strCache>
            </c:strRef>
          </c:tx>
          <c:xVal>
            <c:numRef>
              <c:f>Feuil1!$E$12:$J$12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xVal>
          <c:yVal>
            <c:numRef>
              <c:f>Feuil1!$E$13:$J$13</c:f>
              <c:numCache>
                <c:formatCode>General</c:formatCode>
                <c:ptCount val="6"/>
                <c:pt idx="0">
                  <c:v>0</c:v>
                </c:pt>
                <c:pt idx="1">
                  <c:v>61.17</c:v>
                </c:pt>
                <c:pt idx="2">
                  <c:v>65.349999999999994</c:v>
                </c:pt>
                <c:pt idx="3">
                  <c:v>69.88</c:v>
                </c:pt>
                <c:pt idx="4">
                  <c:v>74.11</c:v>
                </c:pt>
                <c:pt idx="5">
                  <c:v>78.819999999999993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Feuil1!$D$14</c:f>
              <c:strCache>
                <c:ptCount val="1"/>
                <c:pt idx="0">
                  <c:v>EtOAc.Mac</c:v>
                </c:pt>
              </c:strCache>
            </c:strRef>
          </c:tx>
          <c:xVal>
            <c:numRef>
              <c:f>Feuil1!$E$12:$J$12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xVal>
          <c:yVal>
            <c:numRef>
              <c:f>Feuil1!$E$14:$J$14</c:f>
              <c:numCache>
                <c:formatCode>General</c:formatCode>
                <c:ptCount val="6"/>
                <c:pt idx="0">
                  <c:v>0</c:v>
                </c:pt>
                <c:pt idx="1">
                  <c:v>15.57</c:v>
                </c:pt>
                <c:pt idx="2">
                  <c:v>13.93</c:v>
                </c:pt>
                <c:pt idx="3">
                  <c:v>20.5</c:v>
                </c:pt>
                <c:pt idx="4">
                  <c:v>41.8</c:v>
                </c:pt>
                <c:pt idx="5">
                  <c:v>59.83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Feuil1!$D$15</c:f>
              <c:strCache>
                <c:ptCount val="1"/>
                <c:pt idx="0">
                  <c:v>MeOH</c:v>
                </c:pt>
              </c:strCache>
            </c:strRef>
          </c:tx>
          <c:xVal>
            <c:numRef>
              <c:f>Feuil1!$E$12:$J$12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xVal>
          <c:yVal>
            <c:numRef>
              <c:f>Feuil1!$E$15:$J$15</c:f>
              <c:numCache>
                <c:formatCode>General</c:formatCode>
                <c:ptCount val="6"/>
                <c:pt idx="0">
                  <c:v>0</c:v>
                </c:pt>
                <c:pt idx="1">
                  <c:v>4.0999999999999996</c:v>
                </c:pt>
                <c:pt idx="2">
                  <c:v>13.93</c:v>
                </c:pt>
                <c:pt idx="3">
                  <c:v>21.31</c:v>
                </c:pt>
                <c:pt idx="4">
                  <c:v>32.79</c:v>
                </c:pt>
                <c:pt idx="5">
                  <c:v>67.099999999999994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099496"/>
        <c:axId val="276104984"/>
      </c:scatterChart>
      <c:valAx>
        <c:axId val="276099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(mg/mL)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104984"/>
        <c:crosses val="autoZero"/>
        <c:crossBetween val="midCat"/>
      </c:valAx>
      <c:valAx>
        <c:axId val="276104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Inhibition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0994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FRAP</a:t>
            </a:r>
          </a:p>
        </c:rich>
      </c:tx>
      <c:layout>
        <c:manualLayout>
          <c:xMode val="edge"/>
          <c:yMode val="edge"/>
          <c:x val="0.36822222222222223"/>
          <c:y val="1.3888888888888888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Feuil1!$G$28</c:f>
              <c:strCache>
                <c:ptCount val="1"/>
                <c:pt idx="0">
                  <c:v>Acide ascorbic</c:v>
                </c:pt>
              </c:strCache>
            </c:strRef>
          </c:tx>
          <c:xVal>
            <c:numRef>
              <c:f>Feuil1!$H$27:$M$27</c:f>
              <c:numCache>
                <c:formatCode>General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xVal>
          <c:yVal>
            <c:numRef>
              <c:f>Feuil1!$H$28:$M$28</c:f>
              <c:numCache>
                <c:formatCode>General</c:formatCode>
                <c:ptCount val="6"/>
                <c:pt idx="0">
                  <c:v>0</c:v>
                </c:pt>
                <c:pt idx="1">
                  <c:v>0.61</c:v>
                </c:pt>
                <c:pt idx="2">
                  <c:v>0.96</c:v>
                </c:pt>
                <c:pt idx="3">
                  <c:v>1.45</c:v>
                </c:pt>
                <c:pt idx="4">
                  <c:v>2.71</c:v>
                </c:pt>
                <c:pt idx="5">
                  <c:v>3.29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Feuil1!$G$29</c:f>
              <c:strCache>
                <c:ptCount val="1"/>
                <c:pt idx="0">
                  <c:v>EtOAc</c:v>
                </c:pt>
              </c:strCache>
            </c:strRef>
          </c:tx>
          <c:xVal>
            <c:numRef>
              <c:f>Feuil1!$H$27:$M$27</c:f>
              <c:numCache>
                <c:formatCode>General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xVal>
          <c:yVal>
            <c:numRef>
              <c:f>Feuil1!$H$29:$M$29</c:f>
              <c:numCache>
                <c:formatCode>General</c:formatCode>
                <c:ptCount val="6"/>
                <c:pt idx="0">
                  <c:v>0</c:v>
                </c:pt>
                <c:pt idx="1">
                  <c:v>0.31</c:v>
                </c:pt>
                <c:pt idx="2">
                  <c:v>0.37</c:v>
                </c:pt>
                <c:pt idx="3">
                  <c:v>0.39</c:v>
                </c:pt>
                <c:pt idx="4">
                  <c:v>0.55000000000000004</c:v>
                </c:pt>
                <c:pt idx="5">
                  <c:v>0.76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Feuil1!$G$30</c:f>
              <c:strCache>
                <c:ptCount val="1"/>
                <c:pt idx="0">
                  <c:v>MeOH</c:v>
                </c:pt>
              </c:strCache>
            </c:strRef>
          </c:tx>
          <c:xVal>
            <c:numRef>
              <c:f>Feuil1!$H$27:$M$27</c:f>
              <c:numCache>
                <c:formatCode>General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xVal>
          <c:yVal>
            <c:numRef>
              <c:f>Feuil1!$H$30:$M$30</c:f>
              <c:numCache>
                <c:formatCode>General</c:formatCode>
                <c:ptCount val="6"/>
                <c:pt idx="0">
                  <c:v>0</c:v>
                </c:pt>
                <c:pt idx="1">
                  <c:v>0.38</c:v>
                </c:pt>
                <c:pt idx="2">
                  <c:v>0.41</c:v>
                </c:pt>
                <c:pt idx="3">
                  <c:v>0.46</c:v>
                </c:pt>
                <c:pt idx="4">
                  <c:v>0.57999999999999996</c:v>
                </c:pt>
                <c:pt idx="5">
                  <c:v>0.71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099104"/>
        <c:axId val="275889024"/>
      </c:scatterChart>
      <c:valAx>
        <c:axId val="27609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(mg/mL)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889024"/>
        <c:crosses val="autoZero"/>
        <c:crossBetween val="midCat"/>
      </c:valAx>
      <c:valAx>
        <c:axId val="275889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Absorbtion at 700 nm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0991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0.30479</cdr:x>
      <cdr:y>0.03786</cdr:y>
    </cdr:from>
    <cdr:to>
      <cdr:x>0.68609</cdr:x>
      <cdr:y>0.21975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33155" y="51221"/>
          <a:ext cx="792091" cy="246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MA" sz="1000" b="1" dirty="0" err="1" smtClean="0">
              <a:latin typeface="Times New Roman" pitchFamily="18" charset="0"/>
              <a:cs typeface="Times New Roman" pitchFamily="18" charset="0"/>
            </a:rPr>
            <a:t>Flavonoids</a:t>
          </a:r>
          <a:endParaRPr lang="fr-FR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0.23077</cdr:x>
      <cdr:y>0</cdr:y>
    </cdr:from>
    <cdr:to>
      <cdr:x>0.69231</cdr:x>
      <cdr:y>0.20239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2048" y="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MA" sz="1000" b="1" dirty="0" err="1" smtClean="0">
              <a:latin typeface="Times New Roman" pitchFamily="18" charset="0"/>
              <a:cs typeface="Times New Roman" pitchFamily="18" charset="0"/>
            </a:rPr>
            <a:t>Polyphenols</a:t>
          </a:r>
          <a:endParaRPr lang="fr-FR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083E-8577-426C-8BAD-E220F6BDD22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8688C-B1A9-463E-8761-577C4AD2A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6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688C-B1A9-463E-8761-577C4AD2A6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7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06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688C-B1A9-463E-8761-577C4AD2A6A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64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688C-B1A9-463E-8761-577C4AD2A6A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5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1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7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0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1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41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01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9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2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4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6458-655A-423B-B6A7-EE2B4BE90DD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FACC-9382-4DAE-8F69-93F0CEF89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74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fa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6" y="31651"/>
            <a:ext cx="1352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1176"/>
            <a:ext cx="1237518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75656" y="481896"/>
            <a:ext cx="633670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 SIDI MOHAMED BEN ABDELLAH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FACULTY OF SCIENCE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FEZ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CHEMISTRY DEPARTMENT</a:t>
            </a:r>
            <a:endParaRPr lang="fr-F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9381" y="2708920"/>
            <a:ext cx="7445027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87624" y="299695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 antioxidant activity, phytochemical screening and total phenolic and flavonoid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the leaves extracts of 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briq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459" y="4437112"/>
            <a:ext cx="86763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Abdelmoughite </a:t>
            </a:r>
            <a:r>
              <a:rPr lang="fr-FR" sz="15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Ouakil</a:t>
            </a:r>
            <a:r>
              <a:rPr lang="it-IT" sz="1500" b="1" baseline="30000" dirty="0" smtClean="0"/>
              <a:t>1</a:t>
            </a:r>
            <a:r>
              <a:rPr lang="it-IT" sz="1500" b="1" dirty="0"/>
              <a:t>*</a:t>
            </a:r>
            <a:r>
              <a:rPr lang="fr-FR" sz="15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Soumaya </a:t>
            </a:r>
            <a:r>
              <a:rPr lang="fr-FR" sz="15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fr-FR" sz="15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ismaili</a:t>
            </a:r>
            <a:r>
              <a:rPr lang="it-IT" sz="1600" b="1" baseline="30000" dirty="0"/>
              <a:t>2</a:t>
            </a:r>
            <a:r>
              <a:rPr lang="fr-FR" sz="15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Hanane El </a:t>
            </a:r>
            <a:r>
              <a:rPr lang="fr-FR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Hajaji</a:t>
            </a:r>
            <a:r>
              <a:rPr lang="it-IT" sz="1500" b="1" baseline="30000" dirty="0" smtClean="0"/>
              <a:t>1</a:t>
            </a:r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Amal </a:t>
            </a:r>
            <a:r>
              <a:rPr lang="fr-FR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Maurady</a:t>
            </a:r>
            <a:r>
              <a:rPr lang="it-IT" sz="1400" b="1" baseline="30000" dirty="0" smtClean="0"/>
              <a:t>2</a:t>
            </a:r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Ouafaa</a:t>
            </a:r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Mahdi</a:t>
            </a:r>
            <a:r>
              <a:rPr lang="it-IT" sz="1600" b="1" baseline="30000" dirty="0" smtClean="0"/>
              <a:t>3</a:t>
            </a:r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Brahim El Bali</a:t>
            </a:r>
            <a:r>
              <a:rPr lang="it-IT" sz="1500" b="1" baseline="30000" dirty="0" smtClean="0"/>
              <a:t>1</a:t>
            </a:r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Mohammed </a:t>
            </a:r>
            <a:r>
              <a:rPr lang="fr-FR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Lachkar</a:t>
            </a:r>
            <a:r>
              <a:rPr lang="it-IT" sz="1500" b="1" baseline="30000" dirty="0" smtClean="0"/>
              <a:t>1</a:t>
            </a:r>
            <a:endParaRPr lang="fr-F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22" y="4941168"/>
            <a:ext cx="8833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Laboratory of Organometallic, Molecular Materials and Environment, Faculty of Sciences,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Mohammed Ben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Abdellah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30000 Fez, Morocco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 smtClean="0"/>
              <a:t>Laboratory </a:t>
            </a:r>
            <a:r>
              <a:rPr lang="en-US" sz="1600" i="1" dirty="0"/>
              <a:t>of Innovative Technologies, Civil Engineering Department, ENSA of Tangier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 Faculty,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Mohammed Ben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Abdellah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Taza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Morocco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/>
              <a:t>*</a:t>
            </a:r>
            <a:r>
              <a:rPr lang="en-US" sz="1400" dirty="0"/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mourit11@hotmail.com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15"/>
    </mc:Choice>
    <mc:Fallback xmlns="">
      <p:transition spd="slow" advTm="401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2123728" y="3776707"/>
            <a:ext cx="2219325" cy="15303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0980"/>
                  <a:invGamma/>
                </a:schemeClr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5087392" y="2113007"/>
            <a:ext cx="2220912" cy="153193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82353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23728" y="2113007"/>
            <a:ext cx="2220913" cy="153193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flipV="1">
            <a:off x="3610620" y="2113086"/>
            <a:ext cx="2220912" cy="153193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668539" y="3913287"/>
            <a:ext cx="2219325" cy="15319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flipV="1">
            <a:off x="5088979" y="3776707"/>
            <a:ext cx="2219325" cy="15303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72941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4160913" y="2500357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2400" b="1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2627784" y="4025969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white">
          <a:xfrm>
            <a:off x="5541186" y="4067719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4134494" y="4624849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HOCl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899592" y="2500357"/>
            <a:ext cx="2035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uperoxide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anion radicals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6500440" y="2500357"/>
            <a:ext cx="203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ydroxyl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radicals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955824" y="4674622"/>
            <a:ext cx="203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ydrogen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peroxide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6444208" y="4653136"/>
            <a:ext cx="203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inglet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oxygen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3505845" y="1628800"/>
            <a:ext cx="2454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ydroperoxyl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radical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3505845" y="5466710"/>
            <a:ext cx="2454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ypochlorous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acid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2699792" y="2896716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‒•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5535265" y="2945849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980728"/>
            <a:ext cx="197124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 radicals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9824" y="35920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M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5"/>
    </mc:Choice>
    <mc:Fallback xmlns="">
      <p:transition spd="slow" advTm="3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8" grpId="0" animBg="1"/>
      <p:bldP spid="32" grpId="0" animBg="1"/>
      <p:bldP spid="36" grpId="0" animBg="1"/>
      <p:bldP spid="4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3139" y="951111"/>
            <a:ext cx="31967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Source of free radicals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44448" y="2708920"/>
            <a:ext cx="6660000" cy="414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395536" y="1484784"/>
            <a:ext cx="5656482" cy="1000126"/>
            <a:chOff x="144" y="1104"/>
            <a:chExt cx="2640" cy="630"/>
          </a:xfrm>
        </p:grpSpPr>
        <p:sp>
          <p:nvSpPr>
            <p:cNvPr id="27" name="AutoShape 52"/>
            <p:cNvSpPr>
              <a:spLocks noChangeArrowheads="1"/>
            </p:cNvSpPr>
            <p:nvPr/>
          </p:nvSpPr>
          <p:spPr bwMode="auto">
            <a:xfrm>
              <a:off x="144" y="1104"/>
              <a:ext cx="2640" cy="480"/>
            </a:xfrm>
            <a:prstGeom prst="wedgeRectCallout">
              <a:avLst>
                <a:gd name="adj1" fmla="val 40907"/>
                <a:gd name="adj2" fmla="val 111250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85" y="1104"/>
              <a:ext cx="2544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 dirty="0">
                  <a:latin typeface="Times New Roman" pitchFamily="18" charset="0"/>
                  <a:cs typeface="Times New Roman" pitchFamily="18" charset="0"/>
                </a:rPr>
                <a:t>Free radicals and other ROS are derived either from endogenous metabolic process in the human body (Internal source) or from external sources</a:t>
              </a:r>
              <a:endParaRPr lang="fr-FR" sz="1500" b="1" dirty="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 dirty="0"/>
            </a:p>
          </p:txBody>
        </p:sp>
      </p:grpSp>
      <p:sp>
        <p:nvSpPr>
          <p:cNvPr id="29" name="Arc 4"/>
          <p:cNvSpPr>
            <a:spLocks/>
          </p:cNvSpPr>
          <p:nvPr/>
        </p:nvSpPr>
        <p:spPr bwMode="gray">
          <a:xfrm rot="5400000" flipH="1" flipV="1">
            <a:off x="4195203" y="3807873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rc 5"/>
          <p:cNvSpPr>
            <a:spLocks/>
          </p:cNvSpPr>
          <p:nvPr/>
        </p:nvSpPr>
        <p:spPr bwMode="ltGray">
          <a:xfrm rot="-5109568" flipH="1" flipV="1">
            <a:off x="5296135" y="3822153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alpha val="9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 rot="-3733502" flipH="1" flipV="1">
            <a:off x="5413610" y="4826049"/>
            <a:ext cx="2005012" cy="485775"/>
            <a:chOff x="2532" y="1051"/>
            <a:chExt cx="893" cy="246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34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42" name="Text Box 17"/>
          <p:cNvSpPr txBox="1">
            <a:spLocks noChangeArrowheads="1"/>
          </p:cNvSpPr>
          <p:nvPr/>
        </p:nvSpPr>
        <p:spPr bwMode="black">
          <a:xfrm>
            <a:off x="4928628" y="4206711"/>
            <a:ext cx="91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sources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919228" y="4206711"/>
            <a:ext cx="91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sources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4428566" y="3859585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V="1">
            <a:off x="4540374" y="5326732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rot="18903867" flipV="1">
            <a:off x="5227078" y="5738068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rot="15143245" flipH="1" flipV="1">
            <a:off x="6331978" y="3110756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 rot="4384254" flipH="1">
            <a:off x="7089216" y="4984006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 rot="120645" flipH="1">
            <a:off x="6968566" y="346794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utoShape 26"/>
          <p:cNvSpPr>
            <a:spLocks noChangeArrowheads="1"/>
          </p:cNvSpPr>
          <p:nvPr/>
        </p:nvSpPr>
        <p:spPr bwMode="gray">
          <a:xfrm>
            <a:off x="2978235" y="3399210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gray">
          <a:xfrm>
            <a:off x="3011573" y="3438897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AutoShape 28"/>
          <p:cNvSpPr>
            <a:spLocks noChangeArrowheads="1"/>
          </p:cNvSpPr>
          <p:nvPr/>
        </p:nvSpPr>
        <p:spPr bwMode="gray">
          <a:xfrm flipH="1">
            <a:off x="5826210" y="2178893"/>
            <a:ext cx="1382713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AutoShape 29"/>
          <p:cNvSpPr>
            <a:spLocks noChangeArrowheads="1"/>
          </p:cNvSpPr>
          <p:nvPr/>
        </p:nvSpPr>
        <p:spPr bwMode="ltGray">
          <a:xfrm flipH="1">
            <a:off x="5862723" y="2216993"/>
            <a:ext cx="1300162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black">
          <a:xfrm>
            <a:off x="3078804" y="3559547"/>
            <a:ext cx="1165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Phagocytes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6037308" y="2351931"/>
            <a:ext cx="9605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gray">
          <a:xfrm>
            <a:off x="2821073" y="4347418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AutoShape 33"/>
          <p:cNvSpPr>
            <a:spLocks noChangeArrowheads="1"/>
          </p:cNvSpPr>
          <p:nvPr/>
        </p:nvSpPr>
        <p:spPr bwMode="gray">
          <a:xfrm>
            <a:off x="2854410" y="4387106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black">
          <a:xfrm>
            <a:off x="3038664" y="4437112"/>
            <a:ext cx="9316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Xantine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oxidase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35"/>
          <p:cNvSpPr>
            <a:spLocks noChangeArrowheads="1"/>
          </p:cNvSpPr>
          <p:nvPr/>
        </p:nvSpPr>
        <p:spPr bwMode="gray">
          <a:xfrm>
            <a:off x="3117935" y="5433268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AutoShape 36"/>
          <p:cNvSpPr>
            <a:spLocks noChangeArrowheads="1"/>
          </p:cNvSpPr>
          <p:nvPr/>
        </p:nvSpPr>
        <p:spPr bwMode="gray">
          <a:xfrm>
            <a:off x="3151273" y="5472956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black">
          <a:xfrm>
            <a:off x="3339786" y="5593606"/>
            <a:ext cx="9231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utoShape 38"/>
          <p:cNvSpPr>
            <a:spLocks noChangeArrowheads="1"/>
          </p:cNvSpPr>
          <p:nvPr/>
        </p:nvSpPr>
        <p:spPr bwMode="gray">
          <a:xfrm>
            <a:off x="4587960" y="6063506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AutoShape 39"/>
          <p:cNvSpPr>
            <a:spLocks noChangeArrowheads="1"/>
          </p:cNvSpPr>
          <p:nvPr/>
        </p:nvSpPr>
        <p:spPr bwMode="gray">
          <a:xfrm>
            <a:off x="4621298" y="6103193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black">
          <a:xfrm>
            <a:off x="4570881" y="6223843"/>
            <a:ext cx="13965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Inflammation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41"/>
          <p:cNvSpPr>
            <a:spLocks noChangeArrowheads="1"/>
          </p:cNvSpPr>
          <p:nvPr/>
        </p:nvSpPr>
        <p:spPr bwMode="gray">
          <a:xfrm flipH="1">
            <a:off x="7239085" y="2913906"/>
            <a:ext cx="1382713" cy="67786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AutoShape 42"/>
          <p:cNvSpPr>
            <a:spLocks noChangeArrowheads="1"/>
          </p:cNvSpPr>
          <p:nvPr/>
        </p:nvSpPr>
        <p:spPr bwMode="ltGray">
          <a:xfrm flipH="1">
            <a:off x="7275598" y="2952006"/>
            <a:ext cx="1300162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7423548" y="3077418"/>
            <a:ext cx="1051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AutoShape 44"/>
          <p:cNvSpPr>
            <a:spLocks noChangeArrowheads="1"/>
          </p:cNvSpPr>
          <p:nvPr/>
        </p:nvSpPr>
        <p:spPr bwMode="gray">
          <a:xfrm flipH="1">
            <a:off x="7662948" y="3975943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AutoShape 45"/>
          <p:cNvSpPr>
            <a:spLocks noChangeArrowheads="1"/>
          </p:cNvSpPr>
          <p:nvPr/>
        </p:nvSpPr>
        <p:spPr bwMode="ltGray">
          <a:xfrm flipH="1">
            <a:off x="7699460" y="4015631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7869469" y="4141043"/>
            <a:ext cx="1007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U.V. light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47"/>
          <p:cNvSpPr>
            <a:spLocks noChangeArrowheads="1"/>
          </p:cNvSpPr>
          <p:nvPr/>
        </p:nvSpPr>
        <p:spPr bwMode="gray">
          <a:xfrm flipH="1">
            <a:off x="7393073" y="5001468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ltGray">
          <a:xfrm flipH="1">
            <a:off x="7429585" y="5039568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7444743" y="5184031"/>
            <a:ext cx="13174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Air pollution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 rot="2147097" flipH="1">
            <a:off x="7276541" y="4217243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 rot="18903867" flipV="1">
            <a:off x="6773223" y="5607000"/>
            <a:ext cx="163707" cy="274255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5030352" y="2995489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AutoShape 26"/>
          <p:cNvSpPr>
            <a:spLocks noChangeArrowheads="1"/>
          </p:cNvSpPr>
          <p:nvPr/>
        </p:nvSpPr>
        <p:spPr bwMode="gray">
          <a:xfrm>
            <a:off x="3580021" y="2535114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gray">
          <a:xfrm>
            <a:off x="3613359" y="2574801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black">
          <a:xfrm>
            <a:off x="3642921" y="2695451"/>
            <a:ext cx="12410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Mithocondria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 flipV="1">
            <a:off x="4283968" y="4553786"/>
            <a:ext cx="316048" cy="73826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AutoShape 38"/>
          <p:cNvSpPr>
            <a:spLocks noChangeArrowheads="1"/>
          </p:cNvSpPr>
          <p:nvPr/>
        </p:nvSpPr>
        <p:spPr bwMode="gray">
          <a:xfrm>
            <a:off x="6356052" y="5949280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AutoShape 39"/>
          <p:cNvSpPr>
            <a:spLocks noChangeArrowheads="1"/>
          </p:cNvSpPr>
          <p:nvPr/>
        </p:nvSpPr>
        <p:spPr bwMode="gray">
          <a:xfrm>
            <a:off x="6389390" y="5988967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Rectangle 40"/>
          <p:cNvSpPr>
            <a:spLocks noChangeArrowheads="1"/>
          </p:cNvSpPr>
          <p:nvPr/>
        </p:nvSpPr>
        <p:spPr bwMode="black">
          <a:xfrm>
            <a:off x="6471093" y="6021288"/>
            <a:ext cx="1197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Ischemia &amp;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reperfusion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0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07"/>
    </mc:Choice>
    <mc:Fallback xmlns="">
      <p:transition spd="slow" advTm="41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2" grpId="0" animBg="1"/>
      <p:bldP spid="16" grpId="0" animBg="1"/>
      <p:bldP spid="20" grpId="0" animBg="1"/>
      <p:bldP spid="24" grpId="0" animBg="1"/>
      <p:bldP spid="29" grpId="0" animBg="1"/>
      <p:bldP spid="30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/>
      <p:bldP spid="71" grpId="0" animBg="1"/>
      <p:bldP spid="72" grpId="0" animBg="1"/>
      <p:bldP spid="73" grpId="0"/>
      <p:bldP spid="74" grpId="0" animBg="1"/>
      <p:bldP spid="75" grpId="0" animBg="1"/>
      <p:bldP spid="78" grpId="0" animBg="1"/>
      <p:bldP spid="79" grpId="0" animBg="1"/>
      <p:bldP spid="80" grpId="0" animBg="1"/>
      <p:bldP spid="81" grpId="0"/>
      <p:bldP spid="82" grpId="0" animBg="1"/>
      <p:bldP spid="84" grpId="0" animBg="1"/>
      <p:bldP spid="85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84656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Antioxidants are chemical substances that donate an electron to the free radical and convert it to harmless molecule.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0961"/>
            <a:ext cx="63341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738" y="1023119"/>
            <a:ext cx="187904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Antioxidants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2"/>
    </mc:Choice>
    <mc:Fallback xmlns="">
      <p:transition spd="slow" advTm="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  <p:bldP spid="7" grpId="0" animBg="1"/>
      <p:bldP spid="11" grpId="0" animBg="1"/>
      <p:bldP spid="15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124744"/>
            <a:ext cx="44414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M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fr-M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cretiria</a:t>
            </a:r>
            <a:r>
              <a:rPr lang="fr-M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M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antioxidants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835532"/>
            <a:ext cx="704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selecting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ntioxidant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34276" y="2483604"/>
            <a:ext cx="505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able to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desire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redox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reaction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34348" y="3050376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hysiologically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chemically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compatible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8544" y="362644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hysiologically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inert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8544" y="4191917"/>
            <a:ext cx="624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on-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toxic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oxidized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8544" y="478786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ffective in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concentration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28544" y="5435932"/>
            <a:ext cx="592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rovide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stability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to the formulation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799962" y="2555612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755576" y="3697591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755576" y="4280223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755576" y="4861330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755576" y="5471507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799962" y="3121527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3848" y="6156012"/>
            <a:ext cx="2440132" cy="369332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medicinal plant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3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0"/>
    </mc:Choice>
    <mc:Fallback xmlns="">
      <p:transition spd="slow" advTm="3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7" grpId="0" animBg="1"/>
      <p:bldP spid="31" grpId="0" animBg="1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696" y="126876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Natural compounds derived from medicinal plants play a central part in the health care and drug development in classical as well as advanced systems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medicine.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gray">
          <a:xfrm rot="308465">
            <a:off x="6870700" y="2634506"/>
            <a:ext cx="1590675" cy="17018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ltGray">
          <a:xfrm>
            <a:off x="6284913" y="2132856"/>
            <a:ext cx="1319212" cy="13192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gray">
          <a:xfrm>
            <a:off x="7542213" y="3945781"/>
            <a:ext cx="1320800" cy="1320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gray">
          <a:xfrm rot="7527986">
            <a:off x="6196806" y="4056113"/>
            <a:ext cx="1589087" cy="17018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gray">
          <a:xfrm rot="15216000">
            <a:off x="5267325" y="2825006"/>
            <a:ext cx="1589088" cy="170338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5183188" y="3950544"/>
            <a:ext cx="1320800" cy="13192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 rot="10082854">
            <a:off x="5032375" y="4909394"/>
            <a:ext cx="1198563" cy="303212"/>
            <a:chOff x="2598" y="1026"/>
            <a:chExt cx="957" cy="242"/>
          </a:xfrm>
        </p:grpSpPr>
        <p:grpSp>
          <p:nvGrpSpPr>
            <p:cNvPr id="42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54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0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2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5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6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3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44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0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5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64" name="Rectangle 183"/>
          <p:cNvSpPr>
            <a:spLocks noChangeArrowheads="1"/>
          </p:cNvSpPr>
          <p:nvPr/>
        </p:nvSpPr>
        <p:spPr bwMode="gray">
          <a:xfrm>
            <a:off x="6300192" y="2449189"/>
            <a:ext cx="1287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Easy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availability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84"/>
          <p:cNvSpPr>
            <a:spLocks noChangeArrowheads="1"/>
          </p:cNvSpPr>
          <p:nvPr/>
        </p:nvSpPr>
        <p:spPr bwMode="gray">
          <a:xfrm>
            <a:off x="5123578" y="4247648"/>
            <a:ext cx="1408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effectiveness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85"/>
          <p:cNvSpPr>
            <a:spLocks noChangeArrowheads="1"/>
          </p:cNvSpPr>
          <p:nvPr/>
        </p:nvSpPr>
        <p:spPr bwMode="gray">
          <a:xfrm>
            <a:off x="7621224" y="4175640"/>
            <a:ext cx="11913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negligible 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side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263897"/>
            <a:ext cx="2476500" cy="1703831"/>
          </a:xfrm>
          <a:prstGeom prst="rect">
            <a:avLst/>
          </a:prstGeom>
        </p:spPr>
      </p:pic>
      <p:sp>
        <p:nvSpPr>
          <p:cNvPr id="68" name="Freeform 3"/>
          <p:cNvSpPr>
            <a:spLocks/>
          </p:cNvSpPr>
          <p:nvPr/>
        </p:nvSpPr>
        <p:spPr bwMode="ltGray">
          <a:xfrm rot="5400000" flipH="1">
            <a:off x="3063992" y="2955666"/>
            <a:ext cx="1245367" cy="1914664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2930759" y="3645024"/>
            <a:ext cx="160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M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Medicinal</a:t>
            </a:r>
            <a:r>
              <a:rPr lang="fr-M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M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plants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Flèche droite 69"/>
          <p:cNvSpPr/>
          <p:nvPr/>
        </p:nvSpPr>
        <p:spPr>
          <a:xfrm rot="10800000">
            <a:off x="2096123" y="3810756"/>
            <a:ext cx="489204" cy="2890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lèche droite 70"/>
          <p:cNvSpPr/>
          <p:nvPr/>
        </p:nvSpPr>
        <p:spPr>
          <a:xfrm>
            <a:off x="4730868" y="3815600"/>
            <a:ext cx="489204" cy="2890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7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9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8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84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8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7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8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1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oup 35"/>
          <p:cNvGrpSpPr>
            <a:grpSpLocks/>
          </p:cNvGrpSpPr>
          <p:nvPr/>
        </p:nvGrpSpPr>
        <p:grpSpPr bwMode="auto">
          <a:xfrm rot="10082854">
            <a:off x="6163343" y="3117777"/>
            <a:ext cx="1198563" cy="303212"/>
            <a:chOff x="2598" y="1026"/>
            <a:chExt cx="957" cy="242"/>
          </a:xfrm>
        </p:grpSpPr>
        <p:grpSp>
          <p:nvGrpSpPr>
            <p:cNvPr id="73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9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1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4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5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2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3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9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4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5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36" name="Group 35"/>
          <p:cNvGrpSpPr>
            <a:grpSpLocks/>
          </p:cNvGrpSpPr>
          <p:nvPr/>
        </p:nvGrpSpPr>
        <p:grpSpPr bwMode="auto">
          <a:xfrm rot="10082854">
            <a:off x="7398718" y="4949179"/>
            <a:ext cx="1198563" cy="303212"/>
            <a:chOff x="2598" y="1026"/>
            <a:chExt cx="957" cy="242"/>
          </a:xfrm>
        </p:grpSpPr>
        <p:grpSp>
          <p:nvGrpSpPr>
            <p:cNvPr id="137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49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5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6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7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8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50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1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2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3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4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38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39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6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7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8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0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1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2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3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4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24"/>
    </mc:Choice>
    <mc:Fallback xmlns="">
      <p:transition spd="slow" advTm="35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4" grpId="0"/>
      <p:bldP spid="65" grpId="0"/>
      <p:bldP spid="66" grpId="0"/>
      <p:bldP spid="68" grpId="0" animBg="1"/>
      <p:bldP spid="69" grpId="0"/>
      <p:bldP spid="70" grpId="0" animBg="1"/>
      <p:bldP spid="71" grpId="0" animBg="1"/>
      <p:bldP spid="74" grpId="0" animBg="1"/>
      <p:bldP spid="75" grpId="0" animBg="1"/>
      <p:bldP spid="79" grpId="0" animBg="1"/>
      <p:bldP spid="83" grpId="0" animBg="1"/>
      <p:bldP spid="87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3"/>
          <p:cNvGrpSpPr>
            <a:grpSpLocks/>
          </p:cNvGrpSpPr>
          <p:nvPr/>
        </p:nvGrpSpPr>
        <p:grpSpPr bwMode="auto">
          <a:xfrm>
            <a:off x="971600" y="3519884"/>
            <a:ext cx="6838950" cy="3365500"/>
            <a:chOff x="664" y="1951"/>
            <a:chExt cx="4308" cy="2120"/>
          </a:xfrm>
        </p:grpSpPr>
        <p:sp>
          <p:nvSpPr>
            <p:cNvPr id="340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1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2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3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4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5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6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7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8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9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0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1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2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3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4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5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6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7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8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9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0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1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2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3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4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5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6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7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8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9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0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1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2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3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4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5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6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7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8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9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0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1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2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3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4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5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1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2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3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4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5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6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7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8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9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0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1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2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3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4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5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6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7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8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9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0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1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2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3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4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5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6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7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8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9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0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1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2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3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4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5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6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7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8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9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0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2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3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4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5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6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7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8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9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0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1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2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3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4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5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6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7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448" name="Oval 112"/>
          <p:cNvSpPr>
            <a:spLocks noChangeArrowheads="1"/>
          </p:cNvSpPr>
          <p:nvPr/>
        </p:nvSpPr>
        <p:spPr bwMode="gray">
          <a:xfrm>
            <a:off x="1791523" y="3769568"/>
            <a:ext cx="260350" cy="2603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449" name="Oval 115"/>
          <p:cNvSpPr>
            <a:spLocks noChangeArrowheads="1"/>
          </p:cNvSpPr>
          <p:nvPr/>
        </p:nvSpPr>
        <p:spPr bwMode="gray">
          <a:xfrm>
            <a:off x="4361311" y="5328890"/>
            <a:ext cx="260350" cy="2603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450" name="Oval 116"/>
          <p:cNvSpPr>
            <a:spLocks noChangeArrowheads="1"/>
          </p:cNvSpPr>
          <p:nvPr/>
        </p:nvSpPr>
        <p:spPr bwMode="gray">
          <a:xfrm>
            <a:off x="5724128" y="4176762"/>
            <a:ext cx="260350" cy="2603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451" name="Oval 117"/>
          <p:cNvSpPr>
            <a:spLocks noChangeArrowheads="1"/>
          </p:cNvSpPr>
          <p:nvPr/>
        </p:nvSpPr>
        <p:spPr bwMode="gray">
          <a:xfrm>
            <a:off x="4427984" y="4076562"/>
            <a:ext cx="260350" cy="2603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452" name="Oval 118"/>
          <p:cNvSpPr>
            <a:spLocks noChangeArrowheads="1"/>
          </p:cNvSpPr>
          <p:nvPr/>
        </p:nvSpPr>
        <p:spPr bwMode="gray">
          <a:xfrm>
            <a:off x="2455913" y="5820752"/>
            <a:ext cx="260350" cy="2603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454" name="Multiplier 453"/>
          <p:cNvSpPr/>
          <p:nvPr/>
        </p:nvSpPr>
        <p:spPr>
          <a:xfrm>
            <a:off x="6823383" y="6304235"/>
            <a:ext cx="307976" cy="365125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1475656" y="4005064"/>
            <a:ext cx="10502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North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163664" y="5631051"/>
            <a:ext cx="10406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South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America 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4139952" y="5092680"/>
            <a:ext cx="567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Africa</a:t>
            </a:r>
            <a:endParaRPr lang="fr-FR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5652120" y="3887470"/>
            <a:ext cx="4507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Asia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616326" y="4088105"/>
            <a:ext cx="631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Europe</a:t>
            </a:r>
            <a:endParaRPr lang="fr-F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6416968" y="6093296"/>
            <a:ext cx="747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Australia</a:t>
            </a:r>
            <a:endParaRPr lang="fr-F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27" name="ZoneTexte 126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8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2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1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32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3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5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36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13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9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0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14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3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72" y="1052736"/>
            <a:ext cx="2628000" cy="183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7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1" y="1052736"/>
            <a:ext cx="2630805" cy="183070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2573776" y="2888736"/>
            <a:ext cx="407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subs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cordegira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93"/>
    </mc:Choice>
    <mc:Fallback xmlns="">
      <p:transition spd="slow" advTm="49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49" grpId="0" animBg="1"/>
      <p:bldP spid="450" grpId="0" animBg="1"/>
      <p:bldP spid="451" grpId="0" animBg="1"/>
      <p:bldP spid="452" grpId="0" animBg="1"/>
      <p:bldP spid="454" grpId="0" animBg="1"/>
      <p:bldP spid="467" grpId="0"/>
      <p:bldP spid="468" grpId="0"/>
      <p:bldP spid="469" grpId="0"/>
      <p:bldP spid="470" grpId="0"/>
      <p:bldP spid="471" grpId="0"/>
      <p:bldP spid="472" grpId="0"/>
      <p:bldP spid="126" grpId="0" animBg="1"/>
      <p:bldP spid="127" grpId="0" animBg="1"/>
      <p:bldP spid="131" grpId="0" animBg="1"/>
      <p:bldP spid="135" grpId="0" animBg="1"/>
      <p:bldP spid="139" grpId="0" animBg="1"/>
      <p:bldP spid="14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5261670" y="2155304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878583" y="2155304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03648" y="3232423"/>
            <a:ext cx="16462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Traditional medicine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3788470" y="2460104"/>
            <a:ext cx="1333500" cy="76200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accent6">
              <a:lumMod val="50000"/>
              <a:alpha val="37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899592" y="1772816"/>
            <a:ext cx="1196975" cy="1171575"/>
            <a:chOff x="480" y="1200"/>
            <a:chExt cx="1042" cy="1019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4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51520" y="3284984"/>
            <a:ext cx="1196975" cy="1171575"/>
            <a:chOff x="480" y="1200"/>
            <a:chExt cx="1042" cy="1019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0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9" name="Picture 2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502817" y="4365104"/>
            <a:ext cx="1196975" cy="1171575"/>
            <a:chOff x="480" y="1200"/>
            <a:chExt cx="1042" cy="1019"/>
          </a:xfrm>
        </p:grpSpPr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5" name="Picture 2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24" name="Picture 2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 Box 30"/>
          <p:cNvSpPr txBox="1">
            <a:spLocks noChangeArrowheads="1"/>
          </p:cNvSpPr>
          <p:nvPr/>
        </p:nvSpPr>
        <p:spPr bwMode="white">
          <a:xfrm>
            <a:off x="964680" y="2123564"/>
            <a:ext cx="106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Stomach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white">
          <a:xfrm>
            <a:off x="292795" y="3645024"/>
            <a:ext cx="106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white">
          <a:xfrm>
            <a:off x="1571080" y="4715852"/>
            <a:ext cx="106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6892518" y="1787828"/>
            <a:ext cx="1196975" cy="1171575"/>
            <a:chOff x="480" y="1200"/>
            <a:chExt cx="1042" cy="1019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3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32" name="Picture 37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Box 38"/>
          <p:cNvSpPr txBox="1">
            <a:spLocks noChangeArrowheads="1"/>
          </p:cNvSpPr>
          <p:nvPr/>
        </p:nvSpPr>
        <p:spPr bwMode="white">
          <a:xfrm>
            <a:off x="6911459" y="2204566"/>
            <a:ext cx="11889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antibacterial</a:t>
            </a:r>
          </a:p>
        </p:txBody>
      </p: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7519095" y="3221114"/>
            <a:ext cx="1196975" cy="1171575"/>
            <a:chOff x="480" y="1200"/>
            <a:chExt cx="1042" cy="1019"/>
          </a:xfrm>
        </p:grpSpPr>
        <p:grpSp>
          <p:nvGrpSpPr>
            <p:cNvPr id="37" name="Group 4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9" name="Picture 4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38" name="Picture 43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 Box 44"/>
          <p:cNvSpPr txBox="1">
            <a:spLocks noChangeArrowheads="1"/>
          </p:cNvSpPr>
          <p:nvPr/>
        </p:nvSpPr>
        <p:spPr bwMode="white">
          <a:xfrm>
            <a:off x="7616006" y="3644726"/>
            <a:ext cx="1060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antianxiety</a:t>
            </a:r>
          </a:p>
        </p:txBody>
      </p:sp>
      <p:grpSp>
        <p:nvGrpSpPr>
          <p:cNvPr id="42" name="Group 45"/>
          <p:cNvGrpSpPr>
            <a:grpSpLocks/>
          </p:cNvGrpSpPr>
          <p:nvPr/>
        </p:nvGrpSpPr>
        <p:grpSpPr bwMode="auto">
          <a:xfrm>
            <a:off x="6506876" y="4361655"/>
            <a:ext cx="1196975" cy="1171575"/>
            <a:chOff x="480" y="1200"/>
            <a:chExt cx="1042" cy="1019"/>
          </a:xfrm>
        </p:grpSpPr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5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44" name="Picture 4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 Box 50"/>
          <p:cNvSpPr txBox="1">
            <a:spLocks noChangeArrowheads="1"/>
          </p:cNvSpPr>
          <p:nvPr/>
        </p:nvSpPr>
        <p:spPr bwMode="white">
          <a:xfrm>
            <a:off x="6516216" y="4744591"/>
            <a:ext cx="11795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antinephritic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gray">
          <a:xfrm rot="10800000">
            <a:off x="3832920" y="4342630"/>
            <a:ext cx="1333500" cy="76200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5905734" y="3310274"/>
            <a:ext cx="1646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Researches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15"/>
          <p:cNvGrpSpPr>
            <a:grpSpLocks/>
          </p:cNvGrpSpPr>
          <p:nvPr/>
        </p:nvGrpSpPr>
        <p:grpSpPr bwMode="auto">
          <a:xfrm>
            <a:off x="2438921" y="1772816"/>
            <a:ext cx="1196975" cy="1171575"/>
            <a:chOff x="480" y="1200"/>
            <a:chExt cx="1042" cy="1019"/>
          </a:xfrm>
        </p:grpSpPr>
        <p:grpSp>
          <p:nvGrpSpPr>
            <p:cNvPr id="5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53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52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 Box 30"/>
          <p:cNvSpPr txBox="1">
            <a:spLocks noChangeArrowheads="1"/>
          </p:cNvSpPr>
          <p:nvPr/>
        </p:nvSpPr>
        <p:spPr bwMode="white">
          <a:xfrm>
            <a:off x="2374056" y="2132856"/>
            <a:ext cx="1333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Rheumatism</a:t>
            </a:r>
            <a:endParaRPr lang="en-US" sz="16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25"/>
          <p:cNvGrpSpPr>
            <a:grpSpLocks/>
          </p:cNvGrpSpPr>
          <p:nvPr/>
        </p:nvGrpSpPr>
        <p:grpSpPr bwMode="auto">
          <a:xfrm>
            <a:off x="2870969" y="3448447"/>
            <a:ext cx="1196975" cy="1171575"/>
            <a:chOff x="480" y="1200"/>
            <a:chExt cx="1042" cy="1019"/>
          </a:xfrm>
        </p:grpSpPr>
        <p:grpSp>
          <p:nvGrpSpPr>
            <p:cNvPr id="57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59" name="Picture 2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58" name="Picture 2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 Box 32"/>
          <p:cNvSpPr txBox="1">
            <a:spLocks noChangeArrowheads="1"/>
          </p:cNvSpPr>
          <p:nvPr/>
        </p:nvSpPr>
        <p:spPr bwMode="white">
          <a:xfrm>
            <a:off x="2939232" y="3740547"/>
            <a:ext cx="106045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aginal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Group 45"/>
          <p:cNvGrpSpPr>
            <a:grpSpLocks/>
          </p:cNvGrpSpPr>
          <p:nvPr/>
        </p:nvGrpSpPr>
        <p:grpSpPr bwMode="auto">
          <a:xfrm>
            <a:off x="5076056" y="3726930"/>
            <a:ext cx="1196975" cy="1171575"/>
            <a:chOff x="480" y="1200"/>
            <a:chExt cx="1042" cy="1019"/>
          </a:xfrm>
        </p:grpSpPr>
        <p:grpSp>
          <p:nvGrpSpPr>
            <p:cNvPr id="63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5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64" name="Picture 4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 Box 50"/>
          <p:cNvSpPr txBox="1">
            <a:spLocks noChangeArrowheads="1"/>
          </p:cNvSpPr>
          <p:nvPr/>
        </p:nvSpPr>
        <p:spPr bwMode="white">
          <a:xfrm>
            <a:off x="5141143" y="4148782"/>
            <a:ext cx="1060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antioxidant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 45"/>
          <p:cNvGrpSpPr>
            <a:grpSpLocks/>
          </p:cNvGrpSpPr>
          <p:nvPr/>
        </p:nvGrpSpPr>
        <p:grpSpPr bwMode="auto">
          <a:xfrm>
            <a:off x="5261670" y="1875768"/>
            <a:ext cx="1196975" cy="1171575"/>
            <a:chOff x="480" y="1200"/>
            <a:chExt cx="1042" cy="1019"/>
          </a:xfrm>
        </p:grpSpPr>
        <p:grpSp>
          <p:nvGrpSpPr>
            <p:cNvPr id="6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1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70" name="Picture 4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 Box 50"/>
          <p:cNvSpPr txBox="1">
            <a:spLocks noChangeArrowheads="1"/>
          </p:cNvSpPr>
          <p:nvPr/>
        </p:nvSpPr>
        <p:spPr bwMode="white">
          <a:xfrm>
            <a:off x="5232032" y="2131477"/>
            <a:ext cx="1284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anti-inflammatory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42703" y="5951021"/>
            <a:ext cx="7473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species are used in the preparation of food such as yoghurt or jelly to improve the taste and as flavors and seasoning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8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84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8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7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8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1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9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5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9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09"/>
    </mc:Choice>
    <mc:Fallback xmlns="">
      <p:transition spd="slow" advTm="3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27" grpId="0"/>
      <p:bldP spid="28" grpId="0"/>
      <p:bldP spid="29" grpId="0"/>
      <p:bldP spid="35" grpId="0"/>
      <p:bldP spid="41" grpId="0"/>
      <p:bldP spid="47" grpId="0"/>
      <p:bldP spid="48" grpId="0" animBg="1"/>
      <p:bldP spid="49" grpId="0"/>
      <p:bldP spid="55" grpId="0"/>
      <p:bldP spid="61" grpId="0"/>
      <p:bldP spid="67" grpId="0"/>
      <p:bldP spid="73" grpId="0"/>
      <p:bldP spid="76" grpId="0"/>
      <p:bldP spid="78" grpId="0" animBg="1"/>
      <p:bldP spid="79" grpId="0" animBg="1"/>
      <p:bldP spid="83" grpId="0" animBg="1"/>
      <p:bldP spid="87" grpId="0" animBg="1"/>
      <p:bldP spid="91" grpId="0" animBg="1"/>
      <p:bldP spid="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00" y="20608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present investigation is undertaken by utilizing the plant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cordegira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following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objectives: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314096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Extraction of the leaves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different solvents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4005064"/>
            <a:ext cx="3764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Preliminary phytochemical analysis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472514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Determination of total phenolic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flavonoid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contents 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different extracts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56612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Evaluation the antioxidant activities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800" y="1167135"/>
            <a:ext cx="290335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Aims and Objectives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539552" y="3222268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29966" y="4076215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11930" y="4899218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496185" y="5732398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-8846" y="-17406"/>
            <a:ext cx="1907009" cy="814249"/>
            <a:chOff x="404" y="1980"/>
            <a:chExt cx="1294" cy="298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" name="Rectangle 8"/>
          <p:cNvSpPr>
            <a:spLocks noChangeArrowheads="1"/>
          </p:cNvSpPr>
          <p:nvPr/>
        </p:nvSpPr>
        <p:spPr bwMode="gray">
          <a:xfrm>
            <a:off x="16012" y="210400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8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2"/>
    </mc:Choice>
    <mc:Fallback xmlns="">
      <p:transition spd="slow" advTm="2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6" grpId="0" animBg="1"/>
      <p:bldP spid="30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033" y="1196752"/>
            <a:ext cx="316785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 and 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ethods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93831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1-Collection of material and extraction procedure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ltGray">
          <a:xfrm>
            <a:off x="756543" y="3020819"/>
            <a:ext cx="7389813" cy="3273425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gray">
          <a:xfrm>
            <a:off x="1301465" y="2492896"/>
            <a:ext cx="1217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Collect material</a:t>
            </a:r>
            <a:endParaRPr lang="en-US" sz="16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2405956" y="2711256"/>
            <a:ext cx="912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Drying</a:t>
            </a:r>
            <a:endParaRPr lang="en-US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3317131" y="2708339"/>
            <a:ext cx="1272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Extraction</a:t>
            </a:r>
            <a:endParaRPr 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4633217" y="2708081"/>
            <a:ext cx="10601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Filtration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5621387" y="2539590"/>
            <a:ext cx="1534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Evaporate of solvent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395536" y="3712969"/>
            <a:ext cx="14814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     </a:t>
            </a:r>
            <a:r>
              <a:rPr lang="en-US" dirty="0" err="1"/>
              <a:t>Talasmtan</a:t>
            </a:r>
            <a:endParaRPr lang="en-US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945456" y="4203506"/>
            <a:ext cx="2451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One week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1888431" y="4770244"/>
            <a:ext cx="2452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           80g, </a:t>
            </a:r>
            <a:r>
              <a:rPr lang="en-US" dirty="0" err="1" smtClean="0"/>
              <a:t>Soxhlet</a:t>
            </a:r>
            <a:endParaRPr lang="en-US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3101281" y="5335394"/>
            <a:ext cx="2452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          Filter </a:t>
            </a:r>
            <a:r>
              <a:rPr lang="en-US" dirty="0"/>
              <a:t>paper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gray">
          <a:xfrm>
            <a:off x="4037906" y="5989444"/>
            <a:ext cx="2452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Rotary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evaporator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AutoShape 20"/>
          <p:cNvCxnSpPr>
            <a:cxnSpLocks noChangeShapeType="1"/>
            <a:endCxn id="17" idx="0"/>
          </p:cNvCxnSpPr>
          <p:nvPr/>
        </p:nvCxnSpPr>
        <p:spPr bwMode="gray">
          <a:xfrm rot="10800000" flipV="1">
            <a:off x="1136254" y="3509769"/>
            <a:ext cx="807094" cy="203200"/>
          </a:xfrm>
          <a:prstGeom prst="bentConnector2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1"/>
          <p:cNvCxnSpPr>
            <a:cxnSpLocks noChangeShapeType="1"/>
            <a:endCxn id="18" idx="0"/>
          </p:cNvCxnSpPr>
          <p:nvPr/>
        </p:nvCxnSpPr>
        <p:spPr bwMode="gray">
          <a:xfrm rot="10800000" flipV="1">
            <a:off x="2171006" y="3890768"/>
            <a:ext cx="696912" cy="312738"/>
          </a:xfrm>
          <a:prstGeom prst="bentConnector2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2"/>
          <p:cNvCxnSpPr>
            <a:cxnSpLocks noChangeShapeType="1"/>
            <a:endCxn id="19" idx="0"/>
          </p:cNvCxnSpPr>
          <p:nvPr/>
        </p:nvCxnSpPr>
        <p:spPr bwMode="gray">
          <a:xfrm rot="10800000" flipV="1">
            <a:off x="3114775" y="4324156"/>
            <a:ext cx="785018" cy="446088"/>
          </a:xfrm>
          <a:prstGeom prst="bentConnector2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3"/>
          <p:cNvCxnSpPr>
            <a:cxnSpLocks noChangeShapeType="1"/>
            <a:endCxn id="20" idx="0"/>
          </p:cNvCxnSpPr>
          <p:nvPr/>
        </p:nvCxnSpPr>
        <p:spPr bwMode="gray">
          <a:xfrm rot="10800000" flipV="1">
            <a:off x="4327625" y="4825806"/>
            <a:ext cx="772318" cy="509588"/>
          </a:xfrm>
          <a:prstGeom prst="bentConnector2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4"/>
          <p:cNvCxnSpPr>
            <a:cxnSpLocks noChangeShapeType="1"/>
            <a:endCxn id="21" idx="0"/>
          </p:cNvCxnSpPr>
          <p:nvPr/>
        </p:nvCxnSpPr>
        <p:spPr bwMode="gray">
          <a:xfrm rot="10800000" flipV="1">
            <a:off x="5264251" y="5356030"/>
            <a:ext cx="1107287" cy="633414"/>
          </a:xfrm>
          <a:prstGeom prst="bentConnector2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1829693" y="3370069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>
            <a:off x="2736156" y="3700269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>
            <a:off x="3720406" y="4016181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6088956" y="4673406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gray">
          <a:xfrm>
            <a:off x="4877693" y="4398769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gray">
          <a:xfrm>
            <a:off x="6088956" y="3065269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gray">
          <a:xfrm>
            <a:off x="4877693" y="3063681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gray">
          <a:xfrm>
            <a:off x="3720406" y="3060506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gray">
          <a:xfrm>
            <a:off x="2736156" y="3066856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gray">
          <a:xfrm>
            <a:off x="1829693" y="3068444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5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9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6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4"/>
    </mc:Choice>
    <mc:Fallback xmlns="">
      <p:transition spd="slow" advTm="36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6" grpId="0" animBg="1"/>
      <p:bldP spid="55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61950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Phytochemical analysis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2144768" y="2660788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896831" y="2564904"/>
            <a:ext cx="383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Sterols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terpenes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Burchard’s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test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7087" y="3461031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Polyphenols: Fecl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-25000" dirty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1172" y="4183216"/>
            <a:ext cx="3206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Flavonoids: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cyanidine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reaction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1167" y="4909171"/>
            <a:ext cx="238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Tannins: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Stiasny’s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test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1167" y="5579948"/>
            <a:ext cx="306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Alkaloids: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Dragendorff’s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test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126292" y="3491716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144768" y="4282947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2144768" y="5003027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2144768" y="5651099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6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30"/>
    </mc:Choice>
    <mc:Fallback xmlns="">
      <p:transition spd="slow" advTm="46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  <p:bldP spid="3" grpId="0"/>
      <p:bldP spid="4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4" grpId="0" animBg="1"/>
      <p:bldP spid="28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762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vitro antioxidant activity, phytochemical screening and total phenolic and flavonoid contents from the leaves extracts of </a:t>
            </a:r>
          </a:p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briq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541400" y="2739478"/>
            <a:ext cx="0" cy="5040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541400" y="5013176"/>
            <a:ext cx="0" cy="5040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541400" y="2739478"/>
            <a:ext cx="1368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541400" y="5543160"/>
            <a:ext cx="1368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4755846"/>
            <a:ext cx="129600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31122"/>
              </p:ext>
            </p:extLst>
          </p:nvPr>
        </p:nvGraphicFramePr>
        <p:xfrm>
          <a:off x="6006008" y="1098585"/>
          <a:ext cx="2077344" cy="135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866315"/>
              </p:ext>
            </p:extLst>
          </p:nvPr>
        </p:nvGraphicFramePr>
        <p:xfrm>
          <a:off x="6150024" y="2704317"/>
          <a:ext cx="1872208" cy="142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WordArt 9"/>
          <p:cNvSpPr>
            <a:spLocks noChangeArrowheads="1" noChangeShapeType="1" noTextEdit="1"/>
          </p:cNvSpPr>
          <p:nvPr/>
        </p:nvSpPr>
        <p:spPr bwMode="gray">
          <a:xfrm rot="18992296">
            <a:off x="5065963" y="2029748"/>
            <a:ext cx="1153528" cy="5270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1091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Flavonoids</a:t>
            </a:r>
            <a:endParaRPr lang="fr-FR" sz="5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black">
          <a:xfrm rot="1798743">
            <a:off x="5117327" y="2717460"/>
            <a:ext cx="1298417" cy="72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polyphenols</a:t>
            </a:r>
            <a:endParaRPr lang="fr-FR" sz="5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019398"/>
            <a:ext cx="129600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avec flèche 18"/>
          <p:cNvCxnSpPr/>
          <p:nvPr/>
        </p:nvCxnSpPr>
        <p:spPr>
          <a:xfrm>
            <a:off x="5366487" y="5767989"/>
            <a:ext cx="531154" cy="3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39389" y="5575465"/>
            <a:ext cx="666619" cy="18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>
            <a:off x="4061792" y="2614814"/>
            <a:ext cx="823384" cy="3406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4174512" y="5423126"/>
            <a:ext cx="823384" cy="3406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109755" y="5043734"/>
            <a:ext cx="939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MA" sz="1100" b="1" dirty="0" err="1" smtClean="0">
                <a:latin typeface="Times New Roman" pitchFamily="18" charset="0"/>
                <a:cs typeface="Times New Roman" pitchFamily="18" charset="0"/>
              </a:rPr>
              <a:t>Antioxidant</a:t>
            </a:r>
            <a:r>
              <a:rPr lang="fr-MA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MA" sz="1100" b="1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endParaRPr lang="fr-F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89784" y="1875382"/>
            <a:ext cx="98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100" b="1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fr-MA" sz="1100" b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MA" sz="1100" b="1" dirty="0" err="1" smtClean="0">
                <a:latin typeface="Times New Roman" pitchFamily="18" charset="0"/>
                <a:cs typeface="Times New Roman" pitchFamily="18" charset="0"/>
              </a:rPr>
              <a:t>lavonoids</a:t>
            </a:r>
            <a:r>
              <a:rPr lang="fr-MA" sz="11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MA" sz="1100" b="1" dirty="0" err="1" smtClean="0">
                <a:latin typeface="Times New Roman" pitchFamily="18" charset="0"/>
                <a:cs typeface="Times New Roman" pitchFamily="18" charset="0"/>
              </a:rPr>
              <a:t>polyphenols</a:t>
            </a:r>
            <a:endParaRPr lang="fr-FR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339389" y="5150621"/>
            <a:ext cx="558252" cy="178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038783" y="493758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DPPH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50024" y="540377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FRAP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38783" y="593998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Phasphomolebden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41512" y="226010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Extraction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541512" y="2739478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400" b="1" i="1" dirty="0" err="1" smtClean="0">
                <a:latin typeface="Times New Roman" pitchFamily="18" charset="0"/>
                <a:cs typeface="Times New Roman" pitchFamily="18" charset="0"/>
              </a:rPr>
              <a:t>Soxhlet</a:t>
            </a:r>
            <a:r>
              <a:rPr lang="fr-M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400" b="1" i="1" dirty="0" err="1" smtClean="0">
                <a:latin typeface="Times New Roman" pitchFamily="18" charset="0"/>
                <a:cs typeface="Times New Roman" pitchFamily="18" charset="0"/>
              </a:rPr>
              <a:t>apparatus</a:t>
            </a:r>
            <a:endParaRPr lang="fr-FR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41512" y="5187750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400" b="1" i="1" dirty="0" err="1" smtClean="0">
                <a:latin typeface="Times New Roman" pitchFamily="18" charset="0"/>
                <a:cs typeface="Times New Roman" pitchFamily="18" charset="0"/>
              </a:rPr>
              <a:t>Soxhlet</a:t>
            </a:r>
            <a:r>
              <a:rPr lang="fr-MA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400" b="1" i="1" dirty="0" err="1" smtClean="0">
                <a:latin typeface="Times New Roman" pitchFamily="18" charset="0"/>
                <a:cs typeface="Times New Roman" pitchFamily="18" charset="0"/>
              </a:rPr>
              <a:t>apparatus</a:t>
            </a:r>
            <a:endParaRPr lang="fr-FR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628" y="126876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Graphical</a:t>
            </a:r>
            <a:r>
              <a:rPr lang="fr-F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abstract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524000" y="563518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Extraction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7" y="3284984"/>
            <a:ext cx="2279399" cy="170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07422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3-Total flavonoids content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8652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flavonoid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content was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spectrophotometrically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by using the AlCl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reagent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as described by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Dewanto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al 2002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40562" y="2190508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250µl of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crude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+ 75µl of 5%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561653" y="269962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86081" y="3491716"/>
            <a:ext cx="256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150µl of 10%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5936" y="2689756"/>
            <a:ext cx="2664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6min</a:t>
            </a:r>
          </a:p>
          <a:p>
            <a:pPr algn="ctr"/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Incubation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room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3596872" y="406778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95936" y="3933056"/>
            <a:ext cx="2664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MA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min</a:t>
            </a:r>
          </a:p>
          <a:p>
            <a:pPr algn="ctr"/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Incubation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room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51586" y="4787860"/>
            <a:ext cx="274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 err="1"/>
              <a:t>Add</a:t>
            </a:r>
            <a:r>
              <a:rPr lang="fr-MA" dirty="0"/>
              <a:t> 0.5 </a:t>
            </a:r>
            <a:r>
              <a:rPr lang="fr-MA" dirty="0" err="1"/>
              <a:t>mL</a:t>
            </a:r>
            <a:r>
              <a:rPr lang="fr-MA" dirty="0"/>
              <a:t> of 1M </a:t>
            </a:r>
            <a:r>
              <a:rPr lang="fr-MA" dirty="0" err="1"/>
              <a:t>NaOH</a:t>
            </a:r>
            <a:r>
              <a:rPr lang="fr-MA" dirty="0"/>
              <a:t> 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3646282" y="529191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51586" y="5939988"/>
            <a:ext cx="452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 err="1"/>
              <a:t>Adjust</a:t>
            </a:r>
            <a:r>
              <a:rPr lang="fr-MA" dirty="0"/>
              <a:t> volume </a:t>
            </a:r>
            <a:r>
              <a:rPr lang="fr-MA" dirty="0" err="1"/>
              <a:t>with</a:t>
            </a:r>
            <a:r>
              <a:rPr lang="fr-MA" dirty="0"/>
              <a:t> </a:t>
            </a:r>
            <a:r>
              <a:rPr lang="fr-MA" dirty="0" err="1"/>
              <a:t>distilled</a:t>
            </a:r>
            <a:r>
              <a:rPr lang="fr-MA" dirty="0"/>
              <a:t> water to 2.5mL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971650" y="6402814"/>
            <a:ext cx="533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Absorbance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510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U.V visible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spectrophotometre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6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8"/>
    </mc:Choice>
    <mc:Fallback xmlns="">
      <p:transition spd="slow" advTm="5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7" grpId="0"/>
      <p:bldP spid="18" grpId="0" animBg="1"/>
      <p:bldP spid="19" grpId="0" animBg="1"/>
      <p:bldP spid="23" grpId="0" animBg="1"/>
      <p:bldP spid="27" grpId="0" animBg="1"/>
      <p:bldP spid="31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259468"/>
            <a:ext cx="379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Total phenolic content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91857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phenolic content was determined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spectrophotometrically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by using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Folin-Ciocalteu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method as described by El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Hajaji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et 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6642" y="2970054"/>
            <a:ext cx="752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100µl </a:t>
            </a:r>
            <a:r>
              <a:rPr lang="fr-MA" b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olin-ciocalteu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reagent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+ 1.58mL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distilled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water + 20µl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crude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968945" y="355541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35896" y="3471391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5min</a:t>
            </a:r>
            <a:endParaRPr lang="fr-MA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MA" sz="1200" b="1" dirty="0">
                <a:latin typeface="Times New Roman" pitchFamily="18" charset="0"/>
                <a:cs typeface="Times New Roman" pitchFamily="18" charset="0"/>
              </a:rPr>
              <a:t>Incubation </a:t>
            </a:r>
            <a:r>
              <a:rPr lang="fr-MA" sz="1200" b="1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MA" sz="1200" b="1" dirty="0">
                <a:latin typeface="Times New Roman" pitchFamily="18" charset="0"/>
                <a:cs typeface="Times New Roman" pitchFamily="18" charset="0"/>
              </a:rPr>
              <a:t> room </a:t>
            </a:r>
            <a:r>
              <a:rPr lang="fr-MA" sz="1200" b="1" dirty="0" err="1">
                <a:latin typeface="Times New Roman" pitchFamily="18" charset="0"/>
                <a:cs typeface="Times New Roman" pitchFamily="18" charset="0"/>
              </a:rPr>
              <a:t>temperature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60858" y="4266198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300µl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(25%)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3968945" y="477954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708297" y="5507940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Measuring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of TPC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765nm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36489" y="491062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60min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8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8"/>
    </mc:Choice>
    <mc:Fallback xmlns="">
      <p:transition spd="slow" advTm="35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0" grpId="0"/>
      <p:bldP spid="12" grpId="0" animBg="1"/>
      <p:bldP spid="13" grpId="0"/>
      <p:bldP spid="14" grpId="0"/>
      <p:bldP spid="27" grpId="0" animBg="1"/>
      <p:bldP spid="28" grpId="0" animBg="1"/>
      <p:bldP spid="32" grpId="0" animBg="1"/>
      <p:bldP spid="36" grpId="0" animBg="1"/>
      <p:bldP spid="40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535" y="1340768"/>
            <a:ext cx="331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Antioxidant activities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264" y="51479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antioxidant capacity.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402" y="2226350"/>
            <a:ext cx="8063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ntioxidant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activities were examined by three different methods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namely, 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8256" y="3138963"/>
            <a:ext cx="745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2,2-diphenyl-1-picrylhydrazyl (DPPH)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radical scavenging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256" y="4067780"/>
            <a:ext cx="536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power scavenging activity (FRAP)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8"/>
    </mc:Choice>
    <mc:Fallback xmlns="">
      <p:transition spd="slow" advTm="16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4" grpId="0" animBg="1"/>
      <p:bldP spid="18" grpId="0" animBg="1"/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24744"/>
            <a:ext cx="745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2,2-diphenyl-1-picrylhydrazyl (DPPH)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radical scavenging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51720" y="2462982"/>
            <a:ext cx="577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100µl of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+ 10mL of </a:t>
            </a:r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methanolic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solution of DPPH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530309" y="2962043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71800" y="3666786"/>
            <a:ext cx="445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/>
              <a:t>Incubation </a:t>
            </a:r>
            <a:r>
              <a:rPr lang="fr-MA" dirty="0" err="1"/>
              <a:t>at</a:t>
            </a:r>
            <a:r>
              <a:rPr lang="fr-MA" dirty="0"/>
              <a:t> room </a:t>
            </a:r>
            <a:r>
              <a:rPr lang="fr-MA" dirty="0" err="1"/>
              <a:t>temperature</a:t>
            </a:r>
            <a:r>
              <a:rPr lang="fr-MA" dirty="0"/>
              <a:t> for 30 min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4519416" y="414908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058109" y="4787860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/>
              <a:t>Record the absorbance </a:t>
            </a:r>
            <a:r>
              <a:rPr lang="fr-MA" dirty="0" err="1"/>
              <a:t>at</a:t>
            </a:r>
            <a:r>
              <a:rPr lang="fr-MA" dirty="0"/>
              <a:t> 517 nm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155679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leaves extracts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S.germanica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tested in their free radical scavenging activity using (DPPH), according to the protocol described by El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Hajaji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 2012.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514790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Inhibition ratio :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inhibition =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)/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100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5733256"/>
            <a:ext cx="704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0:</a:t>
            </a:r>
            <a:r>
              <a:rPr lang="en-US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absorbance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control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/>
              <a:t>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absorbance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test compounds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866" y="6228020"/>
            <a:ext cx="8693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BHT : positive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control. The test was carried out in triplicate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1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98"/>
    </mc:Choice>
    <mc:Fallback xmlns="">
      <p:transition spd="slow" advTm="59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/>
      <p:bldP spid="11" grpId="0"/>
      <p:bldP spid="13" grpId="0"/>
      <p:bldP spid="14" grpId="0"/>
      <p:bldP spid="15" grpId="0"/>
      <p:bldP spid="16" grpId="0" animBg="1"/>
      <p:bldP spid="17" grpId="0" animBg="1"/>
      <p:bldP spid="21" grpId="0" animBg="1"/>
      <p:bldP spid="25" grpId="0" animBg="1"/>
      <p:bldP spid="29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92" y="1115452"/>
            <a:ext cx="536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power scavenging activity (FRAP)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reducing power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determined according to the protocol described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Hajaji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 2012.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2192" y="2360673"/>
            <a:ext cx="79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 err="1"/>
              <a:t>Extract</a:t>
            </a:r>
            <a:r>
              <a:rPr lang="fr-MA" dirty="0"/>
              <a:t> </a:t>
            </a:r>
            <a:r>
              <a:rPr lang="fr-MA" dirty="0" err="1"/>
              <a:t>at</a:t>
            </a:r>
            <a:r>
              <a:rPr lang="fr-MA" dirty="0"/>
              <a:t> </a:t>
            </a:r>
            <a:r>
              <a:rPr lang="fr-MA" dirty="0" err="1"/>
              <a:t>various</a:t>
            </a:r>
            <a:r>
              <a:rPr lang="fr-MA" dirty="0"/>
              <a:t> </a:t>
            </a:r>
            <a:r>
              <a:rPr lang="fr-MA" dirty="0" err="1"/>
              <a:t>conc</a:t>
            </a:r>
            <a:r>
              <a:rPr lang="fr-MA" dirty="0"/>
              <a:t> + 0.2M phosphate buffer (pH 6.6</a:t>
            </a:r>
            <a:r>
              <a:rPr lang="fr-MA" dirty="0" smtClean="0"/>
              <a:t>) </a:t>
            </a:r>
            <a:r>
              <a:rPr lang="fr-FR" dirty="0" smtClean="0"/>
              <a:t>+ </a:t>
            </a:r>
            <a:r>
              <a:rPr lang="en-US" dirty="0" smtClean="0"/>
              <a:t>(</a:t>
            </a:r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Fe(CN)</a:t>
            </a:r>
            <a:r>
              <a:rPr lang="en-US" baseline="-25000" dirty="0"/>
              <a:t>6</a:t>
            </a:r>
            <a:r>
              <a:rPr lang="en-US" dirty="0" smtClean="0"/>
              <a:t>)</a:t>
            </a:r>
            <a:r>
              <a:rPr lang="fr-FR" dirty="0"/>
              <a:t> </a:t>
            </a:r>
            <a:r>
              <a:rPr lang="fr-MA" dirty="0" smtClean="0"/>
              <a:t>(1%)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995936" y="2792721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69928" y="2833772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Mix and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incubate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 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in water bath for 20min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05391" y="3584809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b="1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fr-MA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MA" b="1" dirty="0" smtClean="0">
                <a:latin typeface="Times New Roman" pitchFamily="18" charset="0"/>
                <a:cs typeface="Times New Roman" pitchFamily="18" charset="0"/>
              </a:rPr>
              <a:t>10%)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3995936" y="4016857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35696" y="4541642"/>
            <a:ext cx="52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/>
              <a:t>The </a:t>
            </a:r>
            <a:r>
              <a:rPr lang="fr-MA" dirty="0" err="1"/>
              <a:t>upper</a:t>
            </a:r>
            <a:r>
              <a:rPr lang="fr-MA" dirty="0"/>
              <a:t> layer </a:t>
            </a:r>
            <a:r>
              <a:rPr lang="fr-MA" dirty="0" smtClean="0"/>
              <a:t>mixed </a:t>
            </a:r>
            <a:r>
              <a:rPr lang="fr-MA" dirty="0" err="1"/>
              <a:t>with</a:t>
            </a:r>
            <a:r>
              <a:rPr lang="fr-MA" dirty="0"/>
              <a:t> DW and </a:t>
            </a:r>
            <a:r>
              <a:rPr lang="fr-MA" dirty="0" smtClean="0"/>
              <a:t>of </a:t>
            </a:r>
            <a:r>
              <a:rPr lang="en-US" dirty="0" smtClean="0"/>
              <a:t>FeCl3 (</a:t>
            </a:r>
            <a:r>
              <a:rPr lang="fr-MA" dirty="0" smtClean="0"/>
              <a:t>1%)</a:t>
            </a:r>
            <a:endParaRPr lang="fr-FR" dirty="0"/>
          </a:p>
        </p:txBody>
      </p:sp>
      <p:sp>
        <p:nvSpPr>
          <p:cNvPr id="13" name="Flèche vers le bas 12"/>
          <p:cNvSpPr/>
          <p:nvPr/>
        </p:nvSpPr>
        <p:spPr>
          <a:xfrm>
            <a:off x="3995936" y="4952961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159677" y="565195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MA" dirty="0"/>
              <a:t>Absorbance </a:t>
            </a:r>
            <a:r>
              <a:rPr lang="fr-MA" dirty="0" err="1"/>
              <a:t>at</a:t>
            </a:r>
            <a:r>
              <a:rPr lang="fr-MA" dirty="0"/>
              <a:t> 700nm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39448" y="6084004"/>
            <a:ext cx="836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Ascorbic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acid : standard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24"/>
    </mc:Choice>
    <mc:Fallback xmlns="">
      <p:transition spd="slow" advTm="43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7" grpId="0"/>
      <p:bldP spid="15" grpId="0" animBg="1"/>
      <p:bldP spid="18" grpId="0" animBg="1"/>
      <p:bldP spid="22" grpId="0" animBg="1"/>
      <p:bldP spid="26" grpId="0" animBg="1"/>
      <p:bldP spid="30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0" y="5662989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absorbance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695 nm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C: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concentration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as ascorbic acid equivalent (µg/ml).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18746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antioxidant capacity.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7728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antioxidant capacity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extracts was evaluated by using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phosphomolybdenum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method 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montioned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Hajaji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 2012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708920"/>
            <a:ext cx="8077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test is based on the reduction of Mo (VI) to Mo(V) in the extract and subsequent formation of a green phosphate/Mo(V) complex at acid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5730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absorbance of the solution was measured at 695 nm using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U.V.visible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spectrophotometer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440491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antioxidant capacity of each sample was served as Ascorbic Acid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equivalent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using the following linear equation in using ascorbic acid as standard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[A= 0.0037C + 0.0343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 R²=0.991]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Materials Methods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778634" y="-27384"/>
            <a:ext cx="1882152" cy="814249"/>
            <a:chOff x="404" y="1980"/>
            <a:chExt cx="1294" cy="29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1763688" y="223813"/>
            <a:ext cx="1705106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1334" y="6152634"/>
            <a:ext cx="444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values represent the triplicate analysis.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10"/>
    </mc:Choice>
    <mc:Fallback xmlns="">
      <p:transition spd="slow" advTm="55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7" grpId="0"/>
      <p:bldP spid="8" grpId="0"/>
      <p:bldP spid="9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434" y="1095127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43640"/>
              </p:ext>
            </p:extLst>
          </p:nvPr>
        </p:nvGraphicFramePr>
        <p:xfrm>
          <a:off x="2010217" y="2132856"/>
          <a:ext cx="49685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259632" y="5373216"/>
            <a:ext cx="615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400" b="1" i="1" dirty="0" smtClean="0">
                <a:latin typeface="Times New Roman" pitchFamily="18" charset="0"/>
                <a:cs typeface="Times New Roman" pitchFamily="18" charset="0"/>
              </a:rPr>
              <a:t>Figure 1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Yields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of hexane, </a:t>
            </a:r>
            <a:r>
              <a:rPr lang="fr-MA" sz="14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thyl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acetate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methanol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400" b="1" dirty="0" err="1" smtClean="0">
                <a:latin typeface="Times New Roman" pitchFamily="18" charset="0"/>
                <a:cs typeface="Times New Roman" pitchFamily="18" charset="0"/>
              </a:rPr>
              <a:t>extracts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M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"/>
    </mc:Choice>
    <mc:Fallback xmlns="">
      <p:transition spd="slow" advTm="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8" grpId="0"/>
      <p:bldP spid="26" grpId="0" animBg="1"/>
      <p:bldP spid="27" grpId="0" animBg="1"/>
      <p:bldP spid="31" grpId="0" animBg="1"/>
      <p:bldP spid="35" grpId="0" animBg="1"/>
      <p:bldP spid="39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023119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55853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Preliminary phytochemical analysis from the leaves extracts of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showed the presence of major classes of secondary metabolites.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22596"/>
              </p:ext>
            </p:extLst>
          </p:nvPr>
        </p:nvGraphicFramePr>
        <p:xfrm>
          <a:off x="1380492" y="2488272"/>
          <a:ext cx="6228001" cy="3749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22007"/>
                <a:gridCol w="1287641"/>
                <a:gridCol w="1430712"/>
                <a:gridCol w="1287641"/>
              </a:tblGrid>
              <a:tr h="626927">
                <a:tc>
                  <a:txBody>
                    <a:bodyPr/>
                    <a:lstStyle/>
                    <a:p>
                      <a:pPr algn="l"/>
                      <a:r>
                        <a:rPr lang="fr-MA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fr-M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fr-M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M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Extracts</a:t>
                      </a:r>
                      <a:endParaRPr lang="fr-M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fr-M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Metabolites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A" dirty="0" smtClean="0">
                          <a:latin typeface="Times New Roman" pitchFamily="18" charset="0"/>
                          <a:cs typeface="Times New Roman" pitchFamily="18" charset="0"/>
                        </a:rPr>
                        <a:t>Hexane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Ethyl</a:t>
                      </a:r>
                      <a:r>
                        <a:rPr lang="fr-M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M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acetate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Methanol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5073">
                <a:tc>
                  <a:txBody>
                    <a:bodyPr/>
                    <a:lstStyle/>
                    <a:p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Polyphynols</a:t>
                      </a:r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Sterols</a:t>
                      </a:r>
                      <a:r>
                        <a:rPr lang="fr-MA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steroids</a:t>
                      </a:r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Terpenes</a:t>
                      </a:r>
                      <a:r>
                        <a:rPr lang="fr-MA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Terpenoids</a:t>
                      </a:r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MA" b="1" dirty="0" smtClean="0">
                          <a:latin typeface="Times New Roman" pitchFamily="18" charset="0"/>
                          <a:cs typeface="Times New Roman" pitchFamily="18" charset="0"/>
                        </a:rPr>
                        <a:t>Tannins</a:t>
                      </a:r>
                    </a:p>
                    <a:p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Alkaloids</a:t>
                      </a:r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MA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M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Flavonoids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+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+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  <a:endParaRPr lang="fr-F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A" sz="1800" dirty="0" smtClean="0"/>
                        <a:t>+</a:t>
                      </a:r>
                      <a:endParaRPr lang="fr-FR" sz="1800" dirty="0" smtClean="0"/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+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+</a:t>
                      </a:r>
                      <a:endParaRPr lang="fr-F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MA" sz="1800" dirty="0" smtClean="0"/>
                        <a:t>+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-</a:t>
                      </a:r>
                    </a:p>
                    <a:p>
                      <a:pPr algn="ctr"/>
                      <a:endParaRPr lang="fr-MA" sz="1800" dirty="0" smtClean="0"/>
                    </a:p>
                    <a:p>
                      <a:pPr algn="ctr"/>
                      <a:r>
                        <a:rPr lang="fr-MA" sz="1800" dirty="0" smtClean="0"/>
                        <a:t>+</a:t>
                      </a:r>
                      <a:endParaRPr lang="fr-FR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71600" y="62373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MA" sz="1400" b="1" dirty="0">
                <a:latin typeface="Times New Roman" pitchFamily="18" charset="0"/>
                <a:cs typeface="Times New Roman" pitchFamily="18" charset="0"/>
              </a:rPr>
              <a:t>Table. 1 :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Results of preliminary phytochemical screening of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S.germanica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extracts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75"/>
    </mc:Choice>
    <mc:Fallback xmlns="">
      <p:transition spd="slow" advTm="36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7" grpId="0" animBg="1"/>
      <p:bldP spid="8" grpId="0" animBg="1"/>
      <p:bldP spid="15" grpId="0" animBg="1"/>
      <p:bldP spid="19" grpId="0" animBg="1"/>
      <p:bldP spid="23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1" y="2348880"/>
            <a:ext cx="8208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phenolic content was expressed as GAE using the following linear equation as standard: y= 0.0171x+0.2091, R²=0.975.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029162455"/>
              </p:ext>
            </p:extLst>
          </p:nvPr>
        </p:nvGraphicFramePr>
        <p:xfrm>
          <a:off x="467544" y="4221088"/>
          <a:ext cx="36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682681754"/>
              </p:ext>
            </p:extLst>
          </p:nvPr>
        </p:nvGraphicFramePr>
        <p:xfrm>
          <a:off x="4302224" y="36134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83568" y="176352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Total phenolic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contents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3968" y="6237312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2. Total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phenolics</a:t>
            </a:r>
            <a:r>
              <a:rPr lang="fr-MA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contents of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ethyl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acetate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methanol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extracts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subs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434" y="1196752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52" y="314270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Ethyl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acetate extract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23.2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µg/mL GAE 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Methanol extract = 15.7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µg/mL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8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6"/>
    </mc:Choice>
    <mc:Fallback xmlns="">
      <p:transition spd="slow" advTm="25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Graphic spid="6" grpId="0">
        <p:bldAsOne/>
      </p:bldGraphic>
      <p:bldP spid="2" grpId="0"/>
      <p:bldP spid="3" grpId="0"/>
      <p:bldP spid="7" grpId="0"/>
      <p:bldP spid="8" grpId="0" animBg="1"/>
      <p:bldP spid="9" grpId="0" animBg="1"/>
      <p:bldP spid="13" grpId="0" animBg="1"/>
      <p:bldP spid="17" grpId="0" animBg="1"/>
      <p:bldP spid="21" grpId="0" animBg="1"/>
      <p:bldP spid="25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20660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otal flavonoids contents, they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are made 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quercetin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equivalent using also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following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linear equation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quercetin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as standard: y= 1.657x+0.0317; R²=0.994.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874710801"/>
              </p:ext>
            </p:extLst>
          </p:nvPr>
        </p:nvGraphicFramePr>
        <p:xfrm>
          <a:off x="611560" y="4105016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130272799"/>
              </p:ext>
            </p:extLst>
          </p:nvPr>
        </p:nvGraphicFramePr>
        <p:xfrm>
          <a:off x="4355976" y="35661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1691516"/>
            <a:ext cx="3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total flavonoids contents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426" y="1167135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39952" y="6237312"/>
            <a:ext cx="478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3. Total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Flavonoid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contents of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ethyl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acetate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methanol</a:t>
            </a:r>
            <a:r>
              <a:rPr lang="fr-M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MA" sz="1200" b="1" dirty="0" err="1" smtClean="0">
                <a:latin typeface="Times New Roman" pitchFamily="18" charset="0"/>
                <a:cs typeface="Times New Roman" pitchFamily="18" charset="0"/>
              </a:rPr>
              <a:t>extracts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subs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13167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Ethyl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acetate extract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82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g/ml QE ; Methanol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=42µg/ml QE.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50"/>
    </mc:Choice>
    <mc:Fallback xmlns="">
      <p:transition spd="slow" advTm="34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Graphic spid="6" grpId="0">
        <p:bldAsOne/>
      </p:bldGraphic>
      <p:bldP spid="2" grpId="0"/>
      <p:bldP spid="7" grpId="0"/>
      <p:bldP spid="8" grpId="0"/>
      <p:bldP spid="9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56198"/>
            <a:ext cx="8784976" cy="624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500" b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study is planned to perform phytochemical screening, evaluate antioxidant activity and assess total </a:t>
            </a:r>
            <a:r>
              <a:rPr lang="en-US" sz="1500" b="1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phenolics</a:t>
            </a:r>
            <a:r>
              <a:rPr lang="en-US" sz="1500" b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flavonoids content of </a:t>
            </a:r>
            <a:r>
              <a:rPr lang="en-US" sz="1500" b="1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methanolic</a:t>
            </a:r>
            <a:r>
              <a:rPr lang="en-US" sz="1500" b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ethyl acetate extracts from the leaves of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Stachys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germanica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subs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cordigera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briq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dried powdered leaves of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Stachys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germanica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subs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cordigera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briq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(80 g) were extracted exhaustively by </a:t>
            </a:r>
            <a:r>
              <a:rPr lang="en-US" sz="1500" b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Soxhlet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apparatus </a:t>
            </a:r>
            <a:r>
              <a:rPr lang="en-US" sz="1500" b="1" i="1" dirty="0">
                <a:solidFill>
                  <a:srgbClr val="13131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increasing polarity of solvents (hexane, ethyl acetate and methanol). 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total phenolic and flavonoid contents in the </a:t>
            </a: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methanolic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ethyl acetate extracts were determined by using the </a:t>
            </a:r>
            <a:r>
              <a:rPr lang="en-US" sz="1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Folin-Ciocalteu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reagent and aluminum chloride method, respectively. The antioxidant activities were examined by three different methods, namely 2,2-diphenyl-1-picrylhydrazyl (DPPH)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free radical scavenging activity, reducing power scavenging activity (FRAP) and total antioxidant capacity. 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Phytochemical analysis of all extracts showed the presence of major classes of phytochemicals such as, flavonoids, tannins and polyphenols. </a:t>
            </a:r>
            <a:r>
              <a:rPr lang="en-US" sz="1500" b="1" dirty="0">
                <a:solidFill>
                  <a:srgbClr val="13131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phenolic and flavonoid contents results are showed in a large</a:t>
            </a:r>
            <a:r>
              <a:rPr lang="en-US" sz="1500" b="1" dirty="0">
                <a:solidFill>
                  <a:srgbClr val="13131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13131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dominance in ethyl acetate extract</a:t>
            </a:r>
            <a:r>
              <a:rPr lang="en-US" sz="1500" b="1" i="1" dirty="0">
                <a:solidFill>
                  <a:srgbClr val="13131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n-US" sz="1500" b="1" i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antioxidant activities of both extracts (ethyl acetate and methanol) were significant and ethyl acetate extract showed a higher potency than reference antioxidant </a:t>
            </a:r>
            <a:r>
              <a:rPr lang="en-US" sz="1500" b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Butylated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Hydroxy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Toluene (BHT) in 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total antioxidant capacity essay.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 can be concluded that the crude extracts from the leaves of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Stachys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germanica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subs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cordigera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briq</a:t>
            </a:r>
            <a:r>
              <a:rPr lang="en-US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a potential source of natural antioxidants which can be used in preventing the progression of many diseases</a:t>
            </a:r>
            <a:r>
              <a:rPr lang="en-US" sz="1500" b="1" dirty="0" smtClean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600" b="1" u="sng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Keywords</a:t>
            </a:r>
            <a:r>
              <a:rPr lang="en-US" sz="1500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500" b="1" i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Stachys</a:t>
            </a:r>
            <a:r>
              <a:rPr lang="en-US" sz="1500" b="1" i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germanica</a:t>
            </a:r>
            <a:r>
              <a:rPr lang="en-US" sz="1500" b="1" i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subsp</a:t>
            </a:r>
            <a:r>
              <a:rPr lang="en-US" sz="1500" b="1" i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cordigera</a:t>
            </a:r>
            <a:r>
              <a:rPr lang="en-US" sz="1500" b="1" i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briq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phytochemical screening, total </a:t>
            </a:r>
            <a:r>
              <a:rPr lang="en-US" sz="1500" b="1" dirty="0" err="1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phenolics</a:t>
            </a:r>
            <a:r>
              <a:rPr lang="en-US" sz="1500" b="1" dirty="0">
                <a:solidFill>
                  <a:srgbClr val="2319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flavonoids content, antioxidant activity</a:t>
            </a:r>
            <a:endParaRPr lang="fr-FR" sz="1500" b="1" dirty="0">
              <a:solidFill>
                <a:srgbClr val="231916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1663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M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Abstract</a:t>
            </a:r>
            <a:endParaRPr lang="fr-F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33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444" y="1619508"/>
            <a:ext cx="4014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DPPH Antioxidant activity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088512789"/>
              </p:ext>
            </p:extLst>
          </p:nvPr>
        </p:nvGraphicFramePr>
        <p:xfrm>
          <a:off x="2177988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835696" y="537321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Fig 4. Antioxidant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activity of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leaves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extracts against DPPH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095127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32" y="3200923"/>
            <a:ext cx="1281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1200" b="1" baseline="-250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= 0.5mg/mL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4947064" y="3889064"/>
            <a:ext cx="1281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1200" b="1" baseline="-250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3.5mg/mL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4947064" y="3560963"/>
            <a:ext cx="1281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1200" b="1" baseline="-250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2.9mg/mL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8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6"/>
    </mc:Choice>
    <mc:Fallback xmlns="">
      <p:transition spd="slow" advTm="44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/>
      <p:bldP spid="9" grpId="0"/>
      <p:bldP spid="10" grpId="0" animBg="1"/>
      <p:bldP spid="11" grpId="0" animBg="1"/>
      <p:bldP spid="15" grpId="0" animBg="1"/>
      <p:bldP spid="19" grpId="0" animBg="1"/>
      <p:bldP spid="23" grpId="0" animBg="1"/>
      <p:bldP spid="27" grpId="0" animBg="1"/>
      <p:bldP spid="2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19" y="1844824"/>
            <a:ext cx="5162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Ferric reducing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antioxidant</a:t>
            </a: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power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210064753"/>
              </p:ext>
            </p:extLst>
          </p:nvPr>
        </p:nvGraphicFramePr>
        <p:xfrm>
          <a:off x="2339752" y="28529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67744" y="562408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Fig 5. Reducing  power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. leaves extracts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095127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2"/>
    </mc:Choice>
    <mc:Fallback xmlns="">
      <p:transition spd="slow" advTm="1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/>
      <p:bldP spid="9" grpId="0"/>
      <p:bldP spid="10" grpId="0" animBg="1"/>
      <p:bldP spid="11" grpId="0" animBg="1"/>
      <p:bldP spid="15" grpId="0" animBg="1"/>
      <p:bldP spid="19" grpId="0" animBg="1"/>
      <p:bldP spid="23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8239" y="1835532"/>
            <a:ext cx="3939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Total antioxidant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capacity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652529986"/>
              </p:ext>
            </p:extLst>
          </p:nvPr>
        </p:nvGraphicFramePr>
        <p:xfrm>
          <a:off x="2458111" y="2636912"/>
          <a:ext cx="4729845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55776" y="558924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Fig 6. Antioxidant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capacity of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leaves extracts</a:t>
            </a:r>
            <a:endParaRPr 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095127"/>
            <a:ext cx="11432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5"/>
    </mc:Choice>
    <mc:Fallback xmlns="">
      <p:transition spd="slow" advTm="24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  <p:bldP spid="13" grpId="0"/>
      <p:bldP spid="7" grpId="0"/>
      <p:bldP spid="8" grpId="0" animBg="1"/>
      <p:bldP spid="9" grpId="0" animBg="1"/>
      <p:bldP spid="17" grpId="0" animBg="1"/>
      <p:bldP spid="21" grpId="0" animBg="1"/>
      <p:bldP spid="25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239143"/>
            <a:ext cx="165622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080" y="1895294"/>
            <a:ext cx="7536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Phytochemical screening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showed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presence of various classes of bioactive chemical constituents in all extracts of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including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sterols/steroids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terpenes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 polyphenols, tannins and flavonoids.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0080" y="321660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phenolic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flavonoid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contents results showed a large dominance in ethyl acetate extract.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080" y="4033713"/>
            <a:ext cx="7680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leaves extracts from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showed a significant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antioxidant activity as well as, ethyl acetate extract exhibited greater antioxidant than BHT as measured by total antioxidant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capacity.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080" y="5325015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These results suggested that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leaves extracts from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Stachys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germanica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subs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cordigera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briq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can be used as possible in natural antioxidant source. It is then necessary to identify and isolate the compounds that are responsible to these antioxidant activities.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67566" y="1940640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251520" y="3303717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251520" y="4090731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51520" y="5386875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Methods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0" y="11017"/>
            <a:ext cx="1907009" cy="814249"/>
            <a:chOff x="404" y="1980"/>
            <a:chExt cx="1294" cy="298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gray">
          <a:xfrm>
            <a:off x="24858" y="238823"/>
            <a:ext cx="1705106" cy="3968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5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1"/>
    </mc:Choice>
    <mc:Fallback xmlns="">
      <p:transition spd="slow" advTm="7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5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" y="-27384"/>
            <a:ext cx="92656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7"/>
    </mc:Choice>
    <mc:Fallback xmlns="">
      <p:transition spd="slow" advTm="4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5359449" y="3488034"/>
            <a:ext cx="4829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en-US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and Methods </a:t>
            </a:r>
            <a:endParaRPr lang="en-US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4693768" y="5445224"/>
            <a:ext cx="4829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" name="Group 25"/>
          <p:cNvGrpSpPr>
            <a:grpSpLocks/>
          </p:cNvGrpSpPr>
          <p:nvPr/>
        </p:nvGrpSpPr>
        <p:grpSpPr bwMode="auto">
          <a:xfrm flipH="1">
            <a:off x="989459" y="2304256"/>
            <a:ext cx="3438525" cy="3429000"/>
            <a:chOff x="1955" y="1231"/>
            <a:chExt cx="1911" cy="1911"/>
          </a:xfrm>
        </p:grpSpPr>
        <p:sp>
          <p:nvSpPr>
            <p:cNvPr id="118" name="Oval 26"/>
            <p:cNvSpPr>
              <a:spLocks noChangeArrowheads="1"/>
            </p:cNvSpPr>
            <p:nvPr/>
          </p:nvSpPr>
          <p:spPr bwMode="gray">
            <a:xfrm>
              <a:off x="1955" y="1231"/>
              <a:ext cx="1911" cy="191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94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067745" y="1916832"/>
            <a:ext cx="5762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" name="Group 39"/>
          <p:cNvGrpSpPr>
            <a:grpSpLocks/>
          </p:cNvGrpSpPr>
          <p:nvPr/>
        </p:nvGrpSpPr>
        <p:grpSpPr bwMode="auto">
          <a:xfrm>
            <a:off x="1876475" y="3212976"/>
            <a:ext cx="1654175" cy="1749425"/>
            <a:chOff x="192" y="1917"/>
            <a:chExt cx="1042" cy="1102"/>
          </a:xfrm>
        </p:grpSpPr>
        <p:grpSp>
          <p:nvGrpSpPr>
            <p:cNvPr id="201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03" name="Picture 4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04" name="Picture 4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05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202" name="Picture 4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206" name="ZoneTexte 205"/>
          <p:cNvSpPr txBox="1"/>
          <p:nvPr/>
        </p:nvSpPr>
        <p:spPr>
          <a:xfrm>
            <a:off x="2198542" y="367240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</a:t>
            </a:r>
          </a:p>
        </p:txBody>
      </p:sp>
      <p:sp>
        <p:nvSpPr>
          <p:cNvPr id="224" name="Rectangle 8"/>
          <p:cNvSpPr>
            <a:spLocks noChangeArrowheads="1"/>
          </p:cNvSpPr>
          <p:nvPr/>
        </p:nvSpPr>
        <p:spPr bwMode="auto">
          <a:xfrm>
            <a:off x="5287441" y="4544458"/>
            <a:ext cx="4829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787825" y="3488034"/>
            <a:ext cx="5762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716016" y="4466629"/>
            <a:ext cx="5762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139952" y="5445224"/>
            <a:ext cx="5762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428991" y="214290"/>
            <a:ext cx="2706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i="1" cap="all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Outline</a:t>
            </a:r>
            <a:endParaRPr lang="fr-FR" sz="5400" b="1" i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3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703662" y="2636912"/>
            <a:ext cx="5762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51734" y="263691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fr-FR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88024" y="1844824"/>
            <a:ext cx="185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1"/>
    </mc:Choice>
    <mc:Fallback xmlns="">
      <p:transition spd="slow" advTm="14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206" grpId="0"/>
      <p:bldP spid="22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297644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69511" y="41728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reactive atom that is capable of becoming part of potentially damaging molecule commonly called ''free radical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''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56083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4"/>
          <p:cNvSpPr>
            <a:spLocks noChangeArrowheads="1"/>
          </p:cNvSpPr>
          <p:nvPr/>
        </p:nvSpPr>
        <p:spPr bwMode="gray">
          <a:xfrm>
            <a:off x="7474066" y="33505"/>
            <a:ext cx="1492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2400" b="1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gray">
          <a:xfrm>
            <a:off x="7235837" y="1563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236297" y="220578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 4"/>
          <p:cNvGrpSpPr>
            <a:grpSpLocks/>
          </p:cNvGrpSpPr>
          <p:nvPr/>
        </p:nvGrpSpPr>
        <p:grpSpPr bwMode="auto">
          <a:xfrm>
            <a:off x="5354144" y="-3993"/>
            <a:ext cx="2026168" cy="814249"/>
            <a:chOff x="404" y="1980"/>
            <a:chExt cx="1294" cy="298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1" name="Rectangle 8"/>
          <p:cNvSpPr>
            <a:spLocks noChangeArrowheads="1"/>
          </p:cNvSpPr>
          <p:nvPr/>
        </p:nvSpPr>
        <p:spPr bwMode="gray">
          <a:xfrm>
            <a:off x="5376369" y="223813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72" name="Group 4"/>
          <p:cNvGrpSpPr>
            <a:grpSpLocks/>
          </p:cNvGrpSpPr>
          <p:nvPr/>
        </p:nvGrpSpPr>
        <p:grpSpPr bwMode="auto">
          <a:xfrm>
            <a:off x="3470954" y="-3994"/>
            <a:ext cx="2109157" cy="814249"/>
            <a:chOff x="404" y="1980"/>
            <a:chExt cx="1294" cy="298"/>
          </a:xfrm>
        </p:grpSpPr>
        <p:sp>
          <p:nvSpPr>
            <p:cNvPr id="7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5" name="Rectangle 8"/>
          <p:cNvSpPr>
            <a:spLocks noChangeArrowheads="1"/>
          </p:cNvSpPr>
          <p:nvPr/>
        </p:nvSpPr>
        <p:spPr bwMode="gray">
          <a:xfrm>
            <a:off x="3491880" y="260648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76" name="Group 4"/>
          <p:cNvGrpSpPr>
            <a:grpSpLocks/>
          </p:cNvGrpSpPr>
          <p:nvPr/>
        </p:nvGrpSpPr>
        <p:grpSpPr bwMode="auto">
          <a:xfrm>
            <a:off x="1718947" y="-3993"/>
            <a:ext cx="1882152" cy="814249"/>
            <a:chOff x="404" y="1980"/>
            <a:chExt cx="1294" cy="298"/>
          </a:xfrm>
        </p:grpSpPr>
        <p:sp>
          <p:nvSpPr>
            <p:cNvPr id="7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9" name="Rectangle 8"/>
          <p:cNvSpPr>
            <a:spLocks noChangeArrowheads="1"/>
          </p:cNvSpPr>
          <p:nvPr/>
        </p:nvSpPr>
        <p:spPr bwMode="gray">
          <a:xfrm>
            <a:off x="1741172" y="223813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Group 4"/>
          <p:cNvGrpSpPr>
            <a:grpSpLocks/>
          </p:cNvGrpSpPr>
          <p:nvPr/>
        </p:nvGrpSpPr>
        <p:grpSpPr bwMode="auto">
          <a:xfrm>
            <a:off x="-36512" y="-3993"/>
            <a:ext cx="1882152" cy="814249"/>
            <a:chOff x="404" y="1980"/>
            <a:chExt cx="1294" cy="298"/>
          </a:xfrm>
        </p:grpSpPr>
        <p:sp>
          <p:nvSpPr>
            <p:cNvPr id="8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" name="Rectangle 8"/>
          <p:cNvSpPr>
            <a:spLocks noChangeArrowheads="1"/>
          </p:cNvSpPr>
          <p:nvPr/>
        </p:nvSpPr>
        <p:spPr bwMode="gray">
          <a:xfrm>
            <a:off x="-14287" y="223813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0793" y="18575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humans, along with many other creatures, need oxygen in the air we breathe to stay alive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6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8"/>
    </mc:Choice>
    <mc:Fallback xmlns="">
      <p:transition spd="slow" advTm="29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6" grpId="0" animBg="1"/>
      <p:bldP spid="3" grpId="0" animBg="1"/>
      <p:bldP spid="71" grpId="0" animBg="1"/>
      <p:bldP spid="75" grpId="0" animBg="1"/>
      <p:bldP spid="79" grpId="0" animBg="1"/>
      <p:bldP spid="8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0735" y="1268760"/>
            <a:ext cx="711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excessive production of these free radicals creates what is known as oxidative stress.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 rot="9044363">
            <a:off x="2101886" y="4386455"/>
            <a:ext cx="1871662" cy="1855787"/>
          </a:xfrm>
          <a:prstGeom prst="chevron">
            <a:avLst>
              <a:gd name="adj" fmla="val 2865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 rot="16200000">
            <a:off x="3379823" y="2192530"/>
            <a:ext cx="1871663" cy="1855787"/>
          </a:xfrm>
          <a:prstGeom prst="chevron">
            <a:avLst>
              <a:gd name="adj" fmla="val 2865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gray">
          <a:xfrm rot="1788254">
            <a:off x="4648236" y="4399155"/>
            <a:ext cx="1871662" cy="1855787"/>
          </a:xfrm>
          <a:prstGeom prst="chevron">
            <a:avLst>
              <a:gd name="adj" fmla="val 2865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3544945" y="2780928"/>
            <a:ext cx="1502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Oxidative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stress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gray">
          <a:xfrm>
            <a:off x="2271810" y="5208927"/>
            <a:ext cx="13598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radicals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gray">
          <a:xfrm>
            <a:off x="5057113" y="5189182"/>
            <a:ext cx="147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Antioxidants 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60" y="3933056"/>
            <a:ext cx="1255408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5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3"/>
    </mc:Choice>
    <mc:Fallback xmlns="">
      <p:transition spd="slow" advTm="12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9" grpId="0"/>
      <p:bldP spid="20" grpId="0"/>
      <p:bldP spid="21" grpId="0"/>
      <p:bldP spid="14" grpId="0" animBg="1"/>
      <p:bldP spid="18" grpId="0" animBg="1"/>
      <p:bldP spid="25" grpId="0" animBg="1"/>
      <p:bldP spid="29" grpId="0" animBg="1"/>
      <p:bldP spid="33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1880840"/>
            <a:ext cx="5328592" cy="3924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095127"/>
            <a:ext cx="227261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Oxidative stress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3"/>
    </mc:Choice>
    <mc:Fallback xmlns="">
      <p:transition spd="slow" advTm="16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5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844824"/>
            <a:ext cx="4332371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167135"/>
            <a:ext cx="197124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 radicals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58" y="3574504"/>
            <a:ext cx="482543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5"/>
    </mc:Choice>
    <mc:Fallback xmlns="">
      <p:transition spd="slow" advTm="15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14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13459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Free radicals are capable of attaching cells of body, causing them to lose their structure and function.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8480" y="3081734"/>
            <a:ext cx="7487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Although the initial attack cause the free radical to become neutralized, another free radical is formed in this process, causing a chain reaction is occur.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4164" y="4366845"/>
            <a:ext cx="751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until subsequent free radicals are deactivated, thousands of free radical reaction can occur within second of initial reaction.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4164" y="5385990"/>
            <a:ext cx="7512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Free radicals have been implicated in the pathogenesis of at least 50 diseases cardiovascular diseases, cancers, neurodegenerative diseases, Alzheimer’s disease  inflammatory diseases and other related diseases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579" y="1239143"/>
            <a:ext cx="197124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 radicals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7295524" y="-928"/>
            <a:ext cx="1872667" cy="814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95984" y="218087"/>
            <a:ext cx="186661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M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413831" y="-6484"/>
            <a:ext cx="2026168" cy="814249"/>
            <a:chOff x="404" y="1980"/>
            <a:chExt cx="1294" cy="298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gray">
          <a:xfrm>
            <a:off x="5436056" y="221322"/>
            <a:ext cx="1811649" cy="3968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530641" y="-6485"/>
            <a:ext cx="2109157" cy="814249"/>
            <a:chOff x="404" y="1980"/>
            <a:chExt cx="1294" cy="298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3551567" y="258157"/>
            <a:ext cx="188585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/>
                </a:solidFill>
              </a:rPr>
              <a:t>Materials 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778634" y="-6484"/>
            <a:ext cx="1882152" cy="814249"/>
            <a:chOff x="404" y="1980"/>
            <a:chExt cx="1294" cy="2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1800859" y="221322"/>
            <a:ext cx="1682881" cy="396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13231" y="-27384"/>
            <a:ext cx="1882152" cy="814249"/>
            <a:chOff x="404" y="1980"/>
            <a:chExt cx="1294" cy="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gray">
          <a:xfrm>
            <a:off x="35456" y="200422"/>
            <a:ext cx="1682881" cy="3968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467544" y="2204864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467544" y="3130819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467544" y="4437112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467544" y="5445224"/>
            <a:ext cx="603686" cy="2981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96"/>
    </mc:Choice>
    <mc:Fallback xmlns="">
      <p:transition spd="slow" advTm="48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1" grpId="0" animBg="1"/>
      <p:bldP spid="15" grpId="0" animBg="1"/>
      <p:bldP spid="19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Thèm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2039</Words>
  <Application>Microsoft Office PowerPoint</Application>
  <PresentationFormat>Affichage à l'écran (4:3)</PresentationFormat>
  <Paragraphs>443</Paragraphs>
  <Slides>34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Abdelmoughite</dc:creator>
  <cp:lastModifiedBy>Abdelmoughite</cp:lastModifiedBy>
  <cp:revision>179</cp:revision>
  <dcterms:created xsi:type="dcterms:W3CDTF">2020-10-10T13:21:07Z</dcterms:created>
  <dcterms:modified xsi:type="dcterms:W3CDTF">2020-11-18T11:22:42Z</dcterms:modified>
</cp:coreProperties>
</file>