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5" r:id="rId2"/>
    <p:sldId id="303" r:id="rId3"/>
    <p:sldId id="318" r:id="rId4"/>
    <p:sldId id="304" r:id="rId5"/>
    <p:sldId id="305" r:id="rId6"/>
    <p:sldId id="307" r:id="rId7"/>
    <p:sldId id="319" r:id="rId8"/>
    <p:sldId id="320" r:id="rId9"/>
    <p:sldId id="321" r:id="rId10"/>
    <p:sldId id="322" r:id="rId11"/>
    <p:sldId id="317" r:id="rId12"/>
    <p:sldId id="291" r:id="rId13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Világos stílus 1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0129" autoAdjust="0"/>
  </p:normalViewPr>
  <p:slideViewPr>
    <p:cSldViewPr>
      <p:cViewPr varScale="1">
        <p:scale>
          <a:sx n="67" d="100"/>
          <a:sy n="67" d="100"/>
        </p:scale>
        <p:origin x="88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Relationship Id="rId14" Type="http://schemas.openxmlformats.org/officeDocument/2006/relationships/image" Target="../media/image15.e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13" Type="http://schemas.openxmlformats.org/officeDocument/2006/relationships/image" Target="../media/image50.emf"/><Relationship Id="rId3" Type="http://schemas.openxmlformats.org/officeDocument/2006/relationships/image" Target="../media/image42.emf"/><Relationship Id="rId7" Type="http://schemas.openxmlformats.org/officeDocument/2006/relationships/image" Target="../media/image44.emf"/><Relationship Id="rId12" Type="http://schemas.openxmlformats.org/officeDocument/2006/relationships/image" Target="../media/image49.emf"/><Relationship Id="rId2" Type="http://schemas.openxmlformats.org/officeDocument/2006/relationships/image" Target="../media/image41.emf"/><Relationship Id="rId1" Type="http://schemas.openxmlformats.org/officeDocument/2006/relationships/image" Target="../media/image40.emf"/><Relationship Id="rId6" Type="http://schemas.openxmlformats.org/officeDocument/2006/relationships/image" Target="../media/image23.emf"/><Relationship Id="rId11" Type="http://schemas.openxmlformats.org/officeDocument/2006/relationships/image" Target="../media/image48.emf"/><Relationship Id="rId5" Type="http://schemas.openxmlformats.org/officeDocument/2006/relationships/image" Target="../media/image24.emf"/><Relationship Id="rId10" Type="http://schemas.openxmlformats.org/officeDocument/2006/relationships/image" Target="../media/image47.emf"/><Relationship Id="rId4" Type="http://schemas.openxmlformats.org/officeDocument/2006/relationships/image" Target="../media/image43.emf"/><Relationship Id="rId9" Type="http://schemas.openxmlformats.org/officeDocument/2006/relationships/image" Target="../media/image4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image" Target="../media/image28.emf"/><Relationship Id="rId7" Type="http://schemas.openxmlformats.org/officeDocument/2006/relationships/image" Target="../media/image32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10" Type="http://schemas.openxmlformats.org/officeDocument/2006/relationships/image" Target="../media/image35.emf"/><Relationship Id="rId4" Type="http://schemas.openxmlformats.org/officeDocument/2006/relationships/image" Target="../media/image29.emf"/><Relationship Id="rId9" Type="http://schemas.openxmlformats.org/officeDocument/2006/relationships/image" Target="../media/image34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image" Target="../media/image3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7A9ED-3B60-446F-A958-3239329AB230}" type="datetimeFigureOut">
              <a:rPr lang="hu-HU" smtClean="0"/>
              <a:t>2020. 11. 14.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0B998-82C8-4392-B0FE-F30317ED699C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509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CE4B5-2396-44B7-A919-E59300F971A5}" type="datetimeFigureOut">
              <a:rPr lang="hu-HU" smtClean="0"/>
              <a:t>2020. 11. 14.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DC969-BC7F-4921-B9B3-533DFCFF7C6D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3877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DC969-BC7F-4921-B9B3-533DFCFF7C6D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1883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EC6A0-6770-499E-A2BD-E0C14FD0631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346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The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aim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work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creat</a:t>
            </a:r>
            <a:r>
              <a:rPr lang="fr-FR" baseline="0" dirty="0" smtClean="0"/>
              <a:t> 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DC969-BC7F-4921-B9B3-533DFCFF7C6D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6791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DC969-BC7F-4921-B9B3-533DFCFF7C6D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5740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ACE1D-D1D7-47BD-96BD-90EB6DAB326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178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DC969-BC7F-4921-B9B3-533DFCFF7C6D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144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6B0C-7426-4D46-A1E2-61D34E468A91}" type="datetimeFigureOut">
              <a:rPr lang="hu-HU" smtClean="0"/>
              <a:t>2020. 11. 14.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281F-0B33-4413-987A-BD6FBED05EEF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6B0C-7426-4D46-A1E2-61D34E468A91}" type="datetimeFigureOut">
              <a:rPr lang="hu-HU" smtClean="0"/>
              <a:t>2020. 11. 14.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281F-0B33-4413-987A-BD6FBED05EEF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913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6B0C-7426-4D46-A1E2-61D34E468A91}" type="datetimeFigureOut">
              <a:rPr lang="hu-HU" smtClean="0"/>
              <a:t>2020. 11. 14.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281F-0B33-4413-987A-BD6FBED05EEF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738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6B0C-7426-4D46-A1E2-61D34E468A91}" type="datetimeFigureOut">
              <a:rPr lang="hu-HU" smtClean="0"/>
              <a:t>2020. 11. 14.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281F-0B33-4413-987A-BD6FBED05EEF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13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6B0C-7426-4D46-A1E2-61D34E468A91}" type="datetimeFigureOut">
              <a:rPr lang="hu-HU" smtClean="0"/>
              <a:t>2020. 11. 14.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281F-0B33-4413-987A-BD6FBED05EEF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981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6B0C-7426-4D46-A1E2-61D34E468A91}" type="datetimeFigureOut">
              <a:rPr lang="hu-HU" smtClean="0"/>
              <a:t>2020. 11. 14.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281F-0B33-4413-987A-BD6FBED05EEF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367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6B0C-7426-4D46-A1E2-61D34E468A91}" type="datetimeFigureOut">
              <a:rPr lang="hu-HU" smtClean="0"/>
              <a:t>2020. 11. 14.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281F-0B33-4413-987A-BD6FBED05EEF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53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6B0C-7426-4D46-A1E2-61D34E468A91}" type="datetimeFigureOut">
              <a:rPr lang="hu-HU" smtClean="0"/>
              <a:t>2020. 11. 14.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281F-0B33-4413-987A-BD6FBED05EEF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53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6B0C-7426-4D46-A1E2-61D34E468A91}" type="datetimeFigureOut">
              <a:rPr lang="hu-HU" smtClean="0"/>
              <a:t>2020. 11. 14.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281F-0B33-4413-987A-BD6FBED05EEF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811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6B0C-7426-4D46-A1E2-61D34E468A91}" type="datetimeFigureOut">
              <a:rPr lang="hu-HU" smtClean="0"/>
              <a:t>2020. 11. 14.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281F-0B33-4413-987A-BD6FBED05EEF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068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6B0C-7426-4D46-A1E2-61D34E468A91}" type="datetimeFigureOut">
              <a:rPr lang="hu-HU" smtClean="0"/>
              <a:t>2020. 11. 14.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281F-0B33-4413-987A-BD6FBED05EEF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618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F6B0C-7426-4D46-A1E2-61D34E468A91}" type="datetimeFigureOut">
              <a:rPr lang="hu-HU" smtClean="0"/>
              <a:t>2020. 11. 14.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0281F-0B33-4413-987A-BD6FBED05EEF}" type="slidenum">
              <a:rPr lang="hu-HU" smtClean="0"/>
              <a:t>‹N°›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688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9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24.emf"/><Relationship Id="rId18" Type="http://schemas.openxmlformats.org/officeDocument/2006/relationships/oleObject" Target="../embeddings/oleObject44.bin"/><Relationship Id="rId26" Type="http://schemas.openxmlformats.org/officeDocument/2006/relationships/image" Target="../media/image48.emf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46.emf"/><Relationship Id="rId7" Type="http://schemas.openxmlformats.org/officeDocument/2006/relationships/image" Target="../media/image41.e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44.emf"/><Relationship Id="rId25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3.bin"/><Relationship Id="rId20" Type="http://schemas.openxmlformats.org/officeDocument/2006/relationships/oleObject" Target="../embeddings/oleObject45.bin"/><Relationship Id="rId29" Type="http://schemas.openxmlformats.org/officeDocument/2006/relationships/oleObject" Target="../embeddings/oleObject49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3.emf"/><Relationship Id="rId24" Type="http://schemas.openxmlformats.org/officeDocument/2006/relationships/image" Target="../media/image47.emf"/><Relationship Id="rId5" Type="http://schemas.openxmlformats.org/officeDocument/2006/relationships/image" Target="../media/image40.emf"/><Relationship Id="rId15" Type="http://schemas.openxmlformats.org/officeDocument/2006/relationships/image" Target="../media/image23.emf"/><Relationship Id="rId23" Type="http://schemas.openxmlformats.org/officeDocument/2006/relationships/oleObject" Target="../embeddings/oleObject46.bin"/><Relationship Id="rId28" Type="http://schemas.openxmlformats.org/officeDocument/2006/relationships/image" Target="../media/image49.emf"/><Relationship Id="rId10" Type="http://schemas.openxmlformats.org/officeDocument/2006/relationships/oleObject" Target="../embeddings/oleObject40.bin"/><Relationship Id="rId19" Type="http://schemas.openxmlformats.org/officeDocument/2006/relationships/image" Target="../media/image45.e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2.emf"/><Relationship Id="rId14" Type="http://schemas.openxmlformats.org/officeDocument/2006/relationships/oleObject" Target="../embeddings/oleObject42.bin"/><Relationship Id="rId22" Type="http://schemas.openxmlformats.org/officeDocument/2006/relationships/image" Target="../media/image51.emf"/><Relationship Id="rId27" Type="http://schemas.openxmlformats.org/officeDocument/2006/relationships/oleObject" Target="../embeddings/oleObject48.bin"/><Relationship Id="rId30" Type="http://schemas.openxmlformats.org/officeDocument/2006/relationships/image" Target="../media/image5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e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emf"/><Relationship Id="rId7" Type="http://schemas.openxmlformats.org/officeDocument/2006/relationships/image" Target="../media/image3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emf"/><Relationship Id="rId25" Type="http://schemas.openxmlformats.org/officeDocument/2006/relationships/image" Target="../media/image12.e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e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e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23" Type="http://schemas.openxmlformats.org/officeDocument/2006/relationships/image" Target="../media/image11.e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emf"/><Relationship Id="rId31" Type="http://schemas.openxmlformats.org/officeDocument/2006/relationships/image" Target="../media/image15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emf"/><Relationship Id="rId30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png"/><Relationship Id="rId11" Type="http://schemas.openxmlformats.org/officeDocument/2006/relationships/image" Target="../media/image18.emf"/><Relationship Id="rId5" Type="http://schemas.openxmlformats.org/officeDocument/2006/relationships/image" Target="../media/image16.e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3.e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0.e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emf"/><Relationship Id="rId20" Type="http://schemas.openxmlformats.org/officeDocument/2006/relationships/image" Target="../media/image34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e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9.e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26.e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1.emf"/><Relationship Id="rId22" Type="http://schemas.openxmlformats.org/officeDocument/2006/relationships/image" Target="../media/image3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e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"/>
          <p:cNvSpPr txBox="1"/>
          <p:nvPr/>
        </p:nvSpPr>
        <p:spPr>
          <a:xfrm>
            <a:off x="4437371" y="4392846"/>
            <a:ext cx="790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88556">
              <a:lnSpc>
                <a:spcPct val="120000"/>
              </a:lnSpc>
            </a:pPr>
            <a:r>
              <a:rPr kumimoji="1" lang="en-US" altLang="ja-JP" sz="2000" dirty="0" smtClean="0">
                <a:solidFill>
                  <a:schemeClr val="tx2">
                    <a:lumMod val="75000"/>
                  </a:schemeClr>
                </a:solidFill>
              </a:rPr>
              <a:t>Presented by: </a:t>
            </a:r>
            <a:r>
              <a:rPr kumimoji="1" lang="en-US" altLang="ja-JP" sz="2000" dirty="0">
                <a:solidFill>
                  <a:schemeClr val="tx2">
                    <a:lumMod val="75000"/>
                  </a:schemeClr>
                </a:solidFill>
              </a:rPr>
              <a:t>BAMOU Fatima Zahra</a:t>
            </a:r>
          </a:p>
        </p:txBody>
      </p:sp>
      <p:sp>
        <p:nvSpPr>
          <p:cNvPr id="5" name="テキスト ボックス 16"/>
          <p:cNvSpPr txBox="1"/>
          <p:nvPr/>
        </p:nvSpPr>
        <p:spPr>
          <a:xfrm>
            <a:off x="3242366" y="4927411"/>
            <a:ext cx="7378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88556">
              <a:lnSpc>
                <a:spcPct val="120000"/>
              </a:lnSpc>
            </a:pPr>
            <a:r>
              <a:rPr kumimoji="1" lang="en-US" altLang="ja-JP" sz="2000" dirty="0" smtClean="0">
                <a:solidFill>
                  <a:schemeClr val="tx2">
                    <a:lumMod val="75000"/>
                  </a:schemeClr>
                </a:solidFill>
              </a:rPr>
              <a:t>INSTITUTE </a:t>
            </a:r>
            <a:r>
              <a:rPr kumimoji="1" lang="en-US" altLang="ja-JP" sz="2000" dirty="0">
                <a:solidFill>
                  <a:schemeClr val="tx2">
                    <a:lumMod val="75000"/>
                  </a:schemeClr>
                </a:solidFill>
              </a:rPr>
              <a:t>OF PHARMACEUTICAL CHEMISTRY, </a:t>
            </a:r>
            <a:r>
              <a:rPr kumimoji="1" lang="en-US" altLang="ja-JP" sz="2000" dirty="0" smtClean="0">
                <a:solidFill>
                  <a:schemeClr val="tx2">
                    <a:lumMod val="75000"/>
                  </a:schemeClr>
                </a:solidFill>
              </a:rPr>
              <a:t>University of Szeged</a:t>
            </a:r>
            <a:endParaRPr kumimoji="1" lang="en-US" altLang="ja-JP" sz="2000" dirty="0">
              <a:solidFill>
                <a:schemeClr val="tx2">
                  <a:lumMod val="75000"/>
                </a:schemeClr>
              </a:solidFill>
            </a:endParaRPr>
          </a:p>
          <a:p>
            <a:pPr defTabSz="1088556">
              <a:lnSpc>
                <a:spcPct val="120000"/>
              </a:lnSpc>
            </a:pPr>
            <a:endParaRPr kumimoji="1" lang="en-US" altLang="ja-JP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テキスト ボックス 1">
            <a:extLst>
              <a:ext uri="{FF2B5EF4-FFF2-40B4-BE49-F238E27FC236}">
                <a16:creationId xmlns="" xmlns:a16="http://schemas.microsoft.com/office/drawing/2014/main" id="{8FFCF480-4422-4701-8730-A04488B33F15}"/>
              </a:ext>
            </a:extLst>
          </p:cNvPr>
          <p:cNvSpPr txBox="1"/>
          <p:nvPr/>
        </p:nvSpPr>
        <p:spPr>
          <a:xfrm>
            <a:off x="1271464" y="822744"/>
            <a:ext cx="10247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err="1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Synthesis</a:t>
            </a:r>
            <a:r>
              <a:rPr lang="fr-FR" sz="32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, transformation and application of </a:t>
            </a:r>
            <a:r>
              <a:rPr lang="fr-FR" sz="3200" b="1" dirty="0" err="1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isopulegol</a:t>
            </a:r>
            <a:r>
              <a:rPr lang="fr-FR" sz="32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3200" b="1" dirty="0" err="1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neoisopulegol-based</a:t>
            </a:r>
            <a:r>
              <a:rPr lang="fr-FR" sz="32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bi-and </a:t>
            </a:r>
            <a:r>
              <a:rPr lang="en-GB" sz="3200" b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tridentate</a:t>
            </a:r>
            <a:r>
              <a:rPr lang="fr-FR" sz="3200" b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chiral ligands </a:t>
            </a:r>
            <a:endParaRPr lang="fr-FR" sz="3200" b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19336" y="6309320"/>
            <a:ext cx="8674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Source Sans Pro"/>
              </a:rPr>
              <a:t>The 24th International Electronic Conference on Synthetic Organic Chemistry</a:t>
            </a:r>
          </a:p>
          <a:p>
            <a:endParaRPr lang="en-GB" dirty="0"/>
          </a:p>
        </p:txBody>
      </p:sp>
      <p:sp>
        <p:nvSpPr>
          <p:cNvPr id="7" name="Szövegdoboz 6"/>
          <p:cNvSpPr txBox="1"/>
          <p:nvPr/>
        </p:nvSpPr>
        <p:spPr>
          <a:xfrm>
            <a:off x="2170140" y="3216271"/>
            <a:ext cx="845039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Fatima Zahra </a:t>
            </a:r>
            <a:r>
              <a:rPr lang="en-GB" dirty="0" err="1" smtClean="0">
                <a:solidFill>
                  <a:schemeClr val="tx2"/>
                </a:solidFill>
              </a:rPr>
              <a:t>Bamou</a:t>
            </a:r>
            <a:r>
              <a:rPr lang="en-GB" dirty="0" smtClean="0">
                <a:solidFill>
                  <a:schemeClr val="tx2"/>
                </a:solidFill>
              </a:rPr>
              <a:t>, </a:t>
            </a:r>
            <a:r>
              <a:rPr lang="en-GB" dirty="0">
                <a:solidFill>
                  <a:schemeClr val="tx2"/>
                </a:solidFill>
              </a:rPr>
              <a:t>Tam Minh </a:t>
            </a:r>
            <a:r>
              <a:rPr lang="en-GB" dirty="0" smtClean="0">
                <a:solidFill>
                  <a:schemeClr val="tx2"/>
                </a:solidFill>
              </a:rPr>
              <a:t>Le, </a:t>
            </a:r>
            <a:r>
              <a:rPr lang="en-GB" dirty="0">
                <a:solidFill>
                  <a:schemeClr val="tx2"/>
                </a:solidFill>
              </a:rPr>
              <a:t>Bettina </a:t>
            </a:r>
            <a:r>
              <a:rPr lang="en-GB" dirty="0" err="1" smtClean="0">
                <a:solidFill>
                  <a:schemeClr val="tx2"/>
                </a:solidFill>
              </a:rPr>
              <a:t>Volford</a:t>
            </a:r>
            <a:r>
              <a:rPr lang="en-GB" dirty="0" smtClean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András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Szekeres</a:t>
            </a:r>
            <a:r>
              <a:rPr lang="en-GB" dirty="0" smtClean="0">
                <a:solidFill>
                  <a:schemeClr val="tx2"/>
                </a:solidFill>
              </a:rPr>
              <a:t> and </a:t>
            </a:r>
            <a:r>
              <a:rPr lang="en-GB" dirty="0" err="1" smtClean="0">
                <a:solidFill>
                  <a:schemeClr val="tx2"/>
                </a:solidFill>
              </a:rPr>
              <a:t>Zsolt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Szakonyi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88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50"/>
                            </p:stCondLst>
                            <p:childTnLst>
                              <p:par>
                                <p:cTn id="10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475"/>
                            </p:stCondLst>
                            <p:childTnLst>
                              <p:par>
                                <p:cTn id="1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368641"/>
              </p:ext>
            </p:extLst>
          </p:nvPr>
        </p:nvGraphicFramePr>
        <p:xfrm>
          <a:off x="1991544" y="1052736"/>
          <a:ext cx="9223626" cy="3914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2" name="CS ChemDraw Drawing" r:id="rId3" imgW="8037411" imgH="3411749" progId="ChemDraw.Document.6.0">
                  <p:embed/>
                </p:oleObj>
              </mc:Choice>
              <mc:Fallback>
                <p:oleObj name="CS ChemDraw Drawing" r:id="rId3" imgW="8037411" imgH="341174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91544" y="1052736"/>
                        <a:ext cx="9223626" cy="39149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1737075" y="64708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9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695400" y="188640"/>
            <a:ext cx="7513339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133" dirty="0" err="1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Preparation</a:t>
            </a:r>
            <a:r>
              <a:rPr lang="fr-FR" sz="2133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of </a:t>
            </a:r>
            <a:r>
              <a:rPr lang="fr-FR" sz="2133" dirty="0" err="1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Thiocarbamides</a:t>
            </a:r>
            <a:r>
              <a:rPr lang="fr-FR" sz="2133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Thiazines and </a:t>
            </a:r>
            <a:r>
              <a:rPr lang="fr-FR" sz="2133" dirty="0" err="1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oxazines</a:t>
            </a:r>
            <a:r>
              <a:rPr lang="fr-FR" sz="2133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fr-FR" sz="2133" dirty="0" err="1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derivatives</a:t>
            </a:r>
            <a:endParaRPr lang="fr-FR" sz="2133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4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55440" y="116632"/>
            <a:ext cx="2080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fr-FR" sz="3200" i="1" dirty="0" smtClean="0">
                <a:solidFill>
                  <a:schemeClr val="tx2"/>
                </a:solidFill>
              </a:rPr>
              <a:t>SUMMARY </a:t>
            </a:r>
            <a:endParaRPr kumimoji="1" lang="fr-FR" sz="3200" i="1" dirty="0">
              <a:solidFill>
                <a:schemeClr val="tx2"/>
              </a:solidFill>
            </a:endParaRPr>
          </a:p>
        </p:txBody>
      </p:sp>
      <p:sp>
        <p:nvSpPr>
          <p:cNvPr id="8" name="ZoneTexte 4"/>
          <p:cNvSpPr txBox="1"/>
          <p:nvPr/>
        </p:nvSpPr>
        <p:spPr>
          <a:xfrm>
            <a:off x="3574360" y="-162304"/>
            <a:ext cx="756812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15" indent="-304815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Synthesis</a:t>
            </a:r>
            <a:r>
              <a:rPr 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new </a:t>
            </a:r>
            <a:r>
              <a:rPr 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epoxide</a:t>
            </a:r>
            <a:r>
              <a:rPr 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derivative</a:t>
            </a:r>
            <a:endParaRPr lang="fr-FR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15" indent="-304815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Synthesis</a:t>
            </a:r>
            <a:r>
              <a:rPr 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1,2-aminoalcohols </a:t>
            </a:r>
            <a:r>
              <a:rPr lang="fr-FR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octahydrobezofuran</a:t>
            </a:r>
            <a:r>
              <a:rPr lang="fr-F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</a:t>
            </a:r>
            <a:r>
              <a:rPr 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</a:t>
            </a:r>
            <a:r>
              <a:rPr 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04815" indent="-304815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Synthesis</a:t>
            </a:r>
            <a:r>
              <a:rPr lang="fr-F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spiroxazolidines</a:t>
            </a:r>
            <a:r>
              <a:rPr lang="fr-F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04815" indent="-304815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r-FR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Synthesis</a:t>
            </a:r>
            <a:r>
              <a:rPr lang="fr-F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2-imino-oxazolidines, </a:t>
            </a:r>
            <a:r>
              <a:rPr lang="fr-FR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thiazolidines</a:t>
            </a:r>
            <a:r>
              <a:rPr lang="fr-F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1,3-oxazines and thiazines</a:t>
            </a:r>
            <a:endParaRPr lang="fr-FR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15" indent="-304815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fr-FR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endParaRPr lang="fr-FR" sz="1200" dirty="0"/>
          </a:p>
          <a:p>
            <a:pPr>
              <a:lnSpc>
                <a:spcPct val="200000"/>
              </a:lnSpc>
            </a:pPr>
            <a:endParaRPr lang="fr-FR" sz="1200" dirty="0"/>
          </a:p>
        </p:txBody>
      </p:sp>
      <p:sp>
        <p:nvSpPr>
          <p:cNvPr id="10" name="ZoneTexte 9"/>
          <p:cNvSpPr txBox="1"/>
          <p:nvPr/>
        </p:nvSpPr>
        <p:spPr>
          <a:xfrm>
            <a:off x="11737075" y="64708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10</a:t>
            </a:r>
            <a:endParaRPr lang="fr-FR" b="1" dirty="0"/>
          </a:p>
        </p:txBody>
      </p:sp>
      <p:graphicFrame>
        <p:nvGraphicFramePr>
          <p:cNvPr id="15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194482"/>
              </p:ext>
            </p:extLst>
          </p:nvPr>
        </p:nvGraphicFramePr>
        <p:xfrm>
          <a:off x="2616492" y="1994190"/>
          <a:ext cx="769267" cy="1813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75" name="CS ChemDraw Drawing" r:id="rId4" imgW="738734" imgH="1740114" progId="ChemDraw.Document.6.0">
                  <p:embed/>
                </p:oleObj>
              </mc:Choice>
              <mc:Fallback>
                <p:oleObj name="CS ChemDraw Drawing" r:id="rId4" imgW="738734" imgH="174011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16492" y="1994190"/>
                        <a:ext cx="769267" cy="1813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764953"/>
              </p:ext>
            </p:extLst>
          </p:nvPr>
        </p:nvGraphicFramePr>
        <p:xfrm>
          <a:off x="4008998" y="2011185"/>
          <a:ext cx="771961" cy="1817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76" name="CS ChemDraw Drawing" r:id="rId6" imgW="738734" imgH="1738670" progId="ChemDraw.Document.6.0">
                  <p:embed/>
                </p:oleObj>
              </mc:Choice>
              <mc:Fallback>
                <p:oleObj name="CS ChemDraw Drawing" r:id="rId6" imgW="738734" imgH="173867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08998" y="2011185"/>
                        <a:ext cx="771961" cy="1817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160125"/>
              </p:ext>
            </p:extLst>
          </p:nvPr>
        </p:nvGraphicFramePr>
        <p:xfrm>
          <a:off x="5529360" y="2016039"/>
          <a:ext cx="666947" cy="1850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77" name="CS ChemDraw Drawing" r:id="rId8" imgW="627636" imgH="1740114" progId="ChemDraw.Document.6.0">
                  <p:embed/>
                </p:oleObj>
              </mc:Choice>
              <mc:Fallback>
                <p:oleObj name="CS ChemDraw Drawing" r:id="rId8" imgW="627636" imgH="174011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29360" y="2016039"/>
                        <a:ext cx="666947" cy="1850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00844"/>
              </p:ext>
            </p:extLst>
          </p:nvPr>
        </p:nvGraphicFramePr>
        <p:xfrm>
          <a:off x="6811585" y="2016039"/>
          <a:ext cx="824806" cy="1556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78" name="CS ChemDraw Drawing" r:id="rId10" imgW="735488" imgH="1388262" progId="ChemDraw.Document.6.0">
                  <p:embed/>
                </p:oleObj>
              </mc:Choice>
              <mc:Fallback>
                <p:oleObj name="CS ChemDraw Drawing" r:id="rId10" imgW="735488" imgH="138826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811585" y="2016039"/>
                        <a:ext cx="824806" cy="15569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218084"/>
              </p:ext>
            </p:extLst>
          </p:nvPr>
        </p:nvGraphicFramePr>
        <p:xfrm>
          <a:off x="1278121" y="4068360"/>
          <a:ext cx="708040" cy="1680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79" name="CS ChemDraw Drawing" r:id="rId12" imgW="683906" imgH="1624155" progId="ChemDraw.Document.6.0">
                  <p:embed/>
                </p:oleObj>
              </mc:Choice>
              <mc:Fallback>
                <p:oleObj name="CS ChemDraw Drawing" r:id="rId12" imgW="683906" imgH="162415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278121" y="4068360"/>
                        <a:ext cx="708040" cy="1680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887822"/>
              </p:ext>
            </p:extLst>
          </p:nvPr>
        </p:nvGraphicFramePr>
        <p:xfrm>
          <a:off x="10030658" y="2010749"/>
          <a:ext cx="768924" cy="1825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80" name="CS ChemDraw Drawing" r:id="rId14" imgW="683906" imgH="1624155" progId="ChemDraw.Document.6.0">
                  <p:embed/>
                </p:oleObj>
              </mc:Choice>
              <mc:Fallback>
                <p:oleObj name="CS ChemDraw Drawing" r:id="rId14" imgW="683906" imgH="162415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0030658" y="2010749"/>
                        <a:ext cx="768924" cy="1825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510565"/>
              </p:ext>
            </p:extLst>
          </p:nvPr>
        </p:nvGraphicFramePr>
        <p:xfrm>
          <a:off x="3735958" y="4068360"/>
          <a:ext cx="935857" cy="1234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81" name="CS ChemDraw Drawing" r:id="rId16" imgW="898889" imgH="1179102" progId="ChemDraw.Document.6.0">
                  <p:embed/>
                </p:oleObj>
              </mc:Choice>
              <mc:Fallback>
                <p:oleObj name="CS ChemDraw Drawing" r:id="rId16" imgW="898889" imgH="1179102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5958" y="4068360"/>
                        <a:ext cx="935857" cy="12345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755920"/>
              </p:ext>
            </p:extLst>
          </p:nvPr>
        </p:nvGraphicFramePr>
        <p:xfrm>
          <a:off x="8611638" y="2033066"/>
          <a:ext cx="720801" cy="1251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82" name="CS ChemDraw Drawing" r:id="rId18" imgW="664067" imgH="1152009" progId="ChemDraw.Document.6.0">
                  <p:embed/>
                </p:oleObj>
              </mc:Choice>
              <mc:Fallback>
                <p:oleObj name="CS ChemDraw Drawing" r:id="rId18" imgW="664067" imgH="115200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611638" y="2033066"/>
                        <a:ext cx="720801" cy="12519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200547"/>
              </p:ext>
            </p:extLst>
          </p:nvPr>
        </p:nvGraphicFramePr>
        <p:xfrm>
          <a:off x="2584703" y="4068360"/>
          <a:ext cx="669567" cy="1714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83" name="CS ChemDraw Drawing" r:id="rId20" imgW="635210" imgH="1625600" progId="ChemDraw.Document.6.0">
                  <p:embed/>
                </p:oleObj>
              </mc:Choice>
              <mc:Fallback>
                <p:oleObj name="CS ChemDraw Drawing" r:id="rId20" imgW="635210" imgH="16256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584703" y="4068360"/>
                        <a:ext cx="669567" cy="1714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Image 23"/>
          <p:cNvPicPr/>
          <p:nvPr/>
        </p:nvPicPr>
        <p:blipFill>
          <a:blip r:embed="rId22"/>
          <a:stretch>
            <a:fillRect/>
          </a:stretch>
        </p:blipFill>
        <p:spPr>
          <a:xfrm>
            <a:off x="1428230" y="2033066"/>
            <a:ext cx="581149" cy="1049421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839415" y="1844824"/>
            <a:ext cx="10897659" cy="4176464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628355"/>
              </p:ext>
            </p:extLst>
          </p:nvPr>
        </p:nvGraphicFramePr>
        <p:xfrm>
          <a:off x="5072090" y="4068360"/>
          <a:ext cx="1124217" cy="1514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84" name="CS ChemDraw Drawing" r:id="rId23" imgW="1015929" imgH="1368395" progId="ChemDraw.Document.6.0">
                  <p:embed/>
                </p:oleObj>
              </mc:Choice>
              <mc:Fallback>
                <p:oleObj name="CS ChemDraw Drawing" r:id="rId23" imgW="1015929" imgH="136839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072090" y="4068360"/>
                        <a:ext cx="1124217" cy="1514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499495"/>
              </p:ext>
            </p:extLst>
          </p:nvPr>
        </p:nvGraphicFramePr>
        <p:xfrm>
          <a:off x="6815202" y="4068360"/>
          <a:ext cx="852787" cy="1423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85" name="CS ChemDraw Drawing" r:id="rId25" imgW="758732" imgH="1267340" progId="ChemDraw.Document.6.0">
                  <p:embed/>
                </p:oleObj>
              </mc:Choice>
              <mc:Fallback>
                <p:oleObj name="CS ChemDraw Drawing" r:id="rId25" imgW="758732" imgH="12673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815202" y="4068360"/>
                        <a:ext cx="852787" cy="1423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468025"/>
              </p:ext>
            </p:extLst>
          </p:nvPr>
        </p:nvGraphicFramePr>
        <p:xfrm>
          <a:off x="8112217" y="4068360"/>
          <a:ext cx="1106209" cy="148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86" name="CS ChemDraw Drawing" r:id="rId27" imgW="1015929" imgH="1368018" progId="ChemDraw.Document.6.0">
                  <p:embed/>
                </p:oleObj>
              </mc:Choice>
              <mc:Fallback>
                <p:oleObj name="CS ChemDraw Drawing" r:id="rId27" imgW="1015929" imgH="136801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8112217" y="4068360"/>
                        <a:ext cx="1106209" cy="148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403847"/>
              </p:ext>
            </p:extLst>
          </p:nvPr>
        </p:nvGraphicFramePr>
        <p:xfrm>
          <a:off x="10030658" y="4050297"/>
          <a:ext cx="866151" cy="1490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87" name="CS ChemDraw Drawing" r:id="rId29" imgW="795042" imgH="1368395" progId="ChemDraw.Document.6.0">
                  <p:embed/>
                </p:oleObj>
              </mc:Choice>
              <mc:Fallback>
                <p:oleObj name="CS ChemDraw Drawing" r:id="rId29" imgW="795042" imgH="136839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0030658" y="4050297"/>
                        <a:ext cx="866151" cy="14902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7876322" y="560512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X: S, O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23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6"/>
          <p:cNvSpPr txBox="1">
            <a:spLocks/>
          </p:cNvSpPr>
          <p:nvPr/>
        </p:nvSpPr>
        <p:spPr>
          <a:xfrm>
            <a:off x="4079776" y="4740458"/>
            <a:ext cx="7051395" cy="211523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kumimoji="1" lang="en-US" altLang="ja-JP" sz="1400" b="1" dirty="0" smtClean="0">
                <a:solidFill>
                  <a:schemeClr val="accent1"/>
                </a:solidFill>
              </a:rPr>
              <a:t>                                             BAMOU Fatima Zahra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kumimoji="1" lang="en-US" altLang="ja-JP" sz="1400" b="1" dirty="0" smtClean="0"/>
              <a:t>       INSTITUTE OF PHARMACEUTICAL CHEMISTRY, University of Szeged</a:t>
            </a:r>
          </a:p>
          <a:p>
            <a:pPr marL="0" indent="0">
              <a:buFont typeface="Arial" panose="020B0604020202020204" pitchFamily="34" charset="0"/>
              <a:buNone/>
            </a:pPr>
            <a:endParaRPr kumimoji="1" lang="en-US" altLang="ja-JP" sz="1400" b="1" dirty="0" smtClean="0">
              <a:solidFill>
                <a:schemeClr val="accent1"/>
              </a:solidFill>
            </a:endParaRPr>
          </a:p>
        </p:txBody>
      </p:sp>
      <p:sp>
        <p:nvSpPr>
          <p:cNvPr id="6" name="Szöveg helye 1"/>
          <p:cNvSpPr txBox="1">
            <a:spLocks/>
          </p:cNvSpPr>
          <p:nvPr/>
        </p:nvSpPr>
        <p:spPr>
          <a:xfrm>
            <a:off x="1487488" y="1268760"/>
            <a:ext cx="9271835" cy="11101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6000" b="1" i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fr-FR" sz="60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6000" b="1" i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fr-FR" sz="60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6000" b="1" i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fr-FR" sz="60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attention!</a:t>
            </a:r>
            <a:endParaRPr lang="hu-HU" sz="6000" b="1" i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zövegdoboz 7"/>
          <p:cNvSpPr txBox="1"/>
          <p:nvPr/>
        </p:nvSpPr>
        <p:spPr>
          <a:xfrm>
            <a:off x="4581023" y="5229200"/>
            <a:ext cx="44271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sz="1400" b="1" dirty="0" smtClean="0">
                <a:solidFill>
                  <a:schemeClr val="accent1"/>
                </a:solidFill>
              </a:rPr>
              <a:t>  EU-funded </a:t>
            </a:r>
            <a:r>
              <a:rPr kumimoji="1" lang="en-GB" sz="1400" b="1" dirty="0">
                <a:solidFill>
                  <a:schemeClr val="accent1"/>
                </a:solidFill>
              </a:rPr>
              <a:t>Hungarian grant GINOP-2.3.2-15-2016-00014</a:t>
            </a:r>
          </a:p>
        </p:txBody>
      </p:sp>
    </p:spTree>
    <p:extLst>
      <p:ext uri="{BB962C8B-B14F-4D97-AF65-F5344CB8AC3E}">
        <p14:creationId xmlns:p14="http://schemas.microsoft.com/office/powerpoint/2010/main" val="412095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39"/>
          <p:cNvSpPr txBox="1"/>
          <p:nvPr/>
        </p:nvSpPr>
        <p:spPr>
          <a:xfrm>
            <a:off x="7728104" y="1093768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 err="1">
                <a:latin typeface="Arial" panose="020B0604020202020204" pitchFamily="34" charset="0"/>
              </a:rPr>
              <a:t>Sotalol</a:t>
            </a:r>
            <a:endParaRPr lang="fr-FR" sz="1000" dirty="0">
              <a:latin typeface="Arial" panose="020B0604020202020204" pitchFamily="34" charset="0"/>
            </a:endParaRPr>
          </a:p>
          <a:p>
            <a:r>
              <a:rPr lang="fr-FR" sz="1000" b="1" dirty="0">
                <a:latin typeface="Arial" panose="020B0604020202020204" pitchFamily="34" charset="0"/>
              </a:rPr>
              <a:t>( Beta </a:t>
            </a:r>
            <a:r>
              <a:rPr lang="fr-FR" sz="1000" b="1" dirty="0" err="1">
                <a:latin typeface="Arial" panose="020B0604020202020204" pitchFamily="34" charset="0"/>
              </a:rPr>
              <a:t>blocker</a:t>
            </a:r>
            <a:r>
              <a:rPr lang="fr-FR" sz="1000" b="1" dirty="0">
                <a:latin typeface="Arial" panose="020B0604020202020204" pitchFamily="34" charset="0"/>
              </a:rPr>
              <a:t> )</a:t>
            </a:r>
            <a:endParaRPr lang="en-GB" sz="1000" b="1" dirty="0">
              <a:latin typeface="Arial" panose="020B0604020202020204" pitchFamily="34" charset="0"/>
            </a:endParaRPr>
          </a:p>
        </p:txBody>
      </p:sp>
      <p:sp>
        <p:nvSpPr>
          <p:cNvPr id="8" name="Szövegdoboz 42"/>
          <p:cNvSpPr txBox="1"/>
          <p:nvPr/>
        </p:nvSpPr>
        <p:spPr>
          <a:xfrm>
            <a:off x="126378" y="6202576"/>
            <a:ext cx="369955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800" dirty="0">
                <a:solidFill>
                  <a:schemeClr val="bg1"/>
                </a:solidFill>
              </a:rPr>
              <a:t>J. </a:t>
            </a:r>
            <a:r>
              <a:rPr lang="de-DE" sz="800" dirty="0" err="1">
                <a:solidFill>
                  <a:schemeClr val="bg1"/>
                </a:solidFill>
              </a:rPr>
              <a:t>Schrittwieser</a:t>
            </a:r>
            <a:r>
              <a:rPr lang="de-DE" sz="800" dirty="0">
                <a:solidFill>
                  <a:schemeClr val="bg1"/>
                </a:solidFill>
              </a:rPr>
              <a:t> </a:t>
            </a:r>
            <a:r>
              <a:rPr lang="de-DE" sz="800" i="1" dirty="0">
                <a:solidFill>
                  <a:schemeClr val="bg1"/>
                </a:solidFill>
              </a:rPr>
              <a:t>et</a:t>
            </a:r>
            <a:r>
              <a:rPr lang="de-DE" sz="800" dirty="0">
                <a:solidFill>
                  <a:schemeClr val="bg1"/>
                </a:solidFill>
              </a:rPr>
              <a:t> al</a:t>
            </a:r>
            <a:r>
              <a:rPr lang="de-DE" sz="800" i="1" dirty="0">
                <a:solidFill>
                  <a:schemeClr val="bg1"/>
                </a:solidFill>
              </a:rPr>
              <a:t>. </a:t>
            </a:r>
            <a:r>
              <a:rPr lang="en-GB" sz="800" i="1" dirty="0">
                <a:solidFill>
                  <a:schemeClr val="bg1"/>
                </a:solidFill>
              </a:rPr>
              <a:t>Green Chem. </a:t>
            </a:r>
            <a:r>
              <a:rPr lang="en-GB" sz="800" b="1" dirty="0">
                <a:solidFill>
                  <a:schemeClr val="bg1"/>
                </a:solidFill>
              </a:rPr>
              <a:t>2013</a:t>
            </a:r>
            <a:r>
              <a:rPr lang="en-GB" sz="800" dirty="0" smtClean="0">
                <a:solidFill>
                  <a:schemeClr val="bg1"/>
                </a:solidFill>
              </a:rPr>
              <a:t>, </a:t>
            </a:r>
            <a:r>
              <a:rPr lang="en-GB" sz="800" i="1" dirty="0" smtClean="0">
                <a:solidFill>
                  <a:schemeClr val="bg1"/>
                </a:solidFill>
              </a:rPr>
              <a:t>15</a:t>
            </a:r>
            <a:r>
              <a:rPr lang="en-GB" sz="800" dirty="0" smtClean="0">
                <a:solidFill>
                  <a:schemeClr val="bg1"/>
                </a:solidFill>
              </a:rPr>
              <a:t>,  </a:t>
            </a:r>
            <a:r>
              <a:rPr lang="en-GB" sz="800" dirty="0">
                <a:solidFill>
                  <a:schemeClr val="bg1"/>
                </a:solidFill>
              </a:rPr>
              <a:t>3319.</a:t>
            </a:r>
          </a:p>
          <a:p>
            <a:pPr>
              <a:lnSpc>
                <a:spcPct val="150000"/>
              </a:lnSpc>
            </a:pPr>
            <a:r>
              <a:rPr lang="en-GB" sz="800" dirty="0">
                <a:solidFill>
                  <a:schemeClr val="bg1"/>
                </a:solidFill>
              </a:rPr>
              <a:t>T. Katherine </a:t>
            </a:r>
            <a:r>
              <a:rPr lang="en-GB" sz="800" i="1" dirty="0">
                <a:solidFill>
                  <a:schemeClr val="bg1"/>
                </a:solidFill>
              </a:rPr>
              <a:t>et </a:t>
            </a:r>
            <a:r>
              <a:rPr lang="en-GB" sz="800" dirty="0">
                <a:solidFill>
                  <a:schemeClr val="bg1"/>
                </a:solidFill>
              </a:rPr>
              <a:t>al</a:t>
            </a:r>
            <a:r>
              <a:rPr lang="en-GB" sz="800" i="1" dirty="0">
                <a:solidFill>
                  <a:schemeClr val="bg1"/>
                </a:solidFill>
              </a:rPr>
              <a:t>. </a:t>
            </a:r>
            <a:r>
              <a:rPr lang="en-GB" sz="800" i="1" dirty="0" err="1">
                <a:solidFill>
                  <a:schemeClr val="bg1"/>
                </a:solidFill>
              </a:rPr>
              <a:t>A</a:t>
            </a:r>
            <a:r>
              <a:rPr lang="en-GB" sz="800" i="1" dirty="0" err="1" smtClean="0">
                <a:solidFill>
                  <a:schemeClr val="bg1"/>
                </a:solidFill>
              </a:rPr>
              <a:t>ntimicrob</a:t>
            </a:r>
            <a:r>
              <a:rPr lang="en-GB" sz="800" i="1" dirty="0" smtClean="0">
                <a:solidFill>
                  <a:schemeClr val="bg1"/>
                </a:solidFill>
              </a:rPr>
              <a:t>. Agents. </a:t>
            </a:r>
            <a:r>
              <a:rPr lang="en-GB" sz="800" i="1" dirty="0" err="1" smtClean="0">
                <a:solidFill>
                  <a:schemeClr val="bg1"/>
                </a:solidFill>
              </a:rPr>
              <a:t>Chemother</a:t>
            </a:r>
            <a:r>
              <a:rPr lang="en-GB" sz="800" i="1" dirty="0">
                <a:solidFill>
                  <a:schemeClr val="bg1"/>
                </a:solidFill>
              </a:rPr>
              <a:t>. </a:t>
            </a:r>
            <a:r>
              <a:rPr lang="en-GB" sz="800" b="1" dirty="0">
                <a:solidFill>
                  <a:schemeClr val="bg1"/>
                </a:solidFill>
              </a:rPr>
              <a:t>2006</a:t>
            </a:r>
            <a:r>
              <a:rPr lang="en-GB" sz="800" i="1" dirty="0">
                <a:solidFill>
                  <a:schemeClr val="bg1"/>
                </a:solidFill>
              </a:rPr>
              <a:t>, 50</a:t>
            </a:r>
            <a:r>
              <a:rPr lang="en-GB" sz="800" dirty="0">
                <a:solidFill>
                  <a:schemeClr val="bg1"/>
                </a:solidFill>
              </a:rPr>
              <a:t>, 640.</a:t>
            </a:r>
          </a:p>
          <a:p>
            <a:pPr>
              <a:lnSpc>
                <a:spcPct val="150000"/>
              </a:lnSpc>
            </a:pPr>
            <a:r>
              <a:rPr lang="en-US" sz="800" dirty="0">
                <a:solidFill>
                  <a:schemeClr val="bg1"/>
                </a:solidFill>
              </a:rPr>
              <a:t>C. </a:t>
            </a:r>
            <a:r>
              <a:rPr lang="en-US" sz="800" dirty="0" err="1">
                <a:solidFill>
                  <a:schemeClr val="bg1"/>
                </a:solidFill>
              </a:rPr>
              <a:t>Arróniz</a:t>
            </a:r>
            <a:r>
              <a:rPr lang="en-US" sz="800" i="1" dirty="0">
                <a:solidFill>
                  <a:schemeClr val="bg1"/>
                </a:solidFill>
              </a:rPr>
              <a:t> et </a:t>
            </a:r>
            <a:r>
              <a:rPr lang="en-US" sz="800" dirty="0">
                <a:solidFill>
                  <a:schemeClr val="bg1"/>
                </a:solidFill>
              </a:rPr>
              <a:t>al</a:t>
            </a:r>
            <a:r>
              <a:rPr lang="en-US" sz="800" i="1" dirty="0">
                <a:solidFill>
                  <a:schemeClr val="bg1"/>
                </a:solidFill>
              </a:rPr>
              <a:t>. Org. </a:t>
            </a:r>
            <a:r>
              <a:rPr lang="en-US" sz="800" i="1" dirty="0" err="1">
                <a:solidFill>
                  <a:schemeClr val="bg1"/>
                </a:solidFill>
              </a:rPr>
              <a:t>Biomol</a:t>
            </a:r>
            <a:r>
              <a:rPr lang="en-US" sz="800" i="1" dirty="0">
                <a:solidFill>
                  <a:schemeClr val="bg1"/>
                </a:solidFill>
              </a:rPr>
              <a:t>. Chem. </a:t>
            </a:r>
            <a:r>
              <a:rPr lang="en-US" sz="800" b="1" dirty="0" smtClean="0">
                <a:solidFill>
                  <a:schemeClr val="bg1"/>
                </a:solidFill>
              </a:rPr>
              <a:t>2011</a:t>
            </a:r>
            <a:r>
              <a:rPr lang="en-US" sz="800" dirty="0" smtClean="0">
                <a:solidFill>
                  <a:schemeClr val="bg1"/>
                </a:solidFill>
              </a:rPr>
              <a:t>, 9, 5079.</a:t>
            </a:r>
            <a:endParaRPr lang="en-GB" sz="800" dirty="0">
              <a:solidFill>
                <a:schemeClr val="bg1"/>
              </a:solidFill>
            </a:endParaRPr>
          </a:p>
          <a:p>
            <a:endParaRPr lang="en-GB" sz="800" dirty="0">
              <a:solidFill>
                <a:schemeClr val="tx2"/>
              </a:solidFill>
            </a:endParaRPr>
          </a:p>
          <a:p>
            <a:endParaRPr lang="en-GB" sz="800" dirty="0">
              <a:solidFill>
                <a:schemeClr val="tx2"/>
              </a:solidFill>
            </a:endParaRPr>
          </a:p>
        </p:txBody>
      </p:sp>
      <p:sp>
        <p:nvSpPr>
          <p:cNvPr id="9" name="Szövegdoboz 44"/>
          <p:cNvSpPr txBox="1"/>
          <p:nvPr/>
        </p:nvSpPr>
        <p:spPr>
          <a:xfrm>
            <a:off x="5926943" y="4490024"/>
            <a:ext cx="2035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err="1" smtClean="0">
                <a:latin typeface="Arial" panose="020B0604020202020204" pitchFamily="34" charset="0"/>
              </a:rPr>
              <a:t>Etilefrine</a:t>
            </a:r>
            <a:endParaRPr lang="en-GB" sz="1000" dirty="0">
              <a:latin typeface="Arial" panose="020B0604020202020204" pitchFamily="34" charset="0"/>
            </a:endParaRPr>
          </a:p>
          <a:p>
            <a:pPr algn="ctr"/>
            <a:r>
              <a:rPr lang="fr-FR" sz="1000" b="1" dirty="0">
                <a:latin typeface="Arial" panose="020B0604020202020204" pitchFamily="34" charset="0"/>
              </a:rPr>
              <a:t> ( </a:t>
            </a:r>
            <a:r>
              <a:rPr lang="fr-FR" sz="1000" b="1" dirty="0" err="1">
                <a:latin typeface="Arial" panose="020B0604020202020204" pitchFamily="34" charset="0"/>
              </a:rPr>
              <a:t>antihypotensive</a:t>
            </a:r>
            <a:r>
              <a:rPr lang="fr-FR" sz="1000" b="1" dirty="0">
                <a:latin typeface="Arial" panose="020B0604020202020204" pitchFamily="34" charset="0"/>
              </a:rPr>
              <a:t> )</a:t>
            </a:r>
            <a:endParaRPr lang="en-GB" sz="1000" b="1" dirty="0">
              <a:latin typeface="Arial" panose="020B0604020202020204" pitchFamily="34" charset="0"/>
            </a:endParaRPr>
          </a:p>
        </p:txBody>
      </p:sp>
      <p:sp>
        <p:nvSpPr>
          <p:cNvPr id="10" name="Szövegdoboz 17"/>
          <p:cNvSpPr txBox="1">
            <a:spLocks noChangeArrowheads="1"/>
          </p:cNvSpPr>
          <p:nvPr/>
        </p:nvSpPr>
        <p:spPr bwMode="auto">
          <a:xfrm>
            <a:off x="3855214" y="4536855"/>
            <a:ext cx="27758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000" dirty="0">
                <a:solidFill>
                  <a:srgbClr val="000000"/>
                </a:solidFill>
              </a:rPr>
              <a:t>V. </a:t>
            </a:r>
            <a:r>
              <a:rPr lang="en-US" sz="1000" dirty="0" err="1">
                <a:solidFill>
                  <a:srgbClr val="000000"/>
                </a:solidFill>
              </a:rPr>
              <a:t>Dimitrov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i="1" dirty="0">
                <a:solidFill>
                  <a:srgbClr val="000000"/>
                </a:solidFill>
              </a:rPr>
              <a:t>et</a:t>
            </a:r>
            <a:r>
              <a:rPr lang="en-US" sz="1000" dirty="0">
                <a:solidFill>
                  <a:srgbClr val="000000"/>
                </a:solidFill>
              </a:rPr>
              <a:t> al. </a:t>
            </a:r>
            <a:r>
              <a:rPr lang="en-US" sz="1000" i="1" dirty="0">
                <a:solidFill>
                  <a:srgbClr val="000000"/>
                </a:solidFill>
              </a:rPr>
              <a:t>Tetrahedron Asymmetry </a:t>
            </a:r>
          </a:p>
          <a:p>
            <a:pPr algn="just">
              <a:defRPr/>
            </a:pPr>
            <a:r>
              <a:rPr lang="en-US" sz="1000" b="1" dirty="0">
                <a:solidFill>
                  <a:srgbClr val="000000"/>
                </a:solidFill>
              </a:rPr>
              <a:t>2001</a:t>
            </a:r>
            <a:r>
              <a:rPr lang="en-US" sz="1000" dirty="0">
                <a:solidFill>
                  <a:srgbClr val="000000"/>
                </a:solidFill>
              </a:rPr>
              <a:t>, </a:t>
            </a:r>
            <a:r>
              <a:rPr lang="en-US" sz="1000" i="1" dirty="0">
                <a:solidFill>
                  <a:srgbClr val="000000"/>
                </a:solidFill>
              </a:rPr>
              <a:t>12</a:t>
            </a:r>
            <a:r>
              <a:rPr lang="en-US" sz="1000" dirty="0">
                <a:solidFill>
                  <a:srgbClr val="000000"/>
                </a:solidFill>
              </a:rPr>
              <a:t>, 1325.</a:t>
            </a:r>
            <a:endParaRPr lang="hu-HU" altLang="hu-HU" sz="1000" dirty="0">
              <a:solidFill>
                <a:srgbClr val="000000"/>
              </a:solidFill>
            </a:endParaRPr>
          </a:p>
        </p:txBody>
      </p:sp>
      <p:sp>
        <p:nvSpPr>
          <p:cNvPr id="11" name="Szövegdoboz 2"/>
          <p:cNvSpPr txBox="1"/>
          <p:nvPr/>
        </p:nvSpPr>
        <p:spPr>
          <a:xfrm>
            <a:off x="1115891" y="2133520"/>
            <a:ext cx="186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304815">
              <a:defRPr/>
            </a:pPr>
            <a:r>
              <a:rPr lang="en-GB" sz="1000" dirty="0" smtClean="0">
                <a:solidFill>
                  <a:srgbClr val="000000"/>
                </a:solidFill>
              </a:rPr>
              <a:t>S. </a:t>
            </a:r>
            <a:r>
              <a:rPr lang="en-GB" sz="1000" dirty="0" err="1" smtClean="0">
                <a:solidFill>
                  <a:srgbClr val="000000"/>
                </a:solidFill>
              </a:rPr>
              <a:t>Rodrı</a:t>
            </a:r>
            <a:r>
              <a:rPr lang="en-GB" sz="1000" dirty="0" smtClean="0">
                <a:solidFill>
                  <a:srgbClr val="000000"/>
                </a:solidFill>
              </a:rPr>
              <a:t> ́</a:t>
            </a:r>
            <a:r>
              <a:rPr lang="en-GB" sz="1000" dirty="0" err="1" smtClean="0">
                <a:solidFill>
                  <a:srgbClr val="000000"/>
                </a:solidFill>
              </a:rPr>
              <a:t>guez-Escrich</a:t>
            </a:r>
            <a:r>
              <a:rPr lang="en-GB" sz="1000" i="1" dirty="0" smtClean="0">
                <a:solidFill>
                  <a:srgbClr val="000000"/>
                </a:solidFill>
              </a:rPr>
              <a:t> et </a:t>
            </a:r>
            <a:r>
              <a:rPr lang="en-GB" sz="1000" dirty="0" smtClean="0">
                <a:solidFill>
                  <a:srgbClr val="000000"/>
                </a:solidFill>
              </a:rPr>
              <a:t>al.</a:t>
            </a:r>
            <a:endParaRPr lang="nl-NL" sz="1000" dirty="0" smtClean="0">
              <a:solidFill>
                <a:srgbClr val="000000"/>
              </a:solidFill>
            </a:endParaRPr>
          </a:p>
          <a:p>
            <a:pPr algn="just" defTabSz="304815">
              <a:defRPr/>
            </a:pPr>
            <a:r>
              <a:rPr lang="nl-NL" sz="1000" i="1" dirty="0" smtClean="0">
                <a:solidFill>
                  <a:srgbClr val="000000"/>
                </a:solidFill>
              </a:rPr>
              <a:t>J. Org. Chem</a:t>
            </a:r>
            <a:r>
              <a:rPr lang="nl-NL" sz="1000" dirty="0" smtClean="0">
                <a:solidFill>
                  <a:srgbClr val="000000"/>
                </a:solidFill>
              </a:rPr>
              <a:t>. </a:t>
            </a:r>
            <a:r>
              <a:rPr lang="nl-NL" sz="1000" b="1" dirty="0" smtClean="0">
                <a:solidFill>
                  <a:srgbClr val="000000"/>
                </a:solidFill>
              </a:rPr>
              <a:t>2008</a:t>
            </a:r>
            <a:r>
              <a:rPr lang="nl-NL" sz="1000" dirty="0" smtClean="0">
                <a:solidFill>
                  <a:srgbClr val="000000"/>
                </a:solidFill>
              </a:rPr>
              <a:t>, </a:t>
            </a:r>
            <a:r>
              <a:rPr lang="nl-NL" sz="1000" i="1" dirty="0" smtClean="0">
                <a:solidFill>
                  <a:srgbClr val="000000"/>
                </a:solidFill>
              </a:rPr>
              <a:t>73</a:t>
            </a:r>
            <a:r>
              <a:rPr lang="nl-NL" sz="1000" dirty="0" smtClean="0">
                <a:solidFill>
                  <a:srgbClr val="000000"/>
                </a:solidFill>
              </a:rPr>
              <a:t>, </a:t>
            </a:r>
            <a:r>
              <a:rPr lang="en-GB" sz="1000" dirty="0" smtClean="0">
                <a:solidFill>
                  <a:srgbClr val="000000"/>
                </a:solidFill>
              </a:rPr>
              <a:t>5343</a:t>
            </a:r>
            <a:r>
              <a:rPr lang="en-GB" sz="800" dirty="0" smtClean="0">
                <a:solidFill>
                  <a:srgbClr val="000000"/>
                </a:solidFill>
              </a:rPr>
              <a:t>.</a:t>
            </a:r>
            <a:endParaRPr lang="en-GB" sz="800" dirty="0">
              <a:solidFill>
                <a:srgbClr val="000000"/>
              </a:solidFill>
            </a:endParaRPr>
          </a:p>
        </p:txBody>
      </p:sp>
      <p:sp>
        <p:nvSpPr>
          <p:cNvPr id="12" name="Téglalap 31"/>
          <p:cNvSpPr/>
          <p:nvPr/>
        </p:nvSpPr>
        <p:spPr>
          <a:xfrm>
            <a:off x="1028527" y="4577081"/>
            <a:ext cx="2103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</a:rPr>
              <a:t>M. Barry </a:t>
            </a:r>
            <a:r>
              <a:rPr lang="en-GB" sz="1000" i="1" dirty="0">
                <a:solidFill>
                  <a:srgbClr val="000000"/>
                </a:solidFill>
              </a:rPr>
              <a:t>et </a:t>
            </a:r>
            <a:r>
              <a:rPr lang="en-GB" sz="1000" dirty="0">
                <a:solidFill>
                  <a:srgbClr val="000000"/>
                </a:solidFill>
              </a:rPr>
              <a:t>al</a:t>
            </a:r>
            <a:r>
              <a:rPr lang="en-GB" sz="1000" i="1" dirty="0">
                <a:solidFill>
                  <a:srgbClr val="000000"/>
                </a:solidFill>
              </a:rPr>
              <a:t>. </a:t>
            </a:r>
            <a:r>
              <a:rPr lang="nn-NO" sz="1000" i="1" dirty="0">
                <a:solidFill>
                  <a:srgbClr val="000000"/>
                </a:solidFill>
              </a:rPr>
              <a:t>Org.Lett. </a:t>
            </a:r>
            <a:r>
              <a:rPr lang="nn-NO" sz="1000" b="1" dirty="0">
                <a:solidFill>
                  <a:srgbClr val="000000"/>
                </a:solidFill>
              </a:rPr>
              <a:t>2011</a:t>
            </a:r>
            <a:r>
              <a:rPr lang="nn-NO" sz="1000" i="1" dirty="0">
                <a:solidFill>
                  <a:srgbClr val="000000"/>
                </a:solidFill>
              </a:rPr>
              <a:t>,13, 1902 .</a:t>
            </a:r>
            <a:endParaRPr lang="en-GB" sz="1000" i="1" dirty="0">
              <a:solidFill>
                <a:srgbClr val="000000"/>
              </a:solidFill>
            </a:endParaRPr>
          </a:p>
        </p:txBody>
      </p:sp>
      <p:sp>
        <p:nvSpPr>
          <p:cNvPr id="13" name="Ellipszis 12"/>
          <p:cNvSpPr>
            <a:spLocks noChangeArrowheads="1"/>
          </p:cNvSpPr>
          <p:nvPr/>
        </p:nvSpPr>
        <p:spPr bwMode="auto">
          <a:xfrm>
            <a:off x="2319841" y="2557037"/>
            <a:ext cx="2137829" cy="735477"/>
          </a:xfrm>
          <a:prstGeom prst="ellipse">
            <a:avLst/>
          </a:prstGeom>
          <a:solidFill>
            <a:srgbClr val="D4CF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hu-HU" altLang="hu-HU" sz="933" dirty="0" err="1"/>
              <a:t>Enantioselective</a:t>
            </a:r>
            <a:r>
              <a:rPr lang="hu-HU" altLang="hu-HU" sz="933" dirty="0"/>
              <a:t> </a:t>
            </a:r>
            <a:r>
              <a:rPr lang="hu-HU" altLang="hu-HU" sz="933" dirty="0" err="1"/>
              <a:t>addition</a:t>
            </a:r>
            <a:r>
              <a:rPr lang="hu-HU" altLang="hu-HU" sz="933" dirty="0"/>
              <a:t> of </a:t>
            </a:r>
            <a:r>
              <a:rPr lang="hu-HU" altLang="hu-HU" sz="933" dirty="0" err="1"/>
              <a:t>diethylzinc</a:t>
            </a:r>
            <a:r>
              <a:rPr lang="hu-HU" altLang="hu-HU" sz="933" dirty="0"/>
              <a:t> </a:t>
            </a:r>
            <a:r>
              <a:rPr lang="hu-HU" altLang="hu-HU" sz="933" dirty="0" err="1"/>
              <a:t>to</a:t>
            </a:r>
            <a:r>
              <a:rPr lang="hu-HU" altLang="hu-HU" sz="933" dirty="0"/>
              <a:t> </a:t>
            </a:r>
            <a:r>
              <a:rPr lang="hu-HU" altLang="hu-HU" sz="933" dirty="0" err="1"/>
              <a:t>aldehydes</a:t>
            </a:r>
            <a:endParaRPr lang="hu-HU" altLang="hu-HU" sz="933" dirty="0"/>
          </a:p>
        </p:txBody>
      </p:sp>
      <p:cxnSp>
        <p:nvCxnSpPr>
          <p:cNvPr id="14" name="Egyenes összekötő nyíllal 17"/>
          <p:cNvCxnSpPr/>
          <p:nvPr/>
        </p:nvCxnSpPr>
        <p:spPr>
          <a:xfrm flipH="1" flipV="1">
            <a:off x="3894716" y="3452776"/>
            <a:ext cx="285298" cy="2725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Egyenes összekötő nyíllal 19"/>
          <p:cNvCxnSpPr/>
          <p:nvPr/>
        </p:nvCxnSpPr>
        <p:spPr>
          <a:xfrm flipH="1">
            <a:off x="3812268" y="2148347"/>
            <a:ext cx="285298" cy="3551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Egyenes összekötő nyíllal 34"/>
          <p:cNvCxnSpPr/>
          <p:nvPr/>
        </p:nvCxnSpPr>
        <p:spPr>
          <a:xfrm>
            <a:off x="2738434" y="2169004"/>
            <a:ext cx="272524" cy="3138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Egyenes összekötő nyíllal 49"/>
          <p:cNvCxnSpPr/>
          <p:nvPr/>
        </p:nvCxnSpPr>
        <p:spPr>
          <a:xfrm flipV="1">
            <a:off x="2787252" y="3440747"/>
            <a:ext cx="323959" cy="3092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Ellipszis 12"/>
          <p:cNvSpPr>
            <a:spLocks noChangeArrowheads="1"/>
          </p:cNvSpPr>
          <p:nvPr/>
        </p:nvSpPr>
        <p:spPr bwMode="auto">
          <a:xfrm>
            <a:off x="8063764" y="4835999"/>
            <a:ext cx="1592072" cy="533597"/>
          </a:xfrm>
          <a:prstGeom prst="ellipse">
            <a:avLst/>
          </a:prstGeom>
          <a:solidFill>
            <a:srgbClr val="D4CF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sz="933" dirty="0" err="1"/>
              <a:t>A</a:t>
            </a:r>
            <a:r>
              <a:rPr lang="en-GB" sz="933" dirty="0" err="1" smtClean="0"/>
              <a:t>ldol</a:t>
            </a:r>
            <a:r>
              <a:rPr lang="en-GB" sz="933" dirty="0" smtClean="0"/>
              <a:t> </a:t>
            </a:r>
            <a:r>
              <a:rPr lang="en-GB" sz="933" dirty="0"/>
              <a:t>reaction catalysts</a:t>
            </a:r>
            <a:endParaRPr lang="hu-HU" altLang="hu-HU" sz="933" dirty="0"/>
          </a:p>
        </p:txBody>
      </p:sp>
      <p:cxnSp>
        <p:nvCxnSpPr>
          <p:cNvPr id="19" name="Egyenes összekötő nyíllal 21"/>
          <p:cNvCxnSpPr/>
          <p:nvPr/>
        </p:nvCxnSpPr>
        <p:spPr>
          <a:xfrm flipH="1" flipV="1">
            <a:off x="9506835" y="5280533"/>
            <a:ext cx="223338" cy="176381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9"/>
          <p:cNvCxnSpPr/>
          <p:nvPr/>
        </p:nvCxnSpPr>
        <p:spPr>
          <a:xfrm>
            <a:off x="8841572" y="4546764"/>
            <a:ext cx="0" cy="242079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zövegdoboz 17"/>
          <p:cNvSpPr txBox="1">
            <a:spLocks noChangeArrowheads="1"/>
          </p:cNvSpPr>
          <p:nvPr/>
        </p:nvSpPr>
        <p:spPr bwMode="auto">
          <a:xfrm>
            <a:off x="4374616" y="1940320"/>
            <a:ext cx="28115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1000" dirty="0">
                <a:solidFill>
                  <a:srgbClr val="000000"/>
                </a:solidFill>
              </a:rPr>
              <a:t>V. </a:t>
            </a:r>
            <a:r>
              <a:rPr lang="en-US" sz="1000" dirty="0" err="1">
                <a:solidFill>
                  <a:srgbClr val="000000"/>
                </a:solidFill>
              </a:rPr>
              <a:t>Dimitrov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i="1" dirty="0">
                <a:solidFill>
                  <a:srgbClr val="000000"/>
                </a:solidFill>
              </a:rPr>
              <a:t>et</a:t>
            </a:r>
            <a:r>
              <a:rPr lang="en-US" sz="1000" dirty="0">
                <a:solidFill>
                  <a:srgbClr val="000000"/>
                </a:solidFill>
              </a:rPr>
              <a:t> al. </a:t>
            </a:r>
            <a:r>
              <a:rPr lang="en-US" sz="1000" i="1" dirty="0">
                <a:solidFill>
                  <a:srgbClr val="000000"/>
                </a:solidFill>
              </a:rPr>
              <a:t>Tetrahedron Asymmetry </a:t>
            </a:r>
          </a:p>
          <a:p>
            <a:pPr algn="just">
              <a:defRPr/>
            </a:pPr>
            <a:r>
              <a:rPr lang="en-US" sz="1000" b="1" dirty="0">
                <a:solidFill>
                  <a:srgbClr val="000000"/>
                </a:solidFill>
              </a:rPr>
              <a:t>2001</a:t>
            </a:r>
            <a:r>
              <a:rPr lang="en-US" sz="1000" dirty="0">
                <a:solidFill>
                  <a:srgbClr val="000000"/>
                </a:solidFill>
              </a:rPr>
              <a:t>, </a:t>
            </a:r>
            <a:r>
              <a:rPr lang="en-US" sz="1000" i="1" dirty="0">
                <a:solidFill>
                  <a:srgbClr val="000000"/>
                </a:solidFill>
              </a:rPr>
              <a:t>12,</a:t>
            </a:r>
            <a:r>
              <a:rPr lang="en-US" sz="1000" dirty="0">
                <a:solidFill>
                  <a:srgbClr val="000000"/>
                </a:solidFill>
              </a:rPr>
              <a:t> 1325.</a:t>
            </a:r>
            <a:endParaRPr lang="hu-HU" altLang="hu-HU" sz="1000" dirty="0">
              <a:solidFill>
                <a:srgbClr val="00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306582" y="3220814"/>
            <a:ext cx="1819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 err="1">
                <a:latin typeface="Arial" panose="020B0604020202020204" pitchFamily="34" charset="0"/>
              </a:rPr>
              <a:t>Ephedrine</a:t>
            </a:r>
            <a:endParaRPr lang="fr-FR" sz="1000" dirty="0">
              <a:latin typeface="Arial" panose="020B0604020202020204" pitchFamily="34" charset="0"/>
            </a:endParaRPr>
          </a:p>
          <a:p>
            <a:r>
              <a:rPr lang="fr-FR" sz="1000" b="1" dirty="0" smtClean="0">
                <a:latin typeface="Arial" panose="020B0604020202020204" pitchFamily="34" charset="0"/>
              </a:rPr>
              <a:t>( </a:t>
            </a:r>
            <a:r>
              <a:rPr lang="fr-FR" sz="1000" b="1" dirty="0" err="1" smtClean="0">
                <a:latin typeface="Arial" panose="020B0604020202020204" pitchFamily="34" charset="0"/>
              </a:rPr>
              <a:t>Sympathomimetic</a:t>
            </a:r>
            <a:r>
              <a:rPr lang="fr-FR" sz="1000" b="1" dirty="0" smtClean="0">
                <a:latin typeface="Arial" panose="020B0604020202020204" pitchFamily="34" charset="0"/>
              </a:rPr>
              <a:t> </a:t>
            </a:r>
            <a:r>
              <a:rPr lang="fr-FR" sz="1000" b="1" dirty="0">
                <a:latin typeface="Arial" panose="020B0604020202020204" pitchFamily="34" charset="0"/>
              </a:rPr>
              <a:t>agent )</a:t>
            </a:r>
          </a:p>
        </p:txBody>
      </p:sp>
      <p:sp>
        <p:nvSpPr>
          <p:cNvPr id="25" name="Szövegdoboz 52"/>
          <p:cNvSpPr txBox="1"/>
          <p:nvPr/>
        </p:nvSpPr>
        <p:spPr>
          <a:xfrm>
            <a:off x="10486722" y="4479517"/>
            <a:ext cx="1107996" cy="6975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  </a:t>
            </a:r>
            <a:r>
              <a:rPr lang="fr-FR" sz="1000" dirty="0" err="1">
                <a:latin typeface="Arial" panose="020B0604020202020204" pitchFamily="34" charset="0"/>
              </a:rPr>
              <a:t>Propranolol</a:t>
            </a:r>
            <a:endParaRPr lang="fr-FR" sz="1000" dirty="0">
              <a:latin typeface="Arial" panose="020B0604020202020204" pitchFamily="34" charset="0"/>
            </a:endParaRPr>
          </a:p>
          <a:p>
            <a:r>
              <a:rPr lang="fr-FR" sz="1000" b="1" dirty="0">
                <a:latin typeface="Arial" panose="020B0604020202020204" pitchFamily="34" charset="0"/>
              </a:rPr>
              <a:t>( Beta </a:t>
            </a:r>
            <a:r>
              <a:rPr lang="fr-FR" sz="1000" b="1" dirty="0" err="1">
                <a:latin typeface="Arial" panose="020B0604020202020204" pitchFamily="34" charset="0"/>
              </a:rPr>
              <a:t>blocker</a:t>
            </a:r>
            <a:r>
              <a:rPr lang="fr-FR" sz="1000" b="1" dirty="0">
                <a:latin typeface="Arial" panose="020B0604020202020204" pitchFamily="34" charset="0"/>
              </a:rPr>
              <a:t> )</a:t>
            </a:r>
            <a:endParaRPr lang="en-GB" sz="1000" b="1" dirty="0">
              <a:latin typeface="Arial" panose="020B0604020202020204" pitchFamily="34" charset="0"/>
            </a:endParaRPr>
          </a:p>
          <a:p>
            <a:endParaRPr lang="fr-FR" sz="1000" b="1" dirty="0" smtClean="0"/>
          </a:p>
          <a:p>
            <a:endParaRPr lang="en-GB" sz="933" dirty="0">
              <a:latin typeface="Arial" panose="020B0604020202020204" pitchFamily="34" charset="0"/>
            </a:endParaRPr>
          </a:p>
        </p:txBody>
      </p:sp>
      <p:graphicFrame>
        <p:nvGraphicFramePr>
          <p:cNvPr id="28" name="Objektum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734122"/>
              </p:ext>
            </p:extLst>
          </p:nvPr>
        </p:nvGraphicFramePr>
        <p:xfrm>
          <a:off x="7523579" y="117028"/>
          <a:ext cx="163512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4" name="CS ChemDraw Drawing" r:id="rId4" imgW="1648445" imgH="804130" progId="ChemDraw.Document.6.0">
                  <p:embed/>
                </p:oleObj>
              </mc:Choice>
              <mc:Fallback>
                <p:oleObj name="CS ChemDraw Drawing" r:id="rId4" imgW="1648445" imgH="80413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23579" y="117028"/>
                        <a:ext cx="1635125" cy="798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ktum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557539"/>
              </p:ext>
            </p:extLst>
          </p:nvPr>
        </p:nvGraphicFramePr>
        <p:xfrm>
          <a:off x="6777454" y="2088703"/>
          <a:ext cx="65405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5" name="CS ChemDraw Drawing" r:id="rId6" imgW="659378" imgH="965968" progId="ChemDraw.Document.6.0">
                  <p:embed/>
                </p:oleObj>
              </mc:Choice>
              <mc:Fallback>
                <p:oleObj name="CS ChemDraw Drawing" r:id="rId6" imgW="659378" imgH="96596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77454" y="2088703"/>
                        <a:ext cx="654050" cy="957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ZoneTexte 38"/>
          <p:cNvSpPr txBox="1"/>
          <p:nvPr/>
        </p:nvSpPr>
        <p:spPr>
          <a:xfrm>
            <a:off x="7899761" y="3182948"/>
            <a:ext cx="2536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33" dirty="0" smtClean="0">
                <a:latin typeface="Arial" panose="020B0604020202020204" pitchFamily="34" charset="0"/>
              </a:rPr>
              <a:t>             </a:t>
            </a:r>
            <a:r>
              <a:rPr lang="fr-FR" sz="1000" dirty="0" err="1">
                <a:latin typeface="Arial" panose="020B0604020202020204" pitchFamily="34" charset="0"/>
              </a:rPr>
              <a:t>Hydroxychloroquine</a:t>
            </a:r>
            <a:endParaRPr lang="fr-FR" sz="1000" dirty="0">
              <a:latin typeface="Arial" panose="020B0604020202020204" pitchFamily="34" charset="0"/>
            </a:endParaRPr>
          </a:p>
          <a:p>
            <a:r>
              <a:rPr lang="fr-FR" sz="1000" b="1" dirty="0">
                <a:latin typeface="Arial" panose="020B0604020202020204" pitchFamily="34" charset="0"/>
              </a:rPr>
              <a:t>        ( </a:t>
            </a:r>
            <a:r>
              <a:rPr lang="fr-FR" sz="1000" b="1" dirty="0" err="1">
                <a:latin typeface="Arial" panose="020B0604020202020204" pitchFamily="34" charset="0"/>
              </a:rPr>
              <a:t>Treatement</a:t>
            </a:r>
            <a:r>
              <a:rPr lang="fr-FR" sz="1000" b="1" dirty="0">
                <a:latin typeface="Arial" panose="020B0604020202020204" pitchFamily="34" charset="0"/>
              </a:rPr>
              <a:t> of  Coronavirus </a:t>
            </a:r>
            <a:r>
              <a:rPr lang="fr-FR" sz="933" b="1" dirty="0" smtClean="0">
                <a:latin typeface="Arial" panose="020B0604020202020204" pitchFamily="34" charset="0"/>
              </a:rPr>
              <a:t>)</a:t>
            </a:r>
            <a:endParaRPr lang="fr-FR" sz="933" b="1" dirty="0">
              <a:latin typeface="Arial" panose="020B0604020202020204" pitchFamily="34" charset="0"/>
            </a:endParaRPr>
          </a:p>
        </p:txBody>
      </p:sp>
      <p:graphicFrame>
        <p:nvGraphicFramePr>
          <p:cNvPr id="43" name="Obje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122339"/>
              </p:ext>
            </p:extLst>
          </p:nvPr>
        </p:nvGraphicFramePr>
        <p:xfrm>
          <a:off x="7888704" y="1861691"/>
          <a:ext cx="203517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6" name="CS ChemDraw Drawing" r:id="rId8" imgW="2035487" imgH="1008594" progId="ChemDraw.Document.6.0">
                  <p:embed/>
                </p:oleObj>
              </mc:Choice>
              <mc:Fallback>
                <p:oleObj name="CS ChemDraw Drawing" r:id="rId8" imgW="2035487" imgH="100859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888704" y="1861691"/>
                        <a:ext cx="2035175" cy="1008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893381" y="110130"/>
            <a:ext cx="28243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>
                <a:solidFill>
                  <a:schemeClr val="tx2"/>
                </a:solidFill>
              </a:rPr>
              <a:t>INTRODUCTION</a:t>
            </a:r>
            <a:endParaRPr kumimoji="1" lang="ja-JP" altLang="en-US" sz="3200" i="1" dirty="0">
              <a:solidFill>
                <a:schemeClr val="tx2"/>
              </a:solidFill>
            </a:endParaRPr>
          </a:p>
          <a:p>
            <a:endParaRPr lang="fr-FR" sz="3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850249"/>
              </p:ext>
            </p:extLst>
          </p:nvPr>
        </p:nvGraphicFramePr>
        <p:xfrm>
          <a:off x="6302792" y="3747641"/>
          <a:ext cx="1452562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7" name="CS ChemDraw Drawing" r:id="rId10" imgW="1451858" imgH="656381" progId="ChemDraw.Document.6.0">
                  <p:embed/>
                </p:oleObj>
              </mc:Choice>
              <mc:Fallback>
                <p:oleObj name="CS ChemDraw Drawing" r:id="rId10" imgW="1451858" imgH="65638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302792" y="3747641"/>
                        <a:ext cx="1452562" cy="655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430608"/>
              </p:ext>
            </p:extLst>
          </p:nvPr>
        </p:nvGraphicFramePr>
        <p:xfrm>
          <a:off x="10468392" y="3512691"/>
          <a:ext cx="1474787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8" name="CS ChemDraw Drawing" r:id="rId12" imgW="1474943" imgH="869877" progId="ChemDraw.Document.6.0">
                  <p:embed/>
                </p:oleObj>
              </mc:Choice>
              <mc:Fallback>
                <p:oleObj name="CS ChemDraw Drawing" r:id="rId12" imgW="1474943" imgH="86987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468392" y="3512691"/>
                        <a:ext cx="1474787" cy="86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Szövegdoboz 40"/>
          <p:cNvSpPr txBox="1"/>
          <p:nvPr/>
        </p:nvSpPr>
        <p:spPr>
          <a:xfrm>
            <a:off x="10266466" y="2933006"/>
            <a:ext cx="1827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00" dirty="0">
                <a:latin typeface="Arial" panose="020B0604020202020204" pitchFamily="34" charset="0"/>
              </a:rPr>
              <a:t>(+)-</a:t>
            </a:r>
            <a:r>
              <a:rPr lang="fr-FR" sz="1000" dirty="0" err="1">
                <a:latin typeface="Arial" panose="020B0604020202020204" pitchFamily="34" charset="0"/>
              </a:rPr>
              <a:t>tembamide</a:t>
            </a:r>
            <a:endParaRPr lang="fr-FR" sz="1000" dirty="0">
              <a:latin typeface="Arial" panose="020B0604020202020204" pitchFamily="34" charset="0"/>
            </a:endParaRPr>
          </a:p>
          <a:p>
            <a:r>
              <a:rPr lang="fr-FR" sz="1000" b="1" dirty="0">
                <a:latin typeface="Arial" panose="020B0604020202020204" pitchFamily="34" charset="0"/>
              </a:rPr>
              <a:t>( Antiviral </a:t>
            </a:r>
            <a:r>
              <a:rPr lang="fr-FR" sz="1000" b="1" dirty="0" err="1">
                <a:latin typeface="Arial" panose="020B0604020202020204" pitchFamily="34" charset="0"/>
              </a:rPr>
              <a:t>natural</a:t>
            </a:r>
            <a:r>
              <a:rPr lang="fr-FR" sz="1000" b="1" dirty="0">
                <a:latin typeface="Arial" panose="020B0604020202020204" pitchFamily="34" charset="0"/>
              </a:rPr>
              <a:t> </a:t>
            </a:r>
            <a:r>
              <a:rPr lang="fr-FR" sz="1000" b="1" dirty="0" err="1">
                <a:latin typeface="Arial" panose="020B0604020202020204" pitchFamily="34" charset="0"/>
              </a:rPr>
              <a:t>product</a:t>
            </a:r>
            <a:r>
              <a:rPr lang="fr-FR" sz="1000" b="1" dirty="0">
                <a:latin typeface="Arial" panose="020B0604020202020204" pitchFamily="34" charset="0"/>
              </a:rPr>
              <a:t> )</a:t>
            </a:r>
            <a:endParaRPr lang="en-GB" sz="1000" b="1" dirty="0">
              <a:latin typeface="Arial" panose="020B0604020202020204" pitchFamily="34" charset="0"/>
            </a:endParaRPr>
          </a:p>
        </p:txBody>
      </p:sp>
      <p:sp>
        <p:nvSpPr>
          <p:cNvPr id="45" name="Szövegdoboz 36"/>
          <p:cNvSpPr txBox="1"/>
          <p:nvPr/>
        </p:nvSpPr>
        <p:spPr>
          <a:xfrm>
            <a:off x="9900099" y="1164106"/>
            <a:ext cx="1999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</a:rPr>
              <a:t> </a:t>
            </a:r>
            <a:r>
              <a:rPr lang="fr-FR" sz="1000" dirty="0" err="1">
                <a:latin typeface="Arial" panose="020B0604020202020204" pitchFamily="34" charset="0"/>
              </a:rPr>
              <a:t>Thiamphenicol</a:t>
            </a:r>
            <a:endParaRPr lang="fr-FR" sz="1000" dirty="0">
              <a:latin typeface="Arial" panose="020B0604020202020204" pitchFamily="34" charset="0"/>
            </a:endParaRPr>
          </a:p>
          <a:p>
            <a:pPr algn="ctr"/>
            <a:r>
              <a:rPr lang="fr-FR" sz="1000" b="1" dirty="0">
                <a:latin typeface="Arial" panose="020B0604020202020204" pitchFamily="34" charset="0"/>
              </a:rPr>
              <a:t> ( </a:t>
            </a:r>
            <a:r>
              <a:rPr lang="fr-FR" sz="1000" b="1" dirty="0" err="1" smtClean="0">
                <a:latin typeface="Arial" panose="020B0604020202020204" pitchFamily="34" charset="0"/>
              </a:rPr>
              <a:t>Antibiotic</a:t>
            </a:r>
            <a:r>
              <a:rPr lang="fr-FR" sz="1000" b="1" dirty="0" smtClean="0">
                <a:latin typeface="Arial" panose="020B0604020202020204" pitchFamily="34" charset="0"/>
              </a:rPr>
              <a:t> )</a:t>
            </a:r>
            <a:endParaRPr lang="en-GB" sz="1000" b="1" dirty="0">
              <a:latin typeface="Arial" panose="020B0604020202020204" pitchFamily="34" charset="0"/>
            </a:endParaRPr>
          </a:p>
        </p:txBody>
      </p:sp>
      <p:graphicFrame>
        <p:nvGraphicFramePr>
          <p:cNvPr id="46" name="Objektum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479106"/>
              </p:ext>
            </p:extLst>
          </p:nvPr>
        </p:nvGraphicFramePr>
        <p:xfrm>
          <a:off x="10033417" y="148778"/>
          <a:ext cx="169227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9" name="CS ChemDraw Drawing" r:id="rId14" imgW="1727801" imgH="828695" progId="ChemDraw.Document.6.0">
                  <p:embed/>
                </p:oleObj>
              </mc:Choice>
              <mc:Fallback>
                <p:oleObj name="CS ChemDraw Drawing" r:id="rId14" imgW="1727801" imgH="82869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0033417" y="148778"/>
                        <a:ext cx="1692275" cy="811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509536"/>
              </p:ext>
            </p:extLst>
          </p:nvPr>
        </p:nvGraphicFramePr>
        <p:xfrm>
          <a:off x="4797838" y="1178238"/>
          <a:ext cx="1042988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0" name="CS ChemDraw Drawing" r:id="rId16" imgW="927746" imgH="595331" progId="ChemDraw.Document.6.0">
                  <p:embed/>
                </p:oleObj>
              </mc:Choice>
              <mc:Fallback>
                <p:oleObj name="CS ChemDraw Drawing" r:id="rId16" imgW="927746" imgH="59533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797838" y="1178238"/>
                        <a:ext cx="1042988" cy="668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203918"/>
              </p:ext>
            </p:extLst>
          </p:nvPr>
        </p:nvGraphicFramePr>
        <p:xfrm>
          <a:off x="1898382" y="920700"/>
          <a:ext cx="1120717" cy="1107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1" name="CS ChemDraw Drawing" r:id="rId18" imgW="976442" imgH="965968" progId="ChemDraw.Document.6.0">
                  <p:embed/>
                </p:oleObj>
              </mc:Choice>
              <mc:Fallback>
                <p:oleObj name="CS ChemDraw Drawing" r:id="rId18" imgW="976442" imgH="96596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898382" y="920700"/>
                        <a:ext cx="1120717" cy="1107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ktum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304617"/>
              </p:ext>
            </p:extLst>
          </p:nvPr>
        </p:nvGraphicFramePr>
        <p:xfrm>
          <a:off x="923605" y="3314893"/>
          <a:ext cx="1470002" cy="1287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2" name="CS ChemDraw Drawing" r:id="rId20" imgW="1304328" imgH="1142616" progId="ChemDraw.Document.6.0">
                  <p:embed/>
                </p:oleObj>
              </mc:Choice>
              <mc:Fallback>
                <p:oleObj name="CS ChemDraw Drawing" r:id="rId20" imgW="1304328" imgH="114261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923605" y="3314893"/>
                        <a:ext cx="1470002" cy="1287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ktum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034130"/>
              </p:ext>
            </p:extLst>
          </p:nvPr>
        </p:nvGraphicFramePr>
        <p:xfrm>
          <a:off x="4457670" y="3700809"/>
          <a:ext cx="9906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3" name="CS ChemDraw Drawing" r:id="rId22" imgW="903218" imgH="682391" progId="ChemDraw.Document.6.0">
                  <p:embed/>
                </p:oleObj>
              </mc:Choice>
              <mc:Fallback>
                <p:oleObj name="CS ChemDraw Drawing" r:id="rId22" imgW="903218" imgH="68239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457670" y="3700809"/>
                        <a:ext cx="990600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ktum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922981"/>
              </p:ext>
            </p:extLst>
          </p:nvPr>
        </p:nvGraphicFramePr>
        <p:xfrm>
          <a:off x="8406229" y="3993703"/>
          <a:ext cx="966788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4" name="CS ChemDraw Drawing" r:id="rId24" imgW="967424" imgH="624230" progId="ChemDraw.Document.6.0">
                  <p:embed/>
                </p:oleObj>
              </mc:Choice>
              <mc:Fallback>
                <p:oleObj name="CS ChemDraw Drawing" r:id="rId24" imgW="967424" imgH="62423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8406229" y="3993703"/>
                        <a:ext cx="966788" cy="62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ktum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173748"/>
              </p:ext>
            </p:extLst>
          </p:nvPr>
        </p:nvGraphicFramePr>
        <p:xfrm>
          <a:off x="6718717" y="5174803"/>
          <a:ext cx="121285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5" name="CS ChemDraw Drawing" r:id="rId26" imgW="1212707" imgH="920451" progId="ChemDraw.Document.6.0">
                  <p:embed/>
                </p:oleObj>
              </mc:Choice>
              <mc:Fallback>
                <p:oleObj name="CS ChemDraw Drawing" r:id="rId26" imgW="1212707" imgH="92045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718717" y="5174803"/>
                        <a:ext cx="1212850" cy="92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ktum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37573"/>
              </p:ext>
            </p:extLst>
          </p:nvPr>
        </p:nvGraphicFramePr>
        <p:xfrm>
          <a:off x="9833314" y="5456914"/>
          <a:ext cx="966787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6" name="CS ChemDraw Drawing" r:id="rId28" imgW="967424" imgH="624230" progId="ChemDraw.Document.6.0">
                  <p:embed/>
                </p:oleObj>
              </mc:Choice>
              <mc:Fallback>
                <p:oleObj name="CS ChemDraw Drawing" r:id="rId28" imgW="967424" imgH="62423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9833314" y="5456914"/>
                        <a:ext cx="966787" cy="623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Egyenes összekötő nyíllal 48"/>
          <p:cNvCxnSpPr>
            <a:endCxn id="18" idx="3"/>
          </p:cNvCxnSpPr>
          <p:nvPr/>
        </p:nvCxnSpPr>
        <p:spPr>
          <a:xfrm flipV="1">
            <a:off x="8063764" y="5291453"/>
            <a:ext cx="233154" cy="165461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455629"/>
              </p:ext>
            </p:extLst>
          </p:nvPr>
        </p:nvGraphicFramePr>
        <p:xfrm>
          <a:off x="10139779" y="2011520"/>
          <a:ext cx="18542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7" name="CS ChemDraw Drawing" r:id="rId30" imgW="1854410" imgH="734049" progId="ChemDraw.Document.6.0">
                  <p:embed/>
                </p:oleObj>
              </mc:Choice>
              <mc:Fallback>
                <p:oleObj name="CS ChemDraw Drawing" r:id="rId30" imgW="1854410" imgH="73404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0139779" y="2011520"/>
                        <a:ext cx="1854200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ZoneTexte 43"/>
          <p:cNvSpPr txBox="1"/>
          <p:nvPr/>
        </p:nvSpPr>
        <p:spPr>
          <a:xfrm>
            <a:off x="11737075" y="64708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295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142978"/>
              </p:ext>
            </p:extLst>
          </p:nvPr>
        </p:nvGraphicFramePr>
        <p:xfrm>
          <a:off x="2135424" y="3635890"/>
          <a:ext cx="9936302" cy="1634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6" name="CS ChemDraw Drawing" r:id="rId4" imgW="7046471" imgH="1159233" progId="ChemDraw.Document.6.0">
                  <p:embed/>
                </p:oleObj>
              </mc:Choice>
              <mc:Fallback>
                <p:oleObj name="CS ChemDraw Drawing" r:id="rId4" imgW="7046471" imgH="115923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35424" y="3635890"/>
                        <a:ext cx="9936302" cy="16340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églalap 7"/>
          <p:cNvSpPr/>
          <p:nvPr/>
        </p:nvSpPr>
        <p:spPr>
          <a:xfrm>
            <a:off x="1693662" y="2219392"/>
            <a:ext cx="3520672" cy="42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(+)-</a:t>
            </a:r>
            <a:r>
              <a:rPr lang="en-US" sz="1067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Isopulegol</a:t>
            </a:r>
            <a:endParaRPr lang="en-US" sz="106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synthetically from </a:t>
            </a:r>
            <a:r>
              <a:rPr lang="en-US" sz="10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citronellal</a:t>
            </a:r>
            <a:endParaRPr lang="en-US" sz="10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2652716" y="2811047"/>
            <a:ext cx="4046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ml </a:t>
            </a:r>
            <a:r>
              <a:rPr lang="en-GB" sz="1100" dirty="0" smtClean="0"/>
              <a:t>≈ </a:t>
            </a:r>
            <a:r>
              <a:rPr lang="fr-FR" sz="10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fr-FR" sz="10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GB" sz="10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€ </a:t>
            </a:r>
            <a:r>
              <a:rPr lang="hu-HU" sz="10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(Merck </a:t>
            </a:r>
            <a:r>
              <a:rPr lang="fr-FR" sz="10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hu-HU" sz="10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hu-HU" sz="10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églalap 9"/>
          <p:cNvSpPr/>
          <p:nvPr/>
        </p:nvSpPr>
        <p:spPr>
          <a:xfrm>
            <a:off x="6423117" y="2314828"/>
            <a:ext cx="1521570" cy="25654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hu-HU" sz="10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(-)-</a:t>
            </a:r>
            <a:r>
              <a:rPr lang="hu-HU" sz="1067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Isopulegol</a:t>
            </a:r>
            <a:r>
              <a:rPr lang="hu-HU" sz="10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(natural)</a:t>
            </a:r>
            <a:endParaRPr lang="hu-HU" sz="1067" b="1" dirty="0"/>
          </a:p>
        </p:txBody>
      </p:sp>
      <p:sp>
        <p:nvSpPr>
          <p:cNvPr id="18" name="Szövegdoboz 8"/>
          <p:cNvSpPr txBox="1"/>
          <p:nvPr/>
        </p:nvSpPr>
        <p:spPr>
          <a:xfrm>
            <a:off x="6374272" y="2811047"/>
            <a:ext cx="2359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kg </a:t>
            </a:r>
            <a:r>
              <a:rPr lang="en-GB" sz="1100" dirty="0"/>
              <a:t>≈ </a:t>
            </a:r>
            <a:r>
              <a:rPr lang="fr-FR" sz="10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GB" sz="10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€ </a:t>
            </a:r>
            <a:r>
              <a:rPr lang="hu-HU" sz="10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10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Merck </a:t>
            </a:r>
            <a:r>
              <a:rPr lang="fr-FR" sz="10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hu-HU" sz="10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hu-HU" sz="10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ZoneTexte 1"/>
          <p:cNvSpPr txBox="1"/>
          <p:nvPr/>
        </p:nvSpPr>
        <p:spPr>
          <a:xfrm>
            <a:off x="998287" y="32618"/>
            <a:ext cx="13955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fr-FR" altLang="ja-JP" sz="3200" i="1" dirty="0" err="1" smtClean="0">
                <a:solidFill>
                  <a:schemeClr val="tx2"/>
                </a:solidFill>
              </a:rPr>
              <a:t>Aim</a:t>
            </a:r>
            <a:r>
              <a:rPr kumimoji="1" lang="fr-FR" altLang="ja-JP" sz="3200" i="1" dirty="0" smtClean="0">
                <a:solidFill>
                  <a:schemeClr val="tx2"/>
                </a:solidFill>
              </a:rPr>
              <a:t> </a:t>
            </a:r>
            <a:endParaRPr kumimoji="1" lang="ja-JP" altLang="en-US" sz="3200" i="1" dirty="0">
              <a:solidFill>
                <a:schemeClr val="tx2"/>
              </a:solidFill>
            </a:endParaRPr>
          </a:p>
          <a:p>
            <a:endParaRPr lang="fr-FR" sz="3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Kép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99" y="3717032"/>
            <a:ext cx="1632733" cy="1164684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11737075" y="64708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2</a:t>
            </a:r>
            <a:endParaRPr lang="fr-FR" b="1" dirty="0"/>
          </a:p>
        </p:txBody>
      </p:sp>
      <p:pic>
        <p:nvPicPr>
          <p:cNvPr id="23573" name="Picture 21" descr="Csombormenta (Mentha pulegium) | Körinf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302" y="476672"/>
            <a:ext cx="1978054" cy="2125481"/>
          </a:xfrm>
          <a:prstGeom prst="rect">
            <a:avLst/>
          </a:prstGeom>
          <a:noFill/>
          <a:ln w="28575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zövegdoboz 3">
            <a:extLst>
              <a:ext uri="{FF2B5EF4-FFF2-40B4-BE49-F238E27FC236}">
                <a16:creationId xmlns="" xmlns:a16="http://schemas.microsoft.com/office/drawing/2014/main" id="{695E1991-FB03-4F6C-82DC-BB1F73323878}"/>
              </a:ext>
            </a:extLst>
          </p:cNvPr>
          <p:cNvSpPr txBox="1"/>
          <p:nvPr/>
        </p:nvSpPr>
        <p:spPr>
          <a:xfrm>
            <a:off x="9336360" y="2716000"/>
            <a:ext cx="3174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Mentha </a:t>
            </a:r>
            <a:r>
              <a:rPr lang="hu-H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pulegium</a:t>
            </a:r>
            <a:r>
              <a:rPr lang="hu-H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Objektum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74254"/>
              </p:ext>
            </p:extLst>
          </p:nvPr>
        </p:nvGraphicFramePr>
        <p:xfrm>
          <a:off x="3033113" y="601163"/>
          <a:ext cx="1133755" cy="1500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7" name="CS ChemDraw Drawing" r:id="rId8" imgW="668756" imgH="883604" progId="ChemDraw.Document.6.0">
                  <p:embed/>
                </p:oleObj>
              </mc:Choice>
              <mc:Fallback>
                <p:oleObj name="CS ChemDraw Drawing" r:id="rId8" imgW="668756" imgH="88360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33113" y="601163"/>
                        <a:ext cx="1133755" cy="15000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ktum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486846"/>
              </p:ext>
            </p:extLst>
          </p:nvPr>
        </p:nvGraphicFramePr>
        <p:xfrm>
          <a:off x="6798350" y="684065"/>
          <a:ext cx="1146337" cy="1513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8" name="CS ChemDraw Drawing" r:id="rId10" imgW="668756" imgH="883243" progId="ChemDraw.Document.6.0">
                  <p:embed/>
                </p:oleObj>
              </mc:Choice>
              <mc:Fallback>
                <p:oleObj name="CS ChemDraw Drawing" r:id="rId10" imgW="668756" imgH="88324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798350" y="684065"/>
                        <a:ext cx="1146337" cy="1513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258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1"/>
          <p:cNvSpPr txBox="1">
            <a:spLocks/>
          </p:cNvSpPr>
          <p:nvPr/>
        </p:nvSpPr>
        <p:spPr>
          <a:xfrm>
            <a:off x="964042" y="260648"/>
            <a:ext cx="9566378" cy="802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33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Synthesis </a:t>
            </a:r>
            <a:r>
              <a:rPr lang="en-US" sz="2133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133" dirty="0" err="1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exo</a:t>
            </a:r>
            <a:r>
              <a:rPr lang="en-US" sz="2133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-methylene-substituted </a:t>
            </a:r>
            <a:r>
              <a:rPr lang="en-US" sz="2133" dirty="0" err="1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perhydrobenzofu</a:t>
            </a:r>
            <a:r>
              <a:rPr lang="en-US" sz="2133" dirty="0" err="1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rane</a:t>
            </a:r>
            <a:r>
              <a:rPr lang="en-US" sz="2133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derivative :</a:t>
            </a:r>
            <a:r>
              <a:rPr lang="en-GB" sz="2667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667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ja-JP" altLang="en-US" sz="2667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2"/>
          <p:cNvSpPr txBox="1"/>
          <p:nvPr/>
        </p:nvSpPr>
        <p:spPr>
          <a:xfrm>
            <a:off x="205876" y="6165304"/>
            <a:ext cx="5541355" cy="82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dirty="0">
                <a:solidFill>
                  <a:schemeClr val="bg1"/>
                </a:solidFill>
              </a:rPr>
              <a:t>W. Engel </a:t>
            </a:r>
            <a:r>
              <a:rPr lang="en-US" sz="800" i="1" dirty="0">
                <a:solidFill>
                  <a:schemeClr val="bg1"/>
                </a:solidFill>
              </a:rPr>
              <a:t>et</a:t>
            </a:r>
            <a:r>
              <a:rPr lang="en-US" sz="800" dirty="0">
                <a:solidFill>
                  <a:schemeClr val="bg1"/>
                </a:solidFill>
              </a:rPr>
              <a:t> al </a:t>
            </a:r>
            <a:r>
              <a:rPr lang="en-US" sz="800" i="1" dirty="0">
                <a:solidFill>
                  <a:schemeClr val="bg1"/>
                </a:solidFill>
              </a:rPr>
              <a:t>Food Chem. </a:t>
            </a:r>
            <a:r>
              <a:rPr lang="en-US" sz="800" b="1" dirty="0">
                <a:solidFill>
                  <a:schemeClr val="bg1"/>
                </a:solidFill>
              </a:rPr>
              <a:t>2003</a:t>
            </a:r>
            <a:r>
              <a:rPr lang="en-US" sz="800" i="1" dirty="0">
                <a:solidFill>
                  <a:schemeClr val="bg1"/>
                </a:solidFill>
              </a:rPr>
              <a:t>, 51</a:t>
            </a:r>
            <a:r>
              <a:rPr lang="en-US" sz="800" dirty="0">
                <a:solidFill>
                  <a:schemeClr val="bg1"/>
                </a:solidFill>
              </a:rPr>
              <a:t>, 6589.</a:t>
            </a:r>
          </a:p>
          <a:p>
            <a:pPr>
              <a:lnSpc>
                <a:spcPct val="150000"/>
              </a:lnSpc>
            </a:pPr>
            <a:r>
              <a:rPr lang="en-US" sz="800" dirty="0">
                <a:solidFill>
                  <a:schemeClr val="bg1"/>
                </a:solidFill>
              </a:rPr>
              <a:t>D. Friedrich </a:t>
            </a:r>
            <a:r>
              <a:rPr lang="en-US" sz="800" i="1" dirty="0">
                <a:solidFill>
                  <a:schemeClr val="bg1"/>
                </a:solidFill>
              </a:rPr>
              <a:t>et</a:t>
            </a:r>
            <a:r>
              <a:rPr lang="en-US" sz="800" dirty="0">
                <a:solidFill>
                  <a:schemeClr val="bg1"/>
                </a:solidFill>
              </a:rPr>
              <a:t> al </a:t>
            </a:r>
            <a:r>
              <a:rPr lang="en-US" sz="800" i="1" dirty="0">
                <a:solidFill>
                  <a:schemeClr val="bg1"/>
                </a:solidFill>
              </a:rPr>
              <a:t>Tetrahedron. </a:t>
            </a:r>
            <a:r>
              <a:rPr lang="en-US" sz="800" b="1" dirty="0">
                <a:solidFill>
                  <a:schemeClr val="bg1"/>
                </a:solidFill>
              </a:rPr>
              <a:t>1988</a:t>
            </a:r>
            <a:r>
              <a:rPr lang="en-US" sz="800" i="1" dirty="0">
                <a:solidFill>
                  <a:schemeClr val="bg1"/>
                </a:solidFill>
              </a:rPr>
              <a:t>, 44,</a:t>
            </a:r>
            <a:r>
              <a:rPr lang="en-US" sz="800" dirty="0">
                <a:solidFill>
                  <a:schemeClr val="bg1"/>
                </a:solidFill>
              </a:rPr>
              <a:t> 1369.</a:t>
            </a:r>
          </a:p>
          <a:p>
            <a:pPr>
              <a:lnSpc>
                <a:spcPct val="150000"/>
              </a:lnSpc>
            </a:pPr>
            <a:r>
              <a:rPr lang="en-US" sz="800" dirty="0">
                <a:solidFill>
                  <a:schemeClr val="bg1"/>
                </a:solidFill>
              </a:rPr>
              <a:t>T. </a:t>
            </a:r>
            <a:r>
              <a:rPr lang="en-US" sz="800" dirty="0" err="1">
                <a:solidFill>
                  <a:schemeClr val="bg1"/>
                </a:solidFill>
              </a:rPr>
              <a:t>Brocksom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i="1" dirty="0">
                <a:solidFill>
                  <a:schemeClr val="bg1"/>
                </a:solidFill>
              </a:rPr>
              <a:t>et</a:t>
            </a:r>
            <a:r>
              <a:rPr lang="en-US" sz="800" dirty="0">
                <a:solidFill>
                  <a:schemeClr val="bg1"/>
                </a:solidFill>
              </a:rPr>
              <a:t> al </a:t>
            </a:r>
            <a:r>
              <a:rPr lang="en-US" sz="800" i="1" dirty="0">
                <a:solidFill>
                  <a:schemeClr val="bg1"/>
                </a:solidFill>
              </a:rPr>
              <a:t>Synth. </a:t>
            </a:r>
            <a:r>
              <a:rPr lang="en-US" sz="800" i="1" dirty="0" err="1">
                <a:solidFill>
                  <a:schemeClr val="bg1"/>
                </a:solidFill>
              </a:rPr>
              <a:t>Commun</a:t>
            </a:r>
            <a:r>
              <a:rPr lang="en-US" sz="800" i="1" dirty="0">
                <a:solidFill>
                  <a:schemeClr val="bg1"/>
                </a:solidFill>
              </a:rPr>
              <a:t>. </a:t>
            </a:r>
            <a:r>
              <a:rPr lang="en-US" sz="800" b="1" dirty="0">
                <a:solidFill>
                  <a:schemeClr val="bg1"/>
                </a:solidFill>
              </a:rPr>
              <a:t>1988</a:t>
            </a:r>
            <a:r>
              <a:rPr lang="en-US" sz="800" i="1" dirty="0">
                <a:solidFill>
                  <a:schemeClr val="bg1"/>
                </a:solidFill>
              </a:rPr>
              <a:t>, 18</a:t>
            </a:r>
            <a:r>
              <a:rPr lang="en-US" sz="800" dirty="0">
                <a:solidFill>
                  <a:schemeClr val="bg1"/>
                </a:solidFill>
              </a:rPr>
              <a:t>, 1403</a:t>
            </a:r>
            <a:r>
              <a:rPr lang="en-US" sz="933" dirty="0">
                <a:solidFill>
                  <a:schemeClr val="bg1"/>
                </a:solidFill>
              </a:rPr>
              <a:t>.</a:t>
            </a:r>
            <a:endParaRPr lang="en-GB" sz="933" dirty="0">
              <a:solidFill>
                <a:schemeClr val="bg1"/>
              </a:solidFill>
            </a:endParaRPr>
          </a:p>
          <a:p>
            <a:endParaRPr lang="en-GB" sz="933" dirty="0"/>
          </a:p>
        </p:txBody>
      </p:sp>
      <p:graphicFrame>
        <p:nvGraphicFramePr>
          <p:cNvPr id="2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100399"/>
              </p:ext>
            </p:extLst>
          </p:nvPr>
        </p:nvGraphicFramePr>
        <p:xfrm>
          <a:off x="1852170" y="1196752"/>
          <a:ext cx="9884905" cy="3950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4" name="CS ChemDraw Drawing" r:id="rId4" imgW="7102742" imgH="2839020" progId="ChemDraw.Document.6.0">
                  <p:embed/>
                </p:oleObj>
              </mc:Choice>
              <mc:Fallback>
                <p:oleObj name="CS ChemDraw Drawing" r:id="rId4" imgW="7102742" imgH="28390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52170" y="1196752"/>
                        <a:ext cx="9884905" cy="39504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1737075" y="64708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3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0701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885003" y="173771"/>
            <a:ext cx="9566378" cy="802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33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Synthesis of 1,2-aminoalcohols and </a:t>
            </a:r>
            <a:r>
              <a:rPr lang="en-US" sz="2133" dirty="0" err="1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spirooxazolidines</a:t>
            </a:r>
            <a:r>
              <a:rPr lang="en-US" sz="2133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GB" sz="2133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133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133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1344" y="6327241"/>
            <a:ext cx="2605200" cy="5128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33" dirty="0" smtClean="0">
                <a:solidFill>
                  <a:schemeClr val="bg1"/>
                </a:solidFill>
              </a:rPr>
              <a:t>T</a:t>
            </a:r>
            <a:r>
              <a:rPr lang="en-US" sz="933" dirty="0">
                <a:solidFill>
                  <a:schemeClr val="bg1"/>
                </a:solidFill>
              </a:rPr>
              <a:t>. </a:t>
            </a:r>
            <a:r>
              <a:rPr lang="en-US" sz="933" dirty="0" err="1">
                <a:solidFill>
                  <a:schemeClr val="bg1"/>
                </a:solidFill>
              </a:rPr>
              <a:t>Brocksom</a:t>
            </a:r>
            <a:r>
              <a:rPr lang="en-US" sz="933" dirty="0">
                <a:solidFill>
                  <a:schemeClr val="bg1"/>
                </a:solidFill>
              </a:rPr>
              <a:t> </a:t>
            </a:r>
            <a:r>
              <a:rPr lang="en-US" sz="933" dirty="0" smtClean="0">
                <a:solidFill>
                  <a:schemeClr val="bg1"/>
                </a:solidFill>
              </a:rPr>
              <a:t>et al </a:t>
            </a:r>
            <a:r>
              <a:rPr lang="en-US" sz="933" i="1" dirty="0" smtClean="0">
                <a:solidFill>
                  <a:schemeClr val="bg1"/>
                </a:solidFill>
              </a:rPr>
              <a:t>Synth. </a:t>
            </a:r>
            <a:r>
              <a:rPr lang="en-US" sz="933" i="1" dirty="0" err="1" smtClean="0">
                <a:solidFill>
                  <a:schemeClr val="bg1"/>
                </a:solidFill>
              </a:rPr>
              <a:t>Commun</a:t>
            </a:r>
            <a:r>
              <a:rPr lang="en-US" sz="933" dirty="0" smtClean="0">
                <a:solidFill>
                  <a:schemeClr val="bg1"/>
                </a:solidFill>
              </a:rPr>
              <a:t>. </a:t>
            </a:r>
            <a:r>
              <a:rPr lang="en-US" sz="933" b="1" dirty="0" smtClean="0">
                <a:solidFill>
                  <a:schemeClr val="bg1"/>
                </a:solidFill>
              </a:rPr>
              <a:t>1988</a:t>
            </a:r>
            <a:r>
              <a:rPr lang="en-US" sz="933" dirty="0" smtClean="0">
                <a:solidFill>
                  <a:schemeClr val="bg1"/>
                </a:solidFill>
              </a:rPr>
              <a:t>, 18, 1403</a:t>
            </a:r>
            <a:endParaRPr lang="en-GB" dirty="0">
              <a:solidFill>
                <a:schemeClr val="bg1"/>
              </a:solidFill>
            </a:endParaRPr>
          </a:p>
          <a:p>
            <a:endParaRPr lang="fr-FR" dirty="0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70461"/>
              </p:ext>
            </p:extLst>
          </p:nvPr>
        </p:nvGraphicFramePr>
        <p:xfrm>
          <a:off x="885003" y="1001545"/>
          <a:ext cx="11290824" cy="447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7" name="CS ChemDraw Drawing" r:id="rId4" imgW="9809424" imgH="3890254" progId="ChemDraw.Document.6.0">
                  <p:embed/>
                </p:oleObj>
              </mc:Choice>
              <mc:Fallback>
                <p:oleObj name="CS ChemDraw Drawing" r:id="rId4" imgW="9809424" imgH="389025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85003" y="1001545"/>
                        <a:ext cx="11290824" cy="4478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1737075" y="64708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77687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-717349" y="-62427"/>
            <a:ext cx="10515600" cy="38550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133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Antimicrobial activities of the synthesized compounds :</a:t>
            </a:r>
          </a:p>
        </p:txBody>
      </p:sp>
      <p:graphicFrame>
        <p:nvGraphicFramePr>
          <p:cNvPr id="6" name="Tartalom hely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9319455"/>
              </p:ext>
            </p:extLst>
          </p:nvPr>
        </p:nvGraphicFramePr>
        <p:xfrm>
          <a:off x="-2" y="342427"/>
          <a:ext cx="11056050" cy="5928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2549">
                  <a:extLst>
                    <a:ext uri="{9D8B030D-6E8A-4147-A177-3AD203B41FA5}">
                      <a16:colId xmlns="" xmlns:a16="http://schemas.microsoft.com/office/drawing/2014/main" val="714370560"/>
                    </a:ext>
                  </a:extLst>
                </a:gridCol>
                <a:gridCol w="1511807">
                  <a:extLst>
                    <a:ext uri="{9D8B030D-6E8A-4147-A177-3AD203B41FA5}">
                      <a16:colId xmlns="" xmlns:a16="http://schemas.microsoft.com/office/drawing/2014/main" val="1542581454"/>
                    </a:ext>
                  </a:extLst>
                </a:gridCol>
                <a:gridCol w="1345042">
                  <a:extLst>
                    <a:ext uri="{9D8B030D-6E8A-4147-A177-3AD203B41FA5}">
                      <a16:colId xmlns="" xmlns:a16="http://schemas.microsoft.com/office/drawing/2014/main" val="4204835178"/>
                    </a:ext>
                  </a:extLst>
                </a:gridCol>
                <a:gridCol w="904174">
                  <a:extLst>
                    <a:ext uri="{9D8B030D-6E8A-4147-A177-3AD203B41FA5}">
                      <a16:colId xmlns="" xmlns:a16="http://schemas.microsoft.com/office/drawing/2014/main" val="4103016114"/>
                    </a:ext>
                  </a:extLst>
                </a:gridCol>
                <a:gridCol w="345558">
                  <a:extLst>
                    <a:ext uri="{9D8B030D-6E8A-4147-A177-3AD203B41FA5}">
                      <a16:colId xmlns="" xmlns:a16="http://schemas.microsoft.com/office/drawing/2014/main" val="4139476721"/>
                    </a:ext>
                  </a:extLst>
                </a:gridCol>
                <a:gridCol w="1786445">
                  <a:extLst>
                    <a:ext uri="{9D8B030D-6E8A-4147-A177-3AD203B41FA5}">
                      <a16:colId xmlns="" xmlns:a16="http://schemas.microsoft.com/office/drawing/2014/main" val="3690804106"/>
                    </a:ext>
                  </a:extLst>
                </a:gridCol>
                <a:gridCol w="345558">
                  <a:extLst>
                    <a:ext uri="{9D8B030D-6E8A-4147-A177-3AD203B41FA5}">
                      <a16:colId xmlns="" xmlns:a16="http://schemas.microsoft.com/office/drawing/2014/main" val="3774348994"/>
                    </a:ext>
                  </a:extLst>
                </a:gridCol>
                <a:gridCol w="1786445">
                  <a:extLst>
                    <a:ext uri="{9D8B030D-6E8A-4147-A177-3AD203B41FA5}">
                      <a16:colId xmlns="" xmlns:a16="http://schemas.microsoft.com/office/drawing/2014/main" val="4242249115"/>
                    </a:ext>
                  </a:extLst>
                </a:gridCol>
                <a:gridCol w="1407356">
                  <a:extLst>
                    <a:ext uri="{9D8B030D-6E8A-4147-A177-3AD203B41FA5}">
                      <a16:colId xmlns="" xmlns:a16="http://schemas.microsoft.com/office/drawing/2014/main" val="2434126162"/>
                    </a:ext>
                  </a:extLst>
                </a:gridCol>
                <a:gridCol w="345558">
                  <a:extLst>
                    <a:ext uri="{9D8B030D-6E8A-4147-A177-3AD203B41FA5}">
                      <a16:colId xmlns="" xmlns:a16="http://schemas.microsoft.com/office/drawing/2014/main" val="4106964901"/>
                    </a:ext>
                  </a:extLst>
                </a:gridCol>
                <a:gridCol w="345558">
                  <a:extLst>
                    <a:ext uri="{9D8B030D-6E8A-4147-A177-3AD203B41FA5}">
                      <a16:colId xmlns="" xmlns:a16="http://schemas.microsoft.com/office/drawing/2014/main" val="4070710404"/>
                    </a:ext>
                  </a:extLst>
                </a:gridCol>
              </a:tblGrid>
              <a:tr h="214106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Inhibitory effect (%) ± RSD (%)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extLst>
                  <a:ext uri="{0D108BD9-81ED-4DB2-BD59-A6C34878D82A}">
                    <a16:rowId xmlns="" xmlns:a16="http://schemas.microsoft.com/office/drawing/2014/main" val="475638558"/>
                  </a:ext>
                </a:extLst>
              </a:tr>
              <a:tr h="428211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 smtClean="0">
                        <a:effectLst/>
                      </a:endParaRPr>
                    </a:p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Yeast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Gram-negative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Gram-positive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8266840"/>
                  </a:ext>
                </a:extLst>
              </a:tr>
              <a:tr h="365376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Analogue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Conc. (µg/mL)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C. </a:t>
                      </a:r>
                      <a:r>
                        <a:rPr lang="en-GB" sz="1200" dirty="0" err="1">
                          <a:effectLst/>
                        </a:rPr>
                        <a:t>albicans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C. krusei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E. coli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P. </a:t>
                      </a:r>
                      <a:r>
                        <a:rPr lang="en-GB" sz="1200" dirty="0" err="1">
                          <a:effectLst/>
                        </a:rPr>
                        <a:t>aeruginosa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B. </a:t>
                      </a:r>
                      <a:r>
                        <a:rPr lang="en-GB" sz="1200" dirty="0" err="1">
                          <a:effectLst/>
                        </a:rPr>
                        <a:t>subtilis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S. aureus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49836000"/>
                  </a:ext>
                </a:extLst>
              </a:tr>
              <a:tr h="214106">
                <a:tc row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6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36.5±8.4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39354179"/>
                  </a:ext>
                </a:extLst>
              </a:tr>
              <a:tr h="2141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58.4±14.4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21.7±6.05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6818921"/>
                  </a:ext>
                </a:extLst>
              </a:tr>
              <a:tr h="214106">
                <a:tc row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8d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8.7±3.15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7.5±1.54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5725021"/>
                  </a:ext>
                </a:extLst>
              </a:tr>
              <a:tr h="2141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20.0±2.81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8.7±0.49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7.1±4.3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325778"/>
                  </a:ext>
                </a:extLst>
              </a:tr>
              <a:tr h="214106">
                <a:tc row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8c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19.0±2.61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93878098"/>
                  </a:ext>
                </a:extLst>
              </a:tr>
              <a:tr h="2141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17.1±4.94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5.3±4.31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31.9±2.74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67425469"/>
                  </a:ext>
                </a:extLst>
              </a:tr>
              <a:tr h="214106">
                <a:tc row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8a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16.7±6.68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9.9±1.8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8677007"/>
                  </a:ext>
                </a:extLst>
              </a:tr>
              <a:tr h="3653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21.0±5.05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31.6±1.73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9.8±11.2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13.8±1.73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46716142"/>
                  </a:ext>
                </a:extLst>
              </a:tr>
              <a:tr h="214106">
                <a:tc row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8b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3.7±1.68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7787710"/>
                  </a:ext>
                </a:extLst>
              </a:tr>
              <a:tr h="2141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4.3±10.71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2.3±5.93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10.5±10.12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94487639"/>
                  </a:ext>
                </a:extLst>
              </a:tr>
              <a:tr h="214106">
                <a:tc row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9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3.7±0.04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87347974"/>
                  </a:ext>
                </a:extLst>
              </a:tr>
              <a:tr h="2141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16.0±14.5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3932453"/>
                  </a:ext>
                </a:extLst>
              </a:tr>
              <a:tr h="214106">
                <a:tc row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10d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15.3±4.35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9.2±7.75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8285322"/>
                  </a:ext>
                </a:extLst>
              </a:tr>
              <a:tr h="3653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26.2±4.06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1.8±6.28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20.2±8.92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80122"/>
                  </a:ext>
                </a:extLst>
              </a:tr>
              <a:tr h="214106">
                <a:tc row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10c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17.1±8.19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56914694"/>
                  </a:ext>
                </a:extLst>
              </a:tr>
              <a:tr h="2141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27.7±8.54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7.0±4.62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3.9±3.39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6954390"/>
                  </a:ext>
                </a:extLst>
              </a:tr>
              <a:tr h="365376">
                <a:tc row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10a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14.6±4.38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4.1±7.70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12.6±0.57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26184986"/>
                  </a:ext>
                </a:extLst>
              </a:tr>
              <a:tr h="3653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25.3±2.99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16.8±5.69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14.0±3.68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25733995"/>
                  </a:ext>
                </a:extLst>
              </a:tr>
              <a:tr h="214106">
                <a:tc row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10b</a:t>
                      </a:r>
                      <a:endParaRPr lang="en-GB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5.1±7.92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2009302"/>
                  </a:ext>
                </a:extLst>
              </a:tr>
              <a:tr h="2141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100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14.8±4.87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1.5±11.4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sym typeface="Symbol" panose="05050102010706020507" pitchFamily="18" charset="2"/>
                        </a:rPr>
                        <a:t>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907" marR="20907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1578656"/>
                  </a:ext>
                </a:extLst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191343" y="6419574"/>
            <a:ext cx="8698215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33" dirty="0">
                <a:solidFill>
                  <a:schemeClr val="bg1"/>
                </a:solidFill>
              </a:rPr>
              <a:t>Antimicrobial activities of the synthesized compounds were done by Bettina </a:t>
            </a:r>
            <a:r>
              <a:rPr lang="en-GB" sz="933" dirty="0" err="1">
                <a:solidFill>
                  <a:schemeClr val="bg1"/>
                </a:solidFill>
              </a:rPr>
              <a:t>Volford</a:t>
            </a:r>
            <a:r>
              <a:rPr lang="en-GB" sz="933" dirty="0">
                <a:solidFill>
                  <a:schemeClr val="bg1"/>
                </a:solidFill>
              </a:rPr>
              <a:t> and  </a:t>
            </a:r>
            <a:r>
              <a:rPr lang="en-GB" sz="933" dirty="0" err="1">
                <a:solidFill>
                  <a:schemeClr val="bg1"/>
                </a:solidFill>
              </a:rPr>
              <a:t>András</a:t>
            </a:r>
            <a:r>
              <a:rPr lang="en-GB" sz="933" dirty="0">
                <a:solidFill>
                  <a:schemeClr val="bg1"/>
                </a:solidFill>
              </a:rPr>
              <a:t> </a:t>
            </a:r>
            <a:r>
              <a:rPr lang="en-GB" sz="933" dirty="0" err="1">
                <a:solidFill>
                  <a:schemeClr val="bg1"/>
                </a:solidFill>
              </a:rPr>
              <a:t>Szekeres</a:t>
            </a:r>
            <a:r>
              <a:rPr lang="en-GB" sz="933" dirty="0">
                <a:solidFill>
                  <a:schemeClr val="bg1"/>
                </a:solidFill>
              </a:rPr>
              <a:t> from Department of Microbiology, University of Szeged, 6726 Szeged</a:t>
            </a:r>
            <a:endParaRPr lang="fr-FR" sz="933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1737075" y="64708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5</a:t>
            </a:r>
            <a:endParaRPr lang="fr-FR" b="1" dirty="0"/>
          </a:p>
        </p:txBody>
      </p:sp>
      <p:graphicFrame>
        <p:nvGraphicFramePr>
          <p:cNvPr id="15" name="Objektum 8"/>
          <p:cNvGraphicFramePr>
            <a:graphicFrameLocks noChangeAspect="1"/>
          </p:cNvGraphicFramePr>
          <p:nvPr>
            <p:extLst/>
          </p:nvPr>
        </p:nvGraphicFramePr>
        <p:xfrm>
          <a:off x="11114801" y="509333"/>
          <a:ext cx="671487" cy="1593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73" name="CS ChemDraw Drawing" r:id="rId3" imgW="683906" imgH="1624155" progId="ChemDraw.Document.6.0">
                  <p:embed/>
                </p:oleObj>
              </mc:Choice>
              <mc:Fallback>
                <p:oleObj name="CS ChemDraw Drawing" r:id="rId3" imgW="683906" imgH="162415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14801" y="509333"/>
                        <a:ext cx="671487" cy="15938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um 9"/>
          <p:cNvGraphicFramePr>
            <a:graphicFrameLocks noChangeAspect="1"/>
          </p:cNvGraphicFramePr>
          <p:nvPr>
            <p:extLst/>
          </p:nvPr>
        </p:nvGraphicFramePr>
        <p:xfrm>
          <a:off x="11144729" y="2579901"/>
          <a:ext cx="671487" cy="1593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74" name="CS ChemDraw Drawing" r:id="rId5" imgW="683906" imgH="1624155" progId="ChemDraw.Document.6.0">
                  <p:embed/>
                </p:oleObj>
              </mc:Choice>
              <mc:Fallback>
                <p:oleObj name="CS ChemDraw Drawing" r:id="rId5" imgW="683906" imgH="162415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44729" y="2579901"/>
                        <a:ext cx="671487" cy="15938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653637"/>
              </p:ext>
            </p:extLst>
          </p:nvPr>
        </p:nvGraphicFramePr>
        <p:xfrm>
          <a:off x="11114801" y="4586763"/>
          <a:ext cx="788987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75" name="CS ChemDraw Drawing" r:id="rId7" imgW="788990" imgH="991700" progId="ChemDraw.Document.6.0">
                  <p:embed/>
                </p:oleObj>
              </mc:Choice>
              <mc:Fallback>
                <p:oleObj name="CS ChemDraw Drawing" r:id="rId7" imgW="788990" imgH="9917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114801" y="4586763"/>
                        <a:ext cx="788987" cy="99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2427"/>
            <a:ext cx="1271464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1823549" y="5285329"/>
            <a:ext cx="276038" cy="30777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6</a:t>
            </a:r>
            <a:endParaRPr lang="fr-FR" sz="14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11656837" y="3461036"/>
            <a:ext cx="442750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10c</a:t>
            </a:r>
            <a:endParaRPr lang="fr-FR" sz="14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11666543" y="1255417"/>
            <a:ext cx="461986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10d</a:t>
            </a:r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107511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um 2"/>
          <p:cNvGraphicFramePr>
            <a:graphicFrameLocks noChangeAspect="1"/>
          </p:cNvGraphicFramePr>
          <p:nvPr>
            <p:extLst/>
          </p:nvPr>
        </p:nvGraphicFramePr>
        <p:xfrm>
          <a:off x="9799638" y="1844675"/>
          <a:ext cx="727075" cy="172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0" name="CS ChemDraw Drawing" r:id="rId3" imgW="737291" imgH="1740114" progId="ChemDraw.Document.6.0">
                  <p:embed/>
                </p:oleObj>
              </mc:Choice>
              <mc:Fallback>
                <p:oleObj name="CS ChemDraw Drawing" r:id="rId3" imgW="737291" imgH="1740114" progId="ChemDraw.Document.6.0">
                  <p:embed/>
                  <p:pic>
                    <p:nvPicPr>
                      <p:cNvPr id="6" name="Objektum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99638" y="1844675"/>
                        <a:ext cx="727075" cy="172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3"/>
          <p:cNvGraphicFramePr>
            <a:graphicFrameLocks noChangeAspect="1"/>
          </p:cNvGraphicFramePr>
          <p:nvPr>
            <p:extLst/>
          </p:nvPr>
        </p:nvGraphicFramePr>
        <p:xfrm>
          <a:off x="11122025" y="2368550"/>
          <a:ext cx="731838" cy="17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1" name="CS ChemDraw Drawing" r:id="rId5" imgW="738734" imgH="1738670" progId="ChemDraw.Document.6.0">
                  <p:embed/>
                </p:oleObj>
              </mc:Choice>
              <mc:Fallback>
                <p:oleObj name="CS ChemDraw Drawing" r:id="rId5" imgW="738734" imgH="1738670" progId="ChemDraw.Document.6.0">
                  <p:embed/>
                  <p:pic>
                    <p:nvPicPr>
                      <p:cNvPr id="7" name="Objektum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22025" y="2368550"/>
                        <a:ext cx="731838" cy="172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4"/>
          <p:cNvGraphicFramePr>
            <a:graphicFrameLocks noChangeAspect="1"/>
          </p:cNvGraphicFramePr>
          <p:nvPr>
            <p:extLst/>
          </p:nvPr>
        </p:nvGraphicFramePr>
        <p:xfrm>
          <a:off x="9744075" y="4117975"/>
          <a:ext cx="635000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2" name="CS ChemDraw Drawing" r:id="rId7" imgW="628718" imgH="1740114" progId="ChemDraw.Document.6.0">
                  <p:embed/>
                </p:oleObj>
              </mc:Choice>
              <mc:Fallback>
                <p:oleObj name="CS ChemDraw Drawing" r:id="rId7" imgW="628718" imgH="1740114" progId="ChemDraw.Document.6.0">
                  <p:embed/>
                  <p:pic>
                    <p:nvPicPr>
                      <p:cNvPr id="8" name="Objektum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44075" y="4117975"/>
                        <a:ext cx="635000" cy="175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6"/>
          <p:cNvGraphicFramePr>
            <a:graphicFrameLocks noChangeAspect="1"/>
          </p:cNvGraphicFramePr>
          <p:nvPr>
            <p:extLst/>
          </p:nvPr>
        </p:nvGraphicFramePr>
        <p:xfrm>
          <a:off x="10942638" y="4568825"/>
          <a:ext cx="72707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3" name="CS ChemDraw Drawing" r:id="rId9" imgW="737291" imgH="1387901" progId="ChemDraw.Document.6.0">
                  <p:embed/>
                </p:oleObj>
              </mc:Choice>
              <mc:Fallback>
                <p:oleObj name="CS ChemDraw Drawing" r:id="rId9" imgW="737291" imgH="1387901" progId="ChemDraw.Document.6.0">
                  <p:embed/>
                  <p:pic>
                    <p:nvPicPr>
                      <p:cNvPr id="9" name="Objektum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942638" y="4568825"/>
                        <a:ext cx="727075" cy="1368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/>
          </p:nvPr>
        </p:nvGraphicFramePr>
        <p:xfrm>
          <a:off x="1041400" y="1908175"/>
          <a:ext cx="668338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4" name="CS ChemDraw Drawing" r:id="rId11" imgW="681021" imgH="1624155" progId="ChemDraw.Document.6.0">
                  <p:embed/>
                </p:oleObj>
              </mc:Choice>
              <mc:Fallback>
                <p:oleObj name="CS ChemDraw Drawing" r:id="rId11" imgW="681021" imgH="1624155" progId="ChemDraw.Document.6.0">
                  <p:embed/>
                  <p:pic>
                    <p:nvPicPr>
                      <p:cNvPr id="10" name="Objektum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41400" y="1908175"/>
                        <a:ext cx="668338" cy="159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um 8"/>
          <p:cNvGraphicFramePr>
            <a:graphicFrameLocks noChangeAspect="1"/>
          </p:cNvGraphicFramePr>
          <p:nvPr>
            <p:extLst/>
          </p:nvPr>
        </p:nvGraphicFramePr>
        <p:xfrm>
          <a:off x="2668588" y="1862138"/>
          <a:ext cx="668337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5" name="CS ChemDraw Drawing" r:id="rId13" imgW="681021" imgH="1624155" progId="ChemDraw.Document.6.0">
                  <p:embed/>
                </p:oleObj>
              </mc:Choice>
              <mc:Fallback>
                <p:oleObj name="CS ChemDraw Drawing" r:id="rId13" imgW="681021" imgH="1624155" progId="ChemDraw.Document.6.0">
                  <p:embed/>
                  <p:pic>
                    <p:nvPicPr>
                      <p:cNvPr id="11" name="Objektum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68588" y="1862138"/>
                        <a:ext cx="668337" cy="159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1147559" y="154638"/>
            <a:ext cx="12540343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33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</a:t>
            </a:r>
            <a:r>
              <a:rPr lang="en-GB" sz="2133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atalytic </a:t>
            </a:r>
            <a:r>
              <a:rPr lang="en-GB" sz="2133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</a:t>
            </a:r>
            <a:r>
              <a:rPr lang="en-GB" sz="2133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ddition of </a:t>
            </a:r>
            <a:r>
              <a:rPr lang="en-GB" sz="2133" dirty="0" err="1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</a:t>
            </a:r>
            <a:r>
              <a:rPr lang="en-GB" sz="2133" dirty="0" err="1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iethylzinc</a:t>
            </a:r>
            <a:r>
              <a:rPr lang="en-GB" sz="2133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GB" sz="2133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to </a:t>
            </a:r>
            <a:r>
              <a:rPr lang="en-GB" sz="2133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Benzaldehyde </a:t>
            </a:r>
            <a:r>
              <a:rPr lang="en-GB" sz="2133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r>
              <a:rPr lang="en-GB" sz="2133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en-GB" sz="2133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fr-FR" sz="2133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579422" y="263458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tx2">
                    <a:lumMod val="75000"/>
                  </a:schemeClr>
                </a:solidFill>
              </a:rPr>
              <a:t>8d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1792307" y="3294185"/>
            <a:ext cx="327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tx2">
                    <a:lumMod val="75000"/>
                  </a:schemeClr>
                </a:solidFill>
              </a:rPr>
              <a:t>8c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9452461" y="499585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tx2">
                    <a:lumMod val="75000"/>
                  </a:schemeClr>
                </a:solidFill>
              </a:rPr>
              <a:t>8a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1609404" y="534472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tx2">
                    <a:lumMod val="75000"/>
                  </a:schemeClr>
                </a:solidFill>
              </a:rPr>
              <a:t>8b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564148" y="559715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tx2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244156" y="2580359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tx2">
                    <a:lumMod val="75000"/>
                  </a:schemeClr>
                </a:solidFill>
              </a:rPr>
              <a:t>10d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643358" y="2646331"/>
            <a:ext cx="570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tx2">
                    <a:lumMod val="75000"/>
                  </a:schemeClr>
                </a:solidFill>
              </a:rPr>
              <a:t>10c</a:t>
            </a:r>
          </a:p>
        </p:txBody>
      </p:sp>
      <p:sp>
        <p:nvSpPr>
          <p:cNvPr id="21" name="Ellipszis 2"/>
          <p:cNvSpPr/>
          <p:nvPr/>
        </p:nvSpPr>
        <p:spPr>
          <a:xfrm>
            <a:off x="10865398" y="2158306"/>
            <a:ext cx="1254244" cy="219482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GB" sz="1200">
              <a:solidFill>
                <a:schemeClr val="accent6"/>
              </a:solidFill>
            </a:endParaRPr>
          </a:p>
        </p:txBody>
      </p:sp>
      <p:graphicFrame>
        <p:nvGraphicFramePr>
          <p:cNvPr id="23" name="Objektum 5"/>
          <p:cNvGraphicFramePr>
            <a:graphicFrameLocks noChangeAspect="1"/>
          </p:cNvGraphicFramePr>
          <p:nvPr>
            <p:extLst/>
          </p:nvPr>
        </p:nvGraphicFramePr>
        <p:xfrm>
          <a:off x="935001" y="3603735"/>
          <a:ext cx="887543" cy="1170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6" name="CS ChemDraw Drawing" r:id="rId15" imgW="898889" imgH="1179102" progId="ChemDraw.Document.6.0">
                  <p:embed/>
                </p:oleObj>
              </mc:Choice>
              <mc:Fallback>
                <p:oleObj name="CS ChemDraw Drawing" r:id="rId15" imgW="898889" imgH="1179102" progId="ChemDraw.Document.6.0">
                  <p:embed/>
                  <p:pic>
                    <p:nvPicPr>
                      <p:cNvPr id="23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01" y="3603735"/>
                        <a:ext cx="887543" cy="11708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ZoneTexte 41"/>
          <p:cNvSpPr txBox="1"/>
          <p:nvPr/>
        </p:nvSpPr>
        <p:spPr>
          <a:xfrm>
            <a:off x="617669" y="4497538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tx2">
                    <a:lumMod val="75000"/>
                  </a:schemeClr>
                </a:solidFill>
              </a:rPr>
              <a:t>10b</a:t>
            </a:r>
          </a:p>
        </p:txBody>
      </p:sp>
      <p:graphicFrame>
        <p:nvGraphicFramePr>
          <p:cNvPr id="25" name="Objektum 7"/>
          <p:cNvGraphicFramePr>
            <a:graphicFrameLocks noChangeAspect="1"/>
          </p:cNvGraphicFramePr>
          <p:nvPr>
            <p:extLst/>
          </p:nvPr>
        </p:nvGraphicFramePr>
        <p:xfrm>
          <a:off x="2063602" y="4687111"/>
          <a:ext cx="651233" cy="113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7" name="CS ChemDraw Drawing" r:id="rId17" imgW="664067" imgH="1152009" progId="ChemDraw.Document.6.0">
                  <p:embed/>
                </p:oleObj>
              </mc:Choice>
              <mc:Fallback>
                <p:oleObj name="CS ChemDraw Drawing" r:id="rId17" imgW="664067" imgH="1152009" progId="ChemDraw.Document.6.0">
                  <p:embed/>
                  <p:pic>
                    <p:nvPicPr>
                      <p:cNvPr id="25" name="Objektum 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063602" y="4687111"/>
                        <a:ext cx="651233" cy="1131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Táblázat 9"/>
          <p:cNvGraphicFramePr>
            <a:graphicFrameLocks noGrp="1"/>
          </p:cNvGraphicFramePr>
          <p:nvPr>
            <p:extLst/>
          </p:nvPr>
        </p:nvGraphicFramePr>
        <p:xfrm>
          <a:off x="3791744" y="2132856"/>
          <a:ext cx="5486575" cy="376549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97315">
                  <a:extLst>
                    <a:ext uri="{9D8B030D-6E8A-4147-A177-3AD203B41FA5}">
                      <a16:colId xmlns="" xmlns:a16="http://schemas.microsoft.com/office/drawing/2014/main" val="2614717668"/>
                    </a:ext>
                  </a:extLst>
                </a:gridCol>
                <a:gridCol w="1097315">
                  <a:extLst>
                    <a:ext uri="{9D8B030D-6E8A-4147-A177-3AD203B41FA5}">
                      <a16:colId xmlns="" xmlns:a16="http://schemas.microsoft.com/office/drawing/2014/main" val="1953521163"/>
                    </a:ext>
                  </a:extLst>
                </a:gridCol>
                <a:gridCol w="1097315">
                  <a:extLst>
                    <a:ext uri="{9D8B030D-6E8A-4147-A177-3AD203B41FA5}">
                      <a16:colId xmlns="" xmlns:a16="http://schemas.microsoft.com/office/drawing/2014/main" val="2475222114"/>
                    </a:ext>
                  </a:extLst>
                </a:gridCol>
                <a:gridCol w="1097315">
                  <a:extLst>
                    <a:ext uri="{9D8B030D-6E8A-4147-A177-3AD203B41FA5}">
                      <a16:colId xmlns="" xmlns:a16="http://schemas.microsoft.com/office/drawing/2014/main" val="482848442"/>
                    </a:ext>
                  </a:extLst>
                </a:gridCol>
                <a:gridCol w="1097315">
                  <a:extLst>
                    <a:ext uri="{9D8B030D-6E8A-4147-A177-3AD203B41FA5}">
                      <a16:colId xmlns="" xmlns:a16="http://schemas.microsoft.com/office/drawing/2014/main" val="266340749"/>
                    </a:ext>
                  </a:extLst>
                </a:gridCol>
              </a:tblGrid>
              <a:tr h="5476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Entry</a:t>
                      </a:r>
                      <a:endParaRPr lang="en-GB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Compounds</a:t>
                      </a:r>
                      <a:endParaRPr lang="en-GB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Yield </a:t>
                      </a:r>
                      <a:r>
                        <a:rPr lang="en-GB" sz="1200" dirty="0">
                          <a:effectLst/>
                        </a:rPr>
                        <a:t>(%)</a:t>
                      </a:r>
                      <a:endParaRPr lang="en-GB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effectLst/>
                        </a:rPr>
                        <a:t>ee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(%)</a:t>
                      </a:r>
                      <a:endParaRPr lang="en-GB" sz="1200" b="1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Configuration</a:t>
                      </a:r>
                      <a:endParaRPr lang="en-GB" sz="12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="" xmlns:a16="http://schemas.microsoft.com/office/drawing/2014/main" val="3985925944"/>
                  </a:ext>
                </a:extLst>
              </a:tr>
              <a:tr h="3575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8d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86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8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(R)</a:t>
                      </a:r>
                      <a:endParaRPr lang="en-GB" sz="1100" b="1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="" xmlns:a16="http://schemas.microsoft.com/office/drawing/2014/main" val="183442976"/>
                  </a:ext>
                </a:extLst>
              </a:tr>
              <a:tr h="3575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2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effectLst/>
                        </a:rPr>
                        <a:t>8c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90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effectLst/>
                        </a:rPr>
                        <a:t>39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(S)</a:t>
                      </a:r>
                      <a:endParaRPr lang="en-GB" sz="1100" b="1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="" xmlns:a16="http://schemas.microsoft.com/office/drawing/2014/main" val="590414998"/>
                  </a:ext>
                </a:extLst>
              </a:tr>
              <a:tr h="3575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8a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89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11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(S)</a:t>
                      </a:r>
                      <a:endParaRPr lang="en-GB" sz="1100" b="1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="" xmlns:a16="http://schemas.microsoft.com/office/drawing/2014/main" val="3377416321"/>
                  </a:ext>
                </a:extLst>
              </a:tr>
              <a:tr h="3575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8b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93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4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(S)</a:t>
                      </a:r>
                      <a:endParaRPr lang="en-GB" sz="1100" b="1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="" xmlns:a16="http://schemas.microsoft.com/office/drawing/2014/main" val="2211824622"/>
                  </a:ext>
                </a:extLst>
              </a:tr>
              <a:tr h="3575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9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95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7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(S)</a:t>
                      </a:r>
                      <a:endParaRPr lang="en-GB" sz="1100" b="1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="" xmlns:a16="http://schemas.microsoft.com/office/drawing/2014/main" val="4072955510"/>
                  </a:ext>
                </a:extLst>
              </a:tr>
              <a:tr h="3575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10d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88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11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(R)</a:t>
                      </a:r>
                      <a:endParaRPr lang="en-GB" sz="1100" b="1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="" xmlns:a16="http://schemas.microsoft.com/office/drawing/2014/main" val="2901942557"/>
                  </a:ext>
                </a:extLst>
              </a:tr>
              <a:tr h="3575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10c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90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3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(R)</a:t>
                      </a:r>
                      <a:endParaRPr lang="en-GB" sz="1100" b="1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="" xmlns:a16="http://schemas.microsoft.com/office/drawing/2014/main" val="1922015546"/>
                  </a:ext>
                </a:extLst>
              </a:tr>
              <a:tr h="3575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10a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82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6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(R)</a:t>
                      </a:r>
                      <a:endParaRPr lang="en-GB" sz="1100" b="1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="" xmlns:a16="http://schemas.microsoft.com/office/drawing/2014/main" val="900638865"/>
                  </a:ext>
                </a:extLst>
              </a:tr>
              <a:tr h="3575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10b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80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7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(R)</a:t>
                      </a:r>
                      <a:endParaRPr lang="en-GB" sz="1100" b="1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="" xmlns:a16="http://schemas.microsoft.com/office/drawing/2014/main" val="3228601581"/>
                  </a:ext>
                </a:extLst>
              </a:tr>
            </a:tbl>
          </a:graphicData>
        </a:graphic>
      </p:graphicFrame>
      <p:sp>
        <p:nvSpPr>
          <p:cNvPr id="27" name="ZoneTexte 26"/>
          <p:cNvSpPr txBox="1"/>
          <p:nvPr/>
        </p:nvSpPr>
        <p:spPr>
          <a:xfrm>
            <a:off x="11737075" y="64708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6</a:t>
            </a:r>
            <a:endParaRPr lang="fr-FR" b="1" dirty="0"/>
          </a:p>
        </p:txBody>
      </p:sp>
      <p:graphicFrame>
        <p:nvGraphicFramePr>
          <p:cNvPr id="2" name="Objektum 1"/>
          <p:cNvGraphicFramePr>
            <a:graphicFrameLocks noChangeAspect="1"/>
          </p:cNvGraphicFramePr>
          <p:nvPr>
            <p:extLst/>
          </p:nvPr>
        </p:nvGraphicFramePr>
        <p:xfrm>
          <a:off x="2870200" y="3608388"/>
          <a:ext cx="630238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8" name="CS ChemDraw Drawing" r:id="rId19" imgW="630521" imgH="1625600" progId="ChemDraw.Document.6.0">
                  <p:embed/>
                </p:oleObj>
              </mc:Choice>
              <mc:Fallback>
                <p:oleObj name="CS ChemDraw Drawing" r:id="rId19" imgW="630521" imgH="1625600" progId="ChemDraw.Document.6.0">
                  <p:embed/>
                  <p:pic>
                    <p:nvPicPr>
                      <p:cNvPr id="2" name="Objektum 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870200" y="3608388"/>
                        <a:ext cx="630238" cy="162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ZoneTexte 41"/>
          <p:cNvSpPr txBox="1"/>
          <p:nvPr/>
        </p:nvSpPr>
        <p:spPr>
          <a:xfrm>
            <a:off x="3282265" y="436530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10a</a:t>
            </a:r>
            <a:endParaRPr lang="fr-FR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9" name="Táblázat 28"/>
          <p:cNvGraphicFramePr>
            <a:graphicFrameLocks noGrp="1"/>
          </p:cNvGraphicFramePr>
          <p:nvPr>
            <p:extLst/>
          </p:nvPr>
        </p:nvGraphicFramePr>
        <p:xfrm>
          <a:off x="3791743" y="2989279"/>
          <a:ext cx="5486575" cy="429196"/>
        </p:xfrm>
        <a:graphic>
          <a:graphicData uri="http://schemas.openxmlformats.org/drawingml/2006/table">
            <a:tbl>
              <a:tblPr/>
              <a:tblGrid>
                <a:gridCol w="5486575">
                  <a:extLst>
                    <a:ext uri="{9D8B030D-6E8A-4147-A177-3AD203B41FA5}">
                      <a16:colId xmlns="" xmlns:a16="http://schemas.microsoft.com/office/drawing/2014/main" val="3777933123"/>
                    </a:ext>
                  </a:extLst>
                </a:gridCol>
              </a:tblGrid>
              <a:tr h="429196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0825916"/>
                  </a:ext>
                </a:extLst>
              </a:tr>
            </a:tbl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590922"/>
              </p:ext>
            </p:extLst>
          </p:nvPr>
        </p:nvGraphicFramePr>
        <p:xfrm>
          <a:off x="4100513" y="1009650"/>
          <a:ext cx="4935537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9" name="CS ChemDraw Drawing" r:id="rId21" imgW="3981878" imgH="760420" progId="ChemDraw.Document.6.0">
                  <p:embed/>
                </p:oleObj>
              </mc:Choice>
              <mc:Fallback>
                <p:oleObj name="CS ChemDraw Drawing" r:id="rId21" imgW="3981878" imgH="760420" progId="ChemDraw.Document.6.0">
                  <p:embed/>
                  <p:pic>
                    <p:nvPicPr>
                      <p:cNvPr id="3" name="Objektum 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100513" y="1009650"/>
                        <a:ext cx="4935537" cy="941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328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um 2"/>
          <p:cNvGraphicFramePr>
            <a:graphicFrameLocks noChangeAspect="1"/>
          </p:cNvGraphicFramePr>
          <p:nvPr>
            <p:extLst/>
          </p:nvPr>
        </p:nvGraphicFramePr>
        <p:xfrm>
          <a:off x="932278" y="2418130"/>
          <a:ext cx="929414" cy="1229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4" name="CS ChemDraw Drawing" r:id="rId3" imgW="668756" imgH="883604" progId="ChemDraw.Document.6.0">
                  <p:embed/>
                </p:oleObj>
              </mc:Choice>
              <mc:Fallback>
                <p:oleObj name="CS ChemDraw Drawing" r:id="rId3" imgW="668756" imgH="88360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2278" y="2418130"/>
                        <a:ext cx="929414" cy="1229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165457"/>
              </p:ext>
            </p:extLst>
          </p:nvPr>
        </p:nvGraphicFramePr>
        <p:xfrm>
          <a:off x="2927648" y="345827"/>
          <a:ext cx="8116888" cy="593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5" name="CS ChemDraw Drawing" r:id="rId5" imgW="7144407" imgH="5217925" progId="ChemDraw.Document.6.0">
                  <p:embed/>
                </p:oleObj>
              </mc:Choice>
              <mc:Fallback>
                <p:oleObj name="CS ChemDraw Drawing" r:id="rId5" imgW="7144407" imgH="521792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27648" y="345827"/>
                        <a:ext cx="8116888" cy="593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1737075" y="64708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7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695400" y="-85576"/>
            <a:ext cx="3775393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133" dirty="0" err="1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Preparation</a:t>
            </a:r>
            <a:r>
              <a:rPr lang="fr-FR" sz="2133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of </a:t>
            </a:r>
            <a:r>
              <a:rPr lang="fr-FR" sz="2133" dirty="0" err="1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Starting</a:t>
            </a:r>
            <a:r>
              <a:rPr lang="fr-FR" sz="2133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fr-FR" sz="2133" dirty="0" err="1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Materials</a:t>
            </a:r>
            <a:endParaRPr lang="fr-FR" sz="2133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695400" y="1916832"/>
            <a:ext cx="1152128" cy="223224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Szövegdoboz 3"/>
          <p:cNvSpPr txBox="1"/>
          <p:nvPr/>
        </p:nvSpPr>
        <p:spPr>
          <a:xfrm>
            <a:off x="134978" y="6470806"/>
            <a:ext cx="2441694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33" dirty="0">
                <a:solidFill>
                  <a:schemeClr val="bg1"/>
                </a:solidFill>
              </a:rPr>
              <a:t>T.</a:t>
            </a:r>
            <a:r>
              <a:rPr lang="en-GB" sz="933" dirty="0">
                <a:solidFill>
                  <a:schemeClr val="bg1"/>
                </a:solidFill>
              </a:rPr>
              <a:t> Minh Le. </a:t>
            </a:r>
            <a:r>
              <a:rPr lang="en-GB" sz="933" i="1" dirty="0">
                <a:solidFill>
                  <a:schemeClr val="bg1"/>
                </a:solidFill>
              </a:rPr>
              <a:t>et</a:t>
            </a:r>
            <a:r>
              <a:rPr lang="en-GB" sz="933" dirty="0">
                <a:solidFill>
                  <a:schemeClr val="bg1"/>
                </a:solidFill>
              </a:rPr>
              <a:t> al </a:t>
            </a:r>
            <a:r>
              <a:rPr lang="en-GB" sz="933" i="1" dirty="0">
                <a:solidFill>
                  <a:schemeClr val="bg1"/>
                </a:solidFill>
              </a:rPr>
              <a:t>Int. J. Mol</a:t>
            </a:r>
            <a:r>
              <a:rPr lang="en-GB" sz="933" dirty="0">
                <a:solidFill>
                  <a:schemeClr val="bg1"/>
                </a:solidFill>
              </a:rPr>
              <a:t>. Sci. </a:t>
            </a:r>
            <a:r>
              <a:rPr lang="en-GB" sz="933" b="1" dirty="0" smtClean="0">
                <a:solidFill>
                  <a:schemeClr val="bg1"/>
                </a:solidFill>
              </a:rPr>
              <a:t>2019</a:t>
            </a:r>
            <a:r>
              <a:rPr lang="en-GB" sz="933" dirty="0">
                <a:solidFill>
                  <a:schemeClr val="bg1"/>
                </a:solidFill>
              </a:rPr>
              <a:t>,</a:t>
            </a:r>
            <a:r>
              <a:rPr lang="en-GB" sz="933" dirty="0" smtClean="0">
                <a:solidFill>
                  <a:schemeClr val="bg1"/>
                </a:solidFill>
              </a:rPr>
              <a:t> 20, </a:t>
            </a:r>
            <a:r>
              <a:rPr lang="en-GB" sz="933" dirty="0">
                <a:solidFill>
                  <a:schemeClr val="bg1"/>
                </a:solidFill>
              </a:rPr>
              <a:t>4050</a:t>
            </a:r>
          </a:p>
        </p:txBody>
      </p:sp>
    </p:spTree>
    <p:extLst>
      <p:ext uri="{BB962C8B-B14F-4D97-AF65-F5344CB8AC3E}">
        <p14:creationId xmlns:p14="http://schemas.microsoft.com/office/powerpoint/2010/main" val="154124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756494"/>
              </p:ext>
            </p:extLst>
          </p:nvPr>
        </p:nvGraphicFramePr>
        <p:xfrm>
          <a:off x="1992313" y="787400"/>
          <a:ext cx="9412287" cy="434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8" name="CS ChemDraw Drawing" r:id="rId3" imgW="8255272" imgH="3808052" progId="ChemDraw.Document.6.0">
                  <p:embed/>
                </p:oleObj>
              </mc:Choice>
              <mc:Fallback>
                <p:oleObj name="CS ChemDraw Drawing" r:id="rId3" imgW="8255272" imgH="380805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92313" y="787400"/>
                        <a:ext cx="9412287" cy="434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1737075" y="64708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8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695400" y="188640"/>
            <a:ext cx="7513339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133" dirty="0" err="1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Preparation</a:t>
            </a:r>
            <a:r>
              <a:rPr lang="fr-FR" sz="2133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of </a:t>
            </a:r>
            <a:r>
              <a:rPr lang="fr-FR" sz="2133" dirty="0" err="1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Thiocarbamides</a:t>
            </a:r>
            <a:r>
              <a:rPr lang="fr-FR" sz="2133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Thiazines and </a:t>
            </a:r>
            <a:r>
              <a:rPr lang="fr-FR" sz="2133" dirty="0" err="1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oxazines</a:t>
            </a:r>
            <a:r>
              <a:rPr lang="fr-FR" sz="2133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fr-FR" sz="2133" dirty="0" err="1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derivatives</a:t>
            </a:r>
            <a:endParaRPr lang="fr-FR" sz="2133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73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18691</TotalTime>
  <Words>739</Words>
  <Application>Microsoft Office PowerPoint</Application>
  <PresentationFormat>Grand écran</PresentationFormat>
  <Paragraphs>311</Paragraphs>
  <Slides>12</Slides>
  <Notes>6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1" baseType="lpstr">
      <vt:lpstr>ＭＳ Ｐゴシック</vt:lpstr>
      <vt:lpstr>Arial</vt:lpstr>
      <vt:lpstr>Calibri</vt:lpstr>
      <vt:lpstr>Source Sans Pro</vt:lpstr>
      <vt:lpstr>Symbol</vt:lpstr>
      <vt:lpstr>Times New Roman</vt:lpstr>
      <vt:lpstr>Wingdings</vt:lpstr>
      <vt:lpstr>Office-téma</vt:lpstr>
      <vt:lpstr>CS ChemDraw Drawing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Antimicrobial activities of the synthesized compounds 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Irodalom közös</dc:creator>
  <cp:lastModifiedBy>pc</cp:lastModifiedBy>
  <cp:revision>268</cp:revision>
  <cp:lastPrinted>2019-11-22T06:40:58Z</cp:lastPrinted>
  <dcterms:created xsi:type="dcterms:W3CDTF">2019-10-16T07:47:53Z</dcterms:created>
  <dcterms:modified xsi:type="dcterms:W3CDTF">2020-11-14T21:47:37Z</dcterms:modified>
</cp:coreProperties>
</file>