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736" r:id="rId1"/>
  </p:sldMasterIdLst>
  <p:notesMasterIdLst>
    <p:notesMasterId r:id="rId12"/>
  </p:notesMasterIdLst>
  <p:sldIdLst>
    <p:sldId id="256" r:id="rId2"/>
    <p:sldId id="270" r:id="rId3"/>
    <p:sldId id="271" r:id="rId4"/>
    <p:sldId id="272" r:id="rId5"/>
    <p:sldId id="273" r:id="rId6"/>
    <p:sldId id="274" r:id="rId7"/>
    <p:sldId id="277" r:id="rId8"/>
    <p:sldId id="278" r:id="rId9"/>
    <p:sldId id="275" r:id="rId10"/>
    <p:sldId id="276" r:id="rId11"/>
  </p:sldIdLst>
  <p:sldSz cx="13031788" cy="7632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EC"/>
    <a:srgbClr val="CCD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 luminos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 mediu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la\Dropbox\Articol_Prod_Stroma\Egger_2016\Tabel%20+%20date%20artico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0670151943556"/>
          <c:y val="4.2390077780961342E-2"/>
          <c:w val="0.82110016458750246"/>
          <c:h val="0.70049448961607474"/>
        </c:manualLayout>
      </c:layout>
      <c:scatterChart>
        <c:scatterStyle val="lineMarker"/>
        <c:varyColors val="0"/>
        <c:ser>
          <c:idx val="0"/>
          <c:order val="0"/>
          <c:tx>
            <c:strRef>
              <c:f>Foaie2!$J$1</c:f>
              <c:strCache>
                <c:ptCount val="1"/>
                <c:pt idx="0">
                  <c:v>crestere individuala kg/an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0.11884222978659734"/>
                  <c:y val="-0.52770283528786355"/>
                </c:manualLayout>
              </c:layout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Foaie2!$E$2:$E$261</c:f>
              <c:numCache>
                <c:formatCode>General</c:formatCode>
                <c:ptCount val="37"/>
                <c:pt idx="0">
                  <c:v>1000</c:v>
                </c:pt>
                <c:pt idx="1">
                  <c:v>1500</c:v>
                </c:pt>
                <c:pt idx="2">
                  <c:v>2000</c:v>
                </c:pt>
                <c:pt idx="3">
                  <c:v>2500</c:v>
                </c:pt>
                <c:pt idx="4">
                  <c:v>2500</c:v>
                </c:pt>
                <c:pt idx="5">
                  <c:v>2000</c:v>
                </c:pt>
                <c:pt idx="6">
                  <c:v>2500</c:v>
                </c:pt>
                <c:pt idx="7">
                  <c:v>2500</c:v>
                </c:pt>
                <c:pt idx="8">
                  <c:v>2500</c:v>
                </c:pt>
                <c:pt idx="9">
                  <c:v>2500</c:v>
                </c:pt>
                <c:pt idx="10">
                  <c:v>2500</c:v>
                </c:pt>
                <c:pt idx="11">
                  <c:v>1000</c:v>
                </c:pt>
                <c:pt idx="12">
                  <c:v>2500</c:v>
                </c:pt>
                <c:pt idx="13">
                  <c:v>2500</c:v>
                </c:pt>
                <c:pt idx="14">
                  <c:v>1500</c:v>
                </c:pt>
                <c:pt idx="15">
                  <c:v>2500</c:v>
                </c:pt>
                <c:pt idx="16">
                  <c:v>2500</c:v>
                </c:pt>
                <c:pt idx="17">
                  <c:v>2500</c:v>
                </c:pt>
                <c:pt idx="18">
                  <c:v>1500</c:v>
                </c:pt>
                <c:pt idx="19">
                  <c:v>1500</c:v>
                </c:pt>
                <c:pt idx="20">
                  <c:v>1500</c:v>
                </c:pt>
                <c:pt idx="21">
                  <c:v>2500</c:v>
                </c:pt>
                <c:pt idx="22">
                  <c:v>1500</c:v>
                </c:pt>
                <c:pt idx="23">
                  <c:v>1500</c:v>
                </c:pt>
                <c:pt idx="24">
                  <c:v>1000</c:v>
                </c:pt>
                <c:pt idx="25">
                  <c:v>1000</c:v>
                </c:pt>
                <c:pt idx="26">
                  <c:v>1000</c:v>
                </c:pt>
                <c:pt idx="27">
                  <c:v>1500</c:v>
                </c:pt>
                <c:pt idx="28">
                  <c:v>1000</c:v>
                </c:pt>
                <c:pt idx="29">
                  <c:v>1000</c:v>
                </c:pt>
                <c:pt idx="30">
                  <c:v>1000</c:v>
                </c:pt>
                <c:pt idx="31">
                  <c:v>500</c:v>
                </c:pt>
                <c:pt idx="32">
                  <c:v>500</c:v>
                </c:pt>
                <c:pt idx="33">
                  <c:v>500</c:v>
                </c:pt>
                <c:pt idx="34">
                  <c:v>500</c:v>
                </c:pt>
                <c:pt idx="35">
                  <c:v>500</c:v>
                </c:pt>
                <c:pt idx="36">
                  <c:v>500</c:v>
                </c:pt>
              </c:numCache>
            </c:numRef>
          </c:xVal>
          <c:yVal>
            <c:numRef>
              <c:f>Foaie2!$J$2:$J$261</c:f>
              <c:numCache>
                <c:formatCode>0.0</c:formatCode>
                <c:ptCount val="37"/>
                <c:pt idx="0">
                  <c:v>1.0471047104710471</c:v>
                </c:pt>
                <c:pt idx="1">
                  <c:v>1.2497500499900021</c:v>
                </c:pt>
                <c:pt idx="2">
                  <c:v>1.6786678667866788</c:v>
                </c:pt>
                <c:pt idx="3">
                  <c:v>1.8666666666666669</c:v>
                </c:pt>
                <c:pt idx="4">
                  <c:v>2</c:v>
                </c:pt>
                <c:pt idx="5">
                  <c:v>2.176717671767177</c:v>
                </c:pt>
                <c:pt idx="6">
                  <c:v>2.66</c:v>
                </c:pt>
                <c:pt idx="7">
                  <c:v>2.7</c:v>
                </c:pt>
                <c:pt idx="8">
                  <c:v>3.28</c:v>
                </c:pt>
                <c:pt idx="9">
                  <c:v>3.3333333333333335</c:v>
                </c:pt>
                <c:pt idx="10">
                  <c:v>3.3333333333333335</c:v>
                </c:pt>
                <c:pt idx="11">
                  <c:v>3.3395348837209302</c:v>
                </c:pt>
                <c:pt idx="12">
                  <c:v>3.3600000000000003</c:v>
                </c:pt>
                <c:pt idx="13">
                  <c:v>3.6</c:v>
                </c:pt>
                <c:pt idx="14">
                  <c:v>3.8104379124175169</c:v>
                </c:pt>
                <c:pt idx="15">
                  <c:v>4.2865019850022055</c:v>
                </c:pt>
                <c:pt idx="16">
                  <c:v>4.4109486314210722</c:v>
                </c:pt>
                <c:pt idx="17">
                  <c:v>4.8</c:v>
                </c:pt>
                <c:pt idx="18">
                  <c:v>4.8434313137372529</c:v>
                </c:pt>
                <c:pt idx="19">
                  <c:v>5.8754688672168038</c:v>
                </c:pt>
                <c:pt idx="20">
                  <c:v>5.8889722430607652</c:v>
                </c:pt>
                <c:pt idx="21">
                  <c:v>6.24</c:v>
                </c:pt>
                <c:pt idx="22">
                  <c:v>6.4917016596680668</c:v>
                </c:pt>
                <c:pt idx="23">
                  <c:v>6.6626650660264097</c:v>
                </c:pt>
                <c:pt idx="24">
                  <c:v>10.95109510951095</c:v>
                </c:pt>
                <c:pt idx="25">
                  <c:v>10.981098109810979</c:v>
                </c:pt>
                <c:pt idx="26">
                  <c:v>11.026102610261027</c:v>
                </c:pt>
                <c:pt idx="27">
                  <c:v>12.153038259564891</c:v>
                </c:pt>
                <c:pt idx="28">
                  <c:v>14.405762304921968</c:v>
                </c:pt>
                <c:pt idx="29">
                  <c:v>15.006002400960384</c:v>
                </c:pt>
                <c:pt idx="30">
                  <c:v>15.366146458583435</c:v>
                </c:pt>
                <c:pt idx="31">
                  <c:v>16</c:v>
                </c:pt>
                <c:pt idx="32">
                  <c:v>17</c:v>
                </c:pt>
                <c:pt idx="33">
                  <c:v>17.600000000000001</c:v>
                </c:pt>
                <c:pt idx="34">
                  <c:v>17.733333333333334</c:v>
                </c:pt>
                <c:pt idx="35">
                  <c:v>18.600000000000001</c:v>
                </c:pt>
                <c:pt idx="36">
                  <c:v>19.666666666666668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32-4EA7-BC7E-D978D3DED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8706800"/>
        <c:axId val="-1268709520"/>
      </c:scatterChart>
      <c:valAx>
        <c:axId val="-126870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Planting densities </a:t>
                </a:r>
                <a:r>
                  <a:rPr lang="ro-RO"/>
                  <a:t>- (exemplar</a:t>
                </a:r>
                <a:r>
                  <a:rPr lang="en-US"/>
                  <a:t>s</a:t>
                </a:r>
                <a:r>
                  <a:rPr lang="ro-RO"/>
                  <a:t>∙ha-1)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8709520"/>
        <c:crosses val="autoZero"/>
        <c:crossBetween val="midCat"/>
      </c:valAx>
      <c:valAx>
        <c:axId val="-126870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Individual growth </a:t>
                </a:r>
                <a:r>
                  <a:rPr lang="ro-RO"/>
                  <a:t>- kg∙an-1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8706800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1E4B0-BDAC-4504-9176-C1438A76F0F3}" type="datetimeFigureOut">
              <a:rPr lang="ro-RO" smtClean="0"/>
              <a:t>22.09.2020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1143000"/>
            <a:ext cx="5270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F7352-5E41-4DB9-A6D7-CF902DD0C64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878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1850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1pPr>
    <a:lvl2pPr marL="495925" algn="l" defTabSz="991850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2pPr>
    <a:lvl3pPr marL="991850" algn="l" defTabSz="991850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3pPr>
    <a:lvl4pPr marL="1487775" algn="l" defTabSz="991850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4pPr>
    <a:lvl5pPr marL="1983699" algn="l" defTabSz="991850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5pPr>
    <a:lvl6pPr marL="2479624" algn="l" defTabSz="991850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6pPr>
    <a:lvl7pPr marL="2975549" algn="l" defTabSz="991850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7pPr>
    <a:lvl8pPr marL="3471474" algn="l" defTabSz="991850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8pPr>
    <a:lvl9pPr marL="3967399" algn="l" defTabSz="991850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270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7352-5E41-4DB9-A6D7-CF902DD0C640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3522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270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7352-5E41-4DB9-A6D7-CF902DD0C640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157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270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7352-5E41-4DB9-A6D7-CF902DD0C640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562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270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1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02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Aims: </a:t>
            </a:r>
            <a:r>
              <a:rPr lang="en-GB" sz="130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purpose is to estimate the biomass productivity on tree parts in short rotation forestry with TLS technology</a:t>
            </a:r>
            <a:r>
              <a:rPr lang="en-GB" sz="130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o-RO" sz="1302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1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302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91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2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Romania, TLS technology has never been used in short rotation wood crops, the few cases in forest inventories</a:t>
            </a:r>
            <a:endParaRPr lang="en-US" sz="1302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7352-5E41-4DB9-A6D7-CF902DD0C640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793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270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7352-5E41-4DB9-A6D7-CF902DD0C640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3777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270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7352-5E41-4DB9-A6D7-CF902DD0C640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580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270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7352-5E41-4DB9-A6D7-CF902DD0C640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4284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270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7352-5E41-4DB9-A6D7-CF902DD0C640}" type="slidenum">
              <a:rPr lang="ro-RO" smtClean="0"/>
              <a:t>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925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270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7352-5E41-4DB9-A6D7-CF902DD0C640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2782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1143000"/>
            <a:ext cx="5270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F7352-5E41-4DB9-A6D7-CF902DD0C640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495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974" y="1249149"/>
            <a:ext cx="9773841" cy="2657310"/>
          </a:xfrm>
        </p:spPr>
        <p:txBody>
          <a:bodyPr anchor="b"/>
          <a:lstStyle>
            <a:lvl1pPr algn="ctr">
              <a:defRPr sz="6413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974" y="4008935"/>
            <a:ext cx="9773841" cy="1842802"/>
          </a:xfrm>
        </p:spPr>
        <p:txBody>
          <a:bodyPr/>
          <a:lstStyle>
            <a:lvl1pPr marL="0" indent="0" algn="ctr">
              <a:buNone/>
              <a:defRPr sz="2565"/>
            </a:lvl1pPr>
            <a:lvl2pPr marL="488701" indent="0" algn="ctr">
              <a:buNone/>
              <a:defRPr sz="2138"/>
            </a:lvl2pPr>
            <a:lvl3pPr marL="977402" indent="0" algn="ctr">
              <a:buNone/>
              <a:defRPr sz="1924"/>
            </a:lvl3pPr>
            <a:lvl4pPr marL="1466103" indent="0" algn="ctr">
              <a:buNone/>
              <a:defRPr sz="1710"/>
            </a:lvl4pPr>
            <a:lvl5pPr marL="1954804" indent="0" algn="ctr">
              <a:buNone/>
              <a:defRPr sz="1710"/>
            </a:lvl5pPr>
            <a:lvl6pPr marL="2443505" indent="0" algn="ctr">
              <a:buNone/>
              <a:defRPr sz="1710"/>
            </a:lvl6pPr>
            <a:lvl7pPr marL="2932206" indent="0" algn="ctr">
              <a:buNone/>
              <a:defRPr sz="1710"/>
            </a:lvl7pPr>
            <a:lvl8pPr marL="3420908" indent="0" algn="ctr">
              <a:buNone/>
              <a:defRPr sz="1710"/>
            </a:lvl8pPr>
            <a:lvl9pPr marL="3909609" indent="0" algn="ctr">
              <a:buNone/>
              <a:defRPr sz="1710"/>
            </a:lvl9pPr>
          </a:lstStyle>
          <a:p>
            <a:r>
              <a:rPr lang="ro-RO" smtClean="0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451C-E2F2-4DB0-858A-F96B67F46A03}" type="datetime1">
              <a:rPr lang="ro-RO" smtClean="0"/>
              <a:t>22.09.2020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5286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F3D6-76E5-4544-913F-81698DADD996}" type="datetime1">
              <a:rPr lang="ro-RO" smtClean="0"/>
              <a:t>22.09.2020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264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5873" y="406371"/>
            <a:ext cx="2809979" cy="6468360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935" y="406371"/>
            <a:ext cx="8267041" cy="6468360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B97-CDCA-4609-AA03-ED7276FB4ED6}" type="datetime1">
              <a:rPr lang="ro-RO" smtClean="0"/>
              <a:t>22.09.2020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39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BF16-E248-46E1-BB4C-769DFCCBAA43}" type="datetime1">
              <a:rPr lang="ro-RO" smtClean="0"/>
              <a:t>22.09.2020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302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148" y="1902875"/>
            <a:ext cx="11239917" cy="3174991"/>
          </a:xfrm>
        </p:spPr>
        <p:txBody>
          <a:bodyPr anchor="b"/>
          <a:lstStyle>
            <a:lvl1pPr>
              <a:defRPr sz="6413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148" y="5107903"/>
            <a:ext cx="11239917" cy="1669653"/>
          </a:xfrm>
        </p:spPr>
        <p:txBody>
          <a:bodyPr/>
          <a:lstStyle>
            <a:lvl1pPr marL="0" indent="0">
              <a:buNone/>
              <a:defRPr sz="2565">
                <a:solidFill>
                  <a:schemeClr val="tx1">
                    <a:tint val="75000"/>
                  </a:schemeClr>
                </a:solidFill>
              </a:defRPr>
            </a:lvl1pPr>
            <a:lvl2pPr marL="488701" indent="0">
              <a:buNone/>
              <a:defRPr sz="2138">
                <a:solidFill>
                  <a:schemeClr val="tx1">
                    <a:tint val="75000"/>
                  </a:schemeClr>
                </a:solidFill>
              </a:defRPr>
            </a:lvl2pPr>
            <a:lvl3pPr marL="977402" indent="0">
              <a:buNone/>
              <a:defRPr sz="1924">
                <a:solidFill>
                  <a:schemeClr val="tx1">
                    <a:tint val="75000"/>
                  </a:schemeClr>
                </a:solidFill>
              </a:defRPr>
            </a:lvl3pPr>
            <a:lvl4pPr marL="1466103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4pPr>
            <a:lvl5pPr marL="1954804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5pPr>
            <a:lvl6pPr marL="2443505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6pPr>
            <a:lvl7pPr marL="2932206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7pPr>
            <a:lvl8pPr marL="3420908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8pPr>
            <a:lvl9pPr marL="3909609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498E-96A8-4DE2-BA72-5B39D493144F}" type="datetime1">
              <a:rPr lang="ro-RO" smtClean="0"/>
              <a:t>22.09.2020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090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935" y="2031853"/>
            <a:ext cx="5538510" cy="484287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343" y="2031853"/>
            <a:ext cx="5538510" cy="484287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D3C-6F2E-46C2-8B22-3EE6258AD01C}" type="datetime1">
              <a:rPr lang="ro-RO" smtClean="0"/>
              <a:t>22.09.2020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365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33" y="406371"/>
            <a:ext cx="11239917" cy="147530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633" y="1871072"/>
            <a:ext cx="5513057" cy="916984"/>
          </a:xfrm>
        </p:spPr>
        <p:txBody>
          <a:bodyPr anchor="b"/>
          <a:lstStyle>
            <a:lvl1pPr marL="0" indent="0">
              <a:buNone/>
              <a:defRPr sz="2565" b="1"/>
            </a:lvl1pPr>
            <a:lvl2pPr marL="488701" indent="0">
              <a:buNone/>
              <a:defRPr sz="2138" b="1"/>
            </a:lvl2pPr>
            <a:lvl3pPr marL="977402" indent="0">
              <a:buNone/>
              <a:defRPr sz="1924" b="1"/>
            </a:lvl3pPr>
            <a:lvl4pPr marL="1466103" indent="0">
              <a:buNone/>
              <a:defRPr sz="1710" b="1"/>
            </a:lvl4pPr>
            <a:lvl5pPr marL="1954804" indent="0">
              <a:buNone/>
              <a:defRPr sz="1710" b="1"/>
            </a:lvl5pPr>
            <a:lvl6pPr marL="2443505" indent="0">
              <a:buNone/>
              <a:defRPr sz="1710" b="1"/>
            </a:lvl6pPr>
            <a:lvl7pPr marL="2932206" indent="0">
              <a:buNone/>
              <a:defRPr sz="1710" b="1"/>
            </a:lvl7pPr>
            <a:lvl8pPr marL="3420908" indent="0">
              <a:buNone/>
              <a:defRPr sz="1710" b="1"/>
            </a:lvl8pPr>
            <a:lvl9pPr marL="3909609" indent="0">
              <a:buNone/>
              <a:defRPr sz="171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633" y="2788056"/>
            <a:ext cx="5513057" cy="4100810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7343" y="1871072"/>
            <a:ext cx="5540207" cy="916984"/>
          </a:xfrm>
        </p:spPr>
        <p:txBody>
          <a:bodyPr anchor="b"/>
          <a:lstStyle>
            <a:lvl1pPr marL="0" indent="0">
              <a:buNone/>
              <a:defRPr sz="2565" b="1"/>
            </a:lvl1pPr>
            <a:lvl2pPr marL="488701" indent="0">
              <a:buNone/>
              <a:defRPr sz="2138" b="1"/>
            </a:lvl2pPr>
            <a:lvl3pPr marL="977402" indent="0">
              <a:buNone/>
              <a:defRPr sz="1924" b="1"/>
            </a:lvl3pPr>
            <a:lvl4pPr marL="1466103" indent="0">
              <a:buNone/>
              <a:defRPr sz="1710" b="1"/>
            </a:lvl4pPr>
            <a:lvl5pPr marL="1954804" indent="0">
              <a:buNone/>
              <a:defRPr sz="1710" b="1"/>
            </a:lvl5pPr>
            <a:lvl6pPr marL="2443505" indent="0">
              <a:buNone/>
              <a:defRPr sz="1710" b="1"/>
            </a:lvl6pPr>
            <a:lvl7pPr marL="2932206" indent="0">
              <a:buNone/>
              <a:defRPr sz="1710" b="1"/>
            </a:lvl7pPr>
            <a:lvl8pPr marL="3420908" indent="0">
              <a:buNone/>
              <a:defRPr sz="1710" b="1"/>
            </a:lvl8pPr>
            <a:lvl9pPr marL="3909609" indent="0">
              <a:buNone/>
              <a:defRPr sz="171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7343" y="2788056"/>
            <a:ext cx="5540207" cy="4100810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B6EB-5154-4980-982B-84ED12289613}" type="datetime1">
              <a:rPr lang="ro-RO" smtClean="0"/>
              <a:t>22.09.2020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746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8BEF-69E3-460D-A2DE-EDE7819ADD67}" type="datetime1">
              <a:rPr lang="ro-RO" smtClean="0"/>
              <a:t>22.09.2020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902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86FE-F258-4904-ABC1-D1CF2E7B458C}" type="datetime1">
              <a:rPr lang="ro-RO" smtClean="0"/>
              <a:t>22.09.2020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032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34" y="508847"/>
            <a:ext cx="4203090" cy="1780963"/>
          </a:xfrm>
        </p:spPr>
        <p:txBody>
          <a:bodyPr anchor="b"/>
          <a:lstStyle>
            <a:lvl1pPr>
              <a:defRPr sz="342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207" y="1098968"/>
            <a:ext cx="6597343" cy="5424164"/>
          </a:xfrm>
        </p:spPr>
        <p:txBody>
          <a:bodyPr/>
          <a:lstStyle>
            <a:lvl1pPr>
              <a:defRPr sz="3420"/>
            </a:lvl1pPr>
            <a:lvl2pPr>
              <a:defRPr sz="2993"/>
            </a:lvl2pPr>
            <a:lvl3pPr>
              <a:defRPr sz="2565"/>
            </a:lvl3pPr>
            <a:lvl4pPr>
              <a:defRPr sz="2138"/>
            </a:lvl4pPr>
            <a:lvl5pPr>
              <a:defRPr sz="2138"/>
            </a:lvl5pPr>
            <a:lvl6pPr>
              <a:defRPr sz="2138"/>
            </a:lvl6pPr>
            <a:lvl7pPr>
              <a:defRPr sz="2138"/>
            </a:lvl7pPr>
            <a:lvl8pPr>
              <a:defRPr sz="2138"/>
            </a:lvl8pPr>
            <a:lvl9pPr>
              <a:defRPr sz="2138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634" y="2289810"/>
            <a:ext cx="4203090" cy="4242156"/>
          </a:xfrm>
        </p:spPr>
        <p:txBody>
          <a:bodyPr/>
          <a:lstStyle>
            <a:lvl1pPr marL="0" indent="0">
              <a:buNone/>
              <a:defRPr sz="1710"/>
            </a:lvl1pPr>
            <a:lvl2pPr marL="488701" indent="0">
              <a:buNone/>
              <a:defRPr sz="1496"/>
            </a:lvl2pPr>
            <a:lvl3pPr marL="977402" indent="0">
              <a:buNone/>
              <a:defRPr sz="1283"/>
            </a:lvl3pPr>
            <a:lvl4pPr marL="1466103" indent="0">
              <a:buNone/>
              <a:defRPr sz="1069"/>
            </a:lvl4pPr>
            <a:lvl5pPr marL="1954804" indent="0">
              <a:buNone/>
              <a:defRPr sz="1069"/>
            </a:lvl5pPr>
            <a:lvl6pPr marL="2443505" indent="0">
              <a:buNone/>
              <a:defRPr sz="1069"/>
            </a:lvl6pPr>
            <a:lvl7pPr marL="2932206" indent="0">
              <a:buNone/>
              <a:defRPr sz="1069"/>
            </a:lvl7pPr>
            <a:lvl8pPr marL="3420908" indent="0">
              <a:buNone/>
              <a:defRPr sz="1069"/>
            </a:lvl8pPr>
            <a:lvl9pPr marL="3909609" indent="0">
              <a:buNone/>
              <a:defRPr sz="1069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7027-5DE2-4D43-A971-58C99A865146}" type="datetime1">
              <a:rPr lang="ro-RO" smtClean="0"/>
              <a:t>22.09.2020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492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34" y="508847"/>
            <a:ext cx="4203090" cy="1780963"/>
          </a:xfrm>
        </p:spPr>
        <p:txBody>
          <a:bodyPr anchor="b"/>
          <a:lstStyle>
            <a:lvl1pPr>
              <a:defRPr sz="342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40207" y="1098968"/>
            <a:ext cx="6597343" cy="5424164"/>
          </a:xfrm>
        </p:spPr>
        <p:txBody>
          <a:bodyPr anchor="t"/>
          <a:lstStyle>
            <a:lvl1pPr marL="0" indent="0">
              <a:buNone/>
              <a:defRPr sz="3420"/>
            </a:lvl1pPr>
            <a:lvl2pPr marL="488701" indent="0">
              <a:buNone/>
              <a:defRPr sz="2993"/>
            </a:lvl2pPr>
            <a:lvl3pPr marL="977402" indent="0">
              <a:buNone/>
              <a:defRPr sz="2565"/>
            </a:lvl3pPr>
            <a:lvl4pPr marL="1466103" indent="0">
              <a:buNone/>
              <a:defRPr sz="2138"/>
            </a:lvl4pPr>
            <a:lvl5pPr marL="1954804" indent="0">
              <a:buNone/>
              <a:defRPr sz="2138"/>
            </a:lvl5pPr>
            <a:lvl6pPr marL="2443505" indent="0">
              <a:buNone/>
              <a:defRPr sz="2138"/>
            </a:lvl6pPr>
            <a:lvl7pPr marL="2932206" indent="0">
              <a:buNone/>
              <a:defRPr sz="2138"/>
            </a:lvl7pPr>
            <a:lvl8pPr marL="3420908" indent="0">
              <a:buNone/>
              <a:defRPr sz="2138"/>
            </a:lvl8pPr>
            <a:lvl9pPr marL="3909609" indent="0">
              <a:buNone/>
              <a:defRPr sz="2138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634" y="2289810"/>
            <a:ext cx="4203090" cy="4242156"/>
          </a:xfrm>
        </p:spPr>
        <p:txBody>
          <a:bodyPr/>
          <a:lstStyle>
            <a:lvl1pPr marL="0" indent="0">
              <a:buNone/>
              <a:defRPr sz="1710"/>
            </a:lvl1pPr>
            <a:lvl2pPr marL="488701" indent="0">
              <a:buNone/>
              <a:defRPr sz="1496"/>
            </a:lvl2pPr>
            <a:lvl3pPr marL="977402" indent="0">
              <a:buNone/>
              <a:defRPr sz="1283"/>
            </a:lvl3pPr>
            <a:lvl4pPr marL="1466103" indent="0">
              <a:buNone/>
              <a:defRPr sz="1069"/>
            </a:lvl4pPr>
            <a:lvl5pPr marL="1954804" indent="0">
              <a:buNone/>
              <a:defRPr sz="1069"/>
            </a:lvl5pPr>
            <a:lvl6pPr marL="2443505" indent="0">
              <a:buNone/>
              <a:defRPr sz="1069"/>
            </a:lvl6pPr>
            <a:lvl7pPr marL="2932206" indent="0">
              <a:buNone/>
              <a:defRPr sz="1069"/>
            </a:lvl7pPr>
            <a:lvl8pPr marL="3420908" indent="0">
              <a:buNone/>
              <a:defRPr sz="1069"/>
            </a:lvl8pPr>
            <a:lvl9pPr marL="3909609" indent="0">
              <a:buNone/>
              <a:defRPr sz="1069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AAF9-FA5C-47CC-A8D4-52C628CB7E11}" type="datetime1">
              <a:rPr lang="ro-RO" smtClean="0"/>
              <a:t>22.09.2020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692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5936" y="406371"/>
            <a:ext cx="11239917" cy="1475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936" y="2031853"/>
            <a:ext cx="11239917" cy="484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5936" y="7074382"/>
            <a:ext cx="2932152" cy="40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5B09-BD00-423F-998A-DDA7FD024CF7}" type="datetime1">
              <a:rPr lang="ro-RO" smtClean="0"/>
              <a:t>22.09.2020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6780" y="7074382"/>
            <a:ext cx="4398228" cy="40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3700" y="7074382"/>
            <a:ext cx="2932152" cy="4063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A509-1DAD-4FF5-8AEB-3CC01469D7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2102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977402" rtl="0" eaLnBrk="1" latinLnBrk="0" hangingPunct="1">
        <a:lnSpc>
          <a:spcPct val="90000"/>
        </a:lnSpc>
        <a:spcBef>
          <a:spcPct val="0"/>
        </a:spcBef>
        <a:buNone/>
        <a:defRPr sz="47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351" indent="-244351" algn="l" defTabSz="977402" rtl="0" eaLnBrk="1" latinLnBrk="0" hangingPunct="1">
        <a:lnSpc>
          <a:spcPct val="90000"/>
        </a:lnSpc>
        <a:spcBef>
          <a:spcPts val="1069"/>
        </a:spcBef>
        <a:buFont typeface="Arial" panose="020B0604020202020204" pitchFamily="34" charset="0"/>
        <a:buChar char="•"/>
        <a:defRPr sz="2993" kern="1200">
          <a:solidFill>
            <a:schemeClr val="tx1"/>
          </a:solidFill>
          <a:latin typeface="+mn-lt"/>
          <a:ea typeface="+mn-ea"/>
          <a:cs typeface="+mn-cs"/>
        </a:defRPr>
      </a:lvl1pPr>
      <a:lvl2pPr marL="733052" indent="-244351" algn="l" defTabSz="977402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2pPr>
      <a:lvl3pPr marL="1221753" indent="-244351" algn="l" defTabSz="977402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2138" kern="1200">
          <a:solidFill>
            <a:schemeClr val="tx1"/>
          </a:solidFill>
          <a:latin typeface="+mn-lt"/>
          <a:ea typeface="+mn-ea"/>
          <a:cs typeface="+mn-cs"/>
        </a:defRPr>
      </a:lvl3pPr>
      <a:lvl4pPr marL="1710454" indent="-244351" algn="l" defTabSz="977402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4pPr>
      <a:lvl5pPr marL="2199155" indent="-244351" algn="l" defTabSz="977402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5pPr>
      <a:lvl6pPr marL="2687856" indent="-244351" algn="l" defTabSz="977402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6pPr>
      <a:lvl7pPr marL="3176557" indent="-244351" algn="l" defTabSz="977402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7pPr>
      <a:lvl8pPr marL="3665258" indent="-244351" algn="l" defTabSz="977402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8pPr>
      <a:lvl9pPr marL="4153959" indent="-244351" algn="l" defTabSz="977402" rtl="0" eaLnBrk="1" latinLnBrk="0" hangingPunct="1">
        <a:lnSpc>
          <a:spcPct val="90000"/>
        </a:lnSpc>
        <a:spcBef>
          <a:spcPts val="534"/>
        </a:spcBef>
        <a:buFont typeface="Arial" panose="020B0604020202020204" pitchFamily="34" charset="0"/>
        <a:buChar char="•"/>
        <a:defRPr sz="19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7402" rtl="0" eaLnBrk="1" latinLnBrk="0" hangingPunct="1">
        <a:defRPr sz="1924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24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24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24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24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24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24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24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lvic.usv.ro/forcrops.php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hyperlink" Target="http://www.silvic.usv.ro/tehnocrops.php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iuliandanila@usm.r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hyperlink" Target="http://www.silvic.usv.ro/stroma.php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www.silvic.usv.ro/forbiome.php" TargetMode="External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826" y="2331898"/>
            <a:ext cx="12587774" cy="439949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o-RO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</a:t>
            </a:r>
            <a:r>
              <a:rPr lang="ro-R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forestry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o-R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ro-RO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ro-R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ro-RO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</a:t>
            </a:r>
            <a:r>
              <a:rPr lang="ro-R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ro-R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o-R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ro-RO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r>
              <a:rPr lang="ro-R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ro-R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Romania</a:t>
            </a:r>
            <a:br>
              <a:rPr lang="ro-R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4800" b="1" dirty="0" smtClean="0"/>
              <a:t/>
            </a:r>
            <a:br>
              <a:rPr lang="ro-RO" sz="4800" b="1" dirty="0" smtClean="0"/>
            </a:br>
            <a:r>
              <a:rPr lang="ro-R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Iulian Constantin Dănilă </a:t>
            </a:r>
            <a: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2800" dirty="0" smtClean="0"/>
              <a:t>Ștefan cel Mare University of Suceava, </a:t>
            </a:r>
            <a:r>
              <a:rPr lang="ro-RO" sz="2800" dirty="0" err="1" smtClean="0"/>
              <a:t>Faculty</a:t>
            </a:r>
            <a:r>
              <a:rPr lang="ro-RO" sz="2800" dirty="0" smtClean="0"/>
              <a:t> of </a:t>
            </a:r>
            <a:r>
              <a:rPr lang="ro-RO" sz="2800" dirty="0" err="1" smtClean="0"/>
              <a:t>Forestry</a:t>
            </a:r>
            <a:r>
              <a:rPr lang="ro-RO" sz="2800" dirty="0" smtClean="0"/>
              <a:t/>
            </a:r>
            <a:br>
              <a:rPr lang="ro-RO" sz="2800" dirty="0" smtClean="0"/>
            </a:br>
            <a:endParaRPr lang="ro-RO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00" y="32658"/>
            <a:ext cx="1601854" cy="169796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2658"/>
            <a:ext cx="6543675" cy="1804305"/>
          </a:xfrm>
          <a:prstGeom prst="rect">
            <a:avLst/>
          </a:prstGeom>
        </p:spPr>
      </p:pic>
      <p:pic>
        <p:nvPicPr>
          <p:cNvPr id="1030" name="Picture 6" descr="Universitatea „Ștefan cel Mare” din Suceava | optiuni.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17" y="113386"/>
            <a:ext cx="1629554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22" y="-1"/>
            <a:ext cx="2915560" cy="1697117"/>
          </a:xfrm>
          <a:prstGeom prst="rect">
            <a:avLst/>
          </a:prstGeom>
        </p:spPr>
      </p:pic>
      <p:cxnSp>
        <p:nvCxnSpPr>
          <p:cNvPr id="11" name="Conector drept 10"/>
          <p:cNvCxnSpPr/>
          <p:nvPr/>
        </p:nvCxnSpPr>
        <p:spPr>
          <a:xfrm>
            <a:off x="6690636" y="1836963"/>
            <a:ext cx="6303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10062301" y="7226329"/>
            <a:ext cx="2932152" cy="406371"/>
          </a:xfrm>
        </p:spPr>
        <p:txBody>
          <a:bodyPr/>
          <a:lstStyle/>
          <a:p>
            <a:fld id="{17C5A509-1DAD-4FF5-8AEB-3CC01469D7D8}" type="slidenum">
              <a:rPr lang="ro-RO" sz="2000" smtClean="0">
                <a:solidFill>
                  <a:schemeClr val="tx1"/>
                </a:solidFill>
              </a:rPr>
              <a:t>1</a:t>
            </a:fld>
            <a:endParaRPr lang="ro-R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00" y="32658"/>
            <a:ext cx="1601854" cy="169796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2658"/>
            <a:ext cx="6543675" cy="1804305"/>
          </a:xfrm>
          <a:prstGeom prst="rect">
            <a:avLst/>
          </a:prstGeom>
        </p:spPr>
      </p:pic>
      <p:pic>
        <p:nvPicPr>
          <p:cNvPr id="1030" name="Picture 6" descr="Universitatea „Ștefan cel Mare” din Suceava | optiuni.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17" y="113386"/>
            <a:ext cx="1629554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22" y="-1"/>
            <a:ext cx="2915560" cy="1697117"/>
          </a:xfrm>
          <a:prstGeom prst="rect">
            <a:avLst/>
          </a:prstGeom>
        </p:spPr>
      </p:pic>
      <p:cxnSp>
        <p:nvCxnSpPr>
          <p:cNvPr id="11" name="Conector drept 10"/>
          <p:cNvCxnSpPr/>
          <p:nvPr/>
        </p:nvCxnSpPr>
        <p:spPr>
          <a:xfrm>
            <a:off x="6690636" y="1836963"/>
            <a:ext cx="6303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10062301" y="7226329"/>
            <a:ext cx="2932152" cy="406371"/>
          </a:xfrm>
        </p:spPr>
        <p:txBody>
          <a:bodyPr/>
          <a:lstStyle/>
          <a:p>
            <a:fld id="{17C5A509-1DAD-4FF5-8AEB-3CC01469D7D8}" type="slidenum">
              <a:rPr lang="ro-RO" sz="2000" smtClean="0">
                <a:solidFill>
                  <a:schemeClr val="tx1"/>
                </a:solidFill>
              </a:rPr>
              <a:t>10</a:t>
            </a:fld>
            <a:endParaRPr lang="ro-RO" sz="2000" dirty="0">
              <a:solidFill>
                <a:schemeClr val="tx1"/>
              </a:solidFill>
            </a:endParaRPr>
          </a:p>
        </p:txBody>
      </p:sp>
      <p:sp>
        <p:nvSpPr>
          <p:cNvPr id="2" name="CasetăText 1"/>
          <p:cNvSpPr txBox="1"/>
          <p:nvPr/>
        </p:nvSpPr>
        <p:spPr>
          <a:xfrm>
            <a:off x="2391322" y="2159319"/>
            <a:ext cx="1010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r>
              <a:rPr lang="ro-RO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tăText 12"/>
          <p:cNvSpPr txBox="1"/>
          <p:nvPr/>
        </p:nvSpPr>
        <p:spPr>
          <a:xfrm>
            <a:off x="1313410" y="5887329"/>
            <a:ext cx="92420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details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visit:</a:t>
            </a:r>
            <a:endParaRPr lang="ro-R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155575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7"/>
              </a:rPr>
              <a:t>http://www.silvic.usv.ro/tehnocrops</a:t>
            </a:r>
            <a:r>
              <a:rPr lang="ro-RO" dirty="0" smtClean="0">
                <a:hlinkClick r:id="rId7"/>
              </a:rPr>
              <a:t>.</a:t>
            </a:r>
            <a:r>
              <a:rPr lang="en-US" dirty="0" err="1" smtClean="0">
                <a:hlinkClick r:id="rId7"/>
              </a:rPr>
              <a:t>php</a:t>
            </a:r>
            <a:endParaRPr lang="ro-RO" dirty="0" smtClean="0"/>
          </a:p>
          <a:p>
            <a:pPr marL="285750" indent="155575">
              <a:buFont typeface="Wingdings" panose="05000000000000000000" pitchFamily="2" charset="2"/>
              <a:buChar char="Ø"/>
            </a:pPr>
            <a:r>
              <a:rPr lang="ro-RO" dirty="0" smtClean="0">
                <a:hlinkClick r:id="rId8"/>
              </a:rPr>
              <a:t>http://www.silvic.usv.ro/forcrops.php</a:t>
            </a:r>
            <a:endParaRPr lang="ro-RO" dirty="0" smtClean="0"/>
          </a:p>
          <a:p>
            <a:pPr marL="285750" indent="155575">
              <a:buFont typeface="Wingdings" panose="05000000000000000000" pitchFamily="2" charset="2"/>
              <a:buChar char="Ø"/>
            </a:pPr>
            <a:r>
              <a:rPr lang="ro-RO" dirty="0" smtClean="0">
                <a:hlinkClick r:id="rId9"/>
              </a:rPr>
              <a:t>http://www.silvic.usv.ro/forbiome.php</a:t>
            </a:r>
            <a:endParaRPr lang="ro-RO" dirty="0" smtClean="0"/>
          </a:p>
          <a:p>
            <a:pPr marL="285750" indent="155575">
              <a:buFont typeface="Wingdings" panose="05000000000000000000" pitchFamily="2" charset="2"/>
              <a:buChar char="Ø"/>
            </a:pPr>
            <a:r>
              <a:rPr lang="ro-RO" dirty="0" smtClean="0">
                <a:hlinkClick r:id="rId10"/>
              </a:rPr>
              <a:t>http://www.silvic.usv.ro/stroma.php</a:t>
            </a:r>
            <a:endParaRPr lang="ro-RO" dirty="0" smtClean="0"/>
          </a:p>
          <a:p>
            <a:endParaRPr lang="ro-R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47" y="3446459"/>
            <a:ext cx="2938349" cy="2416883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3637" y="3446459"/>
            <a:ext cx="1775112" cy="2416883"/>
          </a:xfrm>
          <a:prstGeom prst="rect">
            <a:avLst/>
          </a:prstGeom>
        </p:spPr>
      </p:pic>
      <p:pic>
        <p:nvPicPr>
          <p:cNvPr id="8" name="Imagin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45712" y="3470446"/>
            <a:ext cx="2409711" cy="2416883"/>
          </a:xfrm>
          <a:prstGeom prst="rect">
            <a:avLst/>
          </a:prstGeom>
        </p:spPr>
      </p:pic>
      <p:pic>
        <p:nvPicPr>
          <p:cNvPr id="10" name="Imagin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25407" y="3422968"/>
            <a:ext cx="3602109" cy="2440374"/>
          </a:xfrm>
          <a:prstGeom prst="rect">
            <a:avLst/>
          </a:prstGeom>
        </p:spPr>
      </p:pic>
      <p:pic>
        <p:nvPicPr>
          <p:cNvPr id="12" name="Imagin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55423" y="3446955"/>
            <a:ext cx="3130977" cy="2416387"/>
          </a:xfrm>
          <a:prstGeom prst="rect">
            <a:avLst/>
          </a:prstGeom>
        </p:spPr>
      </p:pic>
      <p:sp>
        <p:nvSpPr>
          <p:cNvPr id="14" name="Dreptunghi 13"/>
          <p:cNvSpPr/>
          <p:nvPr/>
        </p:nvSpPr>
        <p:spPr>
          <a:xfrm>
            <a:off x="9111181" y="6930472"/>
            <a:ext cx="3750723" cy="36933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hlinkClick r:id="rId16"/>
              </a:rPr>
              <a:t>iuliandanila@usm.ro</a:t>
            </a:r>
            <a:r>
              <a:rPr lang="ro-RO" dirty="0" smtClean="0"/>
              <a:t>; </a:t>
            </a:r>
            <a:r>
              <a:rPr lang="it-IT" dirty="0" smtClean="0"/>
              <a:t>+40749963403</a:t>
            </a:r>
            <a:endParaRPr lang="it-IT" dirty="0"/>
          </a:p>
        </p:txBody>
      </p:sp>
      <p:sp>
        <p:nvSpPr>
          <p:cNvPr id="15" name="Dreptunghi 14"/>
          <p:cNvSpPr/>
          <p:nvPr/>
        </p:nvSpPr>
        <p:spPr>
          <a:xfrm>
            <a:off x="6982690" y="5953745"/>
            <a:ext cx="5879213" cy="92333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was supported by a grant of the Romanian Ministry of Education and Research, CNCS - UEFISCDI, project number PN-III-P1-1.1-PD-2019-0388, within PNCDI III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00" y="32658"/>
            <a:ext cx="1601854" cy="169796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2658"/>
            <a:ext cx="6543675" cy="1804305"/>
          </a:xfrm>
          <a:prstGeom prst="rect">
            <a:avLst/>
          </a:prstGeom>
        </p:spPr>
      </p:pic>
      <p:pic>
        <p:nvPicPr>
          <p:cNvPr id="1030" name="Picture 6" descr="Universitatea „Ștefan cel Mare” din Suceava | optiuni.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17" y="113386"/>
            <a:ext cx="1629554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22" y="-1"/>
            <a:ext cx="2915560" cy="1697117"/>
          </a:xfrm>
          <a:prstGeom prst="rect">
            <a:avLst/>
          </a:prstGeom>
        </p:spPr>
      </p:pic>
      <p:cxnSp>
        <p:nvCxnSpPr>
          <p:cNvPr id="11" name="Conector drept 10"/>
          <p:cNvCxnSpPr/>
          <p:nvPr/>
        </p:nvCxnSpPr>
        <p:spPr>
          <a:xfrm>
            <a:off x="6690636" y="1836963"/>
            <a:ext cx="6303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10062301" y="7226329"/>
            <a:ext cx="2932152" cy="406371"/>
          </a:xfrm>
        </p:spPr>
        <p:txBody>
          <a:bodyPr/>
          <a:lstStyle/>
          <a:p>
            <a:fld id="{17C5A509-1DAD-4FF5-8AEB-3CC01469D7D8}" type="slidenum">
              <a:rPr lang="ro-RO" sz="2000" smtClean="0">
                <a:solidFill>
                  <a:schemeClr val="tx1"/>
                </a:solidFill>
              </a:rPr>
              <a:t>2</a:t>
            </a:fld>
            <a:endParaRPr lang="ro-RO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56502"/>
              </p:ext>
            </p:extLst>
          </p:nvPr>
        </p:nvGraphicFramePr>
        <p:xfrm>
          <a:off x="48987" y="1836962"/>
          <a:ext cx="1894113" cy="5779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4113">
                  <a:extLst>
                    <a:ext uri="{9D8B030D-6E8A-4147-A177-3AD203B41FA5}">
                      <a16:colId xmlns:a16="http://schemas.microsoft.com/office/drawing/2014/main" val="390463688"/>
                    </a:ext>
                  </a:extLst>
                </a:gridCol>
              </a:tblGrid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Background</a:t>
                      </a:r>
                      <a:endParaRPr lang="en-US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7946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Hypothesis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671986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Material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754254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Procedure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25711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Results</a:t>
                      </a:r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13790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noProof="0" dirty="0" smtClean="0"/>
                        <a:t>C</a:t>
                      </a:r>
                      <a:r>
                        <a:rPr lang="en-US" noProof="0" dirty="0" err="1" smtClean="0"/>
                        <a:t>onclusion</a:t>
                      </a:r>
                      <a:endParaRPr lang="en-US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039483"/>
                  </a:ext>
                </a:extLst>
              </a:tr>
            </a:tbl>
          </a:graphicData>
        </a:graphic>
      </p:graphicFrame>
      <p:sp>
        <p:nvSpPr>
          <p:cNvPr id="12" name="Dreptunghi 11"/>
          <p:cNvSpPr/>
          <p:nvPr/>
        </p:nvSpPr>
        <p:spPr>
          <a:xfrm>
            <a:off x="1943100" y="2004003"/>
            <a:ext cx="1105135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ro-RO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GB" sz="26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hort</a:t>
            </a:r>
            <a:r>
              <a:rPr lang="en-GB" sz="2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rotation forestry</a:t>
            </a:r>
            <a:r>
              <a:rPr lang="en-GB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(SRF)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playing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important role in worldwide forest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economy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obtaining </a:t>
            </a:r>
            <a:r>
              <a:rPr lang="en-US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high biomass production in a short </a:t>
            </a:r>
            <a:r>
              <a:rPr lang="en-US" sz="2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time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o-RO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SRF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are developing continuously in 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NE of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Romania</a:t>
            </a:r>
            <a:r>
              <a:rPr lang="ro-RO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ro-RO" sz="2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over 800 Ha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Several </a:t>
            </a:r>
            <a:r>
              <a:rPr lang="en-US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studies have been undertaken to identify the </a:t>
            </a:r>
            <a:r>
              <a:rPr lang="ro-RO" sz="26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high</a:t>
            </a:r>
            <a:r>
              <a:rPr lang="ro-RO" sz="2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6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productivity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between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different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1698625" indent="-179388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hybrid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poplar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clones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698625" indent="-179388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plant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materials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698625" indent="-179388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density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o-RO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98625" indent="-179388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cycle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or </a:t>
            </a:r>
            <a:r>
              <a:rPr lang="ro-RO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rotaion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endParaRPr lang="ro-RO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98625" indent="-179388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suitable technologies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698625" indent="-179388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o-RO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initial studies, biomass production was estimated using </a:t>
            </a:r>
            <a:r>
              <a:rPr lang="en-US" sz="2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destructive (gravimetric) </a:t>
            </a:r>
            <a:r>
              <a:rPr lang="en-US" sz="2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r>
              <a:rPr lang="ro-RO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o-RO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00" y="32658"/>
            <a:ext cx="1601854" cy="169796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2658"/>
            <a:ext cx="6543675" cy="1804305"/>
          </a:xfrm>
          <a:prstGeom prst="rect">
            <a:avLst/>
          </a:prstGeom>
        </p:spPr>
      </p:pic>
      <p:pic>
        <p:nvPicPr>
          <p:cNvPr id="1030" name="Picture 6" descr="Universitatea „Ștefan cel Mare” din Suceava | optiuni.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17" y="113386"/>
            <a:ext cx="1629554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22" y="-1"/>
            <a:ext cx="2915560" cy="1697117"/>
          </a:xfrm>
          <a:prstGeom prst="rect">
            <a:avLst/>
          </a:prstGeom>
        </p:spPr>
      </p:pic>
      <p:cxnSp>
        <p:nvCxnSpPr>
          <p:cNvPr id="11" name="Conector drept 10"/>
          <p:cNvCxnSpPr/>
          <p:nvPr/>
        </p:nvCxnSpPr>
        <p:spPr>
          <a:xfrm>
            <a:off x="6690636" y="1836963"/>
            <a:ext cx="6303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10062301" y="7226329"/>
            <a:ext cx="2932152" cy="406371"/>
          </a:xfrm>
        </p:spPr>
        <p:txBody>
          <a:bodyPr/>
          <a:lstStyle/>
          <a:p>
            <a:fld id="{17C5A509-1DAD-4FF5-8AEB-3CC01469D7D8}" type="slidenum">
              <a:rPr lang="ro-RO" sz="2000" smtClean="0">
                <a:solidFill>
                  <a:schemeClr val="tx1"/>
                </a:solidFill>
              </a:rPr>
              <a:t>3</a:t>
            </a:fld>
            <a:endParaRPr lang="ro-RO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00189"/>
              </p:ext>
            </p:extLst>
          </p:nvPr>
        </p:nvGraphicFramePr>
        <p:xfrm>
          <a:off x="48987" y="1836962"/>
          <a:ext cx="1894113" cy="5779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4113">
                  <a:extLst>
                    <a:ext uri="{9D8B030D-6E8A-4147-A177-3AD203B41FA5}">
                      <a16:colId xmlns:a16="http://schemas.microsoft.com/office/drawing/2014/main" val="390463688"/>
                    </a:ext>
                  </a:extLst>
                </a:gridCol>
              </a:tblGrid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Background</a:t>
                      </a:r>
                      <a:endParaRPr lang="en-US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7946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Hypothesis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1986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Material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754254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Procedure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25711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Results</a:t>
                      </a:r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13790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noProof="0" dirty="0" smtClean="0"/>
                        <a:t>C</a:t>
                      </a:r>
                      <a:r>
                        <a:rPr lang="en-US" noProof="0" dirty="0" err="1" smtClean="0"/>
                        <a:t>onclusion</a:t>
                      </a:r>
                      <a:endParaRPr lang="en-US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039483"/>
                  </a:ext>
                </a:extLst>
              </a:tr>
            </a:tbl>
          </a:graphicData>
        </a:graphic>
      </p:graphicFrame>
      <p:sp>
        <p:nvSpPr>
          <p:cNvPr id="12" name="Dreptunghi 11"/>
          <p:cNvSpPr/>
          <p:nvPr/>
        </p:nvSpPr>
        <p:spPr>
          <a:xfrm>
            <a:off x="1943100" y="2001304"/>
            <a:ext cx="110513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precise estimate of biomass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necessary for the sustainable planning of forest resources and for the exchange of energy in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ecosystems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o-RO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 of the terrestrial laser scanner (TLS) in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biomass estimation brings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important technological leap among indirect (non-destructive)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methods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o-RO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Measuring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hybrid poplars crops by TLS may have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many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following aspects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o-RO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like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o-RO" sz="2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6688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higher accuracy of biomass estimation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SRF; </a:t>
            </a:r>
            <a:endParaRPr lang="ro-R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6688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cost and time effective measurements over the biomass of tree parts;</a:t>
            </a:r>
            <a:endParaRPr lang="ro-R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36688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new and validated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allometric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equations for SRF in NE Romania</a:t>
            </a: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436688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robust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instrument for industry to estimate biomass.</a:t>
            </a:r>
            <a:endParaRPr lang="ro-R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TLS technology is justified when destructive methods become difficult to carry out and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allometric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equations do not give accurate </a:t>
            </a:r>
            <a:r>
              <a:rPr lang="en-US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information</a:t>
            </a:r>
            <a:r>
              <a:rPr lang="ro-RO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8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00" y="32658"/>
            <a:ext cx="1601854" cy="169796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2658"/>
            <a:ext cx="6543675" cy="1804305"/>
          </a:xfrm>
          <a:prstGeom prst="rect">
            <a:avLst/>
          </a:prstGeom>
        </p:spPr>
      </p:pic>
      <p:pic>
        <p:nvPicPr>
          <p:cNvPr id="1030" name="Picture 6" descr="Universitatea „Ștefan cel Mare” din Suceava | optiuni.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17" y="113386"/>
            <a:ext cx="1629554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22" y="-1"/>
            <a:ext cx="2915560" cy="1697117"/>
          </a:xfrm>
          <a:prstGeom prst="rect">
            <a:avLst/>
          </a:prstGeom>
        </p:spPr>
      </p:pic>
      <p:cxnSp>
        <p:nvCxnSpPr>
          <p:cNvPr id="11" name="Conector drept 10"/>
          <p:cNvCxnSpPr/>
          <p:nvPr/>
        </p:nvCxnSpPr>
        <p:spPr>
          <a:xfrm>
            <a:off x="6690636" y="1836963"/>
            <a:ext cx="6303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10062301" y="7226329"/>
            <a:ext cx="2932152" cy="406371"/>
          </a:xfrm>
        </p:spPr>
        <p:txBody>
          <a:bodyPr/>
          <a:lstStyle/>
          <a:p>
            <a:fld id="{17C5A509-1DAD-4FF5-8AEB-3CC01469D7D8}" type="slidenum">
              <a:rPr lang="ro-RO" sz="2000" smtClean="0">
                <a:solidFill>
                  <a:schemeClr val="tx1"/>
                </a:solidFill>
              </a:rPr>
              <a:t>4</a:t>
            </a:fld>
            <a:endParaRPr lang="ro-RO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24827"/>
              </p:ext>
            </p:extLst>
          </p:nvPr>
        </p:nvGraphicFramePr>
        <p:xfrm>
          <a:off x="48987" y="1836962"/>
          <a:ext cx="1894113" cy="5779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4113">
                  <a:extLst>
                    <a:ext uri="{9D8B030D-6E8A-4147-A177-3AD203B41FA5}">
                      <a16:colId xmlns:a16="http://schemas.microsoft.com/office/drawing/2014/main" val="390463688"/>
                    </a:ext>
                  </a:extLst>
                </a:gridCol>
              </a:tblGrid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Background</a:t>
                      </a:r>
                      <a:endParaRPr lang="en-US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7946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Hypothesis</a:t>
                      </a: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1986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Material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54254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Procedure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25711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Results</a:t>
                      </a:r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13790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noProof="0" dirty="0" smtClean="0"/>
                        <a:t>C</a:t>
                      </a:r>
                      <a:r>
                        <a:rPr lang="en-US" noProof="0" dirty="0" err="1" smtClean="0"/>
                        <a:t>onclusion</a:t>
                      </a:r>
                      <a:endParaRPr lang="en-US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039483"/>
                  </a:ext>
                </a:extLst>
              </a:tr>
            </a:tbl>
          </a:graphicData>
        </a:graphic>
      </p:graphicFrame>
      <p:sp>
        <p:nvSpPr>
          <p:cNvPr id="12" name="Dreptunghi 11"/>
          <p:cNvSpPr/>
          <p:nvPr/>
        </p:nvSpPr>
        <p:spPr>
          <a:xfrm>
            <a:off x="2308579" y="2279843"/>
            <a:ext cx="73882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research was conducted in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o-RO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hybrid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poplar crops in NE Romania (experimental and field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crop);</a:t>
            </a:r>
            <a:endParaRPr lang="ro-RO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7 </a:t>
            </a:r>
            <a:r>
              <a:rPr lang="en-US" sz="2400" dirty="0"/>
              <a:t>different hybrid poplar clones (</a:t>
            </a:r>
            <a:r>
              <a:rPr lang="ro-RO" sz="2400" dirty="0"/>
              <a:t>AF2, AF6, AF8, </a:t>
            </a:r>
            <a:r>
              <a:rPr lang="ro-RO" sz="2400" dirty="0" err="1"/>
              <a:t>Monviso</a:t>
            </a:r>
            <a:r>
              <a:rPr lang="ro-RO" sz="2400" dirty="0"/>
              <a:t>, A4A, Pannonia </a:t>
            </a:r>
            <a:r>
              <a:rPr lang="ro-RO" sz="2400" dirty="0" err="1"/>
              <a:t>and</a:t>
            </a:r>
            <a:r>
              <a:rPr lang="ro-RO" sz="2400" dirty="0"/>
              <a:t> Max4</a:t>
            </a:r>
            <a:r>
              <a:rPr lang="en-US" sz="2400" dirty="0"/>
              <a:t>) under intensive cultivation</a:t>
            </a:r>
            <a:r>
              <a:rPr lang="en-US" sz="2400" dirty="0" smtClean="0"/>
              <a:t>;</a:t>
            </a:r>
            <a:endParaRPr lang="ro-RO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Three different types of planting material (cuttings, rods and seedlings) </a:t>
            </a:r>
            <a:r>
              <a:rPr lang="ro-RO" sz="2400" dirty="0" err="1"/>
              <a:t>and</a:t>
            </a:r>
            <a:r>
              <a:rPr lang="ro-RO" sz="2400" dirty="0"/>
              <a:t> </a:t>
            </a:r>
            <a:r>
              <a:rPr lang="ro-RO" sz="2400" dirty="0" err="1"/>
              <a:t>different</a:t>
            </a:r>
            <a:r>
              <a:rPr lang="ro-RO" sz="2400" dirty="0"/>
              <a:t> </a:t>
            </a:r>
            <a:r>
              <a:rPr lang="en-US" sz="2400" dirty="0"/>
              <a:t>density 3 x 1; 1,16; 1,25; 2 and 2,5 were used</a:t>
            </a:r>
            <a:r>
              <a:rPr lang="en-US" sz="2400" dirty="0" smtClean="0"/>
              <a:t>;</a:t>
            </a:r>
            <a:endParaRPr lang="ro-RO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Biomass was estimated for brunch and trunks </a:t>
            </a:r>
            <a:r>
              <a:rPr lang="ro-RO" sz="2400" dirty="0" err="1"/>
              <a:t>after</a:t>
            </a:r>
            <a:r>
              <a:rPr lang="ro-RO" sz="2400" dirty="0"/>
              <a:t> 4 </a:t>
            </a:r>
            <a:r>
              <a:rPr lang="ro-RO" sz="2400" dirty="0" err="1"/>
              <a:t>and</a:t>
            </a:r>
            <a:r>
              <a:rPr lang="ro-RO" sz="2400" dirty="0"/>
              <a:t> </a:t>
            </a:r>
            <a:r>
              <a:rPr lang="ro-RO" sz="2400" dirty="0" smtClean="0"/>
              <a:t>7 </a:t>
            </a:r>
            <a:r>
              <a:rPr lang="en-US" sz="2400" dirty="0"/>
              <a:t>growing </a:t>
            </a:r>
            <a:r>
              <a:rPr lang="en-US" sz="2400" dirty="0" smtClean="0"/>
              <a:t>seasons</a:t>
            </a:r>
            <a:r>
              <a:rPr lang="ro-RO" sz="2400" dirty="0" smtClean="0"/>
              <a:t> (</a:t>
            </a:r>
            <a:r>
              <a:rPr lang="en-US" sz="2400" dirty="0" smtClean="0"/>
              <a:t>Mg ha</a:t>
            </a:r>
            <a:r>
              <a:rPr lang="en-US" sz="2400" baseline="30000" dirty="0" smtClean="0"/>
              <a:t>-1</a:t>
            </a:r>
            <a:r>
              <a:rPr lang="ro-RO" sz="2400" dirty="0" smtClean="0"/>
              <a:t>), for </a:t>
            </a:r>
            <a:r>
              <a:rPr lang="en-US" sz="2400" dirty="0" smtClean="0"/>
              <a:t>the first rotation cycle.</a:t>
            </a:r>
            <a:endParaRPr lang="en-US" sz="2400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43" y="1879836"/>
            <a:ext cx="3127124" cy="1981044"/>
          </a:xfrm>
          <a:prstGeom prst="rect">
            <a:avLst/>
          </a:prstGeom>
        </p:spPr>
      </p:pic>
      <p:pic>
        <p:nvPicPr>
          <p:cNvPr id="15" name="Picture 2" descr="DSCN187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20198" r="34218" b="29288"/>
          <a:stretch>
            <a:fillRect/>
          </a:stretch>
        </p:blipFill>
        <p:spPr bwMode="auto">
          <a:xfrm>
            <a:off x="10062300" y="3776867"/>
            <a:ext cx="2907366" cy="16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01" y="5468950"/>
            <a:ext cx="2907366" cy="17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00" y="32658"/>
            <a:ext cx="1601854" cy="169796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2658"/>
            <a:ext cx="6543675" cy="1804305"/>
          </a:xfrm>
          <a:prstGeom prst="rect">
            <a:avLst/>
          </a:prstGeom>
        </p:spPr>
      </p:pic>
      <p:pic>
        <p:nvPicPr>
          <p:cNvPr id="1030" name="Picture 6" descr="Universitatea „Ștefan cel Mare” din Suceava | optiuni.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17" y="113386"/>
            <a:ext cx="1629554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22" y="-1"/>
            <a:ext cx="2915560" cy="1697117"/>
          </a:xfrm>
          <a:prstGeom prst="rect">
            <a:avLst/>
          </a:prstGeom>
        </p:spPr>
      </p:pic>
      <p:cxnSp>
        <p:nvCxnSpPr>
          <p:cNvPr id="11" name="Conector drept 10"/>
          <p:cNvCxnSpPr/>
          <p:nvPr/>
        </p:nvCxnSpPr>
        <p:spPr>
          <a:xfrm>
            <a:off x="6690636" y="1836963"/>
            <a:ext cx="6303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10062301" y="7226329"/>
            <a:ext cx="2932152" cy="406371"/>
          </a:xfrm>
        </p:spPr>
        <p:txBody>
          <a:bodyPr/>
          <a:lstStyle/>
          <a:p>
            <a:fld id="{17C5A509-1DAD-4FF5-8AEB-3CC01469D7D8}" type="slidenum">
              <a:rPr lang="ro-RO" sz="2000" smtClean="0">
                <a:solidFill>
                  <a:schemeClr val="tx1"/>
                </a:solidFill>
              </a:rPr>
              <a:t>5</a:t>
            </a:fld>
            <a:endParaRPr lang="ro-RO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70732"/>
              </p:ext>
            </p:extLst>
          </p:nvPr>
        </p:nvGraphicFramePr>
        <p:xfrm>
          <a:off x="48987" y="1836962"/>
          <a:ext cx="1894113" cy="5779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4113">
                  <a:extLst>
                    <a:ext uri="{9D8B030D-6E8A-4147-A177-3AD203B41FA5}">
                      <a16:colId xmlns:a16="http://schemas.microsoft.com/office/drawing/2014/main" val="390463688"/>
                    </a:ext>
                  </a:extLst>
                </a:gridCol>
              </a:tblGrid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Background</a:t>
                      </a:r>
                      <a:endParaRPr lang="en-US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7946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Hypothesis</a:t>
                      </a: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1986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Material</a:t>
                      </a: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54254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Procedure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5711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Results</a:t>
                      </a:r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13790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noProof="0" dirty="0" smtClean="0"/>
                        <a:t>C</a:t>
                      </a:r>
                      <a:r>
                        <a:rPr lang="en-US" noProof="0" dirty="0" err="1" smtClean="0"/>
                        <a:t>onclusion</a:t>
                      </a:r>
                      <a:endParaRPr lang="en-US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039483"/>
                  </a:ext>
                </a:extLst>
              </a:tr>
            </a:tbl>
          </a:graphicData>
        </a:graphic>
      </p:graphicFrame>
      <p:sp>
        <p:nvSpPr>
          <p:cNvPr id="12" name="Dreptunghi 11"/>
          <p:cNvSpPr/>
          <p:nvPr/>
        </p:nvSpPr>
        <p:spPr>
          <a:xfrm>
            <a:off x="2157319" y="1969533"/>
            <a:ext cx="1051364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In 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rotation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5 years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dirty="0" smtClean="0"/>
              <a:t>it </a:t>
            </a:r>
            <a:r>
              <a:rPr lang="en-US" sz="2400" dirty="0" smtClean="0"/>
              <a:t>will be compared the data obtain form dire</a:t>
            </a:r>
            <a:r>
              <a:rPr lang="ro-RO" sz="2400" dirty="0" smtClean="0"/>
              <a:t>c</a:t>
            </a:r>
            <a:r>
              <a:rPr lang="en-US" sz="2400" dirty="0" smtClean="0"/>
              <a:t>t and indirect method</a:t>
            </a:r>
            <a:r>
              <a:rPr lang="ro-RO" sz="2400" dirty="0" smtClean="0"/>
              <a:t>: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36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2400" dirty="0" smtClean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24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2400" dirty="0" smtClean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24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2400" dirty="0" smtClean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24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2400" dirty="0" smtClean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24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2400" dirty="0" smtClean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24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2400" dirty="0"/>
              <a:t>D</a:t>
            </a:r>
            <a:r>
              <a:rPr lang="en-US" sz="2400" dirty="0" err="1" smtClean="0"/>
              <a:t>ata</a:t>
            </a:r>
            <a:r>
              <a:rPr lang="en-US" sz="2400" dirty="0" smtClean="0"/>
              <a:t> will be compare with </a:t>
            </a:r>
            <a:r>
              <a:rPr lang="en-US" sz="2400" dirty="0" err="1" smtClean="0"/>
              <a:t>allometric</a:t>
            </a:r>
            <a:r>
              <a:rPr lang="en-US" sz="2400" dirty="0" smtClean="0"/>
              <a:t> </a:t>
            </a:r>
            <a:r>
              <a:rPr lang="en-US" sz="2400" dirty="0" smtClean="0"/>
              <a:t>equation (from the first rotation).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1026" name="Picture 2" descr="The principle of terrestrial laser scanning (TLS): TLS data are... |  Download Scientific Diagr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37" y="3153972"/>
            <a:ext cx="2602117" cy="19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ăgeată la dreapta 1"/>
          <p:cNvSpPr/>
          <p:nvPr/>
        </p:nvSpPr>
        <p:spPr>
          <a:xfrm>
            <a:off x="4944976" y="3871093"/>
            <a:ext cx="587829" cy="416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81" y="3127689"/>
            <a:ext cx="2854401" cy="1902934"/>
          </a:xfrm>
          <a:prstGeom prst="rect">
            <a:avLst/>
          </a:prstGeom>
        </p:spPr>
      </p:pic>
      <p:sp>
        <p:nvSpPr>
          <p:cNvPr id="14" name="Săgeată la dreapta 13"/>
          <p:cNvSpPr/>
          <p:nvPr/>
        </p:nvSpPr>
        <p:spPr>
          <a:xfrm>
            <a:off x="9127673" y="3871093"/>
            <a:ext cx="714872" cy="416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tăText 7"/>
          <p:cNvSpPr txBox="1"/>
          <p:nvPr/>
        </p:nvSpPr>
        <p:spPr>
          <a:xfrm>
            <a:off x="10210863" y="6131276"/>
            <a:ext cx="2635027" cy="6463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o-RO" dirty="0" smtClean="0"/>
              <a:t>Total </a:t>
            </a:r>
            <a:r>
              <a:rPr lang="en-US" dirty="0" smtClean="0"/>
              <a:t>biomass </a:t>
            </a:r>
            <a:r>
              <a:rPr lang="en-US" dirty="0" smtClean="0"/>
              <a:t>production</a:t>
            </a:r>
            <a:endParaRPr lang="ro-RO" dirty="0" smtClean="0"/>
          </a:p>
          <a:p>
            <a:pPr algn="ctr"/>
            <a:r>
              <a:rPr lang="ro-RO" dirty="0" smtClean="0"/>
              <a:t>(</a:t>
            </a:r>
            <a:r>
              <a:rPr lang="en-US" dirty="0"/>
              <a:t>Mg ha</a:t>
            </a:r>
            <a:r>
              <a:rPr lang="en-US" baseline="30000" dirty="0"/>
              <a:t>-1</a:t>
            </a:r>
            <a:r>
              <a:rPr lang="ro-RO" dirty="0" smtClean="0"/>
              <a:t>)</a:t>
            </a:r>
            <a:endParaRPr lang="en-US" dirty="0"/>
          </a:p>
        </p:txBody>
      </p:sp>
      <p:sp>
        <p:nvSpPr>
          <p:cNvPr id="10" name="Săgeată în jos 9"/>
          <p:cNvSpPr/>
          <p:nvPr/>
        </p:nvSpPr>
        <p:spPr>
          <a:xfrm>
            <a:off x="11196295" y="5480980"/>
            <a:ext cx="424543" cy="55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ăgeată îndoită în sus 14"/>
          <p:cNvSpPr/>
          <p:nvPr/>
        </p:nvSpPr>
        <p:spPr>
          <a:xfrm rot="5400000">
            <a:off x="5854233" y="2574040"/>
            <a:ext cx="1590019" cy="6655014"/>
          </a:xfrm>
          <a:prstGeom prst="bentUpArrow">
            <a:avLst>
              <a:gd name="adj1" fmla="val 14730"/>
              <a:gd name="adj2" fmla="val 13191"/>
              <a:gd name="adj3" fmla="val 16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tăText 15"/>
          <p:cNvSpPr txBox="1"/>
          <p:nvPr/>
        </p:nvSpPr>
        <p:spPr>
          <a:xfrm>
            <a:off x="5715000" y="6123408"/>
            <a:ext cx="34126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Biomass per different parts of trees: </a:t>
            </a:r>
            <a:r>
              <a:rPr lang="ro-RO" dirty="0" smtClean="0"/>
              <a:t>b</a:t>
            </a:r>
            <a:r>
              <a:rPr lang="en-US" dirty="0" smtClean="0"/>
              <a:t>ranches and trunk/ steam </a:t>
            </a:r>
            <a:endParaRPr lang="en-US" dirty="0"/>
          </a:p>
        </p:txBody>
      </p:sp>
      <p:sp>
        <p:nvSpPr>
          <p:cNvPr id="17" name="Săgeată în jos 16"/>
          <p:cNvSpPr/>
          <p:nvPr/>
        </p:nvSpPr>
        <p:spPr>
          <a:xfrm>
            <a:off x="7085924" y="5480980"/>
            <a:ext cx="458851" cy="569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0877" y="2836678"/>
            <a:ext cx="2625766" cy="237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00" y="32658"/>
            <a:ext cx="1601854" cy="169796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2658"/>
            <a:ext cx="6543675" cy="1804305"/>
          </a:xfrm>
          <a:prstGeom prst="rect">
            <a:avLst/>
          </a:prstGeom>
        </p:spPr>
      </p:pic>
      <p:pic>
        <p:nvPicPr>
          <p:cNvPr id="1030" name="Picture 6" descr="Universitatea „Ștefan cel Mare” din Suceava | optiuni.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17" y="113386"/>
            <a:ext cx="1629554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22" y="-1"/>
            <a:ext cx="2915560" cy="1697117"/>
          </a:xfrm>
          <a:prstGeom prst="rect">
            <a:avLst/>
          </a:prstGeom>
        </p:spPr>
      </p:pic>
      <p:cxnSp>
        <p:nvCxnSpPr>
          <p:cNvPr id="11" name="Conector drept 10"/>
          <p:cNvCxnSpPr/>
          <p:nvPr/>
        </p:nvCxnSpPr>
        <p:spPr>
          <a:xfrm>
            <a:off x="6690636" y="1836963"/>
            <a:ext cx="6303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10062301" y="7226329"/>
            <a:ext cx="2932152" cy="406371"/>
          </a:xfrm>
        </p:spPr>
        <p:txBody>
          <a:bodyPr/>
          <a:lstStyle/>
          <a:p>
            <a:fld id="{17C5A509-1DAD-4FF5-8AEB-3CC01469D7D8}" type="slidenum">
              <a:rPr lang="ro-RO" sz="2000" smtClean="0">
                <a:solidFill>
                  <a:schemeClr val="tx1"/>
                </a:solidFill>
              </a:rPr>
              <a:t>6</a:t>
            </a:fld>
            <a:endParaRPr lang="ro-RO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18490"/>
              </p:ext>
            </p:extLst>
          </p:nvPr>
        </p:nvGraphicFramePr>
        <p:xfrm>
          <a:off x="48987" y="1836962"/>
          <a:ext cx="1894113" cy="5779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4113">
                  <a:extLst>
                    <a:ext uri="{9D8B030D-6E8A-4147-A177-3AD203B41FA5}">
                      <a16:colId xmlns:a16="http://schemas.microsoft.com/office/drawing/2014/main" val="390463688"/>
                    </a:ext>
                  </a:extLst>
                </a:gridCol>
              </a:tblGrid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Background</a:t>
                      </a:r>
                      <a:endParaRPr lang="en-US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7946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Hypothesis</a:t>
                      </a: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1986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Material</a:t>
                      </a: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54254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Procedure</a:t>
                      </a: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5711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Results</a:t>
                      </a:r>
                      <a:endParaRPr lang="en-US" b="1" noProof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790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noProof="0" dirty="0" smtClean="0"/>
                        <a:t>C</a:t>
                      </a:r>
                      <a:r>
                        <a:rPr lang="en-US" noProof="0" dirty="0" err="1" smtClean="0"/>
                        <a:t>onclusion</a:t>
                      </a:r>
                      <a:endParaRPr lang="en-US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039483"/>
                  </a:ext>
                </a:extLst>
              </a:tr>
            </a:tbl>
          </a:graphicData>
        </a:graphic>
      </p:graphicFrame>
      <p:sp>
        <p:nvSpPr>
          <p:cNvPr id="2" name="CasetăText 1"/>
          <p:cNvSpPr txBox="1"/>
          <p:nvPr/>
        </p:nvSpPr>
        <p:spPr>
          <a:xfrm>
            <a:off x="2063589" y="1878507"/>
            <a:ext cx="612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result from the First rotation cycle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34" y="2551722"/>
            <a:ext cx="6151903" cy="34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943100" y="6154234"/>
            <a:ext cx="59372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100" b="1" dirty="0" err="1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o-RO" altLang="ro-RO" sz="1100" b="1" dirty="0" err="1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Biomass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1100" b="1" dirty="0" err="1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altLang="ro-RO" sz="1100" b="1" dirty="0" err="1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hectar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1100" b="1" dirty="0" err="1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1100" b="1" dirty="0" err="1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ro-RO" altLang="ro-RO" sz="1100" b="1" dirty="0" err="1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1100" b="1" dirty="0" err="1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diferent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1100" b="1" dirty="0" err="1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1100" b="1" dirty="0" err="1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seasons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(after 4 and 5 years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x 1,25 m</a:t>
            </a:r>
            <a:r>
              <a:rPr lang="en-US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(2667 trees ha-)</a:t>
            </a:r>
            <a:r>
              <a:rPr lang="ro-RO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1100" b="1" dirty="0" bmk="_Toc434313104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planting density</a:t>
            </a:r>
            <a:endParaRPr lang="ro-RO" altLang="ro-RO" sz="1400" dirty="0">
              <a:latin typeface="Arial" panose="020B0604020202020204" pitchFamily="34" charset="0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8273297" y="2297010"/>
            <a:ext cx="4708935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350" dirty="0">
                <a:latin typeface="Times New Roman" panose="02020603050405020304" pitchFamily="18" charset="0"/>
                <a:ea typeface="Calibri" panose="020F0502020204030204" pitchFamily="34" charset="0"/>
              </a:rPr>
              <a:t>The biomass difference accumulated by cuttings compared to rods </a:t>
            </a:r>
            <a:r>
              <a:rPr lang="en-GB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is </a:t>
            </a:r>
            <a:r>
              <a:rPr lang="en-GB" sz="2350" dirty="0">
                <a:latin typeface="Times New Roman" panose="02020603050405020304" pitchFamily="18" charset="0"/>
                <a:ea typeface="Calibri" panose="020F0502020204030204" pitchFamily="34" charset="0"/>
              </a:rPr>
              <a:t>due primarily to their morphological and physiological characteristics</a:t>
            </a:r>
            <a:r>
              <a:rPr lang="ro-RO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350" dirty="0">
                <a:latin typeface="Times New Roman" panose="02020603050405020304" pitchFamily="18" charset="0"/>
                <a:ea typeface="Calibri" panose="020F0502020204030204" pitchFamily="34" charset="0"/>
              </a:rPr>
              <a:t>Short-rotation crops offer a </a:t>
            </a:r>
            <a:r>
              <a:rPr lang="ro-RO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30% </a:t>
            </a:r>
            <a:r>
              <a:rPr lang="en-GB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high</a:t>
            </a:r>
            <a:r>
              <a:rPr lang="ro-RO" sz="235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er</a:t>
            </a:r>
            <a:r>
              <a:rPr lang="en-GB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yield</a:t>
            </a:r>
            <a:r>
              <a:rPr lang="ro-RO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ro-RO" sz="235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o-RO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35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last</a:t>
            </a:r>
            <a:r>
              <a:rPr lang="ro-RO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35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growing</a:t>
            </a:r>
            <a:r>
              <a:rPr lang="ro-RO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35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seasons</a:t>
            </a:r>
            <a:r>
              <a:rPr lang="ro-RO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o-RO" sz="235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after</a:t>
            </a:r>
            <a:r>
              <a:rPr lang="ro-RO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ro-RO" sz="235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years</a:t>
            </a:r>
            <a:r>
              <a:rPr lang="ro-RO" sz="2350" dirty="0" smtClean="0"/>
              <a:t>)</a:t>
            </a:r>
            <a:r>
              <a:rPr lang="ro-RO" sz="235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350" dirty="0">
                <a:latin typeface="Times New Roman" panose="02020603050405020304" pitchFamily="18" charset="0"/>
                <a:ea typeface="Calibri" panose="020F0502020204030204" pitchFamily="34" charset="0"/>
              </a:rPr>
              <a:t>The expansion of the production cycle modifies the proportion between the </a:t>
            </a:r>
            <a:r>
              <a:rPr lang="en-US" sz="2350" dirty="0">
                <a:latin typeface="Times New Roman" panose="02020603050405020304" pitchFamily="18" charset="0"/>
                <a:ea typeface="Calibri" panose="020F0502020204030204" pitchFamily="34" charset="0"/>
              </a:rPr>
              <a:t>biomass</a:t>
            </a:r>
            <a:r>
              <a:rPr lang="en-GB" sz="2350" dirty="0">
                <a:latin typeface="Times New Roman" panose="02020603050405020304" pitchFamily="18" charset="0"/>
                <a:ea typeface="Calibri" panose="020F0502020204030204" pitchFamily="34" charset="0"/>
              </a:rPr>
              <a:t> of the stem and branches for each type of planting material.</a:t>
            </a:r>
            <a:endParaRPr lang="ro-RO" sz="235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45448" y="1978956"/>
            <a:ext cx="5582329" cy="239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(</a:t>
            </a:r>
            <a:r>
              <a:rPr lang="en-US" sz="1600" b="1" dirty="0"/>
              <a:t>1) what is happening between different types of planting material</a:t>
            </a:r>
            <a:r>
              <a:rPr lang="en-US" sz="1600" b="1" dirty="0" smtClean="0"/>
              <a:t>?</a:t>
            </a:r>
            <a:r>
              <a:rPr lang="ro-RO" sz="1600" b="1" dirty="0" smtClean="0"/>
              <a:t>    </a:t>
            </a:r>
            <a:endParaRPr lang="ro-RO" sz="1400" b="1" dirty="0"/>
          </a:p>
        </p:txBody>
      </p:sp>
      <p:graphicFrame>
        <p:nvGraphicFramePr>
          <p:cNvPr id="1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45022"/>
              </p:ext>
            </p:extLst>
          </p:nvPr>
        </p:nvGraphicFramePr>
        <p:xfrm>
          <a:off x="2018457" y="6685181"/>
          <a:ext cx="6213481" cy="931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5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8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Table </a:t>
                      </a:r>
                      <a:r>
                        <a:rPr lang="en-US" sz="1000" dirty="0" smtClean="0">
                          <a:effectLst/>
                        </a:rPr>
                        <a:t>1. </a:t>
                      </a:r>
                      <a:r>
                        <a:rPr lang="en-US" sz="1000" dirty="0">
                          <a:effectLst/>
                        </a:rPr>
                        <a:t>Characteristics of the planting material installed</a:t>
                      </a:r>
                      <a:endParaRPr lang="ro-R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Planting material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Length (cm)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Thickness (cm)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Weight (g)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Planting depth (cm)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Cuttings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 – 1.5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18 - 20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Rods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180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2.0 – 3.0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264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60 - 70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Seedlings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60 - 70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1 - 2 (close to collar)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242</a:t>
                      </a:r>
                      <a:endParaRPr lang="ro-RO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approx. 30 (close to collar)</a:t>
                      </a:r>
                      <a:endParaRPr lang="ro-R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Conector drept 7"/>
          <p:cNvCxnSpPr/>
          <p:nvPr/>
        </p:nvCxnSpPr>
        <p:spPr>
          <a:xfrm flipH="1">
            <a:off x="5306786" y="2641529"/>
            <a:ext cx="16328" cy="32367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setăText 16"/>
          <p:cNvSpPr txBox="1"/>
          <p:nvPr/>
        </p:nvSpPr>
        <p:spPr>
          <a:xfrm>
            <a:off x="3179210" y="5747404"/>
            <a:ext cx="199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4 </a:t>
            </a:r>
            <a:r>
              <a:rPr lang="ro-RO" dirty="0" err="1" smtClean="0"/>
              <a:t>years</a:t>
            </a:r>
            <a:r>
              <a:rPr lang="ro-RO" dirty="0" smtClean="0"/>
              <a:t> </a:t>
            </a:r>
            <a:r>
              <a:rPr lang="ro-RO" dirty="0" err="1" smtClean="0"/>
              <a:t>growing</a:t>
            </a:r>
            <a:endParaRPr lang="en-US" dirty="0"/>
          </a:p>
        </p:txBody>
      </p:sp>
      <p:sp>
        <p:nvSpPr>
          <p:cNvPr id="19" name="CasetăText 18"/>
          <p:cNvSpPr txBox="1"/>
          <p:nvPr/>
        </p:nvSpPr>
        <p:spPr>
          <a:xfrm>
            <a:off x="5958221" y="5750194"/>
            <a:ext cx="199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5 </a:t>
            </a:r>
            <a:r>
              <a:rPr lang="ro-RO" dirty="0" err="1" smtClean="0"/>
              <a:t>years</a:t>
            </a:r>
            <a:r>
              <a:rPr lang="ro-RO" dirty="0" smtClean="0"/>
              <a:t> </a:t>
            </a:r>
            <a:r>
              <a:rPr lang="ro-RO" dirty="0" err="1" smtClean="0"/>
              <a:t>growing</a:t>
            </a:r>
            <a:endParaRPr lang="en-US" dirty="0"/>
          </a:p>
        </p:txBody>
      </p:sp>
      <p:sp>
        <p:nvSpPr>
          <p:cNvPr id="18" name="CasetăText 17"/>
          <p:cNvSpPr txBox="1"/>
          <p:nvPr/>
        </p:nvSpPr>
        <p:spPr>
          <a:xfrm>
            <a:off x="2563586" y="3412671"/>
            <a:ext cx="108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 smtClean="0"/>
              <a:t>Cuttings</a:t>
            </a:r>
            <a:endParaRPr lang="en-US" dirty="0"/>
          </a:p>
        </p:txBody>
      </p:sp>
      <p:sp>
        <p:nvSpPr>
          <p:cNvPr id="21" name="CasetăText 20"/>
          <p:cNvSpPr txBox="1"/>
          <p:nvPr/>
        </p:nvSpPr>
        <p:spPr>
          <a:xfrm>
            <a:off x="5494011" y="2470079"/>
            <a:ext cx="108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 smtClean="0"/>
              <a:t>Cuttings</a:t>
            </a:r>
            <a:endParaRPr lang="en-US" dirty="0"/>
          </a:p>
        </p:txBody>
      </p:sp>
      <p:sp>
        <p:nvSpPr>
          <p:cNvPr id="22" name="CasetăText 21"/>
          <p:cNvSpPr txBox="1"/>
          <p:nvPr/>
        </p:nvSpPr>
        <p:spPr>
          <a:xfrm>
            <a:off x="4397471" y="3141118"/>
            <a:ext cx="108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 smtClean="0"/>
              <a:t>Rods</a:t>
            </a:r>
            <a:endParaRPr lang="en-US" dirty="0"/>
          </a:p>
        </p:txBody>
      </p:sp>
      <p:sp>
        <p:nvSpPr>
          <p:cNvPr id="23" name="CasetăText 22"/>
          <p:cNvSpPr txBox="1"/>
          <p:nvPr/>
        </p:nvSpPr>
        <p:spPr>
          <a:xfrm>
            <a:off x="7359549" y="2297010"/>
            <a:ext cx="108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 smtClean="0"/>
              <a:t>Rods</a:t>
            </a:r>
            <a:endParaRPr lang="en-US" dirty="0"/>
          </a:p>
        </p:txBody>
      </p:sp>
      <p:cxnSp>
        <p:nvCxnSpPr>
          <p:cNvPr id="24" name="Conector drept 23"/>
          <p:cNvCxnSpPr/>
          <p:nvPr/>
        </p:nvCxnSpPr>
        <p:spPr>
          <a:xfrm>
            <a:off x="3972488" y="3141118"/>
            <a:ext cx="0" cy="6408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drept 25"/>
          <p:cNvCxnSpPr/>
          <p:nvPr/>
        </p:nvCxnSpPr>
        <p:spPr>
          <a:xfrm>
            <a:off x="6822405" y="2625200"/>
            <a:ext cx="0" cy="64088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00" y="32658"/>
            <a:ext cx="1601854" cy="169796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2658"/>
            <a:ext cx="6543675" cy="1804305"/>
          </a:xfrm>
          <a:prstGeom prst="rect">
            <a:avLst/>
          </a:prstGeom>
        </p:spPr>
      </p:pic>
      <p:pic>
        <p:nvPicPr>
          <p:cNvPr id="1030" name="Picture 6" descr="Universitatea „Ștefan cel Mare” din Suceava | optiuni.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17" y="113386"/>
            <a:ext cx="1629554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22" y="-1"/>
            <a:ext cx="2915560" cy="1697117"/>
          </a:xfrm>
          <a:prstGeom prst="rect">
            <a:avLst/>
          </a:prstGeom>
        </p:spPr>
      </p:pic>
      <p:cxnSp>
        <p:nvCxnSpPr>
          <p:cNvPr id="11" name="Conector drept 10"/>
          <p:cNvCxnSpPr/>
          <p:nvPr/>
        </p:nvCxnSpPr>
        <p:spPr>
          <a:xfrm>
            <a:off x="6690636" y="1836963"/>
            <a:ext cx="6303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10062301" y="7226329"/>
            <a:ext cx="2932152" cy="406371"/>
          </a:xfrm>
        </p:spPr>
        <p:txBody>
          <a:bodyPr/>
          <a:lstStyle/>
          <a:p>
            <a:fld id="{17C5A509-1DAD-4FF5-8AEB-3CC01469D7D8}" type="slidenum">
              <a:rPr lang="ro-RO" sz="2000" smtClean="0">
                <a:solidFill>
                  <a:schemeClr val="tx1"/>
                </a:solidFill>
              </a:rPr>
              <a:t>7</a:t>
            </a:fld>
            <a:endParaRPr lang="ro-RO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18490"/>
              </p:ext>
            </p:extLst>
          </p:nvPr>
        </p:nvGraphicFramePr>
        <p:xfrm>
          <a:off x="48987" y="1836962"/>
          <a:ext cx="1894113" cy="5779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4113">
                  <a:extLst>
                    <a:ext uri="{9D8B030D-6E8A-4147-A177-3AD203B41FA5}">
                      <a16:colId xmlns:a16="http://schemas.microsoft.com/office/drawing/2014/main" val="390463688"/>
                    </a:ext>
                  </a:extLst>
                </a:gridCol>
              </a:tblGrid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Background</a:t>
                      </a:r>
                      <a:endParaRPr lang="en-US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7946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Hypothesis</a:t>
                      </a: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1986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Material</a:t>
                      </a: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54254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Procedure</a:t>
                      </a: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5711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Results</a:t>
                      </a:r>
                      <a:endParaRPr lang="en-US" b="1" noProof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790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noProof="0" dirty="0" smtClean="0"/>
                        <a:t>C</a:t>
                      </a:r>
                      <a:r>
                        <a:rPr lang="en-US" noProof="0" dirty="0" err="1" smtClean="0"/>
                        <a:t>onclusion</a:t>
                      </a:r>
                      <a:endParaRPr lang="en-US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039483"/>
                  </a:ext>
                </a:extLst>
              </a:tr>
            </a:tbl>
          </a:graphicData>
        </a:graphic>
      </p:graphicFrame>
      <p:sp>
        <p:nvSpPr>
          <p:cNvPr id="2" name="CasetăText 1"/>
          <p:cNvSpPr txBox="1"/>
          <p:nvPr/>
        </p:nvSpPr>
        <p:spPr>
          <a:xfrm>
            <a:off x="2063589" y="1878507"/>
            <a:ext cx="612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result from the First rotation cycle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9426" y="1453243"/>
            <a:ext cx="10395403" cy="31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Results </a:t>
            </a:r>
            <a:r>
              <a:rPr lang="en-US" sz="2800" b="1" dirty="0"/>
              <a:t>– (1) what is happening between different types of planting material?</a:t>
            </a:r>
            <a:endParaRPr lang="ro-RO" sz="2400" b="1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545448" y="1978956"/>
            <a:ext cx="5582329" cy="239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(2</a:t>
            </a:r>
            <a:r>
              <a:rPr lang="en-US" sz="1600" b="1" dirty="0"/>
              <a:t>) what is happening between different density  for rods</a:t>
            </a:r>
            <a:r>
              <a:rPr lang="en-US" sz="1600" b="1" dirty="0" smtClean="0"/>
              <a:t>?</a:t>
            </a:r>
            <a:endParaRPr lang="en-US" sz="1600" b="1" dirty="0"/>
          </a:p>
        </p:txBody>
      </p:sp>
      <p:pic>
        <p:nvPicPr>
          <p:cNvPr id="27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89" y="2529349"/>
            <a:ext cx="6526729" cy="41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326495" y="6826219"/>
            <a:ext cx="60009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ro-RO" sz="1000" b="1" dirty="0" err="1" bmk="_Toc42916089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</a:t>
            </a:r>
            <a:r>
              <a:rPr lang="en-US" altLang="ro-RO" sz="1000" b="1" dirty="0" bmk="_Toc42916089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2</a:t>
            </a:r>
            <a:r>
              <a:rPr lang="ro-RO" altLang="ro-RO" sz="1000" b="1" dirty="0" bmk="_Toc42916089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ro-RO" sz="1000" b="1" dirty="0" bmk="_Toc42916089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Biomass production for two different density – 3 x 1,25 m </a:t>
            </a:r>
            <a:r>
              <a:rPr lang="en-US" altLang="ro-RO" sz="1000" b="1" dirty="0" smtClean="0" bmk="_Toc42916089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(2667 trees ha-1) </a:t>
            </a:r>
            <a:r>
              <a:rPr lang="en-US" altLang="ro-RO" sz="1000" b="1" dirty="0" bmk="_Toc42916089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3 x 2,5 m (1333 trees ha-1)</a:t>
            </a:r>
            <a:endParaRPr lang="ro-RO" altLang="ro-RO" sz="1800" dirty="0">
              <a:latin typeface="Arial" panose="020B0604020202020204" pitchFamily="34" charset="0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8691134" y="2318760"/>
            <a:ext cx="41757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Doubling the planting scheme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brings an individual biomass addition of over 60%,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but records a reduced yield when it is proportioned per area unit.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Doubling the planting distance has also significantly influenced the proportion between the biomass of the stem and branches and produces a biomass increase at branch level.</a:t>
            </a:r>
            <a:endParaRPr lang="en-US" sz="2400" dirty="0"/>
          </a:p>
        </p:txBody>
      </p:sp>
      <p:sp>
        <p:nvSpPr>
          <p:cNvPr id="5" name="Dreptunghi 4"/>
          <p:cNvSpPr/>
          <p:nvPr/>
        </p:nvSpPr>
        <p:spPr>
          <a:xfrm>
            <a:off x="3225017" y="638131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o-RO" b="1" dirty="0" bmk="_Toc42916089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2667 trees ha-1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Dreptunghi 15"/>
          <p:cNvSpPr/>
          <p:nvPr/>
        </p:nvSpPr>
        <p:spPr>
          <a:xfrm>
            <a:off x="6217827" y="638131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o-RO" b="1" dirty="0" bmk="_Toc42916089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1333 trees ha-1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00" y="32658"/>
            <a:ext cx="1601854" cy="169796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2658"/>
            <a:ext cx="6543675" cy="1804305"/>
          </a:xfrm>
          <a:prstGeom prst="rect">
            <a:avLst/>
          </a:prstGeom>
        </p:spPr>
      </p:pic>
      <p:pic>
        <p:nvPicPr>
          <p:cNvPr id="1030" name="Picture 6" descr="Universitatea „Ștefan cel Mare” din Suceava | optiuni.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17" y="113386"/>
            <a:ext cx="1629554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22" y="-1"/>
            <a:ext cx="2915560" cy="1697117"/>
          </a:xfrm>
          <a:prstGeom prst="rect">
            <a:avLst/>
          </a:prstGeom>
        </p:spPr>
      </p:pic>
      <p:cxnSp>
        <p:nvCxnSpPr>
          <p:cNvPr id="11" name="Conector drept 10"/>
          <p:cNvCxnSpPr/>
          <p:nvPr/>
        </p:nvCxnSpPr>
        <p:spPr>
          <a:xfrm>
            <a:off x="6690636" y="1836963"/>
            <a:ext cx="6303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10062301" y="7226329"/>
            <a:ext cx="2932152" cy="406371"/>
          </a:xfrm>
        </p:spPr>
        <p:txBody>
          <a:bodyPr/>
          <a:lstStyle/>
          <a:p>
            <a:fld id="{17C5A509-1DAD-4FF5-8AEB-3CC01469D7D8}" type="slidenum">
              <a:rPr lang="ro-RO" sz="2000" smtClean="0">
                <a:solidFill>
                  <a:schemeClr val="tx1"/>
                </a:solidFill>
              </a:rPr>
              <a:t>8</a:t>
            </a:fld>
            <a:endParaRPr lang="ro-RO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18490"/>
              </p:ext>
            </p:extLst>
          </p:nvPr>
        </p:nvGraphicFramePr>
        <p:xfrm>
          <a:off x="48987" y="1836962"/>
          <a:ext cx="1894113" cy="5779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4113">
                  <a:extLst>
                    <a:ext uri="{9D8B030D-6E8A-4147-A177-3AD203B41FA5}">
                      <a16:colId xmlns:a16="http://schemas.microsoft.com/office/drawing/2014/main" val="390463688"/>
                    </a:ext>
                  </a:extLst>
                </a:gridCol>
              </a:tblGrid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Background</a:t>
                      </a:r>
                      <a:endParaRPr lang="en-US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7946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Hypothesis</a:t>
                      </a: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1986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Material</a:t>
                      </a: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54254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Procedure</a:t>
                      </a: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5711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Results</a:t>
                      </a:r>
                      <a:endParaRPr lang="en-US" b="1" noProof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790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noProof="0" dirty="0" smtClean="0"/>
                        <a:t>C</a:t>
                      </a:r>
                      <a:r>
                        <a:rPr lang="en-US" noProof="0" dirty="0" err="1" smtClean="0"/>
                        <a:t>onclusion</a:t>
                      </a:r>
                      <a:endParaRPr lang="en-US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039483"/>
                  </a:ext>
                </a:extLst>
              </a:tr>
            </a:tbl>
          </a:graphicData>
        </a:graphic>
      </p:graphicFrame>
      <p:sp>
        <p:nvSpPr>
          <p:cNvPr id="2" name="CasetăText 1"/>
          <p:cNvSpPr txBox="1"/>
          <p:nvPr/>
        </p:nvSpPr>
        <p:spPr>
          <a:xfrm>
            <a:off x="2063589" y="1878507"/>
            <a:ext cx="612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 result from the First rotation cycle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9426" y="1453243"/>
            <a:ext cx="10395403" cy="313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Results </a:t>
            </a:r>
            <a:r>
              <a:rPr lang="en-US" sz="2800" b="1" dirty="0"/>
              <a:t>– (1) what is happening between different types of planting material?</a:t>
            </a:r>
            <a:endParaRPr lang="ro-RO" sz="2400" b="1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545448" y="1978956"/>
            <a:ext cx="5582329" cy="239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/>
              <a:t>(</a:t>
            </a:r>
            <a:r>
              <a:rPr lang="ro-RO" sz="1600" b="1" dirty="0" smtClean="0"/>
              <a:t>3</a:t>
            </a:r>
            <a:r>
              <a:rPr lang="en-US" sz="1600" b="1" dirty="0" smtClean="0"/>
              <a:t>) </a:t>
            </a:r>
            <a:r>
              <a:rPr lang="en-US" sz="1600" b="1" dirty="0"/>
              <a:t>what is happen after 6 years growing season</a:t>
            </a:r>
            <a:r>
              <a:rPr lang="en-US" sz="1600" b="1" dirty="0" smtClean="0"/>
              <a:t>??</a:t>
            </a:r>
            <a:endParaRPr lang="en-US" sz="1600" b="1" dirty="0"/>
          </a:p>
        </p:txBody>
      </p:sp>
      <p:graphicFrame>
        <p:nvGraphicFramePr>
          <p:cNvPr id="17" name="Chart 9"/>
          <p:cNvGraphicFramePr/>
          <p:nvPr>
            <p:extLst>
              <p:ext uri="{D42A27DB-BD31-4B8C-83A1-F6EECF244321}">
                <p14:modId xmlns:p14="http://schemas.microsoft.com/office/powerpoint/2010/main" val="1640586797"/>
              </p:ext>
            </p:extLst>
          </p:nvPr>
        </p:nvGraphicFramePr>
        <p:xfrm>
          <a:off x="8278135" y="4426747"/>
          <a:ext cx="4655128" cy="2799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291461" y="7226329"/>
            <a:ext cx="470299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o-RO" sz="1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5. Average individual </a:t>
            </a:r>
            <a:r>
              <a:rPr lang="en-US" altLang="ro-RO" sz="11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</a:t>
            </a:r>
            <a:r>
              <a:rPr lang="en-US" altLang="ro-RO" sz="1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r>
              <a:rPr lang="en-US" altLang="ro-RO" sz="1100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altLang="ro-RO" sz="1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different planting </a:t>
            </a:r>
            <a:r>
              <a:rPr lang="en-US" altLang="ro-RO" sz="11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densities</a:t>
            </a:r>
            <a:endParaRPr lang="en-US" altLang="ro-RO" sz="1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097" y="2622012"/>
            <a:ext cx="5880774" cy="33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030487" y="5980880"/>
            <a:ext cx="523939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o-RO" sz="11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4. Annual dry biomass accumulation in 6 vegetation years</a:t>
            </a:r>
            <a:endParaRPr lang="en-US" altLang="ro-RO" sz="1100" dirty="0">
              <a:latin typeface="Arial" panose="020B0604020202020204" pitchFamily="34" charset="0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7887973" y="2482164"/>
            <a:ext cx="510647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six </a:t>
            </a:r>
            <a:r>
              <a:rPr lang="en-US" sz="1900" dirty="0"/>
              <a:t>growing seasons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2015), because of very reduced precipitation in the maximum vegetative accumulation period (May - June), this crop has accumulated a biomass of approx. 22,3 </a:t>
            </a:r>
            <a:r>
              <a:rPr lang="en-US" sz="1900" dirty="0"/>
              <a:t>odt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∙ha</a:t>
            </a:r>
            <a:r>
              <a:rPr lang="en-US" sz="1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that represents approx. 34,2% of the total production;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o-RO" sz="1900" dirty="0"/>
          </a:p>
        </p:txBody>
      </p:sp>
      <p:sp>
        <p:nvSpPr>
          <p:cNvPr id="22" name="Rectangle 10"/>
          <p:cNvSpPr/>
          <p:nvPr/>
        </p:nvSpPr>
        <p:spPr>
          <a:xfrm>
            <a:off x="1978152" y="6506184"/>
            <a:ext cx="587476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In NE of Romania, 3 x 1,25 m (2667 trees ha</a:t>
            </a:r>
            <a:r>
              <a:rPr lang="en-US" sz="1900" baseline="30000" dirty="0"/>
              <a:t>-1</a:t>
            </a:r>
            <a:r>
              <a:rPr lang="en-US" sz="1900" dirty="0"/>
              <a:t>) is recommended to obtain a biomass productivity of 10 odt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∙ha</a:t>
            </a:r>
            <a:r>
              <a:rPr lang="en-US" sz="1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∙yr</a:t>
            </a:r>
            <a:r>
              <a:rPr lang="en-US" sz="19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1900" dirty="0"/>
              <a:t> after 5 growing seasons</a:t>
            </a:r>
          </a:p>
        </p:txBody>
      </p:sp>
    </p:spTree>
    <p:extLst>
      <p:ext uri="{BB962C8B-B14F-4D97-AF65-F5344CB8AC3E}">
        <p14:creationId xmlns:p14="http://schemas.microsoft.com/office/powerpoint/2010/main" val="1531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200" y="32658"/>
            <a:ext cx="1601854" cy="169796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" y="32658"/>
            <a:ext cx="6543675" cy="1804305"/>
          </a:xfrm>
          <a:prstGeom prst="rect">
            <a:avLst/>
          </a:prstGeom>
        </p:spPr>
      </p:pic>
      <p:pic>
        <p:nvPicPr>
          <p:cNvPr id="1030" name="Picture 6" descr="Universitatea „Ștefan cel Mare” din Suceava | optiuni.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17" y="113386"/>
            <a:ext cx="1629554" cy="15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5222" y="-1"/>
            <a:ext cx="2915560" cy="1697117"/>
          </a:xfrm>
          <a:prstGeom prst="rect">
            <a:avLst/>
          </a:prstGeom>
        </p:spPr>
      </p:pic>
      <p:cxnSp>
        <p:nvCxnSpPr>
          <p:cNvPr id="11" name="Conector drept 10"/>
          <p:cNvCxnSpPr/>
          <p:nvPr/>
        </p:nvCxnSpPr>
        <p:spPr>
          <a:xfrm>
            <a:off x="6690636" y="1836963"/>
            <a:ext cx="6303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10062301" y="7226329"/>
            <a:ext cx="2932152" cy="406371"/>
          </a:xfrm>
        </p:spPr>
        <p:txBody>
          <a:bodyPr/>
          <a:lstStyle/>
          <a:p>
            <a:fld id="{17C5A509-1DAD-4FF5-8AEB-3CC01469D7D8}" type="slidenum">
              <a:rPr lang="ro-RO" sz="2000" smtClean="0">
                <a:solidFill>
                  <a:schemeClr val="tx1"/>
                </a:solidFill>
              </a:rPr>
              <a:t>9</a:t>
            </a:fld>
            <a:endParaRPr lang="ro-RO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45251"/>
              </p:ext>
            </p:extLst>
          </p:nvPr>
        </p:nvGraphicFramePr>
        <p:xfrm>
          <a:off x="48987" y="1836962"/>
          <a:ext cx="1894113" cy="57794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94113">
                  <a:extLst>
                    <a:ext uri="{9D8B030D-6E8A-4147-A177-3AD203B41FA5}">
                      <a16:colId xmlns:a16="http://schemas.microsoft.com/office/drawing/2014/main" val="390463688"/>
                    </a:ext>
                  </a:extLst>
                </a:gridCol>
              </a:tblGrid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Background</a:t>
                      </a:r>
                      <a:endParaRPr lang="en-US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67946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Hypothesis</a:t>
                      </a: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1986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Material</a:t>
                      </a:r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54254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Procedure</a:t>
                      </a:r>
                    </a:p>
                  </a:txBody>
                  <a:tcPr anchor="ctr"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57117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Results</a:t>
                      </a:r>
                      <a:endParaRPr lang="en-US" b="1" noProof="0" dirty="0"/>
                    </a:p>
                  </a:txBody>
                  <a:tcPr anchor="ctr"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7906"/>
                  </a:ext>
                </a:extLst>
              </a:tr>
              <a:tr h="963235">
                <a:tc>
                  <a:txBody>
                    <a:bodyPr/>
                    <a:lstStyle/>
                    <a:p>
                      <a:pPr marL="0" marR="0" lvl="0" indent="0" algn="ctr" defTabSz="9774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noProof="0" dirty="0" smtClean="0"/>
                        <a:t>C</a:t>
                      </a:r>
                      <a:r>
                        <a:rPr lang="en-US" b="1" noProof="0" dirty="0" err="1" smtClean="0"/>
                        <a:t>onclusion</a:t>
                      </a:r>
                      <a:endParaRPr lang="en-US" b="1" noProof="0" dirty="0" smtClean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39483"/>
                  </a:ext>
                </a:extLst>
              </a:tr>
            </a:tbl>
          </a:graphicData>
        </a:graphic>
      </p:graphicFrame>
      <p:sp>
        <p:nvSpPr>
          <p:cNvPr id="12" name="Dreptunghi 11"/>
          <p:cNvSpPr/>
          <p:nvPr/>
        </p:nvSpPr>
        <p:spPr>
          <a:xfrm>
            <a:off x="1943100" y="2695544"/>
            <a:ext cx="1082524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r>
              <a:rPr lang="en-US" sz="2400" i="1" dirty="0"/>
              <a:t>Development of calibrated </a:t>
            </a:r>
            <a:r>
              <a:rPr lang="en-US" sz="2400" i="1" dirty="0" err="1"/>
              <a:t>allometric</a:t>
            </a:r>
            <a:r>
              <a:rPr lang="en-US" sz="2400" i="1" dirty="0"/>
              <a:t> equations in </a:t>
            </a:r>
            <a:r>
              <a:rPr lang="ro-RO" sz="2400" i="1" dirty="0" smtClean="0"/>
              <a:t>SRF </a:t>
            </a:r>
            <a:r>
              <a:rPr lang="en-US" sz="2400" i="1" dirty="0" smtClean="0"/>
              <a:t>using TLS</a:t>
            </a:r>
            <a:r>
              <a:rPr lang="ro-RO" sz="2400" i="1" dirty="0" smtClean="0"/>
              <a:t>;</a:t>
            </a:r>
            <a:endParaRPr lang="ro-RO" sz="2400" dirty="0" smtClean="0"/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endParaRPr lang="ro-RO" dirty="0"/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r>
              <a:rPr lang="en-US" sz="2400" dirty="0" smtClean="0"/>
              <a:t>TLS </a:t>
            </a:r>
            <a:r>
              <a:rPr lang="en-US" sz="2400" dirty="0"/>
              <a:t>technology gives accurate estimates for DBH, tree </a:t>
            </a:r>
            <a:r>
              <a:rPr lang="en-US" sz="2400" dirty="0" smtClean="0"/>
              <a:t>height and location</a:t>
            </a:r>
            <a:r>
              <a:rPr lang="en-US" sz="2400" dirty="0"/>
              <a:t>, </a:t>
            </a:r>
            <a:r>
              <a:rPr lang="en-US" sz="2400" dirty="0" smtClean="0"/>
              <a:t>as much as the volume </a:t>
            </a:r>
            <a:r>
              <a:rPr lang="en-US" sz="2400" dirty="0"/>
              <a:t>on </a:t>
            </a:r>
            <a:r>
              <a:rPr lang="en-US" sz="2400" dirty="0" smtClean="0"/>
              <a:t>segments, </a:t>
            </a:r>
            <a:r>
              <a:rPr lang="en-US" sz="2400" dirty="0"/>
              <a:t>commercial volume or crown </a:t>
            </a:r>
            <a:r>
              <a:rPr lang="en-US" sz="2400" dirty="0" smtClean="0"/>
              <a:t>volume can be determined</a:t>
            </a:r>
            <a:r>
              <a:rPr lang="ro-RO" sz="2400" dirty="0" smtClean="0"/>
              <a:t>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endParaRPr lang="ro-RO" dirty="0" smtClean="0"/>
          </a:p>
          <a:p>
            <a:pPr marL="457200" indent="-457200">
              <a:spcAft>
                <a:spcPts val="0"/>
              </a:spcAft>
              <a:buFont typeface="+mj-lt"/>
              <a:buAutoNum type="arabicParenR"/>
            </a:pPr>
            <a:r>
              <a:rPr lang="en-US" sz="2400" dirty="0" smtClean="0"/>
              <a:t>The </a:t>
            </a:r>
            <a:r>
              <a:rPr lang="en-US" sz="2400" dirty="0"/>
              <a:t>accuracy of these values depends on the original scan data and their </a:t>
            </a:r>
            <a:r>
              <a:rPr lang="en-US" sz="2400" dirty="0" smtClean="0"/>
              <a:t>co-registration</a:t>
            </a:r>
            <a:r>
              <a:rPr lang="ro-RO" sz="2400" dirty="0" smtClean="0"/>
              <a:t>;</a:t>
            </a:r>
            <a:endParaRPr lang="ro-RO" sz="2400" dirty="0"/>
          </a:p>
          <a:p>
            <a:pPr marL="342900" indent="-342900" algn="just">
              <a:spcAft>
                <a:spcPts val="0"/>
              </a:spcAft>
              <a:buFont typeface="+mj-lt"/>
              <a:buAutoNum type="arabicParenR"/>
            </a:pPr>
            <a:endParaRPr lang="ro-RO" dirty="0" smtClean="0"/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r>
              <a:rPr lang="en-US" sz="2400" dirty="0"/>
              <a:t>AGWB calculated under the terrestrial laser scanner method could improve the company strategies for short </a:t>
            </a:r>
            <a:r>
              <a:rPr lang="en-US" sz="2400" dirty="0" smtClean="0"/>
              <a:t>periods</a:t>
            </a:r>
            <a:r>
              <a:rPr lang="ro-RO" sz="2400" dirty="0" smtClean="0"/>
              <a:t>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endParaRPr lang="ro-RO" dirty="0"/>
          </a:p>
          <a:p>
            <a:pPr marL="457200" indent="-457200" algn="just">
              <a:buFont typeface="+mj-lt"/>
              <a:buAutoNum type="arabicParenR"/>
            </a:pPr>
            <a:r>
              <a:rPr lang="en-US" sz="2400" dirty="0"/>
              <a:t>The research will contribute to the development of knowledge in the field of hybrid crops.</a:t>
            </a:r>
            <a:endParaRPr lang="ro-RO" sz="24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" name="CasetăText 1"/>
          <p:cNvSpPr txBox="1"/>
          <p:nvPr/>
        </p:nvSpPr>
        <p:spPr>
          <a:xfrm>
            <a:off x="2218645" y="2009034"/>
            <a:ext cx="4082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>
                <a:solidFill>
                  <a:schemeClr val="accent4">
                    <a:lumMod val="50000"/>
                  </a:schemeClr>
                </a:solidFill>
              </a:rPr>
              <a:t>W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e expect</a:t>
            </a:r>
            <a:r>
              <a:rPr lang="ro-RO" sz="3200" dirty="0" smtClean="0">
                <a:solidFill>
                  <a:schemeClr val="accent4">
                    <a:lumMod val="50000"/>
                  </a:schemeClr>
                </a:solidFill>
              </a:rPr>
              <a:t>.... (?)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ă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ă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ă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</TotalTime>
  <Words>1148</Words>
  <Application>Microsoft Office PowerPoint</Application>
  <PresentationFormat>Particularizare</PresentationFormat>
  <Paragraphs>190</Paragraphs>
  <Slides>10</Slides>
  <Notes>10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Short rotation forestry – New approach in biomass production evaluation. An application from NE Romania  Iulian Constantin Dănilă   Ștefan cel Mare University of Suceava, Faculty of Forestry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50th International Symposium on Forestry Mechanization Innovating the Competitive Edge: From Research to Impact in the Forest Value Chain, Brasov, Romania, 25th -29th September 2017</dc:title>
  <dc:creator>Utilizator Windows</dc:creator>
  <cp:lastModifiedBy>Danila Iulian</cp:lastModifiedBy>
  <cp:revision>71</cp:revision>
  <dcterms:created xsi:type="dcterms:W3CDTF">2017-09-19T08:22:39Z</dcterms:created>
  <dcterms:modified xsi:type="dcterms:W3CDTF">2020-09-22T11:03:11Z</dcterms:modified>
</cp:coreProperties>
</file>