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2"/>
  </p:notesMasterIdLst>
  <p:handoutMasterIdLst>
    <p:handoutMasterId r:id="rId13"/>
  </p:handoutMasterIdLst>
  <p:sldIdLst>
    <p:sldId id="890" r:id="rId2"/>
    <p:sldId id="858" r:id="rId3"/>
    <p:sldId id="898" r:id="rId4"/>
    <p:sldId id="900" r:id="rId5"/>
    <p:sldId id="904" r:id="rId6"/>
    <p:sldId id="901" r:id="rId7"/>
    <p:sldId id="902" r:id="rId8"/>
    <p:sldId id="903" r:id="rId9"/>
    <p:sldId id="906" r:id="rId10"/>
    <p:sldId id="908" r:id="rId11"/>
  </p:sldIdLst>
  <p:sldSz cx="9144000" cy="6858000" type="screen4x3"/>
  <p:notesSz cx="6784975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835" userDrawn="1">
          <p15:clr>
            <a:srgbClr val="A4A3A4"/>
          </p15:clr>
        </p15:guide>
        <p15:guide id="5" pos="2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ek Podoba" initials="JP" lastIdx="8" clrIdx="0"/>
  <p:cmAuthor id="1" name="Katarzyna Greszta" initials="KG" lastIdx="0" clrIdx="1"/>
  <p:cmAuthor id="2" name="Izabela Snopek" initials="IS" lastIdx="1" clrIdx="2"/>
  <p:cmAuthor id="3" name="Monika Teklak" initials="MT" lastIdx="1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AF0539"/>
    <a:srgbClr val="F2F2F2"/>
    <a:srgbClr val="623C75"/>
    <a:srgbClr val="6D8C30"/>
    <a:srgbClr val="CA5519"/>
    <a:srgbClr val="1C5799"/>
    <a:srgbClr val="EB8B5B"/>
    <a:srgbClr val="5A8D1D"/>
    <a:srgbClr val="6D3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224" autoAdjust="0"/>
    <p:restoredTop sz="86441" autoAdjust="0"/>
  </p:normalViewPr>
  <p:slideViewPr>
    <p:cSldViewPr snapToObjects="1">
      <p:cViewPr varScale="1">
        <p:scale>
          <a:sx n="92" d="100"/>
          <a:sy n="92" d="100"/>
        </p:scale>
        <p:origin x="168" y="264"/>
      </p:cViewPr>
      <p:guideLst>
        <p:guide orient="horz" pos="278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-908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5190" y="90"/>
      </p:cViewPr>
      <p:guideLst>
        <p:guide orient="horz" pos="3120"/>
        <p:guide pos="213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5F7DF-0D8A-ED4F-BAF1-9D17CC5B115B}" type="doc">
      <dgm:prSet loTypeId="urn:microsoft.com/office/officeart/2005/8/layout/radial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5AFD0A-D671-E444-A6F8-39A7497D8E1E}">
      <dgm:prSet phldrT="[Text]"/>
      <dgm:spPr/>
      <dgm:t>
        <a:bodyPr/>
        <a:lstStyle/>
        <a:p>
          <a:r>
            <a:rPr lang="en-US" dirty="0"/>
            <a:t>▷</a:t>
          </a:r>
        </a:p>
      </dgm:t>
    </dgm:pt>
    <dgm:pt modelId="{D23D5FC8-74CD-EB47-B595-5F6D33BD3736}" type="parTrans" cxnId="{4DA4F796-7B68-A747-B8A4-AD0CA619766B}">
      <dgm:prSet/>
      <dgm:spPr/>
      <dgm:t>
        <a:bodyPr/>
        <a:lstStyle/>
        <a:p>
          <a:endParaRPr lang="en-US"/>
        </a:p>
      </dgm:t>
    </dgm:pt>
    <dgm:pt modelId="{57155F2E-6484-9541-AD5A-FFE671F3D4BA}" type="sibTrans" cxnId="{4DA4F796-7B68-A747-B8A4-AD0CA619766B}">
      <dgm:prSet/>
      <dgm:spPr/>
      <dgm:t>
        <a:bodyPr/>
        <a:lstStyle/>
        <a:p>
          <a:endParaRPr lang="en-US"/>
        </a:p>
      </dgm:t>
    </dgm:pt>
    <dgm:pt modelId="{60AE8D5C-88B4-5643-AE61-63C64C6EF017}">
      <dgm:prSet phldrT="[Text]"/>
      <dgm:spPr/>
      <dgm:t>
        <a:bodyPr/>
        <a:lstStyle/>
        <a:p>
          <a:r>
            <a:rPr lang="en-US" dirty="0"/>
            <a:t>▷</a:t>
          </a:r>
        </a:p>
      </dgm:t>
    </dgm:pt>
    <dgm:pt modelId="{375BC1D1-D006-464B-892C-4970B375752A}" type="parTrans" cxnId="{9AD55316-EB4B-1B40-815F-CA3A62D19FA2}">
      <dgm:prSet/>
      <dgm:spPr/>
      <dgm:t>
        <a:bodyPr/>
        <a:lstStyle/>
        <a:p>
          <a:endParaRPr lang="en-US"/>
        </a:p>
      </dgm:t>
    </dgm:pt>
    <dgm:pt modelId="{F5208008-AFBD-2E4D-A0B3-0FFCAB9C0C38}" type="sibTrans" cxnId="{9AD55316-EB4B-1B40-815F-CA3A62D19FA2}">
      <dgm:prSet/>
      <dgm:spPr/>
      <dgm:t>
        <a:bodyPr/>
        <a:lstStyle/>
        <a:p>
          <a:endParaRPr lang="en-US"/>
        </a:p>
      </dgm:t>
    </dgm:pt>
    <dgm:pt modelId="{C7AA1085-CA13-D642-A625-89EF9C900897}">
      <dgm:prSet phldrT="[Text]"/>
      <dgm:spPr/>
      <dgm:t>
        <a:bodyPr/>
        <a:lstStyle/>
        <a:p>
          <a:pPr algn="ctr"/>
          <a:r>
            <a:rPr lang="en-US" dirty="0"/>
            <a:t>▷</a:t>
          </a:r>
        </a:p>
      </dgm:t>
    </dgm:pt>
    <dgm:pt modelId="{F9D27176-B5E0-F440-8622-B4CD7EABD309}" type="parTrans" cxnId="{2439E6EF-F8C7-5F4E-A3E2-32CECAD303D3}">
      <dgm:prSet/>
      <dgm:spPr/>
      <dgm:t>
        <a:bodyPr/>
        <a:lstStyle/>
        <a:p>
          <a:endParaRPr lang="en-US"/>
        </a:p>
      </dgm:t>
    </dgm:pt>
    <dgm:pt modelId="{5F9119DC-46FD-1B4D-A4A8-D28AB2CA1F4D}" type="sibTrans" cxnId="{2439E6EF-F8C7-5F4E-A3E2-32CECAD303D3}">
      <dgm:prSet/>
      <dgm:spPr/>
      <dgm:t>
        <a:bodyPr/>
        <a:lstStyle/>
        <a:p>
          <a:endParaRPr lang="en-US"/>
        </a:p>
      </dgm:t>
    </dgm:pt>
    <dgm:pt modelId="{CB259F9F-A289-6F43-BA62-B94689CE58FB}">
      <dgm:prSet/>
      <dgm:spPr/>
      <dgm:t>
        <a:bodyPr/>
        <a:lstStyle/>
        <a:p>
          <a:r>
            <a:rPr lang="en-US" dirty="0"/>
            <a:t>▷</a:t>
          </a:r>
        </a:p>
      </dgm:t>
    </dgm:pt>
    <dgm:pt modelId="{11A802AD-1CBD-D04F-A685-692657D4C509}" type="parTrans" cxnId="{5806BD8F-6B74-8A4B-9ABE-0309FBAFDE85}">
      <dgm:prSet/>
      <dgm:spPr/>
      <dgm:t>
        <a:bodyPr/>
        <a:lstStyle/>
        <a:p>
          <a:endParaRPr lang="en-US"/>
        </a:p>
      </dgm:t>
    </dgm:pt>
    <dgm:pt modelId="{60633A9B-1C05-304F-85C4-B72F88197050}" type="sibTrans" cxnId="{5806BD8F-6B74-8A4B-9ABE-0309FBAFDE85}">
      <dgm:prSet/>
      <dgm:spPr/>
      <dgm:t>
        <a:bodyPr/>
        <a:lstStyle/>
        <a:p>
          <a:endParaRPr lang="en-US"/>
        </a:p>
      </dgm:t>
    </dgm:pt>
    <dgm:pt modelId="{73A1FD78-E74D-5545-A15C-6C268C14256C}" type="pres">
      <dgm:prSet presAssocID="{E9C5F7DF-0D8A-ED4F-BAF1-9D17CC5B115B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392D0FD0-1A69-6D47-BD66-66705AA48288}" type="pres">
      <dgm:prSet presAssocID="{E9C5F7DF-0D8A-ED4F-BAF1-9D17CC5B115B}" presName="cycle" presStyleCnt="0"/>
      <dgm:spPr/>
    </dgm:pt>
    <dgm:pt modelId="{9A9DD8E4-8F27-CF4E-81D5-A2FE28B4E8A3}" type="pres">
      <dgm:prSet presAssocID="{E9C5F7DF-0D8A-ED4F-BAF1-9D17CC5B115B}" presName="centerShape" presStyleCnt="0"/>
      <dgm:spPr/>
    </dgm:pt>
    <dgm:pt modelId="{E25468B4-1620-3A42-B7D2-99FD49EF877E}" type="pres">
      <dgm:prSet presAssocID="{E9C5F7DF-0D8A-ED4F-BAF1-9D17CC5B115B}" presName="connSite" presStyleLbl="node1" presStyleIdx="0" presStyleCnt="5"/>
      <dgm:spPr/>
    </dgm:pt>
    <dgm:pt modelId="{3A0FB426-0693-B944-88F8-DD2E922BA170}" type="pres">
      <dgm:prSet presAssocID="{E9C5F7DF-0D8A-ED4F-BAF1-9D17CC5B115B}" presName="visible" presStyleLbl="node1" presStyleIdx="0" presStyleCnt="5"/>
      <dgm:spPr/>
    </dgm:pt>
    <dgm:pt modelId="{BF171FC4-0CD1-3242-8AD8-CCFA714FD9B7}" type="pres">
      <dgm:prSet presAssocID="{D23D5FC8-74CD-EB47-B595-5F6D33BD3736}" presName="Name25" presStyleLbl="parChTrans1D1" presStyleIdx="0" presStyleCnt="4"/>
      <dgm:spPr/>
    </dgm:pt>
    <dgm:pt modelId="{30A49702-E4BC-4142-AF13-00738EC85C1C}" type="pres">
      <dgm:prSet presAssocID="{2D5AFD0A-D671-E444-A6F8-39A7497D8E1E}" presName="node" presStyleCnt="0"/>
      <dgm:spPr/>
    </dgm:pt>
    <dgm:pt modelId="{2CFFD82E-BC8D-3C48-8C81-8990798D9069}" type="pres">
      <dgm:prSet presAssocID="{2D5AFD0A-D671-E444-A6F8-39A7497D8E1E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644775E4-FD05-5A43-94F5-717EEE3C19F7}" type="pres">
      <dgm:prSet presAssocID="{2D5AFD0A-D671-E444-A6F8-39A7497D8E1E}" presName="childNode" presStyleLbl="revTx" presStyleIdx="0" presStyleCnt="0">
        <dgm:presLayoutVars>
          <dgm:bulletEnabled val="1"/>
        </dgm:presLayoutVars>
      </dgm:prSet>
      <dgm:spPr/>
    </dgm:pt>
    <dgm:pt modelId="{87E5826D-0D36-2149-BEE3-82461ADEE5C8}" type="pres">
      <dgm:prSet presAssocID="{11A802AD-1CBD-D04F-A685-692657D4C509}" presName="Name25" presStyleLbl="parChTrans1D1" presStyleIdx="1" presStyleCnt="4"/>
      <dgm:spPr/>
    </dgm:pt>
    <dgm:pt modelId="{BB9BF346-80BA-854C-9DEF-74C0D8F1007A}" type="pres">
      <dgm:prSet presAssocID="{CB259F9F-A289-6F43-BA62-B94689CE58FB}" presName="node" presStyleCnt="0"/>
      <dgm:spPr/>
    </dgm:pt>
    <dgm:pt modelId="{95A27BB8-7F04-1541-A3D5-7C2657957FBC}" type="pres">
      <dgm:prSet presAssocID="{CB259F9F-A289-6F43-BA62-B94689CE58FB}" presName="parentNode" presStyleLbl="node1" presStyleIdx="2" presStyleCnt="5">
        <dgm:presLayoutVars>
          <dgm:chMax val="1"/>
          <dgm:bulletEnabled val="1"/>
        </dgm:presLayoutVars>
      </dgm:prSet>
      <dgm:spPr/>
    </dgm:pt>
    <dgm:pt modelId="{C2083004-7081-B842-BDEE-B4D6469A5FA4}" type="pres">
      <dgm:prSet presAssocID="{CB259F9F-A289-6F43-BA62-B94689CE58FB}" presName="childNode" presStyleLbl="revTx" presStyleIdx="0" presStyleCnt="0">
        <dgm:presLayoutVars>
          <dgm:bulletEnabled val="1"/>
        </dgm:presLayoutVars>
      </dgm:prSet>
      <dgm:spPr/>
    </dgm:pt>
    <dgm:pt modelId="{A49AF315-013D-4440-A2E6-1D08F27A7142}" type="pres">
      <dgm:prSet presAssocID="{375BC1D1-D006-464B-892C-4970B375752A}" presName="Name25" presStyleLbl="parChTrans1D1" presStyleIdx="2" presStyleCnt="4"/>
      <dgm:spPr/>
    </dgm:pt>
    <dgm:pt modelId="{AF325D78-D156-244C-B22F-75E8CD18E0EA}" type="pres">
      <dgm:prSet presAssocID="{60AE8D5C-88B4-5643-AE61-63C64C6EF017}" presName="node" presStyleCnt="0"/>
      <dgm:spPr/>
    </dgm:pt>
    <dgm:pt modelId="{0A3DB0F3-764D-E146-B23B-F129C93C594A}" type="pres">
      <dgm:prSet presAssocID="{60AE8D5C-88B4-5643-AE61-63C64C6EF017}" presName="parentNode" presStyleLbl="node1" presStyleIdx="3" presStyleCnt="5">
        <dgm:presLayoutVars>
          <dgm:chMax val="1"/>
          <dgm:bulletEnabled val="1"/>
        </dgm:presLayoutVars>
      </dgm:prSet>
      <dgm:spPr/>
    </dgm:pt>
    <dgm:pt modelId="{3E6BBF37-5A07-EA45-843C-BDFA83C806A2}" type="pres">
      <dgm:prSet presAssocID="{60AE8D5C-88B4-5643-AE61-63C64C6EF017}" presName="childNode" presStyleLbl="revTx" presStyleIdx="0" presStyleCnt="0">
        <dgm:presLayoutVars>
          <dgm:bulletEnabled val="1"/>
        </dgm:presLayoutVars>
      </dgm:prSet>
      <dgm:spPr/>
    </dgm:pt>
    <dgm:pt modelId="{C7DE77C2-89EE-3E43-B1BE-EC410FB920C8}" type="pres">
      <dgm:prSet presAssocID="{F9D27176-B5E0-F440-8622-B4CD7EABD309}" presName="Name25" presStyleLbl="parChTrans1D1" presStyleIdx="3" presStyleCnt="4"/>
      <dgm:spPr/>
    </dgm:pt>
    <dgm:pt modelId="{27BB0CB6-F72B-634E-9460-20E6B50A93D0}" type="pres">
      <dgm:prSet presAssocID="{C7AA1085-CA13-D642-A625-89EF9C900897}" presName="node" presStyleCnt="0"/>
      <dgm:spPr/>
    </dgm:pt>
    <dgm:pt modelId="{97568846-9442-FE46-9F1E-E99D338EACCC}" type="pres">
      <dgm:prSet presAssocID="{C7AA1085-CA13-D642-A625-89EF9C900897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41B78970-15AD-A440-8E63-3FB267564938}" type="pres">
      <dgm:prSet presAssocID="{C7AA1085-CA13-D642-A625-89EF9C90089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0E71E40A-9F01-C847-9CAB-093CCA76C3A7}" type="presOf" srcId="{CB259F9F-A289-6F43-BA62-B94689CE58FB}" destId="{95A27BB8-7F04-1541-A3D5-7C2657957FBC}" srcOrd="0" destOrd="0" presId="urn:microsoft.com/office/officeart/2005/8/layout/radial2"/>
    <dgm:cxn modelId="{E450D80C-040E-6141-9899-7F8C71C3BFAC}" type="presOf" srcId="{E9C5F7DF-0D8A-ED4F-BAF1-9D17CC5B115B}" destId="{73A1FD78-E74D-5545-A15C-6C268C14256C}" srcOrd="0" destOrd="0" presId="urn:microsoft.com/office/officeart/2005/8/layout/radial2"/>
    <dgm:cxn modelId="{9AD55316-EB4B-1B40-815F-CA3A62D19FA2}" srcId="{E9C5F7DF-0D8A-ED4F-BAF1-9D17CC5B115B}" destId="{60AE8D5C-88B4-5643-AE61-63C64C6EF017}" srcOrd="2" destOrd="0" parTransId="{375BC1D1-D006-464B-892C-4970B375752A}" sibTransId="{F5208008-AFBD-2E4D-A0B3-0FFCAB9C0C38}"/>
    <dgm:cxn modelId="{AD72EF22-D14C-D647-9204-C9E594F4424C}" type="presOf" srcId="{60AE8D5C-88B4-5643-AE61-63C64C6EF017}" destId="{0A3DB0F3-764D-E146-B23B-F129C93C594A}" srcOrd="0" destOrd="0" presId="urn:microsoft.com/office/officeart/2005/8/layout/radial2"/>
    <dgm:cxn modelId="{5811C16C-BAF3-0A4A-A7DD-49C1E936AE4B}" type="presOf" srcId="{2D5AFD0A-D671-E444-A6F8-39A7497D8E1E}" destId="{2CFFD82E-BC8D-3C48-8C81-8990798D9069}" srcOrd="0" destOrd="0" presId="urn:microsoft.com/office/officeart/2005/8/layout/radial2"/>
    <dgm:cxn modelId="{A9339E7D-738F-0443-9AA5-E90F49F5053D}" type="presOf" srcId="{F9D27176-B5E0-F440-8622-B4CD7EABD309}" destId="{C7DE77C2-89EE-3E43-B1BE-EC410FB920C8}" srcOrd="0" destOrd="0" presId="urn:microsoft.com/office/officeart/2005/8/layout/radial2"/>
    <dgm:cxn modelId="{A4F2AE86-397E-9746-9EDD-CDA2002DCAE9}" type="presOf" srcId="{D23D5FC8-74CD-EB47-B595-5F6D33BD3736}" destId="{BF171FC4-0CD1-3242-8AD8-CCFA714FD9B7}" srcOrd="0" destOrd="0" presId="urn:microsoft.com/office/officeart/2005/8/layout/radial2"/>
    <dgm:cxn modelId="{5806BD8F-6B74-8A4B-9ABE-0309FBAFDE85}" srcId="{E9C5F7DF-0D8A-ED4F-BAF1-9D17CC5B115B}" destId="{CB259F9F-A289-6F43-BA62-B94689CE58FB}" srcOrd="1" destOrd="0" parTransId="{11A802AD-1CBD-D04F-A685-692657D4C509}" sibTransId="{60633A9B-1C05-304F-85C4-B72F88197050}"/>
    <dgm:cxn modelId="{4DA4F796-7B68-A747-B8A4-AD0CA619766B}" srcId="{E9C5F7DF-0D8A-ED4F-BAF1-9D17CC5B115B}" destId="{2D5AFD0A-D671-E444-A6F8-39A7497D8E1E}" srcOrd="0" destOrd="0" parTransId="{D23D5FC8-74CD-EB47-B595-5F6D33BD3736}" sibTransId="{57155F2E-6484-9541-AD5A-FFE671F3D4BA}"/>
    <dgm:cxn modelId="{E1A934A0-1C01-C845-9DEB-A2E81E7E43D8}" type="presOf" srcId="{11A802AD-1CBD-D04F-A685-692657D4C509}" destId="{87E5826D-0D36-2149-BEE3-82461ADEE5C8}" srcOrd="0" destOrd="0" presId="urn:microsoft.com/office/officeart/2005/8/layout/radial2"/>
    <dgm:cxn modelId="{CE2CA1B1-9F06-7949-B4F8-E187A8EF3FD5}" type="presOf" srcId="{375BC1D1-D006-464B-892C-4970B375752A}" destId="{A49AF315-013D-4440-A2E6-1D08F27A7142}" srcOrd="0" destOrd="0" presId="urn:microsoft.com/office/officeart/2005/8/layout/radial2"/>
    <dgm:cxn modelId="{F9D89FDE-7A3B-D241-858F-3E7EF61CDABD}" type="presOf" srcId="{C7AA1085-CA13-D642-A625-89EF9C900897}" destId="{97568846-9442-FE46-9F1E-E99D338EACCC}" srcOrd="0" destOrd="0" presId="urn:microsoft.com/office/officeart/2005/8/layout/radial2"/>
    <dgm:cxn modelId="{2439E6EF-F8C7-5F4E-A3E2-32CECAD303D3}" srcId="{E9C5F7DF-0D8A-ED4F-BAF1-9D17CC5B115B}" destId="{C7AA1085-CA13-D642-A625-89EF9C900897}" srcOrd="3" destOrd="0" parTransId="{F9D27176-B5E0-F440-8622-B4CD7EABD309}" sibTransId="{5F9119DC-46FD-1B4D-A4A8-D28AB2CA1F4D}"/>
    <dgm:cxn modelId="{18838CE1-78D0-B645-AB4D-5AF67A533DE2}" type="presParOf" srcId="{73A1FD78-E74D-5545-A15C-6C268C14256C}" destId="{392D0FD0-1A69-6D47-BD66-66705AA48288}" srcOrd="0" destOrd="0" presId="urn:microsoft.com/office/officeart/2005/8/layout/radial2"/>
    <dgm:cxn modelId="{BB916217-9B97-B046-8A51-B0171C6F7FD8}" type="presParOf" srcId="{392D0FD0-1A69-6D47-BD66-66705AA48288}" destId="{9A9DD8E4-8F27-CF4E-81D5-A2FE28B4E8A3}" srcOrd="0" destOrd="0" presId="urn:microsoft.com/office/officeart/2005/8/layout/radial2"/>
    <dgm:cxn modelId="{9C4737BF-CA47-5842-8363-D4497C2AACCD}" type="presParOf" srcId="{9A9DD8E4-8F27-CF4E-81D5-A2FE28B4E8A3}" destId="{E25468B4-1620-3A42-B7D2-99FD49EF877E}" srcOrd="0" destOrd="0" presId="urn:microsoft.com/office/officeart/2005/8/layout/radial2"/>
    <dgm:cxn modelId="{9D54DB21-442D-F142-AA3A-B43AC20DEAA7}" type="presParOf" srcId="{9A9DD8E4-8F27-CF4E-81D5-A2FE28B4E8A3}" destId="{3A0FB426-0693-B944-88F8-DD2E922BA170}" srcOrd="1" destOrd="0" presId="urn:microsoft.com/office/officeart/2005/8/layout/radial2"/>
    <dgm:cxn modelId="{82E0C65E-236F-7D40-9130-D6DD5E359E50}" type="presParOf" srcId="{392D0FD0-1A69-6D47-BD66-66705AA48288}" destId="{BF171FC4-0CD1-3242-8AD8-CCFA714FD9B7}" srcOrd="1" destOrd="0" presId="urn:microsoft.com/office/officeart/2005/8/layout/radial2"/>
    <dgm:cxn modelId="{4A631F96-A880-CB47-8D89-3EF4F52D25E8}" type="presParOf" srcId="{392D0FD0-1A69-6D47-BD66-66705AA48288}" destId="{30A49702-E4BC-4142-AF13-00738EC85C1C}" srcOrd="2" destOrd="0" presId="urn:microsoft.com/office/officeart/2005/8/layout/radial2"/>
    <dgm:cxn modelId="{1D2FEF57-3981-8C40-B379-19403AEA00A9}" type="presParOf" srcId="{30A49702-E4BC-4142-AF13-00738EC85C1C}" destId="{2CFFD82E-BC8D-3C48-8C81-8990798D9069}" srcOrd="0" destOrd="0" presId="urn:microsoft.com/office/officeart/2005/8/layout/radial2"/>
    <dgm:cxn modelId="{776CA7D0-2D9C-0E4A-914A-AC524BDDAF46}" type="presParOf" srcId="{30A49702-E4BC-4142-AF13-00738EC85C1C}" destId="{644775E4-FD05-5A43-94F5-717EEE3C19F7}" srcOrd="1" destOrd="0" presId="urn:microsoft.com/office/officeart/2005/8/layout/radial2"/>
    <dgm:cxn modelId="{FF6E7D01-E759-054D-B29E-F8402AA29647}" type="presParOf" srcId="{392D0FD0-1A69-6D47-BD66-66705AA48288}" destId="{87E5826D-0D36-2149-BEE3-82461ADEE5C8}" srcOrd="3" destOrd="0" presId="urn:microsoft.com/office/officeart/2005/8/layout/radial2"/>
    <dgm:cxn modelId="{6F320C85-B48D-5347-AD8E-1525169503B5}" type="presParOf" srcId="{392D0FD0-1A69-6D47-BD66-66705AA48288}" destId="{BB9BF346-80BA-854C-9DEF-74C0D8F1007A}" srcOrd="4" destOrd="0" presId="urn:microsoft.com/office/officeart/2005/8/layout/radial2"/>
    <dgm:cxn modelId="{AAC283E3-A732-3449-AF1F-4CDF7F96C38B}" type="presParOf" srcId="{BB9BF346-80BA-854C-9DEF-74C0D8F1007A}" destId="{95A27BB8-7F04-1541-A3D5-7C2657957FBC}" srcOrd="0" destOrd="0" presId="urn:microsoft.com/office/officeart/2005/8/layout/radial2"/>
    <dgm:cxn modelId="{DAE79D31-FEA6-8241-93A2-8452A2A18B5C}" type="presParOf" srcId="{BB9BF346-80BA-854C-9DEF-74C0D8F1007A}" destId="{C2083004-7081-B842-BDEE-B4D6469A5FA4}" srcOrd="1" destOrd="0" presId="urn:microsoft.com/office/officeart/2005/8/layout/radial2"/>
    <dgm:cxn modelId="{B351E432-E3C4-FE45-974E-E8367F1E0AB0}" type="presParOf" srcId="{392D0FD0-1A69-6D47-BD66-66705AA48288}" destId="{A49AF315-013D-4440-A2E6-1D08F27A7142}" srcOrd="5" destOrd="0" presId="urn:microsoft.com/office/officeart/2005/8/layout/radial2"/>
    <dgm:cxn modelId="{752F22D2-7568-FE40-9160-433BF380B272}" type="presParOf" srcId="{392D0FD0-1A69-6D47-BD66-66705AA48288}" destId="{AF325D78-D156-244C-B22F-75E8CD18E0EA}" srcOrd="6" destOrd="0" presId="urn:microsoft.com/office/officeart/2005/8/layout/radial2"/>
    <dgm:cxn modelId="{814E5EC3-8018-374B-A412-8FB2611A8C23}" type="presParOf" srcId="{AF325D78-D156-244C-B22F-75E8CD18E0EA}" destId="{0A3DB0F3-764D-E146-B23B-F129C93C594A}" srcOrd="0" destOrd="0" presId="urn:microsoft.com/office/officeart/2005/8/layout/radial2"/>
    <dgm:cxn modelId="{8D40C5F6-7B6E-CB49-96D4-CC109C2A76F3}" type="presParOf" srcId="{AF325D78-D156-244C-B22F-75E8CD18E0EA}" destId="{3E6BBF37-5A07-EA45-843C-BDFA83C806A2}" srcOrd="1" destOrd="0" presId="urn:microsoft.com/office/officeart/2005/8/layout/radial2"/>
    <dgm:cxn modelId="{F7BBF3A4-F29A-0D49-AA17-76703D06E2BA}" type="presParOf" srcId="{392D0FD0-1A69-6D47-BD66-66705AA48288}" destId="{C7DE77C2-89EE-3E43-B1BE-EC410FB920C8}" srcOrd="7" destOrd="0" presId="urn:microsoft.com/office/officeart/2005/8/layout/radial2"/>
    <dgm:cxn modelId="{58B8F058-44BD-4945-BAC1-ABC19CB6A1E8}" type="presParOf" srcId="{392D0FD0-1A69-6D47-BD66-66705AA48288}" destId="{27BB0CB6-F72B-634E-9460-20E6B50A93D0}" srcOrd="8" destOrd="0" presId="urn:microsoft.com/office/officeart/2005/8/layout/radial2"/>
    <dgm:cxn modelId="{3042672A-FEC9-4647-A5E3-F75CD238C34C}" type="presParOf" srcId="{27BB0CB6-F72B-634E-9460-20E6B50A93D0}" destId="{97568846-9442-FE46-9F1E-E99D338EACCC}" srcOrd="0" destOrd="0" presId="urn:microsoft.com/office/officeart/2005/8/layout/radial2"/>
    <dgm:cxn modelId="{ADCC4714-54C2-1248-A480-4EB4D7DAC003}" type="presParOf" srcId="{27BB0CB6-F72B-634E-9460-20E6B50A93D0}" destId="{41B78970-15AD-A440-8E63-3FB26756493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E5DA79-CE61-5146-A182-EDAF12F165FE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87E1F9-37E1-AB45-AD7B-C7D888078599}">
      <dgm:prSet phldrT="[Text]" custT="1"/>
      <dgm:spPr/>
      <dgm:t>
        <a:bodyPr/>
        <a:lstStyle/>
        <a:p>
          <a:r>
            <a:rPr lang="en-US" sz="2000" dirty="0"/>
            <a:t>Collection</a:t>
          </a:r>
        </a:p>
      </dgm:t>
    </dgm:pt>
    <dgm:pt modelId="{D9F13871-D74F-0744-BF83-5B0F5EB9EB42}" type="parTrans" cxnId="{3DAB2ED5-40D5-7443-BF58-484072BA0254}">
      <dgm:prSet/>
      <dgm:spPr/>
      <dgm:t>
        <a:bodyPr/>
        <a:lstStyle/>
        <a:p>
          <a:endParaRPr lang="en-US"/>
        </a:p>
      </dgm:t>
    </dgm:pt>
    <dgm:pt modelId="{940950E4-E156-1B49-AFD6-6F6EFEF84A52}" type="sibTrans" cxnId="{3DAB2ED5-40D5-7443-BF58-484072BA0254}">
      <dgm:prSet/>
      <dgm:spPr/>
      <dgm:t>
        <a:bodyPr/>
        <a:lstStyle/>
        <a:p>
          <a:endParaRPr lang="en-US"/>
        </a:p>
      </dgm:t>
    </dgm:pt>
    <dgm:pt modelId="{D6CB52A5-1154-D04C-BF1B-88A5700BD11B}">
      <dgm:prSet phldrT="[Text]" custT="1"/>
      <dgm:spPr/>
      <dgm:t>
        <a:bodyPr/>
        <a:lstStyle/>
        <a:p>
          <a:r>
            <a:rPr lang="en-US" sz="2000" dirty="0"/>
            <a:t>Drying</a:t>
          </a:r>
        </a:p>
      </dgm:t>
    </dgm:pt>
    <dgm:pt modelId="{281E6E2F-3E7C-6A44-9E2D-CD23C663E5F1}" type="parTrans" cxnId="{3904CF90-D010-9B4E-88D5-EC376DF1531D}">
      <dgm:prSet/>
      <dgm:spPr/>
      <dgm:t>
        <a:bodyPr/>
        <a:lstStyle/>
        <a:p>
          <a:endParaRPr lang="en-US"/>
        </a:p>
      </dgm:t>
    </dgm:pt>
    <dgm:pt modelId="{9051B93E-9468-CF4D-B016-EC1209BFEB97}" type="sibTrans" cxnId="{3904CF90-D010-9B4E-88D5-EC376DF1531D}">
      <dgm:prSet/>
      <dgm:spPr/>
      <dgm:t>
        <a:bodyPr/>
        <a:lstStyle/>
        <a:p>
          <a:endParaRPr lang="en-US"/>
        </a:p>
      </dgm:t>
    </dgm:pt>
    <dgm:pt modelId="{5FAEB5FE-1269-A44B-B90E-803C43008EA2}">
      <dgm:prSet phldrT="[Text]" custT="1"/>
      <dgm:spPr/>
      <dgm:t>
        <a:bodyPr/>
        <a:lstStyle/>
        <a:p>
          <a:r>
            <a:rPr lang="en-US" sz="2000" dirty="0"/>
            <a:t>Grinding</a:t>
          </a:r>
        </a:p>
      </dgm:t>
    </dgm:pt>
    <dgm:pt modelId="{5465E3B8-14B8-9E40-B71F-904F86DED83A}" type="parTrans" cxnId="{A1C60111-2837-6441-991A-6C9AFC991513}">
      <dgm:prSet/>
      <dgm:spPr/>
      <dgm:t>
        <a:bodyPr/>
        <a:lstStyle/>
        <a:p>
          <a:endParaRPr lang="en-US"/>
        </a:p>
      </dgm:t>
    </dgm:pt>
    <dgm:pt modelId="{5F576ED2-61CC-9E4C-82BB-38F00738AA2A}" type="sibTrans" cxnId="{A1C60111-2837-6441-991A-6C9AFC991513}">
      <dgm:prSet/>
      <dgm:spPr/>
      <dgm:t>
        <a:bodyPr/>
        <a:lstStyle/>
        <a:p>
          <a:endParaRPr lang="en-US"/>
        </a:p>
      </dgm:t>
    </dgm:pt>
    <dgm:pt modelId="{57428D7F-AF88-A240-BE96-B45CD9DA17CF}">
      <dgm:prSet custT="1"/>
      <dgm:spPr/>
      <dgm:t>
        <a:bodyPr/>
        <a:lstStyle/>
        <a:p>
          <a:r>
            <a:rPr lang="en-US" sz="2000" dirty="0"/>
            <a:t>Storage</a:t>
          </a:r>
        </a:p>
      </dgm:t>
    </dgm:pt>
    <dgm:pt modelId="{A1185B79-9543-0545-98FB-0D300A897E25}" type="parTrans" cxnId="{242703B2-4F35-F84A-93D0-E72370CE6AF9}">
      <dgm:prSet/>
      <dgm:spPr/>
      <dgm:t>
        <a:bodyPr/>
        <a:lstStyle/>
        <a:p>
          <a:endParaRPr lang="en-US"/>
        </a:p>
      </dgm:t>
    </dgm:pt>
    <dgm:pt modelId="{053D1BCA-F35A-AC41-86A5-3CD265BA195B}" type="sibTrans" cxnId="{242703B2-4F35-F84A-93D0-E72370CE6AF9}">
      <dgm:prSet/>
      <dgm:spPr/>
      <dgm:t>
        <a:bodyPr/>
        <a:lstStyle/>
        <a:p>
          <a:endParaRPr lang="en-US"/>
        </a:p>
      </dgm:t>
    </dgm:pt>
    <dgm:pt modelId="{6D379E51-0E9C-2643-BA5E-A77D342D5E46}" type="pres">
      <dgm:prSet presAssocID="{A9E5DA79-CE61-5146-A182-EDAF12F165FE}" presName="rootnode" presStyleCnt="0">
        <dgm:presLayoutVars>
          <dgm:chMax/>
          <dgm:chPref/>
          <dgm:dir/>
          <dgm:animLvl val="lvl"/>
        </dgm:presLayoutVars>
      </dgm:prSet>
      <dgm:spPr/>
    </dgm:pt>
    <dgm:pt modelId="{0B0D3E17-2209-F34D-B54F-27F3570BA413}" type="pres">
      <dgm:prSet presAssocID="{0387E1F9-37E1-AB45-AD7B-C7D888078599}" presName="composite" presStyleCnt="0"/>
      <dgm:spPr/>
    </dgm:pt>
    <dgm:pt modelId="{6A76B86A-B78B-6247-84E6-AA6497FEEC19}" type="pres">
      <dgm:prSet presAssocID="{0387E1F9-37E1-AB45-AD7B-C7D888078599}" presName="bentUpArrow1" presStyleLbl="alignImgPlace1" presStyleIdx="0" presStyleCnt="3" custScaleX="62322" custScaleY="59048" custLinFactNeighborX="-6420" custLinFactNeighborY="-52566"/>
      <dgm:spPr/>
    </dgm:pt>
    <dgm:pt modelId="{B03F16D1-8FD9-8941-8144-A470A0D0BAF2}" type="pres">
      <dgm:prSet presAssocID="{0387E1F9-37E1-AB45-AD7B-C7D888078599}" presName="ParentText" presStyleLbl="node1" presStyleIdx="0" presStyleCnt="4" custScaleX="152315" custScaleY="53082">
        <dgm:presLayoutVars>
          <dgm:chMax val="1"/>
          <dgm:chPref val="1"/>
          <dgm:bulletEnabled val="1"/>
        </dgm:presLayoutVars>
      </dgm:prSet>
      <dgm:spPr/>
    </dgm:pt>
    <dgm:pt modelId="{6FC22004-2899-8844-A2E2-179E46E8554D}" type="pres">
      <dgm:prSet presAssocID="{0387E1F9-37E1-AB45-AD7B-C7D888078599}" presName="ChildText" presStyleLbl="revTx" presStyleIdx="0" presStyleCnt="3" custScaleX="527595" custLinFactX="100000" custLinFactNeighborX="123574" custLinFactNeighborY="-1655">
        <dgm:presLayoutVars>
          <dgm:chMax val="0"/>
          <dgm:chPref val="0"/>
          <dgm:bulletEnabled val="1"/>
        </dgm:presLayoutVars>
      </dgm:prSet>
      <dgm:spPr/>
    </dgm:pt>
    <dgm:pt modelId="{5100D667-1DF2-B34F-8745-FF6B517519CF}" type="pres">
      <dgm:prSet presAssocID="{940950E4-E156-1B49-AFD6-6F6EFEF84A52}" presName="sibTrans" presStyleCnt="0"/>
      <dgm:spPr/>
    </dgm:pt>
    <dgm:pt modelId="{B56CFF0C-36D9-A444-B1F4-A78E10C9D28F}" type="pres">
      <dgm:prSet presAssocID="{D6CB52A5-1154-D04C-BF1B-88A5700BD11B}" presName="composite" presStyleCnt="0"/>
      <dgm:spPr/>
    </dgm:pt>
    <dgm:pt modelId="{2C329378-967B-2F4D-BBFA-DDA867194A74}" type="pres">
      <dgm:prSet presAssocID="{D6CB52A5-1154-D04C-BF1B-88A5700BD11B}" presName="bentUpArrow1" presStyleLbl="alignImgPlace1" presStyleIdx="1" presStyleCnt="3" custScaleX="72102" custScaleY="63110" custLinFactX="-53024" custLinFactNeighborX="-100000" custLinFactNeighborY="-70965"/>
      <dgm:spPr/>
    </dgm:pt>
    <dgm:pt modelId="{542CE29E-2D80-C44F-954C-F4F73574245F}" type="pres">
      <dgm:prSet presAssocID="{D6CB52A5-1154-D04C-BF1B-88A5700BD11B}" presName="ParentText" presStyleLbl="node1" presStyleIdx="1" presStyleCnt="4" custScaleX="125191" custScaleY="57748" custLinFactNeighborX="-92694" custLinFactNeighborY="-20781">
        <dgm:presLayoutVars>
          <dgm:chMax val="1"/>
          <dgm:chPref val="1"/>
          <dgm:bulletEnabled val="1"/>
        </dgm:presLayoutVars>
      </dgm:prSet>
      <dgm:spPr/>
    </dgm:pt>
    <dgm:pt modelId="{4D3912A1-80CC-9140-9CCC-5B06908E1C25}" type="pres">
      <dgm:prSet presAssocID="{D6CB52A5-1154-D04C-BF1B-88A5700BD11B}" presName="ChildText" presStyleLbl="revTx" presStyleIdx="1" presStyleCnt="3" custScaleX="485265" custLinFactNeighborX="71641" custLinFactNeighborY="4289">
        <dgm:presLayoutVars>
          <dgm:chMax val="0"/>
          <dgm:chPref val="0"/>
          <dgm:bulletEnabled val="1"/>
        </dgm:presLayoutVars>
      </dgm:prSet>
      <dgm:spPr/>
    </dgm:pt>
    <dgm:pt modelId="{10ADDD22-AFC6-904F-B970-9C2A003E372C}" type="pres">
      <dgm:prSet presAssocID="{9051B93E-9468-CF4D-B016-EC1209BFEB97}" presName="sibTrans" presStyleCnt="0"/>
      <dgm:spPr/>
    </dgm:pt>
    <dgm:pt modelId="{47EA7DAD-569C-2842-A13B-795CCB9D0769}" type="pres">
      <dgm:prSet presAssocID="{5FAEB5FE-1269-A44B-B90E-803C43008EA2}" presName="composite" presStyleCnt="0"/>
      <dgm:spPr/>
    </dgm:pt>
    <dgm:pt modelId="{96C9A1DE-C50E-EF4E-9C64-112C632F90A4}" type="pres">
      <dgm:prSet presAssocID="{5FAEB5FE-1269-A44B-B90E-803C43008EA2}" presName="bentUpArrow1" presStyleLbl="alignImgPlace1" presStyleIdx="2" presStyleCnt="3" custScaleX="74648" custScaleY="62526" custLinFactX="-100000" custLinFactNeighborX="-158818" custLinFactNeighborY="-77313"/>
      <dgm:spPr/>
    </dgm:pt>
    <dgm:pt modelId="{021DF3AA-58DE-7840-902A-BA434462E893}" type="pres">
      <dgm:prSet presAssocID="{5FAEB5FE-1269-A44B-B90E-803C43008EA2}" presName="ParentText" presStyleLbl="node1" presStyleIdx="2" presStyleCnt="4" custScaleX="122130" custScaleY="56017" custLinFactX="-77614" custLinFactNeighborX="-100000" custLinFactNeighborY="-26871">
        <dgm:presLayoutVars>
          <dgm:chMax val="1"/>
          <dgm:chPref val="1"/>
          <dgm:bulletEnabled val="1"/>
        </dgm:presLayoutVars>
      </dgm:prSet>
      <dgm:spPr/>
    </dgm:pt>
    <dgm:pt modelId="{57BE839F-F774-D445-A760-0E194CA423EC}" type="pres">
      <dgm:prSet presAssocID="{5FAEB5FE-1269-A44B-B90E-803C43008EA2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8A36C39-B9FF-2F46-BD55-D76768EEAA89}" type="pres">
      <dgm:prSet presAssocID="{5F576ED2-61CC-9E4C-82BB-38F00738AA2A}" presName="sibTrans" presStyleCnt="0"/>
      <dgm:spPr/>
    </dgm:pt>
    <dgm:pt modelId="{61AB0423-EB40-3A41-858C-08F153ECDB5B}" type="pres">
      <dgm:prSet presAssocID="{57428D7F-AF88-A240-BE96-B45CD9DA17CF}" presName="composite" presStyleCnt="0"/>
      <dgm:spPr/>
    </dgm:pt>
    <dgm:pt modelId="{6051756B-7D6A-FD4D-8EE5-F5E6725E640B}" type="pres">
      <dgm:prSet presAssocID="{57428D7F-AF88-A240-BE96-B45CD9DA17CF}" presName="ParentText" presStyleLbl="node1" presStyleIdx="3" presStyleCnt="4" custScaleX="106087" custScaleY="59480" custLinFactX="-100000" custLinFactNeighborX="-179411" custLinFactNeighborY="-28094">
        <dgm:presLayoutVars>
          <dgm:chMax val="1"/>
          <dgm:chPref val="1"/>
          <dgm:bulletEnabled val="1"/>
        </dgm:presLayoutVars>
      </dgm:prSet>
      <dgm:spPr/>
    </dgm:pt>
  </dgm:ptLst>
  <dgm:cxnLst>
    <dgm:cxn modelId="{A1C60111-2837-6441-991A-6C9AFC991513}" srcId="{A9E5DA79-CE61-5146-A182-EDAF12F165FE}" destId="{5FAEB5FE-1269-A44B-B90E-803C43008EA2}" srcOrd="2" destOrd="0" parTransId="{5465E3B8-14B8-9E40-B71F-904F86DED83A}" sibTransId="{5F576ED2-61CC-9E4C-82BB-38F00738AA2A}"/>
    <dgm:cxn modelId="{BD726F31-C2C7-F340-8D6A-FC342E389B74}" type="presOf" srcId="{57428D7F-AF88-A240-BE96-B45CD9DA17CF}" destId="{6051756B-7D6A-FD4D-8EE5-F5E6725E640B}" srcOrd="0" destOrd="0" presId="urn:microsoft.com/office/officeart/2005/8/layout/StepDownProcess"/>
    <dgm:cxn modelId="{AD1EA142-D4BB-4641-9FF9-EBA664A70171}" type="presOf" srcId="{0387E1F9-37E1-AB45-AD7B-C7D888078599}" destId="{B03F16D1-8FD9-8941-8144-A470A0D0BAF2}" srcOrd="0" destOrd="0" presId="urn:microsoft.com/office/officeart/2005/8/layout/StepDownProcess"/>
    <dgm:cxn modelId="{99FC625E-1438-A248-A86C-97C6F31C3919}" type="presOf" srcId="{A9E5DA79-CE61-5146-A182-EDAF12F165FE}" destId="{6D379E51-0E9C-2643-BA5E-A77D342D5E46}" srcOrd="0" destOrd="0" presId="urn:microsoft.com/office/officeart/2005/8/layout/StepDownProcess"/>
    <dgm:cxn modelId="{3904CF90-D010-9B4E-88D5-EC376DF1531D}" srcId="{A9E5DA79-CE61-5146-A182-EDAF12F165FE}" destId="{D6CB52A5-1154-D04C-BF1B-88A5700BD11B}" srcOrd="1" destOrd="0" parTransId="{281E6E2F-3E7C-6A44-9E2D-CD23C663E5F1}" sibTransId="{9051B93E-9468-CF4D-B016-EC1209BFEB97}"/>
    <dgm:cxn modelId="{242703B2-4F35-F84A-93D0-E72370CE6AF9}" srcId="{A9E5DA79-CE61-5146-A182-EDAF12F165FE}" destId="{57428D7F-AF88-A240-BE96-B45CD9DA17CF}" srcOrd="3" destOrd="0" parTransId="{A1185B79-9543-0545-98FB-0D300A897E25}" sibTransId="{053D1BCA-F35A-AC41-86A5-3CD265BA195B}"/>
    <dgm:cxn modelId="{3DAB2ED5-40D5-7443-BF58-484072BA0254}" srcId="{A9E5DA79-CE61-5146-A182-EDAF12F165FE}" destId="{0387E1F9-37E1-AB45-AD7B-C7D888078599}" srcOrd="0" destOrd="0" parTransId="{D9F13871-D74F-0744-BF83-5B0F5EB9EB42}" sibTransId="{940950E4-E156-1B49-AFD6-6F6EFEF84A52}"/>
    <dgm:cxn modelId="{ECCA07E9-30A0-6740-BC26-7055535BC108}" type="presOf" srcId="{5FAEB5FE-1269-A44B-B90E-803C43008EA2}" destId="{021DF3AA-58DE-7840-902A-BA434462E893}" srcOrd="0" destOrd="0" presId="urn:microsoft.com/office/officeart/2005/8/layout/StepDownProcess"/>
    <dgm:cxn modelId="{FC6988FA-7B4A-B446-93CE-ADC6B712ED64}" type="presOf" srcId="{D6CB52A5-1154-D04C-BF1B-88A5700BD11B}" destId="{542CE29E-2D80-C44F-954C-F4F73574245F}" srcOrd="0" destOrd="0" presId="urn:microsoft.com/office/officeart/2005/8/layout/StepDownProcess"/>
    <dgm:cxn modelId="{841469DF-4E05-6E48-937A-1F87853B4B3F}" type="presParOf" srcId="{6D379E51-0E9C-2643-BA5E-A77D342D5E46}" destId="{0B0D3E17-2209-F34D-B54F-27F3570BA413}" srcOrd="0" destOrd="0" presId="urn:microsoft.com/office/officeart/2005/8/layout/StepDownProcess"/>
    <dgm:cxn modelId="{96642256-96A3-D14D-A55C-CDE272DE7115}" type="presParOf" srcId="{0B0D3E17-2209-F34D-B54F-27F3570BA413}" destId="{6A76B86A-B78B-6247-84E6-AA6497FEEC19}" srcOrd="0" destOrd="0" presId="urn:microsoft.com/office/officeart/2005/8/layout/StepDownProcess"/>
    <dgm:cxn modelId="{5EBE7C52-CC4E-7441-925A-7D322BBE32DF}" type="presParOf" srcId="{0B0D3E17-2209-F34D-B54F-27F3570BA413}" destId="{B03F16D1-8FD9-8941-8144-A470A0D0BAF2}" srcOrd="1" destOrd="0" presId="urn:microsoft.com/office/officeart/2005/8/layout/StepDownProcess"/>
    <dgm:cxn modelId="{F76A4B12-437A-3A47-821A-B62BD6603562}" type="presParOf" srcId="{0B0D3E17-2209-F34D-B54F-27F3570BA413}" destId="{6FC22004-2899-8844-A2E2-179E46E8554D}" srcOrd="2" destOrd="0" presId="urn:microsoft.com/office/officeart/2005/8/layout/StepDownProcess"/>
    <dgm:cxn modelId="{EDC4ACA9-3675-B446-ACE8-150AF568CF39}" type="presParOf" srcId="{6D379E51-0E9C-2643-BA5E-A77D342D5E46}" destId="{5100D667-1DF2-B34F-8745-FF6B517519CF}" srcOrd="1" destOrd="0" presId="urn:microsoft.com/office/officeart/2005/8/layout/StepDownProcess"/>
    <dgm:cxn modelId="{914FFC2E-8A80-1E4A-BA1A-9E979FC8F052}" type="presParOf" srcId="{6D379E51-0E9C-2643-BA5E-A77D342D5E46}" destId="{B56CFF0C-36D9-A444-B1F4-A78E10C9D28F}" srcOrd="2" destOrd="0" presId="urn:microsoft.com/office/officeart/2005/8/layout/StepDownProcess"/>
    <dgm:cxn modelId="{6501F547-D770-5240-885E-402F143B4AFF}" type="presParOf" srcId="{B56CFF0C-36D9-A444-B1F4-A78E10C9D28F}" destId="{2C329378-967B-2F4D-BBFA-DDA867194A74}" srcOrd="0" destOrd="0" presId="urn:microsoft.com/office/officeart/2005/8/layout/StepDownProcess"/>
    <dgm:cxn modelId="{4C22DEED-6844-7B47-BEB4-4498D05910F6}" type="presParOf" srcId="{B56CFF0C-36D9-A444-B1F4-A78E10C9D28F}" destId="{542CE29E-2D80-C44F-954C-F4F73574245F}" srcOrd="1" destOrd="0" presId="urn:microsoft.com/office/officeart/2005/8/layout/StepDownProcess"/>
    <dgm:cxn modelId="{AB003D03-31B2-7946-A176-94666E574264}" type="presParOf" srcId="{B56CFF0C-36D9-A444-B1F4-A78E10C9D28F}" destId="{4D3912A1-80CC-9140-9CCC-5B06908E1C25}" srcOrd="2" destOrd="0" presId="urn:microsoft.com/office/officeart/2005/8/layout/StepDownProcess"/>
    <dgm:cxn modelId="{5A5253E2-4565-7147-A5EB-76128A64A6EF}" type="presParOf" srcId="{6D379E51-0E9C-2643-BA5E-A77D342D5E46}" destId="{10ADDD22-AFC6-904F-B970-9C2A003E372C}" srcOrd="3" destOrd="0" presId="urn:microsoft.com/office/officeart/2005/8/layout/StepDownProcess"/>
    <dgm:cxn modelId="{16510153-1C5C-624B-BC5B-60B055A4EC55}" type="presParOf" srcId="{6D379E51-0E9C-2643-BA5E-A77D342D5E46}" destId="{47EA7DAD-569C-2842-A13B-795CCB9D0769}" srcOrd="4" destOrd="0" presId="urn:microsoft.com/office/officeart/2005/8/layout/StepDownProcess"/>
    <dgm:cxn modelId="{397D7D77-067F-A649-9F91-CB884F059774}" type="presParOf" srcId="{47EA7DAD-569C-2842-A13B-795CCB9D0769}" destId="{96C9A1DE-C50E-EF4E-9C64-112C632F90A4}" srcOrd="0" destOrd="0" presId="urn:microsoft.com/office/officeart/2005/8/layout/StepDownProcess"/>
    <dgm:cxn modelId="{BC6CC4BF-D0A9-9B46-AD8F-56B1446E30BC}" type="presParOf" srcId="{47EA7DAD-569C-2842-A13B-795CCB9D0769}" destId="{021DF3AA-58DE-7840-902A-BA434462E893}" srcOrd="1" destOrd="0" presId="urn:microsoft.com/office/officeart/2005/8/layout/StepDownProcess"/>
    <dgm:cxn modelId="{7FAD8917-80A2-E240-AEC2-2F5EDC359D1B}" type="presParOf" srcId="{47EA7DAD-569C-2842-A13B-795CCB9D0769}" destId="{57BE839F-F774-D445-A760-0E194CA423EC}" srcOrd="2" destOrd="0" presId="urn:microsoft.com/office/officeart/2005/8/layout/StepDownProcess"/>
    <dgm:cxn modelId="{227E7EE7-82F7-124C-BADF-05DC65D4A374}" type="presParOf" srcId="{6D379E51-0E9C-2643-BA5E-A77D342D5E46}" destId="{38A36C39-B9FF-2F46-BD55-D76768EEAA89}" srcOrd="5" destOrd="0" presId="urn:microsoft.com/office/officeart/2005/8/layout/StepDownProcess"/>
    <dgm:cxn modelId="{3727400B-A0F3-7947-AB41-B43DA8A3C6AE}" type="presParOf" srcId="{6D379E51-0E9C-2643-BA5E-A77D342D5E46}" destId="{61AB0423-EB40-3A41-858C-08F153ECDB5B}" srcOrd="6" destOrd="0" presId="urn:microsoft.com/office/officeart/2005/8/layout/StepDownProcess"/>
    <dgm:cxn modelId="{C63EA4D5-8A8C-3D45-BE07-1FB82E0D3340}" type="presParOf" srcId="{61AB0423-EB40-3A41-858C-08F153ECDB5B}" destId="{6051756B-7D6A-FD4D-8EE5-F5E6725E640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39F1A5-470C-574F-A74D-523D0274B692}" type="doc">
      <dgm:prSet loTypeId="urn:microsoft.com/office/officeart/2005/8/layout/vList3" loCatId="" qsTypeId="urn:microsoft.com/office/officeart/2005/8/quickstyle/simple1" qsCatId="simple" csTypeId="urn:microsoft.com/office/officeart/2005/8/colors/accent2_1" csCatId="accent2" phldr="1"/>
      <dgm:spPr/>
    </dgm:pt>
    <dgm:pt modelId="{805A6F80-0200-804C-9A17-5F8AB35179D1}">
      <dgm:prSet phldrT="[Text]" custT="1"/>
      <dgm:spPr/>
      <dgm:t>
        <a:bodyPr/>
        <a:lstStyle/>
        <a:p>
          <a:pPr algn="l"/>
          <a:r>
            <a:rPr lang="en-US" sz="2000" dirty="0"/>
            <a:t>Fiber composition: total, soluble and </a:t>
          </a:r>
          <a:r>
            <a:rPr lang="en-US" sz="2000" dirty="0" err="1"/>
            <a:t>nonsoluble</a:t>
          </a:r>
          <a:r>
            <a:rPr lang="en-US" sz="2000" dirty="0"/>
            <a:t> dietary fiber</a:t>
          </a:r>
        </a:p>
      </dgm:t>
    </dgm:pt>
    <dgm:pt modelId="{BA4BC5E7-8AAD-1E42-BF19-FF81263E6C5B}" type="parTrans" cxnId="{C765D023-32D8-3941-8E36-CAD0323E5EBA}">
      <dgm:prSet/>
      <dgm:spPr/>
      <dgm:t>
        <a:bodyPr/>
        <a:lstStyle/>
        <a:p>
          <a:pPr algn="l"/>
          <a:endParaRPr lang="en-US" sz="2000"/>
        </a:p>
      </dgm:t>
    </dgm:pt>
    <dgm:pt modelId="{0B97B03E-7666-2C40-8D1B-6F8A92B85286}" type="sibTrans" cxnId="{C765D023-32D8-3941-8E36-CAD0323E5EBA}">
      <dgm:prSet/>
      <dgm:spPr/>
      <dgm:t>
        <a:bodyPr/>
        <a:lstStyle/>
        <a:p>
          <a:pPr algn="l"/>
          <a:endParaRPr lang="en-US" sz="2000"/>
        </a:p>
      </dgm:t>
    </dgm:pt>
    <dgm:pt modelId="{057C49D7-1E61-CE4C-9D74-AED9E44BC84B}">
      <dgm:prSet phldrT="[Text]" custT="1"/>
      <dgm:spPr/>
      <dgm:t>
        <a:bodyPr/>
        <a:lstStyle/>
        <a:p>
          <a:pPr algn="l"/>
          <a:r>
            <a:rPr lang="en-US" sz="2000" dirty="0"/>
            <a:t>Biological activity: TPC, FRAP and ABTS</a:t>
          </a:r>
        </a:p>
      </dgm:t>
    </dgm:pt>
    <dgm:pt modelId="{AC329DC9-2304-D84B-9161-CC88EBD9DD21}" type="parTrans" cxnId="{A1BCBBFE-C4F5-1E40-A43D-72021EA8466F}">
      <dgm:prSet/>
      <dgm:spPr/>
      <dgm:t>
        <a:bodyPr/>
        <a:lstStyle/>
        <a:p>
          <a:pPr algn="l"/>
          <a:endParaRPr lang="en-US" sz="2000"/>
        </a:p>
      </dgm:t>
    </dgm:pt>
    <dgm:pt modelId="{975FC2B8-4E6B-2E4F-9C7F-5D37111725E2}" type="sibTrans" cxnId="{A1BCBBFE-C4F5-1E40-A43D-72021EA8466F}">
      <dgm:prSet/>
      <dgm:spPr/>
      <dgm:t>
        <a:bodyPr/>
        <a:lstStyle/>
        <a:p>
          <a:pPr algn="l"/>
          <a:endParaRPr lang="en-US" sz="2000"/>
        </a:p>
      </dgm:t>
    </dgm:pt>
    <dgm:pt modelId="{E3214DDF-6565-BB4D-9336-088121C40EE5}" type="pres">
      <dgm:prSet presAssocID="{3F39F1A5-470C-574F-A74D-523D0274B692}" presName="linearFlow" presStyleCnt="0">
        <dgm:presLayoutVars>
          <dgm:dir/>
          <dgm:resizeHandles val="exact"/>
        </dgm:presLayoutVars>
      </dgm:prSet>
      <dgm:spPr/>
    </dgm:pt>
    <dgm:pt modelId="{179D19FA-F88E-944D-8DFD-F9E0D0113627}" type="pres">
      <dgm:prSet presAssocID="{805A6F80-0200-804C-9A17-5F8AB35179D1}" presName="composite" presStyleCnt="0"/>
      <dgm:spPr/>
    </dgm:pt>
    <dgm:pt modelId="{1EABC6F8-9BAF-6448-A8F5-7C58803DAA8F}" type="pres">
      <dgm:prSet presAssocID="{805A6F80-0200-804C-9A17-5F8AB35179D1}" presName="imgShp" presStyleLbl="fgImgPlace1" presStyleIdx="0" presStyleCnt="2"/>
      <dgm:spPr/>
    </dgm:pt>
    <dgm:pt modelId="{6EADE1EE-ED5F-7D4E-9AAC-846872194759}" type="pres">
      <dgm:prSet presAssocID="{805A6F80-0200-804C-9A17-5F8AB35179D1}" presName="txShp" presStyleLbl="node1" presStyleIdx="0" presStyleCnt="2" custScaleX="108112" custLinFactNeighborX="11399">
        <dgm:presLayoutVars>
          <dgm:bulletEnabled val="1"/>
        </dgm:presLayoutVars>
      </dgm:prSet>
      <dgm:spPr/>
    </dgm:pt>
    <dgm:pt modelId="{30DAF9D3-4A34-DF4F-84D3-14A4135DA5F8}" type="pres">
      <dgm:prSet presAssocID="{0B97B03E-7666-2C40-8D1B-6F8A92B85286}" presName="spacing" presStyleCnt="0"/>
      <dgm:spPr/>
    </dgm:pt>
    <dgm:pt modelId="{10A9A21C-7296-2C45-8368-B854B739B228}" type="pres">
      <dgm:prSet presAssocID="{057C49D7-1E61-CE4C-9D74-AED9E44BC84B}" presName="composite" presStyleCnt="0"/>
      <dgm:spPr/>
    </dgm:pt>
    <dgm:pt modelId="{61F6AAB2-52DC-D94E-A194-03602C7E9D89}" type="pres">
      <dgm:prSet presAssocID="{057C49D7-1E61-CE4C-9D74-AED9E44BC84B}" presName="imgShp" presStyleLbl="fgImgPlace1" presStyleIdx="1" presStyleCnt="2"/>
      <dgm:spPr/>
    </dgm:pt>
    <dgm:pt modelId="{5E126021-7074-734F-97D6-2BC7899C1718}" type="pres">
      <dgm:prSet presAssocID="{057C49D7-1E61-CE4C-9D74-AED9E44BC84B}" presName="txShp" presStyleLbl="node1" presStyleIdx="1" presStyleCnt="2" custScaleX="104666" custLinFactNeighborX="10856">
        <dgm:presLayoutVars>
          <dgm:bulletEnabled val="1"/>
        </dgm:presLayoutVars>
      </dgm:prSet>
      <dgm:spPr/>
    </dgm:pt>
  </dgm:ptLst>
  <dgm:cxnLst>
    <dgm:cxn modelId="{C765D023-32D8-3941-8E36-CAD0323E5EBA}" srcId="{3F39F1A5-470C-574F-A74D-523D0274B692}" destId="{805A6F80-0200-804C-9A17-5F8AB35179D1}" srcOrd="0" destOrd="0" parTransId="{BA4BC5E7-8AAD-1E42-BF19-FF81263E6C5B}" sibTransId="{0B97B03E-7666-2C40-8D1B-6F8A92B85286}"/>
    <dgm:cxn modelId="{47157C27-E504-F54A-943A-0E835FA44F20}" type="presOf" srcId="{057C49D7-1E61-CE4C-9D74-AED9E44BC84B}" destId="{5E126021-7074-734F-97D6-2BC7899C1718}" srcOrd="0" destOrd="0" presId="urn:microsoft.com/office/officeart/2005/8/layout/vList3"/>
    <dgm:cxn modelId="{96C7DB33-DEAE-134B-95D6-4B9E2667E645}" type="presOf" srcId="{805A6F80-0200-804C-9A17-5F8AB35179D1}" destId="{6EADE1EE-ED5F-7D4E-9AAC-846872194759}" srcOrd="0" destOrd="0" presId="urn:microsoft.com/office/officeart/2005/8/layout/vList3"/>
    <dgm:cxn modelId="{66C7EA66-3B6C-DE41-95C4-94EB7F59389F}" type="presOf" srcId="{3F39F1A5-470C-574F-A74D-523D0274B692}" destId="{E3214DDF-6565-BB4D-9336-088121C40EE5}" srcOrd="0" destOrd="0" presId="urn:microsoft.com/office/officeart/2005/8/layout/vList3"/>
    <dgm:cxn modelId="{A1BCBBFE-C4F5-1E40-A43D-72021EA8466F}" srcId="{3F39F1A5-470C-574F-A74D-523D0274B692}" destId="{057C49D7-1E61-CE4C-9D74-AED9E44BC84B}" srcOrd="1" destOrd="0" parTransId="{AC329DC9-2304-D84B-9161-CC88EBD9DD21}" sibTransId="{975FC2B8-4E6B-2E4F-9C7F-5D37111725E2}"/>
    <dgm:cxn modelId="{2517D48D-6606-6B42-A397-E13965A9BA77}" type="presParOf" srcId="{E3214DDF-6565-BB4D-9336-088121C40EE5}" destId="{179D19FA-F88E-944D-8DFD-F9E0D0113627}" srcOrd="0" destOrd="0" presId="urn:microsoft.com/office/officeart/2005/8/layout/vList3"/>
    <dgm:cxn modelId="{BEA1A1DB-112B-CA4B-A449-4DE761BD3F48}" type="presParOf" srcId="{179D19FA-F88E-944D-8DFD-F9E0D0113627}" destId="{1EABC6F8-9BAF-6448-A8F5-7C58803DAA8F}" srcOrd="0" destOrd="0" presId="urn:microsoft.com/office/officeart/2005/8/layout/vList3"/>
    <dgm:cxn modelId="{2430A7CA-DC68-374B-B3AD-1588A4910F24}" type="presParOf" srcId="{179D19FA-F88E-944D-8DFD-F9E0D0113627}" destId="{6EADE1EE-ED5F-7D4E-9AAC-846872194759}" srcOrd="1" destOrd="0" presId="urn:microsoft.com/office/officeart/2005/8/layout/vList3"/>
    <dgm:cxn modelId="{C9DC376F-F825-5945-ABD3-FAEA6DCB738E}" type="presParOf" srcId="{E3214DDF-6565-BB4D-9336-088121C40EE5}" destId="{30DAF9D3-4A34-DF4F-84D3-14A4135DA5F8}" srcOrd="1" destOrd="0" presId="urn:microsoft.com/office/officeart/2005/8/layout/vList3"/>
    <dgm:cxn modelId="{4247FF83-64FC-1A48-BEC7-F194B8CB74E5}" type="presParOf" srcId="{E3214DDF-6565-BB4D-9336-088121C40EE5}" destId="{10A9A21C-7296-2C45-8368-B854B739B228}" srcOrd="2" destOrd="0" presId="urn:microsoft.com/office/officeart/2005/8/layout/vList3"/>
    <dgm:cxn modelId="{0ABDF099-AA6C-A045-8DC2-2BC560D56482}" type="presParOf" srcId="{10A9A21C-7296-2C45-8368-B854B739B228}" destId="{61F6AAB2-52DC-D94E-A194-03602C7E9D89}" srcOrd="0" destOrd="0" presId="urn:microsoft.com/office/officeart/2005/8/layout/vList3"/>
    <dgm:cxn modelId="{8A48D6CA-346F-E54D-AFAE-7CA99FE3D020}" type="presParOf" srcId="{10A9A21C-7296-2C45-8368-B854B739B228}" destId="{5E126021-7074-734F-97D6-2BC7899C171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C8350D-DCF5-E040-83B3-A0135B9C874C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1E4F0-6E0A-4545-B759-2A477E2CAED8}">
      <dgm:prSet phldrT="[Text]" custT="1"/>
      <dgm:spPr/>
      <dgm:t>
        <a:bodyPr/>
        <a:lstStyle/>
        <a:p>
          <a:r>
            <a:rPr lang="en-US" sz="2000" dirty="0"/>
            <a:t>Summary:</a:t>
          </a:r>
        </a:p>
      </dgm:t>
    </dgm:pt>
    <dgm:pt modelId="{AC7C3BBE-5B60-D145-A411-FA5218AA9DB8}" type="parTrans" cxnId="{6E7101AA-E82C-6D46-A05F-11541F542224}">
      <dgm:prSet/>
      <dgm:spPr/>
      <dgm:t>
        <a:bodyPr/>
        <a:lstStyle/>
        <a:p>
          <a:endParaRPr lang="en-US"/>
        </a:p>
      </dgm:t>
    </dgm:pt>
    <dgm:pt modelId="{B4D593B0-E0ED-9647-A83F-A5ECB736380C}" type="sibTrans" cxnId="{6E7101AA-E82C-6D46-A05F-11541F542224}">
      <dgm:prSet/>
      <dgm:spPr/>
      <dgm:t>
        <a:bodyPr/>
        <a:lstStyle/>
        <a:p>
          <a:endParaRPr lang="en-US"/>
        </a:p>
      </dgm:t>
    </dgm:pt>
    <dgm:pt modelId="{74DA2E0F-8A1C-7043-95AF-2451B7C47BB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SDF: 3.98 – 9.66%</a:t>
          </a:r>
          <a:endParaRPr lang="en-US" sz="2000" dirty="0"/>
        </a:p>
      </dgm:t>
    </dgm:pt>
    <dgm:pt modelId="{4DE4C330-23E6-324D-991B-6B0551D8F288}" type="parTrans" cxnId="{A4233580-4278-5849-B7DF-AAE22E1B3025}">
      <dgm:prSet/>
      <dgm:spPr/>
      <dgm:t>
        <a:bodyPr/>
        <a:lstStyle/>
        <a:p>
          <a:endParaRPr lang="en-US"/>
        </a:p>
      </dgm:t>
    </dgm:pt>
    <dgm:pt modelId="{498FC56F-5D82-1C4D-A1BD-A3F45E37A63E}" type="sibTrans" cxnId="{A4233580-4278-5849-B7DF-AAE22E1B3025}">
      <dgm:prSet/>
      <dgm:spPr/>
      <dgm:t>
        <a:bodyPr/>
        <a:lstStyle/>
        <a:p>
          <a:endParaRPr lang="en-US"/>
        </a:p>
      </dgm:t>
    </dgm:pt>
    <dgm:pt modelId="{C8815BEC-10C0-D444-90CB-BB294F50D37B}">
      <dgm:prSet phldrT="[Text]" custT="1"/>
      <dgm:spPr/>
      <dgm:t>
        <a:bodyPr/>
        <a:lstStyle/>
        <a:p>
          <a:r>
            <a:rPr lang="en-US" sz="2000" dirty="0"/>
            <a:t>Other papers:</a:t>
          </a:r>
        </a:p>
      </dgm:t>
    </dgm:pt>
    <dgm:pt modelId="{CED881A9-5151-0C40-B0F1-CB75B01695C5}" type="parTrans" cxnId="{7F320AD3-B1DD-4D46-9984-4A5D1992DC2F}">
      <dgm:prSet/>
      <dgm:spPr/>
      <dgm:t>
        <a:bodyPr/>
        <a:lstStyle/>
        <a:p>
          <a:endParaRPr lang="en-US"/>
        </a:p>
      </dgm:t>
    </dgm:pt>
    <dgm:pt modelId="{6040648C-B66C-3D4D-8958-A0DD6E5BC99F}" type="sibTrans" cxnId="{7F320AD3-B1DD-4D46-9984-4A5D1992DC2F}">
      <dgm:prSet/>
      <dgm:spPr/>
      <dgm:t>
        <a:bodyPr/>
        <a:lstStyle/>
        <a:p>
          <a:endParaRPr lang="en-US"/>
        </a:p>
      </dgm:t>
    </dgm:pt>
    <dgm:pt modelId="{DA17D850-FB11-9649-9301-5D5B235B426A}">
      <dgm:prSet phldrT="[Text]" custT="1"/>
      <dgm:spPr/>
      <dgm:t>
        <a:bodyPr/>
        <a:lstStyle/>
        <a:p>
          <a:r>
            <a:rPr lang="en-US" sz="2000" dirty="0"/>
            <a:t>SDF: 1.3% [5]</a:t>
          </a:r>
        </a:p>
      </dgm:t>
    </dgm:pt>
    <dgm:pt modelId="{9356235B-C6DC-3949-97B2-0EC7B756DAA6}" type="parTrans" cxnId="{C321F5C8-F33E-874F-B0D1-39198C825013}">
      <dgm:prSet/>
      <dgm:spPr/>
      <dgm:t>
        <a:bodyPr/>
        <a:lstStyle/>
        <a:p>
          <a:endParaRPr lang="en-US"/>
        </a:p>
      </dgm:t>
    </dgm:pt>
    <dgm:pt modelId="{C063B159-3244-C445-8466-43BBE8FF75C8}" type="sibTrans" cxnId="{C321F5C8-F33E-874F-B0D1-39198C825013}">
      <dgm:prSet/>
      <dgm:spPr/>
      <dgm:t>
        <a:bodyPr/>
        <a:lstStyle/>
        <a:p>
          <a:endParaRPr lang="en-US"/>
        </a:p>
      </dgm:t>
    </dgm:pt>
    <dgm:pt modelId="{689D72A1-A694-814E-8ECF-DC628710D93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IDF: 36.37 – 43.97 %</a:t>
          </a:r>
          <a:endParaRPr lang="en-US" sz="2000" dirty="0"/>
        </a:p>
      </dgm:t>
    </dgm:pt>
    <dgm:pt modelId="{8D09BB73-0C86-6548-8EBF-8349780F63B6}" type="parTrans" cxnId="{46BA9346-301B-5640-99A9-74E3B97AB0D0}">
      <dgm:prSet/>
      <dgm:spPr/>
      <dgm:t>
        <a:bodyPr/>
        <a:lstStyle/>
        <a:p>
          <a:endParaRPr lang="en-US"/>
        </a:p>
      </dgm:t>
    </dgm:pt>
    <dgm:pt modelId="{10589625-62FE-8346-A770-1BBF1095203F}" type="sibTrans" cxnId="{46BA9346-301B-5640-99A9-74E3B97AB0D0}">
      <dgm:prSet/>
      <dgm:spPr/>
      <dgm:t>
        <a:bodyPr/>
        <a:lstStyle/>
        <a:p>
          <a:endParaRPr lang="en-US"/>
        </a:p>
      </dgm:t>
    </dgm:pt>
    <dgm:pt modelId="{BFC2584B-EB34-EF4E-9619-632CF8BE296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TDF: 43.97 -  53.56%</a:t>
          </a:r>
          <a:endParaRPr lang="en-US" sz="2000" dirty="0"/>
        </a:p>
      </dgm:t>
    </dgm:pt>
    <dgm:pt modelId="{B5CAA7AC-81C7-DA40-BCCB-87B5C127ED3B}" type="parTrans" cxnId="{539F1EE9-7246-5443-824E-FD0DC6DDE931}">
      <dgm:prSet/>
      <dgm:spPr/>
      <dgm:t>
        <a:bodyPr/>
        <a:lstStyle/>
        <a:p>
          <a:endParaRPr lang="en-US"/>
        </a:p>
      </dgm:t>
    </dgm:pt>
    <dgm:pt modelId="{0003BC0C-05A3-2A41-9F90-59D62CE4FE8A}" type="sibTrans" cxnId="{539F1EE9-7246-5443-824E-FD0DC6DDE931}">
      <dgm:prSet/>
      <dgm:spPr/>
      <dgm:t>
        <a:bodyPr/>
        <a:lstStyle/>
        <a:p>
          <a:endParaRPr lang="en-US"/>
        </a:p>
      </dgm:t>
    </dgm:pt>
    <dgm:pt modelId="{834C4676-E275-D84A-9DAA-BB2FA74C7E36}">
      <dgm:prSet phldrT="[Text]" custT="1"/>
      <dgm:spPr/>
      <dgm:t>
        <a:bodyPr/>
        <a:lstStyle/>
        <a:p>
          <a:r>
            <a:rPr lang="en-US" sz="2000" dirty="0"/>
            <a:t>IDF:  58.2% [5]</a:t>
          </a:r>
        </a:p>
      </dgm:t>
    </dgm:pt>
    <dgm:pt modelId="{13410E0F-4160-AC4B-B3F9-EB9EB9781D5E}" type="parTrans" cxnId="{D9168913-6928-234D-88A5-FC7DAC50058B}">
      <dgm:prSet/>
      <dgm:spPr/>
      <dgm:t>
        <a:bodyPr/>
        <a:lstStyle/>
        <a:p>
          <a:endParaRPr lang="en-US"/>
        </a:p>
      </dgm:t>
    </dgm:pt>
    <dgm:pt modelId="{629D6A34-B455-0947-813C-CF0AE87D9D0E}" type="sibTrans" cxnId="{D9168913-6928-234D-88A5-FC7DAC50058B}">
      <dgm:prSet/>
      <dgm:spPr/>
      <dgm:t>
        <a:bodyPr/>
        <a:lstStyle/>
        <a:p>
          <a:endParaRPr lang="en-US"/>
        </a:p>
      </dgm:t>
    </dgm:pt>
    <dgm:pt modelId="{9C2BEA5D-1086-B44F-8B9C-247DE4FB4E35}">
      <dgm:prSet phldrT="[Text]" custT="1"/>
      <dgm:spPr/>
      <dgm:t>
        <a:bodyPr/>
        <a:lstStyle/>
        <a:p>
          <a:r>
            <a:rPr lang="en-US" sz="2000" dirty="0"/>
            <a:t>TDF: 51-53% [6,7]</a:t>
          </a:r>
        </a:p>
      </dgm:t>
    </dgm:pt>
    <dgm:pt modelId="{F9C73BBD-03ED-6348-8621-1ECCB4936549}" type="parTrans" cxnId="{42F4D38E-29F4-5148-B540-9C81E1F99363}">
      <dgm:prSet/>
      <dgm:spPr/>
      <dgm:t>
        <a:bodyPr/>
        <a:lstStyle/>
        <a:p>
          <a:endParaRPr lang="en-US"/>
        </a:p>
      </dgm:t>
    </dgm:pt>
    <dgm:pt modelId="{F0FCD14D-480E-E348-8D11-503B048FB732}" type="sibTrans" cxnId="{42F4D38E-29F4-5148-B540-9C81E1F99363}">
      <dgm:prSet/>
      <dgm:spPr/>
      <dgm:t>
        <a:bodyPr/>
        <a:lstStyle/>
        <a:p>
          <a:endParaRPr lang="en-US"/>
        </a:p>
      </dgm:t>
    </dgm:pt>
    <dgm:pt modelId="{C74AE8BA-F1FD-C549-9EFD-A5F0D8E61AFE}" type="pres">
      <dgm:prSet presAssocID="{AAC8350D-DCF5-E040-83B3-A0135B9C874C}" presName="linear" presStyleCnt="0">
        <dgm:presLayoutVars>
          <dgm:animLvl val="lvl"/>
          <dgm:resizeHandles val="exact"/>
        </dgm:presLayoutVars>
      </dgm:prSet>
      <dgm:spPr/>
    </dgm:pt>
    <dgm:pt modelId="{86E66501-D810-6844-AB3B-2E6D597D99CF}" type="pres">
      <dgm:prSet presAssocID="{8421E4F0-6E0A-4545-B759-2A477E2CAED8}" presName="parentText" presStyleLbl="node1" presStyleIdx="0" presStyleCnt="2" custScaleY="46526" custLinFactNeighborY="-36296">
        <dgm:presLayoutVars>
          <dgm:chMax val="0"/>
          <dgm:bulletEnabled val="1"/>
        </dgm:presLayoutVars>
      </dgm:prSet>
      <dgm:spPr/>
    </dgm:pt>
    <dgm:pt modelId="{3DEA2019-E90A-1941-8AA5-4F957613F4BE}" type="pres">
      <dgm:prSet presAssocID="{8421E4F0-6E0A-4545-B759-2A477E2CAED8}" presName="childText" presStyleLbl="revTx" presStyleIdx="0" presStyleCnt="2" custScaleY="81550" custLinFactNeighborY="-24489">
        <dgm:presLayoutVars>
          <dgm:bulletEnabled val="1"/>
        </dgm:presLayoutVars>
      </dgm:prSet>
      <dgm:spPr/>
    </dgm:pt>
    <dgm:pt modelId="{07105805-5B15-BB4A-9DA2-2DB09BD4C266}" type="pres">
      <dgm:prSet presAssocID="{C8815BEC-10C0-D444-90CB-BB294F50D37B}" presName="parentText" presStyleLbl="node1" presStyleIdx="1" presStyleCnt="2" custScaleY="42237" custLinFactNeighborY="-6834">
        <dgm:presLayoutVars>
          <dgm:chMax val="0"/>
          <dgm:bulletEnabled val="1"/>
        </dgm:presLayoutVars>
      </dgm:prSet>
      <dgm:spPr/>
    </dgm:pt>
    <dgm:pt modelId="{C4A1C849-3C36-A347-97FF-A7AEC1321E25}" type="pres">
      <dgm:prSet presAssocID="{C8815BEC-10C0-D444-90CB-BB294F50D37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9168913-6928-234D-88A5-FC7DAC50058B}" srcId="{C8815BEC-10C0-D444-90CB-BB294F50D37B}" destId="{834C4676-E275-D84A-9DAA-BB2FA74C7E36}" srcOrd="1" destOrd="0" parTransId="{13410E0F-4160-AC4B-B3F9-EB9EB9781D5E}" sibTransId="{629D6A34-B455-0947-813C-CF0AE87D9D0E}"/>
    <dgm:cxn modelId="{404B5418-70BB-9847-B4AA-6BCB90B1E255}" type="presOf" srcId="{8421E4F0-6E0A-4545-B759-2A477E2CAED8}" destId="{86E66501-D810-6844-AB3B-2E6D597D99CF}" srcOrd="0" destOrd="0" presId="urn:microsoft.com/office/officeart/2005/8/layout/vList2"/>
    <dgm:cxn modelId="{46BA9346-301B-5640-99A9-74E3B97AB0D0}" srcId="{8421E4F0-6E0A-4545-B759-2A477E2CAED8}" destId="{689D72A1-A694-814E-8ECF-DC628710D930}" srcOrd="1" destOrd="0" parTransId="{8D09BB73-0C86-6548-8EBF-8349780F63B6}" sibTransId="{10589625-62FE-8346-A770-1BBF1095203F}"/>
    <dgm:cxn modelId="{74960E4F-CBAA-9442-8195-EE4ADFA59584}" type="presOf" srcId="{BFC2584B-EB34-EF4E-9619-632CF8BE2965}" destId="{3DEA2019-E90A-1941-8AA5-4F957613F4BE}" srcOrd="0" destOrd="2" presId="urn:microsoft.com/office/officeart/2005/8/layout/vList2"/>
    <dgm:cxn modelId="{469E837D-00AF-5A44-8EA5-86C46B309102}" type="presOf" srcId="{9C2BEA5D-1086-B44F-8B9C-247DE4FB4E35}" destId="{C4A1C849-3C36-A347-97FF-A7AEC1321E25}" srcOrd="0" destOrd="2" presId="urn:microsoft.com/office/officeart/2005/8/layout/vList2"/>
    <dgm:cxn modelId="{A4233580-4278-5849-B7DF-AAE22E1B3025}" srcId="{8421E4F0-6E0A-4545-B759-2A477E2CAED8}" destId="{74DA2E0F-8A1C-7043-95AF-2451B7C47BB6}" srcOrd="0" destOrd="0" parTransId="{4DE4C330-23E6-324D-991B-6B0551D8F288}" sibTransId="{498FC56F-5D82-1C4D-A1BD-A3F45E37A63E}"/>
    <dgm:cxn modelId="{6ABC7881-F012-964C-B161-2EB045F4BE8E}" type="presOf" srcId="{AAC8350D-DCF5-E040-83B3-A0135B9C874C}" destId="{C74AE8BA-F1FD-C549-9EFD-A5F0D8E61AFE}" srcOrd="0" destOrd="0" presId="urn:microsoft.com/office/officeart/2005/8/layout/vList2"/>
    <dgm:cxn modelId="{9C5E7288-AA58-0A4F-B851-FCE9607FCEFD}" type="presOf" srcId="{DA17D850-FB11-9649-9301-5D5B235B426A}" destId="{C4A1C849-3C36-A347-97FF-A7AEC1321E25}" srcOrd="0" destOrd="0" presId="urn:microsoft.com/office/officeart/2005/8/layout/vList2"/>
    <dgm:cxn modelId="{42F4D38E-29F4-5148-B540-9C81E1F99363}" srcId="{C8815BEC-10C0-D444-90CB-BB294F50D37B}" destId="{9C2BEA5D-1086-B44F-8B9C-247DE4FB4E35}" srcOrd="2" destOrd="0" parTransId="{F9C73BBD-03ED-6348-8621-1ECCB4936549}" sibTransId="{F0FCD14D-480E-E348-8D11-503B048FB732}"/>
    <dgm:cxn modelId="{21753B9D-0EE3-3540-9A21-F11C5037D6A2}" type="presOf" srcId="{C8815BEC-10C0-D444-90CB-BB294F50D37B}" destId="{07105805-5B15-BB4A-9DA2-2DB09BD4C266}" srcOrd="0" destOrd="0" presId="urn:microsoft.com/office/officeart/2005/8/layout/vList2"/>
    <dgm:cxn modelId="{6E7101AA-E82C-6D46-A05F-11541F542224}" srcId="{AAC8350D-DCF5-E040-83B3-A0135B9C874C}" destId="{8421E4F0-6E0A-4545-B759-2A477E2CAED8}" srcOrd="0" destOrd="0" parTransId="{AC7C3BBE-5B60-D145-A411-FA5218AA9DB8}" sibTransId="{B4D593B0-E0ED-9647-A83F-A5ECB736380C}"/>
    <dgm:cxn modelId="{D6F35CBA-7DBD-844C-BB11-39DA82B5E0EA}" type="presOf" srcId="{74DA2E0F-8A1C-7043-95AF-2451B7C47BB6}" destId="{3DEA2019-E90A-1941-8AA5-4F957613F4BE}" srcOrd="0" destOrd="0" presId="urn:microsoft.com/office/officeart/2005/8/layout/vList2"/>
    <dgm:cxn modelId="{C321F5C8-F33E-874F-B0D1-39198C825013}" srcId="{C8815BEC-10C0-D444-90CB-BB294F50D37B}" destId="{DA17D850-FB11-9649-9301-5D5B235B426A}" srcOrd="0" destOrd="0" parTransId="{9356235B-C6DC-3949-97B2-0EC7B756DAA6}" sibTransId="{C063B159-3244-C445-8466-43BBE8FF75C8}"/>
    <dgm:cxn modelId="{7F320AD3-B1DD-4D46-9984-4A5D1992DC2F}" srcId="{AAC8350D-DCF5-E040-83B3-A0135B9C874C}" destId="{C8815BEC-10C0-D444-90CB-BB294F50D37B}" srcOrd="1" destOrd="0" parTransId="{CED881A9-5151-0C40-B0F1-CB75B01695C5}" sibTransId="{6040648C-B66C-3D4D-8958-A0DD6E5BC99F}"/>
    <dgm:cxn modelId="{844492E5-E8EB-4F49-99AD-168211C38A3C}" type="presOf" srcId="{689D72A1-A694-814E-8ECF-DC628710D930}" destId="{3DEA2019-E90A-1941-8AA5-4F957613F4BE}" srcOrd="0" destOrd="1" presId="urn:microsoft.com/office/officeart/2005/8/layout/vList2"/>
    <dgm:cxn modelId="{539F1EE9-7246-5443-824E-FD0DC6DDE931}" srcId="{8421E4F0-6E0A-4545-B759-2A477E2CAED8}" destId="{BFC2584B-EB34-EF4E-9619-632CF8BE2965}" srcOrd="2" destOrd="0" parTransId="{B5CAA7AC-81C7-DA40-BCCB-87B5C127ED3B}" sibTransId="{0003BC0C-05A3-2A41-9F90-59D62CE4FE8A}"/>
    <dgm:cxn modelId="{35A77BED-6886-7341-BCB0-5C05D530629C}" type="presOf" srcId="{834C4676-E275-D84A-9DAA-BB2FA74C7E36}" destId="{C4A1C849-3C36-A347-97FF-A7AEC1321E25}" srcOrd="0" destOrd="1" presId="urn:microsoft.com/office/officeart/2005/8/layout/vList2"/>
    <dgm:cxn modelId="{3441AAF5-BABC-1C40-86B3-0EBA4B15CBA1}" type="presParOf" srcId="{C74AE8BA-F1FD-C549-9EFD-A5F0D8E61AFE}" destId="{86E66501-D810-6844-AB3B-2E6D597D99CF}" srcOrd="0" destOrd="0" presId="urn:microsoft.com/office/officeart/2005/8/layout/vList2"/>
    <dgm:cxn modelId="{74A6209C-164D-674A-B46E-DBF25AD1717D}" type="presParOf" srcId="{C74AE8BA-F1FD-C549-9EFD-A5F0D8E61AFE}" destId="{3DEA2019-E90A-1941-8AA5-4F957613F4BE}" srcOrd="1" destOrd="0" presId="urn:microsoft.com/office/officeart/2005/8/layout/vList2"/>
    <dgm:cxn modelId="{E851BF13-4D00-FB42-B32F-D12DEA119979}" type="presParOf" srcId="{C74AE8BA-F1FD-C549-9EFD-A5F0D8E61AFE}" destId="{07105805-5B15-BB4A-9DA2-2DB09BD4C266}" srcOrd="2" destOrd="0" presId="urn:microsoft.com/office/officeart/2005/8/layout/vList2"/>
    <dgm:cxn modelId="{49937D67-8812-804C-B03B-AFFC0B1A69E0}" type="presParOf" srcId="{C74AE8BA-F1FD-C549-9EFD-A5F0D8E61AFE}" destId="{C4A1C849-3C36-A347-97FF-A7AEC1321E2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C8350D-DCF5-E040-83B3-A0135B9C874C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21E4F0-6E0A-4545-B759-2A477E2CAED8}">
      <dgm:prSet phldrT="[Text]" custT="1"/>
      <dgm:spPr/>
      <dgm:t>
        <a:bodyPr/>
        <a:lstStyle/>
        <a:p>
          <a:r>
            <a:rPr lang="en-US" sz="2000" dirty="0"/>
            <a:t>Factors impact fiber composition</a:t>
          </a:r>
        </a:p>
      </dgm:t>
    </dgm:pt>
    <dgm:pt modelId="{AC7C3BBE-5B60-D145-A411-FA5218AA9DB8}" type="parTrans" cxnId="{6E7101AA-E82C-6D46-A05F-11541F542224}">
      <dgm:prSet/>
      <dgm:spPr/>
      <dgm:t>
        <a:bodyPr/>
        <a:lstStyle/>
        <a:p>
          <a:endParaRPr lang="en-US"/>
        </a:p>
      </dgm:t>
    </dgm:pt>
    <dgm:pt modelId="{B4D593B0-E0ED-9647-A83F-A5ECB736380C}" type="sibTrans" cxnId="{6E7101AA-E82C-6D46-A05F-11541F542224}">
      <dgm:prSet/>
      <dgm:spPr/>
      <dgm:t>
        <a:bodyPr/>
        <a:lstStyle/>
        <a:p>
          <a:endParaRPr lang="en-US"/>
        </a:p>
      </dgm:t>
    </dgm:pt>
    <dgm:pt modelId="{74DA2E0F-8A1C-7043-95AF-2451B7C47BB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Particle size [8]</a:t>
          </a:r>
        </a:p>
      </dgm:t>
    </dgm:pt>
    <dgm:pt modelId="{4DE4C330-23E6-324D-991B-6B0551D8F288}" type="parTrans" cxnId="{A4233580-4278-5849-B7DF-AAE22E1B3025}">
      <dgm:prSet/>
      <dgm:spPr/>
      <dgm:t>
        <a:bodyPr/>
        <a:lstStyle/>
        <a:p>
          <a:endParaRPr lang="en-US"/>
        </a:p>
      </dgm:t>
    </dgm:pt>
    <dgm:pt modelId="{498FC56F-5D82-1C4D-A1BD-A3F45E37A63E}" type="sibTrans" cxnId="{A4233580-4278-5849-B7DF-AAE22E1B3025}">
      <dgm:prSet/>
      <dgm:spPr/>
      <dgm:t>
        <a:bodyPr/>
        <a:lstStyle/>
        <a:p>
          <a:endParaRPr lang="en-US"/>
        </a:p>
      </dgm:t>
    </dgm:pt>
    <dgm:pt modelId="{7B38A1B7-9BAE-D84B-B240-490EA7820CB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/>
            <a:t>Source of the grain [3,4]</a:t>
          </a:r>
        </a:p>
      </dgm:t>
    </dgm:pt>
    <dgm:pt modelId="{05195FA2-0326-5146-B528-B1F855673447}" type="parTrans" cxnId="{04FCCCC0-532A-BF40-99DA-9138BD0A8AD7}">
      <dgm:prSet/>
      <dgm:spPr/>
      <dgm:t>
        <a:bodyPr/>
        <a:lstStyle/>
        <a:p>
          <a:endParaRPr lang="en-US"/>
        </a:p>
      </dgm:t>
    </dgm:pt>
    <dgm:pt modelId="{FDF6F27A-C18E-A842-9C6C-596AC8EC3E03}" type="sibTrans" cxnId="{04FCCCC0-532A-BF40-99DA-9138BD0A8AD7}">
      <dgm:prSet/>
      <dgm:spPr/>
      <dgm:t>
        <a:bodyPr/>
        <a:lstStyle/>
        <a:p>
          <a:endParaRPr lang="en-US"/>
        </a:p>
      </dgm:t>
    </dgm:pt>
    <dgm:pt modelId="{C74AE8BA-F1FD-C549-9EFD-A5F0D8E61AFE}" type="pres">
      <dgm:prSet presAssocID="{AAC8350D-DCF5-E040-83B3-A0135B9C874C}" presName="linear" presStyleCnt="0">
        <dgm:presLayoutVars>
          <dgm:animLvl val="lvl"/>
          <dgm:resizeHandles val="exact"/>
        </dgm:presLayoutVars>
      </dgm:prSet>
      <dgm:spPr/>
    </dgm:pt>
    <dgm:pt modelId="{86E66501-D810-6844-AB3B-2E6D597D99CF}" type="pres">
      <dgm:prSet presAssocID="{8421E4F0-6E0A-4545-B759-2A477E2CAED8}" presName="parentText" presStyleLbl="node1" presStyleIdx="0" presStyleCnt="1" custScaleY="46526" custLinFactNeighborX="27" custLinFactNeighborY="-10839">
        <dgm:presLayoutVars>
          <dgm:chMax val="0"/>
          <dgm:bulletEnabled val="1"/>
        </dgm:presLayoutVars>
      </dgm:prSet>
      <dgm:spPr/>
    </dgm:pt>
    <dgm:pt modelId="{3DEA2019-E90A-1941-8AA5-4F957613F4BE}" type="pres">
      <dgm:prSet presAssocID="{8421E4F0-6E0A-4545-B759-2A477E2CAED8}" presName="childText" presStyleLbl="revTx" presStyleIdx="0" presStyleCnt="1" custScaleY="81550">
        <dgm:presLayoutVars>
          <dgm:bulletEnabled val="1"/>
        </dgm:presLayoutVars>
      </dgm:prSet>
      <dgm:spPr/>
    </dgm:pt>
  </dgm:ptLst>
  <dgm:cxnLst>
    <dgm:cxn modelId="{404B5418-70BB-9847-B4AA-6BCB90B1E255}" type="presOf" srcId="{8421E4F0-6E0A-4545-B759-2A477E2CAED8}" destId="{86E66501-D810-6844-AB3B-2E6D597D99CF}" srcOrd="0" destOrd="0" presId="urn:microsoft.com/office/officeart/2005/8/layout/vList2"/>
    <dgm:cxn modelId="{04FFA531-BD35-254F-9667-01ED77A9E8E9}" type="presOf" srcId="{7B38A1B7-9BAE-D84B-B240-490EA7820CB2}" destId="{3DEA2019-E90A-1941-8AA5-4F957613F4BE}" srcOrd="0" destOrd="1" presId="urn:microsoft.com/office/officeart/2005/8/layout/vList2"/>
    <dgm:cxn modelId="{A4233580-4278-5849-B7DF-AAE22E1B3025}" srcId="{8421E4F0-6E0A-4545-B759-2A477E2CAED8}" destId="{74DA2E0F-8A1C-7043-95AF-2451B7C47BB6}" srcOrd="0" destOrd="0" parTransId="{4DE4C330-23E6-324D-991B-6B0551D8F288}" sibTransId="{498FC56F-5D82-1C4D-A1BD-A3F45E37A63E}"/>
    <dgm:cxn modelId="{6ABC7881-F012-964C-B161-2EB045F4BE8E}" type="presOf" srcId="{AAC8350D-DCF5-E040-83B3-A0135B9C874C}" destId="{C74AE8BA-F1FD-C549-9EFD-A5F0D8E61AFE}" srcOrd="0" destOrd="0" presId="urn:microsoft.com/office/officeart/2005/8/layout/vList2"/>
    <dgm:cxn modelId="{6E7101AA-E82C-6D46-A05F-11541F542224}" srcId="{AAC8350D-DCF5-E040-83B3-A0135B9C874C}" destId="{8421E4F0-6E0A-4545-B759-2A477E2CAED8}" srcOrd="0" destOrd="0" parTransId="{AC7C3BBE-5B60-D145-A411-FA5218AA9DB8}" sibTransId="{B4D593B0-E0ED-9647-A83F-A5ECB736380C}"/>
    <dgm:cxn modelId="{D6F35CBA-7DBD-844C-BB11-39DA82B5E0EA}" type="presOf" srcId="{74DA2E0F-8A1C-7043-95AF-2451B7C47BB6}" destId="{3DEA2019-E90A-1941-8AA5-4F957613F4BE}" srcOrd="0" destOrd="0" presId="urn:microsoft.com/office/officeart/2005/8/layout/vList2"/>
    <dgm:cxn modelId="{04FCCCC0-532A-BF40-99DA-9138BD0A8AD7}" srcId="{8421E4F0-6E0A-4545-B759-2A477E2CAED8}" destId="{7B38A1B7-9BAE-D84B-B240-490EA7820CB2}" srcOrd="1" destOrd="0" parTransId="{05195FA2-0326-5146-B528-B1F855673447}" sibTransId="{FDF6F27A-C18E-A842-9C6C-596AC8EC3E03}"/>
    <dgm:cxn modelId="{3441AAF5-BABC-1C40-86B3-0EBA4B15CBA1}" type="presParOf" srcId="{C74AE8BA-F1FD-C549-9EFD-A5F0D8E61AFE}" destId="{86E66501-D810-6844-AB3B-2E6D597D99CF}" srcOrd="0" destOrd="0" presId="urn:microsoft.com/office/officeart/2005/8/layout/vList2"/>
    <dgm:cxn modelId="{74A6209C-164D-674A-B46E-DBF25AD1717D}" type="presParOf" srcId="{C74AE8BA-F1FD-C549-9EFD-A5F0D8E61AFE}" destId="{3DEA2019-E90A-1941-8AA5-4F957613F4B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E77C2-89EE-3E43-B1BE-EC410FB920C8}">
      <dsp:nvSpPr>
        <dsp:cNvPr id="0" name=""/>
        <dsp:cNvSpPr/>
      </dsp:nvSpPr>
      <dsp:spPr>
        <a:xfrm rot="3683489">
          <a:off x="1847758" y="2865195"/>
          <a:ext cx="75469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75469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AF315-013D-4440-A2E6-1D08F27A7142}">
      <dsp:nvSpPr>
        <dsp:cNvPr id="0" name=""/>
        <dsp:cNvSpPr/>
      </dsp:nvSpPr>
      <dsp:spPr>
        <a:xfrm rot="1312800">
          <a:off x="2263230" y="2320748"/>
          <a:ext cx="538874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538874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5826D-0D36-2149-BEE3-82461ADEE5C8}">
      <dsp:nvSpPr>
        <dsp:cNvPr id="0" name=""/>
        <dsp:cNvSpPr/>
      </dsp:nvSpPr>
      <dsp:spPr>
        <a:xfrm rot="20287200">
          <a:off x="2263230" y="1699042"/>
          <a:ext cx="538874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538874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71FC4-0CD1-3242-8AD8-CCFA714FD9B7}">
      <dsp:nvSpPr>
        <dsp:cNvPr id="0" name=""/>
        <dsp:cNvSpPr/>
      </dsp:nvSpPr>
      <dsp:spPr>
        <a:xfrm rot="17916511">
          <a:off x="1847758" y="1154595"/>
          <a:ext cx="75469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75469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FB426-0693-B944-88F8-DD2E922BA170}">
      <dsp:nvSpPr>
        <dsp:cNvPr id="0" name=""/>
        <dsp:cNvSpPr/>
      </dsp:nvSpPr>
      <dsp:spPr>
        <a:xfrm>
          <a:off x="1010009" y="1283394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CFFD82E-BC8D-3C48-8C81-8990798D9069}">
      <dsp:nvSpPr>
        <dsp:cNvPr id="0" name=""/>
        <dsp:cNvSpPr/>
      </dsp:nvSpPr>
      <dsp:spPr>
        <a:xfrm>
          <a:off x="2171691" y="1935"/>
          <a:ext cx="898326" cy="8983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▷</a:t>
          </a:r>
        </a:p>
      </dsp:txBody>
      <dsp:txXfrm>
        <a:off x="2303248" y="133492"/>
        <a:ext cx="635212" cy="635212"/>
      </dsp:txXfrm>
    </dsp:sp>
    <dsp:sp modelId="{95A27BB8-7F04-1541-A3D5-7C2657957FBC}">
      <dsp:nvSpPr>
        <dsp:cNvPr id="0" name=""/>
        <dsp:cNvSpPr/>
      </dsp:nvSpPr>
      <dsp:spPr>
        <a:xfrm>
          <a:off x="2750341" y="1004186"/>
          <a:ext cx="898326" cy="8983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▷</a:t>
          </a:r>
        </a:p>
      </dsp:txBody>
      <dsp:txXfrm>
        <a:off x="2881898" y="1135743"/>
        <a:ext cx="635212" cy="635212"/>
      </dsp:txXfrm>
    </dsp:sp>
    <dsp:sp modelId="{0A3DB0F3-764D-E146-B23B-F129C93C594A}">
      <dsp:nvSpPr>
        <dsp:cNvPr id="0" name=""/>
        <dsp:cNvSpPr/>
      </dsp:nvSpPr>
      <dsp:spPr>
        <a:xfrm>
          <a:off x="2750341" y="2161486"/>
          <a:ext cx="898326" cy="8983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▷</a:t>
          </a:r>
        </a:p>
      </dsp:txBody>
      <dsp:txXfrm>
        <a:off x="2881898" y="2293043"/>
        <a:ext cx="635212" cy="635212"/>
      </dsp:txXfrm>
    </dsp:sp>
    <dsp:sp modelId="{97568846-9442-FE46-9F1E-E99D338EACCC}">
      <dsp:nvSpPr>
        <dsp:cNvPr id="0" name=""/>
        <dsp:cNvSpPr/>
      </dsp:nvSpPr>
      <dsp:spPr>
        <a:xfrm>
          <a:off x="2171691" y="3163737"/>
          <a:ext cx="898326" cy="8983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▷</a:t>
          </a:r>
        </a:p>
      </dsp:txBody>
      <dsp:txXfrm>
        <a:off x="2303248" y="3295294"/>
        <a:ext cx="635212" cy="635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6B86A-B78B-6247-84E6-AA6497FEEC19}">
      <dsp:nvSpPr>
        <dsp:cNvPr id="0" name=""/>
        <dsp:cNvSpPr/>
      </dsp:nvSpPr>
      <dsp:spPr>
        <a:xfrm rot="5400000">
          <a:off x="1649422" y="454083"/>
          <a:ext cx="366794" cy="4407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F16D1-8FD9-8941-8144-A470A0D0BAF2}">
      <dsp:nvSpPr>
        <dsp:cNvPr id="0" name=""/>
        <dsp:cNvSpPr/>
      </dsp:nvSpPr>
      <dsp:spPr>
        <a:xfrm>
          <a:off x="1129527" y="130505"/>
          <a:ext cx="1592758" cy="38853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Collection</a:t>
          </a:r>
        </a:p>
      </dsp:txBody>
      <dsp:txXfrm>
        <a:off x="1148497" y="149475"/>
        <a:ext cx="1554818" cy="350597"/>
      </dsp:txXfrm>
    </dsp:sp>
    <dsp:sp modelId="{6FC22004-2899-8844-A2E2-179E46E8554D}">
      <dsp:nvSpPr>
        <dsp:cNvPr id="0" name=""/>
        <dsp:cNvSpPr/>
      </dsp:nvSpPr>
      <dsp:spPr>
        <a:xfrm>
          <a:off x="2523111" y="18813"/>
          <a:ext cx="4012586" cy="59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29378-967B-2F4D-BBFA-DDA867194A74}">
      <dsp:nvSpPr>
        <dsp:cNvPr id="0" name=""/>
        <dsp:cNvSpPr/>
      </dsp:nvSpPr>
      <dsp:spPr>
        <a:xfrm rot="5400000">
          <a:off x="2365109" y="930438"/>
          <a:ext cx="392026" cy="50989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2CE29E-2D80-C44F-954C-F4F73574245F}">
      <dsp:nvSpPr>
        <dsp:cNvPr id="0" name=""/>
        <dsp:cNvSpPr/>
      </dsp:nvSpPr>
      <dsp:spPr>
        <a:xfrm>
          <a:off x="2067116" y="586547"/>
          <a:ext cx="1309122" cy="42269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Drying</a:t>
          </a:r>
        </a:p>
      </dsp:txBody>
      <dsp:txXfrm>
        <a:off x="2087754" y="607185"/>
        <a:ext cx="1267846" cy="381414"/>
      </dsp:txXfrm>
    </dsp:sp>
    <dsp:sp modelId="{4D3912A1-80CC-9140-9CCC-5B06908E1C25}">
      <dsp:nvSpPr>
        <dsp:cNvPr id="0" name=""/>
        <dsp:cNvSpPr/>
      </dsp:nvSpPr>
      <dsp:spPr>
        <a:xfrm>
          <a:off x="3293637" y="679205"/>
          <a:ext cx="3690648" cy="59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9A1DE-C50E-EF4E-9C64-112C632F90A4}">
      <dsp:nvSpPr>
        <dsp:cNvPr id="0" name=""/>
        <dsp:cNvSpPr/>
      </dsp:nvSpPr>
      <dsp:spPr>
        <a:xfrm rot="5400000">
          <a:off x="3241153" y="1519846"/>
          <a:ext cx="388398" cy="527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DF3AA-58DE-7840-902A-BA434462E893}">
      <dsp:nvSpPr>
        <dsp:cNvPr id="0" name=""/>
        <dsp:cNvSpPr/>
      </dsp:nvSpPr>
      <dsp:spPr>
        <a:xfrm>
          <a:off x="2817508" y="1186150"/>
          <a:ext cx="1277114" cy="41002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Grinding</a:t>
          </a:r>
        </a:p>
      </dsp:txBody>
      <dsp:txXfrm>
        <a:off x="2837527" y="1206169"/>
        <a:ext cx="1237076" cy="369982"/>
      </dsp:txXfrm>
    </dsp:sp>
    <dsp:sp modelId="{57BE839F-F774-D445-A760-0E194CA423EC}">
      <dsp:nvSpPr>
        <dsp:cNvPr id="0" name=""/>
        <dsp:cNvSpPr/>
      </dsp:nvSpPr>
      <dsp:spPr>
        <a:xfrm>
          <a:off x="5836225" y="1291674"/>
          <a:ext cx="760542" cy="59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1756B-7D6A-FD4D-8EE5-F5E6725E640B}">
      <dsp:nvSpPr>
        <dsp:cNvPr id="0" name=""/>
        <dsp:cNvSpPr/>
      </dsp:nvSpPr>
      <dsp:spPr>
        <a:xfrm>
          <a:off x="3679057" y="1722068"/>
          <a:ext cx="1109352" cy="43536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Storage</a:t>
          </a:r>
        </a:p>
      </dsp:txBody>
      <dsp:txXfrm>
        <a:off x="3700314" y="1743325"/>
        <a:ext cx="1066838" cy="3928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DE1EE-ED5F-7D4E-9AAC-846872194759}">
      <dsp:nvSpPr>
        <dsp:cNvPr id="0" name=""/>
        <dsp:cNvSpPr/>
      </dsp:nvSpPr>
      <dsp:spPr>
        <a:xfrm rot="10800000">
          <a:off x="2034471" y="253"/>
          <a:ext cx="6393702" cy="92215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43" tIns="76200" rIns="14224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Fiber composition: total, soluble and </a:t>
          </a:r>
          <a:r>
            <a:rPr lang="en-US" sz="2000" kern="1200" dirty="0" err="1"/>
            <a:t>nonsoluble</a:t>
          </a:r>
          <a:r>
            <a:rPr lang="en-US" sz="2000" kern="1200" dirty="0"/>
            <a:t> dietary fiber</a:t>
          </a:r>
        </a:p>
      </dsp:txBody>
      <dsp:txXfrm rot="10800000">
        <a:off x="2265008" y="253"/>
        <a:ext cx="6163165" cy="922150"/>
      </dsp:txXfrm>
    </dsp:sp>
    <dsp:sp modelId="{1EABC6F8-9BAF-6448-A8F5-7C58803DAA8F}">
      <dsp:nvSpPr>
        <dsp:cNvPr id="0" name=""/>
        <dsp:cNvSpPr/>
      </dsp:nvSpPr>
      <dsp:spPr>
        <a:xfrm>
          <a:off x="1139134" y="253"/>
          <a:ext cx="922150" cy="92215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26021-7074-734F-97D6-2BC7899C1718}">
      <dsp:nvSpPr>
        <dsp:cNvPr id="0" name=""/>
        <dsp:cNvSpPr/>
      </dsp:nvSpPr>
      <dsp:spPr>
        <a:xfrm rot="10800000">
          <a:off x="2155205" y="1152941"/>
          <a:ext cx="6189907" cy="92215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643" tIns="76200" rIns="14224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Biological activity: TPC, FRAP and ABTS</a:t>
          </a:r>
        </a:p>
      </dsp:txBody>
      <dsp:txXfrm rot="10800000">
        <a:off x="2385742" y="1152941"/>
        <a:ext cx="5959370" cy="922150"/>
      </dsp:txXfrm>
    </dsp:sp>
    <dsp:sp modelId="{61F6AAB2-52DC-D94E-A194-03602C7E9D89}">
      <dsp:nvSpPr>
        <dsp:cNvPr id="0" name=""/>
        <dsp:cNvSpPr/>
      </dsp:nvSpPr>
      <dsp:spPr>
        <a:xfrm>
          <a:off x="1190082" y="1152941"/>
          <a:ext cx="922150" cy="92215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66501-D810-6844-AB3B-2E6D597D99CF}">
      <dsp:nvSpPr>
        <dsp:cNvPr id="0" name=""/>
        <dsp:cNvSpPr/>
      </dsp:nvSpPr>
      <dsp:spPr>
        <a:xfrm>
          <a:off x="0" y="341144"/>
          <a:ext cx="3278783" cy="556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Summary:</a:t>
          </a:r>
        </a:p>
      </dsp:txBody>
      <dsp:txXfrm>
        <a:off x="27184" y="368328"/>
        <a:ext cx="3224415" cy="502506"/>
      </dsp:txXfrm>
    </dsp:sp>
    <dsp:sp modelId="{3DEA2019-E90A-1941-8AA5-4F957613F4BE}">
      <dsp:nvSpPr>
        <dsp:cNvPr id="0" name=""/>
        <dsp:cNvSpPr/>
      </dsp:nvSpPr>
      <dsp:spPr>
        <a:xfrm>
          <a:off x="0" y="989211"/>
          <a:ext cx="3278783" cy="863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0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000" kern="12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SDF: 3.98 – 9.66%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000" kern="12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IDF: 36.37 – 43.97 %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000" kern="1200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TDF: 43.97 -  53.56%</a:t>
          </a:r>
          <a:endParaRPr lang="en-US" sz="2000" kern="1200" dirty="0"/>
        </a:p>
      </dsp:txBody>
      <dsp:txXfrm>
        <a:off x="0" y="989211"/>
        <a:ext cx="3278783" cy="863455"/>
      </dsp:txXfrm>
    </dsp:sp>
    <dsp:sp modelId="{07105805-5B15-BB4A-9DA2-2DB09BD4C266}">
      <dsp:nvSpPr>
        <dsp:cNvPr id="0" name=""/>
        <dsp:cNvSpPr/>
      </dsp:nvSpPr>
      <dsp:spPr>
        <a:xfrm>
          <a:off x="0" y="2073419"/>
          <a:ext cx="3278783" cy="505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Other papers:</a:t>
          </a:r>
        </a:p>
      </dsp:txBody>
      <dsp:txXfrm>
        <a:off x="24678" y="2098097"/>
        <a:ext cx="3229427" cy="456182"/>
      </dsp:txXfrm>
    </dsp:sp>
    <dsp:sp modelId="{C4A1C849-3C36-A347-97FF-A7AEC1321E25}">
      <dsp:nvSpPr>
        <dsp:cNvPr id="0" name=""/>
        <dsp:cNvSpPr/>
      </dsp:nvSpPr>
      <dsp:spPr>
        <a:xfrm>
          <a:off x="0" y="2651316"/>
          <a:ext cx="3278783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10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SDF: 1.3% [5]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IDF:  58.2% [5]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TDF: 51-53% [6,7]</a:t>
          </a:r>
        </a:p>
      </dsp:txBody>
      <dsp:txXfrm>
        <a:off x="0" y="2651316"/>
        <a:ext cx="3278783" cy="10588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66501-D810-6844-AB3B-2E6D597D99CF}">
      <dsp:nvSpPr>
        <dsp:cNvPr id="0" name=""/>
        <dsp:cNvSpPr/>
      </dsp:nvSpPr>
      <dsp:spPr>
        <a:xfrm>
          <a:off x="0" y="340042"/>
          <a:ext cx="3899756" cy="566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Factors impact fiber composition</a:t>
          </a:r>
        </a:p>
      </dsp:txBody>
      <dsp:txXfrm>
        <a:off x="27636" y="367678"/>
        <a:ext cx="3844484" cy="510856"/>
      </dsp:txXfrm>
    </dsp:sp>
    <dsp:sp modelId="{3DEA2019-E90A-1941-8AA5-4F957613F4BE}">
      <dsp:nvSpPr>
        <dsp:cNvPr id="0" name=""/>
        <dsp:cNvSpPr/>
      </dsp:nvSpPr>
      <dsp:spPr>
        <a:xfrm>
          <a:off x="0" y="1022842"/>
          <a:ext cx="3899756" cy="877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17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Particle size [8]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Source of the grain [3,4]</a:t>
          </a:r>
        </a:p>
      </dsp:txBody>
      <dsp:txXfrm>
        <a:off x="0" y="1022842"/>
        <a:ext cx="3899756" cy="87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B36EEBF-430B-43AB-AE06-EC30D50D0997}" type="datetime1">
              <a:rPr lang="pl-PL" smtClean="0"/>
              <a:t>21.10.2020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BA90314-0FAB-4A03-9846-17D472E408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32163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2A85BF-189D-41E4-97B1-BB4D9AD7AAB8}" type="datetime1">
              <a:rPr lang="pl-PL" smtClean="0"/>
              <a:t>21.10.2020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3250" y="9408981"/>
            <a:ext cx="2940156" cy="495300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6B449D8-38CA-428E-9027-A112CF47A5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205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88A4F-7E75-471E-9AB0-D6799BAF0E6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5B59453-C3CE-4426-B868-B97BC057AD5C}" type="datetime1">
              <a:rPr lang="pl-PL" smtClean="0"/>
              <a:t>21.10.2020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24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C2A85BF-189D-41E4-97B1-BB4D9AD7AAB8}" type="datetime1">
              <a:rPr lang="pl-PL" smtClean="0"/>
              <a:t>21.10.2020</a:t>
            </a:fld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449D8-38CA-428E-9027-A112CF47A57C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92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588A4F-7E75-471E-9AB0-D6799BAF0E64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5B59453-C3CE-4426-B868-B97BC057AD5C}" type="datetime1">
              <a:rPr lang="pl-PL" smtClean="0"/>
              <a:t>21.10.2020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869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          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2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393700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6063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6568114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50-375 Wrocław</a:t>
            </a:r>
          </a:p>
          <a:p>
            <a:pPr lvl="0"/>
            <a:r>
              <a:rPr lang="pl-PL" dirty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Centrala: tel. 71 320 5020</a:t>
            </a:r>
          </a:p>
          <a:p>
            <a:pPr lvl="0"/>
            <a:r>
              <a:rPr lang="pl-PL" dirty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rostokąt 2"/>
          <p:cNvSpPr/>
          <p:nvPr userDrawn="1"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930" y="224644"/>
            <a:ext cx="3909147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29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 userDrawn="1"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endParaRPr lang="pl-PL"/>
          </a:p>
        </p:txBody>
      </p:sp>
      <p:sp>
        <p:nvSpPr>
          <p:cNvPr id="18" name="Prostokąt 17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618972"/>
            <a:ext cx="4121949" cy="15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78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56749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085284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397997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endParaRPr lang="pl-PL"/>
          </a:p>
        </p:txBody>
      </p:sp>
      <p:cxnSp>
        <p:nvCxnSpPr>
          <p:cNvPr id="23" name="Łącznik prosty 22"/>
          <p:cNvCxnSpPr/>
          <p:nvPr userDrawn="1"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41314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412580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05423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13" name="Prostokąt 12"/>
          <p:cNvSpPr/>
          <p:nvPr userDrawn="1"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618972"/>
            <a:ext cx="4121949" cy="158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3" r:id="rId2"/>
    <p:sldLayoutId id="2147483695" r:id="rId3"/>
    <p:sldLayoutId id="2147483696" r:id="rId4"/>
    <p:sldLayoutId id="2147483680" r:id="rId5"/>
    <p:sldLayoutId id="2147483692" r:id="rId6"/>
    <p:sldLayoutId id="2147483693" r:id="rId7"/>
    <p:sldLayoutId id="2147483688" r:id="rId8"/>
    <p:sldLayoutId id="2147483697" r:id="rId9"/>
    <p:sldLayoutId id="2147483689" r:id="rId10"/>
    <p:sldLayoutId id="2147483691" r:id="rId11"/>
    <p:sldLayoutId id="2147483694" r:id="rId12"/>
    <p:sldLayoutId id="2147483685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fontAlgn="base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fontAlgn="base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fontAlgn="base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ymbol zastępczy tekstu 23"/>
          <p:cNvSpPr>
            <a:spLocks noGrp="1"/>
          </p:cNvSpPr>
          <p:nvPr>
            <p:ph type="body" sz="quarter" idx="13"/>
          </p:nvPr>
        </p:nvSpPr>
        <p:spPr>
          <a:xfrm>
            <a:off x="-144523" y="4653136"/>
            <a:ext cx="9541060" cy="1476164"/>
          </a:xfrm>
        </p:spPr>
        <p:txBody>
          <a:bodyPr>
            <a:normAutofit/>
          </a:bodyPr>
          <a:lstStyle/>
          <a:p>
            <a:r>
              <a:rPr lang="pl-PL" b="1" dirty="0" err="1">
                <a:latin typeface="Arial" panose="020B0604020202020204" pitchFamily="34" charset="0"/>
              </a:rPr>
              <a:t>Joncer</a:t>
            </a:r>
            <a:r>
              <a:rPr lang="pl-PL" b="1" dirty="0">
                <a:latin typeface="Arial" panose="020B0604020202020204" pitchFamily="34" charset="0"/>
              </a:rPr>
              <a:t> Naibaho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Małgorzata Korzeniowska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Aneta Wojdyło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Adam Figiel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Baoru</a:t>
            </a:r>
            <a:r>
              <a:rPr lang="pl-PL" b="1" dirty="0">
                <a:latin typeface="Arial" panose="020B0604020202020204" pitchFamily="34" charset="0"/>
              </a:rPr>
              <a:t> Yang</a:t>
            </a:r>
            <a:r>
              <a:rPr lang="pl-PL" b="1" baseline="30000" dirty="0">
                <a:latin typeface="Arial" panose="020B0604020202020204" pitchFamily="34" charset="0"/>
              </a:rPr>
              <a:t>2</a:t>
            </a:r>
            <a:r>
              <a:rPr lang="pl-PL" b="1" dirty="0">
                <a:latin typeface="Arial" panose="020B0604020202020204" pitchFamily="34" charset="0"/>
              </a:rPr>
              <a:t>, Oskar Laaksonen</a:t>
            </a:r>
            <a:r>
              <a:rPr lang="pl-PL" b="1" baseline="30000" dirty="0">
                <a:latin typeface="Arial" panose="020B0604020202020204" pitchFamily="34" charset="0"/>
              </a:rPr>
              <a:t>2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Maike</a:t>
            </a:r>
            <a:r>
              <a:rPr lang="pl-PL" b="1" dirty="0">
                <a:latin typeface="Arial" panose="020B0604020202020204" pitchFamily="34" charset="0"/>
              </a:rPr>
              <a:t> Foste</a:t>
            </a:r>
            <a:r>
              <a:rPr lang="pl-PL" b="1" baseline="30000" dirty="0">
                <a:latin typeface="Arial" panose="020B0604020202020204" pitchFamily="34" charset="0"/>
              </a:rPr>
              <a:t>3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Raivo</a:t>
            </a:r>
            <a:r>
              <a:rPr lang="pl-PL" b="1" dirty="0">
                <a:latin typeface="Arial" panose="020B0604020202020204" pitchFamily="34" charset="0"/>
              </a:rPr>
              <a:t> Vilu</a:t>
            </a:r>
            <a:r>
              <a:rPr lang="pl-PL" b="1" baseline="30000" dirty="0">
                <a:latin typeface="Arial" panose="020B0604020202020204" pitchFamily="34" charset="0"/>
              </a:rPr>
              <a:t>4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Ene</a:t>
            </a:r>
            <a:r>
              <a:rPr lang="pl-PL" b="1" dirty="0">
                <a:latin typeface="Arial" panose="020B0604020202020204" pitchFamily="34" charset="0"/>
              </a:rPr>
              <a:t> Viiard</a:t>
            </a:r>
            <a:r>
              <a:rPr lang="pl-PL" b="1" baseline="30000" dirty="0">
                <a:latin typeface="Arial" panose="020B0604020202020204" pitchFamily="34" charset="0"/>
              </a:rPr>
              <a:t>4</a:t>
            </a:r>
            <a:endParaRPr lang="pl-PL" b="1" dirty="0">
              <a:latin typeface="Arial" panose="020B0604020202020204" pitchFamily="34" charset="0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143762" y="1952836"/>
            <a:ext cx="8856476" cy="1656184"/>
          </a:xfrm>
          <a:prstGeom prst="rect">
            <a:avLst/>
          </a:prstGeom>
          <a:noFill/>
        </p:spPr>
        <p:txBody>
          <a:bodyPr vert="horz" wrap="square" lIns="0" tIns="0" rIns="0" bIns="0" numCol="1" rtlCol="0" anchor="ctr">
            <a:noAutofit/>
          </a:bodyPr>
          <a:lstStyle/>
          <a:p>
            <a:pPr algn="ctr">
              <a:buFont typeface="Arial" pitchFamily="34" charset="0"/>
              <a:buNone/>
            </a:pPr>
            <a:r>
              <a:rPr lang="pl-PL" sz="3200" b="1" dirty="0">
                <a:solidFill>
                  <a:srgbClr val="000000"/>
                </a:solidFill>
              </a:rPr>
              <a:t>The </a:t>
            </a:r>
            <a:r>
              <a:rPr lang="pl-PL" sz="3200" b="1" dirty="0" err="1">
                <a:solidFill>
                  <a:srgbClr val="000000"/>
                </a:solidFill>
              </a:rPr>
              <a:t>potential</a:t>
            </a:r>
            <a:r>
              <a:rPr lang="pl-PL" sz="3200" b="1" dirty="0">
                <a:solidFill>
                  <a:srgbClr val="000000"/>
                </a:solidFill>
              </a:rPr>
              <a:t> of </a:t>
            </a:r>
            <a:r>
              <a:rPr lang="pl-PL" sz="3200" b="1" dirty="0" err="1">
                <a:solidFill>
                  <a:srgbClr val="000000"/>
                </a:solidFill>
              </a:rPr>
              <a:t>spent</a:t>
            </a:r>
            <a:r>
              <a:rPr lang="pl-PL" sz="3200" b="1" dirty="0">
                <a:solidFill>
                  <a:srgbClr val="000000"/>
                </a:solidFill>
              </a:rPr>
              <a:t> </a:t>
            </a:r>
            <a:r>
              <a:rPr lang="pl-PL" sz="3200" b="1" dirty="0" err="1">
                <a:solidFill>
                  <a:srgbClr val="000000"/>
                </a:solidFill>
              </a:rPr>
              <a:t>barley</a:t>
            </a:r>
            <a:r>
              <a:rPr lang="pl-PL" sz="3200" b="1" dirty="0">
                <a:solidFill>
                  <a:srgbClr val="000000"/>
                </a:solidFill>
              </a:rPr>
              <a:t> as a </a:t>
            </a:r>
            <a:r>
              <a:rPr lang="pl-PL" sz="3200" b="1" dirty="0" err="1">
                <a:solidFill>
                  <a:srgbClr val="000000"/>
                </a:solidFill>
              </a:rPr>
              <a:t>functional</a:t>
            </a:r>
            <a:r>
              <a:rPr lang="pl-PL" sz="3200" b="1" dirty="0">
                <a:solidFill>
                  <a:srgbClr val="000000"/>
                </a:solidFill>
              </a:rPr>
              <a:t> food ingredient: </a:t>
            </a:r>
            <a:r>
              <a:rPr lang="pl-PL" sz="3200" b="1" dirty="0" err="1">
                <a:solidFill>
                  <a:srgbClr val="000000"/>
                </a:solidFill>
              </a:rPr>
              <a:t>comparison</a:t>
            </a:r>
            <a:r>
              <a:rPr lang="pl-PL" sz="3200" b="1" dirty="0">
                <a:solidFill>
                  <a:srgbClr val="000000"/>
                </a:solidFill>
              </a:rPr>
              <a:t> of </a:t>
            </a:r>
            <a:r>
              <a:rPr lang="pl-PL" sz="3200" b="1" dirty="0" err="1">
                <a:solidFill>
                  <a:srgbClr val="000000"/>
                </a:solidFill>
              </a:rPr>
              <a:t>dietary</a:t>
            </a:r>
            <a:r>
              <a:rPr lang="pl-PL" sz="3200" b="1" dirty="0">
                <a:solidFill>
                  <a:srgbClr val="000000"/>
                </a:solidFill>
              </a:rPr>
              <a:t> </a:t>
            </a:r>
            <a:r>
              <a:rPr lang="pl-PL" sz="3200" b="1" dirty="0" err="1">
                <a:solidFill>
                  <a:srgbClr val="000000"/>
                </a:solidFill>
              </a:rPr>
              <a:t>fiber</a:t>
            </a:r>
            <a:r>
              <a:rPr lang="pl-PL" sz="3200" b="1" dirty="0">
                <a:solidFill>
                  <a:srgbClr val="000000"/>
                </a:solidFill>
              </a:rPr>
              <a:t> and </a:t>
            </a:r>
            <a:r>
              <a:rPr lang="pl-PL" sz="3200" b="1" dirty="0" err="1">
                <a:solidFill>
                  <a:srgbClr val="000000"/>
                </a:solidFill>
              </a:rPr>
              <a:t>bioactivity</a:t>
            </a:r>
            <a:endParaRPr lang="pl-PL" sz="32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1E906-18EC-4C46-AA51-F6C247C5B26D}"/>
              </a:ext>
            </a:extLst>
          </p:cNvPr>
          <p:cNvSpPr txBox="1"/>
          <p:nvPr/>
        </p:nvSpPr>
        <p:spPr>
          <a:xfrm>
            <a:off x="3476730" y="632041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2FA7E-4091-4C42-B892-85407E8A0564}"/>
              </a:ext>
            </a:extLst>
          </p:cNvPr>
          <p:cNvSpPr txBox="1"/>
          <p:nvPr/>
        </p:nvSpPr>
        <p:spPr>
          <a:xfrm>
            <a:off x="6581670" y="75362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2B2403-17D1-4942-8DF0-2D7DAED4A39A}"/>
              </a:ext>
            </a:extLst>
          </p:cNvPr>
          <p:cNvSpPr txBox="1"/>
          <p:nvPr/>
        </p:nvSpPr>
        <p:spPr>
          <a:xfrm>
            <a:off x="3315956" y="537586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0C91E-D3BF-AB4D-9C0E-031223FB4587}"/>
              </a:ext>
            </a:extLst>
          </p:cNvPr>
          <p:cNvSpPr txBox="1"/>
          <p:nvPr/>
        </p:nvSpPr>
        <p:spPr>
          <a:xfrm>
            <a:off x="1959429" y="500407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165707-F4BB-4F43-8D5D-D1B18E293E81}"/>
              </a:ext>
            </a:extLst>
          </p:cNvPr>
          <p:cNvSpPr txBox="1"/>
          <p:nvPr/>
        </p:nvSpPr>
        <p:spPr>
          <a:xfrm>
            <a:off x="5817996" y="601896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9EE32E-D97C-DE45-B57B-1D64708796D9}"/>
              </a:ext>
            </a:extLst>
          </p:cNvPr>
          <p:cNvSpPr/>
          <p:nvPr/>
        </p:nvSpPr>
        <p:spPr>
          <a:xfrm>
            <a:off x="-47567" y="-63388"/>
            <a:ext cx="4860540" cy="1260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/>
          </a:p>
        </p:txBody>
      </p:sp>
      <p:sp>
        <p:nvSpPr>
          <p:cNvPr id="11" name="Symbol zastępczy tekstu 23">
            <a:extLst>
              <a:ext uri="{FF2B5EF4-FFF2-40B4-BE49-F238E27FC236}">
                <a16:creationId xmlns:a16="http://schemas.microsoft.com/office/drawing/2014/main" id="{0D19DCD8-D3C1-3E42-ADD4-B9AEF578A058}"/>
              </a:ext>
            </a:extLst>
          </p:cNvPr>
          <p:cNvSpPr txBox="1">
            <a:spLocks/>
          </p:cNvSpPr>
          <p:nvPr/>
        </p:nvSpPr>
        <p:spPr>
          <a:xfrm>
            <a:off x="-252536" y="-387424"/>
            <a:ext cx="5471593" cy="2088232"/>
          </a:xfrm>
          <a:prstGeom prst="rect">
            <a:avLst/>
          </a:prstGeom>
          <a:noFill/>
        </p:spPr>
        <p:txBody>
          <a:bodyPr vert="horz" wrap="square" lIns="180000" tIns="0" rIns="360000" bIns="0" rtlCol="0" anchor="ctr">
            <a:normAutofit/>
          </a:bodyPr>
          <a:lstStyle>
            <a:lvl1pPr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000" b="0" kern="1200" spc="-2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180975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8775" indent="-177800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8163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6213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baseline="30000" dirty="0">
                <a:solidFill>
                  <a:srgbClr val="000000"/>
                </a:solidFill>
              </a:rPr>
              <a:t>st</a:t>
            </a:r>
            <a:r>
              <a:rPr lang="en-US" dirty="0">
                <a:solidFill>
                  <a:srgbClr val="000000"/>
                </a:solidFill>
              </a:rPr>
              <a:t> International Electronic Conference on Food Science and Functional Foods - 2020</a:t>
            </a:r>
          </a:p>
          <a:p>
            <a:pPr algn="ctr"/>
            <a:r>
              <a:rPr lang="en-US" i="1" dirty="0">
                <a:solidFill>
                  <a:srgbClr val="000000"/>
                </a:solidFill>
              </a:rPr>
              <a:t>Section: Nutraceuticals and Functional Foods</a:t>
            </a:r>
          </a:p>
        </p:txBody>
      </p:sp>
      <p:sp>
        <p:nvSpPr>
          <p:cNvPr id="12" name="Symbol zastępczy tekstu 23">
            <a:extLst>
              <a:ext uri="{FF2B5EF4-FFF2-40B4-BE49-F238E27FC236}">
                <a16:creationId xmlns:a16="http://schemas.microsoft.com/office/drawing/2014/main" id="{63F66D32-3DFC-D442-91A5-E5AE94E17193}"/>
              </a:ext>
            </a:extLst>
          </p:cNvPr>
          <p:cNvSpPr txBox="1">
            <a:spLocks/>
          </p:cNvSpPr>
          <p:nvPr/>
        </p:nvSpPr>
        <p:spPr>
          <a:xfrm>
            <a:off x="143762" y="6342132"/>
            <a:ext cx="9252775" cy="582447"/>
          </a:xfrm>
          <a:prstGeom prst="rect">
            <a:avLst/>
          </a:prstGeom>
          <a:noFill/>
        </p:spPr>
        <p:txBody>
          <a:bodyPr vert="horz" wrap="square" lIns="180000" tIns="0" rIns="360000" bIns="0" rtlCol="0" anchor="ctr">
            <a:noAutofit/>
          </a:bodyPr>
          <a:lstStyle>
            <a:lvl1pPr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000" b="0" kern="1200" spc="-2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180975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8775" indent="-177800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8163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6213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Wroclaw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University of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Environmental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and Life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Sciences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, Poland;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University of Turku,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Finland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Fraunhofer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Institut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Freising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, Germany;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Center of Food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Fermentation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Technologies, Estonia. </a:t>
            </a:r>
          </a:p>
        </p:txBody>
      </p:sp>
    </p:spTree>
    <p:extLst>
      <p:ext uri="{BB962C8B-B14F-4D97-AF65-F5344CB8AC3E}">
        <p14:creationId xmlns:p14="http://schemas.microsoft.com/office/powerpoint/2010/main" val="14311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ymbol zastępczy tekstu 23"/>
          <p:cNvSpPr>
            <a:spLocks noGrp="1"/>
          </p:cNvSpPr>
          <p:nvPr>
            <p:ph type="body" sz="quarter" idx="13"/>
          </p:nvPr>
        </p:nvSpPr>
        <p:spPr>
          <a:xfrm>
            <a:off x="-144523" y="4653136"/>
            <a:ext cx="9541060" cy="1476164"/>
          </a:xfrm>
        </p:spPr>
        <p:txBody>
          <a:bodyPr>
            <a:normAutofit/>
          </a:bodyPr>
          <a:lstStyle/>
          <a:p>
            <a:r>
              <a:rPr lang="pl-PL" b="1" dirty="0" err="1">
                <a:latin typeface="Arial" panose="020B0604020202020204" pitchFamily="34" charset="0"/>
              </a:rPr>
              <a:t>Joncer</a:t>
            </a:r>
            <a:r>
              <a:rPr lang="pl-PL" b="1" dirty="0">
                <a:latin typeface="Arial" panose="020B0604020202020204" pitchFamily="34" charset="0"/>
              </a:rPr>
              <a:t> Naibaho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Małgorzata Korzeniowska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Aneta Wojdyło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Adam Figiel</a:t>
            </a:r>
            <a:r>
              <a:rPr lang="pl-PL" b="1" baseline="30000" dirty="0">
                <a:latin typeface="Arial" panose="020B0604020202020204" pitchFamily="34" charset="0"/>
              </a:rPr>
              <a:t>1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Baoru</a:t>
            </a:r>
            <a:r>
              <a:rPr lang="pl-PL" b="1" dirty="0">
                <a:latin typeface="Arial" panose="020B0604020202020204" pitchFamily="34" charset="0"/>
              </a:rPr>
              <a:t> Yang</a:t>
            </a:r>
            <a:r>
              <a:rPr lang="pl-PL" b="1" baseline="30000" dirty="0">
                <a:latin typeface="Arial" panose="020B0604020202020204" pitchFamily="34" charset="0"/>
              </a:rPr>
              <a:t>2</a:t>
            </a:r>
            <a:r>
              <a:rPr lang="pl-PL" b="1" dirty="0">
                <a:latin typeface="Arial" panose="020B0604020202020204" pitchFamily="34" charset="0"/>
              </a:rPr>
              <a:t>, Oskar Laaksonen</a:t>
            </a:r>
            <a:r>
              <a:rPr lang="pl-PL" b="1" baseline="30000" dirty="0">
                <a:latin typeface="Arial" panose="020B0604020202020204" pitchFamily="34" charset="0"/>
              </a:rPr>
              <a:t>2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Maike</a:t>
            </a:r>
            <a:r>
              <a:rPr lang="pl-PL" b="1" dirty="0">
                <a:latin typeface="Arial" panose="020B0604020202020204" pitchFamily="34" charset="0"/>
              </a:rPr>
              <a:t> Foste</a:t>
            </a:r>
            <a:r>
              <a:rPr lang="pl-PL" b="1" baseline="30000" dirty="0">
                <a:latin typeface="Arial" panose="020B0604020202020204" pitchFamily="34" charset="0"/>
              </a:rPr>
              <a:t>3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Raivo</a:t>
            </a:r>
            <a:r>
              <a:rPr lang="pl-PL" b="1" dirty="0">
                <a:latin typeface="Arial" panose="020B0604020202020204" pitchFamily="34" charset="0"/>
              </a:rPr>
              <a:t> Vilu</a:t>
            </a:r>
            <a:r>
              <a:rPr lang="pl-PL" b="1" baseline="30000" dirty="0">
                <a:latin typeface="Arial" panose="020B0604020202020204" pitchFamily="34" charset="0"/>
              </a:rPr>
              <a:t>4</a:t>
            </a:r>
            <a:r>
              <a:rPr lang="pl-PL" b="1" dirty="0">
                <a:latin typeface="Arial" panose="020B0604020202020204" pitchFamily="34" charset="0"/>
              </a:rPr>
              <a:t>, </a:t>
            </a:r>
            <a:r>
              <a:rPr lang="pl-PL" b="1" dirty="0" err="1">
                <a:latin typeface="Arial" panose="020B0604020202020204" pitchFamily="34" charset="0"/>
              </a:rPr>
              <a:t>Ene</a:t>
            </a:r>
            <a:r>
              <a:rPr lang="pl-PL" b="1" dirty="0">
                <a:latin typeface="Arial" panose="020B0604020202020204" pitchFamily="34" charset="0"/>
              </a:rPr>
              <a:t> Viiard</a:t>
            </a:r>
            <a:r>
              <a:rPr lang="pl-PL" b="1" baseline="30000" dirty="0">
                <a:latin typeface="Arial" panose="020B0604020202020204" pitchFamily="34" charset="0"/>
              </a:rPr>
              <a:t>4</a:t>
            </a:r>
            <a:endParaRPr lang="pl-PL" b="1" dirty="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1E906-18EC-4C46-AA51-F6C247C5B26D}"/>
              </a:ext>
            </a:extLst>
          </p:cNvPr>
          <p:cNvSpPr txBox="1"/>
          <p:nvPr/>
        </p:nvSpPr>
        <p:spPr>
          <a:xfrm>
            <a:off x="3476730" y="632041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E2FA7E-4091-4C42-B892-85407E8A0564}"/>
              </a:ext>
            </a:extLst>
          </p:cNvPr>
          <p:cNvSpPr txBox="1"/>
          <p:nvPr/>
        </p:nvSpPr>
        <p:spPr>
          <a:xfrm>
            <a:off x="6581670" y="75362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2B2403-17D1-4942-8DF0-2D7DAED4A39A}"/>
              </a:ext>
            </a:extLst>
          </p:cNvPr>
          <p:cNvSpPr txBox="1"/>
          <p:nvPr/>
        </p:nvSpPr>
        <p:spPr>
          <a:xfrm>
            <a:off x="3315956" y="537586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0C91E-D3BF-AB4D-9C0E-031223FB4587}"/>
              </a:ext>
            </a:extLst>
          </p:cNvPr>
          <p:cNvSpPr txBox="1"/>
          <p:nvPr/>
        </p:nvSpPr>
        <p:spPr>
          <a:xfrm>
            <a:off x="1959429" y="500407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165707-F4BB-4F43-8D5D-D1B18E293E81}"/>
              </a:ext>
            </a:extLst>
          </p:cNvPr>
          <p:cNvSpPr txBox="1"/>
          <p:nvPr/>
        </p:nvSpPr>
        <p:spPr>
          <a:xfrm>
            <a:off x="5817996" y="601896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endParaRPr lang="en-US" sz="1200" dirty="0" err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9EE32E-D97C-DE45-B57B-1D64708796D9}"/>
              </a:ext>
            </a:extLst>
          </p:cNvPr>
          <p:cNvSpPr/>
          <p:nvPr/>
        </p:nvSpPr>
        <p:spPr>
          <a:xfrm>
            <a:off x="-47567" y="-63388"/>
            <a:ext cx="4860540" cy="1260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i="1" dirty="0"/>
          </a:p>
        </p:txBody>
      </p:sp>
      <p:sp>
        <p:nvSpPr>
          <p:cNvPr id="11" name="Symbol zastępczy tekstu 23">
            <a:extLst>
              <a:ext uri="{FF2B5EF4-FFF2-40B4-BE49-F238E27FC236}">
                <a16:creationId xmlns:a16="http://schemas.microsoft.com/office/drawing/2014/main" id="{0D19DCD8-D3C1-3E42-ADD4-B9AEF578A058}"/>
              </a:ext>
            </a:extLst>
          </p:cNvPr>
          <p:cNvSpPr txBox="1">
            <a:spLocks/>
          </p:cNvSpPr>
          <p:nvPr/>
        </p:nvSpPr>
        <p:spPr>
          <a:xfrm>
            <a:off x="-252536" y="-387424"/>
            <a:ext cx="5471593" cy="2088232"/>
          </a:xfrm>
          <a:prstGeom prst="rect">
            <a:avLst/>
          </a:prstGeom>
          <a:noFill/>
        </p:spPr>
        <p:txBody>
          <a:bodyPr vert="horz" wrap="square" lIns="180000" tIns="0" rIns="360000" bIns="0" rtlCol="0" anchor="ctr">
            <a:normAutofit/>
          </a:bodyPr>
          <a:lstStyle>
            <a:lvl1pPr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000" b="0" kern="1200" spc="-2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180975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8775" indent="-177800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8163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6213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0000"/>
                </a:solidFill>
              </a:rPr>
              <a:t>1</a:t>
            </a:r>
            <a:r>
              <a:rPr lang="en-US" baseline="30000" dirty="0">
                <a:solidFill>
                  <a:srgbClr val="000000"/>
                </a:solidFill>
              </a:rPr>
              <a:t>st</a:t>
            </a:r>
            <a:r>
              <a:rPr lang="en-US" dirty="0">
                <a:solidFill>
                  <a:srgbClr val="000000"/>
                </a:solidFill>
              </a:rPr>
              <a:t> International Electronic Conference on Food Science and Functional Foods - 2020</a:t>
            </a:r>
          </a:p>
          <a:p>
            <a:pPr algn="ctr"/>
            <a:r>
              <a:rPr lang="en-US" i="1" dirty="0">
                <a:solidFill>
                  <a:srgbClr val="000000"/>
                </a:solidFill>
              </a:rPr>
              <a:t>Section: Nutraceuticals and Functional Foods</a:t>
            </a:r>
          </a:p>
        </p:txBody>
      </p:sp>
      <p:sp>
        <p:nvSpPr>
          <p:cNvPr id="12" name="Symbol zastępczy tekstu 23">
            <a:extLst>
              <a:ext uri="{FF2B5EF4-FFF2-40B4-BE49-F238E27FC236}">
                <a16:creationId xmlns:a16="http://schemas.microsoft.com/office/drawing/2014/main" id="{63F66D32-3DFC-D442-91A5-E5AE94E17193}"/>
              </a:ext>
            </a:extLst>
          </p:cNvPr>
          <p:cNvSpPr txBox="1">
            <a:spLocks/>
          </p:cNvSpPr>
          <p:nvPr/>
        </p:nvSpPr>
        <p:spPr>
          <a:xfrm>
            <a:off x="143762" y="6342132"/>
            <a:ext cx="9252775" cy="582447"/>
          </a:xfrm>
          <a:prstGeom prst="rect">
            <a:avLst/>
          </a:prstGeom>
          <a:noFill/>
        </p:spPr>
        <p:txBody>
          <a:bodyPr vert="horz" wrap="square" lIns="180000" tIns="0" rIns="360000" bIns="0" rtlCol="0" anchor="ctr">
            <a:noAutofit/>
          </a:bodyPr>
          <a:lstStyle>
            <a:lvl1pPr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000" b="0" kern="1200" spc="-20" baseline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180975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58775" indent="-177800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38163" indent="-180975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6213" algn="r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None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2400" kern="1200" spc="-20" baseline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Wroclaw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University of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Environmental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and Life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Sciences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, Poland;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University of Turku,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Finland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Fraunhofer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Institut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Freising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, Germany; </a:t>
            </a:r>
            <a:r>
              <a:rPr lang="pl-PL" sz="11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Center of Food </a:t>
            </a:r>
            <a:r>
              <a:rPr lang="pl-PL" sz="1100" b="1" dirty="0" err="1">
                <a:solidFill>
                  <a:srgbClr val="000000"/>
                </a:solidFill>
                <a:latin typeface="Arial" panose="020B0604020202020204" pitchFamily="34" charset="0"/>
              </a:rPr>
              <a:t>Fermentation</a:t>
            </a:r>
            <a:r>
              <a:rPr lang="pl-PL" sz="1100" b="1" dirty="0">
                <a:solidFill>
                  <a:srgbClr val="000000"/>
                </a:solidFill>
                <a:latin typeface="Arial" panose="020B0604020202020204" pitchFamily="34" charset="0"/>
              </a:rPr>
              <a:t> Technologies, Estonia.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F7B4D9-0BA5-0E44-9C1B-93E712E236BA}"/>
              </a:ext>
            </a:extLst>
          </p:cNvPr>
          <p:cNvSpPr/>
          <p:nvPr/>
        </p:nvSpPr>
        <p:spPr>
          <a:xfrm>
            <a:off x="3995936" y="2776212"/>
            <a:ext cx="4357490" cy="828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 …</a:t>
            </a:r>
          </a:p>
        </p:txBody>
      </p:sp>
    </p:spTree>
    <p:extLst>
      <p:ext uri="{BB962C8B-B14F-4D97-AF65-F5344CB8AC3E}">
        <p14:creationId xmlns:p14="http://schemas.microsoft.com/office/powerpoint/2010/main" val="143102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5BC1659-6877-7447-AE92-6C7236775DE2}"/>
              </a:ext>
            </a:extLst>
          </p:cNvPr>
          <p:cNvSpPr/>
          <p:nvPr/>
        </p:nvSpPr>
        <p:spPr>
          <a:xfrm>
            <a:off x="3455876" y="1016732"/>
            <a:ext cx="4212468" cy="612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waste from brewery industry [1,2]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184FE2-8945-EE49-A2EA-D14DA1822FC6}"/>
              </a:ext>
            </a:extLst>
          </p:cNvPr>
          <p:cNvSpPr/>
          <p:nvPr/>
        </p:nvSpPr>
        <p:spPr>
          <a:xfrm>
            <a:off x="3764377" y="4705226"/>
            <a:ext cx="4994743" cy="828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Type of the grain (climate, genetic, growth)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Analysis (extraction methods and solvent used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Brewery industries (procedures)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A64D3F-8AFE-F449-AB97-D7D5DB2004FF}"/>
              </a:ext>
            </a:extLst>
          </p:cNvPr>
          <p:cNvSpPr/>
          <p:nvPr/>
        </p:nvSpPr>
        <p:spPr>
          <a:xfrm>
            <a:off x="3995936" y="2096599"/>
            <a:ext cx="4999241" cy="612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Wingdings" pitchFamily="2" charset="2"/>
              <a:buChar char="ü"/>
            </a:pP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dietary fiber, phenolic compounds and protein [2]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DCA11E-074E-A14D-BFBE-63725A9668E7}"/>
              </a:ext>
            </a:extLst>
          </p:cNvPr>
          <p:cNvSpPr/>
          <p:nvPr/>
        </p:nvSpPr>
        <p:spPr>
          <a:xfrm>
            <a:off x="4397295" y="3140968"/>
            <a:ext cx="4639201" cy="784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Considerable potential to be used for functional food ingredient and nutraceutical [2]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71E120-A622-C54E-AD3D-366823AE0E64}"/>
              </a:ext>
            </a:extLst>
          </p:cNvPr>
          <p:cNvSpPr/>
          <p:nvPr/>
        </p:nvSpPr>
        <p:spPr>
          <a:xfrm>
            <a:off x="3713220" y="4257092"/>
            <a:ext cx="4639200" cy="488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Those properties vary depending on [3,4]: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D7FA503A-9319-6A46-9BD9-30921F453D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917353"/>
              </p:ext>
            </p:extLst>
          </p:nvPr>
        </p:nvGraphicFramePr>
        <p:xfrm>
          <a:off x="744251" y="9447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</p:spPr>
        <p:txBody>
          <a:bodyPr anchor="ctr">
            <a:normAutofit/>
          </a:bodyPr>
          <a:lstStyle/>
          <a:p>
            <a:r>
              <a:rPr lang="en-US" sz="3200" b="1" dirty="0"/>
              <a:t>1. Introduction</a:t>
            </a:r>
            <a:endParaRPr lang="pl-PL" sz="32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C97FA0-956F-4E40-94CD-88377AB73C66}"/>
              </a:ext>
            </a:extLst>
          </p:cNvPr>
          <p:cNvGrpSpPr/>
          <p:nvPr/>
        </p:nvGrpSpPr>
        <p:grpSpPr>
          <a:xfrm>
            <a:off x="179512" y="944724"/>
            <a:ext cx="2628292" cy="4086704"/>
            <a:chOff x="179512" y="1196753"/>
            <a:chExt cx="2628292" cy="408670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F944489-D010-8345-8A69-6DEC470FB0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27" r="-4" b="-4"/>
            <a:stretch/>
          </p:blipFill>
          <p:spPr>
            <a:xfrm rot="16200000">
              <a:off x="-342293" y="1934582"/>
              <a:ext cx="3743910" cy="2268252"/>
            </a:xfrm>
            <a:prstGeom prst="rect">
              <a:avLst/>
            </a:prstGeom>
            <a:noFill/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C57DE20-B781-0A44-8E1B-3302B236583A}"/>
                </a:ext>
              </a:extLst>
            </p:cNvPr>
            <p:cNvSpPr/>
            <p:nvPr/>
          </p:nvSpPr>
          <p:spPr>
            <a:xfrm>
              <a:off x="179512" y="4905164"/>
              <a:ext cx="2628292" cy="37829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Brewery spent grain (BSG)</a:t>
              </a:r>
            </a:p>
          </p:txBody>
        </p:sp>
      </p:grpSp>
      <p:sp>
        <p:nvSpPr>
          <p:cNvPr id="20" name="Bent-Up Arrow 19">
            <a:extLst>
              <a:ext uri="{FF2B5EF4-FFF2-40B4-BE49-F238E27FC236}">
                <a16:creationId xmlns:a16="http://schemas.microsoft.com/office/drawing/2014/main" id="{EB83EA43-763D-7544-B407-C20B9F212460}"/>
              </a:ext>
            </a:extLst>
          </p:cNvPr>
          <p:cNvSpPr/>
          <p:nvPr/>
        </p:nvSpPr>
        <p:spPr>
          <a:xfrm rot="10800000">
            <a:off x="3491879" y="5373215"/>
            <a:ext cx="272497" cy="536775"/>
          </a:xfrm>
          <a:prstGeom prst="bent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4CCA97-FF9C-9D47-93A4-4809B3CF675C}"/>
              </a:ext>
            </a:extLst>
          </p:cNvPr>
          <p:cNvSpPr/>
          <p:nvPr/>
        </p:nvSpPr>
        <p:spPr>
          <a:xfrm>
            <a:off x="287524" y="5932695"/>
            <a:ext cx="7951570" cy="6872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Research question: different breweries impact the BSG properties</a:t>
            </a:r>
          </a:p>
        </p:txBody>
      </p:sp>
    </p:spTree>
    <p:extLst>
      <p:ext uri="{BB962C8B-B14F-4D97-AF65-F5344CB8AC3E}">
        <p14:creationId xmlns:p14="http://schemas.microsoft.com/office/powerpoint/2010/main" val="16674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3" grpId="0" animBg="1"/>
      <p:bldP spid="14" grpId="0" animBg="1"/>
      <p:bldP spid="15" grpId="0" animBg="1"/>
      <p:bldGraphic spid="12" grpId="0">
        <p:bldAsOne/>
      </p:bldGraphic>
      <p:bldP spid="4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BDE062-C4BC-D34C-8C94-3B5B1B88F4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3511" y="3492036"/>
            <a:ext cx="6265093" cy="29700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Sealed in </a:t>
            </a:r>
            <a:r>
              <a:rPr lang="en-US" sz="2000" dirty="0" err="1"/>
              <a:t>aluminium</a:t>
            </a:r>
            <a:r>
              <a:rPr lang="en-US" sz="2000" dirty="0"/>
              <a:t> bags and kept in chiller room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4EEC4A-C70A-624D-864B-BF600804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2. Materials and Methods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6E05C970-4C16-3C40-BF80-415D1BA0A823}"/>
              </a:ext>
            </a:extLst>
          </p:cNvPr>
          <p:cNvSpPr/>
          <p:nvPr/>
        </p:nvSpPr>
        <p:spPr>
          <a:xfrm>
            <a:off x="-36512" y="1268760"/>
            <a:ext cx="2232248" cy="43204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2.1 Materials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A6ADEEC6-B48C-F349-8892-81D43772C50F}"/>
              </a:ext>
            </a:extLst>
          </p:cNvPr>
          <p:cNvSpPr/>
          <p:nvPr/>
        </p:nvSpPr>
        <p:spPr>
          <a:xfrm>
            <a:off x="-36512" y="3974450"/>
            <a:ext cx="2232248" cy="43204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2.2 Analysis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7ADB262-17A9-4643-820C-6D4224A72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137141"/>
              </p:ext>
            </p:extLst>
          </p:nvPr>
        </p:nvGraphicFramePr>
        <p:xfrm>
          <a:off x="-1087674" y="1700808"/>
          <a:ext cx="8532948" cy="248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2BA8DD04-A112-894D-AEEA-DEDC95CE9E25}"/>
              </a:ext>
            </a:extLst>
          </p:cNvPr>
          <p:cNvSpPr txBox="1">
            <a:spLocks/>
          </p:cNvSpPr>
          <p:nvPr/>
        </p:nvSpPr>
        <p:spPr>
          <a:xfrm>
            <a:off x="6624228" y="2106102"/>
            <a:ext cx="6265093" cy="10081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•"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◦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4375" indent="-176213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◦"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DC8295F5-EC39-754F-BC34-B715D7590943}"/>
              </a:ext>
            </a:extLst>
          </p:cNvPr>
          <p:cNvSpPr txBox="1">
            <a:spLocks/>
          </p:cNvSpPr>
          <p:nvPr/>
        </p:nvSpPr>
        <p:spPr>
          <a:xfrm>
            <a:off x="1655676" y="1880828"/>
            <a:ext cx="4428492" cy="331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•"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◦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4375" indent="-176213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◦"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8 breweries (Poland, Germany, Estonia)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2000" dirty="0"/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EA9446EF-CE11-4541-A637-890F0634D695}"/>
              </a:ext>
            </a:extLst>
          </p:cNvPr>
          <p:cNvSpPr txBox="1">
            <a:spLocks/>
          </p:cNvSpPr>
          <p:nvPr/>
        </p:nvSpPr>
        <p:spPr>
          <a:xfrm>
            <a:off x="2303748" y="2359486"/>
            <a:ext cx="5105919" cy="331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•"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◦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4375" indent="-176213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◦"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By convective drying to achieve a stable weight</a:t>
            </a:r>
          </a:p>
        </p:txBody>
      </p:sp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36047BC5-C5DC-C84C-AD83-F6385BF8CE6E}"/>
              </a:ext>
            </a:extLst>
          </p:cNvPr>
          <p:cNvSpPr txBox="1">
            <a:spLocks/>
          </p:cNvSpPr>
          <p:nvPr/>
        </p:nvSpPr>
        <p:spPr>
          <a:xfrm>
            <a:off x="3023828" y="2924944"/>
            <a:ext cx="5105919" cy="3316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•"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◦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4375" indent="-176213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◦"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By a laboratory mill scale and </a:t>
            </a:r>
            <a:r>
              <a:rPr lang="en-US" sz="2000" dirty="0" err="1"/>
              <a:t>shieved</a:t>
            </a:r>
            <a:r>
              <a:rPr lang="en-US" sz="2000" dirty="0"/>
              <a:t> (385 µm)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0869B8A-E21E-B74C-AE98-9D11DC89D9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225738"/>
              </p:ext>
            </p:extLst>
          </p:nvPr>
        </p:nvGraphicFramePr>
        <p:xfrm>
          <a:off x="250825" y="4486082"/>
          <a:ext cx="8893176" cy="2075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2719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7" grpId="0" animBg="1"/>
      <p:bldP spid="8" grpId="0" animBg="1"/>
      <p:bldGraphic spid="3" grpId="0">
        <p:bldAsOne/>
      </p:bldGraphic>
      <p:bldP spid="11" grpId="0"/>
      <p:bldP spid="12" grpId="0"/>
      <p:bldP spid="13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>
            <a:extLst>
              <a:ext uri="{FF2B5EF4-FFF2-40B4-BE49-F238E27FC236}">
                <a16:creationId xmlns:a16="http://schemas.microsoft.com/office/drawing/2014/main" id="{67D9F46F-EDF6-7244-876A-772E1AA9C8A6}"/>
              </a:ext>
            </a:extLst>
          </p:cNvPr>
          <p:cNvSpPr/>
          <p:nvPr/>
        </p:nvSpPr>
        <p:spPr>
          <a:xfrm>
            <a:off x="0" y="1246637"/>
            <a:ext cx="4860540" cy="61206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3.1 Dietary fiber composition of BSG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8A14DD-18EB-934B-8870-ED703A3747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31838"/>
              </p:ext>
            </p:extLst>
          </p:nvPr>
        </p:nvGraphicFramePr>
        <p:xfrm>
          <a:off x="179512" y="2039307"/>
          <a:ext cx="4500500" cy="44355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70221">
                  <a:extLst>
                    <a:ext uri="{9D8B030D-6E8A-4147-A177-3AD203B41FA5}">
                      <a16:colId xmlns:a16="http://schemas.microsoft.com/office/drawing/2014/main" val="320549645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3428485542"/>
                    </a:ext>
                  </a:extLst>
                </a:gridCol>
                <a:gridCol w="1208024">
                  <a:extLst>
                    <a:ext uri="{9D8B030D-6E8A-4147-A177-3AD203B41FA5}">
                      <a16:colId xmlns:a16="http://schemas.microsoft.com/office/drawing/2014/main" val="463301916"/>
                    </a:ext>
                  </a:extLst>
                </a:gridCol>
                <a:gridCol w="1206131">
                  <a:extLst>
                    <a:ext uri="{9D8B030D-6E8A-4147-A177-3AD203B41FA5}">
                      <a16:colId xmlns:a16="http://schemas.microsoft.com/office/drawing/2014/main" val="1240729779"/>
                    </a:ext>
                  </a:extLst>
                </a:gridCol>
              </a:tblGrid>
              <a:tr h="4435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2400" u="none" strike="noStrike">
                          <a:effectLst/>
                        </a:rPr>
                        <a:t>BSG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Dietary </a:t>
                      </a:r>
                      <a:r>
                        <a:rPr lang="en-ID" sz="2400" u="none" strike="noStrike" dirty="0" err="1">
                          <a:effectLst/>
                        </a:rPr>
                        <a:t>fiber</a:t>
                      </a:r>
                      <a:r>
                        <a:rPr lang="en-ID" sz="2400" u="none" strike="noStrike" dirty="0">
                          <a:effectLst/>
                        </a:rPr>
                        <a:t> (%)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207076"/>
                  </a:ext>
                </a:extLst>
              </a:tr>
              <a:tr h="443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Soluble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Insoluble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Total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5105310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3,982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41,523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45,505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9890375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6,039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43,095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49,134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8858196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9,662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37,710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47,372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7645208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9,588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43,972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53,560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468200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8,067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36,373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44,440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5614475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5,944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38,027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43,971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668440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7,105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43,854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50,959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3959314"/>
                  </a:ext>
                </a:extLst>
              </a:tr>
              <a:tr h="4435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7,721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40,589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48,310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24921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7CC3F38-9EEA-A945-A1A5-FA76D40656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510089"/>
              </p:ext>
            </p:extLst>
          </p:nvPr>
        </p:nvGraphicFramePr>
        <p:xfrm>
          <a:off x="5677490" y="243548"/>
          <a:ext cx="3278783" cy="443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5819F099-F230-EA42-8234-69697B6545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088559"/>
              </p:ext>
            </p:extLst>
          </p:nvPr>
        </p:nvGraphicFramePr>
        <p:xfrm>
          <a:off x="5056517" y="4257092"/>
          <a:ext cx="3899756" cy="235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itle 5">
            <a:extLst>
              <a:ext uri="{FF2B5EF4-FFF2-40B4-BE49-F238E27FC236}">
                <a16:creationId xmlns:a16="http://schemas.microsoft.com/office/drawing/2014/main" id="{4AF10739-3BC2-7C4E-A0CC-22E0194D0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</p:spPr>
        <p:txBody>
          <a:bodyPr>
            <a:normAutofit/>
          </a:bodyPr>
          <a:lstStyle/>
          <a:p>
            <a:r>
              <a:rPr lang="en-US" sz="3200" b="1" dirty="0"/>
              <a:t>3. Results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202333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3" grpId="0">
        <p:bldAsOne/>
      </p:bldGraphic>
      <p:bldGraphic spid="9" grpId="0">
        <p:bldAsOne/>
      </p:bldGraphic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E972A2-89BF-7648-947D-8651E4F3D79D}"/>
              </a:ext>
            </a:extLst>
          </p:cNvPr>
          <p:cNvSpPr/>
          <p:nvPr/>
        </p:nvSpPr>
        <p:spPr>
          <a:xfrm>
            <a:off x="0" y="224644"/>
            <a:ext cx="17951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4AA135EA-E3F1-FE4C-BDF5-03F5D950CE44}"/>
              </a:ext>
            </a:extLst>
          </p:cNvPr>
          <p:cNvSpPr/>
          <p:nvPr/>
        </p:nvSpPr>
        <p:spPr>
          <a:xfrm>
            <a:off x="-108520" y="346028"/>
            <a:ext cx="3960440" cy="61206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3.3 Polyphenolic compounds</a:t>
            </a:r>
          </a:p>
        </p:txBody>
      </p:sp>
      <p:pic>
        <p:nvPicPr>
          <p:cNvPr id="9" name="Obraz 11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58096"/>
            <a:ext cx="6920695" cy="308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1827438-7E12-2741-8877-BEAB5D30B0E6}"/>
              </a:ext>
            </a:extLst>
          </p:cNvPr>
          <p:cNvSpPr/>
          <p:nvPr/>
        </p:nvSpPr>
        <p:spPr>
          <a:xfrm>
            <a:off x="3175240" y="1105598"/>
            <a:ext cx="2728908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(a) 320 nm (Phenolic acids) </a:t>
            </a:r>
          </a:p>
        </p:txBody>
      </p:sp>
      <p:pic>
        <p:nvPicPr>
          <p:cNvPr id="12" name="Obraz 9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835" y="4086581"/>
            <a:ext cx="6920694" cy="248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6D46C7D-DD63-DE41-ABC5-B842F71155CE}"/>
              </a:ext>
            </a:extLst>
          </p:cNvPr>
          <p:cNvSpPr/>
          <p:nvPr/>
        </p:nvSpPr>
        <p:spPr>
          <a:xfrm>
            <a:off x="3386079" y="4307815"/>
            <a:ext cx="2518069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(b) 280 nm (Flavan-3-ols)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1F6892-9DA6-AA46-8DD9-FC3989D2E655}"/>
              </a:ext>
            </a:extLst>
          </p:cNvPr>
          <p:cNvSpPr/>
          <p:nvPr/>
        </p:nvSpPr>
        <p:spPr>
          <a:xfrm>
            <a:off x="96195" y="3251654"/>
            <a:ext cx="1966835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Flavonols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Phenolic acids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Flavan-3-ols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0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11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41564D-60B6-AB45-B90C-25B65DB3189F}"/>
              </a:ext>
            </a:extLst>
          </p:cNvPr>
          <p:cNvSpPr/>
          <p:nvPr/>
        </p:nvSpPr>
        <p:spPr>
          <a:xfrm>
            <a:off x="0" y="224644"/>
            <a:ext cx="17951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88FE481-A42C-D643-8D19-272ADCEFE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65566"/>
              </p:ext>
            </p:extLst>
          </p:nvPr>
        </p:nvGraphicFramePr>
        <p:xfrm>
          <a:off x="89756" y="970141"/>
          <a:ext cx="5292079" cy="468173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74533">
                  <a:extLst>
                    <a:ext uri="{9D8B030D-6E8A-4147-A177-3AD203B41FA5}">
                      <a16:colId xmlns:a16="http://schemas.microsoft.com/office/drawing/2014/main" val="1905283971"/>
                    </a:ext>
                  </a:extLst>
                </a:gridCol>
                <a:gridCol w="1291138">
                  <a:extLst>
                    <a:ext uri="{9D8B030D-6E8A-4147-A177-3AD203B41FA5}">
                      <a16:colId xmlns:a16="http://schemas.microsoft.com/office/drawing/2014/main" val="1292679887"/>
                    </a:ext>
                  </a:extLst>
                </a:gridCol>
                <a:gridCol w="1908889">
                  <a:extLst>
                    <a:ext uri="{9D8B030D-6E8A-4147-A177-3AD203B41FA5}">
                      <a16:colId xmlns:a16="http://schemas.microsoft.com/office/drawing/2014/main" val="335626654"/>
                    </a:ext>
                  </a:extLst>
                </a:gridCol>
                <a:gridCol w="1517519">
                  <a:extLst>
                    <a:ext uri="{9D8B030D-6E8A-4147-A177-3AD203B41FA5}">
                      <a16:colId xmlns:a16="http://schemas.microsoft.com/office/drawing/2014/main" val="789968817"/>
                    </a:ext>
                  </a:extLst>
                </a:gridCol>
              </a:tblGrid>
              <a:tr h="4784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2400" u="none" strike="noStrike">
                          <a:effectLst/>
                        </a:rPr>
                        <a:t>BSG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Polyphenolic (mg/kg)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74727"/>
                  </a:ext>
                </a:extLst>
              </a:tr>
              <a:tr h="374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err="1">
                          <a:effectLst/>
                        </a:rPr>
                        <a:t>Flavonols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Phenolic acids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Flavan-3-ols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1642660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I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10,060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100,547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824,953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4325771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13,778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96,101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886,411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708791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12,693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122,532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1165,698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0927984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11,918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68,969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432,775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662926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7,533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104,127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824,576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0990423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13,557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108,239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527,065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2145902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9,703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115,283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529,502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5692059"/>
                  </a:ext>
                </a:extLst>
              </a:tr>
              <a:tr h="4784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3,590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65,768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362,119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6506905"/>
                  </a:ext>
                </a:extLst>
              </a:tr>
            </a:tbl>
          </a:graphicData>
        </a:graphic>
      </p:graphicFrame>
      <p:sp>
        <p:nvSpPr>
          <p:cNvPr id="6" name="Pentagon 5">
            <a:extLst>
              <a:ext uri="{FF2B5EF4-FFF2-40B4-BE49-F238E27FC236}">
                <a16:creationId xmlns:a16="http://schemas.microsoft.com/office/drawing/2014/main" id="{2F5D7161-B419-0946-B17F-4330840E5E93}"/>
              </a:ext>
            </a:extLst>
          </p:cNvPr>
          <p:cNvSpPr/>
          <p:nvPr/>
        </p:nvSpPr>
        <p:spPr>
          <a:xfrm>
            <a:off x="-108520" y="346028"/>
            <a:ext cx="4140460" cy="61206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3.3 Polyphenolic compounds…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B58640AD-095B-8E4B-B6C5-0F6F38248BA5}"/>
              </a:ext>
            </a:extLst>
          </p:cNvPr>
          <p:cNvSpPr/>
          <p:nvPr/>
        </p:nvSpPr>
        <p:spPr>
          <a:xfrm>
            <a:off x="5391397" y="1268760"/>
            <a:ext cx="3752603" cy="11161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Phenolic in BSG responsible for bioactivity: Hydroxycinnamic acid [9]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60116E2-4397-D94C-8537-A5311C8ACBB9}"/>
              </a:ext>
            </a:extLst>
          </p:cNvPr>
          <p:cNvSpPr/>
          <p:nvPr/>
        </p:nvSpPr>
        <p:spPr>
          <a:xfrm>
            <a:off x="5850396" y="2384884"/>
            <a:ext cx="3203848" cy="154817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Ferulic acid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P-coumaric acid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Caffeic acids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And their derivatives[9]</a:t>
            </a:r>
          </a:p>
        </p:txBody>
      </p:sp>
    </p:spTree>
    <p:extLst>
      <p:ext uri="{BB962C8B-B14F-4D97-AF65-F5344CB8AC3E}">
        <p14:creationId xmlns:p14="http://schemas.microsoft.com/office/powerpoint/2010/main" val="371260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014531-B37F-B14A-910D-DF0FBF7B70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825" y="6201289"/>
            <a:ext cx="4141156" cy="252047"/>
          </a:xfrm>
        </p:spPr>
        <p:txBody>
          <a:bodyPr/>
          <a:lstStyle/>
          <a:p>
            <a:r>
              <a:rPr lang="en-US" dirty="0"/>
              <a:t>*mmol Trolox/100 g </a:t>
            </a:r>
            <a:r>
              <a:rPr lang="en-US" dirty="0" err="1"/>
              <a:t>dw</a:t>
            </a:r>
            <a:r>
              <a:rPr lang="en-US" dirty="0"/>
              <a:t>; **µ</a:t>
            </a:r>
            <a:r>
              <a:rPr lang="en-ID" dirty="0"/>
              <a:t>mol TE/100 g </a:t>
            </a:r>
            <a:r>
              <a:rPr lang="en-ID" dirty="0" err="1"/>
              <a:t>dw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1564D-60B6-AB45-B90C-25B65DB3189F}"/>
              </a:ext>
            </a:extLst>
          </p:cNvPr>
          <p:cNvSpPr/>
          <p:nvPr/>
        </p:nvSpPr>
        <p:spPr>
          <a:xfrm>
            <a:off x="0" y="224644"/>
            <a:ext cx="17951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4DE04E02-678B-A14E-A090-BA06E69EB083}"/>
              </a:ext>
            </a:extLst>
          </p:cNvPr>
          <p:cNvSpPr/>
          <p:nvPr/>
        </p:nvSpPr>
        <p:spPr>
          <a:xfrm>
            <a:off x="-25365" y="350658"/>
            <a:ext cx="3182839" cy="612068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/>
              <a:t>3.4 Antioxidant activity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0979366-E271-F748-B762-621F41A5C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762722"/>
              </p:ext>
            </p:extLst>
          </p:nvPr>
        </p:nvGraphicFramePr>
        <p:xfrm>
          <a:off x="250825" y="1376771"/>
          <a:ext cx="4141156" cy="47525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1675">
                  <a:extLst>
                    <a:ext uri="{9D8B030D-6E8A-4147-A177-3AD203B41FA5}">
                      <a16:colId xmlns:a16="http://schemas.microsoft.com/office/drawing/2014/main" val="327209271"/>
                    </a:ext>
                  </a:extLst>
                </a:gridCol>
                <a:gridCol w="1433265">
                  <a:extLst>
                    <a:ext uri="{9D8B030D-6E8A-4147-A177-3AD203B41FA5}">
                      <a16:colId xmlns:a16="http://schemas.microsoft.com/office/drawing/2014/main" val="1600866277"/>
                    </a:ext>
                  </a:extLst>
                </a:gridCol>
                <a:gridCol w="1656216">
                  <a:extLst>
                    <a:ext uri="{9D8B030D-6E8A-4147-A177-3AD203B41FA5}">
                      <a16:colId xmlns:a16="http://schemas.microsoft.com/office/drawing/2014/main" val="1873239165"/>
                    </a:ext>
                  </a:extLst>
                </a:gridCol>
              </a:tblGrid>
              <a:tr h="4752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2400" u="none" strike="noStrike">
                          <a:effectLst/>
                        </a:rPr>
                        <a:t>BSG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Antioxidant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554385"/>
                  </a:ext>
                </a:extLst>
              </a:tr>
              <a:tr h="475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ABTS*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FRAP**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822896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0,086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0,106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5219343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0,091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0,155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364448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0,154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0,253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0819649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IV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0,152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0,249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7810495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0,105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0,204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53431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0,184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0,306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619608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0,172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0,278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647516"/>
                  </a:ext>
                </a:extLst>
              </a:tr>
              <a:tr h="47525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VIII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0,241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0,200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543712"/>
                  </a:ext>
                </a:extLst>
              </a:tr>
            </a:tbl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5875E3A-49DE-F848-8B80-D1FEBE782DD3}"/>
              </a:ext>
            </a:extLst>
          </p:cNvPr>
          <p:cNvSpPr/>
          <p:nvPr/>
        </p:nvSpPr>
        <p:spPr>
          <a:xfrm>
            <a:off x="5328084" y="1516898"/>
            <a:ext cx="3448660" cy="7560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itchFamily="2" charset="2"/>
              <a:buChar char="ü"/>
            </a:pPr>
            <a:r>
              <a:rPr lang="en-US" sz="2000" dirty="0"/>
              <a:t>Extraction: ultrasound-assisted extraction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77F7E67-5E62-DF48-B42B-EE210BFD548B}"/>
              </a:ext>
            </a:extLst>
          </p:cNvPr>
          <p:cNvSpPr/>
          <p:nvPr/>
        </p:nvSpPr>
        <p:spPr>
          <a:xfrm>
            <a:off x="5335808" y="2348880"/>
            <a:ext cx="3448660" cy="7560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Wingdings" pitchFamily="2" charset="2"/>
              <a:buChar char="ü"/>
            </a:pPr>
            <a:r>
              <a:rPr lang="en-US" sz="2000" dirty="0"/>
              <a:t>Solvent: Methanol 87%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6D76DA-C46C-2348-BD0E-346645AAC331}"/>
              </a:ext>
            </a:extLst>
          </p:cNvPr>
          <p:cNvSpPr/>
          <p:nvPr/>
        </p:nvSpPr>
        <p:spPr>
          <a:xfrm>
            <a:off x="4752021" y="620686"/>
            <a:ext cx="4141154" cy="7560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AA depends on extraction methods and solvent used [9]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71700E7-4A39-C84F-8537-0D61698EF905}"/>
              </a:ext>
            </a:extLst>
          </p:cNvPr>
          <p:cNvSpPr/>
          <p:nvPr/>
        </p:nvSpPr>
        <p:spPr>
          <a:xfrm>
            <a:off x="4788024" y="3753035"/>
            <a:ext cx="3981686" cy="7560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/>
              <a:t>From another papers: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3776B3E-0276-6444-8748-8A2ACEE711C2}"/>
              </a:ext>
            </a:extLst>
          </p:cNvPr>
          <p:cNvSpPr/>
          <p:nvPr/>
        </p:nvSpPr>
        <p:spPr>
          <a:xfrm>
            <a:off x="4788024" y="4613244"/>
            <a:ext cx="3981686" cy="12640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Wingdings" pitchFamily="2" charset="2"/>
              <a:buChar char="ü"/>
            </a:pPr>
            <a:r>
              <a:rPr lang="en-US" sz="2000" dirty="0"/>
              <a:t>BSG extract has higher AA compared to synthetic antioxidant and almost the same with BHA [10]</a:t>
            </a:r>
          </a:p>
        </p:txBody>
      </p:sp>
    </p:spTree>
    <p:extLst>
      <p:ext uri="{BB962C8B-B14F-4D97-AF65-F5344CB8AC3E}">
        <p14:creationId xmlns:p14="http://schemas.microsoft.com/office/powerpoint/2010/main" val="12883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3E7951-3B53-C941-B098-65D0A7A20A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0975" y="1700808"/>
            <a:ext cx="7668852" cy="82794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As it was expected, the BSG potentially to be used as a functional food ingredients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784CA30-48F2-5D4A-BF9E-BC4CE3C5F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4. Conclusion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3E6A975C-5BEB-6E4B-BC41-0C7B9C8E0736}"/>
              </a:ext>
            </a:extLst>
          </p:cNvPr>
          <p:cNvSpPr txBox="1">
            <a:spLocks/>
          </p:cNvSpPr>
          <p:nvPr/>
        </p:nvSpPr>
        <p:spPr>
          <a:xfrm>
            <a:off x="756582" y="2852936"/>
            <a:ext cx="7668852" cy="8279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•"/>
              <a:tabLst>
                <a:tab pos="180975" algn="l"/>
                <a:tab pos="357188" algn="l"/>
                <a:tab pos="538163" algn="l"/>
                <a:tab pos="714375" algn="l"/>
                <a:tab pos="896938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58775" indent="-177800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8163" indent="-180975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Pct val="140000"/>
              <a:buFont typeface="Arial" panose="020B0604020202020204" pitchFamily="34" charset="0"/>
              <a:buChar char="◦"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4375" indent="-176213" algn="l" defTabSz="180000" rtl="0" fontAlgn="base">
              <a:spcBef>
                <a:spcPts val="300"/>
              </a:spcBef>
              <a:spcAft>
                <a:spcPct val="0"/>
              </a:spcAft>
              <a:buClr>
                <a:schemeClr val="tx2"/>
              </a:buClr>
              <a:buSzPct val="140000"/>
              <a:buFont typeface="Arial" panose="020B0604020202020204" pitchFamily="34" charset="0"/>
              <a:buChar char="◦"/>
              <a:tabLst>
                <a:tab pos="179388" algn="l"/>
                <a:tab pos="358775" algn="l"/>
                <a:tab pos="539750" algn="l"/>
                <a:tab pos="719138" algn="l"/>
                <a:tab pos="1079500" algn="l"/>
              </a:tabLst>
              <a:defRPr sz="1400" kern="1200" spc="-2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q"/>
            </a:pPr>
            <a:r>
              <a:rPr lang="en-US" sz="2400" dirty="0"/>
              <a:t>Different properties were observed: dietary fiber composition, polyphenolic content and antioxidant capacity</a:t>
            </a:r>
          </a:p>
        </p:txBody>
      </p:sp>
    </p:spTree>
    <p:extLst>
      <p:ext uri="{BB962C8B-B14F-4D97-AF65-F5344CB8AC3E}">
        <p14:creationId xmlns:p14="http://schemas.microsoft.com/office/powerpoint/2010/main" val="19352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AE046C-68CE-D543-A5C1-FCC488E4A3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2028" y="994173"/>
            <a:ext cx="9000492" cy="5747195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ID" sz="1500" dirty="0"/>
              <a:t>Garcia-Garcia G, Stone J, </a:t>
            </a:r>
            <a:r>
              <a:rPr lang="en-ID" sz="1500" dirty="0" err="1"/>
              <a:t>Rahimifard</a:t>
            </a:r>
            <a:r>
              <a:rPr lang="en-ID" sz="1500" dirty="0"/>
              <a:t> S: </a:t>
            </a:r>
            <a:r>
              <a:rPr lang="en-ID" sz="1500" b="1" dirty="0"/>
              <a:t>Opportunities for waste valorisation in the food industry e A case study with four UK food manufacturers</a:t>
            </a:r>
            <a:r>
              <a:rPr lang="en-ID" sz="1500" dirty="0"/>
              <a:t>. </a:t>
            </a:r>
            <a:r>
              <a:rPr lang="en-ID" sz="1500" i="1" dirty="0"/>
              <a:t>J Clean Prod</a:t>
            </a:r>
            <a:r>
              <a:rPr lang="en-ID" sz="1500" dirty="0"/>
              <a:t> 2019, </a:t>
            </a:r>
            <a:r>
              <a:rPr lang="en-ID" sz="1500" b="1" dirty="0"/>
              <a:t>211</a:t>
            </a:r>
            <a:r>
              <a:rPr lang="en-ID" sz="1500" dirty="0"/>
              <a:t>:1339–1356.</a:t>
            </a:r>
          </a:p>
          <a:p>
            <a:pPr marL="342900" indent="-342900">
              <a:buAutoNum type="arabicPeriod"/>
            </a:pPr>
            <a:r>
              <a:rPr lang="en-ID" sz="1500" dirty="0"/>
              <a:t>Nigam PS: </a:t>
            </a:r>
            <a:r>
              <a:rPr lang="en-ID" sz="1500" b="1" dirty="0"/>
              <a:t>An overview: Recycling of solid barley waste generated as a by-product in distillery and brewery</a:t>
            </a:r>
            <a:r>
              <a:rPr lang="en-ID" sz="1500" dirty="0"/>
              <a:t>. </a:t>
            </a:r>
            <a:r>
              <a:rPr lang="en-ID" sz="1500" i="1" dirty="0"/>
              <a:t>Waste </a:t>
            </a:r>
            <a:r>
              <a:rPr lang="en-ID" sz="1500" i="1" dirty="0" err="1"/>
              <a:t>Manag</a:t>
            </a:r>
            <a:r>
              <a:rPr lang="en-ID" sz="1500" dirty="0"/>
              <a:t> 2017, </a:t>
            </a:r>
            <a:r>
              <a:rPr lang="en-ID" sz="1500" b="1" dirty="0"/>
              <a:t>62</a:t>
            </a:r>
            <a:r>
              <a:rPr lang="en-ID" sz="1500" dirty="0"/>
              <a:t>:255–261. </a:t>
            </a:r>
          </a:p>
          <a:p>
            <a:pPr marL="342900" indent="-342900">
              <a:buAutoNum type="arabicPeriod"/>
            </a:pPr>
            <a:r>
              <a:rPr lang="en-ID" sz="1500" dirty="0"/>
              <a:t>Santos M, Jiménez JJ, Bartolomé B, Gómez-</a:t>
            </a:r>
            <a:r>
              <a:rPr lang="en-ID" sz="1500" dirty="0" err="1"/>
              <a:t>Cordovés</a:t>
            </a:r>
            <a:r>
              <a:rPr lang="en-ID" sz="1500" dirty="0"/>
              <a:t> C, del </a:t>
            </a:r>
            <a:r>
              <a:rPr lang="en-ID" sz="1500" dirty="0" err="1"/>
              <a:t>Nozal</a:t>
            </a:r>
            <a:r>
              <a:rPr lang="en-ID" sz="1500" dirty="0"/>
              <a:t> MJ: </a:t>
            </a:r>
            <a:r>
              <a:rPr lang="en-ID" sz="1500" b="1" dirty="0"/>
              <a:t>Variability of brewer’s spent grain within a brewery</a:t>
            </a:r>
            <a:r>
              <a:rPr lang="en-ID" sz="1500" dirty="0"/>
              <a:t>. </a:t>
            </a:r>
            <a:r>
              <a:rPr lang="en-ID" sz="1500" i="1" dirty="0"/>
              <a:t>Food Chemistry</a:t>
            </a:r>
            <a:r>
              <a:rPr lang="en-ID" sz="1500" dirty="0"/>
              <a:t> 2003, </a:t>
            </a:r>
            <a:r>
              <a:rPr lang="en-ID" sz="1500" b="1" dirty="0"/>
              <a:t>80</a:t>
            </a:r>
            <a:r>
              <a:rPr lang="en-ID" sz="1500" dirty="0"/>
              <a:t>:17–21.</a:t>
            </a:r>
          </a:p>
          <a:p>
            <a:pPr marL="342900" indent="-342900">
              <a:buAutoNum type="arabicPeriod"/>
            </a:pPr>
            <a:r>
              <a:rPr lang="en-ID" sz="1500" dirty="0"/>
              <a:t>Qin F, Johansen AZ, </a:t>
            </a:r>
            <a:r>
              <a:rPr lang="en-ID" sz="1500" dirty="0" err="1"/>
              <a:t>Mussatto</a:t>
            </a:r>
            <a:r>
              <a:rPr lang="en-ID" sz="1500" dirty="0"/>
              <a:t> SI: </a:t>
            </a:r>
            <a:r>
              <a:rPr lang="en-ID" sz="1500" b="1" dirty="0"/>
              <a:t>Evaluation of different </a:t>
            </a:r>
            <a:r>
              <a:rPr lang="en-ID" sz="1500" b="1" dirty="0" err="1"/>
              <a:t>pretreatment</a:t>
            </a:r>
            <a:r>
              <a:rPr lang="en-ID" sz="1500" b="1" dirty="0"/>
              <a:t> strategies for protein extraction from brewer’s spent grains</a:t>
            </a:r>
            <a:r>
              <a:rPr lang="en-ID" sz="1500" dirty="0"/>
              <a:t>. </a:t>
            </a:r>
            <a:r>
              <a:rPr lang="en-ID" sz="1500" i="1" dirty="0"/>
              <a:t>Industrial Crops and Products</a:t>
            </a:r>
            <a:r>
              <a:rPr lang="en-ID" sz="1500" dirty="0"/>
              <a:t> 2018, </a:t>
            </a:r>
            <a:r>
              <a:rPr lang="en-ID" sz="1500" b="1" dirty="0"/>
              <a:t>125</a:t>
            </a:r>
            <a:r>
              <a:rPr lang="en-ID" sz="1500" dirty="0"/>
              <a:t>:443–453.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ID" sz="1500" dirty="0" err="1"/>
              <a:t>Ktenioudaki</a:t>
            </a:r>
            <a:r>
              <a:rPr lang="en-ID" sz="1500" dirty="0"/>
              <a:t> A, O’Shea N, Gallagher E: </a:t>
            </a:r>
            <a:r>
              <a:rPr lang="en-ID" sz="1500" b="1" dirty="0"/>
              <a:t>Rheological properties of wheat dough supplemented with functional by-products of food processing: Brewer’s spent grain and apple pomace</a:t>
            </a:r>
            <a:r>
              <a:rPr lang="en-ID" sz="1500" dirty="0"/>
              <a:t>. </a:t>
            </a:r>
            <a:r>
              <a:rPr lang="en-ID" sz="1500" i="1" dirty="0"/>
              <a:t>Journal of Food Engineering</a:t>
            </a:r>
            <a:r>
              <a:rPr lang="en-ID" sz="1500" dirty="0"/>
              <a:t> 2013, </a:t>
            </a:r>
            <a:r>
              <a:rPr lang="en-ID" sz="1500" b="1" dirty="0"/>
              <a:t>116</a:t>
            </a:r>
            <a:r>
              <a:rPr lang="en-ID" sz="1500" dirty="0"/>
              <a:t>:362–368.</a:t>
            </a:r>
          </a:p>
          <a:p>
            <a:pPr marL="342900" indent="-342900">
              <a:buAutoNum type="arabicPeriod"/>
            </a:pPr>
            <a:r>
              <a:rPr lang="en-ID" sz="1500" dirty="0" err="1"/>
              <a:t>Nocente</a:t>
            </a:r>
            <a:r>
              <a:rPr lang="en-ID" sz="1500" dirty="0"/>
              <a:t> F, </a:t>
            </a:r>
            <a:r>
              <a:rPr lang="en-ID" sz="1500" dirty="0" err="1"/>
              <a:t>Taddei</a:t>
            </a:r>
            <a:r>
              <a:rPr lang="en-ID" sz="1500" dirty="0"/>
              <a:t> F, </a:t>
            </a:r>
            <a:r>
              <a:rPr lang="en-ID" sz="1500" dirty="0" err="1"/>
              <a:t>Galassi</a:t>
            </a:r>
            <a:r>
              <a:rPr lang="en-ID" sz="1500" dirty="0"/>
              <a:t> E, Gazza L: </a:t>
            </a:r>
            <a:r>
              <a:rPr lang="en-ID" sz="1500" b="1" dirty="0"/>
              <a:t>Upcycling of brewers’ spent grain by production of dry pasta with higher nutritional potential</a:t>
            </a:r>
            <a:r>
              <a:rPr lang="en-ID" sz="1500" dirty="0"/>
              <a:t>. </a:t>
            </a:r>
            <a:r>
              <a:rPr lang="en-ID" sz="1500" i="1" dirty="0"/>
              <a:t>LWT</a:t>
            </a:r>
            <a:r>
              <a:rPr lang="en-ID" sz="1500" dirty="0"/>
              <a:t> 2019, </a:t>
            </a:r>
            <a:r>
              <a:rPr lang="en-ID" sz="1500" b="1" dirty="0"/>
              <a:t>114</a:t>
            </a:r>
            <a:r>
              <a:rPr lang="en-ID" sz="1500" dirty="0"/>
              <a:t>:108421.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ID" sz="1500" dirty="0" err="1"/>
              <a:t>Stojceska</a:t>
            </a:r>
            <a:r>
              <a:rPr lang="en-ID" sz="1500" dirty="0"/>
              <a:t> V, Ainsworth P: </a:t>
            </a:r>
            <a:r>
              <a:rPr lang="en-ID" sz="1500" b="1" dirty="0"/>
              <a:t>The effect of different enzymes on the quality of high-fibre enriched brewer’s spent grain breads</a:t>
            </a:r>
            <a:r>
              <a:rPr lang="en-ID" sz="1500" dirty="0"/>
              <a:t>. </a:t>
            </a:r>
            <a:r>
              <a:rPr lang="en-ID" sz="1500" i="1" dirty="0"/>
              <a:t>Food Chemistry</a:t>
            </a:r>
            <a:r>
              <a:rPr lang="en-ID" sz="1500" dirty="0"/>
              <a:t> 2008, </a:t>
            </a:r>
            <a:r>
              <a:rPr lang="en-ID" sz="1500" b="1" dirty="0"/>
              <a:t>110</a:t>
            </a:r>
            <a:r>
              <a:rPr lang="en-ID" sz="1500" dirty="0"/>
              <a:t>:865–872.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ID" sz="1500" dirty="0" err="1"/>
              <a:t>Angioloni</a:t>
            </a:r>
            <a:r>
              <a:rPr lang="en-ID" sz="1500" dirty="0"/>
              <a:t> A, Collar C: </a:t>
            </a:r>
            <a:r>
              <a:rPr lang="en-ID" sz="1500" b="1" dirty="0"/>
              <a:t>Physicochemical and nutritional properties of reduced-caloric density high-fibre breads</a:t>
            </a:r>
            <a:r>
              <a:rPr lang="en-ID" sz="1500" dirty="0"/>
              <a:t>. </a:t>
            </a:r>
            <a:r>
              <a:rPr lang="en-ID" sz="1500" i="1" dirty="0"/>
              <a:t>LWT - Food Science and Technology</a:t>
            </a:r>
            <a:r>
              <a:rPr lang="en-ID" sz="1500" dirty="0"/>
              <a:t> 2011, </a:t>
            </a:r>
            <a:r>
              <a:rPr lang="en-ID" sz="1500" b="1" dirty="0"/>
              <a:t>44</a:t>
            </a:r>
            <a:r>
              <a:rPr lang="en-ID" sz="1500" dirty="0"/>
              <a:t>:747–758.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ID" sz="1500" dirty="0"/>
              <a:t>McCarthy AL, O’Callaghan YC, </a:t>
            </a:r>
            <a:r>
              <a:rPr lang="en-ID" sz="1500" dirty="0" err="1"/>
              <a:t>Neugart</a:t>
            </a:r>
            <a:r>
              <a:rPr lang="en-ID" sz="1500" dirty="0"/>
              <a:t> S, Piggott CO, Connolly A, Jansen MAK, </a:t>
            </a:r>
            <a:r>
              <a:rPr lang="en-ID" sz="1500" dirty="0" err="1"/>
              <a:t>Krumbein</a:t>
            </a:r>
            <a:r>
              <a:rPr lang="en-ID" sz="1500" dirty="0"/>
              <a:t> A, Schreiner M, FitzGerald RJ, O’Brien NM: </a:t>
            </a:r>
            <a:r>
              <a:rPr lang="en-ID" sz="1500" b="1" dirty="0"/>
              <a:t>The hydroxycinnamic acid content of barley and brewers’ spent grain (BSG) and the potential to incorporate phenolic extracts of BSG as antioxidants into fruit beverages</a:t>
            </a:r>
            <a:r>
              <a:rPr lang="en-ID" sz="1500" dirty="0"/>
              <a:t>. </a:t>
            </a:r>
            <a:r>
              <a:rPr lang="en-ID" sz="1500" i="1" dirty="0"/>
              <a:t>Food Chemistry</a:t>
            </a:r>
            <a:r>
              <a:rPr lang="en-ID" sz="1500" dirty="0"/>
              <a:t> 2013, </a:t>
            </a:r>
            <a:r>
              <a:rPr lang="en-ID" sz="1500" b="1" dirty="0"/>
              <a:t>141</a:t>
            </a:r>
            <a:r>
              <a:rPr lang="en-ID" sz="1500" dirty="0"/>
              <a:t>:2567–2574.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en-ID" sz="1500" dirty="0"/>
              <a:t>Barbosa-Pereira L, Bilbao A, </a:t>
            </a:r>
            <a:r>
              <a:rPr lang="en-ID" sz="1500" dirty="0" err="1"/>
              <a:t>Vilches</a:t>
            </a:r>
            <a:r>
              <a:rPr lang="en-ID" sz="1500" dirty="0"/>
              <a:t> P, Angulo I, </a:t>
            </a:r>
            <a:r>
              <a:rPr lang="en-ID" sz="1500" dirty="0" err="1"/>
              <a:t>LLuis</a:t>
            </a:r>
            <a:r>
              <a:rPr lang="en-ID" sz="1500" dirty="0"/>
              <a:t> J, </a:t>
            </a:r>
            <a:r>
              <a:rPr lang="en-ID" sz="1500" dirty="0" err="1"/>
              <a:t>Fité</a:t>
            </a:r>
            <a:r>
              <a:rPr lang="en-ID" sz="1500" dirty="0"/>
              <a:t> B, </a:t>
            </a:r>
            <a:r>
              <a:rPr lang="en-ID" sz="1500" dirty="0" err="1"/>
              <a:t>Paseiro-Losada</a:t>
            </a:r>
            <a:r>
              <a:rPr lang="en-ID" sz="1500" dirty="0"/>
              <a:t> P, Cruz JM: </a:t>
            </a:r>
            <a:r>
              <a:rPr lang="en-ID" sz="1500" b="1" dirty="0"/>
              <a:t>Brewery waste as a potential source of phenolic compounds: Optimisation of the extraction process and evaluation of antioxidant and antimicrobial activities</a:t>
            </a:r>
            <a:r>
              <a:rPr lang="en-ID" sz="1500" dirty="0"/>
              <a:t>. </a:t>
            </a:r>
            <a:r>
              <a:rPr lang="en-ID" sz="1500" i="1" dirty="0"/>
              <a:t>Food Chemistry</a:t>
            </a:r>
            <a:r>
              <a:rPr lang="en-ID" sz="1500" dirty="0"/>
              <a:t> 2014, </a:t>
            </a:r>
            <a:r>
              <a:rPr lang="en-ID" sz="1500" b="1" dirty="0"/>
              <a:t>145</a:t>
            </a:r>
            <a:r>
              <a:rPr lang="en-ID" sz="1500" dirty="0"/>
              <a:t>:191–197.</a:t>
            </a:r>
          </a:p>
          <a:p>
            <a:endParaRPr lang="en-ID" sz="1500" dirty="0"/>
          </a:p>
          <a:p>
            <a:pPr marL="342900" indent="-342900">
              <a:buFont typeface="Arial" pitchFamily="34" charset="0"/>
              <a:buAutoNum type="arabicPeriod"/>
            </a:pPr>
            <a:endParaRPr lang="en-ID" sz="1500" dirty="0"/>
          </a:p>
          <a:p>
            <a:pPr marL="342900" indent="-342900">
              <a:buAutoNum type="arabicPeriod"/>
            </a:pPr>
            <a:endParaRPr lang="en-ID" sz="1500" dirty="0"/>
          </a:p>
          <a:p>
            <a:pPr marL="342900" indent="-342900">
              <a:buAutoNum type="arabicPeriod"/>
            </a:pPr>
            <a:endParaRPr lang="en-ID" sz="1500" dirty="0"/>
          </a:p>
          <a:p>
            <a:pPr marL="342900" indent="-342900">
              <a:buAutoNum type="arabicPeriod" startAt="2"/>
            </a:pPr>
            <a:endParaRPr lang="en-US" sz="15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62332C-CF2F-2543-85EF-D8F7229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7737128"/>
      </p:ext>
    </p:extLst>
  </p:cSld>
  <p:clrMapOvr>
    <a:masterClrMapping/>
  </p:clrMapOvr>
</p:sld>
</file>

<file path=ppt/theme/theme1.xml><?xml version="1.0" encoding="utf-8"?>
<a:theme xmlns:a="http://schemas.openxmlformats.org/drawingml/2006/main" name="Strony ogólne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1029</Words>
  <Application>Microsoft Macintosh PowerPoint</Application>
  <PresentationFormat>On-screen Show (4:3)</PresentationFormat>
  <Paragraphs>194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Wingdings</vt:lpstr>
      <vt:lpstr>Strony ogólne</vt:lpstr>
      <vt:lpstr>PowerPoint Presentation</vt:lpstr>
      <vt:lpstr>1. Introduction</vt:lpstr>
      <vt:lpstr>2. Materials and Methods</vt:lpstr>
      <vt:lpstr>3. Results and Discussion</vt:lpstr>
      <vt:lpstr>PowerPoint Presentation</vt:lpstr>
      <vt:lpstr>PowerPoint Presentation</vt:lpstr>
      <vt:lpstr>PowerPoint Presentation</vt:lpstr>
      <vt:lpstr>4. Conclusion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Joncer Naibaho</dc:creator>
  <cp:lastModifiedBy>Joncer Naibaho</cp:lastModifiedBy>
  <cp:revision>80</cp:revision>
  <dcterms:created xsi:type="dcterms:W3CDTF">2020-10-04T10:55:26Z</dcterms:created>
  <dcterms:modified xsi:type="dcterms:W3CDTF">2020-10-21T10:22:34Z</dcterms:modified>
</cp:coreProperties>
</file>