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7" r:id="rId4"/>
    <p:sldId id="261" r:id="rId5"/>
    <p:sldId id="269" r:id="rId6"/>
    <p:sldId id="265" r:id="rId7"/>
    <p:sldId id="264" r:id="rId8"/>
    <p:sldId id="266" r:id="rId9"/>
    <p:sldId id="268"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3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2616101"/>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hr-HR" b="1" dirty="0">
                <a:latin typeface="Palatino Linotype" panose="02040502050505030304" pitchFamily="18" charset="0"/>
              </a:rPr>
              <a:t>Stjepan </a:t>
            </a:r>
            <a:r>
              <a:rPr lang="hr-HR" b="1" dirty="0" err="1">
                <a:latin typeface="Palatino Linotype" panose="02040502050505030304" pitchFamily="18" charset="0"/>
              </a:rPr>
              <a:t>Strelec</a:t>
            </a:r>
            <a:r>
              <a:rPr lang="it-IT" b="1" baseline="30000" dirty="0">
                <a:latin typeface="Palatino Linotype" panose="02040502050505030304" pitchFamily="18" charset="0"/>
              </a:rPr>
              <a:t>1</a:t>
            </a:r>
            <a:r>
              <a:rPr lang="it-IT" b="1" dirty="0">
                <a:latin typeface="Palatino Linotype" panose="02040502050505030304" pitchFamily="18" charset="0"/>
              </a:rPr>
              <a:t>, </a:t>
            </a:r>
            <a:r>
              <a:rPr lang="hr-HR" b="1" dirty="0">
                <a:latin typeface="Palatino Linotype" panose="02040502050505030304" pitchFamily="18" charset="0"/>
              </a:rPr>
              <a:t>Filip Dodigovic</a:t>
            </a:r>
            <a:r>
              <a:rPr lang="hr-HR" b="1" baseline="30000" dirty="0">
                <a:latin typeface="Palatino Linotype" panose="02040502050505030304" pitchFamily="18" charset="0"/>
              </a:rPr>
              <a:t>1*</a:t>
            </a:r>
            <a:r>
              <a:rPr lang="it-IT" b="1" dirty="0">
                <a:latin typeface="Palatino Linotype" panose="02040502050505030304" pitchFamily="18" charset="0"/>
              </a:rPr>
              <a:t>,</a:t>
            </a:r>
            <a:r>
              <a:rPr lang="hr-HR" b="1" dirty="0">
                <a:latin typeface="Palatino Linotype" panose="02040502050505030304" pitchFamily="18" charset="0"/>
              </a:rPr>
              <a:t> Kristijan Grabar</a:t>
            </a:r>
            <a:r>
              <a:rPr lang="hr-HR" b="1" baseline="30000" dirty="0">
                <a:latin typeface="Palatino Linotype" panose="02040502050505030304" pitchFamily="18" charset="0"/>
              </a:rPr>
              <a:t>2</a:t>
            </a:r>
            <a:r>
              <a:rPr lang="it-IT" b="1" dirty="0">
                <a:latin typeface="Palatino Linotype" panose="02040502050505030304" pitchFamily="18" charset="0"/>
              </a:rPr>
              <a:t> and </a:t>
            </a:r>
            <a:r>
              <a:rPr lang="hr-HR" b="1" dirty="0">
                <a:latin typeface="Palatino Linotype" panose="02040502050505030304" pitchFamily="18" charset="0"/>
              </a:rPr>
              <a:t>Barica Marincic-Kovacev</a:t>
            </a:r>
            <a:r>
              <a:rPr lang="hr-HR" b="1" baseline="30000" dirty="0">
                <a:latin typeface="Palatino Linotype" panose="02040502050505030304" pitchFamily="18" charset="0"/>
              </a:rPr>
              <a:t>1</a:t>
            </a:r>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a:t>
            </a:r>
            <a:r>
              <a:rPr lang="hr-HR" dirty="0" err="1">
                <a:latin typeface="Palatino Linotype" panose="02040502050505030304" pitchFamily="18" charset="0"/>
              </a:rPr>
              <a:t>Faculty</a:t>
            </a:r>
            <a:r>
              <a:rPr lang="hr-HR" dirty="0">
                <a:latin typeface="Palatino Linotype" panose="02040502050505030304" pitchFamily="18" charset="0"/>
              </a:rPr>
              <a:t> </a:t>
            </a:r>
            <a:r>
              <a:rPr lang="hr-HR" dirty="0" err="1">
                <a:latin typeface="Palatino Linotype" panose="02040502050505030304" pitchFamily="18" charset="0"/>
              </a:rPr>
              <a:t>of</a:t>
            </a:r>
            <a:r>
              <a:rPr lang="hr-HR" dirty="0">
                <a:latin typeface="Palatino Linotype" panose="02040502050505030304" pitchFamily="18" charset="0"/>
              </a:rPr>
              <a:t> </a:t>
            </a:r>
            <a:r>
              <a:rPr lang="hr-HR" dirty="0" err="1">
                <a:latin typeface="Palatino Linotype" panose="02040502050505030304" pitchFamily="18" charset="0"/>
              </a:rPr>
              <a:t>Geotechnical</a:t>
            </a:r>
            <a:r>
              <a:rPr lang="hr-HR" dirty="0">
                <a:latin typeface="Palatino Linotype" panose="02040502050505030304" pitchFamily="18" charset="0"/>
              </a:rPr>
              <a:t> </a:t>
            </a:r>
            <a:r>
              <a:rPr lang="hr-HR" dirty="0" err="1">
                <a:latin typeface="Palatino Linotype" panose="02040502050505030304" pitchFamily="18" charset="0"/>
              </a:rPr>
              <a:t>Engineering</a:t>
            </a:r>
            <a:r>
              <a:rPr lang="hr-HR" dirty="0">
                <a:latin typeface="Palatino Linotype" panose="02040502050505030304" pitchFamily="18" charset="0"/>
              </a:rPr>
              <a:t> University </a:t>
            </a:r>
            <a:r>
              <a:rPr lang="hr-HR" dirty="0" err="1">
                <a:latin typeface="Palatino Linotype" panose="02040502050505030304" pitchFamily="18" charset="0"/>
              </a:rPr>
              <a:t>of</a:t>
            </a:r>
            <a:r>
              <a:rPr lang="hr-HR" dirty="0">
                <a:latin typeface="Palatino Linotype" panose="02040502050505030304" pitchFamily="18" charset="0"/>
              </a:rPr>
              <a:t> Zagreb</a:t>
            </a:r>
            <a:r>
              <a:rPr lang="en-US" dirty="0">
                <a:latin typeface="Palatino Linotype" panose="02040502050505030304" pitchFamily="18" charset="0"/>
              </a:rPr>
              <a:t>, </a:t>
            </a:r>
            <a:r>
              <a:rPr lang="hr-HR" dirty="0" err="1">
                <a:latin typeface="Palatino Linotype" panose="02040502050505030304" pitchFamily="18" charset="0"/>
              </a:rPr>
              <a:t>Hallerova</a:t>
            </a:r>
            <a:r>
              <a:rPr lang="hr-HR" dirty="0">
                <a:latin typeface="Palatino Linotype" panose="02040502050505030304" pitchFamily="18" charset="0"/>
              </a:rPr>
              <a:t> aleja 7,   </a:t>
            </a:r>
            <a:r>
              <a:rPr lang="hr-HR" dirty="0" err="1">
                <a:latin typeface="Palatino Linotype" panose="02040502050505030304" pitchFamily="18" charset="0"/>
              </a:rPr>
              <a:t>Varazdin</a:t>
            </a:r>
            <a:r>
              <a:rPr lang="hr-HR" dirty="0">
                <a:latin typeface="Palatino Linotype" panose="02040502050505030304" pitchFamily="18" charset="0"/>
              </a:rPr>
              <a:t>, Croatia</a:t>
            </a:r>
            <a:r>
              <a:rPr lang="en-US" dirty="0">
                <a:latin typeface="Palatino Linotype" panose="02040502050505030304" pitchFamily="18" charset="0"/>
              </a:rPr>
              <a:t> </a:t>
            </a:r>
            <a:endParaRPr lang="fr-FR" dirty="0">
              <a:latin typeface="Palatino Linotype" panose="02040502050505030304" pitchFamily="18" charset="0"/>
            </a:endParaRPr>
          </a:p>
          <a:p>
            <a:r>
              <a:rPr lang="en-US" baseline="30000" dirty="0">
                <a:latin typeface="Palatino Linotype" panose="02040502050505030304" pitchFamily="18" charset="0"/>
              </a:rPr>
              <a:t>2</a:t>
            </a:r>
            <a:r>
              <a:rPr lang="en-US" dirty="0">
                <a:latin typeface="Palatino Linotype" panose="02040502050505030304" pitchFamily="18" charset="0"/>
              </a:rPr>
              <a:t>.</a:t>
            </a:r>
            <a:r>
              <a:rPr lang="hr-HR" dirty="0">
                <a:latin typeface="Palatino Linotype" panose="02040502050505030304" pitchFamily="18" charset="0"/>
              </a:rPr>
              <a:t>SPP d.o.o., </a:t>
            </a:r>
            <a:r>
              <a:rPr lang="hr-HR" dirty="0" err="1">
                <a:latin typeface="Palatino Linotype" panose="02040502050505030304" pitchFamily="18" charset="0"/>
              </a:rPr>
              <a:t>Koprivnicka</a:t>
            </a:r>
            <a:r>
              <a:rPr lang="hr-HR" dirty="0">
                <a:latin typeface="Palatino Linotype" panose="02040502050505030304" pitchFamily="18" charset="0"/>
              </a:rPr>
              <a:t> ulica 47, </a:t>
            </a:r>
            <a:r>
              <a:rPr lang="hr-HR" dirty="0" err="1">
                <a:latin typeface="Palatino Linotype" panose="02040502050505030304" pitchFamily="18" charset="0"/>
              </a:rPr>
              <a:t>Varazdin</a:t>
            </a:r>
            <a:r>
              <a:rPr lang="hr-HR" dirty="0">
                <a:latin typeface="Palatino Linotype" panose="02040502050505030304" pitchFamily="18" charset="0"/>
              </a:rPr>
              <a:t>, Croatia </a:t>
            </a:r>
            <a:r>
              <a:rPr lang="en-US" dirty="0">
                <a:latin typeface="Palatino Linotype" panose="02040502050505030304" pitchFamily="18" charset="0"/>
              </a:rPr>
              <a:t> </a:t>
            </a:r>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hr-HR" sz="1400" dirty="0">
                <a:latin typeface="Palatino Linotype" panose="02040502050505030304" pitchFamily="18" charset="0"/>
              </a:rPr>
              <a:t>filip.dodigovic@gmail.com</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1943"/>
            <a:ext cx="9143997" cy="3717034"/>
          </a:xfrm>
          <a:prstGeom prst="rect">
            <a:avLst/>
          </a:prstGeom>
        </p:spPr>
      </p:pic>
      <p:pic>
        <p:nvPicPr>
          <p:cNvPr id="1026" name="Picture 2" descr="Geotehnički fakultet">
            <a:extLst>
              <a:ext uri="{FF2B5EF4-FFF2-40B4-BE49-F238E27FC236}">
                <a16:creationId xmlns:a16="http://schemas.microsoft.com/office/drawing/2014/main" id="{4A7239DC-02A7-4797-BFB6-F1FB962C3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5746750"/>
            <a:ext cx="6667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97DA612-CDA6-4E56-B10D-E0F2E4BEED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7" y="5899841"/>
            <a:ext cx="79057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hr-HR" sz="2400" b="1" dirty="0" err="1">
                <a:latin typeface="Palatino Linotype" panose="02040502050505030304" pitchFamily="18" charset="0"/>
              </a:rPr>
              <a:t>Conclusions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D9A0C7F-0FC4-45C1-B52D-03C8F3600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7" name="TextBox 6">
            <a:extLst>
              <a:ext uri="{FF2B5EF4-FFF2-40B4-BE49-F238E27FC236}">
                <a16:creationId xmlns:a16="http://schemas.microsoft.com/office/drawing/2014/main" id="{324763C3-1EEC-450B-A3EB-25B92EAF1BDE}"/>
              </a:ext>
            </a:extLst>
          </p:cNvPr>
          <p:cNvSpPr txBox="1"/>
          <p:nvPr/>
        </p:nvSpPr>
        <p:spPr>
          <a:xfrm>
            <a:off x="124178" y="1227442"/>
            <a:ext cx="8943622" cy="3693319"/>
          </a:xfrm>
          <a:prstGeom prst="rect">
            <a:avLst/>
          </a:prstGeom>
          <a:noFill/>
        </p:spPr>
        <p:txBody>
          <a:bodyPr wrap="square" rtlCol="0">
            <a:spAutoFit/>
          </a:bodyPr>
          <a:lstStyle/>
          <a:p>
            <a:pPr indent="269875" algn="just"/>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The groundwater heat pump is an energy-efficient and environmentally friendly building heating and air-conditioning system. One of the major prerequisites effecting the functionality of such a system are the hydrogeological parameters of the aquifer. By analyzing their values an estimate can be given on the feasibility and the efficiency of the GWHP system for a specific case.</a:t>
            </a:r>
          </a:p>
          <a:p>
            <a:pPr indent="269875" algn="just"/>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The northwest part of Croatia is rich in groundwater; along with favorable hydrogeological conditions, these facts comprise the large potential for GWHP system construction on a larger scale. Design based on quality data can ensure optimal exploitation of groundwater potential, as well as the prevention of possible unwanted side effects during exploitation. Investigation works, including pump tests and drilling, can determine the aquifer hydrogeological characteristics, as well as parameters required for the analysis of the effects of groundwater pumping on terrain settlement. </a:t>
            </a:r>
          </a:p>
        </p:txBody>
      </p:sp>
      <p:sp>
        <p:nvSpPr>
          <p:cNvPr id="8" name="TextBox 7">
            <a:extLst>
              <a:ext uri="{FF2B5EF4-FFF2-40B4-BE49-F238E27FC236}">
                <a16:creationId xmlns:a16="http://schemas.microsoft.com/office/drawing/2014/main" id="{406C2686-E86E-4E00-AB0F-EC758D951DDB}"/>
              </a:ext>
            </a:extLst>
          </p:cNvPr>
          <p:cNvSpPr txBox="1"/>
          <p:nvPr/>
        </p:nvSpPr>
        <p:spPr>
          <a:xfrm>
            <a:off x="124178" y="4920761"/>
            <a:ext cx="7357418" cy="1754326"/>
          </a:xfrm>
          <a:prstGeom prst="rect">
            <a:avLst/>
          </a:prstGeom>
          <a:noFill/>
        </p:spPr>
        <p:txBody>
          <a:bodyPr wrap="square" rtlCol="0">
            <a:spAutoFit/>
          </a:bodyPr>
          <a:lstStyle/>
          <a:p>
            <a:pPr indent="269875" algn="just"/>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Design solutions, and consequently the final system efficiency, depend on the scope of investigation works. In order to prevent thermal breakthrough, recharge wells need to be planned at an adequate distance downstream of the extraction wells, taking into account the hydraulic gradient, hydraulic conductivity and other relevant parameters.</a:t>
            </a:r>
          </a:p>
        </p:txBody>
      </p:sp>
    </p:spTree>
    <p:extLst>
      <p:ext uri="{BB962C8B-B14F-4D97-AF65-F5344CB8AC3E}">
        <p14:creationId xmlns:p14="http://schemas.microsoft.com/office/powerpoint/2010/main" val="123514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84444" cy="5632311"/>
          </a:xfrm>
          <a:prstGeom prst="rect">
            <a:avLst/>
          </a:prstGeom>
          <a:noFill/>
        </p:spPr>
        <p:txBody>
          <a:bodyPr wrap="square" rtlCol="0">
            <a:spAutoFit/>
          </a:bodyPr>
          <a:lstStyle/>
          <a:p>
            <a:r>
              <a:rPr lang="fr-FR" b="1" dirty="0">
                <a:latin typeface="Palatino Linotype" panose="02040502050505030304" pitchFamily="18" charset="0"/>
              </a:rPr>
              <a:t>Abstract: </a:t>
            </a:r>
            <a:r>
              <a:rPr lang="en-US" dirty="0">
                <a:latin typeface="Palatino Linotype" panose="02040502050505030304" pitchFamily="18" charset="0"/>
              </a:rPr>
              <a:t>Groundwater can be considered as a non-polluting renewable energy source. It can be used as a fluid in the industrial, commercial, and residential building heating and air-conditioning systems. Usually, the water table is deep enough, so the atmospheric conditions have a negligible influence on the water temperature. For that reason, the annual variation in the temperature is minor, therefore, the groundwater can also be considered as a reliable energy source. This paper presents some aspects of the groundwater heat pump (GWHP) wells design and addresses problems that can occur during their exploitation. The heat pump system consists of two types of wells: extraction and recharge well. It is shown that the distance between the two is a crucial parameter that affects the whole system efficiency. An example of wells design for a production hall groundwater heat pump is given. The wells are constructed is in the northern part of Croatia. Geological and hydrogeological conditions at the site are highly </a:t>
            </a:r>
            <a:r>
              <a:rPr lang="en-US" dirty="0" err="1">
                <a:latin typeface="Palatino Linotype" panose="02040502050505030304" pitchFamily="18" charset="0"/>
              </a:rPr>
              <a:t>favourable</a:t>
            </a:r>
            <a:r>
              <a:rPr lang="en-US" dirty="0">
                <a:latin typeface="Palatino Linotype" panose="02040502050505030304" pitchFamily="18" charset="0"/>
              </a:rPr>
              <a:t> regarding the water temperature and soil hydraulic conductivity. Because of the insufficient distance between wells, the thermal </a:t>
            </a:r>
            <a:r>
              <a:rPr lang="en-US" dirty="0" err="1">
                <a:latin typeface="Palatino Linotype" panose="02040502050505030304" pitchFamily="18" charset="0"/>
              </a:rPr>
              <a:t>breaktrought</a:t>
            </a:r>
            <a:r>
              <a:rPr lang="en-US" dirty="0">
                <a:latin typeface="Palatino Linotype" panose="02040502050505030304" pitchFamily="18" charset="0"/>
              </a:rPr>
              <a:t> occurs, i.e. water temperature in the </a:t>
            </a:r>
            <a:r>
              <a:rPr lang="en-US" dirty="0" err="1">
                <a:latin typeface="Palatino Linotype" panose="02040502050505030304" pitchFamily="18" charset="0"/>
              </a:rPr>
              <a:t>extractionn</a:t>
            </a:r>
            <a:r>
              <a:rPr lang="en-US" dirty="0">
                <a:latin typeface="Palatino Linotype" panose="02040502050505030304" pitchFamily="18" charset="0"/>
              </a:rPr>
              <a:t> well rose, which resulted in a lower </a:t>
            </a:r>
            <a:r>
              <a:rPr lang="en-US" dirty="0" err="1">
                <a:latin typeface="Palatino Linotype" panose="02040502050505030304" pitchFamily="18" charset="0"/>
              </a:rPr>
              <a:t>efficienty</a:t>
            </a:r>
            <a:r>
              <a:rPr lang="en-US" dirty="0">
                <a:latin typeface="Palatino Linotype" panose="02040502050505030304" pitchFamily="18" charset="0"/>
              </a:rPr>
              <a:t> of the GWHP system.</a:t>
            </a:r>
            <a:endParaRPr lang="fr-FR" dirty="0">
              <a:latin typeface="Palatino Linotype" panose="02040502050505030304" pitchFamily="18" charset="0"/>
            </a:endParaRP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en-US" dirty="0">
                <a:latin typeface="Palatino Linotype" panose="02040502050505030304" pitchFamily="18" charset="0"/>
              </a:rPr>
              <a:t>groundwater heat pump; aquifer; </a:t>
            </a:r>
            <a:endParaRPr lang="hr-HR" dirty="0">
              <a:latin typeface="Palatino Linotype" panose="02040502050505030304" pitchFamily="18" charset="0"/>
            </a:endParaRPr>
          </a:p>
          <a:p>
            <a:r>
              <a:rPr lang="en-US" dirty="0">
                <a:latin typeface="Palatino Linotype" panose="02040502050505030304" pitchFamily="18" charset="0"/>
              </a:rPr>
              <a:t>thermal breakthrough, well design</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6" name="Slika 2">
            <a:extLst>
              <a:ext uri="{FF2B5EF4-FFF2-40B4-BE49-F238E27FC236}">
                <a16:creationId xmlns:a16="http://schemas.microsoft.com/office/drawing/2014/main" id="{1CD66C52-ABBD-4217-A92D-C816C0C7D1AA}"/>
              </a:ext>
            </a:extLst>
          </p:cNvPr>
          <p:cNvPicPr>
            <a:picLocks noChangeAspect="1"/>
          </p:cNvPicPr>
          <p:nvPr/>
        </p:nvPicPr>
        <p:blipFill rotWithShape="1">
          <a:blip r:embed="rId3"/>
          <a:srcRect l="21368" t="9145"/>
          <a:stretch/>
        </p:blipFill>
        <p:spPr>
          <a:xfrm>
            <a:off x="7158183" y="2919861"/>
            <a:ext cx="1985817" cy="2082811"/>
          </a:xfrm>
          <a:prstGeom prst="rect">
            <a:avLst/>
          </a:prstGeom>
        </p:spPr>
      </p:pic>
      <p:sp>
        <p:nvSpPr>
          <p:cNvPr id="8" name="TextBox 7">
            <a:extLst>
              <a:ext uri="{FF2B5EF4-FFF2-40B4-BE49-F238E27FC236}">
                <a16:creationId xmlns:a16="http://schemas.microsoft.com/office/drawing/2014/main" id="{C60260E5-B456-4B65-BADF-27A9A7669E75}"/>
              </a:ext>
            </a:extLst>
          </p:cNvPr>
          <p:cNvSpPr txBox="1"/>
          <p:nvPr/>
        </p:nvSpPr>
        <p:spPr>
          <a:xfrm>
            <a:off x="609600" y="685800"/>
            <a:ext cx="8153400" cy="830997"/>
          </a:xfrm>
          <a:prstGeom prst="rect">
            <a:avLst/>
          </a:prstGeom>
          <a:noFill/>
        </p:spPr>
        <p:txBody>
          <a:bodyPr wrap="square" rtlCol="0">
            <a:spAutoFit/>
          </a:bodyPr>
          <a:lstStyle/>
          <a:p>
            <a:r>
              <a:rPr lang="hr-HR" sz="2400" b="1" dirty="0" err="1">
                <a:latin typeface="Palatino Linotype" panose="02040502050505030304" pitchFamily="18" charset="0"/>
              </a:rPr>
              <a:t>Earth's</a:t>
            </a:r>
            <a:r>
              <a:rPr lang="hr-HR" sz="2400" b="1" dirty="0">
                <a:latin typeface="Palatino Linotype" panose="02040502050505030304" pitchFamily="18" charset="0"/>
              </a:rPr>
              <a:t> </a:t>
            </a:r>
            <a:r>
              <a:rPr lang="hr-HR" sz="2400" b="1" dirty="0" err="1">
                <a:latin typeface="Palatino Linotype" panose="02040502050505030304" pitchFamily="18" charset="0"/>
              </a:rPr>
              <a:t>heat-budget</a:t>
            </a:r>
            <a:r>
              <a:rPr lang="hr-HR" sz="2400" b="1" dirty="0">
                <a:latin typeface="Palatino Linotype" panose="02040502050505030304" pitchFamily="18" charset="0"/>
              </a:rPr>
              <a:t> , </a:t>
            </a:r>
            <a:r>
              <a:rPr lang="hr-HR" sz="2400" b="1" dirty="0" err="1">
                <a:latin typeface="Palatino Linotype" panose="02040502050505030304" pitchFamily="18" charset="0"/>
              </a:rPr>
              <a:t>Heat</a:t>
            </a:r>
            <a:r>
              <a:rPr lang="hr-HR" sz="2400" b="1" dirty="0">
                <a:latin typeface="Palatino Linotype" panose="02040502050505030304" pitchFamily="18" charset="0"/>
              </a:rPr>
              <a:t> </a:t>
            </a:r>
            <a:r>
              <a:rPr lang="hr-HR" sz="2400" b="1" dirty="0" err="1">
                <a:latin typeface="Palatino Linotype" panose="02040502050505030304" pitchFamily="18" charset="0"/>
              </a:rPr>
              <a:t>Pump</a:t>
            </a:r>
            <a:r>
              <a:rPr lang="hr-HR" sz="2400" b="1" dirty="0">
                <a:latin typeface="Palatino Linotype" panose="02040502050505030304" pitchFamily="18" charset="0"/>
              </a:rPr>
              <a:t>, </a:t>
            </a:r>
            <a:r>
              <a:rPr lang="hr-HR" sz="2400" b="1" dirty="0" err="1">
                <a:latin typeface="Palatino Linotype" panose="02040502050505030304" pitchFamily="18" charset="0"/>
              </a:rPr>
              <a:t>Groundwater</a:t>
            </a:r>
            <a:r>
              <a:rPr lang="hr-HR" sz="2400" b="1" dirty="0">
                <a:latin typeface="Palatino Linotype" panose="02040502050505030304" pitchFamily="18" charset="0"/>
              </a:rPr>
              <a:t> </a:t>
            </a:r>
            <a:r>
              <a:rPr lang="hr-HR" sz="2400" b="1" dirty="0" err="1">
                <a:latin typeface="Palatino Linotype" panose="02040502050505030304" pitchFamily="18" charset="0"/>
              </a:rPr>
              <a:t>Heat</a:t>
            </a:r>
            <a:r>
              <a:rPr lang="hr-HR" sz="2400" b="1" dirty="0">
                <a:latin typeface="Palatino Linotype" panose="02040502050505030304" pitchFamily="18" charset="0"/>
              </a:rPr>
              <a:t> </a:t>
            </a:r>
            <a:r>
              <a:rPr lang="hr-HR" sz="2400" b="1" dirty="0" err="1">
                <a:latin typeface="Palatino Linotype" panose="02040502050505030304" pitchFamily="18" charset="0"/>
              </a:rPr>
              <a:t>Pump</a:t>
            </a:r>
            <a:r>
              <a:rPr lang="hr-HR" sz="2400" b="1" dirty="0">
                <a:latin typeface="Palatino Linotype" panose="02040502050505030304" pitchFamily="18" charset="0"/>
              </a:rPr>
              <a:t> (GWHP)</a:t>
            </a:r>
            <a:endParaRPr lang="fr-FR" sz="2400" b="1" dirty="0">
              <a:latin typeface="Palatino Linotype" panose="02040502050505030304" pitchFamily="18" charset="0"/>
            </a:endParaRPr>
          </a:p>
        </p:txBody>
      </p:sp>
      <p:sp>
        <p:nvSpPr>
          <p:cNvPr id="9" name="TextBox 8">
            <a:extLst>
              <a:ext uri="{FF2B5EF4-FFF2-40B4-BE49-F238E27FC236}">
                <a16:creationId xmlns:a16="http://schemas.microsoft.com/office/drawing/2014/main" id="{8C8724D1-CDB8-4E51-A887-8319B8D17AF8}"/>
              </a:ext>
            </a:extLst>
          </p:cNvPr>
          <p:cNvSpPr txBox="1"/>
          <p:nvPr/>
        </p:nvSpPr>
        <p:spPr>
          <a:xfrm>
            <a:off x="609599" y="1450408"/>
            <a:ext cx="8153399" cy="1200329"/>
          </a:xfrm>
          <a:prstGeom prst="rect">
            <a:avLst/>
          </a:prstGeom>
          <a:noFill/>
        </p:spPr>
        <p:txBody>
          <a:bodyPr wrap="square" rtlCol="0">
            <a:spAutoFit/>
          </a:bodyPr>
          <a:lstStyle/>
          <a:p>
            <a:r>
              <a:rPr lang="en-US" i="1" dirty="0">
                <a:latin typeface="Palatino Linotype" panose="02040502050505030304" pitchFamily="18" charset="0"/>
              </a:rPr>
              <a:t>Heat can only be transferred from a high temperature region to a lower temperature region in nature. If work is done on a thermodynamic cycle, the cycle can transfer heat in the opposite direction. A system, which transfers heat from a low temperature region to a higher temperature region, is called a heat pump.</a:t>
            </a:r>
            <a:endParaRPr lang="fr-FR" i="1" dirty="0">
              <a:latin typeface="Palatino Linotype" panose="02040502050505030304" pitchFamily="18" charset="0"/>
            </a:endParaRPr>
          </a:p>
        </p:txBody>
      </p:sp>
      <p:pic>
        <p:nvPicPr>
          <p:cNvPr id="1026" name="Picture 2" descr="(a)Earth's Energy Budget. US Standard Atmosphere, 1976 [20]. (b) Earth overall entropy budget. Based on: Kleidon and Lorenz 2004, Non-equilibrium thermodynamics and the production of entropy, life, Earth and beyond">
            <a:extLst>
              <a:ext uri="{FF2B5EF4-FFF2-40B4-BE49-F238E27FC236}">
                <a16:creationId xmlns:a16="http://schemas.microsoft.com/office/drawing/2014/main" id="{DDC41AD2-A5AC-4616-B07D-E7DED0979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2895589"/>
            <a:ext cx="6502978" cy="368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49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hr-HR" sz="2400" b="1" dirty="0" err="1">
                <a:latin typeface="Palatino Linotype" panose="02040502050505030304" pitchFamily="18" charset="0"/>
              </a:rPr>
              <a:t>Location</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8" name="Picture 7" descr="Map&#10;&#10;Description automatically generated">
            <a:extLst>
              <a:ext uri="{FF2B5EF4-FFF2-40B4-BE49-F238E27FC236}">
                <a16:creationId xmlns:a16="http://schemas.microsoft.com/office/drawing/2014/main" id="{852F02D5-03AB-4C92-81C6-C79169BCA2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403" t="8949" r="20459" b="4660"/>
          <a:stretch/>
        </p:blipFill>
        <p:spPr bwMode="auto">
          <a:xfrm>
            <a:off x="5090554" y="1227442"/>
            <a:ext cx="4053446" cy="3907829"/>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BFB8804E-C067-469E-BF0E-4049116DDFF2}"/>
              </a:ext>
            </a:extLst>
          </p:cNvPr>
          <p:cNvSpPr txBox="1"/>
          <p:nvPr/>
        </p:nvSpPr>
        <p:spPr>
          <a:xfrm>
            <a:off x="477181" y="1227442"/>
            <a:ext cx="4354464" cy="5355312"/>
          </a:xfrm>
          <a:prstGeom prst="rect">
            <a:avLst/>
          </a:prstGeom>
          <a:noFill/>
        </p:spPr>
        <p:txBody>
          <a:bodyPr wrap="square" rtlCol="0">
            <a:spAutoFit/>
          </a:bodyPr>
          <a:lstStyle/>
          <a:p>
            <a:pPr indent="269875" algn="just"/>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presented hall was built in the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Međimurje</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County in the northwest part of Croatia (Figure 1). The area is almost completely surrounded by rivers: Mura in the north and east, Drava in the south, and the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Šantavec</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creek, which forms a part of the western border with Slovenia. One of the basic geological characteristics of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Međimurje</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is a ground surface comprised almost exclusively of sedimentary rock of Pleistocene and Holocene origin. The majority of the sediment are actually poorly graduated sand-gravels, comprised mostly of quartz conglomerates (over 90%) and sand, whose light fraction is dominated by quartz (around 50%), with muscovite (around 22%) and feldspar (around 22%) also present.</a:t>
            </a:r>
          </a:p>
        </p:txBody>
      </p:sp>
    </p:spTree>
    <p:extLst>
      <p:ext uri="{BB962C8B-B14F-4D97-AF65-F5344CB8AC3E}">
        <p14:creationId xmlns:p14="http://schemas.microsoft.com/office/powerpoint/2010/main" val="88561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hr-HR" sz="2400" b="1" dirty="0">
                <a:latin typeface="Palatino Linotype" panose="02040502050505030304" pitchFamily="18" charset="0"/>
              </a:rPr>
              <a:t>Site </a:t>
            </a:r>
            <a:r>
              <a:rPr lang="hr-HR" sz="2400" b="1" dirty="0" err="1">
                <a:latin typeface="Palatino Linotype" panose="02040502050505030304" pitchFamily="18" charset="0"/>
              </a:rPr>
              <a:t>layout</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7" name="Picture 6" descr="Diagram, schematic&#10;&#10;Description automatically generated">
            <a:extLst>
              <a:ext uri="{FF2B5EF4-FFF2-40B4-BE49-F238E27FC236}">
                <a16:creationId xmlns:a16="http://schemas.microsoft.com/office/drawing/2014/main" id="{2034EDE5-4537-44E0-82A2-3AFA45B3F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822" y="1361954"/>
            <a:ext cx="6536267" cy="4621409"/>
          </a:xfrm>
          <a:prstGeom prst="rect">
            <a:avLst/>
          </a:prstGeom>
        </p:spPr>
      </p:pic>
    </p:spTree>
    <p:extLst>
      <p:ext uri="{BB962C8B-B14F-4D97-AF65-F5344CB8AC3E}">
        <p14:creationId xmlns:p14="http://schemas.microsoft.com/office/powerpoint/2010/main" val="124373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en-US" sz="2400" b="1" dirty="0">
                <a:latin typeface="Palatino Linotype" panose="02040502050505030304" pitchFamily="18" charset="0"/>
              </a:rPr>
              <a:t>Geological </a:t>
            </a:r>
            <a:r>
              <a:rPr lang="hr-HR" sz="2400" b="1" dirty="0">
                <a:latin typeface="Palatino Linotype" panose="02040502050505030304" pitchFamily="18" charset="0"/>
              </a:rPr>
              <a:t>profile, </a:t>
            </a:r>
            <a:r>
              <a:rPr lang="hr-HR" sz="2400" b="1" dirty="0" err="1">
                <a:latin typeface="Palatino Linotype" panose="02040502050505030304" pitchFamily="18" charset="0"/>
              </a:rPr>
              <a:t>extraction</a:t>
            </a:r>
            <a:r>
              <a:rPr lang="hr-HR" sz="2400" b="1" dirty="0">
                <a:latin typeface="Palatino Linotype" panose="02040502050505030304" pitchFamily="18" charset="0"/>
              </a:rPr>
              <a:t> </a:t>
            </a:r>
            <a:r>
              <a:rPr lang="hr-HR" sz="2400" b="1" dirty="0" err="1">
                <a:latin typeface="Palatino Linotype" panose="02040502050505030304" pitchFamily="18" charset="0"/>
              </a:rPr>
              <a:t>well</a:t>
            </a:r>
            <a:r>
              <a:rPr lang="hr-HR" sz="2400" b="1" dirty="0">
                <a:latin typeface="Palatino Linotype" panose="02040502050505030304" pitchFamily="18" charset="0"/>
              </a:rPr>
              <a:t> </a:t>
            </a:r>
            <a:r>
              <a:rPr lang="hr-HR" sz="2400" b="1" dirty="0" err="1">
                <a:latin typeface="Palatino Linotype" panose="02040502050505030304" pitchFamily="18" charset="0"/>
              </a:rPr>
              <a:t>cross</a:t>
            </a:r>
            <a:r>
              <a:rPr lang="hr-HR" sz="2400" b="1" dirty="0">
                <a:latin typeface="Palatino Linotype" panose="02040502050505030304" pitchFamily="18" charset="0"/>
              </a:rPr>
              <a:t> </a:t>
            </a:r>
            <a:r>
              <a:rPr lang="hr-HR" sz="2400" b="1" dirty="0" err="1">
                <a:latin typeface="Palatino Linotype" panose="02040502050505030304" pitchFamily="18" charset="0"/>
              </a:rPr>
              <a:t>section</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8" name="Picture 7" descr="Diagram, schematic&#10;&#10;Description automatically generated">
            <a:extLst>
              <a:ext uri="{FF2B5EF4-FFF2-40B4-BE49-F238E27FC236}">
                <a16:creationId xmlns:a16="http://schemas.microsoft.com/office/drawing/2014/main" id="{D926C5AC-AA5B-49AD-A61F-1A6BF2F507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0" t="2394" r="714" b="2180"/>
          <a:stretch/>
        </p:blipFill>
        <p:spPr bwMode="auto">
          <a:xfrm>
            <a:off x="666044" y="1516796"/>
            <a:ext cx="6799437" cy="46554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722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en-US" sz="2400" b="1" dirty="0">
                <a:latin typeface="Palatino Linotype" panose="02040502050505030304" pitchFamily="18" charset="0"/>
              </a:rPr>
              <a:t>In-situ measurements of aquifer characteristics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8" name="Slika 4">
            <a:extLst>
              <a:ext uri="{FF2B5EF4-FFF2-40B4-BE49-F238E27FC236}">
                <a16:creationId xmlns:a16="http://schemas.microsoft.com/office/drawing/2014/main" id="{03F23709-3598-4030-B927-AE5F945988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728" t="3400" r="11530" b="-483"/>
          <a:stretch/>
        </p:blipFill>
        <p:spPr>
          <a:xfrm>
            <a:off x="6059086" y="2875036"/>
            <a:ext cx="3084914" cy="2260235"/>
          </a:xfrm>
          <a:prstGeom prst="rect">
            <a:avLst/>
          </a:prstGeom>
        </p:spPr>
      </p:pic>
      <p:sp>
        <p:nvSpPr>
          <p:cNvPr id="9" name="TextBox 8">
            <a:extLst>
              <a:ext uri="{FF2B5EF4-FFF2-40B4-BE49-F238E27FC236}">
                <a16:creationId xmlns:a16="http://schemas.microsoft.com/office/drawing/2014/main" id="{EA17D9B3-92A8-49A6-AF4F-B37FF04CDC6E}"/>
              </a:ext>
            </a:extLst>
          </p:cNvPr>
          <p:cNvSpPr txBox="1"/>
          <p:nvPr/>
        </p:nvSpPr>
        <p:spPr>
          <a:xfrm>
            <a:off x="477181" y="1227442"/>
            <a:ext cx="8418758" cy="1477328"/>
          </a:xfrm>
          <a:prstGeom prst="rect">
            <a:avLst/>
          </a:prstGeom>
          <a:noFill/>
        </p:spPr>
        <p:txBody>
          <a:bodyPr wrap="square" rtlCol="0">
            <a:spAutoFit/>
          </a:bodyPr>
          <a:lstStyle/>
          <a:p>
            <a:pPr indent="269875" algn="just"/>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 reliable way of determining aquifer parameters is a pumping test, which had two specific goals in this case:</a:t>
            </a:r>
          </a:p>
          <a:p>
            <a:pPr marL="285750" indent="-285750" algn="just">
              <a:buFont typeface="Arial" panose="020B0604020202020204" pitchFamily="34" charset="0"/>
              <a:buChar char="•"/>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determining aquifer parameters</a:t>
            </a:r>
          </a:p>
          <a:p>
            <a:pPr marL="285750" indent="-285750" algn="just">
              <a:buFont typeface="Arial" panose="020B0604020202020204" pitchFamily="34" charset="0"/>
              <a:buChar char="•"/>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measuring groundwater lowering as a consequence of pumping, in order to estimate the settlement of the surrounding terrain.</a:t>
            </a:r>
          </a:p>
        </p:txBody>
      </p:sp>
      <p:pic>
        <p:nvPicPr>
          <p:cNvPr id="10" name="Picture 9">
            <a:extLst>
              <a:ext uri="{FF2B5EF4-FFF2-40B4-BE49-F238E27FC236}">
                <a16:creationId xmlns:a16="http://schemas.microsoft.com/office/drawing/2014/main" id="{36ABA0A4-9CD8-48CF-82E1-798072B46E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74"/>
          <a:stretch/>
        </p:blipFill>
        <p:spPr bwMode="auto">
          <a:xfrm>
            <a:off x="76200" y="2772285"/>
            <a:ext cx="5748661" cy="39367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9012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hr-HR" sz="2400" b="1" dirty="0" err="1">
                <a:latin typeface="Palatino Linotype" panose="02040502050505030304" pitchFamily="18" charset="0"/>
              </a:rPr>
              <a:t>Groundwater</a:t>
            </a:r>
            <a:r>
              <a:rPr lang="hr-HR" sz="2400" b="1" dirty="0">
                <a:latin typeface="Palatino Linotype" panose="02040502050505030304" pitchFamily="18" charset="0"/>
              </a:rPr>
              <a:t> </a:t>
            </a:r>
            <a:r>
              <a:rPr lang="hr-HR" sz="2400" b="1" dirty="0" err="1">
                <a:latin typeface="Palatino Linotype" panose="02040502050505030304" pitchFamily="18" charset="0"/>
              </a:rPr>
              <a:t>lowering</a:t>
            </a:r>
            <a:r>
              <a:rPr lang="hr-HR" sz="2400" b="1" dirty="0">
                <a:latin typeface="Palatino Linotype" panose="02040502050505030304" pitchFamily="18" charset="0"/>
              </a:rPr>
              <a:t> as a </a:t>
            </a:r>
            <a:r>
              <a:rPr lang="hr-HR" sz="2400" b="1" dirty="0" err="1">
                <a:latin typeface="Palatino Linotype" panose="02040502050505030304" pitchFamily="18" charset="0"/>
              </a:rPr>
              <a:t>consequence</a:t>
            </a:r>
            <a:r>
              <a:rPr lang="hr-HR" sz="2400" b="1" dirty="0">
                <a:latin typeface="Palatino Linotype" panose="02040502050505030304" pitchFamily="18" charset="0"/>
              </a:rPr>
              <a:t> </a:t>
            </a:r>
            <a:r>
              <a:rPr lang="hr-HR" sz="2400" b="1" dirty="0" err="1">
                <a:latin typeface="Palatino Linotype" panose="02040502050505030304" pitchFamily="18" charset="0"/>
              </a:rPr>
              <a:t>of</a:t>
            </a:r>
            <a:r>
              <a:rPr lang="hr-HR" sz="2400" b="1" dirty="0">
                <a:latin typeface="Palatino Linotype" panose="02040502050505030304" pitchFamily="18" charset="0"/>
              </a:rPr>
              <a:t> </a:t>
            </a:r>
            <a:r>
              <a:rPr lang="hr-HR" sz="2400" b="1" dirty="0" err="1">
                <a:latin typeface="Palatino Linotype" panose="02040502050505030304" pitchFamily="18" charset="0"/>
              </a:rPr>
              <a:t>pumping</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8" name="Picture 7">
            <a:extLst>
              <a:ext uri="{FF2B5EF4-FFF2-40B4-BE49-F238E27FC236}">
                <a16:creationId xmlns:a16="http://schemas.microsoft.com/office/drawing/2014/main" id="{6C6A63D5-DFFB-4FF4-927A-92290CFC71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73641" y="1985669"/>
            <a:ext cx="4237027" cy="5507638"/>
          </a:xfrm>
          <a:prstGeom prst="rect">
            <a:avLst/>
          </a:prstGeom>
          <a:noFill/>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46418620-01AF-4FEA-8719-5266844F3E18}"/>
                  </a:ext>
                </a:extLst>
              </p:cNvPr>
              <p:cNvSpPr txBox="1"/>
              <p:nvPr/>
            </p:nvSpPr>
            <p:spPr>
              <a:xfrm>
                <a:off x="477181" y="1227442"/>
                <a:ext cx="8418758" cy="1477328"/>
              </a:xfrm>
              <a:prstGeom prst="rect">
                <a:avLst/>
              </a:prstGeom>
              <a:noFill/>
            </p:spPr>
            <p:txBody>
              <a:bodyPr wrap="square" rtlCol="0">
                <a:spAutoFit/>
              </a:bodyPr>
              <a:lstStyle/>
              <a:p>
                <a:pPr indent="269875" algn="just"/>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groundwater lowering caused additional stress in the foundation soil as a consequence of the change in effective stress. The additional stress in this specific case is </a:t>
                </a:r>
                <a14:m>
                  <m:oMath xmlns:m="http://schemas.openxmlformats.org/officeDocument/2006/math">
                    <m:r>
                      <a:rPr lang="en-US" sz="18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𝜎</m:t>
                    </m:r>
                    <m:r>
                      <a:rPr lang="hr-HR" sz="1800" b="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1.5</m:t>
                    </m:r>
                    <m:r>
                      <a:rPr lang="en-US" sz="18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𝑘𝑁</m:t>
                    </m:r>
                    <m:r>
                      <a:rPr lang="en-US" sz="18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dirty="0" smtClean="0">
                            <a:solidFill>
                              <a:srgbClr val="000000"/>
                            </a:solidFill>
                            <a:effectLst/>
                            <a:latin typeface="Cambria Math" panose="02040503050406030204" pitchFamily="18" charset="0"/>
                            <a:cs typeface="Times New Roman" panose="02020603050405020304" pitchFamily="18" charset="0"/>
                          </a:rPr>
                        </m:ctrlPr>
                      </m:sSupPr>
                      <m:e>
                        <m:r>
                          <a:rPr lang="hr-HR" sz="1800" b="0" i="1" dirty="0" smtClean="0">
                            <a:solidFill>
                              <a:srgbClr val="000000"/>
                            </a:solidFill>
                            <a:effectLst/>
                            <a:latin typeface="Cambria Math" panose="02040503050406030204" pitchFamily="18" charset="0"/>
                            <a:cs typeface="Times New Roman" panose="02020603050405020304" pitchFamily="18" charset="0"/>
                          </a:rPr>
                          <m:t>𝑚</m:t>
                        </m:r>
                      </m:e>
                      <m:sup>
                        <m:r>
                          <a:rPr lang="hr-HR" sz="1800" b="0" i="1" dirty="0" smtClean="0">
                            <a:solidFill>
                              <a:srgbClr val="000000"/>
                            </a:solidFill>
                            <a:effectLst/>
                            <a:latin typeface="Cambria Math" panose="02040503050406030204" pitchFamily="18" charset="0"/>
                            <a:cs typeface="Times New Roman" panose="02020603050405020304" pitchFamily="18" charset="0"/>
                          </a:rPr>
                          <m:t>2</m:t>
                        </m:r>
                      </m:sup>
                    </m:sSup>
                  </m:oMath>
                </a14:m>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Considering the fact that the additional stress caused by construction weight and other external factors was considerably greater, the mentioned influence can be disregarded. </a:t>
                </a:r>
              </a:p>
            </p:txBody>
          </p:sp>
        </mc:Choice>
        <mc:Fallback>
          <p:sp>
            <p:nvSpPr>
              <p:cNvPr id="9" name="TextBox 8">
                <a:extLst>
                  <a:ext uri="{FF2B5EF4-FFF2-40B4-BE49-F238E27FC236}">
                    <a16:creationId xmlns:a16="http://schemas.microsoft.com/office/drawing/2014/main" id="{46418620-01AF-4FEA-8719-5266844F3E18}"/>
                  </a:ext>
                </a:extLst>
              </p:cNvPr>
              <p:cNvSpPr txBox="1">
                <a:spLocks noRot="1" noChangeAspect="1" noMove="1" noResize="1" noEditPoints="1" noAdjustHandles="1" noChangeArrowheads="1" noChangeShapeType="1" noTextEdit="1"/>
              </p:cNvSpPr>
              <p:nvPr/>
            </p:nvSpPr>
            <p:spPr>
              <a:xfrm>
                <a:off x="477181" y="1227442"/>
                <a:ext cx="8418758" cy="1477328"/>
              </a:xfrm>
              <a:prstGeom prst="rect">
                <a:avLst/>
              </a:prstGeom>
              <a:blipFill>
                <a:blip r:embed="rId4"/>
                <a:stretch>
                  <a:fillRect l="-579" t="-2058" r="-652" b="-5350"/>
                </a:stretch>
              </a:blipFill>
            </p:spPr>
            <p:txBody>
              <a:bodyPr/>
              <a:lstStyle/>
              <a:p>
                <a:r>
                  <a:rPr lang="en-US">
                    <a:noFill/>
                  </a:rPr>
                  <a:t> </a:t>
                </a:r>
              </a:p>
            </p:txBody>
          </p:sp>
        </mc:Fallback>
      </mc:AlternateContent>
    </p:spTree>
    <p:extLst>
      <p:ext uri="{BB962C8B-B14F-4D97-AF65-F5344CB8AC3E}">
        <p14:creationId xmlns:p14="http://schemas.microsoft.com/office/powerpoint/2010/main" val="211844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hr-HR" sz="2400" b="1" dirty="0" err="1">
                <a:latin typeface="Palatino Linotype" panose="02040502050505030304" pitchFamily="18" charset="0"/>
              </a:rPr>
              <a:t>Thermal</a:t>
            </a:r>
            <a:r>
              <a:rPr lang="hr-HR" sz="2400" b="1" dirty="0">
                <a:latin typeface="Palatino Linotype" panose="02040502050505030304" pitchFamily="18" charset="0"/>
              </a:rPr>
              <a:t> </a:t>
            </a:r>
            <a:r>
              <a:rPr lang="hr-HR" sz="2400" b="1" dirty="0" err="1">
                <a:latin typeface="Palatino Linotype" panose="02040502050505030304" pitchFamily="18" charset="0"/>
              </a:rPr>
              <a:t>breaktrought</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9" name="TextBox 8">
            <a:extLst>
              <a:ext uri="{FF2B5EF4-FFF2-40B4-BE49-F238E27FC236}">
                <a16:creationId xmlns:a16="http://schemas.microsoft.com/office/drawing/2014/main" id="{46418620-01AF-4FEA-8719-5266844F3E18}"/>
              </a:ext>
            </a:extLst>
          </p:cNvPr>
          <p:cNvSpPr txBox="1"/>
          <p:nvPr/>
        </p:nvSpPr>
        <p:spPr>
          <a:xfrm>
            <a:off x="327378" y="1227442"/>
            <a:ext cx="8740421" cy="1477328"/>
          </a:xfrm>
          <a:prstGeom prst="rect">
            <a:avLst/>
          </a:prstGeom>
          <a:noFill/>
        </p:spPr>
        <p:txBody>
          <a:bodyPr wrap="square" rtlCol="0">
            <a:spAutoFit/>
          </a:bodyPr>
          <a:lstStyle/>
          <a:p>
            <a:pPr indent="269875" algn="just"/>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Water that returns into the ground through the recharge well disturbs the existing condition of the temperature field, and establishes a new, unsteady temperature field, i.e. causes the occurrence of temperature imbalance [16]. When the extraction well is influenced by the temperature imbalance, a change occurs in the temperature of the pumped water - this is called thermal breakthrough</a:t>
            </a:r>
            <a:r>
              <a:rPr lang="hr-HR"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7125B66-0043-45BD-A967-2BF06E6EBD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353"/>
          <a:stretch/>
        </p:blipFill>
        <p:spPr bwMode="auto">
          <a:xfrm>
            <a:off x="1414160" y="2777065"/>
            <a:ext cx="5963675" cy="39567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59332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513</TotalTime>
  <Words>916</Words>
  <Application>Microsoft Office PowerPoint</Application>
  <PresentationFormat>On-screen Show (4:3)</PresentationFormat>
  <Paragraphs>39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 Math</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Filip Dodigović</cp:lastModifiedBy>
  <cp:revision>82</cp:revision>
  <dcterms:created xsi:type="dcterms:W3CDTF">2017-05-27T02:37:01Z</dcterms:created>
  <dcterms:modified xsi:type="dcterms:W3CDTF">2020-11-21T13:06:13Z</dcterms:modified>
</cp:coreProperties>
</file>