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8" r:id="rId3"/>
    <p:sldId id="269" r:id="rId4"/>
    <p:sldId id="261" r:id="rId5"/>
    <p:sldId id="264" r:id="rId6"/>
    <p:sldId id="265" r:id="rId7"/>
    <p:sldId id="262" r:id="rId8"/>
    <p:sldId id="268" r:id="rId9"/>
    <p:sldId id="267" r:id="rId10"/>
    <p:sldId id="266" r:id="rId11"/>
    <p:sldId id="263"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MDA level (mg/dl)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1"/>
            <c:spPr>
              <a:noFill/>
              <a:ln w="9525" cap="flat" cmpd="sng" algn="ctr">
                <a:solidFill>
                  <a:schemeClr val="tx1">
                    <a:lumMod val="65000"/>
                    <a:lumOff val="35000"/>
                  </a:schemeClr>
                </a:solidFill>
                <a:round/>
              </a:ln>
              <a:effectLst/>
            </c:spPr>
          </c:errBars>
          <c:cat>
            <c:numRef>
              <c:f>Sheet1!$A$2:$A$10</c:f>
              <c:numCache>
                <c:formatCode>General</c:formatCode>
                <c:ptCount val="9"/>
                <c:pt idx="0">
                  <c:v>1</c:v>
                </c:pt>
                <c:pt idx="1">
                  <c:v>2</c:v>
                </c:pt>
                <c:pt idx="2">
                  <c:v>3</c:v>
                </c:pt>
                <c:pt idx="3">
                  <c:v>4</c:v>
                </c:pt>
                <c:pt idx="4">
                  <c:v>5</c:v>
                </c:pt>
                <c:pt idx="5">
                  <c:v>6</c:v>
                </c:pt>
                <c:pt idx="6">
                  <c:v>7</c:v>
                </c:pt>
                <c:pt idx="7">
                  <c:v>8</c:v>
                </c:pt>
                <c:pt idx="8">
                  <c:v>9</c:v>
                </c:pt>
              </c:numCache>
            </c:numRef>
          </c:cat>
          <c:val>
            <c:numRef>
              <c:f>Sheet1!$B$2:$B$10</c:f>
              <c:numCache>
                <c:formatCode>General</c:formatCode>
                <c:ptCount val="9"/>
                <c:pt idx="0">
                  <c:v>2.14</c:v>
                </c:pt>
                <c:pt idx="1">
                  <c:v>6.86</c:v>
                </c:pt>
                <c:pt idx="2">
                  <c:v>3.72</c:v>
                </c:pt>
                <c:pt idx="3">
                  <c:v>3.44</c:v>
                </c:pt>
                <c:pt idx="4">
                  <c:v>3.38</c:v>
                </c:pt>
                <c:pt idx="5">
                  <c:v>3.04</c:v>
                </c:pt>
                <c:pt idx="6">
                  <c:v>3.7</c:v>
                </c:pt>
                <c:pt idx="7">
                  <c:v>3.6</c:v>
                </c:pt>
                <c:pt idx="8">
                  <c:v>3.14</c:v>
                </c:pt>
              </c:numCache>
            </c:numRef>
          </c:val>
          <c:extLst>
            <c:ext xmlns:c16="http://schemas.microsoft.com/office/drawing/2014/chart" uri="{C3380CC4-5D6E-409C-BE32-E72D297353CC}">
              <c16:uniqueId val="{00000000-5015-4ECE-971B-C3FE81ECEFA9}"/>
            </c:ext>
          </c:extLst>
        </c:ser>
        <c:dLbls>
          <c:dLblPos val="outEnd"/>
          <c:showLegendKey val="0"/>
          <c:showVal val="1"/>
          <c:showCatName val="0"/>
          <c:showSerName val="0"/>
          <c:showPercent val="0"/>
          <c:showBubbleSize val="0"/>
        </c:dLbls>
        <c:gapWidth val="219"/>
        <c:overlap val="-27"/>
        <c:axId val="437672944"/>
        <c:axId val="437673928"/>
      </c:barChart>
      <c:catAx>
        <c:axId val="437672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b="1" dirty="0"/>
                  <a:t>Groups</a:t>
                </a:r>
                <a:r>
                  <a:rPr lang="en-US" dirty="0"/>
                  <a:t> </a:t>
                </a:r>
              </a:p>
            </c:rich>
          </c:tx>
          <c:layout>
            <c:manualLayout>
              <c:xMode val="edge"/>
              <c:yMode val="edge"/>
              <c:x val="0.44725856996920677"/>
              <c:y val="0.9052227857167611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7673928"/>
        <c:crosses val="autoZero"/>
        <c:auto val="1"/>
        <c:lblAlgn val="ctr"/>
        <c:lblOffset val="100"/>
        <c:noMultiLvlLbl val="0"/>
      </c:catAx>
      <c:valAx>
        <c:axId val="437673928"/>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ysClr val="windowText" lastClr="000000">
                        <a:lumMod val="65000"/>
                        <a:lumOff val="35000"/>
                      </a:sysClr>
                    </a:solidFill>
                    <a:latin typeface="+mn-lt"/>
                    <a:ea typeface="+mn-ea"/>
                    <a:cs typeface="+mn-cs"/>
                  </a:defRPr>
                </a:pPr>
                <a:r>
                  <a:rPr lang="en-US" sz="2400" b="1" i="0" baseline="0" dirty="0">
                    <a:effectLst/>
                  </a:rPr>
                  <a:t>MDA level (mg/dl</a:t>
                </a:r>
                <a:r>
                  <a:rPr lang="en-US" sz="1200" b="1" i="0" baseline="0" dirty="0">
                    <a:effectLst/>
                  </a:rPr>
                  <a:t>)</a:t>
                </a:r>
                <a:endParaRPr lang="en-US" sz="1200" b="1"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200">
                    <a:solidFill>
                      <a:sysClr val="windowText" lastClr="000000">
                        <a:lumMod val="65000"/>
                        <a:lumOff val="35000"/>
                      </a:sysClr>
                    </a:solidFill>
                  </a:defRPr>
                </a:pPr>
                <a:endParaRPr lang="en-US" sz="1200" dirty="0"/>
              </a:p>
            </c:rich>
          </c:tx>
          <c:layout>
            <c:manualLayout>
              <c:xMode val="edge"/>
              <c:yMode val="edge"/>
              <c:x val="3.0555555555555555E-2"/>
              <c:y val="7.8602141024506772E-2"/>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76729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50DEA-635A-4B9A-8090-FEDF119B4C65}" type="datetimeFigureOut">
              <a:rPr lang="en-US" smtClean="0"/>
              <a:t>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6BD74-08EE-4FD7-96BD-9F32B88817FF}" type="slidenum">
              <a:rPr lang="en-US" smtClean="0"/>
              <a:t>‹#›</a:t>
            </a:fld>
            <a:endParaRPr lang="en-US"/>
          </a:p>
        </p:txBody>
      </p:sp>
    </p:spTree>
    <p:extLst>
      <p:ext uri="{BB962C8B-B14F-4D97-AF65-F5344CB8AC3E}">
        <p14:creationId xmlns:p14="http://schemas.microsoft.com/office/powerpoint/2010/main" val="338297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C6BD74-08EE-4FD7-96BD-9F32B88817FF}" type="slidenum">
              <a:rPr lang="en-US" smtClean="0"/>
              <a:t>1</a:t>
            </a:fld>
            <a:endParaRPr lang="en-US"/>
          </a:p>
        </p:txBody>
      </p:sp>
    </p:spTree>
    <p:extLst>
      <p:ext uri="{BB962C8B-B14F-4D97-AF65-F5344CB8AC3E}">
        <p14:creationId xmlns:p14="http://schemas.microsoft.com/office/powerpoint/2010/main" val="61281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C6BD74-08EE-4FD7-96BD-9F32B88817FF}" type="slidenum">
              <a:rPr lang="en-US" smtClean="0"/>
              <a:t>5</a:t>
            </a:fld>
            <a:endParaRPr lang="en-US"/>
          </a:p>
        </p:txBody>
      </p:sp>
    </p:spTree>
    <p:extLst>
      <p:ext uri="{BB962C8B-B14F-4D97-AF65-F5344CB8AC3E}">
        <p14:creationId xmlns:p14="http://schemas.microsoft.com/office/powerpoint/2010/main" val="2668124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81343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18629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2644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48806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27725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3189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22085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95474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27411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08713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77280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23324735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677" y="1252026"/>
            <a:ext cx="11746523" cy="5878532"/>
          </a:xfrm>
          <a:prstGeom prst="rect">
            <a:avLst/>
          </a:prstGeom>
          <a:noFill/>
        </p:spPr>
        <p:txBody>
          <a:bodyPr wrap="square" rtlCol="0">
            <a:spAutoFit/>
          </a:bodyPr>
          <a:lstStyle/>
          <a:p>
            <a:pPr algn="ctr"/>
            <a:r>
              <a:rPr lang="en-US" sz="3600" b="1" i="1" dirty="0">
                <a:solidFill>
                  <a:srgbClr val="7030A0"/>
                </a:solidFill>
              </a:rPr>
              <a:t>Brenania Brieyi</a:t>
            </a:r>
            <a:r>
              <a:rPr lang="en-US" sz="3600" b="1" dirty="0">
                <a:solidFill>
                  <a:srgbClr val="7030A0"/>
                </a:solidFill>
              </a:rPr>
              <a:t> root bark extracts ameliorate chronic inflammation-mediated oxidative stress in rats</a:t>
            </a:r>
          </a:p>
          <a:p>
            <a:pPr algn="ctr"/>
            <a:endParaRPr lang="en-US" sz="3200" b="1" dirty="0"/>
          </a:p>
          <a:p>
            <a:r>
              <a:rPr lang="en-US" sz="3200" dirty="0"/>
              <a:t>       </a:t>
            </a:r>
            <a:r>
              <a:rPr lang="en-US" sz="3200" b="1" dirty="0"/>
              <a:t>Chukwuma, Ifeoma F. </a:t>
            </a:r>
            <a:r>
              <a:rPr lang="en-US" sz="3200" b="1" baseline="30000" dirty="0"/>
              <a:t>1</a:t>
            </a:r>
            <a:r>
              <a:rPr lang="en-US" sz="3200" b="1" dirty="0"/>
              <a:t>, </a:t>
            </a:r>
            <a:r>
              <a:rPr lang="en-US" sz="3200" b="1" dirty="0" err="1"/>
              <a:t>Apeh</a:t>
            </a:r>
            <a:r>
              <a:rPr lang="en-US" sz="3200" b="1" dirty="0"/>
              <a:t>, Victor O.</a:t>
            </a:r>
            <a:r>
              <a:rPr lang="en-US" sz="3200" b="1" baseline="30000" dirty="0"/>
              <a:t>1</a:t>
            </a:r>
            <a:r>
              <a:rPr lang="en-US" sz="3200" b="1" dirty="0"/>
              <a:t>, </a:t>
            </a:r>
            <a:r>
              <a:rPr lang="en-US" sz="3200" b="1" dirty="0" err="1"/>
              <a:t>Ezeanyika</a:t>
            </a:r>
            <a:r>
              <a:rPr lang="en-US" sz="3200" b="1" dirty="0"/>
              <a:t>, Lawrence             U. S. </a:t>
            </a:r>
            <a:r>
              <a:rPr lang="en-US" sz="3200" b="1" baseline="30000" dirty="0"/>
              <a:t>1</a:t>
            </a:r>
            <a:r>
              <a:rPr lang="en-US" sz="3200" b="1" dirty="0"/>
              <a:t>,and Ogugua, Victor N</a:t>
            </a:r>
            <a:r>
              <a:rPr lang="en-US" sz="3200" b="1" baseline="30000" dirty="0"/>
              <a:t>1</a:t>
            </a:r>
            <a:r>
              <a:rPr lang="en-US" sz="3200" dirty="0"/>
              <a:t>.</a:t>
            </a:r>
          </a:p>
          <a:p>
            <a:endParaRPr lang="en-US" sz="2800" dirty="0">
              <a:solidFill>
                <a:srgbClr val="002060"/>
              </a:solidFill>
            </a:endParaRPr>
          </a:p>
          <a:p>
            <a:r>
              <a:rPr lang="en-US" sz="3600" dirty="0">
                <a:solidFill>
                  <a:srgbClr val="002060"/>
                </a:solidFill>
              </a:rPr>
              <a:t>                </a:t>
            </a:r>
            <a:r>
              <a:rPr lang="en-US" sz="3600" b="1" dirty="0">
                <a:solidFill>
                  <a:srgbClr val="002060"/>
                </a:solidFill>
              </a:rPr>
              <a:t>Presented by: Chukwuma Ifeoma Felicia</a:t>
            </a:r>
          </a:p>
          <a:p>
            <a:r>
              <a:rPr lang="en-US" sz="3600" dirty="0"/>
              <a:t>                  </a:t>
            </a:r>
            <a:r>
              <a:rPr lang="en-US" sz="3600" b="1" dirty="0">
                <a:solidFill>
                  <a:srgbClr val="00B050"/>
                </a:solidFill>
              </a:rPr>
              <a:t>Department of Biochemistry, Faculty of Biological   					Sciences, University of Nigeria, Nsukka</a:t>
            </a:r>
            <a:r>
              <a:rPr lang="en-US" sz="3600" dirty="0"/>
              <a:t>.</a:t>
            </a:r>
          </a:p>
          <a:p>
            <a:r>
              <a:rPr lang="en-US" sz="3600" dirty="0"/>
              <a:t>*</a:t>
            </a:r>
            <a:r>
              <a:rPr lang="en-US" sz="2400" dirty="0"/>
              <a:t>Corresponding author: Email: chukwuma.ifeoma@unn.edu.ng; odoifeoma1@gmail.com +2347064614452</a:t>
            </a:r>
          </a:p>
        </p:txBody>
      </p:sp>
      <p:sp>
        <p:nvSpPr>
          <p:cNvPr id="6" name="Slide Number Placeholder 4"/>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05D3A419-B10E-45CD-A891-C3213BD8AE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95422"/>
            <a:ext cx="9144000" cy="956604"/>
          </a:xfrm>
          <a:prstGeom prst="rect">
            <a:avLst/>
          </a:prstGeom>
        </p:spPr>
      </p:pic>
      <p:pic>
        <p:nvPicPr>
          <p:cNvPr id="11" name="Picture 10" descr="https://www.publicprocurement.ng/wp-content/uploads/2020/07/UNN.jpg">
            <a:extLst>
              <a:ext uri="{FF2B5EF4-FFF2-40B4-BE49-F238E27FC236}">
                <a16:creationId xmlns:a16="http://schemas.microsoft.com/office/drawing/2014/main" id="{1CA9630A-51DA-4A9E-A028-551942BE2BD0}"/>
              </a:ext>
            </a:extLst>
          </p:cNvPr>
          <p:cNvPicPr/>
          <p:nvPr/>
        </p:nvPicPr>
        <p:blipFill>
          <a:blip r:embed="rId4"/>
          <a:srcRect/>
          <a:stretch>
            <a:fillRect/>
          </a:stretch>
        </p:blipFill>
        <p:spPr bwMode="auto">
          <a:xfrm>
            <a:off x="304799" y="4065563"/>
            <a:ext cx="1552135" cy="1871004"/>
          </a:xfrm>
          <a:prstGeom prst="rect">
            <a:avLst/>
          </a:prstGeom>
          <a:noFill/>
          <a:ln w="9525">
            <a:noFill/>
            <a:miter lim="800000"/>
            <a:headEnd/>
            <a:tailEnd/>
          </a:ln>
        </p:spPr>
      </p:pic>
    </p:spTree>
    <p:extLst>
      <p:ext uri="{BB962C8B-B14F-4D97-AF65-F5344CB8AC3E}">
        <p14:creationId xmlns:p14="http://schemas.microsoft.com/office/powerpoint/2010/main" val="20086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2535" y="609600"/>
            <a:ext cx="10550770" cy="4647426"/>
          </a:xfrm>
          <a:prstGeom prst="rect">
            <a:avLst/>
          </a:prstGeom>
          <a:noFill/>
        </p:spPr>
        <p:txBody>
          <a:bodyPr wrap="square" rtlCol="0">
            <a:spAutoFit/>
          </a:bodyPr>
          <a:lstStyle/>
          <a:p>
            <a:endParaRPr lang="fr-FR" sz="2400" b="1" dirty="0" err="1">
              <a:latin typeface="Palatino Linotype" panose="02040502050505030304" pitchFamily="18" charset="0"/>
            </a:endParaRPr>
          </a:p>
          <a:p>
            <a:r>
              <a:rPr lang="fr-FR" sz="2800" b="1" dirty="0">
                <a:solidFill>
                  <a:srgbClr val="7030A0"/>
                </a:solidFill>
                <a:latin typeface="Palatino Linotype" panose="02040502050505030304" pitchFamily="18" charset="0"/>
              </a:rPr>
              <a:t>Supplimentary Materials</a:t>
            </a:r>
          </a:p>
          <a:p>
            <a:endParaRPr lang="fr-FR" dirty="0">
              <a:latin typeface="Palatino Linotype" panose="02040502050505030304" pitchFamily="18" charset="0"/>
            </a:endParaRPr>
          </a:p>
          <a:p>
            <a:r>
              <a:rPr lang="fr-FR" dirty="0">
                <a:latin typeface="Palatino Linotype" panose="02040502050505030304" pitchFamily="18" charset="0"/>
              </a:rPr>
              <a:t>All Materials generated in this research work are embedded in the presentation</a:t>
            </a: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endParaRPr lang="fr-FR" dirty="0">
              <a:latin typeface="Palatino Linotype" panose="02040502050505030304" pitchFamily="18" charset="0"/>
            </a:endParaRPr>
          </a:p>
          <a:p>
            <a:r>
              <a:rPr lang="fr-FR" sz="2800" b="1" dirty="0">
                <a:solidFill>
                  <a:srgbClr val="7030A0"/>
                </a:solidFill>
                <a:latin typeface="Palatino Linotype" panose="02040502050505030304" pitchFamily="18" charset="0"/>
              </a:rPr>
              <a:t>Funding</a:t>
            </a:r>
          </a:p>
          <a:p>
            <a:endParaRPr lang="fr-FR" b="1" dirty="0">
              <a:latin typeface="Palatino Linotype" panose="02040502050505030304" pitchFamily="18" charset="0"/>
            </a:endParaRPr>
          </a:p>
          <a:p>
            <a:r>
              <a:rPr lang="fr-FR" dirty="0">
                <a:latin typeface="Palatino Linotype" panose="02040502050505030304" pitchFamily="18" charset="0"/>
              </a:rPr>
              <a:t> Not applicable</a:t>
            </a: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10</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spTree>
    <p:extLst>
      <p:ext uri="{BB962C8B-B14F-4D97-AF65-F5344CB8AC3E}">
        <p14:creationId xmlns:p14="http://schemas.microsoft.com/office/powerpoint/2010/main" val="200998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031" y="609600"/>
            <a:ext cx="11226018" cy="1569660"/>
          </a:xfrm>
          <a:prstGeom prst="rect">
            <a:avLst/>
          </a:prstGeom>
          <a:noFill/>
        </p:spPr>
        <p:txBody>
          <a:bodyPr wrap="square" rtlCol="0">
            <a:spAutoFit/>
          </a:bodyPr>
          <a:lstStyle/>
          <a:p>
            <a:r>
              <a:rPr lang="en-US" sz="2400" b="1" dirty="0">
                <a:solidFill>
                  <a:srgbClr val="7030A0"/>
                </a:solidFill>
                <a:latin typeface="Palatino Linotype" panose="02040502050505030304" pitchFamily="18" charset="0"/>
              </a:rPr>
              <a:t>Acknowledgments</a:t>
            </a:r>
          </a:p>
          <a:p>
            <a:endParaRPr lang="en-US" sz="2400" b="1" dirty="0">
              <a:latin typeface="Palatino Linotype" panose="02040502050505030304" pitchFamily="18" charset="0"/>
            </a:endParaRPr>
          </a:p>
          <a:p>
            <a:r>
              <a:rPr lang="en-US" sz="2400" dirty="0">
                <a:latin typeface="Palatino Linotype" panose="02040502050505030304" pitchFamily="18" charset="0"/>
              </a:rPr>
              <a:t>The authors wish to appreciate all the students, technical staff and lecturers that help in making this research work a success. </a:t>
            </a: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11</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6EDDC88E-74FE-4B4E-802D-50142AF302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spTree>
    <p:extLst>
      <p:ext uri="{BB962C8B-B14F-4D97-AF65-F5344CB8AC3E}">
        <p14:creationId xmlns:p14="http://schemas.microsoft.com/office/powerpoint/2010/main" val="359298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468923"/>
            <a:ext cx="815340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400" b="1" i="0"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endParaRPr>
          </a:p>
        </p:txBody>
      </p:sp>
      <p:sp>
        <p:nvSpPr>
          <p:cNvPr id="5" name="Slide Number Placeholder 5"/>
          <p:cNvSpPr>
            <a:spLocks noGrp="1"/>
          </p:cNvSpPr>
          <p:nvPr>
            <p:ph type="sldNum" sz="quarter" idx="12"/>
          </p:nvPr>
        </p:nvSpPr>
        <p:spPr>
          <a:xfrm>
            <a:off x="8458200" y="6356351"/>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AEAE96-855E-42B1-8DE9-9C9E68DE18C5}" type="slidenum">
              <a:rPr kumimoji="0" lang="fr-FR" sz="1200" b="0" i="0" u="none" strike="noStrike" kern="1200" cap="none" spc="0" normalizeH="0" baseline="0" noProof="0" smtClean="0">
                <a:ln>
                  <a:noFill/>
                </a:ln>
                <a:solidFill>
                  <a:prstClr val="black">
                    <a:tint val="75000"/>
                  </a:prstClr>
                </a:solidFill>
                <a:effectLst/>
                <a:uLnTx/>
                <a:uFillTx/>
                <a:latin typeface="Palatino Linotype" panose="020405020505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tint val="75000"/>
                </a:prstClr>
              </a:solidFill>
              <a:effectLst/>
              <a:uLnTx/>
              <a:uFillTx/>
              <a:latin typeface="Palatino Linotype" panose="02040502050505030304" pitchFamily="18" charset="0"/>
              <a:ea typeface="+mn-ea"/>
              <a:cs typeface="+mn-cs"/>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sp>
        <p:nvSpPr>
          <p:cNvPr id="7" name="TextBox 6">
            <a:extLst>
              <a:ext uri="{FF2B5EF4-FFF2-40B4-BE49-F238E27FC236}">
                <a16:creationId xmlns:a16="http://schemas.microsoft.com/office/drawing/2014/main" id="{3AC490E5-B241-470E-856D-42BF0DB2D579}"/>
              </a:ext>
            </a:extLst>
          </p:cNvPr>
          <p:cNvSpPr txBox="1"/>
          <p:nvPr/>
        </p:nvSpPr>
        <p:spPr>
          <a:xfrm>
            <a:off x="2363372" y="1299920"/>
            <a:ext cx="6784144" cy="3416320"/>
          </a:xfrm>
          <a:prstGeom prst="rect">
            <a:avLst/>
          </a:prstGeom>
          <a:noFill/>
        </p:spPr>
        <p:txBody>
          <a:bodyPr wrap="square">
            <a:spAutoFit/>
          </a:bodyPr>
          <a:lstStyle/>
          <a:p>
            <a:pPr algn="ctr">
              <a:buNone/>
            </a:pPr>
            <a:r>
              <a:rPr lang="en-US" altLang="en-US" sz="7200" i="1" dirty="0">
                <a:solidFill>
                  <a:srgbClr val="7030A0"/>
                </a:solidFill>
                <a:latin typeface="Algerian" pitchFamily="82" charset="0"/>
              </a:rPr>
              <a:t>THANK YOU </a:t>
            </a:r>
          </a:p>
          <a:p>
            <a:pPr algn="ctr">
              <a:buNone/>
            </a:pPr>
            <a:r>
              <a:rPr lang="en-US" altLang="en-US" sz="7200" i="1" dirty="0">
                <a:solidFill>
                  <a:srgbClr val="00B050"/>
                </a:solidFill>
                <a:latin typeface="Algerian" pitchFamily="82" charset="0"/>
              </a:rPr>
              <a:t>FOR</a:t>
            </a:r>
            <a:r>
              <a:rPr lang="en-US" altLang="en-US" sz="7200" i="1" dirty="0">
                <a:solidFill>
                  <a:srgbClr val="7030A0"/>
                </a:solidFill>
                <a:latin typeface="Algerian" pitchFamily="82" charset="0"/>
              </a:rPr>
              <a:t> </a:t>
            </a:r>
          </a:p>
          <a:p>
            <a:pPr algn="ctr">
              <a:buNone/>
            </a:pPr>
            <a:r>
              <a:rPr lang="en-US" altLang="en-US" sz="7200" i="1" dirty="0">
                <a:solidFill>
                  <a:schemeClr val="accent2">
                    <a:lumMod val="60000"/>
                    <a:lumOff val="40000"/>
                  </a:schemeClr>
                </a:solidFill>
                <a:latin typeface="Algerian" pitchFamily="82" charset="0"/>
              </a:rPr>
              <a:t>LISTENING</a:t>
            </a:r>
            <a:endParaRPr lang="en-US" sz="7200" dirty="0">
              <a:solidFill>
                <a:schemeClr val="accent2">
                  <a:lumMod val="60000"/>
                  <a:lumOff val="40000"/>
                </a:schemeClr>
              </a:solidFill>
            </a:endParaRPr>
          </a:p>
        </p:txBody>
      </p:sp>
    </p:spTree>
    <p:extLst>
      <p:ext uri="{BB962C8B-B14F-4D97-AF65-F5344CB8AC3E}">
        <p14:creationId xmlns:p14="http://schemas.microsoft.com/office/powerpoint/2010/main" val="77731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542" y="708075"/>
            <a:ext cx="11704320" cy="5693866"/>
          </a:xfrm>
          <a:prstGeom prst="rect">
            <a:avLst/>
          </a:prstGeom>
          <a:noFill/>
        </p:spPr>
        <p:txBody>
          <a:bodyPr wrap="square" rtlCol="0">
            <a:spAutoFit/>
          </a:bodyPr>
          <a:lstStyle/>
          <a:p>
            <a:r>
              <a:rPr lang="fr-FR" sz="2400" b="1" dirty="0">
                <a:solidFill>
                  <a:srgbClr val="7030A0"/>
                </a:solidFill>
                <a:latin typeface="Palatino Linotype" panose="02040502050505030304" pitchFamily="18" charset="0"/>
              </a:rPr>
              <a:t>Abstract</a:t>
            </a:r>
          </a:p>
          <a:p>
            <a:pPr algn="just"/>
            <a:r>
              <a:rPr lang="en-US" sz="2000" dirty="0"/>
              <a:t>Oxidative stress is implicated in the pathogenesis of many chronic diseases.  This study determined the effect of methanol and chloroform extracts of root bark of </a:t>
            </a:r>
            <a:r>
              <a:rPr lang="en-US" sz="2000" i="1" dirty="0"/>
              <a:t>Brenania brieyi</a:t>
            </a:r>
            <a:r>
              <a:rPr lang="en-US" sz="2000" dirty="0"/>
              <a:t> on inflammation-induced oxidative stress in rats. Cotton pellet-induced inflammatory model was used to induce oxidative stress. The rats were treated with varying concentrations of each extract, and indomethacin (standard drug) for 7 days. On day 8, their blood samples collected by cardiac puncture was used for determination of biochemical parameters of oxidative stress such as the extent of lipid peroxidation, superoxide dismutase, catalase, glutathione peroxidase activities along with reduced glutathione, vitamins C, and E levels using standard methods. The bioactive compounds responsible for bioactivity were determined with </a:t>
            </a:r>
            <a:r>
              <a:rPr lang="en-US" sz="2000" dirty="0">
                <a:effectLst/>
                <a:latin typeface="Times New Roman" panose="02020603050405020304" pitchFamily="18" charset="0"/>
                <a:ea typeface="Calibri" panose="020F0502020204030204" pitchFamily="34" charset="0"/>
              </a:rPr>
              <a:t>FTIR spectroscopic and g</a:t>
            </a:r>
            <a:r>
              <a:rPr lang="en-US" sz="2000" dirty="0"/>
              <a:t>as chromatography-mass spectrometry GC-MS) techniques. Results obtained showed a</a:t>
            </a:r>
            <a:r>
              <a:rPr lang="en-US" sz="2000" b="1" dirty="0"/>
              <a:t> </a:t>
            </a:r>
            <a:r>
              <a:rPr lang="en-US" sz="2000" dirty="0"/>
              <a:t>significant (p &lt; 0.05) decreases in malondialdehyde level, an increase in superoxide dismutase, and catalase activities, reduced glutathione level with a significant increase in vitamin C in groups 6 and 9  was observed in the extracts treated groups compared with the untreated group. A total of sixteen bioactive compounds with known antioxidant / anti-inflammatory activities were identified in the extracts with 9-Ocadecenoic acid being the most abundant. The result of this study suggests that </a:t>
            </a:r>
            <a:r>
              <a:rPr lang="en-US" sz="2000" i="1" dirty="0"/>
              <a:t>B. brieyi</a:t>
            </a:r>
            <a:r>
              <a:rPr lang="en-US" sz="2000" dirty="0"/>
              <a:t> has antioxidant activities, and hence could be used in the management, and treatment of oxidative stress-related diseases. </a:t>
            </a:r>
          </a:p>
          <a:p>
            <a:endParaRPr lang="en-US" sz="2000" dirty="0">
              <a:latin typeface="Palatino Linotype" panose="02040502050505030304" pitchFamily="18" charset="0"/>
            </a:endParaRPr>
          </a:p>
          <a:p>
            <a:r>
              <a:rPr lang="fr-FR" sz="2000" b="1" dirty="0">
                <a:latin typeface="Palatino Linotype" panose="02040502050505030304" pitchFamily="18" charset="0"/>
              </a:rPr>
              <a:t>Keywords: </a:t>
            </a:r>
            <a:r>
              <a:rPr lang="en-US" i="1" dirty="0"/>
              <a:t>Brenania brieyi ; </a:t>
            </a:r>
            <a:r>
              <a:rPr lang="en-US" dirty="0"/>
              <a:t>Oxidative stress; antioxidants activity; anti-inflammatory activity</a:t>
            </a:r>
            <a:r>
              <a:rPr lang="en-US" i="1" dirty="0"/>
              <a:t>.</a:t>
            </a:r>
            <a:endParaRPr lang="fr-FR" sz="20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2</a:t>
            </a:fld>
            <a:endParaRPr lang="fr-FR" dirty="0">
              <a:latin typeface="Palatino Linotype" panose="02040502050505030304" pitchFamily="18" charset="0"/>
            </a:endParaRPr>
          </a:p>
        </p:txBody>
      </p:sp>
      <p:pic>
        <p:nvPicPr>
          <p:cNvPr id="6" name="Picture 5">
            <a:extLst>
              <a:ext uri="{FF2B5EF4-FFF2-40B4-BE49-F238E27FC236}">
                <a16:creationId xmlns:a16="http://schemas.microsoft.com/office/drawing/2014/main" id="{7AC32811-30A3-4FFF-B743-59F17B8617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84786" y="5669280"/>
            <a:ext cx="2133601" cy="948105"/>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36525"/>
            <a:ext cx="8458200" cy="892552"/>
          </a:xfrm>
          <a:prstGeom prst="rect">
            <a:avLst/>
          </a:prstGeom>
          <a:noFill/>
        </p:spPr>
        <p:txBody>
          <a:bodyPr wrap="square" rtlCol="0">
            <a:spAutoFit/>
          </a:bodyPr>
          <a:lstStyle/>
          <a:p>
            <a:r>
              <a:rPr lang="fr-FR" sz="2800" b="1" dirty="0">
                <a:solidFill>
                  <a:srgbClr val="002060"/>
                </a:solidFill>
                <a:latin typeface="Palatino Linotype" panose="02040502050505030304" pitchFamily="18" charset="0"/>
              </a:rPr>
              <a:t>INTRODUCTION</a:t>
            </a: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sp>
        <p:nvSpPr>
          <p:cNvPr id="8" name="TextBox 7">
            <a:extLst>
              <a:ext uri="{FF2B5EF4-FFF2-40B4-BE49-F238E27FC236}">
                <a16:creationId xmlns:a16="http://schemas.microsoft.com/office/drawing/2014/main" id="{A3D62ABF-5484-492E-BA06-F1F294AF80CA}"/>
              </a:ext>
            </a:extLst>
          </p:cNvPr>
          <p:cNvSpPr txBox="1"/>
          <p:nvPr/>
        </p:nvSpPr>
        <p:spPr>
          <a:xfrm>
            <a:off x="365760" y="520505"/>
            <a:ext cx="11535508" cy="6093976"/>
          </a:xfrm>
          <a:prstGeom prst="rect">
            <a:avLst/>
          </a:prstGeom>
          <a:noFill/>
        </p:spPr>
        <p:txBody>
          <a:bodyPr wrap="square">
            <a:spAutoFit/>
          </a:bodyPr>
          <a:lstStyle/>
          <a:p>
            <a:r>
              <a:rPr lang="en-US" sz="2400" b="1" dirty="0">
                <a:solidFill>
                  <a:srgbClr val="00B050"/>
                </a:solidFill>
                <a:effectLst/>
                <a:latin typeface="Times New Roman" panose="02020603050405020304" pitchFamily="18" charset="0"/>
                <a:ea typeface="Calibri" panose="020F0502020204030204" pitchFamily="34" charset="0"/>
              </a:rPr>
              <a:t>Overview of inflammation</a:t>
            </a:r>
          </a:p>
          <a:p>
            <a:pPr algn="just"/>
            <a:endParaRPr lang="en-US" sz="2400" dirty="0">
              <a:effectLst/>
              <a:latin typeface="Times New Roman" panose="02020603050405020304" pitchFamily="18" charset="0"/>
              <a:ea typeface="Calibri" panose="020F0502020204030204" pitchFamily="34" charset="0"/>
            </a:endParaRPr>
          </a:p>
          <a:p>
            <a:pPr algn="just"/>
            <a:r>
              <a:rPr lang="en-US" sz="2400" dirty="0">
                <a:effectLst/>
                <a:latin typeface="Times New Roman" panose="02020603050405020304" pitchFamily="18" charset="0"/>
                <a:ea typeface="Calibri" panose="020F0502020204030204" pitchFamily="34" charset="0"/>
              </a:rPr>
              <a:t>Inflammation is a complex protective response of vascular tissues to invasion by harmful stimuli (Anosike </a:t>
            </a:r>
            <a:r>
              <a:rPr lang="en-US" sz="2400" i="1" dirty="0">
                <a:effectLst/>
                <a:latin typeface="Times New Roman" panose="02020603050405020304" pitchFamily="18" charset="0"/>
                <a:ea typeface="Calibri" panose="020F0502020204030204" pitchFamily="34" charset="0"/>
              </a:rPr>
              <a:t>et al.,</a:t>
            </a:r>
            <a:r>
              <a:rPr lang="en-US" sz="2400" dirty="0">
                <a:effectLst/>
                <a:latin typeface="Times New Roman" panose="02020603050405020304" pitchFamily="18" charset="0"/>
                <a:ea typeface="Calibri" panose="020F0502020204030204" pitchFamily="34" charset="0"/>
              </a:rPr>
              <a:t> 2012; Enechi and Nwodo, 2015). </a:t>
            </a:r>
          </a:p>
          <a:p>
            <a:pPr algn="just"/>
            <a:endParaRPr lang="en-US" sz="2400" dirty="0">
              <a:effectLst/>
              <a:latin typeface="Times New Roman" panose="02020603050405020304" pitchFamily="18" charset="0"/>
              <a:ea typeface="Calibri" panose="020F0502020204030204" pitchFamily="34" charset="0"/>
            </a:endParaRPr>
          </a:p>
          <a:p>
            <a:pPr algn="just"/>
            <a:r>
              <a:rPr lang="en-US" sz="2400" dirty="0">
                <a:effectLst/>
                <a:latin typeface="Times New Roman" panose="02020603050405020304" pitchFamily="18" charset="0"/>
                <a:ea typeface="JansonText-Roman"/>
              </a:rPr>
              <a:t>The primary functions of inflammation are to rapidly destroy or isolate the injurious agent, remove damaged tissue, and then restore tissue homeostasis </a:t>
            </a:r>
            <a:r>
              <a:rPr lang="en-US" sz="2400" dirty="0">
                <a:effectLst/>
                <a:latin typeface="Times New Roman" panose="02020603050405020304" pitchFamily="18" charset="0"/>
                <a:ea typeface="Calibri" panose="020F0502020204030204" pitchFamily="34" charset="0"/>
              </a:rPr>
              <a:t>(</a:t>
            </a:r>
            <a:r>
              <a:rPr lang="en-US" sz="2400" dirty="0">
                <a:solidFill>
                  <a:srgbClr val="000000"/>
                </a:solidFill>
                <a:effectLst/>
                <a:latin typeface="Times New Roman" panose="02020603050405020304" pitchFamily="18" charset="0"/>
                <a:ea typeface="Calibri" panose="020F0502020204030204" pitchFamily="34" charset="0"/>
              </a:rPr>
              <a:t>Markiewski and Lambris, 2007</a:t>
            </a:r>
            <a:r>
              <a:rPr lang="en-US" sz="2400" dirty="0">
                <a:effectLst/>
                <a:latin typeface="Times New Roman" panose="02020603050405020304" pitchFamily="18" charset="0"/>
                <a:ea typeface="Calibri" panose="020F0502020204030204" pitchFamily="34" charset="0"/>
              </a:rPr>
              <a:t>; Ashley </a:t>
            </a:r>
            <a:r>
              <a:rPr lang="en-US" sz="2400" i="1" dirty="0">
                <a:effectLst/>
                <a:latin typeface="Times New Roman" panose="02020603050405020304" pitchFamily="18" charset="0"/>
                <a:ea typeface="Calibri" panose="020F0502020204030204" pitchFamily="34" charset="0"/>
              </a:rPr>
              <a:t>et al.,</a:t>
            </a:r>
            <a:r>
              <a:rPr lang="en-US" sz="2400" dirty="0">
                <a:effectLst/>
                <a:latin typeface="Times New Roman" panose="02020603050405020304" pitchFamily="18" charset="0"/>
                <a:ea typeface="Calibri" panose="020F0502020204030204" pitchFamily="34" charset="0"/>
              </a:rPr>
              <a:t> 2012; Benly 2015). </a:t>
            </a:r>
          </a:p>
          <a:p>
            <a:pPr algn="just"/>
            <a:endParaRPr lang="en-US" sz="2400" dirty="0">
              <a:effectLst/>
              <a:latin typeface="Times New Roman" panose="02020603050405020304" pitchFamily="18" charset="0"/>
              <a:ea typeface="Calibri" panose="020F0502020204030204" pitchFamily="34" charset="0"/>
            </a:endParaRPr>
          </a:p>
          <a:p>
            <a:pPr algn="just"/>
            <a:r>
              <a:rPr lang="en-US" sz="2400" dirty="0">
                <a:solidFill>
                  <a:srgbClr val="000000"/>
                </a:solidFill>
                <a:effectLst/>
                <a:latin typeface="Times New Roman" panose="02020603050405020304" pitchFamily="18" charset="0"/>
                <a:ea typeface="Calibri" panose="020F0502020204030204" pitchFamily="34" charset="0"/>
              </a:rPr>
              <a:t>T</a:t>
            </a:r>
            <a:r>
              <a:rPr lang="en-US" sz="2400" dirty="0">
                <a:effectLst/>
                <a:latin typeface="Times New Roman" panose="02020603050405020304" pitchFamily="18" charset="0"/>
                <a:ea typeface="Calibri" panose="020F0502020204030204" pitchFamily="34" charset="0"/>
              </a:rPr>
              <a:t>here are generally five cardinal signs of inflammation namely: Redness, swelling, heat, pain, and loss of function. </a:t>
            </a:r>
          </a:p>
          <a:p>
            <a:pPr algn="just"/>
            <a:endParaRPr lang="en-US" sz="2400" dirty="0">
              <a:latin typeface="Times New Roman" panose="02020603050405020304" pitchFamily="18" charset="0"/>
              <a:ea typeface="Calibri" panose="020F0502020204030204" pitchFamily="34" charset="0"/>
            </a:endParaRPr>
          </a:p>
          <a:p>
            <a:pPr algn="just"/>
            <a:r>
              <a:rPr lang="en-US" sz="2400" dirty="0">
                <a:effectLst/>
                <a:latin typeface="Times New Roman" panose="02020603050405020304" pitchFamily="18" charset="0"/>
                <a:ea typeface="Calibri" panose="020F0502020204030204" pitchFamily="34" charset="0"/>
              </a:rPr>
              <a:t>The complex events, and mediators involved in the inflammatory reactions can induce, maintain or aggravate oxidative stress (Anosike </a:t>
            </a:r>
            <a:r>
              <a:rPr lang="en-US" sz="2400" i="1" dirty="0">
                <a:effectLst/>
                <a:latin typeface="Times New Roman" panose="02020603050405020304" pitchFamily="18" charset="0"/>
                <a:ea typeface="Calibri" panose="020F0502020204030204" pitchFamily="34" charset="0"/>
              </a:rPr>
              <a:t>et al</a:t>
            </a:r>
            <a:r>
              <a:rPr lang="en-US" sz="2400" dirty="0">
                <a:effectLst/>
                <a:latin typeface="Times New Roman" panose="02020603050405020304" pitchFamily="18" charset="0"/>
                <a:ea typeface="Calibri" panose="020F0502020204030204" pitchFamily="34" charset="0"/>
              </a:rPr>
              <a:t>., 2012) </a:t>
            </a:r>
          </a:p>
          <a:p>
            <a:pPr algn="just"/>
            <a:endParaRPr lang="en-US" dirty="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34515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1403" y="565945"/>
            <a:ext cx="815340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B050"/>
                </a:solidFill>
                <a:effectLst/>
                <a:uLnTx/>
                <a:uFillTx/>
                <a:latin typeface="Palatino Linotype" panose="02040502050505030304" pitchFamily="18" charset="0"/>
                <a:ea typeface="+mn-ea"/>
                <a:cs typeface="+mn-cs"/>
              </a:rPr>
              <a:t>Oxidative stress</a:t>
            </a:r>
          </a:p>
        </p:txBody>
      </p:sp>
      <p:sp>
        <p:nvSpPr>
          <p:cNvPr id="5" name="Slide Number Placeholder 5"/>
          <p:cNvSpPr>
            <a:spLocks noGrp="1"/>
          </p:cNvSpPr>
          <p:nvPr>
            <p:ph type="sldNum" sz="quarter" idx="12"/>
          </p:nvPr>
        </p:nvSpPr>
        <p:spPr>
          <a:xfrm>
            <a:off x="8458200" y="6356351"/>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AEAE96-855E-42B1-8DE9-9C9E68DE18C5}" type="slidenum">
              <a:rPr kumimoji="0" lang="fr-FR" sz="1200" b="0" i="0" u="none" strike="noStrike" kern="1200" cap="none" spc="0" normalizeH="0" baseline="0" noProof="0" smtClean="0">
                <a:ln>
                  <a:noFill/>
                </a:ln>
                <a:solidFill>
                  <a:prstClr val="black">
                    <a:tint val="75000"/>
                  </a:prstClr>
                </a:solidFill>
                <a:effectLst/>
                <a:uLnTx/>
                <a:uFillTx/>
                <a:latin typeface="Palatino Linotype" panose="020405020505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tint val="75000"/>
                </a:prstClr>
              </a:solidFill>
              <a:effectLst/>
              <a:uLnTx/>
              <a:uFillTx/>
              <a:latin typeface="Palatino Linotype" panose="02040502050505030304" pitchFamily="18" charset="0"/>
              <a:ea typeface="+mn-ea"/>
              <a:cs typeface="+mn-cs"/>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000935" y="5950865"/>
            <a:ext cx="1012874" cy="907134"/>
          </a:xfrm>
          <a:prstGeom prst="rect">
            <a:avLst/>
          </a:prstGeom>
        </p:spPr>
      </p:pic>
      <p:sp>
        <p:nvSpPr>
          <p:cNvPr id="7" name="TextBox 6">
            <a:extLst>
              <a:ext uri="{FF2B5EF4-FFF2-40B4-BE49-F238E27FC236}">
                <a16:creationId xmlns:a16="http://schemas.microsoft.com/office/drawing/2014/main" id="{FFC0DE4D-DB4C-4F89-9502-FE4D2F97E59E}"/>
              </a:ext>
            </a:extLst>
          </p:cNvPr>
          <p:cNvSpPr txBox="1"/>
          <p:nvPr/>
        </p:nvSpPr>
        <p:spPr>
          <a:xfrm>
            <a:off x="337625" y="1089165"/>
            <a:ext cx="11854374" cy="5693866"/>
          </a:xfrm>
          <a:prstGeom prst="rect">
            <a:avLst/>
          </a:prstGeom>
          <a:noFill/>
        </p:spPr>
        <p:txBody>
          <a:bodyPr wrap="square">
            <a:spAutoFit/>
          </a:bodyPr>
          <a:lstStyle/>
          <a:p>
            <a:pPr algn="just"/>
            <a:r>
              <a:rPr lang="en-US" sz="2800" dirty="0">
                <a:effectLst/>
                <a:latin typeface="Times New Roman" panose="02020603050405020304" pitchFamily="18" charset="0"/>
                <a:ea typeface="TimesNewRoman"/>
              </a:rPr>
              <a:t>Oxidative stress is defined as an imbalance between the production of reactive species, and antioxidant defense activity, and it</a:t>
            </a:r>
            <a:r>
              <a:rPr lang="en-US" sz="2800" dirty="0">
                <a:effectLst/>
                <a:latin typeface="Times New Roman" panose="02020603050405020304" pitchFamily="18" charset="0"/>
                <a:ea typeface="Calibri" panose="020F0502020204030204" pitchFamily="34" charset="0"/>
              </a:rPr>
              <a:t> plays a major part in the development of chronic, and degenerative ailments (Sen and Batra, 2013; White </a:t>
            </a:r>
            <a:r>
              <a:rPr lang="en-US" sz="2800" i="1" dirty="0">
                <a:effectLst/>
                <a:latin typeface="Times New Roman" panose="02020603050405020304" pitchFamily="18" charset="0"/>
                <a:ea typeface="Calibri" panose="020F0502020204030204" pitchFamily="34" charset="0"/>
              </a:rPr>
              <a:t>et al</a:t>
            </a:r>
            <a:r>
              <a:rPr lang="en-US" sz="2800" dirty="0">
                <a:effectLst/>
                <a:latin typeface="Times New Roman" panose="02020603050405020304" pitchFamily="18" charset="0"/>
                <a:ea typeface="Calibri" panose="020F0502020204030204" pitchFamily="34" charset="0"/>
              </a:rPr>
              <a:t>., 2014). </a:t>
            </a:r>
          </a:p>
          <a:p>
            <a:pPr algn="just"/>
            <a:endParaRPr lang="en-US" sz="2800" dirty="0">
              <a:latin typeface="Times New Roman" panose="02020603050405020304" pitchFamily="18" charset="0"/>
              <a:ea typeface="Calibri" panose="020F0502020204030204" pitchFamily="34" charset="0"/>
            </a:endParaRPr>
          </a:p>
          <a:p>
            <a:pPr algn="just"/>
            <a:r>
              <a:rPr lang="en-US" sz="2800" dirty="0">
                <a:effectLst/>
                <a:latin typeface="Times New Roman" panose="02020603050405020304" pitchFamily="18" charset="0"/>
                <a:ea typeface="Calibri" panose="020F0502020204030204" pitchFamily="34" charset="0"/>
              </a:rPr>
              <a:t>These diseases/ or disorders are consequences of oxidation of biomolecules mainly lipid, protein, amino acids, and deoxyribonucleic acids (DNA) (Bala and Halder, 2013; Ogugua </a:t>
            </a:r>
            <a:r>
              <a:rPr lang="en-US" sz="2800" i="1" dirty="0">
                <a:effectLst/>
                <a:latin typeface="Times New Roman" panose="02020603050405020304" pitchFamily="18" charset="0"/>
                <a:ea typeface="Calibri" panose="020F0502020204030204" pitchFamily="34" charset="0"/>
              </a:rPr>
              <a:t>et al</a:t>
            </a:r>
            <a:r>
              <a:rPr lang="en-US" sz="2800" dirty="0">
                <a:effectLst/>
                <a:latin typeface="Times New Roman" panose="02020603050405020304" pitchFamily="18" charset="0"/>
                <a:ea typeface="Calibri" panose="020F0502020204030204" pitchFamily="34" charset="0"/>
              </a:rPr>
              <a:t>., 2013). </a:t>
            </a:r>
          </a:p>
          <a:p>
            <a:pPr algn="just"/>
            <a:endParaRPr lang="en-US" sz="2800" dirty="0">
              <a:latin typeface="Times New Roman" panose="02020603050405020304" pitchFamily="18" charset="0"/>
              <a:ea typeface="Calibri" panose="020F0502020204030204" pitchFamily="34" charset="0"/>
            </a:endParaRPr>
          </a:p>
          <a:p>
            <a:pPr algn="just"/>
            <a:r>
              <a:rPr lang="en-US" sz="2800" dirty="0">
                <a:effectLst/>
                <a:latin typeface="Times New Roman" panose="02020603050405020304" pitchFamily="18" charset="0"/>
                <a:ea typeface="Calibri" panose="020F0502020204030204" pitchFamily="34" charset="0"/>
              </a:rPr>
              <a:t>The quest for the discovery of new anti-inflammatory, and antioxidant drugs was born out of the increasing side effects associated with the use of synthetic drugs. </a:t>
            </a:r>
          </a:p>
          <a:p>
            <a:pPr algn="just"/>
            <a:endParaRPr lang="en-US" sz="2800" dirty="0">
              <a:latin typeface="Times New Roman" panose="02020603050405020304" pitchFamily="18" charset="0"/>
            </a:endParaRPr>
          </a:p>
          <a:p>
            <a:endParaRPr lang="en-US" sz="2800" dirty="0"/>
          </a:p>
        </p:txBody>
      </p:sp>
    </p:spTree>
    <p:extLst>
      <p:ext uri="{BB962C8B-B14F-4D97-AF65-F5344CB8AC3E}">
        <p14:creationId xmlns:p14="http://schemas.microsoft.com/office/powerpoint/2010/main" val="164210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3883" y="365761"/>
            <a:ext cx="8233117" cy="646331"/>
          </a:xfrm>
          <a:prstGeom prst="rect">
            <a:avLst/>
          </a:prstGeom>
          <a:noFill/>
        </p:spPr>
        <p:txBody>
          <a:bodyPr wrap="square" rtlCol="0">
            <a:spAutoFit/>
          </a:bodyPr>
          <a:lstStyle/>
          <a:p>
            <a:r>
              <a:rPr lang="fr-FR" sz="3600" b="1" dirty="0">
                <a:solidFill>
                  <a:srgbClr val="7030A0"/>
                </a:solidFill>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graphicFrame>
        <p:nvGraphicFramePr>
          <p:cNvPr id="9" name="Chart 8">
            <a:extLst>
              <a:ext uri="{FF2B5EF4-FFF2-40B4-BE49-F238E27FC236}">
                <a16:creationId xmlns:a16="http://schemas.microsoft.com/office/drawing/2014/main" id="{3E3C4079-D887-49EA-A701-03133F28FF16}"/>
              </a:ext>
            </a:extLst>
          </p:cNvPr>
          <p:cNvGraphicFramePr/>
          <p:nvPr>
            <p:extLst>
              <p:ext uri="{D42A27DB-BD31-4B8C-83A1-F6EECF244321}">
                <p14:modId xmlns:p14="http://schemas.microsoft.com/office/powerpoint/2010/main" val="2928794000"/>
              </p:ext>
            </p:extLst>
          </p:nvPr>
        </p:nvGraphicFramePr>
        <p:xfrm>
          <a:off x="328246" y="1147466"/>
          <a:ext cx="10644554" cy="476096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857C268A-460A-4D54-9DC2-1A6F4D6154FB}"/>
              </a:ext>
            </a:extLst>
          </p:cNvPr>
          <p:cNvSpPr txBox="1"/>
          <p:nvPr/>
        </p:nvSpPr>
        <p:spPr>
          <a:xfrm>
            <a:off x="1078523" y="5908431"/>
            <a:ext cx="7698473" cy="1107996"/>
          </a:xfrm>
          <a:prstGeom prst="rect">
            <a:avLst/>
          </a:prstGeom>
          <a:noFill/>
        </p:spPr>
        <p:txBody>
          <a:bodyPr wrap="square" rtlCol="0">
            <a:spAutoFit/>
          </a:bodyPr>
          <a:lstStyle/>
          <a:p>
            <a:r>
              <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Figure 1: Malondialdehyde level</a:t>
            </a:r>
            <a:r>
              <a:rPr lang="en-US" sz="24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of rats implanted with cotton pellet</a:t>
            </a:r>
            <a:endParaRPr lang="en-US"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103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3046" y="136524"/>
            <a:ext cx="10840914" cy="1200329"/>
          </a:xfrm>
          <a:prstGeom prst="rect">
            <a:avLst/>
          </a:prstGeom>
          <a:noFill/>
        </p:spPr>
        <p:txBody>
          <a:bodyPr wrap="square" rtlCol="0">
            <a:spAutoFit/>
          </a:bodyPr>
          <a:lstStyle/>
          <a:p>
            <a:r>
              <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Table </a:t>
            </a:r>
            <a:r>
              <a:rPr lang="en-US" sz="24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1</a:t>
            </a:r>
            <a:r>
              <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Effects of the methanol and chloroform extracts of </a:t>
            </a:r>
            <a:r>
              <a:rPr lang="en-US" sz="2400" b="1"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 brieyi </a:t>
            </a:r>
            <a:r>
              <a:rPr lang="en-US"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on serum antioxidant enzymes activities of rats implanted with cotton pellet</a:t>
            </a:r>
            <a:endParaRPr lang="en-US"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113378" y="6172199"/>
            <a:ext cx="1586204" cy="711690"/>
          </a:xfrm>
          <a:prstGeom prst="rect">
            <a:avLst/>
          </a:prstGeom>
        </p:spPr>
      </p:pic>
      <p:graphicFrame>
        <p:nvGraphicFramePr>
          <p:cNvPr id="2" name="Table 1">
            <a:extLst>
              <a:ext uri="{FF2B5EF4-FFF2-40B4-BE49-F238E27FC236}">
                <a16:creationId xmlns:a16="http://schemas.microsoft.com/office/drawing/2014/main" id="{88EA6981-0C9E-4CE6-82D2-BFC8A7BD8942}"/>
              </a:ext>
            </a:extLst>
          </p:cNvPr>
          <p:cNvGraphicFramePr>
            <a:graphicFrameLocks noGrp="1"/>
          </p:cNvGraphicFramePr>
          <p:nvPr>
            <p:extLst>
              <p:ext uri="{D42A27DB-BD31-4B8C-83A1-F6EECF244321}">
                <p14:modId xmlns:p14="http://schemas.microsoft.com/office/powerpoint/2010/main" val="2369143379"/>
              </p:ext>
            </p:extLst>
          </p:nvPr>
        </p:nvGraphicFramePr>
        <p:xfrm>
          <a:off x="633046" y="1026942"/>
          <a:ext cx="10840915" cy="4484896"/>
        </p:xfrm>
        <a:graphic>
          <a:graphicData uri="http://schemas.openxmlformats.org/drawingml/2006/table">
            <a:tbl>
              <a:tblPr firstRow="1" firstCol="1" bandRow="1" bandCol="1">
                <a:tableStyleId>{2D5ABB26-0587-4C30-8999-92F81FD0307C}</a:tableStyleId>
              </a:tblPr>
              <a:tblGrid>
                <a:gridCol w="928468">
                  <a:extLst>
                    <a:ext uri="{9D8B030D-6E8A-4147-A177-3AD203B41FA5}">
                      <a16:colId xmlns:a16="http://schemas.microsoft.com/office/drawing/2014/main" val="1875019975"/>
                    </a:ext>
                  </a:extLst>
                </a:gridCol>
                <a:gridCol w="3334043">
                  <a:extLst>
                    <a:ext uri="{9D8B030D-6E8A-4147-A177-3AD203B41FA5}">
                      <a16:colId xmlns:a16="http://schemas.microsoft.com/office/drawing/2014/main" val="2253086218"/>
                    </a:ext>
                  </a:extLst>
                </a:gridCol>
                <a:gridCol w="1041009">
                  <a:extLst>
                    <a:ext uri="{9D8B030D-6E8A-4147-A177-3AD203B41FA5}">
                      <a16:colId xmlns:a16="http://schemas.microsoft.com/office/drawing/2014/main" val="1147615267"/>
                    </a:ext>
                  </a:extLst>
                </a:gridCol>
                <a:gridCol w="1955409">
                  <a:extLst>
                    <a:ext uri="{9D8B030D-6E8A-4147-A177-3AD203B41FA5}">
                      <a16:colId xmlns:a16="http://schemas.microsoft.com/office/drawing/2014/main" val="2473389316"/>
                    </a:ext>
                  </a:extLst>
                </a:gridCol>
                <a:gridCol w="1519311">
                  <a:extLst>
                    <a:ext uri="{9D8B030D-6E8A-4147-A177-3AD203B41FA5}">
                      <a16:colId xmlns:a16="http://schemas.microsoft.com/office/drawing/2014/main" val="932058482"/>
                    </a:ext>
                  </a:extLst>
                </a:gridCol>
                <a:gridCol w="2062675">
                  <a:extLst>
                    <a:ext uri="{9D8B030D-6E8A-4147-A177-3AD203B41FA5}">
                      <a16:colId xmlns:a16="http://schemas.microsoft.com/office/drawing/2014/main" val="3622481085"/>
                    </a:ext>
                  </a:extLst>
                </a:gridCol>
              </a:tblGrid>
              <a:tr h="738367">
                <a:tc>
                  <a:txBody>
                    <a:bodyPr/>
                    <a:lstStyle/>
                    <a:p>
                      <a:pPr marL="0" marR="0" algn="just">
                        <a:lnSpc>
                          <a:spcPct val="115000"/>
                        </a:lnSpc>
                        <a:spcBef>
                          <a:spcPts val="0"/>
                        </a:spcBef>
                        <a:spcAft>
                          <a:spcPts val="0"/>
                        </a:spcAft>
                        <a:tabLst>
                          <a:tab pos="5829300" algn="l"/>
                        </a:tabLst>
                      </a:pPr>
                      <a:r>
                        <a:rPr lang="en-US" sz="2000" b="1" dirty="0">
                          <a:effectLst/>
                        </a:rPr>
                        <a:t>Groups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b="1" dirty="0">
                          <a:effectLst/>
                        </a:rPr>
                        <a:t>Treatment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b="1" dirty="0">
                          <a:effectLst/>
                        </a:rPr>
                        <a:t>Doses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a:effectLst/>
                        </a:rPr>
                        <a:t>Superoxide dismutase  (u/l)</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a:effectLst/>
                        </a:rPr>
                        <a:t>Catalase </a:t>
                      </a:r>
                    </a:p>
                    <a:p>
                      <a:pPr marL="0" marR="0" algn="just">
                        <a:lnSpc>
                          <a:spcPct val="115000"/>
                        </a:lnSpc>
                        <a:spcBef>
                          <a:spcPts val="0"/>
                        </a:spcBef>
                        <a:spcAft>
                          <a:spcPts val="0"/>
                        </a:spcAft>
                        <a:tabLst>
                          <a:tab pos="5829300" algn="l"/>
                        </a:tabLst>
                      </a:pPr>
                      <a:r>
                        <a:rPr lang="en-US" sz="2000" b="1">
                          <a:effectLst/>
                        </a:rPr>
                        <a:t>(u/l)</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dirty="0">
                          <a:effectLst/>
                        </a:rPr>
                        <a:t>Glutathione peroxidase (u/l)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878204"/>
                  </a:ext>
                </a:extLst>
              </a:tr>
              <a:tr h="409762">
                <a:tc>
                  <a:txBody>
                    <a:bodyPr/>
                    <a:lstStyle/>
                    <a:p>
                      <a:pPr marL="0" marR="0" algn="just">
                        <a:lnSpc>
                          <a:spcPct val="115000"/>
                        </a:lnSpc>
                        <a:spcBef>
                          <a:spcPts val="0"/>
                        </a:spcBef>
                        <a:spcAft>
                          <a:spcPts val="0"/>
                        </a:spcAft>
                        <a:tabLst>
                          <a:tab pos="5829300" algn="l"/>
                        </a:tabLst>
                      </a:pPr>
                      <a:r>
                        <a:rPr lang="en-US"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07000"/>
                        </a:lnSpc>
                        <a:spcBef>
                          <a:spcPts val="0"/>
                        </a:spcBef>
                        <a:spcAft>
                          <a:spcPts val="0"/>
                        </a:spcAft>
                        <a:tabLst>
                          <a:tab pos="5829300" algn="l"/>
                        </a:tabLst>
                      </a:pPr>
                      <a:r>
                        <a:rPr lang="en-US" sz="2000">
                          <a:effectLst/>
                        </a:rPr>
                        <a:t>Normal rats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07000"/>
                        </a:lnSpc>
                        <a:spcBef>
                          <a:spcPts val="0"/>
                        </a:spcBef>
                        <a:spcAft>
                          <a:spcPts val="0"/>
                        </a:spcAft>
                        <a:tabLst>
                          <a:tab pos="5829300" algn="l"/>
                        </a:tabLst>
                      </a:pPr>
                      <a:r>
                        <a:rPr lang="en-U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11.46  ± 0.05</a:t>
                      </a:r>
                      <a:r>
                        <a:rPr lang="en-US" sz="2000" baseline="30000">
                          <a:effectLst/>
                        </a:rPr>
                        <a: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3.64 ± 0.16</a:t>
                      </a:r>
                      <a:r>
                        <a:rPr lang="en-US" sz="2000" baseline="30000">
                          <a:effectLst/>
                        </a:rPr>
                        <a:t>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0.50 ± 0.07</a:t>
                      </a:r>
                      <a:r>
                        <a:rPr lang="en-US" sz="2000" baseline="30000">
                          <a:effectLst/>
                        </a:rPr>
                        <a: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66748727"/>
                  </a:ext>
                </a:extLst>
              </a:tr>
              <a:tr h="468433">
                <a:tc>
                  <a:txBody>
                    <a:bodyPr/>
                    <a:lstStyle/>
                    <a:p>
                      <a:pPr marL="0" marR="0" algn="just">
                        <a:lnSpc>
                          <a:spcPct val="115000"/>
                        </a:lnSpc>
                        <a:spcBef>
                          <a:spcPts val="0"/>
                        </a:spcBef>
                        <a:spcAft>
                          <a:spcPts val="0"/>
                        </a:spcAft>
                        <a:tabLst>
                          <a:tab pos="5829300" algn="l"/>
                        </a:tabLs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US" sz="2000" dirty="0">
                          <a:effectLst/>
                        </a:rPr>
                        <a:t>Control  (N. S, ml/kg b. 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US" sz="2000" dirty="0">
                          <a:effectLst/>
                        </a:rPr>
                        <a:t>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11.34 ± 0.06</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1.36 ± 0.15</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0.36 ± 0.05</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2531510"/>
                  </a:ext>
                </a:extLst>
              </a:tr>
              <a:tr h="409762">
                <a:tc>
                  <a:txBody>
                    <a:bodyPr/>
                    <a:lstStyle/>
                    <a:p>
                      <a:pPr marL="0" marR="0" algn="just">
                        <a:lnSpc>
                          <a:spcPct val="115000"/>
                        </a:lnSpc>
                        <a:spcBef>
                          <a:spcPts val="0"/>
                        </a:spcBef>
                        <a:spcAft>
                          <a:spcPts val="0"/>
                        </a:spcAft>
                        <a:tabLst>
                          <a:tab pos="5829300" algn="l"/>
                        </a:tabLst>
                      </a:pPr>
                      <a:r>
                        <a:rPr lang="en-US" sz="2000">
                          <a:effectLst/>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GB" sz="2000" dirty="0">
                          <a:effectLst/>
                        </a:rPr>
                        <a:t>Indomethacin (mg/kg b. 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GB"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11.40 ± 0.03</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1.80 ± 0.24</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1.80 ± 0.24</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6909557"/>
                  </a:ext>
                </a:extLst>
              </a:tr>
              <a:tr h="409762">
                <a:tc>
                  <a:txBody>
                    <a:bodyPr/>
                    <a:lstStyle/>
                    <a:p>
                      <a:pPr marL="0" marR="0" algn="just">
                        <a:lnSpc>
                          <a:spcPct val="115000"/>
                        </a:lnSpc>
                        <a:spcBef>
                          <a:spcPts val="0"/>
                        </a:spcBef>
                        <a:spcAft>
                          <a:spcPts val="0"/>
                        </a:spcAft>
                        <a:tabLst>
                          <a:tab pos="5829300" algn="l"/>
                        </a:tabLs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Methanol Ext. </a:t>
                      </a:r>
                      <a:r>
                        <a:rPr lang="en-GB" sz="2000" dirty="0">
                          <a:effectLst/>
                        </a:rPr>
                        <a:t>(mg/kg b. 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50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11.39 ± 0.04</a:t>
                      </a:r>
                      <a:r>
                        <a:rPr lang="en-US" sz="2000" baseline="300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2.12 ± 0.06</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0.38 ± 0.03</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824296"/>
                  </a:ext>
                </a:extLst>
              </a:tr>
              <a:tr h="409762">
                <a:tc>
                  <a:txBody>
                    <a:bodyPr/>
                    <a:lstStyle/>
                    <a:p>
                      <a:pPr marL="0" marR="0" algn="just">
                        <a:lnSpc>
                          <a:spcPct val="115000"/>
                        </a:lnSpc>
                        <a:spcBef>
                          <a:spcPts val="0"/>
                        </a:spcBef>
                        <a:spcAft>
                          <a:spcPts val="0"/>
                        </a:spcAft>
                        <a:tabLst>
                          <a:tab pos="5829300" algn="l"/>
                        </a:tabLs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11.42 ± 0.03</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2.18 ± 0.27</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0.40 ± 0.07</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5836776"/>
                  </a:ext>
                </a:extLst>
              </a:tr>
              <a:tr h="409762">
                <a:tc>
                  <a:txBody>
                    <a:bodyPr/>
                    <a:lstStyle/>
                    <a:p>
                      <a:pPr marL="0" marR="0" algn="just">
                        <a:lnSpc>
                          <a:spcPct val="115000"/>
                        </a:lnSpc>
                        <a:spcBef>
                          <a:spcPts val="0"/>
                        </a:spcBef>
                        <a:spcAft>
                          <a:spcPts val="0"/>
                        </a:spcAft>
                        <a:tabLst>
                          <a:tab pos="5829300" algn="l"/>
                        </a:tabLs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200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11.42 ± 0.02</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3.30 ± 0.06</a:t>
                      </a:r>
                      <a:r>
                        <a:rPr lang="en-US" sz="2000" baseline="30000">
                          <a:effectLst/>
                        </a:rPr>
                        <a:t>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0.44 ± 0.05</a:t>
                      </a:r>
                      <a:r>
                        <a:rPr lang="en-US" sz="2000" baseline="30000">
                          <a:effectLst/>
                        </a:rPr>
                        <a:t>abc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3041455"/>
                  </a:ext>
                </a:extLst>
              </a:tr>
              <a:tr h="409762">
                <a:tc>
                  <a:txBody>
                    <a:bodyPr/>
                    <a:lstStyle/>
                    <a:p>
                      <a:pPr marL="0" marR="0" algn="just">
                        <a:lnSpc>
                          <a:spcPct val="115000"/>
                        </a:lnSpc>
                        <a:spcBef>
                          <a:spcPts val="0"/>
                        </a:spcBef>
                        <a:spcAft>
                          <a:spcPts val="0"/>
                        </a:spcAft>
                        <a:tabLst>
                          <a:tab pos="5829300" algn="l"/>
                        </a:tabLs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Chloroform Ext. </a:t>
                      </a:r>
                      <a:r>
                        <a:rPr lang="en-GB" sz="2000" dirty="0">
                          <a:effectLst/>
                        </a:rPr>
                        <a:t>(mg/kg b. 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50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11.41 ± 0.21</a:t>
                      </a:r>
                      <a:r>
                        <a:rPr lang="en-US" sz="2000" baseline="300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2.16 ± 0.17</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0.36 ± 0.05</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1301947"/>
                  </a:ext>
                </a:extLst>
              </a:tr>
              <a:tr h="409762">
                <a:tc>
                  <a:txBody>
                    <a:bodyPr/>
                    <a:lstStyle/>
                    <a:p>
                      <a:pPr marL="0" marR="0" algn="just">
                        <a:lnSpc>
                          <a:spcPct val="115000"/>
                        </a:lnSpc>
                        <a:spcBef>
                          <a:spcPts val="0"/>
                        </a:spcBef>
                        <a:spcAft>
                          <a:spcPts val="0"/>
                        </a:spcAft>
                        <a:tabLst>
                          <a:tab pos="5829300" algn="l"/>
                        </a:tabLs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11.42 ± 0.03</a:t>
                      </a:r>
                      <a:r>
                        <a:rPr lang="en-US" sz="2000" baseline="30000">
                          <a:effectLst/>
                        </a:rPr>
                        <a:t>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2.58 ± 0.20</a:t>
                      </a:r>
                      <a:r>
                        <a:rPr lang="en-US" sz="2000" baseline="30000">
                          <a:effectLst/>
                        </a:rPr>
                        <a: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0.38 ± 0.04</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0749077"/>
                  </a:ext>
                </a:extLst>
              </a:tr>
              <a:tr h="409762">
                <a:tc>
                  <a:txBody>
                    <a:bodyPr/>
                    <a:lstStyle/>
                    <a:p>
                      <a:pPr marL="0" marR="0" algn="just">
                        <a:lnSpc>
                          <a:spcPct val="115000"/>
                        </a:lnSpc>
                        <a:spcBef>
                          <a:spcPts val="0"/>
                        </a:spcBef>
                        <a:spcAft>
                          <a:spcPts val="0"/>
                        </a:spcAft>
                        <a:tabLst>
                          <a:tab pos="5829300" algn="l"/>
                        </a:tabLs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dirty="0">
                          <a:effectLst/>
                        </a:rPr>
                        <a:t>200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11.43 ± 0.02</a:t>
                      </a:r>
                      <a:r>
                        <a:rPr lang="en-US" sz="2000" baseline="30000" dirty="0">
                          <a:effectLst/>
                        </a:rPr>
                        <a:t>bc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2.68 ± 0.30</a:t>
                      </a:r>
                      <a:r>
                        <a:rPr lang="en-US" sz="2000" baseline="30000" dirty="0">
                          <a:effectLst/>
                        </a:rPr>
                        <a: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0.44 ± 0.06</a:t>
                      </a:r>
                      <a:r>
                        <a:rPr lang="en-US" sz="2000" baseline="30000" dirty="0">
                          <a:effectLst/>
                        </a:rPr>
                        <a:t>abc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343569"/>
                  </a:ext>
                </a:extLst>
              </a:tr>
            </a:tbl>
          </a:graphicData>
        </a:graphic>
      </p:graphicFrame>
      <p:sp>
        <p:nvSpPr>
          <p:cNvPr id="9" name="TextBox 8">
            <a:extLst>
              <a:ext uri="{FF2B5EF4-FFF2-40B4-BE49-F238E27FC236}">
                <a16:creationId xmlns:a16="http://schemas.microsoft.com/office/drawing/2014/main" id="{3E134C71-7A57-4BD0-9F0A-1CAA66E32A29}"/>
              </a:ext>
            </a:extLst>
          </p:cNvPr>
          <p:cNvSpPr txBox="1"/>
          <p:nvPr/>
        </p:nvSpPr>
        <p:spPr>
          <a:xfrm>
            <a:off x="718039" y="6172199"/>
            <a:ext cx="10755921" cy="1200329"/>
          </a:xfrm>
          <a:prstGeom prst="rect">
            <a:avLst/>
          </a:prstGeom>
          <a:noFill/>
        </p:spPr>
        <p:txBody>
          <a:bodyPr wrap="square" rtlCol="0">
            <a:spAutoFit/>
          </a:bodyPr>
          <a:lstStyle/>
          <a:p>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Values are expressed as mean ± SD (n = 5).  Mean values with different letters of the alphabet down the column differed significantly (p &lt; 0.05) while mean values with same letters of the alphabet down the column are not-significantly different (p &gt; 0.05).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71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9827" y="323557"/>
            <a:ext cx="10288173" cy="1200329"/>
          </a:xfrm>
          <a:prstGeom prst="rect">
            <a:avLst/>
          </a:prstGeom>
          <a:noFill/>
        </p:spPr>
        <p:txBody>
          <a:bodyPr wrap="square" rtlCol="0">
            <a:spAutoFit/>
          </a:bodyPr>
          <a:lstStyle/>
          <a:p>
            <a:r>
              <a:rPr lang="en-US" sz="2400" b="1" dirty="0">
                <a:solidFill>
                  <a:srgbClr val="00B050"/>
                </a:solidFill>
                <a:effectLst/>
                <a:latin typeface="Times New Roman" panose="02020603050405020304" pitchFamily="18" charset="0"/>
                <a:ea typeface="Calibri" panose="020F0502020204030204" pitchFamily="34" charset="0"/>
              </a:rPr>
              <a:t>Table 2 : Effects of the methanol and chloroform extracts of root bark of </a:t>
            </a:r>
            <a:r>
              <a:rPr lang="en-US" sz="2400" b="1" i="1" dirty="0">
                <a:solidFill>
                  <a:srgbClr val="00B050"/>
                </a:solidFill>
                <a:effectLst/>
                <a:latin typeface="Times New Roman" panose="02020603050405020304" pitchFamily="18" charset="0"/>
                <a:ea typeface="Calibri" panose="020F0502020204030204" pitchFamily="34" charset="0"/>
              </a:rPr>
              <a:t>B. brieyi</a:t>
            </a:r>
            <a:r>
              <a:rPr lang="en-US" sz="2400" b="1" dirty="0">
                <a:solidFill>
                  <a:srgbClr val="00B050"/>
                </a:solidFill>
                <a:effectLst/>
                <a:latin typeface="Times New Roman" panose="02020603050405020304" pitchFamily="18" charset="0"/>
                <a:ea typeface="Calibri" panose="020F0502020204030204" pitchFamily="34" charset="0"/>
              </a:rPr>
              <a:t> on serum non–enzymatic antioxidant concentrations of rats implanted with cotton pellet </a:t>
            </a:r>
            <a:endParaRPr lang="fr-FR" sz="2400" b="1" dirty="0" err="1">
              <a:solidFill>
                <a:srgbClr val="00B050"/>
              </a:solidFill>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058400" y="5271796"/>
            <a:ext cx="2133600" cy="1586204"/>
          </a:xfrm>
          <a:prstGeom prst="rect">
            <a:avLst/>
          </a:prstGeom>
        </p:spPr>
      </p:pic>
      <p:graphicFrame>
        <p:nvGraphicFramePr>
          <p:cNvPr id="2" name="Table 1">
            <a:extLst>
              <a:ext uri="{FF2B5EF4-FFF2-40B4-BE49-F238E27FC236}">
                <a16:creationId xmlns:a16="http://schemas.microsoft.com/office/drawing/2014/main" id="{15E2B65B-47B9-487A-B892-4769DFBFF3F4}"/>
              </a:ext>
            </a:extLst>
          </p:cNvPr>
          <p:cNvGraphicFramePr>
            <a:graphicFrameLocks noGrp="1"/>
          </p:cNvGraphicFramePr>
          <p:nvPr>
            <p:extLst>
              <p:ext uri="{D42A27DB-BD31-4B8C-83A1-F6EECF244321}">
                <p14:modId xmlns:p14="http://schemas.microsoft.com/office/powerpoint/2010/main" val="2424853186"/>
              </p:ext>
            </p:extLst>
          </p:nvPr>
        </p:nvGraphicFramePr>
        <p:xfrm>
          <a:off x="379827" y="1420213"/>
          <a:ext cx="10536702" cy="3649980"/>
        </p:xfrm>
        <a:graphic>
          <a:graphicData uri="http://schemas.openxmlformats.org/drawingml/2006/table">
            <a:tbl>
              <a:tblPr firstRow="1" firstCol="1" bandRow="1" bandCol="1">
                <a:tableStyleId>{2D5ABB26-0587-4C30-8999-92F81FD0307C}</a:tableStyleId>
              </a:tblPr>
              <a:tblGrid>
                <a:gridCol w="928468">
                  <a:extLst>
                    <a:ext uri="{9D8B030D-6E8A-4147-A177-3AD203B41FA5}">
                      <a16:colId xmlns:a16="http://schemas.microsoft.com/office/drawing/2014/main" val="1613830061"/>
                    </a:ext>
                  </a:extLst>
                </a:gridCol>
                <a:gridCol w="3376247">
                  <a:extLst>
                    <a:ext uri="{9D8B030D-6E8A-4147-A177-3AD203B41FA5}">
                      <a16:colId xmlns:a16="http://schemas.microsoft.com/office/drawing/2014/main" val="778349108"/>
                    </a:ext>
                  </a:extLst>
                </a:gridCol>
                <a:gridCol w="956603">
                  <a:extLst>
                    <a:ext uri="{9D8B030D-6E8A-4147-A177-3AD203B41FA5}">
                      <a16:colId xmlns:a16="http://schemas.microsoft.com/office/drawing/2014/main" val="3557409950"/>
                    </a:ext>
                  </a:extLst>
                </a:gridCol>
                <a:gridCol w="1814732">
                  <a:extLst>
                    <a:ext uri="{9D8B030D-6E8A-4147-A177-3AD203B41FA5}">
                      <a16:colId xmlns:a16="http://schemas.microsoft.com/office/drawing/2014/main" val="2005496621"/>
                    </a:ext>
                  </a:extLst>
                </a:gridCol>
                <a:gridCol w="1505242">
                  <a:extLst>
                    <a:ext uri="{9D8B030D-6E8A-4147-A177-3AD203B41FA5}">
                      <a16:colId xmlns:a16="http://schemas.microsoft.com/office/drawing/2014/main" val="710576422"/>
                    </a:ext>
                  </a:extLst>
                </a:gridCol>
                <a:gridCol w="1955410">
                  <a:extLst>
                    <a:ext uri="{9D8B030D-6E8A-4147-A177-3AD203B41FA5}">
                      <a16:colId xmlns:a16="http://schemas.microsoft.com/office/drawing/2014/main" val="1819765245"/>
                    </a:ext>
                  </a:extLst>
                </a:gridCol>
              </a:tblGrid>
              <a:tr h="615474">
                <a:tc>
                  <a:txBody>
                    <a:bodyPr/>
                    <a:lstStyle/>
                    <a:p>
                      <a:pPr marL="0" marR="0" algn="just">
                        <a:lnSpc>
                          <a:spcPct val="115000"/>
                        </a:lnSpc>
                        <a:spcBef>
                          <a:spcPts val="0"/>
                        </a:spcBef>
                        <a:spcAft>
                          <a:spcPts val="0"/>
                        </a:spcAft>
                        <a:tabLst>
                          <a:tab pos="5829300" algn="l"/>
                        </a:tabLst>
                      </a:pPr>
                      <a:r>
                        <a:rPr lang="en-US" sz="2000" b="1" dirty="0">
                          <a:effectLst/>
                        </a:rPr>
                        <a:t>Groups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b="1" dirty="0">
                          <a:effectLst/>
                        </a:rPr>
                        <a:t>Treatment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b="1" dirty="0">
                          <a:effectLst/>
                        </a:rPr>
                        <a:t>Doses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dirty="0">
                          <a:effectLst/>
                        </a:rPr>
                        <a:t>Glutathione</a:t>
                      </a:r>
                    </a:p>
                    <a:p>
                      <a:pPr marL="0" marR="0" algn="just">
                        <a:lnSpc>
                          <a:spcPct val="115000"/>
                        </a:lnSpc>
                        <a:spcBef>
                          <a:spcPts val="0"/>
                        </a:spcBef>
                        <a:spcAft>
                          <a:spcPts val="0"/>
                        </a:spcAft>
                        <a:tabLst>
                          <a:tab pos="5829300" algn="l"/>
                        </a:tabLst>
                      </a:pPr>
                      <a:r>
                        <a:rPr lang="en-US" sz="2000" b="1" dirty="0">
                          <a:effectLst/>
                        </a:rPr>
                        <a:t> (mg/dl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dirty="0">
                          <a:effectLst/>
                        </a:rPr>
                        <a:t>Vitamin C</a:t>
                      </a:r>
                    </a:p>
                    <a:p>
                      <a:pPr marL="0" marR="0" algn="just">
                        <a:lnSpc>
                          <a:spcPct val="115000"/>
                        </a:lnSpc>
                        <a:spcBef>
                          <a:spcPts val="0"/>
                        </a:spcBef>
                        <a:spcAft>
                          <a:spcPts val="0"/>
                        </a:spcAft>
                        <a:tabLst>
                          <a:tab pos="5829300" algn="l"/>
                        </a:tabLst>
                      </a:pPr>
                      <a:r>
                        <a:rPr lang="en-US" sz="2000" b="1" dirty="0">
                          <a:effectLst/>
                        </a:rPr>
                        <a:t>(mg/dl)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b="1" dirty="0">
                          <a:effectLst/>
                        </a:rPr>
                        <a:t> Vitamin E </a:t>
                      </a:r>
                    </a:p>
                    <a:p>
                      <a:pPr marL="0" marR="0" algn="just">
                        <a:lnSpc>
                          <a:spcPct val="115000"/>
                        </a:lnSpc>
                        <a:spcBef>
                          <a:spcPts val="0"/>
                        </a:spcBef>
                        <a:spcAft>
                          <a:spcPts val="0"/>
                        </a:spcAft>
                        <a:tabLst>
                          <a:tab pos="5829300" algn="l"/>
                        </a:tabLst>
                      </a:pPr>
                      <a:r>
                        <a:rPr lang="en-US" sz="2000" b="1" dirty="0">
                          <a:effectLst/>
                        </a:rPr>
                        <a:t>(mg/dl)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807893"/>
                  </a:ext>
                </a:extLst>
              </a:tr>
              <a:tr h="300419">
                <a:tc>
                  <a:txBody>
                    <a:bodyPr/>
                    <a:lstStyle/>
                    <a:p>
                      <a:pPr marL="0" marR="0" algn="just">
                        <a:lnSpc>
                          <a:spcPct val="115000"/>
                        </a:lnSpc>
                        <a:spcBef>
                          <a:spcPts val="0"/>
                        </a:spcBef>
                        <a:spcAft>
                          <a:spcPts val="0"/>
                        </a:spcAft>
                        <a:tabLst>
                          <a:tab pos="5829300" algn="l"/>
                        </a:tabLst>
                      </a:pPr>
                      <a:r>
                        <a:rPr lang="en-US"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07000"/>
                        </a:lnSpc>
                        <a:spcBef>
                          <a:spcPts val="0"/>
                        </a:spcBef>
                        <a:spcAft>
                          <a:spcPts val="0"/>
                        </a:spcAft>
                        <a:tabLst>
                          <a:tab pos="5829300" algn="l"/>
                        </a:tabLst>
                      </a:pPr>
                      <a:r>
                        <a:rPr lang="en-US" sz="2000" dirty="0">
                          <a:effectLst/>
                        </a:rPr>
                        <a:t>Normal rats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07000"/>
                        </a:lnSpc>
                        <a:spcBef>
                          <a:spcPts val="0"/>
                        </a:spcBef>
                        <a:spcAft>
                          <a:spcPts val="0"/>
                        </a:spcAft>
                        <a:tabLst>
                          <a:tab pos="5829300" algn="l"/>
                        </a:tabLst>
                      </a:pPr>
                      <a:r>
                        <a:rPr lang="en-U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2.62 ± 0.08</a:t>
                      </a:r>
                      <a:r>
                        <a:rPr lang="en-US" sz="2000" baseline="30000">
                          <a:effectLst/>
                        </a:rPr>
                        <a:t>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1.42 ± 0.10</a:t>
                      </a:r>
                      <a:r>
                        <a:rPr lang="en-US" sz="2000" baseline="30000">
                          <a:effectLst/>
                        </a:rPr>
                        <a:t>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lnSpc>
                          <a:spcPct val="115000"/>
                        </a:lnSpc>
                        <a:spcBef>
                          <a:spcPts val="0"/>
                        </a:spcBef>
                        <a:spcAft>
                          <a:spcPts val="0"/>
                        </a:spcAft>
                        <a:tabLst>
                          <a:tab pos="5829300" algn="l"/>
                        </a:tabLst>
                      </a:pPr>
                      <a:r>
                        <a:rPr lang="en-US" sz="2000">
                          <a:effectLst/>
                        </a:rPr>
                        <a:t>0.62 ± 0.02</a:t>
                      </a:r>
                      <a:r>
                        <a:rPr lang="en-US" sz="2000" baseline="30000">
                          <a:effectLst/>
                        </a:rPr>
                        <a:t>cd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96688649"/>
                  </a:ext>
                </a:extLst>
              </a:tr>
              <a:tr h="306811">
                <a:tc>
                  <a:txBody>
                    <a:bodyPr/>
                    <a:lstStyle/>
                    <a:p>
                      <a:pPr marL="0" marR="0" algn="just">
                        <a:lnSpc>
                          <a:spcPct val="115000"/>
                        </a:lnSpc>
                        <a:spcBef>
                          <a:spcPts val="0"/>
                        </a:spcBef>
                        <a:spcAft>
                          <a:spcPts val="0"/>
                        </a:spcAft>
                        <a:tabLst>
                          <a:tab pos="5829300" algn="l"/>
                        </a:tabLs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US" sz="2000" dirty="0">
                          <a:effectLst/>
                        </a:rPr>
                        <a:t>Control  (N. S, ml/kg  b. 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US" sz="2000" dirty="0">
                          <a:effectLst/>
                        </a:rPr>
                        <a:t>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0.68 ± 0.08</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1.02 ±  0.04</a:t>
                      </a:r>
                      <a:r>
                        <a:rPr lang="en-US" sz="2000" baseline="30000">
                          <a:effectLst/>
                        </a:rPr>
                        <a:t>a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0.42 ± 0.03</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3391839"/>
                  </a:ext>
                </a:extLst>
              </a:tr>
              <a:tr h="298433">
                <a:tc>
                  <a:txBody>
                    <a:bodyPr/>
                    <a:lstStyle/>
                    <a:p>
                      <a:pPr marL="0" marR="0" algn="just">
                        <a:lnSpc>
                          <a:spcPct val="115000"/>
                        </a:lnSpc>
                        <a:spcBef>
                          <a:spcPts val="0"/>
                        </a:spcBef>
                        <a:spcAft>
                          <a:spcPts val="0"/>
                        </a:spcAft>
                        <a:tabLst>
                          <a:tab pos="5829300" algn="l"/>
                        </a:tabLst>
                      </a:pPr>
                      <a:r>
                        <a:rPr lang="en-US" sz="2000">
                          <a:effectLst/>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GB" sz="2000" dirty="0">
                          <a:effectLst/>
                        </a:rPr>
                        <a:t>Indomethacin(mg/kg b. 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tabLst>
                          <a:tab pos="5829300" algn="l"/>
                        </a:tabLst>
                      </a:pPr>
                      <a:r>
                        <a:rPr lang="en-GB"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1.14 ± 0.18</a:t>
                      </a:r>
                      <a:r>
                        <a:rPr lang="en-US" sz="2000" baseline="300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1.06 ± 0.05</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0.56 ± 0.04</a:t>
                      </a:r>
                      <a:r>
                        <a:rPr lang="en-US" sz="2000" baseline="30000">
                          <a:effectLst/>
                        </a:rPr>
                        <a:t>abcd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6140094"/>
                  </a:ext>
                </a:extLst>
              </a:tr>
              <a:tr h="298433">
                <a:tc>
                  <a:txBody>
                    <a:bodyPr/>
                    <a:lstStyle/>
                    <a:p>
                      <a:pPr marL="0" marR="0" algn="just">
                        <a:lnSpc>
                          <a:spcPct val="115000"/>
                        </a:lnSpc>
                        <a:spcBef>
                          <a:spcPts val="0"/>
                        </a:spcBef>
                        <a:spcAft>
                          <a:spcPts val="0"/>
                        </a:spcAft>
                        <a:tabLst>
                          <a:tab pos="5829300" algn="l"/>
                        </a:tabLs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Methanol Ext. (mg//kg b. 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2.24 ± 0.05</a:t>
                      </a:r>
                      <a:r>
                        <a:rPr lang="en-US" sz="2000" baseline="30000">
                          <a:effectLst/>
                        </a:rPr>
                        <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1.08 ± 0.08</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0.46 ± 0.07</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8619812"/>
                  </a:ext>
                </a:extLst>
              </a:tr>
              <a:tr h="298433">
                <a:tc>
                  <a:txBody>
                    <a:bodyPr/>
                    <a:lstStyle/>
                    <a:p>
                      <a:pPr marL="0" marR="0" algn="just">
                        <a:lnSpc>
                          <a:spcPct val="115000"/>
                        </a:lnSpc>
                        <a:spcBef>
                          <a:spcPts val="0"/>
                        </a:spcBef>
                        <a:spcAft>
                          <a:spcPts val="0"/>
                        </a:spcAft>
                        <a:tabLst>
                          <a:tab pos="5829300" algn="l"/>
                        </a:tabLs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100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2.54 ± 0.13</a:t>
                      </a:r>
                      <a:r>
                        <a:rPr lang="en-US" sz="2000" baseline="30000">
                          <a:effectLst/>
                        </a:rPr>
                        <a:t>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1.12 ± 0.04</a:t>
                      </a:r>
                      <a:r>
                        <a:rPr lang="en-US" sz="2000" baseline="30000">
                          <a:effectLst/>
                        </a:rPr>
                        <a:t>ab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0.52 ± 0.03</a:t>
                      </a:r>
                      <a:r>
                        <a:rPr lang="en-US" sz="2000" baseline="30000">
                          <a:effectLst/>
                        </a:rPr>
                        <a:t>abc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65759"/>
                  </a:ext>
                </a:extLst>
              </a:tr>
              <a:tr h="298433">
                <a:tc>
                  <a:txBody>
                    <a:bodyPr/>
                    <a:lstStyle/>
                    <a:p>
                      <a:pPr marL="0" marR="0" algn="just">
                        <a:lnSpc>
                          <a:spcPct val="115000"/>
                        </a:lnSpc>
                        <a:spcBef>
                          <a:spcPts val="0"/>
                        </a:spcBef>
                        <a:spcAft>
                          <a:spcPts val="0"/>
                        </a:spcAft>
                        <a:tabLst>
                          <a:tab pos="5829300" algn="l"/>
                        </a:tabLs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200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2.58 ± 0.13</a:t>
                      </a:r>
                      <a:r>
                        <a:rPr lang="en-US" sz="2000" baseline="30000">
                          <a:effectLst/>
                        </a:rPr>
                        <a:t>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1.22 ± 0.08</a:t>
                      </a:r>
                      <a:r>
                        <a:rPr lang="en-US" sz="2000" baseline="30000">
                          <a:effectLst/>
                        </a:rPr>
                        <a: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0.70 ± 0.04</a:t>
                      </a:r>
                      <a:r>
                        <a:rPr lang="en-US" sz="2000" baseline="30000">
                          <a:effectLst/>
                        </a:rPr>
                        <a:t>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9851588"/>
                  </a:ext>
                </a:extLst>
              </a:tr>
              <a:tr h="298433">
                <a:tc>
                  <a:txBody>
                    <a:bodyPr/>
                    <a:lstStyle/>
                    <a:p>
                      <a:pPr marL="0" marR="0" algn="just">
                        <a:lnSpc>
                          <a:spcPct val="115000"/>
                        </a:lnSpc>
                        <a:spcBef>
                          <a:spcPts val="0"/>
                        </a:spcBef>
                        <a:spcAft>
                          <a:spcPts val="0"/>
                        </a:spcAft>
                        <a:tabLst>
                          <a:tab pos="5829300" algn="l"/>
                        </a:tabLs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Chloroform Ext. (mg//kg b. 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1.58 ± 0.05</a:t>
                      </a:r>
                      <a:r>
                        <a:rPr lang="en-US" sz="2000" baseline="30000">
                          <a:effectLst/>
                        </a:rPr>
                        <a: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1.04 ± 0.05</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0.56 ± 0.05</a:t>
                      </a:r>
                      <a:r>
                        <a:rPr lang="en-US" sz="2000" baseline="30000">
                          <a:effectLst/>
                        </a:rPr>
                        <a:t>abcd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5337349"/>
                  </a:ext>
                </a:extLst>
              </a:tr>
              <a:tr h="298433">
                <a:tc>
                  <a:txBody>
                    <a:bodyPr/>
                    <a:lstStyle/>
                    <a:p>
                      <a:pPr marL="0" marR="0" algn="just">
                        <a:lnSpc>
                          <a:spcPct val="115000"/>
                        </a:lnSpc>
                        <a:spcBef>
                          <a:spcPts val="0"/>
                        </a:spcBef>
                        <a:spcAft>
                          <a:spcPts val="0"/>
                        </a:spcAft>
                        <a:tabLst>
                          <a:tab pos="5829300" algn="l"/>
                        </a:tabLs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5829300" algn="l"/>
                        </a:tabLst>
                      </a:pPr>
                      <a:r>
                        <a:rPr lang="en-US" sz="2000" dirty="0">
                          <a:effectLst/>
                        </a:rPr>
                        <a:t>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2.00 ± 0.12</a:t>
                      </a:r>
                      <a:r>
                        <a:rPr lang="en-US" sz="2000" baseline="30000">
                          <a:effectLst/>
                        </a:rPr>
                        <a:t>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1.04 ± 0.11</a:t>
                      </a:r>
                      <a:r>
                        <a:rPr lang="en-US" sz="2000" baseline="30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5829300" algn="l"/>
                        </a:tabLst>
                      </a:pPr>
                      <a:r>
                        <a:rPr lang="en-US" sz="2000">
                          <a:effectLst/>
                        </a:rPr>
                        <a:t>0.60 ± 0.05</a:t>
                      </a:r>
                      <a:r>
                        <a:rPr lang="en-US" sz="2000" baseline="30000">
                          <a:effectLst/>
                        </a:rPr>
                        <a:t>bcd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9268900"/>
                  </a:ext>
                </a:extLst>
              </a:tr>
              <a:tr h="298433">
                <a:tc>
                  <a:txBody>
                    <a:bodyPr/>
                    <a:lstStyle/>
                    <a:p>
                      <a:pPr marL="0" marR="0" algn="just">
                        <a:lnSpc>
                          <a:spcPct val="115000"/>
                        </a:lnSpc>
                        <a:spcBef>
                          <a:spcPts val="0"/>
                        </a:spcBef>
                        <a:spcAft>
                          <a:spcPts val="0"/>
                        </a:spcAft>
                        <a:tabLst>
                          <a:tab pos="5829300" algn="l"/>
                        </a:tabLs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5829300" algn="l"/>
                        </a:tabLst>
                      </a:pPr>
                      <a:r>
                        <a:rPr lang="en-US" sz="2000" dirty="0">
                          <a:effectLst/>
                        </a:rPr>
                        <a:t>200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2.22 ± 0.16</a:t>
                      </a:r>
                      <a:r>
                        <a:rPr lang="en-US" sz="2000" baseline="30000" dirty="0">
                          <a:effectLst/>
                        </a:rPr>
                        <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1.18 ± 0.04</a:t>
                      </a:r>
                      <a:r>
                        <a:rPr lang="en-US" sz="2000" baseline="30000" dirty="0">
                          <a:effectLst/>
                        </a:rPr>
                        <a:t>bc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tabLst>
                          <a:tab pos="5829300" algn="l"/>
                        </a:tabLst>
                      </a:pPr>
                      <a:r>
                        <a:rPr lang="en-US" sz="2000" dirty="0">
                          <a:effectLst/>
                        </a:rPr>
                        <a:t>0.56 ± 0.02</a:t>
                      </a:r>
                      <a:r>
                        <a:rPr lang="en-US" sz="2000" baseline="30000" dirty="0">
                          <a:effectLst/>
                        </a:rPr>
                        <a:t>abcd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5163969"/>
                  </a:ext>
                </a:extLst>
              </a:tr>
            </a:tbl>
          </a:graphicData>
        </a:graphic>
      </p:graphicFrame>
      <p:sp>
        <p:nvSpPr>
          <p:cNvPr id="3" name="TextBox 2">
            <a:extLst>
              <a:ext uri="{FF2B5EF4-FFF2-40B4-BE49-F238E27FC236}">
                <a16:creationId xmlns:a16="http://schemas.microsoft.com/office/drawing/2014/main" id="{AEAFBA99-6132-41B4-A16F-94EE83407C65}"/>
              </a:ext>
            </a:extLst>
          </p:cNvPr>
          <p:cNvSpPr txBox="1"/>
          <p:nvPr/>
        </p:nvSpPr>
        <p:spPr>
          <a:xfrm>
            <a:off x="548640" y="6107000"/>
            <a:ext cx="9509760" cy="1200329"/>
          </a:xfrm>
          <a:prstGeom prst="rect">
            <a:avLst/>
          </a:prstGeom>
          <a:noFill/>
        </p:spPr>
        <p:txBody>
          <a:bodyPr wrap="square" rtlCol="0">
            <a:spAutoFit/>
          </a:bodyPr>
          <a:lstStyle/>
          <a:p>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Values are expressed as mean ± SD (n = 5). Mean values with different letters of the alphabet down the column are significantly different (p &lt; 0.05) while mean values with same letters of the alphabet down the column are not-significantly different (p &gt; 0.05).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514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469" y="468923"/>
            <a:ext cx="9244231" cy="1692771"/>
          </a:xfrm>
          <a:prstGeom prst="rect">
            <a:avLst/>
          </a:prstGeom>
          <a:noFill/>
        </p:spPr>
        <p:txBody>
          <a:bodyPr wrap="square" rtlCol="0">
            <a:spAutoFit/>
          </a:bodyPr>
          <a:lstStyle/>
          <a:p>
            <a:r>
              <a:rPr lang="en-US" sz="2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Table 3: C</a:t>
            </a:r>
            <a:r>
              <a:rPr lang="en-US" sz="28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ompounds identified in the root bark of</a:t>
            </a:r>
            <a:r>
              <a:rPr lang="en-US" sz="2800" b="1"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B. brieyi </a:t>
            </a:r>
            <a:r>
              <a:rPr lang="en-US" sz="28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with GC-MS analysis</a:t>
            </a:r>
            <a:endParaRPr lang="en-US"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Palatino Linotype" panose="02040502050505030304" pitchFamily="18" charset="0"/>
            </a:endParaRPr>
          </a:p>
          <a:p>
            <a:endParaRPr lang="fr-FR" sz="2400" b="1" dirty="0" err="1">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17722" y="5834150"/>
            <a:ext cx="1800665" cy="1023849"/>
          </a:xfrm>
          <a:prstGeom prst="rect">
            <a:avLst/>
          </a:prstGeom>
        </p:spPr>
      </p:pic>
      <p:graphicFrame>
        <p:nvGraphicFramePr>
          <p:cNvPr id="2" name="Table 1">
            <a:extLst>
              <a:ext uri="{FF2B5EF4-FFF2-40B4-BE49-F238E27FC236}">
                <a16:creationId xmlns:a16="http://schemas.microsoft.com/office/drawing/2014/main" id="{D3B1988A-CED0-44C8-89F6-A39B0CDF4E0E}"/>
              </a:ext>
            </a:extLst>
          </p:cNvPr>
          <p:cNvGraphicFramePr>
            <a:graphicFrameLocks noGrp="1"/>
          </p:cNvGraphicFramePr>
          <p:nvPr>
            <p:extLst>
              <p:ext uri="{D42A27DB-BD31-4B8C-83A1-F6EECF244321}">
                <p14:modId xmlns:p14="http://schemas.microsoft.com/office/powerpoint/2010/main" val="1320699877"/>
              </p:ext>
            </p:extLst>
          </p:nvPr>
        </p:nvGraphicFramePr>
        <p:xfrm>
          <a:off x="928469" y="1505244"/>
          <a:ext cx="8153328" cy="4328907"/>
        </p:xfrm>
        <a:graphic>
          <a:graphicData uri="http://schemas.openxmlformats.org/drawingml/2006/table">
            <a:tbl>
              <a:tblPr firstRow="1" firstCol="1" bandRow="1">
                <a:tableStyleId>{2D5ABB26-0587-4C30-8999-92F81FD0307C}</a:tableStyleId>
              </a:tblPr>
              <a:tblGrid>
                <a:gridCol w="932116">
                  <a:extLst>
                    <a:ext uri="{9D8B030D-6E8A-4147-A177-3AD203B41FA5}">
                      <a16:colId xmlns:a16="http://schemas.microsoft.com/office/drawing/2014/main" val="2577589369"/>
                    </a:ext>
                  </a:extLst>
                </a:gridCol>
                <a:gridCol w="3317175">
                  <a:extLst>
                    <a:ext uri="{9D8B030D-6E8A-4147-A177-3AD203B41FA5}">
                      <a16:colId xmlns:a16="http://schemas.microsoft.com/office/drawing/2014/main" val="2750544003"/>
                    </a:ext>
                  </a:extLst>
                </a:gridCol>
                <a:gridCol w="3904037">
                  <a:extLst>
                    <a:ext uri="{9D8B030D-6E8A-4147-A177-3AD203B41FA5}">
                      <a16:colId xmlns:a16="http://schemas.microsoft.com/office/drawing/2014/main" val="1357638277"/>
                    </a:ext>
                  </a:extLst>
                </a:gridCol>
              </a:tblGrid>
              <a:tr h="297228">
                <a:tc>
                  <a:txBody>
                    <a:bodyPr/>
                    <a:lstStyle/>
                    <a:p>
                      <a:pPr marL="0" marR="0">
                        <a:lnSpc>
                          <a:spcPct val="115000"/>
                        </a:lnSpc>
                        <a:spcBef>
                          <a:spcPts val="0"/>
                        </a:spcBef>
                        <a:spcAft>
                          <a:spcPts val="0"/>
                        </a:spcAft>
                      </a:pPr>
                      <a:r>
                        <a:rPr lang="en-US" sz="2400" b="1">
                          <a:effectLst/>
                        </a:rPr>
                        <a:t>S/N</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2400" b="1" dirty="0">
                          <a:effectLst/>
                        </a:rPr>
                        <a:t> Methanol extract                Chloroform extract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692974574"/>
                  </a:ext>
                </a:extLst>
              </a:tr>
              <a:tr h="297228">
                <a:tc>
                  <a:txBody>
                    <a:bodyPr/>
                    <a:lstStyle/>
                    <a:p>
                      <a:pPr marL="0" marR="0">
                        <a:lnSpc>
                          <a:spcPct val="115000"/>
                        </a:lnSpc>
                        <a:spcBef>
                          <a:spcPts val="0"/>
                        </a:spcBef>
                        <a:spcAft>
                          <a:spcPts val="0"/>
                        </a:spcAft>
                      </a:pPr>
                      <a:r>
                        <a:rPr lang="en-US"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000">
                          <a:effectLst/>
                        </a:rPr>
                        <a:t>Decanoic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000">
                          <a:effectLst/>
                        </a:rPr>
                        <a:t>Undecanoic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79543884"/>
                  </a:ext>
                </a:extLst>
              </a:tr>
              <a:tr h="297228">
                <a:tc>
                  <a:txBody>
                    <a:bodyPr/>
                    <a:lstStyle/>
                    <a:p>
                      <a:pPr marL="0" marR="0">
                        <a:lnSpc>
                          <a:spcPct val="115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Pentadecanoic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Tetradecanoic acid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8201480"/>
                  </a:ext>
                </a:extLst>
              </a:tr>
              <a:tr h="612950">
                <a:tc>
                  <a:txBody>
                    <a:bodyPr/>
                    <a:lstStyle/>
                    <a:p>
                      <a:pPr marL="0" marR="0">
                        <a:lnSpc>
                          <a:spcPct val="115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9, 12-hexadecadienoic acid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a:effectLst/>
                        </a:rPr>
                        <a:t>14-methylpenta decenoate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6323575"/>
                  </a:ext>
                </a:extLst>
              </a:tr>
              <a:tr h="297228">
                <a:tc>
                  <a:txBody>
                    <a:bodyPr/>
                    <a:lstStyle/>
                    <a:p>
                      <a:pPr marL="0" marR="0">
                        <a:lnSpc>
                          <a:spcPct val="115000"/>
                        </a:lnSpc>
                        <a:spcBef>
                          <a:spcPts val="0"/>
                        </a:spcBef>
                        <a:spcAft>
                          <a:spcPts val="0"/>
                        </a:spcAf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9-ocatadecenoic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 Hexadecanoic acid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8077372"/>
                  </a:ext>
                </a:extLst>
              </a:tr>
              <a:tr h="612950">
                <a:tc>
                  <a:txBody>
                    <a:bodyPr/>
                    <a:lstStyle/>
                    <a:p>
                      <a:pPr marL="0" marR="0">
                        <a:lnSpc>
                          <a:spcPct val="115000"/>
                        </a:lnSpc>
                        <a:spcBef>
                          <a:spcPts val="0"/>
                        </a:spcBef>
                        <a:spcAft>
                          <a:spcPts val="0"/>
                        </a:spcAf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Octadecanoic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a:effectLst/>
                        </a:rPr>
                        <a:t>9,12-Octadecadienoic </a:t>
                      </a:r>
                    </a:p>
                    <a:p>
                      <a:pPr marL="0" marR="0">
                        <a:lnSpc>
                          <a:spcPct val="115000"/>
                        </a:lnSpc>
                        <a:spcBef>
                          <a:spcPts val="0"/>
                        </a:spcBef>
                        <a:spcAft>
                          <a:spcPts val="0"/>
                        </a:spcAft>
                      </a:pPr>
                      <a:r>
                        <a:rPr lang="en-US" sz="2000">
                          <a:effectLst/>
                        </a:rPr>
                        <a:t>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5714845"/>
                  </a:ext>
                </a:extLst>
              </a:tr>
              <a:tr h="297228">
                <a:tc>
                  <a:txBody>
                    <a:bodyPr/>
                    <a:lstStyle/>
                    <a:p>
                      <a:pPr marL="0" marR="0">
                        <a:lnSpc>
                          <a:spcPct val="115000"/>
                        </a:lnSpc>
                        <a:spcBef>
                          <a:spcPts val="0"/>
                        </a:spcBef>
                        <a:spcAft>
                          <a:spcPts val="0"/>
                        </a:spcAf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Eicosanoic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 9-Octadecenoic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8534988"/>
                  </a:ext>
                </a:extLst>
              </a:tr>
              <a:tr h="297228">
                <a:tc>
                  <a:txBody>
                    <a:bodyPr/>
                    <a:lstStyle/>
                    <a:p>
                      <a:pPr marL="0" marR="0">
                        <a:lnSpc>
                          <a:spcPct val="115000"/>
                        </a:lnSpc>
                        <a:spcBef>
                          <a:spcPts val="0"/>
                        </a:spcBef>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6,9-pentadecadien-1-ol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Ocadecanoic acid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3344544"/>
                  </a:ext>
                </a:extLst>
              </a:tr>
              <a:tr h="297228">
                <a:tc>
                  <a:txBody>
                    <a:bodyPr/>
                    <a:lstStyle/>
                    <a:p>
                      <a:pPr marL="0" marR="0">
                        <a:lnSpc>
                          <a:spcPct val="115000"/>
                        </a:lnSpc>
                        <a:spcBef>
                          <a:spcPts val="0"/>
                        </a:spcBef>
                        <a:spcAft>
                          <a:spcPts val="0"/>
                        </a:spcAf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4, 8, 12 -tetradecatrienal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Nonadecanoic acid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017548"/>
                  </a:ext>
                </a:extLst>
              </a:tr>
              <a:tr h="297228">
                <a:tc>
                  <a:txBody>
                    <a:bodyPr/>
                    <a:lstStyle/>
                    <a:p>
                      <a:pPr marL="0" marR="0">
                        <a:lnSpc>
                          <a:spcPct val="115000"/>
                        </a:lnSpc>
                        <a:spcBef>
                          <a:spcPts val="0"/>
                        </a:spcBef>
                        <a:spcAft>
                          <a:spcPts val="0"/>
                        </a:spcAft>
                      </a:pPr>
                      <a:r>
                        <a:rPr lang="en-US" sz="2000">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rPr>
                        <a:t>6,9-Pentadecadien-1-ol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2140121438"/>
                  </a:ext>
                </a:extLst>
              </a:tr>
              <a:tr h="297228">
                <a:tc>
                  <a:txBody>
                    <a:bodyPr/>
                    <a:lstStyle/>
                    <a:p>
                      <a:pPr marL="0" marR="0">
                        <a:lnSpc>
                          <a:spcPct val="115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dirty="0">
                          <a:effectLst/>
                        </a:rPr>
                        <a:t>Squalene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6950952"/>
                  </a:ext>
                </a:extLst>
              </a:tr>
            </a:tbl>
          </a:graphicData>
        </a:graphic>
      </p:graphicFrame>
    </p:spTree>
    <p:extLst>
      <p:ext uri="{BB962C8B-B14F-4D97-AF65-F5344CB8AC3E}">
        <p14:creationId xmlns:p14="http://schemas.microsoft.com/office/powerpoint/2010/main" val="134501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9316" y="468923"/>
            <a:ext cx="11099409" cy="3847207"/>
          </a:xfrm>
          <a:prstGeom prst="rect">
            <a:avLst/>
          </a:prstGeom>
          <a:noFill/>
        </p:spPr>
        <p:txBody>
          <a:bodyPr wrap="square" rtlCol="0">
            <a:spAutoFit/>
          </a:bodyPr>
          <a:lstStyle/>
          <a:p>
            <a:r>
              <a:rPr lang="fr-FR" sz="2800" b="1" dirty="0">
                <a:solidFill>
                  <a:srgbClr val="7030A0"/>
                </a:solidFill>
                <a:latin typeface="Palatino Linotype" panose="02040502050505030304" pitchFamily="18" charset="0"/>
              </a:rPr>
              <a:t>CONCLUSION</a:t>
            </a:r>
          </a:p>
          <a:p>
            <a:endParaRPr lang="fr-FR" sz="2400" b="1" dirty="0">
              <a:latin typeface="Palatino Linotype" panose="02040502050505030304" pitchFamily="18" charset="0"/>
            </a:endParaRPr>
          </a:p>
          <a:p>
            <a:pPr algn="just"/>
            <a:r>
              <a:rPr lang="en-US" sz="2800" dirty="0">
                <a:latin typeface="Palatino Linotype" panose="02040502050505030304" pitchFamily="18" charset="0"/>
              </a:rPr>
              <a:t>The findings from this research work unveiled the potency of </a:t>
            </a:r>
            <a:r>
              <a:rPr lang="en-US" sz="2800" i="1" dirty="0">
                <a:latin typeface="Palatino Linotype" panose="02040502050505030304" pitchFamily="18" charset="0"/>
              </a:rPr>
              <a:t>B. brieyi</a:t>
            </a:r>
            <a:r>
              <a:rPr lang="en-US" sz="2800" dirty="0">
                <a:latin typeface="Palatino Linotype" panose="02040502050505030304" pitchFamily="18" charset="0"/>
              </a:rPr>
              <a:t> in ameliorating inflammation-induced oxidative stress. The extracts inhibited peroxidation of biomembrane and also restored the endogenous  antioxidant status of the inflamed rats. Thus, it could be applied as a therapeutic agent in preventing onset or management of oxidative stress related diseases/ disorders. </a:t>
            </a:r>
          </a:p>
          <a:p>
            <a:endParaRPr lang="fr-FR" sz="2400" b="1" dirty="0" err="1">
              <a:latin typeface="Palatino Linotype" panose="02040502050505030304" pitchFamily="18" charset="0"/>
            </a:endParaRPr>
          </a:p>
        </p:txBody>
      </p:sp>
      <p:sp>
        <p:nvSpPr>
          <p:cNvPr id="5" name="Slide Number Placeholder 5"/>
          <p:cNvSpPr>
            <a:spLocks noGrp="1"/>
          </p:cNvSpPr>
          <p:nvPr>
            <p:ph type="sldNum" sz="quarter" idx="12"/>
          </p:nvPr>
        </p:nvSpPr>
        <p:spPr>
          <a:xfrm>
            <a:off x="8458200" y="6356351"/>
            <a:ext cx="2133600" cy="365125"/>
          </a:xfrm>
        </p:spPr>
        <p:txBody>
          <a:bodyPr/>
          <a:lstStyle/>
          <a:p>
            <a:fld id="{FCAEAE96-855E-42B1-8DE9-9C9E68DE18C5}" type="slidenum">
              <a:rPr lang="fr-FR" smtClean="0">
                <a:latin typeface="Palatino Linotype" panose="02040502050505030304" pitchFamily="18" charset="0"/>
              </a:rPr>
              <a:pPr/>
              <a:t>9</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81796" y="5271796"/>
            <a:ext cx="1586204" cy="1586204"/>
          </a:xfrm>
          <a:prstGeom prst="rect">
            <a:avLst/>
          </a:prstGeom>
        </p:spPr>
      </p:pic>
    </p:spTree>
    <p:extLst>
      <p:ext uri="{BB962C8B-B14F-4D97-AF65-F5344CB8AC3E}">
        <p14:creationId xmlns:p14="http://schemas.microsoft.com/office/powerpoint/2010/main" val="965225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1324</Words>
  <Application>Microsoft Office PowerPoint</Application>
  <PresentationFormat>Widescreen</PresentationFormat>
  <Paragraphs>233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Algerian</vt: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IFEOMA CHUKWUMA</cp:lastModifiedBy>
  <cp:revision>69</cp:revision>
  <dcterms:created xsi:type="dcterms:W3CDTF">2017-05-27T02:37:01Z</dcterms:created>
  <dcterms:modified xsi:type="dcterms:W3CDTF">2020-11-08T13:13:38Z</dcterms:modified>
</cp:coreProperties>
</file>