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4" r:id="rId5"/>
    <p:sldId id="265" r:id="rId6"/>
    <p:sldId id="266" r:id="rId7"/>
    <p:sldId id="267"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6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9/22/2020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douglasvthomaz@gmail.com"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3654160"/>
            <a:ext cx="8305800" cy="2492990"/>
          </a:xfrm>
          <a:prstGeom prst="rect">
            <a:avLst/>
          </a:prstGeom>
          <a:noFill/>
        </p:spPr>
        <p:txBody>
          <a:bodyPr wrap="square" rtlCol="0">
            <a:spAutoFit/>
          </a:bodyPr>
          <a:lstStyle/>
          <a:p>
            <a:pPr algn="ctr"/>
            <a:r>
              <a:rPr lang="en-US" sz="2400" b="1" dirty="0">
                <a:latin typeface="Palatino Linotype" panose="02040502050505030304" pitchFamily="18" charset="0"/>
              </a:rPr>
              <a:t>Redox behavior of central-acting opioid Tramadol and its possible role in oxidative stress</a:t>
            </a:r>
          </a:p>
          <a:p>
            <a:pPr algn="ctr"/>
            <a:endParaRPr lang="fr-FR" dirty="0">
              <a:latin typeface="Palatino Linotype" panose="02040502050505030304" pitchFamily="18" charset="0"/>
            </a:endParaRPr>
          </a:p>
          <a:p>
            <a:pPr algn="ctr"/>
            <a:r>
              <a:rPr lang="pt-BR" b="1" dirty="0">
                <a:latin typeface="Palatino Linotype" panose="02040502050505030304" pitchFamily="18" charset="0"/>
              </a:rPr>
              <a:t>Uriel Abe Contardi</a:t>
            </a:r>
            <a:r>
              <a:rPr lang="pt-BR" b="1" baseline="30000" dirty="0">
                <a:latin typeface="Palatino Linotype" panose="02040502050505030304" pitchFamily="18" charset="0"/>
              </a:rPr>
              <a:t>1</a:t>
            </a:r>
            <a:r>
              <a:rPr lang="pt-BR" b="1" dirty="0">
                <a:latin typeface="Palatino Linotype" panose="02040502050505030304" pitchFamily="18" charset="0"/>
              </a:rPr>
              <a:t>, Mateus Morikawa</a:t>
            </a:r>
            <a:r>
              <a:rPr lang="pt-BR" b="1" baseline="30000" dirty="0">
                <a:latin typeface="Palatino Linotype" panose="02040502050505030304" pitchFamily="18" charset="0"/>
              </a:rPr>
              <a:t>1</a:t>
            </a:r>
            <a:r>
              <a:rPr lang="pt-BR" b="1" dirty="0">
                <a:latin typeface="Palatino Linotype" panose="02040502050505030304" pitchFamily="18" charset="0"/>
              </a:rPr>
              <a:t> </a:t>
            </a:r>
            <a:r>
              <a:rPr lang="pt-BR" b="1" dirty="0" err="1">
                <a:latin typeface="Palatino Linotype" panose="02040502050505030304" pitchFamily="18" charset="0"/>
              </a:rPr>
              <a:t>and</a:t>
            </a:r>
            <a:r>
              <a:rPr lang="pt-BR" b="1" dirty="0">
                <a:latin typeface="Palatino Linotype" panose="02040502050505030304" pitchFamily="18" charset="0"/>
              </a:rPr>
              <a:t> Douglas Vieira Thomaz</a:t>
            </a:r>
            <a:r>
              <a:rPr lang="pt-BR" b="1" baseline="30000" dirty="0">
                <a:latin typeface="Palatino Linotype" panose="02040502050505030304" pitchFamily="18" charset="0"/>
              </a:rPr>
              <a:t>2,*</a:t>
            </a:r>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sz="1600" b="1" baseline="30000" dirty="0">
                <a:latin typeface="Palatino Linotype" panose="02040502050505030304" pitchFamily="18" charset="0"/>
              </a:rPr>
              <a:t>1</a:t>
            </a:r>
            <a:r>
              <a:rPr lang="en-US" sz="1600" dirty="0">
                <a:latin typeface="Palatino Linotype" panose="02040502050505030304" pitchFamily="18" charset="0"/>
              </a:rPr>
              <a:t> Federal University of Technology - Paraná;</a:t>
            </a:r>
          </a:p>
          <a:p>
            <a:r>
              <a:rPr lang="en-US" sz="1600" b="1" baseline="30000" dirty="0">
                <a:latin typeface="Palatino Linotype" panose="02040502050505030304" pitchFamily="18" charset="0"/>
              </a:rPr>
              <a:t>2</a:t>
            </a:r>
            <a:r>
              <a:rPr lang="en-US" sz="1600" dirty="0">
                <a:latin typeface="Palatino Linotype" panose="02040502050505030304" pitchFamily="18" charset="0"/>
              </a:rPr>
              <a:t> Federal University of </a:t>
            </a:r>
            <a:r>
              <a:rPr lang="en-US" sz="1600" dirty="0" err="1">
                <a:latin typeface="Palatino Linotype" panose="02040502050505030304" pitchFamily="18" charset="0"/>
              </a:rPr>
              <a:t>Goiás</a:t>
            </a:r>
            <a:endParaRPr lang="en-US" sz="1600" dirty="0">
              <a:latin typeface="Palatino Linotype" panose="02040502050505030304" pitchFamily="18" charset="0"/>
            </a:endParaRPr>
          </a:p>
          <a:p>
            <a:r>
              <a:rPr lang="en-US" sz="1600" dirty="0">
                <a:latin typeface="Palatino Linotype" panose="02040502050505030304" pitchFamily="18" charset="0"/>
              </a:rPr>
              <a:t>* Correspondence: </a:t>
            </a:r>
            <a:r>
              <a:rPr lang="en-US" sz="1600" dirty="0">
                <a:latin typeface="Palatino Linotype" panose="02040502050505030304" pitchFamily="18" charset="0"/>
                <a:hlinkClick r:id="rId2"/>
              </a:rPr>
              <a:t>douglasvthomaz@gmail.com</a:t>
            </a:r>
            <a:r>
              <a:rPr lang="en-US" sz="1600" dirty="0">
                <a:latin typeface="Palatino Linotype" panose="02040502050505030304" pitchFamily="18" charset="0"/>
              </a:rPr>
              <a:t>;</a:t>
            </a: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05D3A419-B10E-45CD-A891-C3213BD8A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205"/>
            <a:ext cx="9144000" cy="3717036"/>
          </a:xfrm>
          <a:prstGeom prst="rect">
            <a:avLst/>
          </a:prstGeom>
        </p:spPr>
      </p:pic>
      <p:pic>
        <p:nvPicPr>
          <p:cNvPr id="1026" name="Picture 2" descr="Marca UFG PNG | UFG - Universidade Federal de Goiás">
            <a:extLst>
              <a:ext uri="{FF2B5EF4-FFF2-40B4-BE49-F238E27FC236}">
                <a16:creationId xmlns:a16="http://schemas.microsoft.com/office/drawing/2014/main" id="{1BD60205-0806-415C-99EC-86611690B17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944" b="14893"/>
          <a:stretch/>
        </p:blipFill>
        <p:spPr bwMode="auto">
          <a:xfrm>
            <a:off x="7266589" y="5213128"/>
            <a:ext cx="1458311" cy="14399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UTFPR — Universidade Tecnológica Federal do Paraná UTFPR">
            <a:extLst>
              <a:ext uri="{FF2B5EF4-FFF2-40B4-BE49-F238E27FC236}">
                <a16:creationId xmlns:a16="http://schemas.microsoft.com/office/drawing/2014/main" id="{4C1B33CF-F8E9-4AB3-B091-481CAE719D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4501" y="5530081"/>
            <a:ext cx="1965894" cy="78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62762"/>
            <a:ext cx="7924800" cy="6186309"/>
          </a:xfrm>
          <a:prstGeom prst="rect">
            <a:avLst/>
          </a:prstGeom>
          <a:noFill/>
        </p:spPr>
        <p:txBody>
          <a:bodyPr wrap="square" rtlCol="0">
            <a:spAutoFit/>
          </a:bodyPr>
          <a:lstStyle/>
          <a:p>
            <a:pPr algn="just"/>
            <a:r>
              <a:rPr lang="fr-FR" b="1" dirty="0">
                <a:latin typeface="Palatino Linotype" panose="02040502050505030304" pitchFamily="18" charset="0"/>
              </a:rPr>
              <a:t>Abstract:</a:t>
            </a:r>
            <a:r>
              <a:rPr lang="en-US" sz="1800" kern="0" dirty="0">
                <a:solidFill>
                  <a:srgbClr val="000000"/>
                </a:solidFill>
                <a:effectLst/>
                <a:latin typeface="Palatino Linotype" panose="02040502050505030304" pitchFamily="18" charset="0"/>
                <a:ea typeface="Times New Roman" panose="02020603050405020304" pitchFamily="18" charset="0"/>
              </a:rPr>
              <a:t>Tramadol (TRA) is a central acting opioid whose biological activities are achieved by interaction with several bodily receptors such as μ-opioid receptors. Considering that central acting drugs may promote oxidative stress, what could lead up to neurodegeneration, this work reported the investigation of the redox behavior of TRA by electrochemical and semi-empirical quantum chemistry approaches (</a:t>
            </a:r>
            <a:r>
              <a:rPr lang="en-US" sz="1800" i="1" kern="0" dirty="0">
                <a:solidFill>
                  <a:srgbClr val="000000"/>
                </a:solidFill>
                <a:effectLst/>
                <a:latin typeface="Palatino Linotype" panose="02040502050505030304" pitchFamily="18" charset="0"/>
                <a:ea typeface="Times New Roman" panose="02020603050405020304" pitchFamily="18" charset="0"/>
              </a:rPr>
              <a:t>i.e.</a:t>
            </a:r>
            <a:r>
              <a:rPr lang="en-US" sz="1800" kern="0" dirty="0">
                <a:solidFill>
                  <a:srgbClr val="000000"/>
                </a:solidFill>
                <a:effectLst/>
                <a:latin typeface="Palatino Linotype" panose="02040502050505030304" pitchFamily="18" charset="0"/>
                <a:ea typeface="Times New Roman" panose="02020603050405020304" pitchFamily="18" charset="0"/>
              </a:rPr>
              <a:t> voltammetry and extended </a:t>
            </a:r>
            <a:r>
              <a:rPr lang="en-US" sz="1800" kern="0" dirty="0" err="1">
                <a:solidFill>
                  <a:srgbClr val="000000"/>
                </a:solidFill>
                <a:effectLst/>
                <a:latin typeface="Palatino Linotype" panose="02040502050505030304" pitchFamily="18" charset="0"/>
                <a:ea typeface="Times New Roman" panose="02020603050405020304" pitchFamily="18" charset="0"/>
              </a:rPr>
              <a:t>Hückel</a:t>
            </a:r>
            <a:r>
              <a:rPr lang="en-US" sz="1800" kern="0" dirty="0">
                <a:solidFill>
                  <a:srgbClr val="000000"/>
                </a:solidFill>
                <a:effectLst/>
                <a:latin typeface="Palatino Linotype" panose="02040502050505030304" pitchFamily="18" charset="0"/>
                <a:ea typeface="Times New Roman" panose="02020603050405020304" pitchFamily="18" charset="0"/>
              </a:rPr>
              <a:t> method - EHM) in order to study TRA prooxidant features. Electrochemical results showcased that TRA exhibited two anodic peaks, namely: 1a at </a:t>
            </a:r>
            <a:r>
              <a:rPr lang="en-US" sz="1800" i="1" kern="0" dirty="0">
                <a:solidFill>
                  <a:srgbClr val="000000"/>
                </a:solidFill>
                <a:effectLst/>
                <a:latin typeface="Palatino Linotype" panose="02040502050505030304" pitchFamily="18" charset="0"/>
                <a:ea typeface="Times New Roman" panose="02020603050405020304" pitchFamily="18" charset="0"/>
              </a:rPr>
              <a:t>E</a:t>
            </a:r>
            <a:r>
              <a:rPr lang="en-US" sz="1800" kern="0" baseline="-25000" dirty="0">
                <a:solidFill>
                  <a:srgbClr val="000000"/>
                </a:solidFill>
                <a:effectLst/>
                <a:latin typeface="Palatino Linotype" panose="02040502050505030304" pitchFamily="18" charset="0"/>
                <a:ea typeface="Times New Roman" panose="02020603050405020304" pitchFamily="18" charset="0"/>
              </a:rPr>
              <a:t>p1a</a:t>
            </a:r>
            <a:r>
              <a:rPr lang="en-US" sz="1800" kern="0" dirty="0">
                <a:solidFill>
                  <a:srgbClr val="000000"/>
                </a:solidFill>
                <a:effectLst/>
                <a:latin typeface="Palatino Linotype" panose="02040502050505030304" pitchFamily="18" charset="0"/>
                <a:ea typeface="Times New Roman" panose="02020603050405020304" pitchFamily="18" charset="0"/>
              </a:rPr>
              <a:t> ≈ + 0.03 V and 2a at </a:t>
            </a:r>
            <a:r>
              <a:rPr lang="en-US" sz="1800" i="1" kern="0" dirty="0">
                <a:solidFill>
                  <a:srgbClr val="000000"/>
                </a:solidFill>
                <a:effectLst/>
                <a:latin typeface="Palatino Linotype" panose="02040502050505030304" pitchFamily="18" charset="0"/>
                <a:ea typeface="Times New Roman" panose="02020603050405020304" pitchFamily="18" charset="0"/>
              </a:rPr>
              <a:t>E</a:t>
            </a:r>
            <a:r>
              <a:rPr lang="en-US" sz="1800" kern="0" baseline="-25000" dirty="0">
                <a:solidFill>
                  <a:srgbClr val="000000"/>
                </a:solidFill>
                <a:effectLst/>
                <a:latin typeface="Palatino Linotype" panose="02040502050505030304" pitchFamily="18" charset="0"/>
                <a:ea typeface="Times New Roman" panose="02020603050405020304" pitchFamily="18" charset="0"/>
              </a:rPr>
              <a:t>p2a</a:t>
            </a:r>
            <a:r>
              <a:rPr lang="en-US" sz="1800" kern="0" dirty="0">
                <a:solidFill>
                  <a:srgbClr val="000000"/>
                </a:solidFill>
                <a:effectLst/>
                <a:latin typeface="Palatino Linotype" panose="02040502050505030304" pitchFamily="18" charset="0"/>
                <a:ea typeface="Times New Roman" panose="02020603050405020304" pitchFamily="18" charset="0"/>
              </a:rPr>
              <a:t> ≈ + 0.8 V; and a cathodic peak at </a:t>
            </a:r>
            <a:r>
              <a:rPr lang="en-US" sz="1800" i="1" kern="0" dirty="0">
                <a:solidFill>
                  <a:srgbClr val="000000"/>
                </a:solidFill>
                <a:effectLst/>
                <a:latin typeface="Palatino Linotype" panose="02040502050505030304" pitchFamily="18" charset="0"/>
                <a:ea typeface="Times New Roman" panose="02020603050405020304" pitchFamily="18" charset="0"/>
              </a:rPr>
              <a:t>E</a:t>
            </a:r>
            <a:r>
              <a:rPr lang="en-US" sz="1800" kern="0" baseline="-25000" dirty="0">
                <a:solidFill>
                  <a:srgbClr val="000000"/>
                </a:solidFill>
                <a:effectLst/>
                <a:latin typeface="Palatino Linotype" panose="02040502050505030304" pitchFamily="18" charset="0"/>
                <a:ea typeface="Times New Roman" panose="02020603050405020304" pitchFamily="18" charset="0"/>
              </a:rPr>
              <a:t>p1c</a:t>
            </a:r>
            <a:r>
              <a:rPr lang="en-US" sz="1800" kern="0" dirty="0">
                <a:solidFill>
                  <a:srgbClr val="000000"/>
                </a:solidFill>
                <a:effectLst/>
                <a:latin typeface="Palatino Linotype" panose="02040502050505030304" pitchFamily="18" charset="0"/>
                <a:ea typeface="Times New Roman" panose="02020603050405020304" pitchFamily="18" charset="0"/>
              </a:rPr>
              <a:t> ≈ - 0.01 V, whereas the quantum chemistry model suggested that the highest occupied molecular orbital n = 0 (HOMO-0) was associated with the tertiary amine in TRA molecule, while HOMO-1 and the lowest unoccupied molecular orbital n = 0 (LUMO-0) were associated with the aromatic benzene ring. The findings were then use to propose an electrooxidation pathway according to the observations and compared to literature, what further offered hints about TRA prooxidant nature. In conclusion, the work herein reported showcases that voltametric and semi-empirical quantum chemistry approaches can be correlated to investigate the redox behavior of CNS-acting compounds</a:t>
            </a:r>
            <a:r>
              <a:rPr lang="en-US" dirty="0">
                <a:latin typeface="Palatino Linotype" panose="02040502050505030304" pitchFamily="18" charset="0"/>
              </a:rPr>
              <a:t>. </a:t>
            </a: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en-US" sz="1800" kern="0" dirty="0">
                <a:solidFill>
                  <a:srgbClr val="000000"/>
                </a:solidFill>
                <a:effectLst/>
                <a:latin typeface="Palatino Linotype" panose="02040502050505030304" pitchFamily="18" charset="0"/>
                <a:ea typeface="Times New Roman" panose="02020603050405020304" pitchFamily="18" charset="0"/>
              </a:rPr>
              <a:t>antioxidant; analgesic; neurodegeneration; </a:t>
            </a:r>
          </a:p>
          <a:p>
            <a:r>
              <a:rPr lang="en-US" sz="1800" kern="0" dirty="0">
                <a:solidFill>
                  <a:srgbClr val="000000"/>
                </a:solidFill>
                <a:effectLst/>
                <a:latin typeface="Palatino Linotype" panose="02040502050505030304" pitchFamily="18" charset="0"/>
                <a:ea typeface="Times New Roman" panose="02020603050405020304" pitchFamily="18" charset="0"/>
              </a:rPr>
              <a:t>electrochemistry; quantum chemistry</a:t>
            </a:r>
            <a:r>
              <a:rPr lang="en-US" sz="1800" kern="0" dirty="0">
                <a:solidFill>
                  <a:srgbClr val="000000"/>
                </a:solidFill>
                <a:effectLst/>
                <a:latin typeface="Times New Roman" panose="02020603050405020304" pitchFamily="18" charset="0"/>
                <a:ea typeface="Times New Roman" panose="02020603050405020304" pitchFamily="18" charset="0"/>
              </a:rPr>
              <a:t>.</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57796" y="5271796"/>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91813"/>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57796" y="5271796"/>
            <a:ext cx="1586204" cy="1586204"/>
          </a:xfrm>
          <a:prstGeom prst="rect">
            <a:avLst/>
          </a:prstGeom>
        </p:spPr>
      </p:pic>
      <p:sp>
        <p:nvSpPr>
          <p:cNvPr id="2" name="TextBox 1">
            <a:extLst>
              <a:ext uri="{FF2B5EF4-FFF2-40B4-BE49-F238E27FC236}">
                <a16:creationId xmlns:a16="http://schemas.microsoft.com/office/drawing/2014/main" id="{7BC478BE-725A-4391-B5F4-C987FC824137}"/>
              </a:ext>
            </a:extLst>
          </p:cNvPr>
          <p:cNvSpPr txBox="1"/>
          <p:nvPr/>
        </p:nvSpPr>
        <p:spPr>
          <a:xfrm>
            <a:off x="609600" y="590424"/>
            <a:ext cx="7924800" cy="954107"/>
          </a:xfrm>
          <a:prstGeom prst="rect">
            <a:avLst/>
          </a:prstGeom>
          <a:noFill/>
        </p:spPr>
        <p:txBody>
          <a:bodyPr wrap="square" rtlCol="0">
            <a:spAutoFit/>
          </a:bodyPr>
          <a:lstStyle/>
          <a:p>
            <a:pPr algn="just"/>
            <a:r>
              <a:rPr lang="en-US" sz="1400" kern="0" dirty="0">
                <a:solidFill>
                  <a:srgbClr val="000000"/>
                </a:solidFill>
                <a:effectLst/>
                <a:latin typeface="Palatino Linotype" panose="02040502050505030304" pitchFamily="18" charset="0"/>
                <a:ea typeface="Times New Roman" panose="02020603050405020304" pitchFamily="18" charset="0"/>
              </a:rPr>
              <a:t>In order to primarily evaluate TRA redox behavior at pencil graphite electrode surface, cyclic </a:t>
            </a:r>
            <a:r>
              <a:rPr lang="en-US" sz="1400" kern="0" dirty="0" err="1">
                <a:solidFill>
                  <a:srgbClr val="000000"/>
                </a:solidFill>
                <a:effectLst/>
                <a:latin typeface="Palatino Linotype" panose="02040502050505030304" pitchFamily="18" charset="0"/>
                <a:ea typeface="Times New Roman" panose="02020603050405020304" pitchFamily="18" charset="0"/>
              </a:rPr>
              <a:t>voltammetries</a:t>
            </a:r>
            <a:r>
              <a:rPr lang="en-US" sz="1400" kern="0" dirty="0">
                <a:solidFill>
                  <a:srgbClr val="000000"/>
                </a:solidFill>
                <a:effectLst/>
                <a:latin typeface="Palatino Linotype" panose="02040502050505030304" pitchFamily="18" charset="0"/>
                <a:ea typeface="Times New Roman" panose="02020603050405020304" pitchFamily="18" charset="0"/>
              </a:rPr>
              <a:t> were conducted in triplicates without electrode surface renewal. Results are showcased in figure 1, wherein a blank assay conducted in triplicates with a clean electrode in phosphate buffered </a:t>
            </a:r>
            <a:r>
              <a:rPr lang="en-US" sz="1400" kern="0" dirty="0">
                <a:solidFill>
                  <a:srgbClr val="000000"/>
                </a:solidFill>
                <a:latin typeface="Palatino Linotype" panose="02040502050505030304" pitchFamily="18" charset="0"/>
                <a:ea typeface="Times New Roman" panose="02020603050405020304" pitchFamily="18" charset="0"/>
              </a:rPr>
              <a:t>saline (</a:t>
            </a:r>
            <a:r>
              <a:rPr lang="en-US" sz="1400" kern="0" dirty="0">
                <a:solidFill>
                  <a:srgbClr val="000000"/>
                </a:solidFill>
                <a:effectLst/>
                <a:latin typeface="Palatino Linotype" panose="02040502050505030304" pitchFamily="18" charset="0"/>
                <a:ea typeface="Times New Roman" panose="02020603050405020304" pitchFamily="18" charset="0"/>
              </a:rPr>
              <a:t>PBS) - pH 7.0 is displayed for comparison.</a:t>
            </a:r>
            <a:endParaRPr lang="en-US" sz="1400" dirty="0">
              <a:latin typeface="Palatino Linotype" panose="02040502050505030304" pitchFamily="18" charset="0"/>
            </a:endParaRPr>
          </a:p>
        </p:txBody>
      </p:sp>
      <p:pic>
        <p:nvPicPr>
          <p:cNvPr id="10" name="Picture 9">
            <a:extLst>
              <a:ext uri="{FF2B5EF4-FFF2-40B4-BE49-F238E27FC236}">
                <a16:creationId xmlns:a16="http://schemas.microsoft.com/office/drawing/2014/main" id="{457319C3-7E91-4FF7-ADAF-70BC15656B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44532"/>
            <a:ext cx="4950371" cy="4261720"/>
          </a:xfrm>
          <a:prstGeom prst="rect">
            <a:avLst/>
          </a:prstGeom>
          <a:noFill/>
          <a:ln>
            <a:noFill/>
          </a:ln>
        </p:spPr>
      </p:pic>
      <p:sp>
        <p:nvSpPr>
          <p:cNvPr id="12" name="TextBox 11">
            <a:extLst>
              <a:ext uri="{FF2B5EF4-FFF2-40B4-BE49-F238E27FC236}">
                <a16:creationId xmlns:a16="http://schemas.microsoft.com/office/drawing/2014/main" id="{B8546603-CD22-463A-9BFE-254F240576CD}"/>
              </a:ext>
            </a:extLst>
          </p:cNvPr>
          <p:cNvSpPr txBox="1"/>
          <p:nvPr/>
        </p:nvSpPr>
        <p:spPr>
          <a:xfrm>
            <a:off x="630620" y="5806251"/>
            <a:ext cx="5181601" cy="600164"/>
          </a:xfrm>
          <a:prstGeom prst="rect">
            <a:avLst/>
          </a:prstGeom>
          <a:noFill/>
        </p:spPr>
        <p:txBody>
          <a:bodyPr wrap="square">
            <a:spAutoFit/>
          </a:bodyPr>
          <a:lstStyle/>
          <a:p>
            <a:pPr algn="just"/>
            <a:r>
              <a:rPr lang="en-US" sz="1100" b="1" kern="0" dirty="0">
                <a:solidFill>
                  <a:srgbClr val="000000"/>
                </a:solidFill>
                <a:effectLst/>
                <a:latin typeface="Palatino Linotype" panose="02040502050505030304" pitchFamily="18" charset="0"/>
                <a:ea typeface="Times New Roman" panose="02020603050405020304" pitchFamily="18" charset="0"/>
              </a:rPr>
              <a:t>Figure 1.</a:t>
            </a:r>
            <a:r>
              <a:rPr lang="en-US" sz="1100" kern="0" dirty="0">
                <a:solidFill>
                  <a:srgbClr val="000000"/>
                </a:solidFill>
                <a:effectLst/>
                <a:latin typeface="Palatino Linotype" panose="02040502050505030304" pitchFamily="18" charset="0"/>
                <a:ea typeface="Times New Roman" panose="02020603050405020304" pitchFamily="18" charset="0"/>
              </a:rPr>
              <a:t> Cyclic voltammogram of TRA. Anodic peaks 1 and 2a suggest the oxidation of TRA at pencil graphite electrode surface, while cathodic peak 1c suggest reduction. The blank assay was performed in 1 ml PBS solution, pH 7.0.</a:t>
            </a:r>
            <a:endParaRPr lang="en-US" sz="1100" dirty="0">
              <a:latin typeface="Palatino Linotype" panose="02040502050505030304" pitchFamily="18" charset="0"/>
            </a:endParaRPr>
          </a:p>
        </p:txBody>
      </p:sp>
      <p:sp>
        <p:nvSpPr>
          <p:cNvPr id="14" name="TextBox 13">
            <a:extLst>
              <a:ext uri="{FF2B5EF4-FFF2-40B4-BE49-F238E27FC236}">
                <a16:creationId xmlns:a16="http://schemas.microsoft.com/office/drawing/2014/main" id="{C0C3B8CA-E0A6-4A48-AA1D-802996BC244E}"/>
              </a:ext>
            </a:extLst>
          </p:cNvPr>
          <p:cNvSpPr txBox="1"/>
          <p:nvPr/>
        </p:nvSpPr>
        <p:spPr>
          <a:xfrm>
            <a:off x="5559971" y="1502487"/>
            <a:ext cx="3203029" cy="3754874"/>
          </a:xfrm>
          <a:prstGeom prst="rect">
            <a:avLst/>
          </a:prstGeom>
          <a:noFill/>
        </p:spPr>
        <p:txBody>
          <a:bodyPr wrap="square">
            <a:spAutoFit/>
          </a:bodyPr>
          <a:lstStyle/>
          <a:p>
            <a:pPr marL="285750" indent="-285750" algn="just">
              <a:buFont typeface="Arial" panose="020B0604020202020204" pitchFamily="34" charset="0"/>
              <a:buChar char="•"/>
            </a:pPr>
            <a:r>
              <a:rPr lang="en-US" sz="1400" kern="0" dirty="0">
                <a:solidFill>
                  <a:srgbClr val="000000"/>
                </a:solidFill>
                <a:effectLst/>
                <a:latin typeface="Palatino Linotype" panose="02040502050505030304" pitchFamily="18" charset="0"/>
                <a:ea typeface="Times New Roman" panose="02020603050405020304" pitchFamily="18" charset="0"/>
              </a:rPr>
              <a:t>Through cyclic voltammetry, TRA exhibited two anodic peaks, namely: 1a at </a:t>
            </a:r>
            <a:r>
              <a:rPr lang="en-US" sz="1400" i="1" kern="0" dirty="0">
                <a:solidFill>
                  <a:srgbClr val="000000"/>
                </a:solidFill>
                <a:effectLst/>
                <a:latin typeface="Palatino Linotype" panose="02040502050505030304" pitchFamily="18" charset="0"/>
                <a:ea typeface="Times New Roman" panose="02020603050405020304" pitchFamily="18" charset="0"/>
              </a:rPr>
              <a:t>E</a:t>
            </a:r>
            <a:r>
              <a:rPr lang="en-US" sz="1400" kern="0" baseline="-25000" dirty="0">
                <a:solidFill>
                  <a:srgbClr val="000000"/>
                </a:solidFill>
                <a:effectLst/>
                <a:latin typeface="Palatino Linotype" panose="02040502050505030304" pitchFamily="18" charset="0"/>
                <a:ea typeface="Times New Roman" panose="02020603050405020304" pitchFamily="18" charset="0"/>
              </a:rPr>
              <a:t>p1a</a:t>
            </a:r>
            <a:r>
              <a:rPr lang="en-US" sz="1400" kern="0" dirty="0">
                <a:solidFill>
                  <a:srgbClr val="000000"/>
                </a:solidFill>
                <a:effectLst/>
                <a:latin typeface="Palatino Linotype" panose="02040502050505030304" pitchFamily="18" charset="0"/>
                <a:ea typeface="Times New Roman" panose="02020603050405020304" pitchFamily="18" charset="0"/>
              </a:rPr>
              <a:t> ≈ + 0.03 V and 2a at </a:t>
            </a:r>
            <a:r>
              <a:rPr lang="en-US" sz="1400" i="1" kern="0" dirty="0">
                <a:solidFill>
                  <a:srgbClr val="000000"/>
                </a:solidFill>
                <a:effectLst/>
                <a:latin typeface="Palatino Linotype" panose="02040502050505030304" pitchFamily="18" charset="0"/>
                <a:ea typeface="Times New Roman" panose="02020603050405020304" pitchFamily="18" charset="0"/>
              </a:rPr>
              <a:t>E</a:t>
            </a:r>
            <a:r>
              <a:rPr lang="en-US" sz="1400" kern="0" baseline="-25000" dirty="0">
                <a:solidFill>
                  <a:srgbClr val="000000"/>
                </a:solidFill>
                <a:effectLst/>
                <a:latin typeface="Palatino Linotype" panose="02040502050505030304" pitchFamily="18" charset="0"/>
                <a:ea typeface="Times New Roman" panose="02020603050405020304" pitchFamily="18" charset="0"/>
              </a:rPr>
              <a:t>p2a</a:t>
            </a:r>
            <a:r>
              <a:rPr lang="en-US" sz="1400" kern="0" dirty="0">
                <a:solidFill>
                  <a:srgbClr val="000000"/>
                </a:solidFill>
                <a:effectLst/>
                <a:latin typeface="Palatino Linotype" panose="02040502050505030304" pitchFamily="18" charset="0"/>
                <a:ea typeface="Times New Roman" panose="02020603050405020304" pitchFamily="18" charset="0"/>
              </a:rPr>
              <a:t> ≈ + 0.8 V; and a cathodic peak at </a:t>
            </a:r>
            <a:r>
              <a:rPr lang="en-US" sz="1400" i="1" kern="0" dirty="0">
                <a:solidFill>
                  <a:srgbClr val="000000"/>
                </a:solidFill>
                <a:effectLst/>
                <a:latin typeface="Palatino Linotype" panose="02040502050505030304" pitchFamily="18" charset="0"/>
                <a:ea typeface="Times New Roman" panose="02020603050405020304" pitchFamily="18" charset="0"/>
              </a:rPr>
              <a:t>E</a:t>
            </a:r>
            <a:r>
              <a:rPr lang="en-US" sz="1400" kern="0" baseline="-25000" dirty="0">
                <a:solidFill>
                  <a:srgbClr val="000000"/>
                </a:solidFill>
                <a:effectLst/>
                <a:latin typeface="Palatino Linotype" panose="02040502050505030304" pitchFamily="18" charset="0"/>
                <a:ea typeface="Times New Roman" panose="02020603050405020304" pitchFamily="18" charset="0"/>
              </a:rPr>
              <a:t>p1c</a:t>
            </a:r>
            <a:r>
              <a:rPr lang="en-US" sz="1400" kern="0" dirty="0">
                <a:solidFill>
                  <a:srgbClr val="000000"/>
                </a:solidFill>
                <a:effectLst/>
                <a:latin typeface="Palatino Linotype" panose="02040502050505030304" pitchFamily="18" charset="0"/>
                <a:ea typeface="Times New Roman" panose="02020603050405020304" pitchFamily="18" charset="0"/>
              </a:rPr>
              <a:t> ≈ - 0.01 V (Figure 2). </a:t>
            </a:r>
          </a:p>
          <a:p>
            <a:pPr marL="285750" indent="-285750" algn="just">
              <a:buFont typeface="Arial" panose="020B0604020202020204" pitchFamily="34" charset="0"/>
              <a:buChar char="•"/>
            </a:pPr>
            <a:r>
              <a:rPr lang="en-US" sz="1400" kern="0" dirty="0">
                <a:solidFill>
                  <a:srgbClr val="000000"/>
                </a:solidFill>
                <a:effectLst/>
                <a:latin typeface="Palatino Linotype" panose="02040502050505030304" pitchFamily="18" charset="0"/>
                <a:ea typeface="Times New Roman" panose="02020603050405020304" pitchFamily="18" charset="0"/>
              </a:rPr>
              <a:t>The anodic peaks suggest that electroactive moieties in TRA chemical structure underwent oxidation, while the cathodic peak suggest reduction [1];</a:t>
            </a:r>
          </a:p>
          <a:p>
            <a:pPr marL="285750" indent="-285750" algn="just">
              <a:buFont typeface="Arial" panose="020B0604020202020204" pitchFamily="34" charset="0"/>
              <a:buChar char="•"/>
            </a:pPr>
            <a:r>
              <a:rPr lang="en-US" sz="1400" kern="0" dirty="0">
                <a:solidFill>
                  <a:srgbClr val="000000"/>
                </a:solidFill>
                <a:effectLst/>
                <a:latin typeface="Palatino Linotype" panose="02040502050505030304" pitchFamily="18" charset="0"/>
                <a:ea typeface="Times New Roman" panose="02020603050405020304" pitchFamily="18" charset="0"/>
              </a:rPr>
              <a:t>Moreover, the faradaic current ratio showcased by peaks 1a and 1c, suggests at least some degree of reversibility, hence normalized </a:t>
            </a:r>
            <a:r>
              <a:rPr lang="en-US" sz="1400" i="1" kern="0" dirty="0" err="1">
                <a:solidFill>
                  <a:srgbClr val="000000"/>
                </a:solidFill>
                <a:effectLst/>
                <a:latin typeface="Palatino Linotype" panose="02040502050505030304" pitchFamily="18" charset="0"/>
                <a:ea typeface="Times New Roman" panose="02020603050405020304" pitchFamily="18" charset="0"/>
              </a:rPr>
              <a:t>I</a:t>
            </a:r>
            <a:r>
              <a:rPr lang="en-US" sz="1400" kern="0" baseline="-25000" dirty="0" err="1">
                <a:solidFill>
                  <a:srgbClr val="000000"/>
                </a:solidFill>
                <a:effectLst/>
                <a:latin typeface="Palatino Linotype" panose="02040502050505030304" pitchFamily="18" charset="0"/>
                <a:ea typeface="Times New Roman" panose="02020603050405020304" pitchFamily="18" charset="0"/>
              </a:rPr>
              <a:t>pa</a:t>
            </a:r>
            <a:r>
              <a:rPr lang="en-US" sz="1400" kern="0" dirty="0">
                <a:solidFill>
                  <a:srgbClr val="000000"/>
                </a:solidFill>
                <a:effectLst/>
                <a:latin typeface="Palatino Linotype" panose="02040502050505030304" pitchFamily="18" charset="0"/>
                <a:ea typeface="Times New Roman" panose="02020603050405020304" pitchFamily="18" charset="0"/>
              </a:rPr>
              <a:t>/</a:t>
            </a:r>
            <a:r>
              <a:rPr lang="en-US" sz="1400" i="1" kern="0" dirty="0" err="1">
                <a:solidFill>
                  <a:srgbClr val="000000"/>
                </a:solidFill>
                <a:effectLst/>
                <a:latin typeface="Palatino Linotype" panose="02040502050505030304" pitchFamily="18" charset="0"/>
                <a:ea typeface="Times New Roman" panose="02020603050405020304" pitchFamily="18" charset="0"/>
              </a:rPr>
              <a:t>I</a:t>
            </a:r>
            <a:r>
              <a:rPr lang="en-US" sz="1400" kern="0" baseline="-25000" dirty="0" err="1">
                <a:solidFill>
                  <a:srgbClr val="000000"/>
                </a:solidFill>
                <a:effectLst/>
                <a:latin typeface="Palatino Linotype" panose="02040502050505030304" pitchFamily="18" charset="0"/>
                <a:ea typeface="Times New Roman" panose="02020603050405020304" pitchFamily="18" charset="0"/>
              </a:rPr>
              <a:t>pc</a:t>
            </a:r>
            <a:r>
              <a:rPr lang="en-US" sz="1400" kern="0" dirty="0">
                <a:solidFill>
                  <a:srgbClr val="000000"/>
                </a:solidFill>
                <a:effectLst/>
                <a:latin typeface="Palatino Linotype" panose="02040502050505030304" pitchFamily="18" charset="0"/>
                <a:ea typeface="Times New Roman" panose="02020603050405020304" pitchFamily="18" charset="0"/>
              </a:rPr>
              <a:t> ≈ 1. Peak 2a, however, did not showcase hints of reversibility (Figure 2) [</a:t>
            </a:r>
            <a:r>
              <a:rPr lang="en-US" sz="1400" kern="0" dirty="0">
                <a:solidFill>
                  <a:srgbClr val="000000"/>
                </a:solidFill>
                <a:latin typeface="Palatino Linotype" panose="02040502050505030304" pitchFamily="18" charset="0"/>
                <a:ea typeface="Times New Roman" panose="02020603050405020304" pitchFamily="18" charset="0"/>
              </a:rPr>
              <a:t>2</a:t>
            </a:r>
            <a:r>
              <a:rPr lang="en-US" sz="1400" kern="0" dirty="0">
                <a:solidFill>
                  <a:srgbClr val="000000"/>
                </a:solidFill>
                <a:effectLst/>
                <a:latin typeface="Palatino Linotype" panose="02040502050505030304" pitchFamily="18" charset="0"/>
                <a:ea typeface="Times New Roman" panose="02020603050405020304" pitchFamily="18" charset="0"/>
              </a:rPr>
              <a:t>];</a:t>
            </a:r>
            <a:endParaRPr lang="en-US" sz="1400" dirty="0">
              <a:latin typeface="Palatino Linotype" panose="02040502050505030304" pitchFamily="18" charset="0"/>
            </a:endParaRPr>
          </a:p>
        </p:txBody>
      </p:sp>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91813"/>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57796" y="5271796"/>
            <a:ext cx="1586204" cy="1586204"/>
          </a:xfrm>
          <a:prstGeom prst="rect">
            <a:avLst/>
          </a:prstGeom>
        </p:spPr>
      </p:pic>
      <p:sp>
        <p:nvSpPr>
          <p:cNvPr id="2" name="TextBox 1">
            <a:extLst>
              <a:ext uri="{FF2B5EF4-FFF2-40B4-BE49-F238E27FC236}">
                <a16:creationId xmlns:a16="http://schemas.microsoft.com/office/drawing/2014/main" id="{7BC478BE-725A-4391-B5F4-C987FC824137}"/>
              </a:ext>
            </a:extLst>
          </p:cNvPr>
          <p:cNvSpPr txBox="1"/>
          <p:nvPr/>
        </p:nvSpPr>
        <p:spPr>
          <a:xfrm>
            <a:off x="609600" y="590424"/>
            <a:ext cx="7924800" cy="738664"/>
          </a:xfrm>
          <a:prstGeom prst="rect">
            <a:avLst/>
          </a:prstGeom>
          <a:noFill/>
        </p:spPr>
        <p:txBody>
          <a:bodyPr wrap="square" rtlCol="0">
            <a:spAutoFit/>
          </a:bodyPr>
          <a:lstStyle/>
          <a:p>
            <a:pPr algn="just"/>
            <a:r>
              <a:rPr lang="en-US" sz="1400" kern="0" dirty="0">
                <a:solidFill>
                  <a:srgbClr val="000000"/>
                </a:solidFill>
                <a:effectLst/>
                <a:latin typeface="Palatino Linotype" panose="02040502050505030304" pitchFamily="18" charset="0"/>
                <a:ea typeface="Times New Roman" panose="02020603050405020304" pitchFamily="18" charset="0"/>
              </a:rPr>
              <a:t>After the execution of the electrochemical assay, TRA molecule underwent steric energy minimization and quantum calculations by EHM. Results of the rendered model are showcased in Figure 2 and Table 1.</a:t>
            </a:r>
            <a:endParaRPr lang="en-US" sz="1400" dirty="0">
              <a:latin typeface="Palatino Linotype" panose="02040502050505030304" pitchFamily="18" charset="0"/>
            </a:endParaRPr>
          </a:p>
        </p:txBody>
      </p:sp>
      <p:sp>
        <p:nvSpPr>
          <p:cNvPr id="12" name="TextBox 11">
            <a:extLst>
              <a:ext uri="{FF2B5EF4-FFF2-40B4-BE49-F238E27FC236}">
                <a16:creationId xmlns:a16="http://schemas.microsoft.com/office/drawing/2014/main" id="{B8546603-CD22-463A-9BFE-254F240576CD}"/>
              </a:ext>
            </a:extLst>
          </p:cNvPr>
          <p:cNvSpPr txBox="1"/>
          <p:nvPr/>
        </p:nvSpPr>
        <p:spPr>
          <a:xfrm>
            <a:off x="609601" y="4994283"/>
            <a:ext cx="4698124" cy="600164"/>
          </a:xfrm>
          <a:prstGeom prst="rect">
            <a:avLst/>
          </a:prstGeom>
          <a:noFill/>
        </p:spPr>
        <p:txBody>
          <a:bodyPr wrap="square">
            <a:spAutoFit/>
          </a:bodyPr>
          <a:lstStyle/>
          <a:p>
            <a:pPr algn="just"/>
            <a:r>
              <a:rPr lang="en-US" sz="1100" b="1" kern="0" dirty="0">
                <a:solidFill>
                  <a:srgbClr val="000000"/>
                </a:solidFill>
                <a:effectLst/>
                <a:latin typeface="Palatino Linotype" panose="02040502050505030304" pitchFamily="18" charset="0"/>
                <a:ea typeface="Times New Roman" panose="02020603050405020304" pitchFamily="18" charset="0"/>
              </a:rPr>
              <a:t>Figure 2.</a:t>
            </a:r>
            <a:r>
              <a:rPr lang="en-US" sz="1100" kern="0" dirty="0">
                <a:solidFill>
                  <a:srgbClr val="000000"/>
                </a:solidFill>
                <a:effectLst/>
                <a:latin typeface="Palatino Linotype" panose="02040502050505030304" pitchFamily="18" charset="0"/>
                <a:ea typeface="Times New Roman" panose="02020603050405020304" pitchFamily="18" charset="0"/>
              </a:rPr>
              <a:t> TRA molecule (</a:t>
            </a:r>
            <a:r>
              <a:rPr lang="en-US" sz="1100" b="1" kern="0" dirty="0">
                <a:solidFill>
                  <a:srgbClr val="000000"/>
                </a:solidFill>
                <a:effectLst/>
                <a:latin typeface="Palatino Linotype" panose="02040502050505030304" pitchFamily="18" charset="0"/>
                <a:ea typeface="Times New Roman" panose="02020603050405020304" pitchFamily="18" charset="0"/>
              </a:rPr>
              <a:t>A</a:t>
            </a:r>
            <a:r>
              <a:rPr lang="en-US" sz="1100" kern="0" dirty="0">
                <a:solidFill>
                  <a:srgbClr val="000000"/>
                </a:solidFill>
                <a:effectLst/>
                <a:latin typeface="Palatino Linotype" panose="02040502050505030304" pitchFamily="18" charset="0"/>
                <a:ea typeface="Times New Roman" panose="02020603050405020304" pitchFamily="18" charset="0"/>
              </a:rPr>
              <a:t>) and graphical rendering of its HOMO-0 (</a:t>
            </a:r>
            <a:r>
              <a:rPr lang="en-US" sz="1100" b="1" kern="0" dirty="0">
                <a:solidFill>
                  <a:srgbClr val="000000"/>
                </a:solidFill>
                <a:effectLst/>
                <a:latin typeface="Palatino Linotype" panose="02040502050505030304" pitchFamily="18" charset="0"/>
                <a:ea typeface="Times New Roman" panose="02020603050405020304" pitchFamily="18" charset="0"/>
              </a:rPr>
              <a:t>B</a:t>
            </a:r>
            <a:r>
              <a:rPr lang="en-US" sz="1100" kern="0" dirty="0">
                <a:solidFill>
                  <a:srgbClr val="000000"/>
                </a:solidFill>
                <a:effectLst/>
                <a:latin typeface="Palatino Linotype" panose="02040502050505030304" pitchFamily="18" charset="0"/>
                <a:ea typeface="Times New Roman" panose="02020603050405020304" pitchFamily="18" charset="0"/>
              </a:rPr>
              <a:t>), LUMO-0 (</a:t>
            </a:r>
            <a:r>
              <a:rPr lang="en-US" sz="1100" b="1" kern="0" dirty="0">
                <a:solidFill>
                  <a:srgbClr val="000000"/>
                </a:solidFill>
                <a:effectLst/>
                <a:latin typeface="Palatino Linotype" panose="02040502050505030304" pitchFamily="18" charset="0"/>
                <a:ea typeface="Times New Roman" panose="02020603050405020304" pitchFamily="18" charset="0"/>
              </a:rPr>
              <a:t>C</a:t>
            </a:r>
            <a:r>
              <a:rPr lang="en-US" sz="1100" kern="0" dirty="0">
                <a:solidFill>
                  <a:srgbClr val="000000"/>
                </a:solidFill>
                <a:effectLst/>
                <a:latin typeface="Palatino Linotype" panose="02040502050505030304" pitchFamily="18" charset="0"/>
                <a:ea typeface="Times New Roman" panose="02020603050405020304" pitchFamily="18" charset="0"/>
              </a:rPr>
              <a:t>) and HOMO-1 (</a:t>
            </a:r>
            <a:r>
              <a:rPr lang="en-US" sz="1100" b="1" kern="0" dirty="0">
                <a:solidFill>
                  <a:srgbClr val="000000"/>
                </a:solidFill>
                <a:effectLst/>
                <a:latin typeface="Palatino Linotype" panose="02040502050505030304" pitchFamily="18" charset="0"/>
                <a:ea typeface="Times New Roman" panose="02020603050405020304" pitchFamily="18" charset="0"/>
              </a:rPr>
              <a:t>D</a:t>
            </a:r>
            <a:r>
              <a:rPr lang="en-US" sz="1100" kern="0" dirty="0">
                <a:solidFill>
                  <a:srgbClr val="000000"/>
                </a:solidFill>
                <a:effectLst/>
                <a:latin typeface="Palatino Linotype" panose="02040502050505030304" pitchFamily="18" charset="0"/>
                <a:ea typeface="Times New Roman" panose="02020603050405020304" pitchFamily="18" charset="0"/>
              </a:rPr>
              <a:t>). Negative charges are rendered in blue while positive charges are rendered in red.</a:t>
            </a:r>
            <a:endParaRPr lang="en-US" sz="1100" dirty="0">
              <a:latin typeface="Palatino Linotype" panose="02040502050505030304" pitchFamily="18" charset="0"/>
            </a:endParaRPr>
          </a:p>
        </p:txBody>
      </p:sp>
      <p:sp>
        <p:nvSpPr>
          <p:cNvPr id="14" name="TextBox 13">
            <a:extLst>
              <a:ext uri="{FF2B5EF4-FFF2-40B4-BE49-F238E27FC236}">
                <a16:creationId xmlns:a16="http://schemas.microsoft.com/office/drawing/2014/main" id="{C0C3B8CA-E0A6-4A48-AA1D-802996BC244E}"/>
              </a:ext>
            </a:extLst>
          </p:cNvPr>
          <p:cNvSpPr txBox="1"/>
          <p:nvPr/>
        </p:nvSpPr>
        <p:spPr>
          <a:xfrm>
            <a:off x="4992414" y="1386433"/>
            <a:ext cx="3770586" cy="3539430"/>
          </a:xfrm>
          <a:prstGeom prst="rect">
            <a:avLst/>
          </a:prstGeom>
          <a:noFill/>
        </p:spPr>
        <p:txBody>
          <a:bodyPr wrap="square">
            <a:spAutoFit/>
          </a:bodyPr>
          <a:lstStyle/>
          <a:p>
            <a:pPr marL="285750" indent="-285750" algn="just">
              <a:buFont typeface="Arial" panose="020B0604020202020204" pitchFamily="34" charset="0"/>
              <a:buChar char="•"/>
            </a:pPr>
            <a:r>
              <a:rPr lang="en-US" sz="1400" kern="0" dirty="0">
                <a:solidFill>
                  <a:srgbClr val="000000"/>
                </a:solidFill>
                <a:effectLst/>
                <a:latin typeface="Palatino Linotype" panose="02040502050505030304" pitchFamily="18" charset="0"/>
                <a:ea typeface="Times New Roman" panose="02020603050405020304" pitchFamily="18" charset="0"/>
              </a:rPr>
              <a:t>Results gathered by EHM suggest that HOMO-0 is associated with the tertiary amine in TRA molecule, while HOMO-1 and LUMO-0 are associated with the aromatic benzene ring (Figure 2B,C and D);</a:t>
            </a:r>
          </a:p>
          <a:p>
            <a:pPr marL="285750" indent="-285750" algn="just">
              <a:buFont typeface="Arial" panose="020B0604020202020204" pitchFamily="34" charset="0"/>
              <a:buChar char="•"/>
            </a:pPr>
            <a:r>
              <a:rPr lang="en-US" sz="1400" kern="0" dirty="0">
                <a:solidFill>
                  <a:srgbClr val="000000"/>
                </a:solidFill>
                <a:effectLst/>
                <a:latin typeface="Palatino Linotype" panose="02040502050505030304" pitchFamily="18" charset="0"/>
                <a:ea typeface="Times New Roman" panose="02020603050405020304" pitchFamily="18" charset="0"/>
              </a:rPr>
              <a:t>An interesting feature was that in HOMO-1, the rendering of the electric orbital also encompassed the </a:t>
            </a:r>
            <a:r>
              <a:rPr lang="en-US" sz="1400" kern="0" dirty="0" err="1">
                <a:solidFill>
                  <a:srgbClr val="000000"/>
                </a:solidFill>
                <a:effectLst/>
                <a:latin typeface="Palatino Linotype" panose="02040502050505030304" pitchFamily="18" charset="0"/>
                <a:ea typeface="Times New Roman" panose="02020603050405020304" pitchFamily="18" charset="0"/>
              </a:rPr>
              <a:t>methoxyl</a:t>
            </a:r>
            <a:r>
              <a:rPr lang="en-US" sz="1400" kern="0" dirty="0">
                <a:solidFill>
                  <a:srgbClr val="000000"/>
                </a:solidFill>
                <a:effectLst/>
                <a:latin typeface="Palatino Linotype" panose="02040502050505030304" pitchFamily="18" charset="0"/>
                <a:ea typeface="Times New Roman" panose="02020603050405020304" pitchFamily="18" charset="0"/>
              </a:rPr>
              <a:t> moiety (Figure 2D); </a:t>
            </a:r>
          </a:p>
          <a:p>
            <a:pPr marL="285750" indent="-285750" algn="just">
              <a:buFont typeface="Arial" panose="020B0604020202020204" pitchFamily="34" charset="0"/>
              <a:buChar char="•"/>
            </a:pPr>
            <a:r>
              <a:rPr lang="en-US" sz="1400" kern="0" dirty="0">
                <a:solidFill>
                  <a:srgbClr val="000000"/>
                </a:solidFill>
                <a:effectLst/>
                <a:latin typeface="Palatino Linotype" panose="02040502050505030304" pitchFamily="18" charset="0"/>
                <a:ea typeface="Times New Roman" panose="02020603050405020304" pitchFamily="18" charset="0"/>
              </a:rPr>
              <a:t>Considering that smaller energy gap values </a:t>
            </a:r>
            <a:r>
              <a:rPr lang="en-US" sz="1400" kern="0" dirty="0">
                <a:solidFill>
                  <a:srgbClr val="000000"/>
                </a:solidFill>
                <a:latin typeface="Palatino Linotype" panose="02040502050505030304" pitchFamily="18" charset="0"/>
                <a:ea typeface="Times New Roman" panose="02020603050405020304" pitchFamily="18" charset="0"/>
              </a:rPr>
              <a:t>favor the occurrence of </a:t>
            </a:r>
            <a:r>
              <a:rPr lang="en-US" sz="1400" kern="0" dirty="0">
                <a:solidFill>
                  <a:srgbClr val="000000"/>
                </a:solidFill>
                <a:effectLst/>
                <a:latin typeface="Palatino Linotype" panose="02040502050505030304" pitchFamily="18" charset="0"/>
                <a:ea typeface="Times New Roman" panose="02020603050405020304" pitchFamily="18" charset="0"/>
              </a:rPr>
              <a:t>redox processes [3], therefore HOMO-n and LUMO-n can be correlated to the thermodynamic feasibility of oxidation or reduction [4];</a:t>
            </a:r>
            <a:endParaRPr lang="en-US" sz="1100" dirty="0">
              <a:latin typeface="Palatino Linotype" panose="02040502050505030304" pitchFamily="18" charset="0"/>
            </a:endParaRPr>
          </a:p>
        </p:txBody>
      </p:sp>
      <p:pic>
        <p:nvPicPr>
          <p:cNvPr id="9" name="Picture 8">
            <a:extLst>
              <a:ext uri="{FF2B5EF4-FFF2-40B4-BE49-F238E27FC236}">
                <a16:creationId xmlns:a16="http://schemas.microsoft.com/office/drawing/2014/main" id="{C4760C3D-AF34-42B5-9FAC-A08A8102020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65" y="1329088"/>
            <a:ext cx="4014952" cy="3665195"/>
          </a:xfrm>
          <a:prstGeom prst="rect">
            <a:avLst/>
          </a:prstGeom>
          <a:noFill/>
          <a:ln>
            <a:noFill/>
          </a:ln>
        </p:spPr>
      </p:pic>
      <p:pic>
        <p:nvPicPr>
          <p:cNvPr id="3" name="Picture 2">
            <a:extLst>
              <a:ext uri="{FF2B5EF4-FFF2-40B4-BE49-F238E27FC236}">
                <a16:creationId xmlns:a16="http://schemas.microsoft.com/office/drawing/2014/main" id="{7FC3BD77-057F-4999-B538-01A07BF95238}"/>
              </a:ext>
            </a:extLst>
          </p:cNvPr>
          <p:cNvPicPr>
            <a:picLocks noChangeAspect="1"/>
          </p:cNvPicPr>
          <p:nvPr/>
        </p:nvPicPr>
        <p:blipFill>
          <a:blip r:embed="rId4"/>
          <a:stretch>
            <a:fillRect/>
          </a:stretch>
        </p:blipFill>
        <p:spPr>
          <a:xfrm>
            <a:off x="609600" y="5620262"/>
            <a:ext cx="4698124" cy="1151025"/>
          </a:xfrm>
          <a:prstGeom prst="rect">
            <a:avLst/>
          </a:prstGeom>
        </p:spPr>
      </p:pic>
    </p:spTree>
    <p:extLst>
      <p:ext uri="{BB962C8B-B14F-4D97-AF65-F5344CB8AC3E}">
        <p14:creationId xmlns:p14="http://schemas.microsoft.com/office/powerpoint/2010/main" val="99987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91813"/>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57796" y="5271796"/>
            <a:ext cx="1586204" cy="1586204"/>
          </a:xfrm>
          <a:prstGeom prst="rect">
            <a:avLst/>
          </a:prstGeom>
        </p:spPr>
      </p:pic>
      <p:sp>
        <p:nvSpPr>
          <p:cNvPr id="2" name="TextBox 1">
            <a:extLst>
              <a:ext uri="{FF2B5EF4-FFF2-40B4-BE49-F238E27FC236}">
                <a16:creationId xmlns:a16="http://schemas.microsoft.com/office/drawing/2014/main" id="{7BC478BE-725A-4391-B5F4-C987FC824137}"/>
              </a:ext>
            </a:extLst>
          </p:cNvPr>
          <p:cNvSpPr txBox="1"/>
          <p:nvPr/>
        </p:nvSpPr>
        <p:spPr>
          <a:xfrm>
            <a:off x="609600" y="590424"/>
            <a:ext cx="7924800" cy="738664"/>
          </a:xfrm>
          <a:prstGeom prst="rect">
            <a:avLst/>
          </a:prstGeom>
          <a:noFill/>
        </p:spPr>
        <p:txBody>
          <a:bodyPr wrap="square" rtlCol="0">
            <a:spAutoFit/>
          </a:bodyPr>
          <a:lstStyle/>
          <a:p>
            <a:pPr algn="just"/>
            <a:r>
              <a:rPr lang="en-US" sz="1400" kern="0" dirty="0">
                <a:solidFill>
                  <a:srgbClr val="000000"/>
                </a:solidFill>
                <a:effectLst/>
                <a:latin typeface="Palatino Linotype" panose="02040502050505030304" pitchFamily="18" charset="0"/>
                <a:ea typeface="Times New Roman" panose="02020603050405020304" pitchFamily="18" charset="0"/>
              </a:rPr>
              <a:t>After the electrochemical and quantum chemistry investigation of TRA redox processes, the findings of these techniques were correlated to allow us to propose an electrooxidation pathway for this drug. Results are showcased in Figure 3.</a:t>
            </a:r>
            <a:endParaRPr lang="en-US" sz="1400" dirty="0">
              <a:latin typeface="Palatino Linotype" panose="02040502050505030304" pitchFamily="18" charset="0"/>
            </a:endParaRPr>
          </a:p>
        </p:txBody>
      </p:sp>
      <p:sp>
        <p:nvSpPr>
          <p:cNvPr id="12" name="TextBox 11">
            <a:extLst>
              <a:ext uri="{FF2B5EF4-FFF2-40B4-BE49-F238E27FC236}">
                <a16:creationId xmlns:a16="http://schemas.microsoft.com/office/drawing/2014/main" id="{B8546603-CD22-463A-9BFE-254F240576CD}"/>
              </a:ext>
            </a:extLst>
          </p:cNvPr>
          <p:cNvSpPr txBox="1"/>
          <p:nvPr/>
        </p:nvSpPr>
        <p:spPr>
          <a:xfrm>
            <a:off x="2602623" y="4897227"/>
            <a:ext cx="4167353" cy="261610"/>
          </a:xfrm>
          <a:prstGeom prst="rect">
            <a:avLst/>
          </a:prstGeom>
          <a:noFill/>
        </p:spPr>
        <p:txBody>
          <a:bodyPr wrap="square">
            <a:spAutoFit/>
          </a:bodyPr>
          <a:lstStyle/>
          <a:p>
            <a:pPr algn="ctr"/>
            <a:r>
              <a:rPr lang="en-US" sz="1100" b="1" kern="0" dirty="0">
                <a:solidFill>
                  <a:srgbClr val="000000"/>
                </a:solidFill>
                <a:effectLst/>
                <a:latin typeface="Palatino Linotype" panose="02040502050505030304" pitchFamily="18" charset="0"/>
                <a:ea typeface="Times New Roman" panose="02020603050405020304" pitchFamily="18" charset="0"/>
              </a:rPr>
              <a:t>Figure </a:t>
            </a:r>
            <a:r>
              <a:rPr lang="en-US" sz="1100" b="1" kern="0" dirty="0">
                <a:solidFill>
                  <a:srgbClr val="000000"/>
                </a:solidFill>
                <a:latin typeface="Palatino Linotype" panose="02040502050505030304" pitchFamily="18" charset="0"/>
                <a:ea typeface="Times New Roman" panose="02020603050405020304" pitchFamily="18" charset="0"/>
              </a:rPr>
              <a:t>3</a:t>
            </a:r>
            <a:r>
              <a:rPr lang="en-US" sz="1100" b="1" kern="0" dirty="0">
                <a:solidFill>
                  <a:srgbClr val="000000"/>
                </a:solidFill>
                <a:effectLst/>
                <a:latin typeface="Palatino Linotype" panose="02040502050505030304" pitchFamily="18" charset="0"/>
                <a:ea typeface="Times New Roman" panose="02020603050405020304" pitchFamily="18" charset="0"/>
              </a:rPr>
              <a:t>.</a:t>
            </a:r>
            <a:r>
              <a:rPr lang="en-US" sz="1100" kern="0" dirty="0">
                <a:solidFill>
                  <a:srgbClr val="000000"/>
                </a:solidFill>
                <a:effectLst/>
                <a:latin typeface="Palatino Linotype" panose="02040502050505030304" pitchFamily="18" charset="0"/>
                <a:ea typeface="Times New Roman" panose="02020603050405020304" pitchFamily="18" charset="0"/>
              </a:rPr>
              <a:t> Proposed electrooxidation pathway for TRA molecule.</a:t>
            </a:r>
            <a:endParaRPr lang="en-US" sz="1100" dirty="0">
              <a:latin typeface="Palatino Linotype" panose="02040502050505030304" pitchFamily="18" charset="0"/>
            </a:endParaRPr>
          </a:p>
        </p:txBody>
      </p:sp>
      <p:sp>
        <p:nvSpPr>
          <p:cNvPr id="14" name="TextBox 13">
            <a:extLst>
              <a:ext uri="{FF2B5EF4-FFF2-40B4-BE49-F238E27FC236}">
                <a16:creationId xmlns:a16="http://schemas.microsoft.com/office/drawing/2014/main" id="{C0C3B8CA-E0A6-4A48-AA1D-802996BC244E}"/>
              </a:ext>
            </a:extLst>
          </p:cNvPr>
          <p:cNvSpPr txBox="1"/>
          <p:nvPr/>
        </p:nvSpPr>
        <p:spPr>
          <a:xfrm>
            <a:off x="488731" y="5148524"/>
            <a:ext cx="6948196" cy="1600438"/>
          </a:xfrm>
          <a:prstGeom prst="rect">
            <a:avLst/>
          </a:prstGeom>
          <a:noFill/>
        </p:spPr>
        <p:txBody>
          <a:bodyPr wrap="square">
            <a:spAutoFit/>
          </a:bodyPr>
          <a:lstStyle/>
          <a:p>
            <a:pPr marL="285750" indent="-285750" algn="just">
              <a:buFont typeface="Arial" panose="020B0604020202020204" pitchFamily="34" charset="0"/>
              <a:buChar char="•"/>
            </a:pPr>
            <a:r>
              <a:rPr lang="en-US" sz="1400" kern="0" dirty="0">
                <a:solidFill>
                  <a:srgbClr val="000000"/>
                </a:solidFill>
                <a:effectLst/>
                <a:latin typeface="Palatino Linotype" panose="02040502050505030304" pitchFamily="18" charset="0"/>
                <a:ea typeface="Times New Roman" panose="02020603050405020304" pitchFamily="18" charset="0"/>
              </a:rPr>
              <a:t>The proposed electrooxidation showcased in figure 3 contemplates the irreversible oxidation of the tertiary amine suggested by HOMO-0 graphical rendering, followed by demethylation and the formation of a catechol-quinone system in the aromatic benzene ring wherein HOMO-1 and LUMO-0 renderings were displayed; </a:t>
            </a:r>
          </a:p>
          <a:p>
            <a:pPr marL="285750" indent="-285750" algn="just">
              <a:buFont typeface="Arial" panose="020B0604020202020204" pitchFamily="34" charset="0"/>
              <a:buChar char="•"/>
            </a:pPr>
            <a:r>
              <a:rPr lang="en-US" sz="1400" kern="0" dirty="0">
                <a:solidFill>
                  <a:srgbClr val="000000"/>
                </a:solidFill>
                <a:effectLst/>
                <a:latin typeface="Palatino Linotype" panose="02040502050505030304" pitchFamily="18" charset="0"/>
                <a:ea typeface="Times New Roman" panose="02020603050405020304" pitchFamily="18" charset="0"/>
              </a:rPr>
              <a:t>Each electrooxidation step is marked by its particular faradaic signal, i.e. 2a, 1a and 1c;</a:t>
            </a:r>
            <a:endParaRPr lang="en-US" sz="1400" dirty="0">
              <a:latin typeface="Palatino Linotype" panose="02040502050505030304" pitchFamily="18" charset="0"/>
            </a:endParaRPr>
          </a:p>
        </p:txBody>
      </p:sp>
      <p:pic>
        <p:nvPicPr>
          <p:cNvPr id="9" name="Picture 8">
            <a:extLst>
              <a:ext uri="{FF2B5EF4-FFF2-40B4-BE49-F238E27FC236}">
                <a16:creationId xmlns:a16="http://schemas.microsoft.com/office/drawing/2014/main" id="{CEF09ABA-9751-4927-8AA3-DE5722195F39}"/>
              </a:ext>
            </a:extLst>
          </p:cNvPr>
          <p:cNvPicPr/>
          <p:nvPr/>
        </p:nvPicPr>
        <p:blipFill rotWithShape="1">
          <a:blip r:embed="rId3" cstate="print">
            <a:extLst>
              <a:ext uri="{28A0092B-C50C-407E-A947-70E740481C1C}">
                <a14:useLocalDpi xmlns:a14="http://schemas.microsoft.com/office/drawing/2010/main" val="0"/>
              </a:ext>
            </a:extLst>
          </a:blip>
          <a:srcRect t="2067" b="4565"/>
          <a:stretch/>
        </p:blipFill>
        <p:spPr bwMode="auto">
          <a:xfrm>
            <a:off x="1338754" y="1329087"/>
            <a:ext cx="6695090" cy="35155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2052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91813"/>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57796" y="5271796"/>
            <a:ext cx="1586204" cy="1586204"/>
          </a:xfrm>
          <a:prstGeom prst="rect">
            <a:avLst/>
          </a:prstGeom>
        </p:spPr>
      </p:pic>
      <p:sp>
        <p:nvSpPr>
          <p:cNvPr id="2" name="TextBox 1">
            <a:extLst>
              <a:ext uri="{FF2B5EF4-FFF2-40B4-BE49-F238E27FC236}">
                <a16:creationId xmlns:a16="http://schemas.microsoft.com/office/drawing/2014/main" id="{7BC478BE-725A-4391-B5F4-C987FC824137}"/>
              </a:ext>
            </a:extLst>
          </p:cNvPr>
          <p:cNvSpPr txBox="1"/>
          <p:nvPr/>
        </p:nvSpPr>
        <p:spPr>
          <a:xfrm>
            <a:off x="609600" y="590424"/>
            <a:ext cx="7924800" cy="738664"/>
          </a:xfrm>
          <a:prstGeom prst="rect">
            <a:avLst/>
          </a:prstGeom>
          <a:noFill/>
        </p:spPr>
        <p:txBody>
          <a:bodyPr wrap="square" rtlCol="0">
            <a:spAutoFit/>
          </a:bodyPr>
          <a:lstStyle/>
          <a:p>
            <a:pPr algn="just"/>
            <a:r>
              <a:rPr lang="en-US" sz="1400" kern="0" dirty="0">
                <a:solidFill>
                  <a:srgbClr val="000000"/>
                </a:solidFill>
                <a:effectLst/>
                <a:latin typeface="Palatino Linotype" panose="02040502050505030304" pitchFamily="18" charset="0"/>
                <a:ea typeface="Times New Roman" panose="02020603050405020304" pitchFamily="18" charset="0"/>
              </a:rPr>
              <a:t>After the electrochemical and quantum chemistry investigation of TRA redox processes, the findings of these techniques were correlated to allow us to propose an electrooxidation pathway for this drug. Results are showcased in Figure 3.</a:t>
            </a:r>
            <a:endParaRPr lang="en-US" sz="1400" dirty="0">
              <a:latin typeface="Palatino Linotype" panose="02040502050505030304" pitchFamily="18" charset="0"/>
            </a:endParaRPr>
          </a:p>
        </p:txBody>
      </p:sp>
      <p:sp>
        <p:nvSpPr>
          <p:cNvPr id="12" name="TextBox 11">
            <a:extLst>
              <a:ext uri="{FF2B5EF4-FFF2-40B4-BE49-F238E27FC236}">
                <a16:creationId xmlns:a16="http://schemas.microsoft.com/office/drawing/2014/main" id="{B8546603-CD22-463A-9BFE-254F240576CD}"/>
              </a:ext>
            </a:extLst>
          </p:cNvPr>
          <p:cNvSpPr txBox="1"/>
          <p:nvPr/>
        </p:nvSpPr>
        <p:spPr>
          <a:xfrm>
            <a:off x="2602623" y="4897227"/>
            <a:ext cx="4167353" cy="261610"/>
          </a:xfrm>
          <a:prstGeom prst="rect">
            <a:avLst/>
          </a:prstGeom>
          <a:noFill/>
        </p:spPr>
        <p:txBody>
          <a:bodyPr wrap="square">
            <a:spAutoFit/>
          </a:bodyPr>
          <a:lstStyle/>
          <a:p>
            <a:pPr algn="ctr"/>
            <a:r>
              <a:rPr lang="en-US" sz="1100" b="1" kern="0" dirty="0">
                <a:solidFill>
                  <a:srgbClr val="000000"/>
                </a:solidFill>
                <a:effectLst/>
                <a:latin typeface="Palatino Linotype" panose="02040502050505030304" pitchFamily="18" charset="0"/>
                <a:ea typeface="Times New Roman" panose="02020603050405020304" pitchFamily="18" charset="0"/>
              </a:rPr>
              <a:t>Figure </a:t>
            </a:r>
            <a:r>
              <a:rPr lang="en-US" sz="1100" b="1" kern="0" dirty="0">
                <a:solidFill>
                  <a:srgbClr val="000000"/>
                </a:solidFill>
                <a:latin typeface="Palatino Linotype" panose="02040502050505030304" pitchFamily="18" charset="0"/>
                <a:ea typeface="Times New Roman" panose="02020603050405020304" pitchFamily="18" charset="0"/>
              </a:rPr>
              <a:t>3</a:t>
            </a:r>
            <a:r>
              <a:rPr lang="en-US" sz="1100" b="1" kern="0" dirty="0">
                <a:solidFill>
                  <a:srgbClr val="000000"/>
                </a:solidFill>
                <a:effectLst/>
                <a:latin typeface="Palatino Linotype" panose="02040502050505030304" pitchFamily="18" charset="0"/>
                <a:ea typeface="Times New Roman" panose="02020603050405020304" pitchFamily="18" charset="0"/>
              </a:rPr>
              <a:t>.</a:t>
            </a:r>
            <a:r>
              <a:rPr lang="en-US" sz="1100" kern="0" dirty="0">
                <a:solidFill>
                  <a:srgbClr val="000000"/>
                </a:solidFill>
                <a:effectLst/>
                <a:latin typeface="Palatino Linotype" panose="02040502050505030304" pitchFamily="18" charset="0"/>
                <a:ea typeface="Times New Roman" panose="02020603050405020304" pitchFamily="18" charset="0"/>
              </a:rPr>
              <a:t> Proposed electrooxidation pathway for TRA molecule.</a:t>
            </a:r>
            <a:endParaRPr lang="en-US" sz="1100" dirty="0">
              <a:latin typeface="Palatino Linotype" panose="02040502050505030304" pitchFamily="18" charset="0"/>
            </a:endParaRPr>
          </a:p>
        </p:txBody>
      </p:sp>
      <p:sp>
        <p:nvSpPr>
          <p:cNvPr id="14" name="TextBox 13">
            <a:extLst>
              <a:ext uri="{FF2B5EF4-FFF2-40B4-BE49-F238E27FC236}">
                <a16:creationId xmlns:a16="http://schemas.microsoft.com/office/drawing/2014/main" id="{C0C3B8CA-E0A6-4A48-AA1D-802996BC244E}"/>
              </a:ext>
            </a:extLst>
          </p:cNvPr>
          <p:cNvSpPr txBox="1"/>
          <p:nvPr/>
        </p:nvSpPr>
        <p:spPr>
          <a:xfrm>
            <a:off x="488731" y="5148524"/>
            <a:ext cx="6948196" cy="1600438"/>
          </a:xfrm>
          <a:prstGeom prst="rect">
            <a:avLst/>
          </a:prstGeom>
          <a:noFill/>
        </p:spPr>
        <p:txBody>
          <a:bodyPr wrap="square">
            <a:spAutoFit/>
          </a:bodyPr>
          <a:lstStyle/>
          <a:p>
            <a:pPr marL="285750" indent="-285750" algn="just">
              <a:buFont typeface="Arial" panose="020B0604020202020204" pitchFamily="34" charset="0"/>
              <a:buChar char="•"/>
            </a:pPr>
            <a:r>
              <a:rPr lang="en-US" sz="1400" kern="0" dirty="0">
                <a:solidFill>
                  <a:srgbClr val="000000"/>
                </a:solidFill>
                <a:effectLst/>
                <a:latin typeface="Palatino Linotype" panose="02040502050505030304" pitchFamily="18" charset="0"/>
                <a:ea typeface="Times New Roman" panose="02020603050405020304" pitchFamily="18" charset="0"/>
              </a:rPr>
              <a:t>the oxidation of amines is well reported in literature regarding voltametric investigations, being of ≈ +0.8 V the most common electric potential value associated to this phenomenon [5], what is nonetheless in consonance with our results; </a:t>
            </a:r>
            <a:endParaRPr lang="en-US" sz="1400" kern="0" dirty="0">
              <a:solidFill>
                <a:srgbClr val="000000"/>
              </a:solidFill>
              <a:latin typeface="Palatino Linotype" panose="02040502050505030304" pitchFamily="18" charset="0"/>
              <a:ea typeface="Times New Roman" panose="02020603050405020304" pitchFamily="18" charset="0"/>
            </a:endParaRPr>
          </a:p>
          <a:p>
            <a:pPr marL="285750" indent="-285750" algn="just">
              <a:buFont typeface="Arial" panose="020B0604020202020204" pitchFamily="34" charset="0"/>
              <a:buChar char="•"/>
            </a:pPr>
            <a:r>
              <a:rPr lang="en-US" sz="1400" kern="0" dirty="0">
                <a:solidFill>
                  <a:srgbClr val="000000"/>
                </a:solidFill>
                <a:effectLst/>
                <a:latin typeface="Palatino Linotype" panose="02040502050505030304" pitchFamily="18" charset="0"/>
                <a:ea typeface="Times New Roman" panose="02020603050405020304" pitchFamily="18" charset="0"/>
              </a:rPr>
              <a:t>Furthermore, the catechol-quinone system is reported to occur at electric potentials close to the ones herein depicted, and the proposed electrooxidation of TRA follows a similar mechanism to other outreaches in literature [6].</a:t>
            </a:r>
            <a:endParaRPr lang="en-US" sz="1400" dirty="0">
              <a:latin typeface="Palatino Linotype" panose="02040502050505030304" pitchFamily="18" charset="0"/>
            </a:endParaRPr>
          </a:p>
        </p:txBody>
      </p:sp>
      <p:pic>
        <p:nvPicPr>
          <p:cNvPr id="9" name="Picture 8">
            <a:extLst>
              <a:ext uri="{FF2B5EF4-FFF2-40B4-BE49-F238E27FC236}">
                <a16:creationId xmlns:a16="http://schemas.microsoft.com/office/drawing/2014/main" id="{CEF09ABA-9751-4927-8AA3-DE5722195F39}"/>
              </a:ext>
            </a:extLst>
          </p:cNvPr>
          <p:cNvPicPr/>
          <p:nvPr/>
        </p:nvPicPr>
        <p:blipFill rotWithShape="1">
          <a:blip r:embed="rId3" cstate="print">
            <a:extLst>
              <a:ext uri="{28A0092B-C50C-407E-A947-70E740481C1C}">
                <a14:useLocalDpi xmlns:a14="http://schemas.microsoft.com/office/drawing/2010/main" val="0"/>
              </a:ext>
            </a:extLst>
          </a:blip>
          <a:srcRect t="2067" b="4565"/>
          <a:stretch/>
        </p:blipFill>
        <p:spPr bwMode="auto">
          <a:xfrm>
            <a:off x="1338754" y="1329087"/>
            <a:ext cx="6695090" cy="35155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554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91813"/>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57796" y="5271796"/>
            <a:ext cx="1586204" cy="1586204"/>
          </a:xfrm>
          <a:prstGeom prst="rect">
            <a:avLst/>
          </a:prstGeom>
        </p:spPr>
      </p:pic>
      <p:sp>
        <p:nvSpPr>
          <p:cNvPr id="2" name="TextBox 1">
            <a:extLst>
              <a:ext uri="{FF2B5EF4-FFF2-40B4-BE49-F238E27FC236}">
                <a16:creationId xmlns:a16="http://schemas.microsoft.com/office/drawing/2014/main" id="{7BC478BE-725A-4391-B5F4-C987FC824137}"/>
              </a:ext>
            </a:extLst>
          </p:cNvPr>
          <p:cNvSpPr txBox="1"/>
          <p:nvPr/>
        </p:nvSpPr>
        <p:spPr>
          <a:xfrm>
            <a:off x="609600" y="590424"/>
            <a:ext cx="7924800" cy="5047536"/>
          </a:xfrm>
          <a:prstGeom prst="rect">
            <a:avLst/>
          </a:prstGeom>
          <a:noFill/>
        </p:spPr>
        <p:txBody>
          <a:bodyPr wrap="square" rtlCol="0">
            <a:spAutoFit/>
          </a:bodyPr>
          <a:lstStyle/>
          <a:p>
            <a:pPr algn="just"/>
            <a:r>
              <a:rPr lang="en-US" sz="1400" kern="0" dirty="0">
                <a:solidFill>
                  <a:srgbClr val="000000"/>
                </a:solidFill>
                <a:effectLst/>
                <a:latin typeface="Palatino Linotype" panose="02040502050505030304" pitchFamily="18" charset="0"/>
                <a:ea typeface="Times New Roman" panose="02020603050405020304" pitchFamily="18" charset="0"/>
              </a:rPr>
              <a:t>This work reported the investigation of the redox behavior of TRA by electrochemical and semi-empirical quantum chemistry approaches (i.e. voltammetry and EHM). Electrochemical results showcased that TRA exhibited two anodic peaks, namely: 1a at Ep1a ≈ + 0.03 V and 2a at Ep2a ≈ + 0.8 V; and a cathodic peak at Ep1c ≈ - 0.01 V, whereas the quantum chemistry model suggested that HOMO-0 was associated with the tertiary amine in TRA molecule, while HOMO-1 and LUMO-0 were associated with the aromatic benzene ring. The findings were then use to propose an electrooxidation pathway according to the observations and compared to literature, what further offered hints about TRA prooxidant nature. In conclusion, the work herein reported showcases that voltametric and semi-empirical quantum chemistry approaches can be correlated to investigate the redox behavior of CNS-acting compounds.</a:t>
            </a:r>
          </a:p>
          <a:p>
            <a:pPr algn="just"/>
            <a:endParaRPr lang="en-US" sz="1400" kern="0" dirty="0">
              <a:solidFill>
                <a:srgbClr val="000000"/>
              </a:solidFill>
              <a:latin typeface="Palatino Linotype" panose="02040502050505030304" pitchFamily="18" charset="0"/>
              <a:ea typeface="Times New Roman" panose="02020603050405020304" pitchFamily="18" charset="0"/>
            </a:endParaRPr>
          </a:p>
          <a:p>
            <a:pPr algn="just"/>
            <a:endParaRPr lang="en-US" sz="1400" kern="0" dirty="0">
              <a:solidFill>
                <a:srgbClr val="000000"/>
              </a:solidFill>
              <a:latin typeface="Palatino Linotype" panose="02040502050505030304" pitchFamily="18" charset="0"/>
              <a:ea typeface="Times New Roman" panose="02020603050405020304" pitchFamily="18" charset="0"/>
            </a:endParaRPr>
          </a:p>
          <a:p>
            <a:pPr algn="just"/>
            <a:endParaRPr lang="en-US" sz="1100" kern="0" dirty="0">
              <a:solidFill>
                <a:srgbClr val="000000"/>
              </a:solidFill>
              <a:effectLst/>
              <a:latin typeface="Palatino Linotype" panose="02040502050505030304" pitchFamily="18" charset="0"/>
              <a:ea typeface="Times New Roman" panose="02020603050405020304" pitchFamily="18" charset="0"/>
            </a:endParaRPr>
          </a:p>
          <a:p>
            <a:pPr algn="just"/>
            <a:r>
              <a:rPr lang="en-US" sz="1100" kern="0" dirty="0">
                <a:solidFill>
                  <a:srgbClr val="000000"/>
                </a:solidFill>
                <a:effectLst/>
                <a:latin typeface="Palatino Linotype" panose="02040502050505030304" pitchFamily="18" charset="0"/>
                <a:ea typeface="Times New Roman" panose="02020603050405020304" pitchFamily="18" charset="0"/>
              </a:rPr>
              <a:t>[1] Thomaz, D.V.; Peixoto, L.F.; de Oliveira, T.S.; </a:t>
            </a:r>
            <a:r>
              <a:rPr lang="en-US" sz="1100" kern="0" dirty="0" err="1">
                <a:solidFill>
                  <a:srgbClr val="000000"/>
                </a:solidFill>
                <a:effectLst/>
                <a:latin typeface="Palatino Linotype" panose="02040502050505030304" pitchFamily="18" charset="0"/>
                <a:ea typeface="Times New Roman" panose="02020603050405020304" pitchFamily="18" charset="0"/>
              </a:rPr>
              <a:t>Fajemiroye</a:t>
            </a:r>
            <a:r>
              <a:rPr lang="en-US" sz="1100" kern="0" dirty="0">
                <a:solidFill>
                  <a:srgbClr val="000000"/>
                </a:solidFill>
                <a:effectLst/>
                <a:latin typeface="Palatino Linotype" panose="02040502050505030304" pitchFamily="18" charset="0"/>
                <a:ea typeface="Times New Roman" panose="02020603050405020304" pitchFamily="18" charset="0"/>
              </a:rPr>
              <a:t>, J.O.; da Silva </a:t>
            </a:r>
            <a:r>
              <a:rPr lang="en-US" sz="1100" kern="0" dirty="0" err="1">
                <a:solidFill>
                  <a:srgbClr val="000000"/>
                </a:solidFill>
                <a:effectLst/>
                <a:latin typeface="Palatino Linotype" panose="02040502050505030304" pitchFamily="18" charset="0"/>
                <a:ea typeface="Times New Roman" panose="02020603050405020304" pitchFamily="18" charset="0"/>
              </a:rPr>
              <a:t>Neri</a:t>
            </a:r>
            <a:r>
              <a:rPr lang="en-US" sz="1100" kern="0" dirty="0">
                <a:solidFill>
                  <a:srgbClr val="000000"/>
                </a:solidFill>
                <a:effectLst/>
                <a:latin typeface="Palatino Linotype" panose="02040502050505030304" pitchFamily="18" charset="0"/>
                <a:ea typeface="Times New Roman" panose="02020603050405020304" pitchFamily="18" charset="0"/>
              </a:rPr>
              <a:t>, H.F.; Xavier, C.H.; Costa, E.A.; Alcantara dos Santos, F.C.; de Souza Gil, E.; </a:t>
            </a:r>
            <a:r>
              <a:rPr lang="en-US" sz="1100" kern="0" dirty="0" err="1">
                <a:solidFill>
                  <a:srgbClr val="000000"/>
                </a:solidFill>
                <a:effectLst/>
                <a:latin typeface="Palatino Linotype" panose="02040502050505030304" pitchFamily="18" charset="0"/>
                <a:ea typeface="Times New Roman" panose="02020603050405020304" pitchFamily="18" charset="0"/>
              </a:rPr>
              <a:t>Ghedini</a:t>
            </a:r>
            <a:r>
              <a:rPr lang="en-US" sz="1100" kern="0" dirty="0">
                <a:solidFill>
                  <a:srgbClr val="000000"/>
                </a:solidFill>
                <a:effectLst/>
                <a:latin typeface="Palatino Linotype" panose="02040502050505030304" pitchFamily="18" charset="0"/>
                <a:ea typeface="Times New Roman" panose="02020603050405020304" pitchFamily="18" charset="0"/>
              </a:rPr>
              <a:t>, P.C. Antioxidant and neuroprotective properties of Eugenia </a:t>
            </a:r>
            <a:r>
              <a:rPr lang="en-US" sz="1100" kern="0" dirty="0" err="1">
                <a:solidFill>
                  <a:srgbClr val="000000"/>
                </a:solidFill>
                <a:effectLst/>
                <a:latin typeface="Palatino Linotype" panose="02040502050505030304" pitchFamily="18" charset="0"/>
                <a:ea typeface="Times New Roman" panose="02020603050405020304" pitchFamily="18" charset="0"/>
              </a:rPr>
              <a:t>dysenterica</a:t>
            </a:r>
            <a:r>
              <a:rPr lang="en-US" sz="1100" kern="0" dirty="0">
                <a:solidFill>
                  <a:srgbClr val="000000"/>
                </a:solidFill>
                <a:effectLst/>
                <a:latin typeface="Palatino Linotype" panose="02040502050505030304" pitchFamily="18" charset="0"/>
                <a:ea typeface="Times New Roman" panose="02020603050405020304" pitchFamily="18" charset="0"/>
              </a:rPr>
              <a:t> leaves. Oxid. Med. Cell. </a:t>
            </a:r>
            <a:r>
              <a:rPr lang="en-US" sz="1100" kern="0" dirty="0" err="1">
                <a:solidFill>
                  <a:srgbClr val="000000"/>
                </a:solidFill>
                <a:effectLst/>
                <a:latin typeface="Palatino Linotype" panose="02040502050505030304" pitchFamily="18" charset="0"/>
                <a:ea typeface="Times New Roman" panose="02020603050405020304" pitchFamily="18" charset="0"/>
              </a:rPr>
              <a:t>Longev</a:t>
            </a:r>
            <a:r>
              <a:rPr lang="en-US" sz="1100" kern="0" dirty="0">
                <a:solidFill>
                  <a:srgbClr val="000000"/>
                </a:solidFill>
                <a:effectLst/>
                <a:latin typeface="Palatino Linotype" panose="02040502050505030304" pitchFamily="18" charset="0"/>
                <a:ea typeface="Times New Roman" panose="02020603050405020304" pitchFamily="18" charset="0"/>
              </a:rPr>
              <a:t>. 2018, 2018, doi:10.1155/2018/8601028.</a:t>
            </a:r>
          </a:p>
          <a:p>
            <a:pPr algn="just"/>
            <a:r>
              <a:rPr lang="en-US" sz="1100" kern="0" dirty="0">
                <a:solidFill>
                  <a:srgbClr val="000000"/>
                </a:solidFill>
                <a:latin typeface="Palatino Linotype" panose="02040502050505030304" pitchFamily="18" charset="0"/>
                <a:ea typeface="Times New Roman" panose="02020603050405020304" pitchFamily="18" charset="0"/>
              </a:rPr>
              <a:t>[2] Thomaz, D.V.; Filho, A.M. de A.; Macedo, I.Y.L.; Rodrigues, E.S.B.; Gil, E. de S. Predictive Modelling to Study the Electrochemical </a:t>
            </a:r>
            <a:r>
              <a:rPr lang="en-US" sz="1100" kern="0" dirty="0" err="1">
                <a:solidFill>
                  <a:srgbClr val="000000"/>
                </a:solidFill>
                <a:latin typeface="Palatino Linotype" panose="02040502050505030304" pitchFamily="18" charset="0"/>
                <a:ea typeface="Times New Roman" panose="02020603050405020304" pitchFamily="18" charset="0"/>
              </a:rPr>
              <a:t>Behaviour</a:t>
            </a:r>
            <a:r>
              <a:rPr lang="en-US" sz="1100" kern="0" dirty="0">
                <a:solidFill>
                  <a:srgbClr val="000000"/>
                </a:solidFill>
                <a:latin typeface="Palatino Linotype" panose="02040502050505030304" pitchFamily="18" charset="0"/>
                <a:ea typeface="Times New Roman" panose="02020603050405020304" pitchFamily="18" charset="0"/>
              </a:rPr>
              <a:t> of </a:t>
            </a:r>
            <a:r>
              <a:rPr lang="en-US" sz="1100" kern="0" dirty="0" err="1">
                <a:solidFill>
                  <a:srgbClr val="000000"/>
                </a:solidFill>
                <a:latin typeface="Palatino Linotype" panose="02040502050505030304" pitchFamily="18" charset="0"/>
                <a:ea typeface="Times New Roman" panose="02020603050405020304" pitchFamily="18" charset="0"/>
              </a:rPr>
              <a:t>PdO</a:t>
            </a:r>
            <a:r>
              <a:rPr lang="en-US" sz="1100" kern="0" dirty="0">
                <a:solidFill>
                  <a:srgbClr val="000000"/>
                </a:solidFill>
                <a:latin typeface="Palatino Linotype" panose="02040502050505030304" pitchFamily="18" charset="0"/>
                <a:ea typeface="Times New Roman" panose="02020603050405020304" pitchFamily="18" charset="0"/>
              </a:rPr>
              <a:t>, TiO2 and Perovskite-Type LaFeO3 Modified Carbon Paste Electrodes. Path Sci. 2019, 5, 4001–4007, doi:10.22178/pos.45-3.</a:t>
            </a:r>
          </a:p>
          <a:p>
            <a:pPr algn="just"/>
            <a:r>
              <a:rPr lang="en-US" sz="1100" kern="0" dirty="0">
                <a:solidFill>
                  <a:srgbClr val="000000"/>
                </a:solidFill>
                <a:latin typeface="Palatino Linotype" panose="02040502050505030304" pitchFamily="18" charset="0"/>
                <a:ea typeface="Times New Roman" panose="02020603050405020304" pitchFamily="18" charset="0"/>
              </a:rPr>
              <a:t>[3] Rodrigues, E.S.B.; de </a:t>
            </a:r>
            <a:r>
              <a:rPr lang="en-US" sz="1100" kern="0" dirty="0" err="1">
                <a:solidFill>
                  <a:srgbClr val="000000"/>
                </a:solidFill>
                <a:latin typeface="Palatino Linotype" panose="02040502050505030304" pitchFamily="18" charset="0"/>
                <a:ea typeface="Times New Roman" panose="02020603050405020304" pitchFamily="18" charset="0"/>
              </a:rPr>
              <a:t>Macêdo</a:t>
            </a:r>
            <a:r>
              <a:rPr lang="en-US" sz="1100" kern="0" dirty="0">
                <a:solidFill>
                  <a:srgbClr val="000000"/>
                </a:solidFill>
                <a:latin typeface="Palatino Linotype" panose="02040502050505030304" pitchFamily="18" charset="0"/>
                <a:ea typeface="Times New Roman" panose="02020603050405020304" pitchFamily="18" charset="0"/>
              </a:rPr>
              <a:t>, I.Y.L.; da Silva Lima, L.L.; Thomaz, D.V.; da Cunha, C.E.P.; de Oliveira, M.T.; </a:t>
            </a:r>
            <a:r>
              <a:rPr lang="en-US" sz="1100" kern="0" dirty="0" err="1">
                <a:solidFill>
                  <a:srgbClr val="000000"/>
                </a:solidFill>
                <a:latin typeface="Palatino Linotype" panose="02040502050505030304" pitchFamily="18" charset="0"/>
                <a:ea typeface="Times New Roman" panose="02020603050405020304" pitchFamily="18" charset="0"/>
              </a:rPr>
              <a:t>Ballaminut</a:t>
            </a:r>
            <a:r>
              <a:rPr lang="en-US" sz="1100" kern="0" dirty="0">
                <a:solidFill>
                  <a:srgbClr val="000000"/>
                </a:solidFill>
                <a:latin typeface="Palatino Linotype" panose="02040502050505030304" pitchFamily="18" charset="0"/>
                <a:ea typeface="Times New Roman" panose="02020603050405020304" pitchFamily="18" charset="0"/>
              </a:rPr>
              <a:t>, N.; </a:t>
            </a:r>
            <a:r>
              <a:rPr lang="en-US" sz="1100" kern="0" dirty="0" err="1">
                <a:solidFill>
                  <a:srgbClr val="000000"/>
                </a:solidFill>
                <a:latin typeface="Palatino Linotype" panose="02040502050505030304" pitchFamily="18" charset="0"/>
                <a:ea typeface="Times New Roman" panose="02020603050405020304" pitchFamily="18" charset="0"/>
              </a:rPr>
              <a:t>Alecrim</a:t>
            </a:r>
            <a:r>
              <a:rPr lang="en-US" sz="1100" kern="0" dirty="0">
                <a:solidFill>
                  <a:srgbClr val="000000"/>
                </a:solidFill>
                <a:latin typeface="Palatino Linotype" panose="02040502050505030304" pitchFamily="18" charset="0"/>
                <a:ea typeface="Times New Roman" panose="02020603050405020304" pitchFamily="18" charset="0"/>
              </a:rPr>
              <a:t>, M.F.; de Carvalho, M.F.; </a:t>
            </a:r>
            <a:r>
              <a:rPr lang="en-US" sz="1100" kern="0" dirty="0" err="1">
                <a:solidFill>
                  <a:srgbClr val="000000"/>
                </a:solidFill>
                <a:latin typeface="Palatino Linotype" panose="02040502050505030304" pitchFamily="18" charset="0"/>
                <a:ea typeface="Times New Roman" panose="02020603050405020304" pitchFamily="18" charset="0"/>
              </a:rPr>
              <a:t>Isecke</a:t>
            </a:r>
            <a:r>
              <a:rPr lang="en-US" sz="1100" kern="0" dirty="0">
                <a:solidFill>
                  <a:srgbClr val="000000"/>
                </a:solidFill>
                <a:latin typeface="Palatino Linotype" panose="02040502050505030304" pitchFamily="18" charset="0"/>
                <a:ea typeface="Times New Roman" panose="02020603050405020304" pitchFamily="18" charset="0"/>
              </a:rPr>
              <a:t>, B.G.; et al. Electrochemical characterization of central action tricyclic drugs by </a:t>
            </a:r>
            <a:r>
              <a:rPr lang="en-US" sz="1100" kern="0" dirty="0" err="1">
                <a:solidFill>
                  <a:srgbClr val="000000"/>
                </a:solidFill>
                <a:latin typeface="Palatino Linotype" panose="02040502050505030304" pitchFamily="18" charset="0"/>
                <a:ea typeface="Times New Roman" panose="02020603050405020304" pitchFamily="18" charset="0"/>
              </a:rPr>
              <a:t>voltammetric</a:t>
            </a:r>
            <a:r>
              <a:rPr lang="en-US" sz="1100" kern="0" dirty="0">
                <a:solidFill>
                  <a:srgbClr val="000000"/>
                </a:solidFill>
                <a:latin typeface="Palatino Linotype" panose="02040502050505030304" pitchFamily="18" charset="0"/>
                <a:ea typeface="Times New Roman" panose="02020603050405020304" pitchFamily="18" charset="0"/>
              </a:rPr>
              <a:t> techniques and density functional theory calculations. Pharmaceuticals 2019, doi:10.3390/ph12030116.</a:t>
            </a:r>
          </a:p>
          <a:p>
            <a:pPr algn="just"/>
            <a:r>
              <a:rPr lang="en-US" sz="1100" kern="0" dirty="0">
                <a:solidFill>
                  <a:srgbClr val="000000"/>
                </a:solidFill>
                <a:latin typeface="Palatino Linotype" panose="02040502050505030304" pitchFamily="18" charset="0"/>
                <a:ea typeface="Times New Roman" panose="02020603050405020304" pitchFamily="18" charset="0"/>
              </a:rPr>
              <a:t>[4] Thomaz, D.V.; de Oliveira, M.G.; Rodrigues, E.S.B.; da Silva, V.B.; Santos, P.A. Dos Physicochemical investigation of psoralen binding to double stranded </a:t>
            </a:r>
            <a:r>
              <a:rPr lang="en-US" sz="1100" kern="0" dirty="0" err="1">
                <a:solidFill>
                  <a:srgbClr val="000000"/>
                </a:solidFill>
                <a:latin typeface="Palatino Linotype" panose="02040502050505030304" pitchFamily="18" charset="0"/>
                <a:ea typeface="Times New Roman" panose="02020603050405020304" pitchFamily="18" charset="0"/>
              </a:rPr>
              <a:t>dna</a:t>
            </a:r>
            <a:r>
              <a:rPr lang="en-US" sz="1100" kern="0" dirty="0">
                <a:solidFill>
                  <a:srgbClr val="000000"/>
                </a:solidFill>
                <a:latin typeface="Palatino Linotype" panose="02040502050505030304" pitchFamily="18" charset="0"/>
                <a:ea typeface="Times New Roman" panose="02020603050405020304" pitchFamily="18" charset="0"/>
              </a:rPr>
              <a:t> through electroanalytical and cheminformatic approaches. Pharmaceuticals 2020, doi:10.3390/ph13060108.</a:t>
            </a:r>
          </a:p>
          <a:p>
            <a:pPr algn="just"/>
            <a:endParaRPr lang="en-US" sz="1100" dirty="0">
              <a:latin typeface="Palatino Linotype" panose="02040502050505030304" pitchFamily="18" charset="0"/>
            </a:endParaRPr>
          </a:p>
        </p:txBody>
      </p:sp>
      <p:sp>
        <p:nvSpPr>
          <p:cNvPr id="3" name="TextBox 2">
            <a:extLst>
              <a:ext uri="{FF2B5EF4-FFF2-40B4-BE49-F238E27FC236}">
                <a16:creationId xmlns:a16="http://schemas.microsoft.com/office/drawing/2014/main" id="{E5599259-2F35-4CC4-BB98-14BE3AFDCB80}"/>
              </a:ext>
            </a:extLst>
          </p:cNvPr>
          <p:cNvSpPr txBox="1"/>
          <p:nvPr/>
        </p:nvSpPr>
        <p:spPr>
          <a:xfrm>
            <a:off x="609600" y="2924894"/>
            <a:ext cx="8153400" cy="461665"/>
          </a:xfrm>
          <a:prstGeom prst="rect">
            <a:avLst/>
          </a:prstGeom>
          <a:noFill/>
        </p:spPr>
        <p:txBody>
          <a:bodyPr wrap="square" rtlCol="0">
            <a:spAutoFit/>
          </a:bodyPr>
          <a:lstStyle/>
          <a:p>
            <a:r>
              <a:rPr lang="fr-FR" sz="2400" b="1" dirty="0" err="1">
                <a:latin typeface="Palatino Linotype" panose="02040502050505030304" pitchFamily="18" charset="0"/>
              </a:rPr>
              <a:t>References</a:t>
            </a:r>
            <a:endParaRPr lang="fr-FR" sz="2400" b="1" dirty="0">
              <a:latin typeface="Palatino Linotype" panose="02040502050505030304" pitchFamily="18" charset="0"/>
            </a:endParaRPr>
          </a:p>
        </p:txBody>
      </p:sp>
      <p:sp>
        <p:nvSpPr>
          <p:cNvPr id="15" name="TextBox 14">
            <a:extLst>
              <a:ext uri="{FF2B5EF4-FFF2-40B4-BE49-F238E27FC236}">
                <a16:creationId xmlns:a16="http://schemas.microsoft.com/office/drawing/2014/main" id="{AEFC9A97-7BFC-4F59-9B9E-DBA6F399C5B4}"/>
              </a:ext>
            </a:extLst>
          </p:cNvPr>
          <p:cNvSpPr txBox="1"/>
          <p:nvPr/>
        </p:nvSpPr>
        <p:spPr>
          <a:xfrm>
            <a:off x="609600" y="5317125"/>
            <a:ext cx="6948196" cy="1277273"/>
          </a:xfrm>
          <a:prstGeom prst="rect">
            <a:avLst/>
          </a:prstGeom>
          <a:noFill/>
        </p:spPr>
        <p:txBody>
          <a:bodyPr wrap="square">
            <a:spAutoFit/>
          </a:bodyPr>
          <a:lstStyle/>
          <a:p>
            <a:pPr algn="just"/>
            <a:r>
              <a:rPr lang="en-US" sz="1100" dirty="0">
                <a:latin typeface="Palatino Linotype" panose="02040502050505030304" pitchFamily="18" charset="0"/>
              </a:rPr>
              <a:t>[5] Thomaz, D.V.; de Oliveira, M.T.; </a:t>
            </a:r>
            <a:r>
              <a:rPr lang="en-US" sz="1100" dirty="0" err="1">
                <a:latin typeface="Palatino Linotype" panose="02040502050505030304" pitchFamily="18" charset="0"/>
              </a:rPr>
              <a:t>Lobón</a:t>
            </a:r>
            <a:r>
              <a:rPr lang="en-US" sz="1100" dirty="0">
                <a:latin typeface="Palatino Linotype" panose="02040502050505030304" pitchFamily="18" charset="0"/>
              </a:rPr>
              <a:t>, G.S.; da Cunha, C.E.P.; Machado, F.B.; Moreno, E.K.G.; </a:t>
            </a:r>
            <a:r>
              <a:rPr lang="en-US" sz="1100" dirty="0" err="1">
                <a:latin typeface="Palatino Linotype" panose="02040502050505030304" pitchFamily="18" charset="0"/>
              </a:rPr>
              <a:t>Leite</a:t>
            </a:r>
            <a:r>
              <a:rPr lang="en-US" sz="1100" dirty="0">
                <a:latin typeface="Palatino Linotype" panose="02040502050505030304" pitchFamily="18" charset="0"/>
              </a:rPr>
              <a:t>, K.C.S.; </a:t>
            </a:r>
            <a:r>
              <a:rPr lang="en-US" sz="1100" dirty="0" err="1">
                <a:latin typeface="Palatino Linotype" panose="02040502050505030304" pitchFamily="18" charset="0"/>
              </a:rPr>
              <a:t>Ballaminut</a:t>
            </a:r>
            <a:r>
              <a:rPr lang="en-US" sz="1100" dirty="0">
                <a:latin typeface="Palatino Linotype" panose="02040502050505030304" pitchFamily="18" charset="0"/>
              </a:rPr>
              <a:t>, N.; </a:t>
            </a:r>
            <a:r>
              <a:rPr lang="en-US" sz="1100" dirty="0" err="1">
                <a:latin typeface="Palatino Linotype" panose="02040502050505030304" pitchFamily="18" charset="0"/>
              </a:rPr>
              <a:t>Alecrim</a:t>
            </a:r>
            <a:r>
              <a:rPr lang="en-US" sz="1100" dirty="0">
                <a:latin typeface="Palatino Linotype" panose="02040502050505030304" pitchFamily="18" charset="0"/>
              </a:rPr>
              <a:t>, M.F.; de Carvalho, M.F.; et al. Development of Laccase-TiO2@carbon paste biosensor for </a:t>
            </a:r>
            <a:r>
              <a:rPr lang="en-US" sz="1100" dirty="0" err="1">
                <a:latin typeface="Palatino Linotype" panose="02040502050505030304" pitchFamily="18" charset="0"/>
              </a:rPr>
              <a:t>voltammetric</a:t>
            </a:r>
            <a:r>
              <a:rPr lang="en-US" sz="1100" dirty="0">
                <a:latin typeface="Palatino Linotype" panose="02040502050505030304" pitchFamily="18" charset="0"/>
              </a:rPr>
              <a:t> determination of paracetamol. Int. J. </a:t>
            </a:r>
            <a:r>
              <a:rPr lang="en-US" sz="1100" dirty="0" err="1">
                <a:latin typeface="Palatino Linotype" panose="02040502050505030304" pitchFamily="18" charset="0"/>
              </a:rPr>
              <a:t>Electrochem</a:t>
            </a:r>
            <a:r>
              <a:rPr lang="en-US" sz="1100" dirty="0">
                <a:latin typeface="Palatino Linotype" panose="02040502050505030304" pitchFamily="18" charset="0"/>
              </a:rPr>
              <a:t>. Sci. 2018, 13, doi:10.20964/2018.11.61.</a:t>
            </a:r>
          </a:p>
          <a:p>
            <a:pPr algn="just"/>
            <a:r>
              <a:rPr lang="en-US" sz="1100" dirty="0">
                <a:latin typeface="Palatino Linotype" panose="02040502050505030304" pitchFamily="18" charset="0"/>
              </a:rPr>
              <a:t>[6] Zimmermann, S.G.; </a:t>
            </a:r>
            <a:r>
              <a:rPr lang="en-US" sz="1100" dirty="0" err="1">
                <a:latin typeface="Palatino Linotype" panose="02040502050505030304" pitchFamily="18" charset="0"/>
              </a:rPr>
              <a:t>Schmukat</a:t>
            </a:r>
            <a:r>
              <a:rPr lang="en-US" sz="1100" dirty="0">
                <a:latin typeface="Palatino Linotype" panose="02040502050505030304" pitchFamily="18" charset="0"/>
              </a:rPr>
              <a:t>, A.; Schulz, M.; Benner, J.; </a:t>
            </a:r>
            <a:r>
              <a:rPr lang="en-US" sz="1100" dirty="0" err="1">
                <a:latin typeface="Palatino Linotype" panose="02040502050505030304" pitchFamily="18" charset="0"/>
              </a:rPr>
              <a:t>Gunten</a:t>
            </a:r>
            <a:r>
              <a:rPr lang="en-US" sz="1100" dirty="0">
                <a:latin typeface="Palatino Linotype" panose="02040502050505030304" pitchFamily="18" charset="0"/>
              </a:rPr>
              <a:t>, U. Von; Ternes, T.A. Kinetic and mechanistic investigations of the oxidation of tramadol by ferrate and ozone. Environ. Sci. Technol. 2012, doi:10.1021/es203348q</a:t>
            </a:r>
          </a:p>
        </p:txBody>
      </p:sp>
    </p:spTree>
    <p:extLst>
      <p:ext uri="{BB962C8B-B14F-4D97-AF65-F5344CB8AC3E}">
        <p14:creationId xmlns:p14="http://schemas.microsoft.com/office/powerpoint/2010/main" val="140501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830997"/>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57796" y="5271796"/>
            <a:ext cx="1586204" cy="1586204"/>
          </a:xfrm>
          <a:prstGeom prst="rect">
            <a:avLst/>
          </a:prstGeom>
        </p:spPr>
      </p:pic>
      <p:pic>
        <p:nvPicPr>
          <p:cNvPr id="3074" name="Picture 2" descr="Identidade Visual – logomarca Capes">
            <a:extLst>
              <a:ext uri="{FF2B5EF4-FFF2-40B4-BE49-F238E27FC236}">
                <a16:creationId xmlns:a16="http://schemas.microsoft.com/office/drawing/2014/main" id="{0AA8AB2A-7758-4D25-9CAC-6DB4B3F91D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442" y="1929415"/>
            <a:ext cx="3082108" cy="28535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NPq Logo - PNG e Vetor - Download de Logo">
            <a:extLst>
              <a:ext uri="{FF2B5EF4-FFF2-40B4-BE49-F238E27FC236}">
                <a16:creationId xmlns:a16="http://schemas.microsoft.com/office/drawing/2014/main" id="{E8C45F2F-9922-4DBB-A32D-9070829225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494183"/>
            <a:ext cx="4035102"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82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490</TotalTime>
  <Words>1575</Words>
  <Application>Microsoft Office PowerPoint</Application>
  <PresentationFormat>On-screen Show (4:3)</PresentationFormat>
  <Paragraphs>54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DV Thomaz</cp:lastModifiedBy>
  <cp:revision>57</cp:revision>
  <dcterms:created xsi:type="dcterms:W3CDTF">2017-05-27T02:37:01Z</dcterms:created>
  <dcterms:modified xsi:type="dcterms:W3CDTF">2020-09-22T18:22:39Z</dcterms:modified>
</cp:coreProperties>
</file>