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
  </p:notesMasterIdLst>
  <p:sldIdLst>
    <p:sldId id="256" r:id="rId2"/>
  </p:sldIdLst>
  <p:sldSz cx="6858000" cy="9144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840" autoAdjust="0"/>
  </p:normalViewPr>
  <p:slideViewPr>
    <p:cSldViewPr>
      <p:cViewPr>
        <p:scale>
          <a:sx n="80" d="100"/>
          <a:sy n="80" d="100"/>
        </p:scale>
        <p:origin x="-2286" y="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400D34-AE71-4B59-981B-DECA8EF9D091}" type="datetimeFigureOut">
              <a:rPr lang="pt-PT" smtClean="0"/>
              <a:t>10/11/2020</a:t>
            </a:fld>
            <a:endParaRPr lang="pt-PT"/>
          </a:p>
        </p:txBody>
      </p:sp>
      <p:sp>
        <p:nvSpPr>
          <p:cNvPr id="4" name="Marcador de Posição da Imagem do Diapositivo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FD49E-A6B0-4097-BACB-CA7B351B0614}" type="slidenum">
              <a:rPr lang="pt-PT" smtClean="0"/>
              <a:t>‹nº›</a:t>
            </a:fld>
            <a:endParaRPr lang="pt-PT"/>
          </a:p>
        </p:txBody>
      </p:sp>
    </p:spTree>
    <p:extLst>
      <p:ext uri="{BB962C8B-B14F-4D97-AF65-F5344CB8AC3E}">
        <p14:creationId xmlns:p14="http://schemas.microsoft.com/office/powerpoint/2010/main" val="256015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smtClean="0"/>
          </a:p>
          <a:p>
            <a:endParaRPr lang="pt-PT" dirty="0"/>
          </a:p>
        </p:txBody>
      </p:sp>
      <p:sp>
        <p:nvSpPr>
          <p:cNvPr id="4" name="Marcador de Posição do Número do Diapositivo 3"/>
          <p:cNvSpPr>
            <a:spLocks noGrp="1"/>
          </p:cNvSpPr>
          <p:nvPr>
            <p:ph type="sldNum" sz="quarter" idx="10"/>
          </p:nvPr>
        </p:nvSpPr>
        <p:spPr/>
        <p:txBody>
          <a:bodyPr/>
          <a:lstStyle/>
          <a:p>
            <a:fld id="{9C1FD49E-A6B0-4097-BACB-CA7B351B0614}" type="slidenum">
              <a:rPr lang="pt-PT" smtClean="0"/>
              <a:t>1</a:t>
            </a:fld>
            <a:endParaRPr lang="pt-PT"/>
          </a:p>
        </p:txBody>
      </p:sp>
    </p:spTree>
    <p:extLst>
      <p:ext uri="{BB962C8B-B14F-4D97-AF65-F5344CB8AC3E}">
        <p14:creationId xmlns:p14="http://schemas.microsoft.com/office/powerpoint/2010/main" val="424543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7" name="Rectangle 6"/>
          <p:cNvSpPr/>
          <p:nvPr/>
        </p:nvSpPr>
        <p:spPr>
          <a:xfrm>
            <a:off x="5257800" y="203199"/>
            <a:ext cx="1485900" cy="8741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5231"/>
            <a:ext cx="5029200" cy="873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257800" y="2737280"/>
            <a:ext cx="1485900" cy="24384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6FCE8B3-C6FA-437C-99E4-50F4CF73ACAA}" type="datetimeFigureOut">
              <a:rPr lang="pt-PT" smtClean="0"/>
              <a:t>10/11/2020</a:t>
            </a:fld>
            <a:endParaRPr lang="pt-PT"/>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FDD27F3-8E46-4E36-984C-DE50005B24FC}" type="slidenum">
              <a:rPr lang="pt-PT" smtClean="0"/>
              <a:t>‹nº›</a:t>
            </a:fld>
            <a:endParaRPr lang="pt-PT"/>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pt-PT"/>
          </a:p>
        </p:txBody>
      </p:sp>
      <p:sp>
        <p:nvSpPr>
          <p:cNvPr id="13" name="Title 12"/>
          <p:cNvSpPr>
            <a:spLocks noGrp="1"/>
          </p:cNvSpPr>
          <p:nvPr>
            <p:ph type="title"/>
          </p:nvPr>
        </p:nvSpPr>
        <p:spPr>
          <a:xfrm>
            <a:off x="342900" y="2737280"/>
            <a:ext cx="4743450" cy="2438400"/>
          </a:xfrm>
        </p:spPr>
        <p:txBody>
          <a:bodyPr/>
          <a:lstStyle>
            <a:lvl1pPr algn="r">
              <a:defRPr sz="4200" spc="150" baseline="0"/>
            </a:lvl1pPr>
          </a:lstStyle>
          <a:p>
            <a:r>
              <a:rPr lang="pt-PT" smtClean="0"/>
              <a:t>Clique para editar o estilo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86FCE8B3-C6FA-437C-99E4-50F4CF73ACAA}" type="datetimeFigureOut">
              <a:rPr lang="pt-PT" smtClean="0"/>
              <a:t>10/11/2020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FDD27F3-8E46-4E36-984C-DE50005B24FC}" type="slidenum">
              <a:rPr lang="pt-PT" smtClean="0"/>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7" name="Rectangle 6"/>
          <p:cNvSpPr/>
          <p:nvPr/>
        </p:nvSpPr>
        <p:spPr>
          <a:xfrm>
            <a:off x="114300" y="196425"/>
            <a:ext cx="5029200" cy="8741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57800" y="196425"/>
            <a:ext cx="1467035" cy="8741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5372100" y="366185"/>
            <a:ext cx="1257300" cy="7802033"/>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86FCE8B3-C6FA-437C-99E4-50F4CF73ACAA}" type="datetimeFigureOut">
              <a:rPr lang="pt-PT" smtClean="0"/>
              <a:t>10/11/2020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FDD27F3-8E46-4E36-984C-DE50005B24FC}" type="slidenum">
              <a:rPr lang="pt-PT" smtClean="0"/>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86FCE8B3-C6FA-437C-99E4-50F4CF73ACAA}" type="datetimeFigureOut">
              <a:rPr lang="pt-PT" smtClean="0"/>
              <a:t>10/11/2020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FDD27F3-8E46-4E36-984C-DE50005B24FC}" type="slidenum">
              <a:rPr lang="pt-PT" smtClean="0"/>
              <a:t>‹nº›</a:t>
            </a:fld>
            <a:endParaRPr lang="pt-PT"/>
          </a:p>
        </p:txBody>
      </p:sp>
      <p:sp>
        <p:nvSpPr>
          <p:cNvPr id="7" name="Title 6"/>
          <p:cNvSpPr>
            <a:spLocks noGrp="1"/>
          </p:cNvSpPr>
          <p:nvPr>
            <p:ph type="title"/>
          </p:nvPr>
        </p:nvSpPr>
        <p:spPr/>
        <p:txBody>
          <a:bodyPr/>
          <a:lstStyle/>
          <a:p>
            <a:r>
              <a:rPr lang="pt-PT" smtClean="0"/>
              <a:t>Clique para editar o estilo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7" name="Rectangle 6"/>
          <p:cNvSpPr/>
          <p:nvPr/>
        </p:nvSpPr>
        <p:spPr>
          <a:xfrm>
            <a:off x="5257800" y="203199"/>
            <a:ext cx="1485900" cy="8741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5231"/>
            <a:ext cx="5029200" cy="873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72100" y="3856369"/>
            <a:ext cx="1200151" cy="219456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9" name="Date Placeholder 8"/>
          <p:cNvSpPr>
            <a:spLocks noGrp="1"/>
          </p:cNvSpPr>
          <p:nvPr>
            <p:ph type="dt" sz="half" idx="10"/>
          </p:nvPr>
        </p:nvSpPr>
        <p:spPr/>
        <p:txBody>
          <a:bodyPr/>
          <a:lstStyle>
            <a:lvl1pPr>
              <a:defRPr>
                <a:solidFill>
                  <a:srgbClr val="FFFFFF"/>
                </a:solidFill>
              </a:defRPr>
            </a:lvl1pPr>
          </a:lstStyle>
          <a:p>
            <a:fld id="{86FCE8B3-C6FA-437C-99E4-50F4CF73ACAA}" type="datetimeFigureOut">
              <a:rPr lang="pt-PT" smtClean="0"/>
              <a:t>10/11/2020</a:t>
            </a:fld>
            <a:endParaRPr lang="pt-PT"/>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FDD27F3-8E46-4E36-984C-DE50005B24FC}" type="slidenum">
              <a:rPr lang="pt-PT" smtClean="0"/>
              <a:t>‹nº›</a:t>
            </a:fld>
            <a:endParaRPr lang="pt-PT"/>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pt-PT"/>
          </a:p>
        </p:txBody>
      </p:sp>
      <p:sp>
        <p:nvSpPr>
          <p:cNvPr id="12" name="Title 11"/>
          <p:cNvSpPr>
            <a:spLocks noGrp="1"/>
          </p:cNvSpPr>
          <p:nvPr>
            <p:ph type="title"/>
          </p:nvPr>
        </p:nvSpPr>
        <p:spPr>
          <a:xfrm>
            <a:off x="285750" y="3856369"/>
            <a:ext cx="4743450" cy="2194560"/>
          </a:xfrm>
        </p:spPr>
        <p:txBody>
          <a:bodyPr/>
          <a:lstStyle>
            <a:lvl1pPr algn="r">
              <a:defRPr sz="4200" spc="150" baseline="0"/>
            </a:lvl1pPr>
          </a:lstStyle>
          <a:p>
            <a:r>
              <a:rPr lang="pt-PT" smtClean="0"/>
              <a:t>Clique para editar o estilo</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2292096"/>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3486150" y="2292096"/>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86FCE8B3-C6FA-437C-99E4-50F4CF73ACAA}" type="datetimeFigureOut">
              <a:rPr lang="pt-PT" smtClean="0"/>
              <a:t>10/11/2020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0FDD27F3-8E46-4E36-984C-DE50005B24FC}" type="slidenum">
              <a:rPr lang="pt-PT" smtClean="0"/>
              <a:t>‹nº›</a:t>
            </a:fld>
            <a:endParaRPr lang="pt-PT"/>
          </a:p>
        </p:txBody>
      </p:sp>
      <p:sp>
        <p:nvSpPr>
          <p:cNvPr id="8" name="Title 7"/>
          <p:cNvSpPr>
            <a:spLocks noGrp="1"/>
          </p:cNvSpPr>
          <p:nvPr>
            <p:ph type="title"/>
          </p:nvPr>
        </p:nvSpPr>
        <p:spPr/>
        <p:txBody>
          <a:bodyPr/>
          <a:lstStyle/>
          <a:p>
            <a:r>
              <a:rPr lang="pt-PT" smtClean="0"/>
              <a:t>Clique para editar o estilo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296584"/>
            <a:ext cx="3030141" cy="85301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342900" y="3251200"/>
            <a:ext cx="3030141" cy="4917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3483769" y="2296584"/>
            <a:ext cx="3031331" cy="85301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3483769" y="3251200"/>
            <a:ext cx="3031331" cy="4917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86FCE8B3-C6FA-437C-99E4-50F4CF73ACAA}" type="datetimeFigureOut">
              <a:rPr lang="pt-PT" smtClean="0"/>
              <a:t>10/11/2020</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0FDD27F3-8E46-4E36-984C-DE50005B24FC}" type="slidenum">
              <a:rPr lang="pt-PT" smtClean="0"/>
              <a:t>‹nº›</a:t>
            </a:fld>
            <a:endParaRPr lang="pt-PT"/>
          </a:p>
        </p:txBody>
      </p:sp>
      <p:sp>
        <p:nvSpPr>
          <p:cNvPr id="10" name="Title 9"/>
          <p:cNvSpPr>
            <a:spLocks noGrp="1"/>
          </p:cNvSpPr>
          <p:nvPr>
            <p:ph type="title"/>
          </p:nvPr>
        </p:nvSpPr>
        <p:spPr/>
        <p:txBody>
          <a:bodyPr/>
          <a:lstStyle/>
          <a:p>
            <a:r>
              <a:rPr lang="pt-PT" smtClean="0"/>
              <a:t>Clique para editar o estilo</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FCE8B3-C6FA-437C-99E4-50F4CF73ACAA}" type="datetimeFigureOut">
              <a:rPr lang="pt-PT" smtClean="0"/>
              <a:t>10/11/2020</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0FDD27F3-8E46-4E36-984C-DE50005B24FC}" type="slidenum">
              <a:rPr lang="pt-PT" smtClean="0"/>
              <a:t>‹nº›</a:t>
            </a:fld>
            <a:endParaRPr lang="pt-PT"/>
          </a:p>
        </p:txBody>
      </p:sp>
      <p:sp>
        <p:nvSpPr>
          <p:cNvPr id="6" name="Title 5"/>
          <p:cNvSpPr>
            <a:spLocks noGrp="1"/>
          </p:cNvSpPr>
          <p:nvPr>
            <p:ph type="title"/>
          </p:nvPr>
        </p:nvSpPr>
        <p:spPr/>
        <p:txBody>
          <a:bodyPr/>
          <a:lstStyle/>
          <a:p>
            <a:r>
              <a:rPr lang="pt-PT" smtClean="0"/>
              <a:t>Clique para editar o estilo</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114300" y="201225"/>
            <a:ext cx="6623852" cy="8741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6FCE8B3-C6FA-437C-99E4-50F4CF73ACAA}" type="datetimeFigureOut">
              <a:rPr lang="pt-PT" smtClean="0"/>
              <a:t>10/11/2020</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0FDD27F3-8E46-4E36-984C-DE50005B24FC}"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57800" y="201168"/>
            <a:ext cx="1485900" cy="8741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14300" y="203200"/>
            <a:ext cx="5029200" cy="8737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406401"/>
            <a:ext cx="4400550"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Text Placeholder 3"/>
          <p:cNvSpPr>
            <a:spLocks noGrp="1"/>
          </p:cNvSpPr>
          <p:nvPr>
            <p:ph type="body" sz="half" idx="2"/>
          </p:nvPr>
        </p:nvSpPr>
        <p:spPr>
          <a:xfrm>
            <a:off x="5369814" y="2840736"/>
            <a:ext cx="1255014" cy="3755136"/>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86FCE8B3-C6FA-437C-99E4-50F4CF73ACAA}" type="datetimeFigureOut">
              <a:rPr lang="pt-PT" smtClean="0"/>
              <a:t>10/11/2020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FDD27F3-8E46-4E36-984C-DE50005B24FC}" type="slidenum">
              <a:rPr lang="pt-PT" smtClean="0"/>
              <a:t>‹nº›</a:t>
            </a:fld>
            <a:endParaRPr lang="pt-PT"/>
          </a:p>
        </p:txBody>
      </p:sp>
      <p:sp>
        <p:nvSpPr>
          <p:cNvPr id="11" name="Title 10"/>
          <p:cNvSpPr>
            <a:spLocks noGrp="1"/>
          </p:cNvSpPr>
          <p:nvPr>
            <p:ph type="title"/>
          </p:nvPr>
        </p:nvSpPr>
        <p:spPr>
          <a:xfrm>
            <a:off x="5369814" y="609600"/>
            <a:ext cx="1256745" cy="2231136"/>
          </a:xfrm>
        </p:spPr>
        <p:txBody>
          <a:bodyPr anchor="b"/>
          <a:lstStyle>
            <a:lvl1pPr algn="l">
              <a:defRPr sz="2000" spc="150" baseline="0"/>
            </a:lvl1pPr>
          </a:lstStyle>
          <a:p>
            <a:r>
              <a:rPr lang="pt-PT" smtClean="0"/>
              <a:t>Clique para editar o estilo</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5257800" y="201168"/>
            <a:ext cx="1485900" cy="87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14300" y="203200"/>
            <a:ext cx="5029200" cy="87376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5372100" y="2844800"/>
            <a:ext cx="1257300" cy="39624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86FCE8B3-C6FA-437C-99E4-50F4CF73ACAA}" type="datetimeFigureOut">
              <a:rPr lang="pt-PT" smtClean="0"/>
              <a:t>10/11/2020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0FDD27F3-8E46-4E36-984C-DE50005B24FC}" type="slidenum">
              <a:rPr lang="pt-PT" smtClean="0"/>
              <a:t>‹nº›</a:t>
            </a:fld>
            <a:endParaRPr lang="pt-PT"/>
          </a:p>
        </p:txBody>
      </p:sp>
      <p:sp>
        <p:nvSpPr>
          <p:cNvPr id="10" name="Title 9"/>
          <p:cNvSpPr>
            <a:spLocks noGrp="1"/>
          </p:cNvSpPr>
          <p:nvPr>
            <p:ph type="title"/>
          </p:nvPr>
        </p:nvSpPr>
        <p:spPr>
          <a:xfrm>
            <a:off x="5372100" y="613664"/>
            <a:ext cx="1257300" cy="2231136"/>
          </a:xfrm>
        </p:spPr>
        <p:txBody>
          <a:bodyPr anchor="b"/>
          <a:lstStyle>
            <a:lvl1pPr algn="l">
              <a:defRPr sz="2000" spc="150" baseline="0">
                <a:solidFill>
                  <a:schemeClr val="tx2"/>
                </a:solidFill>
              </a:defRPr>
            </a:lvl1pPr>
          </a:lstStyle>
          <a:p>
            <a:r>
              <a:rPr lang="pt-PT" smtClean="0"/>
              <a:t>Clique para editar o estilo</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14300" y="2179962"/>
            <a:ext cx="6623852" cy="67273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3201"/>
            <a:ext cx="6610535" cy="17952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85750" y="474463"/>
            <a:ext cx="6285945" cy="1405859"/>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285750" y="2292095"/>
            <a:ext cx="6305920" cy="5876544"/>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278166" y="8475133"/>
            <a:ext cx="1600200" cy="365760"/>
          </a:xfrm>
          <a:prstGeom prst="rect">
            <a:avLst/>
          </a:prstGeom>
        </p:spPr>
        <p:txBody>
          <a:bodyPr vert="horz" lIns="91440" tIns="45720" rIns="91440" bIns="45720" rtlCol="0" anchor="ctr"/>
          <a:lstStyle>
            <a:lvl1pPr algn="l">
              <a:defRPr sz="1100">
                <a:solidFill>
                  <a:schemeClr val="tx2"/>
                </a:solidFill>
              </a:defRPr>
            </a:lvl1pPr>
          </a:lstStyle>
          <a:p>
            <a:fld id="{86FCE8B3-C6FA-437C-99E4-50F4CF73ACAA}" type="datetimeFigureOut">
              <a:rPr lang="pt-PT" smtClean="0"/>
              <a:t>10/11/2020</a:t>
            </a:fld>
            <a:endParaRPr lang="pt-PT"/>
          </a:p>
        </p:txBody>
      </p:sp>
      <p:sp>
        <p:nvSpPr>
          <p:cNvPr id="5" name="Footer Placeholder 4"/>
          <p:cNvSpPr>
            <a:spLocks noGrp="1"/>
          </p:cNvSpPr>
          <p:nvPr>
            <p:ph type="ftr" sz="quarter" idx="3"/>
          </p:nvPr>
        </p:nvSpPr>
        <p:spPr>
          <a:xfrm>
            <a:off x="2286000" y="8475133"/>
            <a:ext cx="2514600" cy="365760"/>
          </a:xfrm>
          <a:prstGeom prst="rect">
            <a:avLst/>
          </a:prstGeom>
        </p:spPr>
        <p:txBody>
          <a:bodyPr vert="horz" lIns="91440" tIns="45720" rIns="91440" bIns="45720" rtlCol="0" anchor="ctr"/>
          <a:lstStyle>
            <a:lvl1pPr algn="ctr">
              <a:defRPr sz="1100">
                <a:solidFill>
                  <a:schemeClr val="tx2"/>
                </a:solidFill>
              </a:defRPr>
            </a:lvl1pPr>
          </a:lstStyle>
          <a:p>
            <a:endParaRPr lang="pt-PT"/>
          </a:p>
        </p:txBody>
      </p:sp>
      <p:sp>
        <p:nvSpPr>
          <p:cNvPr id="6" name="Slide Number Placeholder 5"/>
          <p:cNvSpPr>
            <a:spLocks noGrp="1"/>
          </p:cNvSpPr>
          <p:nvPr>
            <p:ph type="sldNum" sz="quarter" idx="4"/>
          </p:nvPr>
        </p:nvSpPr>
        <p:spPr>
          <a:xfrm>
            <a:off x="6176010" y="8473440"/>
            <a:ext cx="437225" cy="365760"/>
          </a:xfrm>
          <a:prstGeom prst="rect">
            <a:avLst/>
          </a:prstGeom>
          <a:ln w="19050">
            <a:noFill/>
          </a:ln>
        </p:spPr>
        <p:txBody>
          <a:bodyPr vert="horz" lIns="91440" tIns="45720" rIns="91440" bIns="45720" rtlCol="0" anchor="ctr"/>
          <a:lstStyle>
            <a:lvl1pPr algn="ctr">
              <a:defRPr sz="1100">
                <a:solidFill>
                  <a:schemeClr val="tx2"/>
                </a:solidFill>
              </a:defRPr>
            </a:lvl1pPr>
          </a:lstStyle>
          <a:p>
            <a:fld id="{0FDD27F3-8E46-4E36-984C-DE50005B24FC}" type="slidenum">
              <a:rPr lang="pt-PT" smtClean="0"/>
              <a:t>‹nº›</a:t>
            </a:fld>
            <a:endParaRPr lang="pt-P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image" Target="../media/image16.emf"/><Relationship Id="rId2" Type="http://schemas.openxmlformats.org/officeDocument/2006/relationships/notesSlide" Target="../notesSlides/notesSlide1.xml"/><Relationship Id="rId16"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429311" y="172929"/>
            <a:ext cx="5802859" cy="369332"/>
          </a:xfrm>
          <a:prstGeom prst="rect">
            <a:avLst/>
          </a:prstGeom>
          <a:solidFill>
            <a:schemeClr val="bg1">
              <a:lumMod val="40000"/>
              <a:lumOff val="60000"/>
            </a:schemeClr>
          </a:solidFill>
        </p:spPr>
        <p:txBody>
          <a:bodyPr wrap="square" rtlCol="0">
            <a:spAutoFit/>
          </a:bodyPr>
          <a:lstStyle/>
          <a:p>
            <a:r>
              <a:rPr lang="en-US" sz="900" b="1" dirty="0">
                <a:latin typeface="Palatino Linotype" panose="02040502050505030304" pitchFamily="18" charset="0"/>
              </a:rPr>
              <a:t>Physical-chemical properties of the phenolic compounds of </a:t>
            </a:r>
            <a:r>
              <a:rPr lang="en-US" sz="900" b="1" dirty="0" err="1">
                <a:latin typeface="Palatino Linotype" panose="02040502050505030304" pitchFamily="18" charset="0"/>
              </a:rPr>
              <a:t>Humulus</a:t>
            </a:r>
            <a:r>
              <a:rPr lang="en-US" sz="900" b="1" dirty="0">
                <a:latin typeface="Palatino Linotype" panose="02040502050505030304" pitchFamily="18" charset="0"/>
              </a:rPr>
              <a:t> </a:t>
            </a:r>
            <a:r>
              <a:rPr lang="en-US" sz="900" b="1" dirty="0" err="1">
                <a:latin typeface="Palatino Linotype" panose="02040502050505030304" pitchFamily="18" charset="0"/>
              </a:rPr>
              <a:t>lupulus</a:t>
            </a:r>
            <a:r>
              <a:rPr lang="en-US" sz="900" b="1" dirty="0">
                <a:latin typeface="Palatino Linotype" panose="02040502050505030304" pitchFamily="18" charset="0"/>
              </a:rPr>
              <a:t> and aromatic plant terpenes; potential for use in a cosmetic formulation</a:t>
            </a:r>
            <a:endParaRPr lang="pt-PT" sz="900" b="1" dirty="0">
              <a:latin typeface="Palatino Linotype" panose="02040502050505030304" pitchFamily="18" charset="0"/>
            </a:endParaRPr>
          </a:p>
        </p:txBody>
      </p:sp>
      <p:sp>
        <p:nvSpPr>
          <p:cNvPr id="7" name="CaixaDeTexto 6"/>
          <p:cNvSpPr txBox="1"/>
          <p:nvPr/>
        </p:nvSpPr>
        <p:spPr>
          <a:xfrm>
            <a:off x="270672" y="514506"/>
            <a:ext cx="6276376" cy="215444"/>
          </a:xfrm>
          <a:prstGeom prst="rect">
            <a:avLst/>
          </a:prstGeom>
          <a:noFill/>
        </p:spPr>
        <p:txBody>
          <a:bodyPr wrap="square" rtlCol="0">
            <a:spAutoFit/>
          </a:bodyPr>
          <a:lstStyle/>
          <a:p>
            <a:pPr algn="ctr"/>
            <a:r>
              <a:rPr lang="pt-PT" sz="800" b="1" dirty="0" smtClean="0">
                <a:latin typeface="Palatino Linotype" panose="02040502050505030304" pitchFamily="18" charset="0"/>
              </a:rPr>
              <a:t>Briolanja dos Santos</a:t>
            </a:r>
            <a:r>
              <a:rPr lang="it-IT" sz="800" b="1" baseline="30000" dirty="0" smtClean="0">
                <a:latin typeface="Palatino Linotype" panose="02040502050505030304" pitchFamily="18" charset="0"/>
              </a:rPr>
              <a:t>1</a:t>
            </a:r>
            <a:r>
              <a:rPr lang="pt-PT" sz="800" b="1" dirty="0" smtClean="0">
                <a:latin typeface="Palatino Linotype" panose="02040502050505030304" pitchFamily="18" charset="0"/>
              </a:rPr>
              <a:t>, </a:t>
            </a:r>
            <a:r>
              <a:rPr lang="pt-PT" sz="800" b="1" dirty="0" err="1" smtClean="0">
                <a:latin typeface="Palatino Linotype" panose="02040502050505030304" pitchFamily="18" charset="0"/>
              </a:rPr>
              <a:t>Olivia</a:t>
            </a:r>
            <a:r>
              <a:rPr lang="pt-PT" sz="800" b="1" dirty="0" smtClean="0">
                <a:latin typeface="Palatino Linotype" panose="02040502050505030304" pitchFamily="18" charset="0"/>
              </a:rPr>
              <a:t> Pereira</a:t>
            </a:r>
            <a:r>
              <a:rPr lang="it-IT" sz="800" b="1" baseline="30000" dirty="0" smtClean="0">
                <a:latin typeface="Palatino Linotype" panose="02040502050505030304" pitchFamily="18" charset="0"/>
              </a:rPr>
              <a:t>1,2</a:t>
            </a:r>
            <a:r>
              <a:rPr lang="pt-PT" sz="800" b="1" dirty="0" smtClean="0">
                <a:latin typeface="Palatino Linotype" panose="02040502050505030304" pitchFamily="18" charset="0"/>
              </a:rPr>
              <a:t>, </a:t>
            </a:r>
            <a:r>
              <a:rPr lang="pt-PT" sz="800" b="1" dirty="0" err="1" smtClean="0">
                <a:latin typeface="Palatino Linotype" panose="02040502050505030304" pitchFamily="18" charset="0"/>
              </a:rPr>
              <a:t>Luis</a:t>
            </a:r>
            <a:r>
              <a:rPr lang="pt-PT" sz="800" b="1" dirty="0" smtClean="0">
                <a:latin typeface="Palatino Linotype" panose="02040502050505030304" pitchFamily="18" charset="0"/>
              </a:rPr>
              <a:t> </a:t>
            </a:r>
            <a:r>
              <a:rPr lang="pt-PT" sz="800" b="1" dirty="0" err="1" smtClean="0">
                <a:latin typeface="Palatino Linotype" panose="02040502050505030304" pitchFamily="18" charset="0"/>
              </a:rPr>
              <a:t>Pedros</a:t>
            </a:r>
            <a:r>
              <a:rPr lang="it-IT" sz="800" b="1" baseline="30000" dirty="0">
                <a:latin typeface="Palatino Linotype" panose="02040502050505030304" pitchFamily="18" charset="0"/>
              </a:rPr>
              <a:t>3</a:t>
            </a:r>
            <a:r>
              <a:rPr lang="pt-PT" sz="800" b="1" dirty="0" smtClean="0">
                <a:latin typeface="Palatino Linotype" panose="02040502050505030304" pitchFamily="18" charset="0"/>
              </a:rPr>
              <a:t>, Maria João Sousa</a:t>
            </a:r>
            <a:r>
              <a:rPr lang="it-IT" sz="800" b="1" dirty="0" smtClean="0">
                <a:latin typeface="Palatino Linotype" panose="02040502050505030304" pitchFamily="18" charset="0"/>
              </a:rPr>
              <a:t> </a:t>
            </a:r>
            <a:r>
              <a:rPr lang="it-IT" sz="800" b="1" baseline="30000" dirty="0" smtClean="0">
                <a:latin typeface="Palatino Linotype" panose="02040502050505030304" pitchFamily="18" charset="0"/>
              </a:rPr>
              <a:t>1,2</a:t>
            </a:r>
          </a:p>
        </p:txBody>
      </p:sp>
      <p:sp>
        <p:nvSpPr>
          <p:cNvPr id="8" name="CaixaDeTexto 7"/>
          <p:cNvSpPr txBox="1"/>
          <p:nvPr/>
        </p:nvSpPr>
        <p:spPr>
          <a:xfrm>
            <a:off x="783012" y="634511"/>
            <a:ext cx="4968552" cy="553998"/>
          </a:xfrm>
          <a:prstGeom prst="rect">
            <a:avLst/>
          </a:prstGeom>
          <a:noFill/>
        </p:spPr>
        <p:txBody>
          <a:bodyPr wrap="square" rtlCol="0">
            <a:spAutoFit/>
          </a:bodyPr>
          <a:lstStyle/>
          <a:p>
            <a:pPr algn="ctr"/>
            <a:r>
              <a:rPr lang="en-US" sz="600" baseline="30000" dirty="0" smtClean="0">
                <a:latin typeface="Palatino Linotype" panose="02040502050505030304" pitchFamily="18" charset="0"/>
              </a:rPr>
              <a:t>1 </a:t>
            </a:r>
            <a:r>
              <a:rPr lang="pt-PT" sz="600" dirty="0" smtClean="0">
                <a:latin typeface="Palatino Linotype" panose="02040502050505030304" pitchFamily="18" charset="0"/>
              </a:rPr>
              <a:t>Instituto Politécnico de Bragança (IPB)</a:t>
            </a:r>
            <a:r>
              <a:rPr lang="en-US" sz="600" dirty="0" smtClean="0">
                <a:latin typeface="Palatino Linotype" panose="02040502050505030304" pitchFamily="18" charset="0"/>
              </a:rPr>
              <a:t>; </a:t>
            </a:r>
            <a:endParaRPr lang="fr-FR" sz="600" dirty="0" smtClean="0">
              <a:latin typeface="Palatino Linotype" panose="02040502050505030304" pitchFamily="18" charset="0"/>
            </a:endParaRPr>
          </a:p>
          <a:p>
            <a:pPr algn="ctr"/>
            <a:r>
              <a:rPr lang="en-US" sz="600" baseline="30000" dirty="0" smtClean="0">
                <a:latin typeface="Palatino Linotype" panose="02040502050505030304" pitchFamily="18" charset="0"/>
              </a:rPr>
              <a:t>2</a:t>
            </a:r>
            <a:r>
              <a:rPr lang="en-US" sz="600" dirty="0" smtClean="0">
                <a:latin typeface="Palatino Linotype" panose="02040502050505030304" pitchFamily="18" charset="0"/>
              </a:rPr>
              <a:t> </a:t>
            </a:r>
            <a:r>
              <a:rPr lang="pt-PT" sz="600" dirty="0" err="1" smtClean="0">
                <a:latin typeface="Palatino Linotype" panose="02040502050505030304" pitchFamily="18" charset="0"/>
              </a:rPr>
              <a:t>Mountain</a:t>
            </a:r>
            <a:r>
              <a:rPr lang="pt-PT" sz="600" dirty="0" smtClean="0">
                <a:latin typeface="Palatino Linotype" panose="02040502050505030304" pitchFamily="18" charset="0"/>
              </a:rPr>
              <a:t> </a:t>
            </a:r>
            <a:r>
              <a:rPr lang="pt-PT" sz="600" dirty="0">
                <a:latin typeface="Palatino Linotype" panose="02040502050505030304" pitchFamily="18" charset="0"/>
              </a:rPr>
              <a:t>Research </a:t>
            </a:r>
            <a:r>
              <a:rPr lang="pt-PT" sz="600" dirty="0" err="1" smtClean="0">
                <a:latin typeface="Palatino Linotype" panose="02040502050505030304" pitchFamily="18" charset="0"/>
              </a:rPr>
              <a:t>Center</a:t>
            </a:r>
            <a:r>
              <a:rPr lang="pt-PT" sz="600" dirty="0" smtClean="0">
                <a:latin typeface="Palatino Linotype" panose="02040502050505030304" pitchFamily="18" charset="0"/>
              </a:rPr>
              <a:t> (CIMO), </a:t>
            </a:r>
            <a:r>
              <a:rPr lang="pt-PT" sz="600" dirty="0">
                <a:latin typeface="Palatino Linotype" panose="02040502050505030304" pitchFamily="18" charset="0"/>
              </a:rPr>
              <a:t>Bragança </a:t>
            </a:r>
            <a:r>
              <a:rPr lang="pt-PT" sz="600" dirty="0" err="1">
                <a:latin typeface="Palatino Linotype" panose="02040502050505030304" pitchFamily="18" charset="0"/>
              </a:rPr>
              <a:t>Polytechnic</a:t>
            </a:r>
            <a:r>
              <a:rPr lang="pt-PT" sz="600" dirty="0">
                <a:latin typeface="Palatino Linotype" panose="02040502050505030304" pitchFamily="18" charset="0"/>
              </a:rPr>
              <a:t> </a:t>
            </a:r>
            <a:r>
              <a:rPr lang="pt-PT" sz="600" dirty="0" err="1">
                <a:latin typeface="Palatino Linotype" panose="02040502050505030304" pitchFamily="18" charset="0"/>
              </a:rPr>
              <a:t>Institute</a:t>
            </a:r>
            <a:r>
              <a:rPr lang="pt-PT" sz="600" dirty="0">
                <a:latin typeface="Palatino Linotype" panose="02040502050505030304" pitchFamily="18" charset="0"/>
              </a:rPr>
              <a:t>, Campus Santa Apolónia, </a:t>
            </a:r>
            <a:r>
              <a:rPr lang="pt-PT" sz="600" dirty="0" err="1">
                <a:latin typeface="Palatino Linotype" panose="02040502050505030304" pitchFamily="18" charset="0"/>
              </a:rPr>
              <a:t>Aparteda</a:t>
            </a:r>
            <a:r>
              <a:rPr lang="pt-PT" sz="600" dirty="0">
                <a:latin typeface="Palatino Linotype" panose="02040502050505030304" pitchFamily="18" charset="0"/>
              </a:rPr>
              <a:t> 117, 5301-855 Bragança, Portugal. Bragança </a:t>
            </a:r>
            <a:r>
              <a:rPr lang="pt-PT" sz="600" dirty="0" err="1">
                <a:latin typeface="Palatino Linotype" panose="02040502050505030304" pitchFamily="18" charset="0"/>
              </a:rPr>
              <a:t>Polytechnic</a:t>
            </a:r>
            <a:r>
              <a:rPr lang="pt-PT" sz="600" dirty="0">
                <a:latin typeface="Palatino Linotype" panose="02040502050505030304" pitchFamily="18" charset="0"/>
              </a:rPr>
              <a:t> </a:t>
            </a:r>
            <a:r>
              <a:rPr lang="pt-PT" sz="600" dirty="0" err="1">
                <a:latin typeface="Palatino Linotype" panose="02040502050505030304" pitchFamily="18" charset="0"/>
              </a:rPr>
              <a:t>Institute</a:t>
            </a:r>
            <a:r>
              <a:rPr lang="pt-PT" sz="600" dirty="0">
                <a:latin typeface="Palatino Linotype" panose="02040502050505030304" pitchFamily="18" charset="0"/>
              </a:rPr>
              <a:t>- Agraria de Bragança </a:t>
            </a:r>
            <a:r>
              <a:rPr lang="pt-PT" sz="600" dirty="0" err="1">
                <a:latin typeface="Palatino Linotype" panose="02040502050505030304" pitchFamily="18" charset="0"/>
              </a:rPr>
              <a:t>Highter</a:t>
            </a:r>
            <a:r>
              <a:rPr lang="pt-PT" sz="600" dirty="0">
                <a:latin typeface="Palatino Linotype" panose="02040502050505030304" pitchFamily="18" charset="0"/>
              </a:rPr>
              <a:t> </a:t>
            </a:r>
            <a:r>
              <a:rPr lang="pt-PT" sz="600" dirty="0" err="1" smtClean="0">
                <a:latin typeface="Palatino Linotype" panose="02040502050505030304" pitchFamily="18" charset="0"/>
              </a:rPr>
              <a:t>School</a:t>
            </a:r>
            <a:r>
              <a:rPr lang="pt-PT" sz="600" dirty="0">
                <a:latin typeface="Palatino Linotype" panose="02040502050505030304" pitchFamily="18" charset="0"/>
              </a:rPr>
              <a:t>;</a:t>
            </a:r>
            <a:endParaRPr lang="pt-PT" sz="600" dirty="0" smtClean="0">
              <a:latin typeface="Palatino Linotype" panose="02040502050505030304" pitchFamily="18" charset="0"/>
            </a:endParaRPr>
          </a:p>
          <a:p>
            <a:pPr algn="ctr"/>
            <a:r>
              <a:rPr lang="en-US" sz="600" baseline="30000" dirty="0" smtClean="0">
                <a:latin typeface="Palatino Linotype" panose="02040502050505030304" pitchFamily="18" charset="0"/>
              </a:rPr>
              <a:t>3 </a:t>
            </a:r>
            <a:r>
              <a:rPr lang="pt-PT" sz="600" dirty="0" smtClean="0">
                <a:latin typeface="Palatino Linotype" panose="02040502050505030304" pitchFamily="18" charset="0"/>
              </a:rPr>
              <a:t>Centro de Estudos do Ambiente e do Mar (CESAM), Faculdade de Ciências da Universidade de Lisboa, Centro de Biotecnologia Vegetal (CBV), C2, Piso 1, Campo Grande, 1749-016 Lisboa, Portugal.</a:t>
            </a:r>
          </a:p>
        </p:txBody>
      </p:sp>
      <p:sp>
        <p:nvSpPr>
          <p:cNvPr id="9" name="CaixaDeTexto 8"/>
          <p:cNvSpPr txBox="1"/>
          <p:nvPr/>
        </p:nvSpPr>
        <p:spPr>
          <a:xfrm>
            <a:off x="128041" y="993406"/>
            <a:ext cx="2736304" cy="230832"/>
          </a:xfrm>
          <a:prstGeom prst="rect">
            <a:avLst/>
          </a:prstGeom>
          <a:noFill/>
        </p:spPr>
        <p:txBody>
          <a:bodyPr wrap="square" rtlCol="0">
            <a:spAutoFit/>
          </a:bodyPr>
          <a:lstStyle/>
          <a:p>
            <a:r>
              <a:rPr lang="pt-PT" sz="900" b="1" dirty="0" err="1" smtClean="0">
                <a:latin typeface="Palatino Linotype" panose="02040502050505030304" pitchFamily="18" charset="0"/>
              </a:rPr>
              <a:t>Introduction</a:t>
            </a:r>
            <a:endParaRPr lang="pt-PT" sz="900" b="1" dirty="0">
              <a:latin typeface="Palatino Linotype" panose="02040502050505030304" pitchFamily="18" charset="0"/>
            </a:endParaRPr>
          </a:p>
        </p:txBody>
      </p:sp>
      <p:sp>
        <p:nvSpPr>
          <p:cNvPr id="10" name="CaixaDeTexto 9"/>
          <p:cNvSpPr txBox="1"/>
          <p:nvPr/>
        </p:nvSpPr>
        <p:spPr>
          <a:xfrm>
            <a:off x="165292" y="1153120"/>
            <a:ext cx="5937291" cy="461665"/>
          </a:xfrm>
          <a:prstGeom prst="rect">
            <a:avLst/>
          </a:prstGeom>
          <a:noFill/>
        </p:spPr>
        <p:txBody>
          <a:bodyPr wrap="square" rtlCol="0">
            <a:spAutoFit/>
          </a:bodyPr>
          <a:lstStyle/>
          <a:p>
            <a:r>
              <a:rPr lang="en-US" sz="800" dirty="0">
                <a:latin typeface="Palatino Linotype" panose="02040502050505030304" pitchFamily="18" charset="0"/>
              </a:rPr>
              <a:t>The Hops (</a:t>
            </a:r>
            <a:r>
              <a:rPr lang="en-US" sz="800" dirty="0" err="1">
                <a:latin typeface="Palatino Linotype" panose="02040502050505030304" pitchFamily="18" charset="0"/>
              </a:rPr>
              <a:t>Humulus</a:t>
            </a:r>
            <a:r>
              <a:rPr lang="en-US" sz="800" dirty="0">
                <a:latin typeface="Palatino Linotype" panose="02040502050505030304" pitchFamily="18" charset="0"/>
              </a:rPr>
              <a:t> </a:t>
            </a:r>
            <a:r>
              <a:rPr lang="en-US" sz="800" dirty="0" err="1">
                <a:latin typeface="Palatino Linotype" panose="02040502050505030304" pitchFamily="18" charset="0"/>
              </a:rPr>
              <a:t>lupulus</a:t>
            </a:r>
            <a:r>
              <a:rPr lang="en-US" sz="800" dirty="0">
                <a:latin typeface="Palatino Linotype" panose="02040502050505030304" pitchFamily="18" charset="0"/>
              </a:rPr>
              <a:t> L.) are known worldwide as an essential flavor in the beer industry. Its compounds have been showing health benefits in terms of phytochemical, pharmacological and biological profiles, due to their antimicrobial, antioxidant, anti-inflammatory and anticancer activities</a:t>
            </a:r>
            <a:r>
              <a:rPr lang="en-US" sz="800" dirty="0" smtClean="0">
                <a:latin typeface="Palatino Linotype" panose="02040502050505030304" pitchFamily="18" charset="0"/>
              </a:rPr>
              <a:t>.</a:t>
            </a:r>
            <a:r>
              <a:rPr lang="en-US" sz="800" b="1" dirty="0" smtClean="0">
                <a:latin typeface="Palatino Linotype" panose="02040502050505030304" pitchFamily="18" charset="0"/>
              </a:rPr>
              <a:t>[1]</a:t>
            </a:r>
            <a:endParaRPr lang="pt-PT" sz="800" b="1" dirty="0">
              <a:latin typeface="Palatino Linotype" panose="02040502050505030304" pitchFamily="18" charset="0"/>
            </a:endParaRPr>
          </a:p>
        </p:txBody>
      </p:sp>
      <p:sp>
        <p:nvSpPr>
          <p:cNvPr id="11" name="CaixaDeTexto 10"/>
          <p:cNvSpPr txBox="1"/>
          <p:nvPr/>
        </p:nvSpPr>
        <p:spPr>
          <a:xfrm>
            <a:off x="120796" y="1520391"/>
            <a:ext cx="3096344" cy="230832"/>
          </a:xfrm>
          <a:prstGeom prst="rect">
            <a:avLst/>
          </a:prstGeom>
          <a:noFill/>
        </p:spPr>
        <p:txBody>
          <a:bodyPr wrap="square" rtlCol="0">
            <a:spAutoFit/>
          </a:bodyPr>
          <a:lstStyle/>
          <a:p>
            <a:r>
              <a:rPr lang="pt-PT" sz="900" b="1" dirty="0" smtClean="0">
                <a:latin typeface="Palatino Linotype" panose="02040502050505030304" pitchFamily="18" charset="0"/>
              </a:rPr>
              <a:t>Objectives</a:t>
            </a:r>
            <a:endParaRPr lang="pt-PT" sz="900" b="1" dirty="0">
              <a:latin typeface="Palatino Linotype" panose="02040502050505030304" pitchFamily="18" charset="0"/>
            </a:endParaRPr>
          </a:p>
        </p:txBody>
      </p:sp>
      <p:sp>
        <p:nvSpPr>
          <p:cNvPr id="12" name="CaixaDeTexto 11"/>
          <p:cNvSpPr txBox="1"/>
          <p:nvPr/>
        </p:nvSpPr>
        <p:spPr>
          <a:xfrm>
            <a:off x="153766" y="1676359"/>
            <a:ext cx="5937291" cy="338554"/>
          </a:xfrm>
          <a:prstGeom prst="rect">
            <a:avLst/>
          </a:prstGeom>
          <a:noFill/>
        </p:spPr>
        <p:txBody>
          <a:bodyPr wrap="square" rtlCol="0">
            <a:spAutoFit/>
          </a:bodyPr>
          <a:lstStyle/>
          <a:p>
            <a:r>
              <a:rPr lang="en-US" sz="800" dirty="0">
                <a:latin typeface="Palatino Linotype" panose="02040502050505030304" pitchFamily="18" charset="0"/>
              </a:rPr>
              <a:t>This study intends to develop a gel formulation incorporating </a:t>
            </a:r>
            <a:r>
              <a:rPr lang="en-US" sz="800" dirty="0" err="1">
                <a:latin typeface="Palatino Linotype" panose="02040502050505030304" pitchFamily="18" charset="0"/>
              </a:rPr>
              <a:t>hydroalcoholic</a:t>
            </a:r>
            <a:r>
              <a:rPr lang="en-US" sz="800" dirty="0">
                <a:latin typeface="Palatino Linotype" panose="02040502050505030304" pitchFamily="18" charset="0"/>
              </a:rPr>
              <a:t> extracts of different varieties of hops such as Cascade, Polaris and Spontaneous, from the cones and the vegetative plant parts, in different percentages. </a:t>
            </a:r>
            <a:endParaRPr lang="pt-PT" sz="800" dirty="0">
              <a:latin typeface="Palatino Linotype" panose="02040502050505030304" pitchFamily="18" charset="0"/>
            </a:endParaRPr>
          </a:p>
        </p:txBody>
      </p:sp>
      <p:sp>
        <p:nvSpPr>
          <p:cNvPr id="13" name="CaixaDeTexto 12"/>
          <p:cNvSpPr txBox="1"/>
          <p:nvPr/>
        </p:nvSpPr>
        <p:spPr>
          <a:xfrm>
            <a:off x="101650" y="1935563"/>
            <a:ext cx="4104456" cy="230832"/>
          </a:xfrm>
          <a:prstGeom prst="rect">
            <a:avLst/>
          </a:prstGeom>
          <a:noFill/>
        </p:spPr>
        <p:txBody>
          <a:bodyPr wrap="square" rtlCol="0">
            <a:spAutoFit/>
          </a:bodyPr>
          <a:lstStyle/>
          <a:p>
            <a:r>
              <a:rPr lang="pt-PT" sz="900" b="1" dirty="0" smtClean="0">
                <a:latin typeface="Palatino Linotype" panose="02040502050505030304" pitchFamily="18" charset="0"/>
              </a:rPr>
              <a:t>Material </a:t>
            </a:r>
            <a:r>
              <a:rPr lang="pt-PT" sz="900" b="1" dirty="0" err="1" smtClean="0">
                <a:latin typeface="Palatino Linotype" panose="02040502050505030304" pitchFamily="18" charset="0"/>
              </a:rPr>
              <a:t>and</a:t>
            </a:r>
            <a:r>
              <a:rPr lang="pt-PT" sz="900" b="1" dirty="0" smtClean="0">
                <a:latin typeface="Palatino Linotype" panose="02040502050505030304" pitchFamily="18" charset="0"/>
              </a:rPr>
              <a:t> </a:t>
            </a:r>
            <a:r>
              <a:rPr lang="pt-PT" sz="900" b="1" dirty="0" err="1" smtClean="0">
                <a:latin typeface="Palatino Linotype" panose="02040502050505030304" pitchFamily="18" charset="0"/>
              </a:rPr>
              <a:t>Methods</a:t>
            </a:r>
            <a:endParaRPr lang="pt-PT" sz="900" b="1" dirty="0">
              <a:latin typeface="Palatino Linotype" panose="02040502050505030304" pitchFamily="18" charset="0"/>
            </a:endParaRPr>
          </a:p>
        </p:txBody>
      </p:sp>
      <p:sp>
        <p:nvSpPr>
          <p:cNvPr id="14" name="CaixaDeTexto 13"/>
          <p:cNvSpPr txBox="1"/>
          <p:nvPr/>
        </p:nvSpPr>
        <p:spPr>
          <a:xfrm>
            <a:off x="153766" y="2072580"/>
            <a:ext cx="5930537" cy="954107"/>
          </a:xfrm>
          <a:prstGeom prst="rect">
            <a:avLst/>
          </a:prstGeom>
          <a:noFill/>
        </p:spPr>
        <p:txBody>
          <a:bodyPr wrap="square" rtlCol="0">
            <a:spAutoFit/>
          </a:bodyPr>
          <a:lstStyle/>
          <a:p>
            <a:pPr marL="171450" indent="-171450">
              <a:buFont typeface="Wingdings" panose="05000000000000000000" pitchFamily="2" charset="2"/>
              <a:buChar char="Ø"/>
            </a:pPr>
            <a:r>
              <a:rPr lang="en-US" sz="800" dirty="0">
                <a:latin typeface="Palatino Linotype" panose="02040502050505030304" pitchFamily="18" charset="0"/>
              </a:rPr>
              <a:t>The essential oil of Thymus </a:t>
            </a:r>
            <a:r>
              <a:rPr lang="en-US" sz="800" dirty="0" err="1">
                <a:latin typeface="Palatino Linotype" panose="02040502050505030304" pitchFamily="18" charset="0"/>
              </a:rPr>
              <a:t>zygis</a:t>
            </a:r>
            <a:r>
              <a:rPr lang="en-US" sz="800" dirty="0">
                <a:latin typeface="Palatino Linotype" panose="02040502050505030304" pitchFamily="18" charset="0"/>
              </a:rPr>
              <a:t> was used as a natural conservative and the analysis of the composition was made by GC and </a:t>
            </a:r>
            <a:r>
              <a:rPr lang="en-US" sz="800" dirty="0" smtClean="0">
                <a:latin typeface="Palatino Linotype" panose="02040502050505030304" pitchFamily="18" charset="0"/>
              </a:rPr>
              <a:t>GC-MS</a:t>
            </a:r>
            <a:r>
              <a:rPr lang="en-US" sz="800" b="1" dirty="0" smtClean="0">
                <a:latin typeface="Palatino Linotype" panose="02040502050505030304" pitchFamily="18" charset="0"/>
              </a:rPr>
              <a:t> [2]</a:t>
            </a:r>
          </a:p>
          <a:p>
            <a:pPr marL="171450" indent="-171450">
              <a:buFont typeface="Wingdings" panose="05000000000000000000" pitchFamily="2" charset="2"/>
              <a:buChar char="Ø"/>
            </a:pPr>
            <a:r>
              <a:rPr lang="pt-PT" sz="800" dirty="0" err="1">
                <a:latin typeface="Palatino Linotype" panose="02040502050505030304" pitchFamily="18" charset="0"/>
              </a:rPr>
              <a:t>Preparation</a:t>
            </a:r>
            <a:r>
              <a:rPr lang="pt-PT" sz="800" dirty="0">
                <a:latin typeface="Palatino Linotype" panose="02040502050505030304" pitchFamily="18" charset="0"/>
              </a:rPr>
              <a:t> </a:t>
            </a:r>
            <a:r>
              <a:rPr lang="pt-PT" sz="800" dirty="0" err="1">
                <a:latin typeface="Palatino Linotype" panose="02040502050505030304" pitchFamily="18" charset="0"/>
              </a:rPr>
              <a:t>of</a:t>
            </a:r>
            <a:r>
              <a:rPr lang="pt-PT" sz="800" dirty="0">
                <a:latin typeface="Palatino Linotype" panose="02040502050505030304" pitchFamily="18" charset="0"/>
              </a:rPr>
              <a:t> </a:t>
            </a:r>
            <a:r>
              <a:rPr lang="pt-PT" sz="800" dirty="0" err="1">
                <a:latin typeface="Palatino Linotype" panose="02040502050505030304" pitchFamily="18" charset="0"/>
              </a:rPr>
              <a:t>extracts</a:t>
            </a:r>
            <a:r>
              <a:rPr lang="pt-PT" sz="800" dirty="0">
                <a:latin typeface="Palatino Linotype" panose="02040502050505030304" pitchFamily="18" charset="0"/>
              </a:rPr>
              <a:t> </a:t>
            </a:r>
            <a:r>
              <a:rPr lang="pt-PT" sz="800" dirty="0" err="1">
                <a:latin typeface="Palatino Linotype" panose="02040502050505030304" pitchFamily="18" charset="0"/>
              </a:rPr>
              <a:t>by</a:t>
            </a:r>
            <a:r>
              <a:rPr lang="pt-PT" sz="800" dirty="0">
                <a:latin typeface="Palatino Linotype" panose="02040502050505030304" pitchFamily="18" charset="0"/>
              </a:rPr>
              <a:t> </a:t>
            </a:r>
            <a:r>
              <a:rPr lang="pt-PT" sz="800" dirty="0" err="1">
                <a:latin typeface="Palatino Linotype" panose="02040502050505030304" pitchFamily="18" charset="0"/>
              </a:rPr>
              <a:t>solid-liquid</a:t>
            </a:r>
            <a:r>
              <a:rPr lang="pt-PT" sz="800" dirty="0">
                <a:latin typeface="Palatino Linotype" panose="02040502050505030304" pitchFamily="18" charset="0"/>
              </a:rPr>
              <a:t> </a:t>
            </a:r>
            <a:r>
              <a:rPr lang="pt-PT" sz="800" dirty="0" err="1">
                <a:latin typeface="Palatino Linotype" panose="02040502050505030304" pitchFamily="18" charset="0"/>
              </a:rPr>
              <a:t>extraction</a:t>
            </a:r>
            <a:r>
              <a:rPr lang="pt-PT" sz="800" dirty="0">
                <a:latin typeface="Palatino Linotype" panose="02040502050505030304" pitchFamily="18" charset="0"/>
              </a:rPr>
              <a:t> </a:t>
            </a:r>
            <a:r>
              <a:rPr lang="pt-PT" sz="800" dirty="0" err="1">
                <a:latin typeface="Palatino Linotype" panose="02040502050505030304" pitchFamily="18" charset="0"/>
              </a:rPr>
              <a:t>with</a:t>
            </a:r>
            <a:r>
              <a:rPr lang="pt-PT" sz="800" dirty="0">
                <a:latin typeface="Palatino Linotype" panose="02040502050505030304" pitchFamily="18" charset="0"/>
              </a:rPr>
              <a:t> </a:t>
            </a:r>
            <a:r>
              <a:rPr lang="pt-PT" sz="800" dirty="0" err="1">
                <a:latin typeface="Palatino Linotype" panose="02040502050505030304" pitchFamily="18" charset="0"/>
              </a:rPr>
              <a:t>an</a:t>
            </a:r>
            <a:r>
              <a:rPr lang="pt-PT" sz="800" dirty="0">
                <a:latin typeface="Palatino Linotype" panose="02040502050505030304" pitchFamily="18" charset="0"/>
              </a:rPr>
              <a:t> 80% </a:t>
            </a:r>
            <a:r>
              <a:rPr lang="pt-PT" sz="800" dirty="0" err="1">
                <a:latin typeface="Palatino Linotype" panose="02040502050505030304" pitchFamily="18" charset="0"/>
              </a:rPr>
              <a:t>etanolic</a:t>
            </a:r>
            <a:r>
              <a:rPr lang="pt-PT" sz="800" dirty="0">
                <a:latin typeface="Palatino Linotype" panose="02040502050505030304" pitchFamily="18" charset="0"/>
              </a:rPr>
              <a:t> </a:t>
            </a:r>
            <a:r>
              <a:rPr lang="pt-PT" sz="800" dirty="0" err="1">
                <a:latin typeface="Palatino Linotype" panose="02040502050505030304" pitchFamily="18" charset="0"/>
              </a:rPr>
              <a:t>solution</a:t>
            </a:r>
            <a:endParaRPr lang="pt-PT" sz="800" dirty="0">
              <a:latin typeface="Palatino Linotype" panose="02040502050505030304" pitchFamily="18" charset="0"/>
            </a:endParaRPr>
          </a:p>
          <a:p>
            <a:r>
              <a:rPr lang="pt-PT" sz="800" dirty="0" smtClean="0">
                <a:latin typeface="Palatino Linotype" panose="02040502050505030304" pitchFamily="18" charset="0"/>
              </a:rPr>
              <a:t>	 </a:t>
            </a:r>
            <a:r>
              <a:rPr lang="pt-PT" sz="800" dirty="0">
                <a:latin typeface="Palatino Linotype" panose="02040502050505030304" pitchFamily="18" charset="0"/>
              </a:rPr>
              <a:t>-</a:t>
            </a:r>
            <a:r>
              <a:rPr lang="pt-PT" sz="800" dirty="0" err="1">
                <a:latin typeface="Palatino Linotype" panose="02040502050505030304" pitchFamily="18" charset="0"/>
              </a:rPr>
              <a:t>Varieties:Cascade,Polaris</a:t>
            </a:r>
            <a:r>
              <a:rPr lang="pt-PT" sz="800" dirty="0">
                <a:latin typeface="Palatino Linotype" panose="02040502050505030304" pitchFamily="18" charset="0"/>
              </a:rPr>
              <a:t>, </a:t>
            </a:r>
            <a:r>
              <a:rPr lang="pt-PT" sz="800" dirty="0" err="1">
                <a:latin typeface="Palatino Linotype" panose="02040502050505030304" pitchFamily="18" charset="0"/>
              </a:rPr>
              <a:t>and</a:t>
            </a:r>
            <a:r>
              <a:rPr lang="pt-PT" sz="800" dirty="0">
                <a:latin typeface="Palatino Linotype" panose="02040502050505030304" pitchFamily="18" charset="0"/>
              </a:rPr>
              <a:t> </a:t>
            </a:r>
          </a:p>
          <a:p>
            <a:r>
              <a:rPr lang="pt-PT" sz="800" dirty="0" smtClean="0">
                <a:latin typeface="Palatino Linotype" panose="02040502050505030304" pitchFamily="18" charset="0"/>
              </a:rPr>
              <a:t>	 -</a:t>
            </a:r>
            <a:r>
              <a:rPr lang="pt-PT" sz="800" dirty="0" err="1">
                <a:latin typeface="Palatino Linotype" panose="02040502050505030304" pitchFamily="18" charset="0"/>
              </a:rPr>
              <a:t>Spontaneous</a:t>
            </a:r>
            <a:r>
              <a:rPr lang="pt-PT" sz="800" dirty="0">
                <a:latin typeface="Palatino Linotype" panose="02040502050505030304" pitchFamily="18" charset="0"/>
              </a:rPr>
              <a:t> </a:t>
            </a:r>
          </a:p>
          <a:p>
            <a:pPr marL="171450" indent="-171450">
              <a:buFont typeface="Wingdings" panose="05000000000000000000" pitchFamily="2" charset="2"/>
              <a:buChar char="Ø"/>
            </a:pPr>
            <a:r>
              <a:rPr lang="en-US" sz="800" dirty="0" smtClean="0">
                <a:latin typeface="Palatino Linotype" panose="02040502050505030304" pitchFamily="18" charset="0"/>
              </a:rPr>
              <a:t>Determination of physical-chemical parameters and </a:t>
            </a:r>
            <a:r>
              <a:rPr lang="en-US" sz="800" dirty="0">
                <a:latin typeface="Palatino Linotype" panose="02040502050505030304" pitchFamily="18" charset="0"/>
              </a:rPr>
              <a:t>stability and ability to inhibit microbial growth in bacteria and yeast;</a:t>
            </a:r>
            <a:endParaRPr lang="en-US" sz="800" dirty="0" smtClean="0">
              <a:latin typeface="Palatino Linotype" panose="02040502050505030304" pitchFamily="18" charset="0"/>
            </a:endParaRPr>
          </a:p>
          <a:p>
            <a:pPr marL="171450" indent="-171450">
              <a:buFont typeface="Wingdings" panose="05000000000000000000" pitchFamily="2" charset="2"/>
              <a:buChar char="Ø"/>
            </a:pPr>
            <a:r>
              <a:rPr lang="en-US" sz="800" dirty="0">
                <a:latin typeface="Palatino Linotype" panose="02040502050505030304" pitchFamily="18" charset="0"/>
              </a:rPr>
              <a:t>Analysis of phenolic compounds by </a:t>
            </a:r>
            <a:r>
              <a:rPr lang="en-US" sz="800" dirty="0" err="1" smtClean="0">
                <a:latin typeface="Palatino Linotype" panose="02040502050505030304" pitchFamily="18" charset="0"/>
              </a:rPr>
              <a:t>Folin-Ciocalteu</a:t>
            </a:r>
            <a:r>
              <a:rPr lang="en-US" sz="800" dirty="0" smtClean="0">
                <a:latin typeface="Palatino Linotype" panose="02040502050505030304" pitchFamily="18" charset="0"/>
              </a:rPr>
              <a:t>.</a:t>
            </a:r>
            <a:endParaRPr lang="en-US" sz="800" dirty="0">
              <a:latin typeface="Palatino Linotype" panose="02040502050505030304" pitchFamily="18" charset="0"/>
            </a:endParaRPr>
          </a:p>
        </p:txBody>
      </p:sp>
      <p:sp>
        <p:nvSpPr>
          <p:cNvPr id="15" name="CaixaDeTexto 14"/>
          <p:cNvSpPr txBox="1"/>
          <p:nvPr/>
        </p:nvSpPr>
        <p:spPr>
          <a:xfrm>
            <a:off x="101650" y="2942584"/>
            <a:ext cx="2393664" cy="230832"/>
          </a:xfrm>
          <a:prstGeom prst="rect">
            <a:avLst/>
          </a:prstGeom>
          <a:noFill/>
        </p:spPr>
        <p:txBody>
          <a:bodyPr wrap="square" rtlCol="0">
            <a:spAutoFit/>
          </a:bodyPr>
          <a:lstStyle/>
          <a:p>
            <a:r>
              <a:rPr lang="pt-PT" sz="900" b="1" dirty="0" err="1" smtClean="0">
                <a:latin typeface="Palatino Linotype" panose="02040502050505030304" pitchFamily="18" charset="0"/>
              </a:rPr>
              <a:t>Results</a:t>
            </a:r>
            <a:endParaRPr lang="pt-PT" sz="900" b="1" dirty="0">
              <a:latin typeface="Palatino Linotype" panose="02040502050505030304" pitchFamily="18" charset="0"/>
            </a:endParaRPr>
          </a:p>
        </p:txBody>
      </p:sp>
      <p:sp>
        <p:nvSpPr>
          <p:cNvPr id="16" name="CaixaDeTexto 15"/>
          <p:cNvSpPr txBox="1"/>
          <p:nvPr/>
        </p:nvSpPr>
        <p:spPr>
          <a:xfrm>
            <a:off x="4611518" y="3736630"/>
            <a:ext cx="1935530" cy="338554"/>
          </a:xfrm>
          <a:prstGeom prst="rect">
            <a:avLst/>
          </a:prstGeom>
          <a:noFill/>
        </p:spPr>
        <p:txBody>
          <a:bodyPr wrap="square" rtlCol="0">
            <a:spAutoFit/>
          </a:bodyPr>
          <a:lstStyle/>
          <a:p>
            <a:pPr marL="171450" indent="-171450">
              <a:buFont typeface="Wingdings" panose="05000000000000000000" pitchFamily="2" charset="2"/>
              <a:buChar char="ü"/>
            </a:pPr>
            <a:r>
              <a:rPr lang="en-US" sz="800" dirty="0" smtClean="0">
                <a:latin typeface="Palatino Linotype" panose="02040502050505030304" pitchFamily="18" charset="0"/>
              </a:rPr>
              <a:t>The </a:t>
            </a:r>
            <a:r>
              <a:rPr lang="en-US" sz="800" dirty="0">
                <a:latin typeface="Palatino Linotype" panose="02040502050505030304" pitchFamily="18" charset="0"/>
              </a:rPr>
              <a:t>relative density obtained values ​​of 1 and </a:t>
            </a:r>
            <a:r>
              <a:rPr lang="en-US" sz="800" dirty="0" smtClean="0">
                <a:latin typeface="Palatino Linotype" panose="02040502050505030304" pitchFamily="18" charset="0"/>
              </a:rPr>
              <a:t>0.857;</a:t>
            </a:r>
          </a:p>
        </p:txBody>
      </p:sp>
      <p:sp>
        <p:nvSpPr>
          <p:cNvPr id="17" name="CaixaDeTexto 16"/>
          <p:cNvSpPr txBox="1"/>
          <p:nvPr/>
        </p:nvSpPr>
        <p:spPr>
          <a:xfrm>
            <a:off x="2968127" y="7240318"/>
            <a:ext cx="2232248" cy="246221"/>
          </a:xfrm>
          <a:prstGeom prst="rect">
            <a:avLst/>
          </a:prstGeom>
          <a:noFill/>
        </p:spPr>
        <p:txBody>
          <a:bodyPr wrap="square" rtlCol="0">
            <a:spAutoFit/>
          </a:bodyPr>
          <a:lstStyle/>
          <a:p>
            <a:r>
              <a:rPr lang="pt-PT" sz="1000" b="1" dirty="0" err="1" smtClean="0">
                <a:latin typeface="Palatino Linotype" panose="02040502050505030304" pitchFamily="18" charset="0"/>
              </a:rPr>
              <a:t>Conclusions</a:t>
            </a:r>
            <a:endParaRPr lang="pt-PT" sz="1000" b="1" dirty="0">
              <a:latin typeface="Palatino Linotype" panose="02040502050505030304" pitchFamily="18" charset="0"/>
            </a:endParaRPr>
          </a:p>
        </p:txBody>
      </p:sp>
      <p:sp>
        <p:nvSpPr>
          <p:cNvPr id="18" name="CaixaDeTexto 17"/>
          <p:cNvSpPr txBox="1"/>
          <p:nvPr/>
        </p:nvSpPr>
        <p:spPr>
          <a:xfrm>
            <a:off x="2822968" y="7560956"/>
            <a:ext cx="3227356" cy="461665"/>
          </a:xfrm>
          <a:prstGeom prst="rect">
            <a:avLst/>
          </a:prstGeom>
          <a:noFill/>
        </p:spPr>
        <p:txBody>
          <a:bodyPr wrap="square" rtlCol="0">
            <a:spAutoFit/>
          </a:bodyPr>
          <a:lstStyle/>
          <a:p>
            <a:r>
              <a:rPr lang="en-US" sz="800" dirty="0">
                <a:latin typeface="Palatino Linotype" panose="02040502050505030304" pitchFamily="18" charset="0"/>
              </a:rPr>
              <a:t>However, this formulations anti aging with phenols from Hop can be development in order to obtain formulations with relevant properties for the consumers and the cosmetic industry.</a:t>
            </a:r>
            <a:endParaRPr lang="pt-PT" sz="800" dirty="0">
              <a:latin typeface="Palatino Linotype" panose="02040502050505030304"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76" y="145573"/>
            <a:ext cx="356792" cy="356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2444" y="742139"/>
            <a:ext cx="700315" cy="260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0768" y="548130"/>
            <a:ext cx="507223" cy="22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70768" y="857532"/>
            <a:ext cx="494116" cy="25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m 2"/>
          <p:cNvPicPr>
            <a:picLocks noChangeAspect="1"/>
          </p:cNvPicPr>
          <p:nvPr/>
        </p:nvPicPr>
        <p:blipFill rotWithShape="1">
          <a:blip r:embed="rId7" cstate="print">
            <a:extLst>
              <a:ext uri="{28A0092B-C50C-407E-A947-70E740481C1C}">
                <a14:useLocalDpi xmlns:a14="http://schemas.microsoft.com/office/drawing/2010/main" val="0"/>
              </a:ext>
            </a:extLst>
          </a:blip>
          <a:srcRect t="27605" b="16061"/>
          <a:stretch/>
        </p:blipFill>
        <p:spPr>
          <a:xfrm>
            <a:off x="4929071" y="2257190"/>
            <a:ext cx="640767" cy="388621"/>
          </a:xfrm>
          <a:prstGeom prst="rect">
            <a:avLst/>
          </a:prstGeom>
        </p:spPr>
      </p:pic>
      <p:grpSp>
        <p:nvGrpSpPr>
          <p:cNvPr id="21" name="Grupo 20"/>
          <p:cNvGrpSpPr/>
          <p:nvPr/>
        </p:nvGrpSpPr>
        <p:grpSpPr>
          <a:xfrm>
            <a:off x="3648272" y="3634898"/>
            <a:ext cx="882517" cy="690030"/>
            <a:chOff x="8774911" y="2387978"/>
            <a:chExt cx="1105674" cy="745936"/>
          </a:xfrm>
        </p:grpSpPr>
        <p:pic>
          <p:nvPicPr>
            <p:cNvPr id="4" name="Imagem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74911" y="2405618"/>
              <a:ext cx="546222" cy="728296"/>
            </a:xfrm>
            <a:prstGeom prst="rect">
              <a:avLst/>
            </a:prstGeom>
          </p:spPr>
        </p:pic>
        <p:pic>
          <p:nvPicPr>
            <p:cNvPr id="5" name="Imagem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1133" y="2387978"/>
              <a:ext cx="559452" cy="745936"/>
            </a:xfrm>
            <a:prstGeom prst="rect">
              <a:avLst/>
            </a:prstGeom>
          </p:spPr>
        </p:pic>
      </p:grpSp>
      <p:pic>
        <p:nvPicPr>
          <p:cNvPr id="19" name="Imagem 18"/>
          <p:cNvPicPr>
            <a:picLocks noChangeAspect="1"/>
          </p:cNvPicPr>
          <p:nvPr/>
        </p:nvPicPr>
        <p:blipFill rotWithShape="1">
          <a:blip r:embed="rId10" cstate="print">
            <a:extLst>
              <a:ext uri="{28A0092B-C50C-407E-A947-70E740481C1C}">
                <a14:useLocalDpi xmlns:a14="http://schemas.microsoft.com/office/drawing/2010/main" val="0"/>
              </a:ext>
            </a:extLst>
          </a:blip>
          <a:srcRect t="7779" b="26837"/>
          <a:stretch/>
        </p:blipFill>
        <p:spPr>
          <a:xfrm>
            <a:off x="5720645" y="4354179"/>
            <a:ext cx="637231" cy="555524"/>
          </a:xfrm>
          <a:prstGeom prst="rect">
            <a:avLst/>
          </a:prstGeom>
        </p:spPr>
      </p:pic>
      <p:sp>
        <p:nvSpPr>
          <p:cNvPr id="22" name="CaixaDeTexto 21"/>
          <p:cNvSpPr txBox="1"/>
          <p:nvPr/>
        </p:nvSpPr>
        <p:spPr>
          <a:xfrm>
            <a:off x="78464" y="8038369"/>
            <a:ext cx="6110946" cy="230832"/>
          </a:xfrm>
          <a:prstGeom prst="rect">
            <a:avLst/>
          </a:prstGeom>
          <a:noFill/>
        </p:spPr>
        <p:txBody>
          <a:bodyPr wrap="square" rtlCol="0">
            <a:spAutoFit/>
          </a:bodyPr>
          <a:lstStyle/>
          <a:p>
            <a:r>
              <a:rPr lang="pt-PT" sz="900" b="1" dirty="0" err="1" smtClean="0">
                <a:latin typeface="Palatino Linotype" panose="02040502050505030304" pitchFamily="18" charset="0"/>
              </a:rPr>
              <a:t>References</a:t>
            </a:r>
            <a:endParaRPr lang="pt-PT" sz="900" b="1" dirty="0">
              <a:latin typeface="Palatino Linotype" panose="02040502050505030304" pitchFamily="18" charset="0"/>
            </a:endParaRPr>
          </a:p>
        </p:txBody>
      </p:sp>
      <p:sp>
        <p:nvSpPr>
          <p:cNvPr id="23" name="CaixaDeTexto 22"/>
          <p:cNvSpPr txBox="1"/>
          <p:nvPr/>
        </p:nvSpPr>
        <p:spPr>
          <a:xfrm>
            <a:off x="134162" y="8212106"/>
            <a:ext cx="6495632" cy="369332"/>
          </a:xfrm>
          <a:prstGeom prst="rect">
            <a:avLst/>
          </a:prstGeom>
          <a:noFill/>
        </p:spPr>
        <p:txBody>
          <a:bodyPr wrap="square" rtlCol="0">
            <a:spAutoFit/>
          </a:bodyPr>
          <a:lstStyle/>
          <a:p>
            <a:r>
              <a:rPr lang="pt-PT" sz="600" b="1" dirty="0" smtClean="0">
                <a:latin typeface="Palatino Linotype" panose="02040502050505030304" pitchFamily="18" charset="0"/>
              </a:rPr>
              <a:t>[1] </a:t>
            </a:r>
            <a:r>
              <a:rPr lang="pt-PT" sz="600" dirty="0" smtClean="0">
                <a:latin typeface="Palatino Linotype" panose="02040502050505030304" pitchFamily="18" charset="0"/>
              </a:rPr>
              <a:t>Goes</a:t>
            </a:r>
            <a:r>
              <a:rPr lang="pt-PT" sz="600" dirty="0">
                <a:latin typeface="Palatino Linotype" panose="02040502050505030304" pitchFamily="18" charset="0"/>
              </a:rPr>
              <a:t>, H., Morais, J. S., Pedro, L., &amp; Sousa, M. J. (2019). Estudo cromatográfico de compostos bioactivos em cultivares e espontâneos de lúpulo. Bragança</a:t>
            </a:r>
            <a:r>
              <a:rPr lang="pt-PT" sz="600" dirty="0" smtClean="0">
                <a:latin typeface="Palatino Linotype" panose="02040502050505030304" pitchFamily="18" charset="0"/>
              </a:rPr>
              <a:t>.</a:t>
            </a:r>
          </a:p>
          <a:p>
            <a:r>
              <a:rPr lang="pt-PT" sz="600" b="1" dirty="0" smtClean="0">
                <a:latin typeface="Palatino Linotype" panose="02040502050505030304" pitchFamily="18" charset="0"/>
              </a:rPr>
              <a:t>[2] </a:t>
            </a:r>
            <a:r>
              <a:rPr lang="pt-PT" sz="600" dirty="0" smtClean="0">
                <a:latin typeface="Palatino Linotype" panose="02040502050505030304" pitchFamily="18" charset="0"/>
              </a:rPr>
              <a:t>Figueiredo</a:t>
            </a:r>
            <a:r>
              <a:rPr lang="pt-PT" sz="600" dirty="0">
                <a:latin typeface="Palatino Linotype" panose="02040502050505030304" pitchFamily="18" charset="0"/>
              </a:rPr>
              <a:t>, M. V. B., Martinez, C. R., </a:t>
            </a:r>
            <a:r>
              <a:rPr lang="pt-PT" sz="600" dirty="0" err="1">
                <a:latin typeface="Palatino Linotype" panose="02040502050505030304" pitchFamily="18" charset="0"/>
              </a:rPr>
              <a:t>Burity</a:t>
            </a:r>
            <a:r>
              <a:rPr lang="pt-PT" sz="600" dirty="0">
                <a:latin typeface="Palatino Linotype" panose="02040502050505030304" pitchFamily="18" charset="0"/>
              </a:rPr>
              <a:t>, H. A., </a:t>
            </a:r>
            <a:r>
              <a:rPr lang="pt-PT" sz="600" dirty="0" err="1">
                <a:latin typeface="Palatino Linotype" panose="02040502050505030304" pitchFamily="18" charset="0"/>
              </a:rPr>
              <a:t>and</a:t>
            </a:r>
            <a:r>
              <a:rPr lang="pt-PT" sz="600" dirty="0">
                <a:latin typeface="Palatino Linotype" panose="02040502050505030304" pitchFamily="18" charset="0"/>
              </a:rPr>
              <a:t> </a:t>
            </a:r>
            <a:r>
              <a:rPr lang="pt-PT" sz="600" dirty="0" err="1">
                <a:latin typeface="Palatino Linotype" panose="02040502050505030304" pitchFamily="18" charset="0"/>
              </a:rPr>
              <a:t>Chanway</a:t>
            </a:r>
            <a:r>
              <a:rPr lang="pt-PT" sz="600" dirty="0">
                <a:latin typeface="Palatino Linotype" panose="02040502050505030304" pitchFamily="18" charset="0"/>
              </a:rPr>
              <a:t>, C. P. (2008</a:t>
            </a:r>
            <a:r>
              <a:rPr lang="pt-PT" sz="600" dirty="0" smtClean="0">
                <a:latin typeface="Palatino Linotype" panose="02040502050505030304" pitchFamily="18" charset="0"/>
              </a:rPr>
              <a:t>). </a:t>
            </a:r>
            <a:r>
              <a:rPr lang="pt-PT" sz="600" dirty="0" err="1" smtClean="0">
                <a:latin typeface="Palatino Linotype" panose="02040502050505030304" pitchFamily="18" charset="0"/>
              </a:rPr>
              <a:t>Plant</a:t>
            </a:r>
            <a:r>
              <a:rPr lang="pt-PT" sz="600" dirty="0" smtClean="0">
                <a:latin typeface="Palatino Linotype" panose="02040502050505030304" pitchFamily="18" charset="0"/>
              </a:rPr>
              <a:t> </a:t>
            </a:r>
            <a:r>
              <a:rPr lang="pt-PT" sz="600" dirty="0" err="1" smtClean="0">
                <a:latin typeface="Palatino Linotype" panose="02040502050505030304" pitchFamily="18" charset="0"/>
              </a:rPr>
              <a:t>growth-promoting</a:t>
            </a:r>
            <a:r>
              <a:rPr lang="pt-PT" sz="600" dirty="0" smtClean="0">
                <a:latin typeface="Palatino Linotype" panose="02040502050505030304" pitchFamily="18" charset="0"/>
              </a:rPr>
              <a:t> </a:t>
            </a:r>
            <a:r>
              <a:rPr lang="pt-PT" sz="600" dirty="0" err="1" smtClean="0">
                <a:latin typeface="Palatino Linotype" panose="02040502050505030304" pitchFamily="18" charset="0"/>
              </a:rPr>
              <a:t>rhizobacteria</a:t>
            </a:r>
            <a:r>
              <a:rPr lang="pt-PT" sz="600" dirty="0" smtClean="0">
                <a:latin typeface="Palatino Linotype" panose="02040502050505030304" pitchFamily="18" charset="0"/>
              </a:rPr>
              <a:t> </a:t>
            </a:r>
            <a:r>
              <a:rPr lang="pt-PT" sz="600" dirty="0">
                <a:latin typeface="Palatino Linotype" panose="02040502050505030304" pitchFamily="18" charset="0"/>
              </a:rPr>
              <a:t>for </a:t>
            </a:r>
            <a:r>
              <a:rPr lang="pt-PT" sz="600" dirty="0" err="1">
                <a:latin typeface="Palatino Linotype" panose="02040502050505030304" pitchFamily="18" charset="0"/>
              </a:rPr>
              <a:t>improving</a:t>
            </a:r>
            <a:r>
              <a:rPr lang="pt-PT" sz="600" dirty="0">
                <a:latin typeface="Palatino Linotype" panose="02040502050505030304" pitchFamily="18" charset="0"/>
              </a:rPr>
              <a:t> </a:t>
            </a:r>
            <a:r>
              <a:rPr lang="pt-PT" sz="600" dirty="0" err="1">
                <a:latin typeface="Palatino Linotype" panose="02040502050505030304" pitchFamily="18" charset="0"/>
              </a:rPr>
              <a:t>nodulation</a:t>
            </a:r>
            <a:r>
              <a:rPr lang="pt-PT" sz="600" dirty="0">
                <a:latin typeface="Palatino Linotype" panose="02040502050505030304" pitchFamily="18" charset="0"/>
              </a:rPr>
              <a:t> </a:t>
            </a:r>
            <a:r>
              <a:rPr lang="pt-PT" sz="600" dirty="0" err="1">
                <a:latin typeface="Palatino Linotype" panose="02040502050505030304" pitchFamily="18" charset="0"/>
              </a:rPr>
              <a:t>and</a:t>
            </a:r>
            <a:r>
              <a:rPr lang="pt-PT" sz="600" dirty="0">
                <a:latin typeface="Palatino Linotype" panose="02040502050505030304" pitchFamily="18" charset="0"/>
              </a:rPr>
              <a:t> </a:t>
            </a:r>
            <a:r>
              <a:rPr lang="pt-PT" sz="600" dirty="0" err="1" smtClean="0">
                <a:latin typeface="Palatino Linotype" panose="02040502050505030304" pitchFamily="18" charset="0"/>
              </a:rPr>
              <a:t>nitrogen</a:t>
            </a:r>
            <a:r>
              <a:rPr lang="pt-PT" sz="600" dirty="0" smtClean="0">
                <a:latin typeface="Palatino Linotype" panose="02040502050505030304" pitchFamily="18" charset="0"/>
              </a:rPr>
              <a:t> </a:t>
            </a:r>
            <a:r>
              <a:rPr lang="pt-PT" sz="600" dirty="0" err="1" smtClean="0">
                <a:latin typeface="Palatino Linotype" panose="02040502050505030304" pitchFamily="18" charset="0"/>
              </a:rPr>
              <a:t>fixation</a:t>
            </a:r>
            <a:r>
              <a:rPr lang="pt-PT" sz="600" dirty="0" smtClean="0">
                <a:latin typeface="Palatino Linotype" panose="02040502050505030304" pitchFamily="18" charset="0"/>
              </a:rPr>
              <a:t> </a:t>
            </a:r>
            <a:r>
              <a:rPr lang="pt-PT" sz="600" dirty="0">
                <a:latin typeface="Palatino Linotype" panose="02040502050505030304" pitchFamily="18" charset="0"/>
              </a:rPr>
              <a:t>in </a:t>
            </a:r>
            <a:r>
              <a:rPr lang="pt-PT" sz="600" dirty="0" err="1">
                <a:latin typeface="Palatino Linotype" panose="02040502050505030304" pitchFamily="18" charset="0"/>
              </a:rPr>
              <a:t>the</a:t>
            </a:r>
            <a:r>
              <a:rPr lang="pt-PT" sz="600" dirty="0">
                <a:latin typeface="Palatino Linotype" panose="02040502050505030304" pitchFamily="18" charset="0"/>
              </a:rPr>
              <a:t> </a:t>
            </a:r>
            <a:r>
              <a:rPr lang="pt-PT" sz="600" dirty="0" err="1">
                <a:latin typeface="Palatino Linotype" panose="02040502050505030304" pitchFamily="18" charset="0"/>
              </a:rPr>
              <a:t>common</a:t>
            </a:r>
            <a:r>
              <a:rPr lang="pt-PT" sz="600" dirty="0">
                <a:latin typeface="Palatino Linotype" panose="02040502050505030304" pitchFamily="18" charset="0"/>
              </a:rPr>
              <a:t> </a:t>
            </a:r>
            <a:r>
              <a:rPr lang="pt-PT" sz="600" dirty="0" err="1">
                <a:latin typeface="Palatino Linotype" panose="02040502050505030304" pitchFamily="18" charset="0"/>
              </a:rPr>
              <a:t>bean</a:t>
            </a:r>
            <a:r>
              <a:rPr lang="pt-PT" sz="600" dirty="0">
                <a:latin typeface="Palatino Linotype" panose="02040502050505030304" pitchFamily="18" charset="0"/>
              </a:rPr>
              <a:t> (</a:t>
            </a:r>
            <a:r>
              <a:rPr lang="pt-PT" sz="600" dirty="0" err="1">
                <a:latin typeface="Palatino Linotype" panose="02040502050505030304" pitchFamily="18" charset="0"/>
              </a:rPr>
              <a:t>Phaseolus</a:t>
            </a:r>
            <a:r>
              <a:rPr lang="pt-PT" sz="600" dirty="0">
                <a:latin typeface="Palatino Linotype" panose="02040502050505030304" pitchFamily="18" charset="0"/>
              </a:rPr>
              <a:t> </a:t>
            </a:r>
            <a:r>
              <a:rPr lang="pt-PT" sz="600" dirty="0" err="1">
                <a:latin typeface="Palatino Linotype" panose="02040502050505030304" pitchFamily="18" charset="0"/>
              </a:rPr>
              <a:t>vulgaris</a:t>
            </a:r>
            <a:r>
              <a:rPr lang="pt-PT" sz="600" dirty="0">
                <a:latin typeface="Palatino Linotype" panose="02040502050505030304" pitchFamily="18" charset="0"/>
              </a:rPr>
              <a:t> L.). </a:t>
            </a:r>
            <a:r>
              <a:rPr lang="pt-PT" sz="600" dirty="0" err="1">
                <a:latin typeface="Palatino Linotype" panose="02040502050505030304" pitchFamily="18" charset="0"/>
              </a:rPr>
              <a:t>World</a:t>
            </a:r>
            <a:r>
              <a:rPr lang="pt-PT" sz="600" dirty="0">
                <a:latin typeface="Palatino Linotype" panose="02040502050505030304" pitchFamily="18" charset="0"/>
              </a:rPr>
              <a:t> </a:t>
            </a:r>
            <a:r>
              <a:rPr lang="pt-PT" sz="600" dirty="0" smtClean="0">
                <a:latin typeface="Palatino Linotype" panose="02040502050505030304" pitchFamily="18" charset="0"/>
              </a:rPr>
              <a:t>J. </a:t>
            </a:r>
            <a:r>
              <a:rPr lang="pt-PT" sz="600" dirty="0" err="1" smtClean="0">
                <a:latin typeface="Palatino Linotype" panose="02040502050505030304" pitchFamily="18" charset="0"/>
              </a:rPr>
              <a:t>Microbiol</a:t>
            </a:r>
            <a:r>
              <a:rPr lang="pt-PT" sz="600" dirty="0" smtClean="0">
                <a:latin typeface="Palatino Linotype" panose="02040502050505030304" pitchFamily="18" charset="0"/>
              </a:rPr>
              <a:t>. </a:t>
            </a:r>
            <a:r>
              <a:rPr lang="pt-PT" sz="600" dirty="0" err="1" smtClean="0">
                <a:latin typeface="Palatino Linotype" panose="02040502050505030304" pitchFamily="18" charset="0"/>
              </a:rPr>
              <a:t>Biotechnol</a:t>
            </a:r>
            <a:r>
              <a:rPr lang="pt-PT" sz="600" dirty="0">
                <a:latin typeface="Palatino Linotype" panose="02040502050505030304" pitchFamily="18" charset="0"/>
              </a:rPr>
              <a:t>. 24, 1187–1193. </a:t>
            </a:r>
            <a:r>
              <a:rPr lang="pt-PT" sz="600" dirty="0" err="1">
                <a:latin typeface="Palatino Linotype" panose="02040502050505030304" pitchFamily="18" charset="0"/>
              </a:rPr>
              <a:t>doi</a:t>
            </a:r>
            <a:r>
              <a:rPr lang="pt-PT" sz="600" dirty="0">
                <a:latin typeface="Palatino Linotype" panose="02040502050505030304" pitchFamily="18" charset="0"/>
              </a:rPr>
              <a:t>: </a:t>
            </a:r>
            <a:r>
              <a:rPr lang="pt-PT" sz="600" dirty="0" smtClean="0">
                <a:latin typeface="Palatino Linotype" panose="02040502050505030304" pitchFamily="18" charset="0"/>
              </a:rPr>
              <a:t>10.1007/s11274-007-9591-4</a:t>
            </a:r>
            <a:endParaRPr lang="pt-PT" sz="600" dirty="0">
              <a:latin typeface="Palatino Linotype" panose="02040502050505030304" pitchFamily="18" charset="0"/>
            </a:endParaRPr>
          </a:p>
        </p:txBody>
      </p:sp>
      <p:sp>
        <p:nvSpPr>
          <p:cNvPr id="24" name="CaixaDeTexto 23"/>
          <p:cNvSpPr txBox="1"/>
          <p:nvPr/>
        </p:nvSpPr>
        <p:spPr>
          <a:xfrm>
            <a:off x="65576" y="8466022"/>
            <a:ext cx="4456914" cy="230832"/>
          </a:xfrm>
          <a:prstGeom prst="rect">
            <a:avLst/>
          </a:prstGeom>
          <a:noFill/>
        </p:spPr>
        <p:txBody>
          <a:bodyPr wrap="square" rtlCol="0">
            <a:spAutoFit/>
          </a:bodyPr>
          <a:lstStyle/>
          <a:p>
            <a:r>
              <a:rPr lang="pt-PT" sz="900" b="1" dirty="0" err="1" smtClean="0">
                <a:latin typeface="Palatino Linotype" panose="02040502050505030304" pitchFamily="18" charset="0"/>
              </a:rPr>
              <a:t>Acknowledments</a:t>
            </a:r>
            <a:endParaRPr lang="pt-PT" sz="900" b="1" dirty="0">
              <a:latin typeface="Palatino Linotype" panose="02040502050505030304" pitchFamily="18" charset="0"/>
            </a:endParaRPr>
          </a:p>
        </p:txBody>
      </p:sp>
      <p:sp>
        <p:nvSpPr>
          <p:cNvPr id="25" name="CaixaDeTexto 24"/>
          <p:cNvSpPr txBox="1"/>
          <p:nvPr/>
        </p:nvSpPr>
        <p:spPr>
          <a:xfrm>
            <a:off x="99499" y="8636169"/>
            <a:ext cx="5441848" cy="338554"/>
          </a:xfrm>
          <a:prstGeom prst="rect">
            <a:avLst/>
          </a:prstGeom>
          <a:noFill/>
        </p:spPr>
        <p:txBody>
          <a:bodyPr wrap="square" rtlCol="0">
            <a:spAutoFit/>
          </a:bodyPr>
          <a:lstStyle/>
          <a:p>
            <a:r>
              <a:rPr lang="en-US" sz="800" dirty="0">
                <a:latin typeface="Palatino Linotype" panose="02040502050505030304" pitchFamily="18" charset="0"/>
              </a:rPr>
              <a:t>The authors thank the Foundation for Science and Technology (FCT, </a:t>
            </a:r>
            <a:r>
              <a:rPr lang="en-US" sz="800" dirty="0" smtClean="0">
                <a:latin typeface="Palatino Linotype" panose="02040502050505030304" pitchFamily="18" charset="0"/>
              </a:rPr>
              <a:t> Portugal</a:t>
            </a:r>
            <a:r>
              <a:rPr lang="en-US" sz="800" dirty="0">
                <a:latin typeface="Palatino Linotype" panose="02040502050505030304" pitchFamily="18" charset="0"/>
              </a:rPr>
              <a:t>) and the ERDF under the PT2020 Program for their </a:t>
            </a:r>
            <a:r>
              <a:rPr lang="en-US" sz="800" dirty="0" smtClean="0">
                <a:latin typeface="Palatino Linotype" panose="02040502050505030304" pitchFamily="18" charset="0"/>
              </a:rPr>
              <a:t>financial support </a:t>
            </a:r>
            <a:r>
              <a:rPr lang="en-US" sz="800" dirty="0">
                <a:latin typeface="Palatino Linotype" panose="02040502050505030304" pitchFamily="18" charset="0"/>
              </a:rPr>
              <a:t>to CIMO (UID / AGR / 00690/2019).</a:t>
            </a:r>
          </a:p>
        </p:txBody>
      </p:sp>
      <p:grpSp>
        <p:nvGrpSpPr>
          <p:cNvPr id="1024" name="Grupo 1023"/>
          <p:cNvGrpSpPr/>
          <p:nvPr/>
        </p:nvGrpSpPr>
        <p:grpSpPr>
          <a:xfrm>
            <a:off x="34118" y="3685955"/>
            <a:ext cx="3488607" cy="1705321"/>
            <a:chOff x="-3555776" y="3007042"/>
            <a:chExt cx="3168352" cy="1768620"/>
          </a:xfrm>
        </p:grpSpPr>
        <p:grpSp>
          <p:nvGrpSpPr>
            <p:cNvPr id="30" name="Grupo 29"/>
            <p:cNvGrpSpPr/>
            <p:nvPr/>
          </p:nvGrpSpPr>
          <p:grpSpPr>
            <a:xfrm>
              <a:off x="-3455494" y="3007042"/>
              <a:ext cx="2846946" cy="1483529"/>
              <a:chOff x="-2835696" y="4438204"/>
              <a:chExt cx="2846946" cy="1483529"/>
            </a:xfrm>
          </p:grpSpPr>
          <p:pic>
            <p:nvPicPr>
              <p:cNvPr id="28" name="Imagem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04466" y="4438205"/>
                <a:ext cx="1415716" cy="1483528"/>
              </a:xfrm>
              <a:prstGeom prst="rect">
                <a:avLst/>
              </a:prstGeom>
            </p:spPr>
          </p:pic>
          <p:pic>
            <p:nvPicPr>
              <p:cNvPr id="29" name="Imagem 2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35696" y="4438204"/>
                <a:ext cx="1396762" cy="1483529"/>
              </a:xfrm>
              <a:prstGeom prst="rect">
                <a:avLst/>
              </a:prstGeom>
            </p:spPr>
          </p:pic>
        </p:grpSp>
        <p:sp>
          <p:nvSpPr>
            <p:cNvPr id="31" name="CaixaDeTexto 30"/>
            <p:cNvSpPr txBox="1"/>
            <p:nvPr/>
          </p:nvSpPr>
          <p:spPr>
            <a:xfrm>
              <a:off x="-3555776" y="4440767"/>
              <a:ext cx="3168352" cy="334895"/>
            </a:xfrm>
            <a:prstGeom prst="rect">
              <a:avLst/>
            </a:prstGeom>
            <a:noFill/>
          </p:spPr>
          <p:txBody>
            <a:bodyPr wrap="square" rtlCol="0">
              <a:spAutoFit/>
            </a:bodyPr>
            <a:lstStyle/>
            <a:p>
              <a:pPr>
                <a:lnSpc>
                  <a:spcPct val="107000"/>
                </a:lnSpc>
                <a:spcAft>
                  <a:spcPts val="800"/>
                </a:spcAft>
              </a:pPr>
              <a:r>
                <a:rPr lang="en-US" sz="700" b="1" dirty="0">
                  <a:latin typeface="Palatino Linotype" panose="02040502050505030304" pitchFamily="18" charset="0"/>
                  <a:ea typeface="Calibri"/>
                  <a:cs typeface="Times New Roman"/>
                </a:rPr>
                <a:t>Table 1: Yields and percentage composition of the essential oils isolated from the aerial </a:t>
              </a:r>
              <a:r>
                <a:rPr lang="en-US" sz="700" b="1" dirty="0" smtClean="0">
                  <a:latin typeface="Palatino Linotype" panose="02040502050505030304" pitchFamily="18" charset="0"/>
                  <a:ea typeface="Calibri"/>
                  <a:cs typeface="Times New Roman"/>
                </a:rPr>
                <a:t>parts of </a:t>
              </a:r>
              <a:r>
                <a:rPr lang="en-US" sz="700" b="1" i="1" dirty="0">
                  <a:latin typeface="Palatino Linotype" panose="02040502050505030304" pitchFamily="18" charset="0"/>
                  <a:ea typeface="Calibri"/>
                  <a:cs typeface="Times New Roman"/>
                </a:rPr>
                <a:t>T. </a:t>
              </a:r>
              <a:r>
                <a:rPr lang="en-US" sz="700" b="1" i="1" dirty="0" err="1">
                  <a:latin typeface="Palatino Linotype" panose="02040502050505030304" pitchFamily="18" charset="0"/>
                  <a:ea typeface="Calibri"/>
                  <a:cs typeface="Times New Roman"/>
                </a:rPr>
                <a:t>zygis</a:t>
              </a:r>
              <a:r>
                <a:rPr lang="en-US" sz="700" b="1" i="1" dirty="0">
                  <a:latin typeface="Palatino Linotype" panose="02040502050505030304" pitchFamily="18" charset="0"/>
                  <a:ea typeface="Calibri"/>
                  <a:cs typeface="Times New Roman"/>
                </a:rPr>
                <a:t> </a:t>
              </a:r>
              <a:r>
                <a:rPr lang="en-US" sz="700" b="1" i="1" dirty="0" err="1">
                  <a:latin typeface="Palatino Linotype" panose="02040502050505030304" pitchFamily="18" charset="0"/>
                  <a:ea typeface="Calibri"/>
                  <a:cs typeface="Times New Roman"/>
                </a:rPr>
                <a:t>zygis</a:t>
              </a:r>
              <a:r>
                <a:rPr lang="en-US" sz="700" b="1" dirty="0">
                  <a:latin typeface="Palatino Linotype" panose="02040502050505030304" pitchFamily="18" charset="0"/>
                  <a:ea typeface="Calibri"/>
                  <a:cs typeface="Times New Roman"/>
                </a:rPr>
                <a:t> collected during Flowering state.</a:t>
              </a:r>
              <a:endParaRPr lang="pt-PT" sz="700" b="1" dirty="0">
                <a:effectLst/>
                <a:latin typeface="Palatino Linotype" panose="02040502050505030304" pitchFamily="18" charset="0"/>
                <a:ea typeface="Calibri"/>
                <a:cs typeface="Times New Roman"/>
              </a:endParaRPr>
            </a:p>
          </p:txBody>
        </p:sp>
      </p:grpSp>
      <p:sp>
        <p:nvSpPr>
          <p:cNvPr id="26" name="CaixaDeTexto 25"/>
          <p:cNvSpPr txBox="1"/>
          <p:nvPr/>
        </p:nvSpPr>
        <p:spPr>
          <a:xfrm>
            <a:off x="60799" y="6028842"/>
            <a:ext cx="2814873" cy="461665"/>
          </a:xfrm>
          <a:prstGeom prst="rect">
            <a:avLst/>
          </a:prstGeom>
          <a:noFill/>
        </p:spPr>
        <p:txBody>
          <a:bodyPr wrap="square" rtlCol="0">
            <a:spAutoFit/>
          </a:bodyPr>
          <a:lstStyle/>
          <a:p>
            <a:pPr marL="171450" lvl="0" indent="-171450">
              <a:buFont typeface="Wingdings" panose="05000000000000000000" pitchFamily="2" charset="2"/>
              <a:buChar char="ü"/>
            </a:pPr>
            <a:r>
              <a:rPr lang="en-US" sz="800" dirty="0">
                <a:solidFill>
                  <a:srgbClr val="0C0C0C"/>
                </a:solidFill>
                <a:latin typeface="Palatino Linotype" panose="02040502050505030304" pitchFamily="18" charset="0"/>
              </a:rPr>
              <a:t>I</a:t>
            </a:r>
            <a:r>
              <a:rPr lang="en-US" sz="800" dirty="0" smtClean="0">
                <a:solidFill>
                  <a:srgbClr val="0C0C0C"/>
                </a:solidFill>
                <a:latin typeface="Palatino Linotype" panose="02040502050505030304" pitchFamily="18" charset="0"/>
              </a:rPr>
              <a:t>ts </a:t>
            </a:r>
            <a:r>
              <a:rPr lang="en-US" sz="800" dirty="0">
                <a:solidFill>
                  <a:srgbClr val="0C0C0C"/>
                </a:solidFill>
                <a:latin typeface="Palatino Linotype" panose="02040502050505030304" pitchFamily="18" charset="0"/>
              </a:rPr>
              <a:t>total phenolic compounds in the hop varieties are more concentrated in the flowers than in the vegetative parts</a:t>
            </a:r>
            <a:r>
              <a:rPr lang="en-US" sz="800" dirty="0" smtClean="0">
                <a:solidFill>
                  <a:srgbClr val="0C0C0C"/>
                </a:solidFill>
                <a:latin typeface="Palatino Linotype" panose="02040502050505030304" pitchFamily="18" charset="0"/>
              </a:rPr>
              <a:t>;</a:t>
            </a:r>
          </a:p>
        </p:txBody>
      </p:sp>
      <p:sp>
        <p:nvSpPr>
          <p:cNvPr id="27" name="CaixaDeTexto 26"/>
          <p:cNvSpPr txBox="1"/>
          <p:nvPr/>
        </p:nvSpPr>
        <p:spPr>
          <a:xfrm>
            <a:off x="62369" y="5391276"/>
            <a:ext cx="3432101" cy="707886"/>
          </a:xfrm>
          <a:prstGeom prst="rect">
            <a:avLst/>
          </a:prstGeom>
          <a:noFill/>
        </p:spPr>
        <p:txBody>
          <a:bodyPr wrap="square" rtlCol="0">
            <a:spAutoFit/>
          </a:bodyPr>
          <a:lstStyle/>
          <a:p>
            <a:pPr marL="171450" indent="-171450">
              <a:buFont typeface="Wingdings" panose="05000000000000000000" pitchFamily="2" charset="2"/>
              <a:buChar char="ü"/>
            </a:pPr>
            <a:r>
              <a:rPr lang="en-US" sz="800" dirty="0" smtClean="0">
                <a:latin typeface="Palatino Linotype" panose="02040502050505030304" pitchFamily="18" charset="0"/>
              </a:rPr>
              <a:t>The </a:t>
            </a:r>
            <a:r>
              <a:rPr lang="en-US" sz="800" dirty="0">
                <a:latin typeface="Palatino Linotype" panose="02040502050505030304" pitchFamily="18" charset="0"/>
              </a:rPr>
              <a:t>yield of the essential oil of Thymus </a:t>
            </a:r>
            <a:r>
              <a:rPr lang="en-US" sz="800" dirty="0" err="1">
                <a:latin typeface="Palatino Linotype" panose="02040502050505030304" pitchFamily="18" charset="0"/>
              </a:rPr>
              <a:t>zygis</a:t>
            </a:r>
            <a:r>
              <a:rPr lang="en-US" sz="800" dirty="0">
                <a:latin typeface="Palatino Linotype" panose="02040502050505030304" pitchFamily="18" charset="0"/>
              </a:rPr>
              <a:t> </a:t>
            </a:r>
            <a:r>
              <a:rPr lang="en-US" sz="800" dirty="0" err="1">
                <a:latin typeface="Palatino Linotype" panose="02040502050505030304" pitchFamily="18" charset="0"/>
              </a:rPr>
              <a:t>zygis</a:t>
            </a:r>
            <a:r>
              <a:rPr lang="en-US" sz="800" dirty="0">
                <a:latin typeface="Palatino Linotype" panose="02040502050505030304" pitchFamily="18" charset="0"/>
              </a:rPr>
              <a:t>, based on the dry mass of the plant, was as follows 1.14</a:t>
            </a:r>
            <a:r>
              <a:rPr lang="en-US" sz="800" dirty="0" smtClean="0">
                <a:latin typeface="Palatino Linotype" panose="02040502050505030304" pitchFamily="18" charset="0"/>
              </a:rPr>
              <a:t>%;</a:t>
            </a:r>
            <a:endParaRPr lang="en-US" sz="800" dirty="0">
              <a:latin typeface="Palatino Linotype" panose="02040502050505030304" pitchFamily="18" charset="0"/>
            </a:endParaRPr>
          </a:p>
          <a:p>
            <a:pPr marL="171450" indent="-171450">
              <a:buFont typeface="Wingdings" panose="05000000000000000000" pitchFamily="2" charset="2"/>
              <a:buChar char="ü"/>
            </a:pPr>
            <a:r>
              <a:rPr lang="en-US" sz="800" dirty="0">
                <a:latin typeface="Palatino Linotype" panose="02040502050505030304" pitchFamily="18" charset="0"/>
              </a:rPr>
              <a:t>GC-MS analysis of the essential oil of T. </a:t>
            </a:r>
            <a:r>
              <a:rPr lang="en-US" sz="800" dirty="0" err="1">
                <a:latin typeface="Palatino Linotype" panose="02040502050505030304" pitchFamily="18" charset="0"/>
              </a:rPr>
              <a:t>zygis</a:t>
            </a:r>
            <a:r>
              <a:rPr lang="en-US" sz="800" dirty="0">
                <a:latin typeface="Palatino Linotype" panose="02040502050505030304" pitchFamily="18" charset="0"/>
              </a:rPr>
              <a:t> </a:t>
            </a:r>
            <a:r>
              <a:rPr lang="en-US" sz="800" dirty="0" err="1">
                <a:latin typeface="Palatino Linotype" panose="02040502050505030304" pitchFamily="18" charset="0"/>
              </a:rPr>
              <a:t>zygis</a:t>
            </a:r>
            <a:r>
              <a:rPr lang="en-US" sz="800" dirty="0">
                <a:latin typeface="Palatino Linotype" panose="02040502050505030304" pitchFamily="18" charset="0"/>
              </a:rPr>
              <a:t> oil showed the presence of </a:t>
            </a:r>
            <a:r>
              <a:rPr lang="en-US" sz="800" dirty="0" err="1">
                <a:latin typeface="Palatino Linotype" panose="02040502050505030304" pitchFamily="18" charset="0"/>
              </a:rPr>
              <a:t>Carvacrol</a:t>
            </a:r>
            <a:r>
              <a:rPr lang="en-US" sz="800" dirty="0">
                <a:latin typeface="Palatino Linotype" panose="02040502050505030304" pitchFamily="18" charset="0"/>
              </a:rPr>
              <a:t> with 43.6%, followed by Cymene 24.10% and trans-</a:t>
            </a:r>
            <a:r>
              <a:rPr lang="en-US" sz="800" dirty="0" err="1">
                <a:latin typeface="Palatino Linotype" panose="02040502050505030304" pitchFamily="18" charset="0"/>
              </a:rPr>
              <a:t>Sabinene</a:t>
            </a:r>
            <a:r>
              <a:rPr lang="en-US" sz="800" dirty="0">
                <a:latin typeface="Palatino Linotype" panose="02040502050505030304" pitchFamily="18" charset="0"/>
              </a:rPr>
              <a:t> hydrate 15.8</a:t>
            </a:r>
            <a:r>
              <a:rPr lang="en-US" sz="800" dirty="0" smtClean="0">
                <a:latin typeface="Palatino Linotype" panose="02040502050505030304" pitchFamily="18" charset="0"/>
              </a:rPr>
              <a:t>%.</a:t>
            </a:r>
          </a:p>
        </p:txBody>
      </p:sp>
      <p:pic>
        <p:nvPicPr>
          <p:cNvPr id="1033" name="Imagem 1032"/>
          <p:cNvPicPr>
            <a:picLocks noChangeAspect="1"/>
          </p:cNvPicPr>
          <p:nvPr/>
        </p:nvPicPr>
        <p:blipFill rotWithShape="1">
          <a:blip r:embed="rId13" cstate="print">
            <a:extLst>
              <a:ext uri="{28A0092B-C50C-407E-A947-70E740481C1C}">
                <a14:useLocalDpi xmlns:a14="http://schemas.microsoft.com/office/drawing/2010/main" val="0"/>
              </a:ext>
            </a:extLst>
          </a:blip>
          <a:srcRect t="14516" b="36341"/>
          <a:stretch/>
        </p:blipFill>
        <p:spPr>
          <a:xfrm>
            <a:off x="5927805" y="1572834"/>
            <a:ext cx="628801" cy="412016"/>
          </a:xfrm>
          <a:prstGeom prst="rect">
            <a:avLst/>
          </a:prstGeom>
        </p:spPr>
      </p:pic>
      <p:sp>
        <p:nvSpPr>
          <p:cNvPr id="1034" name="CaixaDeTexto 1033"/>
          <p:cNvSpPr txBox="1"/>
          <p:nvPr/>
        </p:nvSpPr>
        <p:spPr>
          <a:xfrm>
            <a:off x="3441968" y="4324928"/>
            <a:ext cx="2177642" cy="584775"/>
          </a:xfrm>
          <a:prstGeom prst="rect">
            <a:avLst/>
          </a:prstGeom>
          <a:noFill/>
        </p:spPr>
        <p:txBody>
          <a:bodyPr wrap="square" rtlCol="0">
            <a:spAutoFit/>
          </a:bodyPr>
          <a:lstStyle/>
          <a:p>
            <a:pPr marL="171450" lvl="0" indent="-171450">
              <a:buFont typeface="Wingdings" panose="05000000000000000000" pitchFamily="2" charset="2"/>
              <a:buChar char="ü"/>
            </a:pPr>
            <a:r>
              <a:rPr lang="en-US" sz="800" dirty="0" smtClean="0">
                <a:solidFill>
                  <a:srgbClr val="0C0C0C"/>
                </a:solidFill>
                <a:latin typeface="Palatino Linotype" panose="02040502050505030304" pitchFamily="18" charset="0"/>
              </a:rPr>
              <a:t>In </a:t>
            </a:r>
            <a:r>
              <a:rPr lang="en-US" sz="800" dirty="0">
                <a:solidFill>
                  <a:srgbClr val="0C0C0C"/>
                </a:solidFill>
                <a:latin typeface="Palatino Linotype" panose="02040502050505030304" pitchFamily="18" charset="0"/>
              </a:rPr>
              <a:t>the light test there was phase separation in the </a:t>
            </a:r>
            <a:r>
              <a:rPr lang="en-US" sz="800" dirty="0" smtClean="0">
                <a:solidFill>
                  <a:srgbClr val="0C0C0C"/>
                </a:solidFill>
                <a:latin typeface="Palatino Linotype" panose="02040502050505030304" pitchFamily="18" charset="0"/>
              </a:rPr>
              <a:t>samples, which may be related </a:t>
            </a:r>
            <a:r>
              <a:rPr lang="en-US" sz="800" dirty="0">
                <a:solidFill>
                  <a:srgbClr val="0C0C0C"/>
                </a:solidFill>
                <a:latin typeface="Palatino Linotype" panose="02040502050505030304" pitchFamily="18" charset="0"/>
              </a:rPr>
              <a:t>to </a:t>
            </a:r>
            <a:r>
              <a:rPr lang="en-US" sz="800" dirty="0" smtClean="0">
                <a:solidFill>
                  <a:srgbClr val="0C0C0C"/>
                </a:solidFill>
                <a:latin typeface="Palatino Linotype" panose="02040502050505030304" pitchFamily="18" charset="0"/>
              </a:rPr>
              <a:t>the manufacturing technique of the </a:t>
            </a:r>
            <a:r>
              <a:rPr lang="en-US" sz="800" dirty="0">
                <a:solidFill>
                  <a:srgbClr val="0C0C0C"/>
                </a:solidFill>
                <a:latin typeface="Palatino Linotype" panose="02040502050505030304" pitchFamily="18" charset="0"/>
              </a:rPr>
              <a:t>formulations;</a:t>
            </a:r>
          </a:p>
        </p:txBody>
      </p:sp>
      <p:grpSp>
        <p:nvGrpSpPr>
          <p:cNvPr id="20" name="Grupo 19"/>
          <p:cNvGrpSpPr/>
          <p:nvPr/>
        </p:nvGrpSpPr>
        <p:grpSpPr>
          <a:xfrm>
            <a:off x="109195" y="6490507"/>
            <a:ext cx="2679960" cy="1303810"/>
            <a:chOff x="7649941" y="3603113"/>
            <a:chExt cx="2679960" cy="1303810"/>
          </a:xfrm>
        </p:grpSpPr>
        <p:sp>
          <p:nvSpPr>
            <p:cNvPr id="1031" name="CaixaDeTexto 1030"/>
            <p:cNvSpPr txBox="1"/>
            <p:nvPr/>
          </p:nvSpPr>
          <p:spPr>
            <a:xfrm>
              <a:off x="7649941" y="4599146"/>
              <a:ext cx="2679960" cy="307777"/>
            </a:xfrm>
            <a:prstGeom prst="rect">
              <a:avLst/>
            </a:prstGeom>
            <a:noFill/>
          </p:spPr>
          <p:txBody>
            <a:bodyPr wrap="square" rtlCol="0">
              <a:spAutoFit/>
            </a:bodyPr>
            <a:lstStyle/>
            <a:p>
              <a:r>
                <a:rPr lang="en-US" sz="700" b="1" dirty="0" smtClean="0">
                  <a:latin typeface="Palatino Linotype" panose="02040502050505030304" pitchFamily="18" charset="0"/>
                </a:rPr>
                <a:t>Table </a:t>
              </a:r>
              <a:r>
                <a:rPr lang="en-US" sz="700" b="1" dirty="0">
                  <a:latin typeface="Palatino Linotype" panose="02040502050505030304" pitchFamily="18" charset="0"/>
                </a:rPr>
                <a:t>2: Total phenol compounds </a:t>
              </a:r>
              <a:r>
                <a:rPr lang="en-US" sz="700" b="1" dirty="0" smtClean="0">
                  <a:latin typeface="Palatino Linotype" panose="02040502050505030304" pitchFamily="18" charset="0"/>
                </a:rPr>
                <a:t>expressed </a:t>
              </a:r>
              <a:r>
                <a:rPr lang="en-US" sz="700" b="1" dirty="0">
                  <a:latin typeface="Palatino Linotype" panose="02040502050505030304" pitchFamily="18" charset="0"/>
                </a:rPr>
                <a:t>in Gallic </a:t>
              </a:r>
              <a:r>
                <a:rPr lang="en-US" sz="700" b="1" dirty="0" smtClean="0">
                  <a:latin typeface="Palatino Linotype" panose="02040502050505030304" pitchFamily="18" charset="0"/>
                </a:rPr>
                <a:t>acid 1-hydrate, in </a:t>
              </a:r>
              <a:r>
                <a:rPr lang="en-US" sz="700" b="1" dirty="0">
                  <a:latin typeface="Palatino Linotype" panose="02040502050505030304" pitchFamily="18" charset="0"/>
                </a:rPr>
                <a:t>the </a:t>
              </a:r>
              <a:r>
                <a:rPr lang="en-US" sz="700" b="1" dirty="0" smtClean="0">
                  <a:latin typeface="Palatino Linotype" panose="02040502050505030304" pitchFamily="18" charset="0"/>
                </a:rPr>
                <a:t>different </a:t>
              </a:r>
              <a:r>
                <a:rPr lang="en-US" sz="700" b="1" dirty="0">
                  <a:latin typeface="Palatino Linotype" panose="02040502050505030304" pitchFamily="18" charset="0"/>
                </a:rPr>
                <a:t>plants extracts </a:t>
              </a:r>
              <a:endParaRPr lang="pt-PT" sz="700" b="1" dirty="0">
                <a:latin typeface="Palatino Linotype" panose="02040502050505030304" pitchFamily="18" charset="0"/>
              </a:endParaRPr>
            </a:p>
          </p:txBody>
        </p:sp>
        <p:pic>
          <p:nvPicPr>
            <p:cNvPr id="1026" name="Picture 2"/>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r="30708" b="13961"/>
            <a:stretch/>
          </p:blipFill>
          <p:spPr bwMode="auto">
            <a:xfrm>
              <a:off x="7752018" y="3603113"/>
              <a:ext cx="2475803" cy="996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5" name="Imagem 1024"/>
          <p:cNvPicPr>
            <a:picLocks noChangeAspect="1"/>
          </p:cNvPicPr>
          <p:nvPr/>
        </p:nvPicPr>
        <p:blipFill rotWithShape="1">
          <a:blip r:embed="rId15" cstate="print">
            <a:extLst>
              <a:ext uri="{28A0092B-C50C-407E-A947-70E740481C1C}">
                <a14:useLocalDpi xmlns:a14="http://schemas.microsoft.com/office/drawing/2010/main" val="0"/>
              </a:ext>
            </a:extLst>
          </a:blip>
          <a:srcRect l="4108" t="21065" r="8878" b="33989"/>
          <a:stretch/>
        </p:blipFill>
        <p:spPr>
          <a:xfrm>
            <a:off x="5894444" y="3102748"/>
            <a:ext cx="735350" cy="506452"/>
          </a:xfrm>
          <a:prstGeom prst="rect">
            <a:avLst/>
          </a:prstGeom>
        </p:spPr>
      </p:pic>
      <p:pic>
        <p:nvPicPr>
          <p:cNvPr id="1035" name="Imagem 1034"/>
          <p:cNvPicPr>
            <a:picLocks noChangeAspect="1"/>
          </p:cNvPicPr>
          <p:nvPr/>
        </p:nvPicPr>
        <p:blipFill rotWithShape="1">
          <a:blip r:embed="rId16" cstate="print">
            <a:extLst>
              <a:ext uri="{28A0092B-C50C-407E-A947-70E740481C1C}">
                <a14:useLocalDpi xmlns:a14="http://schemas.microsoft.com/office/drawing/2010/main" val="0"/>
              </a:ext>
            </a:extLst>
          </a:blip>
          <a:srcRect l="15741" t="27203" r="20592" b="31097"/>
          <a:stretch/>
        </p:blipFill>
        <p:spPr>
          <a:xfrm>
            <a:off x="5828548" y="5143606"/>
            <a:ext cx="591662" cy="516693"/>
          </a:xfrm>
          <a:prstGeom prst="rect">
            <a:avLst/>
          </a:prstGeom>
        </p:spPr>
      </p:pic>
      <p:sp>
        <p:nvSpPr>
          <p:cNvPr id="1036" name="CaixaDeTexto 1035"/>
          <p:cNvSpPr txBox="1"/>
          <p:nvPr/>
        </p:nvSpPr>
        <p:spPr>
          <a:xfrm>
            <a:off x="175681" y="3101180"/>
            <a:ext cx="5863580" cy="584775"/>
          </a:xfrm>
          <a:prstGeom prst="rect">
            <a:avLst/>
          </a:prstGeom>
          <a:noFill/>
        </p:spPr>
        <p:txBody>
          <a:bodyPr wrap="square" rtlCol="0">
            <a:spAutoFit/>
          </a:bodyPr>
          <a:lstStyle/>
          <a:p>
            <a:pPr marL="171450" indent="-171450">
              <a:buFont typeface="Wingdings" panose="05000000000000000000" pitchFamily="2" charset="2"/>
              <a:buChar char="ü"/>
            </a:pPr>
            <a:r>
              <a:rPr lang="pt-PT" sz="800" dirty="0">
                <a:latin typeface="Palatino Linotype" panose="02040502050505030304" pitchFamily="18" charset="0"/>
              </a:rPr>
              <a:t>In </a:t>
            </a:r>
            <a:r>
              <a:rPr lang="pt-PT" sz="800" dirty="0" err="1">
                <a:latin typeface="Palatino Linotype" panose="02040502050505030304" pitchFamily="18" charset="0"/>
              </a:rPr>
              <a:t>hop</a:t>
            </a:r>
            <a:r>
              <a:rPr lang="pt-PT" sz="800" dirty="0">
                <a:latin typeface="Palatino Linotype" panose="02040502050505030304" pitchFamily="18" charset="0"/>
              </a:rPr>
              <a:t> </a:t>
            </a:r>
            <a:r>
              <a:rPr lang="pt-PT" sz="800" dirty="0" err="1">
                <a:latin typeface="Palatino Linotype" panose="02040502050505030304" pitchFamily="18" charset="0"/>
              </a:rPr>
              <a:t>extracts</a:t>
            </a:r>
            <a:r>
              <a:rPr lang="pt-PT" sz="800" dirty="0">
                <a:latin typeface="Palatino Linotype" panose="02040502050505030304" pitchFamily="18" charset="0"/>
              </a:rPr>
              <a:t> </a:t>
            </a:r>
            <a:r>
              <a:rPr lang="pt-PT" sz="800" dirty="0" err="1">
                <a:latin typeface="Palatino Linotype" panose="02040502050505030304" pitchFamily="18" charset="0"/>
              </a:rPr>
              <a:t>there</a:t>
            </a:r>
            <a:r>
              <a:rPr lang="pt-PT" sz="800" dirty="0">
                <a:latin typeface="Palatino Linotype" panose="02040502050505030304" pitchFamily="18" charset="0"/>
              </a:rPr>
              <a:t> </a:t>
            </a:r>
            <a:r>
              <a:rPr lang="pt-PT" sz="800" dirty="0" err="1">
                <a:latin typeface="Palatino Linotype" panose="02040502050505030304" pitchFamily="18" charset="0"/>
              </a:rPr>
              <a:t>was</a:t>
            </a:r>
            <a:r>
              <a:rPr lang="pt-PT" sz="800" dirty="0">
                <a:latin typeface="Palatino Linotype" panose="02040502050505030304" pitchFamily="18" charset="0"/>
              </a:rPr>
              <a:t> no microbial </a:t>
            </a:r>
            <a:r>
              <a:rPr lang="pt-PT" sz="800" dirty="0" err="1">
                <a:latin typeface="Palatino Linotype" panose="02040502050505030304" pitchFamily="18" charset="0"/>
              </a:rPr>
              <a:t>activity</a:t>
            </a:r>
            <a:r>
              <a:rPr lang="pt-PT" sz="800" dirty="0">
                <a:latin typeface="Palatino Linotype" panose="02040502050505030304" pitchFamily="18" charset="0"/>
              </a:rPr>
              <a:t>;</a:t>
            </a:r>
          </a:p>
          <a:p>
            <a:pPr marL="171450" indent="-171450">
              <a:buFont typeface="Wingdings" panose="05000000000000000000" pitchFamily="2" charset="2"/>
              <a:buChar char="ü"/>
            </a:pPr>
            <a:r>
              <a:rPr lang="pt-PT" sz="800" dirty="0" err="1">
                <a:latin typeface="Palatino Linotype" panose="02040502050505030304" pitchFamily="18" charset="0"/>
              </a:rPr>
              <a:t>The</a:t>
            </a:r>
            <a:r>
              <a:rPr lang="pt-PT" sz="800" dirty="0">
                <a:latin typeface="Palatino Linotype" panose="02040502050505030304" pitchFamily="18" charset="0"/>
              </a:rPr>
              <a:t> </a:t>
            </a:r>
            <a:r>
              <a:rPr lang="pt-PT" sz="800" dirty="0" err="1">
                <a:latin typeface="Palatino Linotype" panose="02040502050505030304" pitchFamily="18" charset="0"/>
              </a:rPr>
              <a:t>various</a:t>
            </a:r>
            <a:r>
              <a:rPr lang="pt-PT" sz="800" dirty="0">
                <a:latin typeface="Palatino Linotype" panose="02040502050505030304" pitchFamily="18" charset="0"/>
              </a:rPr>
              <a:t> </a:t>
            </a:r>
            <a:r>
              <a:rPr lang="pt-PT" sz="800" dirty="0" err="1">
                <a:latin typeface="Palatino Linotype" panose="02040502050505030304" pitchFamily="18" charset="0"/>
              </a:rPr>
              <a:t>dilutions</a:t>
            </a:r>
            <a:r>
              <a:rPr lang="pt-PT" sz="800" dirty="0">
                <a:latin typeface="Palatino Linotype" panose="02040502050505030304" pitchFamily="18" charset="0"/>
              </a:rPr>
              <a:t> </a:t>
            </a:r>
            <a:r>
              <a:rPr lang="pt-PT" sz="800" dirty="0" err="1">
                <a:latin typeface="Palatino Linotype" panose="02040502050505030304" pitchFamily="18" charset="0"/>
              </a:rPr>
              <a:t>of</a:t>
            </a:r>
            <a:r>
              <a:rPr lang="pt-PT" sz="800" dirty="0">
                <a:latin typeface="Palatino Linotype" panose="02040502050505030304" pitchFamily="18" charset="0"/>
              </a:rPr>
              <a:t> </a:t>
            </a:r>
            <a:r>
              <a:rPr lang="pt-PT" sz="800" dirty="0" err="1" smtClean="0">
                <a:latin typeface="Palatino Linotype" panose="02040502050505030304" pitchFamily="18" charset="0"/>
              </a:rPr>
              <a:t>thyme</a:t>
            </a:r>
            <a:r>
              <a:rPr lang="pt-PT" sz="800" dirty="0" smtClean="0">
                <a:latin typeface="Palatino Linotype" panose="02040502050505030304" pitchFamily="18" charset="0"/>
              </a:rPr>
              <a:t> </a:t>
            </a:r>
            <a:r>
              <a:rPr lang="pt-PT" sz="800" dirty="0" err="1" smtClean="0">
                <a:latin typeface="Palatino Linotype" panose="02040502050505030304" pitchFamily="18" charset="0"/>
              </a:rPr>
              <a:t>zygis</a:t>
            </a:r>
            <a:r>
              <a:rPr lang="pt-PT" sz="800" dirty="0" smtClean="0">
                <a:latin typeface="Palatino Linotype" panose="02040502050505030304" pitchFamily="18" charset="0"/>
              </a:rPr>
              <a:t> </a:t>
            </a:r>
            <a:r>
              <a:rPr lang="pt-PT" sz="800" dirty="0" err="1" smtClean="0">
                <a:latin typeface="Palatino Linotype" panose="02040502050505030304" pitchFamily="18" charset="0"/>
              </a:rPr>
              <a:t>oil</a:t>
            </a:r>
            <a:r>
              <a:rPr lang="pt-PT" sz="800" dirty="0" smtClean="0">
                <a:latin typeface="Palatino Linotype" panose="02040502050505030304" pitchFamily="18" charset="0"/>
              </a:rPr>
              <a:t> </a:t>
            </a:r>
            <a:r>
              <a:rPr lang="pt-PT" sz="800" dirty="0" err="1">
                <a:latin typeface="Palatino Linotype" panose="02040502050505030304" pitchFamily="18" charset="0"/>
              </a:rPr>
              <a:t>at</a:t>
            </a:r>
            <a:r>
              <a:rPr lang="pt-PT" sz="800" dirty="0">
                <a:latin typeface="Palatino Linotype" panose="02040502050505030304" pitchFamily="18" charset="0"/>
              </a:rPr>
              <a:t> 5% </a:t>
            </a:r>
            <a:r>
              <a:rPr lang="pt-PT" sz="800" dirty="0" err="1">
                <a:latin typeface="Palatino Linotype" panose="02040502050505030304" pitchFamily="18" charset="0"/>
              </a:rPr>
              <a:t>were</a:t>
            </a:r>
            <a:r>
              <a:rPr lang="pt-PT" sz="800" dirty="0">
                <a:latin typeface="Palatino Linotype" panose="02040502050505030304" pitchFamily="18" charset="0"/>
              </a:rPr>
              <a:t> </a:t>
            </a:r>
            <a:r>
              <a:rPr lang="pt-PT" sz="800" dirty="0" err="1">
                <a:latin typeface="Palatino Linotype" panose="02040502050505030304" pitchFamily="18" charset="0"/>
              </a:rPr>
              <a:t>tested</a:t>
            </a:r>
            <a:r>
              <a:rPr lang="pt-PT" sz="800" dirty="0">
                <a:latin typeface="Palatino Linotype" panose="02040502050505030304" pitchFamily="18" charset="0"/>
              </a:rPr>
              <a:t> </a:t>
            </a:r>
            <a:r>
              <a:rPr lang="pt-PT" sz="800" dirty="0" err="1">
                <a:latin typeface="Palatino Linotype" panose="02040502050505030304" pitchFamily="18" charset="0"/>
              </a:rPr>
              <a:t>on</a:t>
            </a:r>
            <a:r>
              <a:rPr lang="pt-PT" sz="800" dirty="0">
                <a:latin typeface="Palatino Linotype" panose="02040502050505030304" pitchFamily="18" charset="0"/>
              </a:rPr>
              <a:t> </a:t>
            </a:r>
            <a:r>
              <a:rPr lang="pt-PT" sz="800" i="1" dirty="0" err="1">
                <a:latin typeface="Palatino Linotype" panose="02040502050505030304" pitchFamily="18" charset="0"/>
              </a:rPr>
              <a:t>Escherichia</a:t>
            </a:r>
            <a:r>
              <a:rPr lang="pt-PT" sz="800" i="1" dirty="0">
                <a:latin typeface="Palatino Linotype" panose="02040502050505030304" pitchFamily="18" charset="0"/>
              </a:rPr>
              <a:t> </a:t>
            </a:r>
            <a:r>
              <a:rPr lang="pt-PT" sz="800" i="1" dirty="0" err="1">
                <a:latin typeface="Palatino Linotype" panose="02040502050505030304" pitchFamily="18" charset="0"/>
              </a:rPr>
              <a:t>coli</a:t>
            </a:r>
            <a:r>
              <a:rPr lang="pt-PT" sz="800" i="1" dirty="0">
                <a:latin typeface="Palatino Linotype" panose="02040502050505030304" pitchFamily="18" charset="0"/>
              </a:rPr>
              <a:t> </a:t>
            </a:r>
            <a:r>
              <a:rPr lang="pt-PT" sz="800" dirty="0" err="1">
                <a:latin typeface="Palatino Linotype" panose="02040502050505030304" pitchFamily="18" charset="0"/>
              </a:rPr>
              <a:t>bacteria</a:t>
            </a:r>
            <a:r>
              <a:rPr lang="pt-PT" sz="800" dirty="0">
                <a:latin typeface="Palatino Linotype" panose="02040502050505030304" pitchFamily="18" charset="0"/>
              </a:rPr>
              <a:t>: MIC (</a:t>
            </a:r>
            <a:r>
              <a:rPr lang="pt-PT" sz="800" dirty="0" err="1">
                <a:latin typeface="Palatino Linotype" panose="02040502050505030304" pitchFamily="18" charset="0"/>
              </a:rPr>
              <a:t>minimum</a:t>
            </a:r>
            <a:r>
              <a:rPr lang="pt-PT" sz="800" dirty="0">
                <a:latin typeface="Palatino Linotype" panose="02040502050505030304" pitchFamily="18" charset="0"/>
              </a:rPr>
              <a:t> </a:t>
            </a:r>
            <a:r>
              <a:rPr lang="pt-PT" sz="800" dirty="0" err="1">
                <a:latin typeface="Palatino Linotype" panose="02040502050505030304" pitchFamily="18" charset="0"/>
              </a:rPr>
              <a:t>inhibitory</a:t>
            </a:r>
            <a:r>
              <a:rPr lang="pt-PT" sz="800" dirty="0">
                <a:latin typeface="Palatino Linotype" panose="02040502050505030304" pitchFamily="18" charset="0"/>
              </a:rPr>
              <a:t> </a:t>
            </a:r>
            <a:r>
              <a:rPr lang="pt-PT" sz="800" dirty="0" err="1">
                <a:latin typeface="Palatino Linotype" panose="02040502050505030304" pitchFamily="18" charset="0"/>
              </a:rPr>
              <a:t>concentration</a:t>
            </a:r>
            <a:r>
              <a:rPr lang="pt-PT" sz="800" dirty="0">
                <a:latin typeface="Palatino Linotype" panose="02040502050505030304" pitchFamily="18" charset="0"/>
              </a:rPr>
              <a:t>) </a:t>
            </a:r>
            <a:r>
              <a:rPr lang="pt-PT" sz="800" dirty="0" err="1">
                <a:latin typeface="Palatino Linotype" panose="02040502050505030304" pitchFamily="18" charset="0"/>
              </a:rPr>
              <a:t>was</a:t>
            </a:r>
            <a:r>
              <a:rPr lang="pt-PT" sz="800" dirty="0">
                <a:latin typeface="Palatino Linotype" panose="02040502050505030304" pitchFamily="18" charset="0"/>
              </a:rPr>
              <a:t> 1/8 </a:t>
            </a:r>
            <a:r>
              <a:rPr lang="pt-PT" sz="800" dirty="0" err="1">
                <a:latin typeface="Palatino Linotype" panose="02040502050505030304" pitchFamily="18" charset="0"/>
              </a:rPr>
              <a:t>and</a:t>
            </a:r>
            <a:r>
              <a:rPr lang="pt-PT" sz="800" dirty="0">
                <a:latin typeface="Palatino Linotype" panose="02040502050505030304" pitchFamily="18" charset="0"/>
              </a:rPr>
              <a:t> MBC (</a:t>
            </a:r>
            <a:r>
              <a:rPr lang="pt-PT" sz="800" dirty="0" err="1">
                <a:latin typeface="Palatino Linotype" panose="02040502050505030304" pitchFamily="18" charset="0"/>
              </a:rPr>
              <a:t>minimum</a:t>
            </a:r>
            <a:r>
              <a:rPr lang="pt-PT" sz="800" dirty="0">
                <a:latin typeface="Palatino Linotype" panose="02040502050505030304" pitchFamily="18" charset="0"/>
              </a:rPr>
              <a:t> </a:t>
            </a:r>
            <a:r>
              <a:rPr lang="pt-PT" sz="800" dirty="0" err="1">
                <a:latin typeface="Palatino Linotype" panose="02040502050505030304" pitchFamily="18" charset="0"/>
              </a:rPr>
              <a:t>bactericidal</a:t>
            </a:r>
            <a:r>
              <a:rPr lang="pt-PT" sz="800" dirty="0">
                <a:latin typeface="Palatino Linotype" panose="02040502050505030304" pitchFamily="18" charset="0"/>
              </a:rPr>
              <a:t> </a:t>
            </a:r>
            <a:r>
              <a:rPr lang="pt-PT" sz="800" dirty="0" err="1">
                <a:latin typeface="Palatino Linotype" panose="02040502050505030304" pitchFamily="18" charset="0"/>
              </a:rPr>
              <a:t>concentration</a:t>
            </a:r>
            <a:r>
              <a:rPr lang="pt-PT" sz="800" dirty="0">
                <a:latin typeface="Palatino Linotype" panose="02040502050505030304" pitchFamily="18" charset="0"/>
              </a:rPr>
              <a:t>) </a:t>
            </a:r>
            <a:r>
              <a:rPr lang="pt-PT" sz="800" dirty="0" err="1">
                <a:latin typeface="Palatino Linotype" panose="02040502050505030304" pitchFamily="18" charset="0"/>
              </a:rPr>
              <a:t>was</a:t>
            </a:r>
            <a:r>
              <a:rPr lang="pt-PT" sz="800" dirty="0">
                <a:latin typeface="Palatino Linotype" panose="02040502050505030304" pitchFamily="18" charset="0"/>
              </a:rPr>
              <a:t> 1/16, </a:t>
            </a:r>
            <a:r>
              <a:rPr lang="pt-PT" sz="800" i="1" dirty="0" err="1">
                <a:latin typeface="Palatino Linotype" panose="02040502050505030304" pitchFamily="18" charset="0"/>
              </a:rPr>
              <a:t>Staphylococcus</a:t>
            </a:r>
            <a:r>
              <a:rPr lang="pt-PT" sz="800" i="1" dirty="0">
                <a:latin typeface="Palatino Linotype" panose="02040502050505030304" pitchFamily="18" charset="0"/>
              </a:rPr>
              <a:t> </a:t>
            </a:r>
            <a:r>
              <a:rPr lang="pt-PT" sz="800" i="1" dirty="0" err="1">
                <a:latin typeface="Palatino Linotype" panose="02040502050505030304" pitchFamily="18" charset="0"/>
              </a:rPr>
              <a:t>aureus</a:t>
            </a:r>
            <a:r>
              <a:rPr lang="pt-PT" sz="800" dirty="0">
                <a:latin typeface="Palatino Linotype" panose="02040502050505030304" pitchFamily="18" charset="0"/>
              </a:rPr>
              <a:t>: MIC = 1/32 </a:t>
            </a:r>
            <a:r>
              <a:rPr lang="pt-PT" sz="800" dirty="0" err="1">
                <a:latin typeface="Palatino Linotype" panose="02040502050505030304" pitchFamily="18" charset="0"/>
              </a:rPr>
              <a:t>and</a:t>
            </a:r>
            <a:r>
              <a:rPr lang="pt-PT" sz="800" dirty="0">
                <a:latin typeface="Palatino Linotype" panose="02040502050505030304" pitchFamily="18" charset="0"/>
              </a:rPr>
              <a:t> MBC = 1/64 </a:t>
            </a:r>
            <a:r>
              <a:rPr lang="pt-PT" sz="800" dirty="0" err="1">
                <a:latin typeface="Palatino Linotype" panose="02040502050505030304" pitchFamily="18" charset="0"/>
              </a:rPr>
              <a:t>and</a:t>
            </a:r>
            <a:r>
              <a:rPr lang="pt-PT" sz="800" dirty="0">
                <a:latin typeface="Palatino Linotype" panose="02040502050505030304" pitchFamily="18" charset="0"/>
              </a:rPr>
              <a:t> </a:t>
            </a:r>
            <a:r>
              <a:rPr lang="pt-PT" sz="800" i="1" dirty="0">
                <a:latin typeface="Palatino Linotype" panose="02040502050505030304" pitchFamily="18" charset="0"/>
              </a:rPr>
              <a:t>Pseudomonas aeruginosa</a:t>
            </a:r>
            <a:r>
              <a:rPr lang="pt-PT" sz="800" dirty="0">
                <a:latin typeface="Palatino Linotype" panose="02040502050505030304" pitchFamily="18" charset="0"/>
              </a:rPr>
              <a:t>: MIC = 1/2 </a:t>
            </a:r>
            <a:r>
              <a:rPr lang="pt-PT" sz="800" dirty="0" err="1">
                <a:latin typeface="Palatino Linotype" panose="02040502050505030304" pitchFamily="18" charset="0"/>
              </a:rPr>
              <a:t>and</a:t>
            </a:r>
            <a:r>
              <a:rPr lang="pt-PT" sz="800" dirty="0">
                <a:latin typeface="Palatino Linotype" panose="02040502050505030304" pitchFamily="18" charset="0"/>
              </a:rPr>
              <a:t> MBC = </a:t>
            </a:r>
            <a:r>
              <a:rPr lang="pt-PT" sz="800" dirty="0" smtClean="0">
                <a:latin typeface="Palatino Linotype" panose="02040502050505030304" pitchFamily="18" charset="0"/>
              </a:rPr>
              <a:t>1/4.</a:t>
            </a:r>
            <a:endParaRPr lang="pt-PT" sz="800" dirty="0">
              <a:latin typeface="Palatino Linotype" panose="02040502050505030304" pitchFamily="18" charset="0"/>
            </a:endParaRPr>
          </a:p>
        </p:txBody>
      </p:sp>
      <p:sp>
        <p:nvSpPr>
          <p:cNvPr id="1037" name="CaixaDeTexto 1036"/>
          <p:cNvSpPr txBox="1"/>
          <p:nvPr/>
        </p:nvSpPr>
        <p:spPr>
          <a:xfrm>
            <a:off x="3457144" y="4875878"/>
            <a:ext cx="2319854" cy="707886"/>
          </a:xfrm>
          <a:prstGeom prst="rect">
            <a:avLst/>
          </a:prstGeom>
          <a:noFill/>
        </p:spPr>
        <p:txBody>
          <a:bodyPr wrap="square" rtlCol="0">
            <a:spAutoFit/>
          </a:bodyPr>
          <a:lstStyle/>
          <a:p>
            <a:pPr marL="171450" indent="-171450">
              <a:buFont typeface="Wingdings" panose="05000000000000000000" pitchFamily="2" charset="2"/>
              <a:buChar char="ü"/>
            </a:pPr>
            <a:r>
              <a:rPr lang="en-US" sz="800" dirty="0">
                <a:latin typeface="Palatino Linotype" panose="02040502050505030304" pitchFamily="18" charset="0"/>
              </a:rPr>
              <a:t>For the yeast </a:t>
            </a:r>
            <a:r>
              <a:rPr lang="en-US" sz="800" i="1" dirty="0">
                <a:latin typeface="Palatino Linotype" panose="02040502050505030304" pitchFamily="18" charset="0"/>
              </a:rPr>
              <a:t>Candida </a:t>
            </a:r>
            <a:r>
              <a:rPr lang="en-US" sz="800" i="1" dirty="0" err="1">
                <a:latin typeface="Palatino Linotype" panose="02040502050505030304" pitchFamily="18" charset="0"/>
              </a:rPr>
              <a:t>albicans</a:t>
            </a:r>
            <a:r>
              <a:rPr lang="en-US" sz="800" dirty="0">
                <a:latin typeface="Palatino Linotype" panose="02040502050505030304" pitchFamily="18" charset="0"/>
              </a:rPr>
              <a:t>, discs of various dilutions of the essential oil of thyme </a:t>
            </a:r>
            <a:r>
              <a:rPr lang="en-US" sz="800" dirty="0" err="1">
                <a:latin typeface="Palatino Linotype" panose="02040502050505030304" pitchFamily="18" charset="0"/>
              </a:rPr>
              <a:t>zygis</a:t>
            </a:r>
            <a:r>
              <a:rPr lang="en-US" sz="800" dirty="0">
                <a:latin typeface="Palatino Linotype" panose="02040502050505030304" pitchFamily="18" charset="0"/>
              </a:rPr>
              <a:t> at 5% were placed, the halos went to 1/2 had 0.95cm, 1/4 had 0.6cm, 1/8 had 0.2cm and for 1/16 there </a:t>
            </a:r>
            <a:r>
              <a:rPr lang="en-US" sz="800" dirty="0" smtClean="0">
                <a:latin typeface="Palatino Linotype" panose="02040502050505030304" pitchFamily="18" charset="0"/>
              </a:rPr>
              <a:t>was no </a:t>
            </a:r>
            <a:r>
              <a:rPr lang="en-US" sz="800" dirty="0">
                <a:latin typeface="Palatino Linotype" panose="02040502050505030304" pitchFamily="18" charset="0"/>
              </a:rPr>
              <a:t>halo;</a:t>
            </a:r>
            <a:endParaRPr lang="pt-PT" sz="800" dirty="0">
              <a:latin typeface="Palatino Linotype" panose="02040502050505030304" pitchFamily="18" charset="0"/>
            </a:endParaRPr>
          </a:p>
        </p:txBody>
      </p:sp>
      <p:grpSp>
        <p:nvGrpSpPr>
          <p:cNvPr id="1041" name="Grupo 1040"/>
          <p:cNvGrpSpPr/>
          <p:nvPr/>
        </p:nvGrpSpPr>
        <p:grpSpPr>
          <a:xfrm>
            <a:off x="3478906" y="5657789"/>
            <a:ext cx="2177452" cy="1767907"/>
            <a:chOff x="7103965" y="4317849"/>
            <a:chExt cx="1733434" cy="1767907"/>
          </a:xfrm>
        </p:grpSpPr>
        <p:pic>
          <p:nvPicPr>
            <p:cNvPr id="1039" name="Picture 3"/>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r="41727" b="11285"/>
            <a:stretch/>
          </p:blipFill>
          <p:spPr bwMode="auto">
            <a:xfrm>
              <a:off x="7168174" y="4317849"/>
              <a:ext cx="1605016" cy="1073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0" name="CaixaDeTexto 1039"/>
            <p:cNvSpPr txBox="1"/>
            <p:nvPr/>
          </p:nvSpPr>
          <p:spPr>
            <a:xfrm>
              <a:off x="7103965" y="5347092"/>
              <a:ext cx="1733434" cy="738664"/>
            </a:xfrm>
            <a:prstGeom prst="rect">
              <a:avLst/>
            </a:prstGeom>
            <a:noFill/>
          </p:spPr>
          <p:txBody>
            <a:bodyPr wrap="square" rtlCol="0">
              <a:spAutoFit/>
            </a:bodyPr>
            <a:lstStyle/>
            <a:p>
              <a:pPr algn="just"/>
              <a:r>
                <a:rPr lang="en-US" sz="700" b="1" dirty="0">
                  <a:latin typeface="Palatino Linotype" panose="02040502050505030304" pitchFamily="18" charset="0"/>
                </a:rPr>
                <a:t>Table 3: For the yeast Candida </a:t>
              </a:r>
              <a:r>
                <a:rPr lang="en-US" sz="700" b="1" dirty="0" err="1">
                  <a:latin typeface="Palatino Linotype" panose="02040502050505030304" pitchFamily="18" charset="0"/>
                </a:rPr>
                <a:t>albicans</a:t>
              </a:r>
              <a:r>
                <a:rPr lang="en-US" sz="700" b="1" dirty="0">
                  <a:latin typeface="Palatino Linotype" panose="02040502050505030304" pitchFamily="18" charset="0"/>
                </a:rPr>
                <a:t>, disks of various dilutions of the hop varieties (Cascade, Polaris and Spontaneous) of the vegetative and floral parts were placed, the halos were:</a:t>
              </a:r>
              <a:endParaRPr lang="pt-PT" sz="700" b="1" dirty="0">
                <a:latin typeface="Palatino Linotype" panose="02040502050505030304" pitchFamily="18" charset="0"/>
              </a:endParaRPr>
            </a:p>
          </p:txBody>
        </p:sp>
      </p:grpSp>
    </p:spTree>
    <p:extLst>
      <p:ext uri="{BB962C8B-B14F-4D97-AF65-F5344CB8AC3E}">
        <p14:creationId xmlns:p14="http://schemas.microsoft.com/office/powerpoint/2010/main" val="1462769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elha">
  <a:themeElements>
    <a:clrScheme name="Personalizado 1">
      <a:dk1>
        <a:srgbClr val="0C0C0C"/>
      </a:dk1>
      <a:lt1>
        <a:srgbClr val="009242"/>
      </a:lt1>
      <a:dk2>
        <a:srgbClr val="FFFFFF"/>
      </a:dk2>
      <a:lt2>
        <a:srgbClr val="FFFFFF"/>
      </a:lt2>
      <a:accent1>
        <a:srgbClr val="FFFFFF"/>
      </a:accent1>
      <a:accent2>
        <a:srgbClr val="FFFFFF"/>
      </a:accent2>
      <a:accent3>
        <a:srgbClr val="FFFFFF"/>
      </a:accent3>
      <a:accent4>
        <a:srgbClr val="FFFFFF"/>
      </a:accent4>
      <a:accent5>
        <a:srgbClr val="FFFFFF"/>
      </a:accent5>
      <a:accent6>
        <a:srgbClr val="FFFFFF"/>
      </a:accent6>
      <a:hlink>
        <a:srgbClr val="CCCC00"/>
      </a:hlink>
      <a:folHlink>
        <a:srgbClr val="B2B2B2"/>
      </a:folHlink>
    </a:clrScheme>
    <a:fontScheme name="Grelh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elh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874</TotalTime>
  <Words>726</Words>
  <Application>Microsoft Office PowerPoint</Application>
  <PresentationFormat>Apresentação no Ecrã (4:3)</PresentationFormat>
  <Paragraphs>36</Paragraphs>
  <Slides>1</Slides>
  <Notes>1</Notes>
  <HiddenSlides>0</HiddenSlides>
  <MMClips>0</MMClips>
  <ScaleCrop>false</ScaleCrop>
  <HeadingPairs>
    <vt:vector size="4" baseType="variant">
      <vt:variant>
        <vt:lpstr>Tema</vt:lpstr>
      </vt:variant>
      <vt:variant>
        <vt:i4>1</vt:i4>
      </vt:variant>
      <vt:variant>
        <vt:lpstr>Títulos dos diapositivos</vt:lpstr>
      </vt:variant>
      <vt:variant>
        <vt:i4>1</vt:i4>
      </vt:variant>
    </vt:vector>
  </HeadingPairs>
  <TitlesOfParts>
    <vt:vector size="2" baseType="lpstr">
      <vt:lpstr>Grelha</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laranjinha tangerina</dc:creator>
  <cp:lastModifiedBy>alda</cp:lastModifiedBy>
  <cp:revision>56</cp:revision>
  <dcterms:created xsi:type="dcterms:W3CDTF">2020-10-17T13:51:19Z</dcterms:created>
  <dcterms:modified xsi:type="dcterms:W3CDTF">2020-11-10T17:11:48Z</dcterms:modified>
</cp:coreProperties>
</file>