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5199975" cy="35999738"/>
  <p:notesSz cx="6858000" cy="9144000"/>
  <p:defaultTextStyle>
    <a:defPPr>
      <a:defRPr lang="it-IT"/>
    </a:defPPr>
    <a:lvl1pPr marL="0" algn="l" defTabSz="2937510" rtl="0" eaLnBrk="1" latinLnBrk="0" hangingPunct="1">
      <a:defRPr sz="5783" kern="1200">
        <a:solidFill>
          <a:schemeClr val="tx1"/>
        </a:solidFill>
        <a:latin typeface="+mn-lt"/>
        <a:ea typeface="+mn-ea"/>
        <a:cs typeface="+mn-cs"/>
      </a:defRPr>
    </a:lvl1pPr>
    <a:lvl2pPr marL="1468755" algn="l" defTabSz="2937510" rtl="0" eaLnBrk="1" latinLnBrk="0" hangingPunct="1">
      <a:defRPr sz="5783" kern="1200">
        <a:solidFill>
          <a:schemeClr val="tx1"/>
        </a:solidFill>
        <a:latin typeface="+mn-lt"/>
        <a:ea typeface="+mn-ea"/>
        <a:cs typeface="+mn-cs"/>
      </a:defRPr>
    </a:lvl2pPr>
    <a:lvl3pPr marL="2937510" algn="l" defTabSz="2937510" rtl="0" eaLnBrk="1" latinLnBrk="0" hangingPunct="1">
      <a:defRPr sz="5783" kern="1200">
        <a:solidFill>
          <a:schemeClr val="tx1"/>
        </a:solidFill>
        <a:latin typeface="+mn-lt"/>
        <a:ea typeface="+mn-ea"/>
        <a:cs typeface="+mn-cs"/>
      </a:defRPr>
    </a:lvl3pPr>
    <a:lvl4pPr marL="4406265" algn="l" defTabSz="2937510" rtl="0" eaLnBrk="1" latinLnBrk="0" hangingPunct="1">
      <a:defRPr sz="5783" kern="1200">
        <a:solidFill>
          <a:schemeClr val="tx1"/>
        </a:solidFill>
        <a:latin typeface="+mn-lt"/>
        <a:ea typeface="+mn-ea"/>
        <a:cs typeface="+mn-cs"/>
      </a:defRPr>
    </a:lvl4pPr>
    <a:lvl5pPr marL="5875020" algn="l" defTabSz="2937510" rtl="0" eaLnBrk="1" latinLnBrk="0" hangingPunct="1">
      <a:defRPr sz="5783" kern="1200">
        <a:solidFill>
          <a:schemeClr val="tx1"/>
        </a:solidFill>
        <a:latin typeface="+mn-lt"/>
        <a:ea typeface="+mn-ea"/>
        <a:cs typeface="+mn-cs"/>
      </a:defRPr>
    </a:lvl5pPr>
    <a:lvl6pPr marL="7343775" algn="l" defTabSz="2937510" rtl="0" eaLnBrk="1" latinLnBrk="0" hangingPunct="1">
      <a:defRPr sz="5783" kern="1200">
        <a:solidFill>
          <a:schemeClr val="tx1"/>
        </a:solidFill>
        <a:latin typeface="+mn-lt"/>
        <a:ea typeface="+mn-ea"/>
        <a:cs typeface="+mn-cs"/>
      </a:defRPr>
    </a:lvl6pPr>
    <a:lvl7pPr marL="8812530" algn="l" defTabSz="2937510" rtl="0" eaLnBrk="1" latinLnBrk="0" hangingPunct="1">
      <a:defRPr sz="5783" kern="1200">
        <a:solidFill>
          <a:schemeClr val="tx1"/>
        </a:solidFill>
        <a:latin typeface="+mn-lt"/>
        <a:ea typeface="+mn-ea"/>
        <a:cs typeface="+mn-cs"/>
      </a:defRPr>
    </a:lvl7pPr>
    <a:lvl8pPr marL="10281285" algn="l" defTabSz="2937510" rtl="0" eaLnBrk="1" latinLnBrk="0" hangingPunct="1">
      <a:defRPr sz="5783" kern="1200">
        <a:solidFill>
          <a:schemeClr val="tx1"/>
        </a:solidFill>
        <a:latin typeface="+mn-lt"/>
        <a:ea typeface="+mn-ea"/>
        <a:cs typeface="+mn-cs"/>
      </a:defRPr>
    </a:lvl8pPr>
    <a:lvl9pPr marL="11750040" algn="l" defTabSz="2937510" rtl="0" eaLnBrk="1" latinLnBrk="0" hangingPunct="1">
      <a:defRPr sz="57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9" userDrawn="1">
          <p15:clr>
            <a:srgbClr val="A4A3A4"/>
          </p15:clr>
        </p15:guide>
        <p15:guide id="2" pos="7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8AF38"/>
    <a:srgbClr val="234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55" autoAdjust="0"/>
    <p:restoredTop sz="94660"/>
  </p:normalViewPr>
  <p:slideViewPr>
    <p:cSldViewPr snapToGrid="0" showGuides="1">
      <p:cViewPr>
        <p:scale>
          <a:sx n="75" d="100"/>
          <a:sy n="75" d="100"/>
        </p:scale>
        <p:origin x="54" y="-13926"/>
      </p:cViewPr>
      <p:guideLst>
        <p:guide orient="horz" pos="11339"/>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734985493401102"/>
          <c:y val="0.14578242304263642"/>
          <c:w val="0.84037329828986496"/>
          <c:h val="0.65142961531928834"/>
        </c:manualLayout>
      </c:layout>
      <c:bar3DChart>
        <c:barDir val="col"/>
        <c:grouping val="clustered"/>
        <c:varyColors val="0"/>
        <c:ser>
          <c:idx val="0"/>
          <c:order val="0"/>
          <c:tx>
            <c:strRef>
              <c:f>Foglio1!$B$38</c:f>
              <c:strCache>
                <c:ptCount val="1"/>
                <c:pt idx="0">
                  <c:v>GAS values</c:v>
                </c:pt>
              </c:strCache>
            </c:strRef>
          </c:tx>
          <c:spPr>
            <a:solidFill>
              <a:srgbClr val="FFC000"/>
            </a:solidFill>
            <a:ln>
              <a:solidFill>
                <a:srgbClr val="0070C0"/>
              </a:solidFill>
            </a:ln>
            <a:effectLst/>
            <a:sp3d>
              <a:contourClr>
                <a:srgbClr val="0070C0"/>
              </a:contourClr>
            </a:sp3d>
          </c:spPr>
          <c:invertIfNegative val="0"/>
          <c:cat>
            <c:strRef>
              <c:f>Foglio1!$A$39:$A$43</c:f>
              <c:strCache>
                <c:ptCount val="5"/>
                <c:pt idx="0">
                  <c:v>Z1</c:v>
                </c:pt>
                <c:pt idx="1">
                  <c:v>Z2</c:v>
                </c:pt>
                <c:pt idx="2">
                  <c:v>Z3</c:v>
                </c:pt>
                <c:pt idx="3">
                  <c:v>Z4</c:v>
                </c:pt>
                <c:pt idx="4">
                  <c:v>Z5</c:v>
                </c:pt>
              </c:strCache>
            </c:strRef>
          </c:cat>
          <c:val>
            <c:numRef>
              <c:f>Foglio1!$B$39:$B$43</c:f>
              <c:numCache>
                <c:formatCode>General</c:formatCode>
                <c:ptCount val="5"/>
                <c:pt idx="0">
                  <c:v>3.53</c:v>
                </c:pt>
                <c:pt idx="1">
                  <c:v>2.87</c:v>
                </c:pt>
                <c:pt idx="2">
                  <c:v>1.19</c:v>
                </c:pt>
                <c:pt idx="3">
                  <c:v>1.2</c:v>
                </c:pt>
                <c:pt idx="4">
                  <c:v>1.03</c:v>
                </c:pt>
              </c:numCache>
            </c:numRef>
          </c:val>
          <c:extLst>
            <c:ext xmlns:c16="http://schemas.microsoft.com/office/drawing/2014/chart" uri="{C3380CC4-5D6E-409C-BE32-E72D297353CC}">
              <c16:uniqueId val="{00000000-39A3-471D-B422-A25371C7BE1B}"/>
            </c:ext>
          </c:extLst>
        </c:ser>
        <c:ser>
          <c:idx val="1"/>
          <c:order val="1"/>
          <c:tx>
            <c:strRef>
              <c:f>Foglio1!$C$38</c:f>
              <c:strCache>
                <c:ptCount val="1"/>
                <c:pt idx="0">
                  <c:v>RACI values</c:v>
                </c:pt>
              </c:strCache>
            </c:strRef>
          </c:tx>
          <c:spPr>
            <a:solidFill>
              <a:srgbClr val="00B0F0"/>
            </a:solidFill>
            <a:ln>
              <a:solidFill>
                <a:srgbClr val="0070C0"/>
              </a:solidFill>
            </a:ln>
            <a:effectLst/>
            <a:sp3d>
              <a:contourClr>
                <a:srgbClr val="0070C0"/>
              </a:contourClr>
            </a:sp3d>
          </c:spPr>
          <c:invertIfNegative val="0"/>
          <c:cat>
            <c:strRef>
              <c:f>Foglio1!$A$39:$A$43</c:f>
              <c:strCache>
                <c:ptCount val="5"/>
                <c:pt idx="0">
                  <c:v>Z1</c:v>
                </c:pt>
                <c:pt idx="1">
                  <c:v>Z2</c:v>
                </c:pt>
                <c:pt idx="2">
                  <c:v>Z3</c:v>
                </c:pt>
                <c:pt idx="3">
                  <c:v>Z4</c:v>
                </c:pt>
                <c:pt idx="4">
                  <c:v>Z5</c:v>
                </c:pt>
              </c:strCache>
            </c:strRef>
          </c:cat>
          <c:val>
            <c:numRef>
              <c:f>Foglio1!$C$39:$C$43</c:f>
              <c:numCache>
                <c:formatCode>General</c:formatCode>
                <c:ptCount val="5"/>
                <c:pt idx="0">
                  <c:v>0.73</c:v>
                </c:pt>
                <c:pt idx="1">
                  <c:v>0.4</c:v>
                </c:pt>
                <c:pt idx="2">
                  <c:v>-0.35</c:v>
                </c:pt>
                <c:pt idx="3">
                  <c:v>-0.33</c:v>
                </c:pt>
                <c:pt idx="4">
                  <c:v>-0.45</c:v>
                </c:pt>
              </c:numCache>
            </c:numRef>
          </c:val>
          <c:extLst>
            <c:ext xmlns:c16="http://schemas.microsoft.com/office/drawing/2014/chart" uri="{C3380CC4-5D6E-409C-BE32-E72D297353CC}">
              <c16:uniqueId val="{00000001-39A3-471D-B422-A25371C7BE1B}"/>
            </c:ext>
          </c:extLst>
        </c:ser>
        <c:dLbls>
          <c:showLegendKey val="0"/>
          <c:showVal val="0"/>
          <c:showCatName val="0"/>
          <c:showSerName val="0"/>
          <c:showPercent val="0"/>
          <c:showBubbleSize val="0"/>
        </c:dLbls>
        <c:gapWidth val="219"/>
        <c:shape val="box"/>
        <c:axId val="843948592"/>
        <c:axId val="843957744"/>
        <c:axId val="0"/>
      </c:bar3DChart>
      <c:catAx>
        <c:axId val="843948592"/>
        <c:scaling>
          <c:orientation val="minMax"/>
        </c:scaling>
        <c:delete val="1"/>
        <c:axPos val="b"/>
        <c:numFmt formatCode="General" sourceLinked="1"/>
        <c:majorTickMark val="none"/>
        <c:minorTickMark val="none"/>
        <c:tickLblPos val="nextTo"/>
        <c:crossAx val="843957744"/>
        <c:crosses val="autoZero"/>
        <c:auto val="1"/>
        <c:lblAlgn val="ctr"/>
        <c:lblOffset val="100"/>
        <c:noMultiLvlLbl val="0"/>
      </c:catAx>
      <c:valAx>
        <c:axId val="84395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n-US"/>
          </a:p>
        </c:txPr>
        <c:crossAx val="843948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rgbClr val="7030A0"/>
                </a:solidFill>
                <a:latin typeface="+mn-lt"/>
                <a:ea typeface="+mn-ea"/>
                <a:cs typeface="+mn-cs"/>
              </a:defRPr>
            </a:pPr>
            <a:endParaRPr lang="en-US"/>
          </a:p>
        </c:txPr>
      </c:dTable>
      <c:spPr>
        <a:noFill/>
        <a:ln>
          <a:noFill/>
        </a:ln>
        <a:effectLst/>
      </c:spPr>
    </c:plotArea>
    <c:legend>
      <c:legendPos val="b"/>
      <c:layout>
        <c:manualLayout>
          <c:xMode val="edge"/>
          <c:yMode val="edge"/>
          <c:x val="0.60597767113564971"/>
          <c:y val="8.1809699425191423E-2"/>
          <c:w val="0.3940223097112861"/>
          <c:h val="6.8567257214731628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7030A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it-IT"/>
              <a:t>Fare clic per modificare lo stile del titolo</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EB1A2BA-8F9D-4D32-9204-4026B343B704}" type="datetimeFigureOut">
              <a:rPr lang="it-IT" smtClean="0"/>
              <a:t>14/10/2020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9C630D36-1DC3-485D-997F-E3C5BDAC2300}" type="slidenum">
              <a:rPr lang="it-IT" smtClean="0"/>
              <a:t>‹N›</a:t>
            </a:fld>
            <a:endParaRPr lang="it-IT" dirty="0"/>
          </a:p>
        </p:txBody>
      </p:sp>
    </p:spTree>
    <p:extLst>
      <p:ext uri="{BB962C8B-B14F-4D97-AF65-F5344CB8AC3E}">
        <p14:creationId xmlns:p14="http://schemas.microsoft.com/office/powerpoint/2010/main" val="361423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EB1A2BA-8F9D-4D32-9204-4026B343B704}" type="datetimeFigureOut">
              <a:rPr lang="it-IT" smtClean="0"/>
              <a:t>14/10/2020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9C630D36-1DC3-485D-997F-E3C5BDAC2300}" type="slidenum">
              <a:rPr lang="it-IT" smtClean="0"/>
              <a:t>‹N›</a:t>
            </a:fld>
            <a:endParaRPr lang="it-IT" dirty="0"/>
          </a:p>
        </p:txBody>
      </p:sp>
    </p:spTree>
    <p:extLst>
      <p:ext uri="{BB962C8B-B14F-4D97-AF65-F5344CB8AC3E}">
        <p14:creationId xmlns:p14="http://schemas.microsoft.com/office/powerpoint/2010/main" val="92459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EB1A2BA-8F9D-4D32-9204-4026B343B704}" type="datetimeFigureOut">
              <a:rPr lang="it-IT" smtClean="0"/>
              <a:t>14/10/2020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9C630D36-1DC3-485D-997F-E3C5BDAC2300}" type="slidenum">
              <a:rPr lang="it-IT" smtClean="0"/>
              <a:t>‹N›</a:t>
            </a:fld>
            <a:endParaRPr lang="it-IT" dirty="0"/>
          </a:p>
        </p:txBody>
      </p:sp>
    </p:spTree>
    <p:extLst>
      <p:ext uri="{BB962C8B-B14F-4D97-AF65-F5344CB8AC3E}">
        <p14:creationId xmlns:p14="http://schemas.microsoft.com/office/powerpoint/2010/main" val="422818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EB1A2BA-8F9D-4D32-9204-4026B343B704}" type="datetimeFigureOut">
              <a:rPr lang="it-IT" smtClean="0"/>
              <a:t>14/10/2020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9C630D36-1DC3-485D-997F-E3C5BDAC2300}" type="slidenum">
              <a:rPr lang="it-IT" smtClean="0"/>
              <a:t>‹N›</a:t>
            </a:fld>
            <a:endParaRPr lang="it-IT" dirty="0"/>
          </a:p>
        </p:txBody>
      </p:sp>
    </p:spTree>
    <p:extLst>
      <p:ext uri="{BB962C8B-B14F-4D97-AF65-F5344CB8AC3E}">
        <p14:creationId xmlns:p14="http://schemas.microsoft.com/office/powerpoint/2010/main" val="159826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it-IT"/>
              <a:t>Fare clic per modificare lo stile del titolo</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EB1A2BA-8F9D-4D32-9204-4026B343B704}" type="datetimeFigureOut">
              <a:rPr lang="it-IT" smtClean="0"/>
              <a:t>14/10/2020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9C630D36-1DC3-485D-997F-E3C5BDAC2300}" type="slidenum">
              <a:rPr lang="it-IT" smtClean="0"/>
              <a:t>‹N›</a:t>
            </a:fld>
            <a:endParaRPr lang="it-IT" dirty="0"/>
          </a:p>
        </p:txBody>
      </p:sp>
    </p:spTree>
    <p:extLst>
      <p:ext uri="{BB962C8B-B14F-4D97-AF65-F5344CB8AC3E}">
        <p14:creationId xmlns:p14="http://schemas.microsoft.com/office/powerpoint/2010/main" val="5200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EB1A2BA-8F9D-4D32-9204-4026B343B704}" type="datetimeFigureOut">
              <a:rPr lang="it-IT" smtClean="0"/>
              <a:t>14/10/2020</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9C630D36-1DC3-485D-997F-E3C5BDAC2300}" type="slidenum">
              <a:rPr lang="it-IT" smtClean="0"/>
              <a:t>‹N›</a:t>
            </a:fld>
            <a:endParaRPr lang="it-IT" dirty="0"/>
          </a:p>
        </p:txBody>
      </p:sp>
    </p:spTree>
    <p:extLst>
      <p:ext uri="{BB962C8B-B14F-4D97-AF65-F5344CB8AC3E}">
        <p14:creationId xmlns:p14="http://schemas.microsoft.com/office/powerpoint/2010/main" val="13248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it-IT"/>
              <a:t>Modifica gli stili del testo dello schema</a:t>
            </a:r>
          </a:p>
        </p:txBody>
      </p:sp>
      <p:sp>
        <p:nvSpPr>
          <p:cNvPr id="4" name="Content Placeholder 3"/>
          <p:cNvSpPr>
            <a:spLocks noGrp="1"/>
          </p:cNvSpPr>
          <p:nvPr>
            <p:ph sz="half" idx="2"/>
          </p:nvPr>
        </p:nvSpPr>
        <p:spPr>
          <a:xfrm>
            <a:off x="1735783" y="13149904"/>
            <a:ext cx="10660769" cy="1934152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it-IT"/>
              <a:t>Modifica gli stili del testo dello schema</a:t>
            </a:r>
          </a:p>
        </p:txBody>
      </p:sp>
      <p:sp>
        <p:nvSpPr>
          <p:cNvPr id="6" name="Content Placeholder 5"/>
          <p:cNvSpPr>
            <a:spLocks noGrp="1"/>
          </p:cNvSpPr>
          <p:nvPr>
            <p:ph sz="quarter" idx="4"/>
          </p:nvPr>
        </p:nvSpPr>
        <p:spPr>
          <a:xfrm>
            <a:off x="12757489" y="13149904"/>
            <a:ext cx="10713272" cy="1934152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EB1A2BA-8F9D-4D32-9204-4026B343B704}" type="datetimeFigureOut">
              <a:rPr lang="it-IT" smtClean="0"/>
              <a:t>14/10/2020</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9C630D36-1DC3-485D-997F-E3C5BDAC2300}" type="slidenum">
              <a:rPr lang="it-IT" smtClean="0"/>
              <a:t>‹N›</a:t>
            </a:fld>
            <a:endParaRPr lang="it-IT" dirty="0"/>
          </a:p>
        </p:txBody>
      </p:sp>
    </p:spTree>
    <p:extLst>
      <p:ext uri="{BB962C8B-B14F-4D97-AF65-F5344CB8AC3E}">
        <p14:creationId xmlns:p14="http://schemas.microsoft.com/office/powerpoint/2010/main" val="4662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EB1A2BA-8F9D-4D32-9204-4026B343B704}" type="datetimeFigureOut">
              <a:rPr lang="it-IT" smtClean="0"/>
              <a:t>14/10/2020</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9C630D36-1DC3-485D-997F-E3C5BDAC2300}" type="slidenum">
              <a:rPr lang="it-IT" smtClean="0"/>
              <a:t>‹N›</a:t>
            </a:fld>
            <a:endParaRPr lang="it-IT" dirty="0"/>
          </a:p>
        </p:txBody>
      </p:sp>
    </p:spTree>
    <p:extLst>
      <p:ext uri="{BB962C8B-B14F-4D97-AF65-F5344CB8AC3E}">
        <p14:creationId xmlns:p14="http://schemas.microsoft.com/office/powerpoint/2010/main" val="279586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1A2BA-8F9D-4D32-9204-4026B343B704}" type="datetimeFigureOut">
              <a:rPr lang="it-IT" smtClean="0"/>
              <a:t>14/10/2020</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9C630D36-1DC3-485D-997F-E3C5BDAC2300}" type="slidenum">
              <a:rPr lang="it-IT" smtClean="0"/>
              <a:t>‹N›</a:t>
            </a:fld>
            <a:endParaRPr lang="it-IT" dirty="0"/>
          </a:p>
        </p:txBody>
      </p:sp>
    </p:spTree>
    <p:extLst>
      <p:ext uri="{BB962C8B-B14F-4D97-AF65-F5344CB8AC3E}">
        <p14:creationId xmlns:p14="http://schemas.microsoft.com/office/powerpoint/2010/main" val="251811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it-IT"/>
              <a:t>Fare clic per modificare lo stile del titolo</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EB1A2BA-8F9D-4D32-9204-4026B343B704}" type="datetimeFigureOut">
              <a:rPr lang="it-IT" smtClean="0"/>
              <a:t>14/10/2020</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9C630D36-1DC3-485D-997F-E3C5BDAC2300}" type="slidenum">
              <a:rPr lang="it-IT" smtClean="0"/>
              <a:t>‹N›</a:t>
            </a:fld>
            <a:endParaRPr lang="it-IT" dirty="0"/>
          </a:p>
        </p:txBody>
      </p:sp>
    </p:spTree>
    <p:extLst>
      <p:ext uri="{BB962C8B-B14F-4D97-AF65-F5344CB8AC3E}">
        <p14:creationId xmlns:p14="http://schemas.microsoft.com/office/powerpoint/2010/main" val="358656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EB1A2BA-8F9D-4D32-9204-4026B343B704}" type="datetimeFigureOut">
              <a:rPr lang="it-IT" smtClean="0"/>
              <a:t>14/10/2020</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9C630D36-1DC3-485D-997F-E3C5BDAC2300}" type="slidenum">
              <a:rPr lang="it-IT" smtClean="0"/>
              <a:t>‹N›</a:t>
            </a:fld>
            <a:endParaRPr lang="it-IT" dirty="0"/>
          </a:p>
        </p:txBody>
      </p:sp>
    </p:spTree>
    <p:extLst>
      <p:ext uri="{BB962C8B-B14F-4D97-AF65-F5344CB8AC3E}">
        <p14:creationId xmlns:p14="http://schemas.microsoft.com/office/powerpoint/2010/main" val="19503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CEB1A2BA-8F9D-4D32-9204-4026B343B704}" type="datetimeFigureOut">
              <a:rPr lang="it-IT" smtClean="0"/>
              <a:t>14/10/2020</a:t>
            </a:fld>
            <a:endParaRPr lang="it-IT" dirty="0"/>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9C630D36-1DC3-485D-997F-E3C5BDAC2300}" type="slidenum">
              <a:rPr lang="it-IT" smtClean="0"/>
              <a:t>‹N›</a:t>
            </a:fld>
            <a:endParaRPr lang="it-IT" dirty="0"/>
          </a:p>
        </p:txBody>
      </p:sp>
    </p:spTree>
    <p:extLst>
      <p:ext uri="{BB962C8B-B14F-4D97-AF65-F5344CB8AC3E}">
        <p14:creationId xmlns:p14="http://schemas.microsoft.com/office/powerpoint/2010/main" val="795853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10075" y="3967292"/>
            <a:ext cx="23115301" cy="4298613"/>
          </a:xfrm>
          <a:prstGeom prst="rect">
            <a:avLst/>
          </a:prstGeom>
        </p:spPr>
        <p:txBody>
          <a:bodyPr wrap="square">
            <a:spAutoFit/>
          </a:bodyPr>
          <a:lstStyle/>
          <a:p>
            <a:pPr algn="ctr"/>
            <a:r>
              <a:rPr lang="en-GB" sz="4000" b="1" dirty="0">
                <a:solidFill>
                  <a:srgbClr val="7030A0"/>
                </a:solidFill>
                <a:latin typeface="Bookman Old Style" panose="02050604050505020204" pitchFamily="18" charset="0"/>
                <a:cs typeface="Arial" panose="020B0604020202020204" pitchFamily="34" charset="0"/>
              </a:rPr>
              <a:t>Influence of organic and conventional agricultural practices on chemical profile, </a:t>
            </a:r>
            <a:r>
              <a:rPr lang="en-GB" sz="4000" b="1" i="1" dirty="0" smtClean="0">
                <a:solidFill>
                  <a:srgbClr val="7030A0"/>
                </a:solidFill>
                <a:latin typeface="Bookman Old Style" panose="02050604050505020204" pitchFamily="18" charset="0"/>
                <a:cs typeface="Arial" panose="020B0604020202020204" pitchFamily="34" charset="0"/>
              </a:rPr>
              <a:t>in vitro </a:t>
            </a:r>
            <a:r>
              <a:rPr lang="en-GB" sz="4000" b="1" dirty="0" smtClean="0">
                <a:solidFill>
                  <a:srgbClr val="7030A0"/>
                </a:solidFill>
                <a:latin typeface="Bookman Old Style" panose="02050604050505020204" pitchFamily="18" charset="0"/>
                <a:cs typeface="Arial" panose="020B0604020202020204" pitchFamily="34" charset="0"/>
              </a:rPr>
              <a:t>antioxidant </a:t>
            </a:r>
            <a:r>
              <a:rPr lang="en-GB" sz="4000" b="1" dirty="0">
                <a:solidFill>
                  <a:srgbClr val="7030A0"/>
                </a:solidFill>
                <a:latin typeface="Bookman Old Style" panose="02050604050505020204" pitchFamily="18" charset="0"/>
                <a:cs typeface="Arial" panose="020B0604020202020204" pitchFamily="34" charset="0"/>
              </a:rPr>
              <a:t>and anti-obesity properties of </a:t>
            </a:r>
            <a:r>
              <a:rPr lang="en-GB" sz="4000" b="1" i="1" dirty="0" err="1">
                <a:solidFill>
                  <a:srgbClr val="7030A0"/>
                </a:solidFill>
                <a:latin typeface="Bookman Old Style" panose="02050604050505020204" pitchFamily="18" charset="0"/>
                <a:cs typeface="Arial" panose="020B0604020202020204" pitchFamily="34" charset="0"/>
              </a:rPr>
              <a:t>Zingiber</a:t>
            </a:r>
            <a:r>
              <a:rPr lang="en-GB" sz="4000" b="1" i="1" dirty="0">
                <a:solidFill>
                  <a:srgbClr val="7030A0"/>
                </a:solidFill>
                <a:latin typeface="Bookman Old Style" panose="02050604050505020204" pitchFamily="18" charset="0"/>
                <a:cs typeface="Arial" panose="020B0604020202020204" pitchFamily="34" charset="0"/>
              </a:rPr>
              <a:t> </a:t>
            </a:r>
            <a:r>
              <a:rPr lang="en-GB" sz="4000" b="1" i="1" dirty="0" err="1">
                <a:solidFill>
                  <a:srgbClr val="7030A0"/>
                </a:solidFill>
                <a:latin typeface="Bookman Old Style" panose="02050604050505020204" pitchFamily="18" charset="0"/>
                <a:cs typeface="Arial" panose="020B0604020202020204" pitchFamily="34" charset="0"/>
              </a:rPr>
              <a:t>officinale</a:t>
            </a:r>
            <a:r>
              <a:rPr lang="en-GB" sz="4000" b="1" i="1" dirty="0">
                <a:solidFill>
                  <a:srgbClr val="7030A0"/>
                </a:solidFill>
                <a:latin typeface="Bookman Old Style" panose="02050604050505020204" pitchFamily="18" charset="0"/>
                <a:cs typeface="Arial" panose="020B0604020202020204" pitchFamily="34" charset="0"/>
              </a:rPr>
              <a:t> </a:t>
            </a:r>
            <a:r>
              <a:rPr lang="en-GB" sz="4000" b="1" dirty="0">
                <a:solidFill>
                  <a:srgbClr val="7030A0"/>
                </a:solidFill>
                <a:latin typeface="Bookman Old Style" panose="02050604050505020204" pitchFamily="18" charset="0"/>
                <a:cs typeface="Arial" panose="020B0604020202020204" pitchFamily="34" charset="0"/>
              </a:rPr>
              <a:t>Roscoe </a:t>
            </a:r>
          </a:p>
          <a:p>
            <a:pPr algn="ctr"/>
            <a:endParaRPr lang="it-IT" sz="2200" dirty="0">
              <a:latin typeface="Bookman Old Style" panose="02050604050505020204" pitchFamily="18" charset="0"/>
              <a:cs typeface="Arial" panose="020B0604020202020204" pitchFamily="34" charset="0"/>
            </a:endParaRPr>
          </a:p>
          <a:p>
            <a:pPr algn="ctr"/>
            <a:r>
              <a:rPr lang="it-IT" sz="3500" b="1" dirty="0">
                <a:solidFill>
                  <a:schemeClr val="accent1">
                    <a:lumMod val="75000"/>
                  </a:schemeClr>
                </a:solidFill>
                <a:latin typeface="Bookman Old Style" panose="02050604050505020204" pitchFamily="18" charset="0"/>
                <a:cs typeface="Arial" panose="020B0604020202020204" pitchFamily="34" charset="0"/>
              </a:rPr>
              <a:t>Monica Rosa Loizzo</a:t>
            </a:r>
            <a:r>
              <a:rPr lang="it-IT" sz="3500" b="1" baseline="30000" dirty="0">
                <a:solidFill>
                  <a:schemeClr val="accent1">
                    <a:lumMod val="75000"/>
                  </a:schemeClr>
                </a:solidFill>
                <a:latin typeface="Bookman Old Style" panose="02050604050505020204" pitchFamily="18" charset="0"/>
                <a:cs typeface="Arial" panose="020B0604020202020204" pitchFamily="34" charset="0"/>
              </a:rPr>
              <a:t>1,*</a:t>
            </a:r>
            <a:r>
              <a:rPr lang="it-IT" sz="3500" b="1" dirty="0">
                <a:solidFill>
                  <a:schemeClr val="accent1">
                    <a:lumMod val="75000"/>
                  </a:schemeClr>
                </a:solidFill>
                <a:latin typeface="Bookman Old Style" panose="02050604050505020204" pitchFamily="18" charset="0"/>
                <a:cs typeface="Arial" panose="020B0604020202020204" pitchFamily="34" charset="0"/>
              </a:rPr>
              <a:t>, Patrizia Formoso</a:t>
            </a:r>
            <a:r>
              <a:rPr lang="it-IT" sz="3500" b="1" baseline="30000" dirty="0">
                <a:solidFill>
                  <a:schemeClr val="accent1">
                    <a:lumMod val="75000"/>
                  </a:schemeClr>
                </a:solidFill>
                <a:latin typeface="Bookman Old Style" panose="02050604050505020204" pitchFamily="18" charset="0"/>
                <a:cs typeface="Arial" panose="020B0604020202020204" pitchFamily="34" charset="0"/>
              </a:rPr>
              <a:t>1</a:t>
            </a:r>
            <a:r>
              <a:rPr lang="it-IT" sz="3500" b="1" dirty="0">
                <a:solidFill>
                  <a:schemeClr val="accent1">
                    <a:lumMod val="75000"/>
                  </a:schemeClr>
                </a:solidFill>
                <a:latin typeface="Bookman Old Style" panose="02050604050505020204" pitchFamily="18" charset="0"/>
                <a:cs typeface="Arial" panose="020B0604020202020204" pitchFamily="34" charset="0"/>
              </a:rPr>
              <a:t>, Mariarosaria Leporini</a:t>
            </a:r>
            <a:r>
              <a:rPr lang="it-IT" sz="3500" b="1" baseline="30000" dirty="0">
                <a:solidFill>
                  <a:schemeClr val="accent1">
                    <a:lumMod val="75000"/>
                  </a:schemeClr>
                </a:solidFill>
                <a:latin typeface="Bookman Old Style" panose="02050604050505020204" pitchFamily="18" charset="0"/>
                <a:cs typeface="Arial" panose="020B0604020202020204" pitchFamily="34" charset="0"/>
              </a:rPr>
              <a:t>1</a:t>
            </a:r>
            <a:r>
              <a:rPr lang="it-IT" sz="3500" b="1" dirty="0">
                <a:solidFill>
                  <a:schemeClr val="accent1">
                    <a:lumMod val="75000"/>
                  </a:schemeClr>
                </a:solidFill>
                <a:latin typeface="Bookman Old Style" panose="02050604050505020204" pitchFamily="18" charset="0"/>
                <a:cs typeface="Arial" panose="020B0604020202020204" pitchFamily="34" charset="0"/>
              </a:rPr>
              <a:t>, Vincenzo Sicari</a:t>
            </a:r>
            <a:r>
              <a:rPr lang="it-IT" sz="3500" b="1" baseline="30000" dirty="0">
                <a:solidFill>
                  <a:schemeClr val="accent1">
                    <a:lumMod val="75000"/>
                  </a:schemeClr>
                </a:solidFill>
                <a:latin typeface="Bookman Old Style" panose="02050604050505020204" pitchFamily="18" charset="0"/>
                <a:cs typeface="Arial" panose="020B0604020202020204" pitchFamily="34" charset="0"/>
              </a:rPr>
              <a:t>2</a:t>
            </a:r>
            <a:r>
              <a:rPr lang="it-IT" sz="3500" b="1" dirty="0">
                <a:solidFill>
                  <a:schemeClr val="accent1">
                    <a:lumMod val="75000"/>
                  </a:schemeClr>
                </a:solidFill>
                <a:latin typeface="Bookman Old Style" panose="02050604050505020204" pitchFamily="18" charset="0"/>
                <a:cs typeface="Arial" panose="020B0604020202020204" pitchFamily="34" charset="0"/>
              </a:rPr>
              <a:t>, Tiziana Falco</a:t>
            </a:r>
            <a:r>
              <a:rPr lang="it-IT" sz="3500" b="1" baseline="30000" dirty="0">
                <a:solidFill>
                  <a:schemeClr val="accent1">
                    <a:lumMod val="75000"/>
                  </a:schemeClr>
                </a:solidFill>
                <a:latin typeface="Bookman Old Style" panose="02050604050505020204" pitchFamily="18" charset="0"/>
                <a:cs typeface="Arial" panose="020B0604020202020204" pitchFamily="34" charset="0"/>
              </a:rPr>
              <a:t>1</a:t>
            </a:r>
            <a:r>
              <a:rPr lang="it-IT" sz="3500" b="1" dirty="0">
                <a:solidFill>
                  <a:schemeClr val="accent1">
                    <a:lumMod val="75000"/>
                  </a:schemeClr>
                </a:solidFill>
                <a:latin typeface="Bookman Old Style" panose="02050604050505020204" pitchFamily="18" charset="0"/>
                <a:cs typeface="Arial" panose="020B0604020202020204" pitchFamily="34" charset="0"/>
              </a:rPr>
              <a:t>, Rosa Tundis</a:t>
            </a:r>
            <a:r>
              <a:rPr lang="it-IT" sz="3500" b="1" baseline="30000" dirty="0">
                <a:solidFill>
                  <a:schemeClr val="accent1">
                    <a:lumMod val="75000"/>
                  </a:schemeClr>
                </a:solidFill>
                <a:latin typeface="Bookman Old Style" panose="02050604050505020204" pitchFamily="18" charset="0"/>
                <a:cs typeface="Arial" panose="020B0604020202020204" pitchFamily="34" charset="0"/>
              </a:rPr>
              <a:t>1</a:t>
            </a:r>
            <a:endParaRPr lang="it-IT" sz="3500" b="1" dirty="0">
              <a:solidFill>
                <a:schemeClr val="accent1">
                  <a:lumMod val="75000"/>
                </a:schemeClr>
              </a:solidFill>
              <a:latin typeface="Bookman Old Style" panose="02050604050505020204" pitchFamily="18" charset="0"/>
              <a:cs typeface="Arial" panose="020B0604020202020204" pitchFamily="34" charset="0"/>
            </a:endParaRPr>
          </a:p>
          <a:p>
            <a:pPr algn="ctr"/>
            <a:endParaRPr lang="en-GB" altLang="it-IT" sz="3500" i="1" baseline="30000" dirty="0">
              <a:solidFill>
                <a:srgbClr val="1F497D"/>
              </a:solidFill>
              <a:latin typeface="Bookman Old Style" panose="02050604050505020204" pitchFamily="18" charset="0"/>
              <a:ea typeface="Calibri" panose="020F0502020204030204" pitchFamily="34" charset="0"/>
              <a:cs typeface="Arial" panose="020B0604020202020204" pitchFamily="34" charset="0"/>
            </a:endParaRPr>
          </a:p>
          <a:p>
            <a:pPr algn="ctr"/>
            <a:r>
              <a:rPr lang="it-IT" sz="3200" baseline="30000" dirty="0">
                <a:solidFill>
                  <a:schemeClr val="accent1">
                    <a:lumMod val="50000"/>
                  </a:schemeClr>
                </a:solidFill>
                <a:latin typeface="Bookman Old Style" panose="02050604050505020204" pitchFamily="18" charset="0"/>
                <a:cs typeface="Arial" panose="020B0604020202020204" pitchFamily="34" charset="0"/>
              </a:rPr>
              <a:t>1</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Department of Pharmacy, Health and Nutritional Sciences, University of Calabria, 87036 </a:t>
            </a:r>
            <a:r>
              <a:rPr lang="en-GB" altLang="it-IT" sz="24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Arcavacata</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di </a:t>
            </a:r>
            <a:r>
              <a:rPr lang="en-GB" altLang="it-IT" sz="24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Rende</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(CS), Italy. (Email: monica_rosa.loizzo@unical.it)</a:t>
            </a:r>
          </a:p>
          <a:p>
            <a:pPr algn="ctr"/>
            <a:r>
              <a:rPr lang="en-GB" altLang="it-IT" sz="2400" i="1" baseline="30000" dirty="0">
                <a:solidFill>
                  <a:srgbClr val="1F497D"/>
                </a:solidFill>
                <a:latin typeface="Bookman Old Style" panose="02050604050505020204" pitchFamily="18" charset="0"/>
                <a:ea typeface="Calibri" panose="020F0502020204030204" pitchFamily="34" charset="0"/>
                <a:cs typeface="Arial" panose="020B0604020202020204" pitchFamily="34" charset="0"/>
              </a:rPr>
              <a:t>2</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Department of </a:t>
            </a:r>
            <a:r>
              <a:rPr lang="en-GB" altLang="it-IT" sz="24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Agraria</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University “</a:t>
            </a:r>
            <a:r>
              <a:rPr lang="en-GB" altLang="it-IT" sz="24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Mediterranea</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of Reggio Calabria, </a:t>
            </a:r>
            <a:r>
              <a:rPr lang="en-GB" altLang="it-IT" sz="24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Salita</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a:t>
            </a:r>
            <a:r>
              <a:rPr lang="en-GB" altLang="it-IT" sz="24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Melissari</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a:t>
            </a:r>
            <a:r>
              <a:rPr lang="en-GB" altLang="it-IT" sz="2400" i="1" dirty="0" err="1">
                <a:solidFill>
                  <a:srgbClr val="1F497D"/>
                </a:solidFill>
                <a:latin typeface="Bookman Old Style" panose="02050604050505020204" pitchFamily="18" charset="0"/>
                <a:ea typeface="Calibri" panose="020F0502020204030204" pitchFamily="34" charset="0"/>
                <a:cs typeface="Arial" panose="020B0604020202020204" pitchFamily="34" charset="0"/>
              </a:rPr>
              <a:t>Feo</a:t>
            </a:r>
            <a:r>
              <a:rPr lang="en-GB" altLang="it-IT" sz="2400" i="1" dirty="0">
                <a:solidFill>
                  <a:srgbClr val="1F497D"/>
                </a:solidFill>
                <a:latin typeface="Bookman Old Style" panose="02050604050505020204" pitchFamily="18" charset="0"/>
                <a:ea typeface="Calibri" panose="020F0502020204030204" pitchFamily="34" charset="0"/>
                <a:cs typeface="Arial" panose="020B0604020202020204" pitchFamily="34" charset="0"/>
              </a:rPr>
              <a:t> di Vito, Reggio Calabria (RC), 89124, Italy</a:t>
            </a:r>
          </a:p>
        </p:txBody>
      </p:sp>
      <p:sp>
        <p:nvSpPr>
          <p:cNvPr id="5" name="Rettangolo 4"/>
          <p:cNvSpPr/>
          <p:nvPr/>
        </p:nvSpPr>
        <p:spPr>
          <a:xfrm>
            <a:off x="530476" y="22177607"/>
            <a:ext cx="23598179" cy="769441"/>
          </a:xfrm>
          <a:prstGeom prst="rect">
            <a:avLst/>
          </a:prstGeom>
        </p:spPr>
        <p:txBody>
          <a:bodyPr wrap="square">
            <a:spAutoFit/>
          </a:bodyPr>
          <a:lstStyle/>
          <a:p>
            <a:pPr algn="just"/>
            <a:r>
              <a:rPr lang="en-GB" sz="2200" b="1" dirty="0">
                <a:solidFill>
                  <a:srgbClr val="0070C0"/>
                </a:solidFill>
                <a:latin typeface="Bookman Old Style" panose="02050604050505020204" pitchFamily="18" charset="0"/>
              </a:rPr>
              <a:t>OR Ginger (Z5) showed the highest TPC and TFC with values of 39.27 and 15.38 mg/g dried weight (DW). Similar values were found for the CONV sample Z3. However, the following rank was found for TCC: Z1&gt;Z5&gt;Z2&gt;Z3&gt;Z4.</a:t>
            </a:r>
          </a:p>
        </p:txBody>
      </p:sp>
      <p:sp>
        <p:nvSpPr>
          <p:cNvPr id="8" name="Line 279">
            <a:extLst/>
          </p:cNvPr>
          <p:cNvSpPr>
            <a:spLocks noChangeShapeType="1"/>
          </p:cNvSpPr>
          <p:nvPr/>
        </p:nvSpPr>
        <p:spPr bwMode="auto">
          <a:xfrm>
            <a:off x="546560" y="8191359"/>
            <a:ext cx="24241973" cy="89779"/>
          </a:xfrm>
          <a:prstGeom prst="line">
            <a:avLst/>
          </a:prstGeom>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lIns="101960" tIns="50980" rIns="101960" bIns="50980"/>
          <a:lstStyle/>
          <a:p>
            <a:pPr defTabSz="1088045" eaLnBrk="1" hangingPunct="1">
              <a:defRPr/>
            </a:pPr>
            <a:endParaRPr lang="it-IT" sz="3240">
              <a:solidFill>
                <a:prstClr val="black"/>
              </a:solidFill>
            </a:endParaRPr>
          </a:p>
        </p:txBody>
      </p:sp>
      <p:sp>
        <p:nvSpPr>
          <p:cNvPr id="9" name="Text Box 65">
            <a:extLst/>
          </p:cNvPr>
          <p:cNvSpPr txBox="1">
            <a:spLocks noChangeArrowheads="1"/>
          </p:cNvSpPr>
          <p:nvPr/>
        </p:nvSpPr>
        <p:spPr bwMode="auto">
          <a:xfrm>
            <a:off x="549872" y="8234326"/>
            <a:ext cx="20473212" cy="482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365" tIns="42683" rIns="85365" bIns="42683">
            <a:spAutoFit/>
          </a:bodyPr>
          <a:lstStyle>
            <a:lvl1pPr defTabSz="765175">
              <a:spcBef>
                <a:spcPct val="20000"/>
              </a:spcBef>
              <a:buFont typeface="Arial" panose="020B0604020202020204" pitchFamily="34" charset="0"/>
              <a:buChar char="•"/>
              <a:defRPr sz="12200">
                <a:solidFill>
                  <a:schemeClr val="tx1"/>
                </a:solidFill>
                <a:latin typeface="Calibri" panose="020F0502020204030204" pitchFamily="34" charset="0"/>
              </a:defRPr>
            </a:lvl1pPr>
            <a:lvl2pPr marL="742950" indent="-285750" defTabSz="765175">
              <a:spcBef>
                <a:spcPct val="20000"/>
              </a:spcBef>
              <a:buFont typeface="Arial" panose="020B0604020202020204" pitchFamily="34" charset="0"/>
              <a:buChar char="–"/>
              <a:defRPr sz="10700">
                <a:solidFill>
                  <a:schemeClr val="tx1"/>
                </a:solidFill>
                <a:latin typeface="Calibri" panose="020F0502020204030204" pitchFamily="34" charset="0"/>
              </a:defRPr>
            </a:lvl2pPr>
            <a:lvl3pPr marL="1143000" indent="-228600" defTabSz="765175">
              <a:spcBef>
                <a:spcPct val="20000"/>
              </a:spcBef>
              <a:buFont typeface="Arial" panose="020B0604020202020204" pitchFamily="34" charset="0"/>
              <a:buChar char="•"/>
              <a:defRPr sz="9200">
                <a:solidFill>
                  <a:schemeClr val="tx1"/>
                </a:solidFill>
                <a:latin typeface="Calibri" panose="020F0502020204030204" pitchFamily="34" charset="0"/>
              </a:defRPr>
            </a:lvl3pPr>
            <a:lvl4pPr marL="1600200" indent="-228600" defTabSz="765175">
              <a:spcBef>
                <a:spcPct val="20000"/>
              </a:spcBef>
              <a:buFont typeface="Arial" panose="020B0604020202020204" pitchFamily="34" charset="0"/>
              <a:buChar char="–"/>
              <a:defRPr sz="7700">
                <a:solidFill>
                  <a:schemeClr val="tx1"/>
                </a:solidFill>
                <a:latin typeface="Calibri" panose="020F0502020204030204" pitchFamily="34" charset="0"/>
              </a:defRPr>
            </a:lvl4pPr>
            <a:lvl5pPr marL="2057400" indent="-228600" defTabSz="765175">
              <a:spcBef>
                <a:spcPct val="20000"/>
              </a:spcBef>
              <a:buFont typeface="Arial" panose="020B0604020202020204" pitchFamily="34" charset="0"/>
              <a:buChar char="»"/>
              <a:defRPr sz="7700">
                <a:solidFill>
                  <a:schemeClr val="tx1"/>
                </a:solidFill>
                <a:latin typeface="Calibri" panose="020F0502020204030204" pitchFamily="34" charset="0"/>
              </a:defRPr>
            </a:lvl5pPr>
            <a:lvl6pPr marL="2514600" indent="-228600" defTabSz="765175" eaLnBrk="0" fontAlgn="base" hangingPunct="0">
              <a:spcBef>
                <a:spcPct val="20000"/>
              </a:spcBef>
              <a:spcAft>
                <a:spcPct val="0"/>
              </a:spcAft>
              <a:buFont typeface="Arial" panose="020B0604020202020204" pitchFamily="34" charset="0"/>
              <a:buChar char="»"/>
              <a:defRPr sz="7700">
                <a:solidFill>
                  <a:schemeClr val="tx1"/>
                </a:solidFill>
                <a:latin typeface="Calibri" panose="020F0502020204030204" pitchFamily="34" charset="0"/>
              </a:defRPr>
            </a:lvl6pPr>
            <a:lvl7pPr marL="2971800" indent="-228600" defTabSz="765175" eaLnBrk="0" fontAlgn="base" hangingPunct="0">
              <a:spcBef>
                <a:spcPct val="20000"/>
              </a:spcBef>
              <a:spcAft>
                <a:spcPct val="0"/>
              </a:spcAft>
              <a:buFont typeface="Arial" panose="020B0604020202020204" pitchFamily="34" charset="0"/>
              <a:buChar char="»"/>
              <a:defRPr sz="7700">
                <a:solidFill>
                  <a:schemeClr val="tx1"/>
                </a:solidFill>
                <a:latin typeface="Calibri" panose="020F0502020204030204" pitchFamily="34" charset="0"/>
              </a:defRPr>
            </a:lvl7pPr>
            <a:lvl8pPr marL="3429000" indent="-228600" defTabSz="765175" eaLnBrk="0" fontAlgn="base" hangingPunct="0">
              <a:spcBef>
                <a:spcPct val="20000"/>
              </a:spcBef>
              <a:spcAft>
                <a:spcPct val="0"/>
              </a:spcAft>
              <a:buFont typeface="Arial" panose="020B0604020202020204" pitchFamily="34" charset="0"/>
              <a:buChar char="»"/>
              <a:defRPr sz="7700">
                <a:solidFill>
                  <a:schemeClr val="tx1"/>
                </a:solidFill>
                <a:latin typeface="Calibri" panose="020F0502020204030204" pitchFamily="34" charset="0"/>
              </a:defRPr>
            </a:lvl8pPr>
            <a:lvl9pPr marL="3886200" indent="-228600" defTabSz="765175" eaLnBrk="0" fontAlgn="base" hangingPunct="0">
              <a:spcBef>
                <a:spcPct val="20000"/>
              </a:spcBef>
              <a:spcAft>
                <a:spcPct val="0"/>
              </a:spcAft>
              <a:buFont typeface="Arial" panose="020B0604020202020204" pitchFamily="34" charset="0"/>
              <a:buChar char="»"/>
              <a:defRPr sz="7700">
                <a:solidFill>
                  <a:schemeClr val="tx1"/>
                </a:solidFill>
                <a:latin typeface="Calibri" panose="020F0502020204030204" pitchFamily="34" charset="0"/>
              </a:defRPr>
            </a:lvl9pPr>
          </a:lstStyle>
          <a:p>
            <a:pPr algn="just" defTabSz="910482" fontAlgn="base">
              <a:spcBef>
                <a:spcPct val="0"/>
              </a:spcBef>
              <a:spcAft>
                <a:spcPts val="670"/>
              </a:spcAft>
              <a:buFont typeface="Arial" panose="020B0604020202020204" pitchFamily="34" charset="0"/>
              <a:buNone/>
              <a:defRPr/>
            </a:pPr>
            <a:r>
              <a:rPr lang="en-US" altLang="it-IT" sz="2500" b="1" i="1" dirty="0">
                <a:solidFill>
                  <a:srgbClr val="7030A0"/>
                </a:solidFill>
                <a:latin typeface="Bookman Old Style" panose="02050604050505020204" pitchFamily="18" charset="0"/>
                <a:cs typeface="Times New Roman" panose="02020603050405020304" pitchFamily="18" charset="0"/>
              </a:rPr>
              <a:t>INTRODUCTION</a:t>
            </a:r>
          </a:p>
          <a:p>
            <a:pPr algn="just" defTabSz="910482" fontAlgn="base">
              <a:spcAft>
                <a:spcPct val="0"/>
              </a:spcAft>
              <a:buNone/>
              <a:defRPr/>
            </a:pP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Spices have been in use for thousands of years in cooking to enhance the sensory quality of food (flavour, colour, pungency, food additive etc.). In recent years, the physiological functionality of food spice, used in traditional cooking, has received much attention due to the increasing interest in human health and has been studied </a:t>
            </a:r>
            <a:r>
              <a:rPr lang="en-GB" altLang="it-IT" sz="2200" b="1" i="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in vitro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and </a:t>
            </a:r>
            <a:r>
              <a:rPr lang="en-GB" altLang="it-IT" sz="2200" b="1" i="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in vivo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by many research groups.</a:t>
            </a:r>
          </a:p>
          <a:p>
            <a:pPr algn="just" defTabSz="910482" fontAlgn="base">
              <a:spcAft>
                <a:spcPct val="0"/>
              </a:spcAft>
              <a:buNone/>
              <a:defRPr/>
            </a:pPr>
            <a:r>
              <a:rPr lang="en-GB" altLang="it-IT" sz="2200" b="1" i="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Zingiber</a:t>
            </a:r>
            <a:r>
              <a:rPr lang="en-GB" altLang="it-IT" sz="2200" b="1" i="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t>
            </a:r>
            <a:r>
              <a:rPr lang="en-GB" altLang="it-IT" sz="2200" b="1" i="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officinale</a:t>
            </a:r>
            <a:r>
              <a:rPr lang="en-GB" altLang="it-IT" sz="2200" b="1" i="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t>
            </a:r>
            <a:r>
              <a:rPr lang="en-GB" altLang="it-IT" sz="2200" b="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Rosc</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(ginger) is a rhizomatous herb belonging to the family </a:t>
            </a:r>
            <a:r>
              <a:rPr lang="en-GB" altLang="it-IT" sz="2200" b="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Zingiberaceae</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The rhizome is extensively used around the world as spice in culinary, beverages and herbal medicinal practices to treat a wide range of diseases such as rheumatic disorders, cold symptoms, fevers, gastrointestinal complications, motion sickness, bronchitis, diabetes, cancer, etc. </a:t>
            </a:r>
            <a:r>
              <a:rPr lang="en-US"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[1].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Moreover, it was used to treat a wide range of diseases including metabolic syndrome (</a:t>
            </a:r>
            <a:r>
              <a:rPr lang="en-GB" altLang="it-IT" sz="2200" b="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MetS</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t>
            </a:r>
            <a:r>
              <a:rPr lang="en-GB" altLang="it-IT" sz="2200" b="1" dirty="0"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t>
            </a:r>
            <a:r>
              <a:rPr lang="en-GB" altLang="it-IT" sz="2200" b="1" dirty="0" err="1"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MetS</a:t>
            </a:r>
            <a:r>
              <a:rPr lang="en-GB" altLang="it-IT" sz="2200" b="1" dirty="0" smtClean="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is a group of risk factors, including insulin resistance and consequently impaired glucose tolerance, dyslipidaemia, obesity, hypertension and the oxidative stress plays an important role. It is estimated that </a:t>
            </a:r>
            <a:r>
              <a:rPr lang="en-GB" altLang="it-IT" sz="2200" b="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MetS</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affects 25% of the population [2]. The efficacy of natural products especially derived from vegetables and spice, largely consumed worldwide, is a topic of great interest not only to cure but also to prevent the onset of the disease. </a:t>
            </a:r>
          </a:p>
          <a:p>
            <a:pPr algn="just" defTabSz="910482" fontAlgn="base">
              <a:spcAft>
                <a:spcPct val="0"/>
              </a:spcAft>
              <a:buNone/>
              <a:defRPr/>
            </a:pP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In this study the influence of organic (OR) and conventional (CONV) agricultural practices on chemical profile and nutraceutical properties of </a:t>
            </a:r>
            <a:r>
              <a:rPr lang="en-GB" altLang="it-IT" sz="2200" b="1" i="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Zingiber</a:t>
            </a:r>
            <a:r>
              <a:rPr lang="en-GB" altLang="it-IT" sz="2200" b="1" i="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t>
            </a:r>
            <a:r>
              <a:rPr lang="en-GB" altLang="it-IT" sz="2200" b="1" i="1" dirty="0" err="1">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officinale</a:t>
            </a:r>
            <a:r>
              <a:rPr lang="en-GB" altLang="it-IT" sz="2200" b="1" i="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Roscoe spice was evaluated. </a:t>
            </a:r>
            <a:endParaRPr lang="en-US"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endParaRPr>
          </a:p>
        </p:txBody>
      </p:sp>
      <p:sp>
        <p:nvSpPr>
          <p:cNvPr id="14" name="Rettangolo 13"/>
          <p:cNvSpPr/>
          <p:nvPr/>
        </p:nvSpPr>
        <p:spPr>
          <a:xfrm>
            <a:off x="4114800" y="13164373"/>
            <a:ext cx="19852464" cy="2485296"/>
          </a:xfrm>
          <a:prstGeom prst="rect">
            <a:avLst/>
          </a:prstGeom>
        </p:spPr>
        <p:txBody>
          <a:bodyPr wrap="square">
            <a:spAutoFit/>
          </a:bodyPr>
          <a:lstStyle/>
          <a:p>
            <a:pPr lvl="0" defTabSz="1088045" fontAlgn="base">
              <a:spcBef>
                <a:spcPct val="0"/>
              </a:spcBef>
              <a:spcAft>
                <a:spcPts val="1416"/>
              </a:spcAft>
              <a:defRPr/>
            </a:pPr>
            <a:r>
              <a:rPr lang="en-GB" altLang="it-IT" sz="2500" b="1" i="1" dirty="0">
                <a:solidFill>
                  <a:srgbClr val="7030A0"/>
                </a:solidFill>
                <a:latin typeface="Bookman Old Style" panose="02050604050505020204" pitchFamily="18" charset="0"/>
                <a:cs typeface="Times New Roman" panose="02020603050405020304" pitchFamily="18" charset="0"/>
              </a:rPr>
              <a:t>MATERIALS AND METHODS</a:t>
            </a:r>
            <a:r>
              <a:rPr lang="it-IT" altLang="it-IT" sz="2500" b="1" i="1" dirty="0">
                <a:solidFill>
                  <a:srgbClr val="7030A0"/>
                </a:solidFill>
                <a:latin typeface="Bookman Old Style" panose="02050604050505020204" pitchFamily="18" charset="0"/>
                <a:cs typeface="Times New Roman" panose="02020603050405020304" pitchFamily="18" charset="0"/>
              </a:rPr>
              <a:t> </a:t>
            </a:r>
            <a:endParaRPr lang="en-US" altLang="it-IT" sz="2500" i="1" dirty="0">
              <a:solidFill>
                <a:srgbClr val="7030A0"/>
              </a:solidFill>
              <a:latin typeface="Bookman Old Style" panose="02050604050505020204" pitchFamily="18" charset="0"/>
              <a:cs typeface="Arial" panose="020B0604020202020204" pitchFamily="34" charset="0"/>
            </a:endParaRPr>
          </a:p>
          <a:p>
            <a:pPr lvl="0" algn="just" defTabSz="910482" fontAlgn="base">
              <a:spcBef>
                <a:spcPct val="0"/>
              </a:spcBef>
              <a:spcAft>
                <a:spcPts val="670"/>
              </a:spcAft>
              <a:defRPr/>
            </a:pPr>
            <a:r>
              <a:rPr lang="en-US" altLang="it-IT" sz="2500" b="1" i="1" dirty="0">
                <a:solidFill>
                  <a:srgbClr val="7030A0"/>
                </a:solidFill>
                <a:latin typeface="Bookman Old Style" panose="02050604050505020204" pitchFamily="18" charset="0"/>
                <a:cs typeface="Times New Roman" panose="02020603050405020304" pitchFamily="18" charset="0"/>
              </a:rPr>
              <a:t>Sample and extraction procedure</a:t>
            </a:r>
          </a:p>
          <a:p>
            <a:pPr lvl="0" algn="just" defTabSz="910482" fontAlgn="base">
              <a:spcAft>
                <a:spcPct val="0"/>
              </a:spcAft>
              <a:defRPr/>
            </a:pPr>
            <a:r>
              <a:rPr lang="en-US" altLang="it-IT" sz="2200" b="1" dirty="0">
                <a:solidFill>
                  <a:srgbClr val="0070C0"/>
                </a:solidFill>
                <a:latin typeface="Bookman Old Style" panose="02050604050505020204" pitchFamily="18" charset="0"/>
                <a:ea typeface="Calibri" panose="020F0502020204030204" pitchFamily="34" charset="0"/>
                <a:cs typeface="Arial" panose="020B0604020202020204" pitchFamily="34" charset="0"/>
              </a:rPr>
              <a:t>Commercial dried ginger powders from </a:t>
            </a:r>
            <a:r>
              <a:rPr lang="en-GB" altLang="it-IT" sz="2200" b="1" dirty="0">
                <a:solidFill>
                  <a:schemeClr val="accent1">
                    <a:lumMod val="75000"/>
                  </a:schemeClr>
                </a:solidFill>
                <a:latin typeface="Bookman Old Style" panose="02050604050505020204" pitchFamily="18" charset="0"/>
                <a:ea typeface="Calibri" panose="020F0502020204030204" pitchFamily="34" charset="0"/>
                <a:cs typeface="Arial" panose="020B0604020202020204" pitchFamily="34" charset="0"/>
              </a:rPr>
              <a:t>conventional (CONV) (Z1-Z4) and organic (OR) (Z5) agricultural practices were bought in the market in Cosenza, Calabria (Italy). </a:t>
            </a:r>
            <a:r>
              <a:rPr lang="en-GB" sz="2200" b="1" dirty="0">
                <a:solidFill>
                  <a:srgbClr val="0070C0"/>
                </a:solidFill>
                <a:latin typeface="Bookman Old Style" panose="02050604050505020204" pitchFamily="18" charset="0"/>
              </a:rPr>
              <a:t>Ginger powder (5 g) were exhaustively by ultrasound assisted maceration process with ethanol (48h x 3 times). The resultant solutions were dried under reduced temperature and pressure using a rotary evaporator to give extraction yield in the range 0.24-0.85 g for Z4 and Z1, respectively.</a:t>
            </a:r>
          </a:p>
        </p:txBody>
      </p:sp>
      <p:pic>
        <p:nvPicPr>
          <p:cNvPr id="65" name="Immagine 64"/>
          <p:cNvPicPr>
            <a:picLocks noChangeAspect="1"/>
          </p:cNvPicPr>
          <p:nvPr/>
        </p:nvPicPr>
        <p:blipFill>
          <a:blip r:embed="rId2"/>
          <a:stretch>
            <a:fillRect/>
          </a:stretch>
        </p:blipFill>
        <p:spPr>
          <a:xfrm>
            <a:off x="614133" y="151169"/>
            <a:ext cx="3921153" cy="1536358"/>
          </a:xfrm>
          <a:prstGeom prst="rect">
            <a:avLst/>
          </a:prstGeom>
        </p:spPr>
      </p:pic>
      <p:pic>
        <p:nvPicPr>
          <p:cNvPr id="66" name="Immagine 65"/>
          <p:cNvPicPr>
            <a:picLocks noChangeAspect="1"/>
          </p:cNvPicPr>
          <p:nvPr/>
        </p:nvPicPr>
        <p:blipFill rotWithShape="1">
          <a:blip r:embed="rId3"/>
          <a:srcRect r="62705" b="17515"/>
          <a:stretch/>
        </p:blipFill>
        <p:spPr>
          <a:xfrm>
            <a:off x="546560" y="1942900"/>
            <a:ext cx="3988726" cy="1906592"/>
          </a:xfrm>
          <a:prstGeom prst="rect">
            <a:avLst/>
          </a:prstGeom>
        </p:spPr>
      </p:pic>
      <p:sp>
        <p:nvSpPr>
          <p:cNvPr id="72" name="Rettangolo 71"/>
          <p:cNvSpPr/>
          <p:nvPr/>
        </p:nvSpPr>
        <p:spPr>
          <a:xfrm>
            <a:off x="4041060" y="15984065"/>
            <a:ext cx="18180685" cy="905376"/>
          </a:xfrm>
          <a:prstGeom prst="rect">
            <a:avLst/>
          </a:prstGeom>
        </p:spPr>
        <p:txBody>
          <a:bodyPr wrap="square">
            <a:spAutoFit/>
          </a:bodyPr>
          <a:lstStyle/>
          <a:p>
            <a:pPr lvl="0" algn="just" defTabSz="910482" fontAlgn="base">
              <a:spcBef>
                <a:spcPct val="0"/>
              </a:spcBef>
              <a:spcAft>
                <a:spcPts val="670"/>
              </a:spcAft>
              <a:defRPr/>
            </a:pPr>
            <a:r>
              <a:rPr lang="en-US" sz="2500" b="1" i="1" dirty="0">
                <a:solidFill>
                  <a:srgbClr val="7030A0"/>
                </a:solidFill>
                <a:latin typeface="Bookman Old Style" panose="02050604050505020204" pitchFamily="18" charset="0"/>
                <a:cs typeface="Times New Roman" panose="02020603050405020304" pitchFamily="18" charset="0"/>
              </a:rPr>
              <a:t>Total Phenols, flavonoids and carotenoids content </a:t>
            </a:r>
          </a:p>
          <a:p>
            <a:pPr lvl="0" algn="just" defTabSz="1088045" fontAlgn="base">
              <a:spcBef>
                <a:spcPct val="0"/>
              </a:spcBef>
              <a:spcAft>
                <a:spcPct val="0"/>
              </a:spcAft>
              <a:defRPr/>
            </a:pPr>
            <a:r>
              <a:rPr lang="en-US" sz="2200" b="1" dirty="0">
                <a:solidFill>
                  <a:srgbClr val="0070C0"/>
                </a:solidFill>
                <a:latin typeface="Bookman Old Style" panose="02050604050505020204" pitchFamily="18" charset="0"/>
                <a:cs typeface="Arial" panose="020B0604020202020204" pitchFamily="34" charset="0"/>
              </a:rPr>
              <a:t>Total phenols, flavonoids and carotenoids content was determined as previously reported by </a:t>
            </a:r>
            <a:r>
              <a:rPr lang="en-US" sz="2200" b="1" dirty="0" err="1">
                <a:solidFill>
                  <a:srgbClr val="0070C0"/>
                </a:solidFill>
                <a:latin typeface="Bookman Old Style" panose="02050604050505020204" pitchFamily="18" charset="0"/>
                <a:cs typeface="Arial" panose="020B0604020202020204" pitchFamily="34" charset="0"/>
              </a:rPr>
              <a:t>Leporini</a:t>
            </a:r>
            <a:r>
              <a:rPr lang="en-US" sz="2200" b="1" dirty="0">
                <a:solidFill>
                  <a:srgbClr val="0070C0"/>
                </a:solidFill>
                <a:latin typeface="Bookman Old Style" panose="02050604050505020204" pitchFamily="18" charset="0"/>
                <a:cs typeface="Arial" panose="020B0604020202020204" pitchFamily="34" charset="0"/>
              </a:rPr>
              <a:t> et al. [3]</a:t>
            </a:r>
          </a:p>
        </p:txBody>
      </p:sp>
      <p:sp>
        <p:nvSpPr>
          <p:cNvPr id="76" name="Rettangolo 75"/>
          <p:cNvSpPr/>
          <p:nvPr/>
        </p:nvSpPr>
        <p:spPr>
          <a:xfrm>
            <a:off x="530476" y="19634349"/>
            <a:ext cx="15562152" cy="1582484"/>
          </a:xfrm>
          <a:prstGeom prst="rect">
            <a:avLst/>
          </a:prstGeom>
        </p:spPr>
        <p:txBody>
          <a:bodyPr wrap="square">
            <a:spAutoFit/>
          </a:bodyPr>
          <a:lstStyle/>
          <a:p>
            <a:pPr algn="just" defTabSz="910482" fontAlgn="base">
              <a:spcBef>
                <a:spcPct val="0"/>
              </a:spcBef>
              <a:spcAft>
                <a:spcPts val="670"/>
              </a:spcAft>
              <a:defRPr/>
            </a:pPr>
            <a:r>
              <a:rPr lang="en-GB" sz="2500" b="1" i="1" dirty="0" smtClean="0">
                <a:solidFill>
                  <a:srgbClr val="7030A0"/>
                </a:solidFill>
                <a:latin typeface="Bookman Old Style" panose="02050604050505020204" pitchFamily="18" charset="0"/>
                <a:cs typeface="Times New Roman" panose="02020603050405020304" pitchFamily="18" charset="0"/>
              </a:rPr>
              <a:t>In vitro hypoglycaemic </a:t>
            </a:r>
            <a:r>
              <a:rPr lang="en-GB" sz="2500" b="1" i="1" dirty="0">
                <a:solidFill>
                  <a:srgbClr val="7030A0"/>
                </a:solidFill>
                <a:latin typeface="Bookman Old Style" panose="02050604050505020204" pitchFamily="18" charset="0"/>
                <a:cs typeface="Times New Roman" panose="02020603050405020304" pitchFamily="18" charset="0"/>
              </a:rPr>
              <a:t>and hypolipidemic effects</a:t>
            </a:r>
          </a:p>
          <a:p>
            <a:pPr lvl="0" algn="just" defTabSz="1088045" fontAlgn="base">
              <a:spcBef>
                <a:spcPct val="0"/>
              </a:spcBef>
              <a:spcAft>
                <a:spcPct val="0"/>
              </a:spcAft>
              <a:defRPr/>
            </a:pPr>
            <a:r>
              <a:rPr lang="en-GB" sz="2200" b="1" dirty="0">
                <a:solidFill>
                  <a:srgbClr val="0070C0"/>
                </a:solidFill>
                <a:latin typeface="Bookman Old Style" panose="02050604050505020204" pitchFamily="18" charset="0"/>
                <a:cs typeface="Arial" panose="020B0604020202020204" pitchFamily="34" charset="0"/>
              </a:rPr>
              <a:t>The hypolipidemic potential was investigated through inhibition of lipase while, the inhibition of carbohydrate hydrolysing enzymes, </a:t>
            </a:r>
            <a:r>
              <a:rPr lang="en-GB" sz="2200" b="1" dirty="0">
                <a:solidFill>
                  <a:srgbClr val="0070C0"/>
                </a:solidFill>
                <a:latin typeface="Symbol" panose="05050102010706020507" pitchFamily="18" charset="2"/>
                <a:cs typeface="Arial" panose="020B0604020202020204" pitchFamily="34" charset="0"/>
              </a:rPr>
              <a:t></a:t>
            </a:r>
            <a:r>
              <a:rPr lang="en-GB" sz="2200" b="1" dirty="0">
                <a:solidFill>
                  <a:srgbClr val="0070C0"/>
                </a:solidFill>
                <a:latin typeface="Bookman Old Style" panose="02050604050505020204" pitchFamily="18" charset="0"/>
                <a:cs typeface="Arial" panose="020B0604020202020204" pitchFamily="34" charset="0"/>
              </a:rPr>
              <a:t>-amylase and </a:t>
            </a:r>
            <a:r>
              <a:rPr lang="en-GB" sz="2200" b="1" dirty="0">
                <a:solidFill>
                  <a:srgbClr val="0070C0"/>
                </a:solidFill>
                <a:latin typeface="Symbol" panose="05050102010706020507" pitchFamily="18" charset="2"/>
                <a:cs typeface="Arial" panose="020B0604020202020204" pitchFamily="34" charset="0"/>
              </a:rPr>
              <a:t></a:t>
            </a:r>
            <a:r>
              <a:rPr lang="en-GB" sz="2200" b="1" dirty="0">
                <a:solidFill>
                  <a:srgbClr val="0070C0"/>
                </a:solidFill>
                <a:latin typeface="Bookman Old Style" panose="02050604050505020204" pitchFamily="18" charset="0"/>
                <a:cs typeface="Arial" panose="020B0604020202020204" pitchFamily="34" charset="0"/>
              </a:rPr>
              <a:t>-glucosidase, was used to evaluate the hypoglycaemic activity [3]. </a:t>
            </a:r>
          </a:p>
        </p:txBody>
      </p:sp>
      <p:sp>
        <p:nvSpPr>
          <p:cNvPr id="77" name="Rettangolo 76"/>
          <p:cNvSpPr/>
          <p:nvPr/>
        </p:nvSpPr>
        <p:spPr>
          <a:xfrm>
            <a:off x="546560" y="16928319"/>
            <a:ext cx="23461532" cy="2508379"/>
          </a:xfrm>
          <a:prstGeom prst="rect">
            <a:avLst/>
          </a:prstGeom>
        </p:spPr>
        <p:txBody>
          <a:bodyPr wrap="square">
            <a:spAutoFit/>
          </a:bodyPr>
          <a:lstStyle/>
          <a:p>
            <a:r>
              <a:rPr lang="en-US" sz="2400" b="1" i="1" dirty="0" smtClean="0">
                <a:solidFill>
                  <a:srgbClr val="7030A0"/>
                </a:solidFill>
                <a:latin typeface="Bookman Old Style" panose="02050604050505020204" pitchFamily="18" charset="0"/>
                <a:cs typeface="Times New Roman" panose="02020603050405020304" pitchFamily="18" charset="0"/>
              </a:rPr>
              <a:t>In vitro a</a:t>
            </a:r>
            <a:r>
              <a:rPr lang="en-US" sz="2500" b="1" i="1" dirty="0" smtClean="0">
                <a:solidFill>
                  <a:srgbClr val="7030A0"/>
                </a:solidFill>
                <a:latin typeface="Bookman Old Style" panose="02050604050505020204" pitchFamily="18" charset="0"/>
                <a:cs typeface="Times New Roman" panose="02020603050405020304" pitchFamily="18" charset="0"/>
              </a:rPr>
              <a:t>ntioxidant </a:t>
            </a:r>
            <a:r>
              <a:rPr lang="en-US" sz="2500" b="1" i="1" dirty="0">
                <a:solidFill>
                  <a:srgbClr val="7030A0"/>
                </a:solidFill>
                <a:latin typeface="Bookman Old Style" panose="02050604050505020204" pitchFamily="18" charset="0"/>
                <a:cs typeface="Times New Roman" panose="02020603050405020304" pitchFamily="18" charset="0"/>
              </a:rPr>
              <a:t>activity</a:t>
            </a:r>
          </a:p>
          <a:p>
            <a:pPr algn="just"/>
            <a:r>
              <a:rPr lang="en-GB" sz="2200" b="1" dirty="0">
                <a:solidFill>
                  <a:srgbClr val="0070C0"/>
                </a:solidFill>
                <a:latin typeface="Bookman Old Style" panose="02050604050505020204" pitchFamily="18" charset="0"/>
              </a:rPr>
              <a:t>Antioxidant compounds may act </a:t>
            </a:r>
            <a:r>
              <a:rPr lang="en-GB" sz="2200" b="1" i="1" dirty="0">
                <a:solidFill>
                  <a:srgbClr val="0070C0"/>
                </a:solidFill>
                <a:latin typeface="Bookman Old Style" panose="02050604050505020204" pitchFamily="18" charset="0"/>
              </a:rPr>
              <a:t>in vivo </a:t>
            </a:r>
            <a:r>
              <a:rPr lang="en-GB" sz="2200" b="1" dirty="0">
                <a:solidFill>
                  <a:srgbClr val="0070C0"/>
                </a:solidFill>
                <a:latin typeface="Bookman Old Style" panose="02050604050505020204" pitchFamily="18" charset="0"/>
              </a:rPr>
              <a:t>through different mechanisms of action. For this reason, no single method can fully evaluate the antioxidant capacity of food since levels of single antioxidant in food do not necessarily reflect their antioxidant activity. Therefore, to investigate the antioxidant activity of chemicals choosing an adequate assay based on chemicals of interest is critical. In a </a:t>
            </a:r>
            <a:r>
              <a:rPr lang="en-US" sz="2200" b="1" dirty="0">
                <a:solidFill>
                  <a:srgbClr val="0070C0"/>
                </a:solidFill>
                <a:latin typeface="Bookman Old Style" panose="02050604050505020204" pitchFamily="18" charset="0"/>
              </a:rPr>
              <a:t>multi-target approach was used to test the antioxidant activity by using DPPH, ABTS, </a:t>
            </a:r>
            <a:r>
              <a:rPr lang="el-GR" sz="2200" b="1" dirty="0">
                <a:solidFill>
                  <a:srgbClr val="0070C0"/>
                </a:solidFill>
                <a:latin typeface="Bookman Old Style" panose="02050604050505020204" pitchFamily="18" charset="0"/>
              </a:rPr>
              <a:t>β-</a:t>
            </a:r>
            <a:r>
              <a:rPr lang="en-US" sz="2200" b="1" dirty="0">
                <a:solidFill>
                  <a:srgbClr val="0070C0"/>
                </a:solidFill>
                <a:latin typeface="Bookman Old Style" panose="02050604050505020204" pitchFamily="18" charset="0"/>
              </a:rPr>
              <a:t>carotene bleaching, and FRAP assays [3]. </a:t>
            </a:r>
            <a:r>
              <a:rPr lang="en-GB" sz="2200" b="1" dirty="0">
                <a:solidFill>
                  <a:srgbClr val="0070C0"/>
                </a:solidFill>
                <a:latin typeface="Bookman Old Style" panose="02050604050505020204" pitchFamily="18" charset="0"/>
              </a:rPr>
              <a:t>DPPH and ABTS test are used to evaluate the radical scavenging activity, the </a:t>
            </a:r>
            <a:r>
              <a:rPr lang="en-GB" sz="2200" b="1" dirty="0">
                <a:solidFill>
                  <a:srgbClr val="0070C0"/>
                </a:solidFill>
                <a:latin typeface="Symbol" panose="05050102010706020507" pitchFamily="18" charset="2"/>
              </a:rPr>
              <a:t></a:t>
            </a:r>
            <a:r>
              <a:rPr lang="en-GB" sz="2200" b="1" dirty="0">
                <a:solidFill>
                  <a:srgbClr val="0070C0"/>
                </a:solidFill>
                <a:latin typeface="Bookman Old Style" panose="02050604050505020204" pitchFamily="18" charset="0"/>
              </a:rPr>
              <a:t>-carotene bleaching assay as a mimetic model of lipid peroxidation in biological membranes while, FRAP test to evaluate the effect on iron, one of the most important ions involved in oxidation process. RACI and GAS approaches were used to evaluate samples with the highest antioxidant potential. </a:t>
            </a:r>
            <a:endParaRPr lang="it-IT" sz="2200" b="1" dirty="0">
              <a:solidFill>
                <a:srgbClr val="234C7F"/>
              </a:solidFill>
              <a:latin typeface="Bookman Old Style" panose="02050604050505020204" pitchFamily="18" charset="0"/>
            </a:endParaRPr>
          </a:p>
        </p:txBody>
      </p:sp>
      <p:sp>
        <p:nvSpPr>
          <p:cNvPr id="78" name="Rettangolo 2">
            <a:extLst/>
          </p:cNvPr>
          <p:cNvSpPr>
            <a:spLocks noChangeArrowheads="1"/>
          </p:cNvSpPr>
          <p:nvPr/>
        </p:nvSpPr>
        <p:spPr bwMode="auto">
          <a:xfrm>
            <a:off x="495781" y="21547076"/>
            <a:ext cx="480131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defTabSz="1088045" fontAlgn="base">
              <a:spcBef>
                <a:spcPct val="0"/>
              </a:spcBef>
              <a:spcAft>
                <a:spcPts val="708"/>
              </a:spcAft>
              <a:defRPr/>
            </a:pPr>
            <a:r>
              <a:rPr lang="en-GB" altLang="it-IT" sz="2500" b="1" i="1" dirty="0">
                <a:solidFill>
                  <a:srgbClr val="7030A0"/>
                </a:solidFill>
                <a:latin typeface="Bookman Old Style" panose="02050604050505020204" pitchFamily="18" charset="0"/>
                <a:cs typeface="Times New Roman" panose="02020603050405020304" pitchFamily="18" charset="0"/>
              </a:rPr>
              <a:t>RESULTS AND DISCUSSION</a:t>
            </a:r>
          </a:p>
        </p:txBody>
      </p:sp>
      <p:grpSp>
        <p:nvGrpSpPr>
          <p:cNvPr id="2" name="Gruppo 1"/>
          <p:cNvGrpSpPr/>
          <p:nvPr/>
        </p:nvGrpSpPr>
        <p:grpSpPr>
          <a:xfrm>
            <a:off x="581157" y="32388941"/>
            <a:ext cx="23773136" cy="1592926"/>
            <a:chOff x="1205969" y="34655549"/>
            <a:chExt cx="35122760" cy="1592926"/>
          </a:xfrm>
        </p:grpSpPr>
        <p:sp>
          <p:nvSpPr>
            <p:cNvPr id="85" name="Rettangolo 84"/>
            <p:cNvSpPr/>
            <p:nvPr/>
          </p:nvSpPr>
          <p:spPr>
            <a:xfrm>
              <a:off x="1205969" y="35140479"/>
              <a:ext cx="35122760" cy="1107996"/>
            </a:xfrm>
            <a:prstGeom prst="rect">
              <a:avLst/>
            </a:prstGeom>
          </p:spPr>
          <p:txBody>
            <a:bodyPr wrap="square">
              <a:spAutoFit/>
            </a:bodyPr>
            <a:lstStyle/>
            <a:p>
              <a:pPr algn="just"/>
              <a:r>
                <a:rPr lang="en-GB" sz="2200" b="1" dirty="0">
                  <a:solidFill>
                    <a:srgbClr val="0070C0"/>
                  </a:solidFill>
                  <a:latin typeface="Bookman Old Style" panose="02050604050505020204" pitchFamily="18" charset="0"/>
                </a:rPr>
                <a:t>Collectively, our results demonstrated the impact of agricultural practices on ginger health properties. Moreover ginger may serve as a potential dietary nutraceutical supplement to keep human beings healthy. Furthermore, it holds promise for becoming a natural food additive as an antioxidant agent. However, further </a:t>
              </a:r>
              <a:r>
                <a:rPr lang="en-GB" sz="2200" b="1" i="1" dirty="0">
                  <a:solidFill>
                    <a:srgbClr val="0070C0"/>
                  </a:solidFill>
                  <a:latin typeface="Bookman Old Style" panose="02050604050505020204" pitchFamily="18" charset="0"/>
                </a:rPr>
                <a:t>in vivo </a:t>
              </a:r>
              <a:r>
                <a:rPr lang="en-GB" sz="2200" b="1" dirty="0">
                  <a:solidFill>
                    <a:srgbClr val="0070C0"/>
                  </a:solidFill>
                  <a:latin typeface="Bookman Old Style" panose="02050604050505020204" pitchFamily="18" charset="0"/>
                </a:rPr>
                <a:t>studies will be needed to confirm the potential in humans and prove the safety of the products. </a:t>
              </a:r>
              <a:endParaRPr lang="it-IT" sz="2200" b="1" dirty="0">
                <a:solidFill>
                  <a:srgbClr val="234C7F"/>
                </a:solidFill>
                <a:latin typeface="Bookman Old Style" panose="02050604050505020204" pitchFamily="18" charset="0"/>
              </a:endParaRPr>
            </a:p>
          </p:txBody>
        </p:sp>
        <p:sp>
          <p:nvSpPr>
            <p:cNvPr id="87" name="Rettangolo 86"/>
            <p:cNvSpPr/>
            <p:nvPr/>
          </p:nvSpPr>
          <p:spPr>
            <a:xfrm>
              <a:off x="1205969" y="34655549"/>
              <a:ext cx="2383986" cy="477054"/>
            </a:xfrm>
            <a:prstGeom prst="rect">
              <a:avLst/>
            </a:prstGeom>
          </p:spPr>
          <p:txBody>
            <a:bodyPr wrap="none">
              <a:spAutoFit/>
            </a:bodyPr>
            <a:lstStyle/>
            <a:p>
              <a:pPr lvl="0" algn="just" defTabSz="1088045" fontAlgn="base">
                <a:spcBef>
                  <a:spcPct val="0"/>
                </a:spcBef>
                <a:spcAft>
                  <a:spcPts val="708"/>
                </a:spcAft>
                <a:defRPr/>
              </a:pPr>
              <a:r>
                <a:rPr lang="en-GB" sz="2500" b="1" i="1" dirty="0">
                  <a:solidFill>
                    <a:srgbClr val="7030A0"/>
                  </a:solidFill>
                  <a:latin typeface="Bookman Old Style" panose="02050604050505020204" pitchFamily="18" charset="0"/>
                  <a:cs typeface="Times New Roman" panose="02020603050405020304" pitchFamily="18" charset="0"/>
                </a:rPr>
                <a:t>CONCLUSION</a:t>
              </a:r>
              <a:endParaRPr lang="en-US" sz="2500" b="1" dirty="0">
                <a:solidFill>
                  <a:srgbClr val="7030A0"/>
                </a:solidFill>
                <a:latin typeface="Bookman Old Style" panose="02050604050505020204" pitchFamily="18" charset="0"/>
                <a:cs typeface="Arial" panose="020B0604020202020204" pitchFamily="34" charset="0"/>
              </a:endParaRPr>
            </a:p>
          </p:txBody>
        </p:sp>
      </p:grpSp>
      <p:sp>
        <p:nvSpPr>
          <p:cNvPr id="93" name="Line 279">
            <a:extLst/>
          </p:cNvPr>
          <p:cNvSpPr>
            <a:spLocks noChangeShapeType="1"/>
          </p:cNvSpPr>
          <p:nvPr/>
        </p:nvSpPr>
        <p:spPr bwMode="auto">
          <a:xfrm>
            <a:off x="546560" y="34059229"/>
            <a:ext cx="24241973" cy="0"/>
          </a:xfrm>
          <a:prstGeom prst="line">
            <a:avLst/>
          </a:prstGeom>
          <a:ln>
            <a:solidFill>
              <a:schemeClr val="tx1"/>
            </a:solidFill>
            <a:headEnd/>
            <a:tailEnd/>
          </a:ln>
        </p:spPr>
        <p:style>
          <a:lnRef idx="1">
            <a:schemeClr val="accent2"/>
          </a:lnRef>
          <a:fillRef idx="0">
            <a:schemeClr val="accent2"/>
          </a:fillRef>
          <a:effectRef idx="0">
            <a:schemeClr val="accent2"/>
          </a:effectRef>
          <a:fontRef idx="minor">
            <a:schemeClr val="tx1"/>
          </a:fontRef>
        </p:style>
        <p:txBody>
          <a:bodyPr lIns="101960" tIns="50980" rIns="101960" bIns="50980"/>
          <a:lstStyle/>
          <a:p>
            <a:pPr defTabSz="1088045" eaLnBrk="1" hangingPunct="1">
              <a:defRPr/>
            </a:pPr>
            <a:endParaRPr lang="it-IT" sz="3240">
              <a:solidFill>
                <a:prstClr val="black"/>
              </a:solidFill>
            </a:endParaRPr>
          </a:p>
        </p:txBody>
      </p:sp>
      <p:sp>
        <p:nvSpPr>
          <p:cNvPr id="96" name="Text Box 62">
            <a:extLst/>
          </p:cNvPr>
          <p:cNvSpPr txBox="1">
            <a:spLocks noChangeArrowheads="1"/>
          </p:cNvSpPr>
          <p:nvPr/>
        </p:nvSpPr>
        <p:spPr bwMode="auto">
          <a:xfrm>
            <a:off x="824432" y="34133774"/>
            <a:ext cx="24085386" cy="174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365" tIns="42683" rIns="85365" bIns="42683">
            <a:spAutoFit/>
          </a:bodyPr>
          <a:lstStyle>
            <a:lvl1pPr defTabSz="765175">
              <a:spcBef>
                <a:spcPct val="20000"/>
              </a:spcBef>
              <a:buChar char="•"/>
              <a:defRPr sz="12300">
                <a:solidFill>
                  <a:schemeClr val="tx1"/>
                </a:solidFill>
                <a:latin typeface="Times New Roman" panose="02020603050405020304" pitchFamily="18" charset="0"/>
              </a:defRPr>
            </a:lvl1pPr>
            <a:lvl2pPr marL="742950" indent="-285750" defTabSz="765175">
              <a:spcBef>
                <a:spcPct val="20000"/>
              </a:spcBef>
              <a:buChar char="–"/>
              <a:defRPr sz="10700">
                <a:solidFill>
                  <a:schemeClr val="tx1"/>
                </a:solidFill>
                <a:latin typeface="Times New Roman" panose="02020603050405020304" pitchFamily="18" charset="0"/>
              </a:defRPr>
            </a:lvl2pPr>
            <a:lvl3pPr marL="1143000" indent="-228600" defTabSz="765175">
              <a:spcBef>
                <a:spcPct val="20000"/>
              </a:spcBef>
              <a:buChar char="•"/>
              <a:defRPr sz="9200">
                <a:solidFill>
                  <a:schemeClr val="tx1"/>
                </a:solidFill>
                <a:latin typeface="Times New Roman" panose="02020603050405020304" pitchFamily="18" charset="0"/>
              </a:defRPr>
            </a:lvl3pPr>
            <a:lvl4pPr marL="1600200" indent="-228600" defTabSz="765175">
              <a:spcBef>
                <a:spcPct val="20000"/>
              </a:spcBef>
              <a:buChar char="–"/>
              <a:defRPr sz="7700">
                <a:solidFill>
                  <a:schemeClr val="tx1"/>
                </a:solidFill>
                <a:latin typeface="Times New Roman" panose="02020603050405020304" pitchFamily="18" charset="0"/>
              </a:defRPr>
            </a:lvl4pPr>
            <a:lvl5pPr marL="2057400" indent="-228600" defTabSz="765175">
              <a:spcBef>
                <a:spcPct val="20000"/>
              </a:spcBef>
              <a:buChar char="»"/>
              <a:defRPr sz="7700">
                <a:solidFill>
                  <a:schemeClr val="tx1"/>
                </a:solidFill>
                <a:latin typeface="Times New Roman" panose="02020603050405020304" pitchFamily="18" charset="0"/>
              </a:defRPr>
            </a:lvl5pPr>
            <a:lvl6pPr marL="2514600" indent="-228600" defTabSz="765175" eaLnBrk="0" fontAlgn="base" hangingPunct="0">
              <a:spcBef>
                <a:spcPct val="20000"/>
              </a:spcBef>
              <a:spcAft>
                <a:spcPct val="0"/>
              </a:spcAft>
              <a:buChar char="»"/>
              <a:defRPr sz="7700">
                <a:solidFill>
                  <a:schemeClr val="tx1"/>
                </a:solidFill>
                <a:latin typeface="Times New Roman" panose="02020603050405020304" pitchFamily="18" charset="0"/>
              </a:defRPr>
            </a:lvl6pPr>
            <a:lvl7pPr marL="2971800" indent="-228600" defTabSz="765175" eaLnBrk="0" fontAlgn="base" hangingPunct="0">
              <a:spcBef>
                <a:spcPct val="20000"/>
              </a:spcBef>
              <a:spcAft>
                <a:spcPct val="0"/>
              </a:spcAft>
              <a:buChar char="»"/>
              <a:defRPr sz="7700">
                <a:solidFill>
                  <a:schemeClr val="tx1"/>
                </a:solidFill>
                <a:latin typeface="Times New Roman" panose="02020603050405020304" pitchFamily="18" charset="0"/>
              </a:defRPr>
            </a:lvl7pPr>
            <a:lvl8pPr marL="3429000" indent="-228600" defTabSz="765175" eaLnBrk="0" fontAlgn="base" hangingPunct="0">
              <a:spcBef>
                <a:spcPct val="20000"/>
              </a:spcBef>
              <a:spcAft>
                <a:spcPct val="0"/>
              </a:spcAft>
              <a:buChar char="»"/>
              <a:defRPr sz="7700">
                <a:solidFill>
                  <a:schemeClr val="tx1"/>
                </a:solidFill>
                <a:latin typeface="Times New Roman" panose="02020603050405020304" pitchFamily="18" charset="0"/>
              </a:defRPr>
            </a:lvl8pPr>
            <a:lvl9pPr marL="3886200" indent="-228600" defTabSz="765175" eaLnBrk="0" fontAlgn="base" hangingPunct="0">
              <a:spcBef>
                <a:spcPct val="20000"/>
              </a:spcBef>
              <a:spcAft>
                <a:spcPct val="0"/>
              </a:spcAft>
              <a:buChar char="»"/>
              <a:defRPr sz="7700">
                <a:solidFill>
                  <a:schemeClr val="tx1"/>
                </a:solidFill>
                <a:latin typeface="Times New Roman" panose="02020603050405020304" pitchFamily="18" charset="0"/>
              </a:defRPr>
            </a:lvl9pPr>
          </a:lstStyle>
          <a:p>
            <a:pPr algn="just" defTabSz="910482" fontAlgn="base">
              <a:spcBef>
                <a:spcPct val="0"/>
              </a:spcBef>
              <a:spcAft>
                <a:spcPts val="708"/>
              </a:spcAft>
              <a:buFontTx/>
              <a:buNone/>
              <a:defRPr/>
            </a:pPr>
            <a:r>
              <a:rPr lang="en-US" altLang="it-IT" sz="1800" b="1" dirty="0">
                <a:solidFill>
                  <a:srgbClr val="1F497D">
                    <a:lumMod val="75000"/>
                  </a:srgbClr>
                </a:solidFill>
                <a:latin typeface="Bookman Old Style" panose="02050604050505020204" pitchFamily="18" charset="0"/>
                <a:cs typeface="Arial" panose="020B0604020202020204" pitchFamily="34" charset="0"/>
              </a:rPr>
              <a:t>REFERENCES</a:t>
            </a:r>
          </a:p>
          <a:p>
            <a:pPr algn="just" defTabSz="910482" fontAlgn="base">
              <a:spcBef>
                <a:spcPct val="0"/>
              </a:spcBef>
              <a:spcAft>
                <a:spcPts val="708"/>
              </a:spcAft>
              <a:buFontTx/>
              <a:buNone/>
              <a:defRPr/>
            </a:pPr>
            <a:r>
              <a:rPr lang="en-US" altLang="it-IT" sz="1800" dirty="0">
                <a:solidFill>
                  <a:srgbClr val="1F497D">
                    <a:lumMod val="75000"/>
                  </a:srgbClr>
                </a:solidFill>
                <a:latin typeface="Bookman Old Style" panose="02050604050505020204" pitchFamily="18" charset="0"/>
                <a:cs typeface="Arial" panose="020B0604020202020204" pitchFamily="34" charset="0"/>
              </a:rPr>
              <a:t>[1] Afzal M, Al-</a:t>
            </a:r>
            <a:r>
              <a:rPr lang="en-US" altLang="it-IT" sz="1800" dirty="0" err="1">
                <a:solidFill>
                  <a:srgbClr val="1F497D">
                    <a:lumMod val="75000"/>
                  </a:srgbClr>
                </a:solidFill>
                <a:latin typeface="Bookman Old Style" panose="02050604050505020204" pitchFamily="18" charset="0"/>
                <a:cs typeface="Arial" panose="020B0604020202020204" pitchFamily="34" charset="0"/>
              </a:rPr>
              <a:t>Hadidi</a:t>
            </a:r>
            <a:r>
              <a:rPr lang="en-US" altLang="it-IT" sz="1800" dirty="0">
                <a:solidFill>
                  <a:srgbClr val="1F497D">
                    <a:lumMod val="75000"/>
                  </a:srgbClr>
                </a:solidFill>
                <a:latin typeface="Bookman Old Style" panose="02050604050505020204" pitchFamily="18" charset="0"/>
                <a:cs typeface="Arial" panose="020B0604020202020204" pitchFamily="34" charset="0"/>
              </a:rPr>
              <a:t> D, Menon M,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Pesek</a:t>
            </a:r>
            <a:r>
              <a:rPr lang="en-US" altLang="it-IT" sz="1800" dirty="0">
                <a:solidFill>
                  <a:srgbClr val="1F497D">
                    <a:lumMod val="75000"/>
                  </a:srgbClr>
                </a:solidFill>
                <a:latin typeface="Bookman Old Style" panose="02050604050505020204" pitchFamily="18" charset="0"/>
                <a:cs typeface="Arial" panose="020B0604020202020204" pitchFamily="34" charset="0"/>
              </a:rPr>
              <a:t> J,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Dhami</a:t>
            </a:r>
            <a:r>
              <a:rPr lang="en-US" altLang="it-IT" sz="1800" dirty="0">
                <a:solidFill>
                  <a:srgbClr val="1F497D">
                    <a:lumMod val="75000"/>
                  </a:srgbClr>
                </a:solidFill>
                <a:latin typeface="Bookman Old Style" panose="02050604050505020204" pitchFamily="18" charset="0"/>
                <a:cs typeface="Arial" panose="020B0604020202020204" pitchFamily="34" charset="0"/>
              </a:rPr>
              <a:t> MS. Ginger: an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ethmomedical</a:t>
            </a:r>
            <a:r>
              <a:rPr lang="en-US" altLang="it-IT" sz="1800" dirty="0">
                <a:solidFill>
                  <a:srgbClr val="1F497D">
                    <a:lumMod val="75000"/>
                  </a:srgbClr>
                </a:solidFill>
                <a:latin typeface="Bookman Old Style" panose="02050604050505020204" pitchFamily="18" charset="0"/>
                <a:cs typeface="Arial" panose="020B0604020202020204" pitchFamily="34" charset="0"/>
              </a:rPr>
              <a:t>, </a:t>
            </a:r>
            <a:r>
              <a:rPr lang="en-GB" altLang="it-IT" sz="1800" dirty="0">
                <a:solidFill>
                  <a:srgbClr val="1F497D">
                    <a:lumMod val="75000"/>
                  </a:srgbClr>
                </a:solidFill>
                <a:latin typeface="Bookman Old Style" panose="02050604050505020204" pitchFamily="18" charset="0"/>
                <a:cs typeface="Arial" panose="020B0604020202020204" pitchFamily="34" charset="0"/>
              </a:rPr>
              <a:t>chemical and pharmacological review. Drug </a:t>
            </a:r>
            <a:r>
              <a:rPr lang="en-GB" altLang="it-IT" sz="1800" dirty="0" err="1">
                <a:solidFill>
                  <a:srgbClr val="1F497D">
                    <a:lumMod val="75000"/>
                  </a:srgbClr>
                </a:solidFill>
                <a:latin typeface="Bookman Old Style" panose="02050604050505020204" pitchFamily="18" charset="0"/>
                <a:cs typeface="Arial" panose="020B0604020202020204" pitchFamily="34" charset="0"/>
              </a:rPr>
              <a:t>Metab</a:t>
            </a:r>
            <a:r>
              <a:rPr lang="en-GB" altLang="it-IT" sz="1800" dirty="0">
                <a:solidFill>
                  <a:srgbClr val="1F497D">
                    <a:lumMod val="75000"/>
                  </a:srgbClr>
                </a:solidFill>
                <a:latin typeface="Bookman Old Style" panose="02050604050505020204" pitchFamily="18" charset="0"/>
                <a:cs typeface="Arial" panose="020B0604020202020204" pitchFamily="34" charset="0"/>
              </a:rPr>
              <a:t> Drug Interact 2001;18:159–90.</a:t>
            </a:r>
            <a:endParaRPr lang="en-US" altLang="it-IT" sz="1800" dirty="0">
              <a:solidFill>
                <a:srgbClr val="1F497D">
                  <a:lumMod val="75000"/>
                </a:srgbClr>
              </a:solidFill>
              <a:latin typeface="Bookman Old Style" panose="02050604050505020204" pitchFamily="18" charset="0"/>
              <a:cs typeface="Arial" panose="020B0604020202020204" pitchFamily="34" charset="0"/>
            </a:endParaRPr>
          </a:p>
          <a:p>
            <a:pPr algn="just" defTabSz="910482" fontAlgn="base">
              <a:spcBef>
                <a:spcPct val="0"/>
              </a:spcBef>
              <a:spcAft>
                <a:spcPts val="708"/>
              </a:spcAft>
              <a:buFontTx/>
              <a:buNone/>
              <a:defRPr/>
            </a:pPr>
            <a:r>
              <a:rPr lang="en-US" altLang="it-IT" sz="1800" dirty="0">
                <a:solidFill>
                  <a:srgbClr val="1F497D">
                    <a:lumMod val="75000"/>
                  </a:srgbClr>
                </a:solidFill>
                <a:latin typeface="Bookman Old Style" panose="02050604050505020204" pitchFamily="18" charset="0"/>
                <a:cs typeface="Arial" panose="020B0604020202020204" pitchFamily="34" charset="0"/>
              </a:rPr>
              <a:t>[2]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Rochlani</a:t>
            </a:r>
            <a:r>
              <a:rPr lang="en-US" altLang="it-IT" sz="1800" dirty="0">
                <a:solidFill>
                  <a:srgbClr val="1F497D">
                    <a:lumMod val="75000"/>
                  </a:srgbClr>
                </a:solidFill>
                <a:latin typeface="Bookman Old Style" panose="02050604050505020204" pitchFamily="18" charset="0"/>
                <a:cs typeface="Arial" panose="020B0604020202020204" pitchFamily="34" charset="0"/>
              </a:rPr>
              <a:t>, Y.;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Pothineni</a:t>
            </a:r>
            <a:r>
              <a:rPr lang="en-US" altLang="it-IT" sz="1800" dirty="0">
                <a:solidFill>
                  <a:srgbClr val="1F497D">
                    <a:lumMod val="75000"/>
                  </a:srgbClr>
                </a:solidFill>
                <a:latin typeface="Bookman Old Style" panose="02050604050505020204" pitchFamily="18" charset="0"/>
                <a:cs typeface="Arial" panose="020B0604020202020204" pitchFamily="34" charset="0"/>
              </a:rPr>
              <a:t>, N.V.;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Kovelamudi</a:t>
            </a:r>
            <a:r>
              <a:rPr lang="en-US" altLang="it-IT" sz="1800" dirty="0">
                <a:solidFill>
                  <a:srgbClr val="1F497D">
                    <a:lumMod val="75000"/>
                  </a:srgbClr>
                </a:solidFill>
                <a:latin typeface="Bookman Old Style" panose="02050604050505020204" pitchFamily="18" charset="0"/>
                <a:cs typeface="Arial" panose="020B0604020202020204" pitchFamily="34" charset="0"/>
              </a:rPr>
              <a:t>, S.; Mehta, J.L. Metabolic syndrome: Pathophysiology, management, and modulation by natural compounds.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Ther</a:t>
            </a:r>
            <a:r>
              <a:rPr lang="en-US" altLang="it-IT" sz="1800" dirty="0">
                <a:solidFill>
                  <a:srgbClr val="1F497D">
                    <a:lumMod val="75000"/>
                  </a:srgbClr>
                </a:solidFill>
                <a:latin typeface="Bookman Old Style" panose="02050604050505020204" pitchFamily="18" charset="0"/>
                <a:cs typeface="Arial" panose="020B0604020202020204" pitchFamily="34" charset="0"/>
              </a:rPr>
              <a:t>. Adv.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Cardiovasc</a:t>
            </a:r>
            <a:r>
              <a:rPr lang="en-US" altLang="it-IT" sz="1800" dirty="0">
                <a:solidFill>
                  <a:srgbClr val="1F497D">
                    <a:lumMod val="75000"/>
                  </a:srgbClr>
                </a:solidFill>
                <a:latin typeface="Bookman Old Style" panose="02050604050505020204" pitchFamily="18" charset="0"/>
                <a:cs typeface="Arial" panose="020B0604020202020204" pitchFamily="34" charset="0"/>
              </a:rPr>
              <a:t>. Dis. 2017, 11, 215–225.</a:t>
            </a:r>
          </a:p>
          <a:p>
            <a:pPr algn="just" defTabSz="910482" fontAlgn="base">
              <a:spcBef>
                <a:spcPct val="0"/>
              </a:spcBef>
              <a:spcAft>
                <a:spcPts val="708"/>
              </a:spcAft>
              <a:buFontTx/>
              <a:buNone/>
              <a:defRPr/>
            </a:pPr>
            <a:r>
              <a:rPr lang="en-US" altLang="it-IT" sz="1800" dirty="0">
                <a:solidFill>
                  <a:srgbClr val="1F497D">
                    <a:lumMod val="75000"/>
                  </a:srgbClr>
                </a:solidFill>
                <a:latin typeface="Bookman Old Style" panose="02050604050505020204" pitchFamily="18" charset="0"/>
                <a:cs typeface="Arial" panose="020B0604020202020204" pitchFamily="34" charset="0"/>
              </a:rPr>
              <a:t>[3]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Leporini</a:t>
            </a:r>
            <a:r>
              <a:rPr lang="en-US" altLang="it-IT" sz="1800" dirty="0">
                <a:solidFill>
                  <a:srgbClr val="1F497D">
                    <a:lumMod val="75000"/>
                  </a:srgbClr>
                </a:solidFill>
                <a:latin typeface="Bookman Old Style" panose="02050604050505020204" pitchFamily="18" charset="0"/>
                <a:cs typeface="Arial" panose="020B0604020202020204" pitchFamily="34" charset="0"/>
              </a:rPr>
              <a:t>, M.; Loizzo, M.R.;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Sicari</a:t>
            </a:r>
            <a:r>
              <a:rPr lang="en-US" altLang="it-IT" sz="1800" dirty="0">
                <a:solidFill>
                  <a:srgbClr val="1F497D">
                    <a:lumMod val="75000"/>
                  </a:srgbClr>
                </a:solidFill>
                <a:latin typeface="Bookman Old Style" panose="02050604050505020204" pitchFamily="18" charset="0"/>
                <a:cs typeface="Arial" panose="020B0604020202020204" pitchFamily="34" charset="0"/>
              </a:rPr>
              <a:t>, V.;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Pellicanò</a:t>
            </a:r>
            <a:r>
              <a:rPr lang="en-US" altLang="it-IT" sz="1800" dirty="0">
                <a:solidFill>
                  <a:srgbClr val="1F497D">
                    <a:lumMod val="75000"/>
                  </a:srgbClr>
                </a:solidFill>
                <a:latin typeface="Bookman Old Style" panose="02050604050505020204" pitchFamily="18" charset="0"/>
                <a:cs typeface="Arial" panose="020B0604020202020204" pitchFamily="34" charset="0"/>
              </a:rPr>
              <a:t>, T.M.;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Reitano</a:t>
            </a:r>
            <a:r>
              <a:rPr lang="en-US" altLang="it-IT" sz="1800" dirty="0">
                <a:solidFill>
                  <a:srgbClr val="1F497D">
                    <a:lumMod val="75000"/>
                  </a:srgbClr>
                </a:solidFill>
                <a:latin typeface="Bookman Old Style" panose="02050604050505020204" pitchFamily="18" charset="0"/>
                <a:cs typeface="Arial" panose="020B0604020202020204" pitchFamily="34" charset="0"/>
              </a:rPr>
              <a:t>, A.;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Dugay</a:t>
            </a:r>
            <a:r>
              <a:rPr lang="en-US" altLang="it-IT" sz="1800" dirty="0">
                <a:solidFill>
                  <a:srgbClr val="1F497D">
                    <a:lumMod val="75000"/>
                  </a:srgbClr>
                </a:solidFill>
                <a:latin typeface="Bookman Old Style" panose="02050604050505020204" pitchFamily="18" charset="0"/>
                <a:cs typeface="Arial" panose="020B0604020202020204" pitchFamily="34" charset="0"/>
              </a:rPr>
              <a:t>, A.;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Deguin</a:t>
            </a:r>
            <a:r>
              <a:rPr lang="en-US" altLang="it-IT" sz="1800" dirty="0">
                <a:solidFill>
                  <a:srgbClr val="1F497D">
                    <a:lumMod val="75000"/>
                  </a:srgbClr>
                </a:solidFill>
                <a:latin typeface="Bookman Old Style" panose="02050604050505020204" pitchFamily="18" charset="0"/>
                <a:cs typeface="Arial" panose="020B0604020202020204" pitchFamily="34" charset="0"/>
              </a:rPr>
              <a:t>, B.; </a:t>
            </a:r>
            <a:r>
              <a:rPr lang="en-US" altLang="it-IT" sz="1800" dirty="0" err="1">
                <a:solidFill>
                  <a:srgbClr val="1F497D">
                    <a:lumMod val="75000"/>
                  </a:srgbClr>
                </a:solidFill>
                <a:latin typeface="Bookman Old Style" panose="02050604050505020204" pitchFamily="18" charset="0"/>
                <a:cs typeface="Arial" panose="020B0604020202020204" pitchFamily="34" charset="0"/>
              </a:rPr>
              <a:t>Tundis</a:t>
            </a:r>
            <a:r>
              <a:rPr lang="en-US" altLang="it-IT" sz="1800" dirty="0">
                <a:solidFill>
                  <a:srgbClr val="1F497D">
                    <a:lumMod val="75000"/>
                  </a:srgbClr>
                </a:solidFill>
                <a:latin typeface="Bookman Old Style" panose="02050604050505020204" pitchFamily="18" charset="0"/>
                <a:cs typeface="Arial" panose="020B0604020202020204" pitchFamily="34" charset="0"/>
              </a:rPr>
              <a:t>, R. Citrus × Clementina Hort. Juice Enriched with Its By-Products (Peels and Leaves): Chemical composition, in vitro bioactivity, and impact of processing. Antioxidants 2020, 9, 298. </a:t>
            </a:r>
          </a:p>
        </p:txBody>
      </p:sp>
      <p:pic>
        <p:nvPicPr>
          <p:cNvPr id="7" name="Picture 2" descr="https://sciforum.net/conferences_files/367/Banner%20CAHD%202020%20hero.jpg?16001626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506" y="135552"/>
            <a:ext cx="8527545" cy="3466448"/>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p:cNvPicPr>
            <a:picLocks noChangeAspect="1"/>
          </p:cNvPicPr>
          <p:nvPr/>
        </p:nvPicPr>
        <p:blipFill>
          <a:blip r:embed="rId5"/>
          <a:stretch>
            <a:fillRect/>
          </a:stretch>
        </p:blipFill>
        <p:spPr>
          <a:xfrm>
            <a:off x="21606497" y="186454"/>
            <a:ext cx="3182036" cy="3139797"/>
          </a:xfrm>
          <a:prstGeom prst="rect">
            <a:avLst/>
          </a:prstGeom>
        </p:spPr>
      </p:pic>
      <p:pic>
        <p:nvPicPr>
          <p:cNvPr id="17" name="Immagine 16"/>
          <p:cNvPicPr>
            <a:picLocks noChangeAspect="1"/>
          </p:cNvPicPr>
          <p:nvPr/>
        </p:nvPicPr>
        <p:blipFill>
          <a:blip r:embed="rId6"/>
          <a:stretch>
            <a:fillRect/>
          </a:stretch>
        </p:blipFill>
        <p:spPr>
          <a:xfrm>
            <a:off x="20772835" y="8556838"/>
            <a:ext cx="4136983" cy="2569284"/>
          </a:xfrm>
          <a:prstGeom prst="rect">
            <a:avLst/>
          </a:prstGeom>
        </p:spPr>
      </p:pic>
      <p:pic>
        <p:nvPicPr>
          <p:cNvPr id="18" name="Immagine 17"/>
          <p:cNvPicPr>
            <a:picLocks noChangeAspect="1"/>
          </p:cNvPicPr>
          <p:nvPr/>
        </p:nvPicPr>
        <p:blipFill>
          <a:blip r:embed="rId7"/>
          <a:stretch>
            <a:fillRect/>
          </a:stretch>
        </p:blipFill>
        <p:spPr>
          <a:xfrm>
            <a:off x="21633683" y="11593602"/>
            <a:ext cx="2457450" cy="1857375"/>
          </a:xfrm>
          <a:prstGeom prst="rect">
            <a:avLst/>
          </a:prstGeom>
        </p:spPr>
      </p:pic>
      <p:sp>
        <p:nvSpPr>
          <p:cNvPr id="22" name="Rettangolo 21"/>
          <p:cNvSpPr/>
          <p:nvPr/>
        </p:nvSpPr>
        <p:spPr>
          <a:xfrm>
            <a:off x="9103478" y="28809941"/>
            <a:ext cx="6137677" cy="3477875"/>
          </a:xfrm>
          <a:prstGeom prst="rect">
            <a:avLst/>
          </a:prstGeom>
        </p:spPr>
        <p:txBody>
          <a:bodyPr wrap="square">
            <a:spAutoFit/>
          </a:bodyPr>
          <a:lstStyle/>
          <a:p>
            <a:pPr algn="just"/>
            <a:r>
              <a:rPr lang="en-GB" sz="2200" b="1" dirty="0">
                <a:solidFill>
                  <a:srgbClr val="0070C0"/>
                </a:solidFill>
                <a:latin typeface="Bookman Old Style" panose="02050604050505020204" pitchFamily="18" charset="0"/>
              </a:rPr>
              <a:t>Moreover, the sample Z5 exhibited a promising lipase inhibitory activity with IC</a:t>
            </a:r>
            <a:r>
              <a:rPr lang="en-GB" sz="2200" b="1" baseline="-25000" dirty="0">
                <a:solidFill>
                  <a:srgbClr val="0070C0"/>
                </a:solidFill>
                <a:latin typeface="Bookman Old Style" panose="02050604050505020204" pitchFamily="18" charset="0"/>
              </a:rPr>
              <a:t>50</a:t>
            </a:r>
            <a:r>
              <a:rPr lang="en-GB" sz="2200" b="1" dirty="0">
                <a:solidFill>
                  <a:srgbClr val="0070C0"/>
                </a:solidFill>
                <a:latin typeface="Bookman Old Style" panose="02050604050505020204" pitchFamily="18" charset="0"/>
              </a:rPr>
              <a:t> value quite similar to the positive control orlistat (IC</a:t>
            </a:r>
            <a:r>
              <a:rPr lang="en-GB" sz="2200" b="1" baseline="-25000" dirty="0">
                <a:solidFill>
                  <a:srgbClr val="0070C0"/>
                </a:solidFill>
                <a:latin typeface="Bookman Old Style" panose="02050604050505020204" pitchFamily="18" charset="0"/>
              </a:rPr>
              <a:t>50</a:t>
            </a:r>
            <a:r>
              <a:rPr lang="en-GB" sz="2200" b="1" dirty="0">
                <a:solidFill>
                  <a:srgbClr val="0070C0"/>
                </a:solidFill>
                <a:latin typeface="Bookman Old Style" panose="02050604050505020204" pitchFamily="18" charset="0"/>
              </a:rPr>
              <a:t> values of 34.48 vs 37.42 mg/mL). Interesting were also, the results obtained for the sample Z4 against </a:t>
            </a:r>
            <a:r>
              <a:rPr lang="en-GB" sz="2200" b="1" dirty="0">
                <a:solidFill>
                  <a:srgbClr val="0070C0"/>
                </a:solidFill>
                <a:latin typeface="Symbol" panose="05050102010706020507" pitchFamily="18" charset="2"/>
              </a:rPr>
              <a:t>a</a:t>
            </a:r>
            <a:r>
              <a:rPr lang="en-GB" sz="2200" b="1" dirty="0">
                <a:solidFill>
                  <a:srgbClr val="0070C0"/>
                </a:solidFill>
                <a:latin typeface="Bookman Old Style" panose="02050604050505020204" pitchFamily="18" charset="0"/>
              </a:rPr>
              <a:t>-amylase and </a:t>
            </a:r>
            <a:r>
              <a:rPr lang="en-GB" sz="2200" b="1" dirty="0">
                <a:solidFill>
                  <a:srgbClr val="0070C0"/>
                </a:solidFill>
                <a:latin typeface="Symbol" panose="05050102010706020507" pitchFamily="18" charset="2"/>
              </a:rPr>
              <a:t>a</a:t>
            </a:r>
            <a:r>
              <a:rPr lang="en-GB" sz="2200" b="1" dirty="0">
                <a:solidFill>
                  <a:srgbClr val="0070C0"/>
                </a:solidFill>
                <a:latin typeface="Bookman Old Style" panose="02050604050505020204" pitchFamily="18" charset="0"/>
              </a:rPr>
              <a:t>-glucosidase enzymes with values statistically comparable with positive control acarbose.</a:t>
            </a:r>
          </a:p>
        </p:txBody>
      </p:sp>
      <p:grpSp>
        <p:nvGrpSpPr>
          <p:cNvPr id="15" name="Gruppo 14">
            <a:extLst>
              <a:ext uri="{FF2B5EF4-FFF2-40B4-BE49-F238E27FC236}">
                <a16:creationId xmlns:a16="http://schemas.microsoft.com/office/drawing/2014/main" id="{2765D3D3-3C58-4F12-92D7-DB81A548472E}"/>
              </a:ext>
            </a:extLst>
          </p:cNvPr>
          <p:cNvGrpSpPr/>
          <p:nvPr/>
        </p:nvGrpSpPr>
        <p:grpSpPr>
          <a:xfrm>
            <a:off x="824432" y="27737040"/>
            <a:ext cx="7487120" cy="4416811"/>
            <a:chOff x="8999278" y="26942833"/>
            <a:chExt cx="6581678" cy="4654340"/>
          </a:xfrm>
        </p:grpSpPr>
        <p:graphicFrame>
          <p:nvGraphicFramePr>
            <p:cNvPr id="82" name="Grafico 81">
              <a:extLst>
                <a:ext uri="{FF2B5EF4-FFF2-40B4-BE49-F238E27FC236}">
                  <a16:creationId xmlns:a16="http://schemas.microsoft.com/office/drawing/2014/main" id="{FA8DA92F-7347-4B99-81C1-AE95A4E1CCD9}"/>
                </a:ext>
              </a:extLst>
            </p:cNvPr>
            <p:cNvGraphicFramePr/>
            <p:nvPr>
              <p:extLst>
                <p:ext uri="{D42A27DB-BD31-4B8C-83A1-F6EECF244321}">
                  <p14:modId xmlns:p14="http://schemas.microsoft.com/office/powerpoint/2010/main" val="2330945819"/>
                </p:ext>
              </p:extLst>
            </p:nvPr>
          </p:nvGraphicFramePr>
          <p:xfrm>
            <a:off x="8999278" y="27163399"/>
            <a:ext cx="6581678" cy="4433774"/>
          </p:xfrm>
          <a:graphic>
            <a:graphicData uri="http://schemas.openxmlformats.org/drawingml/2006/chart">
              <c:chart xmlns:c="http://schemas.openxmlformats.org/drawingml/2006/chart" xmlns:r="http://schemas.openxmlformats.org/officeDocument/2006/relationships" r:id="rId8"/>
            </a:graphicData>
          </a:graphic>
        </p:graphicFrame>
        <p:sp>
          <p:nvSpPr>
            <p:cNvPr id="83" name="Rettangolo 2">
              <a:extLst/>
            </p:cNvPr>
            <p:cNvSpPr>
              <a:spLocks noChangeArrowheads="1"/>
            </p:cNvSpPr>
            <p:nvPr/>
          </p:nvSpPr>
          <p:spPr bwMode="auto">
            <a:xfrm>
              <a:off x="10163683" y="26942833"/>
              <a:ext cx="462819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defTabSz="1088045" fontAlgn="base">
                <a:spcBef>
                  <a:spcPct val="0"/>
                </a:spcBef>
                <a:spcAft>
                  <a:spcPts val="708"/>
                </a:spcAft>
                <a:defRPr/>
              </a:pPr>
              <a:r>
                <a:rPr lang="en-GB" altLang="it-IT" sz="2500" b="1" i="1" dirty="0">
                  <a:solidFill>
                    <a:srgbClr val="7030A0"/>
                  </a:solidFill>
                  <a:latin typeface="Bookman Old Style" panose="02050604050505020204" pitchFamily="18" charset="0"/>
                  <a:cs typeface="Times New Roman" panose="02020603050405020304" pitchFamily="18" charset="0"/>
                </a:rPr>
                <a:t>RACI and GAS parameters</a:t>
              </a:r>
            </a:p>
          </p:txBody>
        </p:sp>
      </p:grpSp>
      <p:sp>
        <p:nvSpPr>
          <p:cNvPr id="25" name="Rettangolo 24"/>
          <p:cNvSpPr/>
          <p:nvPr/>
        </p:nvSpPr>
        <p:spPr>
          <a:xfrm>
            <a:off x="8311552" y="26384683"/>
            <a:ext cx="6553979" cy="1107996"/>
          </a:xfrm>
          <a:prstGeom prst="rect">
            <a:avLst/>
          </a:prstGeom>
        </p:spPr>
        <p:txBody>
          <a:bodyPr wrap="square">
            <a:spAutoFit/>
          </a:bodyPr>
          <a:lstStyle/>
          <a:p>
            <a:pPr algn="just"/>
            <a:r>
              <a:rPr lang="en-GB" sz="2200" b="1" dirty="0">
                <a:solidFill>
                  <a:srgbClr val="0070C0"/>
                </a:solidFill>
                <a:latin typeface="Bookman Old Style" panose="02050604050505020204" pitchFamily="18" charset="0"/>
              </a:rPr>
              <a:t>RACI and GAS statistical approach confirmed the Z5 highest antioxidant potency followed by the CONV sample Z3. </a:t>
            </a:r>
          </a:p>
        </p:txBody>
      </p:sp>
      <p:sp>
        <p:nvSpPr>
          <p:cNvPr id="84" name="Rettangolo 2">
            <a:extLst/>
          </p:cNvPr>
          <p:cNvSpPr>
            <a:spLocks noChangeArrowheads="1"/>
          </p:cNvSpPr>
          <p:nvPr/>
        </p:nvSpPr>
        <p:spPr bwMode="auto">
          <a:xfrm>
            <a:off x="16243319" y="21494121"/>
            <a:ext cx="788549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88045" fontAlgn="base">
              <a:spcBef>
                <a:spcPct val="0"/>
              </a:spcBef>
              <a:spcAft>
                <a:spcPts val="708"/>
              </a:spcAft>
              <a:defRPr/>
            </a:pPr>
            <a:r>
              <a:rPr lang="en-GB" altLang="it-IT" sz="2500" b="1" i="1" dirty="0">
                <a:solidFill>
                  <a:srgbClr val="7030A0"/>
                </a:solidFill>
                <a:latin typeface="Bookman Old Style" panose="02050604050505020204" pitchFamily="18" charset="0"/>
                <a:cs typeface="Times New Roman" panose="02020603050405020304" pitchFamily="18" charset="0"/>
              </a:rPr>
              <a:t>Lipase (a), </a:t>
            </a:r>
            <a:r>
              <a:rPr lang="en-GB" altLang="it-IT" sz="2500" b="1" i="1" dirty="0">
                <a:solidFill>
                  <a:srgbClr val="7030A0"/>
                </a:solidFill>
                <a:latin typeface="Symbol" panose="05050102010706020507" pitchFamily="18" charset="2"/>
                <a:cs typeface="Times New Roman" panose="02020603050405020304" pitchFamily="18" charset="0"/>
              </a:rPr>
              <a:t>a</a:t>
            </a:r>
            <a:r>
              <a:rPr lang="en-GB" altLang="it-IT" sz="2500" b="1" i="1" dirty="0">
                <a:solidFill>
                  <a:srgbClr val="7030A0"/>
                </a:solidFill>
                <a:latin typeface="Bookman Old Style" panose="02050604050505020204" pitchFamily="18" charset="0"/>
                <a:cs typeface="Times New Roman" panose="02020603050405020304" pitchFamily="18" charset="0"/>
              </a:rPr>
              <a:t>-Amylase (b) and </a:t>
            </a:r>
            <a:r>
              <a:rPr lang="en-GB" altLang="it-IT" sz="2500" b="1" i="1" dirty="0">
                <a:solidFill>
                  <a:srgbClr val="7030A0"/>
                </a:solidFill>
                <a:latin typeface="Symbol" panose="05050102010706020507" pitchFamily="18" charset="2"/>
                <a:cs typeface="Times New Roman" panose="02020603050405020304" pitchFamily="18" charset="0"/>
              </a:rPr>
              <a:t>a</a:t>
            </a:r>
            <a:r>
              <a:rPr lang="en-GB" altLang="it-IT" sz="2500" b="1" i="1" dirty="0">
                <a:solidFill>
                  <a:srgbClr val="7030A0"/>
                </a:solidFill>
                <a:latin typeface="Bookman Old Style" panose="02050604050505020204" pitchFamily="18" charset="0"/>
                <a:cs typeface="Times New Roman" panose="02020603050405020304" pitchFamily="18" charset="0"/>
              </a:rPr>
              <a:t>-Glucosidase (c)</a:t>
            </a:r>
          </a:p>
        </p:txBody>
      </p:sp>
      <p:sp>
        <p:nvSpPr>
          <p:cNvPr id="79" name="Rettangolo 2">
            <a:extLst/>
          </p:cNvPr>
          <p:cNvSpPr>
            <a:spLocks noChangeArrowheads="1"/>
          </p:cNvSpPr>
          <p:nvPr/>
        </p:nvSpPr>
        <p:spPr bwMode="auto">
          <a:xfrm>
            <a:off x="15708400" y="22952505"/>
            <a:ext cx="816120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defTabSz="1088045" fontAlgn="base">
              <a:spcBef>
                <a:spcPct val="0"/>
              </a:spcBef>
              <a:spcAft>
                <a:spcPts val="708"/>
              </a:spcAft>
              <a:defRPr/>
            </a:pPr>
            <a:r>
              <a:rPr lang="en-GB" altLang="it-IT" sz="2500" b="1" i="1" dirty="0" smtClean="0">
                <a:solidFill>
                  <a:srgbClr val="7030A0"/>
                </a:solidFill>
                <a:latin typeface="Bookman Old Style" panose="02050604050505020204" pitchFamily="18" charset="0"/>
                <a:cs typeface="Times New Roman" panose="02020603050405020304" pitchFamily="18" charset="0"/>
              </a:rPr>
              <a:t>In vitro a</a:t>
            </a:r>
            <a:r>
              <a:rPr lang="en-GB" altLang="it-IT" sz="2500" b="1" i="1" dirty="0" smtClean="0">
                <a:solidFill>
                  <a:srgbClr val="7030A0"/>
                </a:solidFill>
                <a:latin typeface="Bookman Old Style" panose="02050604050505020204" pitchFamily="18" charset="0"/>
                <a:cs typeface="Times New Roman" panose="02020603050405020304" pitchFamily="18" charset="0"/>
              </a:rPr>
              <a:t>ntioxidant </a:t>
            </a:r>
            <a:r>
              <a:rPr lang="en-GB" altLang="it-IT" sz="2500" b="1" i="1" dirty="0">
                <a:solidFill>
                  <a:srgbClr val="7030A0"/>
                </a:solidFill>
                <a:latin typeface="Bookman Old Style" panose="02050604050505020204" pitchFamily="18" charset="0"/>
                <a:cs typeface="Times New Roman" panose="02020603050405020304" pitchFamily="18" charset="0"/>
              </a:rPr>
              <a:t>activity of ginger samples </a:t>
            </a:r>
          </a:p>
        </p:txBody>
      </p:sp>
      <p:sp>
        <p:nvSpPr>
          <p:cNvPr id="6" name="Rettangolo 5">
            <a:extLst>
              <a:ext uri="{FF2B5EF4-FFF2-40B4-BE49-F238E27FC236}">
                <a16:creationId xmlns:a16="http://schemas.microsoft.com/office/drawing/2014/main" id="{AC634A22-9278-4A38-896B-6059545CA00D}"/>
              </a:ext>
            </a:extLst>
          </p:cNvPr>
          <p:cNvSpPr/>
          <p:nvPr/>
        </p:nvSpPr>
        <p:spPr>
          <a:xfrm>
            <a:off x="15309099" y="27541770"/>
            <a:ext cx="9351004" cy="481029"/>
          </a:xfrm>
          <a:prstGeom prst="rect">
            <a:avLst/>
          </a:prstGeom>
        </p:spPr>
        <p:txBody>
          <a:bodyPr wrap="square">
            <a:spAutoFit/>
          </a:bodyPr>
          <a:lstStyle/>
          <a:p>
            <a:pPr algn="just">
              <a:lnSpc>
                <a:spcPct val="107000"/>
              </a:lnSpc>
              <a:spcAft>
                <a:spcPts val="800"/>
              </a:spcAft>
            </a:pPr>
            <a:r>
              <a:rPr lang="en-GB" sz="800" dirty="0">
                <a:latin typeface="Times New Roman" panose="02020603050405020304" pitchFamily="18" charset="0"/>
                <a:ea typeface="Calibri" panose="020F0502020204030204" pitchFamily="34" charset="0"/>
                <a:cs typeface="Times New Roman" panose="02020603050405020304" pitchFamily="18" charset="0"/>
              </a:rPr>
              <a:t>Data are express as ± S.D. (</a:t>
            </a:r>
            <a:r>
              <a:rPr lang="en-GB" sz="800" i="1" dirty="0">
                <a:latin typeface="Times New Roman" panose="02020603050405020304" pitchFamily="18" charset="0"/>
                <a:ea typeface="Calibri" panose="020F0502020204030204" pitchFamily="34" charset="0"/>
                <a:cs typeface="Times New Roman" panose="02020603050405020304" pitchFamily="18" charset="0"/>
              </a:rPr>
              <a:t>n</a:t>
            </a:r>
            <a:r>
              <a:rPr lang="en-GB" sz="800" dirty="0">
                <a:latin typeface="Times New Roman" panose="02020603050405020304" pitchFamily="18" charset="0"/>
                <a:ea typeface="Calibri" panose="020F0502020204030204" pitchFamily="34" charset="0"/>
                <a:cs typeface="Times New Roman" panose="02020603050405020304" pitchFamily="18" charset="0"/>
              </a:rPr>
              <a:t>= 3). DPPH Radical Scavenging Activity Assay; Antioxidant Capacity Determined by Radical Cation (ABTS+); Ferric Reducing Antioxidant Power (FRAP). Ascorbic acid. BHT and Propyl gallate were used as positive control in antioxidant tests. Differences within and between groups were evaluated by one-way ANOVA followed by a multicomparison Dunnett’s test </a:t>
            </a:r>
            <a:r>
              <a:rPr lang="en-GB" sz="800" dirty="0">
                <a:latin typeface="Symbol" panose="05050102010706020507" pitchFamily="18" charset="2"/>
                <a:ea typeface="Calibri" panose="020F0502020204030204" pitchFamily="34" charset="0"/>
                <a:cs typeface="Times New Roman" panose="02020603050405020304" pitchFamily="18" charset="0"/>
              </a:rPr>
              <a:t>(a</a:t>
            </a:r>
            <a:r>
              <a:rPr lang="en-GB" sz="800" dirty="0">
                <a:latin typeface="Times New Roman" panose="02020603050405020304" pitchFamily="18" charset="0"/>
                <a:ea typeface="Calibri" panose="020F0502020204030204" pitchFamily="34" charset="0"/>
                <a:cs typeface="Times New Roman" panose="02020603050405020304" pitchFamily="18" charset="0"/>
              </a:rPr>
              <a:t>= 0.05): ****p&lt; 0.0001. ***p&lt; 0.001. **p&lt; 0.01. compared with the positive controls.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uppo 15">
            <a:extLst>
              <a:ext uri="{FF2B5EF4-FFF2-40B4-BE49-F238E27FC236}">
                <a16:creationId xmlns:a16="http://schemas.microsoft.com/office/drawing/2014/main" id="{37D4BE67-3751-427A-A840-B11F0411412C}"/>
              </a:ext>
            </a:extLst>
          </p:cNvPr>
          <p:cNvGrpSpPr/>
          <p:nvPr/>
        </p:nvGrpSpPr>
        <p:grpSpPr>
          <a:xfrm>
            <a:off x="824432" y="23308565"/>
            <a:ext cx="7163345" cy="4144665"/>
            <a:chOff x="16688375" y="24678138"/>
            <a:chExt cx="6739478" cy="4110283"/>
          </a:xfrm>
        </p:grpSpPr>
        <p:sp>
          <p:nvSpPr>
            <p:cNvPr id="73" name="Rettangolo 2">
              <a:extLst/>
            </p:cNvPr>
            <p:cNvSpPr>
              <a:spLocks noChangeArrowheads="1"/>
            </p:cNvSpPr>
            <p:nvPr/>
          </p:nvSpPr>
          <p:spPr bwMode="auto">
            <a:xfrm>
              <a:off x="16882471" y="24678138"/>
              <a:ext cx="654538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defTabSz="1088045" fontAlgn="base">
                <a:spcBef>
                  <a:spcPct val="0"/>
                </a:spcBef>
                <a:spcAft>
                  <a:spcPts val="708"/>
                </a:spcAft>
                <a:defRPr/>
              </a:pPr>
              <a:r>
                <a:rPr lang="en-GB" altLang="it-IT" sz="2500" b="1" i="1" dirty="0">
                  <a:solidFill>
                    <a:srgbClr val="7030A0"/>
                  </a:solidFill>
                  <a:latin typeface="Bookman Old Style" panose="02050604050505020204" pitchFamily="18" charset="0"/>
                  <a:cs typeface="Times New Roman" panose="02020603050405020304" pitchFamily="18" charset="0"/>
                </a:rPr>
                <a:t>TPC, TFC and TCC in ginger samples </a:t>
              </a:r>
            </a:p>
          </p:txBody>
        </p:sp>
        <p:sp>
          <p:nvSpPr>
            <p:cNvPr id="37" name="Rettangolo 36">
              <a:extLst>
                <a:ext uri="{FF2B5EF4-FFF2-40B4-BE49-F238E27FC236}">
                  <a16:creationId xmlns:a16="http://schemas.microsoft.com/office/drawing/2014/main" id="{C6A1C17C-2612-44DC-9FC6-A51A0E7D3BC6}"/>
                </a:ext>
              </a:extLst>
            </p:cNvPr>
            <p:cNvSpPr/>
            <p:nvPr/>
          </p:nvSpPr>
          <p:spPr>
            <a:xfrm>
              <a:off x="16688375" y="28452675"/>
              <a:ext cx="6736722" cy="335746"/>
            </a:xfrm>
            <a:prstGeom prst="rect">
              <a:avLst/>
            </a:prstGeom>
            <a:noFill/>
          </p:spPr>
          <p:txBody>
            <a:bodyPr wrap="square">
              <a:spAutoFit/>
            </a:bodyPr>
            <a:lstStyle/>
            <a:p>
              <a:pPr algn="just" defTabSz="914400">
                <a:defRPr/>
              </a:pPr>
              <a:r>
                <a:rPr lang="en-GB" sz="800" dirty="0">
                  <a:latin typeface="Times New Roman" panose="02020603050405020304" pitchFamily="18" charset="0"/>
                  <a:ea typeface="Calibri" panose="020F0502020204030204" pitchFamily="34" charset="0"/>
                  <a:cs typeface="Times New Roman" panose="02020603050405020304" pitchFamily="18" charset="0"/>
                </a:rPr>
                <a:t>Data are express as ± S.D. (</a:t>
              </a:r>
              <a:r>
                <a:rPr lang="en-GB" sz="800" i="1" dirty="0">
                  <a:latin typeface="Times New Roman" panose="02020603050405020304" pitchFamily="18" charset="0"/>
                  <a:ea typeface="Calibri" panose="020F0502020204030204" pitchFamily="34" charset="0"/>
                  <a:cs typeface="Times New Roman" panose="02020603050405020304" pitchFamily="18" charset="0"/>
                </a:rPr>
                <a:t>n</a:t>
              </a:r>
              <a:r>
                <a:rPr lang="en-GB" sz="800" dirty="0">
                  <a:latin typeface="Times New Roman" panose="02020603050405020304" pitchFamily="18" charset="0"/>
                  <a:ea typeface="Calibri" panose="020F0502020204030204" pitchFamily="34" charset="0"/>
                  <a:cs typeface="Times New Roman" panose="02020603050405020304" pitchFamily="18" charset="0"/>
                </a:rPr>
                <a:t>= 3</a:t>
              </a:r>
              <a:r>
                <a:rPr lang="en-GB" sz="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800" dirty="0">
                  <a:latin typeface="Times New Roman" panose="02020603050405020304" pitchFamily="18" charset="0"/>
                  <a:ea typeface="Calibri" panose="020F0502020204030204" pitchFamily="34" charset="0"/>
                  <a:cs typeface="Times New Roman" panose="02020603050405020304" pitchFamily="18" charset="0"/>
                </a:rPr>
                <a:t>Differences </a:t>
              </a:r>
              <a:r>
                <a:rPr lang="en-GB" sz="800" dirty="0" smtClean="0">
                  <a:latin typeface="Times New Roman" panose="02020603050405020304" pitchFamily="18" charset="0"/>
                  <a:ea typeface="Calibri" panose="020F0502020204030204" pitchFamily="34" charset="0"/>
                  <a:cs typeface="Times New Roman" panose="02020603050405020304" pitchFamily="18" charset="0"/>
                </a:rPr>
                <a:t>were </a:t>
              </a:r>
              <a:r>
                <a:rPr lang="en-GB" sz="800" dirty="0">
                  <a:latin typeface="Times New Roman" panose="02020603050405020304" pitchFamily="18" charset="0"/>
                  <a:ea typeface="Calibri" panose="020F0502020204030204" pitchFamily="34" charset="0"/>
                  <a:cs typeface="Times New Roman" panose="02020603050405020304" pitchFamily="18" charset="0"/>
                </a:rPr>
                <a:t>evaluated by one-way ANOVA followed by a </a:t>
              </a:r>
              <a:r>
                <a:rPr lang="en-GB" sz="800" dirty="0" err="1">
                  <a:latin typeface="Times New Roman" panose="02020603050405020304" pitchFamily="18" charset="0"/>
                  <a:ea typeface="Calibri" panose="020F0502020204030204" pitchFamily="34" charset="0"/>
                  <a:cs typeface="Times New Roman" panose="02020603050405020304" pitchFamily="18" charset="0"/>
                </a:rPr>
                <a:t>multicomparison</a:t>
              </a:r>
              <a:r>
                <a:rPr lang="en-GB" sz="800" dirty="0">
                  <a:latin typeface="Times New Roman" panose="02020603050405020304" pitchFamily="18" charset="0"/>
                  <a:ea typeface="Calibri" panose="020F0502020204030204" pitchFamily="34" charset="0"/>
                  <a:cs typeface="Times New Roman" panose="02020603050405020304" pitchFamily="18" charset="0"/>
                </a:rPr>
                <a:t> </a:t>
              </a:r>
              <a:r>
                <a:rPr lang="en-GB" sz="800" dirty="0" smtClean="0">
                  <a:latin typeface="Times New Roman" panose="02020603050405020304" pitchFamily="18" charset="0"/>
                  <a:ea typeface="Calibri" panose="020F0502020204030204" pitchFamily="34" charset="0"/>
                  <a:cs typeface="Times New Roman" panose="02020603050405020304" pitchFamily="18" charset="0"/>
                </a:rPr>
                <a:t>Turkey’s </a:t>
              </a:r>
              <a:r>
                <a:rPr lang="en-GB" sz="800" dirty="0">
                  <a:latin typeface="Times New Roman" panose="02020603050405020304" pitchFamily="18" charset="0"/>
                  <a:ea typeface="Calibri" panose="020F0502020204030204" pitchFamily="34" charset="0"/>
                  <a:cs typeface="Times New Roman" panose="02020603050405020304" pitchFamily="18" charset="0"/>
                </a:rPr>
                <a:t>**p&lt; </a:t>
              </a:r>
              <a:r>
                <a:rPr lang="en-GB" sz="800" dirty="0" smtClean="0">
                  <a:latin typeface="Times New Roman" panose="02020603050405020304" pitchFamily="18" charset="0"/>
                  <a:ea typeface="Calibri" panose="020F0502020204030204" pitchFamily="34" charset="0"/>
                  <a:cs typeface="Times New Roman" panose="02020603050405020304" pitchFamily="18" charset="0"/>
                </a:rPr>
                <a:t>0.05</a:t>
              </a:r>
              <a:r>
                <a:rPr lang="en-GB" sz="800" dirty="0">
                  <a:latin typeface="Times New Roman" panose="02020603050405020304" pitchFamily="18" charset="0"/>
                  <a:ea typeface="Calibri" panose="020F0502020204030204" pitchFamily="34" charset="0"/>
                  <a:cs typeface="Times New Roman" panose="02020603050405020304" pitchFamily="18" charset="0"/>
                </a:rPr>
                <a:t>. Means in the same column with different small letters differ significantly (p&lt; 0.05). Sign</a:t>
              </a:r>
              <a:r>
                <a:rPr lang="en-GB" sz="800">
                  <a:latin typeface="Times New Roman" panose="02020603050405020304" pitchFamily="18" charset="0"/>
                  <a:ea typeface="Calibri" panose="020F0502020204030204" pitchFamily="34" charset="0"/>
                  <a:cs typeface="Times New Roman" panose="02020603050405020304" pitchFamily="18" charset="0"/>
                </a:rPr>
                <a:t>: </a:t>
              </a:r>
              <a:r>
                <a:rPr lang="en-GB" sz="800" smtClean="0">
                  <a:latin typeface="Times New Roman" panose="02020603050405020304" pitchFamily="18" charset="0"/>
                  <a:ea typeface="Calibri" panose="020F0502020204030204" pitchFamily="34" charset="0"/>
                  <a:cs typeface="Times New Roman" panose="02020603050405020304" pitchFamily="18" charset="0"/>
                </a:rPr>
                <a:t>significant</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8" name="Picture 1">
            <a:extLst>
              <a:ext uri="{FF2B5EF4-FFF2-40B4-BE49-F238E27FC236}">
                <a16:creationId xmlns:a16="http://schemas.microsoft.com/office/drawing/2014/main" id="{CECC080A-F9B9-40FD-8059-C4C219974C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00300" y="19589016"/>
            <a:ext cx="1475572" cy="1482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magine 1">
            <a:extLst>
              <a:ext uri="{FF2B5EF4-FFF2-40B4-BE49-F238E27FC236}">
                <a16:creationId xmlns:a16="http://schemas.microsoft.com/office/drawing/2014/main" id="{F9F2E8A8-E4BF-4AB1-B637-3B05A7F6434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568158" y="19621219"/>
            <a:ext cx="1637397" cy="1475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magine 40">
            <a:extLst>
              <a:ext uri="{FF2B5EF4-FFF2-40B4-BE49-F238E27FC236}">
                <a16:creationId xmlns:a16="http://schemas.microsoft.com/office/drawing/2014/main" id="{D9B93959-B9F6-4DDE-A369-08776D0EE18B}"/>
              </a:ext>
            </a:extLst>
          </p:cNvPr>
          <p:cNvPicPr>
            <a:picLocks noChangeAspect="1"/>
          </p:cNvPicPr>
          <p:nvPr/>
        </p:nvPicPr>
        <p:blipFill rotWithShape="1">
          <a:blip r:embed="rId11"/>
          <a:srcRect l="10687" r="5106"/>
          <a:stretch/>
        </p:blipFill>
        <p:spPr>
          <a:xfrm>
            <a:off x="17036016" y="19662715"/>
            <a:ext cx="1588754" cy="1449606"/>
          </a:xfrm>
          <a:prstGeom prst="rect">
            <a:avLst/>
          </a:prstGeom>
          <a:ln>
            <a:noFill/>
          </a:ln>
          <a:effectLst>
            <a:outerShdw blurRad="292100" dist="139700" dir="2700000" algn="tl" rotWithShape="0">
              <a:srgbClr val="333333">
                <a:alpha val="65000"/>
              </a:srgbClr>
            </a:outerShdw>
          </a:effectLst>
        </p:spPr>
      </p:pic>
      <p:sp>
        <p:nvSpPr>
          <p:cNvPr id="12" name="CasellaDiTesto 11">
            <a:extLst>
              <a:ext uri="{FF2B5EF4-FFF2-40B4-BE49-F238E27FC236}">
                <a16:creationId xmlns:a16="http://schemas.microsoft.com/office/drawing/2014/main" id="{C0C33942-538E-4794-93C9-4ABAD008C747}"/>
              </a:ext>
            </a:extLst>
          </p:cNvPr>
          <p:cNvSpPr txBox="1"/>
          <p:nvPr/>
        </p:nvSpPr>
        <p:spPr>
          <a:xfrm>
            <a:off x="17628240" y="21233662"/>
            <a:ext cx="356188" cy="276999"/>
          </a:xfrm>
          <a:prstGeom prst="rect">
            <a:avLst/>
          </a:prstGeom>
          <a:noFill/>
        </p:spPr>
        <p:txBody>
          <a:bodyPr wrap="none" rtlCol="0">
            <a:spAutoFit/>
          </a:bodyPr>
          <a:lstStyle/>
          <a:p>
            <a:r>
              <a:rPr lang="en-GB" sz="1200" dirty="0">
                <a:latin typeface="Times New Roman" panose="02020603050405020304" pitchFamily="18" charset="0"/>
                <a:cs typeface="Times New Roman" panose="02020603050405020304" pitchFamily="18" charset="0"/>
              </a:rPr>
              <a:t>(a)</a:t>
            </a:r>
          </a:p>
        </p:txBody>
      </p:sp>
      <p:sp>
        <p:nvSpPr>
          <p:cNvPr id="43" name="CasellaDiTesto 42">
            <a:extLst>
              <a:ext uri="{FF2B5EF4-FFF2-40B4-BE49-F238E27FC236}">
                <a16:creationId xmlns:a16="http://schemas.microsoft.com/office/drawing/2014/main" id="{E2E10195-93D8-48DC-83D1-E82EF3EDF9B6}"/>
              </a:ext>
            </a:extLst>
          </p:cNvPr>
          <p:cNvSpPr txBox="1"/>
          <p:nvPr/>
        </p:nvSpPr>
        <p:spPr>
          <a:xfrm>
            <a:off x="20219995" y="21251546"/>
            <a:ext cx="364202" cy="276999"/>
          </a:xfrm>
          <a:prstGeom prst="rect">
            <a:avLst/>
          </a:prstGeom>
          <a:noFill/>
        </p:spPr>
        <p:txBody>
          <a:bodyPr wrap="none" rtlCol="0">
            <a:spAutoFit/>
          </a:bodyPr>
          <a:lstStyle/>
          <a:p>
            <a:r>
              <a:rPr lang="en-GB" sz="1200" dirty="0">
                <a:latin typeface="Times New Roman" panose="02020603050405020304" pitchFamily="18" charset="0"/>
                <a:cs typeface="Times New Roman" panose="02020603050405020304" pitchFamily="18" charset="0"/>
              </a:rPr>
              <a:t>(b)</a:t>
            </a:r>
          </a:p>
        </p:txBody>
      </p:sp>
      <p:sp>
        <p:nvSpPr>
          <p:cNvPr id="44" name="CasellaDiTesto 43">
            <a:extLst>
              <a:ext uri="{FF2B5EF4-FFF2-40B4-BE49-F238E27FC236}">
                <a16:creationId xmlns:a16="http://schemas.microsoft.com/office/drawing/2014/main" id="{5B3BFCC8-653C-4683-B420-447895E8498F}"/>
              </a:ext>
            </a:extLst>
          </p:cNvPr>
          <p:cNvSpPr txBox="1"/>
          <p:nvPr/>
        </p:nvSpPr>
        <p:spPr>
          <a:xfrm>
            <a:off x="22952163" y="21248946"/>
            <a:ext cx="356188" cy="276999"/>
          </a:xfrm>
          <a:prstGeom prst="rect">
            <a:avLst/>
          </a:prstGeom>
          <a:noFill/>
        </p:spPr>
        <p:txBody>
          <a:bodyPr wrap="none" rtlCol="0">
            <a:spAutoFit/>
          </a:bodyPr>
          <a:lstStyle/>
          <a:p>
            <a:r>
              <a:rPr lang="en-GB" sz="1200" dirty="0">
                <a:latin typeface="Times New Roman" panose="02020603050405020304" pitchFamily="18" charset="0"/>
                <a:cs typeface="Times New Roman" panose="02020603050405020304" pitchFamily="18" charset="0"/>
              </a:rPr>
              <a:t>(c)</a:t>
            </a:r>
          </a:p>
        </p:txBody>
      </p:sp>
      <p:sp>
        <p:nvSpPr>
          <p:cNvPr id="23" name="Rettangolo 22">
            <a:extLst>
              <a:ext uri="{FF2B5EF4-FFF2-40B4-BE49-F238E27FC236}">
                <a16:creationId xmlns:a16="http://schemas.microsoft.com/office/drawing/2014/main" id="{9BB341DF-0B95-4F49-8996-C0841B78010D}"/>
              </a:ext>
            </a:extLst>
          </p:cNvPr>
          <p:cNvSpPr/>
          <p:nvPr/>
        </p:nvSpPr>
        <p:spPr>
          <a:xfrm>
            <a:off x="8311552" y="23084850"/>
            <a:ext cx="6553979" cy="3139321"/>
          </a:xfrm>
          <a:prstGeom prst="rect">
            <a:avLst/>
          </a:prstGeom>
        </p:spPr>
        <p:txBody>
          <a:bodyPr wrap="square">
            <a:spAutoFit/>
          </a:bodyPr>
          <a:lstStyle/>
          <a:p>
            <a:pPr lvl="0" algn="just"/>
            <a:endParaRPr lang="en-GB" sz="2200" b="1" dirty="0">
              <a:solidFill>
                <a:srgbClr val="0070C0"/>
              </a:solidFill>
              <a:latin typeface="Bookman Old Style" panose="02050604050505020204" pitchFamily="18" charset="0"/>
            </a:endParaRPr>
          </a:p>
          <a:p>
            <a:pPr lvl="0" algn="just"/>
            <a:r>
              <a:rPr lang="en-GB" sz="2200" b="1" dirty="0">
                <a:solidFill>
                  <a:srgbClr val="0070C0"/>
                </a:solidFill>
                <a:latin typeface="Bookman Old Style" panose="02050604050505020204" pitchFamily="18" charset="0"/>
              </a:rPr>
              <a:t>Sample from OR agricultural practices resulted the most active in all applied antioxidant test with particular reference to ABTS test where Z5 showed a stronger activity with IC</a:t>
            </a:r>
            <a:r>
              <a:rPr lang="en-GB" sz="2200" b="1" baseline="-25000" dirty="0">
                <a:solidFill>
                  <a:srgbClr val="0070C0"/>
                </a:solidFill>
                <a:latin typeface="Bookman Old Style" panose="02050604050505020204" pitchFamily="18" charset="0"/>
              </a:rPr>
              <a:t>50</a:t>
            </a:r>
            <a:r>
              <a:rPr lang="en-GB" sz="2200" b="1" dirty="0">
                <a:solidFill>
                  <a:srgbClr val="0070C0"/>
                </a:solidFill>
                <a:latin typeface="Bookman Old Style" panose="02050604050505020204" pitchFamily="18" charset="0"/>
              </a:rPr>
              <a:t> value of 0.81 </a:t>
            </a:r>
            <a:r>
              <a:rPr lang="en-GB" sz="2200" b="1" dirty="0">
                <a:solidFill>
                  <a:srgbClr val="0070C0"/>
                </a:solidFill>
                <a:latin typeface="Symbol" panose="05050102010706020507" pitchFamily="18" charset="2"/>
              </a:rPr>
              <a:t>m</a:t>
            </a:r>
            <a:r>
              <a:rPr lang="en-GB" sz="2200" b="1" dirty="0">
                <a:solidFill>
                  <a:srgbClr val="0070C0"/>
                </a:solidFill>
                <a:latin typeface="Bookman Old Style" panose="02050604050505020204" pitchFamily="18" charset="0"/>
              </a:rPr>
              <a:t>g/mL in comparison to the positive control ascorbic acid (1.70 </a:t>
            </a:r>
            <a:r>
              <a:rPr lang="en-GB" sz="2200" b="1" dirty="0">
                <a:solidFill>
                  <a:srgbClr val="0070C0"/>
                </a:solidFill>
                <a:latin typeface="Symbol" panose="05050102010706020507" pitchFamily="18" charset="2"/>
              </a:rPr>
              <a:t>m</a:t>
            </a:r>
            <a:r>
              <a:rPr lang="en-GB" sz="2200" b="1" dirty="0">
                <a:solidFill>
                  <a:srgbClr val="0070C0"/>
                </a:solidFill>
                <a:latin typeface="Bookman Old Style" panose="02050604050505020204" pitchFamily="18" charset="0"/>
              </a:rPr>
              <a:t>g/mL). The same observation was noted in FRAP assay. </a:t>
            </a:r>
          </a:p>
        </p:txBody>
      </p:sp>
      <p:graphicFrame>
        <p:nvGraphicFramePr>
          <p:cNvPr id="53" name="Tabella 52">
            <a:extLst>
              <a:ext uri="{FF2B5EF4-FFF2-40B4-BE49-F238E27FC236}">
                <a16:creationId xmlns:a16="http://schemas.microsoft.com/office/drawing/2014/main" id="{E197F6BD-5BE7-4890-97D3-D6794446CBAD}"/>
              </a:ext>
            </a:extLst>
          </p:cNvPr>
          <p:cNvGraphicFramePr>
            <a:graphicFrameLocks noGrp="1"/>
          </p:cNvGraphicFramePr>
          <p:nvPr>
            <p:extLst>
              <p:ext uri="{D42A27DB-BD31-4B8C-83A1-F6EECF244321}">
                <p14:modId xmlns:p14="http://schemas.microsoft.com/office/powerpoint/2010/main" val="3412239176"/>
              </p:ext>
            </p:extLst>
          </p:nvPr>
        </p:nvGraphicFramePr>
        <p:xfrm>
          <a:off x="717022" y="23876673"/>
          <a:ext cx="7270755" cy="3094140"/>
        </p:xfrm>
        <a:graphic>
          <a:graphicData uri="http://schemas.openxmlformats.org/drawingml/2006/table">
            <a:tbl>
              <a:tblPr firstRow="1" firstCol="1" bandRow="1"/>
              <a:tblGrid>
                <a:gridCol w="1289832">
                  <a:extLst>
                    <a:ext uri="{9D8B030D-6E8A-4147-A177-3AD203B41FA5}">
                      <a16:colId xmlns:a16="http://schemas.microsoft.com/office/drawing/2014/main" val="8254858"/>
                    </a:ext>
                  </a:extLst>
                </a:gridCol>
                <a:gridCol w="1993641">
                  <a:extLst>
                    <a:ext uri="{9D8B030D-6E8A-4147-A177-3AD203B41FA5}">
                      <a16:colId xmlns:a16="http://schemas.microsoft.com/office/drawing/2014/main" val="3219071298"/>
                    </a:ext>
                  </a:extLst>
                </a:gridCol>
                <a:gridCol w="1993641">
                  <a:extLst>
                    <a:ext uri="{9D8B030D-6E8A-4147-A177-3AD203B41FA5}">
                      <a16:colId xmlns:a16="http://schemas.microsoft.com/office/drawing/2014/main" val="3682091252"/>
                    </a:ext>
                  </a:extLst>
                </a:gridCol>
                <a:gridCol w="1993641">
                  <a:extLst>
                    <a:ext uri="{9D8B030D-6E8A-4147-A177-3AD203B41FA5}">
                      <a16:colId xmlns:a16="http://schemas.microsoft.com/office/drawing/2014/main" val="164804857"/>
                    </a:ext>
                  </a:extLst>
                </a:gridCol>
              </a:tblGrid>
              <a:tr h="848121">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ctr">
                        <a:lnSpc>
                          <a:spcPct val="150000"/>
                        </a:lnSpc>
                        <a:spcAft>
                          <a:spcPts val="0"/>
                        </a:spcAft>
                      </a:pPr>
                      <a:r>
                        <a:rPr lang="it-IT" sz="1600" dirty="0">
                          <a:effectLst/>
                          <a:latin typeface="Bookman Old Style" panose="02050604050505020204" pitchFamily="18" charset="0"/>
                          <a:cs typeface="Times New Roman" panose="02020603050405020304" pitchFamily="18" charset="0"/>
                        </a:rPr>
                        <a:t>Samples</a:t>
                      </a:r>
                      <a:endParaRPr lang="it-IT"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ctr">
                        <a:lnSpc>
                          <a:spcPct val="150000"/>
                        </a:lnSpc>
                        <a:spcAft>
                          <a:spcPts val="0"/>
                        </a:spcAft>
                      </a:pPr>
                      <a:r>
                        <a:rPr lang="it-IT" sz="1600" dirty="0">
                          <a:effectLst/>
                          <a:latin typeface="Bookman Old Style" panose="02050604050505020204" pitchFamily="18" charset="0"/>
                          <a:cs typeface="Times New Roman" panose="02020603050405020304" pitchFamily="18" charset="0"/>
                        </a:rPr>
                        <a:t>TPC</a:t>
                      </a:r>
                    </a:p>
                    <a:p>
                      <a:pPr algn="ctr">
                        <a:lnSpc>
                          <a:spcPct val="150000"/>
                        </a:lnSpc>
                        <a:spcAft>
                          <a:spcPts val="0"/>
                        </a:spcAft>
                      </a:pPr>
                      <a:r>
                        <a:rPr lang="it-IT" sz="1600" dirty="0">
                          <a:effectLst/>
                          <a:latin typeface="Bookman Old Style" panose="02050604050505020204" pitchFamily="18" charset="0"/>
                          <a:cs typeface="Times New Roman" panose="02020603050405020304" pitchFamily="18" charset="0"/>
                        </a:rPr>
                        <a:t>mg/g DW</a:t>
                      </a:r>
                      <a:endParaRPr lang="it-IT"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ctr">
                        <a:lnSpc>
                          <a:spcPct val="150000"/>
                        </a:lnSpc>
                        <a:spcAft>
                          <a:spcPts val="0"/>
                        </a:spcAft>
                      </a:pPr>
                      <a:r>
                        <a:rPr lang="it-IT" sz="1600" dirty="0">
                          <a:effectLst/>
                          <a:latin typeface="Bookman Old Style" panose="02050604050505020204" pitchFamily="18" charset="0"/>
                          <a:cs typeface="Times New Roman" panose="02020603050405020304" pitchFamily="18" charset="0"/>
                        </a:rPr>
                        <a:t>TFC</a:t>
                      </a:r>
                    </a:p>
                    <a:p>
                      <a:pPr algn="ctr">
                        <a:lnSpc>
                          <a:spcPct val="150000"/>
                        </a:lnSpc>
                        <a:spcAft>
                          <a:spcPts val="0"/>
                        </a:spcAft>
                      </a:pPr>
                      <a:r>
                        <a:rPr lang="it-IT" sz="1600" dirty="0">
                          <a:effectLst/>
                          <a:latin typeface="Bookman Old Style" panose="02050604050505020204" pitchFamily="18" charset="0"/>
                          <a:cs typeface="Times New Roman" panose="02020603050405020304" pitchFamily="18" charset="0"/>
                        </a:rPr>
                        <a:t>mg/g DW</a:t>
                      </a:r>
                      <a:endParaRPr lang="it-IT"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ctr">
                        <a:lnSpc>
                          <a:spcPct val="150000"/>
                        </a:lnSpc>
                        <a:spcAft>
                          <a:spcPts val="0"/>
                        </a:spcAft>
                      </a:pPr>
                      <a:r>
                        <a:rPr lang="it-IT" sz="1600" dirty="0">
                          <a:effectLst/>
                          <a:latin typeface="Bookman Old Style" panose="02050604050505020204" pitchFamily="18" charset="0"/>
                          <a:cs typeface="Times New Roman" panose="02020603050405020304" pitchFamily="18" charset="0"/>
                        </a:rPr>
                        <a:t>TCC</a:t>
                      </a:r>
                    </a:p>
                    <a:p>
                      <a:pPr algn="ctr">
                        <a:lnSpc>
                          <a:spcPct val="150000"/>
                        </a:lnSpc>
                        <a:spcAft>
                          <a:spcPts val="0"/>
                        </a:spcAft>
                      </a:pPr>
                      <a:r>
                        <a:rPr lang="it-IT" sz="1600" dirty="0">
                          <a:effectLst/>
                          <a:latin typeface="Bookman Old Style" panose="02050604050505020204" pitchFamily="18" charset="0"/>
                          <a:cs typeface="Times New Roman" panose="02020603050405020304" pitchFamily="18" charset="0"/>
                        </a:rPr>
                        <a:t>mg/g DW</a:t>
                      </a:r>
                      <a:endParaRPr lang="it-IT"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3776243073"/>
                  </a:ext>
                </a:extLst>
              </a:tr>
              <a:tr h="374245">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ctr">
                        <a:lnSpc>
                          <a:spcPct val="150000"/>
                        </a:lnSpc>
                        <a:spcAft>
                          <a:spcPts val="0"/>
                        </a:spcAft>
                      </a:pPr>
                      <a:r>
                        <a:rPr lang="it-IT" sz="1500" b="0" dirty="0">
                          <a:effectLst/>
                          <a:latin typeface="Bookman Old Style" panose="02050604050505020204" pitchFamily="18" charset="0"/>
                          <a:cs typeface="Times New Roman" panose="02020603050405020304" pitchFamily="18" charset="0"/>
                        </a:rPr>
                        <a:t>Z1</a:t>
                      </a:r>
                      <a:endParaRPr lang="it-IT" sz="15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21.84 ± 1.87</a:t>
                      </a:r>
                      <a:r>
                        <a:rPr lang="it-IT" sz="1500" baseline="30000" dirty="0">
                          <a:effectLst/>
                          <a:latin typeface="Bookman Old Style" panose="02050604050505020204" pitchFamily="18" charset="0"/>
                          <a:cs typeface="Times New Roman" panose="02020603050405020304" pitchFamily="18" charset="0"/>
                        </a:rPr>
                        <a:t>d</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8.42 ± 0.98</a:t>
                      </a:r>
                      <a:r>
                        <a:rPr lang="it-IT" sz="1500" baseline="30000" dirty="0">
                          <a:effectLst/>
                          <a:latin typeface="Bookman Old Style" panose="02050604050505020204" pitchFamily="18" charset="0"/>
                          <a:cs typeface="Times New Roman" panose="02020603050405020304" pitchFamily="18" charset="0"/>
                        </a:rPr>
                        <a:t>c</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17.05 ± 1.73</a:t>
                      </a:r>
                      <a:r>
                        <a:rPr lang="it-IT" sz="1500" baseline="30000" dirty="0">
                          <a:effectLst/>
                          <a:latin typeface="Bookman Old Style" panose="02050604050505020204" pitchFamily="18" charset="0"/>
                          <a:cs typeface="Times New Roman" panose="02020603050405020304" pitchFamily="18" charset="0"/>
                        </a:rPr>
                        <a:t>a</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271981939"/>
                  </a:ext>
                </a:extLst>
              </a:tr>
              <a:tr h="374245">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ctr">
                        <a:lnSpc>
                          <a:spcPct val="150000"/>
                        </a:lnSpc>
                        <a:spcAft>
                          <a:spcPts val="0"/>
                        </a:spcAft>
                      </a:pPr>
                      <a:r>
                        <a:rPr lang="it-IT" sz="1500" b="0" dirty="0">
                          <a:effectLst/>
                          <a:latin typeface="Bookman Old Style" panose="02050604050505020204" pitchFamily="18" charset="0"/>
                          <a:cs typeface="Times New Roman" panose="02020603050405020304" pitchFamily="18" charset="0"/>
                        </a:rPr>
                        <a:t>Z2</a:t>
                      </a:r>
                      <a:endParaRPr lang="it-IT" sz="15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17.58 ± 1.78</a:t>
                      </a:r>
                      <a:r>
                        <a:rPr lang="it-IT" sz="1500" baseline="30000" dirty="0">
                          <a:effectLst/>
                          <a:latin typeface="Bookman Old Style" panose="02050604050505020204" pitchFamily="18" charset="0"/>
                          <a:cs typeface="Times New Roman" panose="02020603050405020304" pitchFamily="18" charset="0"/>
                        </a:rPr>
                        <a:t>e</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6.11 ± 0.79</a:t>
                      </a:r>
                      <a:r>
                        <a:rPr lang="it-IT" sz="1500" baseline="30000" dirty="0">
                          <a:effectLst/>
                          <a:latin typeface="Bookman Old Style" panose="02050604050505020204" pitchFamily="18" charset="0"/>
                          <a:cs typeface="Times New Roman" panose="02020603050405020304" pitchFamily="18" charset="0"/>
                        </a:rPr>
                        <a:t>d</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10.30 ± 1.83</a:t>
                      </a:r>
                      <a:r>
                        <a:rPr lang="it-IT" sz="1500" baseline="30000" dirty="0">
                          <a:effectLst/>
                          <a:latin typeface="Bookman Old Style" panose="02050604050505020204" pitchFamily="18" charset="0"/>
                          <a:cs typeface="Times New Roman" panose="02020603050405020304" pitchFamily="18" charset="0"/>
                        </a:rPr>
                        <a:t>c</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51829975"/>
                  </a:ext>
                </a:extLst>
              </a:tr>
              <a:tr h="374245">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ctr">
                        <a:lnSpc>
                          <a:spcPct val="150000"/>
                        </a:lnSpc>
                        <a:spcAft>
                          <a:spcPts val="0"/>
                        </a:spcAft>
                      </a:pPr>
                      <a:r>
                        <a:rPr lang="it-IT" sz="1500" b="0" dirty="0">
                          <a:effectLst/>
                          <a:latin typeface="Bookman Old Style" panose="02050604050505020204" pitchFamily="18" charset="0"/>
                          <a:cs typeface="Times New Roman" panose="02020603050405020304" pitchFamily="18" charset="0"/>
                        </a:rPr>
                        <a:t>Z3</a:t>
                      </a:r>
                      <a:endParaRPr lang="it-IT" sz="15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35.66 ± 2.3</a:t>
                      </a:r>
                      <a:r>
                        <a:rPr lang="it-IT" sz="1500" baseline="30000" dirty="0">
                          <a:effectLst/>
                          <a:latin typeface="Bookman Old Style" panose="02050604050505020204" pitchFamily="18" charset="0"/>
                          <a:cs typeface="Times New Roman" panose="02020603050405020304" pitchFamily="18" charset="0"/>
                        </a:rPr>
                        <a:t>b</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13.84 ± 1.01</a:t>
                      </a:r>
                      <a:r>
                        <a:rPr lang="it-IT" sz="1500" baseline="30000" dirty="0">
                          <a:effectLst/>
                          <a:latin typeface="Bookman Old Style" panose="02050604050505020204" pitchFamily="18" charset="0"/>
                          <a:cs typeface="Times New Roman" panose="02020603050405020304" pitchFamily="18" charset="0"/>
                        </a:rPr>
                        <a:t>b</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6.38 ± 0.74</a:t>
                      </a:r>
                      <a:r>
                        <a:rPr lang="it-IT" sz="1500" baseline="30000" dirty="0">
                          <a:effectLst/>
                          <a:latin typeface="Bookman Old Style" panose="02050604050505020204" pitchFamily="18" charset="0"/>
                          <a:cs typeface="Times New Roman" panose="02020603050405020304" pitchFamily="18" charset="0"/>
                        </a:rPr>
                        <a:t>d</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741480139"/>
                  </a:ext>
                </a:extLst>
              </a:tr>
              <a:tr h="374245">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ctr">
                        <a:lnSpc>
                          <a:spcPct val="150000"/>
                        </a:lnSpc>
                        <a:spcAft>
                          <a:spcPts val="0"/>
                        </a:spcAft>
                      </a:pPr>
                      <a:r>
                        <a:rPr lang="it-IT" sz="1500" b="0" dirty="0">
                          <a:effectLst/>
                          <a:latin typeface="Bookman Old Style" panose="02050604050505020204" pitchFamily="18" charset="0"/>
                          <a:cs typeface="Times New Roman" panose="02020603050405020304" pitchFamily="18" charset="0"/>
                        </a:rPr>
                        <a:t>Z4</a:t>
                      </a:r>
                      <a:endParaRPr lang="it-IT" sz="15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22.64 ± 1.93</a:t>
                      </a:r>
                      <a:r>
                        <a:rPr lang="it-IT" sz="1500" baseline="30000" dirty="0">
                          <a:effectLst/>
                          <a:latin typeface="Bookman Old Style" panose="02050604050505020204" pitchFamily="18" charset="0"/>
                          <a:cs typeface="Times New Roman" panose="02020603050405020304" pitchFamily="18" charset="0"/>
                        </a:rPr>
                        <a:t>c</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8.36 ± 0.83</a:t>
                      </a:r>
                      <a:r>
                        <a:rPr lang="it-IT" sz="1500" baseline="30000" dirty="0">
                          <a:effectLst/>
                          <a:latin typeface="Bookman Old Style" panose="02050604050505020204" pitchFamily="18" charset="0"/>
                          <a:cs typeface="Times New Roman" panose="02020603050405020304" pitchFamily="18" charset="0"/>
                        </a:rPr>
                        <a:t>c</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5.37 ± 0.71</a:t>
                      </a:r>
                      <a:r>
                        <a:rPr lang="it-IT" sz="1500" baseline="30000" dirty="0">
                          <a:effectLst/>
                          <a:latin typeface="Bookman Old Style" panose="02050604050505020204" pitchFamily="18" charset="0"/>
                          <a:cs typeface="Times New Roman" panose="02020603050405020304" pitchFamily="18" charset="0"/>
                        </a:rPr>
                        <a:t>e</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48456093"/>
                  </a:ext>
                </a:extLst>
              </a:tr>
              <a:tr h="374245">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ctr">
                        <a:lnSpc>
                          <a:spcPct val="150000"/>
                        </a:lnSpc>
                        <a:spcAft>
                          <a:spcPts val="0"/>
                        </a:spcAft>
                      </a:pPr>
                      <a:r>
                        <a:rPr lang="it-IT" sz="1500" b="0" dirty="0">
                          <a:effectLst/>
                          <a:latin typeface="Bookman Old Style" panose="02050604050505020204" pitchFamily="18" charset="0"/>
                          <a:cs typeface="Times New Roman" panose="02020603050405020304" pitchFamily="18" charset="0"/>
                        </a:rPr>
                        <a:t>Z5</a:t>
                      </a:r>
                      <a:endParaRPr lang="it-IT" sz="15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39.27 ± 2.4</a:t>
                      </a:r>
                      <a:r>
                        <a:rPr lang="it-IT" sz="1500" baseline="30000" dirty="0">
                          <a:effectLst/>
                          <a:latin typeface="Bookman Old Style" panose="02050604050505020204" pitchFamily="18" charset="0"/>
                          <a:cs typeface="Times New Roman" panose="02020603050405020304" pitchFamily="18" charset="0"/>
                        </a:rPr>
                        <a:t>a</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15.38 ± 1.08</a:t>
                      </a:r>
                      <a:r>
                        <a:rPr lang="it-IT" sz="1500" baseline="30000" dirty="0">
                          <a:effectLst/>
                          <a:latin typeface="Bookman Old Style" panose="02050604050505020204" pitchFamily="18" charset="0"/>
                          <a:cs typeface="Times New Roman" panose="02020603050405020304" pitchFamily="18" charset="0"/>
                        </a:rPr>
                        <a:t>a</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14.67 ± 1.56</a:t>
                      </a:r>
                      <a:r>
                        <a:rPr lang="it-IT" sz="1500" baseline="30000" dirty="0">
                          <a:effectLst/>
                          <a:latin typeface="Bookman Old Style" panose="02050604050505020204" pitchFamily="18" charset="0"/>
                          <a:cs typeface="Times New Roman" panose="02020603050405020304" pitchFamily="18" charset="0"/>
                        </a:rPr>
                        <a:t>b</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854346790"/>
                  </a:ext>
                </a:extLst>
              </a:tr>
              <a:tr h="374794">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ctr">
                        <a:lnSpc>
                          <a:spcPct val="150000"/>
                        </a:lnSpc>
                        <a:spcAft>
                          <a:spcPts val="0"/>
                        </a:spcAft>
                      </a:pPr>
                      <a:r>
                        <a:rPr lang="it-IT" sz="1500" b="0" dirty="0" err="1">
                          <a:effectLst/>
                          <a:latin typeface="Bookman Old Style" panose="02050604050505020204" pitchFamily="18" charset="0"/>
                          <a:cs typeface="Times New Roman" panose="02020603050405020304" pitchFamily="18" charset="0"/>
                        </a:rPr>
                        <a:t>Sign</a:t>
                      </a:r>
                      <a:r>
                        <a:rPr lang="it-IT" sz="1500" b="0" dirty="0">
                          <a:effectLst/>
                          <a:latin typeface="Bookman Old Style" panose="02050604050505020204" pitchFamily="18" charset="0"/>
                          <a:cs typeface="Times New Roman" panose="02020603050405020304" pitchFamily="18" charset="0"/>
                        </a:rPr>
                        <a:t>.</a:t>
                      </a:r>
                      <a:endParaRPr lang="it-IT" sz="15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cs typeface="Times New Roman" panose="02020603050405020304" pitchFamily="18" charset="0"/>
                        </a:rPr>
                        <a:t>**</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4222030586"/>
                  </a:ext>
                </a:extLst>
              </a:tr>
            </a:tbl>
          </a:graphicData>
        </a:graphic>
      </p:graphicFrame>
      <p:graphicFrame>
        <p:nvGraphicFramePr>
          <p:cNvPr id="57" name="Tabella 7">
            <a:extLst>
              <a:ext uri="{FF2B5EF4-FFF2-40B4-BE49-F238E27FC236}">
                <a16:creationId xmlns:a16="http://schemas.microsoft.com/office/drawing/2014/main" id="{62FAC114-2024-424E-8CD0-30FFF741B516}"/>
              </a:ext>
            </a:extLst>
          </p:cNvPr>
          <p:cNvGraphicFramePr>
            <a:graphicFrameLocks noGrp="1"/>
          </p:cNvGraphicFramePr>
          <p:nvPr>
            <p:extLst>
              <p:ext uri="{D42A27DB-BD31-4B8C-83A1-F6EECF244321}">
                <p14:modId xmlns:p14="http://schemas.microsoft.com/office/powerpoint/2010/main" val="2010238872"/>
              </p:ext>
            </p:extLst>
          </p:nvPr>
        </p:nvGraphicFramePr>
        <p:xfrm>
          <a:off x="15395667" y="23499252"/>
          <a:ext cx="8974290" cy="3940175"/>
        </p:xfrm>
        <a:graphic>
          <a:graphicData uri="http://schemas.openxmlformats.org/drawingml/2006/table">
            <a:tbl>
              <a:tblPr firstRow="1" bandRow="1">
                <a:tableStyleId>{D27102A9-8310-4765-A935-A1911B00CA55}</a:tableStyleId>
              </a:tblPr>
              <a:tblGrid>
                <a:gridCol w="1467825">
                  <a:extLst>
                    <a:ext uri="{9D8B030D-6E8A-4147-A177-3AD203B41FA5}">
                      <a16:colId xmlns:a16="http://schemas.microsoft.com/office/drawing/2014/main" val="2847326896"/>
                    </a:ext>
                  </a:extLst>
                </a:gridCol>
                <a:gridCol w="1473385">
                  <a:extLst>
                    <a:ext uri="{9D8B030D-6E8A-4147-A177-3AD203B41FA5}">
                      <a16:colId xmlns:a16="http://schemas.microsoft.com/office/drawing/2014/main" val="2149265807"/>
                    </a:ext>
                  </a:extLst>
                </a:gridCol>
                <a:gridCol w="1529201">
                  <a:extLst>
                    <a:ext uri="{9D8B030D-6E8A-4147-A177-3AD203B41FA5}">
                      <a16:colId xmlns:a16="http://schemas.microsoft.com/office/drawing/2014/main" val="1940645303"/>
                    </a:ext>
                  </a:extLst>
                </a:gridCol>
                <a:gridCol w="1501293">
                  <a:extLst>
                    <a:ext uri="{9D8B030D-6E8A-4147-A177-3AD203B41FA5}">
                      <a16:colId xmlns:a16="http://schemas.microsoft.com/office/drawing/2014/main" val="1276512066"/>
                    </a:ext>
                  </a:extLst>
                </a:gridCol>
                <a:gridCol w="1501293">
                  <a:extLst>
                    <a:ext uri="{9D8B030D-6E8A-4147-A177-3AD203B41FA5}">
                      <a16:colId xmlns:a16="http://schemas.microsoft.com/office/drawing/2014/main" val="1010079444"/>
                    </a:ext>
                  </a:extLst>
                </a:gridCol>
                <a:gridCol w="1501293">
                  <a:extLst>
                    <a:ext uri="{9D8B030D-6E8A-4147-A177-3AD203B41FA5}">
                      <a16:colId xmlns:a16="http://schemas.microsoft.com/office/drawing/2014/main" val="2775634388"/>
                    </a:ext>
                  </a:extLst>
                </a:gridCol>
              </a:tblGrid>
              <a:tr h="469094">
                <a:tc>
                  <a:txBody>
                    <a:bodyPr/>
                    <a:lstStyle>
                      <a:lvl1pPr marL="0" algn="l" defTabSz="457200" rtl="0" eaLnBrk="1" latinLnBrk="0" hangingPunct="1">
                        <a:defRPr sz="1800" b="1" kern="1200">
                          <a:solidFill>
                            <a:schemeClr val="lt1"/>
                          </a:solidFill>
                          <a:latin typeface="Century Gothic" panose="020B0502020202020204"/>
                        </a:defRPr>
                      </a:lvl1pPr>
                      <a:lvl2pPr marL="457200" algn="l" defTabSz="457200" rtl="0" eaLnBrk="1" latinLnBrk="0" hangingPunct="1">
                        <a:defRPr sz="1800" b="1" kern="1200">
                          <a:solidFill>
                            <a:schemeClr val="lt1"/>
                          </a:solidFill>
                          <a:latin typeface="Century Gothic" panose="020B0502020202020204"/>
                        </a:defRPr>
                      </a:lvl2pPr>
                      <a:lvl3pPr marL="914400" algn="l" defTabSz="457200" rtl="0" eaLnBrk="1" latinLnBrk="0" hangingPunct="1">
                        <a:defRPr sz="1800" b="1" kern="1200">
                          <a:solidFill>
                            <a:schemeClr val="lt1"/>
                          </a:solidFill>
                          <a:latin typeface="Century Gothic" panose="020B0502020202020204"/>
                        </a:defRPr>
                      </a:lvl3pPr>
                      <a:lvl4pPr marL="1371600" algn="l" defTabSz="457200" rtl="0" eaLnBrk="1" latinLnBrk="0" hangingPunct="1">
                        <a:defRPr sz="1800" b="1" kern="1200">
                          <a:solidFill>
                            <a:schemeClr val="lt1"/>
                          </a:solidFill>
                          <a:latin typeface="Century Gothic" panose="020B0502020202020204"/>
                        </a:defRPr>
                      </a:lvl4pPr>
                      <a:lvl5pPr marL="1828800" algn="l" defTabSz="457200" rtl="0" eaLnBrk="1" latinLnBrk="0" hangingPunct="1">
                        <a:defRPr sz="1800" b="1" kern="1200">
                          <a:solidFill>
                            <a:schemeClr val="lt1"/>
                          </a:solidFill>
                          <a:latin typeface="Century Gothic" panose="020B0502020202020204"/>
                        </a:defRPr>
                      </a:lvl5pPr>
                      <a:lvl6pPr marL="2286000" algn="l" defTabSz="457200" rtl="0" eaLnBrk="1" latinLnBrk="0" hangingPunct="1">
                        <a:defRPr sz="1800" b="1" kern="1200">
                          <a:solidFill>
                            <a:schemeClr val="lt1"/>
                          </a:solidFill>
                          <a:latin typeface="Century Gothic" panose="020B0502020202020204"/>
                        </a:defRPr>
                      </a:lvl6pPr>
                      <a:lvl7pPr marL="2743200" algn="l" defTabSz="457200" rtl="0" eaLnBrk="1" latinLnBrk="0" hangingPunct="1">
                        <a:defRPr sz="1800" b="1" kern="1200">
                          <a:solidFill>
                            <a:schemeClr val="lt1"/>
                          </a:solidFill>
                          <a:latin typeface="Century Gothic" panose="020B0502020202020204"/>
                        </a:defRPr>
                      </a:lvl7pPr>
                      <a:lvl8pPr marL="3200400" algn="l" defTabSz="457200" rtl="0" eaLnBrk="1" latinLnBrk="0" hangingPunct="1">
                        <a:defRPr sz="1800" b="1" kern="1200">
                          <a:solidFill>
                            <a:schemeClr val="lt1"/>
                          </a:solidFill>
                          <a:latin typeface="Century Gothic" panose="020B0502020202020204"/>
                        </a:defRPr>
                      </a:lvl8pPr>
                      <a:lvl9pPr marL="3657600" algn="l" defTabSz="457200" rtl="0" eaLnBrk="1" latinLnBrk="0" hangingPunct="1">
                        <a:defRPr sz="1800" b="1" kern="1200">
                          <a:solidFill>
                            <a:schemeClr val="lt1"/>
                          </a:solidFill>
                          <a:latin typeface="Century Gothic" panose="020B0502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600" dirty="0">
                          <a:solidFill>
                            <a:schemeClr val="tx1"/>
                          </a:solidFill>
                          <a:effectLst/>
                          <a:latin typeface="Bookman Old Style" panose="02050604050505020204" pitchFamily="18" charset="0"/>
                        </a:rPr>
                        <a:t>Samples</a:t>
                      </a:r>
                    </a:p>
                    <a:p>
                      <a:pPr>
                        <a:lnSpc>
                          <a:spcPct val="100000"/>
                        </a:lnSpc>
                      </a:pPr>
                      <a:endParaRPr lang="it-IT" sz="1600" dirty="0">
                        <a:solidFill>
                          <a:schemeClr val="tx1"/>
                        </a:solidFill>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b="1" kern="1200">
                          <a:solidFill>
                            <a:schemeClr val="lt1"/>
                          </a:solidFill>
                          <a:latin typeface="Century Gothic" panose="020B0502020202020204"/>
                        </a:defRPr>
                      </a:lvl1pPr>
                      <a:lvl2pPr marL="457200" algn="l" defTabSz="457200" rtl="0" eaLnBrk="1" latinLnBrk="0" hangingPunct="1">
                        <a:defRPr sz="1800" b="1" kern="1200">
                          <a:solidFill>
                            <a:schemeClr val="lt1"/>
                          </a:solidFill>
                          <a:latin typeface="Century Gothic" panose="020B0502020202020204"/>
                        </a:defRPr>
                      </a:lvl2pPr>
                      <a:lvl3pPr marL="914400" algn="l" defTabSz="457200" rtl="0" eaLnBrk="1" latinLnBrk="0" hangingPunct="1">
                        <a:defRPr sz="1800" b="1" kern="1200">
                          <a:solidFill>
                            <a:schemeClr val="lt1"/>
                          </a:solidFill>
                          <a:latin typeface="Century Gothic" panose="020B0502020202020204"/>
                        </a:defRPr>
                      </a:lvl3pPr>
                      <a:lvl4pPr marL="1371600" algn="l" defTabSz="457200" rtl="0" eaLnBrk="1" latinLnBrk="0" hangingPunct="1">
                        <a:defRPr sz="1800" b="1" kern="1200">
                          <a:solidFill>
                            <a:schemeClr val="lt1"/>
                          </a:solidFill>
                          <a:latin typeface="Century Gothic" panose="020B0502020202020204"/>
                        </a:defRPr>
                      </a:lvl4pPr>
                      <a:lvl5pPr marL="1828800" algn="l" defTabSz="457200" rtl="0" eaLnBrk="1" latinLnBrk="0" hangingPunct="1">
                        <a:defRPr sz="1800" b="1" kern="1200">
                          <a:solidFill>
                            <a:schemeClr val="lt1"/>
                          </a:solidFill>
                          <a:latin typeface="Century Gothic" panose="020B0502020202020204"/>
                        </a:defRPr>
                      </a:lvl5pPr>
                      <a:lvl6pPr marL="2286000" algn="l" defTabSz="457200" rtl="0" eaLnBrk="1" latinLnBrk="0" hangingPunct="1">
                        <a:defRPr sz="1800" b="1" kern="1200">
                          <a:solidFill>
                            <a:schemeClr val="lt1"/>
                          </a:solidFill>
                          <a:latin typeface="Century Gothic" panose="020B0502020202020204"/>
                        </a:defRPr>
                      </a:lvl6pPr>
                      <a:lvl7pPr marL="2743200" algn="l" defTabSz="457200" rtl="0" eaLnBrk="1" latinLnBrk="0" hangingPunct="1">
                        <a:defRPr sz="1800" b="1" kern="1200">
                          <a:solidFill>
                            <a:schemeClr val="lt1"/>
                          </a:solidFill>
                          <a:latin typeface="Century Gothic" panose="020B0502020202020204"/>
                        </a:defRPr>
                      </a:lvl7pPr>
                      <a:lvl8pPr marL="3200400" algn="l" defTabSz="457200" rtl="0" eaLnBrk="1" latinLnBrk="0" hangingPunct="1">
                        <a:defRPr sz="1800" b="1" kern="1200">
                          <a:solidFill>
                            <a:schemeClr val="lt1"/>
                          </a:solidFill>
                          <a:latin typeface="Century Gothic" panose="020B0502020202020204"/>
                        </a:defRPr>
                      </a:lvl8pPr>
                      <a:lvl9pPr marL="3657600" algn="l" defTabSz="457200" rtl="0" eaLnBrk="1" latinLnBrk="0" hangingPunct="1">
                        <a:defRPr sz="1800" b="1" kern="1200">
                          <a:solidFill>
                            <a:schemeClr val="lt1"/>
                          </a:solidFill>
                          <a:latin typeface="Century Gothic" panose="020B0502020202020204"/>
                        </a:defRPr>
                      </a:lvl9pPr>
                    </a:lstStyle>
                    <a:p>
                      <a:pPr algn="ctr">
                        <a:lnSpc>
                          <a:spcPct val="100000"/>
                        </a:lnSpc>
                      </a:pPr>
                      <a:r>
                        <a:rPr lang="it-IT" sz="1600" kern="1200" dirty="0">
                          <a:solidFill>
                            <a:schemeClr val="tx1"/>
                          </a:solidFill>
                          <a:effectLst/>
                          <a:latin typeface="Bookman Old Style" panose="02050604050505020204" pitchFamily="18" charset="0"/>
                        </a:rPr>
                        <a:t>DPPH</a:t>
                      </a:r>
                    </a:p>
                    <a:p>
                      <a:pPr algn="ctr">
                        <a:lnSpc>
                          <a:spcPct val="100000"/>
                        </a:lnSpc>
                      </a:pPr>
                      <a:r>
                        <a:rPr lang="it-IT" sz="1600" kern="1200" dirty="0">
                          <a:solidFill>
                            <a:schemeClr val="tx1"/>
                          </a:solidFill>
                          <a:effectLst/>
                          <a:latin typeface="Bookman Old Style" panose="02050604050505020204" pitchFamily="18" charset="0"/>
                        </a:rPr>
                        <a:t>IC</a:t>
                      </a:r>
                      <a:r>
                        <a:rPr lang="it-IT" sz="1600" kern="1200" baseline="-25000" dirty="0">
                          <a:solidFill>
                            <a:schemeClr val="tx1"/>
                          </a:solidFill>
                          <a:effectLst/>
                          <a:latin typeface="Bookman Old Style" panose="02050604050505020204" pitchFamily="18" charset="0"/>
                        </a:rPr>
                        <a:t>50</a:t>
                      </a:r>
                      <a:r>
                        <a:rPr lang="it-IT" sz="1600" kern="1200" dirty="0">
                          <a:solidFill>
                            <a:schemeClr val="tx1"/>
                          </a:solidFill>
                          <a:effectLst/>
                          <a:latin typeface="Bookman Old Style" panose="02050604050505020204" pitchFamily="18" charset="0"/>
                        </a:rPr>
                        <a:t> (µg/mL)</a:t>
                      </a:r>
                      <a:endParaRPr lang="it-IT" sz="1600" dirty="0">
                        <a:solidFill>
                          <a:schemeClr val="tx1"/>
                        </a:solidFill>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b="1" kern="1200">
                          <a:solidFill>
                            <a:schemeClr val="lt1"/>
                          </a:solidFill>
                          <a:latin typeface="Century Gothic" panose="020B0502020202020204"/>
                        </a:defRPr>
                      </a:lvl1pPr>
                      <a:lvl2pPr marL="457200" algn="l" defTabSz="457200" rtl="0" eaLnBrk="1" latinLnBrk="0" hangingPunct="1">
                        <a:defRPr sz="1800" b="1" kern="1200">
                          <a:solidFill>
                            <a:schemeClr val="lt1"/>
                          </a:solidFill>
                          <a:latin typeface="Century Gothic" panose="020B0502020202020204"/>
                        </a:defRPr>
                      </a:lvl2pPr>
                      <a:lvl3pPr marL="914400" algn="l" defTabSz="457200" rtl="0" eaLnBrk="1" latinLnBrk="0" hangingPunct="1">
                        <a:defRPr sz="1800" b="1" kern="1200">
                          <a:solidFill>
                            <a:schemeClr val="lt1"/>
                          </a:solidFill>
                          <a:latin typeface="Century Gothic" panose="020B0502020202020204"/>
                        </a:defRPr>
                      </a:lvl3pPr>
                      <a:lvl4pPr marL="1371600" algn="l" defTabSz="457200" rtl="0" eaLnBrk="1" latinLnBrk="0" hangingPunct="1">
                        <a:defRPr sz="1800" b="1" kern="1200">
                          <a:solidFill>
                            <a:schemeClr val="lt1"/>
                          </a:solidFill>
                          <a:latin typeface="Century Gothic" panose="020B0502020202020204"/>
                        </a:defRPr>
                      </a:lvl4pPr>
                      <a:lvl5pPr marL="1828800" algn="l" defTabSz="457200" rtl="0" eaLnBrk="1" latinLnBrk="0" hangingPunct="1">
                        <a:defRPr sz="1800" b="1" kern="1200">
                          <a:solidFill>
                            <a:schemeClr val="lt1"/>
                          </a:solidFill>
                          <a:latin typeface="Century Gothic" panose="020B0502020202020204"/>
                        </a:defRPr>
                      </a:lvl5pPr>
                      <a:lvl6pPr marL="2286000" algn="l" defTabSz="457200" rtl="0" eaLnBrk="1" latinLnBrk="0" hangingPunct="1">
                        <a:defRPr sz="1800" b="1" kern="1200">
                          <a:solidFill>
                            <a:schemeClr val="lt1"/>
                          </a:solidFill>
                          <a:latin typeface="Century Gothic" panose="020B0502020202020204"/>
                        </a:defRPr>
                      </a:lvl6pPr>
                      <a:lvl7pPr marL="2743200" algn="l" defTabSz="457200" rtl="0" eaLnBrk="1" latinLnBrk="0" hangingPunct="1">
                        <a:defRPr sz="1800" b="1" kern="1200">
                          <a:solidFill>
                            <a:schemeClr val="lt1"/>
                          </a:solidFill>
                          <a:latin typeface="Century Gothic" panose="020B0502020202020204"/>
                        </a:defRPr>
                      </a:lvl7pPr>
                      <a:lvl8pPr marL="3200400" algn="l" defTabSz="457200" rtl="0" eaLnBrk="1" latinLnBrk="0" hangingPunct="1">
                        <a:defRPr sz="1800" b="1" kern="1200">
                          <a:solidFill>
                            <a:schemeClr val="lt1"/>
                          </a:solidFill>
                          <a:latin typeface="Century Gothic" panose="020B0502020202020204"/>
                        </a:defRPr>
                      </a:lvl8pPr>
                      <a:lvl9pPr marL="3657600" algn="l" defTabSz="457200" rtl="0" eaLnBrk="1" latinLnBrk="0" hangingPunct="1">
                        <a:defRPr sz="1800" b="1" kern="1200">
                          <a:solidFill>
                            <a:schemeClr val="lt1"/>
                          </a:solidFill>
                          <a:latin typeface="Century Gothic" panose="020B0502020202020204"/>
                        </a:defRPr>
                      </a:lvl9pPr>
                    </a:lstStyle>
                    <a:p>
                      <a:pPr algn="ctr">
                        <a:lnSpc>
                          <a:spcPct val="100000"/>
                        </a:lnSpc>
                      </a:pPr>
                      <a:r>
                        <a:rPr lang="it-IT" sz="1600" kern="1200" dirty="0">
                          <a:solidFill>
                            <a:schemeClr val="tx1"/>
                          </a:solidFill>
                          <a:effectLst/>
                          <a:latin typeface="Bookman Old Style" panose="02050604050505020204" pitchFamily="18" charset="0"/>
                        </a:rPr>
                        <a:t>ABTS</a:t>
                      </a:r>
                    </a:p>
                    <a:p>
                      <a:pPr algn="ctr">
                        <a:lnSpc>
                          <a:spcPct val="100000"/>
                        </a:lnSpc>
                      </a:pPr>
                      <a:r>
                        <a:rPr lang="it-IT" sz="1600" kern="1200" dirty="0">
                          <a:solidFill>
                            <a:schemeClr val="tx1"/>
                          </a:solidFill>
                          <a:effectLst/>
                          <a:latin typeface="Bookman Old Style" panose="02050604050505020204" pitchFamily="18" charset="0"/>
                        </a:rPr>
                        <a:t>IC</a:t>
                      </a:r>
                      <a:r>
                        <a:rPr lang="it-IT" sz="1600" kern="1200" baseline="-25000" dirty="0">
                          <a:solidFill>
                            <a:schemeClr val="tx1"/>
                          </a:solidFill>
                          <a:effectLst/>
                          <a:latin typeface="Bookman Old Style" panose="02050604050505020204" pitchFamily="18" charset="0"/>
                        </a:rPr>
                        <a:t>50</a:t>
                      </a:r>
                      <a:r>
                        <a:rPr lang="it-IT" sz="1600" kern="1200" dirty="0">
                          <a:solidFill>
                            <a:schemeClr val="tx1"/>
                          </a:solidFill>
                          <a:effectLst/>
                          <a:latin typeface="Bookman Old Style" panose="02050604050505020204" pitchFamily="18" charset="0"/>
                        </a:rPr>
                        <a:t> (µg/mL)</a:t>
                      </a:r>
                      <a:endParaRPr lang="it-IT" sz="1600" dirty="0">
                        <a:solidFill>
                          <a:schemeClr val="tx1"/>
                        </a:solidFill>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b="1" kern="1200">
                          <a:solidFill>
                            <a:schemeClr val="lt1"/>
                          </a:solidFill>
                          <a:latin typeface="Century Gothic" panose="020B0502020202020204"/>
                        </a:defRPr>
                      </a:lvl1pPr>
                      <a:lvl2pPr marL="457200" algn="l" defTabSz="457200" rtl="0" eaLnBrk="1" latinLnBrk="0" hangingPunct="1">
                        <a:defRPr sz="1800" b="1" kern="1200">
                          <a:solidFill>
                            <a:schemeClr val="lt1"/>
                          </a:solidFill>
                          <a:latin typeface="Century Gothic" panose="020B0502020202020204"/>
                        </a:defRPr>
                      </a:lvl2pPr>
                      <a:lvl3pPr marL="914400" algn="l" defTabSz="457200" rtl="0" eaLnBrk="1" latinLnBrk="0" hangingPunct="1">
                        <a:defRPr sz="1800" b="1" kern="1200">
                          <a:solidFill>
                            <a:schemeClr val="lt1"/>
                          </a:solidFill>
                          <a:latin typeface="Century Gothic" panose="020B0502020202020204"/>
                        </a:defRPr>
                      </a:lvl3pPr>
                      <a:lvl4pPr marL="1371600" algn="l" defTabSz="457200" rtl="0" eaLnBrk="1" latinLnBrk="0" hangingPunct="1">
                        <a:defRPr sz="1800" b="1" kern="1200">
                          <a:solidFill>
                            <a:schemeClr val="lt1"/>
                          </a:solidFill>
                          <a:latin typeface="Century Gothic" panose="020B0502020202020204"/>
                        </a:defRPr>
                      </a:lvl4pPr>
                      <a:lvl5pPr marL="1828800" algn="l" defTabSz="457200" rtl="0" eaLnBrk="1" latinLnBrk="0" hangingPunct="1">
                        <a:defRPr sz="1800" b="1" kern="1200">
                          <a:solidFill>
                            <a:schemeClr val="lt1"/>
                          </a:solidFill>
                          <a:latin typeface="Century Gothic" panose="020B0502020202020204"/>
                        </a:defRPr>
                      </a:lvl5pPr>
                      <a:lvl6pPr marL="2286000" algn="l" defTabSz="457200" rtl="0" eaLnBrk="1" latinLnBrk="0" hangingPunct="1">
                        <a:defRPr sz="1800" b="1" kern="1200">
                          <a:solidFill>
                            <a:schemeClr val="lt1"/>
                          </a:solidFill>
                          <a:latin typeface="Century Gothic" panose="020B0502020202020204"/>
                        </a:defRPr>
                      </a:lvl6pPr>
                      <a:lvl7pPr marL="2743200" algn="l" defTabSz="457200" rtl="0" eaLnBrk="1" latinLnBrk="0" hangingPunct="1">
                        <a:defRPr sz="1800" b="1" kern="1200">
                          <a:solidFill>
                            <a:schemeClr val="lt1"/>
                          </a:solidFill>
                          <a:latin typeface="Century Gothic" panose="020B0502020202020204"/>
                        </a:defRPr>
                      </a:lvl7pPr>
                      <a:lvl8pPr marL="3200400" algn="l" defTabSz="457200" rtl="0" eaLnBrk="1" latinLnBrk="0" hangingPunct="1">
                        <a:defRPr sz="1800" b="1" kern="1200">
                          <a:solidFill>
                            <a:schemeClr val="lt1"/>
                          </a:solidFill>
                          <a:latin typeface="Century Gothic" panose="020B0502020202020204"/>
                        </a:defRPr>
                      </a:lvl8pPr>
                      <a:lvl9pPr marL="3657600" algn="l" defTabSz="457200" rtl="0" eaLnBrk="1" latinLnBrk="0" hangingPunct="1">
                        <a:defRPr sz="1800" b="1" kern="1200">
                          <a:solidFill>
                            <a:schemeClr val="lt1"/>
                          </a:solidFill>
                          <a:latin typeface="Century Gothic" panose="020B0502020202020204"/>
                        </a:defRPr>
                      </a:lvl9pPr>
                    </a:lstStyle>
                    <a:p>
                      <a:pPr algn="ctr">
                        <a:lnSpc>
                          <a:spcPct val="100000"/>
                        </a:lnSpc>
                      </a:pPr>
                      <a:r>
                        <a:rPr lang="it-IT" sz="1600" kern="1200" dirty="0">
                          <a:solidFill>
                            <a:schemeClr val="tx1"/>
                          </a:solidFill>
                          <a:effectLst/>
                          <a:latin typeface="Bookman Old Style" panose="02050604050505020204" pitchFamily="18" charset="0"/>
                        </a:rPr>
                        <a:t>FRAP</a:t>
                      </a:r>
                    </a:p>
                    <a:p>
                      <a:pPr algn="ctr">
                        <a:lnSpc>
                          <a:spcPct val="100000"/>
                        </a:lnSpc>
                      </a:pPr>
                      <a:r>
                        <a:rPr lang="it-IT" sz="1600" kern="1200" dirty="0" err="1">
                          <a:solidFill>
                            <a:schemeClr val="tx1"/>
                          </a:solidFill>
                          <a:effectLst/>
                          <a:latin typeface="Bookman Old Style" panose="02050604050505020204" pitchFamily="18" charset="0"/>
                        </a:rPr>
                        <a:t>μMFe</a:t>
                      </a:r>
                      <a:r>
                        <a:rPr lang="it-IT" sz="1600" kern="1200" dirty="0">
                          <a:solidFill>
                            <a:schemeClr val="tx1"/>
                          </a:solidFill>
                          <a:effectLst/>
                          <a:latin typeface="Bookman Old Style" panose="02050604050505020204" pitchFamily="18" charset="0"/>
                        </a:rPr>
                        <a:t> (II)/g</a:t>
                      </a:r>
                      <a:endParaRPr lang="it-IT" sz="1600" dirty="0">
                        <a:solidFill>
                          <a:schemeClr val="tx1"/>
                        </a:solidFill>
                        <a:latin typeface="Bookman Old Style" panose="02050604050505020204" pitchFamily="18" charset="0"/>
                        <a:cs typeface="Times New Roman" panose="02020603050405020304" pitchFamily="18" charset="0"/>
                      </a:endParaRPr>
                    </a:p>
                  </a:txBody>
                  <a:tcPr/>
                </a:tc>
                <a:tc gridSpan="2">
                  <a:txBody>
                    <a:bodyPr/>
                    <a:lstStyle>
                      <a:lvl1pPr marL="0" algn="l" defTabSz="457200" rtl="0" eaLnBrk="1" latinLnBrk="0" hangingPunct="1">
                        <a:defRPr sz="1800" b="1" kern="1200">
                          <a:solidFill>
                            <a:schemeClr val="lt1"/>
                          </a:solidFill>
                          <a:latin typeface="Century Gothic" panose="020B0502020202020204"/>
                        </a:defRPr>
                      </a:lvl1pPr>
                      <a:lvl2pPr marL="457200" algn="l" defTabSz="457200" rtl="0" eaLnBrk="1" latinLnBrk="0" hangingPunct="1">
                        <a:defRPr sz="1800" b="1" kern="1200">
                          <a:solidFill>
                            <a:schemeClr val="lt1"/>
                          </a:solidFill>
                          <a:latin typeface="Century Gothic" panose="020B0502020202020204"/>
                        </a:defRPr>
                      </a:lvl2pPr>
                      <a:lvl3pPr marL="914400" algn="l" defTabSz="457200" rtl="0" eaLnBrk="1" latinLnBrk="0" hangingPunct="1">
                        <a:defRPr sz="1800" b="1" kern="1200">
                          <a:solidFill>
                            <a:schemeClr val="lt1"/>
                          </a:solidFill>
                          <a:latin typeface="Century Gothic" panose="020B0502020202020204"/>
                        </a:defRPr>
                      </a:lvl3pPr>
                      <a:lvl4pPr marL="1371600" algn="l" defTabSz="457200" rtl="0" eaLnBrk="1" latinLnBrk="0" hangingPunct="1">
                        <a:defRPr sz="1800" b="1" kern="1200">
                          <a:solidFill>
                            <a:schemeClr val="lt1"/>
                          </a:solidFill>
                          <a:latin typeface="Century Gothic" panose="020B0502020202020204"/>
                        </a:defRPr>
                      </a:lvl4pPr>
                      <a:lvl5pPr marL="1828800" algn="l" defTabSz="457200" rtl="0" eaLnBrk="1" latinLnBrk="0" hangingPunct="1">
                        <a:defRPr sz="1800" b="1" kern="1200">
                          <a:solidFill>
                            <a:schemeClr val="lt1"/>
                          </a:solidFill>
                          <a:latin typeface="Century Gothic" panose="020B0502020202020204"/>
                        </a:defRPr>
                      </a:lvl5pPr>
                      <a:lvl6pPr marL="2286000" algn="l" defTabSz="457200" rtl="0" eaLnBrk="1" latinLnBrk="0" hangingPunct="1">
                        <a:defRPr sz="1800" b="1" kern="1200">
                          <a:solidFill>
                            <a:schemeClr val="lt1"/>
                          </a:solidFill>
                          <a:latin typeface="Century Gothic" panose="020B0502020202020204"/>
                        </a:defRPr>
                      </a:lvl6pPr>
                      <a:lvl7pPr marL="2743200" algn="l" defTabSz="457200" rtl="0" eaLnBrk="1" latinLnBrk="0" hangingPunct="1">
                        <a:defRPr sz="1800" b="1" kern="1200">
                          <a:solidFill>
                            <a:schemeClr val="lt1"/>
                          </a:solidFill>
                          <a:latin typeface="Century Gothic" panose="020B0502020202020204"/>
                        </a:defRPr>
                      </a:lvl7pPr>
                      <a:lvl8pPr marL="3200400" algn="l" defTabSz="457200" rtl="0" eaLnBrk="1" latinLnBrk="0" hangingPunct="1">
                        <a:defRPr sz="1800" b="1" kern="1200">
                          <a:solidFill>
                            <a:schemeClr val="lt1"/>
                          </a:solidFill>
                          <a:latin typeface="Century Gothic" panose="020B0502020202020204"/>
                        </a:defRPr>
                      </a:lvl8pPr>
                      <a:lvl9pPr marL="3657600" algn="l" defTabSz="457200" rtl="0" eaLnBrk="1" latinLnBrk="0" hangingPunct="1">
                        <a:defRPr sz="1800" b="1" kern="1200">
                          <a:solidFill>
                            <a:schemeClr val="lt1"/>
                          </a:solidFill>
                          <a:latin typeface="Century Gothic" panose="020B0502020202020204"/>
                        </a:defRPr>
                      </a:lvl9pPr>
                    </a:lstStyle>
                    <a:p>
                      <a:pPr algn="ctr">
                        <a:lnSpc>
                          <a:spcPct val="100000"/>
                        </a:lnSpc>
                      </a:pPr>
                      <a:r>
                        <a:rPr lang="it-IT" sz="1600" kern="1200" dirty="0">
                          <a:solidFill>
                            <a:schemeClr val="tx1"/>
                          </a:solidFill>
                          <a:effectLst/>
                          <a:latin typeface="Bookman Old Style" panose="02050604050505020204" pitchFamily="18" charset="0"/>
                        </a:rPr>
                        <a:t>β</a:t>
                      </a:r>
                      <a:r>
                        <a:rPr lang="en-GB" sz="1600" kern="1200" dirty="0">
                          <a:solidFill>
                            <a:schemeClr val="tx1"/>
                          </a:solidFill>
                          <a:effectLst/>
                          <a:latin typeface="Bookman Old Style" panose="02050604050505020204" pitchFamily="18" charset="0"/>
                        </a:rPr>
                        <a:t>-carotene bleaching test</a:t>
                      </a:r>
                      <a:endParaRPr lang="it-IT" sz="1600" kern="1200" dirty="0">
                        <a:solidFill>
                          <a:schemeClr val="tx1"/>
                        </a:solidFill>
                        <a:effectLst/>
                        <a:latin typeface="Bookman Old Style" panose="02050604050505020204" pitchFamily="18" charset="0"/>
                      </a:endParaRPr>
                    </a:p>
                    <a:p>
                      <a:pPr algn="ctr">
                        <a:lnSpc>
                          <a:spcPct val="100000"/>
                        </a:lnSpc>
                      </a:pPr>
                      <a:r>
                        <a:rPr lang="it-IT" sz="1600" kern="1200" dirty="0">
                          <a:solidFill>
                            <a:schemeClr val="tx1"/>
                          </a:solidFill>
                          <a:effectLst/>
                          <a:latin typeface="Bookman Old Style" panose="02050604050505020204" pitchFamily="18" charset="0"/>
                        </a:rPr>
                        <a:t>IC</a:t>
                      </a:r>
                      <a:r>
                        <a:rPr lang="it-IT" sz="1600" kern="1200" baseline="-25000" dirty="0">
                          <a:solidFill>
                            <a:schemeClr val="tx1"/>
                          </a:solidFill>
                          <a:effectLst/>
                          <a:latin typeface="Bookman Old Style" panose="02050604050505020204" pitchFamily="18" charset="0"/>
                        </a:rPr>
                        <a:t>50</a:t>
                      </a:r>
                      <a:r>
                        <a:rPr lang="it-IT" sz="1600" kern="1200" dirty="0">
                          <a:solidFill>
                            <a:schemeClr val="tx1"/>
                          </a:solidFill>
                          <a:effectLst/>
                          <a:latin typeface="Bookman Old Style" panose="02050604050505020204" pitchFamily="18" charset="0"/>
                        </a:rPr>
                        <a:t> (µg/mL)</a:t>
                      </a:r>
                      <a:endParaRPr lang="it-IT" sz="1600" dirty="0">
                        <a:solidFill>
                          <a:schemeClr val="tx1"/>
                        </a:solidFill>
                        <a:latin typeface="Bookman Old Style" panose="02050604050505020204" pitchFamily="18" charset="0"/>
                        <a:cs typeface="Times New Roman" panose="02020603050405020304" pitchFamily="18" charset="0"/>
                      </a:endParaRPr>
                    </a:p>
                  </a:txBody>
                  <a:tcPr/>
                </a:tc>
                <a:tc hMerge="1">
                  <a:txBody>
                    <a:bodyPr/>
                    <a:lstStyle/>
                    <a:p>
                      <a:endParaRPr lang="it-IT" dirty="0"/>
                    </a:p>
                  </a:txBody>
                  <a:tcPr/>
                </a:tc>
                <a:extLst>
                  <a:ext uri="{0D108BD9-81ED-4DB2-BD59-A6C34878D82A}">
                    <a16:rowId xmlns:a16="http://schemas.microsoft.com/office/drawing/2014/main" val="3184309783"/>
                  </a:ext>
                </a:extLst>
              </a:tr>
              <a:tr h="296270">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nSpc>
                          <a:spcPct val="100000"/>
                        </a:lnSpc>
                      </a:pPr>
                      <a:endParaRPr lang="it-IT"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r>
                        <a:rPr lang="it-IT" sz="1600" dirty="0">
                          <a:latin typeface="Bookman Old Style" panose="02050604050505020204" pitchFamily="18" charset="0"/>
                        </a:rPr>
                        <a:t>t=30min</a:t>
                      </a:r>
                      <a:endParaRPr lang="it-IT" sz="1600" dirty="0">
                        <a:solidFill>
                          <a:schemeClr val="bg1"/>
                        </a:solidFill>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r>
                        <a:rPr lang="it-IT" sz="1600" dirty="0">
                          <a:latin typeface="Bookman Old Style" panose="02050604050505020204" pitchFamily="18" charset="0"/>
                        </a:rPr>
                        <a:t>t=60min</a:t>
                      </a:r>
                      <a:endParaRPr lang="it-IT" sz="1600" dirty="0">
                        <a:solidFill>
                          <a:schemeClr val="bg1"/>
                        </a:solidFill>
                        <a:latin typeface="Bookman Old Style" panose="02050604050505020204" pitchFamily="18" charset="0"/>
                        <a:cs typeface="Times New Roman" panose="02020603050405020304" pitchFamily="18" charset="0"/>
                      </a:endParaRPr>
                    </a:p>
                  </a:txBody>
                  <a:tcPr/>
                </a:tc>
                <a:extLst>
                  <a:ext uri="{0D108BD9-81ED-4DB2-BD59-A6C34878D82A}">
                    <a16:rowId xmlns:a16="http://schemas.microsoft.com/office/drawing/2014/main" val="2086544325"/>
                  </a:ext>
                </a:extLst>
              </a:tr>
              <a:tr h="246891">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nSpc>
                          <a:spcPct val="100000"/>
                        </a:lnSpc>
                      </a:pPr>
                      <a:r>
                        <a:rPr lang="it-IT" sz="1400" dirty="0">
                          <a:latin typeface="Bookman Old Style" panose="02050604050505020204" pitchFamily="18" charset="0"/>
                        </a:rPr>
                        <a:t>Z1</a:t>
                      </a: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232.27 ± 4.3</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3.78 ± 0.9</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32.71 ± 2.3</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54.11 ± 2.0</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59.80 ± 3.1</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5308399"/>
                  </a:ext>
                </a:extLst>
              </a:tr>
              <a:tr h="246891">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nSpc>
                          <a:spcPct val="100000"/>
                        </a:lnSpc>
                      </a:pPr>
                      <a:r>
                        <a:rPr lang="it-IT" sz="1400" dirty="0">
                          <a:latin typeface="Bookman Old Style" panose="02050604050505020204" pitchFamily="18" charset="0"/>
                        </a:rPr>
                        <a:t>Z2</a:t>
                      </a: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215.38 ± 4.2</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6.28 ± 1.0</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a:effectLst/>
                          <a:latin typeface="Bookman Old Style" panose="02050604050505020204" pitchFamily="18" charset="0"/>
                        </a:rPr>
                        <a:t>47.68 ± 2.9</a:t>
                      </a:r>
                      <a:r>
                        <a:rPr lang="it-IT" sz="1400" baseline="30000">
                          <a:effectLst/>
                          <a:latin typeface="Bookman Old Style" panose="02050604050505020204" pitchFamily="18" charset="0"/>
                        </a:rPr>
                        <a:t>***</a:t>
                      </a:r>
                      <a:endParaRPr lang="it-IT"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a:effectLst/>
                          <a:latin typeface="Bookman Old Style" panose="02050604050505020204" pitchFamily="18" charset="0"/>
                        </a:rPr>
                        <a:t>27.08 ± 1.8</a:t>
                      </a:r>
                      <a:r>
                        <a:rPr lang="it-IT" sz="1400" baseline="30000">
                          <a:effectLst/>
                          <a:latin typeface="Bookman Old Style" panose="02050604050505020204" pitchFamily="18" charset="0"/>
                        </a:rPr>
                        <a:t>****</a:t>
                      </a:r>
                      <a:endParaRPr lang="it-IT"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22.92 ± 3.0</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331975"/>
                  </a:ext>
                </a:extLst>
              </a:tr>
              <a:tr h="246891">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nSpc>
                          <a:spcPct val="100000"/>
                        </a:lnSpc>
                      </a:pPr>
                      <a:r>
                        <a:rPr lang="it-IT" sz="1400" dirty="0">
                          <a:latin typeface="Bookman Old Style" panose="02050604050505020204" pitchFamily="18" charset="0"/>
                        </a:rPr>
                        <a:t>Z3</a:t>
                      </a: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10.79 ± 1.0</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1.76 ± 0.7</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102.50 ± 3.9</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6.63 ± 0.9</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a:effectLst/>
                          <a:latin typeface="Bookman Old Style" panose="02050604050505020204" pitchFamily="18" charset="0"/>
                        </a:rPr>
                        <a:t>6.81 ± 2.9</a:t>
                      </a:r>
                      <a:r>
                        <a:rPr lang="it-IT" sz="1400" baseline="30000">
                          <a:effectLst/>
                          <a:latin typeface="Bookman Old Style" panose="02050604050505020204" pitchFamily="18" charset="0"/>
                        </a:rPr>
                        <a:t>***</a:t>
                      </a:r>
                      <a:endParaRPr lang="it-IT"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5589363"/>
                  </a:ext>
                </a:extLst>
              </a:tr>
              <a:tr h="246891">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nSpc>
                          <a:spcPct val="100000"/>
                        </a:lnSpc>
                      </a:pPr>
                      <a:r>
                        <a:rPr lang="it-IT" sz="1400" dirty="0">
                          <a:latin typeface="Bookman Old Style" panose="02050604050505020204" pitchFamily="18" charset="0"/>
                        </a:rPr>
                        <a:t>Z4</a:t>
                      </a: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9.80 ± 0.9</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0.79 ± 0.06</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91.21 ± 3.5</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16.57 ± 1.4</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a:effectLst/>
                          <a:latin typeface="Bookman Old Style" panose="02050604050505020204" pitchFamily="18" charset="0"/>
                        </a:rPr>
                        <a:t>13.95 ± 2.9</a:t>
                      </a:r>
                      <a:r>
                        <a:rPr lang="it-IT" sz="1400" baseline="30000">
                          <a:effectLst/>
                          <a:latin typeface="Bookman Old Style" panose="02050604050505020204" pitchFamily="18" charset="0"/>
                        </a:rPr>
                        <a:t>****</a:t>
                      </a:r>
                      <a:endParaRPr lang="it-IT"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6217641"/>
                  </a:ext>
                </a:extLst>
              </a:tr>
              <a:tr h="246891">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nSpc>
                          <a:spcPct val="100000"/>
                        </a:lnSpc>
                      </a:pPr>
                      <a:r>
                        <a:rPr lang="it-IT" sz="1400" dirty="0">
                          <a:latin typeface="Bookman Old Style" panose="02050604050505020204" pitchFamily="18" charset="0"/>
                        </a:rPr>
                        <a:t>Z5</a:t>
                      </a: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7.91 ± 0.7</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0.81 ± 0.05</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100.95 ± 3.9</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8.13 ± 1.0</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spcAft>
                          <a:spcPts val="0"/>
                        </a:spcAft>
                      </a:pPr>
                      <a:r>
                        <a:rPr lang="it-IT" sz="1400" dirty="0">
                          <a:effectLst/>
                          <a:latin typeface="Bookman Old Style" panose="02050604050505020204" pitchFamily="18" charset="0"/>
                        </a:rPr>
                        <a:t>7.80 ± 2.9</a:t>
                      </a:r>
                      <a:r>
                        <a:rPr lang="it-IT" sz="1400" baseline="30000" dirty="0">
                          <a:effectLst/>
                          <a:latin typeface="Bookman Old Style" panose="02050604050505020204" pitchFamily="18" charset="0"/>
                        </a:rPr>
                        <a:t>****</a:t>
                      </a:r>
                      <a:endParaRPr lang="it-IT"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6530032"/>
                  </a:ext>
                </a:extLst>
              </a:tr>
              <a:tr h="313055">
                <a:tc gridSpan="3">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nSpc>
                          <a:spcPct val="100000"/>
                        </a:lnSpc>
                      </a:pPr>
                      <a:r>
                        <a:rPr lang="it-IT" sz="1400" dirty="0">
                          <a:latin typeface="Bookman Old Style" panose="02050604050505020204" pitchFamily="18" charset="0"/>
                        </a:rPr>
                        <a:t>Positive control</a:t>
                      </a:r>
                      <a:endParaRPr lang="it-IT" sz="1400" dirty="0">
                        <a:latin typeface="Bookman Old Style" panose="02050604050505020204" pitchFamily="18" charset="0"/>
                        <a:cs typeface="Times New Roman" panose="02020603050405020304" pitchFamily="18" charset="0"/>
                      </a:endParaRPr>
                    </a:p>
                  </a:txBody>
                  <a:tcPr/>
                </a:tc>
                <a:tc hMerge="1">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tc hMerge="1">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extLst>
                  <a:ext uri="{0D108BD9-81ED-4DB2-BD59-A6C34878D82A}">
                    <a16:rowId xmlns:a16="http://schemas.microsoft.com/office/drawing/2014/main" val="4247638452"/>
                  </a:ext>
                </a:extLst>
              </a:tr>
              <a:tr h="246891">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nSpc>
                          <a:spcPct val="100000"/>
                        </a:lnSpc>
                      </a:pPr>
                      <a:r>
                        <a:rPr lang="it-IT" sz="1400" dirty="0" err="1">
                          <a:latin typeface="Bookman Old Style" panose="02050604050505020204" pitchFamily="18" charset="0"/>
                        </a:rPr>
                        <a:t>Ascorbic</a:t>
                      </a:r>
                      <a:r>
                        <a:rPr lang="it-IT" sz="1400" dirty="0">
                          <a:latin typeface="Bookman Old Style" panose="02050604050505020204" pitchFamily="18" charset="0"/>
                        </a:rPr>
                        <a:t> acid</a:t>
                      </a: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r>
                        <a:rPr lang="it-IT" sz="1400" dirty="0">
                          <a:effectLst/>
                          <a:latin typeface="Bookman Old Style" panose="02050604050505020204" pitchFamily="18" charset="0"/>
                        </a:rPr>
                        <a:t>5.01 ± 0.8</a:t>
                      </a: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r>
                        <a:rPr lang="it-IT" sz="1400" kern="1200" dirty="0">
                          <a:effectLst/>
                          <a:latin typeface="Bookman Old Style" panose="02050604050505020204" pitchFamily="18" charset="0"/>
                        </a:rPr>
                        <a:t>1.70 ± 0.06</a:t>
                      </a: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extLst>
                  <a:ext uri="{0D108BD9-81ED-4DB2-BD59-A6C34878D82A}">
                    <a16:rowId xmlns:a16="http://schemas.microsoft.com/office/drawing/2014/main" val="3484672134"/>
                  </a:ext>
                </a:extLst>
              </a:tr>
              <a:tr h="265400">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nSpc>
                          <a:spcPct val="100000"/>
                        </a:lnSpc>
                      </a:pPr>
                      <a:r>
                        <a:rPr lang="it-IT" sz="1400" dirty="0">
                          <a:latin typeface="Bookman Old Style" panose="02050604050505020204" pitchFamily="18" charset="0"/>
                        </a:rPr>
                        <a:t>BHT</a:t>
                      </a: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r>
                        <a:rPr lang="it-IT" sz="1400" kern="1200" dirty="0">
                          <a:effectLst/>
                          <a:latin typeface="Bookman Old Style" panose="02050604050505020204" pitchFamily="18" charset="0"/>
                        </a:rPr>
                        <a:t>63.2 ± 2.3</a:t>
                      </a: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extLst>
                  <a:ext uri="{0D108BD9-81ED-4DB2-BD59-A6C34878D82A}">
                    <a16:rowId xmlns:a16="http://schemas.microsoft.com/office/drawing/2014/main" val="2126780778"/>
                  </a:ext>
                </a:extLst>
              </a:tr>
              <a:tr h="246891">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nSpc>
                          <a:spcPct val="100000"/>
                        </a:lnSpc>
                      </a:pPr>
                      <a:r>
                        <a:rPr lang="it-IT" sz="1400" dirty="0" err="1">
                          <a:latin typeface="Bookman Old Style" panose="02050604050505020204" pitchFamily="18" charset="0"/>
                        </a:rPr>
                        <a:t>Propyl</a:t>
                      </a:r>
                      <a:r>
                        <a:rPr lang="it-IT" sz="1400" dirty="0">
                          <a:latin typeface="Bookman Old Style" panose="02050604050505020204" pitchFamily="18" charset="0"/>
                        </a:rPr>
                        <a:t> gallate</a:t>
                      </a: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r>
                        <a:rPr lang="it-IT" sz="1400" kern="1200" dirty="0">
                          <a:effectLst/>
                          <a:latin typeface="Bookman Old Style" panose="02050604050505020204" pitchFamily="18" charset="0"/>
                        </a:rPr>
                        <a:t>0.09 ± 0.04</a:t>
                      </a:r>
                      <a:endParaRPr lang="it-IT" sz="1400" dirty="0">
                        <a:latin typeface="Bookman Old Style" panose="02050604050505020204" pitchFamily="18" charset="0"/>
                        <a:cs typeface="Times New Roman" panose="02020603050405020304" pitchFamily="18" charset="0"/>
                      </a:endParaRPr>
                    </a:p>
                  </a:txBody>
                  <a:tcPr/>
                </a:tc>
                <a:tc>
                  <a:txBody>
                    <a:bodyPr/>
                    <a:lstStyle>
                      <a:lvl1pPr marL="0" algn="l" defTabSz="457200" rtl="0" eaLnBrk="1" latinLnBrk="0" hangingPunct="1">
                        <a:defRPr sz="1800" kern="1200">
                          <a:solidFill>
                            <a:schemeClr val="dk1"/>
                          </a:solidFill>
                          <a:latin typeface="Century Gothic" panose="020B0502020202020204"/>
                        </a:defRPr>
                      </a:lvl1pPr>
                      <a:lvl2pPr marL="457200" algn="l" defTabSz="457200" rtl="0" eaLnBrk="1" latinLnBrk="0" hangingPunct="1">
                        <a:defRPr sz="1800" kern="1200">
                          <a:solidFill>
                            <a:schemeClr val="dk1"/>
                          </a:solidFill>
                          <a:latin typeface="Century Gothic" panose="020B0502020202020204"/>
                        </a:defRPr>
                      </a:lvl2pPr>
                      <a:lvl3pPr marL="914400" algn="l" defTabSz="457200" rtl="0" eaLnBrk="1" latinLnBrk="0" hangingPunct="1">
                        <a:defRPr sz="1800" kern="1200">
                          <a:solidFill>
                            <a:schemeClr val="dk1"/>
                          </a:solidFill>
                          <a:latin typeface="Century Gothic" panose="020B0502020202020204"/>
                        </a:defRPr>
                      </a:lvl3pPr>
                      <a:lvl4pPr marL="1371600" algn="l" defTabSz="457200" rtl="0" eaLnBrk="1" latinLnBrk="0" hangingPunct="1">
                        <a:defRPr sz="1800" kern="1200">
                          <a:solidFill>
                            <a:schemeClr val="dk1"/>
                          </a:solidFill>
                          <a:latin typeface="Century Gothic" panose="020B0502020202020204"/>
                        </a:defRPr>
                      </a:lvl4pPr>
                      <a:lvl5pPr marL="1828800" algn="l" defTabSz="457200" rtl="0" eaLnBrk="1" latinLnBrk="0" hangingPunct="1">
                        <a:defRPr sz="1800" kern="1200">
                          <a:solidFill>
                            <a:schemeClr val="dk1"/>
                          </a:solidFill>
                          <a:latin typeface="Century Gothic" panose="020B0502020202020204"/>
                        </a:defRPr>
                      </a:lvl5pPr>
                      <a:lvl6pPr marL="2286000" algn="l" defTabSz="457200" rtl="0" eaLnBrk="1" latinLnBrk="0" hangingPunct="1">
                        <a:defRPr sz="1800" kern="1200">
                          <a:solidFill>
                            <a:schemeClr val="dk1"/>
                          </a:solidFill>
                          <a:latin typeface="Century Gothic" panose="020B0502020202020204"/>
                        </a:defRPr>
                      </a:lvl6pPr>
                      <a:lvl7pPr marL="2743200" algn="l" defTabSz="457200" rtl="0" eaLnBrk="1" latinLnBrk="0" hangingPunct="1">
                        <a:defRPr sz="1800" kern="1200">
                          <a:solidFill>
                            <a:schemeClr val="dk1"/>
                          </a:solidFill>
                          <a:latin typeface="Century Gothic" panose="020B0502020202020204"/>
                        </a:defRPr>
                      </a:lvl7pPr>
                      <a:lvl8pPr marL="3200400" algn="l" defTabSz="457200" rtl="0" eaLnBrk="1" latinLnBrk="0" hangingPunct="1">
                        <a:defRPr sz="1800" kern="1200">
                          <a:solidFill>
                            <a:schemeClr val="dk1"/>
                          </a:solidFill>
                          <a:latin typeface="Century Gothic" panose="020B0502020202020204"/>
                        </a:defRPr>
                      </a:lvl8pPr>
                      <a:lvl9pPr marL="3657600" algn="l" defTabSz="457200" rtl="0" eaLnBrk="1" latinLnBrk="0" hangingPunct="1">
                        <a:defRPr sz="1800" kern="1200">
                          <a:solidFill>
                            <a:schemeClr val="dk1"/>
                          </a:solidFill>
                          <a:latin typeface="Century Gothic" panose="020B0502020202020204"/>
                        </a:defRPr>
                      </a:lvl9pPr>
                    </a:lstStyle>
                    <a:p>
                      <a:pPr algn="ctr">
                        <a:lnSpc>
                          <a:spcPct val="100000"/>
                        </a:lnSpc>
                      </a:pPr>
                      <a:r>
                        <a:rPr lang="it-IT" sz="1400" kern="1200" dirty="0">
                          <a:effectLst/>
                          <a:latin typeface="Bookman Old Style" panose="02050604050505020204" pitchFamily="18" charset="0"/>
                        </a:rPr>
                        <a:t>0.09 ± 0.04</a:t>
                      </a:r>
                      <a:endParaRPr lang="it-IT" sz="1400" dirty="0">
                        <a:latin typeface="Bookman Old Style" panose="02050604050505020204" pitchFamily="18" charset="0"/>
                        <a:cs typeface="Times New Roman" panose="02020603050405020304" pitchFamily="18" charset="0"/>
                      </a:endParaRPr>
                    </a:p>
                  </a:txBody>
                  <a:tcPr/>
                </a:tc>
                <a:extLst>
                  <a:ext uri="{0D108BD9-81ED-4DB2-BD59-A6C34878D82A}">
                    <a16:rowId xmlns:a16="http://schemas.microsoft.com/office/drawing/2014/main" val="872186469"/>
                  </a:ext>
                </a:extLst>
              </a:tr>
            </a:tbl>
          </a:graphicData>
        </a:graphic>
      </p:graphicFrame>
      <p:grpSp>
        <p:nvGrpSpPr>
          <p:cNvPr id="31" name="Gruppo 30">
            <a:extLst>
              <a:ext uri="{FF2B5EF4-FFF2-40B4-BE49-F238E27FC236}">
                <a16:creationId xmlns:a16="http://schemas.microsoft.com/office/drawing/2014/main" id="{92180209-FB0F-4167-A90E-C3BB1918D462}"/>
              </a:ext>
            </a:extLst>
          </p:cNvPr>
          <p:cNvGrpSpPr/>
          <p:nvPr/>
        </p:nvGrpSpPr>
        <p:grpSpPr>
          <a:xfrm>
            <a:off x="15479334" y="28259139"/>
            <a:ext cx="9010534" cy="4483932"/>
            <a:chOff x="15531737" y="28283215"/>
            <a:chExt cx="7716209" cy="4483932"/>
          </a:xfrm>
        </p:grpSpPr>
        <p:sp>
          <p:nvSpPr>
            <p:cNvPr id="81" name="Rettangolo 2">
              <a:extLst/>
            </p:cNvPr>
            <p:cNvSpPr>
              <a:spLocks noChangeArrowheads="1"/>
            </p:cNvSpPr>
            <p:nvPr/>
          </p:nvSpPr>
          <p:spPr bwMode="auto">
            <a:xfrm>
              <a:off x="15725180" y="28283215"/>
              <a:ext cx="7329325"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defTabSz="910482" fontAlgn="base">
                <a:spcBef>
                  <a:spcPct val="0"/>
                </a:spcBef>
                <a:spcAft>
                  <a:spcPts val="670"/>
                </a:spcAft>
                <a:defRPr/>
              </a:pPr>
              <a:r>
                <a:rPr lang="en-GB" sz="2500" b="1" i="1" dirty="0" smtClean="0">
                  <a:solidFill>
                    <a:srgbClr val="7030A0"/>
                  </a:solidFill>
                  <a:latin typeface="Bookman Old Style" panose="02050604050505020204" pitchFamily="18" charset="0"/>
                  <a:cs typeface="Times New Roman" panose="02020603050405020304" pitchFamily="18" charset="0"/>
                </a:rPr>
                <a:t>In vitro hypoglycaemic </a:t>
              </a:r>
              <a:r>
                <a:rPr lang="en-GB" sz="2500" b="1" i="1" dirty="0">
                  <a:solidFill>
                    <a:srgbClr val="7030A0"/>
                  </a:solidFill>
                  <a:latin typeface="Bookman Old Style" panose="02050604050505020204" pitchFamily="18" charset="0"/>
                  <a:cs typeface="Times New Roman" panose="02020603050405020304" pitchFamily="18" charset="0"/>
                </a:rPr>
                <a:t>and hypolipidemic effects</a:t>
              </a:r>
            </a:p>
            <a:p>
              <a:pPr algn="ctr" defTabSz="1088045" fontAlgn="base">
                <a:spcBef>
                  <a:spcPct val="0"/>
                </a:spcBef>
                <a:spcAft>
                  <a:spcPts val="708"/>
                </a:spcAft>
                <a:defRPr/>
              </a:pPr>
              <a:r>
                <a:rPr lang="en-GB" altLang="it-IT" sz="2500" b="1" i="1" dirty="0">
                  <a:solidFill>
                    <a:srgbClr val="7030A0"/>
                  </a:solidFill>
                  <a:latin typeface="Bookman Old Style" panose="02050604050505020204" pitchFamily="18" charset="0"/>
                  <a:cs typeface="Times New Roman" panose="02020603050405020304" pitchFamily="18" charset="0"/>
                </a:rPr>
                <a:t>of ginger samples </a:t>
              </a:r>
            </a:p>
          </p:txBody>
        </p:sp>
        <p:sp>
          <p:nvSpPr>
            <p:cNvPr id="11" name="Rettangolo 10">
              <a:extLst>
                <a:ext uri="{FF2B5EF4-FFF2-40B4-BE49-F238E27FC236}">
                  <a16:creationId xmlns:a16="http://schemas.microsoft.com/office/drawing/2014/main" id="{39761DCE-EFF3-4A21-86F9-D9288D7E9192}"/>
                </a:ext>
              </a:extLst>
            </p:cNvPr>
            <p:cNvSpPr/>
            <p:nvPr/>
          </p:nvSpPr>
          <p:spPr>
            <a:xfrm>
              <a:off x="15531737" y="32418269"/>
              <a:ext cx="7716209" cy="348878"/>
            </a:xfrm>
            <a:prstGeom prst="rect">
              <a:avLst/>
            </a:prstGeom>
          </p:spPr>
          <p:txBody>
            <a:bodyPr wrap="square">
              <a:spAutoFit/>
            </a:bodyPr>
            <a:lstStyle/>
            <a:p>
              <a:pPr algn="just">
                <a:lnSpc>
                  <a:spcPct val="107000"/>
                </a:lnSpc>
                <a:spcAft>
                  <a:spcPts val="0"/>
                </a:spcAft>
              </a:pPr>
              <a:r>
                <a:rPr lang="en-US"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Data are </a:t>
              </a:r>
              <a:r>
                <a:rPr lang="en-US" sz="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expresse</a:t>
              </a:r>
              <a:r>
                <a:rPr lang="en-GB"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as means ± S.D. (</a:t>
              </a:r>
              <a:r>
                <a:rPr lang="en-GB" sz="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GB"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Acarbose used as positive control in </a:t>
              </a:r>
              <a:r>
                <a:rPr lang="en-GB" sz="800" dirty="0">
                  <a:solidFill>
                    <a:srgbClr val="000000"/>
                  </a:solidFill>
                  <a:latin typeface="Symbol" panose="05050102010706020507" pitchFamily="18" charset="2"/>
                  <a:ea typeface="Calibri" panose="020F0502020204030204" pitchFamily="34" charset="0"/>
                  <a:cs typeface="Times New Roman" panose="02020603050405020304" pitchFamily="18" charset="0"/>
                </a:rPr>
                <a:t>a</a:t>
              </a:r>
              <a:r>
                <a:rPr lang="en-GB"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-amylase and </a:t>
              </a:r>
              <a:r>
                <a:rPr lang="en-GB" sz="800" dirty="0">
                  <a:solidFill>
                    <a:srgbClr val="000000"/>
                  </a:solidFill>
                  <a:latin typeface="Symbol" panose="05050102010706020507" pitchFamily="18" charset="2"/>
                  <a:ea typeface="Calibri" panose="020F0502020204030204" pitchFamily="34" charset="0"/>
                  <a:cs typeface="Times New Roman" panose="02020603050405020304" pitchFamily="18" charset="0"/>
                </a:rPr>
                <a:t>a</a:t>
              </a:r>
              <a:r>
                <a:rPr lang="en-GB"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-glucosidase tests. Orlistat used as positive control in lipase test. Differences within and between groups were evaluated by one-way ANOVA followed by a multicomparison Dunnett’s test (</a:t>
              </a:r>
              <a:r>
                <a:rPr lang="en-GB" sz="800" dirty="0">
                  <a:solidFill>
                    <a:srgbClr val="000000"/>
                  </a:solidFill>
                  <a:latin typeface="Symbol" panose="05050102010706020507" pitchFamily="18" charset="2"/>
                  <a:ea typeface="Calibri" panose="020F0502020204030204" pitchFamily="34" charset="0"/>
                  <a:cs typeface="Times New Roman" panose="02020603050405020304" pitchFamily="18" charset="0"/>
                </a:rPr>
                <a:t>a</a:t>
              </a:r>
              <a:r>
                <a:rPr lang="en-GB"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0.05): ****</a:t>
              </a:r>
              <a:r>
                <a:rPr lang="en-GB" sz="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en-GB"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&lt; 0.0001. ***</a:t>
              </a:r>
              <a:r>
                <a:rPr lang="en-GB" sz="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en-GB" sz="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&lt; 0.001. compared with the positive control.</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54" name="Tabella 53">
            <a:extLst>
              <a:ext uri="{FF2B5EF4-FFF2-40B4-BE49-F238E27FC236}">
                <a16:creationId xmlns:a16="http://schemas.microsoft.com/office/drawing/2014/main" id="{3280FB68-25D7-4E69-B3A1-DBB340300970}"/>
              </a:ext>
            </a:extLst>
          </p:cNvPr>
          <p:cNvGraphicFramePr>
            <a:graphicFrameLocks noGrp="1"/>
          </p:cNvGraphicFramePr>
          <p:nvPr>
            <p:extLst>
              <p:ext uri="{D42A27DB-BD31-4B8C-83A1-F6EECF244321}">
                <p14:modId xmlns:p14="http://schemas.microsoft.com/office/powerpoint/2010/main" val="2422288786"/>
              </p:ext>
            </p:extLst>
          </p:nvPr>
        </p:nvGraphicFramePr>
        <p:xfrm>
          <a:off x="15574710" y="29241868"/>
          <a:ext cx="8879952" cy="3072529"/>
        </p:xfrm>
        <a:graphic>
          <a:graphicData uri="http://schemas.openxmlformats.org/drawingml/2006/table">
            <a:tbl>
              <a:tblPr firstRow="1" firstCol="1" bandRow="1"/>
              <a:tblGrid>
                <a:gridCol w="1662362">
                  <a:extLst>
                    <a:ext uri="{9D8B030D-6E8A-4147-A177-3AD203B41FA5}">
                      <a16:colId xmlns:a16="http://schemas.microsoft.com/office/drawing/2014/main" val="1985263660"/>
                    </a:ext>
                  </a:extLst>
                </a:gridCol>
                <a:gridCol w="3537030">
                  <a:extLst>
                    <a:ext uri="{9D8B030D-6E8A-4147-A177-3AD203B41FA5}">
                      <a16:colId xmlns:a16="http://schemas.microsoft.com/office/drawing/2014/main" val="2799000986"/>
                    </a:ext>
                  </a:extLst>
                </a:gridCol>
                <a:gridCol w="1870825">
                  <a:extLst>
                    <a:ext uri="{9D8B030D-6E8A-4147-A177-3AD203B41FA5}">
                      <a16:colId xmlns:a16="http://schemas.microsoft.com/office/drawing/2014/main" val="3844887601"/>
                    </a:ext>
                  </a:extLst>
                </a:gridCol>
                <a:gridCol w="1809735">
                  <a:extLst>
                    <a:ext uri="{9D8B030D-6E8A-4147-A177-3AD203B41FA5}">
                      <a16:colId xmlns:a16="http://schemas.microsoft.com/office/drawing/2014/main" val="264989719"/>
                    </a:ext>
                  </a:extLst>
                </a:gridCol>
              </a:tblGrid>
              <a:tr h="639713">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dirty="0">
                          <a:effectLst/>
                          <a:latin typeface="Bookman Old Style" panose="02050604050505020204" pitchFamily="18" charset="0"/>
                        </a:rPr>
                        <a:t>Samples</a:t>
                      </a:r>
                    </a:p>
                    <a:p>
                      <a:pPr algn="ctr">
                        <a:lnSpc>
                          <a:spcPct val="100000"/>
                        </a:lnSpc>
                      </a:pPr>
                      <a:endParaRPr lang="it-IT" sz="1600" dirty="0">
                        <a:effectLst/>
                        <a:latin typeface="Bookman Old Style" panose="02050604050505020204" pitchFamily="18" charset="0"/>
                        <a:cs typeface="Times New Roman" panose="02020603050405020304" pitchFamily="18" charset="0"/>
                      </a:endParaRPr>
                    </a:p>
                  </a:txBody>
                  <a:tcPr marL="44450" marR="44450" marT="0"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ctr">
                        <a:lnSpc>
                          <a:spcPct val="100000"/>
                        </a:lnSpc>
                        <a:spcAft>
                          <a:spcPts val="0"/>
                        </a:spcAft>
                      </a:pPr>
                      <a:r>
                        <a:rPr lang="it-IT" sz="1600" dirty="0">
                          <a:effectLst/>
                          <a:latin typeface="Symbol" panose="05050102010706020507" pitchFamily="18" charset="2"/>
                        </a:rPr>
                        <a:t>a</a:t>
                      </a:r>
                      <a:r>
                        <a:rPr lang="it-IT" sz="1600" dirty="0">
                          <a:effectLst/>
                          <a:latin typeface="Bookman Old Style" panose="02050604050505020204" pitchFamily="18" charset="0"/>
                        </a:rPr>
                        <a:t>-</a:t>
                      </a:r>
                      <a:r>
                        <a:rPr lang="it-IT" sz="1600" dirty="0" err="1">
                          <a:effectLst/>
                          <a:latin typeface="Bookman Old Style" panose="02050604050505020204" pitchFamily="18" charset="0"/>
                        </a:rPr>
                        <a:t>Amilase</a:t>
                      </a:r>
                      <a:endParaRPr lang="it-IT" sz="1600" dirty="0">
                        <a:effectLst/>
                        <a:latin typeface="Bookman Old Style" panose="02050604050505020204" pitchFamily="18" charset="0"/>
                      </a:endParaRPr>
                    </a:p>
                    <a:p>
                      <a:pPr algn="ctr">
                        <a:lnSpc>
                          <a:spcPct val="100000"/>
                        </a:lnSpc>
                        <a:spcAft>
                          <a:spcPts val="0"/>
                        </a:spcAft>
                      </a:pPr>
                      <a:r>
                        <a:rPr lang="it-IT" sz="1600" dirty="0">
                          <a:effectLst/>
                          <a:latin typeface="Bookman Old Style" panose="02050604050505020204" pitchFamily="18" charset="0"/>
                        </a:rPr>
                        <a:t>IC</a:t>
                      </a:r>
                      <a:r>
                        <a:rPr lang="it-IT" sz="1600" baseline="-25000" dirty="0">
                          <a:effectLst/>
                          <a:latin typeface="Bookman Old Style" panose="02050604050505020204" pitchFamily="18" charset="0"/>
                        </a:rPr>
                        <a:t>50</a:t>
                      </a:r>
                      <a:r>
                        <a:rPr lang="it-IT" sz="1600" dirty="0">
                          <a:effectLst/>
                          <a:latin typeface="Bookman Old Style" panose="02050604050505020204" pitchFamily="18" charset="0"/>
                        </a:rPr>
                        <a:t> (</a:t>
                      </a:r>
                      <a:r>
                        <a:rPr lang="it-IT" sz="1600" dirty="0">
                          <a:effectLst/>
                          <a:latin typeface="Symbol" panose="05050102010706020507" pitchFamily="18" charset="2"/>
                        </a:rPr>
                        <a:t>m</a:t>
                      </a:r>
                      <a:r>
                        <a:rPr lang="it-IT" sz="1600" dirty="0">
                          <a:effectLst/>
                          <a:latin typeface="Bookman Old Style" panose="02050604050505020204" pitchFamily="18" charset="0"/>
                        </a:rPr>
                        <a:t>g/mL)</a:t>
                      </a:r>
                      <a:endParaRPr lang="it-IT"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ctr">
                        <a:lnSpc>
                          <a:spcPct val="100000"/>
                        </a:lnSpc>
                        <a:spcAft>
                          <a:spcPts val="0"/>
                        </a:spcAft>
                      </a:pPr>
                      <a:r>
                        <a:rPr lang="it-IT" sz="1600" dirty="0">
                          <a:effectLst/>
                          <a:latin typeface="Symbol" panose="05050102010706020507" pitchFamily="18" charset="2"/>
                        </a:rPr>
                        <a:t>a</a:t>
                      </a:r>
                      <a:r>
                        <a:rPr lang="it-IT" sz="1600" dirty="0">
                          <a:effectLst/>
                          <a:latin typeface="Bookman Old Style" panose="02050604050505020204" pitchFamily="18" charset="0"/>
                        </a:rPr>
                        <a:t>-</a:t>
                      </a:r>
                      <a:r>
                        <a:rPr lang="it-IT" sz="1600" dirty="0" err="1">
                          <a:effectLst/>
                          <a:latin typeface="Bookman Old Style" panose="02050604050505020204" pitchFamily="18" charset="0"/>
                        </a:rPr>
                        <a:t>Glucosidase</a:t>
                      </a:r>
                      <a:endParaRPr lang="it-IT" sz="1600" dirty="0">
                        <a:effectLst/>
                        <a:latin typeface="Bookman Old Style" panose="02050604050505020204" pitchFamily="18" charset="0"/>
                      </a:endParaRPr>
                    </a:p>
                    <a:p>
                      <a:pPr algn="ctr">
                        <a:lnSpc>
                          <a:spcPct val="100000"/>
                        </a:lnSpc>
                        <a:spcAft>
                          <a:spcPts val="0"/>
                        </a:spcAft>
                      </a:pPr>
                      <a:r>
                        <a:rPr lang="it-IT" sz="1600" dirty="0">
                          <a:effectLst/>
                          <a:latin typeface="Bookman Old Style" panose="02050604050505020204" pitchFamily="18" charset="0"/>
                        </a:rPr>
                        <a:t>IC</a:t>
                      </a:r>
                      <a:r>
                        <a:rPr lang="it-IT" sz="1600" baseline="-25000" dirty="0">
                          <a:effectLst/>
                          <a:latin typeface="Bookman Old Style" panose="02050604050505020204" pitchFamily="18" charset="0"/>
                        </a:rPr>
                        <a:t>50</a:t>
                      </a:r>
                      <a:r>
                        <a:rPr lang="it-IT" sz="1600" dirty="0">
                          <a:effectLst/>
                          <a:latin typeface="Bookman Old Style" panose="02050604050505020204" pitchFamily="18" charset="0"/>
                        </a:rPr>
                        <a:t> (</a:t>
                      </a:r>
                      <a:r>
                        <a:rPr lang="it-IT" sz="1600" dirty="0">
                          <a:effectLst/>
                          <a:latin typeface="Symbol" panose="05050102010706020507" pitchFamily="18" charset="2"/>
                        </a:rPr>
                        <a:t>m</a:t>
                      </a:r>
                      <a:r>
                        <a:rPr lang="it-IT" sz="1600" dirty="0">
                          <a:effectLst/>
                          <a:latin typeface="Bookman Old Style" panose="02050604050505020204" pitchFamily="18" charset="0"/>
                        </a:rPr>
                        <a:t>g/mL)</a:t>
                      </a:r>
                      <a:endParaRPr lang="it-IT"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ctr">
                        <a:lnSpc>
                          <a:spcPct val="100000"/>
                        </a:lnSpc>
                        <a:spcAft>
                          <a:spcPts val="0"/>
                        </a:spcAft>
                      </a:pPr>
                      <a:r>
                        <a:rPr lang="it-IT" sz="1600" dirty="0">
                          <a:effectLst/>
                          <a:latin typeface="Bookman Old Style" panose="02050604050505020204" pitchFamily="18" charset="0"/>
                        </a:rPr>
                        <a:t>Lipase</a:t>
                      </a:r>
                    </a:p>
                    <a:p>
                      <a:pPr algn="ctr">
                        <a:lnSpc>
                          <a:spcPct val="100000"/>
                        </a:lnSpc>
                        <a:spcAft>
                          <a:spcPts val="0"/>
                        </a:spcAft>
                      </a:pPr>
                      <a:r>
                        <a:rPr lang="it-IT" sz="1600" dirty="0">
                          <a:effectLst/>
                          <a:latin typeface="Bookman Old Style" panose="02050604050505020204" pitchFamily="18" charset="0"/>
                        </a:rPr>
                        <a:t>IC</a:t>
                      </a:r>
                      <a:r>
                        <a:rPr lang="it-IT" sz="1600" baseline="-25000" dirty="0">
                          <a:effectLst/>
                          <a:latin typeface="Bookman Old Style" panose="02050604050505020204" pitchFamily="18" charset="0"/>
                        </a:rPr>
                        <a:t>50</a:t>
                      </a:r>
                      <a:r>
                        <a:rPr lang="it-IT" sz="1600" dirty="0">
                          <a:effectLst/>
                          <a:latin typeface="Bookman Old Style" panose="02050604050505020204" pitchFamily="18" charset="0"/>
                        </a:rPr>
                        <a:t> (</a:t>
                      </a:r>
                      <a:r>
                        <a:rPr lang="it-IT" sz="1600" dirty="0">
                          <a:effectLst/>
                          <a:latin typeface="Symbol" panose="05050102010706020507" pitchFamily="18" charset="2"/>
                        </a:rPr>
                        <a:t>m</a:t>
                      </a:r>
                      <a:r>
                        <a:rPr lang="it-IT" sz="1600" dirty="0">
                          <a:effectLst/>
                          <a:latin typeface="Bookman Old Style" panose="02050604050505020204" pitchFamily="18" charset="0"/>
                        </a:rPr>
                        <a:t>g/mL)</a:t>
                      </a:r>
                      <a:endParaRPr lang="it-IT" sz="16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02071526"/>
                  </a:ext>
                </a:extLst>
              </a:tr>
              <a:tr h="290157">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nSpc>
                          <a:spcPct val="150000"/>
                        </a:lnSpc>
                        <a:spcAft>
                          <a:spcPts val="0"/>
                        </a:spcAft>
                      </a:pPr>
                      <a:r>
                        <a:rPr lang="it-IT" sz="1500" b="0" dirty="0">
                          <a:effectLst/>
                          <a:latin typeface="Bookman Old Style" panose="02050604050505020204" pitchFamily="18" charset="0"/>
                        </a:rPr>
                        <a:t>Z1</a:t>
                      </a:r>
                      <a:endParaRPr lang="it-IT" sz="15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rPr>
                        <a:t>66.15 ± 1.4</a:t>
                      </a:r>
                      <a:r>
                        <a:rPr lang="it-IT" sz="1500" baseline="30000" dirty="0">
                          <a:effectLst/>
                          <a:latin typeface="Bookman Old Style" panose="02050604050505020204" pitchFamily="18" charset="0"/>
                        </a:rPr>
                        <a:t>****</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rPr>
                        <a:t>55.49 ± 1.5</a:t>
                      </a:r>
                      <a:r>
                        <a:rPr lang="it-IT" sz="1500" baseline="30000" dirty="0">
                          <a:effectLst/>
                          <a:latin typeface="Bookman Old Style" panose="02050604050505020204" pitchFamily="18" charset="0"/>
                        </a:rPr>
                        <a:t>****</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rPr>
                        <a:t>93.46 ± 1.7</a:t>
                      </a:r>
                      <a:r>
                        <a:rPr lang="it-IT" sz="1500" baseline="30000" dirty="0">
                          <a:effectLst/>
                          <a:latin typeface="Bookman Old Style" panose="02050604050505020204" pitchFamily="18" charset="0"/>
                        </a:rPr>
                        <a:t>****</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75724934"/>
                  </a:ext>
                </a:extLst>
              </a:tr>
              <a:tr h="290157">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nSpc>
                          <a:spcPct val="150000"/>
                        </a:lnSpc>
                        <a:spcAft>
                          <a:spcPts val="0"/>
                        </a:spcAft>
                      </a:pPr>
                      <a:r>
                        <a:rPr lang="it-IT" sz="1500" b="0" dirty="0">
                          <a:effectLst/>
                          <a:latin typeface="Bookman Old Style" panose="02050604050505020204" pitchFamily="18" charset="0"/>
                        </a:rPr>
                        <a:t>Z2</a:t>
                      </a:r>
                      <a:endParaRPr lang="it-IT" sz="15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a:effectLst/>
                          <a:latin typeface="Bookman Old Style" panose="02050604050505020204" pitchFamily="18" charset="0"/>
                        </a:rPr>
                        <a:t>98.16 ± 2.3</a:t>
                      </a:r>
                      <a:r>
                        <a:rPr lang="it-IT" sz="1500" baseline="30000">
                          <a:effectLst/>
                          <a:latin typeface="Bookman Old Style" panose="02050604050505020204" pitchFamily="18" charset="0"/>
                        </a:rPr>
                        <a:t>****</a:t>
                      </a:r>
                      <a:endParaRPr lang="it-IT"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rPr>
                        <a:t>72.94 ± 1.8</a:t>
                      </a:r>
                      <a:r>
                        <a:rPr lang="it-IT" sz="1500" baseline="30000" dirty="0">
                          <a:effectLst/>
                          <a:latin typeface="Bookman Old Style" panose="02050604050505020204" pitchFamily="18" charset="0"/>
                        </a:rPr>
                        <a:t>****</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rPr>
                        <a:t>70.83 ± 1.5</a:t>
                      </a:r>
                      <a:r>
                        <a:rPr lang="it-IT" sz="1500" baseline="30000" dirty="0">
                          <a:effectLst/>
                          <a:latin typeface="Bookman Old Style" panose="02050604050505020204" pitchFamily="18" charset="0"/>
                        </a:rPr>
                        <a:t>****</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67839959"/>
                  </a:ext>
                </a:extLst>
              </a:tr>
              <a:tr h="290157">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nSpc>
                          <a:spcPct val="150000"/>
                        </a:lnSpc>
                        <a:spcAft>
                          <a:spcPts val="0"/>
                        </a:spcAft>
                      </a:pPr>
                      <a:r>
                        <a:rPr lang="it-IT" sz="1500" b="0" dirty="0">
                          <a:effectLst/>
                          <a:latin typeface="Bookman Old Style" panose="02050604050505020204" pitchFamily="18" charset="0"/>
                        </a:rPr>
                        <a:t>Z3</a:t>
                      </a:r>
                      <a:endParaRPr lang="it-IT" sz="15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rPr>
                        <a:t>74.88 ± 1.8</a:t>
                      </a:r>
                      <a:r>
                        <a:rPr lang="it-IT" sz="1500" baseline="30000" dirty="0">
                          <a:effectLst/>
                          <a:latin typeface="Bookman Old Style" panose="02050604050505020204" pitchFamily="18" charset="0"/>
                        </a:rPr>
                        <a:t>****</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rPr>
                        <a:t>61.31 ± 1.4</a:t>
                      </a:r>
                      <a:r>
                        <a:rPr lang="it-IT" sz="1500" baseline="30000" dirty="0">
                          <a:effectLst/>
                          <a:latin typeface="Bookman Old Style" panose="02050604050505020204" pitchFamily="18" charset="0"/>
                        </a:rPr>
                        <a:t>****</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rPr>
                        <a:t>32.37 ± 1.4</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089045602"/>
                  </a:ext>
                </a:extLst>
              </a:tr>
              <a:tr h="290157">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nSpc>
                          <a:spcPct val="150000"/>
                        </a:lnSpc>
                        <a:spcAft>
                          <a:spcPts val="0"/>
                        </a:spcAft>
                      </a:pPr>
                      <a:r>
                        <a:rPr lang="it-IT" sz="1500" b="0" dirty="0">
                          <a:effectLst/>
                          <a:latin typeface="Bookman Old Style" panose="02050604050505020204" pitchFamily="18" charset="0"/>
                        </a:rPr>
                        <a:t>Z4</a:t>
                      </a:r>
                      <a:endParaRPr lang="it-IT" sz="15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a:effectLst/>
                          <a:latin typeface="Bookman Old Style" panose="02050604050505020204" pitchFamily="18" charset="0"/>
                        </a:rPr>
                        <a:t>55.49 ± 1.6</a:t>
                      </a:r>
                      <a:r>
                        <a:rPr lang="it-IT" sz="1500" baseline="30000">
                          <a:effectLst/>
                          <a:latin typeface="Bookman Old Style" panose="02050604050505020204" pitchFamily="18" charset="0"/>
                        </a:rPr>
                        <a:t>**</a:t>
                      </a:r>
                      <a:endParaRPr lang="it-IT"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rPr>
                        <a:t>43.85 ± 1.3</a:t>
                      </a:r>
                      <a:r>
                        <a:rPr lang="it-IT" sz="1500" baseline="30000" dirty="0">
                          <a:effectLst/>
                          <a:latin typeface="Bookman Old Style" panose="02050604050505020204" pitchFamily="18" charset="0"/>
                        </a:rPr>
                        <a:t>***</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rPr>
                        <a:t>39.57 ± 1.8</a:t>
                      </a:r>
                      <a:r>
                        <a:rPr lang="it-IT" sz="1500" baseline="30000" dirty="0">
                          <a:effectLst/>
                          <a:latin typeface="Bookman Old Style" panose="02050604050505020204" pitchFamily="18" charset="0"/>
                        </a:rPr>
                        <a:t>*</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77532693"/>
                  </a:ext>
                </a:extLst>
              </a:tr>
              <a:tr h="290157">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nSpc>
                          <a:spcPct val="150000"/>
                        </a:lnSpc>
                        <a:spcAft>
                          <a:spcPts val="0"/>
                        </a:spcAft>
                      </a:pPr>
                      <a:r>
                        <a:rPr lang="it-IT" sz="1500" b="0" dirty="0">
                          <a:effectLst/>
                          <a:latin typeface="Bookman Old Style" panose="02050604050505020204" pitchFamily="18" charset="0"/>
                        </a:rPr>
                        <a:t>Z5</a:t>
                      </a:r>
                      <a:endParaRPr lang="it-IT" sz="15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a:effectLst/>
                          <a:latin typeface="Bookman Old Style" panose="02050604050505020204" pitchFamily="18" charset="0"/>
                        </a:rPr>
                        <a:t>68.09 ± 1.5</a:t>
                      </a:r>
                      <a:r>
                        <a:rPr lang="it-IT" sz="1500" baseline="30000">
                          <a:effectLst/>
                          <a:latin typeface="Bookman Old Style" panose="02050604050505020204" pitchFamily="18" charset="0"/>
                        </a:rPr>
                        <a:t>****</a:t>
                      </a:r>
                      <a:endParaRPr lang="it-IT"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a:effectLst/>
                          <a:latin typeface="Bookman Old Style" panose="02050604050505020204" pitchFamily="18" charset="0"/>
                        </a:rPr>
                        <a:t>78.76 ± 1.9</a:t>
                      </a:r>
                      <a:r>
                        <a:rPr lang="it-IT" sz="1500" baseline="30000">
                          <a:effectLst/>
                          <a:latin typeface="Bookman Old Style" panose="02050604050505020204" pitchFamily="18" charset="0"/>
                        </a:rPr>
                        <a:t>****</a:t>
                      </a:r>
                      <a:endParaRPr lang="it-IT" sz="150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rPr>
                        <a:t>34.48 ± 1.9</a:t>
                      </a:r>
                      <a:r>
                        <a:rPr lang="it-IT" sz="1500" baseline="30000" dirty="0">
                          <a:effectLst/>
                          <a:latin typeface="Bookman Old Style" panose="02050604050505020204" pitchFamily="18" charset="0"/>
                        </a:rPr>
                        <a:t> </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906597300"/>
                  </a:ext>
                </a:extLst>
              </a:tr>
              <a:tr h="247330">
                <a:tc gridSpan="2">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just">
                        <a:lnSpc>
                          <a:spcPct val="150000"/>
                        </a:lnSpc>
                        <a:spcAft>
                          <a:spcPts val="0"/>
                        </a:spcAft>
                      </a:pPr>
                      <a:r>
                        <a:rPr lang="it-IT" sz="1500" b="0" dirty="0">
                          <a:effectLst/>
                          <a:latin typeface="Bookman Old Style" panose="02050604050505020204" pitchFamily="18" charset="0"/>
                        </a:rPr>
                        <a:t>Positive control</a:t>
                      </a:r>
                      <a:endParaRPr lang="it-IT" sz="15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just">
                        <a:lnSpc>
                          <a:spcPct val="150000"/>
                        </a:lnSpc>
                        <a:spcAft>
                          <a:spcPts val="0"/>
                        </a:spcAft>
                      </a:pP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just">
                        <a:lnSpc>
                          <a:spcPct val="150000"/>
                        </a:lnSpc>
                        <a:spcAft>
                          <a:spcPts val="0"/>
                        </a:spcAft>
                      </a:pPr>
                      <a:r>
                        <a:rPr lang="it-IT" sz="1500" dirty="0">
                          <a:effectLst/>
                          <a:latin typeface="Bookman Old Style" panose="02050604050505020204" pitchFamily="18" charset="0"/>
                        </a:rPr>
                        <a:t> </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just">
                        <a:lnSpc>
                          <a:spcPct val="150000"/>
                        </a:lnSpc>
                        <a:spcAft>
                          <a:spcPts val="0"/>
                        </a:spcAft>
                      </a:pPr>
                      <a:r>
                        <a:rPr lang="it-IT" sz="1500" dirty="0">
                          <a:effectLst/>
                          <a:latin typeface="Bookman Old Style" panose="02050604050505020204" pitchFamily="18" charset="0"/>
                        </a:rPr>
                        <a:t> </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30561588"/>
                  </a:ext>
                </a:extLst>
              </a:tr>
              <a:tr h="103800">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just">
                        <a:lnSpc>
                          <a:spcPct val="150000"/>
                        </a:lnSpc>
                        <a:spcAft>
                          <a:spcPts val="0"/>
                        </a:spcAft>
                      </a:pPr>
                      <a:r>
                        <a:rPr lang="it-IT" sz="1500" b="0" dirty="0" err="1">
                          <a:effectLst/>
                          <a:latin typeface="Bookman Old Style" panose="02050604050505020204" pitchFamily="18" charset="0"/>
                        </a:rPr>
                        <a:t>Acarbose</a:t>
                      </a:r>
                      <a:endParaRPr lang="it-IT" sz="15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rPr>
                        <a:t>50.12 ± 1.3</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rPr>
                        <a:t>35.51 ± 0.9</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just">
                        <a:lnSpc>
                          <a:spcPct val="150000"/>
                        </a:lnSpc>
                        <a:spcAft>
                          <a:spcPts val="0"/>
                        </a:spcAft>
                      </a:pPr>
                      <a:r>
                        <a:rPr lang="it-IT" sz="1500" dirty="0">
                          <a:effectLst/>
                          <a:latin typeface="Bookman Old Style" panose="02050604050505020204" pitchFamily="18" charset="0"/>
                        </a:rPr>
                        <a:t> </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516207537"/>
                  </a:ext>
                </a:extLst>
              </a:tr>
              <a:tr h="290157">
                <a:tc>
                  <a:txBody>
                    <a:bodyPr/>
                    <a:lstStyle>
                      <a:lvl1pPr marL="0" algn="l" defTabSz="2519995" rtl="0" eaLnBrk="1" latinLnBrk="0" hangingPunct="1">
                        <a:defRPr sz="4961" b="1" kern="1200">
                          <a:solidFill>
                            <a:schemeClr val="tx1"/>
                          </a:solidFill>
                          <a:latin typeface="Calibri" panose="020F0502020204030204"/>
                        </a:defRPr>
                      </a:lvl1pPr>
                      <a:lvl2pPr marL="1259997" algn="l" defTabSz="2519995" rtl="0" eaLnBrk="1" latinLnBrk="0" hangingPunct="1">
                        <a:defRPr sz="4961" b="1" kern="1200">
                          <a:solidFill>
                            <a:schemeClr val="tx1"/>
                          </a:solidFill>
                          <a:latin typeface="Calibri" panose="020F0502020204030204"/>
                        </a:defRPr>
                      </a:lvl2pPr>
                      <a:lvl3pPr marL="2519995" algn="l" defTabSz="2519995" rtl="0" eaLnBrk="1" latinLnBrk="0" hangingPunct="1">
                        <a:defRPr sz="4961" b="1" kern="1200">
                          <a:solidFill>
                            <a:schemeClr val="tx1"/>
                          </a:solidFill>
                          <a:latin typeface="Calibri" panose="020F0502020204030204"/>
                        </a:defRPr>
                      </a:lvl3pPr>
                      <a:lvl4pPr marL="3779992" algn="l" defTabSz="2519995" rtl="0" eaLnBrk="1" latinLnBrk="0" hangingPunct="1">
                        <a:defRPr sz="4961" b="1" kern="1200">
                          <a:solidFill>
                            <a:schemeClr val="tx1"/>
                          </a:solidFill>
                          <a:latin typeface="Calibri" panose="020F0502020204030204"/>
                        </a:defRPr>
                      </a:lvl4pPr>
                      <a:lvl5pPr marL="5039990" algn="l" defTabSz="2519995" rtl="0" eaLnBrk="1" latinLnBrk="0" hangingPunct="1">
                        <a:defRPr sz="4961" b="1" kern="1200">
                          <a:solidFill>
                            <a:schemeClr val="tx1"/>
                          </a:solidFill>
                          <a:latin typeface="Calibri" panose="020F0502020204030204"/>
                        </a:defRPr>
                      </a:lvl5pPr>
                      <a:lvl6pPr marL="6299987" algn="l" defTabSz="2519995" rtl="0" eaLnBrk="1" latinLnBrk="0" hangingPunct="1">
                        <a:defRPr sz="4961" b="1" kern="1200">
                          <a:solidFill>
                            <a:schemeClr val="tx1"/>
                          </a:solidFill>
                          <a:latin typeface="Calibri" panose="020F0502020204030204"/>
                        </a:defRPr>
                      </a:lvl6pPr>
                      <a:lvl7pPr marL="7559985" algn="l" defTabSz="2519995" rtl="0" eaLnBrk="1" latinLnBrk="0" hangingPunct="1">
                        <a:defRPr sz="4961" b="1" kern="1200">
                          <a:solidFill>
                            <a:schemeClr val="tx1"/>
                          </a:solidFill>
                          <a:latin typeface="Calibri" panose="020F0502020204030204"/>
                        </a:defRPr>
                      </a:lvl7pPr>
                      <a:lvl8pPr marL="8819982" algn="l" defTabSz="2519995" rtl="0" eaLnBrk="1" latinLnBrk="0" hangingPunct="1">
                        <a:defRPr sz="4961" b="1" kern="1200">
                          <a:solidFill>
                            <a:schemeClr val="tx1"/>
                          </a:solidFill>
                          <a:latin typeface="Calibri" panose="020F0502020204030204"/>
                        </a:defRPr>
                      </a:lvl8pPr>
                      <a:lvl9pPr marL="10079980" algn="l" defTabSz="2519995" rtl="0" eaLnBrk="1" latinLnBrk="0" hangingPunct="1">
                        <a:defRPr sz="4961" b="1" kern="1200">
                          <a:solidFill>
                            <a:schemeClr val="tx1"/>
                          </a:solidFill>
                          <a:latin typeface="Calibri" panose="020F0502020204030204"/>
                        </a:defRPr>
                      </a:lvl9pPr>
                    </a:lstStyle>
                    <a:p>
                      <a:pPr algn="just">
                        <a:lnSpc>
                          <a:spcPct val="150000"/>
                        </a:lnSpc>
                        <a:spcAft>
                          <a:spcPts val="0"/>
                        </a:spcAft>
                      </a:pPr>
                      <a:r>
                        <a:rPr lang="it-IT" sz="1500" b="0" dirty="0">
                          <a:effectLst/>
                          <a:latin typeface="Bookman Old Style" panose="02050604050505020204" pitchFamily="18" charset="0"/>
                        </a:rPr>
                        <a:t>Orlistat</a:t>
                      </a:r>
                      <a:endParaRPr lang="it-IT" sz="1500" b="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just">
                        <a:lnSpc>
                          <a:spcPct val="150000"/>
                        </a:lnSpc>
                        <a:spcAft>
                          <a:spcPts val="0"/>
                        </a:spcAft>
                      </a:pPr>
                      <a:r>
                        <a:rPr lang="it-IT" sz="1500" dirty="0">
                          <a:effectLst/>
                          <a:latin typeface="Bookman Old Style" panose="02050604050505020204" pitchFamily="18" charset="0"/>
                        </a:rPr>
                        <a:t> </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just">
                        <a:lnSpc>
                          <a:spcPct val="150000"/>
                        </a:lnSpc>
                        <a:spcAft>
                          <a:spcPts val="0"/>
                        </a:spcAft>
                      </a:pPr>
                      <a:r>
                        <a:rPr lang="it-IT" sz="1500" dirty="0">
                          <a:effectLst/>
                          <a:latin typeface="Bookman Old Style" panose="02050604050505020204" pitchFamily="18" charset="0"/>
                        </a:rPr>
                        <a:t> </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2519995" rtl="0" eaLnBrk="1" latinLnBrk="0" hangingPunct="1">
                        <a:defRPr sz="4961" kern="1200">
                          <a:solidFill>
                            <a:schemeClr val="tx1"/>
                          </a:solidFill>
                          <a:latin typeface="Calibri" panose="020F0502020204030204"/>
                        </a:defRPr>
                      </a:lvl1pPr>
                      <a:lvl2pPr marL="1259997" algn="l" defTabSz="2519995" rtl="0" eaLnBrk="1" latinLnBrk="0" hangingPunct="1">
                        <a:defRPr sz="4961" kern="1200">
                          <a:solidFill>
                            <a:schemeClr val="tx1"/>
                          </a:solidFill>
                          <a:latin typeface="Calibri" panose="020F0502020204030204"/>
                        </a:defRPr>
                      </a:lvl2pPr>
                      <a:lvl3pPr marL="2519995" algn="l" defTabSz="2519995" rtl="0" eaLnBrk="1" latinLnBrk="0" hangingPunct="1">
                        <a:defRPr sz="4961" kern="1200">
                          <a:solidFill>
                            <a:schemeClr val="tx1"/>
                          </a:solidFill>
                          <a:latin typeface="Calibri" panose="020F0502020204030204"/>
                        </a:defRPr>
                      </a:lvl3pPr>
                      <a:lvl4pPr marL="3779992" algn="l" defTabSz="2519995" rtl="0" eaLnBrk="1" latinLnBrk="0" hangingPunct="1">
                        <a:defRPr sz="4961" kern="1200">
                          <a:solidFill>
                            <a:schemeClr val="tx1"/>
                          </a:solidFill>
                          <a:latin typeface="Calibri" panose="020F0502020204030204"/>
                        </a:defRPr>
                      </a:lvl4pPr>
                      <a:lvl5pPr marL="5039990" algn="l" defTabSz="2519995" rtl="0" eaLnBrk="1" latinLnBrk="0" hangingPunct="1">
                        <a:defRPr sz="4961" kern="1200">
                          <a:solidFill>
                            <a:schemeClr val="tx1"/>
                          </a:solidFill>
                          <a:latin typeface="Calibri" panose="020F0502020204030204"/>
                        </a:defRPr>
                      </a:lvl5pPr>
                      <a:lvl6pPr marL="6299987" algn="l" defTabSz="2519995" rtl="0" eaLnBrk="1" latinLnBrk="0" hangingPunct="1">
                        <a:defRPr sz="4961" kern="1200">
                          <a:solidFill>
                            <a:schemeClr val="tx1"/>
                          </a:solidFill>
                          <a:latin typeface="Calibri" panose="020F0502020204030204"/>
                        </a:defRPr>
                      </a:lvl6pPr>
                      <a:lvl7pPr marL="7559985" algn="l" defTabSz="2519995" rtl="0" eaLnBrk="1" latinLnBrk="0" hangingPunct="1">
                        <a:defRPr sz="4961" kern="1200">
                          <a:solidFill>
                            <a:schemeClr val="tx1"/>
                          </a:solidFill>
                          <a:latin typeface="Calibri" panose="020F0502020204030204"/>
                        </a:defRPr>
                      </a:lvl7pPr>
                      <a:lvl8pPr marL="8819982" algn="l" defTabSz="2519995" rtl="0" eaLnBrk="1" latinLnBrk="0" hangingPunct="1">
                        <a:defRPr sz="4961" kern="1200">
                          <a:solidFill>
                            <a:schemeClr val="tx1"/>
                          </a:solidFill>
                          <a:latin typeface="Calibri" panose="020F0502020204030204"/>
                        </a:defRPr>
                      </a:lvl8pPr>
                      <a:lvl9pPr marL="10079980" algn="l" defTabSz="2519995" rtl="0" eaLnBrk="1" latinLnBrk="0" hangingPunct="1">
                        <a:defRPr sz="4961" kern="1200">
                          <a:solidFill>
                            <a:schemeClr val="tx1"/>
                          </a:solidFill>
                          <a:latin typeface="Calibri" panose="020F0502020204030204"/>
                        </a:defRPr>
                      </a:lvl9pPr>
                    </a:lstStyle>
                    <a:p>
                      <a:pPr algn="ctr">
                        <a:lnSpc>
                          <a:spcPct val="150000"/>
                        </a:lnSpc>
                        <a:spcAft>
                          <a:spcPts val="0"/>
                        </a:spcAft>
                      </a:pPr>
                      <a:r>
                        <a:rPr lang="it-IT" sz="1500" dirty="0">
                          <a:effectLst/>
                          <a:latin typeface="Bookman Old Style" panose="02050604050505020204" pitchFamily="18" charset="0"/>
                        </a:rPr>
                        <a:t>37.42 ± 1.0</a:t>
                      </a:r>
                      <a:endParaRPr lang="it-IT" sz="15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039179365"/>
                  </a:ext>
                </a:extLst>
              </a:tr>
            </a:tbl>
          </a:graphicData>
        </a:graphic>
      </p:graphicFrame>
      <p:grpSp>
        <p:nvGrpSpPr>
          <p:cNvPr id="33" name="Gruppo 32">
            <a:extLst>
              <a:ext uri="{FF2B5EF4-FFF2-40B4-BE49-F238E27FC236}">
                <a16:creationId xmlns:a16="http://schemas.microsoft.com/office/drawing/2014/main" id="{9EAA03C8-F164-4333-9100-A36040F787EA}"/>
              </a:ext>
            </a:extLst>
          </p:cNvPr>
          <p:cNvGrpSpPr/>
          <p:nvPr/>
        </p:nvGrpSpPr>
        <p:grpSpPr>
          <a:xfrm rot="21117159">
            <a:off x="832412" y="13451442"/>
            <a:ext cx="2633225" cy="2929926"/>
            <a:chOff x="1013042" y="13948924"/>
            <a:chExt cx="2633225" cy="2929926"/>
          </a:xfrm>
        </p:grpSpPr>
        <p:pic>
          <p:nvPicPr>
            <p:cNvPr id="27" name="Immagine 26">
              <a:extLst>
                <a:ext uri="{FF2B5EF4-FFF2-40B4-BE49-F238E27FC236}">
                  <a16:creationId xmlns:a16="http://schemas.microsoft.com/office/drawing/2014/main" id="{EF3838DE-FA2A-4E28-81B8-91A27A56D28E}"/>
                </a:ext>
              </a:extLst>
            </p:cNvPr>
            <p:cNvPicPr>
              <a:picLocks noChangeAspect="1"/>
            </p:cNvPicPr>
            <p:nvPr/>
          </p:nvPicPr>
          <p:blipFill>
            <a:blip r:embed="rId12"/>
            <a:stretch>
              <a:fillRect/>
            </a:stretch>
          </p:blipFill>
          <p:spPr>
            <a:xfrm>
              <a:off x="1013042" y="13948924"/>
              <a:ext cx="2633225" cy="2929926"/>
            </a:xfrm>
            <a:prstGeom prst="rect">
              <a:avLst/>
            </a:prstGeom>
            <a:ln>
              <a:noFill/>
            </a:ln>
            <a:effectLst>
              <a:outerShdw blurRad="292100" dist="139700" dir="2700000" algn="tl" rotWithShape="0">
                <a:srgbClr val="333333">
                  <a:alpha val="65000"/>
                </a:srgbClr>
              </a:outerShdw>
            </a:effectLst>
          </p:spPr>
        </p:pic>
        <p:sp>
          <p:nvSpPr>
            <p:cNvPr id="32" name="Ovale 31">
              <a:extLst>
                <a:ext uri="{FF2B5EF4-FFF2-40B4-BE49-F238E27FC236}">
                  <a16:creationId xmlns:a16="http://schemas.microsoft.com/office/drawing/2014/main" id="{529B71D8-F3EC-4F33-B419-CB304B862884}"/>
                </a:ext>
              </a:extLst>
            </p:cNvPr>
            <p:cNvSpPr/>
            <p:nvPr/>
          </p:nvSpPr>
          <p:spPr>
            <a:xfrm>
              <a:off x="2989995" y="16064169"/>
              <a:ext cx="9525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53756863"/>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811</TotalTime>
  <Words>1649</Words>
  <Application>Microsoft Office PowerPoint</Application>
  <PresentationFormat>Personalizzato</PresentationFormat>
  <Paragraphs>162</Paragraphs>
  <Slides>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vt:i4>
      </vt:variant>
    </vt:vector>
  </HeadingPairs>
  <TitlesOfParts>
    <vt:vector size="8" baseType="lpstr">
      <vt:lpstr>Arial</vt:lpstr>
      <vt:lpstr>Bookman Old Style</vt:lpstr>
      <vt:lpstr>Calibri</vt:lpstr>
      <vt:lpstr>Calibri Light</vt:lpstr>
      <vt:lpstr>Symbol</vt:lpstr>
      <vt:lpstr>Times New Roman</vt:lpstr>
      <vt:lpstr>Tema di Office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Ines</dc:creator>
  <cp:lastModifiedBy>Monica Rosa Loizzo</cp:lastModifiedBy>
  <cp:revision>68</cp:revision>
  <cp:lastPrinted>2019-05-27T10:15:48Z</cp:lastPrinted>
  <dcterms:created xsi:type="dcterms:W3CDTF">2019-05-22T16:55:24Z</dcterms:created>
  <dcterms:modified xsi:type="dcterms:W3CDTF">2020-10-14T11:18:40Z</dcterms:modified>
</cp:coreProperties>
</file>