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58" r:id="rId3"/>
    <p:sldId id="271" r:id="rId4"/>
    <p:sldId id="279" r:id="rId5"/>
    <p:sldId id="280" r:id="rId6"/>
    <p:sldId id="272" r:id="rId7"/>
    <p:sldId id="273" r:id="rId8"/>
    <p:sldId id="261" r:id="rId9"/>
    <p:sldId id="274" r:id="rId10"/>
    <p:sldId id="270" r:id="rId11"/>
    <p:sldId id="265" r:id="rId12"/>
    <p:sldId id="275" r:id="rId13"/>
    <p:sldId id="276" r:id="rId14"/>
    <p:sldId id="277" r:id="rId15"/>
    <p:sldId id="278" r:id="rId16"/>
    <p:sldId id="262"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54" autoAdjust="0"/>
  </p:normalViewPr>
  <p:slideViewPr>
    <p:cSldViewPr snapToGrid="0">
      <p:cViewPr varScale="1">
        <p:scale>
          <a:sx n="69" d="100"/>
          <a:sy n="69" d="100"/>
        </p:scale>
        <p:origin x="200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0B150-9D3F-4997-BFEF-944D2E4C736F}" type="datetimeFigureOut">
              <a:rPr lang="en-US" smtClean="0"/>
              <a:pPr/>
              <a:t>11/10/2020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9CAB93-589F-4E18-A94F-DC2E0C8968C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mn-lt"/>
            </a:endParaRPr>
          </a:p>
          <a:p>
            <a:endParaRPr lang="en-GB" dirty="0"/>
          </a:p>
        </p:txBody>
      </p:sp>
      <p:sp>
        <p:nvSpPr>
          <p:cNvPr id="4" name="Slide Number Placeholder 3"/>
          <p:cNvSpPr>
            <a:spLocks noGrp="1"/>
          </p:cNvSpPr>
          <p:nvPr>
            <p:ph type="sldNum" sz="quarter" idx="10"/>
          </p:nvPr>
        </p:nvSpPr>
        <p:spPr/>
        <p:txBody>
          <a:bodyPr/>
          <a:lstStyle/>
          <a:p>
            <a:fld id="{B09CAB93-589F-4E18-A94F-DC2E0C8968C8}"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B09CAB93-589F-4E18-A94F-DC2E0C8968C8}" type="slidenum">
              <a:rPr lang="en-GB" smtClean="0"/>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B09CAB93-589F-4E18-A94F-DC2E0C8968C8}" type="slidenum">
              <a:rPr lang="en-GB" smtClean="0"/>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9CAB93-589F-4E18-A94F-DC2E0C8968C8}"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9CAB93-589F-4E18-A94F-DC2E0C8968C8}"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9CAB93-589F-4E18-A94F-DC2E0C8968C8}"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9CAB93-589F-4E18-A94F-DC2E0C8968C8}"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9CAB93-589F-4E18-A94F-DC2E0C8968C8}"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B09CAB93-589F-4E18-A94F-DC2E0C8968C8}"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B09CAB93-589F-4E18-A94F-DC2E0C8968C8}" type="slidenum">
              <a:rPr lang="en-GB" smtClean="0"/>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B09CAB93-589F-4E18-A94F-DC2E0C8968C8}"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pPr/>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pPr/>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pPr/>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pPr/>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pPr/>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pPr/>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pPr/>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pPr/>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pPr/>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pPr/>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pPr/>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pPr/>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pPr/>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pPr/>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pPr/>
              <a:t>11/10/2020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pPr/>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490" y="2324560"/>
            <a:ext cx="8174516" cy="5078313"/>
          </a:xfrm>
          <a:prstGeom prst="rect">
            <a:avLst/>
          </a:prstGeom>
          <a:noFill/>
        </p:spPr>
        <p:txBody>
          <a:bodyPr wrap="square" rtlCol="0">
            <a:spAutoFit/>
          </a:bodyPr>
          <a:lstStyle/>
          <a:p>
            <a:pPr algn="ctr"/>
            <a:r>
              <a:rPr lang="en-US" sz="2000" b="1" dirty="0" smtClean="0">
                <a:solidFill>
                  <a:srgbClr val="7030A0"/>
                </a:solidFill>
                <a:latin typeface="Arial Black" pitchFamily="34" charset="0"/>
              </a:rPr>
              <a:t>Biochemical Profile of Albino Rats with Experimentally-Induced Metabolic Syndrome fed Diet Formulations of </a:t>
            </a:r>
            <a:r>
              <a:rPr lang="en-US" sz="2000" b="1" i="1" dirty="0" err="1" smtClean="0">
                <a:solidFill>
                  <a:srgbClr val="7030A0"/>
                </a:solidFill>
                <a:latin typeface="Arial Black" pitchFamily="34" charset="0"/>
              </a:rPr>
              <a:t>Cnidoscolus</a:t>
            </a:r>
            <a:r>
              <a:rPr lang="en-US" sz="2000" b="1" i="1" dirty="0" smtClean="0">
                <a:solidFill>
                  <a:srgbClr val="7030A0"/>
                </a:solidFill>
                <a:latin typeface="Arial Black" pitchFamily="34" charset="0"/>
              </a:rPr>
              <a:t> </a:t>
            </a:r>
            <a:r>
              <a:rPr lang="en-US" sz="2000" b="1" i="1" dirty="0" err="1" smtClean="0">
                <a:solidFill>
                  <a:srgbClr val="7030A0"/>
                </a:solidFill>
                <a:latin typeface="Arial Black" pitchFamily="34" charset="0"/>
              </a:rPr>
              <a:t>aconitifolius</a:t>
            </a:r>
            <a:r>
              <a:rPr lang="en-US" sz="2000" b="1" dirty="0" smtClean="0">
                <a:solidFill>
                  <a:srgbClr val="7030A0"/>
                </a:solidFill>
                <a:latin typeface="Arial Black" pitchFamily="34" charset="0"/>
              </a:rPr>
              <a:t>,</a:t>
            </a:r>
            <a:r>
              <a:rPr lang="en-US" sz="2000" b="1" i="1" dirty="0" smtClean="0">
                <a:solidFill>
                  <a:srgbClr val="7030A0"/>
                </a:solidFill>
                <a:latin typeface="Arial Black" pitchFamily="34" charset="0"/>
              </a:rPr>
              <a:t> </a:t>
            </a:r>
            <a:r>
              <a:rPr lang="en-US" sz="2000" b="1" i="1" dirty="0" err="1" smtClean="0">
                <a:solidFill>
                  <a:srgbClr val="7030A0"/>
                </a:solidFill>
                <a:latin typeface="Arial Black" pitchFamily="34" charset="0"/>
              </a:rPr>
              <a:t>Gongronema</a:t>
            </a:r>
            <a:r>
              <a:rPr lang="en-US" sz="2000" b="1" i="1" dirty="0" smtClean="0">
                <a:solidFill>
                  <a:srgbClr val="7030A0"/>
                </a:solidFill>
                <a:latin typeface="Arial Black" pitchFamily="34" charset="0"/>
              </a:rPr>
              <a:t> </a:t>
            </a:r>
            <a:r>
              <a:rPr lang="en-US" sz="2000" b="1" i="1" dirty="0" err="1" smtClean="0">
                <a:solidFill>
                  <a:srgbClr val="7030A0"/>
                </a:solidFill>
                <a:latin typeface="Arial Black" pitchFamily="34" charset="0"/>
              </a:rPr>
              <a:t>latifolium</a:t>
            </a:r>
            <a:r>
              <a:rPr lang="en-US" sz="2000" b="1" dirty="0" smtClean="0">
                <a:solidFill>
                  <a:srgbClr val="7030A0"/>
                </a:solidFill>
                <a:latin typeface="Arial Black" pitchFamily="34" charset="0"/>
              </a:rPr>
              <a:t> and </a:t>
            </a:r>
            <a:r>
              <a:rPr lang="en-US" sz="2000" b="1" i="1" dirty="0" err="1" smtClean="0">
                <a:solidFill>
                  <a:srgbClr val="7030A0"/>
                </a:solidFill>
                <a:latin typeface="Arial Black" pitchFamily="34" charset="0"/>
              </a:rPr>
              <a:t>Moringa</a:t>
            </a:r>
            <a:r>
              <a:rPr lang="en-US" sz="2000" b="1" i="1" dirty="0" smtClean="0">
                <a:solidFill>
                  <a:srgbClr val="7030A0"/>
                </a:solidFill>
                <a:latin typeface="Arial Black" pitchFamily="34" charset="0"/>
              </a:rPr>
              <a:t> </a:t>
            </a:r>
            <a:r>
              <a:rPr lang="en-US" sz="2000" b="1" i="1" dirty="0" err="1" smtClean="0">
                <a:solidFill>
                  <a:srgbClr val="7030A0"/>
                </a:solidFill>
                <a:latin typeface="Arial Black" pitchFamily="34" charset="0"/>
              </a:rPr>
              <a:t>oleifera</a:t>
            </a:r>
            <a:r>
              <a:rPr lang="en-US" sz="2000" b="1" i="1" dirty="0" smtClean="0">
                <a:solidFill>
                  <a:srgbClr val="7030A0"/>
                </a:solidFill>
                <a:latin typeface="Arial Black" pitchFamily="34" charset="0"/>
              </a:rPr>
              <a:t> </a:t>
            </a:r>
            <a:r>
              <a:rPr lang="en-US" sz="2000" b="1" dirty="0" smtClean="0">
                <a:solidFill>
                  <a:srgbClr val="7030A0"/>
                </a:solidFill>
                <a:latin typeface="Arial Black" pitchFamily="34" charset="0"/>
              </a:rPr>
              <a:t>Leaves</a:t>
            </a:r>
          </a:p>
          <a:p>
            <a:pPr algn="ctr"/>
            <a:endParaRPr lang="en-GB" sz="2000" b="1" dirty="0" smtClean="0">
              <a:solidFill>
                <a:srgbClr val="7030A0"/>
              </a:solidFill>
              <a:latin typeface="Arial Black" pitchFamily="34" charset="0"/>
            </a:endParaRPr>
          </a:p>
          <a:p>
            <a:pPr algn="ctr"/>
            <a:r>
              <a:rPr lang="it-IT" b="1" dirty="0" smtClean="0">
                <a:latin typeface="Arial Black" pitchFamily="34" charset="0"/>
              </a:rPr>
              <a:t>Nene O. Uchendu</a:t>
            </a:r>
            <a:r>
              <a:rPr lang="en-US" b="1" baseline="30000" dirty="0" smtClean="0">
                <a:latin typeface="Arial Black" pitchFamily="34" charset="0"/>
              </a:rPr>
              <a:t>1*</a:t>
            </a:r>
            <a:r>
              <a:rPr lang="en-US" b="1" dirty="0" smtClean="0">
                <a:latin typeface="Arial Black" pitchFamily="34" charset="0"/>
              </a:rPr>
              <a:t>, </a:t>
            </a:r>
            <a:r>
              <a:rPr lang="en-US" b="1" dirty="0" err="1" smtClean="0">
                <a:latin typeface="Arial Black" pitchFamily="34" charset="0"/>
              </a:rPr>
              <a:t>Emeka</a:t>
            </a:r>
            <a:r>
              <a:rPr lang="en-US" b="1" dirty="0" smtClean="0">
                <a:latin typeface="Arial Black" pitchFamily="34" charset="0"/>
              </a:rPr>
              <a:t> G. Anaduaka</a:t>
            </a:r>
            <a:r>
              <a:rPr lang="en-US" b="1" baseline="30000" dirty="0" smtClean="0">
                <a:latin typeface="Arial Black" pitchFamily="34" charset="0"/>
              </a:rPr>
              <a:t>1</a:t>
            </a:r>
            <a:r>
              <a:rPr lang="en-US" b="1" dirty="0" smtClean="0">
                <a:latin typeface="Arial Black" pitchFamily="34" charset="0"/>
              </a:rPr>
              <a:t>, </a:t>
            </a:r>
            <a:r>
              <a:rPr lang="en-US" b="1" dirty="0" err="1" smtClean="0">
                <a:latin typeface="Arial Black" pitchFamily="34" charset="0"/>
              </a:rPr>
              <a:t>Chiemekam</a:t>
            </a:r>
            <a:r>
              <a:rPr lang="en-US" b="1" dirty="0" smtClean="0">
                <a:latin typeface="Arial Black" pitchFamily="34" charset="0"/>
              </a:rPr>
              <a:t> S. Ezechukwu</a:t>
            </a:r>
            <a:r>
              <a:rPr lang="en-US" b="1" baseline="30000" dirty="0" smtClean="0">
                <a:latin typeface="Arial Black" pitchFamily="34" charset="0"/>
              </a:rPr>
              <a:t>2</a:t>
            </a:r>
            <a:r>
              <a:rPr lang="en-US" b="1" dirty="0" smtClean="0">
                <a:latin typeface="Arial Black" pitchFamily="34" charset="0"/>
              </a:rPr>
              <a:t>, </a:t>
            </a:r>
            <a:r>
              <a:rPr lang="en-US" b="1" dirty="0" err="1" smtClean="0">
                <a:latin typeface="Arial Black" pitchFamily="34" charset="0"/>
              </a:rPr>
              <a:t>Chinelo</a:t>
            </a:r>
            <a:r>
              <a:rPr lang="en-US" b="1" dirty="0" smtClean="0">
                <a:latin typeface="Arial Black" pitchFamily="34" charset="0"/>
              </a:rPr>
              <a:t> C. Nkwocha</a:t>
            </a:r>
            <a:r>
              <a:rPr lang="en-US" b="1" baseline="30000" dirty="0" smtClean="0">
                <a:latin typeface="Arial Black" pitchFamily="34" charset="0"/>
              </a:rPr>
              <a:t>1</a:t>
            </a:r>
            <a:r>
              <a:rPr lang="en-US" b="1" dirty="0" smtClean="0">
                <a:latin typeface="Arial Black" pitchFamily="34" charset="0"/>
              </a:rPr>
              <a:t>, Lawrence U. S. Ezeanyika</a:t>
            </a:r>
            <a:r>
              <a:rPr lang="en-US" b="1" baseline="30000" dirty="0" smtClean="0">
                <a:latin typeface="Arial Black" pitchFamily="34" charset="0"/>
              </a:rPr>
              <a:t>1 </a:t>
            </a:r>
            <a:r>
              <a:rPr lang="en-US" b="1" dirty="0" smtClean="0">
                <a:latin typeface="Arial Black" pitchFamily="34" charset="0"/>
              </a:rPr>
              <a:t>and Florence N. Nworah</a:t>
            </a:r>
            <a:r>
              <a:rPr lang="en-US" b="1" baseline="30000" dirty="0" smtClean="0">
                <a:latin typeface="Arial Black" pitchFamily="34" charset="0"/>
              </a:rPr>
              <a:t>1</a:t>
            </a:r>
            <a:r>
              <a:rPr lang="en-US" b="1" dirty="0" smtClean="0">
                <a:latin typeface="Arial Black" pitchFamily="34" charset="0"/>
              </a:rPr>
              <a:t> </a:t>
            </a:r>
          </a:p>
          <a:p>
            <a:r>
              <a:rPr lang="en-US" b="1" baseline="30000" dirty="0" smtClean="0">
                <a:solidFill>
                  <a:srgbClr val="C00000"/>
                </a:solidFill>
              </a:rPr>
              <a:t>1</a:t>
            </a:r>
            <a:r>
              <a:rPr lang="en-US" b="1" dirty="0" smtClean="0">
                <a:solidFill>
                  <a:srgbClr val="C00000"/>
                </a:solidFill>
              </a:rPr>
              <a:t>Department of Biochemistry, Faculty of Biological Sciences, University of Nigeria, </a:t>
            </a:r>
            <a:r>
              <a:rPr lang="en-US" b="1" dirty="0" err="1" smtClean="0">
                <a:solidFill>
                  <a:srgbClr val="C00000"/>
                </a:solidFill>
              </a:rPr>
              <a:t>Nsukka</a:t>
            </a:r>
            <a:endParaRPr lang="en-GB" b="1" dirty="0" smtClean="0">
              <a:solidFill>
                <a:srgbClr val="C00000"/>
              </a:solidFill>
            </a:endParaRPr>
          </a:p>
          <a:p>
            <a:r>
              <a:rPr lang="en-US" b="1" baseline="30000" dirty="0" smtClean="0">
                <a:solidFill>
                  <a:srgbClr val="C00000"/>
                </a:solidFill>
              </a:rPr>
              <a:t>2</a:t>
            </a:r>
            <a:r>
              <a:rPr lang="en-US" b="1" dirty="0" smtClean="0">
                <a:solidFill>
                  <a:srgbClr val="C00000"/>
                </a:solidFill>
              </a:rPr>
              <a:t>Department of Zoology and Environmental Biology, Faculty of Biological Sciences, University of Nigeria, </a:t>
            </a:r>
            <a:r>
              <a:rPr lang="en-US" b="1" dirty="0" err="1" smtClean="0">
                <a:solidFill>
                  <a:srgbClr val="C00000"/>
                </a:solidFill>
              </a:rPr>
              <a:t>Nsukka</a:t>
            </a:r>
            <a:endParaRPr lang="en-US" b="1" dirty="0" smtClean="0">
              <a:solidFill>
                <a:srgbClr val="C00000"/>
              </a:solidFill>
            </a:endParaRPr>
          </a:p>
          <a:p>
            <a:r>
              <a:rPr lang="en-US" sz="1600" b="1" dirty="0" smtClean="0">
                <a:solidFill>
                  <a:srgbClr val="C00000"/>
                </a:solidFill>
                <a:latin typeface="Palatino Linotype" panose="02040502050505030304" pitchFamily="18" charset="0"/>
              </a:rPr>
              <a:t>		</a:t>
            </a:r>
            <a:r>
              <a:rPr lang="en-US" sz="1600" dirty="0" smtClean="0"/>
              <a:t> </a:t>
            </a:r>
            <a:r>
              <a:rPr lang="en-US" sz="1600" b="1" dirty="0" smtClean="0">
                <a:solidFill>
                  <a:srgbClr val="7030A0"/>
                </a:solidFill>
              </a:rPr>
              <a:t>*Corresponding author email: nene.uchendu@unn.edu.ng</a:t>
            </a:r>
            <a:endParaRPr lang="fr-FR" sz="1600" b="1" dirty="0">
              <a:solidFill>
                <a:srgbClr val="7030A0"/>
              </a:solidFill>
              <a:latin typeface="Palatino Linotype" panose="02040502050505030304" pitchFamily="18" charset="0"/>
            </a:endParaRPr>
          </a:p>
          <a:p>
            <a:r>
              <a:rPr lang="en-US" dirty="0" smtClean="0">
                <a:latin typeface="Palatino Linotype" panose="02040502050505030304" pitchFamily="18" charset="0"/>
              </a:rPr>
              <a:t> </a:t>
            </a:r>
            <a:endParaRPr lang="fr-FR" dirty="0" smtClean="0">
              <a:latin typeface="Palatino Linotype" panose="02040502050505030304" pitchFamily="18" charset="0"/>
            </a:endParaRPr>
          </a:p>
          <a:p>
            <a:endParaRPr lang="en-US" dirty="0">
              <a:latin typeface="Palatino Linotype" panose="02040502050505030304" pitchFamily="18" charset="0"/>
            </a:endParaRPr>
          </a:p>
          <a:p>
            <a:endParaRPr lang="fr-FR" dirty="0">
              <a:latin typeface="Palatino Linotype" panose="02040502050505030304" pitchFamily="18" charset="0"/>
            </a:endParaRPr>
          </a:p>
          <a:p>
            <a:endParaRPr lang="en-GB" sz="1400" dirty="0" smtClean="0"/>
          </a:p>
          <a:p>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05D3A419-B10E-45CD-A891-C3213BD8A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205"/>
            <a:ext cx="9144000" cy="2437697"/>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449666" y="5770180"/>
            <a:ext cx="1599851" cy="1149366"/>
          </a:xfrm>
          <a:prstGeom prst="rect">
            <a:avLst/>
          </a:prstGeom>
          <a:noFill/>
          <a:ln w="9525">
            <a:noFill/>
            <a:miter lim="800000"/>
            <a:headEnd/>
            <a:tailEnd/>
          </a:ln>
        </p:spPr>
      </p:pic>
      <p:sp>
        <p:nvSpPr>
          <p:cNvPr id="27654" name="AutoShape 6" descr="UNN graduates 132 1st Class students, 9,200 others at 47th Convocation –  The Sun Nige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7656" name="AutoShape 8" descr="UNN Admission List 2020/2021 Academic Session Updates : Current School 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7658" name="AutoShape 10" descr="UNN Admission List 2020/2021 Academic Session Updates : Current School 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7660" name="AutoShape 12" descr="UNN Admission List 2020/2021 Academic Session Updates : Current School 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60297"/>
            <a:ext cx="8153400" cy="6247864"/>
          </a:xfrm>
          <a:prstGeom prst="rect">
            <a:avLst/>
          </a:prstGeom>
          <a:noFill/>
        </p:spPr>
        <p:txBody>
          <a:bodyPr wrap="square" rtlCol="0">
            <a:spAutoFit/>
          </a:bodyPr>
          <a:lstStyle/>
          <a:p>
            <a:pPr>
              <a:buFont typeface="Wingdings" pitchFamily="2" charset="2"/>
              <a:buChar char="v"/>
            </a:pPr>
            <a:r>
              <a:rPr lang="en-US" sz="2000" b="1" dirty="0" smtClean="0">
                <a:solidFill>
                  <a:srgbClr val="00B050"/>
                </a:solidFill>
              </a:rPr>
              <a:t>Oxidative Stress Index and Antioxidant Enzymes Activities</a:t>
            </a:r>
            <a:endParaRPr lang="en-GB" sz="2000" dirty="0" smtClean="0">
              <a:solidFill>
                <a:srgbClr val="00B050"/>
              </a:solidFill>
            </a:endParaRPr>
          </a:p>
          <a:p>
            <a:r>
              <a:rPr lang="en-US" sz="2000" dirty="0" err="1" smtClean="0"/>
              <a:t>Malondialdehyde</a:t>
            </a:r>
            <a:r>
              <a:rPr lang="en-US" sz="2000" dirty="0" smtClean="0"/>
              <a:t> (MDA), Superoxide dismutase (SOD) and </a:t>
            </a:r>
            <a:r>
              <a:rPr lang="en-US" sz="2000" dirty="0" err="1" smtClean="0"/>
              <a:t>catalase</a:t>
            </a:r>
            <a:r>
              <a:rPr lang="en-US" sz="2000" dirty="0" smtClean="0"/>
              <a:t> (CAT) activities were determined using standard methods (</a:t>
            </a:r>
            <a:r>
              <a:rPr lang="en-US" sz="2000" dirty="0" err="1" smtClean="0"/>
              <a:t>Buege</a:t>
            </a:r>
            <a:r>
              <a:rPr lang="en-US" sz="2000" dirty="0" smtClean="0"/>
              <a:t> and Aust,1978; </a:t>
            </a:r>
            <a:r>
              <a:rPr lang="en-US" sz="2000" dirty="0" err="1" smtClean="0"/>
              <a:t>Misra</a:t>
            </a:r>
            <a:r>
              <a:rPr lang="en-US" sz="2000" dirty="0" smtClean="0"/>
              <a:t> and </a:t>
            </a:r>
            <a:r>
              <a:rPr lang="en-US" sz="2000" dirty="0" err="1" smtClean="0"/>
              <a:t>Fridovich</a:t>
            </a:r>
            <a:r>
              <a:rPr lang="en-US" sz="2000" dirty="0" smtClean="0"/>
              <a:t>, 1972; </a:t>
            </a:r>
            <a:r>
              <a:rPr lang="en-US" sz="2000" dirty="0" err="1" smtClean="0"/>
              <a:t>Takahara</a:t>
            </a:r>
            <a:r>
              <a:rPr lang="en-US" sz="2000" dirty="0" smtClean="0"/>
              <a:t> </a:t>
            </a:r>
            <a:r>
              <a:rPr lang="en-US" sz="2000" i="1" dirty="0" smtClean="0"/>
              <a:t>et al. </a:t>
            </a:r>
            <a:r>
              <a:rPr lang="en-US" sz="2000" dirty="0" smtClean="0"/>
              <a:t>1960).</a:t>
            </a:r>
            <a:endParaRPr lang="en-GB" sz="2000" dirty="0" smtClean="0"/>
          </a:p>
          <a:p>
            <a:r>
              <a:rPr lang="en-US" sz="2000" dirty="0" smtClean="0"/>
              <a:t> </a:t>
            </a:r>
            <a:endParaRPr lang="en-GB" sz="2000" dirty="0" smtClean="0"/>
          </a:p>
          <a:p>
            <a:pPr>
              <a:buFont typeface="Wingdings" pitchFamily="2" charset="2"/>
              <a:buChar char="v"/>
            </a:pPr>
            <a:r>
              <a:rPr lang="en-US" sz="2000" b="1" dirty="0" smtClean="0">
                <a:solidFill>
                  <a:srgbClr val="00B050"/>
                </a:solidFill>
              </a:rPr>
              <a:t>Liver Function Tests</a:t>
            </a:r>
            <a:r>
              <a:rPr lang="en-US" sz="2000" b="1" dirty="0" smtClean="0"/>
              <a:t>	</a:t>
            </a:r>
            <a:endParaRPr lang="en-GB" sz="2000" dirty="0" smtClean="0"/>
          </a:p>
          <a:p>
            <a:r>
              <a:rPr lang="en-US" sz="2000" dirty="0" err="1" smtClean="0"/>
              <a:t>Aspartate</a:t>
            </a:r>
            <a:r>
              <a:rPr lang="en-US" sz="2000" dirty="0" smtClean="0"/>
              <a:t> </a:t>
            </a:r>
            <a:r>
              <a:rPr lang="en-US" sz="2000" dirty="0" err="1" smtClean="0"/>
              <a:t>aminotransferase</a:t>
            </a:r>
            <a:r>
              <a:rPr lang="en-US" sz="2000" dirty="0" smtClean="0"/>
              <a:t> (AST), </a:t>
            </a:r>
            <a:r>
              <a:rPr lang="en-US" sz="2000" dirty="0" err="1" smtClean="0"/>
              <a:t>Alanine</a:t>
            </a:r>
            <a:r>
              <a:rPr lang="en-US" sz="2000" dirty="0" smtClean="0"/>
              <a:t> </a:t>
            </a:r>
            <a:r>
              <a:rPr lang="en-US" sz="2000" dirty="0" err="1" smtClean="0"/>
              <a:t>aminotransferase</a:t>
            </a:r>
            <a:r>
              <a:rPr lang="en-US" sz="2000" dirty="0" smtClean="0"/>
              <a:t> (ALT), Alkaline </a:t>
            </a:r>
            <a:r>
              <a:rPr lang="en-US" sz="2000" dirty="0" err="1" smtClean="0"/>
              <a:t>phosphatase</a:t>
            </a:r>
            <a:r>
              <a:rPr lang="en-US" sz="2000" dirty="0" smtClean="0"/>
              <a:t> (ALP), total protein and albumin were determined using the standard methods (</a:t>
            </a:r>
            <a:r>
              <a:rPr lang="en-US" sz="2000" dirty="0" err="1" smtClean="0"/>
              <a:t>Reitman</a:t>
            </a:r>
            <a:r>
              <a:rPr lang="en-US" sz="2000" dirty="0" smtClean="0"/>
              <a:t> and Frankel 1957, </a:t>
            </a:r>
            <a:r>
              <a:rPr lang="en-US" sz="2000" dirty="0" err="1" smtClean="0"/>
              <a:t>Tietz</a:t>
            </a:r>
            <a:r>
              <a:rPr lang="en-US" sz="2000" dirty="0" smtClean="0"/>
              <a:t> 1995, </a:t>
            </a:r>
            <a:r>
              <a:rPr lang="en-US" sz="2000" dirty="0" err="1" smtClean="0"/>
              <a:t>Doumas</a:t>
            </a:r>
            <a:r>
              <a:rPr lang="en-US" sz="2000" dirty="0" smtClean="0"/>
              <a:t> </a:t>
            </a:r>
            <a:r>
              <a:rPr lang="en-US" sz="2000" i="1" dirty="0" smtClean="0"/>
              <a:t>et al., </a:t>
            </a:r>
            <a:r>
              <a:rPr lang="en-US" sz="2000" dirty="0" smtClean="0"/>
              <a:t>1997) as outlined in the assay kits leaflets.</a:t>
            </a:r>
            <a:endParaRPr lang="en-GB" sz="2000" dirty="0" smtClean="0"/>
          </a:p>
          <a:p>
            <a:r>
              <a:rPr lang="en-US" sz="2000" dirty="0" smtClean="0"/>
              <a:t> </a:t>
            </a:r>
            <a:endParaRPr lang="en-GB" sz="2000" dirty="0" smtClean="0"/>
          </a:p>
          <a:p>
            <a:pPr>
              <a:buFont typeface="Wingdings" pitchFamily="2" charset="2"/>
              <a:buChar char="v"/>
            </a:pPr>
            <a:r>
              <a:rPr lang="en-US" sz="2000" b="1" dirty="0" smtClean="0">
                <a:solidFill>
                  <a:srgbClr val="00B050"/>
                </a:solidFill>
              </a:rPr>
              <a:t>Determination of Serum Lipid Profile</a:t>
            </a:r>
            <a:endParaRPr lang="en-GB" sz="2000" dirty="0" smtClean="0">
              <a:solidFill>
                <a:srgbClr val="00B050"/>
              </a:solidFill>
            </a:endParaRPr>
          </a:p>
          <a:p>
            <a:r>
              <a:rPr lang="en-US" sz="2000" dirty="0" smtClean="0"/>
              <a:t>The serum lipid parameters including total cholesterol (TC), </a:t>
            </a:r>
            <a:r>
              <a:rPr lang="en-US" sz="2000" dirty="0" err="1" smtClean="0"/>
              <a:t>triacylglycerol</a:t>
            </a:r>
            <a:r>
              <a:rPr lang="en-US" sz="2000" dirty="0" smtClean="0"/>
              <a:t> (TAG) and high-density lipoprotein cholesterol (HDL-C) were determined using standard methods (</a:t>
            </a:r>
            <a:r>
              <a:rPr lang="en-US" sz="2000" dirty="0" err="1" smtClean="0"/>
              <a:t>Trinder</a:t>
            </a:r>
            <a:r>
              <a:rPr lang="en-US" sz="2000" dirty="0" smtClean="0"/>
              <a:t>, 1969).</a:t>
            </a:r>
            <a:endParaRPr lang="en-GB" sz="2000" dirty="0" smtClean="0"/>
          </a:p>
          <a:p>
            <a:r>
              <a:rPr lang="en-US" sz="2000" dirty="0" smtClean="0"/>
              <a:t> </a:t>
            </a:r>
            <a:endParaRPr lang="en-GB" sz="2000" dirty="0" smtClean="0"/>
          </a:p>
          <a:p>
            <a:pPr>
              <a:buFont typeface="Wingdings" pitchFamily="2" charset="2"/>
              <a:buChar char="v"/>
            </a:pPr>
            <a:r>
              <a:rPr lang="en-US" sz="2000" b="1" dirty="0" smtClean="0">
                <a:solidFill>
                  <a:srgbClr val="00B050"/>
                </a:solidFill>
              </a:rPr>
              <a:t>Measurement of Obesity Indices</a:t>
            </a:r>
            <a:endParaRPr lang="en-GB" sz="2000" dirty="0" smtClean="0">
              <a:solidFill>
                <a:srgbClr val="00B050"/>
              </a:solidFill>
            </a:endParaRPr>
          </a:p>
          <a:p>
            <a:r>
              <a:rPr lang="en-US" sz="2000" dirty="0" smtClean="0"/>
              <a:t>Body weight and height were measured and body mass index (BMI) was calculated using standard methods. The rats were anaesthetized using diethyl ether inhalation prior to taking the measurements [14].</a:t>
            </a:r>
            <a:endParaRPr lang="en-GB" sz="2000" dirty="0"/>
          </a:p>
        </p:txBody>
      </p:sp>
      <p:sp>
        <p:nvSpPr>
          <p:cNvPr id="5" name="Slide Number Placeholder 5"/>
          <p:cNvSpPr>
            <a:spLocks noGrp="1"/>
          </p:cNvSpPr>
          <p:nvPr>
            <p:ph type="sldNum" sz="quarter" idx="12"/>
          </p:nvPr>
        </p:nvSpPr>
        <p:spPr>
          <a:xfrm>
            <a:off x="5799048" y="6356350"/>
            <a:ext cx="2133600" cy="365125"/>
          </a:xfrm>
        </p:spPr>
        <p:txBody>
          <a:bodyPr/>
          <a:lstStyle/>
          <a:p>
            <a:fld id="{FCAEAE96-855E-42B1-8DE9-9C9E68DE18C5}" type="slidenum">
              <a:rPr lang="fr-FR" b="1" smtClean="0">
                <a:latin typeface="Palatino Linotype" panose="02040502050505030304" pitchFamily="18" charset="0"/>
              </a:rPr>
              <a:pPr/>
              <a:t>10</a:t>
            </a:fld>
            <a:endParaRPr lang="fr-FR" b="1" dirty="0">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9241" y="5833241"/>
            <a:ext cx="1024758" cy="1024758"/>
          </a:xfrm>
          <a:prstGeom prst="rect">
            <a:avLst/>
          </a:prstGeom>
        </p:spPr>
      </p:pic>
    </p:spTree>
    <p:extLst>
      <p:ext uri="{BB962C8B-B14F-4D97-AF65-F5344CB8AC3E}">
        <p14:creationId xmlns:p14="http://schemas.microsoft.com/office/powerpoint/2010/main" val="88561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518" y="0"/>
            <a:ext cx="8122023" cy="1754326"/>
          </a:xfrm>
          <a:prstGeom prst="rect">
            <a:avLst/>
          </a:prstGeom>
          <a:noFill/>
        </p:spPr>
        <p:txBody>
          <a:bodyPr wrap="square" rtlCol="0">
            <a:spAutoFit/>
          </a:bodyPr>
          <a:lstStyle/>
          <a:p>
            <a:r>
              <a:rPr lang="fr-FR" sz="2400" b="1" dirty="0">
                <a:solidFill>
                  <a:srgbClr val="7030A0"/>
                </a:solidFill>
                <a:latin typeface="Palatino Linotype" panose="02040502050505030304" pitchFamily="18" charset="0"/>
              </a:rPr>
              <a:t>Results and </a:t>
            </a:r>
            <a:r>
              <a:rPr lang="fr-FR" sz="2400" b="1" dirty="0" smtClean="0">
                <a:solidFill>
                  <a:srgbClr val="7030A0"/>
                </a:solidFill>
                <a:latin typeface="Palatino Linotype" panose="02040502050505030304" pitchFamily="18" charset="0"/>
              </a:rPr>
              <a:t>Discussion</a:t>
            </a:r>
          </a:p>
          <a:p>
            <a:r>
              <a:rPr lang="en-US" sz="2000" b="1" dirty="0" smtClean="0">
                <a:solidFill>
                  <a:srgbClr val="00B050"/>
                </a:solidFill>
              </a:rPr>
              <a:t>Table 1: Effect of </a:t>
            </a:r>
            <a:r>
              <a:rPr lang="en-US" sz="2000" b="1" i="1" dirty="0" smtClean="0">
                <a:solidFill>
                  <a:srgbClr val="00B050"/>
                </a:solidFill>
              </a:rPr>
              <a:t>C. </a:t>
            </a:r>
            <a:r>
              <a:rPr lang="en-US" sz="2000" b="1" i="1" dirty="0" err="1" smtClean="0">
                <a:solidFill>
                  <a:srgbClr val="00B050"/>
                </a:solidFill>
              </a:rPr>
              <a:t>aconitifolius</a:t>
            </a:r>
            <a:r>
              <a:rPr lang="en-US" sz="2000" b="1" dirty="0" smtClean="0">
                <a:solidFill>
                  <a:srgbClr val="00B050"/>
                </a:solidFill>
              </a:rPr>
              <a:t>, </a:t>
            </a:r>
            <a:r>
              <a:rPr lang="en-US" sz="2000" b="1" i="1" dirty="0" smtClean="0">
                <a:solidFill>
                  <a:srgbClr val="00B050"/>
                </a:solidFill>
              </a:rPr>
              <a:t>G. </a:t>
            </a:r>
            <a:r>
              <a:rPr lang="en-US" sz="2000" b="1" i="1" dirty="0" err="1" smtClean="0">
                <a:solidFill>
                  <a:srgbClr val="00B050"/>
                </a:solidFill>
              </a:rPr>
              <a:t>latifolium</a:t>
            </a:r>
            <a:r>
              <a:rPr lang="en-US" sz="2000" b="1" dirty="0" smtClean="0">
                <a:solidFill>
                  <a:srgbClr val="00B050"/>
                </a:solidFill>
              </a:rPr>
              <a:t> and </a:t>
            </a:r>
            <a:r>
              <a:rPr lang="en-US" sz="2000" b="1" i="1" dirty="0" smtClean="0">
                <a:solidFill>
                  <a:srgbClr val="00B050"/>
                </a:solidFill>
              </a:rPr>
              <a:t>M. </a:t>
            </a:r>
            <a:r>
              <a:rPr lang="en-US" sz="2000" b="1" i="1" dirty="0" err="1" smtClean="0">
                <a:solidFill>
                  <a:srgbClr val="00B050"/>
                </a:solidFill>
              </a:rPr>
              <a:t>oleifera</a:t>
            </a:r>
            <a:r>
              <a:rPr lang="en-US" sz="2000" b="1" dirty="0" smtClean="0">
                <a:solidFill>
                  <a:srgbClr val="00B050"/>
                </a:solidFill>
              </a:rPr>
              <a:t>-based diets on MDA and antioxidant enzymes of rats with experimentally-induced metabolic syndrome</a:t>
            </a:r>
            <a:endParaRPr lang="en-GB" sz="2000" dirty="0" smtClean="0">
              <a:solidFill>
                <a:srgbClr val="00B050"/>
              </a:solidFill>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5609856" y="6356350"/>
            <a:ext cx="2133600" cy="365125"/>
          </a:xfrm>
        </p:spPr>
        <p:txBody>
          <a:bodyPr/>
          <a:lstStyle/>
          <a:p>
            <a:fld id="{FCAEAE96-855E-42B1-8DE9-9C9E68DE18C5}" type="slidenum">
              <a:rPr lang="fr-FR" b="1" smtClean="0">
                <a:latin typeface="Palatino Linotype" panose="02040502050505030304" pitchFamily="18" charset="0"/>
              </a:rPr>
              <a:pPr/>
              <a:t>11</a:t>
            </a:fld>
            <a:endParaRPr lang="fr-FR" b="1" dirty="0">
              <a:latin typeface="Palatino Linotype" panose="02040502050505030304" pitchFamily="18" charset="0"/>
            </a:endParaRPr>
          </a:p>
        </p:txBody>
      </p:sp>
      <p:sp>
        <p:nvSpPr>
          <p:cNvPr id="7" name="TextBox 6"/>
          <p:cNvSpPr txBox="1"/>
          <p:nvPr/>
        </p:nvSpPr>
        <p:spPr>
          <a:xfrm>
            <a:off x="609600" y="3506709"/>
            <a:ext cx="8153400" cy="461665"/>
          </a:xfrm>
          <a:prstGeom prst="rect">
            <a:avLst/>
          </a:prstGeom>
          <a:noFill/>
        </p:spPr>
        <p:txBody>
          <a:bodyPr wrap="square" rtlCol="0">
            <a:spAutoFit/>
          </a:bodyPr>
          <a:lstStyle/>
          <a:p>
            <a:endParaRPr lang="fr-FR" sz="2400" b="1" dirty="0">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66992" y="5580992"/>
            <a:ext cx="1277007" cy="1277007"/>
          </a:xfrm>
          <a:prstGeom prst="rect">
            <a:avLst/>
          </a:prstGeom>
        </p:spPr>
      </p:pic>
      <p:graphicFrame>
        <p:nvGraphicFramePr>
          <p:cNvPr id="8" name="Table 7"/>
          <p:cNvGraphicFramePr>
            <a:graphicFrameLocks noGrp="1"/>
          </p:cNvGraphicFramePr>
          <p:nvPr/>
        </p:nvGraphicFramePr>
        <p:xfrm>
          <a:off x="573741" y="1525657"/>
          <a:ext cx="8211671" cy="4287821"/>
        </p:xfrm>
        <a:graphic>
          <a:graphicData uri="http://schemas.openxmlformats.org/drawingml/2006/table">
            <a:tbl>
              <a:tblPr/>
              <a:tblGrid>
                <a:gridCol w="1558079">
                  <a:extLst>
                    <a:ext uri="{9D8B030D-6E8A-4147-A177-3AD203B41FA5}">
                      <a16:colId xmlns:a16="http://schemas.microsoft.com/office/drawing/2014/main" val="20000"/>
                    </a:ext>
                  </a:extLst>
                </a:gridCol>
                <a:gridCol w="2115736">
                  <a:extLst>
                    <a:ext uri="{9D8B030D-6E8A-4147-A177-3AD203B41FA5}">
                      <a16:colId xmlns:a16="http://schemas.microsoft.com/office/drawing/2014/main" val="20001"/>
                    </a:ext>
                  </a:extLst>
                </a:gridCol>
                <a:gridCol w="2250246">
                  <a:extLst>
                    <a:ext uri="{9D8B030D-6E8A-4147-A177-3AD203B41FA5}">
                      <a16:colId xmlns:a16="http://schemas.microsoft.com/office/drawing/2014/main" val="20002"/>
                    </a:ext>
                  </a:extLst>
                </a:gridCol>
                <a:gridCol w="2287610">
                  <a:extLst>
                    <a:ext uri="{9D8B030D-6E8A-4147-A177-3AD203B41FA5}">
                      <a16:colId xmlns:a16="http://schemas.microsoft.com/office/drawing/2014/main" val="20003"/>
                    </a:ext>
                  </a:extLst>
                </a:gridCol>
              </a:tblGrid>
              <a:tr h="874955">
                <a:tc>
                  <a:txBody>
                    <a:bodyPr/>
                    <a:lstStyle/>
                    <a:p>
                      <a:pPr algn="just">
                        <a:lnSpc>
                          <a:spcPct val="115000"/>
                        </a:lnSpc>
                        <a:spcAft>
                          <a:spcPts val="0"/>
                        </a:spcAft>
                        <a:tabLst>
                          <a:tab pos="525780" algn="l"/>
                        </a:tabLst>
                      </a:pPr>
                      <a:r>
                        <a:rPr lang="en-US" sz="2000" b="1" dirty="0">
                          <a:latin typeface="Times New Roman" pitchFamily="18" charset="0"/>
                          <a:ea typeface="Calibri"/>
                          <a:cs typeface="Times New Roman" pitchFamily="18" charset="0"/>
                        </a:rPr>
                        <a:t>Group</a:t>
                      </a:r>
                      <a:endParaRPr lang="en-GB"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dirty="0">
                          <a:latin typeface="Times New Roman" pitchFamily="18" charset="0"/>
                          <a:ea typeface="Calibri"/>
                          <a:cs typeface="Times New Roman" pitchFamily="18" charset="0"/>
                        </a:rPr>
                        <a:t>MDA</a:t>
                      </a:r>
                      <a:endParaRPr lang="en-GB" sz="2000" dirty="0">
                        <a:latin typeface="Times New Roman" pitchFamily="18" charset="0"/>
                        <a:ea typeface="Calibri"/>
                        <a:cs typeface="Times New Roman" pitchFamily="18" charset="0"/>
                      </a:endParaRPr>
                    </a:p>
                    <a:p>
                      <a:pPr algn="just">
                        <a:lnSpc>
                          <a:spcPct val="115000"/>
                        </a:lnSpc>
                        <a:spcAft>
                          <a:spcPts val="0"/>
                        </a:spcAft>
                      </a:pPr>
                      <a:r>
                        <a:rPr lang="en-US" sz="2000" b="1" dirty="0">
                          <a:latin typeface="Times New Roman" pitchFamily="18" charset="0"/>
                          <a:ea typeface="Calibri"/>
                          <a:cs typeface="Times New Roman" pitchFamily="18" charset="0"/>
                        </a:rPr>
                        <a:t>(U/mg protein)</a:t>
                      </a:r>
                      <a:endParaRPr lang="en-GB"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latin typeface="Times New Roman" pitchFamily="18" charset="0"/>
                          <a:ea typeface="Calibri"/>
                          <a:cs typeface="Times New Roman" pitchFamily="18" charset="0"/>
                        </a:rPr>
                        <a:t>SOD</a:t>
                      </a:r>
                      <a:endParaRPr lang="en-GB" sz="2000">
                        <a:latin typeface="Times New Roman" pitchFamily="18" charset="0"/>
                        <a:ea typeface="Calibri"/>
                        <a:cs typeface="Times New Roman" pitchFamily="18" charset="0"/>
                      </a:endParaRPr>
                    </a:p>
                    <a:p>
                      <a:pPr algn="just">
                        <a:lnSpc>
                          <a:spcPct val="115000"/>
                        </a:lnSpc>
                        <a:spcAft>
                          <a:spcPts val="0"/>
                        </a:spcAft>
                      </a:pPr>
                      <a:r>
                        <a:rPr lang="en-US" sz="2000" b="1">
                          <a:latin typeface="Times New Roman" pitchFamily="18" charset="0"/>
                          <a:ea typeface="Calibri"/>
                          <a:cs typeface="Times New Roman" pitchFamily="18" charset="0"/>
                        </a:rPr>
                        <a:t>(IU/mg protein)</a:t>
                      </a:r>
                      <a:endParaRPr lang="en-GB"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latin typeface="Times New Roman" pitchFamily="18" charset="0"/>
                          <a:ea typeface="Calibri"/>
                          <a:cs typeface="Times New Roman" pitchFamily="18" charset="0"/>
                        </a:rPr>
                        <a:t>CAT</a:t>
                      </a:r>
                      <a:endParaRPr lang="en-GB" sz="2000">
                        <a:latin typeface="Times New Roman" pitchFamily="18" charset="0"/>
                        <a:ea typeface="Calibri"/>
                        <a:cs typeface="Times New Roman" pitchFamily="18" charset="0"/>
                      </a:endParaRPr>
                    </a:p>
                    <a:p>
                      <a:pPr algn="just">
                        <a:lnSpc>
                          <a:spcPct val="115000"/>
                        </a:lnSpc>
                        <a:spcAft>
                          <a:spcPts val="0"/>
                        </a:spcAft>
                      </a:pPr>
                      <a:r>
                        <a:rPr lang="en-US" sz="2000" b="1">
                          <a:latin typeface="Times New Roman" pitchFamily="18" charset="0"/>
                          <a:ea typeface="Calibri"/>
                          <a:cs typeface="Times New Roman" pitchFamily="18" charset="0"/>
                        </a:rPr>
                        <a:t>(IU/mg protein)</a:t>
                      </a:r>
                      <a:endParaRPr lang="en-GB"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7478">
                <a:tc>
                  <a:txBody>
                    <a:bodyPr/>
                    <a:lstStyle/>
                    <a:p>
                      <a:pPr algn="just">
                        <a:lnSpc>
                          <a:spcPct val="115000"/>
                        </a:lnSpc>
                        <a:spcAft>
                          <a:spcPts val="0"/>
                        </a:spcAft>
                      </a:pPr>
                      <a:r>
                        <a:rPr lang="en-US" sz="2000">
                          <a:latin typeface="Times New Roman" pitchFamily="18" charset="0"/>
                          <a:ea typeface="Calibri"/>
                          <a:cs typeface="Times New Roman" pitchFamily="18" charset="0"/>
                        </a:rPr>
                        <a:t>1 Normal</a:t>
                      </a:r>
                      <a:endParaRPr lang="en-GB"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2000" dirty="0">
                          <a:latin typeface="Times New Roman" pitchFamily="18" charset="0"/>
                          <a:ea typeface="Calibri"/>
                          <a:cs typeface="Times New Roman" pitchFamily="18" charset="0"/>
                        </a:rPr>
                        <a:t>6.43 ± 0.76</a:t>
                      </a:r>
                      <a:r>
                        <a:rPr lang="en-US" sz="2000" baseline="30000" dirty="0">
                          <a:latin typeface="Times New Roman" pitchFamily="18" charset="0"/>
                          <a:ea typeface="Calibri"/>
                          <a:cs typeface="Times New Roman" pitchFamily="18" charset="0"/>
                        </a:rPr>
                        <a:t> a</a:t>
                      </a:r>
                      <a:endParaRPr lang="en-GB"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2000">
                          <a:latin typeface="Times New Roman" pitchFamily="18" charset="0"/>
                          <a:ea typeface="Calibri"/>
                          <a:cs typeface="Times New Roman" pitchFamily="18" charset="0"/>
                        </a:rPr>
                        <a:t>74.51 ± 3.17</a:t>
                      </a:r>
                      <a:r>
                        <a:rPr lang="en-US" sz="2000" baseline="30000">
                          <a:latin typeface="Times New Roman" pitchFamily="18" charset="0"/>
                          <a:ea typeface="Calibri"/>
                          <a:cs typeface="Times New Roman" pitchFamily="18" charset="0"/>
                        </a:rPr>
                        <a:t> a,b</a:t>
                      </a:r>
                      <a:endParaRPr lang="en-GB"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2000">
                          <a:latin typeface="Times New Roman" pitchFamily="18" charset="0"/>
                          <a:ea typeface="Calibri"/>
                          <a:cs typeface="Times New Roman" pitchFamily="18" charset="0"/>
                        </a:rPr>
                        <a:t>0.66 ± 0.10</a:t>
                      </a:r>
                      <a:r>
                        <a:rPr lang="en-US" sz="2000" baseline="30000">
                          <a:latin typeface="Times New Roman" pitchFamily="18" charset="0"/>
                          <a:ea typeface="Calibri"/>
                          <a:cs typeface="Times New Roman" pitchFamily="18" charset="0"/>
                        </a:rPr>
                        <a:t> a</a:t>
                      </a:r>
                      <a:endParaRPr lang="en-GB" sz="200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37478">
                <a:tc>
                  <a:txBody>
                    <a:bodyPr/>
                    <a:lstStyle/>
                    <a:p>
                      <a:pPr algn="just">
                        <a:lnSpc>
                          <a:spcPct val="115000"/>
                        </a:lnSpc>
                        <a:spcAft>
                          <a:spcPts val="0"/>
                        </a:spcAft>
                      </a:pPr>
                      <a:r>
                        <a:rPr lang="en-US" sz="2000">
                          <a:latin typeface="Times New Roman" pitchFamily="18" charset="0"/>
                          <a:ea typeface="Calibri"/>
                          <a:cs typeface="Times New Roman" pitchFamily="18" charset="0"/>
                        </a:rPr>
                        <a:t>2 Untreated</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pitchFamily="18" charset="0"/>
                          <a:ea typeface="Calibri"/>
                          <a:cs typeface="Times New Roman" pitchFamily="18" charset="0"/>
                        </a:rPr>
                        <a:t>7.15 ± 3.16</a:t>
                      </a:r>
                      <a:r>
                        <a:rPr lang="en-US" sz="2000" baseline="30000">
                          <a:latin typeface="Times New Roman" pitchFamily="18" charset="0"/>
                          <a:ea typeface="Calibri"/>
                          <a:cs typeface="Times New Roman" pitchFamily="18" charset="0"/>
                        </a:rPr>
                        <a:t> a</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pitchFamily="18" charset="0"/>
                          <a:ea typeface="Calibri"/>
                          <a:cs typeface="Times New Roman" pitchFamily="18" charset="0"/>
                        </a:rPr>
                        <a:t>42.85 ± 10.52</a:t>
                      </a:r>
                      <a:r>
                        <a:rPr lang="en-US" sz="2000" baseline="30000">
                          <a:latin typeface="Times New Roman" pitchFamily="18" charset="0"/>
                          <a:ea typeface="Calibri"/>
                          <a:cs typeface="Times New Roman" pitchFamily="18" charset="0"/>
                        </a:rPr>
                        <a:t>a</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dirty="0">
                          <a:latin typeface="Times New Roman" pitchFamily="18" charset="0"/>
                          <a:ea typeface="Calibri"/>
                          <a:cs typeface="Times New Roman" pitchFamily="18" charset="0"/>
                        </a:rPr>
                        <a:t> </a:t>
                      </a:r>
                      <a:r>
                        <a:rPr lang="en-US" sz="2000" dirty="0" smtClean="0">
                          <a:latin typeface="Times New Roman" pitchFamily="18" charset="0"/>
                          <a:ea typeface="Calibri"/>
                          <a:cs typeface="Times New Roman" pitchFamily="18" charset="0"/>
                        </a:rPr>
                        <a:t>1.38 </a:t>
                      </a:r>
                      <a:r>
                        <a:rPr lang="en-US" sz="2000" dirty="0">
                          <a:latin typeface="Times New Roman" pitchFamily="18" charset="0"/>
                          <a:ea typeface="Calibri"/>
                          <a:cs typeface="Times New Roman" pitchFamily="18" charset="0"/>
                        </a:rPr>
                        <a:t>± 0.73</a:t>
                      </a:r>
                      <a:r>
                        <a:rPr lang="en-US" sz="2000" baseline="30000" dirty="0">
                          <a:latin typeface="Times New Roman" pitchFamily="18" charset="0"/>
                          <a:ea typeface="Calibri"/>
                          <a:cs typeface="Times New Roman" pitchFamily="18" charset="0"/>
                        </a:rPr>
                        <a:t> a, b</a:t>
                      </a:r>
                      <a:endParaRPr lang="en-GB"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437478">
                <a:tc>
                  <a:txBody>
                    <a:bodyPr/>
                    <a:lstStyle/>
                    <a:p>
                      <a:pPr algn="just">
                        <a:lnSpc>
                          <a:spcPct val="115000"/>
                        </a:lnSpc>
                        <a:spcAft>
                          <a:spcPts val="0"/>
                        </a:spcAft>
                      </a:pPr>
                      <a:r>
                        <a:rPr lang="en-US" sz="2000" dirty="0">
                          <a:latin typeface="Times New Roman" pitchFamily="18" charset="0"/>
                          <a:ea typeface="Calibri"/>
                          <a:cs typeface="Times New Roman" pitchFamily="18" charset="0"/>
                        </a:rPr>
                        <a:t>3 CAL</a:t>
                      </a:r>
                      <a:endParaRPr lang="en-GB"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pitchFamily="18" charset="0"/>
                          <a:ea typeface="Calibri"/>
                          <a:cs typeface="Times New Roman" pitchFamily="18" charset="0"/>
                        </a:rPr>
                        <a:t>6.63 ± 2.47</a:t>
                      </a:r>
                      <a:r>
                        <a:rPr lang="en-US" sz="2000" baseline="30000">
                          <a:latin typeface="Times New Roman" pitchFamily="18" charset="0"/>
                          <a:ea typeface="Calibri"/>
                          <a:cs typeface="Times New Roman" pitchFamily="18" charset="0"/>
                        </a:rPr>
                        <a:t> a</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dirty="0">
                          <a:latin typeface="Times New Roman" pitchFamily="18" charset="0"/>
                          <a:ea typeface="Calibri"/>
                          <a:cs typeface="Times New Roman" pitchFamily="18" charset="0"/>
                        </a:rPr>
                        <a:t>56.97 ± 12.75</a:t>
                      </a:r>
                      <a:r>
                        <a:rPr lang="en-US" sz="2000" baseline="30000" dirty="0">
                          <a:latin typeface="Times New Roman" pitchFamily="18" charset="0"/>
                          <a:ea typeface="Calibri"/>
                          <a:cs typeface="Times New Roman" pitchFamily="18" charset="0"/>
                        </a:rPr>
                        <a:t> a</a:t>
                      </a:r>
                      <a:endParaRPr lang="en-GB"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pitchFamily="18" charset="0"/>
                          <a:ea typeface="Calibri"/>
                          <a:cs typeface="Times New Roman" pitchFamily="18" charset="0"/>
                        </a:rPr>
                        <a:t>2.54 ± 0.06</a:t>
                      </a:r>
                      <a:r>
                        <a:rPr lang="en-US" sz="2000" baseline="30000">
                          <a:latin typeface="Times New Roman" pitchFamily="18" charset="0"/>
                          <a:ea typeface="Calibri"/>
                          <a:cs typeface="Times New Roman" pitchFamily="18" charset="0"/>
                        </a:rPr>
                        <a:t> c</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437478">
                <a:tc>
                  <a:txBody>
                    <a:bodyPr/>
                    <a:lstStyle/>
                    <a:p>
                      <a:pPr algn="just">
                        <a:lnSpc>
                          <a:spcPct val="115000"/>
                        </a:lnSpc>
                        <a:spcAft>
                          <a:spcPts val="0"/>
                        </a:spcAft>
                      </a:pPr>
                      <a:r>
                        <a:rPr lang="en-US" sz="2000">
                          <a:latin typeface="Times New Roman" pitchFamily="18" charset="0"/>
                          <a:ea typeface="Calibri"/>
                          <a:cs typeface="Times New Roman" pitchFamily="18" charset="0"/>
                        </a:rPr>
                        <a:t>4 GLL</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pitchFamily="18" charset="0"/>
                          <a:ea typeface="Calibri"/>
                          <a:cs typeface="Times New Roman" pitchFamily="18" charset="0"/>
                        </a:rPr>
                        <a:t>5.19 ± 0.81</a:t>
                      </a:r>
                      <a:r>
                        <a:rPr lang="en-US" sz="2000" baseline="30000">
                          <a:latin typeface="Times New Roman" pitchFamily="18" charset="0"/>
                          <a:ea typeface="Calibri"/>
                          <a:cs typeface="Times New Roman" pitchFamily="18" charset="0"/>
                        </a:rPr>
                        <a:t> a</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pitchFamily="18" charset="0"/>
                          <a:ea typeface="Calibri"/>
                          <a:cs typeface="Times New Roman" pitchFamily="18" charset="0"/>
                        </a:rPr>
                        <a:t>54.35 ± 15.58</a:t>
                      </a:r>
                      <a:r>
                        <a:rPr lang="en-US" sz="2000" baseline="30000">
                          <a:latin typeface="Times New Roman" pitchFamily="18" charset="0"/>
                          <a:ea typeface="Calibri"/>
                          <a:cs typeface="Times New Roman" pitchFamily="18" charset="0"/>
                        </a:rPr>
                        <a:t> a</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dirty="0">
                          <a:latin typeface="Times New Roman" pitchFamily="18" charset="0"/>
                          <a:ea typeface="Calibri"/>
                          <a:cs typeface="Times New Roman" pitchFamily="18" charset="0"/>
                        </a:rPr>
                        <a:t> </a:t>
                      </a:r>
                      <a:r>
                        <a:rPr lang="en-US" sz="2000" dirty="0" smtClean="0">
                          <a:latin typeface="Times New Roman" pitchFamily="18" charset="0"/>
                          <a:ea typeface="Calibri"/>
                          <a:cs typeface="Times New Roman" pitchFamily="18" charset="0"/>
                        </a:rPr>
                        <a:t>1.98 </a:t>
                      </a:r>
                      <a:r>
                        <a:rPr lang="en-US" sz="2000" dirty="0">
                          <a:latin typeface="Times New Roman" pitchFamily="18" charset="0"/>
                          <a:ea typeface="Calibri"/>
                          <a:cs typeface="Times New Roman" pitchFamily="18" charset="0"/>
                        </a:rPr>
                        <a:t>± 0.56</a:t>
                      </a:r>
                      <a:r>
                        <a:rPr lang="en-US" sz="2000" baseline="30000" dirty="0">
                          <a:latin typeface="Times New Roman" pitchFamily="18" charset="0"/>
                          <a:ea typeface="Calibri"/>
                          <a:cs typeface="Times New Roman" pitchFamily="18" charset="0"/>
                        </a:rPr>
                        <a:t>  </a:t>
                      </a:r>
                      <a:r>
                        <a:rPr lang="en-US" sz="2000" baseline="30000" dirty="0" err="1">
                          <a:latin typeface="Times New Roman" pitchFamily="18" charset="0"/>
                          <a:ea typeface="Calibri"/>
                          <a:cs typeface="Times New Roman" pitchFamily="18" charset="0"/>
                        </a:rPr>
                        <a:t>b,c</a:t>
                      </a:r>
                      <a:endParaRPr lang="en-GB"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437478">
                <a:tc>
                  <a:txBody>
                    <a:bodyPr/>
                    <a:lstStyle/>
                    <a:p>
                      <a:pPr algn="just">
                        <a:lnSpc>
                          <a:spcPct val="115000"/>
                        </a:lnSpc>
                        <a:spcAft>
                          <a:spcPts val="0"/>
                        </a:spcAft>
                      </a:pPr>
                      <a:r>
                        <a:rPr lang="en-US" sz="2000" dirty="0">
                          <a:latin typeface="Times New Roman" pitchFamily="18" charset="0"/>
                          <a:ea typeface="Calibri"/>
                          <a:cs typeface="Times New Roman" pitchFamily="18" charset="0"/>
                        </a:rPr>
                        <a:t>5 MOL</a:t>
                      </a:r>
                      <a:endParaRPr lang="en-GB"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pitchFamily="18" charset="0"/>
                          <a:ea typeface="Calibri"/>
                          <a:cs typeface="Times New Roman" pitchFamily="18" charset="0"/>
                        </a:rPr>
                        <a:t>6.96 ± 4.68</a:t>
                      </a:r>
                      <a:r>
                        <a:rPr lang="en-US" sz="2000" baseline="30000">
                          <a:latin typeface="Times New Roman" pitchFamily="18" charset="0"/>
                          <a:ea typeface="Calibri"/>
                          <a:cs typeface="Times New Roman" pitchFamily="18" charset="0"/>
                        </a:rPr>
                        <a:t> a</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pitchFamily="18" charset="0"/>
                          <a:ea typeface="Calibri"/>
                          <a:cs typeface="Times New Roman" pitchFamily="18" charset="0"/>
                        </a:rPr>
                        <a:t>101.24 ± 13.99</a:t>
                      </a:r>
                      <a:r>
                        <a:rPr lang="en-US" sz="2000" baseline="30000">
                          <a:latin typeface="Times New Roman" pitchFamily="18" charset="0"/>
                          <a:ea typeface="Calibri"/>
                          <a:cs typeface="Times New Roman" pitchFamily="18" charset="0"/>
                        </a:rPr>
                        <a:t> b</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dirty="0">
                          <a:latin typeface="Times New Roman" pitchFamily="18" charset="0"/>
                          <a:ea typeface="Calibri"/>
                          <a:cs typeface="Times New Roman" pitchFamily="18" charset="0"/>
                        </a:rPr>
                        <a:t> </a:t>
                      </a:r>
                      <a:r>
                        <a:rPr lang="en-US" sz="2000" dirty="0" smtClean="0">
                          <a:latin typeface="Times New Roman" pitchFamily="18" charset="0"/>
                          <a:ea typeface="Calibri"/>
                          <a:cs typeface="Times New Roman" pitchFamily="18" charset="0"/>
                        </a:rPr>
                        <a:t>1.10 </a:t>
                      </a:r>
                      <a:r>
                        <a:rPr lang="en-US" sz="2000" dirty="0">
                          <a:latin typeface="Times New Roman" pitchFamily="18" charset="0"/>
                          <a:ea typeface="Calibri"/>
                          <a:cs typeface="Times New Roman" pitchFamily="18" charset="0"/>
                        </a:rPr>
                        <a:t>± 0.32</a:t>
                      </a:r>
                      <a:r>
                        <a:rPr lang="en-US" sz="2000" baseline="30000" dirty="0">
                          <a:latin typeface="Times New Roman" pitchFamily="18" charset="0"/>
                          <a:ea typeface="Calibri"/>
                          <a:cs typeface="Times New Roman" pitchFamily="18" charset="0"/>
                        </a:rPr>
                        <a:t> a, b</a:t>
                      </a:r>
                      <a:endParaRPr lang="en-GB"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437478">
                <a:tc>
                  <a:txBody>
                    <a:bodyPr/>
                    <a:lstStyle/>
                    <a:p>
                      <a:pPr algn="just">
                        <a:lnSpc>
                          <a:spcPct val="115000"/>
                        </a:lnSpc>
                        <a:spcAft>
                          <a:spcPts val="0"/>
                        </a:spcAft>
                      </a:pPr>
                      <a:r>
                        <a:rPr lang="en-US" sz="2000">
                          <a:latin typeface="Times New Roman" pitchFamily="18" charset="0"/>
                          <a:ea typeface="Calibri"/>
                          <a:cs typeface="Times New Roman" pitchFamily="18" charset="0"/>
                        </a:rPr>
                        <a:t>6 CAL+GLL</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pitchFamily="18" charset="0"/>
                          <a:ea typeface="Calibri"/>
                          <a:cs typeface="Times New Roman" pitchFamily="18" charset="0"/>
                        </a:rPr>
                        <a:t>7.80 ± 0.16</a:t>
                      </a:r>
                      <a:r>
                        <a:rPr lang="en-US" sz="2000" baseline="30000">
                          <a:latin typeface="Times New Roman" pitchFamily="18" charset="0"/>
                          <a:ea typeface="Calibri"/>
                          <a:cs typeface="Times New Roman" pitchFamily="18" charset="0"/>
                        </a:rPr>
                        <a:t> a</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pitchFamily="18" charset="0"/>
                          <a:ea typeface="Calibri"/>
                          <a:cs typeface="Times New Roman" pitchFamily="18" charset="0"/>
                        </a:rPr>
                        <a:t>131.88 ± 36.46</a:t>
                      </a:r>
                      <a:r>
                        <a:rPr lang="en-US" sz="2000" baseline="30000">
                          <a:latin typeface="Times New Roman" pitchFamily="18" charset="0"/>
                          <a:ea typeface="Calibri"/>
                          <a:cs typeface="Times New Roman" pitchFamily="18" charset="0"/>
                        </a:rPr>
                        <a:t> b</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pitchFamily="18" charset="0"/>
                          <a:ea typeface="Calibri"/>
                          <a:cs typeface="Times New Roman" pitchFamily="18" charset="0"/>
                        </a:rPr>
                        <a:t>1.78 ± 0.54</a:t>
                      </a:r>
                      <a:r>
                        <a:rPr lang="en-US" sz="2000" baseline="30000">
                          <a:latin typeface="Times New Roman" pitchFamily="18" charset="0"/>
                          <a:ea typeface="Calibri"/>
                          <a:cs typeface="Times New Roman" pitchFamily="18" charset="0"/>
                        </a:rPr>
                        <a:t>  b</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437478">
                <a:tc>
                  <a:txBody>
                    <a:bodyPr/>
                    <a:lstStyle/>
                    <a:p>
                      <a:pPr algn="just">
                        <a:lnSpc>
                          <a:spcPct val="115000"/>
                        </a:lnSpc>
                        <a:spcAft>
                          <a:spcPts val="0"/>
                        </a:spcAft>
                      </a:pPr>
                      <a:r>
                        <a:rPr lang="en-US" sz="2000">
                          <a:latin typeface="Times New Roman" pitchFamily="18" charset="0"/>
                          <a:ea typeface="Calibri"/>
                          <a:cs typeface="Times New Roman" pitchFamily="18" charset="0"/>
                        </a:rPr>
                        <a:t>7 GLL+MOL</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dirty="0">
                          <a:latin typeface="Times New Roman" pitchFamily="18" charset="0"/>
                          <a:ea typeface="Calibri"/>
                          <a:cs typeface="Times New Roman" pitchFamily="18" charset="0"/>
                        </a:rPr>
                        <a:t>10.89 ± 2.73</a:t>
                      </a:r>
                      <a:r>
                        <a:rPr lang="en-US" sz="2000" baseline="30000" dirty="0">
                          <a:latin typeface="Times New Roman" pitchFamily="18" charset="0"/>
                          <a:ea typeface="Calibri"/>
                          <a:cs typeface="Times New Roman" pitchFamily="18" charset="0"/>
                        </a:rPr>
                        <a:t> a</a:t>
                      </a:r>
                      <a:endParaRPr lang="en-GB"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dirty="0">
                          <a:latin typeface="Times New Roman" pitchFamily="18" charset="0"/>
                          <a:ea typeface="Calibri"/>
                          <a:cs typeface="Times New Roman" pitchFamily="18" charset="0"/>
                        </a:rPr>
                        <a:t> </a:t>
                      </a:r>
                      <a:r>
                        <a:rPr lang="en-US" sz="2000" dirty="0" smtClean="0">
                          <a:latin typeface="Times New Roman" pitchFamily="18" charset="0"/>
                          <a:ea typeface="Calibri"/>
                          <a:cs typeface="Times New Roman" pitchFamily="18" charset="0"/>
                        </a:rPr>
                        <a:t>76.97 </a:t>
                      </a:r>
                      <a:r>
                        <a:rPr lang="en-US" sz="2000" dirty="0">
                          <a:latin typeface="Times New Roman" pitchFamily="18" charset="0"/>
                          <a:ea typeface="Calibri"/>
                          <a:cs typeface="Times New Roman" pitchFamily="18" charset="0"/>
                        </a:rPr>
                        <a:t>± 11.29</a:t>
                      </a:r>
                      <a:r>
                        <a:rPr lang="en-US" sz="2000" baseline="30000" dirty="0">
                          <a:latin typeface="Times New Roman" pitchFamily="18" charset="0"/>
                          <a:ea typeface="Calibri"/>
                          <a:cs typeface="Times New Roman" pitchFamily="18" charset="0"/>
                        </a:rPr>
                        <a:t> </a:t>
                      </a:r>
                      <a:r>
                        <a:rPr lang="en-US" sz="2000" baseline="30000" dirty="0" err="1">
                          <a:latin typeface="Times New Roman" pitchFamily="18" charset="0"/>
                          <a:ea typeface="Calibri"/>
                          <a:cs typeface="Times New Roman" pitchFamily="18" charset="0"/>
                        </a:rPr>
                        <a:t>a,b</a:t>
                      </a:r>
                      <a:endParaRPr lang="en-GB" sz="20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pitchFamily="18" charset="0"/>
                          <a:ea typeface="Calibri"/>
                          <a:cs typeface="Times New Roman" pitchFamily="18" charset="0"/>
                        </a:rPr>
                        <a:t>2.47 ± 0.68</a:t>
                      </a:r>
                      <a:r>
                        <a:rPr lang="en-US" sz="2000" baseline="30000">
                          <a:latin typeface="Times New Roman" pitchFamily="18" charset="0"/>
                          <a:ea typeface="Calibri"/>
                          <a:cs typeface="Times New Roman" pitchFamily="18" charset="0"/>
                        </a:rPr>
                        <a:t> c</a:t>
                      </a:r>
                      <a:endParaRPr lang="en-GB" sz="2000">
                        <a:latin typeface="Times New Roman" pitchFamily="18" charset="0"/>
                        <a:ea typeface="Calibri"/>
                        <a:cs typeface="Times New Roman"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276111">
                <a:tc>
                  <a:txBody>
                    <a:bodyPr/>
                    <a:lstStyle/>
                    <a:p>
                      <a:pPr algn="just">
                        <a:lnSpc>
                          <a:spcPct val="115000"/>
                        </a:lnSpc>
                        <a:spcAft>
                          <a:spcPts val="0"/>
                        </a:spcAft>
                      </a:pPr>
                      <a:r>
                        <a:rPr lang="en-US" sz="2000" dirty="0">
                          <a:latin typeface="Times New Roman" pitchFamily="18" charset="0"/>
                          <a:ea typeface="Calibri"/>
                          <a:cs typeface="Times New Roman" pitchFamily="18" charset="0"/>
                        </a:rPr>
                        <a:t>8 CAL+MOL</a:t>
                      </a:r>
                      <a:endParaRPr lang="en-GB"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a:latin typeface="Times New Roman" pitchFamily="18" charset="0"/>
                          <a:ea typeface="Calibri"/>
                          <a:cs typeface="Times New Roman" pitchFamily="18" charset="0"/>
                        </a:rPr>
                        <a:t>11.88 ± 5.05</a:t>
                      </a:r>
                      <a:r>
                        <a:rPr lang="en-US" sz="2000" baseline="30000" dirty="0">
                          <a:latin typeface="Times New Roman" pitchFamily="18" charset="0"/>
                          <a:ea typeface="Calibri"/>
                          <a:cs typeface="Times New Roman" pitchFamily="18" charset="0"/>
                        </a:rPr>
                        <a:t> a</a:t>
                      </a:r>
                      <a:endParaRPr lang="en-GB"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a:latin typeface="Times New Roman" pitchFamily="18" charset="0"/>
                          <a:ea typeface="Calibri"/>
                          <a:cs typeface="Times New Roman" pitchFamily="18" charset="0"/>
                        </a:rPr>
                        <a:t>131.16 ± 37.19</a:t>
                      </a:r>
                      <a:r>
                        <a:rPr lang="en-US" sz="2000" baseline="30000" dirty="0">
                          <a:latin typeface="Times New Roman" pitchFamily="18" charset="0"/>
                          <a:ea typeface="Calibri"/>
                          <a:cs typeface="Times New Roman" pitchFamily="18" charset="0"/>
                        </a:rPr>
                        <a:t> b</a:t>
                      </a:r>
                      <a:endParaRPr lang="en-GB"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a:latin typeface="Times New Roman" pitchFamily="18" charset="0"/>
                          <a:ea typeface="Calibri"/>
                          <a:cs typeface="Times New Roman" pitchFamily="18" charset="0"/>
                        </a:rPr>
                        <a:t> </a:t>
                      </a:r>
                      <a:r>
                        <a:rPr lang="en-US" sz="2000" dirty="0" smtClean="0">
                          <a:latin typeface="Times New Roman" pitchFamily="18" charset="0"/>
                          <a:ea typeface="Calibri"/>
                          <a:cs typeface="Times New Roman" pitchFamily="18" charset="0"/>
                        </a:rPr>
                        <a:t>2.28 </a:t>
                      </a:r>
                      <a:r>
                        <a:rPr lang="en-US" sz="2000" dirty="0">
                          <a:latin typeface="Times New Roman" pitchFamily="18" charset="0"/>
                          <a:ea typeface="Calibri"/>
                          <a:cs typeface="Times New Roman" pitchFamily="18" charset="0"/>
                        </a:rPr>
                        <a:t>± 0.64</a:t>
                      </a:r>
                      <a:r>
                        <a:rPr lang="en-US" sz="2000" baseline="30000" dirty="0">
                          <a:latin typeface="Times New Roman" pitchFamily="18" charset="0"/>
                          <a:ea typeface="Calibri"/>
                          <a:cs typeface="Times New Roman" pitchFamily="18" charset="0"/>
                        </a:rPr>
                        <a:t> </a:t>
                      </a:r>
                      <a:r>
                        <a:rPr lang="en-US" sz="2000" baseline="30000" dirty="0" err="1">
                          <a:latin typeface="Times New Roman" pitchFamily="18" charset="0"/>
                          <a:ea typeface="Calibri"/>
                          <a:cs typeface="Times New Roman" pitchFamily="18" charset="0"/>
                        </a:rPr>
                        <a:t>b,c</a:t>
                      </a:r>
                      <a:endParaRPr lang="en-GB" sz="20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Rectangle 1"/>
          <p:cNvSpPr/>
          <p:nvPr/>
        </p:nvSpPr>
        <p:spPr>
          <a:xfrm>
            <a:off x="376517" y="5809661"/>
            <a:ext cx="7721899" cy="1200329"/>
          </a:xfrm>
          <a:prstGeom prst="rect">
            <a:avLst/>
          </a:prstGeom>
        </p:spPr>
        <p:txBody>
          <a:bodyPr wrap="square">
            <a:spAutoFit/>
          </a:bodyPr>
          <a:lstStyle/>
          <a:p>
            <a:r>
              <a:rPr lang="en-US" b="1" dirty="0"/>
              <a:t>Each value represents mean ± SD. n = 3</a:t>
            </a:r>
            <a:endParaRPr lang="en-GB" b="1" dirty="0"/>
          </a:p>
          <a:p>
            <a:r>
              <a:rPr lang="en-US" b="1" dirty="0"/>
              <a:t>Mean values with different alphabets as superscripts in a column are statistically significant (p &lt; 0.05)</a:t>
            </a:r>
            <a:endParaRPr lang="en-GB" b="1" dirty="0"/>
          </a:p>
          <a:p>
            <a:r>
              <a:rPr lang="en-US" b="1" dirty="0"/>
              <a:t> </a:t>
            </a:r>
            <a:endParaRPr lang="en-GB" dirty="0"/>
          </a:p>
        </p:txBody>
      </p:sp>
    </p:spTree>
    <p:extLst>
      <p:ext uri="{BB962C8B-B14F-4D97-AF65-F5344CB8AC3E}">
        <p14:creationId xmlns:p14="http://schemas.microsoft.com/office/powerpoint/2010/main" val="885618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518" y="0"/>
            <a:ext cx="8122023" cy="1384995"/>
          </a:xfrm>
          <a:prstGeom prst="rect">
            <a:avLst/>
          </a:prstGeom>
          <a:noFill/>
        </p:spPr>
        <p:txBody>
          <a:bodyPr wrap="square" rtlCol="0">
            <a:spAutoFit/>
          </a:bodyPr>
          <a:lstStyle/>
          <a:p>
            <a:r>
              <a:rPr lang="en-US" sz="2000" b="1" dirty="0" smtClean="0">
                <a:solidFill>
                  <a:srgbClr val="00B050"/>
                </a:solidFill>
              </a:rPr>
              <a:t>Table 2: Effect of </a:t>
            </a:r>
            <a:r>
              <a:rPr lang="en-US" sz="2000" b="1" i="1" dirty="0" smtClean="0">
                <a:solidFill>
                  <a:srgbClr val="00B050"/>
                </a:solidFill>
              </a:rPr>
              <a:t>C. </a:t>
            </a:r>
            <a:r>
              <a:rPr lang="en-US" sz="2000" b="1" i="1" dirty="0" err="1" smtClean="0">
                <a:solidFill>
                  <a:srgbClr val="00B050"/>
                </a:solidFill>
              </a:rPr>
              <a:t>aconitifolius</a:t>
            </a:r>
            <a:r>
              <a:rPr lang="en-US" sz="2000" b="1" dirty="0" smtClean="0">
                <a:solidFill>
                  <a:srgbClr val="00B050"/>
                </a:solidFill>
              </a:rPr>
              <a:t>, </a:t>
            </a:r>
            <a:r>
              <a:rPr lang="en-US" sz="2000" b="1" i="1" dirty="0" smtClean="0">
                <a:solidFill>
                  <a:srgbClr val="00B050"/>
                </a:solidFill>
              </a:rPr>
              <a:t>G. </a:t>
            </a:r>
            <a:r>
              <a:rPr lang="en-US" sz="2000" b="1" i="1" dirty="0" err="1" smtClean="0">
                <a:solidFill>
                  <a:srgbClr val="00B050"/>
                </a:solidFill>
              </a:rPr>
              <a:t>latifolium</a:t>
            </a:r>
            <a:r>
              <a:rPr lang="en-US" sz="2000" b="1" dirty="0" smtClean="0">
                <a:solidFill>
                  <a:srgbClr val="00B050"/>
                </a:solidFill>
              </a:rPr>
              <a:t> and </a:t>
            </a:r>
            <a:r>
              <a:rPr lang="en-US" sz="2000" b="1" i="1" dirty="0" smtClean="0">
                <a:solidFill>
                  <a:srgbClr val="00B050"/>
                </a:solidFill>
              </a:rPr>
              <a:t>M. </a:t>
            </a:r>
            <a:r>
              <a:rPr lang="en-US" sz="2000" b="1" i="1" dirty="0" err="1" smtClean="0">
                <a:solidFill>
                  <a:srgbClr val="00B050"/>
                </a:solidFill>
              </a:rPr>
              <a:t>oleifera</a:t>
            </a:r>
            <a:r>
              <a:rPr lang="en-US" sz="2000" b="1" dirty="0" smtClean="0">
                <a:solidFill>
                  <a:srgbClr val="00B050"/>
                </a:solidFill>
              </a:rPr>
              <a:t>-based diets on liver function markers of rats with experimentally-induced metabolic syndrome</a:t>
            </a:r>
            <a:endParaRPr lang="en-GB" sz="2000" dirty="0" smtClean="0">
              <a:solidFill>
                <a:srgbClr val="00B050"/>
              </a:solidFill>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5467962"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sp>
        <p:nvSpPr>
          <p:cNvPr id="7" name="TextBox 6"/>
          <p:cNvSpPr txBox="1"/>
          <p:nvPr/>
        </p:nvSpPr>
        <p:spPr>
          <a:xfrm>
            <a:off x="609600" y="3506709"/>
            <a:ext cx="8153400" cy="461665"/>
          </a:xfrm>
          <a:prstGeom prst="rect">
            <a:avLst/>
          </a:prstGeom>
          <a:noFill/>
        </p:spPr>
        <p:txBody>
          <a:bodyPr wrap="square" rtlCol="0">
            <a:spAutoFit/>
          </a:bodyPr>
          <a:lstStyle/>
          <a:p>
            <a:endParaRPr lang="fr-FR" sz="2400" b="1" dirty="0">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98524" y="5612524"/>
            <a:ext cx="1245476" cy="1245476"/>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596863190"/>
              </p:ext>
            </p:extLst>
          </p:nvPr>
        </p:nvGraphicFramePr>
        <p:xfrm>
          <a:off x="407276" y="1016967"/>
          <a:ext cx="8355724" cy="4979484"/>
        </p:xfrm>
        <a:graphic>
          <a:graphicData uri="http://schemas.openxmlformats.org/drawingml/2006/table">
            <a:tbl>
              <a:tblPr/>
              <a:tblGrid>
                <a:gridCol w="1329745">
                  <a:extLst>
                    <a:ext uri="{9D8B030D-6E8A-4147-A177-3AD203B41FA5}">
                      <a16:colId xmlns:a16="http://schemas.microsoft.com/office/drawing/2014/main" val="20000"/>
                    </a:ext>
                  </a:extLst>
                </a:gridCol>
                <a:gridCol w="1401984">
                  <a:extLst>
                    <a:ext uri="{9D8B030D-6E8A-4147-A177-3AD203B41FA5}">
                      <a16:colId xmlns:a16="http://schemas.microsoft.com/office/drawing/2014/main" val="20001"/>
                    </a:ext>
                  </a:extLst>
                </a:gridCol>
                <a:gridCol w="1421605">
                  <a:extLst>
                    <a:ext uri="{9D8B030D-6E8A-4147-A177-3AD203B41FA5}">
                      <a16:colId xmlns:a16="http://schemas.microsoft.com/office/drawing/2014/main" val="20002"/>
                    </a:ext>
                  </a:extLst>
                </a:gridCol>
                <a:gridCol w="1340841">
                  <a:extLst>
                    <a:ext uri="{9D8B030D-6E8A-4147-A177-3AD203B41FA5}">
                      <a16:colId xmlns:a16="http://schemas.microsoft.com/office/drawing/2014/main" val="20003"/>
                    </a:ext>
                  </a:extLst>
                </a:gridCol>
                <a:gridCol w="1535370">
                  <a:extLst>
                    <a:ext uri="{9D8B030D-6E8A-4147-A177-3AD203B41FA5}">
                      <a16:colId xmlns:a16="http://schemas.microsoft.com/office/drawing/2014/main" val="20004"/>
                    </a:ext>
                  </a:extLst>
                </a:gridCol>
                <a:gridCol w="1326179">
                  <a:extLst>
                    <a:ext uri="{9D8B030D-6E8A-4147-A177-3AD203B41FA5}">
                      <a16:colId xmlns:a16="http://schemas.microsoft.com/office/drawing/2014/main" val="20005"/>
                    </a:ext>
                  </a:extLst>
                </a:gridCol>
              </a:tblGrid>
              <a:tr h="710403">
                <a:tc>
                  <a:txBody>
                    <a:bodyPr/>
                    <a:lstStyle/>
                    <a:p>
                      <a:pPr algn="just">
                        <a:lnSpc>
                          <a:spcPct val="115000"/>
                        </a:lnSpc>
                        <a:spcAft>
                          <a:spcPts val="0"/>
                        </a:spcAft>
                      </a:pPr>
                      <a:r>
                        <a:rPr lang="en-US" sz="1600" b="1" dirty="0">
                          <a:latin typeface="Times New Roman"/>
                          <a:ea typeface="Calibri"/>
                          <a:cs typeface="Times New Roman"/>
                        </a:rPr>
                        <a:t>Group</a:t>
                      </a:r>
                      <a:endParaRPr lang="en-GB"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a:latin typeface="Times New Roman"/>
                          <a:ea typeface="Calibri"/>
                          <a:cs typeface="Times New Roman"/>
                        </a:rPr>
                        <a:t>AST (U/L)</a:t>
                      </a:r>
                      <a:endParaRPr lang="en-GB"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a:latin typeface="Times New Roman"/>
                          <a:ea typeface="Calibri"/>
                          <a:cs typeface="Times New Roman"/>
                        </a:rPr>
                        <a:t>ALT (U/L)</a:t>
                      </a:r>
                      <a:endParaRPr lang="en-GB"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a:latin typeface="Times New Roman"/>
                          <a:ea typeface="Calibri"/>
                          <a:cs typeface="Times New Roman"/>
                        </a:rPr>
                        <a:t>ALP (U/L)</a:t>
                      </a:r>
                      <a:endParaRPr lang="en-GB"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a:latin typeface="Times New Roman"/>
                          <a:ea typeface="Calibri"/>
                          <a:cs typeface="Times New Roman"/>
                        </a:rPr>
                        <a:t>Total Protein (g/dl)</a:t>
                      </a:r>
                      <a:endParaRPr lang="en-GB"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a:latin typeface="Times New Roman"/>
                          <a:ea typeface="Calibri"/>
                          <a:cs typeface="Times New Roman"/>
                        </a:rPr>
                        <a:t>Albumin (g/dl)</a:t>
                      </a:r>
                      <a:endParaRPr lang="en-GB"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3247">
                <a:tc>
                  <a:txBody>
                    <a:bodyPr/>
                    <a:lstStyle/>
                    <a:p>
                      <a:pPr algn="just">
                        <a:lnSpc>
                          <a:spcPct val="115000"/>
                        </a:lnSpc>
                        <a:spcAft>
                          <a:spcPts val="0"/>
                        </a:spcAft>
                      </a:pPr>
                      <a:r>
                        <a:rPr lang="en-US" sz="1600" dirty="0">
                          <a:latin typeface="Times New Roman"/>
                          <a:ea typeface="Calibri"/>
                          <a:cs typeface="Times New Roman"/>
                        </a:rPr>
                        <a:t>1. Normal</a:t>
                      </a:r>
                      <a:endParaRPr lang="en-GB"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600" dirty="0">
                          <a:latin typeface="Times New Roman"/>
                          <a:ea typeface="Calibri"/>
                          <a:cs typeface="Times New Roman"/>
                        </a:rPr>
                        <a:t>19.89 ± 1.99</a:t>
                      </a:r>
                      <a:r>
                        <a:rPr lang="en-US" sz="1600" baseline="30000" dirty="0">
                          <a:latin typeface="Times New Roman"/>
                          <a:ea typeface="Calibri"/>
                          <a:cs typeface="Times New Roman"/>
                        </a:rPr>
                        <a:t> a</a:t>
                      </a:r>
                      <a:endParaRPr lang="en-GB"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600" dirty="0">
                          <a:latin typeface="Times New Roman"/>
                          <a:ea typeface="Calibri"/>
                          <a:cs typeface="Times New Roman"/>
                        </a:rPr>
                        <a:t>11.53 ±3.15</a:t>
                      </a:r>
                      <a:r>
                        <a:rPr lang="en-US" sz="1600" baseline="30000" dirty="0">
                          <a:latin typeface="Times New Roman"/>
                          <a:ea typeface="Calibri"/>
                          <a:cs typeface="Times New Roman"/>
                        </a:rPr>
                        <a:t> a</a:t>
                      </a:r>
                      <a:endParaRPr lang="en-GB"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600">
                          <a:latin typeface="Times New Roman"/>
                          <a:ea typeface="Calibri"/>
                          <a:cs typeface="Times New Roman"/>
                        </a:rPr>
                        <a:t>7.95 ± 0.98</a:t>
                      </a:r>
                      <a:r>
                        <a:rPr lang="en-US" sz="1600" baseline="30000">
                          <a:latin typeface="Times New Roman"/>
                          <a:ea typeface="Calibri"/>
                          <a:cs typeface="Times New Roman"/>
                        </a:rPr>
                        <a:t> b,c</a:t>
                      </a:r>
                      <a:endParaRPr lang="en-GB"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600">
                          <a:latin typeface="Times New Roman"/>
                          <a:ea typeface="Calibri"/>
                          <a:cs typeface="Times New Roman"/>
                        </a:rPr>
                        <a:t>3.02 ± 0.70</a:t>
                      </a:r>
                      <a:r>
                        <a:rPr lang="en-US" sz="1600" baseline="30000">
                          <a:latin typeface="Times New Roman"/>
                          <a:ea typeface="Calibri"/>
                          <a:cs typeface="Times New Roman"/>
                        </a:rPr>
                        <a:t> a,b</a:t>
                      </a:r>
                      <a:endParaRPr lang="en-GB"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600">
                          <a:latin typeface="Times New Roman"/>
                          <a:ea typeface="Calibri"/>
                          <a:cs typeface="Times New Roman"/>
                        </a:rPr>
                        <a:t>2.57 ± 0.33</a:t>
                      </a:r>
                      <a:r>
                        <a:rPr lang="en-US" sz="1600" baseline="30000">
                          <a:latin typeface="Times New Roman"/>
                          <a:ea typeface="Calibri"/>
                          <a:cs typeface="Times New Roman"/>
                        </a:rPr>
                        <a:t> b</a:t>
                      </a:r>
                      <a:endParaRPr lang="en-GB"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03247">
                <a:tc>
                  <a:txBody>
                    <a:bodyPr/>
                    <a:lstStyle/>
                    <a:p>
                      <a:pPr algn="just">
                        <a:lnSpc>
                          <a:spcPct val="115000"/>
                        </a:lnSpc>
                        <a:spcAft>
                          <a:spcPts val="0"/>
                        </a:spcAft>
                      </a:pPr>
                      <a:r>
                        <a:rPr lang="en-US" sz="1600">
                          <a:latin typeface="Times New Roman"/>
                          <a:ea typeface="Calibri"/>
                          <a:cs typeface="Times New Roman"/>
                        </a:rPr>
                        <a:t>2. Untreated</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dirty="0">
                          <a:latin typeface="Times New Roman"/>
                          <a:ea typeface="Calibri"/>
                          <a:cs typeface="Times New Roman"/>
                        </a:rPr>
                        <a:t>20.21± 2.00</a:t>
                      </a:r>
                      <a:r>
                        <a:rPr lang="en-US" sz="1600" baseline="30000" dirty="0">
                          <a:latin typeface="Times New Roman"/>
                          <a:ea typeface="Calibri"/>
                          <a:cs typeface="Times New Roman"/>
                        </a:rPr>
                        <a:t> a</a:t>
                      </a:r>
                      <a:endParaRPr lang="en-GB" sz="16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8.48 ±0.16</a:t>
                      </a:r>
                      <a:r>
                        <a:rPr lang="en-US" sz="1600" baseline="30000">
                          <a:latin typeface="Times New Roman"/>
                          <a:ea typeface="Calibri"/>
                          <a:cs typeface="Times New Roman"/>
                        </a:rPr>
                        <a:t> a</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3.78 ± 0.16</a:t>
                      </a:r>
                      <a:r>
                        <a:rPr lang="en-US" sz="1600" baseline="30000">
                          <a:latin typeface="Times New Roman"/>
                          <a:ea typeface="Calibri"/>
                          <a:cs typeface="Times New Roman"/>
                        </a:rPr>
                        <a:t> a</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3.68 ± 0.81</a:t>
                      </a:r>
                      <a:r>
                        <a:rPr lang="en-US" sz="1600" baseline="30000">
                          <a:latin typeface="Times New Roman"/>
                          <a:ea typeface="Calibri"/>
                          <a:cs typeface="Times New Roman"/>
                        </a:rPr>
                        <a:t> a,b</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3.02 ± 0.08</a:t>
                      </a:r>
                      <a:r>
                        <a:rPr lang="en-US" sz="1600" baseline="30000">
                          <a:latin typeface="Times New Roman"/>
                          <a:ea typeface="Calibri"/>
                          <a:cs typeface="Times New Roman"/>
                        </a:rPr>
                        <a:t> b</a:t>
                      </a:r>
                      <a:endParaRPr lang="en-GB" sz="16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503247">
                <a:tc>
                  <a:txBody>
                    <a:bodyPr/>
                    <a:lstStyle/>
                    <a:p>
                      <a:pPr algn="just">
                        <a:lnSpc>
                          <a:spcPct val="115000"/>
                        </a:lnSpc>
                        <a:spcAft>
                          <a:spcPts val="0"/>
                        </a:spcAft>
                      </a:pPr>
                      <a:r>
                        <a:rPr lang="en-US" sz="1600">
                          <a:latin typeface="Times New Roman"/>
                          <a:ea typeface="Calibri"/>
                          <a:cs typeface="Times New Roman"/>
                        </a:rPr>
                        <a:t>3. CAL</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34.53 ± 3.80</a:t>
                      </a:r>
                      <a:r>
                        <a:rPr lang="en-US" sz="1600" b="1" baseline="30000">
                          <a:latin typeface="Times New Roman"/>
                          <a:ea typeface="Calibri"/>
                          <a:cs typeface="Times New Roman"/>
                        </a:rPr>
                        <a:t> </a:t>
                      </a:r>
                      <a:r>
                        <a:rPr lang="en-US" sz="1600" baseline="30000">
                          <a:latin typeface="Times New Roman"/>
                          <a:ea typeface="Calibri"/>
                          <a:cs typeface="Times New Roman"/>
                        </a:rPr>
                        <a:t>b,c</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dirty="0">
                          <a:latin typeface="Times New Roman"/>
                          <a:ea typeface="Calibri"/>
                          <a:cs typeface="Times New Roman"/>
                        </a:rPr>
                        <a:t>20.50 ± 3.08</a:t>
                      </a:r>
                      <a:r>
                        <a:rPr lang="en-US" sz="1600" baseline="30000" dirty="0">
                          <a:latin typeface="Times New Roman"/>
                          <a:ea typeface="Calibri"/>
                          <a:cs typeface="Times New Roman"/>
                        </a:rPr>
                        <a:t> a</a:t>
                      </a:r>
                      <a:endParaRPr lang="en-GB" sz="16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5.96 ± 0.59</a:t>
                      </a:r>
                      <a:r>
                        <a:rPr lang="en-US" sz="1600" baseline="30000">
                          <a:latin typeface="Times New Roman"/>
                          <a:ea typeface="Calibri"/>
                          <a:cs typeface="Times New Roman"/>
                        </a:rPr>
                        <a:t> a,b</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dirty="0">
                          <a:latin typeface="Times New Roman"/>
                          <a:ea typeface="Calibri"/>
                          <a:cs typeface="Times New Roman"/>
                        </a:rPr>
                        <a:t>3.48 ± 0.08</a:t>
                      </a:r>
                      <a:r>
                        <a:rPr lang="en-US" sz="1600" baseline="30000" dirty="0">
                          <a:latin typeface="Times New Roman"/>
                          <a:ea typeface="Calibri"/>
                          <a:cs typeface="Times New Roman"/>
                        </a:rPr>
                        <a:t> </a:t>
                      </a:r>
                      <a:r>
                        <a:rPr lang="en-US" sz="1600" baseline="30000" dirty="0" err="1">
                          <a:latin typeface="Times New Roman"/>
                          <a:ea typeface="Calibri"/>
                          <a:cs typeface="Times New Roman"/>
                        </a:rPr>
                        <a:t>a,b</a:t>
                      </a:r>
                      <a:endParaRPr lang="en-GB" sz="16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2.49 ± 0.43</a:t>
                      </a:r>
                      <a:r>
                        <a:rPr lang="en-US" sz="1600" baseline="30000">
                          <a:latin typeface="Times New Roman"/>
                          <a:ea typeface="Calibri"/>
                          <a:cs typeface="Times New Roman"/>
                        </a:rPr>
                        <a:t> a</a:t>
                      </a:r>
                      <a:endParaRPr lang="en-GB" sz="16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503247">
                <a:tc>
                  <a:txBody>
                    <a:bodyPr/>
                    <a:lstStyle/>
                    <a:p>
                      <a:pPr algn="just">
                        <a:lnSpc>
                          <a:spcPct val="115000"/>
                        </a:lnSpc>
                        <a:spcAft>
                          <a:spcPts val="0"/>
                        </a:spcAft>
                      </a:pPr>
                      <a:r>
                        <a:rPr lang="en-US" sz="1600">
                          <a:latin typeface="Times New Roman"/>
                          <a:ea typeface="Calibri"/>
                          <a:cs typeface="Times New Roman"/>
                        </a:rPr>
                        <a:t>4. GLL</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dirty="0">
                          <a:latin typeface="Times New Roman"/>
                          <a:ea typeface="Calibri"/>
                          <a:cs typeface="Times New Roman"/>
                        </a:rPr>
                        <a:t>33.73 ± 3.72</a:t>
                      </a:r>
                      <a:r>
                        <a:rPr lang="en-US" sz="1600" baseline="30000" dirty="0">
                          <a:latin typeface="Times New Roman"/>
                          <a:ea typeface="Calibri"/>
                          <a:cs typeface="Times New Roman"/>
                        </a:rPr>
                        <a:t> </a:t>
                      </a:r>
                      <a:r>
                        <a:rPr lang="en-US" sz="1600" baseline="30000" dirty="0" err="1">
                          <a:latin typeface="Times New Roman"/>
                          <a:ea typeface="Calibri"/>
                          <a:cs typeface="Times New Roman"/>
                        </a:rPr>
                        <a:t>b,c</a:t>
                      </a:r>
                      <a:endParaRPr lang="en-GB" sz="16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10.24 ± 0.64</a:t>
                      </a:r>
                      <a:r>
                        <a:rPr lang="en-US" sz="1600" baseline="30000">
                          <a:latin typeface="Times New Roman"/>
                          <a:ea typeface="Calibri"/>
                          <a:cs typeface="Times New Roman"/>
                        </a:rPr>
                        <a:t> a</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dirty="0">
                          <a:latin typeface="Times New Roman"/>
                          <a:ea typeface="Calibri"/>
                          <a:cs typeface="Times New Roman"/>
                        </a:rPr>
                        <a:t>6.06 ± 0.43</a:t>
                      </a:r>
                      <a:r>
                        <a:rPr lang="en-US" sz="1600" baseline="30000" dirty="0">
                          <a:latin typeface="Times New Roman"/>
                          <a:ea typeface="Calibri"/>
                          <a:cs typeface="Times New Roman"/>
                        </a:rPr>
                        <a:t> </a:t>
                      </a:r>
                      <a:r>
                        <a:rPr lang="en-US" sz="1600" baseline="30000" dirty="0" err="1">
                          <a:latin typeface="Times New Roman"/>
                          <a:ea typeface="Calibri"/>
                          <a:cs typeface="Times New Roman"/>
                        </a:rPr>
                        <a:t>a,b</a:t>
                      </a:r>
                      <a:endParaRPr lang="en-GB" sz="16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3.27 ± 0.50</a:t>
                      </a:r>
                      <a:r>
                        <a:rPr lang="en-US" sz="1600" baseline="30000">
                          <a:latin typeface="Times New Roman"/>
                          <a:ea typeface="Calibri"/>
                          <a:cs typeface="Times New Roman"/>
                        </a:rPr>
                        <a:t> a,b</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3.07 ± 0.76</a:t>
                      </a:r>
                      <a:r>
                        <a:rPr lang="en-US" sz="1600" baseline="30000">
                          <a:latin typeface="Times New Roman"/>
                          <a:ea typeface="Calibri"/>
                          <a:cs typeface="Times New Roman"/>
                        </a:rPr>
                        <a:t> b,c</a:t>
                      </a:r>
                      <a:endParaRPr lang="en-GB" sz="16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503247">
                <a:tc>
                  <a:txBody>
                    <a:bodyPr/>
                    <a:lstStyle/>
                    <a:p>
                      <a:pPr algn="just">
                        <a:lnSpc>
                          <a:spcPct val="115000"/>
                        </a:lnSpc>
                        <a:spcAft>
                          <a:spcPts val="0"/>
                        </a:spcAft>
                      </a:pPr>
                      <a:r>
                        <a:rPr lang="en-US" sz="1600">
                          <a:latin typeface="Times New Roman"/>
                          <a:ea typeface="Calibri"/>
                          <a:cs typeface="Times New Roman"/>
                        </a:rPr>
                        <a:t>5. MOL</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37.44 ± 0.36</a:t>
                      </a:r>
                      <a:r>
                        <a:rPr lang="en-US" sz="1600" baseline="30000">
                          <a:latin typeface="Times New Roman"/>
                          <a:ea typeface="Calibri"/>
                          <a:cs typeface="Times New Roman"/>
                        </a:rPr>
                        <a:t> c</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dirty="0">
                          <a:latin typeface="Times New Roman"/>
                          <a:ea typeface="Calibri"/>
                          <a:cs typeface="Times New Roman"/>
                        </a:rPr>
                        <a:t>14.75 ± 4.22</a:t>
                      </a:r>
                      <a:r>
                        <a:rPr lang="en-US" sz="1600" baseline="30000" dirty="0">
                          <a:latin typeface="Times New Roman"/>
                          <a:ea typeface="Calibri"/>
                          <a:cs typeface="Times New Roman"/>
                        </a:rPr>
                        <a:t> a</a:t>
                      </a:r>
                      <a:endParaRPr lang="en-GB" sz="16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dirty="0">
                          <a:latin typeface="Times New Roman"/>
                          <a:ea typeface="Calibri"/>
                          <a:cs typeface="Times New Roman"/>
                        </a:rPr>
                        <a:t>8.90 ± 1.98</a:t>
                      </a:r>
                      <a:r>
                        <a:rPr lang="en-US" sz="1600" baseline="30000" dirty="0">
                          <a:latin typeface="Times New Roman"/>
                          <a:ea typeface="Calibri"/>
                          <a:cs typeface="Times New Roman"/>
                        </a:rPr>
                        <a:t> c</a:t>
                      </a:r>
                      <a:endParaRPr lang="en-GB" sz="16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dirty="0">
                          <a:latin typeface="Times New Roman"/>
                          <a:ea typeface="Calibri"/>
                          <a:cs typeface="Times New Roman"/>
                        </a:rPr>
                        <a:t>4.27 ± 0.75</a:t>
                      </a:r>
                      <a:r>
                        <a:rPr lang="en-US" sz="1600" baseline="30000" dirty="0">
                          <a:latin typeface="Times New Roman"/>
                          <a:ea typeface="Calibri"/>
                          <a:cs typeface="Times New Roman"/>
                        </a:rPr>
                        <a:t> </a:t>
                      </a:r>
                      <a:r>
                        <a:rPr lang="en-US" sz="1600" baseline="30000" dirty="0" err="1">
                          <a:latin typeface="Times New Roman"/>
                          <a:ea typeface="Calibri"/>
                          <a:cs typeface="Times New Roman"/>
                        </a:rPr>
                        <a:t>a,b</a:t>
                      </a:r>
                      <a:endParaRPr lang="en-GB" sz="16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3.07 ± 0.02</a:t>
                      </a:r>
                      <a:r>
                        <a:rPr lang="en-US" sz="1600" baseline="30000">
                          <a:latin typeface="Times New Roman"/>
                          <a:ea typeface="Calibri"/>
                          <a:cs typeface="Times New Roman"/>
                        </a:rPr>
                        <a:t> b,c</a:t>
                      </a:r>
                      <a:endParaRPr lang="en-GB" sz="16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503247">
                <a:tc>
                  <a:txBody>
                    <a:bodyPr/>
                    <a:lstStyle/>
                    <a:p>
                      <a:pPr algn="just">
                        <a:lnSpc>
                          <a:spcPct val="115000"/>
                        </a:lnSpc>
                        <a:spcAft>
                          <a:spcPts val="0"/>
                        </a:spcAft>
                      </a:pPr>
                      <a:r>
                        <a:rPr lang="en-US" sz="1600" dirty="0">
                          <a:latin typeface="Times New Roman"/>
                          <a:ea typeface="Calibri"/>
                          <a:cs typeface="Times New Roman"/>
                        </a:rPr>
                        <a:t>6. CAL+GLL</a:t>
                      </a:r>
                      <a:endParaRPr lang="en-GB" sz="16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20.75 ± 2.81</a:t>
                      </a:r>
                      <a:r>
                        <a:rPr lang="en-US" sz="1600" baseline="30000">
                          <a:latin typeface="Times New Roman"/>
                          <a:ea typeface="Calibri"/>
                          <a:cs typeface="Times New Roman"/>
                        </a:rPr>
                        <a:t> a</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15.19 ± 4.07</a:t>
                      </a:r>
                      <a:r>
                        <a:rPr lang="en-US" sz="1600" baseline="30000">
                          <a:latin typeface="Times New Roman"/>
                          <a:ea typeface="Calibri"/>
                          <a:cs typeface="Times New Roman"/>
                        </a:rPr>
                        <a:t> a</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9.09 ± 0.28</a:t>
                      </a:r>
                      <a:r>
                        <a:rPr lang="en-US" sz="1600" baseline="30000">
                          <a:latin typeface="Times New Roman"/>
                          <a:ea typeface="Calibri"/>
                          <a:cs typeface="Times New Roman"/>
                        </a:rPr>
                        <a:t> c</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dirty="0">
                          <a:latin typeface="Times New Roman"/>
                          <a:ea typeface="Calibri"/>
                          <a:cs typeface="Times New Roman"/>
                        </a:rPr>
                        <a:t>4.18 ± 0.65</a:t>
                      </a:r>
                      <a:r>
                        <a:rPr lang="en-US" sz="1600" baseline="30000" dirty="0">
                          <a:latin typeface="Times New Roman"/>
                          <a:ea typeface="Calibri"/>
                          <a:cs typeface="Times New Roman"/>
                        </a:rPr>
                        <a:t> </a:t>
                      </a:r>
                      <a:r>
                        <a:rPr lang="en-US" sz="1600" baseline="30000" dirty="0" err="1">
                          <a:latin typeface="Times New Roman"/>
                          <a:ea typeface="Calibri"/>
                          <a:cs typeface="Times New Roman"/>
                        </a:rPr>
                        <a:t>a,b</a:t>
                      </a:r>
                      <a:endParaRPr lang="en-GB" sz="16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2.33 ± 0.44</a:t>
                      </a:r>
                      <a:r>
                        <a:rPr lang="en-US" sz="1600" baseline="30000">
                          <a:latin typeface="Times New Roman"/>
                          <a:ea typeface="Calibri"/>
                          <a:cs typeface="Times New Roman"/>
                        </a:rPr>
                        <a:t> a</a:t>
                      </a:r>
                      <a:endParaRPr lang="en-GB" sz="16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687882">
                <a:tc>
                  <a:txBody>
                    <a:bodyPr/>
                    <a:lstStyle/>
                    <a:p>
                      <a:pPr algn="just">
                        <a:lnSpc>
                          <a:spcPct val="115000"/>
                        </a:lnSpc>
                        <a:spcAft>
                          <a:spcPts val="0"/>
                        </a:spcAft>
                      </a:pPr>
                      <a:r>
                        <a:rPr lang="en-US" sz="1600">
                          <a:latin typeface="Times New Roman"/>
                          <a:ea typeface="Calibri"/>
                          <a:cs typeface="Times New Roman"/>
                        </a:rPr>
                        <a:t>7. GLL+MOL</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22.21 ± 3.18</a:t>
                      </a:r>
                      <a:r>
                        <a:rPr lang="en-US" sz="1600" baseline="30000">
                          <a:latin typeface="Times New Roman"/>
                          <a:ea typeface="Calibri"/>
                          <a:cs typeface="Times New Roman"/>
                        </a:rPr>
                        <a:t> a</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dirty="0">
                          <a:latin typeface="Times New Roman"/>
                          <a:ea typeface="Calibri"/>
                          <a:cs typeface="Times New Roman"/>
                        </a:rPr>
                        <a:t>13.18 ± 4.27</a:t>
                      </a:r>
                      <a:r>
                        <a:rPr lang="en-US" sz="1600" baseline="30000" dirty="0">
                          <a:latin typeface="Times New Roman"/>
                          <a:ea typeface="Calibri"/>
                          <a:cs typeface="Times New Roman"/>
                        </a:rPr>
                        <a:t> a</a:t>
                      </a:r>
                      <a:endParaRPr lang="en-GB" sz="16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a:latin typeface="Times New Roman"/>
                          <a:ea typeface="Calibri"/>
                          <a:cs typeface="Times New Roman"/>
                        </a:rPr>
                        <a:t>9.46 ± 0.99</a:t>
                      </a:r>
                      <a:r>
                        <a:rPr lang="en-US" sz="1600" baseline="30000">
                          <a:latin typeface="Times New Roman"/>
                          <a:ea typeface="Calibri"/>
                          <a:cs typeface="Times New Roman"/>
                        </a:rPr>
                        <a:t> c</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dirty="0">
                          <a:latin typeface="Times New Roman"/>
                          <a:ea typeface="Calibri"/>
                          <a:cs typeface="Times New Roman"/>
                        </a:rPr>
                        <a:t>2.92 ± 0.43</a:t>
                      </a:r>
                      <a:r>
                        <a:rPr lang="en-US" sz="1600" baseline="30000" dirty="0">
                          <a:latin typeface="Times New Roman"/>
                          <a:ea typeface="Calibri"/>
                          <a:cs typeface="Times New Roman"/>
                        </a:rPr>
                        <a:t> </a:t>
                      </a:r>
                      <a:r>
                        <a:rPr lang="en-US" sz="1600" baseline="30000" dirty="0" err="1">
                          <a:latin typeface="Times New Roman"/>
                          <a:ea typeface="Calibri"/>
                          <a:cs typeface="Times New Roman"/>
                        </a:rPr>
                        <a:t>a,b</a:t>
                      </a:r>
                      <a:endParaRPr lang="en-GB" sz="16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600" dirty="0">
                          <a:latin typeface="Times New Roman"/>
                          <a:ea typeface="Calibri"/>
                          <a:cs typeface="Times New Roman"/>
                        </a:rPr>
                        <a:t>1.90 ± 0.53</a:t>
                      </a:r>
                      <a:r>
                        <a:rPr lang="en-US" sz="1600" baseline="30000" dirty="0">
                          <a:latin typeface="Times New Roman"/>
                          <a:ea typeface="Calibri"/>
                          <a:cs typeface="Times New Roman"/>
                        </a:rPr>
                        <a:t> a</a:t>
                      </a:r>
                      <a:endParaRPr lang="en-GB" sz="1600" dirty="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561717">
                <a:tc>
                  <a:txBody>
                    <a:bodyPr/>
                    <a:lstStyle/>
                    <a:p>
                      <a:pPr algn="just">
                        <a:lnSpc>
                          <a:spcPct val="115000"/>
                        </a:lnSpc>
                        <a:spcAft>
                          <a:spcPts val="0"/>
                        </a:spcAft>
                      </a:pPr>
                      <a:r>
                        <a:rPr lang="en-US" sz="1600" dirty="0">
                          <a:latin typeface="Times New Roman"/>
                          <a:ea typeface="Calibri"/>
                          <a:cs typeface="Times New Roman"/>
                        </a:rPr>
                        <a:t>8. CAL+MOL</a:t>
                      </a:r>
                      <a:endParaRPr lang="en-GB"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Times New Roman"/>
                          <a:ea typeface="Calibri"/>
                          <a:cs typeface="Times New Roman"/>
                        </a:rPr>
                        <a:t>25.98 ± 0.67 </a:t>
                      </a:r>
                      <a:r>
                        <a:rPr lang="en-US" sz="1600" baseline="30000" dirty="0" err="1">
                          <a:latin typeface="Times New Roman"/>
                          <a:ea typeface="Calibri"/>
                          <a:cs typeface="Times New Roman"/>
                        </a:rPr>
                        <a:t>a,b</a:t>
                      </a:r>
                      <a:endParaRPr lang="en-GB"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Times New Roman"/>
                          <a:ea typeface="Calibri"/>
                          <a:cs typeface="Times New Roman"/>
                        </a:rPr>
                        <a:t>20.16 ± 3.47</a:t>
                      </a:r>
                      <a:r>
                        <a:rPr lang="en-US" sz="1600" baseline="30000" dirty="0">
                          <a:latin typeface="Times New Roman"/>
                          <a:ea typeface="Calibri"/>
                          <a:cs typeface="Times New Roman"/>
                        </a:rPr>
                        <a:t> a</a:t>
                      </a:r>
                      <a:endParaRPr lang="en-GB"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Times New Roman"/>
                          <a:ea typeface="Calibri"/>
                          <a:cs typeface="Times New Roman"/>
                        </a:rPr>
                        <a:t>8.61 ± 0.84</a:t>
                      </a:r>
                      <a:r>
                        <a:rPr lang="en-US" sz="1600" baseline="30000" dirty="0">
                          <a:latin typeface="Times New Roman"/>
                          <a:ea typeface="Calibri"/>
                          <a:cs typeface="Times New Roman"/>
                        </a:rPr>
                        <a:t> c</a:t>
                      </a:r>
                      <a:endParaRPr lang="en-GB"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Times New Roman"/>
                          <a:ea typeface="Calibri"/>
                          <a:cs typeface="Times New Roman"/>
                        </a:rPr>
                        <a:t>4.85 ± 2.09</a:t>
                      </a:r>
                      <a:r>
                        <a:rPr lang="en-US" sz="1600" baseline="30000" dirty="0">
                          <a:latin typeface="Times New Roman"/>
                          <a:ea typeface="Calibri"/>
                          <a:cs typeface="Times New Roman"/>
                        </a:rPr>
                        <a:t> b</a:t>
                      </a:r>
                      <a:endParaRPr lang="en-GB"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Times New Roman"/>
                          <a:ea typeface="Calibri"/>
                          <a:cs typeface="Times New Roman"/>
                        </a:rPr>
                        <a:t>1.35 ± 0.16 </a:t>
                      </a:r>
                      <a:r>
                        <a:rPr lang="en-US" sz="1600" baseline="30000" dirty="0">
                          <a:latin typeface="Times New Roman"/>
                          <a:ea typeface="Calibri"/>
                          <a:cs typeface="Times New Roman"/>
                        </a:rPr>
                        <a:t>a</a:t>
                      </a:r>
                      <a:endParaRPr lang="en-GB"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Rectangle 1"/>
          <p:cNvSpPr/>
          <p:nvPr/>
        </p:nvSpPr>
        <p:spPr>
          <a:xfrm>
            <a:off x="609601" y="5987720"/>
            <a:ext cx="6991962" cy="1200329"/>
          </a:xfrm>
          <a:prstGeom prst="rect">
            <a:avLst/>
          </a:prstGeom>
        </p:spPr>
        <p:txBody>
          <a:bodyPr wrap="square">
            <a:spAutoFit/>
          </a:bodyPr>
          <a:lstStyle/>
          <a:p>
            <a:r>
              <a:rPr lang="en-US" b="1" dirty="0"/>
              <a:t>Each value represents mean ± SD. n = 3</a:t>
            </a:r>
            <a:endParaRPr lang="en-GB" b="1" dirty="0"/>
          </a:p>
          <a:p>
            <a:r>
              <a:rPr lang="en-US" b="1" dirty="0"/>
              <a:t>Mean values with different alphabets as superscripts in a column are statistically significant (p &lt; 0.05)</a:t>
            </a:r>
            <a:endParaRPr lang="en-GB" b="1" dirty="0"/>
          </a:p>
          <a:p>
            <a:r>
              <a:rPr lang="en-US" b="1" dirty="0"/>
              <a:t> </a:t>
            </a:r>
            <a:endParaRPr lang="en-GB" dirty="0"/>
          </a:p>
        </p:txBody>
      </p:sp>
    </p:spTree>
    <p:extLst>
      <p:ext uri="{BB962C8B-B14F-4D97-AF65-F5344CB8AC3E}">
        <p14:creationId xmlns:p14="http://schemas.microsoft.com/office/powerpoint/2010/main" val="88561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071" y="67235"/>
            <a:ext cx="8431305" cy="1754326"/>
          </a:xfrm>
          <a:prstGeom prst="rect">
            <a:avLst/>
          </a:prstGeom>
          <a:noFill/>
        </p:spPr>
        <p:txBody>
          <a:bodyPr wrap="square" rtlCol="0">
            <a:spAutoFit/>
          </a:bodyPr>
          <a:lstStyle/>
          <a:p>
            <a:endParaRPr lang="fr-FR" sz="2400" b="1" dirty="0" smtClean="0">
              <a:latin typeface="Palatino Linotype" panose="02040502050505030304" pitchFamily="18" charset="0"/>
            </a:endParaRPr>
          </a:p>
          <a:p>
            <a:r>
              <a:rPr lang="en-US" sz="2000" b="1" dirty="0" smtClean="0">
                <a:solidFill>
                  <a:srgbClr val="00B050"/>
                </a:solidFill>
              </a:rPr>
              <a:t>Table 3: Effect of </a:t>
            </a:r>
            <a:r>
              <a:rPr lang="en-US" sz="2000" b="1" i="1" dirty="0" smtClean="0">
                <a:solidFill>
                  <a:srgbClr val="00B050"/>
                </a:solidFill>
              </a:rPr>
              <a:t>C. </a:t>
            </a:r>
            <a:r>
              <a:rPr lang="en-US" sz="2000" b="1" i="1" dirty="0" err="1" smtClean="0">
                <a:solidFill>
                  <a:srgbClr val="00B050"/>
                </a:solidFill>
              </a:rPr>
              <a:t>aconitifolius</a:t>
            </a:r>
            <a:r>
              <a:rPr lang="en-US" sz="2000" b="1" dirty="0" smtClean="0">
                <a:solidFill>
                  <a:srgbClr val="00B050"/>
                </a:solidFill>
              </a:rPr>
              <a:t>, </a:t>
            </a:r>
            <a:r>
              <a:rPr lang="en-US" sz="2000" b="1" i="1" dirty="0" smtClean="0">
                <a:solidFill>
                  <a:srgbClr val="00B050"/>
                </a:solidFill>
              </a:rPr>
              <a:t>G. </a:t>
            </a:r>
            <a:r>
              <a:rPr lang="en-US" sz="2000" b="1" i="1" dirty="0" err="1" smtClean="0">
                <a:solidFill>
                  <a:srgbClr val="00B050"/>
                </a:solidFill>
              </a:rPr>
              <a:t>latifolium</a:t>
            </a:r>
            <a:r>
              <a:rPr lang="en-US" sz="2000" b="1" dirty="0" smtClean="0">
                <a:solidFill>
                  <a:srgbClr val="00B050"/>
                </a:solidFill>
              </a:rPr>
              <a:t> and </a:t>
            </a:r>
            <a:r>
              <a:rPr lang="en-US" sz="2000" b="1" i="1" dirty="0" smtClean="0">
                <a:solidFill>
                  <a:srgbClr val="00B050"/>
                </a:solidFill>
              </a:rPr>
              <a:t>M. </a:t>
            </a:r>
            <a:r>
              <a:rPr lang="en-US" sz="2000" b="1" i="1" dirty="0" err="1" smtClean="0">
                <a:solidFill>
                  <a:srgbClr val="00B050"/>
                </a:solidFill>
              </a:rPr>
              <a:t>oleifera</a:t>
            </a:r>
            <a:r>
              <a:rPr lang="en-US" sz="2000" b="1" dirty="0" smtClean="0">
                <a:solidFill>
                  <a:srgbClr val="00B050"/>
                </a:solidFill>
              </a:rPr>
              <a:t>-based diets on lipid profile of rats with experimentally-induced metabolic syndrome</a:t>
            </a:r>
            <a:endParaRPr lang="en-GB" sz="2000" dirty="0" smtClean="0">
              <a:solidFill>
                <a:srgbClr val="00B050"/>
              </a:solidFill>
            </a:endParaRPr>
          </a:p>
          <a:p>
            <a:endParaRPr lang="en-GB" sz="2000" dirty="0" smtClean="0"/>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5625622" y="6356350"/>
            <a:ext cx="2133600" cy="365125"/>
          </a:xfrm>
        </p:spPr>
        <p:txBody>
          <a:bodyPr/>
          <a:lstStyle/>
          <a:p>
            <a:fld id="{FCAEAE96-855E-42B1-8DE9-9C9E68DE18C5}" type="slidenum">
              <a:rPr lang="fr-FR" b="1" smtClean="0">
                <a:latin typeface="Palatino Linotype" panose="02040502050505030304" pitchFamily="18" charset="0"/>
              </a:rPr>
              <a:pPr/>
              <a:t>13</a:t>
            </a:fld>
            <a:endParaRPr lang="fr-FR" b="1" dirty="0">
              <a:latin typeface="Palatino Linotype" panose="02040502050505030304" pitchFamily="18" charset="0"/>
            </a:endParaRPr>
          </a:p>
        </p:txBody>
      </p:sp>
      <p:sp>
        <p:nvSpPr>
          <p:cNvPr id="7" name="TextBox 6"/>
          <p:cNvSpPr txBox="1"/>
          <p:nvPr/>
        </p:nvSpPr>
        <p:spPr>
          <a:xfrm>
            <a:off x="609600" y="3506709"/>
            <a:ext cx="8153400" cy="461665"/>
          </a:xfrm>
          <a:prstGeom prst="rect">
            <a:avLst/>
          </a:prstGeom>
          <a:noFill/>
        </p:spPr>
        <p:txBody>
          <a:bodyPr wrap="square" rtlCol="0">
            <a:spAutoFit/>
          </a:bodyPr>
          <a:lstStyle/>
          <a:p>
            <a:endParaRPr lang="fr-FR" sz="2400" b="1" dirty="0">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30055" y="5644055"/>
            <a:ext cx="1213944" cy="1213944"/>
          </a:xfrm>
          <a:prstGeom prst="rect">
            <a:avLst/>
          </a:prstGeom>
        </p:spPr>
      </p:pic>
      <p:graphicFrame>
        <p:nvGraphicFramePr>
          <p:cNvPr id="8" name="Table 7"/>
          <p:cNvGraphicFramePr>
            <a:graphicFrameLocks noGrp="1"/>
          </p:cNvGraphicFramePr>
          <p:nvPr/>
        </p:nvGraphicFramePr>
        <p:xfrm>
          <a:off x="472965" y="1403133"/>
          <a:ext cx="8166537" cy="4556232"/>
        </p:xfrm>
        <a:graphic>
          <a:graphicData uri="http://schemas.openxmlformats.org/drawingml/2006/table">
            <a:tbl>
              <a:tblPr/>
              <a:tblGrid>
                <a:gridCol w="1630080">
                  <a:extLst>
                    <a:ext uri="{9D8B030D-6E8A-4147-A177-3AD203B41FA5}">
                      <a16:colId xmlns:a16="http://schemas.microsoft.com/office/drawing/2014/main" val="20000"/>
                    </a:ext>
                  </a:extLst>
                </a:gridCol>
                <a:gridCol w="2327065">
                  <a:extLst>
                    <a:ext uri="{9D8B030D-6E8A-4147-A177-3AD203B41FA5}">
                      <a16:colId xmlns:a16="http://schemas.microsoft.com/office/drawing/2014/main" val="20001"/>
                    </a:ext>
                  </a:extLst>
                </a:gridCol>
                <a:gridCol w="1949876">
                  <a:extLst>
                    <a:ext uri="{9D8B030D-6E8A-4147-A177-3AD203B41FA5}">
                      <a16:colId xmlns:a16="http://schemas.microsoft.com/office/drawing/2014/main" val="20002"/>
                    </a:ext>
                  </a:extLst>
                </a:gridCol>
                <a:gridCol w="2259516">
                  <a:extLst>
                    <a:ext uri="{9D8B030D-6E8A-4147-A177-3AD203B41FA5}">
                      <a16:colId xmlns:a16="http://schemas.microsoft.com/office/drawing/2014/main" val="20003"/>
                    </a:ext>
                  </a:extLst>
                </a:gridCol>
              </a:tblGrid>
              <a:tr h="506248">
                <a:tc>
                  <a:txBody>
                    <a:bodyPr/>
                    <a:lstStyle/>
                    <a:p>
                      <a:pPr algn="just">
                        <a:lnSpc>
                          <a:spcPct val="115000"/>
                        </a:lnSpc>
                        <a:spcAft>
                          <a:spcPts val="0"/>
                        </a:spcAft>
                      </a:pPr>
                      <a:r>
                        <a:rPr lang="en-US" sz="2000" b="1" dirty="0">
                          <a:latin typeface="Times New Roman"/>
                          <a:ea typeface="Calibri"/>
                          <a:cs typeface="Times New Roman"/>
                        </a:rPr>
                        <a:t>Group</a:t>
                      </a:r>
                      <a:endParaRPr lang="en-GB"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latin typeface="Times New Roman"/>
                          <a:ea typeface="Calibri"/>
                          <a:cs typeface="Times New Roman"/>
                        </a:rPr>
                        <a:t>TC (mg/dl)</a:t>
                      </a:r>
                      <a:endParaRPr lang="en-GB"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latin typeface="Times New Roman"/>
                          <a:ea typeface="Calibri"/>
                          <a:cs typeface="Times New Roman"/>
                        </a:rPr>
                        <a:t>TAG (mg/dl)</a:t>
                      </a:r>
                      <a:endParaRPr lang="en-GB"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latin typeface="Times New Roman"/>
                          <a:ea typeface="Calibri"/>
                          <a:cs typeface="Times New Roman"/>
                        </a:rPr>
                        <a:t>HDL-C (mg/dl)</a:t>
                      </a:r>
                      <a:endParaRPr lang="en-GB"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6248">
                <a:tc>
                  <a:txBody>
                    <a:bodyPr/>
                    <a:lstStyle/>
                    <a:p>
                      <a:pPr algn="just">
                        <a:lnSpc>
                          <a:spcPct val="115000"/>
                        </a:lnSpc>
                        <a:spcAft>
                          <a:spcPts val="0"/>
                        </a:spcAft>
                      </a:pPr>
                      <a:r>
                        <a:rPr lang="en-US" sz="2000" dirty="0">
                          <a:latin typeface="Times New Roman"/>
                          <a:ea typeface="Calibri"/>
                          <a:cs typeface="Times New Roman"/>
                        </a:rPr>
                        <a:t>1. Normal</a:t>
                      </a:r>
                      <a:endParaRPr lang="en-GB"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2000">
                          <a:latin typeface="Times New Roman"/>
                          <a:ea typeface="Calibri"/>
                          <a:cs typeface="Times New Roman"/>
                        </a:rPr>
                        <a:t>133.33 ± 13.33 </a:t>
                      </a:r>
                      <a:r>
                        <a:rPr lang="en-US" sz="2000" baseline="30000">
                          <a:latin typeface="Times New Roman"/>
                          <a:ea typeface="Calibri"/>
                          <a:cs typeface="Times New Roman"/>
                        </a:rPr>
                        <a:t>b,c</a:t>
                      </a:r>
                      <a:endParaRPr lang="en-GB"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2000" dirty="0">
                          <a:latin typeface="Times New Roman"/>
                          <a:ea typeface="Calibri"/>
                          <a:cs typeface="Times New Roman"/>
                        </a:rPr>
                        <a:t>120.27 ± 9.74</a:t>
                      </a:r>
                      <a:r>
                        <a:rPr lang="en-US" sz="2000" baseline="30000" dirty="0">
                          <a:latin typeface="Times New Roman"/>
                          <a:ea typeface="Calibri"/>
                          <a:cs typeface="Times New Roman"/>
                        </a:rPr>
                        <a:t> d</a:t>
                      </a:r>
                      <a:endParaRPr lang="en-GB"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2000">
                          <a:latin typeface="Times New Roman"/>
                          <a:ea typeface="Calibri"/>
                          <a:cs typeface="Times New Roman"/>
                        </a:rPr>
                        <a:t>90.40 ± 13.80</a:t>
                      </a:r>
                      <a:r>
                        <a:rPr lang="en-US" sz="2000" baseline="30000">
                          <a:latin typeface="Times New Roman"/>
                          <a:ea typeface="Calibri"/>
                          <a:cs typeface="Times New Roman"/>
                        </a:rPr>
                        <a:t> b</a:t>
                      </a:r>
                      <a:endParaRPr lang="en-GB"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06248">
                <a:tc>
                  <a:txBody>
                    <a:bodyPr/>
                    <a:lstStyle/>
                    <a:p>
                      <a:pPr algn="just">
                        <a:lnSpc>
                          <a:spcPct val="115000"/>
                        </a:lnSpc>
                        <a:spcAft>
                          <a:spcPts val="0"/>
                        </a:spcAft>
                      </a:pPr>
                      <a:r>
                        <a:rPr lang="en-US" sz="2000">
                          <a:latin typeface="Times New Roman"/>
                          <a:ea typeface="Calibri"/>
                          <a:cs typeface="Times New Roman"/>
                        </a:rPr>
                        <a:t>2. Untreated</a:t>
                      </a:r>
                      <a:endParaRPr lang="en-GB" sz="20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a:ea typeface="Calibri"/>
                          <a:cs typeface="Times New Roman"/>
                        </a:rPr>
                        <a:t>144.00 ± 20.13 </a:t>
                      </a:r>
                      <a:r>
                        <a:rPr lang="en-US" sz="2000" baseline="30000">
                          <a:latin typeface="Times New Roman"/>
                          <a:ea typeface="Calibri"/>
                          <a:cs typeface="Times New Roman"/>
                        </a:rPr>
                        <a:t>c,d</a:t>
                      </a:r>
                      <a:endParaRPr lang="en-GB" sz="20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a:ea typeface="Calibri"/>
                          <a:cs typeface="Times New Roman"/>
                        </a:rPr>
                        <a:t>101.73 ± 10.13</a:t>
                      </a:r>
                      <a:r>
                        <a:rPr lang="en-US" sz="2000" baseline="30000">
                          <a:latin typeface="Times New Roman"/>
                          <a:ea typeface="Calibri"/>
                          <a:cs typeface="Times New Roman"/>
                        </a:rPr>
                        <a:t> c</a:t>
                      </a:r>
                      <a:endParaRPr lang="en-GB" sz="20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a:ea typeface="Calibri"/>
                          <a:cs typeface="Times New Roman"/>
                        </a:rPr>
                        <a:t>90.40 ± 5.2</a:t>
                      </a:r>
                      <a:r>
                        <a:rPr lang="en-US" sz="2000" baseline="30000">
                          <a:latin typeface="Times New Roman"/>
                          <a:ea typeface="Calibri"/>
                          <a:cs typeface="Times New Roman"/>
                        </a:rPr>
                        <a:t> b</a:t>
                      </a:r>
                      <a:endParaRPr lang="en-GB" sz="20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506248">
                <a:tc>
                  <a:txBody>
                    <a:bodyPr/>
                    <a:lstStyle/>
                    <a:p>
                      <a:pPr algn="just">
                        <a:lnSpc>
                          <a:spcPct val="115000"/>
                        </a:lnSpc>
                        <a:spcAft>
                          <a:spcPts val="0"/>
                        </a:spcAft>
                      </a:pPr>
                      <a:r>
                        <a:rPr lang="en-US" sz="2000">
                          <a:latin typeface="Times New Roman"/>
                          <a:ea typeface="Calibri"/>
                          <a:cs typeface="Times New Roman"/>
                        </a:rPr>
                        <a:t>3. CAL</a:t>
                      </a:r>
                      <a:endParaRPr lang="en-GB" sz="20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dirty="0">
                          <a:latin typeface="Times New Roman"/>
                          <a:ea typeface="Calibri"/>
                          <a:cs typeface="Times New Roman"/>
                        </a:rPr>
                        <a:t>162.66 ± 14.84 </a:t>
                      </a:r>
                      <a:r>
                        <a:rPr lang="en-US" sz="2000" baseline="30000" dirty="0" err="1">
                          <a:latin typeface="Times New Roman"/>
                          <a:ea typeface="Calibri"/>
                          <a:cs typeface="Times New Roman"/>
                        </a:rPr>
                        <a:t>d,e</a:t>
                      </a:r>
                      <a:endParaRPr lang="en-GB" sz="20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a:ea typeface="Calibri"/>
                          <a:cs typeface="Times New Roman"/>
                        </a:rPr>
                        <a:t>102.84 ± 1.01</a:t>
                      </a:r>
                      <a:r>
                        <a:rPr lang="en-US" sz="2000" baseline="30000">
                          <a:latin typeface="Times New Roman"/>
                          <a:ea typeface="Calibri"/>
                          <a:cs typeface="Times New Roman"/>
                        </a:rPr>
                        <a:t> c</a:t>
                      </a:r>
                      <a:endParaRPr lang="en-GB" sz="20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a:ea typeface="Calibri"/>
                          <a:cs typeface="Times New Roman"/>
                        </a:rPr>
                        <a:t>141.62 ± 21.09 </a:t>
                      </a:r>
                      <a:r>
                        <a:rPr lang="en-US" sz="2000" baseline="30000">
                          <a:latin typeface="Times New Roman"/>
                          <a:ea typeface="Calibri"/>
                          <a:cs typeface="Times New Roman"/>
                        </a:rPr>
                        <a:t>c</a:t>
                      </a:r>
                      <a:endParaRPr lang="en-GB" sz="20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506248">
                <a:tc>
                  <a:txBody>
                    <a:bodyPr/>
                    <a:lstStyle/>
                    <a:p>
                      <a:pPr algn="just">
                        <a:lnSpc>
                          <a:spcPct val="115000"/>
                        </a:lnSpc>
                        <a:spcAft>
                          <a:spcPts val="0"/>
                        </a:spcAft>
                      </a:pPr>
                      <a:r>
                        <a:rPr lang="en-US" sz="2000">
                          <a:latin typeface="Times New Roman"/>
                          <a:ea typeface="Calibri"/>
                          <a:cs typeface="Times New Roman"/>
                        </a:rPr>
                        <a:t>4. GLL</a:t>
                      </a:r>
                      <a:endParaRPr lang="en-GB" sz="20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dirty="0">
                          <a:latin typeface="Times New Roman"/>
                          <a:ea typeface="Calibri"/>
                          <a:cs typeface="Times New Roman"/>
                        </a:rPr>
                        <a:t>114.66 ± 7.05 </a:t>
                      </a:r>
                      <a:r>
                        <a:rPr lang="en-US" sz="2000" baseline="30000" dirty="0" err="1">
                          <a:latin typeface="Times New Roman"/>
                          <a:ea typeface="Calibri"/>
                          <a:cs typeface="Times New Roman"/>
                        </a:rPr>
                        <a:t>a,b</a:t>
                      </a:r>
                      <a:endParaRPr lang="en-GB" sz="20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a:ea typeface="Calibri"/>
                          <a:cs typeface="Times New Roman"/>
                        </a:rPr>
                        <a:t>89.82 ± 10.13 </a:t>
                      </a:r>
                      <a:r>
                        <a:rPr lang="en-US" sz="2000" baseline="30000">
                          <a:latin typeface="Times New Roman"/>
                          <a:ea typeface="Calibri"/>
                          <a:cs typeface="Times New Roman"/>
                        </a:rPr>
                        <a:t>a,b</a:t>
                      </a:r>
                      <a:endParaRPr lang="en-GB" sz="20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a:ea typeface="Calibri"/>
                          <a:cs typeface="Times New Roman"/>
                        </a:rPr>
                        <a:t>102.45 ± 13.13 </a:t>
                      </a:r>
                      <a:r>
                        <a:rPr lang="en-US" sz="2000" baseline="30000">
                          <a:latin typeface="Times New Roman"/>
                          <a:ea typeface="Calibri"/>
                          <a:cs typeface="Times New Roman"/>
                        </a:rPr>
                        <a:t>b</a:t>
                      </a:r>
                      <a:endParaRPr lang="en-GB" sz="20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506248">
                <a:tc>
                  <a:txBody>
                    <a:bodyPr/>
                    <a:lstStyle/>
                    <a:p>
                      <a:pPr algn="just">
                        <a:lnSpc>
                          <a:spcPct val="115000"/>
                        </a:lnSpc>
                        <a:spcAft>
                          <a:spcPts val="0"/>
                        </a:spcAft>
                      </a:pPr>
                      <a:r>
                        <a:rPr lang="en-US" sz="2000">
                          <a:latin typeface="Times New Roman"/>
                          <a:ea typeface="Calibri"/>
                          <a:cs typeface="Times New Roman"/>
                        </a:rPr>
                        <a:t>5. MOL</a:t>
                      </a:r>
                      <a:endParaRPr lang="en-GB" sz="20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a:ea typeface="Calibri"/>
                          <a:cs typeface="Times New Roman"/>
                        </a:rPr>
                        <a:t>96.00 ± 4.61 </a:t>
                      </a:r>
                      <a:r>
                        <a:rPr lang="en-US" sz="2000" baseline="30000">
                          <a:latin typeface="Times New Roman"/>
                          <a:ea typeface="Calibri"/>
                          <a:cs typeface="Times New Roman"/>
                        </a:rPr>
                        <a:t>a</a:t>
                      </a:r>
                      <a:endParaRPr lang="en-GB" sz="20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dirty="0">
                          <a:latin typeface="Times New Roman"/>
                          <a:ea typeface="Calibri"/>
                          <a:cs typeface="Times New Roman"/>
                        </a:rPr>
                        <a:t>94.45 ± 10.70 </a:t>
                      </a:r>
                      <a:r>
                        <a:rPr lang="en-US" sz="2000" baseline="30000" dirty="0" err="1">
                          <a:latin typeface="Times New Roman"/>
                          <a:ea typeface="Calibri"/>
                          <a:cs typeface="Times New Roman"/>
                        </a:rPr>
                        <a:t>a,b</a:t>
                      </a:r>
                      <a:endParaRPr lang="en-GB" sz="20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a:ea typeface="Calibri"/>
                          <a:cs typeface="Times New Roman"/>
                        </a:rPr>
                        <a:t>51.22 ± 3.01 </a:t>
                      </a:r>
                      <a:r>
                        <a:rPr lang="en-US" sz="2000" baseline="30000">
                          <a:latin typeface="Times New Roman"/>
                          <a:ea typeface="Calibri"/>
                          <a:cs typeface="Times New Roman"/>
                        </a:rPr>
                        <a:t>a</a:t>
                      </a:r>
                      <a:endParaRPr lang="en-GB" sz="20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506248">
                <a:tc>
                  <a:txBody>
                    <a:bodyPr/>
                    <a:lstStyle/>
                    <a:p>
                      <a:pPr algn="just">
                        <a:lnSpc>
                          <a:spcPct val="115000"/>
                        </a:lnSpc>
                        <a:spcAft>
                          <a:spcPts val="0"/>
                        </a:spcAft>
                      </a:pPr>
                      <a:r>
                        <a:rPr lang="en-US" sz="2000">
                          <a:latin typeface="Times New Roman"/>
                          <a:ea typeface="Calibri"/>
                          <a:cs typeface="Times New Roman"/>
                        </a:rPr>
                        <a:t>6. CAL+GLL</a:t>
                      </a:r>
                      <a:endParaRPr lang="en-GB" sz="20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dirty="0">
                          <a:latin typeface="Times New Roman"/>
                          <a:ea typeface="Calibri"/>
                          <a:cs typeface="Times New Roman"/>
                        </a:rPr>
                        <a:t>82.66 ± 5.33 </a:t>
                      </a:r>
                      <a:r>
                        <a:rPr lang="en-US" sz="2000" baseline="30000" dirty="0">
                          <a:latin typeface="Times New Roman"/>
                          <a:ea typeface="Calibri"/>
                          <a:cs typeface="Times New Roman"/>
                        </a:rPr>
                        <a:t>a</a:t>
                      </a:r>
                      <a:endParaRPr lang="en-GB" sz="20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a:ea typeface="Calibri"/>
                          <a:cs typeface="Times New Roman"/>
                        </a:rPr>
                        <a:t>70.62 ± 0.76 </a:t>
                      </a:r>
                      <a:r>
                        <a:rPr lang="en-US" sz="2000" baseline="30000">
                          <a:latin typeface="Times New Roman"/>
                          <a:ea typeface="Calibri"/>
                          <a:cs typeface="Times New Roman"/>
                        </a:rPr>
                        <a:t>a</a:t>
                      </a:r>
                      <a:endParaRPr lang="en-GB" sz="20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a:ea typeface="Calibri"/>
                          <a:cs typeface="Times New Roman"/>
                        </a:rPr>
                        <a:t>102.45 ± 6.02</a:t>
                      </a:r>
                      <a:r>
                        <a:rPr lang="en-US" sz="2000" baseline="30000">
                          <a:latin typeface="Times New Roman"/>
                          <a:ea typeface="Calibri"/>
                          <a:cs typeface="Times New Roman"/>
                        </a:rPr>
                        <a:t> b</a:t>
                      </a:r>
                      <a:endParaRPr lang="en-GB" sz="20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506248">
                <a:tc>
                  <a:txBody>
                    <a:bodyPr/>
                    <a:lstStyle/>
                    <a:p>
                      <a:pPr algn="just">
                        <a:lnSpc>
                          <a:spcPct val="115000"/>
                        </a:lnSpc>
                        <a:spcAft>
                          <a:spcPts val="0"/>
                        </a:spcAft>
                      </a:pPr>
                      <a:r>
                        <a:rPr lang="en-US" sz="2000">
                          <a:latin typeface="Times New Roman"/>
                          <a:ea typeface="Calibri"/>
                          <a:cs typeface="Times New Roman"/>
                        </a:rPr>
                        <a:t>7. GLL+MOL</a:t>
                      </a:r>
                      <a:endParaRPr lang="en-GB" sz="20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dirty="0">
                          <a:latin typeface="Times New Roman"/>
                          <a:ea typeface="Calibri"/>
                          <a:cs typeface="Times New Roman"/>
                        </a:rPr>
                        <a:t>136.00 ± 16.65 </a:t>
                      </a:r>
                      <a:r>
                        <a:rPr lang="en-US" sz="2000" baseline="30000" dirty="0" err="1">
                          <a:latin typeface="Times New Roman"/>
                          <a:ea typeface="Calibri"/>
                          <a:cs typeface="Times New Roman"/>
                        </a:rPr>
                        <a:t>b,c</a:t>
                      </a:r>
                      <a:endParaRPr lang="en-GB" sz="20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a:ea typeface="Calibri"/>
                          <a:cs typeface="Times New Roman"/>
                        </a:rPr>
                        <a:t>76.57 ± 4.50 </a:t>
                      </a:r>
                      <a:r>
                        <a:rPr lang="en-US" sz="2000" baseline="30000">
                          <a:latin typeface="Times New Roman"/>
                          <a:ea typeface="Calibri"/>
                          <a:cs typeface="Times New Roman"/>
                        </a:rPr>
                        <a:t>a</a:t>
                      </a:r>
                      <a:endParaRPr lang="en-GB" sz="20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2000">
                          <a:latin typeface="Times New Roman"/>
                          <a:ea typeface="Calibri"/>
                          <a:cs typeface="Times New Roman"/>
                        </a:rPr>
                        <a:t>117.52 ±13.80 </a:t>
                      </a:r>
                      <a:r>
                        <a:rPr lang="en-US" sz="2000" baseline="30000">
                          <a:latin typeface="Times New Roman"/>
                          <a:ea typeface="Calibri"/>
                          <a:cs typeface="Times New Roman"/>
                        </a:rPr>
                        <a:t>c</a:t>
                      </a:r>
                      <a:endParaRPr lang="en-GB" sz="20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506248">
                <a:tc>
                  <a:txBody>
                    <a:bodyPr/>
                    <a:lstStyle/>
                    <a:p>
                      <a:pPr algn="just">
                        <a:lnSpc>
                          <a:spcPct val="115000"/>
                        </a:lnSpc>
                        <a:spcAft>
                          <a:spcPts val="0"/>
                        </a:spcAft>
                      </a:pPr>
                      <a:r>
                        <a:rPr lang="en-US" sz="2000">
                          <a:latin typeface="Times New Roman"/>
                          <a:ea typeface="Calibri"/>
                          <a:cs typeface="Times New Roman"/>
                        </a:rPr>
                        <a:t>8. CAL+MOL</a:t>
                      </a:r>
                      <a:endParaRPr lang="en-GB" sz="20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a:latin typeface="Times New Roman"/>
                          <a:ea typeface="Calibri"/>
                          <a:cs typeface="Times New Roman"/>
                        </a:rPr>
                        <a:t>122.66 ± 11.62 </a:t>
                      </a:r>
                      <a:r>
                        <a:rPr lang="en-US" sz="2000" baseline="30000" dirty="0" err="1">
                          <a:latin typeface="Times New Roman"/>
                          <a:ea typeface="Calibri"/>
                          <a:cs typeface="Times New Roman"/>
                        </a:rPr>
                        <a:t>a,b</a:t>
                      </a:r>
                      <a:endParaRPr lang="en-GB" sz="20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a:latin typeface="Times New Roman"/>
                          <a:ea typeface="Calibri"/>
                          <a:cs typeface="Times New Roman"/>
                        </a:rPr>
                        <a:t>95.77 ± 10.73 </a:t>
                      </a:r>
                      <a:r>
                        <a:rPr lang="en-US" sz="2000" baseline="30000" dirty="0" err="1">
                          <a:latin typeface="Times New Roman"/>
                          <a:ea typeface="Calibri"/>
                          <a:cs typeface="Times New Roman"/>
                        </a:rPr>
                        <a:t>a,b</a:t>
                      </a:r>
                      <a:endParaRPr lang="en-GB" sz="20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a:latin typeface="Times New Roman"/>
                          <a:ea typeface="Calibri"/>
                          <a:cs typeface="Times New Roman"/>
                        </a:rPr>
                        <a:t>180.80 ± 9.04 </a:t>
                      </a:r>
                      <a:r>
                        <a:rPr lang="en-US" sz="2000" baseline="30000" dirty="0">
                          <a:latin typeface="Times New Roman"/>
                          <a:ea typeface="Calibri"/>
                          <a:cs typeface="Times New Roman"/>
                        </a:rPr>
                        <a:t>c</a:t>
                      </a:r>
                      <a:endParaRPr lang="en-GB" sz="20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Rectangle 1"/>
          <p:cNvSpPr/>
          <p:nvPr/>
        </p:nvSpPr>
        <p:spPr>
          <a:xfrm>
            <a:off x="609600" y="5940829"/>
            <a:ext cx="7495309" cy="1200329"/>
          </a:xfrm>
          <a:prstGeom prst="rect">
            <a:avLst/>
          </a:prstGeom>
        </p:spPr>
        <p:txBody>
          <a:bodyPr wrap="square">
            <a:spAutoFit/>
          </a:bodyPr>
          <a:lstStyle/>
          <a:p>
            <a:r>
              <a:rPr lang="en-US" b="1" dirty="0"/>
              <a:t>Each value represents mean ± SD. n = 3</a:t>
            </a:r>
            <a:endParaRPr lang="en-GB" b="1" dirty="0"/>
          </a:p>
          <a:p>
            <a:r>
              <a:rPr lang="en-US" b="1" dirty="0"/>
              <a:t>Mean values with different alphabets as superscripts in a column are statistically significant (p &lt; 0.05)</a:t>
            </a:r>
            <a:endParaRPr lang="en-GB" b="1" dirty="0"/>
          </a:p>
          <a:p>
            <a:r>
              <a:rPr lang="en-US" b="1" dirty="0"/>
              <a:t> </a:t>
            </a:r>
            <a:endParaRPr lang="en-GB" dirty="0"/>
          </a:p>
        </p:txBody>
      </p:sp>
    </p:spTree>
    <p:extLst>
      <p:ext uri="{BB962C8B-B14F-4D97-AF65-F5344CB8AC3E}">
        <p14:creationId xmlns:p14="http://schemas.microsoft.com/office/powerpoint/2010/main" val="88561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518" y="282388"/>
            <a:ext cx="8122023" cy="1692771"/>
          </a:xfrm>
          <a:prstGeom prst="rect">
            <a:avLst/>
          </a:prstGeom>
          <a:noFill/>
        </p:spPr>
        <p:txBody>
          <a:bodyPr wrap="square" rtlCol="0">
            <a:spAutoFit/>
          </a:bodyPr>
          <a:lstStyle/>
          <a:p>
            <a:r>
              <a:rPr lang="en-US" sz="2000" b="1" dirty="0" smtClean="0">
                <a:solidFill>
                  <a:srgbClr val="00B050"/>
                </a:solidFill>
              </a:rPr>
              <a:t>Table 4: Effect of </a:t>
            </a:r>
            <a:r>
              <a:rPr lang="en-US" sz="2000" b="1" i="1" dirty="0" smtClean="0">
                <a:solidFill>
                  <a:srgbClr val="00B050"/>
                </a:solidFill>
              </a:rPr>
              <a:t>C. </a:t>
            </a:r>
            <a:r>
              <a:rPr lang="en-US" sz="2000" b="1" i="1" dirty="0" err="1" smtClean="0">
                <a:solidFill>
                  <a:srgbClr val="00B050"/>
                </a:solidFill>
              </a:rPr>
              <a:t>aconitifolius</a:t>
            </a:r>
            <a:r>
              <a:rPr lang="en-US" sz="2000" b="1" dirty="0" smtClean="0">
                <a:solidFill>
                  <a:srgbClr val="00B050"/>
                </a:solidFill>
              </a:rPr>
              <a:t>, </a:t>
            </a:r>
            <a:r>
              <a:rPr lang="en-US" sz="2000" b="1" i="1" dirty="0" smtClean="0">
                <a:solidFill>
                  <a:srgbClr val="00B050"/>
                </a:solidFill>
              </a:rPr>
              <a:t>G. </a:t>
            </a:r>
            <a:r>
              <a:rPr lang="en-US" sz="2000" b="1" i="1" dirty="0" err="1" smtClean="0">
                <a:solidFill>
                  <a:srgbClr val="00B050"/>
                </a:solidFill>
              </a:rPr>
              <a:t>latifolium</a:t>
            </a:r>
            <a:r>
              <a:rPr lang="en-US" sz="2000" b="1" dirty="0" smtClean="0">
                <a:solidFill>
                  <a:srgbClr val="00B050"/>
                </a:solidFill>
              </a:rPr>
              <a:t> and </a:t>
            </a:r>
            <a:r>
              <a:rPr lang="en-US" sz="2000" b="1" i="1" dirty="0" smtClean="0">
                <a:solidFill>
                  <a:srgbClr val="00B050"/>
                </a:solidFill>
              </a:rPr>
              <a:t>M. </a:t>
            </a:r>
            <a:r>
              <a:rPr lang="en-US" sz="2000" b="1" i="1" dirty="0" err="1" smtClean="0">
                <a:solidFill>
                  <a:srgbClr val="00B050"/>
                </a:solidFill>
              </a:rPr>
              <a:t>oleifera</a:t>
            </a:r>
            <a:r>
              <a:rPr lang="en-US" sz="2000" b="1" dirty="0" smtClean="0">
                <a:solidFill>
                  <a:srgbClr val="00B050"/>
                </a:solidFill>
              </a:rPr>
              <a:t>-based diets on body weight of rats with experimentally-induced metabolic syndrome</a:t>
            </a:r>
            <a:endParaRPr lang="en-GB" sz="2000" dirty="0" smtClean="0">
              <a:solidFill>
                <a:srgbClr val="00B050"/>
              </a:solidFill>
            </a:endParaRPr>
          </a:p>
          <a:p>
            <a:endParaRPr lang="en-GB" sz="2000" dirty="0" smtClean="0"/>
          </a:p>
          <a:p>
            <a:endParaRPr lang="en-GB" sz="2000" dirty="0" smtClean="0"/>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5625622" y="6356350"/>
            <a:ext cx="2133600" cy="365125"/>
          </a:xfrm>
        </p:spPr>
        <p:txBody>
          <a:bodyPr/>
          <a:lstStyle/>
          <a:p>
            <a:fld id="{FCAEAE96-855E-42B1-8DE9-9C9E68DE18C5}" type="slidenum">
              <a:rPr lang="fr-FR" b="1" smtClean="0">
                <a:latin typeface="Palatino Linotype" panose="02040502050505030304" pitchFamily="18" charset="0"/>
              </a:rPr>
              <a:pPr/>
              <a:t>14</a:t>
            </a:fld>
            <a:endParaRPr lang="fr-FR" b="1" dirty="0">
              <a:latin typeface="Palatino Linotype" panose="02040502050505030304" pitchFamily="18" charset="0"/>
            </a:endParaRPr>
          </a:p>
        </p:txBody>
      </p:sp>
      <p:sp>
        <p:nvSpPr>
          <p:cNvPr id="7" name="TextBox 6"/>
          <p:cNvSpPr txBox="1"/>
          <p:nvPr/>
        </p:nvSpPr>
        <p:spPr>
          <a:xfrm>
            <a:off x="609600" y="3506709"/>
            <a:ext cx="8153400" cy="461665"/>
          </a:xfrm>
          <a:prstGeom prst="rect">
            <a:avLst/>
          </a:prstGeom>
          <a:noFill/>
        </p:spPr>
        <p:txBody>
          <a:bodyPr wrap="square" rtlCol="0">
            <a:spAutoFit/>
          </a:bodyPr>
          <a:lstStyle/>
          <a:p>
            <a:endParaRPr lang="fr-FR" sz="2400" b="1" dirty="0">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30055" y="5644055"/>
            <a:ext cx="1213944" cy="121394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949377729"/>
              </p:ext>
            </p:extLst>
          </p:nvPr>
        </p:nvGraphicFramePr>
        <p:xfrm>
          <a:off x="571500" y="1371600"/>
          <a:ext cx="7576457" cy="4488873"/>
        </p:xfrm>
        <a:graphic>
          <a:graphicData uri="http://schemas.openxmlformats.org/drawingml/2006/table">
            <a:tbl>
              <a:tblPr/>
              <a:tblGrid>
                <a:gridCol w="1903686">
                  <a:extLst>
                    <a:ext uri="{9D8B030D-6E8A-4147-A177-3AD203B41FA5}">
                      <a16:colId xmlns:a16="http://schemas.microsoft.com/office/drawing/2014/main" val="20000"/>
                    </a:ext>
                  </a:extLst>
                </a:gridCol>
                <a:gridCol w="1873885">
                  <a:extLst>
                    <a:ext uri="{9D8B030D-6E8A-4147-A177-3AD203B41FA5}">
                      <a16:colId xmlns:a16="http://schemas.microsoft.com/office/drawing/2014/main" val="20001"/>
                    </a:ext>
                  </a:extLst>
                </a:gridCol>
                <a:gridCol w="1878948">
                  <a:extLst>
                    <a:ext uri="{9D8B030D-6E8A-4147-A177-3AD203B41FA5}">
                      <a16:colId xmlns:a16="http://schemas.microsoft.com/office/drawing/2014/main" val="20002"/>
                    </a:ext>
                  </a:extLst>
                </a:gridCol>
                <a:gridCol w="1919938">
                  <a:extLst>
                    <a:ext uri="{9D8B030D-6E8A-4147-A177-3AD203B41FA5}">
                      <a16:colId xmlns:a16="http://schemas.microsoft.com/office/drawing/2014/main" val="20003"/>
                    </a:ext>
                  </a:extLst>
                </a:gridCol>
              </a:tblGrid>
              <a:tr h="658218">
                <a:tc>
                  <a:txBody>
                    <a:bodyPr/>
                    <a:lstStyle/>
                    <a:p>
                      <a:pPr algn="just">
                        <a:lnSpc>
                          <a:spcPct val="115000"/>
                        </a:lnSpc>
                        <a:spcAft>
                          <a:spcPts val="0"/>
                        </a:spcAft>
                      </a:pPr>
                      <a:r>
                        <a:rPr lang="en-US" sz="1800" b="1" dirty="0">
                          <a:latin typeface="Times New Roman"/>
                          <a:ea typeface="Calibri"/>
                          <a:cs typeface="Times New Roman"/>
                        </a:rPr>
                        <a:t>Group</a:t>
                      </a:r>
                      <a:endParaRPr lang="en-GB"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b="1" dirty="0" err="1" smtClean="0">
                          <a:latin typeface="Times New Roman"/>
                          <a:ea typeface="Calibri"/>
                          <a:cs typeface="Times New Roman"/>
                        </a:rPr>
                        <a:t>InitialBody</a:t>
                      </a:r>
                      <a:r>
                        <a:rPr lang="en-US" sz="1800" b="1" dirty="0" smtClean="0">
                          <a:latin typeface="Times New Roman"/>
                          <a:ea typeface="Calibri"/>
                          <a:cs typeface="Times New Roman"/>
                        </a:rPr>
                        <a:t> </a:t>
                      </a:r>
                      <a:r>
                        <a:rPr lang="en-US" sz="1800" b="1" dirty="0">
                          <a:latin typeface="Times New Roman"/>
                          <a:ea typeface="Calibri"/>
                          <a:cs typeface="Times New Roman"/>
                        </a:rPr>
                        <a:t>Weight (g)</a:t>
                      </a:r>
                      <a:endParaRPr lang="en-GB"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b="1" dirty="0">
                          <a:latin typeface="Times New Roman"/>
                          <a:ea typeface="Calibri"/>
                          <a:cs typeface="Times New Roman"/>
                        </a:rPr>
                        <a:t>Final Body Wt (g)</a:t>
                      </a:r>
                      <a:endParaRPr lang="en-GB"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b="1">
                          <a:latin typeface="Times New Roman"/>
                          <a:ea typeface="Calibri"/>
                          <a:cs typeface="Times New Roman"/>
                        </a:rPr>
                        <a:t>Body Wt Gain (g)</a:t>
                      </a:r>
                      <a:endParaRPr lang="en-GB" sz="18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8081">
                <a:tc>
                  <a:txBody>
                    <a:bodyPr/>
                    <a:lstStyle/>
                    <a:p>
                      <a:pPr algn="just">
                        <a:lnSpc>
                          <a:spcPct val="115000"/>
                        </a:lnSpc>
                        <a:spcAft>
                          <a:spcPts val="0"/>
                        </a:spcAft>
                      </a:pPr>
                      <a:r>
                        <a:rPr lang="en-US" sz="1800" dirty="0">
                          <a:latin typeface="Times New Roman"/>
                          <a:ea typeface="Calibri"/>
                          <a:cs typeface="Times New Roman"/>
                        </a:rPr>
                        <a:t>1. Normal Ctrl</a:t>
                      </a:r>
                      <a:endParaRPr lang="en-GB"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tabLst>
                          <a:tab pos="1577340" algn="r"/>
                        </a:tabLst>
                      </a:pPr>
                      <a:r>
                        <a:rPr lang="en-US" sz="1800">
                          <a:latin typeface="Times New Roman"/>
                          <a:ea typeface="Calibri"/>
                          <a:cs typeface="Times New Roman"/>
                        </a:rPr>
                        <a:t>244.66 ± 10.50 </a:t>
                      </a:r>
                      <a:r>
                        <a:rPr lang="en-US" sz="1800" baseline="30000">
                          <a:latin typeface="Times New Roman"/>
                          <a:ea typeface="Calibri"/>
                          <a:cs typeface="Times New Roman"/>
                        </a:rPr>
                        <a:t>a	</a:t>
                      </a:r>
                      <a:endParaRPr lang="en-GB" sz="18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800" dirty="0">
                          <a:latin typeface="Times New Roman"/>
                          <a:ea typeface="Calibri"/>
                          <a:cs typeface="Times New Roman"/>
                        </a:rPr>
                        <a:t>301.66 ± 12.58</a:t>
                      </a:r>
                      <a:r>
                        <a:rPr lang="en-US" sz="1800" baseline="30000" dirty="0">
                          <a:latin typeface="Times New Roman"/>
                          <a:ea typeface="Calibri"/>
                          <a:cs typeface="Times New Roman"/>
                        </a:rPr>
                        <a:t> a</a:t>
                      </a:r>
                      <a:endParaRPr lang="en-GB"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800">
                          <a:latin typeface="Times New Roman"/>
                          <a:ea typeface="Calibri"/>
                          <a:cs typeface="Times New Roman"/>
                        </a:rPr>
                        <a:t>57.00 ± 2.64</a:t>
                      </a:r>
                      <a:r>
                        <a:rPr lang="en-US" sz="1800" baseline="30000">
                          <a:latin typeface="Times New Roman"/>
                          <a:ea typeface="Calibri"/>
                          <a:cs typeface="Times New Roman"/>
                        </a:rPr>
                        <a:t> a</a:t>
                      </a:r>
                      <a:endParaRPr lang="en-GB" sz="18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658218">
                <a:tc>
                  <a:txBody>
                    <a:bodyPr/>
                    <a:lstStyle/>
                    <a:p>
                      <a:pPr algn="just">
                        <a:lnSpc>
                          <a:spcPct val="100000"/>
                        </a:lnSpc>
                        <a:spcAft>
                          <a:spcPts val="0"/>
                        </a:spcAft>
                      </a:pPr>
                      <a:r>
                        <a:rPr lang="en-US" sz="1800" dirty="0">
                          <a:latin typeface="Times New Roman"/>
                          <a:ea typeface="Calibri"/>
                          <a:cs typeface="Times New Roman"/>
                        </a:rPr>
                        <a:t>2. Untreated Ctrl</a:t>
                      </a:r>
                      <a:endParaRPr lang="en-GB" sz="18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00000"/>
                        </a:lnSpc>
                        <a:spcAft>
                          <a:spcPts val="0"/>
                        </a:spcAft>
                      </a:pPr>
                      <a:r>
                        <a:rPr lang="en-US" sz="1800" dirty="0">
                          <a:latin typeface="Times New Roman"/>
                          <a:ea typeface="Calibri"/>
                          <a:cs typeface="Times New Roman"/>
                        </a:rPr>
                        <a:t>282.66 ± 7.02</a:t>
                      </a:r>
                      <a:r>
                        <a:rPr lang="en-US" sz="1800" baseline="30000" dirty="0">
                          <a:latin typeface="Times New Roman"/>
                          <a:ea typeface="Calibri"/>
                          <a:cs typeface="Times New Roman"/>
                        </a:rPr>
                        <a:t> b</a:t>
                      </a:r>
                      <a:endParaRPr lang="en-GB" sz="18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00000"/>
                        </a:lnSpc>
                        <a:spcAft>
                          <a:spcPts val="0"/>
                        </a:spcAft>
                      </a:pPr>
                      <a:r>
                        <a:rPr lang="en-US" sz="1800" dirty="0">
                          <a:latin typeface="Times New Roman"/>
                          <a:ea typeface="Calibri"/>
                          <a:cs typeface="Times New Roman"/>
                        </a:rPr>
                        <a:t>381.66 ± 2.88</a:t>
                      </a:r>
                      <a:r>
                        <a:rPr lang="en-US" sz="1800" baseline="30000" dirty="0">
                          <a:latin typeface="Times New Roman"/>
                          <a:ea typeface="Calibri"/>
                          <a:cs typeface="Times New Roman"/>
                        </a:rPr>
                        <a:t> c</a:t>
                      </a:r>
                      <a:endParaRPr lang="en-GB" sz="18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00000"/>
                        </a:lnSpc>
                        <a:spcAft>
                          <a:spcPts val="0"/>
                        </a:spcAft>
                      </a:pPr>
                      <a:r>
                        <a:rPr lang="en-US" sz="1800" dirty="0">
                          <a:latin typeface="Times New Roman"/>
                          <a:ea typeface="Calibri"/>
                          <a:cs typeface="Times New Roman"/>
                        </a:rPr>
                        <a:t>99.00 ± 9.53 </a:t>
                      </a:r>
                      <a:r>
                        <a:rPr lang="en-US" sz="1800" baseline="30000" dirty="0">
                          <a:latin typeface="Times New Roman"/>
                          <a:ea typeface="Calibri"/>
                          <a:cs typeface="Times New Roman"/>
                        </a:rPr>
                        <a:t>b</a:t>
                      </a:r>
                      <a:endParaRPr lang="en-GB" sz="1800" dirty="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428081">
                <a:tc>
                  <a:txBody>
                    <a:bodyPr/>
                    <a:lstStyle/>
                    <a:p>
                      <a:pPr algn="just">
                        <a:lnSpc>
                          <a:spcPct val="115000"/>
                        </a:lnSpc>
                        <a:spcAft>
                          <a:spcPts val="0"/>
                        </a:spcAft>
                      </a:pPr>
                      <a:r>
                        <a:rPr lang="en-US" sz="1800" dirty="0">
                          <a:latin typeface="Times New Roman"/>
                          <a:ea typeface="Calibri"/>
                          <a:cs typeface="Times New Roman"/>
                        </a:rPr>
                        <a:t>3. CAL</a:t>
                      </a:r>
                      <a:endParaRPr lang="en-GB" sz="18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dirty="0">
                          <a:latin typeface="Times New Roman"/>
                          <a:ea typeface="Calibri"/>
                          <a:cs typeface="Times New Roman"/>
                        </a:rPr>
                        <a:t>290.00 ± 4.00</a:t>
                      </a:r>
                      <a:r>
                        <a:rPr lang="en-US" sz="1800" baseline="30000" dirty="0">
                          <a:latin typeface="Times New Roman"/>
                          <a:ea typeface="Calibri"/>
                          <a:cs typeface="Times New Roman"/>
                        </a:rPr>
                        <a:t> c</a:t>
                      </a:r>
                      <a:endParaRPr lang="en-GB" sz="18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dirty="0">
                          <a:latin typeface="Times New Roman"/>
                          <a:ea typeface="Calibri"/>
                          <a:cs typeface="Times New Roman"/>
                        </a:rPr>
                        <a:t>350.33 ± 2.51</a:t>
                      </a:r>
                      <a:r>
                        <a:rPr lang="en-US" sz="1800" baseline="30000" dirty="0">
                          <a:latin typeface="Times New Roman"/>
                          <a:ea typeface="Calibri"/>
                          <a:cs typeface="Times New Roman"/>
                        </a:rPr>
                        <a:t> b</a:t>
                      </a:r>
                      <a:endParaRPr lang="en-GB" sz="18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60.33 ± 3.78</a:t>
                      </a:r>
                      <a:r>
                        <a:rPr lang="en-US" sz="1800" baseline="30000">
                          <a:latin typeface="Times New Roman"/>
                          <a:ea typeface="Calibri"/>
                          <a:cs typeface="Times New Roman"/>
                        </a:rPr>
                        <a:t> a</a:t>
                      </a:r>
                      <a:endParaRPr lang="en-GB" sz="18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428081">
                <a:tc>
                  <a:txBody>
                    <a:bodyPr/>
                    <a:lstStyle/>
                    <a:p>
                      <a:pPr algn="just">
                        <a:lnSpc>
                          <a:spcPct val="115000"/>
                        </a:lnSpc>
                        <a:spcAft>
                          <a:spcPts val="0"/>
                        </a:spcAft>
                      </a:pPr>
                      <a:r>
                        <a:rPr lang="en-US" sz="1800" dirty="0">
                          <a:latin typeface="Times New Roman"/>
                          <a:ea typeface="Calibri"/>
                          <a:cs typeface="Times New Roman"/>
                        </a:rPr>
                        <a:t>4. GLL</a:t>
                      </a:r>
                      <a:endParaRPr lang="en-GB" sz="18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276.66 ± 6.65</a:t>
                      </a:r>
                      <a:r>
                        <a:rPr lang="en-US" sz="1800" baseline="30000">
                          <a:latin typeface="Times New Roman"/>
                          <a:ea typeface="Calibri"/>
                          <a:cs typeface="Times New Roman"/>
                        </a:rPr>
                        <a:t> b</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334.33 ± 12.09</a:t>
                      </a:r>
                      <a:r>
                        <a:rPr lang="en-US" sz="1800" baseline="30000">
                          <a:latin typeface="Times New Roman"/>
                          <a:ea typeface="Calibri"/>
                          <a:cs typeface="Times New Roman"/>
                        </a:rPr>
                        <a:t> b</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57.66 ± 8.62</a:t>
                      </a:r>
                      <a:r>
                        <a:rPr lang="en-US" sz="1800" baseline="30000">
                          <a:latin typeface="Times New Roman"/>
                          <a:ea typeface="Calibri"/>
                          <a:cs typeface="Times New Roman"/>
                        </a:rPr>
                        <a:t> a</a:t>
                      </a:r>
                      <a:endParaRPr lang="en-GB" sz="18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428081">
                <a:tc>
                  <a:txBody>
                    <a:bodyPr/>
                    <a:lstStyle/>
                    <a:p>
                      <a:pPr algn="just">
                        <a:lnSpc>
                          <a:spcPct val="115000"/>
                        </a:lnSpc>
                        <a:spcAft>
                          <a:spcPts val="0"/>
                        </a:spcAft>
                      </a:pPr>
                      <a:r>
                        <a:rPr lang="en-US" sz="1800">
                          <a:latin typeface="Times New Roman"/>
                          <a:ea typeface="Calibri"/>
                          <a:cs typeface="Times New Roman"/>
                        </a:rPr>
                        <a:t>5. MOL</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dirty="0">
                          <a:latin typeface="Times New Roman"/>
                          <a:ea typeface="Calibri"/>
                          <a:cs typeface="Times New Roman"/>
                        </a:rPr>
                        <a:t>274.00 ± 12.16</a:t>
                      </a:r>
                      <a:r>
                        <a:rPr lang="en-US" sz="1800" baseline="30000" dirty="0">
                          <a:latin typeface="Times New Roman"/>
                          <a:ea typeface="Calibri"/>
                          <a:cs typeface="Times New Roman"/>
                        </a:rPr>
                        <a:t> b</a:t>
                      </a:r>
                      <a:endParaRPr lang="en-GB" sz="18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334.33 ± 12.09</a:t>
                      </a:r>
                      <a:r>
                        <a:rPr lang="en-US" sz="1800" baseline="30000">
                          <a:latin typeface="Times New Roman"/>
                          <a:ea typeface="Calibri"/>
                          <a:cs typeface="Times New Roman"/>
                        </a:rPr>
                        <a:t> b</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60.33 ± 2.51</a:t>
                      </a:r>
                      <a:r>
                        <a:rPr lang="en-US" sz="1800" baseline="30000">
                          <a:latin typeface="Times New Roman"/>
                          <a:ea typeface="Calibri"/>
                          <a:cs typeface="Times New Roman"/>
                        </a:rPr>
                        <a:t> a</a:t>
                      </a:r>
                      <a:endParaRPr lang="en-GB" sz="18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428081">
                <a:tc>
                  <a:txBody>
                    <a:bodyPr/>
                    <a:lstStyle/>
                    <a:p>
                      <a:pPr algn="just">
                        <a:lnSpc>
                          <a:spcPct val="115000"/>
                        </a:lnSpc>
                        <a:spcAft>
                          <a:spcPts val="0"/>
                        </a:spcAft>
                      </a:pPr>
                      <a:r>
                        <a:rPr lang="en-US" sz="1800">
                          <a:latin typeface="Times New Roman"/>
                          <a:ea typeface="Calibri"/>
                          <a:cs typeface="Times New Roman"/>
                        </a:rPr>
                        <a:t>6. CAL + GLL</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293.33 ± 3.21</a:t>
                      </a:r>
                      <a:r>
                        <a:rPr lang="en-US" sz="1800" baseline="30000">
                          <a:latin typeface="Times New Roman"/>
                          <a:ea typeface="Calibri"/>
                          <a:cs typeface="Times New Roman"/>
                        </a:rPr>
                        <a:t>c</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356.66 ± 10.40</a:t>
                      </a:r>
                      <a:r>
                        <a:rPr lang="en-US" sz="1800" baseline="30000">
                          <a:latin typeface="Times New Roman"/>
                          <a:ea typeface="Calibri"/>
                          <a:cs typeface="Times New Roman"/>
                        </a:rPr>
                        <a:t>b</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63.33 ± 8.08</a:t>
                      </a:r>
                      <a:r>
                        <a:rPr lang="en-US" sz="1800" baseline="30000">
                          <a:latin typeface="Times New Roman"/>
                          <a:ea typeface="Calibri"/>
                          <a:cs typeface="Times New Roman"/>
                        </a:rPr>
                        <a:t> a</a:t>
                      </a:r>
                      <a:endParaRPr lang="en-GB" sz="18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658218">
                <a:tc>
                  <a:txBody>
                    <a:bodyPr/>
                    <a:lstStyle/>
                    <a:p>
                      <a:pPr algn="just">
                        <a:lnSpc>
                          <a:spcPct val="115000"/>
                        </a:lnSpc>
                        <a:spcAft>
                          <a:spcPts val="0"/>
                        </a:spcAft>
                      </a:pPr>
                      <a:r>
                        <a:rPr lang="en-US" sz="1800">
                          <a:latin typeface="Times New Roman"/>
                          <a:ea typeface="Calibri"/>
                          <a:cs typeface="Times New Roman"/>
                        </a:rPr>
                        <a:t>7. GLL + MOL</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283.66 ± 7.23</a:t>
                      </a:r>
                      <a:r>
                        <a:rPr lang="en-US" sz="1800" baseline="30000">
                          <a:latin typeface="Times New Roman"/>
                          <a:ea typeface="Calibri"/>
                          <a:cs typeface="Times New Roman"/>
                        </a:rPr>
                        <a:t>b</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346.67 ± 5.68</a:t>
                      </a:r>
                      <a:r>
                        <a:rPr lang="en-US" sz="1800" baseline="30000">
                          <a:latin typeface="Times New Roman"/>
                          <a:ea typeface="Calibri"/>
                          <a:cs typeface="Times New Roman"/>
                        </a:rPr>
                        <a:t>b</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63.00 ± 2.00</a:t>
                      </a:r>
                      <a:r>
                        <a:rPr lang="en-US" sz="1800" baseline="30000">
                          <a:latin typeface="Times New Roman"/>
                          <a:ea typeface="Calibri"/>
                          <a:cs typeface="Times New Roman"/>
                        </a:rPr>
                        <a:t> a</a:t>
                      </a:r>
                      <a:endParaRPr lang="en-GB" sz="18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373814">
                <a:tc>
                  <a:txBody>
                    <a:bodyPr/>
                    <a:lstStyle/>
                    <a:p>
                      <a:pPr algn="just">
                        <a:lnSpc>
                          <a:spcPct val="115000"/>
                        </a:lnSpc>
                        <a:spcAft>
                          <a:spcPts val="0"/>
                        </a:spcAft>
                      </a:pPr>
                      <a:r>
                        <a:rPr lang="en-US" sz="1800">
                          <a:latin typeface="Times New Roman"/>
                          <a:ea typeface="Calibri"/>
                          <a:cs typeface="Times New Roman"/>
                        </a:rPr>
                        <a:t>8. CAL + MOL</a:t>
                      </a:r>
                      <a:endParaRPr lang="en-GB" sz="18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dirty="0">
                          <a:latin typeface="Times New Roman"/>
                          <a:ea typeface="Calibri"/>
                          <a:cs typeface="Times New Roman"/>
                        </a:rPr>
                        <a:t>282.00 ± 6.08</a:t>
                      </a:r>
                      <a:r>
                        <a:rPr lang="en-US" sz="1800" baseline="30000" dirty="0">
                          <a:latin typeface="Times New Roman"/>
                          <a:ea typeface="Calibri"/>
                          <a:cs typeface="Times New Roman"/>
                        </a:rPr>
                        <a:t>b</a:t>
                      </a:r>
                      <a:endParaRPr lang="en-GB" sz="18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a:latin typeface="Times New Roman"/>
                          <a:ea typeface="Calibri"/>
                          <a:cs typeface="Times New Roman"/>
                        </a:rPr>
                        <a:t>341.67 ± 33.29</a:t>
                      </a:r>
                      <a:r>
                        <a:rPr lang="en-US" sz="1800" baseline="30000">
                          <a:latin typeface="Times New Roman"/>
                          <a:ea typeface="Calibri"/>
                          <a:cs typeface="Times New Roman"/>
                        </a:rPr>
                        <a:t> b</a:t>
                      </a:r>
                      <a:endParaRPr lang="en-GB" sz="18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dirty="0">
                          <a:latin typeface="Times New Roman"/>
                          <a:ea typeface="Calibri"/>
                          <a:cs typeface="Times New Roman"/>
                        </a:rPr>
                        <a:t>59.66 ± 22.36</a:t>
                      </a:r>
                      <a:r>
                        <a:rPr lang="en-US" sz="1800" baseline="30000" dirty="0">
                          <a:latin typeface="Times New Roman"/>
                          <a:ea typeface="Calibri"/>
                          <a:cs typeface="Times New Roman"/>
                        </a:rPr>
                        <a:t> a</a:t>
                      </a:r>
                      <a:endParaRPr lang="en-GB" sz="18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Rectangle 1"/>
          <p:cNvSpPr/>
          <p:nvPr/>
        </p:nvSpPr>
        <p:spPr>
          <a:xfrm>
            <a:off x="571499" y="5835315"/>
            <a:ext cx="7358555" cy="1200329"/>
          </a:xfrm>
          <a:prstGeom prst="rect">
            <a:avLst/>
          </a:prstGeom>
        </p:spPr>
        <p:txBody>
          <a:bodyPr wrap="square">
            <a:spAutoFit/>
          </a:bodyPr>
          <a:lstStyle/>
          <a:p>
            <a:r>
              <a:rPr lang="en-US" b="1" dirty="0"/>
              <a:t>Each value represents mean ± SD. n = 3</a:t>
            </a:r>
            <a:endParaRPr lang="en-GB" b="1" dirty="0"/>
          </a:p>
          <a:p>
            <a:r>
              <a:rPr lang="en-US" b="1" dirty="0"/>
              <a:t>Mean values with different alphabets as superscripts in a column are statistically significant (p &lt; 0.05)</a:t>
            </a:r>
            <a:endParaRPr lang="en-GB" b="1" dirty="0"/>
          </a:p>
          <a:p>
            <a:r>
              <a:rPr lang="en-US" b="1" dirty="0"/>
              <a:t> </a:t>
            </a:r>
            <a:endParaRPr lang="en-GB" dirty="0"/>
          </a:p>
        </p:txBody>
      </p:sp>
    </p:spTree>
    <p:extLst>
      <p:ext uri="{BB962C8B-B14F-4D97-AF65-F5344CB8AC3E}">
        <p14:creationId xmlns:p14="http://schemas.microsoft.com/office/powerpoint/2010/main" val="88561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518" y="282388"/>
            <a:ext cx="8122023" cy="2000548"/>
          </a:xfrm>
          <a:prstGeom prst="rect">
            <a:avLst/>
          </a:prstGeom>
          <a:noFill/>
        </p:spPr>
        <p:txBody>
          <a:bodyPr wrap="square" rtlCol="0">
            <a:spAutoFit/>
          </a:bodyPr>
          <a:lstStyle/>
          <a:p>
            <a:r>
              <a:rPr lang="en-US" sz="2000" b="1" dirty="0" smtClean="0">
                <a:solidFill>
                  <a:srgbClr val="00B050"/>
                </a:solidFill>
              </a:rPr>
              <a:t>Table 5: Effect of </a:t>
            </a:r>
            <a:r>
              <a:rPr lang="en-US" sz="2000" b="1" i="1" dirty="0" smtClean="0">
                <a:solidFill>
                  <a:srgbClr val="00B050"/>
                </a:solidFill>
              </a:rPr>
              <a:t>C. </a:t>
            </a:r>
            <a:r>
              <a:rPr lang="en-US" sz="2000" b="1" i="1" dirty="0" err="1" smtClean="0">
                <a:solidFill>
                  <a:srgbClr val="00B050"/>
                </a:solidFill>
              </a:rPr>
              <a:t>aconitifolius</a:t>
            </a:r>
            <a:r>
              <a:rPr lang="en-US" sz="2000" b="1" dirty="0" smtClean="0">
                <a:solidFill>
                  <a:srgbClr val="00B050"/>
                </a:solidFill>
              </a:rPr>
              <a:t>, </a:t>
            </a:r>
            <a:r>
              <a:rPr lang="en-US" sz="2000" b="1" i="1" dirty="0" smtClean="0">
                <a:solidFill>
                  <a:srgbClr val="00B050"/>
                </a:solidFill>
              </a:rPr>
              <a:t>G. </a:t>
            </a:r>
            <a:r>
              <a:rPr lang="en-US" sz="2000" b="1" i="1" dirty="0" err="1" smtClean="0">
                <a:solidFill>
                  <a:srgbClr val="00B050"/>
                </a:solidFill>
              </a:rPr>
              <a:t>latifolium</a:t>
            </a:r>
            <a:r>
              <a:rPr lang="en-US" sz="2000" b="1" dirty="0" smtClean="0">
                <a:solidFill>
                  <a:srgbClr val="00B050"/>
                </a:solidFill>
              </a:rPr>
              <a:t> and </a:t>
            </a:r>
            <a:r>
              <a:rPr lang="en-US" sz="2000" b="1" i="1" dirty="0" smtClean="0">
                <a:solidFill>
                  <a:srgbClr val="00B050"/>
                </a:solidFill>
              </a:rPr>
              <a:t>M. </a:t>
            </a:r>
            <a:r>
              <a:rPr lang="en-US" sz="2000" b="1" i="1" dirty="0" err="1" smtClean="0">
                <a:solidFill>
                  <a:srgbClr val="00B050"/>
                </a:solidFill>
              </a:rPr>
              <a:t>oleifera</a:t>
            </a:r>
            <a:r>
              <a:rPr lang="en-US" sz="2000" b="1" dirty="0" smtClean="0">
                <a:solidFill>
                  <a:srgbClr val="00B050"/>
                </a:solidFill>
              </a:rPr>
              <a:t>-based diets on body mass index (BMI) of rats with experimentally-induced metabolic syndrome</a:t>
            </a:r>
            <a:endParaRPr lang="en-GB" sz="2000" dirty="0" smtClean="0">
              <a:solidFill>
                <a:srgbClr val="00B050"/>
              </a:solidFill>
            </a:endParaRPr>
          </a:p>
          <a:p>
            <a:endParaRPr lang="en-GB" sz="2000" dirty="0" smtClean="0"/>
          </a:p>
          <a:p>
            <a:endParaRPr lang="en-GB" sz="2000" dirty="0" smtClean="0"/>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5625622" y="6356350"/>
            <a:ext cx="2133600" cy="365125"/>
          </a:xfrm>
        </p:spPr>
        <p:txBody>
          <a:bodyPr/>
          <a:lstStyle/>
          <a:p>
            <a:fld id="{FCAEAE96-855E-42B1-8DE9-9C9E68DE18C5}" type="slidenum">
              <a:rPr lang="fr-FR" b="1" smtClean="0">
                <a:latin typeface="Palatino Linotype" panose="02040502050505030304" pitchFamily="18" charset="0"/>
              </a:rPr>
              <a:pPr/>
              <a:t>15</a:t>
            </a:fld>
            <a:endParaRPr lang="fr-FR" b="1" dirty="0">
              <a:latin typeface="Palatino Linotype" panose="02040502050505030304" pitchFamily="18" charset="0"/>
            </a:endParaRPr>
          </a:p>
        </p:txBody>
      </p:sp>
      <p:sp>
        <p:nvSpPr>
          <p:cNvPr id="7" name="TextBox 6"/>
          <p:cNvSpPr txBox="1"/>
          <p:nvPr/>
        </p:nvSpPr>
        <p:spPr>
          <a:xfrm>
            <a:off x="609600" y="3506709"/>
            <a:ext cx="8153400" cy="461665"/>
          </a:xfrm>
          <a:prstGeom prst="rect">
            <a:avLst/>
          </a:prstGeom>
          <a:noFill/>
        </p:spPr>
        <p:txBody>
          <a:bodyPr wrap="square" rtlCol="0">
            <a:spAutoFit/>
          </a:bodyPr>
          <a:lstStyle/>
          <a:p>
            <a:endParaRPr lang="fr-FR" sz="2400" b="1" dirty="0">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30055" y="5644055"/>
            <a:ext cx="1213944" cy="1213944"/>
          </a:xfrm>
          <a:prstGeom prst="rect">
            <a:avLst/>
          </a:prstGeom>
        </p:spPr>
      </p:pic>
      <p:graphicFrame>
        <p:nvGraphicFramePr>
          <p:cNvPr id="8" name="Table 7"/>
          <p:cNvGraphicFramePr>
            <a:graphicFrameLocks noGrp="1"/>
          </p:cNvGraphicFramePr>
          <p:nvPr/>
        </p:nvGraphicFramePr>
        <p:xfrm>
          <a:off x="591671" y="1482435"/>
          <a:ext cx="8027893" cy="4165326"/>
        </p:xfrm>
        <a:graphic>
          <a:graphicData uri="http://schemas.openxmlformats.org/drawingml/2006/table">
            <a:tbl>
              <a:tblPr/>
              <a:tblGrid>
                <a:gridCol w="1960203">
                  <a:extLst>
                    <a:ext uri="{9D8B030D-6E8A-4147-A177-3AD203B41FA5}">
                      <a16:colId xmlns:a16="http://schemas.microsoft.com/office/drawing/2014/main" val="20000"/>
                    </a:ext>
                  </a:extLst>
                </a:gridCol>
                <a:gridCol w="2220089">
                  <a:extLst>
                    <a:ext uri="{9D8B030D-6E8A-4147-A177-3AD203B41FA5}">
                      <a16:colId xmlns:a16="http://schemas.microsoft.com/office/drawing/2014/main" val="20001"/>
                    </a:ext>
                  </a:extLst>
                </a:gridCol>
                <a:gridCol w="1960203">
                  <a:extLst>
                    <a:ext uri="{9D8B030D-6E8A-4147-A177-3AD203B41FA5}">
                      <a16:colId xmlns:a16="http://schemas.microsoft.com/office/drawing/2014/main" val="20002"/>
                    </a:ext>
                  </a:extLst>
                </a:gridCol>
                <a:gridCol w="1887398">
                  <a:extLst>
                    <a:ext uri="{9D8B030D-6E8A-4147-A177-3AD203B41FA5}">
                      <a16:colId xmlns:a16="http://schemas.microsoft.com/office/drawing/2014/main" val="20003"/>
                    </a:ext>
                  </a:extLst>
                </a:gridCol>
              </a:tblGrid>
              <a:tr h="462814">
                <a:tc>
                  <a:txBody>
                    <a:bodyPr/>
                    <a:lstStyle/>
                    <a:p>
                      <a:pPr algn="just">
                        <a:lnSpc>
                          <a:spcPct val="115000"/>
                        </a:lnSpc>
                        <a:spcAft>
                          <a:spcPts val="0"/>
                        </a:spcAft>
                      </a:pPr>
                      <a:r>
                        <a:rPr lang="en-US" sz="1800" b="1" dirty="0" smtClean="0">
                          <a:latin typeface="Times New Roman"/>
                          <a:ea typeface="Calibri"/>
                          <a:cs typeface="Times New Roman"/>
                        </a:rPr>
                        <a:t>Group</a:t>
                      </a:r>
                      <a:endParaRPr lang="en-GB"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b="1">
                          <a:latin typeface="Times New Roman"/>
                          <a:ea typeface="Calibri"/>
                          <a:cs typeface="Times New Roman"/>
                        </a:rPr>
                        <a:t>Initial BMI (g/cm</a:t>
                      </a:r>
                      <a:r>
                        <a:rPr lang="en-US" sz="1800" b="1" baseline="30000">
                          <a:latin typeface="Times New Roman"/>
                          <a:ea typeface="Calibri"/>
                          <a:cs typeface="Times New Roman"/>
                        </a:rPr>
                        <a:t>2</a:t>
                      </a:r>
                      <a:r>
                        <a:rPr lang="en-US" sz="1800" b="1">
                          <a:latin typeface="Times New Roman"/>
                          <a:ea typeface="Calibri"/>
                          <a:cs typeface="Times New Roman"/>
                        </a:rPr>
                        <a:t>)</a:t>
                      </a:r>
                      <a:endParaRPr lang="en-GB" sz="18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b="1">
                          <a:latin typeface="Times New Roman"/>
                          <a:ea typeface="Calibri"/>
                          <a:cs typeface="Times New Roman"/>
                        </a:rPr>
                        <a:t>Final BMI (g/cm</a:t>
                      </a:r>
                      <a:r>
                        <a:rPr lang="en-US" sz="1800" b="1" baseline="30000">
                          <a:latin typeface="Times New Roman"/>
                          <a:ea typeface="Calibri"/>
                          <a:cs typeface="Times New Roman"/>
                        </a:rPr>
                        <a:t>2</a:t>
                      </a:r>
                      <a:r>
                        <a:rPr lang="en-US" sz="1800" b="1">
                          <a:latin typeface="Times New Roman"/>
                          <a:ea typeface="Calibri"/>
                          <a:cs typeface="Times New Roman"/>
                        </a:rPr>
                        <a:t>)</a:t>
                      </a:r>
                      <a:endParaRPr lang="en-GB" sz="18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b="1">
                          <a:latin typeface="Times New Roman"/>
                          <a:ea typeface="Calibri"/>
                          <a:cs typeface="Times New Roman"/>
                        </a:rPr>
                        <a:t>BMI Gain (g)</a:t>
                      </a:r>
                      <a:endParaRPr lang="en-GB" sz="18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2814">
                <a:tc>
                  <a:txBody>
                    <a:bodyPr/>
                    <a:lstStyle/>
                    <a:p>
                      <a:pPr algn="just">
                        <a:lnSpc>
                          <a:spcPct val="115000"/>
                        </a:lnSpc>
                        <a:spcAft>
                          <a:spcPts val="0"/>
                        </a:spcAft>
                      </a:pPr>
                      <a:r>
                        <a:rPr lang="en-US" sz="1800">
                          <a:latin typeface="Times New Roman"/>
                          <a:ea typeface="Calibri"/>
                          <a:cs typeface="Times New Roman"/>
                        </a:rPr>
                        <a:t>1. Normal Ctrl</a:t>
                      </a:r>
                      <a:endParaRPr lang="en-GB" sz="18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800" dirty="0">
                          <a:latin typeface="Times New Roman"/>
                          <a:ea typeface="Calibri"/>
                          <a:cs typeface="Times New Roman"/>
                        </a:rPr>
                        <a:t>0.49 ± 0.03</a:t>
                      </a:r>
                      <a:r>
                        <a:rPr lang="en-US" sz="1800" baseline="30000" dirty="0">
                          <a:latin typeface="Times New Roman"/>
                          <a:ea typeface="Calibri"/>
                          <a:cs typeface="Times New Roman"/>
                        </a:rPr>
                        <a:t> a</a:t>
                      </a:r>
                      <a:endParaRPr lang="en-GB"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800">
                          <a:latin typeface="Times New Roman"/>
                          <a:ea typeface="Calibri"/>
                          <a:cs typeface="Times New Roman"/>
                        </a:rPr>
                        <a:t>0.62 ± 0.08</a:t>
                      </a:r>
                      <a:r>
                        <a:rPr lang="en-US" sz="1800" baseline="30000">
                          <a:latin typeface="Times New Roman"/>
                          <a:ea typeface="Calibri"/>
                          <a:cs typeface="Times New Roman"/>
                        </a:rPr>
                        <a:t> b</a:t>
                      </a:r>
                      <a:endParaRPr lang="en-GB" sz="18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800">
                          <a:latin typeface="Times New Roman"/>
                          <a:ea typeface="Calibri"/>
                          <a:cs typeface="Times New Roman"/>
                        </a:rPr>
                        <a:t>0.13 ± 0.06</a:t>
                      </a:r>
                      <a:r>
                        <a:rPr lang="en-US" sz="1800" baseline="30000">
                          <a:latin typeface="Times New Roman"/>
                          <a:ea typeface="Calibri"/>
                          <a:cs typeface="Times New Roman"/>
                        </a:rPr>
                        <a:t> b</a:t>
                      </a:r>
                      <a:endParaRPr lang="en-GB" sz="18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62814">
                <a:tc>
                  <a:txBody>
                    <a:bodyPr/>
                    <a:lstStyle/>
                    <a:p>
                      <a:pPr algn="just">
                        <a:lnSpc>
                          <a:spcPct val="115000"/>
                        </a:lnSpc>
                        <a:spcAft>
                          <a:spcPts val="0"/>
                        </a:spcAft>
                      </a:pPr>
                      <a:r>
                        <a:rPr lang="en-US" sz="1800">
                          <a:latin typeface="Times New Roman"/>
                          <a:ea typeface="Calibri"/>
                          <a:cs typeface="Times New Roman"/>
                        </a:rPr>
                        <a:t>2. Untreated Ctrl</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dirty="0">
                          <a:latin typeface="Times New Roman"/>
                          <a:ea typeface="Calibri"/>
                          <a:cs typeface="Times New Roman"/>
                        </a:rPr>
                        <a:t>0.53 ± 0.01</a:t>
                      </a:r>
                      <a:r>
                        <a:rPr lang="en-US" sz="1800" baseline="30000" dirty="0">
                          <a:latin typeface="Times New Roman"/>
                          <a:ea typeface="Calibri"/>
                          <a:cs typeface="Times New Roman"/>
                        </a:rPr>
                        <a:t> b</a:t>
                      </a:r>
                      <a:endParaRPr lang="en-GB" sz="18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0.59 ± 0.02</a:t>
                      </a:r>
                      <a:r>
                        <a:rPr lang="en-US" sz="1800" baseline="30000">
                          <a:latin typeface="Times New Roman"/>
                          <a:ea typeface="Calibri"/>
                          <a:cs typeface="Times New Roman"/>
                        </a:rPr>
                        <a:t>a</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tabLst>
                          <a:tab pos="581660" algn="ctr"/>
                        </a:tabLst>
                      </a:pPr>
                      <a:r>
                        <a:rPr lang="en-US" sz="1800" dirty="0" smtClean="0">
                          <a:latin typeface="Times New Roman"/>
                          <a:ea typeface="Calibri"/>
                          <a:cs typeface="Times New Roman"/>
                        </a:rPr>
                        <a:t>0.06 </a:t>
                      </a:r>
                      <a:r>
                        <a:rPr lang="en-US" sz="1800" dirty="0">
                          <a:latin typeface="Times New Roman"/>
                          <a:ea typeface="Calibri"/>
                          <a:cs typeface="Times New Roman"/>
                        </a:rPr>
                        <a:t>± 0.04</a:t>
                      </a:r>
                      <a:r>
                        <a:rPr lang="en-US" sz="1800" baseline="30000" dirty="0">
                          <a:latin typeface="Times New Roman"/>
                          <a:ea typeface="Calibri"/>
                          <a:cs typeface="Times New Roman"/>
                        </a:rPr>
                        <a:t> a</a:t>
                      </a:r>
                      <a:endParaRPr lang="en-GB" sz="1800" dirty="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462814">
                <a:tc>
                  <a:txBody>
                    <a:bodyPr/>
                    <a:lstStyle/>
                    <a:p>
                      <a:pPr algn="just">
                        <a:lnSpc>
                          <a:spcPct val="115000"/>
                        </a:lnSpc>
                        <a:spcAft>
                          <a:spcPts val="0"/>
                        </a:spcAft>
                      </a:pPr>
                      <a:r>
                        <a:rPr lang="en-US" sz="1800">
                          <a:latin typeface="Times New Roman"/>
                          <a:ea typeface="Calibri"/>
                          <a:cs typeface="Times New Roman"/>
                        </a:rPr>
                        <a:t>3. CAL</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dirty="0">
                          <a:latin typeface="Times New Roman"/>
                          <a:ea typeface="Calibri"/>
                          <a:cs typeface="Times New Roman"/>
                        </a:rPr>
                        <a:t>0.52 ± 0.02</a:t>
                      </a:r>
                      <a:r>
                        <a:rPr lang="en-US" sz="1800" baseline="30000" dirty="0">
                          <a:latin typeface="Times New Roman"/>
                          <a:ea typeface="Calibri"/>
                          <a:cs typeface="Times New Roman"/>
                        </a:rPr>
                        <a:t> b</a:t>
                      </a:r>
                      <a:endParaRPr lang="en-GB" sz="18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0.56 ± 0.01</a:t>
                      </a:r>
                      <a:r>
                        <a:rPr lang="en-US" sz="1800" baseline="30000">
                          <a:latin typeface="Times New Roman"/>
                          <a:ea typeface="Calibri"/>
                          <a:cs typeface="Times New Roman"/>
                        </a:rPr>
                        <a:t>a</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0.04 ± 0.02</a:t>
                      </a:r>
                      <a:r>
                        <a:rPr lang="en-US" sz="1800" baseline="30000">
                          <a:latin typeface="Times New Roman"/>
                          <a:ea typeface="Calibri"/>
                          <a:cs typeface="Times New Roman"/>
                        </a:rPr>
                        <a:t> a</a:t>
                      </a:r>
                      <a:endParaRPr lang="en-GB" sz="18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462814">
                <a:tc>
                  <a:txBody>
                    <a:bodyPr/>
                    <a:lstStyle/>
                    <a:p>
                      <a:pPr algn="just">
                        <a:lnSpc>
                          <a:spcPct val="115000"/>
                        </a:lnSpc>
                        <a:spcAft>
                          <a:spcPts val="0"/>
                        </a:spcAft>
                      </a:pPr>
                      <a:r>
                        <a:rPr lang="en-US" sz="1800" dirty="0">
                          <a:latin typeface="Times New Roman"/>
                          <a:ea typeface="Calibri"/>
                          <a:cs typeface="Times New Roman"/>
                        </a:rPr>
                        <a:t>4. GLL</a:t>
                      </a:r>
                      <a:endParaRPr lang="en-GB" sz="18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0.50 ± 0.00</a:t>
                      </a:r>
                      <a:r>
                        <a:rPr lang="en-US" sz="1800" baseline="30000">
                          <a:latin typeface="Times New Roman"/>
                          <a:ea typeface="Calibri"/>
                          <a:cs typeface="Times New Roman"/>
                        </a:rPr>
                        <a:t> b</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dirty="0">
                          <a:latin typeface="Times New Roman"/>
                          <a:ea typeface="Calibri"/>
                          <a:cs typeface="Times New Roman"/>
                        </a:rPr>
                        <a:t>0.53 ± 0.02</a:t>
                      </a:r>
                      <a:r>
                        <a:rPr lang="en-US" sz="1800" baseline="30000" dirty="0">
                          <a:latin typeface="Times New Roman"/>
                          <a:ea typeface="Calibri"/>
                          <a:cs typeface="Times New Roman"/>
                        </a:rPr>
                        <a:t>a</a:t>
                      </a:r>
                      <a:endParaRPr lang="en-GB" sz="18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0.03 ± 0.01</a:t>
                      </a:r>
                      <a:r>
                        <a:rPr lang="en-US" sz="1800" baseline="30000">
                          <a:latin typeface="Times New Roman"/>
                          <a:ea typeface="Calibri"/>
                          <a:cs typeface="Times New Roman"/>
                        </a:rPr>
                        <a:t> a</a:t>
                      </a:r>
                      <a:endParaRPr lang="en-GB" sz="18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462814">
                <a:tc>
                  <a:txBody>
                    <a:bodyPr/>
                    <a:lstStyle/>
                    <a:p>
                      <a:pPr algn="just">
                        <a:lnSpc>
                          <a:spcPct val="115000"/>
                        </a:lnSpc>
                        <a:spcAft>
                          <a:spcPts val="0"/>
                        </a:spcAft>
                      </a:pPr>
                      <a:r>
                        <a:rPr lang="en-US" sz="1800">
                          <a:latin typeface="Times New Roman"/>
                          <a:ea typeface="Calibri"/>
                          <a:cs typeface="Times New Roman"/>
                        </a:rPr>
                        <a:t>5. MOL</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0.51 ± 0.02</a:t>
                      </a:r>
                      <a:r>
                        <a:rPr lang="en-US" sz="1800" baseline="30000">
                          <a:latin typeface="Times New Roman"/>
                          <a:ea typeface="Calibri"/>
                          <a:cs typeface="Times New Roman"/>
                        </a:rPr>
                        <a:t> b</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0.53 ± 0.01</a:t>
                      </a:r>
                      <a:r>
                        <a:rPr lang="en-US" sz="1800" baseline="30000">
                          <a:latin typeface="Times New Roman"/>
                          <a:ea typeface="Calibri"/>
                          <a:cs typeface="Times New Roman"/>
                        </a:rPr>
                        <a:t>a</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0.02 ± 0.01</a:t>
                      </a:r>
                      <a:r>
                        <a:rPr lang="en-US" sz="1800" baseline="30000">
                          <a:latin typeface="Times New Roman"/>
                          <a:ea typeface="Calibri"/>
                          <a:cs typeface="Times New Roman"/>
                        </a:rPr>
                        <a:t> a</a:t>
                      </a:r>
                      <a:endParaRPr lang="en-GB" sz="18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462814">
                <a:tc>
                  <a:txBody>
                    <a:bodyPr/>
                    <a:lstStyle/>
                    <a:p>
                      <a:pPr algn="just">
                        <a:lnSpc>
                          <a:spcPct val="115000"/>
                        </a:lnSpc>
                        <a:spcAft>
                          <a:spcPts val="0"/>
                        </a:spcAft>
                      </a:pPr>
                      <a:r>
                        <a:rPr lang="en-US" sz="1800" dirty="0">
                          <a:latin typeface="Times New Roman"/>
                          <a:ea typeface="Calibri"/>
                          <a:cs typeface="Times New Roman"/>
                        </a:rPr>
                        <a:t>6. CAL + GLL</a:t>
                      </a:r>
                      <a:endParaRPr lang="en-GB" sz="18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0.51 ± 0.01</a:t>
                      </a:r>
                      <a:r>
                        <a:rPr lang="en-US" sz="1800" baseline="30000">
                          <a:latin typeface="Times New Roman"/>
                          <a:ea typeface="Calibri"/>
                          <a:cs typeface="Times New Roman"/>
                        </a:rPr>
                        <a:t> b</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0.58 ± 0.04</a:t>
                      </a:r>
                      <a:r>
                        <a:rPr lang="en-US" sz="1800" baseline="30000">
                          <a:latin typeface="Times New Roman"/>
                          <a:ea typeface="Calibri"/>
                          <a:cs typeface="Times New Roman"/>
                        </a:rPr>
                        <a:t>a</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0.07 ± 0.03</a:t>
                      </a:r>
                      <a:r>
                        <a:rPr lang="en-US" sz="1800" baseline="30000">
                          <a:latin typeface="Times New Roman"/>
                          <a:ea typeface="Calibri"/>
                          <a:cs typeface="Times New Roman"/>
                        </a:rPr>
                        <a:t> a</a:t>
                      </a:r>
                      <a:endParaRPr lang="en-GB" sz="18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462814">
                <a:tc>
                  <a:txBody>
                    <a:bodyPr/>
                    <a:lstStyle/>
                    <a:p>
                      <a:pPr algn="just">
                        <a:lnSpc>
                          <a:spcPct val="115000"/>
                        </a:lnSpc>
                        <a:spcAft>
                          <a:spcPts val="0"/>
                        </a:spcAft>
                      </a:pPr>
                      <a:r>
                        <a:rPr lang="en-US" sz="1800">
                          <a:latin typeface="Times New Roman"/>
                          <a:ea typeface="Calibri"/>
                          <a:cs typeface="Times New Roman"/>
                        </a:rPr>
                        <a:t>7. GLL + MOL</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0.49 ± 0.01</a:t>
                      </a:r>
                      <a:r>
                        <a:rPr lang="en-US" sz="1800" baseline="30000">
                          <a:latin typeface="Times New Roman"/>
                          <a:ea typeface="Calibri"/>
                          <a:cs typeface="Times New Roman"/>
                        </a:rPr>
                        <a:t>a</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0.54 ± 0.01</a:t>
                      </a:r>
                      <a:r>
                        <a:rPr lang="en-US" sz="1800" baseline="30000">
                          <a:latin typeface="Times New Roman"/>
                          <a:ea typeface="Calibri"/>
                          <a:cs typeface="Times New Roman"/>
                        </a:rPr>
                        <a:t>a</a:t>
                      </a:r>
                      <a:endParaRPr lang="en-GB" sz="180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US" sz="1800">
                          <a:latin typeface="Times New Roman"/>
                          <a:ea typeface="Calibri"/>
                          <a:cs typeface="Times New Roman"/>
                        </a:rPr>
                        <a:t>0.04 ± 0.02</a:t>
                      </a:r>
                      <a:r>
                        <a:rPr lang="en-US" sz="1800" baseline="30000">
                          <a:latin typeface="Times New Roman"/>
                          <a:ea typeface="Calibri"/>
                          <a:cs typeface="Times New Roman"/>
                        </a:rPr>
                        <a:t> a</a:t>
                      </a:r>
                      <a:endParaRPr lang="en-GB" sz="18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462814">
                <a:tc>
                  <a:txBody>
                    <a:bodyPr/>
                    <a:lstStyle/>
                    <a:p>
                      <a:pPr algn="just">
                        <a:lnSpc>
                          <a:spcPct val="115000"/>
                        </a:lnSpc>
                        <a:spcAft>
                          <a:spcPts val="0"/>
                        </a:spcAft>
                      </a:pPr>
                      <a:r>
                        <a:rPr lang="en-US" sz="1800">
                          <a:latin typeface="Times New Roman"/>
                          <a:ea typeface="Calibri"/>
                          <a:cs typeface="Times New Roman"/>
                        </a:rPr>
                        <a:t>8. CAL + MOL</a:t>
                      </a:r>
                      <a:endParaRPr lang="en-GB" sz="18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a:latin typeface="Times New Roman"/>
                          <a:ea typeface="Calibri"/>
                          <a:cs typeface="Times New Roman"/>
                        </a:rPr>
                        <a:t>0.51 ± 0.01</a:t>
                      </a:r>
                      <a:r>
                        <a:rPr lang="en-US" sz="1800" baseline="30000">
                          <a:latin typeface="Times New Roman"/>
                          <a:ea typeface="Calibri"/>
                          <a:cs typeface="Times New Roman"/>
                        </a:rPr>
                        <a:t> b</a:t>
                      </a:r>
                      <a:endParaRPr lang="en-GB" sz="18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a:latin typeface="Times New Roman"/>
                          <a:ea typeface="Calibri"/>
                          <a:cs typeface="Times New Roman"/>
                        </a:rPr>
                        <a:t>0.56 ± 0.01</a:t>
                      </a:r>
                      <a:r>
                        <a:rPr lang="en-US" sz="1800" baseline="30000">
                          <a:latin typeface="Times New Roman"/>
                          <a:ea typeface="Calibri"/>
                          <a:cs typeface="Times New Roman"/>
                        </a:rPr>
                        <a:t>a</a:t>
                      </a:r>
                      <a:endParaRPr lang="en-GB" sz="18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dirty="0">
                          <a:latin typeface="Times New Roman"/>
                          <a:ea typeface="Calibri"/>
                          <a:cs typeface="Times New Roman"/>
                        </a:rPr>
                        <a:t>0.05 ± 0.01</a:t>
                      </a:r>
                      <a:r>
                        <a:rPr lang="en-US" sz="1800" baseline="30000" dirty="0">
                          <a:latin typeface="Times New Roman"/>
                          <a:ea typeface="Calibri"/>
                          <a:cs typeface="Times New Roman"/>
                        </a:rPr>
                        <a:t> a</a:t>
                      </a:r>
                      <a:endParaRPr lang="en-GB" sz="18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Rectangle 1"/>
          <p:cNvSpPr/>
          <p:nvPr/>
        </p:nvSpPr>
        <p:spPr>
          <a:xfrm>
            <a:off x="609600" y="5669076"/>
            <a:ext cx="7320455" cy="1200329"/>
          </a:xfrm>
          <a:prstGeom prst="rect">
            <a:avLst/>
          </a:prstGeom>
        </p:spPr>
        <p:txBody>
          <a:bodyPr wrap="square">
            <a:spAutoFit/>
          </a:bodyPr>
          <a:lstStyle/>
          <a:p>
            <a:r>
              <a:rPr lang="en-US" b="1" dirty="0"/>
              <a:t>Each value represents mean ± SD. n = 3</a:t>
            </a:r>
            <a:endParaRPr lang="en-GB" b="1" dirty="0"/>
          </a:p>
          <a:p>
            <a:r>
              <a:rPr lang="en-US" b="1" dirty="0"/>
              <a:t>Mean values with different alphabets as superscripts in a column are statistically significant (p &lt; 0.05)</a:t>
            </a:r>
            <a:endParaRPr lang="en-GB" b="1" dirty="0"/>
          </a:p>
          <a:p>
            <a:r>
              <a:rPr lang="en-US" b="1" dirty="0"/>
              <a:t> </a:t>
            </a:r>
            <a:endParaRPr lang="en-GB" dirty="0"/>
          </a:p>
        </p:txBody>
      </p:sp>
    </p:spTree>
    <p:extLst>
      <p:ext uri="{BB962C8B-B14F-4D97-AF65-F5344CB8AC3E}">
        <p14:creationId xmlns:p14="http://schemas.microsoft.com/office/powerpoint/2010/main" val="88561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801314"/>
          </a:xfrm>
          <a:prstGeom prst="rect">
            <a:avLst/>
          </a:prstGeom>
          <a:noFill/>
        </p:spPr>
        <p:txBody>
          <a:bodyPr wrap="square" rtlCol="0">
            <a:spAutoFit/>
          </a:bodyPr>
          <a:lstStyle/>
          <a:p>
            <a:r>
              <a:rPr lang="en-US" sz="2400" b="1" dirty="0" smtClean="0">
                <a:solidFill>
                  <a:srgbClr val="00B050"/>
                </a:solidFill>
              </a:rPr>
              <a:t>Conclusions</a:t>
            </a:r>
            <a:endParaRPr lang="en-GB" sz="2400" dirty="0" smtClean="0">
              <a:solidFill>
                <a:srgbClr val="00B050"/>
              </a:solidFill>
            </a:endParaRPr>
          </a:p>
          <a:p>
            <a:r>
              <a:rPr lang="en-US" sz="2400" dirty="0" smtClean="0"/>
              <a:t>The utilization of feed formulations of </a:t>
            </a:r>
            <a:r>
              <a:rPr lang="en-US" sz="2400" i="1" dirty="0" err="1" smtClean="0"/>
              <a:t>Cnidoscolus</a:t>
            </a:r>
            <a:r>
              <a:rPr lang="en-US" sz="2400" i="1" dirty="0" smtClean="0"/>
              <a:t> </a:t>
            </a:r>
            <a:r>
              <a:rPr lang="en-US" sz="2400" i="1" dirty="0" err="1" smtClean="0"/>
              <a:t>aconifolius</a:t>
            </a:r>
            <a:r>
              <a:rPr lang="en-US" sz="2400" i="1" dirty="0" smtClean="0"/>
              <a:t>, </a:t>
            </a:r>
            <a:r>
              <a:rPr lang="en-US" sz="2400" i="1" dirty="0" err="1" smtClean="0"/>
              <a:t>Gongronema</a:t>
            </a:r>
            <a:r>
              <a:rPr lang="en-US" sz="2400" i="1" dirty="0" smtClean="0"/>
              <a:t> </a:t>
            </a:r>
            <a:r>
              <a:rPr lang="en-US" sz="2400" i="1" dirty="0" err="1" smtClean="0"/>
              <a:t>latifolium</a:t>
            </a:r>
            <a:r>
              <a:rPr lang="en-US" sz="2400" i="1" dirty="0" smtClean="0"/>
              <a:t> </a:t>
            </a:r>
            <a:r>
              <a:rPr lang="en-US" sz="2400" dirty="0" smtClean="0"/>
              <a:t>and </a:t>
            </a:r>
            <a:r>
              <a:rPr lang="en-US" sz="2400" i="1" dirty="0" err="1" smtClean="0"/>
              <a:t>Moringa</a:t>
            </a:r>
            <a:r>
              <a:rPr lang="en-US" sz="2400" i="1" dirty="0" smtClean="0"/>
              <a:t> </a:t>
            </a:r>
            <a:r>
              <a:rPr lang="en-US" sz="2400" i="1" dirty="0" err="1" smtClean="0"/>
              <a:t>oleifera</a:t>
            </a:r>
            <a:r>
              <a:rPr lang="en-US" sz="2400" dirty="0" smtClean="0"/>
              <a:t> in the treatment of rats with experimentally induced metabolic syndrome in this study showed reduction in the metabolic and cardiovascular risks in terms of weight reduction, </a:t>
            </a:r>
            <a:r>
              <a:rPr lang="en-US" sz="2400" dirty="0" err="1" smtClean="0"/>
              <a:t>favourable</a:t>
            </a:r>
            <a:r>
              <a:rPr lang="en-US" sz="2400" dirty="0" smtClean="0"/>
              <a:t> lipid profile as well as increase in the activities of antioxidant enzymes (superoxide dismutase and </a:t>
            </a:r>
            <a:r>
              <a:rPr lang="en-US" sz="2400" dirty="0" err="1" smtClean="0"/>
              <a:t>catalase</a:t>
            </a:r>
            <a:r>
              <a:rPr lang="en-US" sz="2400" dirty="0" smtClean="0"/>
              <a:t>). Thus, the herbs have some therapeutic effects and could be useful in the management of metabolic syndrome components.</a:t>
            </a:r>
            <a:endParaRPr lang="en-GB" sz="2400" dirty="0" smtClean="0"/>
          </a:p>
          <a:p>
            <a:r>
              <a:rPr lang="en-US" sz="2400" dirty="0" smtClean="0"/>
              <a:t> </a:t>
            </a:r>
            <a:endParaRPr lang="en-GB" sz="2400" dirty="0" smtClean="0"/>
          </a:p>
          <a:p>
            <a:endParaRPr lang="fr-FR" sz="2400" b="1" dirty="0" err="1">
              <a:latin typeface="Palatino Linotype" panose="02040502050505030304" pitchFamily="18" charset="0"/>
            </a:endParaRPr>
          </a:p>
          <a:p>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5280219" y="6356350"/>
            <a:ext cx="2133600" cy="365125"/>
          </a:xfrm>
        </p:spPr>
        <p:txBody>
          <a:bodyPr/>
          <a:lstStyle/>
          <a:p>
            <a:fld id="{FCAEAE96-855E-42B1-8DE9-9C9E68DE18C5}" type="slidenum">
              <a:rPr lang="fr-FR" smtClean="0">
                <a:latin typeface="Palatino Linotype" panose="02040502050505030304" pitchFamily="18" charset="0"/>
              </a:rPr>
              <a:pPr/>
              <a:t>16</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57796" y="5271796"/>
            <a:ext cx="1586204" cy="1586204"/>
          </a:xfrm>
          <a:prstGeom prst="rect">
            <a:avLst/>
          </a:prstGeom>
        </p:spPr>
      </p:pic>
    </p:spTree>
    <p:extLst>
      <p:ext uri="{BB962C8B-B14F-4D97-AF65-F5344CB8AC3E}">
        <p14:creationId xmlns:p14="http://schemas.microsoft.com/office/powerpoint/2010/main" val="1235145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846659"/>
          </a:xfrm>
          <a:prstGeom prst="rect">
            <a:avLst/>
          </a:prstGeom>
          <a:noFill/>
        </p:spPr>
        <p:txBody>
          <a:bodyPr wrap="square" rtlCol="0">
            <a:spAutoFit/>
          </a:bodyPr>
          <a:lstStyle/>
          <a:p>
            <a:r>
              <a:rPr lang="fr-FR" sz="2400" b="1" dirty="0" err="1">
                <a:solidFill>
                  <a:srgbClr val="7030A0"/>
                </a:solidFill>
                <a:latin typeface="Palatino Linotype" panose="02040502050505030304" pitchFamily="18" charset="0"/>
              </a:rPr>
              <a:t>Acknowledgments</a:t>
            </a:r>
            <a:endParaRPr lang="fr-FR" sz="2400" b="1" dirty="0">
              <a:solidFill>
                <a:srgbClr val="7030A0"/>
              </a:solidFill>
              <a:latin typeface="Palatino Linotype" panose="02040502050505030304" pitchFamily="18" charset="0"/>
            </a:endParaRPr>
          </a:p>
          <a:p>
            <a:r>
              <a:rPr lang="en-GB" dirty="0" smtClean="0">
                <a:latin typeface="Palatino Linotype" panose="02040502050505030304" pitchFamily="18" charset="0"/>
              </a:rPr>
              <a:t>The authors want to appreciate all the technical </a:t>
            </a:r>
            <a:r>
              <a:rPr lang="en-GB" dirty="0" smtClean="0">
                <a:latin typeface="Palatino Linotype" panose="02040502050505030304" pitchFamily="18" charset="0"/>
              </a:rPr>
              <a:t>and academic staff </a:t>
            </a:r>
            <a:r>
              <a:rPr lang="en-GB" dirty="0" smtClean="0">
                <a:latin typeface="Palatino Linotype" panose="02040502050505030304" pitchFamily="18" charset="0"/>
              </a:rPr>
              <a:t>of the Department of Biochemistry, University of Nigeria, </a:t>
            </a:r>
            <a:r>
              <a:rPr lang="en-GB" dirty="0" err="1" smtClean="0">
                <a:latin typeface="Palatino Linotype" panose="02040502050505030304" pitchFamily="18" charset="0"/>
              </a:rPr>
              <a:t>Nsukka</a:t>
            </a:r>
            <a:r>
              <a:rPr lang="en-GB" dirty="0" smtClean="0">
                <a:latin typeface="Palatino Linotype" panose="02040502050505030304" pitchFamily="18" charset="0"/>
              </a:rPr>
              <a:t>, and University of Benin, Benin City, Nigeria who contributed towards the success of this research </a:t>
            </a:r>
            <a:r>
              <a:rPr lang="en-GB" dirty="0" smtClean="0">
                <a:latin typeface="Palatino Linotype" panose="02040502050505030304" pitchFamily="18" charset="0"/>
              </a:rPr>
              <a:t>work.</a:t>
            </a:r>
            <a:endParaRPr lang="en-GB" dirty="0" smtClean="0">
              <a:latin typeface="Palatino Linotype" panose="02040502050505030304" pitchFamily="18" charset="0"/>
            </a:endParaRPr>
          </a:p>
          <a:p>
            <a:r>
              <a:rPr lang="fr-FR" dirty="0" smtClean="0">
                <a:latin typeface="Palatino Linotype" panose="02040502050505030304" pitchFamily="18" charset="0"/>
              </a:rPr>
              <a:t> </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57796" y="5271796"/>
            <a:ext cx="1586204" cy="1586204"/>
          </a:xfrm>
          <a:prstGeom prst="rect">
            <a:avLst/>
          </a:prstGeom>
        </p:spPr>
      </p:pic>
    </p:spTree>
    <p:extLst>
      <p:ext uri="{BB962C8B-B14F-4D97-AF65-F5344CB8AC3E}">
        <p14:creationId xmlns:p14="http://schemas.microsoft.com/office/powerpoint/2010/main" val="35929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152" y="357344"/>
            <a:ext cx="7924800" cy="6032421"/>
          </a:xfrm>
          <a:prstGeom prst="rect">
            <a:avLst/>
          </a:prstGeom>
          <a:noFill/>
        </p:spPr>
        <p:txBody>
          <a:bodyPr wrap="square" rtlCol="0">
            <a:spAutoFit/>
          </a:bodyPr>
          <a:lstStyle/>
          <a:p>
            <a:pPr algn="just"/>
            <a:r>
              <a:rPr lang="fr-FR" sz="2000" b="1" dirty="0" smtClean="0">
                <a:solidFill>
                  <a:srgbClr val="7030A0"/>
                </a:solidFill>
              </a:rPr>
              <a:t>Abstract</a:t>
            </a:r>
            <a:endParaRPr lang="en-GB" sz="2000" dirty="0" smtClean="0">
              <a:solidFill>
                <a:srgbClr val="7030A0"/>
              </a:solidFill>
            </a:endParaRPr>
          </a:p>
          <a:p>
            <a:pPr algn="just"/>
            <a:r>
              <a:rPr lang="en-US" dirty="0" smtClean="0"/>
              <a:t>This study evaluated the effect of diet formulations of </a:t>
            </a:r>
            <a:r>
              <a:rPr lang="en-US" i="1" dirty="0" err="1" smtClean="0"/>
              <a:t>Gongronema</a:t>
            </a:r>
            <a:r>
              <a:rPr lang="en-US" i="1" dirty="0" smtClean="0"/>
              <a:t> </a:t>
            </a:r>
            <a:r>
              <a:rPr lang="en-US" i="1" dirty="0" err="1" smtClean="0"/>
              <a:t>latifolium</a:t>
            </a:r>
            <a:r>
              <a:rPr lang="en-US" i="1" dirty="0" smtClean="0"/>
              <a:t> </a:t>
            </a:r>
            <a:r>
              <a:rPr lang="en-US" dirty="0" smtClean="0"/>
              <a:t>leaf</a:t>
            </a:r>
            <a:r>
              <a:rPr lang="en-US" i="1" dirty="0" smtClean="0"/>
              <a:t> </a:t>
            </a:r>
            <a:r>
              <a:rPr lang="en-US" dirty="0" smtClean="0"/>
              <a:t>(GLL), </a:t>
            </a:r>
            <a:r>
              <a:rPr lang="en-US" i="1" dirty="0" err="1" smtClean="0"/>
              <a:t>Cnidoscolus</a:t>
            </a:r>
            <a:r>
              <a:rPr lang="en-US" i="1" dirty="0" smtClean="0"/>
              <a:t> </a:t>
            </a:r>
            <a:r>
              <a:rPr lang="en-US" i="1" dirty="0" err="1" smtClean="0"/>
              <a:t>aconitifolius</a:t>
            </a:r>
            <a:r>
              <a:rPr lang="en-US" i="1" dirty="0" smtClean="0"/>
              <a:t> </a:t>
            </a:r>
            <a:r>
              <a:rPr lang="en-US" dirty="0" smtClean="0"/>
              <a:t>leaf (CAL) and </a:t>
            </a:r>
            <a:r>
              <a:rPr lang="en-US" i="1" dirty="0" err="1" smtClean="0"/>
              <a:t>Moringa</a:t>
            </a:r>
            <a:r>
              <a:rPr lang="en-US" i="1" dirty="0" smtClean="0"/>
              <a:t> </a:t>
            </a:r>
            <a:r>
              <a:rPr lang="en-US" i="1" dirty="0" err="1" smtClean="0"/>
              <a:t>oleifera</a:t>
            </a:r>
            <a:r>
              <a:rPr lang="en-US" dirty="0" smtClean="0"/>
              <a:t> leaf (MOL) on biochemical parameters of experimentally-induced MS in male albino rats. Adult </a:t>
            </a:r>
            <a:r>
              <a:rPr lang="en-US" dirty="0" err="1" smtClean="0"/>
              <a:t>Wistar</a:t>
            </a:r>
            <a:r>
              <a:rPr lang="en-US" dirty="0" smtClean="0"/>
              <a:t> rats (forty-eight) 180-210 g were randomly grouped into eight groups of six rats each. Group 1 received normal diet. MS was induced in experimental rats (Groups 2 – 8) using high fat high carbohydrate (HFHC) diet for eight weeks, then group 2 was fed normal rat diet (untreated), while groups 3 to 8 was treated with diets formulated with GLL, CAL, MOL for another eight weeks. The dose of the plants used for feed formulation was 10% of the formulated diet for each treatment. Antioxidant status, liver enzymes, lipid profile and obesity indices were evaluated using standard methods. Superoxide dismutase and </a:t>
            </a:r>
            <a:r>
              <a:rPr lang="en-US" dirty="0" err="1" smtClean="0"/>
              <a:t>catalase</a:t>
            </a:r>
            <a:r>
              <a:rPr lang="en-US" dirty="0" smtClean="0"/>
              <a:t> activities significantly (p &lt; 0.05) increased in the treatment groups. Significant (p &lt; 0.05) decrease in total cholesterol, </a:t>
            </a:r>
            <a:r>
              <a:rPr lang="en-US" dirty="0" err="1" smtClean="0"/>
              <a:t>triacylglycerols</a:t>
            </a:r>
            <a:r>
              <a:rPr lang="en-US" dirty="0" smtClean="0"/>
              <a:t> and body weight gain of the treated groups were observed, high density lipoprotein significantly (p &lt; 0.05) increased compared to the untreated group. Results from the study indicate that GLL, CAL, and MOL have therapeutic potentials that could be useful in the management of metabolic syndrome.</a:t>
            </a:r>
            <a:endParaRPr lang="en-GB" dirty="0" smtClean="0"/>
          </a:p>
          <a:p>
            <a:pPr algn="just"/>
            <a:r>
              <a:rPr lang="fr-FR" sz="2000" b="1" dirty="0"/>
              <a:t>Keywords: </a:t>
            </a:r>
            <a:r>
              <a:rPr lang="en-US" sz="2000" dirty="0"/>
              <a:t>High fat high carbohydrate diet, antioxidant status, metabolic syndrome, lipid profile, </a:t>
            </a:r>
            <a:r>
              <a:rPr lang="en-US" sz="2000" i="1" dirty="0" err="1"/>
              <a:t>Cnidoscolus</a:t>
            </a:r>
            <a:r>
              <a:rPr lang="en-US" sz="2000" dirty="0"/>
              <a:t> </a:t>
            </a:r>
            <a:r>
              <a:rPr lang="en-US" sz="2000" i="1" dirty="0" err="1"/>
              <a:t>aconitifolius</a:t>
            </a:r>
            <a:endParaRPr lang="en-US" sz="2000" dirty="0"/>
          </a:p>
          <a:p>
            <a:pPr algn="just"/>
            <a:endParaRPr lang="fr-FR" sz="2000" b="1" dirty="0"/>
          </a:p>
        </p:txBody>
      </p:sp>
      <p:sp>
        <p:nvSpPr>
          <p:cNvPr id="5" name="Slide Number Placeholder 5"/>
          <p:cNvSpPr>
            <a:spLocks noGrp="1"/>
          </p:cNvSpPr>
          <p:nvPr>
            <p:ph type="sldNum" sz="quarter" idx="12"/>
          </p:nvPr>
        </p:nvSpPr>
        <p:spPr>
          <a:xfrm>
            <a:off x="5389132" y="6356350"/>
            <a:ext cx="2133600" cy="365125"/>
          </a:xfrm>
        </p:spPr>
        <p:txBody>
          <a:bodyPr/>
          <a:lstStyle/>
          <a:p>
            <a:r>
              <a:rPr lang="fr-FR" b="1" dirty="0" smtClean="0">
                <a:latin typeface="Palatino Linotype" panose="02040502050505030304" pitchFamily="18" charset="0"/>
              </a:rPr>
              <a:t>2</a:t>
            </a:r>
            <a:endParaRPr lang="fr-FR" b="1" dirty="0">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82759" y="5596759"/>
            <a:ext cx="1261240" cy="126124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36620"/>
            <a:ext cx="7924800" cy="5940088"/>
          </a:xfrm>
          <a:prstGeom prst="rect">
            <a:avLst/>
          </a:prstGeom>
          <a:noFill/>
        </p:spPr>
        <p:txBody>
          <a:bodyPr wrap="square" rtlCol="0">
            <a:spAutoFit/>
          </a:bodyPr>
          <a:lstStyle/>
          <a:p>
            <a:pPr algn="just"/>
            <a:r>
              <a:rPr lang="fr-FR" sz="2000" b="1" dirty="0" smtClean="0">
                <a:solidFill>
                  <a:srgbClr val="7030A0"/>
                </a:solidFill>
              </a:rPr>
              <a:t>Introduction</a:t>
            </a:r>
            <a:endParaRPr lang="en-GB" sz="2000" dirty="0" smtClean="0">
              <a:solidFill>
                <a:srgbClr val="7030A0"/>
              </a:solidFill>
            </a:endParaRPr>
          </a:p>
          <a:p>
            <a:pPr algn="just">
              <a:buFont typeface="Wingdings" pitchFamily="2" charset="2"/>
              <a:buChar char="v"/>
            </a:pPr>
            <a:r>
              <a:rPr lang="en-US" sz="2000" dirty="0" smtClean="0"/>
              <a:t>Metabolic syndrome (MS) has become a major public health concern worldwide, due to increasing urbanization with its attendant influence on individuals towards surplus energy intake and sedentary lifestyle. It involves multiple metabolic pathways, having insulin resistance and central obesity as its underlying risk factors with other disorders such as: </a:t>
            </a:r>
            <a:r>
              <a:rPr lang="en-US" sz="2000" dirty="0" err="1" smtClean="0"/>
              <a:t>dyslipidaemia</a:t>
            </a:r>
            <a:r>
              <a:rPr lang="en-US" sz="2000" dirty="0" smtClean="0"/>
              <a:t>, hypertension and </a:t>
            </a:r>
            <a:r>
              <a:rPr lang="en-US" sz="2000" dirty="0" err="1" smtClean="0"/>
              <a:t>microalbuminuria</a:t>
            </a:r>
            <a:endParaRPr lang="en-US" sz="2000" dirty="0" smtClean="0"/>
          </a:p>
          <a:p>
            <a:pPr algn="just"/>
            <a:endParaRPr lang="en-US" sz="2000" dirty="0" smtClean="0"/>
          </a:p>
          <a:p>
            <a:pPr algn="just">
              <a:buFont typeface="Wingdings" pitchFamily="2" charset="2"/>
              <a:buChar char="v"/>
            </a:pPr>
            <a:r>
              <a:rPr lang="en-US" sz="2000" dirty="0" smtClean="0"/>
              <a:t>The global prevalence of MS ranges from &lt; 10% to about &gt; 80%, varying based on the region, location (urban or rural area), composition of the population (gender, age, ethnicity, race), and the delineating parameters of the syndrome used in the study</a:t>
            </a:r>
          </a:p>
          <a:p>
            <a:pPr algn="just">
              <a:buFont typeface="Wingdings" pitchFamily="2" charset="2"/>
              <a:buChar char="v"/>
            </a:pPr>
            <a:endParaRPr lang="en-US" sz="2000" dirty="0" smtClean="0"/>
          </a:p>
          <a:p>
            <a:pPr algn="just">
              <a:buFont typeface="Wingdings" pitchFamily="2" charset="2"/>
              <a:buChar char="v"/>
            </a:pPr>
            <a:r>
              <a:rPr lang="en-US" sz="2000" dirty="0" smtClean="0"/>
              <a:t>Available data show that MS affects 25% of the entire world population of adults.</a:t>
            </a:r>
          </a:p>
          <a:p>
            <a:pPr algn="just"/>
            <a:endParaRPr lang="en-US" sz="2000" dirty="0"/>
          </a:p>
          <a:p>
            <a:pPr algn="just">
              <a:buFont typeface="Wingdings" pitchFamily="2" charset="2"/>
              <a:buChar char="v"/>
            </a:pPr>
            <a:r>
              <a:rPr lang="en-US" sz="2000" dirty="0" smtClean="0"/>
              <a:t>Increased use of herbal medicine has been documented with about 80% of rural dwellers in developing countries solely depending on it for basic health care</a:t>
            </a:r>
            <a:endParaRPr lang="fr-FR" sz="2000" b="1" dirty="0"/>
          </a:p>
        </p:txBody>
      </p:sp>
      <p:sp>
        <p:nvSpPr>
          <p:cNvPr id="5" name="Slide Number Placeholder 5"/>
          <p:cNvSpPr>
            <a:spLocks noGrp="1"/>
          </p:cNvSpPr>
          <p:nvPr>
            <p:ph type="sldNum" sz="quarter" idx="12"/>
          </p:nvPr>
        </p:nvSpPr>
        <p:spPr>
          <a:xfrm>
            <a:off x="5657154" y="6356350"/>
            <a:ext cx="2133600" cy="365125"/>
          </a:xfrm>
        </p:spPr>
        <p:txBody>
          <a:bodyPr/>
          <a:lstStyle/>
          <a:p>
            <a:fld id="{FCAEAE96-855E-42B1-8DE9-9C9E68DE18C5}" type="slidenum">
              <a:rPr lang="fr-FR" b="1" smtClean="0">
                <a:latin typeface="Palatino Linotype" panose="02040502050505030304" pitchFamily="18" charset="0"/>
              </a:rPr>
              <a:pPr/>
              <a:t>3</a:t>
            </a:fld>
            <a:endParaRPr lang="fr-FR" b="1" dirty="0">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98524" y="5612524"/>
            <a:ext cx="1245475" cy="1245475"/>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657154" y="6356350"/>
            <a:ext cx="2133600" cy="365125"/>
          </a:xfrm>
        </p:spPr>
        <p:txBody>
          <a:bodyPr/>
          <a:lstStyle/>
          <a:p>
            <a:fld id="{FCAEAE96-855E-42B1-8DE9-9C9E68DE18C5}" type="slidenum">
              <a:rPr lang="fr-FR" b="1" smtClean="0">
                <a:latin typeface="Palatino Linotype" panose="02040502050505030304" pitchFamily="18" charset="0"/>
              </a:rPr>
              <a:pPr/>
              <a:t>4</a:t>
            </a:fld>
            <a:endParaRPr lang="fr-FR" b="1" dirty="0">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98524" y="5612524"/>
            <a:ext cx="1245475" cy="1245475"/>
          </a:xfrm>
          <a:prstGeom prst="rect">
            <a:avLst/>
          </a:prstGeom>
        </p:spPr>
      </p:pic>
      <p:pic>
        <p:nvPicPr>
          <p:cNvPr id="41986" name="Picture 2" descr="flow chart showing contributing factors leading to metabolic syndrome, MetS"/>
          <p:cNvPicPr>
            <a:picLocks noChangeAspect="1" noChangeArrowheads="1"/>
          </p:cNvPicPr>
          <p:nvPr/>
        </p:nvPicPr>
        <p:blipFill>
          <a:blip r:embed="rId4"/>
          <a:srcRect/>
          <a:stretch>
            <a:fillRect/>
          </a:stretch>
        </p:blipFill>
        <p:spPr bwMode="auto">
          <a:xfrm>
            <a:off x="155574" y="315310"/>
            <a:ext cx="7695653" cy="5655999"/>
          </a:xfrm>
          <a:prstGeom prst="rect">
            <a:avLst/>
          </a:prstGeom>
          <a:noFill/>
        </p:spPr>
      </p:pic>
      <p:sp>
        <p:nvSpPr>
          <p:cNvPr id="2" name="Rectangle 1"/>
          <p:cNvSpPr/>
          <p:nvPr/>
        </p:nvSpPr>
        <p:spPr>
          <a:xfrm>
            <a:off x="155575" y="5971309"/>
            <a:ext cx="8171008" cy="1200329"/>
          </a:xfrm>
          <a:prstGeom prst="rect">
            <a:avLst/>
          </a:prstGeom>
        </p:spPr>
        <p:txBody>
          <a:bodyPr wrap="square">
            <a:spAutoFit/>
          </a:bodyPr>
          <a:lstStyle/>
          <a:p>
            <a:r>
              <a:rPr lang="fr-FR" b="1" dirty="0" err="1"/>
              <a:t>Fig</a:t>
            </a:r>
            <a:r>
              <a:rPr lang="fr-FR" b="1" dirty="0"/>
              <a:t> 1: Flow chart </a:t>
            </a:r>
            <a:r>
              <a:rPr lang="fr-FR" b="1" dirty="0" err="1"/>
              <a:t>showing</a:t>
            </a:r>
            <a:r>
              <a:rPr lang="fr-FR" b="1" dirty="0"/>
              <a:t> </a:t>
            </a:r>
            <a:r>
              <a:rPr lang="fr-FR" b="1" dirty="0" err="1"/>
              <a:t>factors</a:t>
            </a:r>
            <a:r>
              <a:rPr lang="fr-FR" b="1" dirty="0"/>
              <a:t> </a:t>
            </a:r>
            <a:r>
              <a:rPr lang="fr-FR" b="1" dirty="0" err="1"/>
              <a:t>leading</a:t>
            </a:r>
            <a:r>
              <a:rPr lang="fr-FR" b="1" dirty="0"/>
              <a:t> to </a:t>
            </a:r>
            <a:r>
              <a:rPr lang="fr-FR" b="1" dirty="0" err="1"/>
              <a:t>metabolic</a:t>
            </a:r>
            <a:r>
              <a:rPr lang="fr-FR" b="1" dirty="0"/>
              <a:t> syndrome (Mets)</a:t>
            </a:r>
          </a:p>
          <a:p>
            <a:r>
              <a:rPr lang="fr-FR" b="1" dirty="0"/>
              <a:t>Source</a:t>
            </a:r>
            <a:r>
              <a:rPr lang="fr-FR" b="1" i="1" dirty="0"/>
              <a:t> </a:t>
            </a:r>
            <a:r>
              <a:rPr lang="fr-FR" b="1" dirty="0"/>
              <a:t>: </a:t>
            </a:r>
            <a:r>
              <a:rPr lang="fr-FR" b="1" dirty="0" err="1"/>
              <a:t>Retrieved</a:t>
            </a:r>
            <a:r>
              <a:rPr lang="fr-FR" b="1" dirty="0"/>
              <a:t> online </a:t>
            </a:r>
            <a:r>
              <a:rPr lang="fr-FR" b="1" dirty="0" err="1"/>
              <a:t>from</a:t>
            </a:r>
            <a:r>
              <a:rPr lang="fr-FR" b="1" dirty="0"/>
              <a:t> themedicalbiochemistrypage.org, 9th </a:t>
            </a:r>
            <a:r>
              <a:rPr lang="fr-FR" b="1" dirty="0" err="1"/>
              <a:t>November</a:t>
            </a:r>
            <a:r>
              <a:rPr lang="fr-FR" b="1" dirty="0"/>
              <a:t>, 2020</a:t>
            </a:r>
          </a:p>
          <a:p>
            <a:endParaRPr lang="en-GB" dirty="0"/>
          </a:p>
        </p:txBody>
      </p:sp>
    </p:spTree>
    <p:extLst>
      <p:ext uri="{BB962C8B-B14F-4D97-AF65-F5344CB8AC3E}">
        <p14:creationId xmlns:p14="http://schemas.microsoft.com/office/powerpoint/2010/main" val="209952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657154" y="6356350"/>
            <a:ext cx="2133600" cy="365125"/>
          </a:xfrm>
        </p:spPr>
        <p:txBody>
          <a:bodyPr/>
          <a:lstStyle/>
          <a:p>
            <a:fld id="{FCAEAE96-855E-42B1-8DE9-9C9E68DE18C5}" type="slidenum">
              <a:rPr lang="fr-FR" b="1" smtClean="0">
                <a:latin typeface="Palatino Linotype" panose="02040502050505030304" pitchFamily="18" charset="0"/>
              </a:rPr>
              <a:pPr/>
              <a:t>5</a:t>
            </a:fld>
            <a:endParaRPr lang="fr-FR" b="1" dirty="0">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98524" y="5612524"/>
            <a:ext cx="1245475" cy="1245475"/>
          </a:xfrm>
          <a:prstGeom prst="rect">
            <a:avLst/>
          </a:prstGeom>
        </p:spPr>
      </p:pic>
      <p:pic>
        <p:nvPicPr>
          <p:cNvPr id="44036" name="Picture 4" descr="The metabolic syndrome - The Lancet"/>
          <p:cNvPicPr>
            <a:picLocks noChangeAspect="1" noChangeArrowheads="1"/>
          </p:cNvPicPr>
          <p:nvPr/>
        </p:nvPicPr>
        <p:blipFill>
          <a:blip r:embed="rId4"/>
          <a:srcRect/>
          <a:stretch>
            <a:fillRect/>
          </a:stretch>
        </p:blipFill>
        <p:spPr bwMode="auto">
          <a:xfrm>
            <a:off x="235527" y="210411"/>
            <a:ext cx="7678160" cy="6006817"/>
          </a:xfrm>
          <a:prstGeom prst="rect">
            <a:avLst/>
          </a:prstGeom>
          <a:noFill/>
        </p:spPr>
      </p:pic>
      <p:sp>
        <p:nvSpPr>
          <p:cNvPr id="2" name="Rectangle 1"/>
          <p:cNvSpPr/>
          <p:nvPr/>
        </p:nvSpPr>
        <p:spPr>
          <a:xfrm>
            <a:off x="457200" y="6259367"/>
            <a:ext cx="6719456" cy="369332"/>
          </a:xfrm>
          <a:prstGeom prst="rect">
            <a:avLst/>
          </a:prstGeom>
        </p:spPr>
        <p:txBody>
          <a:bodyPr wrap="square">
            <a:spAutoFit/>
          </a:bodyPr>
          <a:lstStyle/>
          <a:p>
            <a:r>
              <a:rPr lang="fr-FR" b="1" dirty="0" err="1"/>
              <a:t>Fig</a:t>
            </a:r>
            <a:r>
              <a:rPr lang="fr-FR" b="1" dirty="0"/>
              <a:t> 2: The </a:t>
            </a:r>
            <a:r>
              <a:rPr lang="fr-FR" b="1" dirty="0" err="1"/>
              <a:t>Metabolic</a:t>
            </a:r>
            <a:r>
              <a:rPr lang="fr-FR" b="1" dirty="0"/>
              <a:t> </a:t>
            </a:r>
            <a:r>
              <a:rPr lang="fr-FR" b="1" dirty="0" smtClean="0"/>
              <a:t>syndrome; Source</a:t>
            </a:r>
            <a:r>
              <a:rPr lang="fr-FR" b="1" i="1" dirty="0" smtClean="0"/>
              <a:t> </a:t>
            </a:r>
            <a:r>
              <a:rPr lang="fr-FR" b="1" dirty="0"/>
              <a:t>: </a:t>
            </a:r>
            <a:r>
              <a:rPr lang="fr-FR" b="1" dirty="0" err="1"/>
              <a:t>Eckel</a:t>
            </a:r>
            <a:r>
              <a:rPr lang="fr-FR" b="1" dirty="0"/>
              <a:t> </a:t>
            </a:r>
            <a:r>
              <a:rPr lang="fr-FR" b="1" i="1" dirty="0"/>
              <a:t>et al., </a:t>
            </a:r>
            <a:r>
              <a:rPr lang="fr-FR" b="1" dirty="0"/>
              <a:t>2005.</a:t>
            </a:r>
            <a:endParaRPr lang="en-GB" dirty="0"/>
          </a:p>
        </p:txBody>
      </p:sp>
    </p:spTree>
    <p:extLst>
      <p:ext uri="{BB962C8B-B14F-4D97-AF65-F5344CB8AC3E}">
        <p14:creationId xmlns:p14="http://schemas.microsoft.com/office/powerpoint/2010/main" val="209952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6186309"/>
          </a:xfrm>
          <a:prstGeom prst="rect">
            <a:avLst/>
          </a:prstGeom>
          <a:noFill/>
        </p:spPr>
        <p:txBody>
          <a:bodyPr wrap="square" rtlCol="0">
            <a:spAutoFit/>
          </a:bodyPr>
          <a:lstStyle/>
          <a:p>
            <a:r>
              <a:rPr lang="fr-FR" sz="2200" b="1" dirty="0" smtClean="0">
                <a:solidFill>
                  <a:srgbClr val="7030A0"/>
                </a:solidFill>
                <a:latin typeface="Palatino Linotype" panose="02040502050505030304" pitchFamily="18" charset="0"/>
              </a:rPr>
              <a:t>Introduction </a:t>
            </a:r>
            <a:r>
              <a:rPr lang="fr-FR" sz="2200" b="1" dirty="0" err="1" smtClean="0">
                <a:solidFill>
                  <a:srgbClr val="7030A0"/>
                </a:solidFill>
                <a:latin typeface="Palatino Linotype" panose="02040502050505030304" pitchFamily="18" charset="0"/>
              </a:rPr>
              <a:t>Contn’d</a:t>
            </a:r>
            <a:r>
              <a:rPr lang="fr-FR" sz="2200" b="1" dirty="0" smtClean="0">
                <a:solidFill>
                  <a:srgbClr val="7030A0"/>
                </a:solidFill>
                <a:latin typeface="Palatino Linotype" panose="02040502050505030304" pitchFamily="18" charset="0"/>
              </a:rPr>
              <a:t> </a:t>
            </a:r>
            <a:endParaRPr lang="en-GB" sz="2200" dirty="0" smtClean="0">
              <a:solidFill>
                <a:srgbClr val="7030A0"/>
              </a:solidFill>
            </a:endParaRPr>
          </a:p>
          <a:p>
            <a:pPr>
              <a:buFont typeface="Wingdings" pitchFamily="2" charset="2"/>
              <a:buChar char="v"/>
            </a:pPr>
            <a:r>
              <a:rPr lang="en-US" sz="2200" dirty="0" smtClean="0"/>
              <a:t>In addition to the presence of biological activity which is exploited in managing several diseases, use of herbs present little or no adverse effects</a:t>
            </a:r>
          </a:p>
          <a:p>
            <a:endParaRPr lang="en-US" sz="2200" dirty="0" smtClean="0"/>
          </a:p>
          <a:p>
            <a:pPr>
              <a:buFont typeface="Wingdings" pitchFamily="2" charset="2"/>
              <a:buChar char="v"/>
            </a:pPr>
            <a:r>
              <a:rPr lang="en-US" sz="2200" i="1" dirty="0" err="1" smtClean="0"/>
              <a:t>Gongronema</a:t>
            </a:r>
            <a:r>
              <a:rPr lang="en-US" sz="2200" dirty="0" smtClean="0"/>
              <a:t> </a:t>
            </a:r>
            <a:r>
              <a:rPr lang="en-US" sz="2200" i="1" dirty="0" err="1" smtClean="0"/>
              <a:t>latifolium</a:t>
            </a:r>
            <a:r>
              <a:rPr lang="en-US" sz="2200" dirty="0" smtClean="0"/>
              <a:t> leaves (GLL) and </a:t>
            </a:r>
            <a:r>
              <a:rPr lang="en-US" sz="2200" i="1" dirty="0" err="1" smtClean="0"/>
              <a:t>Moringa</a:t>
            </a:r>
            <a:r>
              <a:rPr lang="en-US" sz="2200" dirty="0" smtClean="0"/>
              <a:t> </a:t>
            </a:r>
            <a:r>
              <a:rPr lang="en-US" sz="2200" i="1" dirty="0" err="1" smtClean="0"/>
              <a:t>oleifera</a:t>
            </a:r>
            <a:r>
              <a:rPr lang="en-US" sz="2200" dirty="0" smtClean="0"/>
              <a:t> leaves (MOL) possess various nutritional and medicinal values and have been used widely in treatment of disorders associated with MS. The presence of some bioactive components has been reported in these plants which formed the basis for the choice. </a:t>
            </a:r>
          </a:p>
          <a:p>
            <a:endParaRPr lang="en-US" sz="2200" dirty="0" smtClean="0"/>
          </a:p>
          <a:p>
            <a:pPr>
              <a:buFont typeface="Wingdings" pitchFamily="2" charset="2"/>
              <a:buChar char="v"/>
            </a:pPr>
            <a:r>
              <a:rPr lang="en-US" sz="2200" dirty="0" smtClean="0"/>
              <a:t>This study investigated the effect of diet formulations of GLL, CAL and MOL on some biochemical parameters in experimentally-induced metabolic syndrome in male albino rats.</a:t>
            </a:r>
            <a:endParaRPr lang="en-GB" sz="2200" dirty="0" smtClean="0"/>
          </a:p>
          <a:p>
            <a:endParaRPr lang="en-US" sz="2200" dirty="0">
              <a:latin typeface="Palatino Linotype" panose="02040502050505030304" pitchFamily="18" charset="0"/>
            </a:endParaRPr>
          </a:p>
          <a:p>
            <a:pPr>
              <a:buFont typeface="Wingdings" pitchFamily="2" charset="2"/>
              <a:buChar char="v"/>
            </a:pPr>
            <a:r>
              <a:rPr lang="en-US" sz="2200" dirty="0" smtClean="0"/>
              <a:t>Increased use of herbal medicine has been documented with about 80% of rural dwellers in developing countries solely depending on it for basic health care</a:t>
            </a:r>
            <a:endParaRPr lang="fr-FR" sz="22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5777758"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45820" y="5659820"/>
            <a:ext cx="1198179" cy="1198179"/>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73766" y="6353503"/>
            <a:ext cx="536048" cy="315312"/>
          </a:xfrm>
        </p:spPr>
        <p:txBody>
          <a:bodyPr/>
          <a:lstStyle/>
          <a:p>
            <a:pPr algn="l"/>
            <a:r>
              <a:rPr lang="fr-FR" sz="1800" b="1" dirty="0" smtClean="0"/>
              <a:t>7</a:t>
            </a:r>
            <a:endParaRPr lang="fr-FR" sz="1800" b="1" dirty="0"/>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57795" y="5225599"/>
            <a:ext cx="1632401" cy="1632401"/>
          </a:xfrm>
          <a:prstGeom prst="rect">
            <a:avLst/>
          </a:prstGeom>
        </p:spPr>
      </p:pic>
      <p:pic>
        <p:nvPicPr>
          <p:cNvPr id="2050" name="Picture 2" descr="10"/>
          <p:cNvPicPr>
            <a:picLocks noChangeAspect="1" noChangeArrowheads="1"/>
          </p:cNvPicPr>
          <p:nvPr/>
        </p:nvPicPr>
        <p:blipFill>
          <a:blip r:embed="rId4"/>
          <a:srcRect/>
          <a:stretch>
            <a:fillRect/>
          </a:stretch>
        </p:blipFill>
        <p:spPr bwMode="auto">
          <a:xfrm>
            <a:off x="319487" y="110058"/>
            <a:ext cx="3811079" cy="3011514"/>
          </a:xfrm>
          <a:prstGeom prst="rect">
            <a:avLst/>
          </a:prstGeom>
          <a:noFill/>
          <a:ln w="9525">
            <a:noFill/>
            <a:miter lim="800000"/>
            <a:headEnd/>
            <a:tailEnd/>
          </a:ln>
        </p:spPr>
      </p:pic>
      <p:pic>
        <p:nvPicPr>
          <p:cNvPr id="2051" name="irc_mi" descr="Related image"/>
          <p:cNvPicPr>
            <a:picLocks noChangeAspect="1" noChangeArrowheads="1"/>
          </p:cNvPicPr>
          <p:nvPr/>
        </p:nvPicPr>
        <p:blipFill>
          <a:blip r:embed="rId5"/>
          <a:srcRect/>
          <a:stretch>
            <a:fillRect/>
          </a:stretch>
        </p:blipFill>
        <p:spPr bwMode="auto">
          <a:xfrm>
            <a:off x="4288219" y="114945"/>
            <a:ext cx="4183765" cy="2990861"/>
          </a:xfrm>
          <a:prstGeom prst="rect">
            <a:avLst/>
          </a:prstGeom>
          <a:noFill/>
          <a:ln w="9525">
            <a:noFill/>
            <a:miter lim="800000"/>
            <a:headEnd/>
            <a:tailEnd/>
          </a:ln>
        </p:spPr>
      </p:pic>
      <p:pic>
        <p:nvPicPr>
          <p:cNvPr id="2052" name="Picture 4"/>
          <p:cNvPicPr>
            <a:picLocks noChangeAspect="1" noChangeArrowheads="1"/>
          </p:cNvPicPr>
          <p:nvPr/>
        </p:nvPicPr>
        <p:blipFill>
          <a:blip r:embed="rId6"/>
          <a:srcRect/>
          <a:stretch>
            <a:fillRect/>
          </a:stretch>
        </p:blipFill>
        <p:spPr bwMode="auto">
          <a:xfrm>
            <a:off x="2254469" y="3179368"/>
            <a:ext cx="5029200" cy="2891120"/>
          </a:xfrm>
          <a:prstGeom prst="rect">
            <a:avLst/>
          </a:prstGeom>
          <a:noFill/>
          <a:ln w="9525">
            <a:noFill/>
            <a:miter lim="800000"/>
            <a:headEnd/>
            <a:tailEnd/>
          </a:ln>
        </p:spPr>
      </p:pic>
      <p:sp>
        <p:nvSpPr>
          <p:cNvPr id="9" name="TextBox 8"/>
          <p:cNvSpPr txBox="1"/>
          <p:nvPr/>
        </p:nvSpPr>
        <p:spPr>
          <a:xfrm>
            <a:off x="936438" y="2952520"/>
            <a:ext cx="418641" cy="369332"/>
          </a:xfrm>
          <a:prstGeom prst="rect">
            <a:avLst/>
          </a:prstGeom>
          <a:noFill/>
        </p:spPr>
        <p:txBody>
          <a:bodyPr wrap="square" rtlCol="0">
            <a:spAutoFit/>
          </a:bodyPr>
          <a:lstStyle/>
          <a:p>
            <a:r>
              <a:rPr lang="en-GB" b="1" dirty="0" smtClean="0"/>
              <a:t>A</a:t>
            </a:r>
            <a:endParaRPr lang="en-GB" b="1" dirty="0"/>
          </a:p>
        </p:txBody>
      </p:sp>
      <p:sp>
        <p:nvSpPr>
          <p:cNvPr id="10" name="TextBox 9"/>
          <p:cNvSpPr txBox="1"/>
          <p:nvPr/>
        </p:nvSpPr>
        <p:spPr>
          <a:xfrm>
            <a:off x="7390502" y="3050096"/>
            <a:ext cx="45719" cy="380089"/>
          </a:xfrm>
          <a:prstGeom prst="rect">
            <a:avLst/>
          </a:prstGeom>
          <a:noFill/>
        </p:spPr>
        <p:txBody>
          <a:bodyPr wrap="square" rtlCol="0">
            <a:spAutoFit/>
          </a:bodyPr>
          <a:lstStyle/>
          <a:p>
            <a:r>
              <a:rPr lang="en-GB" b="1" dirty="0" smtClean="0"/>
              <a:t>B</a:t>
            </a:r>
            <a:endParaRPr lang="en-GB" b="1" dirty="0"/>
          </a:p>
        </p:txBody>
      </p:sp>
      <p:sp>
        <p:nvSpPr>
          <p:cNvPr id="11" name="TextBox 10"/>
          <p:cNvSpPr txBox="1"/>
          <p:nvPr/>
        </p:nvSpPr>
        <p:spPr>
          <a:xfrm>
            <a:off x="1990394" y="5505048"/>
            <a:ext cx="45719" cy="380089"/>
          </a:xfrm>
          <a:prstGeom prst="rect">
            <a:avLst/>
          </a:prstGeom>
          <a:noFill/>
        </p:spPr>
        <p:txBody>
          <a:bodyPr wrap="square" rtlCol="0">
            <a:spAutoFit/>
          </a:bodyPr>
          <a:lstStyle/>
          <a:p>
            <a:r>
              <a:rPr lang="en-GB" b="1" dirty="0" smtClean="0"/>
              <a:t>C</a:t>
            </a:r>
            <a:endParaRPr lang="en-GB" b="1" dirty="0"/>
          </a:p>
        </p:txBody>
      </p:sp>
      <p:sp>
        <p:nvSpPr>
          <p:cNvPr id="2" name="Rectangle 1"/>
          <p:cNvSpPr/>
          <p:nvPr/>
        </p:nvSpPr>
        <p:spPr>
          <a:xfrm>
            <a:off x="319487" y="6043156"/>
            <a:ext cx="7840840" cy="923330"/>
          </a:xfrm>
          <a:prstGeom prst="rect">
            <a:avLst/>
          </a:prstGeom>
        </p:spPr>
        <p:txBody>
          <a:bodyPr wrap="square">
            <a:spAutoFit/>
          </a:bodyPr>
          <a:lstStyle/>
          <a:p>
            <a:r>
              <a:rPr lang="fr-FR" b="1" dirty="0" err="1"/>
              <a:t>Fig</a:t>
            </a:r>
            <a:r>
              <a:rPr lang="fr-FR" b="1" dirty="0"/>
              <a:t> 3: </a:t>
            </a:r>
            <a:r>
              <a:rPr lang="fr-FR" b="1" i="1" dirty="0" err="1"/>
              <a:t>Cnidoscolus</a:t>
            </a:r>
            <a:r>
              <a:rPr lang="fr-FR" b="1" dirty="0"/>
              <a:t> </a:t>
            </a:r>
            <a:r>
              <a:rPr lang="fr-FR" b="1" i="1" dirty="0" err="1"/>
              <a:t>aconitifolius</a:t>
            </a:r>
            <a:r>
              <a:rPr lang="fr-FR" b="1" dirty="0"/>
              <a:t> (A), </a:t>
            </a:r>
            <a:r>
              <a:rPr lang="fr-FR" b="1" i="1" dirty="0" err="1"/>
              <a:t>Moringa</a:t>
            </a:r>
            <a:r>
              <a:rPr lang="fr-FR" b="1" dirty="0"/>
              <a:t> </a:t>
            </a:r>
            <a:r>
              <a:rPr lang="fr-FR" b="1" i="1" dirty="0" err="1"/>
              <a:t>oleifera</a:t>
            </a:r>
            <a:r>
              <a:rPr lang="fr-FR" b="1" dirty="0"/>
              <a:t> (B) and </a:t>
            </a:r>
            <a:r>
              <a:rPr lang="fr-FR" b="1" i="1" dirty="0" err="1"/>
              <a:t>Gongronema</a:t>
            </a:r>
            <a:r>
              <a:rPr lang="fr-FR" b="1" dirty="0"/>
              <a:t> </a:t>
            </a:r>
            <a:r>
              <a:rPr lang="fr-FR" b="1" i="1" dirty="0" err="1"/>
              <a:t>latifolium</a:t>
            </a:r>
            <a:r>
              <a:rPr lang="fr-FR" b="1" dirty="0"/>
              <a:t> (C) </a:t>
            </a:r>
            <a:r>
              <a:rPr lang="fr-FR" b="1" dirty="0" err="1" smtClean="0"/>
              <a:t>leaves</a:t>
            </a:r>
            <a:r>
              <a:rPr lang="fr-FR" b="1" dirty="0" smtClean="0"/>
              <a:t>. Source</a:t>
            </a:r>
            <a:r>
              <a:rPr lang="fr-FR" b="1" dirty="0"/>
              <a:t>: </a:t>
            </a:r>
            <a:r>
              <a:rPr lang="fr-FR" b="1" dirty="0" err="1"/>
              <a:t>Igho</a:t>
            </a:r>
            <a:r>
              <a:rPr lang="fr-FR" b="1" dirty="0"/>
              <a:t> 2012; </a:t>
            </a:r>
            <a:r>
              <a:rPr lang="fr-FR" b="1" dirty="0" err="1"/>
              <a:t>Analike</a:t>
            </a:r>
            <a:r>
              <a:rPr lang="fr-FR" b="1" dirty="0"/>
              <a:t> and </a:t>
            </a:r>
            <a:r>
              <a:rPr lang="fr-FR" b="1" dirty="0" err="1"/>
              <a:t>Ahaneku</a:t>
            </a:r>
            <a:r>
              <a:rPr lang="fr-FR" b="1" dirty="0"/>
              <a:t>, 2015</a:t>
            </a:r>
          </a:p>
          <a:p>
            <a:endParaRPr lang="en-GB" dirty="0"/>
          </a:p>
        </p:txBody>
      </p:sp>
    </p:spTree>
    <p:extLst>
      <p:ext uri="{BB962C8B-B14F-4D97-AF65-F5344CB8AC3E}">
        <p14:creationId xmlns:p14="http://schemas.microsoft.com/office/powerpoint/2010/main" val="209952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461" y="232631"/>
            <a:ext cx="8202781" cy="7109639"/>
          </a:xfrm>
          <a:prstGeom prst="rect">
            <a:avLst/>
          </a:prstGeom>
          <a:noFill/>
        </p:spPr>
        <p:txBody>
          <a:bodyPr wrap="square" rtlCol="0">
            <a:spAutoFit/>
          </a:bodyPr>
          <a:lstStyle/>
          <a:p>
            <a:r>
              <a:rPr lang="fr-FR" sz="2400" b="1" dirty="0" err="1" smtClean="0">
                <a:solidFill>
                  <a:srgbClr val="7030A0"/>
                </a:solidFill>
              </a:rPr>
              <a:t>Materials</a:t>
            </a:r>
            <a:r>
              <a:rPr lang="fr-FR" sz="2400" b="1" dirty="0" smtClean="0">
                <a:solidFill>
                  <a:srgbClr val="7030A0"/>
                </a:solidFill>
              </a:rPr>
              <a:t> </a:t>
            </a:r>
            <a:r>
              <a:rPr lang="fr-FR" sz="2400" b="1" dirty="0">
                <a:solidFill>
                  <a:srgbClr val="7030A0"/>
                </a:solidFill>
              </a:rPr>
              <a:t>and </a:t>
            </a:r>
            <a:r>
              <a:rPr lang="fr-FR" sz="2400" b="1" dirty="0" err="1" smtClean="0">
                <a:solidFill>
                  <a:srgbClr val="7030A0"/>
                </a:solidFill>
              </a:rPr>
              <a:t>Methods</a:t>
            </a:r>
            <a:endParaRPr lang="fr-FR" sz="2400" b="1" dirty="0" smtClean="0">
              <a:solidFill>
                <a:srgbClr val="7030A0"/>
              </a:solidFill>
            </a:endParaRPr>
          </a:p>
          <a:p>
            <a:pPr>
              <a:buFont typeface="Wingdings" pitchFamily="2" charset="2"/>
              <a:buChar char="v"/>
            </a:pPr>
            <a:r>
              <a:rPr lang="fr-FR" sz="2400" b="1" dirty="0" err="1" smtClean="0">
                <a:solidFill>
                  <a:schemeClr val="accent6"/>
                </a:solidFill>
              </a:rPr>
              <a:t>Animals</a:t>
            </a:r>
            <a:endParaRPr lang="fr-FR" sz="2400" b="1" dirty="0" smtClean="0">
              <a:solidFill>
                <a:schemeClr val="accent6"/>
              </a:solidFill>
            </a:endParaRPr>
          </a:p>
          <a:p>
            <a:r>
              <a:rPr lang="en-US" sz="2400" dirty="0" smtClean="0"/>
              <a:t>Forty-eight (48) adult male </a:t>
            </a:r>
            <a:r>
              <a:rPr lang="en-US" sz="2400" dirty="0" err="1" smtClean="0"/>
              <a:t>Wistar</a:t>
            </a:r>
            <a:r>
              <a:rPr lang="en-US" sz="2400" dirty="0" smtClean="0"/>
              <a:t> rats weighing between 180-210 g were obtained from the animal house of the Faculty of Biological Sciences, University of Nigeria, </a:t>
            </a:r>
            <a:r>
              <a:rPr lang="en-US" sz="2400" dirty="0" err="1" smtClean="0"/>
              <a:t>Nsukka</a:t>
            </a:r>
            <a:r>
              <a:rPr lang="en-US" sz="2400" dirty="0" smtClean="0"/>
              <a:t> (UNN).</a:t>
            </a:r>
          </a:p>
          <a:p>
            <a:endParaRPr lang="en-US" sz="2400" b="1" dirty="0" smtClean="0">
              <a:latin typeface="Palatino Linotype" panose="02040502050505030304" pitchFamily="18" charset="0"/>
            </a:endParaRPr>
          </a:p>
          <a:p>
            <a:pPr>
              <a:buFont typeface="Wingdings" pitchFamily="2" charset="2"/>
              <a:buChar char="v"/>
            </a:pPr>
            <a:r>
              <a:rPr lang="en-US" sz="2400" b="1" dirty="0" smtClean="0">
                <a:solidFill>
                  <a:srgbClr val="00B050"/>
                </a:solidFill>
              </a:rPr>
              <a:t>Collection, Identification and Processing of Plant Materials</a:t>
            </a:r>
            <a:endParaRPr lang="en-GB" sz="2400" dirty="0" smtClean="0">
              <a:solidFill>
                <a:srgbClr val="00B050"/>
              </a:solidFill>
            </a:endParaRPr>
          </a:p>
          <a:p>
            <a:r>
              <a:rPr lang="en-US" sz="2400" dirty="0" smtClean="0"/>
              <a:t>Leaf samples of </a:t>
            </a:r>
            <a:r>
              <a:rPr lang="en-US" sz="2400" i="1" dirty="0" err="1" smtClean="0"/>
              <a:t>Gongronema</a:t>
            </a:r>
            <a:r>
              <a:rPr lang="en-US" sz="2400" i="1" dirty="0" smtClean="0"/>
              <a:t> </a:t>
            </a:r>
            <a:r>
              <a:rPr lang="en-US" sz="2400" i="1" dirty="0" err="1" smtClean="0"/>
              <a:t>latifolium</a:t>
            </a:r>
            <a:r>
              <a:rPr lang="en-US" sz="2400" i="1" dirty="0" smtClean="0"/>
              <a:t>, </a:t>
            </a:r>
            <a:r>
              <a:rPr lang="en-US" sz="2400" i="1" dirty="0" err="1" smtClean="0"/>
              <a:t>Moringa</a:t>
            </a:r>
            <a:r>
              <a:rPr lang="en-US" sz="2400" i="1" dirty="0" smtClean="0"/>
              <a:t> </a:t>
            </a:r>
            <a:r>
              <a:rPr lang="en-US" sz="2400" i="1" dirty="0" err="1" smtClean="0"/>
              <a:t>oleifera</a:t>
            </a:r>
            <a:r>
              <a:rPr lang="en-US" sz="2400" dirty="0" smtClean="0"/>
              <a:t> and </a:t>
            </a:r>
            <a:r>
              <a:rPr lang="en-US" sz="2400" i="1" dirty="0" err="1" smtClean="0"/>
              <a:t>Cnidoscolus</a:t>
            </a:r>
            <a:r>
              <a:rPr lang="en-US" sz="2400" dirty="0" smtClean="0"/>
              <a:t> </a:t>
            </a:r>
            <a:r>
              <a:rPr lang="en-US" sz="2400" i="1" dirty="0" err="1" smtClean="0"/>
              <a:t>aconitifolius</a:t>
            </a:r>
            <a:r>
              <a:rPr lang="en-US" sz="2400" dirty="0" smtClean="0"/>
              <a:t> were obtained from different locations in </a:t>
            </a:r>
            <a:r>
              <a:rPr lang="en-US" sz="2400" dirty="0" err="1" smtClean="0"/>
              <a:t>Nsukka</a:t>
            </a:r>
            <a:r>
              <a:rPr lang="en-US" sz="2400" dirty="0" smtClean="0"/>
              <a:t>. The plant materials were air-dried, pulverized and packaged in air-tight-</a:t>
            </a:r>
            <a:r>
              <a:rPr lang="en-US" sz="2400" dirty="0" err="1" smtClean="0"/>
              <a:t>polyethene</a:t>
            </a:r>
            <a:r>
              <a:rPr lang="en-US" sz="2400" dirty="0" smtClean="0"/>
              <a:t> bags and stored at room temperature prior to use.</a:t>
            </a:r>
          </a:p>
          <a:p>
            <a:endParaRPr lang="en-US" sz="2400" dirty="0" smtClean="0"/>
          </a:p>
          <a:p>
            <a:pPr>
              <a:buFont typeface="Wingdings" pitchFamily="2" charset="2"/>
              <a:buChar char="v"/>
            </a:pPr>
            <a:r>
              <a:rPr lang="en-US" sz="2400" b="1" dirty="0" smtClean="0">
                <a:solidFill>
                  <a:srgbClr val="00B050"/>
                </a:solidFill>
              </a:rPr>
              <a:t>Induction of</a:t>
            </a:r>
            <a:r>
              <a:rPr lang="en-US" sz="2400" dirty="0" smtClean="0">
                <a:solidFill>
                  <a:srgbClr val="00B050"/>
                </a:solidFill>
              </a:rPr>
              <a:t> </a:t>
            </a:r>
            <a:r>
              <a:rPr lang="en-US" sz="2400" b="1" dirty="0" smtClean="0">
                <a:solidFill>
                  <a:srgbClr val="00B050"/>
                </a:solidFill>
              </a:rPr>
              <a:t>Metabolic Syndrome</a:t>
            </a:r>
            <a:endParaRPr lang="en-GB" sz="2400" dirty="0" smtClean="0">
              <a:solidFill>
                <a:srgbClr val="00B050"/>
              </a:solidFill>
            </a:endParaRPr>
          </a:p>
          <a:p>
            <a:r>
              <a:rPr lang="en-US" sz="2400" dirty="0" smtClean="0"/>
              <a:t>The rats were fed with high-fat high-carbohydrate (HFHC) diet which is made up of high fat diet and 20% fructose drinking water (FDW) for eight (8) weeks to induce metabolic syndrome. </a:t>
            </a:r>
            <a:endParaRPr lang="en-GB" sz="2400" dirty="0" smtClean="0"/>
          </a:p>
          <a:p>
            <a:r>
              <a:rPr lang="en-US" sz="2400" dirty="0" smtClean="0"/>
              <a:t> </a:t>
            </a:r>
            <a:endParaRPr lang="en-GB" sz="2400" dirty="0" smtClean="0"/>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400798" y="6306208"/>
            <a:ext cx="1547616" cy="415268"/>
          </a:xfrm>
        </p:spPr>
        <p:txBody>
          <a:bodyPr/>
          <a:lstStyle/>
          <a:p>
            <a:fld id="{FCAEAE96-855E-42B1-8DE9-9C9E68DE18C5}" type="slidenum">
              <a:rPr lang="fr-FR" b="1" smtClean="0">
                <a:latin typeface="Palatino Linotype" panose="02040502050505030304" pitchFamily="18" charset="0"/>
              </a:rPr>
              <a:pPr/>
              <a:t>8</a:t>
            </a:fld>
            <a:endParaRPr lang="fr-FR" b="1" dirty="0">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50772" y="5864772"/>
            <a:ext cx="993227" cy="993227"/>
          </a:xfrm>
          <a:prstGeom prst="rect">
            <a:avLst/>
          </a:prstGeom>
        </p:spPr>
      </p:pic>
    </p:spTree>
    <p:extLst>
      <p:ext uri="{BB962C8B-B14F-4D97-AF65-F5344CB8AC3E}">
        <p14:creationId xmlns:p14="http://schemas.microsoft.com/office/powerpoint/2010/main" val="885618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012" y="478475"/>
            <a:ext cx="7803933" cy="7140416"/>
          </a:xfrm>
          <a:prstGeom prst="rect">
            <a:avLst/>
          </a:prstGeom>
          <a:noFill/>
        </p:spPr>
        <p:txBody>
          <a:bodyPr wrap="square" rtlCol="0">
            <a:spAutoFit/>
          </a:bodyPr>
          <a:lstStyle/>
          <a:p>
            <a:pPr>
              <a:buFont typeface="Wingdings" pitchFamily="2" charset="2"/>
              <a:buChar char="v"/>
            </a:pPr>
            <a:r>
              <a:rPr lang="en-US" sz="2200" b="1" dirty="0" smtClean="0">
                <a:solidFill>
                  <a:srgbClr val="00B050"/>
                </a:solidFill>
              </a:rPr>
              <a:t>Formulation and Administration of Rat Diets</a:t>
            </a:r>
            <a:endParaRPr lang="en-GB" sz="2200" b="1" dirty="0" smtClean="0">
              <a:solidFill>
                <a:srgbClr val="00B050"/>
              </a:solidFill>
            </a:endParaRPr>
          </a:p>
          <a:p>
            <a:r>
              <a:rPr lang="en-US" sz="2000" i="1" dirty="0" err="1" smtClean="0"/>
              <a:t>Cnidoscolus</a:t>
            </a:r>
            <a:r>
              <a:rPr lang="en-US" sz="2000" i="1" dirty="0" smtClean="0"/>
              <a:t> </a:t>
            </a:r>
            <a:r>
              <a:rPr lang="en-US" sz="2000" i="1" dirty="0" err="1" smtClean="0"/>
              <a:t>aconitifolius</a:t>
            </a:r>
            <a:r>
              <a:rPr lang="en-US" sz="2000" i="1" dirty="0" smtClean="0"/>
              <a:t> </a:t>
            </a:r>
            <a:r>
              <a:rPr lang="en-US" sz="2000" dirty="0" smtClean="0"/>
              <a:t>leaves</a:t>
            </a:r>
            <a:r>
              <a:rPr lang="en-US" sz="2000" i="1" dirty="0" smtClean="0"/>
              <a:t> </a:t>
            </a:r>
            <a:r>
              <a:rPr lang="en-US" sz="2000" dirty="0" smtClean="0"/>
              <a:t>(CAL)</a:t>
            </a:r>
            <a:r>
              <a:rPr lang="en-US" sz="2000" i="1" dirty="0" smtClean="0"/>
              <a:t>, </a:t>
            </a:r>
            <a:r>
              <a:rPr lang="en-US" sz="2000" i="1" dirty="0" err="1" smtClean="0"/>
              <a:t>Gongronema</a:t>
            </a:r>
            <a:r>
              <a:rPr lang="en-US" sz="2000" i="1" dirty="0" smtClean="0"/>
              <a:t> </a:t>
            </a:r>
            <a:r>
              <a:rPr lang="en-US" sz="2000" i="1" dirty="0" err="1" smtClean="0"/>
              <a:t>latifolium</a:t>
            </a:r>
            <a:r>
              <a:rPr lang="en-US" sz="2000" i="1" dirty="0" smtClean="0"/>
              <a:t> </a:t>
            </a:r>
            <a:r>
              <a:rPr lang="en-US" sz="2000" dirty="0" smtClean="0"/>
              <a:t>leaves</a:t>
            </a:r>
            <a:r>
              <a:rPr lang="en-US" sz="2000" i="1" dirty="0" smtClean="0"/>
              <a:t> </a:t>
            </a:r>
            <a:r>
              <a:rPr lang="en-US" sz="2000" dirty="0" smtClean="0"/>
              <a:t>(GLL) and</a:t>
            </a:r>
            <a:r>
              <a:rPr lang="en-US" sz="2000" i="1" dirty="0" smtClean="0"/>
              <a:t> </a:t>
            </a:r>
            <a:r>
              <a:rPr lang="en-US" sz="2000" i="1" dirty="0" err="1" smtClean="0"/>
              <a:t>Moringa</a:t>
            </a:r>
            <a:r>
              <a:rPr lang="en-US" sz="2000" i="1" dirty="0" smtClean="0"/>
              <a:t> </a:t>
            </a:r>
            <a:r>
              <a:rPr lang="en-US" sz="2000" i="1" dirty="0" err="1" smtClean="0"/>
              <a:t>oleifera</a:t>
            </a:r>
            <a:r>
              <a:rPr lang="en-US" sz="2000" i="1" dirty="0" smtClean="0"/>
              <a:t> </a:t>
            </a:r>
            <a:r>
              <a:rPr lang="en-US" sz="2000" dirty="0" smtClean="0"/>
              <a:t>leaves (MOL) were used in the formulation of rat diets for treatment. After the establishment of MS, rats were divided into eight groups of six rats each and fed group specific diets for eight (8) weeks as follows:</a:t>
            </a:r>
            <a:endParaRPr lang="en-GB" sz="2000" dirty="0" smtClean="0"/>
          </a:p>
          <a:p>
            <a:r>
              <a:rPr lang="en-US" sz="2000" dirty="0" smtClean="0"/>
              <a:t>Group 1: Commercial rat diet and tap water –Normal control</a:t>
            </a:r>
            <a:endParaRPr lang="en-GB" sz="2000" dirty="0" smtClean="0"/>
          </a:p>
          <a:p>
            <a:r>
              <a:rPr lang="en-US" sz="2000" dirty="0" smtClean="0"/>
              <a:t>Group 2: MS rats fed commercial rat diet and tap water – Untreated control</a:t>
            </a:r>
            <a:endParaRPr lang="en-GB" sz="2000" dirty="0" smtClean="0"/>
          </a:p>
          <a:p>
            <a:r>
              <a:rPr lang="en-US" sz="2000" dirty="0" smtClean="0"/>
              <a:t>Group 3: MS rats fed diet with CAL and tap water</a:t>
            </a:r>
            <a:r>
              <a:rPr lang="en-US" sz="2000" i="1" dirty="0" smtClean="0"/>
              <a:t> </a:t>
            </a:r>
            <a:endParaRPr lang="en-GB" sz="2000" dirty="0" smtClean="0"/>
          </a:p>
          <a:p>
            <a:r>
              <a:rPr lang="en-US" sz="2000" dirty="0" smtClean="0"/>
              <a:t>Group 4: MS rats fed diet with GLL and tap water</a:t>
            </a:r>
            <a:endParaRPr lang="en-GB" sz="2000" dirty="0" smtClean="0"/>
          </a:p>
          <a:p>
            <a:r>
              <a:rPr lang="en-US" sz="2000" dirty="0" smtClean="0"/>
              <a:t>Group 5: MS rats fed diet with MOL and tap water</a:t>
            </a:r>
            <a:endParaRPr lang="en-GB" sz="2000" dirty="0" smtClean="0"/>
          </a:p>
          <a:p>
            <a:r>
              <a:rPr lang="en-US" sz="2000" dirty="0" smtClean="0"/>
              <a:t>Group 6: MS rats fed with combined CAL and GLL (1:1) diet and tap water</a:t>
            </a:r>
            <a:endParaRPr lang="en-GB" sz="2000" dirty="0" smtClean="0"/>
          </a:p>
          <a:p>
            <a:r>
              <a:rPr lang="en-US" sz="2000" dirty="0" smtClean="0"/>
              <a:t>Group 7: MS rats fed with combined GLL and MOL (1:1) diet and tap water</a:t>
            </a:r>
            <a:endParaRPr lang="en-GB" sz="2000" dirty="0" smtClean="0"/>
          </a:p>
          <a:p>
            <a:r>
              <a:rPr lang="en-US" sz="2000" dirty="0" smtClean="0"/>
              <a:t>Group 8: MS rats fed with combined CAL and MOL (1:1) diet and tap water</a:t>
            </a:r>
          </a:p>
          <a:p>
            <a:r>
              <a:rPr lang="en-US" sz="2400" b="1" dirty="0"/>
              <a:t>The dose of the plants used for feed formulation was 10%, which is 100 g of plant in 1000 g of the total formulated diet for each treatment.</a:t>
            </a:r>
            <a:endParaRPr lang="en-GB" sz="2400" b="1" dirty="0"/>
          </a:p>
          <a:p>
            <a:endParaRPr lang="en-US" sz="2200" dirty="0" smtClean="0"/>
          </a:p>
          <a:p>
            <a:endParaRPr lang="en-GB" sz="2200" dirty="0"/>
          </a:p>
        </p:txBody>
      </p:sp>
      <p:sp>
        <p:nvSpPr>
          <p:cNvPr id="5" name="Slide Number Placeholder 5"/>
          <p:cNvSpPr>
            <a:spLocks noGrp="1"/>
          </p:cNvSpPr>
          <p:nvPr>
            <p:ph type="sldNum" sz="quarter" idx="12"/>
          </p:nvPr>
        </p:nvSpPr>
        <p:spPr>
          <a:xfrm>
            <a:off x="5609856" y="6356350"/>
            <a:ext cx="2133600" cy="365125"/>
          </a:xfrm>
        </p:spPr>
        <p:txBody>
          <a:bodyPr/>
          <a:lstStyle/>
          <a:p>
            <a:fld id="{FCAEAE96-855E-42B1-8DE9-9C9E68DE18C5}" type="slidenum">
              <a:rPr lang="fr-FR" b="1" smtClean="0">
                <a:latin typeface="Palatino Linotype" panose="02040502050505030304" pitchFamily="18" charset="0"/>
              </a:rPr>
              <a:pPr/>
              <a:t>9</a:t>
            </a:fld>
            <a:endParaRPr lang="fr-FR" b="1" dirty="0">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88165" y="5502165"/>
            <a:ext cx="1355833" cy="1355833"/>
          </a:xfrm>
          <a:prstGeom prst="rect">
            <a:avLst/>
          </a:prstGeom>
        </p:spPr>
      </p:pic>
    </p:spTree>
    <p:extLst>
      <p:ext uri="{BB962C8B-B14F-4D97-AF65-F5344CB8AC3E}">
        <p14:creationId xmlns:p14="http://schemas.microsoft.com/office/powerpoint/2010/main" val="8856189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937</TotalTime>
  <Words>2277</Words>
  <Application>Microsoft Office PowerPoint</Application>
  <PresentationFormat>On-screen Show (4:3)</PresentationFormat>
  <Paragraphs>327</Paragraphs>
  <Slides>17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Calibri Light</vt:lpstr>
      <vt:lpstr>Palatino Linotype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Windows User</cp:lastModifiedBy>
  <cp:revision>83</cp:revision>
  <dcterms:created xsi:type="dcterms:W3CDTF">2017-05-27T02:37:01Z</dcterms:created>
  <dcterms:modified xsi:type="dcterms:W3CDTF">2020-11-10T14:28:44Z</dcterms:modified>
</cp:coreProperties>
</file>