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parker.joshua@unn.edu.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951727"/>
            <a:ext cx="8991600" cy="4060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sz="1600" dirty="0">
              <a:latin typeface="Palatino Linotype" panose="02040502050505030304" pitchFamily="18" charset="0"/>
            </a:endParaRPr>
          </a:p>
          <a:p>
            <a:pPr algn="ctr"/>
            <a:endParaRPr lang="en-US" sz="16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Uchechukwu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Ezealigo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Parker E. Joshua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2,*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Matthias O. Agbo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Rita O. Asomadu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Chidinma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P. Ononiwu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Victor N. Ogugua</a:t>
            </a:r>
            <a:r>
              <a:rPr lang="en-US" sz="16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1600" b="1" baseline="30000" dirty="0">
              <a:latin typeface="Palatino Linotype" panose="0204050205050503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Materials Science and Engineering, African University of Science and Technology, </a:t>
            </a:r>
            <a:r>
              <a:rPr lang="en-US" sz="14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Km 10 Airport Rd,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Galadimawa</a:t>
            </a:r>
            <a:r>
              <a:rPr lang="en-US" sz="14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Abuja, Nigeria.</a:t>
            </a:r>
            <a:endParaRPr lang="en-US" sz="1400" dirty="0">
              <a:solidFill>
                <a:srgbClr val="000000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Biochemistry, University of Nigeria, Nsukka 410001, Enugu State.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Pharmaceutical &amp; Medicinal Chemistry, University of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Nigeria, Nsukka 410001, Enugu State.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*Correspondence: </a:t>
            </a:r>
            <a:r>
              <a:rPr lang="en-US" sz="1400" u="sng" dirty="0">
                <a:solidFill>
                  <a:srgbClr val="0000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parker.joshua@unn.edu.ng</a:t>
            </a:r>
            <a:endParaRPr lang="en-US" sz="1400" u="sng" dirty="0">
              <a:solidFill>
                <a:srgbClr val="0000FF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Presenting author: </a:t>
            </a:r>
            <a:r>
              <a:rPr lang="en-US" sz="1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Chidinma</a:t>
            </a:r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P. </a:t>
            </a:r>
            <a:r>
              <a:rPr lang="en-US" sz="1400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Ononiwu</a:t>
            </a:r>
            <a:endParaRPr lang="en-US" sz="14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Palatino Linotype" panose="02040502050505030304" pitchFamily="18" charset="0"/>
            </a:endParaRPr>
          </a:p>
          <a:p>
            <a:endParaRPr lang="fr-FR" sz="1600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 dirty="0"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D3A419-B10E-45CD-A891-C3213BD8A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205"/>
            <a:ext cx="9144000" cy="37170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53D03B-CBD5-4F85-8E3D-5DABC3967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892" y="4754880"/>
            <a:ext cx="2133600" cy="202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93706"/>
            <a:ext cx="740539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1000"/>
              </a:spcAft>
            </a:pPr>
            <a:r>
              <a:rPr lang="fr-FR" sz="1600" b="1" dirty="0">
                <a:latin typeface="Palatino Linotype" panose="02040502050505030304" pitchFamily="18" charset="0"/>
              </a:rPr>
              <a:t>Abstract: 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Oxidative stress has been linked to the pathogenicity of many diseases. This study investigated the total phenolics content (TPC) and total flavonoids content (TFC) of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Desmodium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ramosissimum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methanol extract and its solvent fractions (n-hexane, ethyl acetate, n-butanol, and aqueous) using </a:t>
            </a:r>
            <a:r>
              <a:rPr lang="en-US" sz="16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Folin-Ciocalteu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aluminum chloride assays respectively. The extract and solvent fractions were further appraised for their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vitro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antioxidant capacity using: </a:t>
            </a:r>
            <a:r>
              <a:rPr lang="en-US" sz="16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antioxidant capacity (TAC), 2,2-diphenyl-1-picrylhydrazyl (DPPH) radical scavenging and ferric reducing antioxidant power (FRAP) methods 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varying concentrations of 25-300 µg/ml. Results revealed that ethyl acetate and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-butanol fractions possess higher levels of TPC and TFC when compared to other solvent fractions and extract in a concentration-dependent manner. The ethyl acetate fraction had the highest TPC (532.36 mg GAE/g), TFC (2843.33 mg QE/g) and ferric reducing potential (56.70 mg GAE/g) at 300 µg/ml. Also, at 300 µg/ml, the TAC (77.33 mg AAE/g) of the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-butanol fraction and its DPPH radical scavenging ability (86.04%) were higher. As shown in this study, organic solvents with different chemical natures are capable of extracting chemical constituents with antioxidant components of different polarities and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ramosissimum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may also be considered a rich source of natural antioxidants justifying its pharmacological use in traditional medicine.</a:t>
            </a:r>
          </a:p>
          <a:p>
            <a:pPr marL="0" marR="0" algn="just">
              <a:spcBef>
                <a:spcPts val="0"/>
              </a:spcBef>
              <a:spcAft>
                <a:spcPts val="1000"/>
              </a:spcAft>
            </a:pPr>
            <a:r>
              <a:rPr lang="en-US" sz="16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Keywords: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Total phenolics; total flavonoids; oxidative stress; antioxidant activity;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Desmodium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ramosissimum</a:t>
            </a:r>
            <a:endParaRPr lang="en-US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0BB06-FDD3-474D-A159-0925F848E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083" y="136525"/>
            <a:ext cx="8423616" cy="177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  <a:p>
            <a:pPr algn="just"/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1: Total Phenolic Content (mg GAE/g dry weight of plant extract)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167FAE-FF17-41D6-8ABE-92021A934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7820ACD-16D6-43B6-8421-06CC9630F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4634"/>
              </p:ext>
            </p:extLst>
          </p:nvPr>
        </p:nvGraphicFramePr>
        <p:xfrm>
          <a:off x="295422" y="892963"/>
          <a:ext cx="8153399" cy="18182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0150">
                  <a:extLst>
                    <a:ext uri="{9D8B030D-6E8A-4147-A177-3AD203B41FA5}">
                      <a16:colId xmlns:a16="http://schemas.microsoft.com/office/drawing/2014/main" val="3087787106"/>
                    </a:ext>
                  </a:extLst>
                </a:gridCol>
                <a:gridCol w="1630150">
                  <a:extLst>
                    <a:ext uri="{9D8B030D-6E8A-4147-A177-3AD203B41FA5}">
                      <a16:colId xmlns:a16="http://schemas.microsoft.com/office/drawing/2014/main" val="376854817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2401036852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3976882339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2267202925"/>
                    </a:ext>
                  </a:extLst>
                </a:gridCol>
              </a:tblGrid>
              <a:tr h="2817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Conc. (µg/mL)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Extract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n-hexane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Ethyl acetate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n-butanol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0258126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53.88±4.67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1840215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6.3±1.39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ba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109.03±5.17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3.58±1.05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ba(l)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8836184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20.55±0.91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ca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ND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212.97±10.14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cc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36.30±1.89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9865729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49.33±2.29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da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12.67±1.39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db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396.30±15.00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dc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107.82±11.92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6636886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63.27±2.40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ea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19.33±3.19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469.64±3.28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141.15±10.92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214918"/>
                  </a:ext>
                </a:extLst>
              </a:tr>
              <a:tr h="256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300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77.82±2.73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28.73±0.00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fb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532.36±20.79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fc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153.88±6.39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fd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4234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CEB511F-33C0-46BA-BA67-A0713E35B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80738"/>
              </p:ext>
            </p:extLst>
          </p:nvPr>
        </p:nvGraphicFramePr>
        <p:xfrm>
          <a:off x="331761" y="3344756"/>
          <a:ext cx="8153401" cy="1927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30151">
                  <a:extLst>
                    <a:ext uri="{9D8B030D-6E8A-4147-A177-3AD203B41FA5}">
                      <a16:colId xmlns:a16="http://schemas.microsoft.com/office/drawing/2014/main" val="3282196061"/>
                    </a:ext>
                  </a:extLst>
                </a:gridCol>
                <a:gridCol w="1630151">
                  <a:extLst>
                    <a:ext uri="{9D8B030D-6E8A-4147-A177-3AD203B41FA5}">
                      <a16:colId xmlns:a16="http://schemas.microsoft.com/office/drawing/2014/main" val="2591109818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3459937532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2847395088"/>
                    </a:ext>
                  </a:extLst>
                </a:gridCol>
                <a:gridCol w="1631033">
                  <a:extLst>
                    <a:ext uri="{9D8B030D-6E8A-4147-A177-3AD203B41FA5}">
                      <a16:colId xmlns:a16="http://schemas.microsoft.com/office/drawing/2014/main" val="1197810910"/>
                    </a:ext>
                  </a:extLst>
                </a:gridCol>
              </a:tblGrid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Conc. (µg/mL)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Extract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n-hexane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Ethyl acetate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n-butanol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2549029"/>
                  </a:ext>
                </a:extLst>
              </a:tr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153.33±15.28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aa(k)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100.00±52.92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aa(l)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330.00±17.32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ab(i)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296.67±106.93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ab(m)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1333234"/>
                  </a:ext>
                </a:extLst>
              </a:tr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193.33±5.77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ba(k)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116.67±45.09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bb(l)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593.33±40.41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bc(i)j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433.33±11.55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bd(m)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6256358"/>
                  </a:ext>
                </a:extLst>
              </a:tr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273.33±15.28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ca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150.00±26.46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1176.67±66.58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cc(p)j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793.33±20.82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4652745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446.67±45.09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da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226.67±25.17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db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2146.67±90.74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dc(p)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1580.00±131.15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dd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9105042"/>
                  </a:ext>
                </a:extLst>
              </a:tr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553.33±11.55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303.33±56.86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2376.67±200.33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ec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(p)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1946.67±120.14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ed(r)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5709660"/>
                  </a:ext>
                </a:extLst>
              </a:tr>
              <a:tr h="2526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640.00±34.64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303.33±15.28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2843.33±340.78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fc(p)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2090.00±75.50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fd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(r)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3805358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8657C2C4-CCB2-488B-8C64-7EEF8224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83" y="2592271"/>
            <a:ext cx="7620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2: Total Flavonoids Content (mg QE/g plant extract)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FEDE31-C92C-455C-8BAE-64EAC08B33C8}"/>
              </a:ext>
            </a:extLst>
          </p:cNvPr>
          <p:cNvSpPr txBox="1"/>
          <p:nvPr/>
        </p:nvSpPr>
        <p:spPr>
          <a:xfrm>
            <a:off x="295422" y="5271796"/>
            <a:ext cx="7076049" cy="1857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n=3. Results are expressed in mean ± standard deviation with mean values with the different letters as superscripts across rows and columns are considered significant (p&lt;0.05) while mean values with the same letters as superscripts across rows and columns are considered non-significant (p&gt;0.05).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069" y="118305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3: Antioxidants activity of extracts and fractions by Phosphomolybdate method (mg AAE/g of plant extract)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9A0C7F-0FC4-45C1-B52D-03C8F3600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9BE0F3-BAC4-4683-89CF-1F59B84C2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42789"/>
              </p:ext>
            </p:extLst>
          </p:nvPr>
        </p:nvGraphicFramePr>
        <p:xfrm>
          <a:off x="450166" y="852480"/>
          <a:ext cx="8098303" cy="179224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19135">
                  <a:extLst>
                    <a:ext uri="{9D8B030D-6E8A-4147-A177-3AD203B41FA5}">
                      <a16:colId xmlns:a16="http://schemas.microsoft.com/office/drawing/2014/main" val="3632457507"/>
                    </a:ext>
                  </a:extLst>
                </a:gridCol>
                <a:gridCol w="1619135">
                  <a:extLst>
                    <a:ext uri="{9D8B030D-6E8A-4147-A177-3AD203B41FA5}">
                      <a16:colId xmlns:a16="http://schemas.microsoft.com/office/drawing/2014/main" val="180548213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2432219052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3226347783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1320044628"/>
                    </a:ext>
                  </a:extLst>
                </a:gridCol>
              </a:tblGrid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Conc. (µg/mL)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Extract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n-hexane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Ethyl acetate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n-butanol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773842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35.00±3.61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aa(i)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46.00±0.00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67.00±1.73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ac(k)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47.67±1.52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0295949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34.00±0.00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ba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47.00±0.00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bb(j)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68.00±0.00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bc(k)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49.00±1.00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bd(l)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4879341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36.00±2.00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ca(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48.67±1.15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cb(j)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68.33±1.15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cc(k)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51.00±1.00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cb(l)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9738318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61.33±2.08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68.33±1.15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db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74.00±1.00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db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71.00±2.00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7256178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65.33±1.15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ea(r)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72.67±0.55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eb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76.00±1.53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ec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(n)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75.33±.15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ec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(p)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3901126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68.00±1.00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fa(r)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75.00±0.00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77.00±1.00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fc(n)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77.33±0.58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fc(p)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7374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732F26-A979-409E-A59D-3C7FF66CFA32}"/>
              </a:ext>
            </a:extLst>
          </p:cNvPr>
          <p:cNvSpPr txBox="1"/>
          <p:nvPr/>
        </p:nvSpPr>
        <p:spPr>
          <a:xfrm>
            <a:off x="381001" y="2703173"/>
            <a:ext cx="8256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4: Antioxidants activity of extracts and fractions by DPPH scavenging free radical capacity (%)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8F3588-44D6-44C4-A064-41D93C820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68381"/>
              </p:ext>
            </p:extLst>
          </p:nvPr>
        </p:nvGraphicFramePr>
        <p:xfrm>
          <a:off x="450166" y="3378900"/>
          <a:ext cx="8098303" cy="1892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135">
                  <a:extLst>
                    <a:ext uri="{9D8B030D-6E8A-4147-A177-3AD203B41FA5}">
                      <a16:colId xmlns:a16="http://schemas.microsoft.com/office/drawing/2014/main" val="2889749251"/>
                    </a:ext>
                  </a:extLst>
                </a:gridCol>
                <a:gridCol w="1619135">
                  <a:extLst>
                    <a:ext uri="{9D8B030D-6E8A-4147-A177-3AD203B41FA5}">
                      <a16:colId xmlns:a16="http://schemas.microsoft.com/office/drawing/2014/main" val="1982960425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3043177589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3384840769"/>
                    </a:ext>
                  </a:extLst>
                </a:gridCol>
                <a:gridCol w="1620011">
                  <a:extLst>
                    <a:ext uri="{9D8B030D-6E8A-4147-A177-3AD203B41FA5}">
                      <a16:colId xmlns:a16="http://schemas.microsoft.com/office/drawing/2014/main" val="1912903318"/>
                    </a:ext>
                  </a:extLst>
                </a:gridCol>
              </a:tblGrid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Conc. (µg/mL)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Extract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n-hexane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Ethyl acetate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n-butanol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11180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31.21±2.72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aa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33.86±7.40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aa(i)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80.43±0.43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ab(j)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72.79±0.22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ac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147994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42.01±1.09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ba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38.68±2.67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bb(i)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81.30±0.31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bc(j)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84.78±1.15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bd(k)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018938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57.60±1.20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ca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49.26±2.81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cb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80.13±0.64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cc(j)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85.32±0.59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cd(k)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724879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80.43±1.48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da(l)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70.91±2.11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db(m)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83.57±0.94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dc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85.54±0.49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dc(k)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6223238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79.36±1.58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ea(l)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76.40±2.67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eb(m)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84.71±0.28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ec(n)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85.92±0.42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ec(k)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0987284"/>
                  </a:ext>
                </a:extLst>
              </a:tr>
              <a:tr h="270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80.56±1.41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fa(l)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80.99±1.08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fa(m)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85.39±0.68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fb(n)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86.04±0.24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fb(k)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31254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9B2E89-C7BA-4AB9-A992-DDDC18054F4A}"/>
              </a:ext>
            </a:extLst>
          </p:cNvPr>
          <p:cNvSpPr txBox="1"/>
          <p:nvPr/>
        </p:nvSpPr>
        <p:spPr>
          <a:xfrm>
            <a:off x="381001" y="5288041"/>
            <a:ext cx="7031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n=3. Results are expressed in mean ± standard deviation with mean values with the different letters as superscripts across rows and columns are considered significant (p&lt;0.05) while mean values with the same letters as superscripts across rows and columns are considered non-significant (p&gt;0.05).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4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1CC04-3A13-4C42-BD4F-A90ABF818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BF8E2A-EB5C-4340-876B-6E2D38FFDDD0}"/>
              </a:ext>
            </a:extLst>
          </p:cNvPr>
          <p:cNvSpPr txBox="1"/>
          <p:nvPr/>
        </p:nvSpPr>
        <p:spPr>
          <a:xfrm>
            <a:off x="464234" y="295422"/>
            <a:ext cx="8145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5: Antioxidants activity of extracts and fractions by ferric reducing antioxidant power (mg GAE/g plant extract)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580329-557B-4B74-9527-9A3F89E95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48128"/>
              </p:ext>
            </p:extLst>
          </p:nvPr>
        </p:nvGraphicFramePr>
        <p:xfrm>
          <a:off x="534572" y="1007224"/>
          <a:ext cx="7610622" cy="18344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21630">
                  <a:extLst>
                    <a:ext uri="{9D8B030D-6E8A-4147-A177-3AD203B41FA5}">
                      <a16:colId xmlns:a16="http://schemas.microsoft.com/office/drawing/2014/main" val="2728655539"/>
                    </a:ext>
                  </a:extLst>
                </a:gridCol>
                <a:gridCol w="1521630">
                  <a:extLst>
                    <a:ext uri="{9D8B030D-6E8A-4147-A177-3AD203B41FA5}">
                      <a16:colId xmlns:a16="http://schemas.microsoft.com/office/drawing/2014/main" val="3885025700"/>
                    </a:ext>
                  </a:extLst>
                </a:gridCol>
                <a:gridCol w="1522454">
                  <a:extLst>
                    <a:ext uri="{9D8B030D-6E8A-4147-A177-3AD203B41FA5}">
                      <a16:colId xmlns:a16="http://schemas.microsoft.com/office/drawing/2014/main" val="3984879546"/>
                    </a:ext>
                  </a:extLst>
                </a:gridCol>
                <a:gridCol w="1522454">
                  <a:extLst>
                    <a:ext uri="{9D8B030D-6E8A-4147-A177-3AD203B41FA5}">
                      <a16:colId xmlns:a16="http://schemas.microsoft.com/office/drawing/2014/main" val="3750461391"/>
                    </a:ext>
                  </a:extLst>
                </a:gridCol>
                <a:gridCol w="1522454">
                  <a:extLst>
                    <a:ext uri="{9D8B030D-6E8A-4147-A177-3AD203B41FA5}">
                      <a16:colId xmlns:a16="http://schemas.microsoft.com/office/drawing/2014/main" val="2141558043"/>
                    </a:ext>
                  </a:extLst>
                </a:gridCol>
              </a:tblGrid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Conc. (µg/mL)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Extract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n-Hexane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Ethyl acetate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n-Butanol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8870716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25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16.91±0.78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aa(i)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0.76±0.14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ab(j)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26.67±0.82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1.24±0.37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ab(p)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5572176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18.30±1.00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ba(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1.09±0.18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ba(j)k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32.42±0.90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2.88±0.43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ba(p)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3732415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21.18±0.36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1.73±0.24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cb(k)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38.39±0.84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5.73±1.79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cb(p)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3015740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22.35±0.76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2.27±0.36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db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(k)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49.88±1.46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dc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17.82±6.12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da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2057083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24.45±0.51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ea(n)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3.09±0.18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eb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52.48±1.19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ec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32.64±7.82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ed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8475464"/>
                  </a:ext>
                </a:extLst>
              </a:tr>
              <a:tr h="262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300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25.33±0.37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fa(n)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5.55±0.74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fb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alatino Linotype" panose="02040502050505030304" pitchFamily="18" charset="0"/>
                        </a:rPr>
                        <a:t>56.70±1.09</a:t>
                      </a:r>
                      <a:r>
                        <a:rPr lang="en-US" sz="1400" baseline="30000">
                          <a:effectLst/>
                          <a:latin typeface="Palatino Linotype" panose="02040502050505030304" pitchFamily="18" charset="0"/>
                        </a:rPr>
                        <a:t> fc</a:t>
                      </a:r>
                      <a:endParaRPr lang="en-US" sz="1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alatino Linotype" panose="02040502050505030304" pitchFamily="18" charset="0"/>
                        </a:rPr>
                        <a:t>41.27±1.64</a:t>
                      </a:r>
                      <a:r>
                        <a:rPr lang="en-US" sz="1400" baseline="30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400" baseline="30000" dirty="0" err="1">
                          <a:effectLst/>
                          <a:latin typeface="Palatino Linotype" panose="02040502050505030304" pitchFamily="18" charset="0"/>
                        </a:rPr>
                        <a:t>fd</a:t>
                      </a:r>
                      <a:endParaRPr lang="en-US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7577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7449AF-E4D3-41D2-93AE-422504FF7C12}"/>
              </a:ext>
            </a:extLst>
          </p:cNvPr>
          <p:cNvSpPr txBox="1"/>
          <p:nvPr/>
        </p:nvSpPr>
        <p:spPr>
          <a:xfrm>
            <a:off x="534572" y="2982351"/>
            <a:ext cx="7610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n=3. Results are expressed in mean ± standard deviation with mean values with the different letters as superscripts across rows and columns are considered significant (p&lt;0.05) while mean values with the same letters as superscripts across rows and columns are considered non-significant (p&gt;0.05).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24961-1D82-4CC6-9F23-66E70A2AEB80}"/>
              </a:ext>
            </a:extLst>
          </p:cNvPr>
          <p:cNvSpPr txBox="1"/>
          <p:nvPr/>
        </p:nvSpPr>
        <p:spPr>
          <a:xfrm>
            <a:off x="126610" y="4500475"/>
            <a:ext cx="72623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Solvent-solvent extraction is commonly used to isolate plant antioxidant compounds and solvent type determines extract yield and antioxidant activity.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presence of substantial amounts of Phenols and flavonoids in both the extract and fractions may also be contribute to the antioxidant activity of the plant. </a:t>
            </a:r>
          </a:p>
          <a:p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055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14DBB2-2123-43EF-AB3D-3967797BF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A4DC51-1D6A-41C4-91E9-8F03D495C176}"/>
              </a:ext>
            </a:extLst>
          </p:cNvPr>
          <p:cNvSpPr txBox="1"/>
          <p:nvPr/>
        </p:nvSpPr>
        <p:spPr>
          <a:xfrm>
            <a:off x="309489" y="343468"/>
            <a:ext cx="83280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solvent fractions obtained from ethyl acetate and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-butanol revealed a significantly (p &lt; 0.05) higher TAC compared to other fractions.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Also, the ethyl acetate fraction, has high TAC even at lower concentrations compared to an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-butanol fraction. This observation could be attributed to the solvent type.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 the solvent fractions considered, </a:t>
            </a:r>
            <a:r>
              <a:rPr lang="en-GB" sz="1600" i="1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600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-butanol fraction revealed an overall highest DPPH scavenging activity. </a:t>
            </a:r>
            <a:endParaRPr lang="en-US" sz="1600" dirty="0">
              <a:solidFill>
                <a:srgbClr val="0E101A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E101A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scavenging property may be a function of phenolics (polyphenols) and flavonoids which are phytochemical constituents in </a:t>
            </a:r>
            <a:r>
              <a:rPr lang="en-GB" sz="1600" i="1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GB" sz="1600" i="1" dirty="0" err="1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ramosissimum</a:t>
            </a:r>
            <a:r>
              <a:rPr lang="en-GB" sz="1600" dirty="0">
                <a:solidFill>
                  <a:srgbClr val="0E101A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that serve as reductants, donating a single electron or a hydrogen atom to DPPH radical.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1600" dirty="0">
              <a:solidFill>
                <a:srgbClr val="0E101A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antioxidants present in the extract and solvent fractions of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ramosissimum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prompted the conversion of Fe</a:t>
            </a:r>
            <a:r>
              <a:rPr lang="en-US" sz="16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/ferricyanide complex to the ferrous (Fe</a:t>
            </a:r>
            <a:r>
              <a:rPr lang="en-US" sz="1600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state, demonstrating its reducing power. 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9C821-EB0C-47F4-90D5-4EE1EF4AA090}"/>
              </a:ext>
            </a:extLst>
          </p:cNvPr>
          <p:cNvSpPr txBox="1"/>
          <p:nvPr/>
        </p:nvSpPr>
        <p:spPr>
          <a:xfrm>
            <a:off x="478302" y="4557933"/>
            <a:ext cx="6794695" cy="261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Conclusion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Desmodium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ramosissimum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may be considered a potential source of natural antioxidants since its methanol extract, ethyl acetate and </a:t>
            </a:r>
            <a:r>
              <a:rPr lang="en-US" sz="16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-butanol fractions exhibited interesting antioxidative properties. This validates its use in traditional medicine. Also, It could serve as an alternative source of therapeutics.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8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1366</Words>
  <Application>Microsoft Office PowerPoint</Application>
  <PresentationFormat>On-screen Show (4:3)</PresentationFormat>
  <Paragraphs>222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Windows User</cp:lastModifiedBy>
  <cp:revision>62</cp:revision>
  <dcterms:created xsi:type="dcterms:W3CDTF">2017-05-27T02:37:01Z</dcterms:created>
  <dcterms:modified xsi:type="dcterms:W3CDTF">2020-11-09T23:09:29Z</dcterms:modified>
</cp:coreProperties>
</file>