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4.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61" r:id="rId4"/>
    <p:sldId id="262" r:id="rId5"/>
    <p:sldId id="26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F0FA3"/>
    <a:srgbClr val="1A7B7C"/>
    <a:srgbClr val="EAEAEA"/>
    <a:srgbClr val="FCFBF2"/>
    <a:srgbClr val="000000"/>
    <a:srgbClr val="EBE4AF"/>
    <a:srgbClr val="EBFFFF"/>
    <a:srgbClr val="073759"/>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2" d="100"/>
          <a:sy n="72" d="100"/>
        </p:scale>
        <p:origin x="73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USER-PC\Desktop\Documents\Chidi\Antioxidant.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USER-PC\Desktop\Documents\Chidi\Antioxidant.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USER-PC\Desktop\Documents\Chidi\Antioxidant.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USER-PC\Desktop\Documents\Chidi\Antioxidant.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solidFill>
                  <a:srgbClr val="7030A0"/>
                </a:solidFill>
              </a:rPr>
              <a:t>Percentage inhibition of (H2O2) by CECDR </a:t>
            </a:r>
          </a:p>
        </c:rich>
      </c:tx>
      <c:layout>
        <c:manualLayout>
          <c:xMode val="edge"/>
          <c:yMode val="edge"/>
          <c:x val="0.2062986004857521"/>
          <c:y val="0.89285187273468125"/>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548381452318461"/>
          <c:y val="4.2500000000000003E-2"/>
          <c:w val="0.82496062992125985"/>
          <c:h val="0.63228501035745843"/>
        </c:manualLayout>
      </c:layout>
      <c:scatterChart>
        <c:scatterStyle val="lineMarker"/>
        <c:varyColors val="0"/>
        <c:ser>
          <c:idx val="0"/>
          <c:order val="0"/>
          <c:tx>
            <c:strRef>
              <c:f>H2O2!$B$1:$B$2</c:f>
              <c:strCache>
                <c:ptCount val="2"/>
                <c:pt idx="1">
                  <c:v>Percentage Inhibition (%)^n</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H2O2!$A$3:$A$8</c:f>
              <c:numCache>
                <c:formatCode>General</c:formatCode>
                <c:ptCount val="6"/>
                <c:pt idx="0">
                  <c:v>3.13</c:v>
                </c:pt>
                <c:pt idx="1">
                  <c:v>6.25</c:v>
                </c:pt>
                <c:pt idx="2">
                  <c:v>12.5</c:v>
                </c:pt>
                <c:pt idx="3">
                  <c:v>25</c:v>
                </c:pt>
                <c:pt idx="4">
                  <c:v>50</c:v>
                </c:pt>
                <c:pt idx="5">
                  <c:v>100</c:v>
                </c:pt>
              </c:numCache>
            </c:numRef>
          </c:xVal>
          <c:yVal>
            <c:numRef>
              <c:f>H2O2!$B$3:$B$8</c:f>
              <c:numCache>
                <c:formatCode>General</c:formatCode>
                <c:ptCount val="6"/>
                <c:pt idx="0">
                  <c:v>46.48</c:v>
                </c:pt>
                <c:pt idx="1">
                  <c:v>47.13</c:v>
                </c:pt>
                <c:pt idx="2">
                  <c:v>46.32</c:v>
                </c:pt>
                <c:pt idx="3">
                  <c:v>46.82</c:v>
                </c:pt>
                <c:pt idx="4">
                  <c:v>49.77</c:v>
                </c:pt>
                <c:pt idx="5">
                  <c:v>44.84</c:v>
                </c:pt>
              </c:numCache>
            </c:numRef>
          </c:yVal>
          <c:smooth val="0"/>
        </c:ser>
        <c:dLbls>
          <c:showLegendKey val="0"/>
          <c:showVal val="0"/>
          <c:showCatName val="0"/>
          <c:showSerName val="0"/>
          <c:showPercent val="0"/>
          <c:showBubbleSize val="0"/>
        </c:dLbls>
        <c:axId val="224129032"/>
        <c:axId val="224128248"/>
      </c:scatterChart>
      <c:valAx>
        <c:axId val="224129032"/>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b="0" i="0" u="none" strike="noStrike" baseline="0">
                    <a:effectLst/>
                  </a:rPr>
                  <a:t>Concentration (µg/mL)</a:t>
                </a:r>
                <a:r>
                  <a:rPr lang="en-US" sz="1200" b="0" i="0" u="none" strike="noStrike" baseline="0"/>
                  <a:t> </a:t>
                </a:r>
                <a:endParaRPr lang="en-US" sz="1200"/>
              </a:p>
            </c:rich>
          </c:tx>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24128248"/>
        <c:crosses val="autoZero"/>
        <c:crossBetween val="midCat"/>
      </c:valAx>
      <c:valAx>
        <c:axId val="224128248"/>
        <c:scaling>
          <c:orientation val="minMax"/>
        </c:scaling>
        <c:delete val="0"/>
        <c:axPos val="l"/>
        <c:title>
          <c:tx>
            <c:rich>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sz="1200" b="0" i="0" u="none" strike="noStrike" baseline="0" dirty="0">
                    <a:solidFill>
                      <a:schemeClr val="tx1"/>
                    </a:solidFill>
                    <a:effectLst/>
                  </a:rPr>
                  <a:t>Percentage Inhibition (%)^n</a:t>
                </a:r>
                <a:r>
                  <a:rPr lang="en-US" sz="1200" b="0" i="0" u="none" strike="noStrike" baseline="0" dirty="0">
                    <a:solidFill>
                      <a:schemeClr val="tx1"/>
                    </a:solidFill>
                  </a:rPr>
                  <a:t> </a:t>
                </a:r>
                <a:endParaRPr lang="en-US" sz="1200" dirty="0">
                  <a:solidFill>
                    <a:schemeClr val="tx1"/>
                  </a:solidFill>
                </a:endParaRPr>
              </a:p>
            </c:rich>
          </c:tx>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24129032"/>
        <c:crosses val="autoZero"/>
        <c:crossBetween val="midCat"/>
      </c:valAx>
      <c:spPr>
        <a:noFill/>
        <a:ln>
          <a:noFill/>
        </a:ln>
        <a:effectLst/>
      </c:spPr>
    </c:plotArea>
    <c:legend>
      <c:legendPos val="b"/>
      <c:layout>
        <c:manualLayout>
          <c:xMode val="edge"/>
          <c:yMode val="edge"/>
          <c:x val="4.4293311584580851E-2"/>
          <c:y val="0.80942997021246732"/>
          <c:w val="0.9"/>
          <c:h val="6.4570074083245527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baseline="0" dirty="0">
                <a:solidFill>
                  <a:srgbClr val="7030A0"/>
                </a:solidFill>
                <a:effectLst/>
              </a:rPr>
              <a:t>Percentage inhibition of DPPH radical by CECDR</a:t>
            </a:r>
            <a:endParaRPr lang="en-US" sz="1400" dirty="0">
              <a:solidFill>
                <a:srgbClr val="7030A0"/>
              </a:solidFill>
              <a:effectLst/>
            </a:endParaRPr>
          </a:p>
        </c:rich>
      </c:tx>
      <c:layout>
        <c:manualLayout>
          <c:xMode val="edge"/>
          <c:yMode val="edge"/>
          <c:x val="0.14729305668732298"/>
          <c:y val="0.90067769277531851"/>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0853065625389298"/>
          <c:y val="3.6564971751412448E-2"/>
          <c:w val="0.84756317898887845"/>
          <c:h val="0.60963423639841618"/>
        </c:manualLayout>
      </c:layout>
      <c:scatterChart>
        <c:scatterStyle val="lineMarker"/>
        <c:varyColors val="0"/>
        <c:ser>
          <c:idx val="0"/>
          <c:order val="0"/>
          <c:tx>
            <c:strRef>
              <c:f>DPPH!$B$2</c:f>
              <c:strCache>
                <c:ptCount val="1"/>
                <c:pt idx="0">
                  <c:v>Percentage Inhibition (%)^n</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DPPH!$A$3:$A$9</c:f>
              <c:numCache>
                <c:formatCode>General</c:formatCode>
                <c:ptCount val="7"/>
                <c:pt idx="0">
                  <c:v>15.6</c:v>
                </c:pt>
                <c:pt idx="1">
                  <c:v>31.1</c:v>
                </c:pt>
                <c:pt idx="2">
                  <c:v>62.5</c:v>
                </c:pt>
                <c:pt idx="3">
                  <c:v>125</c:v>
                </c:pt>
                <c:pt idx="4">
                  <c:v>250</c:v>
                </c:pt>
                <c:pt idx="5">
                  <c:v>500</c:v>
                </c:pt>
                <c:pt idx="6">
                  <c:v>1000</c:v>
                </c:pt>
              </c:numCache>
            </c:numRef>
          </c:xVal>
          <c:yVal>
            <c:numRef>
              <c:f>DPPH!$B$3:$B$9</c:f>
              <c:numCache>
                <c:formatCode>General</c:formatCode>
                <c:ptCount val="7"/>
                <c:pt idx="0">
                  <c:v>66.22</c:v>
                </c:pt>
                <c:pt idx="1">
                  <c:v>67.63</c:v>
                </c:pt>
                <c:pt idx="2">
                  <c:v>64.819999999999993</c:v>
                </c:pt>
                <c:pt idx="3">
                  <c:v>67.81</c:v>
                </c:pt>
                <c:pt idx="4">
                  <c:v>70.319999999999993</c:v>
                </c:pt>
                <c:pt idx="5">
                  <c:v>72.53</c:v>
                </c:pt>
                <c:pt idx="6">
                  <c:v>85.99</c:v>
                </c:pt>
              </c:numCache>
            </c:numRef>
          </c:yVal>
          <c:smooth val="0"/>
        </c:ser>
        <c:dLbls>
          <c:showLegendKey val="0"/>
          <c:showVal val="0"/>
          <c:showCatName val="0"/>
          <c:showSerName val="0"/>
          <c:showPercent val="0"/>
          <c:showBubbleSize val="0"/>
        </c:dLbls>
        <c:axId val="268261552"/>
        <c:axId val="268254888"/>
        <c:extLst>
          <c:ext xmlns:c15="http://schemas.microsoft.com/office/drawing/2012/chart" uri="{02D57815-91ED-43cb-92C2-25804820EDAC}">
            <c15:filteredScatterSeries>
              <c15:ser>
                <c:idx val="1"/>
                <c:order val="1"/>
                <c:tx>
                  <c:strRef>
                    <c:extLst>
                      <c:ext uri="{02D57815-91ED-43cb-92C2-25804820EDAC}">
                        <c15:formulaRef>
                          <c15:sqref>DPPH!$C$2</c15:sqref>
                        </c15:formulaRef>
                      </c:ext>
                    </c:extLst>
                    <c:strCache>
                      <c:ptCount val="1"/>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extLst>
                      <c:ext uri="{02D57815-91ED-43cb-92C2-25804820EDAC}">
                        <c15:formulaRef>
                          <c15:sqref>DPPH!$A$3:$A$9</c15:sqref>
                        </c15:formulaRef>
                      </c:ext>
                    </c:extLst>
                    <c:numCache>
                      <c:formatCode>General</c:formatCode>
                      <c:ptCount val="7"/>
                      <c:pt idx="0">
                        <c:v>15.6</c:v>
                      </c:pt>
                      <c:pt idx="1">
                        <c:v>31.1</c:v>
                      </c:pt>
                      <c:pt idx="2">
                        <c:v>62.5</c:v>
                      </c:pt>
                      <c:pt idx="3">
                        <c:v>125</c:v>
                      </c:pt>
                      <c:pt idx="4">
                        <c:v>250</c:v>
                      </c:pt>
                      <c:pt idx="5">
                        <c:v>500</c:v>
                      </c:pt>
                      <c:pt idx="6">
                        <c:v>1000</c:v>
                      </c:pt>
                    </c:numCache>
                  </c:numRef>
                </c:xVal>
                <c:yVal>
                  <c:numRef>
                    <c:extLst>
                      <c:ext uri="{02D57815-91ED-43cb-92C2-25804820EDAC}">
                        <c15:formulaRef>
                          <c15:sqref>DPPH!$C$3:$C$9</c15:sqref>
                        </c15:formulaRef>
                      </c:ext>
                    </c:extLst>
                    <c:numCache>
                      <c:formatCode>General</c:formatCode>
                      <c:ptCount val="7"/>
                    </c:numCache>
                  </c:numRef>
                </c:yVal>
                <c:smooth val="0"/>
              </c15:ser>
            </c15:filteredScatterSeries>
            <c15:filteredScatterSeries>
              <c15:ser>
                <c:idx val="2"/>
                <c:order val="2"/>
                <c:tx>
                  <c:strRef>
                    <c:extLst xmlns:c15="http://schemas.microsoft.com/office/drawing/2012/chart">
                      <c:ext xmlns:c15="http://schemas.microsoft.com/office/drawing/2012/chart" uri="{02D57815-91ED-43cb-92C2-25804820EDAC}">
                        <c15:formulaRef>
                          <c15:sqref>DPPH!$D$2</c15:sqref>
                        </c15:formulaRef>
                      </c:ext>
                    </c:extLst>
                    <c:strCache>
                      <c:ptCount val="1"/>
                    </c:strCache>
                  </c:strRef>
                </c:tx>
                <c:spPr>
                  <a:ln w="19050" cap="rnd">
                    <a:solidFill>
                      <a:schemeClr val="accent3"/>
                    </a:solidFill>
                    <a:round/>
                  </a:ln>
                  <a:effectLst/>
                </c:spPr>
                <c:marker>
                  <c:symbol val="circle"/>
                  <c:size val="5"/>
                  <c:spPr>
                    <a:solidFill>
                      <a:schemeClr val="accent3"/>
                    </a:solidFill>
                    <a:ln w="9525">
                      <a:solidFill>
                        <a:schemeClr val="accent3"/>
                      </a:solidFill>
                    </a:ln>
                    <a:effectLst/>
                  </c:spPr>
                </c:marker>
                <c:xVal>
                  <c:numRef>
                    <c:extLst xmlns:c15="http://schemas.microsoft.com/office/drawing/2012/chart">
                      <c:ext xmlns:c15="http://schemas.microsoft.com/office/drawing/2012/chart" uri="{02D57815-91ED-43cb-92C2-25804820EDAC}">
                        <c15:formulaRef>
                          <c15:sqref>DPPH!$A$3:$A$9</c15:sqref>
                        </c15:formulaRef>
                      </c:ext>
                    </c:extLst>
                    <c:numCache>
                      <c:formatCode>General</c:formatCode>
                      <c:ptCount val="7"/>
                      <c:pt idx="0">
                        <c:v>15.6</c:v>
                      </c:pt>
                      <c:pt idx="1">
                        <c:v>31.1</c:v>
                      </c:pt>
                      <c:pt idx="2">
                        <c:v>62.5</c:v>
                      </c:pt>
                      <c:pt idx="3">
                        <c:v>125</c:v>
                      </c:pt>
                      <c:pt idx="4">
                        <c:v>250</c:v>
                      </c:pt>
                      <c:pt idx="5">
                        <c:v>500</c:v>
                      </c:pt>
                      <c:pt idx="6">
                        <c:v>1000</c:v>
                      </c:pt>
                    </c:numCache>
                  </c:numRef>
                </c:xVal>
                <c:yVal>
                  <c:numRef>
                    <c:extLst xmlns:c15="http://schemas.microsoft.com/office/drawing/2012/chart">
                      <c:ext xmlns:c15="http://schemas.microsoft.com/office/drawing/2012/chart" uri="{02D57815-91ED-43cb-92C2-25804820EDAC}">
                        <c15:formulaRef>
                          <c15:sqref>DPPH!$D$3:$D$9</c15:sqref>
                        </c15:formulaRef>
                      </c:ext>
                    </c:extLst>
                    <c:numCache>
                      <c:formatCode>General</c:formatCode>
                      <c:ptCount val="7"/>
                    </c:numCache>
                  </c:numRef>
                </c:yVal>
                <c:smooth val="0"/>
              </c15:ser>
            </c15:filteredScatterSeries>
          </c:ext>
        </c:extLst>
      </c:scatterChart>
      <c:valAx>
        <c:axId val="26826155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200" b="0" i="0" baseline="0" dirty="0">
                    <a:effectLst/>
                  </a:rPr>
                  <a:t>Concentration (µg/mL) </a:t>
                </a:r>
                <a:endParaRPr lang="en-US" sz="1200" dirty="0">
                  <a:effectLst/>
                </a:endParaRP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68254888"/>
        <c:crosses val="autoZero"/>
        <c:crossBetween val="midCat"/>
      </c:valAx>
      <c:valAx>
        <c:axId val="268254888"/>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sz="1200" b="0" i="0" baseline="0" dirty="0">
                    <a:solidFill>
                      <a:schemeClr val="tx1"/>
                    </a:solidFill>
                    <a:effectLst/>
                  </a:rPr>
                  <a:t>Percentage Inhibition (%)^n </a:t>
                </a:r>
                <a:endParaRPr lang="en-US" sz="1200" dirty="0">
                  <a:solidFill>
                    <a:schemeClr val="tx1"/>
                  </a:solidFill>
                  <a:effectLst/>
                </a:endParaRP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68261552"/>
        <c:crosses val="autoZero"/>
        <c:crossBetween val="midCat"/>
      </c:valAx>
      <c:spPr>
        <a:noFill/>
        <a:ln>
          <a:noFill/>
        </a:ln>
        <a:effectLst/>
      </c:spPr>
    </c:plotArea>
    <c:legend>
      <c:legendPos val="b"/>
      <c:layout>
        <c:manualLayout>
          <c:xMode val="edge"/>
          <c:yMode val="edge"/>
          <c:x val="0.26162183400887379"/>
          <c:y val="0.81073382379083458"/>
          <c:w val="0.51342471756657582"/>
          <c:h val="7.6271720272254109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baseline="0" dirty="0">
                <a:solidFill>
                  <a:srgbClr val="0000FF"/>
                </a:solidFill>
                <a:effectLst/>
              </a:rPr>
              <a:t>Effect of CECDR on MDA in CCl4-administed rats</a:t>
            </a:r>
            <a:endParaRPr lang="en-US" sz="1400" dirty="0">
              <a:solidFill>
                <a:srgbClr val="0000FF"/>
              </a:solidFill>
              <a:effectLst/>
            </a:endParaRPr>
          </a:p>
        </c:rich>
      </c:tx>
      <c:layout>
        <c:manualLayout>
          <c:xMode val="edge"/>
          <c:yMode val="edge"/>
          <c:x val="0.18282276875803125"/>
          <c:y val="0.92534852478491947"/>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014960395714807"/>
          <c:y val="3.1728955512933782E-2"/>
          <c:w val="0.85909341996658339"/>
          <c:h val="0.7286960102690897"/>
        </c:manualLayout>
      </c:layout>
      <c:barChart>
        <c:barDir val="col"/>
        <c:grouping val="clustered"/>
        <c:varyColors val="0"/>
        <c:ser>
          <c:idx val="0"/>
          <c:order val="0"/>
          <c:tx>
            <c:strRef>
              <c:f>Endogenous!$K$19</c:f>
              <c:strCache>
                <c:ptCount val="1"/>
                <c:pt idx="0">
                  <c:v>MDA (mg/dL)</c:v>
                </c:pt>
              </c:strCache>
            </c:strRef>
          </c:tx>
          <c:spPr>
            <a:solidFill>
              <a:schemeClr val="accent1"/>
            </a:solidFill>
            <a:ln>
              <a:noFill/>
            </a:ln>
            <a:effectLst/>
          </c:spPr>
          <c:invertIfNegative val="0"/>
          <c:errBars>
            <c:errBarType val="both"/>
            <c:errValType val="cust"/>
            <c:noEndCap val="0"/>
            <c:plus>
              <c:numRef>
                <c:f>Endogenous!$A$23:$F$23</c:f>
                <c:numCache>
                  <c:formatCode>General</c:formatCode>
                  <c:ptCount val="6"/>
                  <c:pt idx="0">
                    <c:v>0.81</c:v>
                  </c:pt>
                  <c:pt idx="1">
                    <c:v>0.36</c:v>
                  </c:pt>
                  <c:pt idx="2">
                    <c:v>0.31</c:v>
                  </c:pt>
                  <c:pt idx="3">
                    <c:v>0.32</c:v>
                  </c:pt>
                  <c:pt idx="4">
                    <c:v>0.73</c:v>
                  </c:pt>
                  <c:pt idx="5">
                    <c:v>0.43</c:v>
                  </c:pt>
                </c:numCache>
              </c:numRef>
            </c:plus>
            <c:minus>
              <c:numRef>
                <c:f>Endogenous!$A$23:$F$23</c:f>
                <c:numCache>
                  <c:formatCode>General</c:formatCode>
                  <c:ptCount val="6"/>
                  <c:pt idx="0">
                    <c:v>0.81</c:v>
                  </c:pt>
                  <c:pt idx="1">
                    <c:v>0.36</c:v>
                  </c:pt>
                  <c:pt idx="2">
                    <c:v>0.31</c:v>
                  </c:pt>
                  <c:pt idx="3">
                    <c:v>0.32</c:v>
                  </c:pt>
                  <c:pt idx="4">
                    <c:v>0.73</c:v>
                  </c:pt>
                  <c:pt idx="5">
                    <c:v>0.43</c:v>
                  </c:pt>
                </c:numCache>
              </c:numRef>
            </c:minus>
            <c:spPr>
              <a:noFill/>
              <a:ln w="9525" cap="flat" cmpd="sng" algn="ctr">
                <a:solidFill>
                  <a:schemeClr val="tx1">
                    <a:lumMod val="65000"/>
                    <a:lumOff val="35000"/>
                  </a:schemeClr>
                </a:solidFill>
                <a:round/>
              </a:ln>
              <a:effectLst/>
            </c:spPr>
          </c:errBars>
          <c:cat>
            <c:strRef>
              <c:f>Endogenous!$J$20:$J$25</c:f>
              <c:strCache>
                <c:ptCount val="6"/>
                <c:pt idx="0">
                  <c:v>Group 1</c:v>
                </c:pt>
                <c:pt idx="1">
                  <c:v>Group 2</c:v>
                </c:pt>
                <c:pt idx="2">
                  <c:v>Group 3</c:v>
                </c:pt>
                <c:pt idx="3">
                  <c:v>Group 4</c:v>
                </c:pt>
                <c:pt idx="4">
                  <c:v>Group 5</c:v>
                </c:pt>
                <c:pt idx="5">
                  <c:v>Group 6</c:v>
                </c:pt>
              </c:strCache>
            </c:strRef>
          </c:cat>
          <c:val>
            <c:numRef>
              <c:f>Endogenous!$K$20:$K$25</c:f>
              <c:numCache>
                <c:formatCode>General</c:formatCode>
                <c:ptCount val="6"/>
                <c:pt idx="0">
                  <c:v>4.53</c:v>
                </c:pt>
                <c:pt idx="1">
                  <c:v>6.31</c:v>
                </c:pt>
                <c:pt idx="2">
                  <c:v>5.0599999999999996</c:v>
                </c:pt>
                <c:pt idx="3">
                  <c:v>5.27</c:v>
                </c:pt>
                <c:pt idx="4">
                  <c:v>5.81</c:v>
                </c:pt>
                <c:pt idx="5">
                  <c:v>4.8099999999999996</c:v>
                </c:pt>
              </c:numCache>
            </c:numRef>
          </c:val>
        </c:ser>
        <c:dLbls>
          <c:showLegendKey val="0"/>
          <c:showVal val="0"/>
          <c:showCatName val="0"/>
          <c:showSerName val="0"/>
          <c:showPercent val="0"/>
          <c:showBubbleSize val="0"/>
        </c:dLbls>
        <c:gapWidth val="219"/>
        <c:overlap val="-27"/>
        <c:axId val="224127856"/>
        <c:axId val="224126288"/>
      </c:barChart>
      <c:catAx>
        <c:axId val="22412785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Group</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4126288"/>
        <c:crosses val="autoZero"/>
        <c:auto val="1"/>
        <c:lblAlgn val="ctr"/>
        <c:lblOffset val="100"/>
        <c:noMultiLvlLbl val="0"/>
      </c:catAx>
      <c:valAx>
        <c:axId val="224126288"/>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900" b="0" i="0" baseline="0">
                    <a:effectLst/>
                  </a:rPr>
                  <a:t>Concentration (mg/dL)</a:t>
                </a:r>
                <a:endParaRPr lang="en-US" sz="900">
                  <a:effectLst/>
                </a:endParaRP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4127856"/>
        <c:crosses val="autoZero"/>
        <c:crossBetween val="between"/>
      </c:valAx>
      <c:spPr>
        <a:noFill/>
        <a:ln>
          <a:noFill/>
        </a:ln>
        <a:effectLst/>
      </c:spPr>
    </c:plotArea>
    <c:legend>
      <c:legendPos val="b"/>
      <c:layout>
        <c:manualLayout>
          <c:xMode val="edge"/>
          <c:yMode val="edge"/>
          <c:x val="0.41752111930189612"/>
          <c:y val="0.87007362173479463"/>
          <c:w val="0.18587662320949971"/>
          <c:h val="6.1115421895572182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dirty="0">
                <a:solidFill>
                  <a:srgbClr val="0000FF"/>
                </a:solidFill>
              </a:rPr>
              <a:t>Effect of CECDR on endogenous antioxidants</a:t>
            </a:r>
            <a:r>
              <a:rPr lang="en-US" sz="1400" baseline="0" dirty="0">
                <a:solidFill>
                  <a:srgbClr val="0000FF"/>
                </a:solidFill>
              </a:rPr>
              <a:t> </a:t>
            </a:r>
            <a:r>
              <a:rPr lang="en-US" sz="1400" dirty="0">
                <a:solidFill>
                  <a:srgbClr val="0000FF"/>
                </a:solidFill>
              </a:rPr>
              <a:t>in CCl4-administed rats</a:t>
            </a:r>
          </a:p>
        </c:rich>
      </c:tx>
      <c:layout>
        <c:manualLayout>
          <c:xMode val="edge"/>
          <c:yMode val="edge"/>
          <c:x val="0.1625713849928809"/>
          <c:y val="0.81608706836904277"/>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548381452318461"/>
          <c:y val="2.8194444444444459E-2"/>
          <c:w val="0.84396062992125986"/>
          <c:h val="0.57315071531551509"/>
        </c:manualLayout>
      </c:layout>
      <c:barChart>
        <c:barDir val="col"/>
        <c:grouping val="clustered"/>
        <c:varyColors val="0"/>
        <c:ser>
          <c:idx val="0"/>
          <c:order val="0"/>
          <c:tx>
            <c:strRef>
              <c:f>Endogenous!$B$2</c:f>
              <c:strCache>
                <c:ptCount val="1"/>
                <c:pt idx="0">
                  <c:v>CAT (IU/L x^10)</c:v>
                </c:pt>
              </c:strCache>
            </c:strRef>
          </c:tx>
          <c:spPr>
            <a:solidFill>
              <a:schemeClr val="accent1"/>
            </a:solidFill>
            <a:ln>
              <a:noFill/>
            </a:ln>
            <a:effectLst/>
          </c:spPr>
          <c:invertIfNegative val="0"/>
          <c:errBars>
            <c:errBarType val="both"/>
            <c:errValType val="cust"/>
            <c:noEndCap val="0"/>
            <c:plus>
              <c:numRef>
                <c:f>Endogenous!$A$20:$F$20</c:f>
                <c:numCache>
                  <c:formatCode>General</c:formatCode>
                  <c:ptCount val="6"/>
                  <c:pt idx="0">
                    <c:v>0.8</c:v>
                  </c:pt>
                  <c:pt idx="1">
                    <c:v>0.2</c:v>
                  </c:pt>
                  <c:pt idx="2">
                    <c:v>0.2</c:v>
                  </c:pt>
                  <c:pt idx="3">
                    <c:v>0.1</c:v>
                  </c:pt>
                  <c:pt idx="4">
                    <c:v>0.1</c:v>
                  </c:pt>
                  <c:pt idx="5">
                    <c:v>0.2</c:v>
                  </c:pt>
                </c:numCache>
              </c:numRef>
            </c:plus>
            <c:minus>
              <c:numRef>
                <c:f>Endogenous!$A$20:$F$20</c:f>
                <c:numCache>
                  <c:formatCode>General</c:formatCode>
                  <c:ptCount val="6"/>
                  <c:pt idx="0">
                    <c:v>0.8</c:v>
                  </c:pt>
                  <c:pt idx="1">
                    <c:v>0.2</c:v>
                  </c:pt>
                  <c:pt idx="2">
                    <c:v>0.2</c:v>
                  </c:pt>
                  <c:pt idx="3">
                    <c:v>0.1</c:v>
                  </c:pt>
                  <c:pt idx="4">
                    <c:v>0.1</c:v>
                  </c:pt>
                  <c:pt idx="5">
                    <c:v>0.2</c:v>
                  </c:pt>
                </c:numCache>
              </c:numRef>
            </c:minus>
            <c:spPr>
              <a:noFill/>
              <a:ln w="9525" cap="flat" cmpd="sng" algn="ctr">
                <a:solidFill>
                  <a:schemeClr val="tx1">
                    <a:lumMod val="65000"/>
                    <a:lumOff val="35000"/>
                  </a:schemeClr>
                </a:solidFill>
                <a:round/>
              </a:ln>
              <a:effectLst/>
            </c:spPr>
          </c:errBars>
          <c:cat>
            <c:strRef>
              <c:f>Endogenous!$A$3:$A$8</c:f>
              <c:strCache>
                <c:ptCount val="6"/>
                <c:pt idx="0">
                  <c:v>Group 1</c:v>
                </c:pt>
                <c:pt idx="1">
                  <c:v>Group 2</c:v>
                </c:pt>
                <c:pt idx="2">
                  <c:v>Group 3</c:v>
                </c:pt>
                <c:pt idx="3">
                  <c:v>Group 4</c:v>
                </c:pt>
                <c:pt idx="4">
                  <c:v>Group 5</c:v>
                </c:pt>
                <c:pt idx="5">
                  <c:v>Group 6</c:v>
                </c:pt>
              </c:strCache>
            </c:strRef>
          </c:cat>
          <c:val>
            <c:numRef>
              <c:f>Endogenous!$B$3:$B$8</c:f>
              <c:numCache>
                <c:formatCode>General</c:formatCode>
                <c:ptCount val="6"/>
                <c:pt idx="0">
                  <c:v>8.3000000000000007</c:v>
                </c:pt>
                <c:pt idx="1">
                  <c:v>2.7</c:v>
                </c:pt>
                <c:pt idx="2">
                  <c:v>5.4</c:v>
                </c:pt>
                <c:pt idx="3">
                  <c:v>5.6</c:v>
                </c:pt>
                <c:pt idx="4">
                  <c:v>6.4</c:v>
                </c:pt>
                <c:pt idx="5">
                  <c:v>8.5</c:v>
                </c:pt>
              </c:numCache>
            </c:numRef>
          </c:val>
        </c:ser>
        <c:ser>
          <c:idx val="1"/>
          <c:order val="1"/>
          <c:tx>
            <c:strRef>
              <c:f>Endogenous!$C$2</c:f>
              <c:strCache>
                <c:ptCount val="1"/>
                <c:pt idx="0">
                  <c:v>SOD (IU/L x^10)</c:v>
                </c:pt>
              </c:strCache>
            </c:strRef>
          </c:tx>
          <c:spPr>
            <a:solidFill>
              <a:schemeClr val="accent2"/>
            </a:solidFill>
            <a:ln>
              <a:noFill/>
            </a:ln>
            <a:effectLst/>
          </c:spPr>
          <c:invertIfNegative val="0"/>
          <c:errBars>
            <c:errBarType val="both"/>
            <c:errValType val="cust"/>
            <c:noEndCap val="0"/>
            <c:plus>
              <c:numRef>
                <c:f>Endogenous!$A$21:$F$21</c:f>
                <c:numCache>
                  <c:formatCode>General</c:formatCode>
                  <c:ptCount val="6"/>
                  <c:pt idx="0">
                    <c:v>0.1</c:v>
                  </c:pt>
                  <c:pt idx="1">
                    <c:v>0.1</c:v>
                  </c:pt>
                  <c:pt idx="2">
                    <c:v>0.1</c:v>
                  </c:pt>
                  <c:pt idx="3">
                    <c:v>0.1</c:v>
                  </c:pt>
                  <c:pt idx="4">
                    <c:v>0.2</c:v>
                  </c:pt>
                  <c:pt idx="5">
                    <c:v>0</c:v>
                  </c:pt>
                </c:numCache>
              </c:numRef>
            </c:plus>
            <c:minus>
              <c:numRef>
                <c:f>Endogenous!$A$21:$F$21</c:f>
                <c:numCache>
                  <c:formatCode>General</c:formatCode>
                  <c:ptCount val="6"/>
                  <c:pt idx="0">
                    <c:v>0.1</c:v>
                  </c:pt>
                  <c:pt idx="1">
                    <c:v>0.1</c:v>
                  </c:pt>
                  <c:pt idx="2">
                    <c:v>0.1</c:v>
                  </c:pt>
                  <c:pt idx="3">
                    <c:v>0.1</c:v>
                  </c:pt>
                  <c:pt idx="4">
                    <c:v>0.2</c:v>
                  </c:pt>
                  <c:pt idx="5">
                    <c:v>0</c:v>
                  </c:pt>
                </c:numCache>
              </c:numRef>
            </c:minus>
            <c:spPr>
              <a:noFill/>
              <a:ln w="9525" cap="flat" cmpd="sng" algn="ctr">
                <a:solidFill>
                  <a:schemeClr val="tx1">
                    <a:lumMod val="65000"/>
                    <a:lumOff val="35000"/>
                  </a:schemeClr>
                </a:solidFill>
                <a:round/>
              </a:ln>
              <a:effectLst/>
            </c:spPr>
          </c:errBars>
          <c:cat>
            <c:strRef>
              <c:f>Endogenous!$A$3:$A$8</c:f>
              <c:strCache>
                <c:ptCount val="6"/>
                <c:pt idx="0">
                  <c:v>Group 1</c:v>
                </c:pt>
                <c:pt idx="1">
                  <c:v>Group 2</c:v>
                </c:pt>
                <c:pt idx="2">
                  <c:v>Group 3</c:v>
                </c:pt>
                <c:pt idx="3">
                  <c:v>Group 4</c:v>
                </c:pt>
                <c:pt idx="4">
                  <c:v>Group 5</c:v>
                </c:pt>
                <c:pt idx="5">
                  <c:v>Group 6</c:v>
                </c:pt>
              </c:strCache>
            </c:strRef>
          </c:cat>
          <c:val>
            <c:numRef>
              <c:f>Endogenous!$C$3:$C$8</c:f>
              <c:numCache>
                <c:formatCode>General</c:formatCode>
                <c:ptCount val="6"/>
                <c:pt idx="0">
                  <c:v>11.4</c:v>
                </c:pt>
                <c:pt idx="1">
                  <c:v>11.1</c:v>
                </c:pt>
                <c:pt idx="2">
                  <c:v>11.3</c:v>
                </c:pt>
                <c:pt idx="3">
                  <c:v>11.4</c:v>
                </c:pt>
                <c:pt idx="4">
                  <c:v>11.3</c:v>
                </c:pt>
                <c:pt idx="5">
                  <c:v>11.5</c:v>
                </c:pt>
              </c:numCache>
            </c:numRef>
          </c:val>
        </c:ser>
        <c:ser>
          <c:idx val="2"/>
          <c:order val="2"/>
          <c:tx>
            <c:strRef>
              <c:f>Endogenous!$D$2</c:f>
              <c:strCache>
                <c:ptCount val="1"/>
                <c:pt idx="0">
                  <c:v>GPx (IU/L)</c:v>
                </c:pt>
              </c:strCache>
            </c:strRef>
          </c:tx>
          <c:spPr>
            <a:solidFill>
              <a:schemeClr val="accent3"/>
            </a:solidFill>
            <a:ln>
              <a:noFill/>
            </a:ln>
            <a:effectLst/>
          </c:spPr>
          <c:invertIfNegative val="0"/>
          <c:errBars>
            <c:errBarType val="both"/>
            <c:errValType val="cust"/>
            <c:noEndCap val="0"/>
            <c:plus>
              <c:numRef>
                <c:f>Endogenous!$A$22:$F$22</c:f>
                <c:numCache>
                  <c:formatCode>General</c:formatCode>
                  <c:ptCount val="6"/>
                  <c:pt idx="0">
                    <c:v>2.54</c:v>
                  </c:pt>
                  <c:pt idx="1">
                    <c:v>2.27</c:v>
                  </c:pt>
                  <c:pt idx="2">
                    <c:v>1.66</c:v>
                  </c:pt>
                  <c:pt idx="3">
                    <c:v>2.37</c:v>
                  </c:pt>
                  <c:pt idx="4">
                    <c:v>2.2200000000000002</c:v>
                  </c:pt>
                  <c:pt idx="5">
                    <c:v>3.18</c:v>
                  </c:pt>
                </c:numCache>
              </c:numRef>
            </c:plus>
            <c:minus>
              <c:numRef>
                <c:f>Endogenous!$A$22:$F$22</c:f>
                <c:numCache>
                  <c:formatCode>General</c:formatCode>
                  <c:ptCount val="6"/>
                  <c:pt idx="0">
                    <c:v>2.54</c:v>
                  </c:pt>
                  <c:pt idx="1">
                    <c:v>2.27</c:v>
                  </c:pt>
                  <c:pt idx="2">
                    <c:v>1.66</c:v>
                  </c:pt>
                  <c:pt idx="3">
                    <c:v>2.37</c:v>
                  </c:pt>
                  <c:pt idx="4">
                    <c:v>2.2200000000000002</c:v>
                  </c:pt>
                  <c:pt idx="5">
                    <c:v>3.18</c:v>
                  </c:pt>
                </c:numCache>
              </c:numRef>
            </c:minus>
            <c:spPr>
              <a:noFill/>
              <a:ln w="9525" cap="flat" cmpd="sng" algn="ctr">
                <a:solidFill>
                  <a:schemeClr val="tx1">
                    <a:lumMod val="65000"/>
                    <a:lumOff val="35000"/>
                  </a:schemeClr>
                </a:solidFill>
                <a:round/>
              </a:ln>
              <a:effectLst/>
            </c:spPr>
          </c:errBars>
          <c:cat>
            <c:strRef>
              <c:f>Endogenous!$A$3:$A$8</c:f>
              <c:strCache>
                <c:ptCount val="6"/>
                <c:pt idx="0">
                  <c:v>Group 1</c:v>
                </c:pt>
                <c:pt idx="1">
                  <c:v>Group 2</c:v>
                </c:pt>
                <c:pt idx="2">
                  <c:v>Group 3</c:v>
                </c:pt>
                <c:pt idx="3">
                  <c:v>Group 4</c:v>
                </c:pt>
                <c:pt idx="4">
                  <c:v>Group 5</c:v>
                </c:pt>
                <c:pt idx="5">
                  <c:v>Group 6</c:v>
                </c:pt>
              </c:strCache>
            </c:strRef>
          </c:cat>
          <c:val>
            <c:numRef>
              <c:f>Endogenous!$D$3:$D$8</c:f>
              <c:numCache>
                <c:formatCode>General</c:formatCode>
                <c:ptCount val="6"/>
                <c:pt idx="0">
                  <c:v>38.409999999999997</c:v>
                </c:pt>
                <c:pt idx="1">
                  <c:v>27</c:v>
                </c:pt>
                <c:pt idx="2">
                  <c:v>36.950000000000003</c:v>
                </c:pt>
                <c:pt idx="3">
                  <c:v>39.35</c:v>
                </c:pt>
                <c:pt idx="4">
                  <c:v>44.89</c:v>
                </c:pt>
                <c:pt idx="5">
                  <c:v>63.66</c:v>
                </c:pt>
              </c:numCache>
            </c:numRef>
          </c:val>
        </c:ser>
        <c:dLbls>
          <c:showLegendKey val="0"/>
          <c:showVal val="0"/>
          <c:showCatName val="0"/>
          <c:showSerName val="0"/>
          <c:showPercent val="0"/>
          <c:showBubbleSize val="0"/>
        </c:dLbls>
        <c:gapWidth val="219"/>
        <c:overlap val="-27"/>
        <c:axId val="224129816"/>
        <c:axId val="224129424"/>
      </c:barChart>
      <c:catAx>
        <c:axId val="22412981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000" b="0" i="0" u="none" strike="noStrike" baseline="0">
                    <a:effectLst/>
                  </a:rPr>
                  <a:t>Groups</a:t>
                </a:r>
                <a:endParaRPr lang="en-US"/>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4129424"/>
        <c:crosses val="autoZero"/>
        <c:auto val="1"/>
        <c:lblAlgn val="ctr"/>
        <c:lblOffset val="100"/>
        <c:noMultiLvlLbl val="0"/>
      </c:catAx>
      <c:valAx>
        <c:axId val="224129424"/>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Concentration</a:t>
                </a:r>
                <a:r>
                  <a:rPr lang="en-US" baseline="0"/>
                  <a:t> (IU/L)</a:t>
                </a:r>
                <a:endParaRPr lang="en-US"/>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4129816"/>
        <c:crosses val="autoZero"/>
        <c:crossBetween val="between"/>
      </c:valAx>
      <c:spPr>
        <a:noFill/>
        <a:ln>
          <a:noFill/>
        </a:ln>
        <a:effectLst/>
      </c:spPr>
    </c:plotArea>
    <c:legend>
      <c:legendPos val="b"/>
      <c:layout>
        <c:manualLayout>
          <c:xMode val="edge"/>
          <c:yMode val="edge"/>
          <c:x val="0.20027391046156789"/>
          <c:y val="0.73205963837853605"/>
          <c:w val="0.71382653289324771"/>
          <c:h val="7.9212670833900087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0.12125</cdr:x>
      <cdr:y>0.02644</cdr:y>
    </cdr:from>
    <cdr:to>
      <cdr:x>0.12461</cdr:x>
      <cdr:y>0.684</cdr:y>
    </cdr:to>
    <cdr:cxnSp macro="">
      <cdr:nvCxnSpPr>
        <cdr:cNvPr id="3" name="Straight Connector 2"/>
        <cdr:cNvCxnSpPr/>
      </cdr:nvCxnSpPr>
      <cdr:spPr>
        <a:xfrm xmlns:a="http://schemas.openxmlformats.org/drawingml/2006/main" flipH="1">
          <a:off x="539646" y="99091"/>
          <a:ext cx="14991" cy="2464227"/>
        </a:xfrm>
        <a:prstGeom xmlns:a="http://schemas.openxmlformats.org/drawingml/2006/main" prst="line">
          <a:avLst/>
        </a:prstGeom>
        <a:ln xmlns:a="http://schemas.openxmlformats.org/drawingml/2006/main">
          <a:solidFill>
            <a:sysClr val="windowText" lastClr="0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0.12125</cdr:x>
      <cdr:y>0.672</cdr:y>
    </cdr:from>
    <cdr:to>
      <cdr:x>0.94976</cdr:x>
      <cdr:y>0.672</cdr:y>
    </cdr:to>
    <cdr:cxnSp macro="">
      <cdr:nvCxnSpPr>
        <cdr:cNvPr id="7" name="Straight Connector 6"/>
        <cdr:cNvCxnSpPr/>
      </cdr:nvCxnSpPr>
      <cdr:spPr>
        <a:xfrm xmlns:a="http://schemas.openxmlformats.org/drawingml/2006/main" flipH="1">
          <a:off x="539646" y="2518347"/>
          <a:ext cx="3687582" cy="0"/>
        </a:xfrm>
        <a:prstGeom xmlns:a="http://schemas.openxmlformats.org/drawingml/2006/main" prst="line">
          <a:avLst/>
        </a:prstGeom>
        <a:ln xmlns:a="http://schemas.openxmlformats.org/drawingml/2006/main">
          <a:solidFill>
            <a:sysClr val="windowText" lastClr="0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0.10462</cdr:x>
      <cdr:y>0.64361</cdr:y>
    </cdr:from>
    <cdr:to>
      <cdr:x>0.9689</cdr:x>
      <cdr:y>0.64407</cdr:y>
    </cdr:to>
    <cdr:cxnSp macro="">
      <cdr:nvCxnSpPr>
        <cdr:cNvPr id="3" name="Straight Connector 2"/>
        <cdr:cNvCxnSpPr/>
      </cdr:nvCxnSpPr>
      <cdr:spPr>
        <a:xfrm xmlns:a="http://schemas.openxmlformats.org/drawingml/2006/main">
          <a:off x="608865" y="1808451"/>
          <a:ext cx="5029935" cy="1299"/>
        </a:xfrm>
        <a:prstGeom xmlns:a="http://schemas.openxmlformats.org/drawingml/2006/main" prst="line">
          <a:avLst/>
        </a:prstGeom>
        <a:ln xmlns:a="http://schemas.openxmlformats.org/drawingml/2006/main">
          <a:solidFill>
            <a:sysClr val="windowText" lastClr="0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0.10802</cdr:x>
      <cdr:y>0.02034</cdr:y>
    </cdr:from>
    <cdr:to>
      <cdr:x>0.10966</cdr:x>
      <cdr:y>0.64068</cdr:y>
    </cdr:to>
    <cdr:cxnSp macro="">
      <cdr:nvCxnSpPr>
        <cdr:cNvPr id="4" name="Straight Connector 3"/>
        <cdr:cNvCxnSpPr/>
      </cdr:nvCxnSpPr>
      <cdr:spPr>
        <a:xfrm xmlns:a="http://schemas.openxmlformats.org/drawingml/2006/main" flipH="1">
          <a:off x="628650" y="57150"/>
          <a:ext cx="9525" cy="1743075"/>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0.10802</cdr:x>
      <cdr:y>0</cdr:y>
    </cdr:from>
    <cdr:to>
      <cdr:x>0.11324</cdr:x>
      <cdr:y>0.76447</cdr:y>
    </cdr:to>
    <cdr:cxnSp macro="">
      <cdr:nvCxnSpPr>
        <cdr:cNvPr id="3" name="Straight Connector 2"/>
        <cdr:cNvCxnSpPr/>
      </cdr:nvCxnSpPr>
      <cdr:spPr>
        <a:xfrm xmlns:a="http://schemas.openxmlformats.org/drawingml/2006/main">
          <a:off x="524656" y="0"/>
          <a:ext cx="25312" cy="2806829"/>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0.113</cdr:x>
      <cdr:y>0.75921</cdr:y>
    </cdr:from>
    <cdr:to>
      <cdr:x>0.97703</cdr:x>
      <cdr:y>0.76257</cdr:y>
    </cdr:to>
    <cdr:cxnSp macro="">
      <cdr:nvCxnSpPr>
        <cdr:cNvPr id="8" name="Straight Connector 7"/>
        <cdr:cNvCxnSpPr/>
      </cdr:nvCxnSpPr>
      <cdr:spPr>
        <a:xfrm xmlns:a="http://schemas.openxmlformats.org/drawingml/2006/main" flipV="1">
          <a:off x="548797" y="2787500"/>
          <a:ext cx="4196432" cy="12337"/>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0.12166</cdr:x>
      <cdr:y>0.59507</cdr:y>
    </cdr:from>
    <cdr:to>
      <cdr:x>0.96979</cdr:x>
      <cdr:y>0.59507</cdr:y>
    </cdr:to>
    <cdr:cxnSp macro="">
      <cdr:nvCxnSpPr>
        <cdr:cNvPr id="3" name="Straight Connector 2"/>
        <cdr:cNvCxnSpPr/>
      </cdr:nvCxnSpPr>
      <cdr:spPr>
        <a:xfrm xmlns:a="http://schemas.openxmlformats.org/drawingml/2006/main">
          <a:off x="657225" y="1609725"/>
          <a:ext cx="4581525" cy="0"/>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0.13216</cdr:x>
      <cdr:y>0</cdr:y>
    </cdr:from>
    <cdr:to>
      <cdr:x>0.13333</cdr:x>
      <cdr:y>0.60423</cdr:y>
    </cdr:to>
    <cdr:cxnSp macro="">
      <cdr:nvCxnSpPr>
        <cdr:cNvPr id="4" name="Straight Connector 3"/>
        <cdr:cNvCxnSpPr/>
      </cdr:nvCxnSpPr>
      <cdr:spPr>
        <a:xfrm xmlns:a="http://schemas.openxmlformats.org/drawingml/2006/main" flipH="1">
          <a:off x="564631" y="0"/>
          <a:ext cx="4996" cy="2188565"/>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2396829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355457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2058342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1399348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19AEB6-5A5C-4DB2-9D46-98EABA38A501}"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625898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19AEB6-5A5C-4DB2-9D46-98EABA38A501}"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271448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19AEB6-5A5C-4DB2-9D46-98EABA38A501}" type="datetimeFigureOut">
              <a:rPr lang="en-US" smtClean="0"/>
              <a:t>11/10/2020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4223939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19AEB6-5A5C-4DB2-9D46-98EABA38A501}" type="datetimeFigureOut">
              <a:rPr lang="en-US" smtClean="0"/>
              <a:t>11/10/2020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357807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19AEB6-5A5C-4DB2-9D46-98EABA38A501}" type="datetimeFigureOut">
              <a:rPr lang="en-US" smtClean="0"/>
              <a:t>11/10/2020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1629577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9AEB6-5A5C-4DB2-9D46-98EABA38A501}"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3145317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9AEB6-5A5C-4DB2-9D46-98EABA38A501}"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1990405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19AEB6-5A5C-4DB2-9D46-98EABA38A501}" type="datetimeFigureOut">
              <a:rPr lang="en-US" smtClean="0"/>
              <a:t>11/10/2020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E8413-8B64-46A0-A043-DA7FCA8C4DD3}" type="slidenum">
              <a:rPr lang="en-US" smtClean="0"/>
              <a:t>‹#›</a:t>
            </a:fld>
            <a:endParaRPr lang="en-US"/>
          </a:p>
        </p:txBody>
      </p:sp>
    </p:spTree>
    <p:extLst>
      <p:ext uri="{BB962C8B-B14F-4D97-AF65-F5344CB8AC3E}">
        <p14:creationId xmlns:p14="http://schemas.microsoft.com/office/powerpoint/2010/main" val="71626441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9100" y="2951727"/>
            <a:ext cx="8305800" cy="2800767"/>
          </a:xfrm>
          <a:prstGeom prst="rect">
            <a:avLst/>
          </a:prstGeom>
          <a:noFill/>
        </p:spPr>
        <p:txBody>
          <a:bodyPr wrap="square" rtlCol="0">
            <a:spAutoFit/>
          </a:bodyPr>
          <a:lstStyle/>
          <a:p>
            <a:pPr algn="ctr"/>
            <a:r>
              <a:rPr lang="en-US" sz="2400" b="1" dirty="0">
                <a:latin typeface="Palatino Linotype" panose="02040502050505030304" pitchFamily="18" charset="0"/>
              </a:rPr>
              <a:t>Title of the Presentation</a:t>
            </a:r>
          </a:p>
          <a:p>
            <a:pPr algn="ctr"/>
            <a:endParaRPr lang="fr-FR" dirty="0">
              <a:latin typeface="Palatino Linotype" panose="02040502050505030304" pitchFamily="18" charset="0"/>
            </a:endParaRPr>
          </a:p>
          <a:p>
            <a:pPr algn="ctr"/>
            <a:endParaRPr lang="it-IT" b="1" dirty="0" smtClean="0">
              <a:latin typeface="Palatino Linotype" panose="02040502050505030304" pitchFamily="18" charset="0"/>
            </a:endParaRPr>
          </a:p>
          <a:p>
            <a:pPr algn="ctr"/>
            <a:r>
              <a:rPr lang="it-IT" b="1" dirty="0" smtClean="0">
                <a:latin typeface="Palatino Linotype" panose="02040502050505030304" pitchFamily="18" charset="0"/>
              </a:rPr>
              <a:t>Chidi </a:t>
            </a:r>
            <a:r>
              <a:rPr lang="it-IT" b="1" dirty="0">
                <a:latin typeface="Palatino Linotype" panose="02040502050505030304" pitchFamily="18" charset="0"/>
              </a:rPr>
              <a:t>Madueke *, Odirachukwu Nwanelo, Chukwuemeka Tabansi, Amarachukwu Onoh, </a:t>
            </a:r>
            <a:r>
              <a:rPr lang="it-IT" b="1" dirty="0" smtClean="0">
                <a:latin typeface="Palatino Linotype" panose="02040502050505030304" pitchFamily="18" charset="0"/>
              </a:rPr>
              <a:t>Ikechukwu </a:t>
            </a:r>
            <a:r>
              <a:rPr lang="it-IT" b="1" dirty="0">
                <a:latin typeface="Palatino Linotype" panose="02040502050505030304" pitchFamily="18" charset="0"/>
              </a:rPr>
              <a:t>Anichebe, Anayo Okosisi and Anosike Chioma</a:t>
            </a:r>
            <a:endParaRPr lang="it-IT" b="1" baseline="30000" dirty="0" smtClean="0">
              <a:latin typeface="Palatino Linotype" panose="02040502050505030304" pitchFamily="18" charset="0"/>
            </a:endParaRPr>
          </a:p>
          <a:p>
            <a:endParaRPr lang="it-IT" b="1" baseline="30000" dirty="0">
              <a:latin typeface="Palatino Linotype" panose="02040502050505030304" pitchFamily="18" charset="0"/>
            </a:endParaRPr>
          </a:p>
          <a:p>
            <a:r>
              <a:rPr lang="en-GB" dirty="0" err="1" smtClean="0">
                <a:latin typeface="Palatino Linotype" panose="02040502050505030304" pitchFamily="18" charset="0"/>
              </a:rPr>
              <a:t>Ethnopharmacology</a:t>
            </a:r>
            <a:r>
              <a:rPr lang="en-GB" dirty="0" smtClean="0">
                <a:latin typeface="Palatino Linotype" panose="02040502050505030304" pitchFamily="18" charset="0"/>
              </a:rPr>
              <a:t>, Food and Drug Delivery Research Unit, </a:t>
            </a:r>
            <a:r>
              <a:rPr lang="en-GB" dirty="0">
                <a:latin typeface="Palatino Linotype" panose="02040502050505030304" pitchFamily="18" charset="0"/>
              </a:rPr>
              <a:t>Department of </a:t>
            </a:r>
            <a:r>
              <a:rPr lang="en-GB" dirty="0" smtClean="0">
                <a:latin typeface="Palatino Linotype" panose="02040502050505030304" pitchFamily="18" charset="0"/>
              </a:rPr>
              <a:t>Biochemistry</a:t>
            </a:r>
            <a:r>
              <a:rPr lang="en-GB" dirty="0">
                <a:latin typeface="Palatino Linotype" panose="02040502050505030304" pitchFamily="18" charset="0"/>
              </a:rPr>
              <a:t>, University of Nigeria, </a:t>
            </a:r>
            <a:r>
              <a:rPr lang="en-GB" dirty="0" err="1">
                <a:latin typeface="Palatino Linotype" panose="02040502050505030304" pitchFamily="18" charset="0"/>
              </a:rPr>
              <a:t>Nsukka</a:t>
            </a:r>
            <a:r>
              <a:rPr lang="en-GB" dirty="0">
                <a:latin typeface="Palatino Linotype" panose="02040502050505030304" pitchFamily="18" charset="0"/>
              </a:rPr>
              <a:t>, Enugu State Nigeria</a:t>
            </a:r>
            <a:r>
              <a:rPr lang="en-GB" dirty="0" smtClean="0">
                <a:latin typeface="Palatino Linotype" panose="02040502050505030304" pitchFamily="18" charset="0"/>
              </a:rPr>
              <a:t>.</a:t>
            </a:r>
            <a:r>
              <a:rPr lang="en-US" dirty="0" smtClean="0">
                <a:latin typeface="Palatino Linotype" panose="02040502050505030304" pitchFamily="18" charset="0"/>
              </a:rPr>
              <a:t> </a:t>
            </a:r>
            <a:endParaRPr lang="fr-FR" dirty="0">
              <a:latin typeface="Palatino Linotype" panose="02040502050505030304" pitchFamily="18" charset="0"/>
            </a:endParaRPr>
          </a:p>
          <a:p>
            <a:r>
              <a:rPr lang="en-US" sz="1400" b="1" dirty="0">
                <a:latin typeface="Palatino Linotype" panose="02040502050505030304" pitchFamily="18" charset="0"/>
              </a:rPr>
              <a:t>*</a:t>
            </a:r>
            <a:r>
              <a:rPr lang="en-US" sz="1400" dirty="0">
                <a:latin typeface="Palatino Linotype" panose="02040502050505030304" pitchFamily="18" charset="0"/>
              </a:rPr>
              <a:t> Corresponding author: </a:t>
            </a:r>
            <a:r>
              <a:rPr lang="en-US" sz="1400" dirty="0" smtClean="0">
                <a:latin typeface="Palatino Linotype" panose="02040502050505030304" pitchFamily="18" charset="0"/>
              </a:rPr>
              <a:t>chidi.madueke@unn.edu.ng</a:t>
            </a:r>
            <a:endParaRPr lang="fr-FR" sz="1400" dirty="0">
              <a:latin typeface="Palatino Linotype" panose="02040502050505030304" pitchFamily="18" charset="0"/>
            </a:endParaRPr>
          </a:p>
        </p:txBody>
      </p:sp>
      <p:sp>
        <p:nvSpPr>
          <p:cNvPr id="5" name="TextBox 4"/>
          <p:cNvSpPr txBox="1"/>
          <p:nvPr/>
        </p:nvSpPr>
        <p:spPr>
          <a:xfrm>
            <a:off x="1" y="5997479"/>
            <a:ext cx="9144000" cy="369332"/>
          </a:xfrm>
          <a:prstGeom prst="rect">
            <a:avLst/>
          </a:prstGeom>
          <a:noFill/>
        </p:spPr>
        <p:txBody>
          <a:bodyPr wrap="square" rtlCol="0">
            <a:spAutoFit/>
          </a:bodyPr>
          <a:lstStyle/>
          <a:p>
            <a:pPr algn="ctr"/>
            <a:r>
              <a:rPr lang="fr-FR" b="1" dirty="0" err="1" smtClean="0">
                <a:latin typeface="Palatino Linotype" panose="02040502050505030304" pitchFamily="18" charset="0"/>
              </a:rPr>
              <a:t>Presenting</a:t>
            </a:r>
            <a:r>
              <a:rPr lang="fr-FR" b="1" dirty="0" smtClean="0">
                <a:latin typeface="Palatino Linotype" panose="02040502050505030304" pitchFamily="18" charset="0"/>
              </a:rPr>
              <a:t> </a:t>
            </a:r>
            <a:r>
              <a:rPr lang="fr-FR" b="1" dirty="0" err="1" smtClean="0">
                <a:latin typeface="Palatino Linotype" panose="02040502050505030304" pitchFamily="18" charset="0"/>
              </a:rPr>
              <a:t>author</a:t>
            </a:r>
            <a:r>
              <a:rPr lang="fr-FR" b="1" dirty="0" smtClean="0">
                <a:latin typeface="Palatino Linotype" panose="02040502050505030304" pitchFamily="18" charset="0"/>
              </a:rPr>
              <a:t>: </a:t>
            </a:r>
            <a:r>
              <a:rPr lang="fr-FR" b="1" dirty="0" err="1" smtClean="0">
                <a:latin typeface="Palatino Linotype" panose="02040502050505030304" pitchFamily="18" charset="0"/>
              </a:rPr>
              <a:t>Amarachukwu</a:t>
            </a:r>
            <a:r>
              <a:rPr lang="fr-FR" b="1" dirty="0">
                <a:latin typeface="Palatino Linotype" panose="02040502050505030304" pitchFamily="18" charset="0"/>
              </a:rPr>
              <a:t> </a:t>
            </a:r>
            <a:r>
              <a:rPr lang="fr-FR" b="1" dirty="0" err="1">
                <a:latin typeface="Palatino Linotype" panose="02040502050505030304" pitchFamily="18" charset="0"/>
              </a:rPr>
              <a:t>Onoh</a:t>
            </a:r>
            <a:endParaRPr lang="fr-FR" b="1" dirty="0">
              <a:latin typeface="Palatino Linotype" panose="02040502050505030304" pitchFamily="18" charset="0"/>
            </a:endParaRPr>
          </a:p>
        </p:txBody>
      </p:sp>
      <p:sp>
        <p:nvSpPr>
          <p:cNvPr id="6" name="Slide Number Placeholder 4"/>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1</a:t>
            </a:fld>
            <a:endParaRPr lang="fr-FR">
              <a:latin typeface="Palatino Linotype" panose="02040502050505030304" pitchFamily="18" charset="0"/>
            </a:endParaRPr>
          </a:p>
        </p:txBody>
      </p:sp>
      <p:pic>
        <p:nvPicPr>
          <p:cNvPr id="7" name="Picture 6">
            <a:extLst>
              <a:ext uri="{FF2B5EF4-FFF2-40B4-BE49-F238E27FC236}">
                <a16:creationId xmlns:a16="http://schemas.microsoft.com/office/drawing/2014/main" xmlns="" id="{05D3A419-B10E-45CD-A891-C3213BD8AE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7205"/>
            <a:ext cx="9144000" cy="3717036"/>
          </a:xfrm>
          <a:prstGeom prst="rect">
            <a:avLst/>
          </a:prstGeom>
        </p:spPr>
      </p:pic>
      <p:sp>
        <p:nvSpPr>
          <p:cNvPr id="2" name="Rectangle 1"/>
          <p:cNvSpPr/>
          <p:nvPr/>
        </p:nvSpPr>
        <p:spPr>
          <a:xfrm>
            <a:off x="0" y="1338254"/>
            <a:ext cx="9144000" cy="1384995"/>
          </a:xfrm>
          <a:prstGeom prst="rect">
            <a:avLst/>
          </a:prstGeom>
        </p:spPr>
        <p:txBody>
          <a:bodyPr wrap="square">
            <a:spAutoFit/>
          </a:bodyPr>
          <a:lstStyle/>
          <a:p>
            <a:endParaRPr lang="en-US" sz="2800" dirty="0" smtClean="0">
              <a:solidFill>
                <a:srgbClr val="000000"/>
              </a:solidFill>
              <a:latin typeface="Times New Roman" panose="02020603050405020304" pitchFamily="18" charset="0"/>
            </a:endParaRPr>
          </a:p>
          <a:p>
            <a:pPr algn="ctr"/>
            <a:r>
              <a:rPr lang="en-GB" sz="2800" b="1" dirty="0" smtClean="0">
                <a:solidFill>
                  <a:srgbClr val="000000"/>
                </a:solidFill>
                <a:latin typeface="Times New Roman" panose="02020603050405020304" pitchFamily="18" charset="0"/>
              </a:rPr>
              <a:t>Evaluation </a:t>
            </a:r>
            <a:r>
              <a:rPr lang="en-GB" sz="2800" b="1" dirty="0">
                <a:solidFill>
                  <a:srgbClr val="000000"/>
                </a:solidFill>
                <a:latin typeface="Times New Roman" panose="02020603050405020304" pitchFamily="18" charset="0"/>
              </a:rPr>
              <a:t>of Antioxidant Properties of </a:t>
            </a:r>
            <a:r>
              <a:rPr lang="en-GB" sz="2800" b="1" dirty="0" smtClean="0">
                <a:solidFill>
                  <a:srgbClr val="000000"/>
                </a:solidFill>
                <a:latin typeface="Times New Roman" panose="02020603050405020304" pitchFamily="18" charset="0"/>
              </a:rPr>
              <a:t>Chloroform </a:t>
            </a:r>
            <a:r>
              <a:rPr lang="en-GB" sz="2800" b="1" dirty="0">
                <a:solidFill>
                  <a:srgbClr val="000000"/>
                </a:solidFill>
                <a:latin typeface="Times New Roman" panose="02020603050405020304" pitchFamily="18" charset="0"/>
              </a:rPr>
              <a:t>Extract of </a:t>
            </a:r>
            <a:r>
              <a:rPr lang="en-GB" sz="2800" b="1" i="1" dirty="0" err="1">
                <a:solidFill>
                  <a:srgbClr val="000000"/>
                </a:solidFill>
                <a:latin typeface="Times New Roman" panose="02020603050405020304" pitchFamily="18" charset="0"/>
              </a:rPr>
              <a:t>Chasmanthera</a:t>
            </a:r>
            <a:r>
              <a:rPr lang="en-GB" sz="2800" b="1" i="1" dirty="0">
                <a:solidFill>
                  <a:srgbClr val="000000"/>
                </a:solidFill>
                <a:latin typeface="Times New Roman" panose="02020603050405020304" pitchFamily="18" charset="0"/>
              </a:rPr>
              <a:t> </a:t>
            </a:r>
            <a:r>
              <a:rPr lang="en-GB" sz="2800" b="1" i="1" dirty="0" err="1">
                <a:solidFill>
                  <a:srgbClr val="000000"/>
                </a:solidFill>
                <a:latin typeface="Times New Roman" panose="02020603050405020304" pitchFamily="18" charset="0"/>
              </a:rPr>
              <a:t>Dependens</a:t>
            </a:r>
            <a:r>
              <a:rPr lang="en-GB" sz="2800" b="1" i="1" dirty="0">
                <a:solidFill>
                  <a:srgbClr val="000000"/>
                </a:solidFill>
                <a:latin typeface="Times New Roman" panose="02020603050405020304" pitchFamily="18" charset="0"/>
              </a:rPr>
              <a:t> </a:t>
            </a:r>
            <a:r>
              <a:rPr lang="en-GB" sz="2800" b="1" dirty="0" smtClean="0">
                <a:solidFill>
                  <a:srgbClr val="000000"/>
                </a:solidFill>
                <a:latin typeface="Times New Roman" panose="02020603050405020304" pitchFamily="18" charset="0"/>
              </a:rPr>
              <a:t>Roots </a:t>
            </a:r>
            <a:endParaRPr lang="en-US" sz="2800" dirty="0"/>
          </a:p>
        </p:txBody>
      </p:sp>
      <p:pic>
        <p:nvPicPr>
          <p:cNvPr id="8" name="Picture 7"/>
          <p:cNvPicPr>
            <a:picLocks noChangeAspect="1"/>
          </p:cNvPicPr>
          <p:nvPr/>
        </p:nvPicPr>
        <p:blipFill>
          <a:blip r:embed="rId3"/>
          <a:stretch>
            <a:fillRect/>
          </a:stretch>
        </p:blipFill>
        <p:spPr>
          <a:xfrm>
            <a:off x="0" y="5857461"/>
            <a:ext cx="1351722" cy="935804"/>
          </a:xfrm>
          <a:prstGeom prst="rect">
            <a:avLst/>
          </a:prstGeom>
        </p:spPr>
      </p:pic>
    </p:spTree>
    <p:extLst>
      <p:ext uri="{BB962C8B-B14F-4D97-AF65-F5344CB8AC3E}">
        <p14:creationId xmlns:p14="http://schemas.microsoft.com/office/powerpoint/2010/main" val="2008605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17693"/>
            <a:ext cx="9067800" cy="6463308"/>
          </a:xfrm>
          <a:prstGeom prst="rect">
            <a:avLst/>
          </a:prstGeom>
          <a:noFill/>
        </p:spPr>
        <p:txBody>
          <a:bodyPr wrap="square" rtlCol="0">
            <a:spAutoFit/>
          </a:bodyPr>
          <a:lstStyle/>
          <a:p>
            <a:r>
              <a:rPr lang="fr-FR" b="1" dirty="0" smtClean="0">
                <a:latin typeface="Palatino Linotype" panose="02040502050505030304" pitchFamily="18" charset="0"/>
              </a:rPr>
              <a:t>Abstract:</a:t>
            </a:r>
            <a:r>
              <a:rPr lang="fr-FR" dirty="0">
                <a:latin typeface="Palatino Linotype" panose="02040502050505030304" pitchFamily="18" charset="0"/>
              </a:rPr>
              <a:t> </a:t>
            </a:r>
            <a:r>
              <a:rPr lang="en-GB" b="1" dirty="0" smtClean="0">
                <a:latin typeface="Palatino Linotype" panose="02040502050505030304" pitchFamily="18" charset="0"/>
              </a:rPr>
              <a:t>Evaluation </a:t>
            </a:r>
            <a:r>
              <a:rPr lang="en-GB" b="1" dirty="0">
                <a:latin typeface="Palatino Linotype" panose="02040502050505030304" pitchFamily="18" charset="0"/>
              </a:rPr>
              <a:t>of Antioxidant Properties of </a:t>
            </a:r>
            <a:r>
              <a:rPr lang="en-GB" b="1" dirty="0" err="1">
                <a:latin typeface="Palatino Linotype" panose="02040502050505030304" pitchFamily="18" charset="0"/>
              </a:rPr>
              <a:t>Choloroform</a:t>
            </a:r>
            <a:r>
              <a:rPr lang="en-GB" b="1" dirty="0">
                <a:latin typeface="Palatino Linotype" panose="02040502050505030304" pitchFamily="18" charset="0"/>
              </a:rPr>
              <a:t> Extract of </a:t>
            </a:r>
            <a:r>
              <a:rPr lang="en-GB" b="1" i="1" dirty="0" err="1">
                <a:latin typeface="Palatino Linotype" panose="02040502050505030304" pitchFamily="18" charset="0"/>
              </a:rPr>
              <a:t>Chasmanthera</a:t>
            </a:r>
            <a:r>
              <a:rPr lang="en-GB" b="1" i="1" dirty="0">
                <a:latin typeface="Palatino Linotype" panose="02040502050505030304" pitchFamily="18" charset="0"/>
              </a:rPr>
              <a:t> </a:t>
            </a:r>
            <a:r>
              <a:rPr lang="en-GB" b="1" i="1" dirty="0" err="1">
                <a:latin typeface="Palatino Linotype" panose="02040502050505030304" pitchFamily="18" charset="0"/>
              </a:rPr>
              <a:t>Dependens</a:t>
            </a:r>
            <a:r>
              <a:rPr lang="en-GB" b="1" dirty="0">
                <a:latin typeface="Palatino Linotype" panose="02040502050505030304" pitchFamily="18" charset="0"/>
              </a:rPr>
              <a:t> Roots</a:t>
            </a:r>
            <a:r>
              <a:rPr lang="en-GB" b="1" dirty="0" smtClean="0">
                <a:latin typeface="Palatino Linotype" panose="02040502050505030304" pitchFamily="18" charset="0"/>
              </a:rPr>
              <a:t>.</a:t>
            </a:r>
          </a:p>
          <a:p>
            <a:r>
              <a:rPr lang="en-GB" i="1" dirty="0" err="1">
                <a:latin typeface="Palatino Linotype" panose="02040502050505030304" pitchFamily="18" charset="0"/>
              </a:rPr>
              <a:t>Chasmanthera</a:t>
            </a:r>
            <a:r>
              <a:rPr lang="en-GB" i="1" dirty="0">
                <a:latin typeface="Palatino Linotype" panose="02040502050505030304" pitchFamily="18" charset="0"/>
              </a:rPr>
              <a:t> </a:t>
            </a:r>
            <a:r>
              <a:rPr lang="en-GB" i="1" dirty="0" err="1">
                <a:latin typeface="Palatino Linotype" panose="02040502050505030304" pitchFamily="18" charset="0"/>
              </a:rPr>
              <a:t>dependens</a:t>
            </a:r>
            <a:r>
              <a:rPr lang="en-GB" dirty="0">
                <a:latin typeface="Palatino Linotype" panose="02040502050505030304" pitchFamily="18" charset="0"/>
              </a:rPr>
              <a:t> is a medicinal plant with wide application in African traditional medicine for the management of several pathologies. We report the antioxidant properties of the chloroform extract of </a:t>
            </a:r>
            <a:r>
              <a:rPr lang="en-GB" i="1" dirty="0">
                <a:latin typeface="Palatino Linotype" panose="02040502050505030304" pitchFamily="18" charset="0"/>
              </a:rPr>
              <a:t>C. </a:t>
            </a:r>
            <a:r>
              <a:rPr lang="en-GB" i="1" dirty="0" err="1">
                <a:latin typeface="Palatino Linotype" panose="02040502050505030304" pitchFamily="18" charset="0"/>
              </a:rPr>
              <a:t>Dependens</a:t>
            </a:r>
            <a:r>
              <a:rPr lang="en-GB" dirty="0">
                <a:latin typeface="Palatino Linotype" panose="02040502050505030304" pitchFamily="18" charset="0"/>
              </a:rPr>
              <a:t> root (CECDR) as to auspiciously provide scientific information that could explain some of the reported roles of the plant in human diseases. </a:t>
            </a:r>
            <a:r>
              <a:rPr lang="en-GB" i="1" dirty="0">
                <a:latin typeface="Palatino Linotype" panose="02040502050505030304" pitchFamily="18" charset="0"/>
              </a:rPr>
              <a:t>In vitro</a:t>
            </a:r>
            <a:r>
              <a:rPr lang="en-GB" dirty="0">
                <a:latin typeface="Palatino Linotype" panose="02040502050505030304" pitchFamily="18" charset="0"/>
              </a:rPr>
              <a:t> studies assayed for </a:t>
            </a:r>
            <a:r>
              <a:rPr lang="en-GB" dirty="0" err="1">
                <a:latin typeface="Palatino Linotype" panose="02040502050505030304" pitchFamily="18" charset="0"/>
              </a:rPr>
              <a:t>diphenylpicryl</a:t>
            </a:r>
            <a:r>
              <a:rPr lang="en-GB" dirty="0">
                <a:latin typeface="Palatino Linotype" panose="02040502050505030304" pitchFamily="18" charset="0"/>
              </a:rPr>
              <a:t> </a:t>
            </a:r>
            <a:r>
              <a:rPr lang="en-GB" dirty="0" err="1">
                <a:latin typeface="Palatino Linotype" panose="02040502050505030304" pitchFamily="18" charset="0"/>
              </a:rPr>
              <a:t>hydrazyl</a:t>
            </a:r>
            <a:r>
              <a:rPr lang="en-GB" dirty="0">
                <a:latin typeface="Palatino Linotype" panose="02040502050505030304" pitchFamily="18" charset="0"/>
              </a:rPr>
              <a:t> (DPPH) scavenging, hydrogen peroxide scavenging, ferric reducing antioxidant power (FRAP), and total antioxidant capacity (TAC). DPPH radical scavenging activity was concentration dependent with an EC</a:t>
            </a:r>
            <a:r>
              <a:rPr lang="en-GB" baseline="-25000" dirty="0">
                <a:latin typeface="Palatino Linotype" panose="02040502050505030304" pitchFamily="18" charset="0"/>
              </a:rPr>
              <a:t>50 </a:t>
            </a:r>
            <a:r>
              <a:rPr lang="en-GB" dirty="0">
                <a:latin typeface="Palatino Linotype" panose="02040502050505030304" pitchFamily="18" charset="0"/>
              </a:rPr>
              <a:t>of 647.67μg/ml. CECDR showed a positive hydrogen peroxide scavenging with EC</a:t>
            </a:r>
            <a:r>
              <a:rPr lang="en-GB" baseline="-25000" dirty="0">
                <a:latin typeface="Palatino Linotype" panose="02040502050505030304" pitchFamily="18" charset="0"/>
              </a:rPr>
              <a:t>50</a:t>
            </a:r>
            <a:r>
              <a:rPr lang="en-GB" dirty="0">
                <a:latin typeface="Palatino Linotype" panose="02040502050505030304" pitchFamily="18" charset="0"/>
              </a:rPr>
              <a:t> of 57.78±2.93μg/ml relative to ascorbic acid standard (EC</a:t>
            </a:r>
            <a:r>
              <a:rPr lang="en-GB" baseline="-25000" dirty="0">
                <a:latin typeface="Palatino Linotype" panose="02040502050505030304" pitchFamily="18" charset="0"/>
              </a:rPr>
              <a:t>50</a:t>
            </a:r>
            <a:r>
              <a:rPr lang="en-GB" dirty="0">
                <a:latin typeface="Palatino Linotype" panose="02040502050505030304" pitchFamily="18" charset="0"/>
              </a:rPr>
              <a:t>: 90.06μg/ml). The ferric reducing antioxidant power of CECDR at 15.6μg/ml was 21.18±0.15 </a:t>
            </a:r>
            <a:r>
              <a:rPr lang="en-US" dirty="0" smtClean="0">
                <a:latin typeface="Palatino Linotype" panose="02040502050505030304" pitchFamily="18" charset="0"/>
              </a:rPr>
              <a:t>µg </a:t>
            </a:r>
            <a:r>
              <a:rPr lang="en-US" dirty="0" err="1">
                <a:latin typeface="Palatino Linotype" panose="02040502050505030304" pitchFamily="18" charset="0"/>
              </a:rPr>
              <a:t>gallic</a:t>
            </a:r>
            <a:r>
              <a:rPr lang="en-US" dirty="0">
                <a:latin typeface="Palatino Linotype" panose="02040502050505030304" pitchFamily="18" charset="0"/>
              </a:rPr>
              <a:t> acid equivalents (GAE) </a:t>
            </a:r>
            <a:r>
              <a:rPr lang="en-GB" dirty="0">
                <a:latin typeface="Palatino Linotype" panose="02040502050505030304" pitchFamily="18" charset="0"/>
              </a:rPr>
              <a:t>while that of 1000μg/ml was </a:t>
            </a:r>
            <a:r>
              <a:rPr lang="en-US" dirty="0">
                <a:latin typeface="Palatino Linotype" panose="02040502050505030304" pitchFamily="18" charset="0"/>
              </a:rPr>
              <a:t>0.03±0.00 </a:t>
            </a:r>
            <a:r>
              <a:rPr lang="en-US" dirty="0" smtClean="0">
                <a:latin typeface="Palatino Linotype" panose="02040502050505030304" pitchFamily="18" charset="0"/>
              </a:rPr>
              <a:t>µ</a:t>
            </a:r>
            <a:r>
              <a:rPr lang="en-US" dirty="0" err="1" smtClean="0">
                <a:latin typeface="Palatino Linotype" panose="02040502050505030304" pitchFamily="18" charset="0"/>
              </a:rPr>
              <a:t>gGAE</a:t>
            </a:r>
            <a:r>
              <a:rPr lang="en-GB" dirty="0">
                <a:latin typeface="Palatino Linotype" panose="02040502050505030304" pitchFamily="18" charset="0"/>
              </a:rPr>
              <a:t>. CECDR at a concentration 15.6μg/ml showed a TAC of 15.22±7.81 </a:t>
            </a:r>
            <a:r>
              <a:rPr lang="en-US" dirty="0" smtClean="0">
                <a:latin typeface="Palatino Linotype" panose="02040502050505030304" pitchFamily="18" charset="0"/>
              </a:rPr>
              <a:t>µg </a:t>
            </a:r>
            <a:r>
              <a:rPr lang="en-US" dirty="0">
                <a:latin typeface="Palatino Linotype" panose="02040502050505030304" pitchFamily="18" charset="0"/>
              </a:rPr>
              <a:t>ascorbic acid equivalents (AAE) </a:t>
            </a:r>
            <a:r>
              <a:rPr lang="en-GB" dirty="0">
                <a:latin typeface="Palatino Linotype" panose="02040502050505030304" pitchFamily="18" charset="0"/>
              </a:rPr>
              <a:t>while that of 1000 </a:t>
            </a:r>
            <a:r>
              <a:rPr lang="en-GB" dirty="0" err="1">
                <a:latin typeface="Palatino Linotype" panose="02040502050505030304" pitchFamily="18" charset="0"/>
              </a:rPr>
              <a:t>μg</a:t>
            </a:r>
            <a:r>
              <a:rPr lang="en-GB" dirty="0">
                <a:latin typeface="Palatino Linotype" panose="02040502050505030304" pitchFamily="18" charset="0"/>
              </a:rPr>
              <a:t>/ml was 0.03±0.00 </a:t>
            </a:r>
            <a:r>
              <a:rPr lang="en-US" dirty="0" smtClean="0">
                <a:latin typeface="Palatino Linotype" panose="02040502050505030304" pitchFamily="18" charset="0"/>
              </a:rPr>
              <a:t>µ</a:t>
            </a:r>
            <a:r>
              <a:rPr lang="en-US" dirty="0" err="1" smtClean="0">
                <a:latin typeface="Palatino Linotype" panose="02040502050505030304" pitchFamily="18" charset="0"/>
              </a:rPr>
              <a:t>gAAE</a:t>
            </a:r>
            <a:r>
              <a:rPr lang="en-GB" dirty="0">
                <a:latin typeface="Palatino Linotype" panose="02040502050505030304" pitchFamily="18" charset="0"/>
              </a:rPr>
              <a:t>. </a:t>
            </a:r>
            <a:r>
              <a:rPr lang="en-GB" i="1" dirty="0">
                <a:latin typeface="Palatino Linotype" panose="02040502050505030304" pitchFamily="18" charset="0"/>
              </a:rPr>
              <a:t>In vivo</a:t>
            </a:r>
            <a:r>
              <a:rPr lang="en-GB" dirty="0">
                <a:latin typeface="Palatino Linotype" panose="02040502050505030304" pitchFamily="18" charset="0"/>
              </a:rPr>
              <a:t> analysis of CCl4-induced </a:t>
            </a:r>
            <a:r>
              <a:rPr lang="en-GB" dirty="0" err="1">
                <a:latin typeface="Palatino Linotype" panose="02040502050505030304" pitchFamily="18" charset="0"/>
              </a:rPr>
              <a:t>wistar</a:t>
            </a:r>
            <a:r>
              <a:rPr lang="en-GB" dirty="0">
                <a:latin typeface="Palatino Linotype" panose="02040502050505030304" pitchFamily="18" charset="0"/>
              </a:rPr>
              <a:t> rats showed a significant increase (p &lt; 0.05) in the concentrations of superoxide dismutase, catalase and glutathione peroxidase in the treated groups relative to the untreated control. In conclusion the observed antioxidant properties of CECDR could be attributed to its rich phytochemical </a:t>
            </a:r>
            <a:endParaRPr lang="en-GB" dirty="0" smtClean="0">
              <a:latin typeface="Palatino Linotype" panose="02040502050505030304" pitchFamily="18" charset="0"/>
            </a:endParaRPr>
          </a:p>
          <a:p>
            <a:r>
              <a:rPr lang="en-GB" dirty="0" smtClean="0">
                <a:latin typeface="Palatino Linotype" panose="02040502050505030304" pitchFamily="18" charset="0"/>
              </a:rPr>
              <a:t>repertoire</a:t>
            </a:r>
            <a:r>
              <a:rPr lang="en-GB" dirty="0">
                <a:latin typeface="Palatino Linotype" panose="02040502050505030304" pitchFamily="18" charset="0"/>
              </a:rPr>
              <a:t>. </a:t>
            </a:r>
            <a:endParaRPr lang="en-GB" dirty="0" smtClean="0">
              <a:latin typeface="Palatino Linotype" panose="02040502050505030304" pitchFamily="18" charset="0"/>
            </a:endParaRPr>
          </a:p>
          <a:p>
            <a:endParaRPr lang="fr-FR" b="1" dirty="0" smtClean="0">
              <a:latin typeface="Palatino Linotype" panose="02040502050505030304" pitchFamily="18" charset="0"/>
            </a:endParaRPr>
          </a:p>
          <a:p>
            <a:r>
              <a:rPr lang="fr-FR" b="1" dirty="0" smtClean="0">
                <a:latin typeface="Palatino Linotype" panose="02040502050505030304" pitchFamily="18" charset="0"/>
              </a:rPr>
              <a:t>Keywords: </a:t>
            </a:r>
            <a:r>
              <a:rPr lang="fr-FR" dirty="0">
                <a:latin typeface="Palatino Linotype" panose="02040502050505030304" pitchFamily="18" charset="0"/>
              </a:rPr>
              <a:t>Free radical; </a:t>
            </a:r>
            <a:r>
              <a:rPr lang="fr-FR" dirty="0" err="1" smtClean="0">
                <a:latin typeface="Palatino Linotype" panose="02040502050505030304" pitchFamily="18" charset="0"/>
              </a:rPr>
              <a:t>Antioxidant</a:t>
            </a:r>
            <a:r>
              <a:rPr lang="fr-FR" dirty="0" smtClean="0">
                <a:latin typeface="Palatino Linotype" panose="02040502050505030304" pitchFamily="18" charset="0"/>
              </a:rPr>
              <a:t>; </a:t>
            </a:r>
            <a:r>
              <a:rPr lang="fr-FR" i="1" dirty="0" err="1">
                <a:latin typeface="Palatino Linotype" panose="02040502050505030304" pitchFamily="18" charset="0"/>
              </a:rPr>
              <a:t>Chasmanthera</a:t>
            </a:r>
            <a:r>
              <a:rPr lang="fr-FR" i="1" dirty="0">
                <a:latin typeface="Palatino Linotype" panose="02040502050505030304" pitchFamily="18" charset="0"/>
              </a:rPr>
              <a:t> </a:t>
            </a:r>
            <a:r>
              <a:rPr lang="fr-FR" i="1" dirty="0" err="1">
                <a:latin typeface="Palatino Linotype" panose="02040502050505030304" pitchFamily="18" charset="0"/>
              </a:rPr>
              <a:t>dependens</a:t>
            </a:r>
            <a:r>
              <a:rPr lang="fr-FR" dirty="0">
                <a:latin typeface="Palatino Linotype" panose="02040502050505030304" pitchFamily="18" charset="0"/>
              </a:rPr>
              <a:t>; </a:t>
            </a:r>
            <a:endParaRPr lang="fr-FR" dirty="0" smtClean="0">
              <a:latin typeface="Palatino Linotype" panose="02040502050505030304" pitchFamily="18" charset="0"/>
            </a:endParaRPr>
          </a:p>
          <a:p>
            <a:r>
              <a:rPr lang="fr-FR" dirty="0" err="1" smtClean="0">
                <a:latin typeface="Palatino Linotype" panose="02040502050505030304" pitchFamily="18" charset="0"/>
              </a:rPr>
              <a:t>Ascorbic</a:t>
            </a:r>
            <a:r>
              <a:rPr lang="fr-FR" dirty="0" smtClean="0">
                <a:latin typeface="Palatino Linotype" panose="02040502050505030304" pitchFamily="18" charset="0"/>
              </a:rPr>
              <a:t> </a:t>
            </a:r>
            <a:r>
              <a:rPr lang="fr-FR" dirty="0" err="1">
                <a:latin typeface="Palatino Linotype" panose="02040502050505030304" pitchFamily="18" charset="0"/>
              </a:rPr>
              <a:t>acid</a:t>
            </a:r>
            <a:r>
              <a:rPr lang="fr-FR" dirty="0">
                <a:latin typeface="Palatino Linotype" panose="02040502050505030304" pitchFamily="18" charset="0"/>
              </a:rPr>
              <a:t>; CCL4.</a:t>
            </a:r>
            <a:endParaRPr lang="fr-FR" b="1" dirty="0">
              <a:latin typeface="Palatino Linotype" panose="02040502050505030304" pitchFamily="18" charset="0"/>
            </a:endParaRP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2</a:t>
            </a:fld>
            <a:endParaRPr lang="fr-FR">
              <a:latin typeface="Palatino Linotype" panose="02040502050505030304" pitchFamily="18" charset="0"/>
            </a:endParaRPr>
          </a:p>
        </p:txBody>
      </p:sp>
      <p:pic>
        <p:nvPicPr>
          <p:cNvPr id="7" name="Picture 6">
            <a:extLst>
              <a:ext uri="{FF2B5EF4-FFF2-40B4-BE49-F238E27FC236}">
                <a16:creationId xmlns:a16="http://schemas.microsoft.com/office/drawing/2014/main" xmlns="" id="{4990BB06-FDD3-474D-A159-0925F848E07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557796" y="5271796"/>
            <a:ext cx="1586204" cy="1586204"/>
          </a:xfrm>
          <a:prstGeom prst="rect">
            <a:avLst/>
          </a:prstGeom>
        </p:spPr>
      </p:pic>
    </p:spTree>
    <p:extLst>
      <p:ext uri="{BB962C8B-B14F-4D97-AF65-F5344CB8AC3E}">
        <p14:creationId xmlns:p14="http://schemas.microsoft.com/office/powerpoint/2010/main" val="2099526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7498" y="176135"/>
            <a:ext cx="8153400" cy="830997"/>
          </a:xfrm>
          <a:prstGeom prst="rect">
            <a:avLst/>
          </a:prstGeom>
          <a:noFill/>
        </p:spPr>
        <p:txBody>
          <a:bodyPr wrap="square" rtlCol="0">
            <a:spAutoFit/>
          </a:bodyPr>
          <a:lstStyle/>
          <a:p>
            <a:r>
              <a:rPr lang="fr-FR" sz="2400" b="1" dirty="0">
                <a:latin typeface="Palatino Linotype" panose="02040502050505030304" pitchFamily="18" charset="0"/>
              </a:rPr>
              <a:t>Results and </a:t>
            </a:r>
            <a:r>
              <a:rPr lang="fr-FR" sz="2400" b="1" dirty="0" smtClean="0">
                <a:latin typeface="Palatino Linotype" panose="02040502050505030304" pitchFamily="18" charset="0"/>
              </a:rPr>
              <a:t>Discussion</a:t>
            </a:r>
          </a:p>
          <a:p>
            <a:endParaRPr lang="fr-FR" sz="2400" b="1" dirty="0">
              <a:latin typeface="Palatino Linotype" panose="02040502050505030304" pitchFamily="18" charset="0"/>
            </a:endParaRP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3</a:t>
            </a:fld>
            <a:endParaRPr lang="fr-FR">
              <a:latin typeface="Palatino Linotype" panose="02040502050505030304" pitchFamily="18" charset="0"/>
            </a:endParaRPr>
          </a:p>
        </p:txBody>
      </p:sp>
      <p:pic>
        <p:nvPicPr>
          <p:cNvPr id="6" name="Picture 5">
            <a:extLst>
              <a:ext uri="{FF2B5EF4-FFF2-40B4-BE49-F238E27FC236}">
                <a16:creationId xmlns:a16="http://schemas.microsoft.com/office/drawing/2014/main" xmlns="" id="{A5167FAE-FF17-41D6-8ABE-92021A93493F}"/>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557796" y="5271796"/>
            <a:ext cx="1586204" cy="1586204"/>
          </a:xfrm>
          <a:prstGeom prst="rect">
            <a:avLst/>
          </a:prstGeom>
        </p:spPr>
      </p:pic>
      <p:graphicFrame>
        <p:nvGraphicFramePr>
          <p:cNvPr id="10" name="Chart 9"/>
          <p:cNvGraphicFramePr>
            <a:graphicFrameLocks/>
          </p:cNvGraphicFramePr>
          <p:nvPr>
            <p:extLst>
              <p:ext uri="{D42A27DB-BD31-4B8C-83A1-F6EECF244321}">
                <p14:modId xmlns:p14="http://schemas.microsoft.com/office/powerpoint/2010/main" val="3352497557"/>
              </p:ext>
            </p:extLst>
          </p:nvPr>
        </p:nvGraphicFramePr>
        <p:xfrm>
          <a:off x="4616970" y="704538"/>
          <a:ext cx="4450830" cy="374754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594792204"/>
              </p:ext>
            </p:extLst>
          </p:nvPr>
        </p:nvGraphicFramePr>
        <p:xfrm>
          <a:off x="14990" y="4437088"/>
          <a:ext cx="7542806" cy="2420912"/>
        </p:xfrm>
        <a:graphic>
          <a:graphicData uri="http://schemas.openxmlformats.org/drawingml/2006/table">
            <a:tbl>
              <a:tblPr>
                <a:tableStyleId>{5C22544A-7EE6-4342-B048-85BDC9FD1C3A}</a:tableStyleId>
              </a:tblPr>
              <a:tblGrid>
                <a:gridCol w="2143594"/>
                <a:gridCol w="884419"/>
                <a:gridCol w="869430"/>
                <a:gridCol w="787230"/>
                <a:gridCol w="762451"/>
                <a:gridCol w="686206"/>
                <a:gridCol w="711621"/>
                <a:gridCol w="697855"/>
              </a:tblGrid>
              <a:tr h="657080">
                <a:tc gridSpan="7">
                  <a:txBody>
                    <a:bodyPr/>
                    <a:lstStyle/>
                    <a:p>
                      <a:pPr algn="l" fontAlgn="b"/>
                      <a:r>
                        <a:rPr lang="en-US" sz="1300" b="1" u="none" strike="noStrike" dirty="0" smtClean="0">
                          <a:effectLst/>
                        </a:rPr>
                        <a:t>Ferric </a:t>
                      </a:r>
                      <a:r>
                        <a:rPr lang="en-US" sz="1300" b="1" u="none" strike="noStrike" dirty="0">
                          <a:effectLst/>
                        </a:rPr>
                        <a:t>Reducing </a:t>
                      </a:r>
                      <a:r>
                        <a:rPr lang="en-US" sz="1300" b="1" u="none" strike="noStrike" dirty="0" smtClean="0">
                          <a:effectLst/>
                        </a:rPr>
                        <a:t>Antioxidant </a:t>
                      </a:r>
                      <a:r>
                        <a:rPr lang="en-US" sz="1300" b="1" u="none" strike="noStrike" dirty="0">
                          <a:effectLst/>
                        </a:rPr>
                        <a:t>Power </a:t>
                      </a:r>
                      <a:r>
                        <a:rPr lang="en-US" sz="1300" b="1" u="none" strike="noStrike" dirty="0" smtClean="0">
                          <a:effectLst/>
                        </a:rPr>
                        <a:t>(FRAP) and </a:t>
                      </a:r>
                      <a:r>
                        <a:rPr lang="en-US" sz="1300" b="1" u="none" strike="noStrike" dirty="0">
                          <a:effectLst/>
                        </a:rPr>
                        <a:t>Total Antioxidant Capacity </a:t>
                      </a:r>
                      <a:r>
                        <a:rPr lang="en-US" sz="1300" b="1" u="none" strike="noStrike" dirty="0" smtClean="0">
                          <a:effectLst/>
                        </a:rPr>
                        <a:t>(TAC)</a:t>
                      </a:r>
                      <a:r>
                        <a:rPr lang="en-US" sz="1300" b="1" u="none" strike="noStrike" baseline="0" dirty="0" smtClean="0">
                          <a:effectLst/>
                        </a:rPr>
                        <a:t> </a:t>
                      </a:r>
                      <a:r>
                        <a:rPr lang="en-US" sz="1300" b="1" u="none" strike="noStrike" dirty="0" smtClean="0">
                          <a:effectLst/>
                        </a:rPr>
                        <a:t>at </a:t>
                      </a:r>
                      <a:r>
                        <a:rPr lang="en-US" sz="1300" b="1" u="none" strike="noStrike" dirty="0">
                          <a:effectLst/>
                        </a:rPr>
                        <a:t>different </a:t>
                      </a:r>
                      <a:r>
                        <a:rPr lang="en-US" sz="1300" b="1" u="none" strike="noStrike" dirty="0" smtClean="0">
                          <a:effectLst/>
                        </a:rPr>
                        <a:t>concentrations </a:t>
                      </a:r>
                      <a:r>
                        <a:rPr lang="en-US" sz="1300" b="1" u="none" strike="noStrike" dirty="0">
                          <a:effectLst/>
                        </a:rPr>
                        <a:t>of CECDR</a:t>
                      </a:r>
                      <a:endParaRPr lang="en-US" sz="13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9525" marR="9525" marT="9525" marB="0" anchor="b"/>
                </a:tc>
              </a:tr>
              <a:tr h="449672">
                <a:tc>
                  <a:txBody>
                    <a:bodyPr/>
                    <a:lstStyle/>
                    <a:p>
                      <a:pPr algn="l" fontAlgn="b"/>
                      <a:r>
                        <a:rPr lang="en-US" sz="1200" u="none" strike="noStrike" dirty="0">
                          <a:effectLst/>
                        </a:rPr>
                        <a:t>Concentration of CECDR (µg/mL)</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15.6</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31.1</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62.5</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dirty="0">
                          <a:effectLst/>
                        </a:rPr>
                        <a:t>125</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dirty="0">
                          <a:effectLst/>
                        </a:rPr>
                        <a:t>250</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500</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1000</a:t>
                      </a:r>
                      <a:endParaRPr lang="en-US" sz="1200" b="0" i="0" u="none" strike="noStrike">
                        <a:solidFill>
                          <a:srgbClr val="000000"/>
                        </a:solidFill>
                        <a:effectLst/>
                        <a:latin typeface="Calibri" panose="020F0502020204030204" pitchFamily="34" charset="0"/>
                      </a:endParaRPr>
                    </a:p>
                  </a:txBody>
                  <a:tcPr marL="9525" marR="9525" marT="9525" marB="0" anchor="b"/>
                </a:tc>
              </a:tr>
              <a:tr h="657080">
                <a:tc>
                  <a:txBody>
                    <a:bodyPr/>
                    <a:lstStyle/>
                    <a:p>
                      <a:pPr algn="l" fontAlgn="b"/>
                      <a:r>
                        <a:rPr lang="en-US" sz="1200" u="none" strike="noStrike" dirty="0" smtClean="0">
                          <a:effectLst/>
                        </a:rPr>
                        <a:t>FRAP </a:t>
                      </a:r>
                      <a:r>
                        <a:rPr lang="en-US" sz="1200" u="none" strike="noStrike" dirty="0">
                          <a:effectLst/>
                        </a:rPr>
                        <a:t>(µg </a:t>
                      </a:r>
                      <a:r>
                        <a:rPr lang="en-US" sz="1200" u="none" strike="noStrike" dirty="0" smtClean="0">
                          <a:effectLst/>
                        </a:rPr>
                        <a:t>GAE)</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u="none" strike="noStrike">
                          <a:effectLst/>
                        </a:rPr>
                        <a:t>21.18±0.15</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0.72±0.06</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0.37±0.03</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0.19±0.01</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0.11±0.00</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0.05±0.00</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0.03±0.00</a:t>
                      </a:r>
                      <a:endParaRPr lang="en-US" sz="1200" b="0" i="0" u="none" strike="noStrike">
                        <a:solidFill>
                          <a:srgbClr val="000000"/>
                        </a:solidFill>
                        <a:effectLst/>
                        <a:latin typeface="Calibri" panose="020F0502020204030204" pitchFamily="34" charset="0"/>
                      </a:endParaRPr>
                    </a:p>
                  </a:txBody>
                  <a:tcPr marL="9525" marR="9525" marT="9525" marB="0" anchor="b"/>
                </a:tc>
              </a:tr>
              <a:tr h="657080">
                <a:tc>
                  <a:txBody>
                    <a:bodyPr/>
                    <a:lstStyle/>
                    <a:p>
                      <a:pPr algn="l" fontAlgn="b"/>
                      <a:r>
                        <a:rPr lang="en-US" sz="1200" u="none" strike="noStrike" dirty="0" smtClean="0">
                          <a:effectLst/>
                        </a:rPr>
                        <a:t>TAC </a:t>
                      </a:r>
                      <a:r>
                        <a:rPr lang="en-US" sz="1200" u="none" strike="noStrike" dirty="0">
                          <a:effectLst/>
                        </a:rPr>
                        <a:t>(µg AAE/mg)</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u="none" strike="noStrike">
                          <a:effectLst/>
                        </a:rPr>
                        <a:t>15.22±7.81</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17.71±7.35</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7.83±3.70</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3.82±0.74</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3.06±0.33</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2.40±0.13</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dirty="0">
                          <a:effectLst/>
                        </a:rPr>
                        <a:t>1.68±0.02</a:t>
                      </a:r>
                      <a:endParaRPr lang="en-US" sz="12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graphicFrame>
        <p:nvGraphicFramePr>
          <p:cNvPr id="9" name="Chart 8"/>
          <p:cNvGraphicFramePr/>
          <p:nvPr>
            <p:extLst>
              <p:ext uri="{D42A27DB-BD31-4B8C-83A1-F6EECF244321}">
                <p14:modId xmlns:p14="http://schemas.microsoft.com/office/powerpoint/2010/main" val="4080934001"/>
              </p:ext>
            </p:extLst>
          </p:nvPr>
        </p:nvGraphicFramePr>
        <p:xfrm>
          <a:off x="1" y="808383"/>
          <a:ext cx="4545496" cy="353832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85618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4</a:t>
            </a:fld>
            <a:endParaRPr lang="fr-FR">
              <a:latin typeface="Palatino Linotype" panose="02040502050505030304" pitchFamily="18" charset="0"/>
            </a:endParaRPr>
          </a:p>
        </p:txBody>
      </p:sp>
      <p:pic>
        <p:nvPicPr>
          <p:cNvPr id="6" name="Picture 5">
            <a:extLst>
              <a:ext uri="{FF2B5EF4-FFF2-40B4-BE49-F238E27FC236}">
                <a16:creationId xmlns:a16="http://schemas.microsoft.com/office/drawing/2014/main" xmlns="" id="{8D9A0C7F-0FC4-45C1-B52D-03C8F360048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557796" y="5271796"/>
            <a:ext cx="1586204" cy="1586204"/>
          </a:xfrm>
          <a:prstGeom prst="rect">
            <a:avLst/>
          </a:prstGeom>
        </p:spPr>
      </p:pic>
      <p:sp>
        <p:nvSpPr>
          <p:cNvPr id="7" name="TextBox 6"/>
          <p:cNvSpPr txBox="1"/>
          <p:nvPr/>
        </p:nvSpPr>
        <p:spPr>
          <a:xfrm>
            <a:off x="564629" y="3671601"/>
            <a:ext cx="8153400" cy="461665"/>
          </a:xfrm>
          <a:prstGeom prst="rect">
            <a:avLst/>
          </a:prstGeom>
          <a:noFill/>
        </p:spPr>
        <p:txBody>
          <a:bodyPr wrap="square" rtlCol="0">
            <a:spAutoFit/>
          </a:bodyPr>
          <a:lstStyle/>
          <a:p>
            <a:r>
              <a:rPr lang="fr-FR" sz="2400" b="1" dirty="0">
                <a:latin typeface="Palatino Linotype" panose="02040502050505030304" pitchFamily="18" charset="0"/>
              </a:rPr>
              <a:t>Conclusions</a:t>
            </a:r>
          </a:p>
        </p:txBody>
      </p:sp>
      <p:sp>
        <p:nvSpPr>
          <p:cNvPr id="2" name="Rectangle 1"/>
          <p:cNvSpPr/>
          <p:nvPr/>
        </p:nvSpPr>
        <p:spPr>
          <a:xfrm>
            <a:off x="104930" y="4098398"/>
            <a:ext cx="7452865" cy="1409617"/>
          </a:xfrm>
          <a:prstGeom prst="rect">
            <a:avLst/>
          </a:prstGeom>
        </p:spPr>
        <p:txBody>
          <a:bodyPr wrap="square">
            <a:spAutoFit/>
          </a:bodyPr>
          <a:lstStyle/>
          <a:p>
            <a:pPr algn="just">
              <a:lnSpc>
                <a:spcPct val="107000"/>
              </a:lnSpc>
              <a:spcAft>
                <a:spcPts val="800"/>
              </a:spcAft>
            </a:pPr>
            <a:r>
              <a:rPr lang="en-US" sz="2000" dirty="0">
                <a:latin typeface="Times New Roman" panose="02020603050405020304" pitchFamily="18" charset="0"/>
                <a:ea typeface="Calibri" panose="020F0502020204030204" pitchFamily="34" charset="0"/>
                <a:cs typeface="Arial" panose="020B0604020202020204" pitchFamily="34" charset="0"/>
              </a:rPr>
              <a:t>In conclusion, </a:t>
            </a:r>
            <a:r>
              <a:rPr lang="en-US" sz="2000" dirty="0" smtClean="0">
                <a:latin typeface="Times New Roman" panose="02020603050405020304" pitchFamily="18" charset="0"/>
                <a:ea typeface="Calibri" panose="020F0502020204030204" pitchFamily="34" charset="0"/>
                <a:cs typeface="Arial" panose="020B0604020202020204" pitchFamily="34" charset="0"/>
              </a:rPr>
              <a:t>the chloroform </a:t>
            </a:r>
            <a:r>
              <a:rPr lang="en-US" sz="2000" dirty="0">
                <a:latin typeface="Times New Roman" panose="02020603050405020304" pitchFamily="18" charset="0"/>
                <a:ea typeface="Calibri" panose="020F0502020204030204" pitchFamily="34" charset="0"/>
                <a:cs typeface="Arial" panose="020B0604020202020204" pitchFamily="34" charset="0"/>
              </a:rPr>
              <a:t>extract of </a:t>
            </a:r>
            <a:r>
              <a:rPr lang="en-US" sz="2000" i="1" dirty="0" err="1">
                <a:latin typeface="Times New Roman" panose="02020603050405020304" pitchFamily="18" charset="0"/>
                <a:ea typeface="Calibri" panose="020F0502020204030204" pitchFamily="34" charset="0"/>
                <a:cs typeface="Arial" panose="020B0604020202020204" pitchFamily="34" charset="0"/>
              </a:rPr>
              <a:t>Chasmanthera</a:t>
            </a:r>
            <a:r>
              <a:rPr lang="en-US" sz="2000" i="1" dirty="0">
                <a:latin typeface="Times New Roman" panose="02020603050405020304" pitchFamily="18" charset="0"/>
                <a:ea typeface="Calibri" panose="020F0502020204030204" pitchFamily="34" charset="0"/>
                <a:cs typeface="Arial" panose="020B0604020202020204" pitchFamily="34" charset="0"/>
              </a:rPr>
              <a:t> </a:t>
            </a:r>
            <a:r>
              <a:rPr lang="en-US" sz="2000" i="1" dirty="0" err="1">
                <a:latin typeface="Times New Roman" panose="02020603050405020304" pitchFamily="18" charset="0"/>
                <a:ea typeface="Calibri" panose="020F0502020204030204" pitchFamily="34" charset="0"/>
                <a:cs typeface="Arial" panose="020B0604020202020204" pitchFamily="34" charset="0"/>
              </a:rPr>
              <a:t>dependens</a:t>
            </a:r>
            <a:r>
              <a:rPr lang="en-US" sz="2000" i="1" dirty="0">
                <a:latin typeface="Times New Roman" panose="02020603050405020304" pitchFamily="18" charset="0"/>
                <a:ea typeface="Calibri" panose="020F0502020204030204" pitchFamily="34" charset="0"/>
                <a:cs typeface="Arial" panose="020B0604020202020204" pitchFamily="34" charset="0"/>
              </a:rPr>
              <a:t> </a:t>
            </a:r>
            <a:r>
              <a:rPr lang="en-US" sz="2000" dirty="0" smtClean="0">
                <a:latin typeface="Times New Roman" panose="02020603050405020304" pitchFamily="18" charset="0"/>
                <a:ea typeface="Calibri" panose="020F0502020204030204" pitchFamily="34" charset="0"/>
                <a:cs typeface="Arial" panose="020B0604020202020204" pitchFamily="34" charset="0"/>
              </a:rPr>
              <a:t>demonstrates </a:t>
            </a:r>
            <a:r>
              <a:rPr lang="en-US" sz="2000" dirty="0" smtClean="0">
                <a:latin typeface="Times New Roman" panose="02020603050405020304" pitchFamily="18" charset="0"/>
                <a:ea typeface="Calibri" panose="020F0502020204030204" pitchFamily="34" charset="0"/>
                <a:cs typeface="Arial" panose="020B0604020202020204" pitchFamily="34" charset="0"/>
              </a:rPr>
              <a:t>free radical scavenging effect </a:t>
            </a:r>
            <a:r>
              <a:rPr lang="en-US" sz="2000" dirty="0" smtClean="0">
                <a:latin typeface="Times New Roman" panose="02020603050405020304" pitchFamily="18" charset="0"/>
                <a:ea typeface="Calibri" panose="020F0502020204030204" pitchFamily="34" charset="0"/>
                <a:cs typeface="Arial" panose="020B0604020202020204" pitchFamily="34" charset="0"/>
              </a:rPr>
              <a:t>which could </a:t>
            </a:r>
            <a:r>
              <a:rPr lang="en-US" sz="2000" dirty="0" smtClean="0">
                <a:latin typeface="Times New Roman" panose="02020603050405020304" pitchFamily="18" charset="0"/>
                <a:ea typeface="Calibri" panose="020F0502020204030204" pitchFamily="34" charset="0"/>
                <a:cs typeface="Arial" panose="020B0604020202020204" pitchFamily="34" charset="0"/>
              </a:rPr>
              <a:t>be </a:t>
            </a:r>
            <a:r>
              <a:rPr lang="en-US" sz="2000" dirty="0">
                <a:latin typeface="Times New Roman" panose="02020603050405020304" pitchFamily="18" charset="0"/>
                <a:ea typeface="Calibri" panose="020F0502020204030204" pitchFamily="34" charset="0"/>
                <a:cs typeface="Arial" panose="020B0604020202020204" pitchFamily="34" charset="0"/>
              </a:rPr>
              <a:t>credited to the antioxidant activities of its constituent phytochemicals such as flavonoids, </a:t>
            </a:r>
            <a:r>
              <a:rPr lang="en-US" sz="2000" dirty="0" err="1">
                <a:latin typeface="Times New Roman" panose="02020603050405020304" pitchFamily="18" charset="0"/>
                <a:ea typeface="Calibri" panose="020F0502020204030204" pitchFamily="34" charset="0"/>
                <a:cs typeface="Arial" panose="020B0604020202020204" pitchFamily="34" charset="0"/>
              </a:rPr>
              <a:t>phenolics</a:t>
            </a:r>
            <a:r>
              <a:rPr lang="en-US" sz="2000" dirty="0">
                <a:latin typeface="Times New Roman" panose="02020603050405020304" pitchFamily="18" charset="0"/>
                <a:ea typeface="Calibri" panose="020F0502020204030204" pitchFamily="34" charset="0"/>
                <a:cs typeface="Arial" panose="020B0604020202020204" pitchFamily="34" charset="0"/>
              </a:rPr>
              <a:t>, </a:t>
            </a:r>
            <a:r>
              <a:rPr lang="en-US" sz="2000" dirty="0" smtClean="0">
                <a:latin typeface="Times New Roman" panose="02020603050405020304" pitchFamily="18" charset="0"/>
                <a:ea typeface="Calibri" panose="020F0502020204030204" pitchFamily="34" charset="0"/>
                <a:cs typeface="Arial" panose="020B0604020202020204" pitchFamily="34" charset="0"/>
              </a:rPr>
              <a:t>and terpenes.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21" name="Chart 20"/>
          <p:cNvGraphicFramePr/>
          <p:nvPr>
            <p:extLst>
              <p:ext uri="{D42A27DB-BD31-4B8C-83A1-F6EECF244321}">
                <p14:modId xmlns:p14="http://schemas.microsoft.com/office/powerpoint/2010/main" val="2000650715"/>
              </p:ext>
            </p:extLst>
          </p:nvPr>
        </p:nvGraphicFramePr>
        <p:xfrm>
          <a:off x="4287187" y="164892"/>
          <a:ext cx="4856813" cy="350670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2" name="Chart 21"/>
          <p:cNvGraphicFramePr/>
          <p:nvPr>
            <p:extLst>
              <p:ext uri="{D42A27DB-BD31-4B8C-83A1-F6EECF244321}">
                <p14:modId xmlns:p14="http://schemas.microsoft.com/office/powerpoint/2010/main" val="3552372255"/>
              </p:ext>
            </p:extLst>
          </p:nvPr>
        </p:nvGraphicFramePr>
        <p:xfrm>
          <a:off x="104930" y="0"/>
          <a:ext cx="4272199" cy="362206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35145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19855"/>
            <a:ext cx="9067800" cy="2769989"/>
          </a:xfrm>
          <a:prstGeom prst="rect">
            <a:avLst/>
          </a:prstGeom>
          <a:noFill/>
        </p:spPr>
        <p:txBody>
          <a:bodyPr wrap="square" rtlCol="0">
            <a:spAutoFit/>
          </a:bodyPr>
          <a:lstStyle/>
          <a:p>
            <a:r>
              <a:rPr lang="fr-FR" sz="2400" b="1" dirty="0" err="1" smtClean="0">
                <a:latin typeface="Palatino Linotype" panose="02040502050505030304" pitchFamily="18" charset="0"/>
              </a:rPr>
              <a:t>Acknowledgments</a:t>
            </a:r>
            <a:endParaRPr lang="fr-FR" sz="2400" b="1" dirty="0" smtClean="0">
              <a:latin typeface="Palatino Linotype" panose="02040502050505030304" pitchFamily="18" charset="0"/>
            </a:endParaRPr>
          </a:p>
          <a:p>
            <a:endParaRPr lang="fr-FR" sz="2400" b="1" dirty="0">
              <a:latin typeface="Palatino Linotype" panose="02040502050505030304" pitchFamily="18" charset="0"/>
            </a:endParaRPr>
          </a:p>
          <a:p>
            <a:pPr marL="285750" indent="-285750">
              <a:buFont typeface="Arial" panose="020B0604020202020204" pitchFamily="34" charset="0"/>
              <a:buChar char="•"/>
            </a:pPr>
            <a:r>
              <a:rPr lang="en-GB" dirty="0" err="1"/>
              <a:t>Ethnopharmacology</a:t>
            </a:r>
            <a:r>
              <a:rPr lang="en-GB" dirty="0"/>
              <a:t>, Food and Drug Delivery Research Unit, Department of </a:t>
            </a:r>
            <a:r>
              <a:rPr lang="en-GB" dirty="0" err="1"/>
              <a:t>Bochemistry</a:t>
            </a:r>
            <a:r>
              <a:rPr lang="en-GB" dirty="0"/>
              <a:t>, University of Nigeria, </a:t>
            </a:r>
            <a:r>
              <a:rPr lang="en-GB" dirty="0" err="1"/>
              <a:t>Nsukka</a:t>
            </a:r>
            <a:r>
              <a:rPr lang="en-GB" dirty="0"/>
              <a:t>, Enugu State Nigeria</a:t>
            </a:r>
          </a:p>
          <a:p>
            <a:pPr marL="285750" indent="-285750">
              <a:buFont typeface="Arial" panose="020B0604020202020204" pitchFamily="34" charset="0"/>
              <a:buChar char="•"/>
            </a:pPr>
            <a:r>
              <a:rPr lang="en-GB" dirty="0" err="1" smtClean="0"/>
              <a:t>Bioresources</a:t>
            </a:r>
            <a:r>
              <a:rPr lang="en-GB" dirty="0" smtClean="0"/>
              <a:t> Development and Conservation Program (BDCP) Research Centre, </a:t>
            </a:r>
            <a:r>
              <a:rPr lang="en-GB" dirty="0" err="1" smtClean="0"/>
              <a:t>Nsukka</a:t>
            </a:r>
            <a:r>
              <a:rPr lang="en-GB" dirty="0" smtClean="0"/>
              <a:t>, Enugu State, Nigeria</a:t>
            </a:r>
          </a:p>
          <a:p>
            <a:pPr marL="285750" indent="-285750">
              <a:buFont typeface="Arial" panose="020B0604020202020204" pitchFamily="34" charset="0"/>
              <a:buChar char="•"/>
            </a:pPr>
            <a:r>
              <a:rPr lang="en-GB" dirty="0" smtClean="0"/>
              <a:t>Animal unit of the Faculty of Zoology and Environmental Biology, University of Nigeria, </a:t>
            </a:r>
            <a:r>
              <a:rPr lang="en-GB" dirty="0" err="1" smtClean="0"/>
              <a:t>Nsukka</a:t>
            </a:r>
            <a:r>
              <a:rPr lang="en-GB" dirty="0" smtClean="0"/>
              <a:t>.</a:t>
            </a:r>
          </a:p>
          <a:p>
            <a:pPr marL="285750" indent="-285750">
              <a:buFont typeface="Arial" panose="020B0604020202020204" pitchFamily="34" charset="0"/>
              <a:buChar char="•"/>
            </a:pPr>
            <a:r>
              <a:rPr lang="en-GB" dirty="0" smtClean="0"/>
              <a:t>Animal Farm of the Department of Biochemistry</a:t>
            </a:r>
            <a:endParaRPr lang="fr-FR" dirty="0"/>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5</a:t>
            </a:fld>
            <a:endParaRPr lang="fr-FR">
              <a:latin typeface="Palatino Linotype" panose="02040502050505030304" pitchFamily="18" charset="0"/>
            </a:endParaRPr>
          </a:p>
        </p:txBody>
      </p:sp>
      <p:pic>
        <p:nvPicPr>
          <p:cNvPr id="6" name="Picture 5">
            <a:extLst>
              <a:ext uri="{FF2B5EF4-FFF2-40B4-BE49-F238E27FC236}">
                <a16:creationId xmlns:a16="http://schemas.microsoft.com/office/drawing/2014/main" xmlns="" id="{6EDDC88E-74FE-4B4E-802D-50142AF3023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557796" y="5271796"/>
            <a:ext cx="1586204" cy="1586204"/>
          </a:xfrm>
          <a:prstGeom prst="rect">
            <a:avLst/>
          </a:prstGeom>
        </p:spPr>
      </p:pic>
    </p:spTree>
    <p:extLst>
      <p:ext uri="{BB962C8B-B14F-4D97-AF65-F5344CB8AC3E}">
        <p14:creationId xmlns:p14="http://schemas.microsoft.com/office/powerpoint/2010/main" val="35929829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4397</TotalTime>
  <Words>547</Words>
  <Application>Microsoft Office PowerPoint</Application>
  <PresentationFormat>On-screen Show (4:3)</PresentationFormat>
  <Paragraphs>67</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Palatino Linotype</vt:lpstr>
      <vt:lpstr>Times New Roman</vt:lpstr>
      <vt:lpstr>Office Theme</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MDPI</dc:creator>
  <cp:lastModifiedBy>USER-PC</cp:lastModifiedBy>
  <cp:revision>98</cp:revision>
  <dcterms:created xsi:type="dcterms:W3CDTF">2017-05-27T02:37:01Z</dcterms:created>
  <dcterms:modified xsi:type="dcterms:W3CDTF">2020-11-10T17:43:07Z</dcterms:modified>
</cp:coreProperties>
</file>