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69" r:id="rId5"/>
    <p:sldId id="271" r:id="rId6"/>
    <p:sldId id="270" r:id="rId7"/>
    <p:sldId id="27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ina Morkeliūnė" initials="AM" lastIdx="1" clrIdx="0">
    <p:extLst>
      <p:ext uri="{19B8F6BF-5375-455C-9EA6-DF929625EA0E}">
        <p15:presenceInfo xmlns:p15="http://schemas.microsoft.com/office/powerpoint/2012/main" userId="Armina Morkeliūn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2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rmina.morkeliune@lammc.lt"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2626360"/>
          </a:xfrm>
          <a:prstGeom prst="rect">
            <a:avLst/>
          </a:prstGeom>
          <a:noFill/>
        </p:spPr>
        <p:txBody>
          <a:bodyPr wrap="square" rtlCol="0">
            <a:spAutoFit/>
          </a:bodyPr>
          <a:lstStyle/>
          <a:p>
            <a:pPr marL="0" marR="0">
              <a:lnSpc>
                <a:spcPts val="2000"/>
              </a:lnSpc>
              <a:spcBef>
                <a:spcPts val="0"/>
              </a:spcBef>
              <a:spcAft>
                <a:spcPts val="1200"/>
              </a:spcAft>
              <a:tabLst>
                <a:tab pos="1706245" algn="l"/>
              </a:tabLst>
            </a:pPr>
            <a:r>
              <a:rPr lang="en-US"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essential oils of thyme, sage and peppermint against strawberry anthracnose</a:t>
            </a:r>
            <a:endParaRPr lang="lt-LT" sz="2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a:lnSpc>
                <a:spcPts val="2000"/>
              </a:lnSpc>
              <a:spcBef>
                <a:spcPts val="0"/>
              </a:spcBef>
              <a:spcAft>
                <a:spcPts val="1200"/>
              </a:spcAft>
              <a:tabLst>
                <a:tab pos="1706245" algn="l"/>
              </a:tabLst>
            </a:pPr>
            <a:endParaRPr lang="lt-LT" sz="1200" b="1" dirty="0">
              <a:latin typeface="Palatino Linotype" panose="02040502050505030304" pitchFamily="18" charset="0"/>
            </a:endParaRPr>
          </a:p>
          <a:p>
            <a:pPr marL="0" marR="0">
              <a:lnSpc>
                <a:spcPts val="2000"/>
              </a:lnSpc>
              <a:spcBef>
                <a:spcPts val="0"/>
              </a:spcBef>
              <a:spcAft>
                <a:spcPts val="1200"/>
              </a:spcAft>
              <a:tabLst>
                <a:tab pos="1706245" algn="l"/>
              </a:tabLst>
            </a:pPr>
            <a:r>
              <a:rPr lang="lt-LT" b="1" dirty="0">
                <a:latin typeface="Palatino Linotype" panose="02040502050505030304" pitchFamily="18" charset="0"/>
              </a:rPr>
              <a:t>Armina Morkeliūnė</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lt-LT" b="1" dirty="0">
                <a:latin typeface="Palatino Linotype" panose="02040502050505030304" pitchFamily="18" charset="0"/>
              </a:rPr>
              <a:t>Neringa Rasiukevičiūtė</a:t>
            </a:r>
            <a:r>
              <a:rPr lang="lt-LT" b="1" baseline="30000" dirty="0">
                <a:latin typeface="Palatino Linotype" panose="02040502050505030304" pitchFamily="18" charset="0"/>
              </a:rPr>
              <a:t>1</a:t>
            </a:r>
            <a:r>
              <a:rPr lang="it-IT" b="1" dirty="0">
                <a:latin typeface="Palatino Linotype" panose="02040502050505030304" pitchFamily="18" charset="0"/>
              </a:rPr>
              <a:t>, and </a:t>
            </a:r>
            <a:r>
              <a:rPr lang="lt-LT" b="1" dirty="0">
                <a:latin typeface="Palatino Linotype" panose="02040502050505030304" pitchFamily="18" charset="0"/>
              </a:rPr>
              <a:t>Alma Valiuškaitė</a:t>
            </a:r>
            <a:r>
              <a:rPr lang="lt-LT" b="1" baseline="30000" dirty="0">
                <a:latin typeface="Palatino Linotype" panose="02040502050505030304" pitchFamily="18" charset="0"/>
              </a:rPr>
              <a:t>1</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sz="1800" kern="0" dirty="0">
                <a:solidFill>
                  <a:srgbClr val="000000"/>
                </a:solidFill>
                <a:effectLst/>
                <a:latin typeface="Times New Roman" panose="02020603050405020304" pitchFamily="18" charset="0"/>
                <a:ea typeface="Times New Roman" panose="02020603050405020304" pitchFamily="18" charset="0"/>
              </a:rPr>
              <a:t>Laboratory of Plant Protection, </a:t>
            </a:r>
            <a:r>
              <a:rPr lang="en-GB" sz="1800" kern="0" dirty="0">
                <a:solidFill>
                  <a:srgbClr val="000000"/>
                </a:solidFill>
                <a:effectLst/>
                <a:latin typeface="Times New Roman" panose="02020603050405020304" pitchFamily="18" charset="0"/>
                <a:ea typeface="Times New Roman" panose="02020603050405020304" pitchFamily="18" charset="0"/>
              </a:rPr>
              <a:t>Institute of Horticulture, Lithuanian Research Centre for Agriculture and Forestry, LT-54333 </a:t>
            </a:r>
            <a:r>
              <a:rPr lang="en-GB" sz="1800" kern="0" dirty="0" err="1">
                <a:solidFill>
                  <a:srgbClr val="000000"/>
                </a:solidFill>
                <a:effectLst/>
                <a:latin typeface="Times New Roman" panose="02020603050405020304" pitchFamily="18" charset="0"/>
                <a:ea typeface="Times New Roman" panose="02020603050405020304" pitchFamily="18" charset="0"/>
              </a:rPr>
              <a:t>Babtai</a:t>
            </a:r>
            <a:r>
              <a:rPr lang="en-GB" sz="1800" kern="0" dirty="0">
                <a:solidFill>
                  <a:srgbClr val="000000"/>
                </a:solidFill>
                <a:effectLst/>
                <a:latin typeface="Times New Roman" panose="02020603050405020304" pitchFamily="18" charset="0"/>
                <a:ea typeface="Times New Roman" panose="02020603050405020304" pitchFamily="18" charset="0"/>
              </a:rPr>
              <a:t>, Kaunas district., Lithuania</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a:t>
            </a:r>
            <a:r>
              <a:rPr lang="lt-LT" sz="1400" dirty="0">
                <a:latin typeface="Palatino Linotype" panose="02040502050505030304" pitchFamily="18" charset="0"/>
              </a:rPr>
              <a:t> </a:t>
            </a:r>
            <a:r>
              <a:rPr lang="en-US" sz="1400" u="sng" kern="0" dirty="0">
                <a:solidFill>
                  <a:srgbClr val="000000"/>
                </a:solidFill>
                <a:effectLst/>
                <a:latin typeface="Palatino Linotype" panose="02040502050505030304" pitchFamily="18" charset="0"/>
                <a:ea typeface="Times New Roman" panose="02020603050405020304" pitchFamily="18" charset="0"/>
                <a:hlinkClick r:id="rId2"/>
              </a:rPr>
              <a:t>armina.morkeliune@lammc.lt</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3" name="Picture 2" descr="Text&#10;&#10;Description automatically generated">
            <a:extLst>
              <a:ext uri="{FF2B5EF4-FFF2-40B4-BE49-F238E27FC236}">
                <a16:creationId xmlns:a16="http://schemas.microsoft.com/office/drawing/2014/main" id="{C13B179B-38EE-4D02-9E1B-5658B9BA0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30" y="5614246"/>
            <a:ext cx="2719826" cy="1243754"/>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96949" y="928468"/>
            <a:ext cx="6489602" cy="4800318"/>
          </a:xfrm>
          <a:prstGeom prst="rect">
            <a:avLst/>
          </a:prstGeom>
        </p:spPr>
        <p:txBody>
          <a:bodyPr vert="horz" lIns="91440" tIns="45720" rIns="91440" bIns="45720" rtlCol="0" anchor="ctr">
            <a:noAutofit/>
          </a:bodyPr>
          <a:lstStyle/>
          <a:p>
            <a:pPr indent="-228600" algn="just">
              <a:lnSpc>
                <a:spcPct val="90000"/>
              </a:lnSpc>
              <a:spcAft>
                <a:spcPts val="600"/>
              </a:spcAft>
              <a:buFont typeface="Arial" panose="020B0604020202020204" pitchFamily="34" charset="0"/>
              <a:buChar char="•"/>
            </a:pPr>
            <a:r>
              <a:rPr lang="en-US" b="1" dirty="0">
                <a:latin typeface="Palatino Linotype" panose="02040502050505030304" pitchFamily="18" charset="0"/>
              </a:rPr>
              <a:t>Abstract: </a:t>
            </a:r>
            <a:r>
              <a:rPr lang="en-US" dirty="0">
                <a:effectLst/>
                <a:latin typeface="Palatino Linotype" panose="02040502050505030304" pitchFamily="18" charset="0"/>
              </a:rPr>
              <a:t>Strawberr</a:t>
            </a:r>
            <a:r>
              <a:rPr lang="en-US" i="1" dirty="0">
                <a:effectLst/>
                <a:latin typeface="Palatino Linotype" panose="02040502050505030304" pitchFamily="18" charset="0"/>
              </a:rPr>
              <a:t>y Colletotrichum </a:t>
            </a:r>
            <a:r>
              <a:rPr lang="en-US" dirty="0">
                <a:effectLst/>
                <a:latin typeface="Palatino Linotype" panose="02040502050505030304" pitchFamily="18" charset="0"/>
              </a:rPr>
              <a:t>spp. is a significant strawberry pathogen with yield losses of up to 50 %, due to agrometeorological conditions change its spread in a temperate climate is growing. The demand for alternative measures for biological protection is growing because of the increasing pathogens resistance and pesticides harm for human and environment. The findings of antimicrobial activities, low toxicity and biodegradability of essential oils (EO) make them suitable for biological protection against pathogens. This study aims to evaluate the inhibition of </a:t>
            </a:r>
            <a:r>
              <a:rPr lang="en-US" i="1" dirty="0">
                <a:effectLst/>
                <a:latin typeface="Palatino Linotype" panose="02040502050505030304" pitchFamily="18" charset="0"/>
              </a:rPr>
              <a:t>Colletotrichum </a:t>
            </a:r>
            <a:r>
              <a:rPr lang="en-US" dirty="0">
                <a:effectLst/>
                <a:latin typeface="Palatino Linotype" panose="02040502050505030304" pitchFamily="18" charset="0"/>
              </a:rPr>
              <a:t>spp. by thyme, sage and peppermint EO </a:t>
            </a:r>
            <a:r>
              <a:rPr lang="en-US" i="1" dirty="0">
                <a:effectLst/>
                <a:latin typeface="Palatino Linotype" panose="02040502050505030304" pitchFamily="18" charset="0"/>
              </a:rPr>
              <a:t>in vitro </a:t>
            </a:r>
            <a:r>
              <a:rPr lang="en-US" dirty="0">
                <a:effectLst/>
                <a:latin typeface="Palatino Linotype" panose="02040502050505030304" pitchFamily="18" charset="0"/>
              </a:rPr>
              <a:t>and on detached strawberry leaves. Thyme EO inhibited </a:t>
            </a:r>
            <a:r>
              <a:rPr lang="en-US" i="1" dirty="0">
                <a:effectLst/>
                <a:latin typeface="Palatino Linotype" panose="02040502050505030304" pitchFamily="18" charset="0"/>
              </a:rPr>
              <a:t>Colletotrichum</a:t>
            </a:r>
            <a:r>
              <a:rPr lang="en-US" dirty="0">
                <a:effectLst/>
                <a:latin typeface="Palatino Linotype" panose="02040502050505030304" pitchFamily="18" charset="0"/>
              </a:rPr>
              <a:t> spp. completely above 200 </a:t>
            </a:r>
            <a:r>
              <a:rPr lang="en-US" dirty="0" err="1">
                <a:effectLst/>
                <a:latin typeface="Palatino Linotype" panose="02040502050505030304" pitchFamily="18" charset="0"/>
              </a:rPr>
              <a:t>μL</a:t>
            </a:r>
            <a:r>
              <a:rPr lang="en-US" dirty="0">
                <a:effectLst/>
                <a:latin typeface="Palatino Linotype" panose="02040502050505030304" pitchFamily="18" charset="0"/>
              </a:rPr>
              <a:t> L</a:t>
            </a:r>
            <a:r>
              <a:rPr lang="en-US" baseline="30000" dirty="0">
                <a:effectLst/>
                <a:latin typeface="Palatino Linotype" panose="02040502050505030304" pitchFamily="18" charset="0"/>
              </a:rPr>
              <a:t>−1</a:t>
            </a:r>
            <a:r>
              <a:rPr lang="en-US" dirty="0">
                <a:effectLst/>
                <a:latin typeface="Palatino Linotype" panose="02040502050505030304" pitchFamily="18" charset="0"/>
              </a:rPr>
              <a:t> concentration </a:t>
            </a:r>
            <a:r>
              <a:rPr lang="en-US" i="1" dirty="0">
                <a:effectLst/>
                <a:latin typeface="Palatino Linotype" panose="02040502050505030304" pitchFamily="18" charset="0"/>
              </a:rPr>
              <a:t>in</a:t>
            </a:r>
            <a:r>
              <a:rPr lang="en-US" dirty="0">
                <a:effectLst/>
                <a:latin typeface="Palatino Linotype" panose="02040502050505030304" pitchFamily="18" charset="0"/>
              </a:rPr>
              <a:t> </a:t>
            </a:r>
            <a:r>
              <a:rPr lang="en-US" i="1" dirty="0">
                <a:effectLst/>
                <a:latin typeface="Palatino Linotype" panose="02040502050505030304" pitchFamily="18" charset="0"/>
              </a:rPr>
              <a:t>vitro</a:t>
            </a:r>
            <a:r>
              <a:rPr lang="en-US" dirty="0">
                <a:effectLst/>
                <a:latin typeface="Palatino Linotype" panose="02040502050505030304" pitchFamily="18" charset="0"/>
              </a:rPr>
              <a:t>. </a:t>
            </a:r>
          </a:p>
          <a:p>
            <a:pPr indent="-228600" algn="just">
              <a:lnSpc>
                <a:spcPct val="90000"/>
              </a:lnSpc>
              <a:spcAft>
                <a:spcPts val="600"/>
              </a:spcAft>
              <a:buFont typeface="Arial" panose="020B0604020202020204" pitchFamily="34" charset="0"/>
              <a:buChar char="•"/>
            </a:pPr>
            <a:r>
              <a:rPr lang="en-US" dirty="0">
                <a:effectLst/>
                <a:latin typeface="Palatino Linotype" panose="02040502050505030304" pitchFamily="18" charset="0"/>
              </a:rPr>
              <a:t>Our findings could potentially help to manage </a:t>
            </a:r>
            <a:r>
              <a:rPr lang="en-US" i="1" dirty="0">
                <a:effectLst/>
                <a:latin typeface="Palatino Linotype" panose="02040502050505030304" pitchFamily="18" charset="0"/>
              </a:rPr>
              <a:t>Colletotrichum </a:t>
            </a:r>
            <a:r>
              <a:rPr lang="en-US" dirty="0">
                <a:effectLst/>
                <a:latin typeface="Palatino Linotype" panose="02040502050505030304" pitchFamily="18" charset="0"/>
              </a:rPr>
              <a:t>spp.; however, the detached strawberry leaves</a:t>
            </a:r>
            <a:r>
              <a:rPr lang="en-US" i="1" dirty="0">
                <a:effectLst/>
                <a:latin typeface="Palatino Linotype" panose="02040502050505030304" pitchFamily="18" charset="0"/>
              </a:rPr>
              <a:t> </a:t>
            </a:r>
            <a:r>
              <a:rPr lang="en-US" dirty="0">
                <a:effectLst/>
                <a:latin typeface="Palatino Linotype" panose="02040502050505030304" pitchFamily="18" charset="0"/>
              </a:rPr>
              <a:t>assay showed that EO efficacy was relatively low on tested concentrations and should be increased.</a:t>
            </a:r>
            <a:endParaRPr lang="en-US" dirty="0">
              <a:latin typeface="Palatino Linotype" panose="02040502050505030304" pitchFamily="18" charset="0"/>
            </a:endParaRPr>
          </a:p>
          <a:p>
            <a:pPr indent="-228600" algn="just">
              <a:lnSpc>
                <a:spcPct val="90000"/>
              </a:lnSpc>
              <a:spcAft>
                <a:spcPts val="600"/>
              </a:spcAft>
              <a:buFont typeface="Arial" panose="020B0604020202020204" pitchFamily="34" charset="0"/>
              <a:buChar char="•"/>
            </a:pPr>
            <a:endParaRPr lang="en-US" dirty="0">
              <a:latin typeface="Palatino Linotype" panose="02040502050505030304" pitchFamily="18" charset="0"/>
            </a:endParaRPr>
          </a:p>
          <a:p>
            <a:pPr indent="-228600" algn="just">
              <a:lnSpc>
                <a:spcPct val="90000"/>
              </a:lnSpc>
              <a:spcAft>
                <a:spcPts val="600"/>
              </a:spcAft>
              <a:buFont typeface="Arial" panose="020B0604020202020204" pitchFamily="34" charset="0"/>
              <a:buChar char="•"/>
            </a:pPr>
            <a:r>
              <a:rPr lang="en-US" b="1" dirty="0">
                <a:latin typeface="Palatino Linotype" panose="02040502050505030304" pitchFamily="18" charset="0"/>
              </a:rPr>
              <a:t>Keywords: </a:t>
            </a:r>
            <a:r>
              <a:rPr lang="en-US" dirty="0">
                <a:effectLst/>
                <a:latin typeface="Palatino Linotype" panose="02040502050505030304" pitchFamily="18" charset="0"/>
              </a:rPr>
              <a:t>biocontrol, inhibition, </a:t>
            </a:r>
            <a:r>
              <a:rPr lang="en-US" i="1" dirty="0">
                <a:effectLst/>
                <a:latin typeface="Palatino Linotype" panose="02040502050505030304" pitchFamily="18" charset="0"/>
              </a:rPr>
              <a:t>Mentha piperita, Salvia officinalis, Thymus vulgaris</a:t>
            </a:r>
            <a:r>
              <a:rPr lang="en-US" dirty="0">
                <a:effectLst/>
                <a:latin typeface="Palatino Linotype" panose="02040502050505030304" pitchFamily="18" charset="0"/>
              </a:rPr>
              <a:t> </a:t>
            </a:r>
            <a:endParaRPr lang="en-US" b="1" dirty="0">
              <a:latin typeface="Palatino Linotype" panose="0204050205050503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415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E3A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Users\User\Downloads\IMG_9684.JPG">
            <a:extLst>
              <a:ext uri="{FF2B5EF4-FFF2-40B4-BE49-F238E27FC236}">
                <a16:creationId xmlns:a16="http://schemas.microsoft.com/office/drawing/2014/main" id="{60F1CAFC-68C7-4F17-BA02-7A6062A406CB}"/>
              </a:ext>
            </a:extLst>
          </p:cNvPr>
          <p:cNvPicPr/>
          <p:nvPr/>
        </p:nvPicPr>
        <p:blipFill rotWithShape="1">
          <a:blip r:embed="rId2" cstate="email">
            <a:alphaModFix/>
            <a:extLst>
              <a:ext uri="{BEBA8EAE-BF5A-486C-A8C5-ECC9F3942E4B}">
                <a14:imgProps xmlns:a14="http://schemas.microsoft.com/office/drawing/2010/main">
                  <a14:imgLayer r:embed="rId3">
                    <a14:imgEffect>
                      <a14:brightnessContrast bright="12000" contrast="16000"/>
                    </a14:imgEffect>
                  </a14:imgLayer>
                </a14:imgProps>
              </a:ext>
              <a:ext uri="{28A0092B-C50C-407E-A947-70E740481C1C}">
                <a14:useLocalDpi xmlns:a14="http://schemas.microsoft.com/office/drawing/2010/main"/>
              </a:ext>
            </a:extLst>
          </a:blip>
          <a:srcRect l="10598" r="6820"/>
          <a:stretch/>
        </p:blipFill>
        <p:spPr bwMode="auto">
          <a:xfrm>
            <a:off x="6773057" y="2441359"/>
            <a:ext cx="1447665" cy="198859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5"/>
          <p:cNvSpPr>
            <a:spLocks noGrp="1"/>
          </p:cNvSpPr>
          <p:nvPr>
            <p:ph type="sldNum" sz="quarter" idx="12"/>
          </p:nvPr>
        </p:nvSpPr>
        <p:spPr>
          <a:xfrm>
            <a:off x="7756071" y="6356350"/>
            <a:ext cx="759278" cy="365125"/>
          </a:xfrm>
        </p:spPr>
        <p:txBody>
          <a:bodyPr vert="horz" lIns="91440" tIns="45720" rIns="91440" bIns="45720" rtlCol="0" anchor="ctr">
            <a:normAutofit/>
          </a:bodyPr>
          <a:lstStyle/>
          <a:p>
            <a:pPr>
              <a:spcAft>
                <a:spcPts val="600"/>
              </a:spcAft>
              <a:defRPr/>
            </a:pPr>
            <a:fld id="{FCAEAE96-855E-42B1-8DE9-9C9E68DE18C5}"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1975" y="5605975"/>
            <a:ext cx="1252025" cy="1252025"/>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Čiobrelis">
            <a:extLst>
              <a:ext uri="{FF2B5EF4-FFF2-40B4-BE49-F238E27FC236}">
                <a16:creationId xmlns:a16="http://schemas.microsoft.com/office/drawing/2014/main" id="{5D68595D-ED7C-4961-955D-AF2407DEA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28294">
            <a:off x="3321474" y="5006910"/>
            <a:ext cx="2952917" cy="12665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289153" y="343043"/>
            <a:ext cx="4129014" cy="3046988"/>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and Discussion</a:t>
            </a:r>
            <a:endParaRPr lang="lt-LT" sz="2400" b="1" dirty="0">
              <a:latin typeface="Palatino Linotype" panose="02040502050505030304" pitchFamily="18" charset="0"/>
            </a:endParaRPr>
          </a:p>
          <a:p>
            <a:pPr algn="just"/>
            <a:endParaRPr lang="lt-LT"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Thyme EO totally inhibited </a:t>
            </a:r>
            <a:r>
              <a:rPr lang="en-US" sz="1800" i="1"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Colletotrichum</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mycelial growth </a:t>
            </a:r>
            <a:r>
              <a:rPr lang="en-US" sz="1800" i="1"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vitro </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above 200 </a:t>
            </a:r>
            <a:r>
              <a:rPr lang="en-US" sz="18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μL</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a:t>
            </a:r>
            <a:r>
              <a:rPr lang="en-US" sz="1800" kern="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an investigation conducted by Duduk et al. [34], thyme EO showed good antifungal efficacy against </a:t>
            </a:r>
            <a:r>
              <a:rPr lang="en-US" sz="1800" i="1"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 acutatum</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on strawberry fruit. </a:t>
            </a:r>
            <a:endParaRPr lang="lt-LT" sz="2400" b="1" dirty="0">
              <a:latin typeface="Palatino Linotype" panose="02040502050505030304" pitchFamily="18" charset="0"/>
            </a:endParaRPr>
          </a:p>
          <a:p>
            <a:endParaRPr lang="fr-FR" sz="2400" b="1" dirty="0">
              <a:latin typeface="Palatino Linotype" panose="02040502050505030304" pitchFamily="18" charset="0"/>
            </a:endParaRPr>
          </a:p>
        </p:txBody>
      </p:sp>
      <p:pic>
        <p:nvPicPr>
          <p:cNvPr id="10" name="Picture 9">
            <a:extLst>
              <a:ext uri="{FF2B5EF4-FFF2-40B4-BE49-F238E27FC236}">
                <a16:creationId xmlns:a16="http://schemas.microsoft.com/office/drawing/2014/main" id="{5A8EFB42-AC03-4840-8BB3-82338E0EC274}"/>
              </a:ext>
            </a:extLst>
          </p:cNvPr>
          <p:cNvPicPr/>
          <p:nvPr/>
        </p:nvPicPr>
        <p:blipFill rotWithShape="1">
          <a:blip r:embed="rId4" cstate="print">
            <a:extLst>
              <a:ext uri="{28A0092B-C50C-407E-A947-70E740481C1C}">
                <a14:useLocalDpi xmlns:a14="http://schemas.microsoft.com/office/drawing/2010/main" val="0"/>
              </a:ext>
            </a:extLst>
          </a:blip>
          <a:srcRect l="24310" r="20210" b="2041"/>
          <a:stretch/>
        </p:blipFill>
        <p:spPr bwMode="auto">
          <a:xfrm rot="5400000">
            <a:off x="200843" y="4770652"/>
            <a:ext cx="1879876" cy="2281561"/>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1D76CB55-EA75-4C2E-A6EF-8F93E787A4C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43044"/>
            <a:ext cx="4572000" cy="3085956"/>
          </a:xfrm>
          <a:prstGeom prst="rect">
            <a:avLst/>
          </a:prstGeom>
          <a:noFill/>
          <a:ln>
            <a:noFill/>
          </a:ln>
        </p:spPr>
      </p:pic>
      <p:sp>
        <p:nvSpPr>
          <p:cNvPr id="18" name="TextBox 17">
            <a:extLst>
              <a:ext uri="{FF2B5EF4-FFF2-40B4-BE49-F238E27FC236}">
                <a16:creationId xmlns:a16="http://schemas.microsoft.com/office/drawing/2014/main" id="{11B84AE2-6A61-4F33-93F3-049E1BE1CF34}"/>
              </a:ext>
            </a:extLst>
          </p:cNvPr>
          <p:cNvSpPr txBox="1"/>
          <p:nvPr/>
        </p:nvSpPr>
        <p:spPr>
          <a:xfrm>
            <a:off x="4725835" y="3668455"/>
            <a:ext cx="4308921" cy="759182"/>
          </a:xfrm>
          <a:prstGeom prst="rect">
            <a:avLst/>
          </a:prstGeom>
          <a:noFill/>
        </p:spPr>
        <p:txBody>
          <a:bodyPr wrap="square">
            <a:spAutoFit/>
          </a:bodyPr>
          <a:lstStyle/>
          <a:p>
            <a:pPr marL="0" marR="0" indent="269875" algn="just">
              <a:lnSpc>
                <a:spcPts val="1300"/>
              </a:lnSpc>
              <a:spcBef>
                <a:spcPts val="0"/>
              </a:spcBef>
              <a:spcAft>
                <a:spcPts val="0"/>
              </a:spcAft>
            </a:pPr>
            <a:r>
              <a:rPr lang="en-US"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Inhibition (%) of</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Colletotrichum</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mycelial growth by thyme (</a:t>
            </a:r>
            <a:r>
              <a:rPr lang="en-US" sz="11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 vulgaris</a:t>
            </a: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EO at 4 days after inoculation (4 DAI). Results are presented as means (n = 4). The same letter indicates no significant differences between treatments (p &lt; 0.05).</a:t>
            </a:r>
          </a:p>
        </p:txBody>
      </p:sp>
      <p:sp>
        <p:nvSpPr>
          <p:cNvPr id="2" name="TextBox 1">
            <a:extLst>
              <a:ext uri="{FF2B5EF4-FFF2-40B4-BE49-F238E27FC236}">
                <a16:creationId xmlns:a16="http://schemas.microsoft.com/office/drawing/2014/main" id="{946EE578-E23B-4ED7-B6B8-DFC8887B9E0D}"/>
              </a:ext>
            </a:extLst>
          </p:cNvPr>
          <p:cNvSpPr txBox="1"/>
          <p:nvPr/>
        </p:nvSpPr>
        <p:spPr>
          <a:xfrm>
            <a:off x="4864962" y="0"/>
            <a:ext cx="1651247" cy="369332"/>
          </a:xfrm>
          <a:prstGeom prst="rect">
            <a:avLst/>
          </a:prstGeom>
          <a:noFill/>
        </p:spPr>
        <p:txBody>
          <a:bodyPr wrap="square" rtlCol="0">
            <a:spAutoFit/>
          </a:bodyPr>
          <a:lstStyle/>
          <a:p>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 </a:t>
            </a:r>
            <a:r>
              <a:rPr lang="lt-LT"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ulgaris</a:t>
            </a:r>
            <a:r>
              <a:rPr lang="lt-LT"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lt-LT"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EO</a:t>
            </a:r>
            <a:endParaRPr lang="en-US" b="1" dirty="0"/>
          </a:p>
        </p:txBody>
      </p:sp>
    </p:spTree>
    <p:extLst>
      <p:ext uri="{BB962C8B-B14F-4D97-AF65-F5344CB8AC3E}">
        <p14:creationId xmlns:p14="http://schemas.microsoft.com/office/powerpoint/2010/main" val="208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9F2441-9F11-4F2C-A811-276502BFE6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814" y="0"/>
            <a:ext cx="4742659" cy="2911876"/>
          </a:xfrm>
          <a:prstGeom prst="rect">
            <a:avLst/>
          </a:prstGeom>
          <a:noFill/>
          <a:ln>
            <a:noFill/>
          </a:ln>
        </p:spPr>
      </p:pic>
      <p:pic>
        <p:nvPicPr>
          <p:cNvPr id="12" name="Picture 11">
            <a:extLst>
              <a:ext uri="{FF2B5EF4-FFF2-40B4-BE49-F238E27FC236}">
                <a16:creationId xmlns:a16="http://schemas.microsoft.com/office/drawing/2014/main" id="{BA24E131-8685-43E9-A0B2-B5420C1A2B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815" y="3566630"/>
            <a:ext cx="4742659" cy="2752078"/>
          </a:xfrm>
          <a:prstGeom prst="rect">
            <a:avLst/>
          </a:prstGeom>
          <a:noFill/>
          <a:ln>
            <a:noFill/>
          </a:ln>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4857096" y="5001"/>
            <a:ext cx="4201551" cy="6001643"/>
          </a:xfrm>
          <a:prstGeom prst="rect">
            <a:avLst/>
          </a:prstGeom>
          <a:noFill/>
        </p:spPr>
        <p:txBody>
          <a:bodyPr wrap="square" rtlCol="0">
            <a:spAutoFit/>
          </a:bodyPr>
          <a:lstStyle/>
          <a:p>
            <a:pPr algn="just"/>
            <a:r>
              <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a:t>
            </a:r>
            <a:r>
              <a:rPr lang="lt-LT"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ntifungal activity of sage EO against </a:t>
            </a:r>
            <a:r>
              <a:rPr lang="lt-LT" i="1"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Colletotrichum</a:t>
            </a:r>
            <a:r>
              <a:rPr lang="lt-LT"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spp.</a:t>
            </a:r>
            <a:r>
              <a:rPr lang="lt-LT" i="1" kern="0" dirty="0">
                <a:solidFill>
                  <a:srgbClr val="000000"/>
                </a:solidFill>
                <a:latin typeface="Times New Roman" panose="02020603050405020304" pitchFamily="18" charset="0"/>
                <a:ea typeface="Times New Roman" panose="02020603050405020304" pitchFamily="18" charset="0"/>
              </a:rPr>
              <a:t> </a:t>
            </a:r>
            <a:r>
              <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achieved highest effect 88.14% at 1800 </a:t>
            </a:r>
            <a:r>
              <a:rPr lang="en-US" kern="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μL</a:t>
            </a:r>
            <a:r>
              <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L</a:t>
            </a:r>
            <a:r>
              <a:rPr lang="en-US" kern="0" baseline="30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a:t>
            </a:r>
            <a:r>
              <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These results were comparable to the Yilmaz et al. [40] investigation, there sage EO resulted slight inhibition on mycelial growth of</a:t>
            </a:r>
            <a:r>
              <a:rPr lang="en-US" i="1"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C. </a:t>
            </a:r>
            <a:r>
              <a:rPr lang="en-US" i="1" kern="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gloe</a:t>
            </a:r>
            <a:r>
              <a:rPr lang="lt-LT" i="1"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a:t>
            </a:r>
            <a:r>
              <a:rPr lang="en-US" i="1" kern="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sporioides</a:t>
            </a:r>
            <a:r>
              <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endParaRPr lang="lt-LT"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lt-LT" sz="1200" kern="0" dirty="0">
              <a:solidFill>
                <a:srgbClr val="000000"/>
              </a:solidFill>
              <a:latin typeface="Palatino Linotype" panose="02040502050505030304" pitchFamily="18" charset="0"/>
              <a:cs typeface="Times New Roman" panose="02020603050405020304" pitchFamily="18" charset="0"/>
            </a:endParaRPr>
          </a:p>
          <a:p>
            <a:pPr algn="just"/>
            <a:endParaRPr lang="en-US" sz="1200" kern="0" dirty="0">
              <a:solidFill>
                <a:srgbClr val="000000"/>
              </a:solidFill>
              <a:latin typeface="Palatino Linotype" panose="02040502050505030304" pitchFamily="18" charset="0"/>
              <a:cs typeface="Arial" panose="020B0604020202020204" pitchFamily="34" charset="0"/>
            </a:endParaRPr>
          </a:p>
          <a:p>
            <a:pPr algn="just"/>
            <a:endParaRPr lang="lt-LT" sz="12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our research peppermint EO highest antifungal activity reached at 1600 μL L</a:t>
            </a:r>
            <a:r>
              <a:rPr lang="en-US" sz="1800" kern="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i="1" kern="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 In comparison, Oliveira et al. [35] reported, that 5 </a:t>
            </a:r>
            <a:r>
              <a:rPr lang="en-US" sz="18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μL</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/mL peppermint EO resulted in 100% MGI on all tested</a:t>
            </a:r>
            <a:r>
              <a:rPr lang="en-US" sz="1800" i="1"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Colletotrichum</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stains. </a:t>
            </a:r>
          </a:p>
          <a:p>
            <a:endPar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endPar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14038D-6FA5-4F1D-8D4D-B6EFDCB6A62C}"/>
              </a:ext>
            </a:extLst>
          </p:cNvPr>
          <p:cNvSpPr txBox="1"/>
          <p:nvPr/>
        </p:nvSpPr>
        <p:spPr>
          <a:xfrm>
            <a:off x="0" y="2826384"/>
            <a:ext cx="4634144" cy="751681"/>
          </a:xfrm>
          <a:prstGeom prst="rect">
            <a:avLst/>
          </a:prstGeom>
          <a:noFill/>
        </p:spPr>
        <p:txBody>
          <a:bodyPr wrap="square">
            <a:spAutoFit/>
          </a:bodyPr>
          <a:lstStyle/>
          <a:p>
            <a:pPr marL="0" marR="0" indent="269875" algn="just">
              <a:lnSpc>
                <a:spcPts val="1300"/>
              </a:lnSpc>
              <a:spcBef>
                <a:spcPts val="0"/>
              </a:spcBef>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Inhibition (%) of</a:t>
            </a:r>
            <a:r>
              <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Colletotrichum</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mycelial growth by sage (</a:t>
            </a:r>
            <a:r>
              <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 officinalis</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EO at 4 days after inoculation (4 DAI). Results are presented as means (n = 4). The same letter indicates no significant differences between treatments (p &lt; 0.05).</a:t>
            </a:r>
          </a:p>
        </p:txBody>
      </p:sp>
      <p:sp>
        <p:nvSpPr>
          <p:cNvPr id="11" name="TextBox 10">
            <a:extLst>
              <a:ext uri="{FF2B5EF4-FFF2-40B4-BE49-F238E27FC236}">
                <a16:creationId xmlns:a16="http://schemas.microsoft.com/office/drawing/2014/main" id="{80E8C82A-7B93-4B9A-9F82-1D8E9A66FE57}"/>
              </a:ext>
            </a:extLst>
          </p:cNvPr>
          <p:cNvSpPr txBox="1"/>
          <p:nvPr/>
        </p:nvSpPr>
        <p:spPr>
          <a:xfrm>
            <a:off x="29193" y="6134834"/>
            <a:ext cx="4742550" cy="751681"/>
          </a:xfrm>
          <a:prstGeom prst="rect">
            <a:avLst/>
          </a:prstGeom>
          <a:noFill/>
        </p:spPr>
        <p:txBody>
          <a:bodyPr wrap="square">
            <a:spAutoFit/>
          </a:bodyPr>
          <a:lstStyle/>
          <a:p>
            <a:pPr marL="0" marR="0" indent="269875" algn="just">
              <a:lnSpc>
                <a:spcPts val="1300"/>
              </a:lnSpc>
              <a:spcBef>
                <a:spcPts val="0"/>
              </a:spcBef>
              <a:spcAft>
                <a:spcPts val="0"/>
              </a:spcAft>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Inhibition (%) of </a:t>
            </a:r>
            <a:r>
              <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Colletotrichum</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mycelial growth by peppermint (</a:t>
            </a:r>
            <a:r>
              <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 piperita</a:t>
            </a: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EO at 4 days after inoculation (4 DAI). Results are presented as means (n = 4). The same letter indicates no significant differences between treatments (p &lt; 0.05).</a:t>
            </a:r>
          </a:p>
        </p:txBody>
      </p:sp>
      <p:sp>
        <p:nvSpPr>
          <p:cNvPr id="2" name="TextBox 1">
            <a:extLst>
              <a:ext uri="{FF2B5EF4-FFF2-40B4-BE49-F238E27FC236}">
                <a16:creationId xmlns:a16="http://schemas.microsoft.com/office/drawing/2014/main" id="{2ADA21D9-A861-4384-B3AE-53E08A3E5BD4}"/>
              </a:ext>
            </a:extLst>
          </p:cNvPr>
          <p:cNvSpPr txBox="1"/>
          <p:nvPr/>
        </p:nvSpPr>
        <p:spPr>
          <a:xfrm>
            <a:off x="410157" y="84949"/>
            <a:ext cx="2032986" cy="369332"/>
          </a:xfrm>
          <a:prstGeom prst="rect">
            <a:avLst/>
          </a:prstGeom>
          <a:noFill/>
        </p:spPr>
        <p:txBody>
          <a:bodyPr wrap="square" rtlCol="0">
            <a:spAutoFit/>
          </a:bodyPr>
          <a:lstStyle/>
          <a:p>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 </a:t>
            </a:r>
            <a:r>
              <a:rPr lang="lt-LT" b="1"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fficinalis</a:t>
            </a:r>
            <a:r>
              <a:rPr lang="lt-LT"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lt-LT"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EO</a:t>
            </a:r>
            <a:endParaRPr lang="en-US" b="1" dirty="0"/>
          </a:p>
        </p:txBody>
      </p:sp>
      <p:sp>
        <p:nvSpPr>
          <p:cNvPr id="4" name="TextBox 3">
            <a:extLst>
              <a:ext uri="{FF2B5EF4-FFF2-40B4-BE49-F238E27FC236}">
                <a16:creationId xmlns:a16="http://schemas.microsoft.com/office/drawing/2014/main" id="{CD91991D-F574-4E93-A0FB-ED82A4A2222B}"/>
              </a:ext>
            </a:extLst>
          </p:cNvPr>
          <p:cNvSpPr txBox="1"/>
          <p:nvPr/>
        </p:nvSpPr>
        <p:spPr>
          <a:xfrm>
            <a:off x="410157" y="3566630"/>
            <a:ext cx="1731145" cy="369332"/>
          </a:xfrm>
          <a:prstGeom prst="rect">
            <a:avLst/>
          </a:prstGeom>
          <a:noFill/>
        </p:spPr>
        <p:txBody>
          <a:bodyPr wrap="square" rtlCol="0">
            <a:spAutoFit/>
          </a:bodyPr>
          <a:lstStyle/>
          <a:p>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 </a:t>
            </a:r>
            <a:r>
              <a:rPr lang="lt-LT"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iperita</a:t>
            </a:r>
            <a:r>
              <a:rPr lang="lt-LT"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lt-LT"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EO</a:t>
            </a:r>
            <a:endParaRPr lang="en-US" b="1" dirty="0"/>
          </a:p>
        </p:txBody>
      </p:sp>
    </p:spTree>
    <p:extLst>
      <p:ext uri="{BB962C8B-B14F-4D97-AF65-F5344CB8AC3E}">
        <p14:creationId xmlns:p14="http://schemas.microsoft.com/office/powerpoint/2010/main" val="153895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8" name="TextBox 7">
            <a:extLst>
              <a:ext uri="{FF2B5EF4-FFF2-40B4-BE49-F238E27FC236}">
                <a16:creationId xmlns:a16="http://schemas.microsoft.com/office/drawing/2014/main" id="{3D14038D-6FA5-4F1D-8D4D-B6EFDCB6A62C}"/>
              </a:ext>
            </a:extLst>
          </p:cNvPr>
          <p:cNvSpPr txBox="1"/>
          <p:nvPr/>
        </p:nvSpPr>
        <p:spPr>
          <a:xfrm>
            <a:off x="4921249" y="2509437"/>
            <a:ext cx="4025901" cy="584968"/>
          </a:xfrm>
          <a:prstGeom prst="rect">
            <a:avLst/>
          </a:prstGeom>
          <a:noFill/>
        </p:spPr>
        <p:txBody>
          <a:bodyPr wrap="square">
            <a:spAutoFit/>
          </a:bodyPr>
          <a:lstStyle/>
          <a:p>
            <a:pPr marL="0" marR="0" indent="274320" algn="just" eaLnBrk="0" hangingPunct="0">
              <a:lnSpc>
                <a:spcPts val="1300"/>
              </a:lnSpc>
              <a:spcBef>
                <a:spcPts val="1200"/>
              </a:spcBef>
              <a:spcAft>
                <a:spcPts val="600"/>
              </a:spcAft>
            </a:pPr>
            <a:r>
              <a:rPr lang="en-GB" sz="10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GB" sz="10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disease severity and reduction of anthracnose regarding strawberry cultivar ‘Deluxe’ by different essential oils concentrations at 4 days after inoculation. Means n</a:t>
            </a:r>
            <a:r>
              <a:rPr lang="en-US" sz="10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a:t>
            </a:r>
            <a:endParaRPr lang="en-US" sz="1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89E808-F692-44D1-81D4-0EB98D32B123}"/>
              </a:ext>
            </a:extLst>
          </p:cNvPr>
          <p:cNvSpPr txBox="1"/>
          <p:nvPr/>
        </p:nvSpPr>
        <p:spPr>
          <a:xfrm>
            <a:off x="224670" y="340497"/>
            <a:ext cx="4741008" cy="3970318"/>
          </a:xfrm>
          <a:prstGeom prst="rect">
            <a:avLst/>
          </a:prstGeom>
          <a:noFill/>
        </p:spPr>
        <p:txBody>
          <a:bodyPr wrap="square">
            <a:spAutoFit/>
          </a:bodyPr>
          <a:lstStyle/>
          <a:p>
            <a:pPr algn="just"/>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EO result on detached strawberry leaves assay showed less positive effect of reducing spread of anthracnose. 1000 μL L</a:t>
            </a:r>
            <a:r>
              <a:rPr lang="en-US" sz="1800" kern="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concentration of peppermint EO (15.8%) and 800 μL L</a:t>
            </a:r>
            <a:r>
              <a:rPr lang="en-US" sz="1800" kern="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concentration of thyme (5.3%) reduced the infection on strawberry leaves at 4 DAI, compared to inoculated control. </a:t>
            </a:r>
            <a:endParaRPr lang="lt-LT"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en-US" sz="18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the future research, a higher concentration of these EO should be investigated for higher effectiveness. The effect of plant EOs as volatile compounds on the surface of strawberry leaves may induced a stressful environment [11,33].</a:t>
            </a:r>
            <a:endParaRPr lang="fr-FR" b="1" dirty="0">
              <a:latin typeface="Palatino Linotype" panose="02040502050505030304" pitchFamily="18" charset="0"/>
            </a:endParaRPr>
          </a:p>
        </p:txBody>
      </p:sp>
      <p:pic>
        <p:nvPicPr>
          <p:cNvPr id="2050" name="Picture 2" descr="Čiobreliai: vaistinės savybės ir kontraindikacijos, nauda ir žala, taikymo  sritis">
            <a:extLst>
              <a:ext uri="{FF2B5EF4-FFF2-40B4-BE49-F238E27FC236}">
                <a16:creationId xmlns:a16="http://schemas.microsoft.com/office/drawing/2014/main" id="{14AB6CAD-EAFA-4496-8D3A-455FD4A46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3536"/>
            <a:ext cx="20859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8BDBCFF-5807-4FDB-A493-6A5F2F4A6153}"/>
              </a:ext>
            </a:extLst>
          </p:cNvPr>
          <p:cNvPicPr>
            <a:picLocks noChangeAspect="1"/>
          </p:cNvPicPr>
          <p:nvPr/>
        </p:nvPicPr>
        <p:blipFill>
          <a:blip r:embed="rId4"/>
          <a:stretch>
            <a:fillRect/>
          </a:stretch>
        </p:blipFill>
        <p:spPr>
          <a:xfrm>
            <a:off x="2909887" y="5144343"/>
            <a:ext cx="3657600" cy="1713657"/>
          </a:xfrm>
          <a:prstGeom prst="rect">
            <a:avLst/>
          </a:prstGeom>
        </p:spPr>
      </p:pic>
      <p:graphicFrame>
        <p:nvGraphicFramePr>
          <p:cNvPr id="4" name="Table 3">
            <a:extLst>
              <a:ext uri="{FF2B5EF4-FFF2-40B4-BE49-F238E27FC236}">
                <a16:creationId xmlns:a16="http://schemas.microsoft.com/office/drawing/2014/main" id="{A9F0562D-5FDA-43D8-97C7-42E7E849EADA}"/>
              </a:ext>
            </a:extLst>
          </p:cNvPr>
          <p:cNvGraphicFramePr>
            <a:graphicFrameLocks noGrp="1"/>
          </p:cNvGraphicFramePr>
          <p:nvPr>
            <p:extLst>
              <p:ext uri="{D42A27DB-BD31-4B8C-83A1-F6EECF244321}">
                <p14:modId xmlns:p14="http://schemas.microsoft.com/office/powerpoint/2010/main" val="4044541030"/>
              </p:ext>
            </p:extLst>
          </p:nvPr>
        </p:nvGraphicFramePr>
        <p:xfrm>
          <a:off x="4965678" y="371198"/>
          <a:ext cx="4178322" cy="2091765"/>
        </p:xfrm>
        <a:graphic>
          <a:graphicData uri="http://schemas.openxmlformats.org/drawingml/2006/table">
            <a:tbl>
              <a:tblPr/>
              <a:tblGrid>
                <a:gridCol w="2084569">
                  <a:extLst>
                    <a:ext uri="{9D8B030D-6E8A-4147-A177-3AD203B41FA5}">
                      <a16:colId xmlns:a16="http://schemas.microsoft.com/office/drawing/2014/main" val="256518821"/>
                    </a:ext>
                  </a:extLst>
                </a:gridCol>
                <a:gridCol w="1089731">
                  <a:extLst>
                    <a:ext uri="{9D8B030D-6E8A-4147-A177-3AD203B41FA5}">
                      <a16:colId xmlns:a16="http://schemas.microsoft.com/office/drawing/2014/main" val="1872570625"/>
                    </a:ext>
                  </a:extLst>
                </a:gridCol>
                <a:gridCol w="1004022">
                  <a:extLst>
                    <a:ext uri="{9D8B030D-6E8A-4147-A177-3AD203B41FA5}">
                      <a16:colId xmlns:a16="http://schemas.microsoft.com/office/drawing/2014/main" val="2221306819"/>
                    </a:ext>
                  </a:extLst>
                </a:gridCol>
              </a:tblGrid>
              <a:tr h="589985">
                <a:tc>
                  <a:txBody>
                    <a:bodyPr/>
                    <a:lstStyle/>
                    <a:p>
                      <a:pPr algn="ctr" fontAlgn="ctr"/>
                      <a:r>
                        <a:rPr lang="en-US" sz="1000" b="0" i="0" u="none" strike="noStrike">
                          <a:solidFill>
                            <a:srgbClr val="000000"/>
                          </a:solidFill>
                          <a:effectLst/>
                          <a:latin typeface="Palatino Linotype" panose="02040502050505030304" pitchFamily="18" charset="0"/>
                        </a:rPr>
                        <a:t>Treatments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Palatino Linotype" panose="02040502050505030304" pitchFamily="18" charset="0"/>
                        </a:rPr>
                        <a:t>Disease</a:t>
                      </a:r>
                      <a:br>
                        <a:rPr lang="en-US" sz="1000" b="0" i="0" u="none" strike="noStrike">
                          <a:solidFill>
                            <a:srgbClr val="000000"/>
                          </a:solidFill>
                          <a:effectLst/>
                          <a:latin typeface="Palatino Linotype" panose="02040502050505030304" pitchFamily="18" charset="0"/>
                        </a:rPr>
                      </a:br>
                      <a:r>
                        <a:rPr lang="en-US" sz="1000" b="0" i="0" u="none" strike="noStrike">
                          <a:solidFill>
                            <a:srgbClr val="000000"/>
                          </a:solidFill>
                          <a:effectLst/>
                          <a:latin typeface="Palatino Linotype" panose="02040502050505030304" pitchFamily="18" charset="0"/>
                        </a:rPr>
                        <a:t> severity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Palatino Linotype" panose="02040502050505030304" pitchFamily="18" charset="0"/>
                        </a:rPr>
                        <a:t>Disease </a:t>
                      </a:r>
                      <a:br>
                        <a:rPr lang="en-US" sz="1000" b="0" i="0" u="none" strike="noStrike">
                          <a:solidFill>
                            <a:srgbClr val="000000"/>
                          </a:solidFill>
                          <a:effectLst/>
                          <a:latin typeface="Palatino Linotype" panose="02040502050505030304" pitchFamily="18" charset="0"/>
                        </a:rPr>
                      </a:br>
                      <a:r>
                        <a:rPr lang="en-US" sz="1000" b="0" i="0" u="none" strike="noStrike">
                          <a:solidFill>
                            <a:srgbClr val="000000"/>
                          </a:solidFill>
                          <a:effectLst/>
                          <a:latin typeface="Palatino Linotype" panose="02040502050505030304" pitchFamily="18" charset="0"/>
                        </a:rPr>
                        <a:t>reduction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639848"/>
                  </a:ext>
                </a:extLst>
              </a:tr>
              <a:tr h="375445">
                <a:tc>
                  <a:txBody>
                    <a:bodyPr/>
                    <a:lstStyle/>
                    <a:p>
                      <a:pPr algn="l" fontAlgn="b"/>
                      <a:r>
                        <a:rPr lang="en-US" sz="1000" b="0" i="0" u="none" strike="noStrike">
                          <a:solidFill>
                            <a:srgbClr val="000000"/>
                          </a:solidFill>
                          <a:effectLst/>
                          <a:latin typeface="Palatino Linotype" panose="02040502050505030304" pitchFamily="18" charset="0"/>
                        </a:rPr>
                        <a:t>Inoculated control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79.2±0.2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n.a.*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3026390"/>
                  </a:ext>
                </a:extLst>
              </a:tr>
              <a:tr h="375445">
                <a:tc>
                  <a:txBody>
                    <a:bodyPr/>
                    <a:lstStyle/>
                    <a:p>
                      <a:pPr algn="l" fontAlgn="b"/>
                      <a:r>
                        <a:rPr lang="en-US" sz="1000" b="0" i="0" u="none" strike="noStrike">
                          <a:solidFill>
                            <a:srgbClr val="000000"/>
                          </a:solidFill>
                          <a:effectLst/>
                          <a:latin typeface="Palatino Linotype" panose="02040502050505030304" pitchFamily="18" charset="0"/>
                        </a:rPr>
                        <a:t>Thymus vulgaris 800 </a:t>
                      </a:r>
                      <a:r>
                        <a:rPr lang="el-GR" sz="1000" b="0" i="0" u="none" strike="noStrike">
                          <a:solidFill>
                            <a:srgbClr val="000000"/>
                          </a:solidFill>
                          <a:effectLst/>
                          <a:latin typeface="Palatino Linotype" panose="02040502050505030304" pitchFamily="18" charset="0"/>
                        </a:rPr>
                        <a:t>μ</a:t>
                      </a:r>
                      <a:r>
                        <a:rPr lang="en-US" sz="1000" b="0" i="0" u="none" strike="noStrike">
                          <a:solidFill>
                            <a:srgbClr val="000000"/>
                          </a:solidFill>
                          <a:effectLst/>
                          <a:latin typeface="Palatino Linotype" panose="02040502050505030304" pitchFamily="18" charset="0"/>
                        </a:rPr>
                        <a:t>l/ L</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75±0.3</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5.3</a:t>
                      </a:r>
                    </a:p>
                  </a:txBody>
                  <a:tcPr marL="9525" marR="9525" marT="9525" marB="0" anchor="b">
                    <a:lnL>
                      <a:noFill/>
                    </a:lnL>
                    <a:lnR>
                      <a:noFill/>
                    </a:lnR>
                    <a:lnT>
                      <a:noFill/>
                    </a:lnT>
                    <a:lnB>
                      <a:noFill/>
                    </a:lnB>
                  </a:tcPr>
                </a:tc>
                <a:extLst>
                  <a:ext uri="{0D108BD9-81ED-4DB2-BD59-A6C34878D82A}">
                    <a16:rowId xmlns:a16="http://schemas.microsoft.com/office/drawing/2014/main" val="390732732"/>
                  </a:ext>
                </a:extLst>
              </a:tr>
              <a:tr h="375445">
                <a:tc>
                  <a:txBody>
                    <a:bodyPr/>
                    <a:lstStyle/>
                    <a:p>
                      <a:pPr algn="l" fontAlgn="b"/>
                      <a:r>
                        <a:rPr lang="en-US" sz="1000" b="0" i="0" u="none" strike="noStrike">
                          <a:solidFill>
                            <a:srgbClr val="000000"/>
                          </a:solidFill>
                          <a:effectLst/>
                          <a:latin typeface="Palatino Linotype" panose="02040502050505030304" pitchFamily="18" charset="0"/>
                        </a:rPr>
                        <a:t>Salvia officinalis 1000 </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80.6±0.2</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Palatino Linotype" panose="02040502050505030304" pitchFamily="18" charset="0"/>
                        </a:rPr>
                        <a:t>0</a:t>
                      </a:r>
                    </a:p>
                  </a:txBody>
                  <a:tcPr marL="9525" marR="9525" marT="9525" marB="0" anchor="b">
                    <a:lnL>
                      <a:noFill/>
                    </a:lnL>
                    <a:lnR>
                      <a:noFill/>
                    </a:lnR>
                    <a:lnT>
                      <a:noFill/>
                    </a:lnT>
                    <a:lnB>
                      <a:noFill/>
                    </a:lnB>
                  </a:tcPr>
                </a:tc>
                <a:extLst>
                  <a:ext uri="{0D108BD9-81ED-4DB2-BD59-A6C34878D82A}">
                    <a16:rowId xmlns:a16="http://schemas.microsoft.com/office/drawing/2014/main" val="1360994274"/>
                  </a:ext>
                </a:extLst>
              </a:tr>
              <a:tr h="375445">
                <a:tc>
                  <a:txBody>
                    <a:bodyPr/>
                    <a:lstStyle/>
                    <a:p>
                      <a:pPr algn="l" fontAlgn="b"/>
                      <a:r>
                        <a:rPr lang="it-IT" sz="1000" b="0" i="0" u="none" strike="noStrike">
                          <a:solidFill>
                            <a:srgbClr val="000000"/>
                          </a:solidFill>
                          <a:effectLst/>
                          <a:latin typeface="Palatino Linotype" panose="02040502050505030304" pitchFamily="18" charset="0"/>
                        </a:rPr>
                        <a:t>Mentha piperita 1000 μl/L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Palatino Linotype" panose="02040502050505030304" pitchFamily="18" charset="0"/>
                        </a:rPr>
                        <a:t>66.7±0.2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Palatino Linotype" panose="02040502050505030304" pitchFamily="18" charset="0"/>
                        </a:rPr>
                        <a:t>15.8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484381"/>
                  </a:ext>
                </a:extLst>
              </a:tr>
            </a:tbl>
          </a:graphicData>
        </a:graphic>
      </p:graphicFrame>
    </p:spTree>
    <p:extLst>
      <p:ext uri="{BB962C8B-B14F-4D97-AF65-F5344CB8AC3E}">
        <p14:creationId xmlns:p14="http://schemas.microsoft.com/office/powerpoint/2010/main" val="35220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10" name="TextBox 9">
            <a:extLst>
              <a:ext uri="{FF2B5EF4-FFF2-40B4-BE49-F238E27FC236}">
                <a16:creationId xmlns:a16="http://schemas.microsoft.com/office/drawing/2014/main" id="{1CADA6F2-3FC1-4566-B743-58F07B6A36BB}"/>
              </a:ext>
            </a:extLst>
          </p:cNvPr>
          <p:cNvSpPr txBox="1"/>
          <p:nvPr/>
        </p:nvSpPr>
        <p:spPr>
          <a:xfrm>
            <a:off x="114299" y="136525"/>
            <a:ext cx="9029701" cy="4524315"/>
          </a:xfrm>
          <a:prstGeom prst="rect">
            <a:avLst/>
          </a:prstGeom>
          <a:noFill/>
        </p:spPr>
        <p:txBody>
          <a:bodyPr wrap="square" rtlCol="0">
            <a:spAutoFit/>
          </a:bodyPr>
          <a:lstStyle/>
          <a:p>
            <a:r>
              <a:rPr lang="fr-FR" sz="2400" b="1" dirty="0">
                <a:latin typeface="Palatino Linotype" panose="02040502050505030304" pitchFamily="18" charset="0"/>
              </a:rPr>
              <a:t>Conclusions</a:t>
            </a:r>
            <a:endParaRPr lang="lt-LT" sz="2400" b="1" dirty="0">
              <a:latin typeface="Palatino Linotype" panose="02040502050505030304" pitchFamily="18" charset="0"/>
            </a:endParaRPr>
          </a:p>
          <a:p>
            <a:pPr marL="285750" indent="-285750" algn="just">
              <a:buFont typeface="Wingdings" panose="05000000000000000000" pitchFamily="2" charset="2"/>
              <a:buChar char="v"/>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Thyme EO, showed total inhibition against </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Colletotrichum</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vitro</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Peppermint and sage E</a:t>
            </a:r>
            <a:r>
              <a:rPr lang="lt-LT"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
            </a:r>
            <a:r>
              <a:rPr lang="lt-LT"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showed significant antifungal activity at highest concentrations.</a:t>
            </a:r>
            <a:endParaRPr lang="lt-LT"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lt-LT"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Infection of anthracnose on detached strawberry leaves was slightly reduced by application of thyme EO and more suppressed by peppermint EO at tested concentration. Sage EO </a:t>
            </a:r>
            <a:r>
              <a:rPr lang="en-US" sz="2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did</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no influence </a:t>
            </a:r>
            <a:r>
              <a:rPr lang="en-US" sz="2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spread of </a:t>
            </a:r>
            <a:r>
              <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Colletotrichum</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spp. on detached strawberry leaves. </a:t>
            </a:r>
          </a:p>
          <a:p>
            <a:pPr algn="just"/>
            <a:endPar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detached strawberry leaves assay showed that the investigated essential oils were not equally effective and </a:t>
            </a:r>
            <a:r>
              <a:rPr lang="en-US" sz="2000" kern="0" dirty="0">
                <a:solidFill>
                  <a:srgbClr val="000000"/>
                </a:solidFill>
                <a:effectLst/>
                <a:latin typeface="Palatino Linotype" panose="02040502050505030304" pitchFamily="18" charset="0"/>
                <a:ea typeface="Times New Roman" panose="02020603050405020304" pitchFamily="18" charset="0"/>
              </a:rPr>
              <a:t>needed further investigations with higher concentrations</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p>
            <a:endParaRPr lang="fr-FR" sz="2400" dirty="0">
              <a:latin typeface="Palatino Linotype" panose="02040502050505030304" pitchFamily="18" charset="0"/>
            </a:endParaRPr>
          </a:p>
        </p:txBody>
      </p:sp>
      <p:pic>
        <p:nvPicPr>
          <p:cNvPr id="4" name="Picture 3" descr="A picture containing indoor, milk&#10;&#10;Description automatically generated">
            <a:extLst>
              <a:ext uri="{FF2B5EF4-FFF2-40B4-BE49-F238E27FC236}">
                <a16:creationId xmlns:a16="http://schemas.microsoft.com/office/drawing/2014/main" id="{59C557FF-4AE8-46F3-B591-00D58C570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99" t="4902" r="9408" b="835"/>
          <a:stretch/>
        </p:blipFill>
        <p:spPr>
          <a:xfrm rot="10800000">
            <a:off x="523783" y="4811696"/>
            <a:ext cx="2197129" cy="1909777"/>
          </a:xfrm>
          <a:prstGeom prst="ellipse">
            <a:avLst/>
          </a:prstGeom>
          <a:ln>
            <a:noFill/>
          </a:ln>
          <a:effectLst>
            <a:softEdge rad="112500"/>
          </a:effectLst>
        </p:spPr>
      </p:pic>
      <p:pic>
        <p:nvPicPr>
          <p:cNvPr id="7" name="Picture 6" descr="A picture containing ray&#10;&#10;Description automatically generated">
            <a:extLst>
              <a:ext uri="{FF2B5EF4-FFF2-40B4-BE49-F238E27FC236}">
                <a16:creationId xmlns:a16="http://schemas.microsoft.com/office/drawing/2014/main" id="{047C967B-F4B9-41F0-BA9A-6C9D61C37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67892" y="4968873"/>
            <a:ext cx="2159664" cy="1752600"/>
          </a:xfrm>
          <a:prstGeom prst="ellipse">
            <a:avLst/>
          </a:prstGeom>
          <a:ln>
            <a:noFill/>
          </a:ln>
          <a:effectLst>
            <a:softEdge rad="112500"/>
          </a:effectLst>
        </p:spPr>
      </p:pic>
      <p:pic>
        <p:nvPicPr>
          <p:cNvPr id="9" name="Picture 8" descr="A picture containing fruit, plant, arranged, gear&#10;&#10;Description automatically generated">
            <a:extLst>
              <a:ext uri="{FF2B5EF4-FFF2-40B4-BE49-F238E27FC236}">
                <a16:creationId xmlns:a16="http://schemas.microsoft.com/office/drawing/2014/main" id="{10B39528-F8D5-412C-99FA-0AE9C59AED7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27961" t="12621" r="29756" b="27547"/>
          <a:stretch/>
        </p:blipFill>
        <p:spPr>
          <a:xfrm rot="16200000">
            <a:off x="5152889" y="4729911"/>
            <a:ext cx="1913178" cy="2030444"/>
          </a:xfrm>
          <a:prstGeom prst="ellipse">
            <a:avLst/>
          </a:prstGeom>
          <a:ln>
            <a:noFill/>
          </a:ln>
          <a:effectLst>
            <a:softEdge rad="112500"/>
          </a:effectLst>
        </p:spPr>
      </p:pic>
    </p:spTree>
    <p:extLst>
      <p:ext uri="{BB962C8B-B14F-4D97-AF65-F5344CB8AC3E}">
        <p14:creationId xmlns:p14="http://schemas.microsoft.com/office/powerpoint/2010/main" val="390232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10" name="TextBox 9">
            <a:extLst>
              <a:ext uri="{FF2B5EF4-FFF2-40B4-BE49-F238E27FC236}">
                <a16:creationId xmlns:a16="http://schemas.microsoft.com/office/drawing/2014/main" id="{1CADA6F2-3FC1-4566-B743-58F07B6A36BB}"/>
              </a:ext>
            </a:extLst>
          </p:cNvPr>
          <p:cNvSpPr txBox="1"/>
          <p:nvPr/>
        </p:nvSpPr>
        <p:spPr>
          <a:xfrm>
            <a:off x="401515" y="1050925"/>
            <a:ext cx="8742485" cy="461665"/>
          </a:xfrm>
          <a:prstGeom prst="rect">
            <a:avLst/>
          </a:prstGeom>
          <a:noFill/>
        </p:spPr>
        <p:txBody>
          <a:bodyPr wrap="square" rtlCol="0">
            <a:spAutoFit/>
          </a:bodyPr>
          <a:lstStyle/>
          <a:p>
            <a:pPr algn="ctr"/>
            <a:r>
              <a:rPr lang="lt-LT" sz="2400" dirty="0">
                <a:latin typeface="Palatino Linotype" panose="02040502050505030304" pitchFamily="18" charset="0"/>
              </a:rPr>
              <a:t>Thank you for attention</a:t>
            </a:r>
            <a:r>
              <a:rPr lang="en-US" sz="2400" dirty="0">
                <a:latin typeface="Palatino Linotype" panose="02040502050505030304" pitchFamily="18" charset="0"/>
              </a:rPr>
              <a:t>!</a:t>
            </a:r>
            <a:endParaRPr lang="fr-FR" sz="2400" dirty="0">
              <a:latin typeface="Palatino Linotype" panose="02040502050505030304" pitchFamily="18" charset="0"/>
            </a:endParaRPr>
          </a:p>
        </p:txBody>
      </p:sp>
      <p:pic>
        <p:nvPicPr>
          <p:cNvPr id="2" name="Picture 1" descr="http://www.myliusoda.lt/wp-content/uploads/2017/10/braskes-siltnamiuose.jpg">
            <a:extLst>
              <a:ext uri="{FF2B5EF4-FFF2-40B4-BE49-F238E27FC236}">
                <a16:creationId xmlns:a16="http://schemas.microsoft.com/office/drawing/2014/main" id="{F35EC83D-96B0-47B3-B35A-BFE7AC0D3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589"/>
            <a:ext cx="9144000" cy="373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20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818</Words>
  <Application>Microsoft Office PowerPoint</Application>
  <PresentationFormat>On-screen Show (4:3)</PresentationFormat>
  <Paragraphs>62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Armina Morkeliūnė</dc:creator>
  <cp:lastModifiedBy>Armina Morkeliūnė</cp:lastModifiedBy>
  <cp:revision>9</cp:revision>
  <dcterms:created xsi:type="dcterms:W3CDTF">2020-11-08T21:51:11Z</dcterms:created>
  <dcterms:modified xsi:type="dcterms:W3CDTF">2020-11-09T08:14:45Z</dcterms:modified>
</cp:coreProperties>
</file>