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C12F6-5D78-4778-A6A4-63FA4C487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7F622B-DD92-4F14-870D-BE2A81663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5B51DC-5A07-4454-BB79-66BD6CD5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6D5690-7014-41FC-BBFC-328F07A3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D0841D-EFDA-4839-87AB-5A698EE4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4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0ABAB-CF59-43D0-88F1-40B42D9E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39B66B-B394-4789-9C15-87551B68E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FE5121-78B0-45B0-BEB7-277111FD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02A6F1-89CB-4B4C-B095-0357E925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5BD53-E121-44C9-B9BD-B0CC9BB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65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B33B4A-A7F9-4B4C-BE28-DD9739C63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5B5D60-7596-4342-B34F-7782ED902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97C3D7-BE68-4686-A16E-6B20506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2EF4B3-55A8-44CE-8D20-A9DC5F9A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7E7E50-344D-4D88-A193-5E1B7EDD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7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76903-6855-45C4-922C-C44E3F2B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0AA8E1-0351-4CEB-8621-3139EBF8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7D1428-4B7A-4766-BB39-E1847EE8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37EE4-588D-48E5-AF38-3D6B4089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8E36DA-282C-465A-9B4D-887F215E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9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B3D2A-2E60-445C-8DA4-FEF7E0DE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C6FDE1-6E61-46F4-B17D-B7F037EE6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15C1A-9F81-4163-8E04-722D3CB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A63B43-2EE8-4872-AF77-08FF7E01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FACCCF-96B0-46C1-A21A-04AD012D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3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00D7D-F8F6-4FB5-B634-9EF1A9FB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7719B3-9379-4330-90DD-E508B079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EB8C86-772F-4F20-91E5-1CEBB0E1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A61F3A-4030-4898-B63F-6D845CD4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4342F6-40D8-4464-AED0-7AF5D570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25B675-E4BC-4A7D-A7E5-B8F5FAE9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9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4E9F1-B353-4252-9682-36251F2C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FFDD02-265F-47C3-9F8A-FA2721EE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AAAA85-373A-42AF-94C6-DC7E3EC54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75275C-25BE-4A00-B6A4-4C8335735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8505F2-7470-4EAC-83B4-4D08E9709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F4EAA2-CF36-437A-96A4-97CD3058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D427E9-9ACA-4ABF-81C0-C4177C6F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3ECA8B-6376-4FA7-972E-B50C9371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E998D-E830-4BA4-82B3-1A810235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AE3ADD-F342-4549-B41F-E53130C0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3E5235-7B79-4F3F-96BA-D777D9E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4B346F-AAE0-4E62-A213-2F6CE03D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6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D49D3A-2DE4-4F85-B173-F89729E3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94F6FD-13B1-4972-9937-6712BADD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2DB1B6-5736-4581-8724-D44274EB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154B9-828C-47DC-802C-E5AB3330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FEAEF-C7DC-474F-A2C2-15AA1B8B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863595-7DB7-4842-B9C6-9CAEE6BB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60BE78-EE7A-407B-BFF6-21F0AF87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D97F7F-29DF-4309-AA1E-DBE28B53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B6BB18-ADBD-4716-BDBD-A0532779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9829E-27EE-495F-8049-EA223413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662A9F9-A193-422F-9752-9E195C144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C75289-A4D7-4DBD-88B3-2F8E5E8C3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395065-7881-44D1-9378-D8443529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9F832A-AA5E-40F2-B4AD-962C41E7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4AF228-453F-4762-9917-9D9E59B3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812">
              <a:srgbClr val="FFFFFF"/>
            </a:gs>
            <a:gs pos="30625">
              <a:srgbClr val="FFFFFF"/>
            </a:gs>
            <a:gs pos="26250">
              <a:srgbClr val="FFFFFF"/>
            </a:gs>
            <a:gs pos="17500">
              <a:srgbClr val="FFFFFF"/>
            </a:gs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CF3D6E-1174-458D-8D29-E15A7BEC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AAA425-2AEE-4494-980C-45D7B7C7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DAA61-B0CE-4722-8B7C-6974CAB34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1A65-38E4-46B3-B069-F4728B3BF3BD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F6A943-549B-494D-821B-01ED12BF7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B6C94-9F25-43D0-AD49-C58F93D8B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23C9-7D01-4F9E-926F-532FC02B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22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DC5EBA-5D6E-4E4D-B9DE-25E3E565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18"/>
            <a:ext cx="12194005" cy="69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TI LAURA\DOTTORATO\logo università ancona.jpg">
            <a:extLst>
              <a:ext uri="{FF2B5EF4-FFF2-40B4-BE49-F238E27FC236}">
                <a16:creationId xmlns:a16="http://schemas.microsoft.com/office/drawing/2014/main" id="{68C2AA51-3C92-4FB6-A818-D354F0D7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5057" y="43477"/>
            <a:ext cx="1516943" cy="1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">
            <a:extLst>
              <a:ext uri="{FF2B5EF4-FFF2-40B4-BE49-F238E27FC236}">
                <a16:creationId xmlns:a16="http://schemas.microsoft.com/office/drawing/2014/main" id="{4C37ED9C-42A3-4421-925E-9432C34A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059" y="2782679"/>
            <a:ext cx="11025683" cy="11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34" tIns="40518" rIns="81034" bIns="40518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PROTEIN-PROTEIN INTERACTION BETWEEN GLYOXALASE II AND SPECIFIC REDOX DEPENDENT PROTEINS THROUGH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S-GLUTATHIONYLATION MODIFICATION</a:t>
            </a:r>
            <a:r>
              <a:rPr lang="en-US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42">
            <a:extLst>
              <a:ext uri="{FF2B5EF4-FFF2-40B4-BE49-F238E27FC236}">
                <a16:creationId xmlns:a16="http://schemas.microsoft.com/office/drawing/2014/main" id="{0F689ABD-974C-4246-BAD5-60AFA37A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31" y="4166917"/>
            <a:ext cx="11191203" cy="10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34" tIns="40518" rIns="81034" bIns="40518">
            <a:spAutoFit/>
          </a:bodyPr>
          <a:lstStyle/>
          <a:p>
            <a:pPr algn="ctr"/>
            <a:r>
              <a:rPr lang="it-IT" sz="1600" i="1" u="sng" dirty="0">
                <a:latin typeface="+mn-lt"/>
              </a:rPr>
              <a:t>Laura </a:t>
            </a:r>
            <a:r>
              <a:rPr lang="it-IT" sz="1600" i="1" u="sng" dirty="0" err="1">
                <a:latin typeface="+mn-lt"/>
              </a:rPr>
              <a:t>Cianfruglia</a:t>
            </a:r>
            <a:r>
              <a:rPr lang="it-IT" sz="1600" i="1" baseline="30000" dirty="0" err="1">
                <a:latin typeface="+mn-lt"/>
              </a:rPr>
              <a:t>a</a:t>
            </a:r>
            <a:r>
              <a:rPr lang="it-IT" sz="1600" i="1" dirty="0">
                <a:latin typeface="+mn-lt"/>
              </a:rPr>
              <a:t>, Cristina </a:t>
            </a:r>
            <a:r>
              <a:rPr lang="it-IT" sz="1600" i="1" dirty="0" err="1">
                <a:latin typeface="+mn-lt"/>
              </a:rPr>
              <a:t>Minnelli</a:t>
            </a:r>
            <a:r>
              <a:rPr lang="it-IT" sz="1600" i="1" baseline="30000" dirty="0" err="1">
                <a:latin typeface="+mn-lt"/>
              </a:rPr>
              <a:t>b</a:t>
            </a:r>
            <a:r>
              <a:rPr lang="it-IT" sz="1600" i="1" dirty="0">
                <a:latin typeface="+mn-lt"/>
              </a:rPr>
              <a:t>, Andrea </a:t>
            </a:r>
            <a:r>
              <a:rPr lang="it-IT" sz="1600" i="1" dirty="0" err="1">
                <a:latin typeface="+mn-lt"/>
              </a:rPr>
              <a:t>Scirè</a:t>
            </a:r>
            <a:r>
              <a:rPr lang="it-IT" sz="1600" i="1" baseline="30000" dirty="0" err="1">
                <a:latin typeface="+mn-lt"/>
              </a:rPr>
              <a:t>b</a:t>
            </a:r>
            <a:r>
              <a:rPr lang="it-IT" sz="1600" i="1" dirty="0">
                <a:latin typeface="+mn-lt"/>
              </a:rPr>
              <a:t>, Tatiana Armeni</a:t>
            </a:r>
            <a:r>
              <a:rPr lang="it-IT" sz="1600" i="1" baseline="30000" dirty="0">
                <a:latin typeface="+mn-lt"/>
              </a:rPr>
              <a:t>a</a:t>
            </a:r>
          </a:p>
          <a:p>
            <a:pPr algn="ctr"/>
            <a:endParaRPr lang="en-GB" sz="1600" b="1" dirty="0">
              <a:latin typeface="+mn-lt"/>
            </a:endParaRPr>
          </a:p>
          <a:p>
            <a:pPr algn="ctr"/>
            <a:r>
              <a:rPr lang="en-GB" sz="1600" b="1" i="1" baseline="30000" dirty="0" err="1">
                <a:latin typeface="+mn-lt"/>
              </a:rPr>
              <a:t>a</a:t>
            </a:r>
            <a:r>
              <a:rPr lang="en-GB" sz="1600" b="1" i="1" dirty="0" err="1">
                <a:latin typeface="+mn-lt"/>
              </a:rPr>
              <a:t>Department</a:t>
            </a:r>
            <a:r>
              <a:rPr lang="en-GB" sz="1600" b="1" i="1" dirty="0">
                <a:latin typeface="+mn-lt"/>
              </a:rPr>
              <a:t> of Clinical Sciences, Section of Biochemistry, Biology and Physics, Polytechnic University of Marche,  Ancona, Italy</a:t>
            </a:r>
            <a:endParaRPr lang="it-IT" sz="1600" b="1" i="1" dirty="0">
              <a:latin typeface="+mn-lt"/>
            </a:endParaRPr>
          </a:p>
          <a:p>
            <a:pPr algn="ctr"/>
            <a:r>
              <a:rPr lang="en-GB" sz="1600" b="1" i="1" baseline="-25000" dirty="0" err="1">
                <a:latin typeface="+mn-lt"/>
              </a:rPr>
              <a:t>b</a:t>
            </a:r>
            <a:r>
              <a:rPr lang="en-GB" sz="1600" b="1" i="1" dirty="0" err="1">
                <a:latin typeface="+mn-lt"/>
              </a:rPr>
              <a:t>Department</a:t>
            </a:r>
            <a:r>
              <a:rPr lang="en-GB" sz="1600" b="1" i="1" dirty="0">
                <a:latin typeface="+mn-lt"/>
              </a:rPr>
              <a:t> of Life and Environmental Sciences, Polytechnic University of Marche,  Ancona, Italy</a:t>
            </a:r>
            <a:endParaRPr lang="it-IT" sz="1600" b="1" i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8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BFB1BE7-8B39-40F7-AC01-CCD14B0E537C}"/>
              </a:ext>
            </a:extLst>
          </p:cNvPr>
          <p:cNvGrpSpPr/>
          <p:nvPr/>
        </p:nvGrpSpPr>
        <p:grpSpPr>
          <a:xfrm>
            <a:off x="115879" y="1112155"/>
            <a:ext cx="11960241" cy="4633689"/>
            <a:chOff x="1119305" y="12266239"/>
            <a:chExt cx="26858387" cy="3976674"/>
          </a:xfrm>
        </p:grpSpPr>
        <p:pic>
          <p:nvPicPr>
            <p:cNvPr id="3" name="CasellaDiTesto 3">
              <a:extLst>
                <a:ext uri="{FF2B5EF4-FFF2-40B4-BE49-F238E27FC236}">
                  <a16:creationId xmlns:a16="http://schemas.microsoft.com/office/drawing/2014/main" id="{711C22CA-8906-424F-A2EF-1FA1F7C4C7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9305" y="12266239"/>
              <a:ext cx="26858387" cy="3976674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00A1ED25-7E36-478A-8D7F-8D956BEA4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112" y="12287691"/>
              <a:ext cx="25704117" cy="360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034" tIns="40518" rIns="81034" bIns="40518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Background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S-glutathionylation involves the reversible formation of a mix disulphide-bridge between specific cysteine and a molecule of glutathione, the major non-protein antioxidant compound in the cell. Mechanism of glutathionylation can be spontaneous or catalyzed. Glyoxalase II (Glo2) enzyme  was studied as a new potential candidate to promote S-glutathionylation. To demonstrate its active involvement in protein glutathionylation were used Actin, Cytochrome c (CYT-C); Malate Dehydrogenase (MDH) and  Glyceraldehyde 3-phosphate dehydrogenase (GAPDH) purified proteins, which are known to be glutathionylated, for </a:t>
              </a:r>
              <a:r>
                <a:rPr lang="en-US" sz="2400" b="1" i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in vitro</a:t>
              </a:r>
              <a:r>
                <a:rPr lang="en-US" sz="2400" b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 experiments. This work shows active involvement of cytosolic Glo2 for </a:t>
              </a:r>
              <a:r>
                <a:rPr lang="en-US" sz="2400" b="1" i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in vitro</a:t>
              </a:r>
              <a:r>
                <a:rPr lang="en-US" sz="2400" b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 protein S-glutathionylation, suggesting a new mechanism of protein-SSG formation.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37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>
            <a:extLst>
              <a:ext uri="{FF2B5EF4-FFF2-40B4-BE49-F238E27FC236}">
                <a16:creationId xmlns:a16="http://schemas.microsoft.com/office/drawing/2014/main" id="{5D860BF9-805D-4DD0-B517-ABBEE9D7BFBF}"/>
              </a:ext>
            </a:extLst>
          </p:cNvPr>
          <p:cNvGrpSpPr/>
          <p:nvPr/>
        </p:nvGrpSpPr>
        <p:grpSpPr>
          <a:xfrm>
            <a:off x="724311" y="488270"/>
            <a:ext cx="10743377" cy="6319150"/>
            <a:chOff x="896479" y="12295333"/>
            <a:chExt cx="12375193" cy="9209995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929C2EF7-9A81-402D-AFB8-54C9A08C65A7}"/>
                </a:ext>
              </a:extLst>
            </p:cNvPr>
            <p:cNvGrpSpPr/>
            <p:nvPr/>
          </p:nvGrpSpPr>
          <p:grpSpPr>
            <a:xfrm>
              <a:off x="896479" y="12295333"/>
              <a:ext cx="12375193" cy="9209995"/>
              <a:chOff x="896479" y="12295333"/>
              <a:chExt cx="12375193" cy="9209995"/>
            </a:xfrm>
          </p:grpSpPr>
          <p:grpSp>
            <p:nvGrpSpPr>
              <p:cNvPr id="36" name="Gruppo 81">
                <a:extLst>
                  <a:ext uri="{FF2B5EF4-FFF2-40B4-BE49-F238E27FC236}">
                    <a16:creationId xmlns:a16="http://schemas.microsoft.com/office/drawing/2014/main" id="{FA87E0E7-3E50-4556-AD3E-DCD08B049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6479" y="12295333"/>
                <a:ext cx="12375193" cy="9209995"/>
                <a:chOff x="828279" y="12295076"/>
                <a:chExt cx="12374880" cy="9210559"/>
              </a:xfrm>
            </p:grpSpPr>
            <p:grpSp>
              <p:nvGrpSpPr>
                <p:cNvPr id="38" name="Gruppo 27">
                  <a:extLst>
                    <a:ext uri="{FF2B5EF4-FFF2-40B4-BE49-F238E27FC236}">
                      <a16:creationId xmlns:a16="http://schemas.microsoft.com/office/drawing/2014/main" id="{9273B499-D3DC-4686-85A8-6F9DB6EF87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8279" y="12295076"/>
                  <a:ext cx="12374880" cy="9210559"/>
                  <a:chOff x="1197240" y="21729565"/>
                  <a:chExt cx="14484183" cy="16388932"/>
                </a:xfrm>
              </p:grpSpPr>
              <p:grpSp>
                <p:nvGrpSpPr>
                  <p:cNvPr id="40" name="Rettangolo 23">
                    <a:extLst>
                      <a:ext uri="{FF2B5EF4-FFF2-40B4-BE49-F238E27FC236}">
                        <a16:creationId xmlns:a16="http://schemas.microsoft.com/office/drawing/2014/main" id="{B84FE4D7-5B52-44E4-81BA-A8E99E83C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97240" y="21729565"/>
                    <a:ext cx="14484183" cy="15198843"/>
                    <a:chOff x="828279" y="12295072"/>
                    <a:chExt cx="12374880" cy="8541727"/>
                  </a:xfrm>
                </p:grpSpPr>
                <p:pic>
                  <p:nvPicPr>
                    <p:cNvPr id="43" name="Rettangolo 23">
                      <a:extLst>
                        <a:ext uri="{FF2B5EF4-FFF2-40B4-BE49-F238E27FC236}">
                          <a16:creationId xmlns:a16="http://schemas.microsoft.com/office/drawing/2014/main" id="{07339E22-7EAF-49E4-AF3F-0C99AB9D6F84}"/>
                        </a:ext>
                      </a:extLst>
                    </p:cNvPr>
                    <p:cNvPicPr>
                      <a:picLocks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8279" y="12295072"/>
                      <a:ext cx="12374880" cy="8541727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4" name="Text Box 48">
                      <a:extLst>
                        <a:ext uri="{FF2B5EF4-FFF2-40B4-BE49-F238E27FC236}">
                          <a16:creationId xmlns:a16="http://schemas.microsoft.com/office/drawing/2014/main" id="{0BD6C2EF-224B-40C4-A271-E495E10D62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28279" y="12385677"/>
                      <a:ext cx="12318750" cy="840710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US" sz="2200" b="1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41" name="Rettangolo 36">
                    <a:extLst>
                      <a:ext uri="{FF2B5EF4-FFF2-40B4-BE49-F238E27FC236}">
                        <a16:creationId xmlns:a16="http://schemas.microsoft.com/office/drawing/2014/main" id="{6CA4D19E-6069-4EDC-AC06-15B78602B9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584" y="21862818"/>
                    <a:ext cx="13207557" cy="2155219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Times New Roman" pitchFamily="18" charset="0"/>
                      </a:rPr>
                      <a:t>Glyoxalase 2 promotes S-glutathionylation </a:t>
                    </a:r>
                  </a:p>
                  <a:p>
                    <a:pPr algn="ctr"/>
                    <a:r>
                      <a:rPr lang="en-US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Times New Roman" pitchFamily="18" charset="0"/>
                      </a:rPr>
                      <a:t>and tetramerization of malate dehydrogenase…</a:t>
                    </a:r>
                  </a:p>
                </p:txBody>
              </p:sp>
              <p:sp>
                <p:nvSpPr>
                  <p:cNvPr id="42" name="CasellaDiTesto 18">
                    <a:extLst>
                      <a:ext uri="{FF2B5EF4-FFF2-40B4-BE49-F238E27FC236}">
                        <a16:creationId xmlns:a16="http://schemas.microsoft.com/office/drawing/2014/main" id="{9C1B6032-C18F-4117-BA0B-10DDEC8873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987" y="33089655"/>
                    <a:ext cx="13775738" cy="502884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66"/>
                        </a:solidFill>
                        <a:latin typeface="+mn-lt"/>
                        <a:cs typeface="Times New Roman" pitchFamily="18" charset="0"/>
                      </a:rPr>
                      <a:t>Mitochondrial enzyme MDH, showed a strong glutathionylation  signal when incubated with Glo2 plus SLG, in particular Glo2  plus SLG  is able to promote tetrameric conformation.</a:t>
                    </a:r>
                    <a:endParaRPr lang="it-IT" sz="2000" b="1" dirty="0">
                      <a:solidFill>
                        <a:srgbClr val="000066"/>
                      </a:solidFill>
                      <a:latin typeface="+mn-lt"/>
                    </a:endParaRPr>
                  </a:p>
                  <a:p>
                    <a:pPr algn="ctr"/>
                    <a:r>
                      <a:rPr lang="en-US" sz="2000" b="1" dirty="0">
                        <a:solidFill>
                          <a:srgbClr val="000066"/>
                        </a:solidFill>
                        <a:latin typeface="+mn-lt"/>
                        <a:cs typeface="Times New Roman" pitchFamily="18" charset="0"/>
                      </a:rPr>
                      <a:t>MDH activity significantly increase in the  presence of Glo2 plus SLG. Glo2 activity, instead,  decrease in presence of MDH.</a:t>
                    </a:r>
                  </a:p>
                  <a:p>
                    <a:pPr algn="ctr"/>
                    <a:endParaRPr lang="en-US" sz="2000" b="1" dirty="0">
                      <a:solidFill>
                        <a:srgbClr val="000066"/>
                      </a:solidFill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2000" b="1" dirty="0">
                      <a:solidFill>
                        <a:srgbClr val="000066"/>
                      </a:solidFill>
                      <a:latin typeface="+mn-lt"/>
                      <a:cs typeface="Times New Roman" pitchFamily="18" charset="0"/>
                    </a:endParaRPr>
                  </a:p>
                </p:txBody>
              </p:sp>
            </p:grpSp>
            <p:pic>
              <p:nvPicPr>
                <p:cNvPr id="39" name="Picture 8">
                  <a:extLst>
                    <a:ext uri="{FF2B5EF4-FFF2-40B4-BE49-F238E27FC236}">
                      <a16:creationId xmlns:a16="http://schemas.microsoft.com/office/drawing/2014/main" id="{DF6087F1-072E-4AAA-B6BC-D22E6F59F5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526394" y="15571065"/>
                  <a:ext cx="2985415" cy="25315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7" name="Picture 9">
                <a:extLst>
                  <a:ext uri="{FF2B5EF4-FFF2-40B4-BE49-F238E27FC236}">
                    <a16:creationId xmlns:a16="http://schemas.microsoft.com/office/drawing/2014/main" id="{3CD777A8-B786-427F-8E61-D753F937F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535799" y="13565659"/>
                <a:ext cx="3280311" cy="2327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F45B5EB2-6D5A-4FB9-B299-F053AC6B8938}"/>
                </a:ext>
              </a:extLst>
            </p:cNvPr>
            <p:cNvGrpSpPr/>
            <p:nvPr/>
          </p:nvGrpSpPr>
          <p:grpSpPr>
            <a:xfrm>
              <a:off x="1352043" y="13707969"/>
              <a:ext cx="7297817" cy="4339433"/>
              <a:chOff x="1352043" y="13707969"/>
              <a:chExt cx="7297817" cy="4339433"/>
            </a:xfrm>
          </p:grpSpPr>
          <p:pic>
            <p:nvPicPr>
              <p:cNvPr id="34" name="Picture 3">
                <a:extLst>
                  <a:ext uri="{FF2B5EF4-FFF2-40B4-BE49-F238E27FC236}">
                    <a16:creationId xmlns:a16="http://schemas.microsoft.com/office/drawing/2014/main" id="{E1794881-D40D-4606-92B4-9973F8C15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90312" y="13744919"/>
                <a:ext cx="3659548" cy="4302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D6E192B4-6B4F-4749-B2EF-0FBD5A0B6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52043" y="13707969"/>
                <a:ext cx="3607552" cy="4339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599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159D39-19BE-44C3-B7E3-E6F6EA0E2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62" y="155131"/>
            <a:ext cx="9446475" cy="65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287FFD5E-8BCA-4A27-B695-C28D913D9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t="8326" r="52212" b="5806"/>
          <a:stretch/>
        </p:blipFill>
        <p:spPr>
          <a:xfrm>
            <a:off x="109181" y="191068"/>
            <a:ext cx="7028598" cy="2838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EC453A5-66C6-4443-85C8-2AABA776A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03" t="6910" r="1404" b="5947"/>
          <a:stretch/>
        </p:blipFill>
        <p:spPr>
          <a:xfrm>
            <a:off x="5662406" y="2730821"/>
            <a:ext cx="6420413" cy="24920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27" name="Rettangolo 35">
            <a:extLst>
              <a:ext uri="{FF2B5EF4-FFF2-40B4-BE49-F238E27FC236}">
                <a16:creationId xmlns:a16="http://schemas.microsoft.com/office/drawing/2014/main" id="{444F12BE-82CA-4BC0-9E12-107B4A382BF8}"/>
              </a:ext>
            </a:extLst>
          </p:cNvPr>
          <p:cNvGrpSpPr>
            <a:grpSpLocks/>
          </p:cNvGrpSpPr>
          <p:nvPr/>
        </p:nvGrpSpPr>
        <p:grpSpPr bwMode="auto">
          <a:xfrm>
            <a:off x="255585" y="5594980"/>
            <a:ext cx="11680829" cy="1189499"/>
            <a:chOff x="522" y="22816"/>
            <a:chExt cx="15767" cy="936"/>
          </a:xfrm>
        </p:grpSpPr>
        <p:pic>
          <p:nvPicPr>
            <p:cNvPr id="28" name="Rettangolo 35">
              <a:extLst>
                <a:ext uri="{FF2B5EF4-FFF2-40B4-BE49-F238E27FC236}">
                  <a16:creationId xmlns:a16="http://schemas.microsoft.com/office/drawing/2014/main" id="{2A1EF788-89ED-49F4-B3E9-1190A278BA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" y="22816"/>
              <a:ext cx="15767" cy="9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BE72FC4D-9D87-4F65-B176-6BEFE879A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22816"/>
              <a:ext cx="15732" cy="9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81034" tIns="40518" rIns="81034" bIns="40518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CONCLUSION:</a:t>
              </a:r>
            </a:p>
            <a:p>
              <a:pPr algn="ctr"/>
              <a:r>
                <a:rPr lang="en-US" b="1" dirty="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rPr>
                <a:t>This study shows that Glo2, through a specific interaction of its catalytic site with the target proteins, is able to perform a rapid and specific protein S-glutathionylation using its natural substrate SLG.</a:t>
              </a:r>
              <a:endParaRPr lang="it-IT" b="1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it-IT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61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6E86DE1-4511-48DB-8222-30F63205D79A}"/>
              </a:ext>
            </a:extLst>
          </p:cNvPr>
          <p:cNvSpPr/>
          <p:nvPr/>
        </p:nvSpPr>
        <p:spPr>
          <a:xfrm>
            <a:off x="245660" y="682388"/>
            <a:ext cx="11723427" cy="5581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9E42BDF-6478-43BF-82B4-1A404BD20256}"/>
              </a:ext>
            </a:extLst>
          </p:cNvPr>
          <p:cNvGrpSpPr/>
          <p:nvPr/>
        </p:nvGrpSpPr>
        <p:grpSpPr>
          <a:xfrm>
            <a:off x="214832" y="710503"/>
            <a:ext cx="11762337" cy="5612689"/>
            <a:chOff x="1835595" y="38542397"/>
            <a:chExt cx="26630934" cy="6946243"/>
          </a:xfrm>
        </p:grpSpPr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A3C1D56B-F0E4-4644-8794-DA5526881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2164" y="41558109"/>
              <a:ext cx="10897792" cy="697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1034" tIns="40518" rIns="81034" bIns="40518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REFERENCES:</a:t>
              </a:r>
            </a:p>
            <a:p>
              <a:pPr algn="ctr"/>
              <a:endPara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86CE07F-4B85-46A2-9873-2FEBE7C3D8B0}"/>
                </a:ext>
              </a:extLst>
            </p:cNvPr>
            <p:cNvSpPr/>
            <p:nvPr/>
          </p:nvSpPr>
          <p:spPr>
            <a:xfrm>
              <a:off x="1835595" y="41946241"/>
              <a:ext cx="26576512" cy="354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866" indent="-342866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000066"/>
                  </a:solidFill>
                </a:rPr>
                <a:t>Galeazzi R, Laudadio E, Falconi E, Massaccesi L, Ercolani L, </a:t>
              </a:r>
              <a:r>
                <a:rPr lang="it-IT" sz="2000" dirty="0" err="1">
                  <a:solidFill>
                    <a:srgbClr val="000066"/>
                  </a:solidFill>
                </a:rPr>
                <a:t>Mobbili</a:t>
              </a:r>
              <a:r>
                <a:rPr lang="it-IT" sz="2000" dirty="0">
                  <a:solidFill>
                    <a:srgbClr val="000066"/>
                  </a:solidFill>
                </a:rPr>
                <a:t> G, Minnelli C, Scirè A, Cianfruglia L, Armeni T. (2018)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Protein-protein</a:t>
              </a:r>
              <a:r>
                <a:rPr lang="it-IT" sz="2000" b="1" i="1" dirty="0">
                  <a:solidFill>
                    <a:srgbClr val="000066"/>
                  </a:solidFill>
                </a:rPr>
                <a:t>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interactions</a:t>
              </a:r>
              <a:r>
                <a:rPr lang="it-IT" sz="2000" b="1" i="1" dirty="0">
                  <a:solidFill>
                    <a:srgbClr val="000066"/>
                  </a:solidFill>
                </a:rPr>
                <a:t> of human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glyoxalase</a:t>
              </a:r>
              <a:r>
                <a:rPr lang="it-IT" sz="2000" b="1" i="1" dirty="0">
                  <a:solidFill>
                    <a:srgbClr val="000066"/>
                  </a:solidFill>
                </a:rPr>
                <a:t> II: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findings</a:t>
              </a:r>
              <a:r>
                <a:rPr lang="it-IT" sz="2000" b="1" i="1" dirty="0">
                  <a:solidFill>
                    <a:srgbClr val="000066"/>
                  </a:solidFill>
                </a:rPr>
                <a:t> of a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reliable</a:t>
              </a:r>
              <a:r>
                <a:rPr lang="it-IT" sz="2000" b="1" i="1" dirty="0">
                  <a:solidFill>
                    <a:srgbClr val="000066"/>
                  </a:solidFill>
                </a:rPr>
                <a:t> docking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protocol</a:t>
              </a:r>
              <a:r>
                <a:rPr lang="it-IT" sz="2000" b="1" i="1" dirty="0">
                  <a:solidFill>
                    <a:srgbClr val="000066"/>
                  </a:solidFill>
                </a:rPr>
                <a:t>.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Org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Biomol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Chem</a:t>
              </a:r>
              <a:r>
                <a:rPr lang="it-IT" sz="2000" dirty="0">
                  <a:solidFill>
                    <a:srgbClr val="000066"/>
                  </a:solidFill>
                </a:rPr>
                <a:t>.</a:t>
              </a:r>
            </a:p>
            <a:p>
              <a:pPr marL="342866" indent="-342866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000066"/>
                  </a:solidFill>
                </a:rPr>
                <a:t>Ercolani L.,  Scirè  A., Galeazzi R., Massaccesi L., Cianfruglia L., Amici A., Piva F., Urbanelli L., Emiliani C., Principato G.,  Armeni T. (2016)  </a:t>
              </a:r>
              <a:r>
                <a:rPr lang="it-IT" sz="2000" b="1" i="1" dirty="0">
                  <a:solidFill>
                    <a:srgbClr val="000066"/>
                  </a:solidFill>
                </a:rPr>
                <a:t>A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possible</a:t>
              </a:r>
              <a:r>
                <a:rPr lang="it-IT" sz="2000" b="1" i="1" dirty="0">
                  <a:solidFill>
                    <a:srgbClr val="000066"/>
                  </a:solidFill>
                </a:rPr>
                <a:t> S-glutathionylation of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specific</a:t>
              </a:r>
              <a:r>
                <a:rPr lang="it-IT" sz="2000" b="1" i="1" dirty="0">
                  <a:solidFill>
                    <a:srgbClr val="000066"/>
                  </a:solidFill>
                </a:rPr>
                <a:t>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proteins</a:t>
              </a:r>
              <a:r>
                <a:rPr lang="it-IT" sz="2000" b="1" i="1" dirty="0">
                  <a:solidFill>
                    <a:srgbClr val="000066"/>
                  </a:solidFill>
                </a:rPr>
                <a:t> by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Glyoxalase</a:t>
              </a:r>
              <a:r>
                <a:rPr lang="it-IT" sz="2000" b="1" i="1" dirty="0">
                  <a:solidFill>
                    <a:srgbClr val="000066"/>
                  </a:solidFill>
                </a:rPr>
                <a:t> II: an in-vitro and in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silico</a:t>
              </a:r>
              <a:r>
                <a:rPr lang="it-IT" sz="2000" b="1" i="1" dirty="0">
                  <a:solidFill>
                    <a:srgbClr val="000066"/>
                  </a:solidFill>
                </a:rPr>
                <a:t>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study</a:t>
              </a:r>
              <a:r>
                <a:rPr lang="it-IT" sz="2000" dirty="0">
                  <a:solidFill>
                    <a:srgbClr val="000066"/>
                  </a:solidFill>
                </a:rPr>
                <a:t>. Cell </a:t>
              </a:r>
              <a:r>
                <a:rPr lang="it-IT" sz="2000" dirty="0" err="1">
                  <a:solidFill>
                    <a:srgbClr val="000066"/>
                  </a:solidFill>
                </a:rPr>
                <a:t>Biochem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Function</a:t>
              </a:r>
              <a:endParaRPr lang="it-IT" sz="2000" dirty="0">
                <a:solidFill>
                  <a:srgbClr val="000066"/>
                </a:solidFill>
              </a:endParaRPr>
            </a:p>
            <a:p>
              <a:pPr marL="342866" indent="-342866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000066"/>
                  </a:solidFill>
                </a:rPr>
                <a:t>Armeni T, Cianfruglia L, Piva F, Urbanelli L, </a:t>
              </a:r>
              <a:r>
                <a:rPr lang="it-IT" sz="2000" dirty="0" err="1">
                  <a:solidFill>
                    <a:srgbClr val="000066"/>
                  </a:solidFill>
                </a:rPr>
                <a:t>Caniglia</a:t>
              </a:r>
              <a:r>
                <a:rPr lang="it-IT" sz="2000" dirty="0">
                  <a:solidFill>
                    <a:srgbClr val="000066"/>
                  </a:solidFill>
                </a:rPr>
                <a:t> M, Pugnaloni A, Principato G. </a:t>
              </a:r>
              <a:r>
                <a:rPr lang="it-IT" sz="2000" b="1" i="1" dirty="0">
                  <a:solidFill>
                    <a:srgbClr val="000066"/>
                  </a:solidFill>
                </a:rPr>
                <a:t>S-D-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Lactoylglutathione</a:t>
              </a:r>
              <a:r>
                <a:rPr lang="it-IT" sz="2000" b="1" i="1" dirty="0">
                  <a:solidFill>
                    <a:srgbClr val="000066"/>
                  </a:solidFill>
                </a:rPr>
                <a:t> can be an alternative supply of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mitochondrial</a:t>
              </a:r>
              <a:r>
                <a:rPr lang="it-IT" sz="2000" b="1" i="1" dirty="0">
                  <a:solidFill>
                    <a:srgbClr val="000066"/>
                  </a:solidFill>
                </a:rPr>
                <a:t> </a:t>
              </a:r>
              <a:r>
                <a:rPr lang="it-IT" sz="2000" b="1" i="1" dirty="0" err="1">
                  <a:solidFill>
                    <a:srgbClr val="000066"/>
                  </a:solidFill>
                </a:rPr>
                <a:t>glutathione</a:t>
              </a:r>
              <a:r>
                <a:rPr lang="it-IT" sz="2000" dirty="0">
                  <a:solidFill>
                    <a:srgbClr val="000066"/>
                  </a:solidFill>
                </a:rPr>
                <a:t>. Free </a:t>
              </a:r>
              <a:r>
                <a:rPr lang="it-IT" sz="2000" dirty="0" err="1">
                  <a:solidFill>
                    <a:srgbClr val="000066"/>
                  </a:solidFill>
                </a:rPr>
                <a:t>Radic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Biol</a:t>
              </a:r>
              <a:r>
                <a:rPr lang="it-IT" sz="2000" dirty="0">
                  <a:solidFill>
                    <a:srgbClr val="000066"/>
                  </a:solidFill>
                </a:rPr>
                <a:t> </a:t>
              </a:r>
              <a:r>
                <a:rPr lang="it-IT" sz="2000" dirty="0" err="1">
                  <a:solidFill>
                    <a:srgbClr val="000066"/>
                  </a:solidFill>
                </a:rPr>
                <a:t>Med</a:t>
              </a:r>
              <a:r>
                <a:rPr lang="it-IT" sz="2000" dirty="0">
                  <a:solidFill>
                    <a:srgbClr val="000066"/>
                  </a:solidFill>
                </a:rPr>
                <a:t>. 2014 Vol. 67:451-9.</a:t>
              </a:r>
            </a:p>
            <a:p>
              <a:r>
                <a:rPr lang="it-IT" sz="2000" dirty="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C72EAE8-5389-47BC-BA7C-922B3164706A}"/>
                </a:ext>
              </a:extLst>
            </p:cNvPr>
            <p:cNvSpPr/>
            <p:nvPr/>
          </p:nvSpPr>
          <p:spPr>
            <a:xfrm>
              <a:off x="1890017" y="38991168"/>
              <a:ext cx="26576512" cy="2780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</a:rPr>
                <a:t>Recombinant human cytosolic Glo2 was prepared by heterologous expression in Escherichia coli from a human adult liver cDNA library. Actin, MDH, </a:t>
              </a:r>
              <a:r>
                <a:rPr lang="en-US" sz="2000" b="1" dirty="0" err="1">
                  <a:solidFill>
                    <a:srgbClr val="000066"/>
                  </a:solidFill>
                </a:rPr>
                <a:t>Cyt</a:t>
              </a:r>
              <a:r>
                <a:rPr lang="en-US" sz="2000" b="1" dirty="0">
                  <a:solidFill>
                    <a:srgbClr val="000066"/>
                  </a:solidFill>
                </a:rPr>
                <a:t> C and GAPDH, were used to test in vitro S-glutathionylation by immunoblot with anti-GSH antibody. P value were calculated by Student’s test. </a:t>
              </a:r>
            </a:p>
            <a:p>
              <a:r>
                <a:rPr lang="en-US" sz="2000" b="1" dirty="0">
                  <a:solidFill>
                    <a:srgbClr val="000066"/>
                  </a:solidFill>
                </a:rPr>
                <a:t>Data were reported as mean SD, where n=3. P* value of &lt; 0,05 was considered significant </a:t>
              </a:r>
            </a:p>
            <a:p>
              <a:r>
                <a:rPr lang="en-US" sz="2000" b="1" dirty="0">
                  <a:solidFill>
                    <a:srgbClr val="000066"/>
                  </a:solidFill>
                </a:rPr>
                <a:t>P** &lt; 0,01and &lt; 0,001 was highly significant.</a:t>
              </a:r>
            </a:p>
            <a:p>
              <a:endParaRPr lang="en-US" sz="2000" b="1" dirty="0">
                <a:solidFill>
                  <a:srgbClr val="000066"/>
                </a:solidFill>
              </a:endParaRPr>
            </a:p>
            <a:p>
              <a:endParaRPr lang="it-IT" sz="2000" b="1" dirty="0">
                <a:solidFill>
                  <a:srgbClr val="0000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ECBEEC6-4F8C-4C70-AE4E-4AC0A2B84103}"/>
                </a:ext>
              </a:extLst>
            </p:cNvPr>
            <p:cNvSpPr/>
            <p:nvPr/>
          </p:nvSpPr>
          <p:spPr>
            <a:xfrm>
              <a:off x="12196061" y="38542397"/>
              <a:ext cx="325262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EXPERIMENTAL PROCEDURE: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4691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516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CIANFRUGLIA</dc:creator>
  <cp:lastModifiedBy>LAURA CIANFRUGLIA</cp:lastModifiedBy>
  <cp:revision>11</cp:revision>
  <dcterms:created xsi:type="dcterms:W3CDTF">2020-11-04T15:08:50Z</dcterms:created>
  <dcterms:modified xsi:type="dcterms:W3CDTF">2020-11-04T16:23:41Z</dcterms:modified>
</cp:coreProperties>
</file>