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8" r:id="rId3"/>
    <p:sldId id="261" r:id="rId4"/>
    <p:sldId id="268" r:id="rId5"/>
    <p:sldId id="266" r:id="rId6"/>
    <p:sldId id="267" r:id="rId7"/>
    <p:sldId id="265" r:id="rId8"/>
    <p:sldId id="264" r:id="rId9"/>
    <p:sldId id="262" r:id="rId10"/>
    <p:sldId id="263"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2192"/>
    <a:srgbClr val="1A7B7C"/>
    <a:srgbClr val="EAEAEA"/>
    <a:srgbClr val="FCFBF2"/>
    <a:srgbClr val="000000"/>
    <a:srgbClr val="EBE4AF"/>
    <a:srgbClr val="EBFFFF"/>
    <a:srgbClr val="073759"/>
    <a:srgbClr val="CCFF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148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image" Target="../media/image1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519AEB6-5A5C-4DB2-9D46-98EABA38A501}" type="datetimeFigureOut">
              <a:rPr lang="en-US" smtClean="0"/>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E8413-8B64-46A0-A043-DA7FCA8C4DD3}" type="slidenum">
              <a:rPr lang="en-US" smtClean="0"/>
              <a:t>‹nº›</a:t>
            </a:fld>
            <a:endParaRPr lang="en-US"/>
          </a:p>
        </p:txBody>
      </p:sp>
    </p:spTree>
    <p:extLst>
      <p:ext uri="{BB962C8B-B14F-4D97-AF65-F5344CB8AC3E}">
        <p14:creationId xmlns:p14="http://schemas.microsoft.com/office/powerpoint/2010/main" val="2396829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19AEB6-5A5C-4DB2-9D46-98EABA38A501}" type="datetimeFigureOut">
              <a:rPr lang="en-US" smtClean="0"/>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E8413-8B64-46A0-A043-DA7FCA8C4DD3}" type="slidenum">
              <a:rPr lang="en-US" smtClean="0"/>
              <a:t>‹nº›</a:t>
            </a:fld>
            <a:endParaRPr lang="en-US"/>
          </a:p>
        </p:txBody>
      </p:sp>
    </p:spTree>
    <p:extLst>
      <p:ext uri="{BB962C8B-B14F-4D97-AF65-F5344CB8AC3E}">
        <p14:creationId xmlns:p14="http://schemas.microsoft.com/office/powerpoint/2010/main" val="355457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19AEB6-5A5C-4DB2-9D46-98EABA38A501}" type="datetimeFigureOut">
              <a:rPr lang="en-US" smtClean="0"/>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E8413-8B64-46A0-A043-DA7FCA8C4DD3}" type="slidenum">
              <a:rPr lang="en-US" smtClean="0"/>
              <a:t>‹nº›</a:t>
            </a:fld>
            <a:endParaRPr lang="en-US"/>
          </a:p>
        </p:txBody>
      </p:sp>
    </p:spTree>
    <p:extLst>
      <p:ext uri="{BB962C8B-B14F-4D97-AF65-F5344CB8AC3E}">
        <p14:creationId xmlns:p14="http://schemas.microsoft.com/office/powerpoint/2010/main" val="2058342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19AEB6-5A5C-4DB2-9D46-98EABA38A501}" type="datetimeFigureOut">
              <a:rPr lang="en-US" smtClean="0"/>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E8413-8B64-46A0-A043-DA7FCA8C4DD3}" type="slidenum">
              <a:rPr lang="en-US" smtClean="0"/>
              <a:t>‹nº›</a:t>
            </a:fld>
            <a:endParaRPr lang="en-US"/>
          </a:p>
        </p:txBody>
      </p:sp>
    </p:spTree>
    <p:extLst>
      <p:ext uri="{BB962C8B-B14F-4D97-AF65-F5344CB8AC3E}">
        <p14:creationId xmlns:p14="http://schemas.microsoft.com/office/powerpoint/2010/main" val="1399348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19AEB6-5A5C-4DB2-9D46-98EABA38A501}" type="datetimeFigureOut">
              <a:rPr lang="en-US" smtClean="0"/>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E8413-8B64-46A0-A043-DA7FCA8C4DD3}" type="slidenum">
              <a:rPr lang="en-US" smtClean="0"/>
              <a:t>‹nº›</a:t>
            </a:fld>
            <a:endParaRPr lang="en-US"/>
          </a:p>
        </p:txBody>
      </p:sp>
    </p:spTree>
    <p:extLst>
      <p:ext uri="{BB962C8B-B14F-4D97-AF65-F5344CB8AC3E}">
        <p14:creationId xmlns:p14="http://schemas.microsoft.com/office/powerpoint/2010/main" val="625898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19AEB6-5A5C-4DB2-9D46-98EABA38A501}" type="datetimeFigureOut">
              <a:rPr lang="en-US" smtClean="0"/>
              <a:t>11/9/2020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E8413-8B64-46A0-A043-DA7FCA8C4DD3}" type="slidenum">
              <a:rPr lang="en-US" smtClean="0"/>
              <a:t>‹nº›</a:t>
            </a:fld>
            <a:endParaRPr lang="en-US"/>
          </a:p>
        </p:txBody>
      </p:sp>
    </p:spTree>
    <p:extLst>
      <p:ext uri="{BB962C8B-B14F-4D97-AF65-F5344CB8AC3E}">
        <p14:creationId xmlns:p14="http://schemas.microsoft.com/office/powerpoint/2010/main" val="271448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519AEB6-5A5C-4DB2-9D46-98EABA38A501}" type="datetimeFigureOut">
              <a:rPr lang="en-US" smtClean="0"/>
              <a:t>11/9/2020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6E8413-8B64-46A0-A043-DA7FCA8C4DD3}" type="slidenum">
              <a:rPr lang="en-US" smtClean="0"/>
              <a:t>‹nº›</a:t>
            </a:fld>
            <a:endParaRPr lang="en-US"/>
          </a:p>
        </p:txBody>
      </p:sp>
    </p:spTree>
    <p:extLst>
      <p:ext uri="{BB962C8B-B14F-4D97-AF65-F5344CB8AC3E}">
        <p14:creationId xmlns:p14="http://schemas.microsoft.com/office/powerpoint/2010/main" val="4223939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519AEB6-5A5C-4DB2-9D46-98EABA38A501}" type="datetimeFigureOut">
              <a:rPr lang="en-US" smtClean="0"/>
              <a:t>11/9/2020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6E8413-8B64-46A0-A043-DA7FCA8C4DD3}" type="slidenum">
              <a:rPr lang="en-US" smtClean="0"/>
              <a:t>‹nº›</a:t>
            </a:fld>
            <a:endParaRPr lang="en-US"/>
          </a:p>
        </p:txBody>
      </p:sp>
    </p:spTree>
    <p:extLst>
      <p:ext uri="{BB962C8B-B14F-4D97-AF65-F5344CB8AC3E}">
        <p14:creationId xmlns:p14="http://schemas.microsoft.com/office/powerpoint/2010/main" val="3578077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19AEB6-5A5C-4DB2-9D46-98EABA38A501}" type="datetimeFigureOut">
              <a:rPr lang="en-US" smtClean="0"/>
              <a:t>11/9/2020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6E8413-8B64-46A0-A043-DA7FCA8C4DD3}" type="slidenum">
              <a:rPr lang="en-US" smtClean="0"/>
              <a:t>‹nº›</a:t>
            </a:fld>
            <a:endParaRPr lang="en-US"/>
          </a:p>
        </p:txBody>
      </p:sp>
    </p:spTree>
    <p:extLst>
      <p:ext uri="{BB962C8B-B14F-4D97-AF65-F5344CB8AC3E}">
        <p14:creationId xmlns:p14="http://schemas.microsoft.com/office/powerpoint/2010/main" val="1629577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19AEB6-5A5C-4DB2-9D46-98EABA38A501}" type="datetimeFigureOut">
              <a:rPr lang="en-US" smtClean="0"/>
              <a:t>11/9/2020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E8413-8B64-46A0-A043-DA7FCA8C4DD3}" type="slidenum">
              <a:rPr lang="en-US" smtClean="0"/>
              <a:t>‹nº›</a:t>
            </a:fld>
            <a:endParaRPr lang="en-US"/>
          </a:p>
        </p:txBody>
      </p:sp>
    </p:spTree>
    <p:extLst>
      <p:ext uri="{BB962C8B-B14F-4D97-AF65-F5344CB8AC3E}">
        <p14:creationId xmlns:p14="http://schemas.microsoft.com/office/powerpoint/2010/main" val="3145317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19AEB6-5A5C-4DB2-9D46-98EABA38A501}" type="datetimeFigureOut">
              <a:rPr lang="en-US" smtClean="0"/>
              <a:t>11/9/2020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E8413-8B64-46A0-A043-DA7FCA8C4DD3}" type="slidenum">
              <a:rPr lang="en-US" smtClean="0"/>
              <a:t>‹nº›</a:t>
            </a:fld>
            <a:endParaRPr lang="en-US"/>
          </a:p>
        </p:txBody>
      </p:sp>
    </p:spTree>
    <p:extLst>
      <p:ext uri="{BB962C8B-B14F-4D97-AF65-F5344CB8AC3E}">
        <p14:creationId xmlns:p14="http://schemas.microsoft.com/office/powerpoint/2010/main" val="1990405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19AEB6-5A5C-4DB2-9D46-98EABA38A501}" type="datetimeFigureOut">
              <a:rPr lang="en-US" smtClean="0"/>
              <a:t>11/9/2020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E8413-8B64-46A0-A043-DA7FCA8C4DD3}" type="slidenum">
              <a:rPr lang="en-US" smtClean="0"/>
              <a:t>‹nº›</a:t>
            </a:fld>
            <a:endParaRPr lang="en-US"/>
          </a:p>
        </p:txBody>
      </p:sp>
    </p:spTree>
    <p:extLst>
      <p:ext uri="{BB962C8B-B14F-4D97-AF65-F5344CB8AC3E}">
        <p14:creationId xmlns:p14="http://schemas.microsoft.com/office/powerpoint/2010/main" val="7162644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2.png"/><Relationship Id="rId4" Type="http://schemas.openxmlformats.org/officeDocument/2006/relationships/image" Target="../media/image3.jpg"/><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audio" Target="../media/media4.m4a"/><Relationship Id="rId7" Type="http://schemas.openxmlformats.org/officeDocument/2006/relationships/image" Target="../media/image5.emf"/><Relationship Id="rId2" Type="http://schemas.microsoft.com/office/2007/relationships/media" Target="../media/media4.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jpg"/><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6.emf"/></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audio" Target="../media/media5.m4a"/><Relationship Id="rId7" Type="http://schemas.openxmlformats.org/officeDocument/2006/relationships/image" Target="../media/image7.emf"/><Relationship Id="rId2" Type="http://schemas.microsoft.com/office/2007/relationships/media" Target="../media/media5.m4a"/><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jpg"/><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8.e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audio" Target="../media/media6.m4a"/><Relationship Id="rId7" Type="http://schemas.openxmlformats.org/officeDocument/2006/relationships/image" Target="../media/image9.emf"/><Relationship Id="rId2" Type="http://schemas.microsoft.com/office/2007/relationships/media" Target="../media/media6.m4a"/><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3.jpg"/><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10.e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audio" Target="../media/media7.m4a"/><Relationship Id="rId7" Type="http://schemas.openxmlformats.org/officeDocument/2006/relationships/image" Target="../media/image11.emf"/><Relationship Id="rId2" Type="http://schemas.microsoft.com/office/2007/relationships/media" Target="../media/media7.m4a"/><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3.jpg"/><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2.xml"/><Relationship Id="rId7" Type="http://schemas.openxmlformats.org/officeDocument/2006/relationships/hyperlink" Target="https://umib.icbas.up.pt/"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sites.google.com/view/sertolicellgametebiology/home" TargetMode="External"/><Relationship Id="rId5" Type="http://schemas.openxmlformats.org/officeDocument/2006/relationships/hyperlink" Target="https://doi.org/10.1152/ajpendo.00235.2020" TargetMode="External"/><Relationship Id="rId4" Type="http://schemas.openxmlformats.org/officeDocument/2006/relationships/hyperlink" Target="https://doi.org/10.1530/REP-19-0259" TargetMode="Externa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D3A419-B10E-45CD-A891-C3213BD8AE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2155"/>
            <a:ext cx="9144000" cy="3717036"/>
          </a:xfrm>
          <a:prstGeom prst="rect">
            <a:avLst/>
          </a:prstGeom>
        </p:spPr>
      </p:pic>
      <p:sp>
        <p:nvSpPr>
          <p:cNvPr id="4" name="TextBox 3"/>
          <p:cNvSpPr txBox="1"/>
          <p:nvPr/>
        </p:nvSpPr>
        <p:spPr>
          <a:xfrm>
            <a:off x="419100" y="3384030"/>
            <a:ext cx="8305800" cy="3559949"/>
          </a:xfrm>
          <a:prstGeom prst="rect">
            <a:avLst/>
          </a:prstGeom>
          <a:noFill/>
        </p:spPr>
        <p:txBody>
          <a:bodyPr wrap="square" rtlCol="0">
            <a:spAutoFit/>
          </a:bodyPr>
          <a:lstStyle/>
          <a:p>
            <a:pPr algn="ctr"/>
            <a:r>
              <a:rPr lang="en-US" sz="2400" b="1" dirty="0">
                <a:latin typeface="Palatino Linotype" panose="02040502050505030304" pitchFamily="18" charset="0"/>
              </a:rPr>
              <a:t>High-fat diet promotes a pro-inflammatory environment in testis and inhibits antioxidant defenses in the progeny</a:t>
            </a:r>
          </a:p>
          <a:p>
            <a:pPr algn="ctr"/>
            <a:endParaRPr lang="fr-FR" sz="1600" dirty="0">
              <a:latin typeface="Palatino Linotype" panose="02040502050505030304" pitchFamily="18" charset="0"/>
            </a:endParaRPr>
          </a:p>
          <a:p>
            <a:pPr algn="ctr"/>
            <a:r>
              <a:rPr lang="it-IT" sz="1400" b="1" dirty="0">
                <a:latin typeface="Palatino Linotype" panose="02040502050505030304" pitchFamily="18" charset="0"/>
              </a:rPr>
              <a:t>Luís Crisóstomo</a:t>
            </a:r>
            <a:r>
              <a:rPr lang="it-IT" sz="1400" b="1" baseline="30000" dirty="0">
                <a:latin typeface="Palatino Linotype" panose="02040502050505030304" pitchFamily="18" charset="0"/>
              </a:rPr>
              <a:t>1</a:t>
            </a:r>
            <a:r>
              <a:rPr lang="it-IT" sz="1400" b="1" dirty="0">
                <a:latin typeface="Palatino Linotype" panose="02040502050505030304" pitchFamily="18" charset="0"/>
              </a:rPr>
              <a:t>, Romeu A. Videira</a:t>
            </a:r>
            <a:r>
              <a:rPr lang="it-IT" sz="1400" b="1" baseline="30000" dirty="0">
                <a:latin typeface="Palatino Linotype" panose="02040502050505030304" pitchFamily="18" charset="0"/>
              </a:rPr>
              <a:t>2</a:t>
            </a:r>
            <a:r>
              <a:rPr lang="it-IT" sz="1400" b="1" dirty="0">
                <a:latin typeface="Palatino Linotype" panose="02040502050505030304" pitchFamily="18" charset="0"/>
              </a:rPr>
              <a:t>, Ivana Jarak</a:t>
            </a:r>
            <a:r>
              <a:rPr lang="it-IT" sz="1400" b="1" baseline="30000" dirty="0">
                <a:latin typeface="Palatino Linotype" panose="02040502050505030304" pitchFamily="18" charset="0"/>
              </a:rPr>
              <a:t>3</a:t>
            </a:r>
            <a:r>
              <a:rPr lang="it-IT" sz="1400" b="1" dirty="0">
                <a:latin typeface="Palatino Linotype" panose="02040502050505030304" pitchFamily="18" charset="0"/>
              </a:rPr>
              <a:t>, Kristina Starčević</a:t>
            </a:r>
            <a:r>
              <a:rPr lang="it-IT" sz="1400" b="1" baseline="30000" dirty="0">
                <a:latin typeface="Palatino Linotype" panose="02040502050505030304" pitchFamily="18" charset="0"/>
              </a:rPr>
              <a:t>4</a:t>
            </a:r>
            <a:r>
              <a:rPr lang="it-IT" sz="1400" b="1" dirty="0">
                <a:latin typeface="Palatino Linotype" panose="02040502050505030304" pitchFamily="18" charset="0"/>
              </a:rPr>
              <a:t>, Tomislav Mašek</a:t>
            </a:r>
            <a:r>
              <a:rPr lang="it-IT" sz="1400" b="1" baseline="30000" dirty="0">
                <a:latin typeface="Palatino Linotype" panose="02040502050505030304" pitchFamily="18" charset="0"/>
              </a:rPr>
              <a:t>5</a:t>
            </a:r>
            <a:r>
              <a:rPr lang="it-IT" sz="1400" b="1" dirty="0">
                <a:latin typeface="Palatino Linotype" panose="02040502050505030304" pitchFamily="18" charset="0"/>
              </a:rPr>
              <a:t>, Luís P. Rato</a:t>
            </a:r>
            <a:r>
              <a:rPr lang="it-IT" sz="1400" b="1" baseline="30000" dirty="0">
                <a:latin typeface="Palatino Linotype" panose="02040502050505030304" pitchFamily="18" charset="0"/>
              </a:rPr>
              <a:t>6</a:t>
            </a:r>
            <a:r>
              <a:rPr lang="it-IT" sz="1400" b="1" dirty="0">
                <a:latin typeface="Palatino Linotype" panose="02040502050505030304" pitchFamily="18" charset="0"/>
              </a:rPr>
              <a:t>, João F. Raposo</a:t>
            </a:r>
            <a:r>
              <a:rPr lang="it-IT" sz="1400" b="1" baseline="30000" dirty="0">
                <a:latin typeface="Palatino Linotype" panose="02040502050505030304" pitchFamily="18" charset="0"/>
              </a:rPr>
              <a:t>7,8</a:t>
            </a:r>
            <a:r>
              <a:rPr lang="it-IT" sz="1400" b="1" dirty="0">
                <a:latin typeface="Palatino Linotype" panose="02040502050505030304" pitchFamily="18" charset="0"/>
              </a:rPr>
              <a:t>, Pedro F. Oliveira</a:t>
            </a:r>
            <a:r>
              <a:rPr lang="it-IT" sz="1400" b="1" baseline="30000" dirty="0">
                <a:latin typeface="Palatino Linotype" panose="02040502050505030304" pitchFamily="18" charset="0"/>
              </a:rPr>
              <a:t>9</a:t>
            </a:r>
            <a:r>
              <a:rPr lang="it-IT" sz="1400" b="1" dirty="0">
                <a:latin typeface="Palatino Linotype" panose="02040502050505030304" pitchFamily="18" charset="0"/>
              </a:rPr>
              <a:t>, Marco G. Alves</a:t>
            </a:r>
            <a:r>
              <a:rPr lang="it-IT" sz="1400" b="1" baseline="30000" dirty="0">
                <a:latin typeface="Palatino Linotype" panose="02040502050505030304" pitchFamily="18" charset="0"/>
              </a:rPr>
              <a:t>1,</a:t>
            </a:r>
            <a:r>
              <a:rPr lang="it-IT" sz="1400" b="1" dirty="0">
                <a:latin typeface="Palatino Linotype" panose="02040502050505030304" pitchFamily="18" charset="0"/>
              </a:rPr>
              <a:t>*</a:t>
            </a:r>
          </a:p>
          <a:p>
            <a:endParaRPr lang="it-IT" sz="1400" b="1" baseline="30000" dirty="0">
              <a:latin typeface="Palatino Linotype" panose="02040502050505030304" pitchFamily="18" charset="0"/>
            </a:endParaRPr>
          </a:p>
          <a:p>
            <a:r>
              <a:rPr lang="fr-FR" sz="1000" baseline="30000" dirty="0">
                <a:latin typeface="Palatino Linotype" panose="02040502050505030304" pitchFamily="18" charset="0"/>
              </a:rPr>
              <a:t>1</a:t>
            </a:r>
            <a:r>
              <a:rPr lang="fr-FR" sz="1000" dirty="0">
                <a:latin typeface="Palatino Linotype" panose="02040502050505030304" pitchFamily="18" charset="0"/>
              </a:rPr>
              <a:t>Department of </a:t>
            </a:r>
            <a:r>
              <a:rPr lang="fr-FR" sz="1000" dirty="0" err="1">
                <a:latin typeface="Palatino Linotype" panose="02040502050505030304" pitchFamily="18" charset="0"/>
              </a:rPr>
              <a:t>Microscopy</a:t>
            </a:r>
            <a:r>
              <a:rPr lang="fr-FR" sz="1000" dirty="0">
                <a:latin typeface="Palatino Linotype" panose="02040502050505030304" pitchFamily="18" charset="0"/>
              </a:rPr>
              <a:t>, </a:t>
            </a:r>
            <a:r>
              <a:rPr lang="fr-FR" sz="1000" dirty="0" err="1">
                <a:latin typeface="Palatino Linotype" panose="02040502050505030304" pitchFamily="18" charset="0"/>
              </a:rPr>
              <a:t>Laboratory</a:t>
            </a:r>
            <a:r>
              <a:rPr lang="fr-FR" sz="1000" dirty="0">
                <a:latin typeface="Palatino Linotype" panose="02040502050505030304" pitchFamily="18" charset="0"/>
              </a:rPr>
              <a:t> of </a:t>
            </a:r>
            <a:r>
              <a:rPr lang="fr-FR" sz="1000" dirty="0" err="1">
                <a:latin typeface="Palatino Linotype" panose="02040502050505030304" pitchFamily="18" charset="0"/>
              </a:rPr>
              <a:t>Cell</a:t>
            </a:r>
            <a:r>
              <a:rPr lang="fr-FR" sz="1000" dirty="0">
                <a:latin typeface="Palatino Linotype" panose="02040502050505030304" pitchFamily="18" charset="0"/>
              </a:rPr>
              <a:t> </a:t>
            </a:r>
            <a:r>
              <a:rPr lang="fr-FR" sz="1000" dirty="0" err="1">
                <a:latin typeface="Palatino Linotype" panose="02040502050505030304" pitchFamily="18" charset="0"/>
              </a:rPr>
              <a:t>Biology</a:t>
            </a:r>
            <a:r>
              <a:rPr lang="fr-FR" sz="1000" dirty="0">
                <a:latin typeface="Palatino Linotype" panose="02040502050505030304" pitchFamily="18" charset="0"/>
              </a:rPr>
              <a:t>, and Unit for </a:t>
            </a:r>
            <a:r>
              <a:rPr lang="fr-FR" sz="1000" dirty="0" err="1">
                <a:latin typeface="Palatino Linotype" panose="02040502050505030304" pitchFamily="18" charset="0"/>
              </a:rPr>
              <a:t>Multidisciplinary</a:t>
            </a:r>
            <a:r>
              <a:rPr lang="fr-FR" sz="1000" dirty="0">
                <a:latin typeface="Palatino Linotype" panose="02040502050505030304" pitchFamily="18" charset="0"/>
              </a:rPr>
              <a:t> </a:t>
            </a:r>
            <a:r>
              <a:rPr lang="fr-FR" sz="1000" dirty="0" err="1">
                <a:latin typeface="Palatino Linotype" panose="02040502050505030304" pitchFamily="18" charset="0"/>
              </a:rPr>
              <a:t>Research</a:t>
            </a:r>
            <a:r>
              <a:rPr lang="fr-FR" sz="1000" dirty="0">
                <a:latin typeface="Palatino Linotype" panose="02040502050505030304" pitchFamily="18" charset="0"/>
              </a:rPr>
              <a:t> in </a:t>
            </a:r>
            <a:r>
              <a:rPr lang="fr-FR" sz="1000" dirty="0" err="1">
                <a:latin typeface="Palatino Linotype" panose="02040502050505030304" pitchFamily="18" charset="0"/>
              </a:rPr>
              <a:t>Biomedicine</a:t>
            </a:r>
            <a:r>
              <a:rPr lang="fr-FR" sz="1000" dirty="0">
                <a:latin typeface="Palatino Linotype" panose="02040502050505030304" pitchFamily="18" charset="0"/>
              </a:rPr>
              <a:t> (UMIB), Institute of </a:t>
            </a:r>
            <a:r>
              <a:rPr lang="fr-FR" sz="1000" dirty="0" err="1">
                <a:latin typeface="Palatino Linotype" panose="02040502050505030304" pitchFamily="18" charset="0"/>
              </a:rPr>
              <a:t>Biomedical</a:t>
            </a:r>
            <a:r>
              <a:rPr lang="fr-FR" sz="1000" dirty="0">
                <a:latin typeface="Palatino Linotype" panose="02040502050505030304" pitchFamily="18" charset="0"/>
              </a:rPr>
              <a:t> Sciences Abel Salazar (ICBAS), </a:t>
            </a:r>
            <a:r>
              <a:rPr lang="fr-FR" sz="1000" dirty="0" err="1">
                <a:latin typeface="Palatino Linotype" panose="02040502050505030304" pitchFamily="18" charset="0"/>
              </a:rPr>
              <a:t>University</a:t>
            </a:r>
            <a:r>
              <a:rPr lang="fr-FR" sz="1000" dirty="0">
                <a:latin typeface="Palatino Linotype" panose="02040502050505030304" pitchFamily="18" charset="0"/>
              </a:rPr>
              <a:t> of Porto, Portugal;</a:t>
            </a:r>
          </a:p>
          <a:p>
            <a:r>
              <a:rPr lang="fr-FR" sz="1000" baseline="30000" dirty="0">
                <a:latin typeface="Palatino Linotype" panose="02040502050505030304" pitchFamily="18" charset="0"/>
              </a:rPr>
              <a:t>2</a:t>
            </a:r>
            <a:r>
              <a:rPr lang="fr-FR" sz="1000" dirty="0">
                <a:latin typeface="Palatino Linotype" panose="02040502050505030304" pitchFamily="18" charset="0"/>
              </a:rPr>
              <a:t>REQUINTE/LAQV, </a:t>
            </a:r>
            <a:r>
              <a:rPr lang="fr-FR" sz="1000" dirty="0" err="1">
                <a:latin typeface="Palatino Linotype" panose="02040502050505030304" pitchFamily="18" charset="0"/>
              </a:rPr>
              <a:t>Laboratory</a:t>
            </a:r>
            <a:r>
              <a:rPr lang="fr-FR" sz="1000" dirty="0">
                <a:latin typeface="Palatino Linotype" panose="02040502050505030304" pitchFamily="18" charset="0"/>
              </a:rPr>
              <a:t> of </a:t>
            </a:r>
            <a:r>
              <a:rPr lang="fr-FR" sz="1000" dirty="0" err="1">
                <a:latin typeface="Palatino Linotype" panose="02040502050505030304" pitchFamily="18" charset="0"/>
              </a:rPr>
              <a:t>Pharmacognosy</a:t>
            </a:r>
            <a:r>
              <a:rPr lang="fr-FR" sz="1000" dirty="0">
                <a:latin typeface="Palatino Linotype" panose="02040502050505030304" pitchFamily="18" charset="0"/>
              </a:rPr>
              <a:t>, </a:t>
            </a:r>
            <a:r>
              <a:rPr lang="fr-FR" sz="1000" dirty="0" err="1">
                <a:latin typeface="Palatino Linotype" panose="02040502050505030304" pitchFamily="18" charset="0"/>
              </a:rPr>
              <a:t>Faculty</a:t>
            </a:r>
            <a:r>
              <a:rPr lang="fr-FR" sz="1000" dirty="0">
                <a:latin typeface="Palatino Linotype" panose="02040502050505030304" pitchFamily="18" charset="0"/>
              </a:rPr>
              <a:t> of </a:t>
            </a:r>
            <a:r>
              <a:rPr lang="fr-FR" sz="1000" dirty="0" err="1">
                <a:latin typeface="Palatino Linotype" panose="02040502050505030304" pitchFamily="18" charset="0"/>
              </a:rPr>
              <a:t>Pharmacy</a:t>
            </a:r>
            <a:r>
              <a:rPr lang="fr-FR" sz="1000" dirty="0">
                <a:latin typeface="Palatino Linotype" panose="02040502050505030304" pitchFamily="18" charset="0"/>
              </a:rPr>
              <a:t>, </a:t>
            </a:r>
            <a:r>
              <a:rPr lang="fr-FR" sz="1000" dirty="0" err="1">
                <a:latin typeface="Palatino Linotype" panose="02040502050505030304" pitchFamily="18" charset="0"/>
              </a:rPr>
              <a:t>University</a:t>
            </a:r>
            <a:r>
              <a:rPr lang="fr-FR" sz="1000" dirty="0">
                <a:latin typeface="Palatino Linotype" panose="02040502050505030304" pitchFamily="18" charset="0"/>
              </a:rPr>
              <a:t> of Porto, Porto, Portugal;</a:t>
            </a:r>
          </a:p>
          <a:p>
            <a:r>
              <a:rPr lang="fr-FR" sz="1000" baseline="30000" dirty="0">
                <a:latin typeface="Palatino Linotype" panose="02040502050505030304" pitchFamily="18" charset="0"/>
              </a:rPr>
              <a:t>3</a:t>
            </a:r>
            <a:r>
              <a:rPr lang="fr-FR" sz="1000" dirty="0">
                <a:latin typeface="Palatino Linotype" panose="02040502050505030304" pitchFamily="18" charset="0"/>
              </a:rPr>
              <a:t>Department of Pharmaceutical </a:t>
            </a:r>
            <a:r>
              <a:rPr lang="fr-FR" sz="1000" dirty="0" err="1">
                <a:latin typeface="Palatino Linotype" panose="02040502050505030304" pitchFamily="18" charset="0"/>
              </a:rPr>
              <a:t>Technology</a:t>
            </a:r>
            <a:r>
              <a:rPr lang="fr-FR" sz="1000" dirty="0">
                <a:latin typeface="Palatino Linotype" panose="02040502050505030304" pitchFamily="18" charset="0"/>
              </a:rPr>
              <a:t>, </a:t>
            </a:r>
            <a:r>
              <a:rPr lang="fr-FR" sz="1000" dirty="0" err="1">
                <a:latin typeface="Palatino Linotype" panose="02040502050505030304" pitchFamily="18" charset="0"/>
              </a:rPr>
              <a:t>Faculty</a:t>
            </a:r>
            <a:r>
              <a:rPr lang="fr-FR" sz="1000" dirty="0">
                <a:latin typeface="Palatino Linotype" panose="02040502050505030304" pitchFamily="18" charset="0"/>
              </a:rPr>
              <a:t> of </a:t>
            </a:r>
            <a:r>
              <a:rPr lang="fr-FR" sz="1000" dirty="0" err="1">
                <a:latin typeface="Palatino Linotype" panose="02040502050505030304" pitchFamily="18" charset="0"/>
              </a:rPr>
              <a:t>Pharmacy</a:t>
            </a:r>
            <a:r>
              <a:rPr lang="fr-FR" sz="1000" dirty="0">
                <a:latin typeface="Palatino Linotype" panose="02040502050505030304" pitchFamily="18" charset="0"/>
              </a:rPr>
              <a:t>, </a:t>
            </a:r>
            <a:r>
              <a:rPr lang="fr-FR" sz="1000" dirty="0" err="1">
                <a:latin typeface="Palatino Linotype" panose="02040502050505030304" pitchFamily="18" charset="0"/>
              </a:rPr>
              <a:t>University</a:t>
            </a:r>
            <a:r>
              <a:rPr lang="fr-FR" sz="1000" dirty="0">
                <a:latin typeface="Palatino Linotype" panose="02040502050505030304" pitchFamily="18" charset="0"/>
              </a:rPr>
              <a:t> of Coimbra, Portugal;</a:t>
            </a:r>
          </a:p>
          <a:p>
            <a:r>
              <a:rPr lang="fr-FR" sz="1000" baseline="30000" dirty="0">
                <a:latin typeface="Palatino Linotype" panose="02040502050505030304" pitchFamily="18" charset="0"/>
              </a:rPr>
              <a:t>4</a:t>
            </a:r>
            <a:r>
              <a:rPr lang="fr-FR" sz="1000" dirty="0">
                <a:latin typeface="Palatino Linotype" panose="02040502050505030304" pitchFamily="18" charset="0"/>
              </a:rPr>
              <a:t>Department of Chemistry and </a:t>
            </a:r>
            <a:r>
              <a:rPr lang="fr-FR" sz="1000" dirty="0" err="1">
                <a:latin typeface="Palatino Linotype" panose="02040502050505030304" pitchFamily="18" charset="0"/>
              </a:rPr>
              <a:t>Biochemistry</a:t>
            </a:r>
            <a:r>
              <a:rPr lang="fr-FR" sz="1000" dirty="0">
                <a:latin typeface="Palatino Linotype" panose="02040502050505030304" pitchFamily="18" charset="0"/>
              </a:rPr>
              <a:t>, </a:t>
            </a:r>
            <a:r>
              <a:rPr lang="fr-FR" sz="1000" dirty="0" err="1">
                <a:latin typeface="Palatino Linotype" panose="02040502050505030304" pitchFamily="18" charset="0"/>
              </a:rPr>
              <a:t>University</a:t>
            </a:r>
            <a:r>
              <a:rPr lang="fr-FR" sz="1000" dirty="0">
                <a:latin typeface="Palatino Linotype" panose="02040502050505030304" pitchFamily="18" charset="0"/>
              </a:rPr>
              <a:t> of Zagreb, </a:t>
            </a:r>
            <a:r>
              <a:rPr lang="fr-FR" sz="1000" dirty="0" err="1">
                <a:latin typeface="Palatino Linotype" panose="02040502050505030304" pitchFamily="18" charset="0"/>
              </a:rPr>
              <a:t>Faculty</a:t>
            </a:r>
            <a:r>
              <a:rPr lang="fr-FR" sz="1000" dirty="0">
                <a:latin typeface="Palatino Linotype" panose="02040502050505030304" pitchFamily="18" charset="0"/>
              </a:rPr>
              <a:t> of </a:t>
            </a:r>
            <a:r>
              <a:rPr lang="fr-FR" sz="1000" dirty="0" err="1">
                <a:latin typeface="Palatino Linotype" panose="02040502050505030304" pitchFamily="18" charset="0"/>
              </a:rPr>
              <a:t>Veterinary</a:t>
            </a:r>
            <a:r>
              <a:rPr lang="fr-FR" sz="1000" dirty="0">
                <a:latin typeface="Palatino Linotype" panose="02040502050505030304" pitchFamily="18" charset="0"/>
              </a:rPr>
              <a:t> </a:t>
            </a:r>
            <a:r>
              <a:rPr lang="fr-FR" sz="1000" dirty="0" err="1">
                <a:latin typeface="Palatino Linotype" panose="02040502050505030304" pitchFamily="18" charset="0"/>
              </a:rPr>
              <a:t>Medicine</a:t>
            </a:r>
            <a:r>
              <a:rPr lang="fr-FR" sz="1000" dirty="0">
                <a:latin typeface="Palatino Linotype" panose="02040502050505030304" pitchFamily="18" charset="0"/>
              </a:rPr>
              <a:t>, Zagreb, </a:t>
            </a:r>
            <a:r>
              <a:rPr lang="fr-FR" sz="1000" dirty="0" err="1">
                <a:latin typeface="Palatino Linotype" panose="02040502050505030304" pitchFamily="18" charset="0"/>
              </a:rPr>
              <a:t>Croatia</a:t>
            </a:r>
            <a:r>
              <a:rPr lang="fr-FR" sz="1000" dirty="0">
                <a:latin typeface="Palatino Linotype" panose="02040502050505030304" pitchFamily="18" charset="0"/>
              </a:rPr>
              <a:t>;</a:t>
            </a:r>
          </a:p>
          <a:p>
            <a:r>
              <a:rPr lang="fr-FR" sz="1000" baseline="30000" dirty="0">
                <a:latin typeface="Palatino Linotype" panose="02040502050505030304" pitchFamily="18" charset="0"/>
              </a:rPr>
              <a:t>5</a:t>
            </a:r>
            <a:r>
              <a:rPr lang="fr-FR" sz="1000" dirty="0">
                <a:latin typeface="Palatino Linotype" panose="02040502050505030304" pitchFamily="18" charset="0"/>
              </a:rPr>
              <a:t>Department of Animal Nutrition and </a:t>
            </a:r>
            <a:r>
              <a:rPr lang="fr-FR" sz="1000" dirty="0" err="1">
                <a:latin typeface="Palatino Linotype" panose="02040502050505030304" pitchFamily="18" charset="0"/>
              </a:rPr>
              <a:t>Dietetics</a:t>
            </a:r>
            <a:r>
              <a:rPr lang="fr-FR" sz="1000" dirty="0">
                <a:latin typeface="Palatino Linotype" panose="02040502050505030304" pitchFamily="18" charset="0"/>
              </a:rPr>
              <a:t>, </a:t>
            </a:r>
            <a:r>
              <a:rPr lang="fr-FR" sz="1000" dirty="0" err="1">
                <a:latin typeface="Palatino Linotype" panose="02040502050505030304" pitchFamily="18" charset="0"/>
              </a:rPr>
              <a:t>University</a:t>
            </a:r>
            <a:r>
              <a:rPr lang="fr-FR" sz="1000" dirty="0">
                <a:latin typeface="Palatino Linotype" panose="02040502050505030304" pitchFamily="18" charset="0"/>
              </a:rPr>
              <a:t> of Zagreb, </a:t>
            </a:r>
            <a:r>
              <a:rPr lang="fr-FR" sz="1000" dirty="0" err="1">
                <a:latin typeface="Palatino Linotype" panose="02040502050505030304" pitchFamily="18" charset="0"/>
              </a:rPr>
              <a:t>Faculty</a:t>
            </a:r>
            <a:r>
              <a:rPr lang="fr-FR" sz="1000" dirty="0">
                <a:latin typeface="Palatino Linotype" panose="02040502050505030304" pitchFamily="18" charset="0"/>
              </a:rPr>
              <a:t> of </a:t>
            </a:r>
            <a:r>
              <a:rPr lang="fr-FR" sz="1000" dirty="0" err="1">
                <a:latin typeface="Palatino Linotype" panose="02040502050505030304" pitchFamily="18" charset="0"/>
              </a:rPr>
              <a:t>Veterinary</a:t>
            </a:r>
            <a:r>
              <a:rPr lang="fr-FR" sz="1000" dirty="0">
                <a:latin typeface="Palatino Linotype" panose="02040502050505030304" pitchFamily="18" charset="0"/>
              </a:rPr>
              <a:t> </a:t>
            </a:r>
            <a:r>
              <a:rPr lang="fr-FR" sz="1000" dirty="0" err="1">
                <a:latin typeface="Palatino Linotype" panose="02040502050505030304" pitchFamily="18" charset="0"/>
              </a:rPr>
              <a:t>Medicine</a:t>
            </a:r>
            <a:r>
              <a:rPr lang="fr-FR" sz="1000" dirty="0">
                <a:latin typeface="Palatino Linotype" panose="02040502050505030304" pitchFamily="18" charset="0"/>
              </a:rPr>
              <a:t>, Zagreb, </a:t>
            </a:r>
            <a:r>
              <a:rPr lang="fr-FR" sz="1000" dirty="0" err="1">
                <a:latin typeface="Palatino Linotype" panose="02040502050505030304" pitchFamily="18" charset="0"/>
              </a:rPr>
              <a:t>Croatia</a:t>
            </a:r>
            <a:r>
              <a:rPr lang="fr-FR" sz="1000" dirty="0">
                <a:latin typeface="Palatino Linotype" panose="02040502050505030304" pitchFamily="18" charset="0"/>
              </a:rPr>
              <a:t>; </a:t>
            </a:r>
            <a:r>
              <a:rPr lang="fr-FR" sz="1000" baseline="30000" dirty="0">
                <a:latin typeface="Palatino Linotype" panose="02040502050505030304" pitchFamily="18" charset="0"/>
              </a:rPr>
              <a:t>6</a:t>
            </a:r>
            <a:r>
              <a:rPr lang="fr-FR" sz="1000" dirty="0">
                <a:latin typeface="Palatino Linotype" panose="02040502050505030304" pitchFamily="18" charset="0"/>
              </a:rPr>
              <a:t>Health </a:t>
            </a:r>
            <a:r>
              <a:rPr lang="fr-FR" sz="1000" dirty="0" err="1">
                <a:latin typeface="Palatino Linotype" panose="02040502050505030304" pitchFamily="18" charset="0"/>
              </a:rPr>
              <a:t>School</a:t>
            </a:r>
            <a:r>
              <a:rPr lang="fr-FR" sz="1000" dirty="0">
                <a:latin typeface="Palatino Linotype" panose="02040502050505030304" pitchFamily="18" charset="0"/>
              </a:rPr>
              <a:t> of the </a:t>
            </a:r>
            <a:r>
              <a:rPr lang="fr-FR" sz="1000" dirty="0" err="1">
                <a:latin typeface="Palatino Linotype" panose="02040502050505030304" pitchFamily="18" charset="0"/>
              </a:rPr>
              <a:t>Polytechnic</a:t>
            </a:r>
            <a:r>
              <a:rPr lang="fr-FR" sz="1000" dirty="0">
                <a:latin typeface="Palatino Linotype" panose="02040502050505030304" pitchFamily="18" charset="0"/>
              </a:rPr>
              <a:t> Institute of Guarda, Guarda, Portugal;</a:t>
            </a:r>
          </a:p>
          <a:p>
            <a:r>
              <a:rPr lang="fr-FR" sz="1000" baseline="30000" dirty="0">
                <a:latin typeface="Palatino Linotype" panose="02040502050505030304" pitchFamily="18" charset="0"/>
              </a:rPr>
              <a:t>7</a:t>
            </a:r>
            <a:r>
              <a:rPr lang="fr-FR" sz="1000" dirty="0">
                <a:latin typeface="Palatino Linotype" panose="02040502050505030304" pitchFamily="18" charset="0"/>
              </a:rPr>
              <a:t>NOVA </a:t>
            </a:r>
            <a:r>
              <a:rPr lang="fr-FR" sz="1000" dirty="0" err="1">
                <a:latin typeface="Palatino Linotype" panose="02040502050505030304" pitchFamily="18" charset="0"/>
              </a:rPr>
              <a:t>Medical</a:t>
            </a:r>
            <a:r>
              <a:rPr lang="fr-FR" sz="1000" dirty="0">
                <a:latin typeface="Palatino Linotype" panose="02040502050505030304" pitchFamily="18" charset="0"/>
              </a:rPr>
              <a:t> </a:t>
            </a:r>
            <a:r>
              <a:rPr lang="fr-FR" sz="1000" dirty="0" err="1">
                <a:latin typeface="Palatino Linotype" panose="02040502050505030304" pitchFamily="18" charset="0"/>
              </a:rPr>
              <a:t>School</a:t>
            </a:r>
            <a:r>
              <a:rPr lang="fr-FR" sz="1000" dirty="0">
                <a:latin typeface="Palatino Linotype" panose="02040502050505030304" pitchFamily="18" charset="0"/>
              </a:rPr>
              <a:t> – New </a:t>
            </a:r>
            <a:r>
              <a:rPr lang="fr-FR" sz="1000" dirty="0" err="1">
                <a:latin typeface="Palatino Linotype" panose="02040502050505030304" pitchFamily="18" charset="0"/>
              </a:rPr>
              <a:t>University</a:t>
            </a:r>
            <a:r>
              <a:rPr lang="fr-FR" sz="1000" dirty="0">
                <a:latin typeface="Palatino Linotype" panose="02040502050505030304" pitchFamily="18" charset="0"/>
              </a:rPr>
              <a:t> </a:t>
            </a:r>
            <a:r>
              <a:rPr lang="fr-FR" sz="1000" dirty="0" err="1">
                <a:latin typeface="Palatino Linotype" panose="02040502050505030304" pitchFamily="18" charset="0"/>
              </a:rPr>
              <a:t>Lisbon</a:t>
            </a:r>
            <a:r>
              <a:rPr lang="fr-FR" sz="1000" dirty="0">
                <a:latin typeface="Palatino Linotype" panose="02040502050505030304" pitchFamily="18" charset="0"/>
              </a:rPr>
              <a:t>, </a:t>
            </a:r>
            <a:r>
              <a:rPr lang="fr-FR" sz="1000" dirty="0" err="1">
                <a:latin typeface="Palatino Linotype" panose="02040502050505030304" pitchFamily="18" charset="0"/>
              </a:rPr>
              <a:t>Lisbon</a:t>
            </a:r>
            <a:r>
              <a:rPr lang="fr-FR" sz="1000" dirty="0">
                <a:latin typeface="Palatino Linotype" panose="02040502050505030304" pitchFamily="18" charset="0"/>
              </a:rPr>
              <a:t>, Portugal;</a:t>
            </a:r>
          </a:p>
          <a:p>
            <a:r>
              <a:rPr lang="fr-FR" sz="1000" baseline="30000" dirty="0">
                <a:latin typeface="Palatino Linotype" panose="02040502050505030304" pitchFamily="18" charset="0"/>
              </a:rPr>
              <a:t>8</a:t>
            </a:r>
            <a:r>
              <a:rPr lang="fr-FR" sz="1000" dirty="0">
                <a:latin typeface="Palatino Linotype" panose="02040502050505030304" pitchFamily="18" charset="0"/>
              </a:rPr>
              <a:t>APDP – </a:t>
            </a:r>
            <a:r>
              <a:rPr lang="fr-FR" sz="1000" dirty="0" err="1">
                <a:latin typeface="Palatino Linotype" panose="02040502050505030304" pitchFamily="18" charset="0"/>
              </a:rPr>
              <a:t>Diabetes</a:t>
            </a:r>
            <a:r>
              <a:rPr lang="fr-FR" sz="1000" dirty="0">
                <a:latin typeface="Palatino Linotype" panose="02040502050505030304" pitchFamily="18" charset="0"/>
              </a:rPr>
              <a:t> Portugal, </a:t>
            </a:r>
            <a:r>
              <a:rPr lang="fr-FR" sz="1000" dirty="0" err="1">
                <a:latin typeface="Palatino Linotype" panose="02040502050505030304" pitchFamily="18" charset="0"/>
              </a:rPr>
              <a:t>Lisbon</a:t>
            </a:r>
            <a:r>
              <a:rPr lang="fr-FR" sz="1000" dirty="0">
                <a:latin typeface="Palatino Linotype" panose="02040502050505030304" pitchFamily="18" charset="0"/>
              </a:rPr>
              <a:t>, Portugal;</a:t>
            </a:r>
          </a:p>
          <a:p>
            <a:r>
              <a:rPr lang="fr-FR" sz="1000" baseline="30000" dirty="0">
                <a:latin typeface="Palatino Linotype" panose="02040502050505030304" pitchFamily="18" charset="0"/>
              </a:rPr>
              <a:t>9</a:t>
            </a:r>
            <a:r>
              <a:rPr lang="fr-FR" sz="1000" dirty="0">
                <a:latin typeface="Palatino Linotype" panose="02040502050505030304" pitchFamily="18" charset="0"/>
              </a:rPr>
              <a:t>QOPNA &amp; LAQV, </a:t>
            </a:r>
            <a:r>
              <a:rPr lang="fr-FR" sz="1000" dirty="0" err="1">
                <a:latin typeface="Palatino Linotype" panose="02040502050505030304" pitchFamily="18" charset="0"/>
              </a:rPr>
              <a:t>Department</a:t>
            </a:r>
            <a:r>
              <a:rPr lang="fr-FR" sz="1000" dirty="0">
                <a:latin typeface="Palatino Linotype" panose="02040502050505030304" pitchFamily="18" charset="0"/>
              </a:rPr>
              <a:t> of Chemistry, </a:t>
            </a:r>
            <a:r>
              <a:rPr lang="fr-FR" sz="1000" dirty="0" err="1">
                <a:latin typeface="Palatino Linotype" panose="02040502050505030304" pitchFamily="18" charset="0"/>
              </a:rPr>
              <a:t>University</a:t>
            </a:r>
            <a:r>
              <a:rPr lang="fr-FR" sz="1000" dirty="0">
                <a:latin typeface="Palatino Linotype" panose="02040502050505030304" pitchFamily="18" charset="0"/>
              </a:rPr>
              <a:t> of Aveiro, Aveiro, Portugal</a:t>
            </a:r>
            <a:endParaRPr lang="en-US" sz="1000" dirty="0">
              <a:latin typeface="Palatino Linotype" panose="02040502050505030304" pitchFamily="18" charset="0"/>
            </a:endParaRPr>
          </a:p>
          <a:p>
            <a:endParaRPr lang="fr-FR" sz="1200" dirty="0">
              <a:latin typeface="Palatino Linotype" panose="02040502050505030304" pitchFamily="18" charset="0"/>
            </a:endParaRPr>
          </a:p>
          <a:p>
            <a:r>
              <a:rPr lang="en-US" sz="1200" b="1" dirty="0">
                <a:latin typeface="Palatino Linotype" panose="02040502050505030304" pitchFamily="18" charset="0"/>
              </a:rPr>
              <a:t>*</a:t>
            </a:r>
            <a:r>
              <a:rPr lang="en-US" sz="1200" dirty="0">
                <a:latin typeface="Palatino Linotype" panose="02040502050505030304" pitchFamily="18" charset="0"/>
              </a:rPr>
              <a:t> Corresponding author: alvesmarc@gmail.com</a:t>
            </a:r>
            <a:endParaRPr lang="fr-FR" sz="1200" dirty="0">
              <a:latin typeface="Palatino Linotype" panose="02040502050505030304" pitchFamily="18" charset="0"/>
            </a:endParaRPr>
          </a:p>
        </p:txBody>
      </p:sp>
      <p:pic>
        <p:nvPicPr>
          <p:cNvPr id="9" name="Áudio 8">
            <a:hlinkClick r:id="" action="ppaction://media"/>
            <a:extLst>
              <a:ext uri="{FF2B5EF4-FFF2-40B4-BE49-F238E27FC236}">
                <a16:creationId xmlns:a16="http://schemas.microsoft.com/office/drawing/2014/main" id="{C5C7C824-1322-40A6-BE44-A087701EF8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08605295"/>
      </p:ext>
    </p:extLst>
  </p:cSld>
  <p:clrMapOvr>
    <a:masterClrMapping/>
  </p:clrMapOvr>
  <mc:AlternateContent xmlns:mc="http://schemas.openxmlformats.org/markup-compatibility/2006" xmlns:p14="http://schemas.microsoft.com/office/powerpoint/2010/main">
    <mc:Choice Requires="p14">
      <p:transition spd="slow" p14:dur="2000" advTm="19329"/>
    </mc:Choice>
    <mc:Fallback xmlns="">
      <p:transition spd="slow" advTm="19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09600"/>
            <a:ext cx="8153400" cy="830997"/>
          </a:xfrm>
          <a:prstGeom prst="rect">
            <a:avLst/>
          </a:prstGeom>
          <a:noFill/>
        </p:spPr>
        <p:txBody>
          <a:bodyPr wrap="square" rtlCol="0">
            <a:spAutoFit/>
          </a:bodyPr>
          <a:lstStyle/>
          <a:p>
            <a:r>
              <a:rPr lang="fr-FR" sz="2400" b="1" dirty="0" err="1">
                <a:latin typeface="Palatino Linotype" panose="02040502050505030304" pitchFamily="18" charset="0"/>
              </a:rPr>
              <a:t>Acknowledgments</a:t>
            </a:r>
            <a:endParaRPr lang="fr-FR" sz="2400" b="1" dirty="0">
              <a:latin typeface="Palatino Linotype" panose="02040502050505030304" pitchFamily="18" charset="0"/>
            </a:endParaRPr>
          </a:p>
          <a:p>
            <a:endParaRPr lang="fr-FR" sz="2400" b="1" dirty="0">
              <a:latin typeface="Palatino Linotype" panose="02040502050505030304" pitchFamily="18" charset="0"/>
            </a:endParaRPr>
          </a:p>
        </p:txBody>
      </p:sp>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10</a:t>
            </a:fld>
            <a:endParaRPr lang="fr-FR">
              <a:latin typeface="Palatino Linotype" panose="02040502050505030304" pitchFamily="18" charset="0"/>
            </a:endParaRPr>
          </a:p>
        </p:txBody>
      </p:sp>
      <p:pic>
        <p:nvPicPr>
          <p:cNvPr id="6" name="Picture 5">
            <a:extLst>
              <a:ext uri="{FF2B5EF4-FFF2-40B4-BE49-F238E27FC236}">
                <a16:creationId xmlns:a16="http://schemas.microsoft.com/office/drawing/2014/main" id="{6EDDC88E-74FE-4B4E-802D-50142AF3023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557796" y="5271796"/>
            <a:ext cx="1586204" cy="1586204"/>
          </a:xfrm>
          <a:prstGeom prst="rect">
            <a:avLst/>
          </a:prstGeom>
        </p:spPr>
      </p:pic>
      <p:pic>
        <p:nvPicPr>
          <p:cNvPr id="2" name="Imagem 1">
            <a:extLst>
              <a:ext uri="{FF2B5EF4-FFF2-40B4-BE49-F238E27FC236}">
                <a16:creationId xmlns:a16="http://schemas.microsoft.com/office/drawing/2014/main" id="{5544BF93-7F41-40F0-B2B0-7997B93451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567" y="4130534"/>
            <a:ext cx="3666095" cy="865290"/>
          </a:xfrm>
          <a:prstGeom prst="rect">
            <a:avLst/>
          </a:prstGeom>
        </p:spPr>
      </p:pic>
      <p:pic>
        <p:nvPicPr>
          <p:cNvPr id="3" name="Imagem 2">
            <a:extLst>
              <a:ext uri="{FF2B5EF4-FFF2-40B4-BE49-F238E27FC236}">
                <a16:creationId xmlns:a16="http://schemas.microsoft.com/office/drawing/2014/main" id="{D52F11A5-3BF2-4FC7-8B18-0F85283EB04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2529"/>
          <a:stretch/>
        </p:blipFill>
        <p:spPr>
          <a:xfrm>
            <a:off x="327316" y="5581785"/>
            <a:ext cx="7107382" cy="845559"/>
          </a:xfrm>
          <a:prstGeom prst="rect">
            <a:avLst/>
          </a:prstGeom>
        </p:spPr>
      </p:pic>
      <p:pic>
        <p:nvPicPr>
          <p:cNvPr id="10" name="Imagem 9">
            <a:extLst>
              <a:ext uri="{FF2B5EF4-FFF2-40B4-BE49-F238E27FC236}">
                <a16:creationId xmlns:a16="http://schemas.microsoft.com/office/drawing/2014/main" id="{268B5D65-41B6-443E-A2BE-D7BD7B176B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86" t="24742" r="3610" b="21176"/>
          <a:stretch/>
        </p:blipFill>
        <p:spPr>
          <a:xfrm>
            <a:off x="4572000" y="1458838"/>
            <a:ext cx="2606877" cy="907015"/>
          </a:xfrm>
          <a:prstGeom prst="rect">
            <a:avLst/>
          </a:prstGeom>
        </p:spPr>
      </p:pic>
      <p:sp>
        <p:nvSpPr>
          <p:cNvPr id="12" name="CaixaDeTexto 11">
            <a:extLst>
              <a:ext uri="{FF2B5EF4-FFF2-40B4-BE49-F238E27FC236}">
                <a16:creationId xmlns:a16="http://schemas.microsoft.com/office/drawing/2014/main" id="{398649E4-5341-42AF-A6A9-A4C6339AFE66}"/>
              </a:ext>
            </a:extLst>
          </p:cNvPr>
          <p:cNvSpPr txBox="1"/>
          <p:nvPr/>
        </p:nvSpPr>
        <p:spPr>
          <a:xfrm>
            <a:off x="617563" y="4942086"/>
            <a:ext cx="3848101" cy="338554"/>
          </a:xfrm>
          <a:prstGeom prst="rect">
            <a:avLst/>
          </a:prstGeom>
          <a:noFill/>
        </p:spPr>
        <p:txBody>
          <a:bodyPr wrap="square" rtlCol="0">
            <a:spAutoFit/>
          </a:bodyPr>
          <a:lstStyle/>
          <a:p>
            <a:pPr algn="ctr"/>
            <a:r>
              <a:rPr lang="pt-PT" sz="1600" dirty="0"/>
              <a:t>GIFT research </a:t>
            </a:r>
            <a:r>
              <a:rPr lang="pt-PT" sz="1600" dirty="0" err="1"/>
              <a:t>grant</a:t>
            </a:r>
            <a:r>
              <a:rPr lang="pt-PT" sz="1600" dirty="0"/>
              <a:t> 2019 - Marco G. Alves</a:t>
            </a:r>
          </a:p>
        </p:txBody>
      </p:sp>
      <p:sp>
        <p:nvSpPr>
          <p:cNvPr id="14" name="CaixaDeTexto 13">
            <a:extLst>
              <a:ext uri="{FF2B5EF4-FFF2-40B4-BE49-F238E27FC236}">
                <a16:creationId xmlns:a16="http://schemas.microsoft.com/office/drawing/2014/main" id="{BE92ADE3-A9FD-4CF7-9A4A-6972F3429DB5}"/>
              </a:ext>
            </a:extLst>
          </p:cNvPr>
          <p:cNvSpPr txBox="1"/>
          <p:nvPr/>
        </p:nvSpPr>
        <p:spPr>
          <a:xfrm>
            <a:off x="4533119" y="2390714"/>
            <a:ext cx="5601575" cy="1077218"/>
          </a:xfrm>
          <a:prstGeom prst="rect">
            <a:avLst/>
          </a:prstGeom>
          <a:noFill/>
        </p:spPr>
        <p:txBody>
          <a:bodyPr wrap="square" rtlCol="0">
            <a:spAutoFit/>
          </a:bodyPr>
          <a:lstStyle/>
          <a:p>
            <a:r>
              <a:rPr lang="en-US" sz="1600" dirty="0"/>
              <a:t>SFRH/BD/128584/2017 - Luís Crisóstomo</a:t>
            </a:r>
          </a:p>
          <a:p>
            <a:r>
              <a:rPr lang="en-US" sz="1600" dirty="0"/>
              <a:t>PTDC/MEC-AND/28691/2017 - PI: Marco G. Alves</a:t>
            </a:r>
          </a:p>
          <a:p>
            <a:r>
              <a:rPr lang="en-US" sz="1600" dirty="0"/>
              <a:t>IFCT2015 - Pedro F. Oliveira and Marco G. Alves</a:t>
            </a:r>
          </a:p>
          <a:p>
            <a:r>
              <a:rPr lang="en-US" sz="1600" dirty="0"/>
              <a:t>PTDC/BIM-MET/4712/2014 - PI: Marco G. Alves</a:t>
            </a:r>
          </a:p>
        </p:txBody>
      </p:sp>
      <p:sp>
        <p:nvSpPr>
          <p:cNvPr id="16" name="CaixaDeTexto 15">
            <a:extLst>
              <a:ext uri="{FF2B5EF4-FFF2-40B4-BE49-F238E27FC236}">
                <a16:creationId xmlns:a16="http://schemas.microsoft.com/office/drawing/2014/main" id="{FA132A23-BFF6-4B3E-ABC9-8C338A9431EC}"/>
              </a:ext>
            </a:extLst>
          </p:cNvPr>
          <p:cNvSpPr txBox="1"/>
          <p:nvPr/>
        </p:nvSpPr>
        <p:spPr>
          <a:xfrm>
            <a:off x="378515" y="6319868"/>
            <a:ext cx="7179281" cy="338554"/>
          </a:xfrm>
          <a:prstGeom prst="rect">
            <a:avLst/>
          </a:prstGeom>
          <a:noFill/>
        </p:spPr>
        <p:txBody>
          <a:bodyPr wrap="square" rtlCol="0">
            <a:spAutoFit/>
          </a:bodyPr>
          <a:lstStyle/>
          <a:p>
            <a:r>
              <a:rPr lang="pt-PT" sz="1600" dirty="0"/>
              <a:t>UID/</a:t>
            </a:r>
            <a:r>
              <a:rPr lang="pt-PT" sz="1600" dirty="0" err="1"/>
              <a:t>Multi</a:t>
            </a:r>
            <a:r>
              <a:rPr lang="pt-PT" sz="1600" dirty="0"/>
              <a:t>/00215/2019 </a:t>
            </a:r>
            <a:r>
              <a:rPr lang="pt-PT" sz="1600" dirty="0" err="1"/>
              <a:t>and</a:t>
            </a:r>
            <a:r>
              <a:rPr lang="pt-PT" sz="1600" dirty="0"/>
              <a:t> FEDER </a:t>
            </a:r>
            <a:r>
              <a:rPr lang="pt-PT" sz="1600" dirty="0" err="1"/>
              <a:t>funds</a:t>
            </a:r>
            <a:r>
              <a:rPr lang="pt-PT" sz="1600" dirty="0"/>
              <a:t> </a:t>
            </a:r>
            <a:r>
              <a:rPr lang="pt-PT" sz="1600" dirty="0" err="1"/>
              <a:t>through</a:t>
            </a:r>
            <a:r>
              <a:rPr lang="pt-PT" sz="1600" dirty="0"/>
              <a:t> POCI/COMPETE 2020 - UMIB</a:t>
            </a:r>
            <a:endParaRPr lang="en-US" sz="1600" dirty="0"/>
          </a:p>
        </p:txBody>
      </p:sp>
      <p:pic>
        <p:nvPicPr>
          <p:cNvPr id="18" name="Imagem 17" descr="Uma imagem com pessoa, exterior, em pé, pose&#10;&#10;Descrição gerada automaticamente">
            <a:extLst>
              <a:ext uri="{FF2B5EF4-FFF2-40B4-BE49-F238E27FC236}">
                <a16:creationId xmlns:a16="http://schemas.microsoft.com/office/drawing/2014/main" id="{2C45AD55-02C1-497E-8D66-AD4D24E5BEF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381" t="13958" r="12705"/>
          <a:stretch/>
        </p:blipFill>
        <p:spPr>
          <a:xfrm>
            <a:off x="387278" y="1125663"/>
            <a:ext cx="3597639" cy="2455721"/>
          </a:xfrm>
          <a:prstGeom prst="rect">
            <a:avLst/>
          </a:prstGeom>
        </p:spPr>
      </p:pic>
      <p:sp>
        <p:nvSpPr>
          <p:cNvPr id="20" name="CaixaDeTexto 19">
            <a:extLst>
              <a:ext uri="{FF2B5EF4-FFF2-40B4-BE49-F238E27FC236}">
                <a16:creationId xmlns:a16="http://schemas.microsoft.com/office/drawing/2014/main" id="{07D24D1B-9106-4BC6-A3E4-D3640E3F65BD}"/>
              </a:ext>
            </a:extLst>
          </p:cNvPr>
          <p:cNvSpPr txBox="1"/>
          <p:nvPr/>
        </p:nvSpPr>
        <p:spPr>
          <a:xfrm>
            <a:off x="634025" y="3607713"/>
            <a:ext cx="3202896" cy="341596"/>
          </a:xfrm>
          <a:prstGeom prst="rect">
            <a:avLst/>
          </a:prstGeom>
          <a:noFill/>
        </p:spPr>
        <p:txBody>
          <a:bodyPr wrap="square" rtlCol="0">
            <a:spAutoFit/>
          </a:bodyPr>
          <a:lstStyle/>
          <a:p>
            <a:r>
              <a:rPr lang="pt-PT" sz="1600" b="1" dirty="0" err="1"/>
              <a:t>Sertoli</a:t>
            </a:r>
            <a:r>
              <a:rPr lang="pt-PT" sz="1600" b="1" dirty="0"/>
              <a:t> </a:t>
            </a:r>
            <a:r>
              <a:rPr lang="pt-PT" sz="1600" b="1" dirty="0" err="1"/>
              <a:t>Cell</a:t>
            </a:r>
            <a:r>
              <a:rPr lang="pt-PT" sz="1600" b="1" dirty="0"/>
              <a:t> </a:t>
            </a:r>
            <a:r>
              <a:rPr lang="pt-PT" sz="1600" b="1" dirty="0" err="1"/>
              <a:t>and</a:t>
            </a:r>
            <a:r>
              <a:rPr lang="pt-PT" sz="1600" b="1" dirty="0"/>
              <a:t> </a:t>
            </a:r>
            <a:r>
              <a:rPr lang="pt-PT" sz="1600" b="1" dirty="0" err="1"/>
              <a:t>Gamete</a:t>
            </a:r>
            <a:r>
              <a:rPr lang="pt-PT" sz="1600" b="1" dirty="0"/>
              <a:t> </a:t>
            </a:r>
            <a:r>
              <a:rPr lang="pt-PT" sz="1600" b="1" dirty="0" err="1"/>
              <a:t>Biology</a:t>
            </a:r>
            <a:r>
              <a:rPr lang="pt-PT" sz="1600" b="1" dirty="0"/>
              <a:t> </a:t>
            </a:r>
            <a:r>
              <a:rPr lang="pt-PT" sz="1600" b="1" dirty="0" err="1"/>
              <a:t>Lab</a:t>
            </a:r>
            <a:endParaRPr lang="en-US" sz="1600" b="1" dirty="0"/>
          </a:p>
        </p:txBody>
      </p:sp>
      <p:pic>
        <p:nvPicPr>
          <p:cNvPr id="22" name="Imagem 21">
            <a:extLst>
              <a:ext uri="{FF2B5EF4-FFF2-40B4-BE49-F238E27FC236}">
                <a16:creationId xmlns:a16="http://schemas.microsoft.com/office/drawing/2014/main" id="{03F31C4D-E9E9-4412-B679-45B319BBE1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94954" y="4129731"/>
            <a:ext cx="1802192" cy="879977"/>
          </a:xfrm>
          <a:prstGeom prst="rect">
            <a:avLst/>
          </a:prstGeom>
        </p:spPr>
      </p:pic>
      <p:sp>
        <p:nvSpPr>
          <p:cNvPr id="24" name="CaixaDeTexto 23">
            <a:extLst>
              <a:ext uri="{FF2B5EF4-FFF2-40B4-BE49-F238E27FC236}">
                <a16:creationId xmlns:a16="http://schemas.microsoft.com/office/drawing/2014/main" id="{E98A2E19-2033-45EB-9CCC-60A6E16D0802}"/>
              </a:ext>
            </a:extLst>
          </p:cNvPr>
          <p:cNvSpPr txBox="1"/>
          <p:nvPr/>
        </p:nvSpPr>
        <p:spPr>
          <a:xfrm>
            <a:off x="4572000" y="4938761"/>
            <a:ext cx="3848101" cy="338554"/>
          </a:xfrm>
          <a:prstGeom prst="rect">
            <a:avLst/>
          </a:prstGeom>
          <a:noFill/>
        </p:spPr>
        <p:txBody>
          <a:bodyPr wrap="square" rtlCol="0">
            <a:spAutoFit/>
          </a:bodyPr>
          <a:lstStyle/>
          <a:p>
            <a:pPr algn="ctr"/>
            <a:r>
              <a:rPr lang="pt-PT" sz="1600" dirty="0" err="1"/>
              <a:t>Albert</a:t>
            </a:r>
            <a:r>
              <a:rPr lang="pt-PT" sz="1600" dirty="0"/>
              <a:t> </a:t>
            </a:r>
            <a:r>
              <a:rPr lang="pt-PT" sz="1600" dirty="0" err="1"/>
              <a:t>Renold</a:t>
            </a:r>
            <a:r>
              <a:rPr lang="pt-PT" sz="1600" dirty="0"/>
              <a:t> Grant – Luís Crisóstomo</a:t>
            </a:r>
          </a:p>
        </p:txBody>
      </p:sp>
      <p:pic>
        <p:nvPicPr>
          <p:cNvPr id="7" name="Áudio 6">
            <a:hlinkClick r:id="" action="ppaction://media"/>
            <a:extLst>
              <a:ext uri="{FF2B5EF4-FFF2-40B4-BE49-F238E27FC236}">
                <a16:creationId xmlns:a16="http://schemas.microsoft.com/office/drawing/2014/main" id="{35FAA0F0-0FB0-4B0D-8275-6B5689E3E6C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92982978"/>
      </p:ext>
    </p:extLst>
  </p:cSld>
  <p:clrMapOvr>
    <a:masterClrMapping/>
  </p:clrMapOvr>
  <mc:AlternateContent xmlns:mc="http://schemas.openxmlformats.org/markup-compatibility/2006" xmlns:p14="http://schemas.microsoft.com/office/powerpoint/2010/main">
    <mc:Choice Requires="p14">
      <p:transition spd="slow" p14:dur="2000" advTm="8925"/>
    </mc:Choice>
    <mc:Fallback xmlns="">
      <p:transition spd="slow" advTm="8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09600"/>
            <a:ext cx="7924800" cy="5355312"/>
          </a:xfrm>
          <a:prstGeom prst="rect">
            <a:avLst/>
          </a:prstGeom>
          <a:noFill/>
        </p:spPr>
        <p:txBody>
          <a:bodyPr wrap="square" rtlCol="0">
            <a:spAutoFit/>
          </a:bodyPr>
          <a:lstStyle/>
          <a:p>
            <a:r>
              <a:rPr lang="fr-FR" b="1" dirty="0">
                <a:latin typeface="Palatino Linotype" panose="02040502050505030304" pitchFamily="18" charset="0"/>
              </a:rPr>
              <a:t>Abstract: </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The adoption of high-fat diets (HFD) is a major contributor to the increasing prevalence of obesity worldwide. Herein we study the impact of HFD from early age in testicular physiology and sperm parameters in two generations of mice, with a focus on testicular oxidative status. Mice of the diet-challenged generation (F0; n=36) were randomly fed after weaning with standard chow (CTRL) or high-fat diet (HFD) for 200 days or transient high-fat diet (</a:t>
            </a:r>
            <a:r>
              <a:rPr lang="en-US" sz="18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HFDt</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(60 days of HFD+140 days of standard chow). The offspring generation (F1; n=36) was obtained by mating with </a:t>
            </a:r>
            <a:r>
              <a:rPr lang="en-US" sz="18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normoponderal</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females with 120 days post-weaning and fed with chow diet. Mice fed with HFD for a lifetime have impaired insulin tolerance, a trait inherited by their sons. The sons of mice fed HFD inherited decreased catalase activity, displayed lower activities of mitochondrial complexes I and IV. Similar to their </a:t>
            </a:r>
            <a:r>
              <a:rPr lang="en-US" sz="1800" dirty="0" err="1">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progenitos</a:t>
            </a:r>
            <a:r>
              <a:rPr lang="en-US" sz="1800" dirty="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 the sons of HFD mice had a higher prevalence of pinhead and bent neck defects, than the sons of CTRL. </a:t>
            </a:r>
            <a:r>
              <a:rPr lang="en-US" sz="1800">
                <a:solidFill>
                  <a:srgbClr val="000000"/>
                </a:solidFill>
                <a:effectLst/>
                <a:latin typeface="Palatino Linotype" panose="02040502050505030304" pitchFamily="18" charset="0"/>
                <a:ea typeface="Times New Roman" panose="02020603050405020304" pitchFamily="18" charset="0"/>
                <a:cs typeface="Times New Roman" panose="02020603050405020304" pitchFamily="18" charset="0"/>
              </a:rPr>
              <a:t>The adoption of HFD impairs testicular antioxidant defenses and mitochondrial function in the progeny, which is detrimental to sperm morphology.</a:t>
            </a:r>
            <a:endParaRPr lang="en-US" dirty="0">
              <a:latin typeface="Palatino Linotype" panose="02040502050505030304" pitchFamily="18" charset="0"/>
            </a:endParaRPr>
          </a:p>
          <a:p>
            <a:endParaRPr lang="en-US" dirty="0">
              <a:latin typeface="Palatino Linotype" panose="02040502050505030304" pitchFamily="18" charset="0"/>
            </a:endParaRPr>
          </a:p>
          <a:p>
            <a:r>
              <a:rPr lang="fr-FR" b="1" dirty="0">
                <a:latin typeface="Palatino Linotype" panose="02040502050505030304" pitchFamily="18" charset="0"/>
              </a:rPr>
              <a:t>Keywords: </a:t>
            </a:r>
            <a:r>
              <a:rPr lang="en-US" dirty="0">
                <a:latin typeface="Palatino Linotype" panose="02040502050505030304" pitchFamily="18" charset="0"/>
              </a:rPr>
              <a:t>high-fat diet; pro-inflammatory state; intergenerational </a:t>
            </a:r>
            <a:br>
              <a:rPr lang="en-US" dirty="0">
                <a:latin typeface="Palatino Linotype" panose="02040502050505030304" pitchFamily="18" charset="0"/>
              </a:rPr>
            </a:br>
            <a:r>
              <a:rPr lang="en-US" dirty="0">
                <a:latin typeface="Palatino Linotype" panose="02040502050505030304" pitchFamily="18" charset="0"/>
              </a:rPr>
              <a:t>effects; antioxidant defenses; testis</a:t>
            </a:r>
            <a:endParaRPr lang="fr-FR" b="1" dirty="0">
              <a:latin typeface="Palatino Linotype" panose="02040502050505030304" pitchFamily="18" charset="0"/>
            </a:endParaRPr>
          </a:p>
        </p:txBody>
      </p:sp>
      <p:pic>
        <p:nvPicPr>
          <p:cNvPr id="7" name="Picture 6">
            <a:extLst>
              <a:ext uri="{FF2B5EF4-FFF2-40B4-BE49-F238E27FC236}">
                <a16:creationId xmlns:a16="http://schemas.microsoft.com/office/drawing/2014/main" id="{4990BB06-FDD3-474D-A159-0925F848E07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557796" y="5271796"/>
            <a:ext cx="1586204" cy="1586204"/>
          </a:xfrm>
          <a:prstGeom prst="rect">
            <a:avLst/>
          </a:prstGeom>
        </p:spPr>
      </p:pic>
      <p:pic>
        <p:nvPicPr>
          <p:cNvPr id="8" name="Áudio 7">
            <a:hlinkClick r:id="" action="ppaction://media"/>
            <a:extLst>
              <a:ext uri="{FF2B5EF4-FFF2-40B4-BE49-F238E27FC236}">
                <a16:creationId xmlns:a16="http://schemas.microsoft.com/office/drawing/2014/main" id="{72174394-EC9C-4E81-B8F5-3C4965A9FB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99526233"/>
      </p:ext>
    </p:extLst>
  </p:cSld>
  <p:clrMapOvr>
    <a:masterClrMapping/>
  </p:clrMapOvr>
  <mc:AlternateContent xmlns:mc="http://schemas.openxmlformats.org/markup-compatibility/2006" xmlns:p14="http://schemas.microsoft.com/office/powerpoint/2010/main">
    <mc:Choice Requires="p14">
      <p:transition spd="slow" p14:dur="2000" advTm="35210"/>
    </mc:Choice>
    <mc:Fallback xmlns="">
      <p:transition spd="slow" advTm="35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85800"/>
            <a:ext cx="8153400" cy="461665"/>
          </a:xfrm>
          <a:prstGeom prst="rect">
            <a:avLst/>
          </a:prstGeom>
          <a:noFill/>
        </p:spPr>
        <p:txBody>
          <a:bodyPr wrap="square" rtlCol="0">
            <a:spAutoFit/>
          </a:bodyPr>
          <a:lstStyle/>
          <a:p>
            <a:r>
              <a:rPr lang="fr-FR" sz="2400" b="1" dirty="0">
                <a:latin typeface="Palatino Linotype" panose="02040502050505030304" pitchFamily="18" charset="0"/>
              </a:rPr>
              <a:t>Methods</a:t>
            </a:r>
          </a:p>
        </p:txBody>
      </p:sp>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3</a:t>
            </a:fld>
            <a:endParaRPr lang="fr-FR">
              <a:latin typeface="Palatino Linotype" panose="02040502050505030304" pitchFamily="18" charset="0"/>
            </a:endParaRPr>
          </a:p>
        </p:txBody>
      </p:sp>
      <p:pic>
        <p:nvPicPr>
          <p:cNvPr id="2" name="Imagem 1">
            <a:extLst>
              <a:ext uri="{FF2B5EF4-FFF2-40B4-BE49-F238E27FC236}">
                <a16:creationId xmlns:a16="http://schemas.microsoft.com/office/drawing/2014/main" id="{A76A7F2F-9E03-4501-9954-5C9AFD32F053}"/>
              </a:ext>
            </a:extLst>
          </p:cNvPr>
          <p:cNvPicPr>
            <a:picLocks noChangeAspect="1"/>
          </p:cNvPicPr>
          <p:nvPr/>
        </p:nvPicPr>
        <p:blipFill>
          <a:blip r:embed="rId4"/>
          <a:stretch>
            <a:fillRect/>
          </a:stretch>
        </p:blipFill>
        <p:spPr>
          <a:xfrm>
            <a:off x="587156" y="1209967"/>
            <a:ext cx="7763742" cy="3989844"/>
          </a:xfrm>
          <a:prstGeom prst="rect">
            <a:avLst/>
          </a:prstGeom>
        </p:spPr>
      </p:pic>
      <p:pic>
        <p:nvPicPr>
          <p:cNvPr id="6" name="Picture 5">
            <a:extLst>
              <a:ext uri="{FF2B5EF4-FFF2-40B4-BE49-F238E27FC236}">
                <a16:creationId xmlns:a16="http://schemas.microsoft.com/office/drawing/2014/main" id="{A5167FAE-FF17-41D6-8ABE-92021A93493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57796" y="5271796"/>
            <a:ext cx="1586204" cy="1586204"/>
          </a:xfrm>
          <a:prstGeom prst="rect">
            <a:avLst/>
          </a:prstGeom>
        </p:spPr>
      </p:pic>
      <p:sp>
        <p:nvSpPr>
          <p:cNvPr id="3" name="AutoShape 2">
            <a:extLst>
              <a:ext uri="{FF2B5EF4-FFF2-40B4-BE49-F238E27FC236}">
                <a16:creationId xmlns:a16="http://schemas.microsoft.com/office/drawing/2014/main" id="{EAC2A5EC-AD5B-4939-BBFE-ED683C4CCB03}"/>
              </a:ext>
            </a:extLst>
          </p:cNvPr>
          <p:cNvSpPr>
            <a:spLocks noChangeArrowheads="1"/>
          </p:cNvSpPr>
          <p:nvPr/>
        </p:nvSpPr>
        <p:spPr bwMode="auto">
          <a:xfrm>
            <a:off x="3121402" y="5532081"/>
            <a:ext cx="1800000" cy="540000"/>
          </a:xfrm>
          <a:prstGeom prst="roundRect">
            <a:avLst>
              <a:gd name="adj" fmla="val 16667"/>
            </a:avLst>
          </a:prstGeom>
          <a:solidFill>
            <a:srgbClr val="BED7EF"/>
          </a:solidFill>
          <a:ln w="25400" algn="ctr">
            <a:solidFill>
              <a:srgbClr val="08529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pt-PT" sz="1400" b="1" dirty="0">
                <a:solidFill>
                  <a:srgbClr val="000000"/>
                </a:solidFill>
                <a:latin typeface="Calibri" panose="020F0502020204030204" pitchFamily="34" charset="0"/>
              </a:rPr>
              <a:t>Glucose homeostasis</a:t>
            </a:r>
            <a:endParaRPr kumimoji="0" lang="pt-PT" altLang="pt-PT" sz="1400" b="0" i="0" u="none" strike="noStrike" cap="none" normalizeH="0" baseline="0" dirty="0">
              <a:ln>
                <a:noFill/>
              </a:ln>
              <a:solidFill>
                <a:schemeClr val="tx1"/>
              </a:solidFill>
              <a:effectLst/>
              <a:latin typeface="Arial" panose="020B0604020202020204" pitchFamily="34" charset="0"/>
            </a:endParaRPr>
          </a:p>
        </p:txBody>
      </p:sp>
      <p:sp>
        <p:nvSpPr>
          <p:cNvPr id="13" name="AutoShape 4">
            <a:extLst>
              <a:ext uri="{FF2B5EF4-FFF2-40B4-BE49-F238E27FC236}">
                <a16:creationId xmlns:a16="http://schemas.microsoft.com/office/drawing/2014/main" id="{49856F6C-E75C-46D2-B137-5F537AC6119E}"/>
              </a:ext>
            </a:extLst>
          </p:cNvPr>
          <p:cNvSpPr>
            <a:spLocks noChangeArrowheads="1"/>
          </p:cNvSpPr>
          <p:nvPr/>
        </p:nvSpPr>
        <p:spPr bwMode="auto">
          <a:xfrm>
            <a:off x="960531" y="6144066"/>
            <a:ext cx="1800000" cy="540000"/>
          </a:xfrm>
          <a:prstGeom prst="roundRect">
            <a:avLst>
              <a:gd name="adj" fmla="val 16667"/>
            </a:avLst>
          </a:prstGeom>
          <a:solidFill>
            <a:srgbClr val="BED7EF"/>
          </a:solidFill>
          <a:ln w="25400" algn="ctr">
            <a:solidFill>
              <a:srgbClr val="08529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pt-PT" sz="1400" b="1" i="0" u="none" strike="noStrike" cap="none" normalizeH="0" baseline="0" dirty="0">
                <a:ln>
                  <a:noFill/>
                </a:ln>
                <a:solidFill>
                  <a:srgbClr val="000000"/>
                </a:solidFill>
                <a:effectLst/>
                <a:latin typeface="Calibri" panose="020F0502020204030204" pitchFamily="34" charset="0"/>
              </a:rPr>
              <a:t>Sperm parameters</a:t>
            </a:r>
            <a:endParaRPr kumimoji="0" lang="pt-PT" altLang="pt-PT" sz="1400" b="0" i="0" u="none" strike="noStrike" cap="none" normalizeH="0" baseline="0" dirty="0">
              <a:ln>
                <a:noFill/>
              </a:ln>
              <a:solidFill>
                <a:schemeClr val="tx1"/>
              </a:solidFill>
              <a:effectLst/>
              <a:latin typeface="Arial" panose="020B0604020202020204" pitchFamily="34" charset="0"/>
            </a:endParaRPr>
          </a:p>
        </p:txBody>
      </p:sp>
      <p:sp>
        <p:nvSpPr>
          <p:cNvPr id="15" name="AutoShape 5">
            <a:extLst>
              <a:ext uri="{FF2B5EF4-FFF2-40B4-BE49-F238E27FC236}">
                <a16:creationId xmlns:a16="http://schemas.microsoft.com/office/drawing/2014/main" id="{DE49AF77-D8B3-44C6-A999-2D38094ACEAB}"/>
              </a:ext>
            </a:extLst>
          </p:cNvPr>
          <p:cNvSpPr>
            <a:spLocks noChangeArrowheads="1"/>
          </p:cNvSpPr>
          <p:nvPr/>
        </p:nvSpPr>
        <p:spPr bwMode="auto">
          <a:xfrm>
            <a:off x="960531" y="5532081"/>
            <a:ext cx="1800000" cy="540000"/>
          </a:xfrm>
          <a:prstGeom prst="roundRect">
            <a:avLst>
              <a:gd name="adj" fmla="val 16667"/>
            </a:avLst>
          </a:prstGeom>
          <a:solidFill>
            <a:srgbClr val="BED7EF"/>
          </a:solidFill>
          <a:ln w="25400" algn="ctr">
            <a:solidFill>
              <a:srgbClr val="08529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pt-PT" sz="1400" b="1" i="0" u="none" strike="noStrike" cap="none" normalizeH="0" baseline="0" dirty="0">
                <a:ln>
                  <a:noFill/>
                </a:ln>
                <a:solidFill>
                  <a:srgbClr val="000000"/>
                </a:solidFill>
                <a:effectLst/>
                <a:latin typeface="Calibri" panose="020F0502020204030204" pitchFamily="34" charset="0"/>
              </a:rPr>
              <a:t>Biometric monitoring</a:t>
            </a:r>
            <a:endParaRPr kumimoji="0" lang="pt-PT" altLang="pt-PT" sz="1400" b="0" i="0" u="none" strike="noStrike" cap="none" normalizeH="0" baseline="0" dirty="0">
              <a:ln>
                <a:noFill/>
              </a:ln>
              <a:solidFill>
                <a:schemeClr val="tx1"/>
              </a:solidFill>
              <a:effectLst/>
              <a:latin typeface="Arial" panose="020B0604020202020204" pitchFamily="34" charset="0"/>
            </a:endParaRPr>
          </a:p>
        </p:txBody>
      </p:sp>
      <p:sp>
        <p:nvSpPr>
          <p:cNvPr id="17" name="AutoShape 6">
            <a:extLst>
              <a:ext uri="{FF2B5EF4-FFF2-40B4-BE49-F238E27FC236}">
                <a16:creationId xmlns:a16="http://schemas.microsoft.com/office/drawing/2014/main" id="{184C403D-D904-4329-A54A-135CE7EBC4DD}"/>
              </a:ext>
            </a:extLst>
          </p:cNvPr>
          <p:cNvSpPr>
            <a:spLocks noChangeArrowheads="1"/>
          </p:cNvSpPr>
          <p:nvPr/>
        </p:nvSpPr>
        <p:spPr bwMode="auto">
          <a:xfrm>
            <a:off x="3121402" y="6140323"/>
            <a:ext cx="1800000" cy="540000"/>
          </a:xfrm>
          <a:prstGeom prst="roundRect">
            <a:avLst>
              <a:gd name="adj" fmla="val 16667"/>
            </a:avLst>
          </a:prstGeom>
          <a:solidFill>
            <a:srgbClr val="BED7EF"/>
          </a:solidFill>
          <a:ln w="25400" algn="ctr">
            <a:solidFill>
              <a:srgbClr val="08529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pt-PT" sz="1400" b="1" i="0" u="none" strike="noStrike" cap="none" normalizeH="0" baseline="0" dirty="0">
                <a:ln>
                  <a:noFill/>
                </a:ln>
                <a:solidFill>
                  <a:srgbClr val="000000"/>
                </a:solidFill>
                <a:effectLst/>
                <a:latin typeface="Calibri" panose="020F0502020204030204" pitchFamily="34" charset="0"/>
              </a:rPr>
              <a:t>Oxidative Stress and Mitochondrial activity</a:t>
            </a:r>
            <a:endParaRPr kumimoji="0" lang="pt-PT" altLang="pt-PT" sz="1400" b="0" i="0" u="none" strike="noStrike" cap="none" normalizeH="0" baseline="0" dirty="0">
              <a:ln>
                <a:noFill/>
              </a:ln>
              <a:solidFill>
                <a:schemeClr val="tx1"/>
              </a:solidFill>
              <a:effectLst/>
              <a:latin typeface="Arial" panose="020B0604020202020204" pitchFamily="34" charset="0"/>
            </a:endParaRPr>
          </a:p>
        </p:txBody>
      </p:sp>
      <p:sp>
        <p:nvSpPr>
          <p:cNvPr id="19" name="AutoShape 3">
            <a:extLst>
              <a:ext uri="{FF2B5EF4-FFF2-40B4-BE49-F238E27FC236}">
                <a16:creationId xmlns:a16="http://schemas.microsoft.com/office/drawing/2014/main" id="{6A21CFC3-53F3-4A84-B4FB-A96B41A7272C}"/>
              </a:ext>
            </a:extLst>
          </p:cNvPr>
          <p:cNvSpPr>
            <a:spLocks noChangeArrowheads="1"/>
          </p:cNvSpPr>
          <p:nvPr/>
        </p:nvSpPr>
        <p:spPr bwMode="auto">
          <a:xfrm>
            <a:off x="5282273" y="6140323"/>
            <a:ext cx="1800000" cy="540000"/>
          </a:xfrm>
          <a:prstGeom prst="roundRect">
            <a:avLst>
              <a:gd name="adj" fmla="val 16667"/>
            </a:avLst>
          </a:prstGeom>
          <a:solidFill>
            <a:srgbClr val="BED7EF"/>
          </a:solidFill>
          <a:ln w="25400" algn="ctr">
            <a:solidFill>
              <a:srgbClr val="08529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pt-PT" sz="1400" b="1" i="0" u="none" strike="noStrike" cap="none" normalizeH="0" baseline="0" dirty="0">
                <a:ln>
                  <a:noFill/>
                </a:ln>
                <a:solidFill>
                  <a:srgbClr val="000000"/>
                </a:solidFill>
                <a:effectLst/>
                <a:latin typeface="Calibri" panose="020F0502020204030204" pitchFamily="34" charset="0"/>
              </a:rPr>
              <a:t>NMR-based Metabolomics</a:t>
            </a:r>
            <a:endParaRPr kumimoji="0" lang="pt-PT" altLang="pt-PT" sz="1400" b="0" i="0" u="none" strike="noStrike" cap="none" normalizeH="0" baseline="0" dirty="0">
              <a:ln>
                <a:noFill/>
              </a:ln>
              <a:solidFill>
                <a:schemeClr val="tx1"/>
              </a:solidFill>
              <a:effectLst/>
              <a:latin typeface="Arial" panose="020B0604020202020204" pitchFamily="34" charset="0"/>
            </a:endParaRPr>
          </a:p>
        </p:txBody>
      </p:sp>
      <p:sp>
        <p:nvSpPr>
          <p:cNvPr id="21" name="AutoShape 6">
            <a:extLst>
              <a:ext uri="{FF2B5EF4-FFF2-40B4-BE49-F238E27FC236}">
                <a16:creationId xmlns:a16="http://schemas.microsoft.com/office/drawing/2014/main" id="{78FC7C96-EEAC-470F-BAA1-C1C06F156231}"/>
              </a:ext>
            </a:extLst>
          </p:cNvPr>
          <p:cNvSpPr>
            <a:spLocks noChangeArrowheads="1"/>
          </p:cNvSpPr>
          <p:nvPr/>
        </p:nvSpPr>
        <p:spPr bwMode="auto">
          <a:xfrm>
            <a:off x="5282273" y="5532081"/>
            <a:ext cx="1800000" cy="540000"/>
          </a:xfrm>
          <a:prstGeom prst="roundRect">
            <a:avLst>
              <a:gd name="adj" fmla="val 16667"/>
            </a:avLst>
          </a:prstGeom>
          <a:solidFill>
            <a:srgbClr val="BED7EF"/>
          </a:solidFill>
          <a:ln w="25400" algn="ctr">
            <a:solidFill>
              <a:srgbClr val="08529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ctr" anchorCtr="0" compatLnSpc="1">
            <a:prstTxWarp prst="textNoShape">
              <a:avLst/>
            </a:prstTxWarp>
          </a:bodyPr>
          <a:lstStyle/>
          <a:p>
            <a:pPr lvl="0" algn="ctr" defTabSz="914400" eaLnBrk="0" fontAlgn="base" hangingPunct="0">
              <a:spcBef>
                <a:spcPct val="0"/>
              </a:spcBef>
              <a:spcAft>
                <a:spcPct val="0"/>
              </a:spcAft>
            </a:pPr>
            <a:r>
              <a:rPr lang="en-GB" altLang="pt-PT" sz="1400" b="1" dirty="0">
                <a:solidFill>
                  <a:srgbClr val="000000"/>
                </a:solidFill>
                <a:latin typeface="Calibri" panose="020F0502020204030204" pitchFamily="34" charset="0"/>
              </a:rPr>
              <a:t>G</a:t>
            </a:r>
            <a:r>
              <a:rPr lang="en-GB" altLang="pt-PT" sz="1400" b="1">
                <a:solidFill>
                  <a:srgbClr val="000000"/>
                </a:solidFill>
                <a:latin typeface="Calibri" panose="020F0502020204030204" pitchFamily="34" charset="0"/>
              </a:rPr>
              <a:t>C-MS </a:t>
            </a:r>
            <a:r>
              <a:rPr lang="en-GB" altLang="pt-PT" sz="1400" b="1" dirty="0" err="1">
                <a:solidFill>
                  <a:srgbClr val="000000"/>
                </a:solidFill>
                <a:latin typeface="Calibri" panose="020F0502020204030204" pitchFamily="34" charset="0"/>
              </a:rPr>
              <a:t>Lipidomics</a:t>
            </a:r>
            <a:endParaRPr kumimoji="0" lang="pt-PT" altLang="pt-PT" sz="1400" b="0" i="0" u="none" strike="noStrike" cap="none" normalizeH="0" dirty="0">
              <a:ln>
                <a:noFill/>
              </a:ln>
              <a:solidFill>
                <a:schemeClr val="tx1"/>
              </a:solidFill>
              <a:effectLst/>
              <a:latin typeface="Arial" panose="020B0604020202020204" pitchFamily="34" charset="0"/>
            </a:endParaRPr>
          </a:p>
        </p:txBody>
      </p:sp>
      <p:pic>
        <p:nvPicPr>
          <p:cNvPr id="9" name="Áudio 8">
            <a:hlinkClick r:id="" action="ppaction://media"/>
            <a:extLst>
              <a:ext uri="{FF2B5EF4-FFF2-40B4-BE49-F238E27FC236}">
                <a16:creationId xmlns:a16="http://schemas.microsoft.com/office/drawing/2014/main" id="{5AE0257E-911D-4CB0-95A9-35467EAAAE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85618975"/>
      </p:ext>
    </p:extLst>
  </p:cSld>
  <p:clrMapOvr>
    <a:masterClrMapping/>
  </p:clrMapOvr>
  <mc:AlternateContent xmlns:mc="http://schemas.openxmlformats.org/markup-compatibility/2006" xmlns:p14="http://schemas.microsoft.com/office/powerpoint/2010/main">
    <mc:Choice Requires="p14">
      <p:transition spd="slow" p14:dur="2000" advTm="99405"/>
    </mc:Choice>
    <mc:Fallback xmlns="">
      <p:transition spd="slow" advTm="99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85800"/>
            <a:ext cx="8153400" cy="461665"/>
          </a:xfrm>
          <a:prstGeom prst="rect">
            <a:avLst/>
          </a:prstGeom>
          <a:noFill/>
        </p:spPr>
        <p:txBody>
          <a:bodyPr wrap="square" rtlCol="0">
            <a:spAutoFit/>
          </a:bodyPr>
          <a:lstStyle/>
          <a:p>
            <a:r>
              <a:rPr lang="fr-FR" sz="2400" b="1" dirty="0" err="1">
                <a:latin typeface="Palatino Linotype" panose="02040502050505030304" pitchFamily="18" charset="0"/>
              </a:rPr>
              <a:t>Results</a:t>
            </a:r>
            <a:endParaRPr lang="fr-FR" sz="2400" b="1" dirty="0">
              <a:latin typeface="Palatino Linotype" panose="02040502050505030304" pitchFamily="18" charset="0"/>
            </a:endParaRPr>
          </a:p>
        </p:txBody>
      </p:sp>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4</a:t>
            </a:fld>
            <a:endParaRPr lang="fr-FR">
              <a:latin typeface="Palatino Linotype" panose="02040502050505030304" pitchFamily="18" charset="0"/>
            </a:endParaRPr>
          </a:p>
        </p:txBody>
      </p:sp>
      <p:pic>
        <p:nvPicPr>
          <p:cNvPr id="6" name="Picture 5">
            <a:extLst>
              <a:ext uri="{FF2B5EF4-FFF2-40B4-BE49-F238E27FC236}">
                <a16:creationId xmlns:a16="http://schemas.microsoft.com/office/drawing/2014/main" id="{A5167FAE-FF17-41D6-8ABE-92021A93493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57796" y="5271796"/>
            <a:ext cx="1586204" cy="1586204"/>
          </a:xfrm>
          <a:prstGeom prst="rect">
            <a:avLst/>
          </a:prstGeom>
        </p:spPr>
      </p:pic>
      <p:sp>
        <p:nvSpPr>
          <p:cNvPr id="3" name="CaixaDeTexto 2">
            <a:extLst>
              <a:ext uri="{FF2B5EF4-FFF2-40B4-BE49-F238E27FC236}">
                <a16:creationId xmlns:a16="http://schemas.microsoft.com/office/drawing/2014/main" id="{6E2F61D1-FCDA-4DD2-A8E5-E292550E0449}"/>
              </a:ext>
            </a:extLst>
          </p:cNvPr>
          <p:cNvSpPr txBox="1"/>
          <p:nvPr/>
        </p:nvSpPr>
        <p:spPr>
          <a:xfrm>
            <a:off x="609600" y="1120008"/>
            <a:ext cx="8153400" cy="369332"/>
          </a:xfrm>
          <a:prstGeom prst="rect">
            <a:avLst/>
          </a:prstGeom>
          <a:noFill/>
        </p:spPr>
        <p:txBody>
          <a:bodyPr wrap="square" rtlCol="0">
            <a:spAutoFit/>
          </a:bodyPr>
          <a:lstStyle/>
          <a:p>
            <a:r>
              <a:rPr lang="en-GB" i="1" dirty="0"/>
              <a:t>The offspring of HFD-fed </a:t>
            </a:r>
            <a:r>
              <a:rPr lang="en-GB" i="1"/>
              <a:t>mice display </a:t>
            </a:r>
            <a:r>
              <a:rPr lang="en-GB" i="1" dirty="0"/>
              <a:t>abnormal insulin tolerance </a:t>
            </a:r>
          </a:p>
        </p:txBody>
      </p:sp>
      <p:sp>
        <p:nvSpPr>
          <p:cNvPr id="18" name="CaixaDeTexto 17">
            <a:extLst>
              <a:ext uri="{FF2B5EF4-FFF2-40B4-BE49-F238E27FC236}">
                <a16:creationId xmlns:a16="http://schemas.microsoft.com/office/drawing/2014/main" id="{1087B4F6-9FE1-450F-9D0F-DF86E57EB7ED}"/>
              </a:ext>
            </a:extLst>
          </p:cNvPr>
          <p:cNvSpPr txBox="1"/>
          <p:nvPr/>
        </p:nvSpPr>
        <p:spPr>
          <a:xfrm>
            <a:off x="513895" y="6004908"/>
            <a:ext cx="6967701" cy="523220"/>
          </a:xfrm>
          <a:prstGeom prst="rect">
            <a:avLst/>
          </a:prstGeom>
          <a:noFill/>
        </p:spPr>
        <p:txBody>
          <a:bodyPr wrap="square" rtlCol="0">
            <a:spAutoFit/>
          </a:bodyPr>
          <a:lstStyle/>
          <a:p>
            <a:r>
              <a:rPr lang="en-GB" sz="1400" dirty="0"/>
              <a:t>Two-way ANOVA corrected by </a:t>
            </a:r>
            <a:r>
              <a:rPr lang="en-GB" sz="1400" dirty="0" err="1"/>
              <a:t>Šidak’s</a:t>
            </a:r>
            <a:r>
              <a:rPr lang="en-GB" sz="1400" dirty="0"/>
              <a:t> method. Significance was considered when p &lt; 0.05. </a:t>
            </a:r>
            <a:br>
              <a:rPr lang="en-GB" sz="1400" dirty="0"/>
            </a:br>
            <a:r>
              <a:rPr lang="en-GB" sz="1400" dirty="0"/>
              <a:t>* p &lt; 0.05; ** p &lt; 0.01; *** p &lt; 0.001. * CTRL vs. HFD; </a:t>
            </a:r>
            <a:r>
              <a:rPr lang="en-GB" sz="1400" baseline="30000" dirty="0"/>
              <a:t>#</a:t>
            </a:r>
            <a:r>
              <a:rPr lang="en-GB" sz="1400" dirty="0"/>
              <a:t> HFD vs. </a:t>
            </a:r>
            <a:r>
              <a:rPr lang="en-GB" sz="1400" dirty="0" err="1"/>
              <a:t>HFDt</a:t>
            </a:r>
            <a:r>
              <a:rPr lang="en-GB" sz="1400" dirty="0"/>
              <a:t>.</a:t>
            </a:r>
          </a:p>
        </p:txBody>
      </p:sp>
      <p:graphicFrame>
        <p:nvGraphicFramePr>
          <p:cNvPr id="2" name="Objeto 1">
            <a:extLst>
              <a:ext uri="{FF2B5EF4-FFF2-40B4-BE49-F238E27FC236}">
                <a16:creationId xmlns:a16="http://schemas.microsoft.com/office/drawing/2014/main" id="{FCD175F2-29A0-4DC8-B0DE-BBA92193CD41}"/>
              </a:ext>
            </a:extLst>
          </p:cNvPr>
          <p:cNvGraphicFramePr>
            <a:graphicFrameLocks noChangeAspect="1"/>
          </p:cNvGraphicFramePr>
          <p:nvPr>
            <p:extLst>
              <p:ext uri="{D42A27DB-BD31-4B8C-83A1-F6EECF244321}">
                <p14:modId xmlns:p14="http://schemas.microsoft.com/office/powerpoint/2010/main" val="3076060510"/>
              </p:ext>
            </p:extLst>
          </p:nvPr>
        </p:nvGraphicFramePr>
        <p:xfrm>
          <a:off x="180975" y="2451100"/>
          <a:ext cx="4048125" cy="2574925"/>
        </p:xfrm>
        <a:graphic>
          <a:graphicData uri="http://schemas.openxmlformats.org/presentationml/2006/ole">
            <mc:AlternateContent xmlns:mc="http://schemas.openxmlformats.org/markup-compatibility/2006">
              <mc:Choice xmlns:v="urn:schemas-microsoft-com:vml" Requires="v">
                <p:oleObj spid="_x0000_s4132" name="Prism 8" r:id="rId6" imgW="4047925" imgH="2575101" progId="Prism8.Document">
                  <p:embed/>
                </p:oleObj>
              </mc:Choice>
              <mc:Fallback>
                <p:oleObj name="Prism 8" r:id="rId6" imgW="4047925" imgH="2575101" progId="Prism8.Document">
                  <p:embed/>
                  <p:pic>
                    <p:nvPicPr>
                      <p:cNvPr id="2" name="Objeto 1">
                        <a:extLst>
                          <a:ext uri="{FF2B5EF4-FFF2-40B4-BE49-F238E27FC236}">
                            <a16:creationId xmlns:a16="http://schemas.microsoft.com/office/drawing/2014/main" id="{2F4B0025-99BA-4967-A93B-DE5C4B0EF467}"/>
                          </a:ext>
                        </a:extLst>
                      </p:cNvPr>
                      <p:cNvPicPr/>
                      <p:nvPr/>
                    </p:nvPicPr>
                    <p:blipFill>
                      <a:blip r:embed="rId7"/>
                      <a:stretch>
                        <a:fillRect/>
                      </a:stretch>
                    </p:blipFill>
                    <p:spPr>
                      <a:xfrm>
                        <a:off x="180975" y="2451100"/>
                        <a:ext cx="4048125" cy="2574925"/>
                      </a:xfrm>
                      <a:prstGeom prst="rect">
                        <a:avLst/>
                      </a:prstGeom>
                    </p:spPr>
                  </p:pic>
                </p:oleObj>
              </mc:Fallback>
            </mc:AlternateContent>
          </a:graphicData>
        </a:graphic>
      </p:graphicFrame>
      <p:graphicFrame>
        <p:nvGraphicFramePr>
          <p:cNvPr id="8" name="Objeto 7">
            <a:extLst>
              <a:ext uri="{FF2B5EF4-FFF2-40B4-BE49-F238E27FC236}">
                <a16:creationId xmlns:a16="http://schemas.microsoft.com/office/drawing/2014/main" id="{2CFA9E29-A6EC-4327-9F85-0955D760EFBA}"/>
              </a:ext>
            </a:extLst>
          </p:cNvPr>
          <p:cNvGraphicFramePr>
            <a:graphicFrameLocks noChangeAspect="1"/>
          </p:cNvGraphicFramePr>
          <p:nvPr>
            <p:extLst>
              <p:ext uri="{D42A27DB-BD31-4B8C-83A1-F6EECF244321}">
                <p14:modId xmlns:p14="http://schemas.microsoft.com/office/powerpoint/2010/main" val="1517608647"/>
              </p:ext>
            </p:extLst>
          </p:nvPr>
        </p:nvGraphicFramePr>
        <p:xfrm>
          <a:off x="4827986" y="2528298"/>
          <a:ext cx="4135438" cy="2568575"/>
        </p:xfrm>
        <a:graphic>
          <a:graphicData uri="http://schemas.openxmlformats.org/presentationml/2006/ole">
            <mc:AlternateContent xmlns:mc="http://schemas.openxmlformats.org/markup-compatibility/2006">
              <mc:Choice xmlns:v="urn:schemas-microsoft-com:vml" Requires="v">
                <p:oleObj spid="_x0000_s4133" name="Prism 8" r:id="rId8" imgW="4134718" imgH="2568979" progId="Prism8.Document">
                  <p:embed/>
                </p:oleObj>
              </mc:Choice>
              <mc:Fallback>
                <p:oleObj name="Prism 8" r:id="rId8" imgW="4134718" imgH="2568979" progId="Prism8.Document">
                  <p:embed/>
                  <p:pic>
                    <p:nvPicPr>
                      <p:cNvPr id="2" name="Objeto 1">
                        <a:extLst>
                          <a:ext uri="{FF2B5EF4-FFF2-40B4-BE49-F238E27FC236}">
                            <a16:creationId xmlns:a16="http://schemas.microsoft.com/office/drawing/2014/main" id="{9406E7F6-4FCD-472F-A32B-8A7BDF6814A7}"/>
                          </a:ext>
                        </a:extLst>
                      </p:cNvPr>
                      <p:cNvPicPr/>
                      <p:nvPr/>
                    </p:nvPicPr>
                    <p:blipFill>
                      <a:blip r:embed="rId9"/>
                      <a:stretch>
                        <a:fillRect/>
                      </a:stretch>
                    </p:blipFill>
                    <p:spPr>
                      <a:xfrm>
                        <a:off x="4827986" y="2528298"/>
                        <a:ext cx="4135438" cy="2568575"/>
                      </a:xfrm>
                      <a:prstGeom prst="rect">
                        <a:avLst/>
                      </a:prstGeom>
                    </p:spPr>
                  </p:pic>
                </p:oleObj>
              </mc:Fallback>
            </mc:AlternateContent>
          </a:graphicData>
        </a:graphic>
      </p:graphicFrame>
      <p:cxnSp>
        <p:nvCxnSpPr>
          <p:cNvPr id="10" name="Conexão reta 9">
            <a:extLst>
              <a:ext uri="{FF2B5EF4-FFF2-40B4-BE49-F238E27FC236}">
                <a16:creationId xmlns:a16="http://schemas.microsoft.com/office/drawing/2014/main" id="{851E887D-CB71-4396-BEF2-81337B31B1A3}"/>
              </a:ext>
            </a:extLst>
          </p:cNvPr>
          <p:cNvCxnSpPr>
            <a:cxnSpLocks/>
          </p:cNvCxnSpPr>
          <p:nvPr/>
        </p:nvCxnSpPr>
        <p:spPr>
          <a:xfrm>
            <a:off x="4572000" y="1814973"/>
            <a:ext cx="0" cy="3995224"/>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CaixaDeTexto 11">
            <a:extLst>
              <a:ext uri="{FF2B5EF4-FFF2-40B4-BE49-F238E27FC236}">
                <a16:creationId xmlns:a16="http://schemas.microsoft.com/office/drawing/2014/main" id="{B6B12866-B4EC-4F89-AF02-C42DD204236F}"/>
              </a:ext>
            </a:extLst>
          </p:cNvPr>
          <p:cNvSpPr txBox="1"/>
          <p:nvPr/>
        </p:nvSpPr>
        <p:spPr>
          <a:xfrm>
            <a:off x="1059303" y="1903911"/>
            <a:ext cx="2180853" cy="369332"/>
          </a:xfrm>
          <a:prstGeom prst="rect">
            <a:avLst/>
          </a:prstGeom>
          <a:noFill/>
        </p:spPr>
        <p:txBody>
          <a:bodyPr wrap="none" rtlCol="0">
            <a:spAutoFit/>
          </a:bodyPr>
          <a:lstStyle/>
          <a:p>
            <a:r>
              <a:rPr lang="pt-PT" b="1" dirty="0" err="1"/>
              <a:t>ipITT</a:t>
            </a:r>
            <a:r>
              <a:rPr lang="pt-PT" b="1" dirty="0"/>
              <a:t> - F0 </a:t>
            </a:r>
            <a:r>
              <a:rPr lang="pt-PT" b="1" dirty="0" err="1"/>
              <a:t>Generation</a:t>
            </a:r>
            <a:endParaRPr lang="pt-PT" b="1" dirty="0"/>
          </a:p>
        </p:txBody>
      </p:sp>
      <p:sp>
        <p:nvSpPr>
          <p:cNvPr id="14" name="CaixaDeTexto 13">
            <a:extLst>
              <a:ext uri="{FF2B5EF4-FFF2-40B4-BE49-F238E27FC236}">
                <a16:creationId xmlns:a16="http://schemas.microsoft.com/office/drawing/2014/main" id="{273A86C6-127B-4D93-9D53-082A50EAE281}"/>
              </a:ext>
            </a:extLst>
          </p:cNvPr>
          <p:cNvSpPr txBox="1"/>
          <p:nvPr/>
        </p:nvSpPr>
        <p:spPr>
          <a:xfrm>
            <a:off x="5903844" y="1903035"/>
            <a:ext cx="2180853" cy="369332"/>
          </a:xfrm>
          <a:prstGeom prst="rect">
            <a:avLst/>
          </a:prstGeom>
          <a:noFill/>
        </p:spPr>
        <p:txBody>
          <a:bodyPr wrap="none" rtlCol="0">
            <a:spAutoFit/>
          </a:bodyPr>
          <a:lstStyle/>
          <a:p>
            <a:r>
              <a:rPr lang="pt-PT" b="1" dirty="0" err="1"/>
              <a:t>ipITT</a:t>
            </a:r>
            <a:r>
              <a:rPr lang="pt-PT" b="1" dirty="0"/>
              <a:t> - F1 </a:t>
            </a:r>
            <a:r>
              <a:rPr lang="pt-PT" b="1" dirty="0" err="1"/>
              <a:t>Generation</a:t>
            </a:r>
            <a:endParaRPr lang="pt-PT" b="1" dirty="0"/>
          </a:p>
        </p:txBody>
      </p:sp>
      <p:pic>
        <p:nvPicPr>
          <p:cNvPr id="9" name="Áudio 8">
            <a:hlinkClick r:id="" action="ppaction://media"/>
            <a:extLst>
              <a:ext uri="{FF2B5EF4-FFF2-40B4-BE49-F238E27FC236}">
                <a16:creationId xmlns:a16="http://schemas.microsoft.com/office/drawing/2014/main" id="{7BF7A8F8-7229-460A-851A-9362FAEEC53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58487869"/>
      </p:ext>
    </p:extLst>
  </p:cSld>
  <p:clrMapOvr>
    <a:masterClrMapping/>
  </p:clrMapOvr>
  <mc:AlternateContent xmlns:mc="http://schemas.openxmlformats.org/markup-compatibility/2006" xmlns:p14="http://schemas.microsoft.com/office/powerpoint/2010/main">
    <mc:Choice Requires="p14">
      <p:transition spd="slow" p14:dur="2000" advTm="34677"/>
    </mc:Choice>
    <mc:Fallback xmlns="">
      <p:transition spd="slow" advTm="34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85800"/>
            <a:ext cx="8153400" cy="461665"/>
          </a:xfrm>
          <a:prstGeom prst="rect">
            <a:avLst/>
          </a:prstGeom>
          <a:noFill/>
        </p:spPr>
        <p:txBody>
          <a:bodyPr wrap="square" rtlCol="0">
            <a:spAutoFit/>
          </a:bodyPr>
          <a:lstStyle/>
          <a:p>
            <a:r>
              <a:rPr lang="fr-FR" sz="2400" b="1" dirty="0" err="1">
                <a:latin typeface="Palatino Linotype" panose="02040502050505030304" pitchFamily="18" charset="0"/>
              </a:rPr>
              <a:t>Results</a:t>
            </a:r>
            <a:endParaRPr lang="fr-FR" sz="2400" b="1" dirty="0">
              <a:latin typeface="Palatino Linotype" panose="02040502050505030304" pitchFamily="18" charset="0"/>
            </a:endParaRPr>
          </a:p>
        </p:txBody>
      </p:sp>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5</a:t>
            </a:fld>
            <a:endParaRPr lang="fr-FR">
              <a:latin typeface="Palatino Linotype" panose="02040502050505030304" pitchFamily="18" charset="0"/>
            </a:endParaRPr>
          </a:p>
        </p:txBody>
      </p:sp>
      <p:pic>
        <p:nvPicPr>
          <p:cNvPr id="6" name="Picture 5">
            <a:extLst>
              <a:ext uri="{FF2B5EF4-FFF2-40B4-BE49-F238E27FC236}">
                <a16:creationId xmlns:a16="http://schemas.microsoft.com/office/drawing/2014/main" id="{A5167FAE-FF17-41D6-8ABE-92021A93493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57796" y="5271796"/>
            <a:ext cx="1586204" cy="1586204"/>
          </a:xfrm>
          <a:prstGeom prst="rect">
            <a:avLst/>
          </a:prstGeom>
        </p:spPr>
      </p:pic>
      <p:graphicFrame>
        <p:nvGraphicFramePr>
          <p:cNvPr id="7" name="Objeto 6">
            <a:extLst>
              <a:ext uri="{FF2B5EF4-FFF2-40B4-BE49-F238E27FC236}">
                <a16:creationId xmlns:a16="http://schemas.microsoft.com/office/drawing/2014/main" id="{FE619E38-1C6C-410D-9B3C-B42D4D9105E7}"/>
              </a:ext>
            </a:extLst>
          </p:cNvPr>
          <p:cNvGraphicFramePr>
            <a:graphicFrameLocks noChangeAspect="1"/>
          </p:cNvGraphicFramePr>
          <p:nvPr>
            <p:extLst>
              <p:ext uri="{D42A27DB-BD31-4B8C-83A1-F6EECF244321}">
                <p14:modId xmlns:p14="http://schemas.microsoft.com/office/powerpoint/2010/main" val="3196770062"/>
              </p:ext>
            </p:extLst>
          </p:nvPr>
        </p:nvGraphicFramePr>
        <p:xfrm>
          <a:off x="1312072" y="1300232"/>
          <a:ext cx="5054600" cy="2803525"/>
        </p:xfrm>
        <a:graphic>
          <a:graphicData uri="http://schemas.openxmlformats.org/presentationml/2006/ole">
            <mc:AlternateContent xmlns:mc="http://schemas.openxmlformats.org/markup-compatibility/2006">
              <mc:Choice xmlns:v="urn:schemas-microsoft-com:vml" Requires="v">
                <p:oleObj spid="_x0000_s2101" name="Prism 8" r:id="rId6" imgW="5054145" imgH="2803799" progId="Prism8.Document">
                  <p:embed/>
                </p:oleObj>
              </mc:Choice>
              <mc:Fallback>
                <p:oleObj name="Prism 8" r:id="rId6" imgW="5054145" imgH="2803799" progId="Prism8.Document">
                  <p:embed/>
                  <p:pic>
                    <p:nvPicPr>
                      <p:cNvPr id="16" name="Objeto 15">
                        <a:extLst>
                          <a:ext uri="{FF2B5EF4-FFF2-40B4-BE49-F238E27FC236}">
                            <a16:creationId xmlns:a16="http://schemas.microsoft.com/office/drawing/2014/main" id="{2C8B8102-D7C5-4FF0-A325-2EC4CEADC4A8}"/>
                          </a:ext>
                        </a:extLst>
                      </p:cNvPr>
                      <p:cNvPicPr/>
                      <p:nvPr/>
                    </p:nvPicPr>
                    <p:blipFill>
                      <a:blip r:embed="rId7"/>
                      <a:stretch>
                        <a:fillRect/>
                      </a:stretch>
                    </p:blipFill>
                    <p:spPr>
                      <a:xfrm>
                        <a:off x="1312072" y="1300232"/>
                        <a:ext cx="5054600" cy="2803525"/>
                      </a:xfrm>
                      <a:prstGeom prst="rect">
                        <a:avLst/>
                      </a:prstGeom>
                    </p:spPr>
                  </p:pic>
                </p:oleObj>
              </mc:Fallback>
            </mc:AlternateContent>
          </a:graphicData>
        </a:graphic>
      </p:graphicFrame>
      <p:graphicFrame>
        <p:nvGraphicFramePr>
          <p:cNvPr id="8" name="Objeto 7">
            <a:extLst>
              <a:ext uri="{FF2B5EF4-FFF2-40B4-BE49-F238E27FC236}">
                <a16:creationId xmlns:a16="http://schemas.microsoft.com/office/drawing/2014/main" id="{EF181E66-2488-4654-9810-4E5D4D4B464C}"/>
              </a:ext>
            </a:extLst>
          </p:cNvPr>
          <p:cNvGraphicFramePr>
            <a:graphicFrameLocks noChangeAspect="1"/>
          </p:cNvGraphicFramePr>
          <p:nvPr>
            <p:extLst>
              <p:ext uri="{D42A27DB-BD31-4B8C-83A1-F6EECF244321}">
                <p14:modId xmlns:p14="http://schemas.microsoft.com/office/powerpoint/2010/main" val="2077821776"/>
              </p:ext>
            </p:extLst>
          </p:nvPr>
        </p:nvGraphicFramePr>
        <p:xfrm>
          <a:off x="1245680" y="3807793"/>
          <a:ext cx="4979988" cy="2803525"/>
        </p:xfrm>
        <a:graphic>
          <a:graphicData uri="http://schemas.openxmlformats.org/presentationml/2006/ole">
            <mc:AlternateContent xmlns:mc="http://schemas.openxmlformats.org/markup-compatibility/2006">
              <mc:Choice xmlns:v="urn:schemas-microsoft-com:vml" Requires="v">
                <p:oleObj spid="_x0000_s2102" name="Prism 8" r:id="rId8" imgW="4979236" imgH="2803799" progId="Prism8.Document">
                  <p:embed/>
                </p:oleObj>
              </mc:Choice>
              <mc:Fallback>
                <p:oleObj name="Prism 8" r:id="rId8" imgW="4979236" imgH="2803799" progId="Prism8.Document">
                  <p:embed/>
                  <p:pic>
                    <p:nvPicPr>
                      <p:cNvPr id="19" name="Objeto 18">
                        <a:extLst>
                          <a:ext uri="{FF2B5EF4-FFF2-40B4-BE49-F238E27FC236}">
                            <a16:creationId xmlns:a16="http://schemas.microsoft.com/office/drawing/2014/main" id="{CD5A0737-1B2A-4395-A655-E8EF0C82D729}"/>
                          </a:ext>
                        </a:extLst>
                      </p:cNvPr>
                      <p:cNvPicPr/>
                      <p:nvPr/>
                    </p:nvPicPr>
                    <p:blipFill>
                      <a:blip r:embed="rId9"/>
                      <a:stretch>
                        <a:fillRect/>
                      </a:stretch>
                    </p:blipFill>
                    <p:spPr>
                      <a:xfrm>
                        <a:off x="1245680" y="3807793"/>
                        <a:ext cx="4979988" cy="2803525"/>
                      </a:xfrm>
                      <a:prstGeom prst="rect">
                        <a:avLst/>
                      </a:prstGeom>
                    </p:spPr>
                  </p:pic>
                </p:oleObj>
              </mc:Fallback>
            </mc:AlternateContent>
          </a:graphicData>
        </a:graphic>
      </p:graphicFrame>
      <p:sp>
        <p:nvSpPr>
          <p:cNvPr id="3" name="CaixaDeTexto 2">
            <a:extLst>
              <a:ext uri="{FF2B5EF4-FFF2-40B4-BE49-F238E27FC236}">
                <a16:creationId xmlns:a16="http://schemas.microsoft.com/office/drawing/2014/main" id="{6E2F61D1-FCDA-4DD2-A8E5-E292550E0449}"/>
              </a:ext>
            </a:extLst>
          </p:cNvPr>
          <p:cNvSpPr txBox="1"/>
          <p:nvPr/>
        </p:nvSpPr>
        <p:spPr>
          <a:xfrm>
            <a:off x="609600" y="1120008"/>
            <a:ext cx="8153400" cy="369332"/>
          </a:xfrm>
          <a:prstGeom prst="rect">
            <a:avLst/>
          </a:prstGeom>
          <a:noFill/>
        </p:spPr>
        <p:txBody>
          <a:bodyPr wrap="square" rtlCol="0">
            <a:spAutoFit/>
          </a:bodyPr>
          <a:lstStyle/>
          <a:p>
            <a:r>
              <a:rPr lang="en-GB" i="1" dirty="0"/>
              <a:t>The adoption of HFD inhibits testicular antioxidant defences even in offspring</a:t>
            </a:r>
          </a:p>
        </p:txBody>
      </p:sp>
      <p:sp>
        <p:nvSpPr>
          <p:cNvPr id="18" name="CaixaDeTexto 17">
            <a:extLst>
              <a:ext uri="{FF2B5EF4-FFF2-40B4-BE49-F238E27FC236}">
                <a16:creationId xmlns:a16="http://schemas.microsoft.com/office/drawing/2014/main" id="{1087B4F6-9FE1-450F-9D0F-DF86E57EB7ED}"/>
              </a:ext>
            </a:extLst>
          </p:cNvPr>
          <p:cNvSpPr txBox="1"/>
          <p:nvPr/>
        </p:nvSpPr>
        <p:spPr>
          <a:xfrm>
            <a:off x="537147" y="6394678"/>
            <a:ext cx="6967701" cy="523220"/>
          </a:xfrm>
          <a:prstGeom prst="rect">
            <a:avLst/>
          </a:prstGeom>
          <a:noFill/>
        </p:spPr>
        <p:txBody>
          <a:bodyPr wrap="square" rtlCol="0">
            <a:spAutoFit/>
          </a:bodyPr>
          <a:lstStyle/>
          <a:p>
            <a:r>
              <a:rPr lang="en-GB" sz="1400" dirty="0"/>
              <a:t>Univariate ANOVA corrected by Tukey’s HSD. Significance was considered when p &lt; 0.05. </a:t>
            </a:r>
            <a:br>
              <a:rPr lang="en-GB" sz="1400" dirty="0"/>
            </a:br>
            <a:r>
              <a:rPr lang="en-GB" sz="1400" dirty="0"/>
              <a:t>* p &lt; 0.05; ** p &lt; 0.01; *** p &lt; 0.001. * vs. CTRL; </a:t>
            </a:r>
            <a:r>
              <a:rPr lang="en-GB" sz="1400" baseline="30000" dirty="0"/>
              <a:t>#</a:t>
            </a:r>
            <a:r>
              <a:rPr lang="en-GB" sz="1400" dirty="0"/>
              <a:t> vs. HFD.</a:t>
            </a:r>
          </a:p>
        </p:txBody>
      </p:sp>
      <p:pic>
        <p:nvPicPr>
          <p:cNvPr id="2" name="Áudio 1">
            <a:hlinkClick r:id="" action="ppaction://media"/>
            <a:extLst>
              <a:ext uri="{FF2B5EF4-FFF2-40B4-BE49-F238E27FC236}">
                <a16:creationId xmlns:a16="http://schemas.microsoft.com/office/drawing/2014/main" id="{980ED875-4511-4334-A671-F5BB74979A7C}"/>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92478972"/>
      </p:ext>
    </p:extLst>
  </p:cSld>
  <p:clrMapOvr>
    <a:masterClrMapping/>
  </p:clrMapOvr>
  <mc:AlternateContent xmlns:mc="http://schemas.openxmlformats.org/markup-compatibility/2006" xmlns:p14="http://schemas.microsoft.com/office/powerpoint/2010/main">
    <mc:Choice Requires="p14">
      <p:transition spd="slow" p14:dur="2000" advTm="33650"/>
    </mc:Choice>
    <mc:Fallback xmlns="">
      <p:transition spd="slow" advTm="33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85800"/>
            <a:ext cx="8153400" cy="461665"/>
          </a:xfrm>
          <a:prstGeom prst="rect">
            <a:avLst/>
          </a:prstGeom>
          <a:noFill/>
        </p:spPr>
        <p:txBody>
          <a:bodyPr wrap="square" rtlCol="0">
            <a:spAutoFit/>
          </a:bodyPr>
          <a:lstStyle/>
          <a:p>
            <a:r>
              <a:rPr lang="fr-FR" sz="2400" b="1" dirty="0" err="1">
                <a:latin typeface="Palatino Linotype" panose="02040502050505030304" pitchFamily="18" charset="0"/>
              </a:rPr>
              <a:t>Results</a:t>
            </a:r>
            <a:endParaRPr lang="fr-FR" sz="2400" b="1" dirty="0">
              <a:latin typeface="Palatino Linotype" panose="02040502050505030304" pitchFamily="18" charset="0"/>
            </a:endParaRPr>
          </a:p>
        </p:txBody>
      </p:sp>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6</a:t>
            </a:fld>
            <a:endParaRPr lang="fr-FR">
              <a:latin typeface="Palatino Linotype" panose="02040502050505030304" pitchFamily="18" charset="0"/>
            </a:endParaRPr>
          </a:p>
        </p:txBody>
      </p:sp>
      <p:pic>
        <p:nvPicPr>
          <p:cNvPr id="6" name="Picture 5">
            <a:extLst>
              <a:ext uri="{FF2B5EF4-FFF2-40B4-BE49-F238E27FC236}">
                <a16:creationId xmlns:a16="http://schemas.microsoft.com/office/drawing/2014/main" id="{A5167FAE-FF17-41D6-8ABE-92021A93493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57796" y="5271796"/>
            <a:ext cx="1586204" cy="1586204"/>
          </a:xfrm>
          <a:prstGeom prst="rect">
            <a:avLst/>
          </a:prstGeom>
        </p:spPr>
      </p:pic>
      <p:graphicFrame>
        <p:nvGraphicFramePr>
          <p:cNvPr id="7" name="Objeto 6">
            <a:extLst>
              <a:ext uri="{FF2B5EF4-FFF2-40B4-BE49-F238E27FC236}">
                <a16:creationId xmlns:a16="http://schemas.microsoft.com/office/drawing/2014/main" id="{FE619E38-1C6C-410D-9B3C-B42D4D9105E7}"/>
              </a:ext>
            </a:extLst>
          </p:cNvPr>
          <p:cNvGraphicFramePr>
            <a:graphicFrameLocks noChangeAspect="1"/>
          </p:cNvGraphicFramePr>
          <p:nvPr>
            <p:extLst>
              <p:ext uri="{D42A27DB-BD31-4B8C-83A1-F6EECF244321}">
                <p14:modId xmlns:p14="http://schemas.microsoft.com/office/powerpoint/2010/main" val="1014461863"/>
              </p:ext>
            </p:extLst>
          </p:nvPr>
        </p:nvGraphicFramePr>
        <p:xfrm>
          <a:off x="1918737" y="1268389"/>
          <a:ext cx="4910138" cy="2803525"/>
        </p:xfrm>
        <a:graphic>
          <a:graphicData uri="http://schemas.openxmlformats.org/presentationml/2006/ole">
            <mc:AlternateContent xmlns:mc="http://schemas.openxmlformats.org/markup-compatibility/2006">
              <mc:Choice xmlns:v="urn:schemas-microsoft-com:vml" Requires="v">
                <p:oleObj spid="_x0000_s3112" name="Prism 8" r:id="rId6" imgW="4910811" imgH="2803799" progId="Prism8.Document">
                  <p:embed/>
                </p:oleObj>
              </mc:Choice>
              <mc:Fallback>
                <p:oleObj name="Prism 8" r:id="rId6" imgW="4910811" imgH="2803799" progId="Prism8.Document">
                  <p:embed/>
                  <p:pic>
                    <p:nvPicPr>
                      <p:cNvPr id="7" name="Objeto 6">
                        <a:extLst>
                          <a:ext uri="{FF2B5EF4-FFF2-40B4-BE49-F238E27FC236}">
                            <a16:creationId xmlns:a16="http://schemas.microsoft.com/office/drawing/2014/main" id="{FE619E38-1C6C-410D-9B3C-B42D4D9105E7}"/>
                          </a:ext>
                        </a:extLst>
                      </p:cNvPr>
                      <p:cNvPicPr/>
                      <p:nvPr/>
                    </p:nvPicPr>
                    <p:blipFill>
                      <a:blip r:embed="rId7"/>
                      <a:stretch>
                        <a:fillRect/>
                      </a:stretch>
                    </p:blipFill>
                    <p:spPr>
                      <a:xfrm>
                        <a:off x="1918737" y="1268389"/>
                        <a:ext cx="4910138" cy="2803525"/>
                      </a:xfrm>
                      <a:prstGeom prst="rect">
                        <a:avLst/>
                      </a:prstGeom>
                    </p:spPr>
                  </p:pic>
                </p:oleObj>
              </mc:Fallback>
            </mc:AlternateContent>
          </a:graphicData>
        </a:graphic>
      </p:graphicFrame>
      <p:sp>
        <p:nvSpPr>
          <p:cNvPr id="3" name="CaixaDeTexto 2">
            <a:extLst>
              <a:ext uri="{FF2B5EF4-FFF2-40B4-BE49-F238E27FC236}">
                <a16:creationId xmlns:a16="http://schemas.microsoft.com/office/drawing/2014/main" id="{6E2F61D1-FCDA-4DD2-A8E5-E292550E0449}"/>
              </a:ext>
            </a:extLst>
          </p:cNvPr>
          <p:cNvSpPr txBox="1"/>
          <p:nvPr/>
        </p:nvSpPr>
        <p:spPr>
          <a:xfrm>
            <a:off x="609600" y="1120008"/>
            <a:ext cx="8153400" cy="369332"/>
          </a:xfrm>
          <a:prstGeom prst="rect">
            <a:avLst/>
          </a:prstGeom>
          <a:noFill/>
        </p:spPr>
        <p:txBody>
          <a:bodyPr wrap="square" rtlCol="0">
            <a:spAutoFit/>
          </a:bodyPr>
          <a:lstStyle/>
          <a:p>
            <a:r>
              <a:rPr lang="en-GB" i="1" dirty="0"/>
              <a:t>Testicular mitochondrial defects are only detected in offspring of HFD-fed mice </a:t>
            </a:r>
          </a:p>
        </p:txBody>
      </p:sp>
      <p:sp>
        <p:nvSpPr>
          <p:cNvPr id="18" name="CaixaDeTexto 17">
            <a:extLst>
              <a:ext uri="{FF2B5EF4-FFF2-40B4-BE49-F238E27FC236}">
                <a16:creationId xmlns:a16="http://schemas.microsoft.com/office/drawing/2014/main" id="{1087B4F6-9FE1-450F-9D0F-DF86E57EB7ED}"/>
              </a:ext>
            </a:extLst>
          </p:cNvPr>
          <p:cNvSpPr txBox="1"/>
          <p:nvPr/>
        </p:nvSpPr>
        <p:spPr>
          <a:xfrm>
            <a:off x="537147" y="6394678"/>
            <a:ext cx="6967701" cy="523220"/>
          </a:xfrm>
          <a:prstGeom prst="rect">
            <a:avLst/>
          </a:prstGeom>
          <a:noFill/>
        </p:spPr>
        <p:txBody>
          <a:bodyPr wrap="square" rtlCol="0">
            <a:spAutoFit/>
          </a:bodyPr>
          <a:lstStyle/>
          <a:p>
            <a:r>
              <a:rPr lang="en-GB" sz="1400" dirty="0"/>
              <a:t>Univariate ANOVA corrected by Tukey’s HSD. Significance was considered when p &lt; 0.05. </a:t>
            </a:r>
            <a:br>
              <a:rPr lang="en-GB" sz="1400" dirty="0"/>
            </a:br>
            <a:r>
              <a:rPr lang="en-GB" sz="1400" dirty="0"/>
              <a:t>* p &lt; 0.05; ** p &lt; 0.01; *** p &lt; 0.001. * vs. CTRL; </a:t>
            </a:r>
            <a:r>
              <a:rPr lang="en-GB" sz="1400" baseline="30000" dirty="0"/>
              <a:t>#</a:t>
            </a:r>
            <a:r>
              <a:rPr lang="en-GB" sz="1400" dirty="0"/>
              <a:t> vs. HFD.</a:t>
            </a:r>
          </a:p>
        </p:txBody>
      </p:sp>
      <p:graphicFrame>
        <p:nvGraphicFramePr>
          <p:cNvPr id="15" name="Objeto 14">
            <a:extLst>
              <a:ext uri="{FF2B5EF4-FFF2-40B4-BE49-F238E27FC236}">
                <a16:creationId xmlns:a16="http://schemas.microsoft.com/office/drawing/2014/main" id="{A6FC34C9-5E5C-48F7-B756-48A1737CAA63}"/>
              </a:ext>
            </a:extLst>
          </p:cNvPr>
          <p:cNvGraphicFramePr>
            <a:graphicFrameLocks noChangeAspect="1"/>
          </p:cNvGraphicFramePr>
          <p:nvPr>
            <p:extLst>
              <p:ext uri="{D42A27DB-BD31-4B8C-83A1-F6EECF244321}">
                <p14:modId xmlns:p14="http://schemas.microsoft.com/office/powerpoint/2010/main" val="3667147460"/>
              </p:ext>
            </p:extLst>
          </p:nvPr>
        </p:nvGraphicFramePr>
        <p:xfrm>
          <a:off x="1911897" y="3775616"/>
          <a:ext cx="4905375" cy="2803525"/>
        </p:xfrm>
        <a:graphic>
          <a:graphicData uri="http://schemas.openxmlformats.org/presentationml/2006/ole">
            <mc:AlternateContent xmlns:mc="http://schemas.openxmlformats.org/markup-compatibility/2006">
              <mc:Choice xmlns:v="urn:schemas-microsoft-com:vml" Requires="v">
                <p:oleObj spid="_x0000_s3113" name="Prism 8" r:id="rId8" imgW="4906129" imgH="2803799" progId="Prism8.Document">
                  <p:embed/>
                </p:oleObj>
              </mc:Choice>
              <mc:Fallback>
                <p:oleObj name="Prism 8" r:id="rId8" imgW="4906129" imgH="2803799" progId="Prism8.Document">
                  <p:embed/>
                  <p:pic>
                    <p:nvPicPr>
                      <p:cNvPr id="7" name="Objeto 6">
                        <a:extLst>
                          <a:ext uri="{FF2B5EF4-FFF2-40B4-BE49-F238E27FC236}">
                            <a16:creationId xmlns:a16="http://schemas.microsoft.com/office/drawing/2014/main" id="{FE619E38-1C6C-410D-9B3C-B42D4D9105E7}"/>
                          </a:ext>
                        </a:extLst>
                      </p:cNvPr>
                      <p:cNvPicPr/>
                      <p:nvPr/>
                    </p:nvPicPr>
                    <p:blipFill>
                      <a:blip r:embed="rId9"/>
                      <a:stretch>
                        <a:fillRect/>
                      </a:stretch>
                    </p:blipFill>
                    <p:spPr>
                      <a:xfrm>
                        <a:off x="1911897" y="3775616"/>
                        <a:ext cx="4905375" cy="2803525"/>
                      </a:xfrm>
                      <a:prstGeom prst="rect">
                        <a:avLst/>
                      </a:prstGeom>
                    </p:spPr>
                  </p:pic>
                </p:oleObj>
              </mc:Fallback>
            </mc:AlternateContent>
          </a:graphicData>
        </a:graphic>
      </p:graphicFrame>
      <p:pic>
        <p:nvPicPr>
          <p:cNvPr id="2" name="Áudio 1">
            <a:hlinkClick r:id="" action="ppaction://media"/>
            <a:extLst>
              <a:ext uri="{FF2B5EF4-FFF2-40B4-BE49-F238E27FC236}">
                <a16:creationId xmlns:a16="http://schemas.microsoft.com/office/drawing/2014/main" id="{069BB196-D166-43DD-9E46-C9D541D47E5A}"/>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18220783"/>
      </p:ext>
    </p:extLst>
  </p:cSld>
  <p:clrMapOvr>
    <a:masterClrMapping/>
  </p:clrMapOvr>
  <mc:AlternateContent xmlns:mc="http://schemas.openxmlformats.org/markup-compatibility/2006" xmlns:p14="http://schemas.microsoft.com/office/powerpoint/2010/main">
    <mc:Choice Requires="p14">
      <p:transition spd="slow" p14:dur="2000" advTm="47401"/>
    </mc:Choice>
    <mc:Fallback xmlns="">
      <p:transition spd="slow" advTm="47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85800"/>
            <a:ext cx="8153400" cy="461665"/>
          </a:xfrm>
          <a:prstGeom prst="rect">
            <a:avLst/>
          </a:prstGeom>
          <a:noFill/>
        </p:spPr>
        <p:txBody>
          <a:bodyPr wrap="square" rtlCol="0">
            <a:spAutoFit/>
          </a:bodyPr>
          <a:lstStyle/>
          <a:p>
            <a:r>
              <a:rPr lang="fr-FR" sz="2400" b="1" dirty="0" err="1">
                <a:latin typeface="Palatino Linotype" panose="02040502050505030304" pitchFamily="18" charset="0"/>
              </a:rPr>
              <a:t>Results</a:t>
            </a:r>
            <a:endParaRPr lang="fr-FR" sz="2400" b="1" dirty="0">
              <a:latin typeface="Palatino Linotype" panose="02040502050505030304" pitchFamily="18" charset="0"/>
            </a:endParaRPr>
          </a:p>
        </p:txBody>
      </p:sp>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7</a:t>
            </a:fld>
            <a:endParaRPr lang="fr-FR">
              <a:latin typeface="Palatino Linotype" panose="02040502050505030304" pitchFamily="18" charset="0"/>
            </a:endParaRPr>
          </a:p>
        </p:txBody>
      </p:sp>
      <p:pic>
        <p:nvPicPr>
          <p:cNvPr id="6" name="Picture 5">
            <a:extLst>
              <a:ext uri="{FF2B5EF4-FFF2-40B4-BE49-F238E27FC236}">
                <a16:creationId xmlns:a16="http://schemas.microsoft.com/office/drawing/2014/main" id="{A5167FAE-FF17-41D6-8ABE-92021A93493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57796" y="5271796"/>
            <a:ext cx="1586204" cy="1586204"/>
          </a:xfrm>
          <a:prstGeom prst="rect">
            <a:avLst/>
          </a:prstGeom>
        </p:spPr>
      </p:pic>
      <p:sp>
        <p:nvSpPr>
          <p:cNvPr id="2" name="CaixaDeTexto 1">
            <a:extLst>
              <a:ext uri="{FF2B5EF4-FFF2-40B4-BE49-F238E27FC236}">
                <a16:creationId xmlns:a16="http://schemas.microsoft.com/office/drawing/2014/main" id="{05240CB2-7EA0-4BC5-B4C9-10A855DCCCEE}"/>
              </a:ext>
            </a:extLst>
          </p:cNvPr>
          <p:cNvSpPr txBox="1"/>
          <p:nvPr/>
        </p:nvSpPr>
        <p:spPr>
          <a:xfrm>
            <a:off x="1059305" y="1844996"/>
            <a:ext cx="1533625" cy="369332"/>
          </a:xfrm>
          <a:prstGeom prst="rect">
            <a:avLst/>
          </a:prstGeom>
          <a:noFill/>
        </p:spPr>
        <p:txBody>
          <a:bodyPr wrap="none" rtlCol="0">
            <a:spAutoFit/>
          </a:bodyPr>
          <a:lstStyle/>
          <a:p>
            <a:r>
              <a:rPr lang="pt-PT" b="1" dirty="0"/>
              <a:t>F0 </a:t>
            </a:r>
            <a:r>
              <a:rPr lang="pt-PT" b="1" dirty="0" err="1"/>
              <a:t>Generation</a:t>
            </a:r>
            <a:endParaRPr lang="pt-PT" b="1" dirty="0"/>
          </a:p>
        </p:txBody>
      </p:sp>
      <p:sp>
        <p:nvSpPr>
          <p:cNvPr id="3" name="CaixaDeTexto 2">
            <a:extLst>
              <a:ext uri="{FF2B5EF4-FFF2-40B4-BE49-F238E27FC236}">
                <a16:creationId xmlns:a16="http://schemas.microsoft.com/office/drawing/2014/main" id="{95FEB6F3-AF1D-481A-9166-6BAEE2152529}"/>
              </a:ext>
            </a:extLst>
          </p:cNvPr>
          <p:cNvSpPr txBox="1"/>
          <p:nvPr/>
        </p:nvSpPr>
        <p:spPr>
          <a:xfrm>
            <a:off x="6164212" y="1823674"/>
            <a:ext cx="1533625" cy="369332"/>
          </a:xfrm>
          <a:prstGeom prst="rect">
            <a:avLst/>
          </a:prstGeom>
          <a:noFill/>
        </p:spPr>
        <p:txBody>
          <a:bodyPr wrap="none" rtlCol="0">
            <a:spAutoFit/>
          </a:bodyPr>
          <a:lstStyle/>
          <a:p>
            <a:r>
              <a:rPr lang="pt-PT" b="1" dirty="0"/>
              <a:t>F1 </a:t>
            </a:r>
            <a:r>
              <a:rPr lang="pt-PT" b="1" dirty="0" err="1"/>
              <a:t>Generation</a:t>
            </a:r>
            <a:endParaRPr lang="pt-PT" b="1" dirty="0"/>
          </a:p>
        </p:txBody>
      </p:sp>
      <p:cxnSp>
        <p:nvCxnSpPr>
          <p:cNvPr id="10" name="Conexão reta 9">
            <a:extLst>
              <a:ext uri="{FF2B5EF4-FFF2-40B4-BE49-F238E27FC236}">
                <a16:creationId xmlns:a16="http://schemas.microsoft.com/office/drawing/2014/main" id="{A67DE116-2F32-48F5-B4D9-8920FCBE8664}"/>
              </a:ext>
            </a:extLst>
          </p:cNvPr>
          <p:cNvCxnSpPr>
            <a:cxnSpLocks/>
          </p:cNvCxnSpPr>
          <p:nvPr/>
        </p:nvCxnSpPr>
        <p:spPr>
          <a:xfrm>
            <a:off x="4565243" y="1928582"/>
            <a:ext cx="0" cy="3995224"/>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12" name="Objeto 11">
            <a:extLst>
              <a:ext uri="{FF2B5EF4-FFF2-40B4-BE49-F238E27FC236}">
                <a16:creationId xmlns:a16="http://schemas.microsoft.com/office/drawing/2014/main" id="{04F624F7-C262-4F12-BF28-FE442DB5A65D}"/>
              </a:ext>
            </a:extLst>
          </p:cNvPr>
          <p:cNvGraphicFramePr>
            <a:graphicFrameLocks noChangeAspect="1"/>
          </p:cNvGraphicFramePr>
          <p:nvPr>
            <p:extLst>
              <p:ext uri="{D42A27DB-BD31-4B8C-83A1-F6EECF244321}">
                <p14:modId xmlns:p14="http://schemas.microsoft.com/office/powerpoint/2010/main" val="3091933931"/>
              </p:ext>
            </p:extLst>
          </p:nvPr>
        </p:nvGraphicFramePr>
        <p:xfrm>
          <a:off x="80963" y="2271713"/>
          <a:ext cx="4508500" cy="3344862"/>
        </p:xfrm>
        <a:graphic>
          <a:graphicData uri="http://schemas.openxmlformats.org/presentationml/2006/ole">
            <mc:AlternateContent xmlns:mc="http://schemas.openxmlformats.org/markup-compatibility/2006">
              <mc:Choice xmlns:v="urn:schemas-microsoft-com:vml" Requires="v">
                <p:oleObj spid="_x0000_s1068" name="Prism 8" r:id="rId6" imgW="4508179" imgH="3345111" progId="Prism8.Document">
                  <p:embed/>
                </p:oleObj>
              </mc:Choice>
              <mc:Fallback>
                <p:oleObj name="Prism 8" r:id="rId6" imgW="4508179" imgH="3345111" progId="Prism8.Document">
                  <p:embed/>
                  <p:pic>
                    <p:nvPicPr>
                      <p:cNvPr id="15" name="Objeto 14">
                        <a:extLst>
                          <a:ext uri="{FF2B5EF4-FFF2-40B4-BE49-F238E27FC236}">
                            <a16:creationId xmlns:a16="http://schemas.microsoft.com/office/drawing/2014/main" id="{E2C66376-9D43-48ED-878F-39EB29F67AFB}"/>
                          </a:ext>
                        </a:extLst>
                      </p:cNvPr>
                      <p:cNvPicPr/>
                      <p:nvPr/>
                    </p:nvPicPr>
                    <p:blipFill>
                      <a:blip r:embed="rId7"/>
                      <a:stretch>
                        <a:fillRect/>
                      </a:stretch>
                    </p:blipFill>
                    <p:spPr>
                      <a:xfrm>
                        <a:off x="80963" y="2271713"/>
                        <a:ext cx="4508500" cy="3344862"/>
                      </a:xfrm>
                      <a:prstGeom prst="rect">
                        <a:avLst/>
                      </a:prstGeom>
                    </p:spPr>
                  </p:pic>
                </p:oleObj>
              </mc:Fallback>
            </mc:AlternateContent>
          </a:graphicData>
        </a:graphic>
      </p:graphicFrame>
      <p:graphicFrame>
        <p:nvGraphicFramePr>
          <p:cNvPr id="14" name="Objeto 13">
            <a:extLst>
              <a:ext uri="{FF2B5EF4-FFF2-40B4-BE49-F238E27FC236}">
                <a16:creationId xmlns:a16="http://schemas.microsoft.com/office/drawing/2014/main" id="{F6A595E0-E05C-4D62-A044-A5AE08ABCABF}"/>
              </a:ext>
            </a:extLst>
          </p:cNvPr>
          <p:cNvGraphicFramePr>
            <a:graphicFrameLocks noChangeAspect="1"/>
          </p:cNvGraphicFramePr>
          <p:nvPr>
            <p:extLst>
              <p:ext uri="{D42A27DB-BD31-4B8C-83A1-F6EECF244321}">
                <p14:modId xmlns:p14="http://schemas.microsoft.com/office/powerpoint/2010/main" val="1290368319"/>
              </p:ext>
            </p:extLst>
          </p:nvPr>
        </p:nvGraphicFramePr>
        <p:xfrm>
          <a:off x="4575175" y="2246313"/>
          <a:ext cx="4711700" cy="3359150"/>
        </p:xfrm>
        <a:graphic>
          <a:graphicData uri="http://schemas.openxmlformats.org/presentationml/2006/ole">
            <mc:AlternateContent xmlns:mc="http://schemas.openxmlformats.org/markup-compatibility/2006">
              <mc:Choice xmlns:v="urn:schemas-microsoft-com:vml" Requires="v">
                <p:oleObj spid="_x0000_s1069" name="Prism 8" r:id="rId8" imgW="4712376" imgH="3358797" progId="Prism8.Document">
                  <p:embed/>
                </p:oleObj>
              </mc:Choice>
              <mc:Fallback>
                <p:oleObj name="Prism 8" r:id="rId8" imgW="4712376" imgH="3358797" progId="Prism8.Document">
                  <p:embed/>
                  <p:pic>
                    <p:nvPicPr>
                      <p:cNvPr id="16" name="Objeto 15">
                        <a:extLst>
                          <a:ext uri="{FF2B5EF4-FFF2-40B4-BE49-F238E27FC236}">
                            <a16:creationId xmlns:a16="http://schemas.microsoft.com/office/drawing/2014/main" id="{207D3EA6-AEE0-403E-9BA7-1BC4FA16D98D}"/>
                          </a:ext>
                        </a:extLst>
                      </p:cNvPr>
                      <p:cNvPicPr/>
                      <p:nvPr/>
                    </p:nvPicPr>
                    <p:blipFill>
                      <a:blip r:embed="rId9"/>
                      <a:stretch>
                        <a:fillRect/>
                      </a:stretch>
                    </p:blipFill>
                    <p:spPr>
                      <a:xfrm>
                        <a:off x="4575175" y="2246313"/>
                        <a:ext cx="4711700" cy="3359150"/>
                      </a:xfrm>
                      <a:prstGeom prst="rect">
                        <a:avLst/>
                      </a:prstGeom>
                    </p:spPr>
                  </p:pic>
                </p:oleObj>
              </mc:Fallback>
            </mc:AlternateContent>
          </a:graphicData>
        </a:graphic>
      </p:graphicFrame>
      <p:sp>
        <p:nvSpPr>
          <p:cNvPr id="16" name="CaixaDeTexto 15">
            <a:extLst>
              <a:ext uri="{FF2B5EF4-FFF2-40B4-BE49-F238E27FC236}">
                <a16:creationId xmlns:a16="http://schemas.microsoft.com/office/drawing/2014/main" id="{D11D550C-2385-4885-8194-8CD80889F28C}"/>
              </a:ext>
            </a:extLst>
          </p:cNvPr>
          <p:cNvSpPr txBox="1"/>
          <p:nvPr/>
        </p:nvSpPr>
        <p:spPr>
          <a:xfrm>
            <a:off x="447207" y="6064898"/>
            <a:ext cx="6967701" cy="738664"/>
          </a:xfrm>
          <a:prstGeom prst="rect">
            <a:avLst/>
          </a:prstGeom>
          <a:noFill/>
        </p:spPr>
        <p:txBody>
          <a:bodyPr wrap="square" rtlCol="0">
            <a:spAutoFit/>
          </a:bodyPr>
          <a:lstStyle/>
          <a:p>
            <a:r>
              <a:rPr lang="en-GB" sz="1400" dirty="0"/>
              <a:t>Pearson’s Chi-square and z-test for </a:t>
            </a:r>
            <a:r>
              <a:rPr lang="en-GB" sz="1400" dirty="0" err="1"/>
              <a:t>collumn</a:t>
            </a:r>
            <a:r>
              <a:rPr lang="en-GB" sz="1400" dirty="0"/>
              <a:t> proportions corrected by Bonferroni’s method. Significance was considered when p &lt; 0.05. * p &lt; 0.05; ** p &lt; 0.01; *** p &lt; 0.001. * vs. CTRL; </a:t>
            </a:r>
            <a:br>
              <a:rPr lang="en-GB" sz="1400" dirty="0"/>
            </a:br>
            <a:r>
              <a:rPr lang="en-GB" sz="1400" baseline="30000" dirty="0"/>
              <a:t>#</a:t>
            </a:r>
            <a:r>
              <a:rPr lang="en-GB" sz="1400" dirty="0"/>
              <a:t> vs. HFD.</a:t>
            </a:r>
          </a:p>
        </p:txBody>
      </p:sp>
      <p:sp>
        <p:nvSpPr>
          <p:cNvPr id="18" name="CaixaDeTexto 17">
            <a:extLst>
              <a:ext uri="{FF2B5EF4-FFF2-40B4-BE49-F238E27FC236}">
                <a16:creationId xmlns:a16="http://schemas.microsoft.com/office/drawing/2014/main" id="{0D3A3C01-0353-46E2-80DE-DA3B29D2B842}"/>
              </a:ext>
            </a:extLst>
          </p:cNvPr>
          <p:cNvSpPr txBox="1"/>
          <p:nvPr/>
        </p:nvSpPr>
        <p:spPr>
          <a:xfrm>
            <a:off x="609600" y="1120008"/>
            <a:ext cx="8153400" cy="369332"/>
          </a:xfrm>
          <a:prstGeom prst="rect">
            <a:avLst/>
          </a:prstGeom>
          <a:noFill/>
        </p:spPr>
        <p:txBody>
          <a:bodyPr wrap="square" rtlCol="0">
            <a:spAutoFit/>
          </a:bodyPr>
          <a:lstStyle/>
          <a:p>
            <a:r>
              <a:rPr lang="en-GB" i="1" dirty="0"/>
              <a:t>Paternal HFD causes intergenerational sperm defects </a:t>
            </a:r>
          </a:p>
        </p:txBody>
      </p:sp>
      <p:pic>
        <p:nvPicPr>
          <p:cNvPr id="7" name="Áudio 6">
            <a:hlinkClick r:id="" action="ppaction://media"/>
            <a:extLst>
              <a:ext uri="{FF2B5EF4-FFF2-40B4-BE49-F238E27FC236}">
                <a16:creationId xmlns:a16="http://schemas.microsoft.com/office/drawing/2014/main" id="{832F1A21-A4E5-4CCB-A367-8A46005F3769}"/>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65459629"/>
      </p:ext>
    </p:extLst>
  </p:cSld>
  <p:clrMapOvr>
    <a:masterClrMapping/>
  </p:clrMapOvr>
  <mc:AlternateContent xmlns:mc="http://schemas.openxmlformats.org/markup-compatibility/2006" xmlns:p14="http://schemas.microsoft.com/office/powerpoint/2010/main">
    <mc:Choice Requires="p14">
      <p:transition spd="slow" p14:dur="2000" advTm="29215"/>
    </mc:Choice>
    <mc:Fallback xmlns="">
      <p:transition spd="slow" advTm="29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85800"/>
            <a:ext cx="8153400" cy="461665"/>
          </a:xfrm>
          <a:prstGeom prst="rect">
            <a:avLst/>
          </a:prstGeom>
          <a:noFill/>
        </p:spPr>
        <p:txBody>
          <a:bodyPr wrap="square" rtlCol="0">
            <a:spAutoFit/>
          </a:bodyPr>
          <a:lstStyle/>
          <a:p>
            <a:r>
              <a:rPr lang="fr-FR" sz="2400" b="1" dirty="0">
                <a:latin typeface="Palatino Linotype" panose="02040502050505030304" pitchFamily="18" charset="0"/>
              </a:rPr>
              <a:t>Discussion</a:t>
            </a:r>
          </a:p>
        </p:txBody>
      </p:sp>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8</a:t>
            </a:fld>
            <a:endParaRPr lang="fr-FR">
              <a:latin typeface="Palatino Linotype" panose="02040502050505030304" pitchFamily="18" charset="0"/>
            </a:endParaRPr>
          </a:p>
        </p:txBody>
      </p:sp>
      <p:sp>
        <p:nvSpPr>
          <p:cNvPr id="7" name="TextBox 6"/>
          <p:cNvSpPr txBox="1"/>
          <p:nvPr/>
        </p:nvSpPr>
        <p:spPr>
          <a:xfrm>
            <a:off x="609600" y="5020706"/>
            <a:ext cx="8153400" cy="461665"/>
          </a:xfrm>
          <a:prstGeom prst="rect">
            <a:avLst/>
          </a:prstGeom>
          <a:noFill/>
        </p:spPr>
        <p:txBody>
          <a:bodyPr wrap="square" rtlCol="0">
            <a:spAutoFit/>
          </a:bodyPr>
          <a:lstStyle/>
          <a:p>
            <a:r>
              <a:rPr lang="fr-FR" sz="2400" b="1" dirty="0">
                <a:latin typeface="Palatino Linotype" panose="02040502050505030304" pitchFamily="18" charset="0"/>
              </a:rPr>
              <a:t>Conclusions</a:t>
            </a:r>
          </a:p>
        </p:txBody>
      </p:sp>
      <p:pic>
        <p:nvPicPr>
          <p:cNvPr id="6" name="Picture 5">
            <a:extLst>
              <a:ext uri="{FF2B5EF4-FFF2-40B4-BE49-F238E27FC236}">
                <a16:creationId xmlns:a16="http://schemas.microsoft.com/office/drawing/2014/main" id="{A5167FAE-FF17-41D6-8ABE-92021A9349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557796" y="5271796"/>
            <a:ext cx="1586204" cy="1586204"/>
          </a:xfrm>
          <a:prstGeom prst="rect">
            <a:avLst/>
          </a:prstGeom>
        </p:spPr>
      </p:pic>
      <p:sp>
        <p:nvSpPr>
          <p:cNvPr id="2" name="TextBox 3">
            <a:extLst>
              <a:ext uri="{FF2B5EF4-FFF2-40B4-BE49-F238E27FC236}">
                <a16:creationId xmlns:a16="http://schemas.microsoft.com/office/drawing/2014/main" id="{1CED31FC-D7FE-4E73-8936-1ECEB620324A}"/>
              </a:ext>
            </a:extLst>
          </p:cNvPr>
          <p:cNvSpPr txBox="1"/>
          <p:nvPr/>
        </p:nvSpPr>
        <p:spPr>
          <a:xfrm>
            <a:off x="609600" y="1233658"/>
            <a:ext cx="7924800" cy="3631763"/>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GB" dirty="0">
                <a:latin typeface="Palatino Linotype" panose="02040502050505030304" pitchFamily="18" charset="0"/>
              </a:rPr>
              <a:t>Acquired traits of metabolic syndrome are inherited by the offspring;</a:t>
            </a:r>
          </a:p>
          <a:p>
            <a:pPr marL="285750" indent="-285750">
              <a:spcAft>
                <a:spcPts val="1200"/>
              </a:spcAft>
              <a:buFont typeface="Arial" panose="020B0604020202020204" pitchFamily="34" charset="0"/>
              <a:buChar char="•"/>
            </a:pPr>
            <a:r>
              <a:rPr lang="en-GB" dirty="0">
                <a:latin typeface="Palatino Linotype" panose="02040502050505030304" pitchFamily="18" charset="0"/>
              </a:rPr>
              <a:t>Tissue-specific traits (e.g. catalase activity) may be inherited;</a:t>
            </a:r>
          </a:p>
          <a:p>
            <a:pPr marL="285750" indent="-285750">
              <a:spcAft>
                <a:spcPts val="1200"/>
              </a:spcAft>
              <a:buFont typeface="Arial" panose="020B0604020202020204" pitchFamily="34" charset="0"/>
              <a:buChar char="•"/>
            </a:pPr>
            <a:r>
              <a:rPr lang="en-GB" dirty="0">
                <a:latin typeface="Palatino Linotype" panose="02040502050505030304" pitchFamily="18" charset="0"/>
              </a:rPr>
              <a:t>Some effects of paternal exposure (to HFD) are just observable in the offspring – Intergenerational effects</a:t>
            </a:r>
          </a:p>
          <a:p>
            <a:pPr marL="285750" indent="-285750">
              <a:spcAft>
                <a:spcPts val="1200"/>
              </a:spcAft>
              <a:buFont typeface="Arial" panose="020B0604020202020204" pitchFamily="34" charset="0"/>
              <a:buChar char="•"/>
            </a:pPr>
            <a:r>
              <a:rPr lang="en-GB" dirty="0">
                <a:latin typeface="Palatino Linotype" panose="02040502050505030304" pitchFamily="18" charset="0"/>
              </a:rPr>
              <a:t>Despite the inhibition of </a:t>
            </a:r>
            <a:r>
              <a:rPr lang="en-GB" dirty="0" err="1">
                <a:latin typeface="Palatino Linotype" panose="02040502050505030304" pitchFamily="18" charset="0"/>
              </a:rPr>
              <a:t>AntiOx</a:t>
            </a:r>
            <a:r>
              <a:rPr lang="en-GB" dirty="0">
                <a:latin typeface="Palatino Linotype" panose="02040502050505030304" pitchFamily="18" charset="0"/>
              </a:rPr>
              <a:t> </a:t>
            </a:r>
            <a:r>
              <a:rPr lang="en-GB" dirty="0" err="1">
                <a:latin typeface="Palatino Linotype" panose="02040502050505030304" pitchFamily="18" charset="0"/>
              </a:rPr>
              <a:t>defenses</a:t>
            </a:r>
            <a:r>
              <a:rPr lang="en-GB" dirty="0">
                <a:latin typeface="Palatino Linotype" panose="02040502050505030304" pitchFamily="18" charset="0"/>
              </a:rPr>
              <a:t> and abnormal Mt. Activity, there is no evidence of oxidative stress in the sons of HFD mice;</a:t>
            </a:r>
          </a:p>
          <a:p>
            <a:pPr marL="285750" indent="-285750">
              <a:spcAft>
                <a:spcPts val="1200"/>
              </a:spcAft>
              <a:buFont typeface="Arial" panose="020B0604020202020204" pitchFamily="34" charset="0"/>
              <a:buChar char="•"/>
            </a:pPr>
            <a:r>
              <a:rPr lang="en-GB" dirty="0">
                <a:latin typeface="Palatino Linotype" panose="02040502050505030304" pitchFamily="18" charset="0"/>
              </a:rPr>
              <a:t>However, the sons of HFD mice have higher prevalence of sperm head and neck defects (lipid peroxidation of sperm cells’ membranes?);</a:t>
            </a:r>
          </a:p>
          <a:p>
            <a:pPr marL="285750" indent="-285750">
              <a:spcAft>
                <a:spcPts val="1200"/>
              </a:spcAft>
              <a:buFont typeface="Arial" panose="020B0604020202020204" pitchFamily="34" charset="0"/>
              <a:buChar char="•"/>
            </a:pPr>
            <a:r>
              <a:rPr lang="en-GB" dirty="0">
                <a:latin typeface="Palatino Linotype" panose="02040502050505030304" pitchFamily="18" charset="0"/>
              </a:rPr>
              <a:t>The father’s nutritional status at conception may be crucial for the health outcomes of the progeny.</a:t>
            </a:r>
          </a:p>
        </p:txBody>
      </p:sp>
      <p:sp>
        <p:nvSpPr>
          <p:cNvPr id="10" name="Retângulo: Cantos Arredondados 9">
            <a:extLst>
              <a:ext uri="{FF2B5EF4-FFF2-40B4-BE49-F238E27FC236}">
                <a16:creationId xmlns:a16="http://schemas.microsoft.com/office/drawing/2014/main" id="{3B6AF165-F38F-4BCC-B6B6-643EC942AA1E}"/>
              </a:ext>
            </a:extLst>
          </p:cNvPr>
          <p:cNvSpPr/>
          <p:nvPr/>
        </p:nvSpPr>
        <p:spPr>
          <a:xfrm>
            <a:off x="609600" y="5621309"/>
            <a:ext cx="6370820" cy="795720"/>
          </a:xfrm>
          <a:prstGeom prst="roundRect">
            <a:avLst/>
          </a:prstGeom>
          <a:solidFill>
            <a:srgbClr val="4721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The adoption of HFD causes intergenerational signatures in testis, which are associated with lower sperm quality.</a:t>
            </a:r>
          </a:p>
        </p:txBody>
      </p:sp>
      <p:pic>
        <p:nvPicPr>
          <p:cNvPr id="3" name="Áudio 2">
            <a:hlinkClick r:id="" action="ppaction://media"/>
            <a:extLst>
              <a:ext uri="{FF2B5EF4-FFF2-40B4-BE49-F238E27FC236}">
                <a16:creationId xmlns:a16="http://schemas.microsoft.com/office/drawing/2014/main" id="{AFA89A18-3839-4AC6-8394-8A41C7D411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63415614"/>
      </p:ext>
    </p:extLst>
  </p:cSld>
  <p:clrMapOvr>
    <a:masterClrMapping/>
  </p:clrMapOvr>
  <mc:AlternateContent xmlns:mc="http://schemas.openxmlformats.org/markup-compatibility/2006" xmlns:p14="http://schemas.microsoft.com/office/powerpoint/2010/main">
    <mc:Choice Requires="p14">
      <p:transition spd="slow" p14:dur="2000" advTm="141062"/>
    </mc:Choice>
    <mc:Fallback xmlns="">
      <p:transition spd="slow" advTm="141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09600"/>
            <a:ext cx="8153400" cy="4985980"/>
          </a:xfrm>
          <a:prstGeom prst="rect">
            <a:avLst/>
          </a:prstGeom>
          <a:noFill/>
        </p:spPr>
        <p:txBody>
          <a:bodyPr wrap="square" rtlCol="0">
            <a:spAutoFit/>
          </a:bodyPr>
          <a:lstStyle/>
          <a:p>
            <a:r>
              <a:rPr lang="fr-FR" sz="2400" b="1" dirty="0" err="1">
                <a:latin typeface="Palatino Linotype" panose="02040502050505030304" pitchFamily="18" charset="0"/>
              </a:rPr>
              <a:t>Supplementary</a:t>
            </a:r>
            <a:r>
              <a:rPr lang="fr-FR" sz="2400" b="1" dirty="0">
                <a:latin typeface="Palatino Linotype" panose="02040502050505030304" pitchFamily="18" charset="0"/>
              </a:rPr>
              <a:t> </a:t>
            </a:r>
            <a:r>
              <a:rPr lang="fr-FR" sz="2400" b="1" dirty="0" err="1">
                <a:latin typeface="Palatino Linotype" panose="02040502050505030304" pitchFamily="18" charset="0"/>
              </a:rPr>
              <a:t>Materials</a:t>
            </a:r>
            <a:endParaRPr lang="fr-FR" sz="2400" b="1" dirty="0">
              <a:latin typeface="Palatino Linotype" panose="02040502050505030304" pitchFamily="18" charset="0"/>
            </a:endParaRPr>
          </a:p>
          <a:p>
            <a:endParaRPr lang="fr-FR" sz="2400" b="1" dirty="0" err="1">
              <a:latin typeface="Palatino Linotype" panose="02040502050505030304" pitchFamily="18" charset="0"/>
            </a:endParaRPr>
          </a:p>
          <a:p>
            <a:r>
              <a:rPr lang="fr-FR" dirty="0">
                <a:latin typeface="Palatino Linotype" panose="02040502050505030304" pitchFamily="18" charset="0"/>
              </a:rPr>
              <a:t>Links:</a:t>
            </a:r>
          </a:p>
          <a:p>
            <a:pPr marL="342900" indent="-342900">
              <a:buFont typeface="+mj-lt"/>
              <a:buAutoNum type="arabicPeriod"/>
            </a:pPr>
            <a:r>
              <a:rPr lang="pt-PT" sz="1800" dirty="0">
                <a:latin typeface="Palatino Linotype" panose="02040502050505030304" pitchFamily="18" charset="0"/>
              </a:rPr>
              <a:t>Crisóstomo, L.; Rato, L.; </a:t>
            </a:r>
            <a:r>
              <a:rPr lang="pt-PT" sz="1800" dirty="0" err="1">
                <a:latin typeface="Palatino Linotype" panose="02040502050505030304" pitchFamily="18" charset="0"/>
              </a:rPr>
              <a:t>Jarak</a:t>
            </a:r>
            <a:r>
              <a:rPr lang="pt-PT" sz="1800" dirty="0">
                <a:latin typeface="Palatino Linotype" panose="02040502050505030304" pitchFamily="18" charset="0"/>
              </a:rPr>
              <a:t>, I.; Silva, B.M.; Raposo, J.F.; </a:t>
            </a:r>
            <a:r>
              <a:rPr lang="pt-PT" sz="1800" dirty="0" err="1">
                <a:latin typeface="Palatino Linotype" panose="02040502050505030304" pitchFamily="18" charset="0"/>
              </a:rPr>
              <a:t>Batterham</a:t>
            </a:r>
            <a:r>
              <a:rPr lang="pt-PT" sz="1800" dirty="0">
                <a:latin typeface="Palatino Linotype" panose="02040502050505030304" pitchFamily="18" charset="0"/>
              </a:rPr>
              <a:t>, R.L.; Oliveira, P.F.; Alves, M.G. A </a:t>
            </a:r>
            <a:r>
              <a:rPr lang="pt-PT" sz="1800" dirty="0" err="1">
                <a:latin typeface="Palatino Linotype" panose="02040502050505030304" pitchFamily="18" charset="0"/>
              </a:rPr>
              <a:t>switch</a:t>
            </a:r>
            <a:r>
              <a:rPr lang="pt-PT" sz="1800" dirty="0">
                <a:latin typeface="Palatino Linotype" panose="02040502050505030304" pitchFamily="18" charset="0"/>
              </a:rPr>
              <a:t> </a:t>
            </a:r>
            <a:r>
              <a:rPr lang="pt-PT" sz="1800" dirty="0" err="1">
                <a:latin typeface="Palatino Linotype" panose="02040502050505030304" pitchFamily="18" charset="0"/>
              </a:rPr>
              <a:t>from</a:t>
            </a:r>
            <a:r>
              <a:rPr lang="pt-PT" sz="1800" dirty="0">
                <a:latin typeface="Palatino Linotype" panose="02040502050505030304" pitchFamily="18" charset="0"/>
              </a:rPr>
              <a:t> </a:t>
            </a:r>
            <a:r>
              <a:rPr lang="pt-PT" sz="1800" dirty="0" err="1">
                <a:latin typeface="Palatino Linotype" panose="02040502050505030304" pitchFamily="18" charset="0"/>
              </a:rPr>
              <a:t>high-fat</a:t>
            </a:r>
            <a:r>
              <a:rPr lang="pt-PT" sz="1800" dirty="0">
                <a:latin typeface="Palatino Linotype" panose="02040502050505030304" pitchFamily="18" charset="0"/>
              </a:rPr>
              <a:t> to normal </a:t>
            </a:r>
            <a:r>
              <a:rPr lang="pt-PT" sz="1800" dirty="0" err="1">
                <a:latin typeface="Palatino Linotype" panose="02040502050505030304" pitchFamily="18" charset="0"/>
              </a:rPr>
              <a:t>diet</a:t>
            </a:r>
            <a:r>
              <a:rPr lang="pt-PT" sz="1800" dirty="0">
                <a:latin typeface="Palatino Linotype" panose="02040502050505030304" pitchFamily="18" charset="0"/>
              </a:rPr>
              <a:t> does </a:t>
            </a:r>
            <a:r>
              <a:rPr lang="pt-PT" sz="1800" dirty="0" err="1">
                <a:latin typeface="Palatino Linotype" panose="02040502050505030304" pitchFamily="18" charset="0"/>
              </a:rPr>
              <a:t>not</a:t>
            </a:r>
            <a:r>
              <a:rPr lang="pt-PT" sz="1800" dirty="0">
                <a:latin typeface="Palatino Linotype" panose="02040502050505030304" pitchFamily="18" charset="0"/>
              </a:rPr>
              <a:t> </a:t>
            </a:r>
            <a:r>
              <a:rPr lang="pt-PT" sz="1800" dirty="0" err="1">
                <a:latin typeface="Palatino Linotype" panose="02040502050505030304" pitchFamily="18" charset="0"/>
              </a:rPr>
              <a:t>restore</a:t>
            </a:r>
            <a:r>
              <a:rPr lang="pt-PT" sz="1800" dirty="0">
                <a:latin typeface="Palatino Linotype" panose="02040502050505030304" pitchFamily="18" charset="0"/>
              </a:rPr>
              <a:t> </a:t>
            </a:r>
            <a:r>
              <a:rPr lang="pt-PT" sz="1800" dirty="0" err="1">
                <a:latin typeface="Palatino Linotype" panose="02040502050505030304" pitchFamily="18" charset="0"/>
              </a:rPr>
              <a:t>sperm</a:t>
            </a:r>
            <a:r>
              <a:rPr lang="pt-PT" sz="1800" dirty="0">
                <a:latin typeface="Palatino Linotype" panose="02040502050505030304" pitchFamily="18" charset="0"/>
              </a:rPr>
              <a:t> </a:t>
            </a:r>
            <a:r>
              <a:rPr lang="pt-PT" sz="1800" dirty="0" err="1">
                <a:latin typeface="Palatino Linotype" panose="02040502050505030304" pitchFamily="18" charset="0"/>
              </a:rPr>
              <a:t>quality</a:t>
            </a:r>
            <a:r>
              <a:rPr lang="pt-PT" sz="1800" dirty="0">
                <a:latin typeface="Palatino Linotype" panose="02040502050505030304" pitchFamily="18" charset="0"/>
              </a:rPr>
              <a:t> </a:t>
            </a:r>
            <a:r>
              <a:rPr lang="pt-PT" sz="1800" dirty="0" err="1">
                <a:latin typeface="Palatino Linotype" panose="02040502050505030304" pitchFamily="18" charset="0"/>
              </a:rPr>
              <a:t>but</a:t>
            </a:r>
            <a:r>
              <a:rPr lang="pt-PT" sz="1800" dirty="0">
                <a:latin typeface="Palatino Linotype" panose="02040502050505030304" pitchFamily="18" charset="0"/>
              </a:rPr>
              <a:t> </a:t>
            </a:r>
            <a:r>
              <a:rPr lang="pt-PT" sz="1800" dirty="0" err="1">
                <a:latin typeface="Palatino Linotype" panose="02040502050505030304" pitchFamily="18" charset="0"/>
              </a:rPr>
              <a:t>prevents</a:t>
            </a:r>
            <a:r>
              <a:rPr lang="pt-PT" sz="1800" dirty="0">
                <a:latin typeface="Palatino Linotype" panose="02040502050505030304" pitchFamily="18" charset="0"/>
              </a:rPr>
              <a:t> </a:t>
            </a:r>
            <a:r>
              <a:rPr lang="pt-PT" sz="1800" dirty="0" err="1">
                <a:latin typeface="Palatino Linotype" panose="02040502050505030304" pitchFamily="18" charset="0"/>
              </a:rPr>
              <a:t>metabolic</a:t>
            </a:r>
            <a:r>
              <a:rPr lang="pt-PT" sz="1800" dirty="0">
                <a:latin typeface="Palatino Linotype" panose="02040502050505030304" pitchFamily="18" charset="0"/>
              </a:rPr>
              <a:t> </a:t>
            </a:r>
            <a:r>
              <a:rPr lang="pt-PT" sz="1800" dirty="0" err="1">
                <a:latin typeface="Palatino Linotype" panose="02040502050505030304" pitchFamily="18" charset="0"/>
              </a:rPr>
              <a:t>syndrome</a:t>
            </a:r>
            <a:r>
              <a:rPr lang="pt-PT" sz="1800" dirty="0">
                <a:latin typeface="Palatino Linotype" panose="02040502050505030304" pitchFamily="18" charset="0"/>
              </a:rPr>
              <a:t>. </a:t>
            </a:r>
            <a:r>
              <a:rPr lang="pt-PT" sz="1800" i="1" dirty="0" err="1">
                <a:latin typeface="Palatino Linotype" panose="02040502050505030304" pitchFamily="18" charset="0"/>
              </a:rPr>
              <a:t>Reproduction</a:t>
            </a:r>
            <a:r>
              <a:rPr lang="pt-PT" sz="1800" i="1" dirty="0">
                <a:latin typeface="Palatino Linotype" panose="02040502050505030304" pitchFamily="18" charset="0"/>
              </a:rPr>
              <a:t> </a:t>
            </a:r>
            <a:r>
              <a:rPr lang="pt-PT" sz="1800" b="1" i="0" dirty="0">
                <a:latin typeface="Palatino Linotype" panose="02040502050505030304" pitchFamily="18" charset="0"/>
              </a:rPr>
              <a:t>2019</a:t>
            </a:r>
            <a:r>
              <a:rPr lang="pt-PT" sz="1800" b="0" i="0" dirty="0">
                <a:latin typeface="Palatino Linotype" panose="02040502050505030304" pitchFamily="18" charset="0"/>
              </a:rPr>
              <a:t>, </a:t>
            </a:r>
            <a:r>
              <a:rPr lang="pt-PT" sz="1800" b="0" i="1" dirty="0">
                <a:latin typeface="Palatino Linotype" panose="02040502050505030304" pitchFamily="18" charset="0"/>
              </a:rPr>
              <a:t>158</a:t>
            </a:r>
            <a:r>
              <a:rPr lang="pt-PT" sz="1800" b="0" i="0" dirty="0">
                <a:latin typeface="Palatino Linotype" panose="02040502050505030304" pitchFamily="18" charset="0"/>
              </a:rPr>
              <a:t>, 377–387, doi:</a:t>
            </a:r>
            <a:r>
              <a:rPr lang="pt-PT" sz="1800" b="0" i="0" dirty="0">
                <a:latin typeface="Palatino Linotype" panose="02040502050505030304" pitchFamily="18" charset="0"/>
                <a:hlinkClick r:id="rId4"/>
              </a:rPr>
              <a:t>10.1530/REP-19-0259</a:t>
            </a:r>
            <a:r>
              <a:rPr lang="pt-PT" sz="1800" b="0" i="0" dirty="0">
                <a:latin typeface="Palatino Linotype" panose="02040502050505030304" pitchFamily="18" charset="0"/>
              </a:rPr>
              <a:t>.</a:t>
            </a:r>
          </a:p>
          <a:p>
            <a:pPr marL="342900" indent="-342900">
              <a:buFont typeface="+mj-lt"/>
              <a:buAutoNum type="arabicPeriod"/>
            </a:pPr>
            <a:endParaRPr lang="pt-PT" sz="1800" b="0" i="0" dirty="0">
              <a:latin typeface="Palatino Linotype" panose="02040502050505030304" pitchFamily="18" charset="0"/>
            </a:endParaRPr>
          </a:p>
          <a:p>
            <a:pPr marL="342900" indent="-342900">
              <a:buFont typeface="+mj-lt"/>
              <a:buAutoNum type="arabicPeriod"/>
            </a:pPr>
            <a:r>
              <a:rPr lang="pt-PT" sz="1800" dirty="0">
                <a:latin typeface="Palatino Linotype" panose="02040502050505030304" pitchFamily="18" charset="0"/>
              </a:rPr>
              <a:t>Crisóstomo, L.; Videira, R.A.; </a:t>
            </a:r>
            <a:r>
              <a:rPr lang="pt-PT" sz="1800" dirty="0" err="1">
                <a:latin typeface="Palatino Linotype" panose="02040502050505030304" pitchFamily="18" charset="0"/>
              </a:rPr>
              <a:t>Jarak</a:t>
            </a:r>
            <a:r>
              <a:rPr lang="pt-PT" sz="1800" dirty="0">
                <a:latin typeface="Palatino Linotype" panose="02040502050505030304" pitchFamily="18" charset="0"/>
              </a:rPr>
              <a:t>, I.; </a:t>
            </a:r>
            <a:r>
              <a:rPr lang="pt-PT" sz="1800" dirty="0" err="1">
                <a:latin typeface="Palatino Linotype" panose="02040502050505030304" pitchFamily="18" charset="0"/>
              </a:rPr>
              <a:t>Starčević</a:t>
            </a:r>
            <a:r>
              <a:rPr lang="pt-PT" sz="1800" dirty="0">
                <a:latin typeface="Palatino Linotype" panose="02040502050505030304" pitchFamily="18" charset="0"/>
              </a:rPr>
              <a:t>, K.; </a:t>
            </a:r>
            <a:r>
              <a:rPr lang="pt-PT" sz="1800" dirty="0" err="1">
                <a:latin typeface="Palatino Linotype" panose="02040502050505030304" pitchFamily="18" charset="0"/>
              </a:rPr>
              <a:t>Mašek</a:t>
            </a:r>
            <a:r>
              <a:rPr lang="pt-PT" sz="1800" dirty="0">
                <a:latin typeface="Palatino Linotype" panose="02040502050505030304" pitchFamily="18" charset="0"/>
              </a:rPr>
              <a:t>, T.; Rato, L.P.; Raposo, J.F.; </a:t>
            </a:r>
            <a:r>
              <a:rPr lang="pt-PT" sz="1800" dirty="0" err="1">
                <a:latin typeface="Palatino Linotype" panose="02040502050505030304" pitchFamily="18" charset="0"/>
              </a:rPr>
              <a:t>Batterham</a:t>
            </a:r>
            <a:r>
              <a:rPr lang="pt-PT" sz="1800" dirty="0">
                <a:latin typeface="Palatino Linotype" panose="02040502050505030304" pitchFamily="18" charset="0"/>
              </a:rPr>
              <a:t>, R.L.; Oliveira, P.F.; Alves, M.G. </a:t>
            </a:r>
            <a:r>
              <a:rPr lang="pt-PT" sz="1800" dirty="0" err="1">
                <a:latin typeface="Palatino Linotype" panose="02040502050505030304" pitchFamily="18" charset="0"/>
              </a:rPr>
              <a:t>Diet</a:t>
            </a:r>
            <a:r>
              <a:rPr lang="pt-PT" sz="1800" dirty="0">
                <a:latin typeface="Palatino Linotype" panose="02040502050505030304" pitchFamily="18" charset="0"/>
              </a:rPr>
              <a:t> </a:t>
            </a:r>
            <a:r>
              <a:rPr lang="pt-PT" sz="1800" dirty="0" err="1">
                <a:latin typeface="Palatino Linotype" panose="02040502050505030304" pitchFamily="18" charset="0"/>
              </a:rPr>
              <a:t>during</a:t>
            </a:r>
            <a:r>
              <a:rPr lang="pt-PT" sz="1800" dirty="0">
                <a:latin typeface="Palatino Linotype" panose="02040502050505030304" pitchFamily="18" charset="0"/>
              </a:rPr>
              <a:t> </a:t>
            </a:r>
            <a:r>
              <a:rPr lang="pt-PT" sz="1800" dirty="0" err="1">
                <a:latin typeface="Palatino Linotype" panose="02040502050505030304" pitchFamily="18" charset="0"/>
              </a:rPr>
              <a:t>early</a:t>
            </a:r>
            <a:r>
              <a:rPr lang="pt-PT" sz="1800" dirty="0">
                <a:latin typeface="Palatino Linotype" panose="02040502050505030304" pitchFamily="18" charset="0"/>
              </a:rPr>
              <a:t> </a:t>
            </a:r>
            <a:r>
              <a:rPr lang="pt-PT" sz="1800" dirty="0" err="1">
                <a:latin typeface="Palatino Linotype" panose="02040502050505030304" pitchFamily="18" charset="0"/>
              </a:rPr>
              <a:t>life</a:t>
            </a:r>
            <a:r>
              <a:rPr lang="pt-PT" sz="1800" dirty="0">
                <a:latin typeface="Palatino Linotype" panose="02040502050505030304" pitchFamily="18" charset="0"/>
              </a:rPr>
              <a:t> defines testicular </a:t>
            </a:r>
            <a:r>
              <a:rPr lang="pt-PT" sz="1800" dirty="0" err="1">
                <a:latin typeface="Palatino Linotype" panose="02040502050505030304" pitchFamily="18" charset="0"/>
              </a:rPr>
              <a:t>lipid</a:t>
            </a:r>
            <a:r>
              <a:rPr lang="pt-PT" sz="1800" dirty="0">
                <a:latin typeface="Palatino Linotype" panose="02040502050505030304" pitchFamily="18" charset="0"/>
              </a:rPr>
              <a:t> </a:t>
            </a:r>
            <a:r>
              <a:rPr lang="pt-PT" sz="1800" dirty="0" err="1">
                <a:latin typeface="Palatino Linotype" panose="02040502050505030304" pitchFamily="18" charset="0"/>
              </a:rPr>
              <a:t>content</a:t>
            </a:r>
            <a:r>
              <a:rPr lang="pt-PT" sz="1800" dirty="0">
                <a:latin typeface="Palatino Linotype" panose="02040502050505030304" pitchFamily="18" charset="0"/>
              </a:rPr>
              <a:t> </a:t>
            </a:r>
            <a:r>
              <a:rPr lang="pt-PT" sz="1800" dirty="0" err="1">
                <a:latin typeface="Palatino Linotype" panose="02040502050505030304" pitchFamily="18" charset="0"/>
              </a:rPr>
              <a:t>and</a:t>
            </a:r>
            <a:r>
              <a:rPr lang="pt-PT" sz="1800" dirty="0">
                <a:latin typeface="Palatino Linotype" panose="02040502050505030304" pitchFamily="18" charset="0"/>
              </a:rPr>
              <a:t> </a:t>
            </a:r>
            <a:r>
              <a:rPr lang="pt-PT" sz="1800" dirty="0" err="1">
                <a:latin typeface="Palatino Linotype" panose="02040502050505030304" pitchFamily="18" charset="0"/>
              </a:rPr>
              <a:t>sperm</a:t>
            </a:r>
            <a:r>
              <a:rPr lang="pt-PT" sz="1800" dirty="0">
                <a:latin typeface="Palatino Linotype" panose="02040502050505030304" pitchFamily="18" charset="0"/>
              </a:rPr>
              <a:t> </a:t>
            </a:r>
            <a:r>
              <a:rPr lang="pt-PT" sz="1800" dirty="0" err="1">
                <a:latin typeface="Palatino Linotype" panose="02040502050505030304" pitchFamily="18" charset="0"/>
              </a:rPr>
              <a:t>quality</a:t>
            </a:r>
            <a:r>
              <a:rPr lang="pt-PT" sz="1800" dirty="0">
                <a:latin typeface="Palatino Linotype" panose="02040502050505030304" pitchFamily="18" charset="0"/>
              </a:rPr>
              <a:t> in </a:t>
            </a:r>
            <a:r>
              <a:rPr lang="pt-PT" sz="1800" dirty="0" err="1">
                <a:latin typeface="Palatino Linotype" panose="02040502050505030304" pitchFamily="18" charset="0"/>
              </a:rPr>
              <a:t>adulthood</a:t>
            </a:r>
            <a:r>
              <a:rPr lang="pt-PT" sz="1800" dirty="0">
                <a:latin typeface="Palatino Linotype" panose="02040502050505030304" pitchFamily="18" charset="0"/>
              </a:rPr>
              <a:t>. </a:t>
            </a:r>
            <a:r>
              <a:rPr lang="pt-PT" sz="1800" i="1" dirty="0" err="1">
                <a:latin typeface="Palatino Linotype" panose="02040502050505030304" pitchFamily="18" charset="0"/>
              </a:rPr>
              <a:t>American</a:t>
            </a:r>
            <a:r>
              <a:rPr lang="pt-PT" sz="1800" i="1" dirty="0">
                <a:latin typeface="Palatino Linotype" panose="02040502050505030304" pitchFamily="18" charset="0"/>
              </a:rPr>
              <a:t> </a:t>
            </a:r>
            <a:r>
              <a:rPr lang="pt-PT" sz="1800" i="1" dirty="0" err="1">
                <a:latin typeface="Palatino Linotype" panose="02040502050505030304" pitchFamily="18" charset="0"/>
              </a:rPr>
              <a:t>Journal</a:t>
            </a:r>
            <a:r>
              <a:rPr lang="pt-PT" sz="1800" i="1" dirty="0">
                <a:latin typeface="Palatino Linotype" panose="02040502050505030304" pitchFamily="18" charset="0"/>
              </a:rPr>
              <a:t> </a:t>
            </a:r>
            <a:r>
              <a:rPr lang="pt-PT" sz="1800" i="1" dirty="0" err="1">
                <a:latin typeface="Palatino Linotype" panose="02040502050505030304" pitchFamily="18" charset="0"/>
              </a:rPr>
              <a:t>of</a:t>
            </a:r>
            <a:r>
              <a:rPr lang="pt-PT" sz="1800" i="1" dirty="0">
                <a:latin typeface="Palatino Linotype" panose="02040502050505030304" pitchFamily="18" charset="0"/>
              </a:rPr>
              <a:t> </a:t>
            </a:r>
            <a:r>
              <a:rPr lang="pt-PT" sz="1800" i="1" dirty="0" err="1">
                <a:latin typeface="Palatino Linotype" panose="02040502050505030304" pitchFamily="18" charset="0"/>
              </a:rPr>
              <a:t>Physiology-Endocrinology</a:t>
            </a:r>
            <a:r>
              <a:rPr lang="pt-PT" sz="1800" i="1" dirty="0">
                <a:latin typeface="Palatino Linotype" panose="02040502050505030304" pitchFamily="18" charset="0"/>
              </a:rPr>
              <a:t> </a:t>
            </a:r>
            <a:r>
              <a:rPr lang="pt-PT" sz="1800" i="1" dirty="0" err="1">
                <a:latin typeface="Palatino Linotype" panose="02040502050505030304" pitchFamily="18" charset="0"/>
              </a:rPr>
              <a:t>and</a:t>
            </a:r>
            <a:r>
              <a:rPr lang="pt-PT" sz="1800" i="1" dirty="0">
                <a:latin typeface="Palatino Linotype" panose="02040502050505030304" pitchFamily="18" charset="0"/>
              </a:rPr>
              <a:t> </a:t>
            </a:r>
            <a:r>
              <a:rPr lang="pt-PT" sz="1800" i="1" dirty="0" err="1">
                <a:latin typeface="Palatino Linotype" panose="02040502050505030304" pitchFamily="18" charset="0"/>
              </a:rPr>
              <a:t>Metabolism</a:t>
            </a:r>
            <a:r>
              <a:rPr lang="pt-PT" sz="1800" i="1" dirty="0">
                <a:latin typeface="Palatino Linotype" panose="02040502050505030304" pitchFamily="18" charset="0"/>
              </a:rPr>
              <a:t> </a:t>
            </a:r>
            <a:r>
              <a:rPr lang="pt-PT" sz="1800" b="1" i="0" dirty="0">
                <a:latin typeface="Palatino Linotype" panose="02040502050505030304" pitchFamily="18" charset="0"/>
              </a:rPr>
              <a:t>2020</a:t>
            </a:r>
            <a:r>
              <a:rPr lang="pt-PT" sz="1800" b="0" i="0" dirty="0">
                <a:latin typeface="Palatino Linotype" panose="02040502050505030304" pitchFamily="18" charset="0"/>
              </a:rPr>
              <a:t>, </a:t>
            </a:r>
            <a:r>
              <a:rPr lang="pt-PT" sz="1800" b="0" i="1" dirty="0">
                <a:latin typeface="Palatino Linotype" panose="02040502050505030304" pitchFamily="18" charset="0"/>
              </a:rPr>
              <a:t>(</a:t>
            </a:r>
            <a:r>
              <a:rPr lang="pt-PT" sz="1800" b="0" i="1" dirty="0" err="1">
                <a:latin typeface="Palatino Linotype" panose="02040502050505030304" pitchFamily="18" charset="0"/>
              </a:rPr>
              <a:t>article</a:t>
            </a:r>
            <a:r>
              <a:rPr lang="pt-PT" sz="1800" b="0" i="1" dirty="0">
                <a:latin typeface="Palatino Linotype" panose="02040502050505030304" pitchFamily="18" charset="0"/>
              </a:rPr>
              <a:t> in </a:t>
            </a:r>
            <a:r>
              <a:rPr lang="pt-PT" sz="1800" b="0" i="1" dirty="0" err="1">
                <a:latin typeface="Palatino Linotype" panose="02040502050505030304" pitchFamily="18" charset="0"/>
              </a:rPr>
              <a:t>press</a:t>
            </a:r>
            <a:r>
              <a:rPr lang="pt-PT" sz="1800" b="0" i="1" dirty="0">
                <a:latin typeface="Palatino Linotype" panose="02040502050505030304" pitchFamily="18" charset="0"/>
              </a:rPr>
              <a:t>)</a:t>
            </a:r>
            <a:r>
              <a:rPr lang="pt-PT" sz="1800" b="0" i="0" dirty="0">
                <a:latin typeface="Palatino Linotype" panose="02040502050505030304" pitchFamily="18" charset="0"/>
              </a:rPr>
              <a:t>, doi:</a:t>
            </a:r>
            <a:r>
              <a:rPr lang="pt-PT" sz="1800" b="0" i="0" dirty="0">
                <a:latin typeface="Palatino Linotype" panose="02040502050505030304" pitchFamily="18" charset="0"/>
                <a:hlinkClick r:id="rId5"/>
              </a:rPr>
              <a:t>10.1152/ajpendo.00235.2020</a:t>
            </a:r>
            <a:r>
              <a:rPr lang="pt-PT" sz="1800" b="0" i="0" dirty="0">
                <a:latin typeface="Palatino Linotype" panose="02040502050505030304" pitchFamily="18" charset="0"/>
              </a:rPr>
              <a:t>.</a:t>
            </a:r>
          </a:p>
          <a:p>
            <a:pPr marL="342900" indent="-342900">
              <a:buFont typeface="+mj-lt"/>
              <a:buAutoNum type="arabicPeriod"/>
            </a:pPr>
            <a:endParaRPr lang="pt-PT" sz="1800" b="0" i="0" dirty="0">
              <a:latin typeface="Palatino Linotype" panose="02040502050505030304" pitchFamily="18" charset="0"/>
            </a:endParaRPr>
          </a:p>
          <a:p>
            <a:pPr marL="342900" indent="-342900">
              <a:buFont typeface="+mj-lt"/>
              <a:buAutoNum type="arabicPeriod"/>
            </a:pPr>
            <a:r>
              <a:rPr lang="pt-PT" dirty="0" err="1">
                <a:latin typeface="Palatino Linotype" panose="02040502050505030304" pitchFamily="18" charset="0"/>
                <a:hlinkClick r:id="rId6"/>
              </a:rPr>
              <a:t>Sertoli</a:t>
            </a:r>
            <a:r>
              <a:rPr lang="pt-PT" dirty="0">
                <a:latin typeface="Palatino Linotype" panose="02040502050505030304" pitchFamily="18" charset="0"/>
                <a:hlinkClick r:id="rId6"/>
              </a:rPr>
              <a:t> </a:t>
            </a:r>
            <a:r>
              <a:rPr lang="pt-PT" dirty="0" err="1">
                <a:latin typeface="Palatino Linotype" panose="02040502050505030304" pitchFamily="18" charset="0"/>
                <a:hlinkClick r:id="rId6"/>
              </a:rPr>
              <a:t>Cell</a:t>
            </a:r>
            <a:r>
              <a:rPr lang="pt-PT" dirty="0">
                <a:latin typeface="Palatino Linotype" panose="02040502050505030304" pitchFamily="18" charset="0"/>
                <a:hlinkClick r:id="rId6"/>
              </a:rPr>
              <a:t> &amp; </a:t>
            </a:r>
            <a:r>
              <a:rPr lang="pt-PT" dirty="0" err="1">
                <a:latin typeface="Palatino Linotype" panose="02040502050505030304" pitchFamily="18" charset="0"/>
                <a:hlinkClick r:id="rId6"/>
              </a:rPr>
              <a:t>Gamete</a:t>
            </a:r>
            <a:r>
              <a:rPr lang="pt-PT" dirty="0">
                <a:latin typeface="Palatino Linotype" panose="02040502050505030304" pitchFamily="18" charset="0"/>
                <a:hlinkClick r:id="rId6"/>
              </a:rPr>
              <a:t> </a:t>
            </a:r>
            <a:r>
              <a:rPr lang="pt-PT" dirty="0" err="1">
                <a:latin typeface="Palatino Linotype" panose="02040502050505030304" pitchFamily="18" charset="0"/>
                <a:hlinkClick r:id="rId6"/>
              </a:rPr>
              <a:t>Biology</a:t>
            </a:r>
            <a:r>
              <a:rPr lang="pt-PT" dirty="0">
                <a:latin typeface="Palatino Linotype" panose="02040502050505030304" pitchFamily="18" charset="0"/>
                <a:hlinkClick r:id="rId6"/>
              </a:rPr>
              <a:t> </a:t>
            </a:r>
            <a:r>
              <a:rPr lang="pt-PT" dirty="0" err="1">
                <a:latin typeface="Palatino Linotype" panose="02040502050505030304" pitchFamily="18" charset="0"/>
                <a:hlinkClick r:id="rId6"/>
              </a:rPr>
              <a:t>lab</a:t>
            </a:r>
            <a:endParaRPr lang="pt-PT" dirty="0">
              <a:latin typeface="Palatino Linotype" panose="02040502050505030304" pitchFamily="18" charset="0"/>
            </a:endParaRPr>
          </a:p>
          <a:p>
            <a:pPr marL="342900" indent="-342900">
              <a:buFont typeface="+mj-lt"/>
              <a:buAutoNum type="arabicPeriod"/>
            </a:pPr>
            <a:endParaRPr lang="pt-PT" sz="1800" b="0" i="0" dirty="0">
              <a:latin typeface="Palatino Linotype" panose="02040502050505030304" pitchFamily="18" charset="0"/>
            </a:endParaRPr>
          </a:p>
          <a:p>
            <a:pPr marL="342900" indent="-342900">
              <a:buFont typeface="+mj-lt"/>
              <a:buAutoNum type="arabicPeriod"/>
            </a:pPr>
            <a:r>
              <a:rPr lang="fr-FR" dirty="0">
                <a:latin typeface="Palatino Linotype" panose="02040502050505030304" pitchFamily="18" charset="0"/>
                <a:hlinkClick r:id="rId7"/>
              </a:rPr>
              <a:t>UMIB - Unit for </a:t>
            </a:r>
            <a:r>
              <a:rPr lang="fr-FR" dirty="0" err="1">
                <a:latin typeface="Palatino Linotype" panose="02040502050505030304" pitchFamily="18" charset="0"/>
                <a:hlinkClick r:id="rId7"/>
              </a:rPr>
              <a:t>Multidisciplinary</a:t>
            </a:r>
            <a:r>
              <a:rPr lang="fr-FR" dirty="0">
                <a:latin typeface="Palatino Linotype" panose="02040502050505030304" pitchFamily="18" charset="0"/>
                <a:hlinkClick r:id="rId7"/>
              </a:rPr>
              <a:t> </a:t>
            </a:r>
            <a:r>
              <a:rPr lang="fr-FR" dirty="0" err="1">
                <a:latin typeface="Palatino Linotype" panose="02040502050505030304" pitchFamily="18" charset="0"/>
                <a:hlinkClick r:id="rId7"/>
              </a:rPr>
              <a:t>Research</a:t>
            </a:r>
            <a:r>
              <a:rPr lang="fr-FR" dirty="0">
                <a:latin typeface="Palatino Linotype" panose="02040502050505030304" pitchFamily="18" charset="0"/>
                <a:hlinkClick r:id="rId7"/>
              </a:rPr>
              <a:t> in </a:t>
            </a:r>
            <a:r>
              <a:rPr lang="fr-FR" dirty="0" err="1">
                <a:latin typeface="Palatino Linotype" panose="02040502050505030304" pitchFamily="18" charset="0"/>
                <a:hlinkClick r:id="rId7"/>
              </a:rPr>
              <a:t>Biomedicine</a:t>
            </a:r>
            <a:endParaRPr lang="fr-FR" dirty="0">
              <a:latin typeface="Palatino Linotype" panose="02040502050505030304" pitchFamily="18" charset="0"/>
            </a:endParaRPr>
          </a:p>
        </p:txBody>
      </p:sp>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9</a:t>
            </a:fld>
            <a:endParaRPr lang="fr-FR">
              <a:latin typeface="Palatino Linotype" panose="02040502050505030304" pitchFamily="18" charset="0"/>
            </a:endParaRPr>
          </a:p>
        </p:txBody>
      </p:sp>
      <p:pic>
        <p:nvPicPr>
          <p:cNvPr id="6" name="Picture 5">
            <a:extLst>
              <a:ext uri="{FF2B5EF4-FFF2-40B4-BE49-F238E27FC236}">
                <a16:creationId xmlns:a16="http://schemas.microsoft.com/office/drawing/2014/main" id="{8D9A0C7F-0FC4-45C1-B52D-03C8F360048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557796" y="5271796"/>
            <a:ext cx="1586204" cy="1586204"/>
          </a:xfrm>
          <a:prstGeom prst="rect">
            <a:avLst/>
          </a:prstGeom>
        </p:spPr>
      </p:pic>
      <p:pic>
        <p:nvPicPr>
          <p:cNvPr id="2" name="Áudio 1">
            <a:hlinkClick r:id="" action="ppaction://media"/>
            <a:extLst>
              <a:ext uri="{FF2B5EF4-FFF2-40B4-BE49-F238E27FC236}">
                <a16:creationId xmlns:a16="http://schemas.microsoft.com/office/drawing/2014/main" id="{F00B5F1B-5AE2-4206-8881-7F8751631F7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35145285"/>
      </p:ext>
    </p:extLst>
  </p:cSld>
  <p:clrMapOvr>
    <a:masterClrMapping/>
  </p:clrMapOvr>
  <mc:AlternateContent xmlns:mc="http://schemas.openxmlformats.org/markup-compatibility/2006" xmlns:p14="http://schemas.microsoft.com/office/powerpoint/2010/main">
    <mc:Choice Requires="p14">
      <p:transition spd="slow" p14:dur="2000" advTm="16445"/>
    </mc:Choice>
    <mc:Fallback xmlns="">
      <p:transition spd="slow" advTm="16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1829</TotalTime>
  <Words>1089</Words>
  <Application>Microsoft Office PowerPoint</Application>
  <PresentationFormat>Apresentação no Ecrã (4:3)</PresentationFormat>
  <Paragraphs>76</Paragraphs>
  <Slides>10</Slides>
  <Notes>0</Notes>
  <HiddenSlides>0</HiddenSlides>
  <MMClips>10</MMClips>
  <ScaleCrop>false</ScaleCrop>
  <HeadingPairs>
    <vt:vector size="8" baseType="variant">
      <vt:variant>
        <vt:lpstr>Tipos de letra usados</vt:lpstr>
      </vt:variant>
      <vt:variant>
        <vt:i4>4</vt:i4>
      </vt:variant>
      <vt:variant>
        <vt:lpstr>Tema</vt:lpstr>
      </vt:variant>
      <vt:variant>
        <vt:i4>1</vt:i4>
      </vt:variant>
      <vt:variant>
        <vt:lpstr>Servidores OLE incorporados</vt:lpstr>
      </vt:variant>
      <vt:variant>
        <vt:i4>1</vt:i4>
      </vt:variant>
      <vt:variant>
        <vt:lpstr>Títulos dos diapositivos</vt:lpstr>
      </vt:variant>
      <vt:variant>
        <vt:i4>10</vt:i4>
      </vt:variant>
    </vt:vector>
  </HeadingPairs>
  <TitlesOfParts>
    <vt:vector size="16" baseType="lpstr">
      <vt:lpstr>Arial</vt:lpstr>
      <vt:lpstr>Calibri</vt:lpstr>
      <vt:lpstr>Calibri Light</vt:lpstr>
      <vt:lpstr>Palatino Linotype</vt:lpstr>
      <vt:lpstr>Office Theme</vt:lpstr>
      <vt:lpstr>Prism 8</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MDPI</dc:creator>
  <cp:lastModifiedBy>Luís Crisóstomo</cp:lastModifiedBy>
  <cp:revision>67</cp:revision>
  <dcterms:created xsi:type="dcterms:W3CDTF">2017-05-27T02:37:01Z</dcterms:created>
  <dcterms:modified xsi:type="dcterms:W3CDTF">2020-11-09T16:20:49Z</dcterms:modified>
</cp:coreProperties>
</file>