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8"/>
  </p:notesMasterIdLst>
  <p:sldIdLst>
    <p:sldId id="256" r:id="rId2"/>
    <p:sldId id="258" r:id="rId3"/>
    <p:sldId id="268" r:id="rId4"/>
    <p:sldId id="267" r:id="rId5"/>
    <p:sldId id="269" r:id="rId6"/>
    <p:sldId id="270" r:id="rId7"/>
    <p:sldId id="281" r:id="rId8"/>
    <p:sldId id="273" r:id="rId9"/>
    <p:sldId id="272" r:id="rId10"/>
    <p:sldId id="271" r:id="rId11"/>
    <p:sldId id="276" r:id="rId12"/>
    <p:sldId id="275" r:id="rId13"/>
    <p:sldId id="274" r:id="rId14"/>
    <p:sldId id="277" r:id="rId15"/>
    <p:sldId id="279"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Šviesus stilius 1 – paryškinimas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4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92816230270749"/>
          <c:y val="3.7774013326637858E-2"/>
          <c:w val="0.83772440944881887"/>
          <c:h val="0.77118175417212476"/>
        </c:manualLayout>
      </c:layout>
      <c:barChart>
        <c:barDir val="col"/>
        <c:grouping val="clustered"/>
        <c:varyColors val="0"/>
        <c:ser>
          <c:idx val="0"/>
          <c:order val="0"/>
          <c:tx>
            <c:v>Fruktose</c:v>
          </c:tx>
          <c:spPr>
            <a:solidFill>
              <a:srgbClr val="4472C4">
                <a:lumMod val="75000"/>
              </a:srgbClr>
            </a:solidFill>
            <a:ln>
              <a:noFill/>
            </a:ln>
            <a:effectLst/>
          </c:spPr>
          <c:invertIfNegative val="0"/>
          <c:errBars>
            <c:errBarType val="both"/>
            <c:errValType val="cust"/>
            <c:noEndCap val="0"/>
            <c:plus>
              <c:numRef>
                <c:f>sacharidai!$K$17:$K$27</c:f>
                <c:numCache>
                  <c:formatCode>General</c:formatCode>
                  <c:ptCount val="11"/>
                  <c:pt idx="0">
                    <c:v>6.6461930162949406E-2</c:v>
                  </c:pt>
                  <c:pt idx="1">
                    <c:v>6.785804619437763E-2</c:v>
                  </c:pt>
                  <c:pt idx="2">
                    <c:v>0.32875860207054286</c:v>
                  </c:pt>
                  <c:pt idx="3">
                    <c:v>0.20968262809174312</c:v>
                  </c:pt>
                  <c:pt idx="4">
                    <c:v>2.948051592462413E-2</c:v>
                  </c:pt>
                  <c:pt idx="5">
                    <c:v>1.4746643644271664E-2</c:v>
                  </c:pt>
                  <c:pt idx="6">
                    <c:v>7.406320315658127E-2</c:v>
                  </c:pt>
                  <c:pt idx="7">
                    <c:v>2.4907058701015444E-3</c:v>
                  </c:pt>
                  <c:pt idx="8">
                    <c:v>0.1983814594968793</c:v>
                  </c:pt>
                  <c:pt idx="9">
                    <c:v>0.15447876558342929</c:v>
                  </c:pt>
                  <c:pt idx="10">
                    <c:v>5.8003599968356377E-2</c:v>
                  </c:pt>
                </c:numCache>
              </c:numRef>
            </c:plus>
            <c:minus>
              <c:numRef>
                <c:f>sacharidai!$K$17:$K$27</c:f>
                <c:numCache>
                  <c:formatCode>General</c:formatCode>
                  <c:ptCount val="11"/>
                  <c:pt idx="0">
                    <c:v>6.6461930162949406E-2</c:v>
                  </c:pt>
                  <c:pt idx="1">
                    <c:v>6.785804619437763E-2</c:v>
                  </c:pt>
                  <c:pt idx="2">
                    <c:v>0.32875860207054286</c:v>
                  </c:pt>
                  <c:pt idx="3">
                    <c:v>0.20968262809174312</c:v>
                  </c:pt>
                  <c:pt idx="4">
                    <c:v>2.948051592462413E-2</c:v>
                  </c:pt>
                  <c:pt idx="5">
                    <c:v>1.4746643644271664E-2</c:v>
                  </c:pt>
                  <c:pt idx="6">
                    <c:v>7.406320315658127E-2</c:v>
                  </c:pt>
                  <c:pt idx="7">
                    <c:v>2.4907058701015444E-3</c:v>
                  </c:pt>
                  <c:pt idx="8">
                    <c:v>0.1983814594968793</c:v>
                  </c:pt>
                  <c:pt idx="9">
                    <c:v>0.15447876558342929</c:v>
                  </c:pt>
                  <c:pt idx="10">
                    <c:v>5.8003599968356377E-2</c:v>
                  </c:pt>
                </c:numCache>
              </c:numRef>
            </c:minus>
            <c:spPr>
              <a:noFill/>
              <a:ln w="9525" cap="flat" cmpd="sng" algn="ctr">
                <a:solidFill>
                  <a:sysClr val="windowText" lastClr="000000">
                    <a:lumMod val="95000"/>
                    <a:lumOff val="5000"/>
                  </a:sysClr>
                </a:solidFill>
                <a:round/>
              </a:ln>
              <a:effectLst/>
            </c:spPr>
          </c:errBars>
          <c:cat>
            <c:strRef>
              <c:f>sacharidai!$G$17:$G$27</c:f>
              <c:strCache>
                <c:ptCount val="11"/>
                <c:pt idx="0">
                  <c:v>ʻEisbarg'</c:v>
                </c:pt>
                <c:pt idx="1">
                  <c:v>ʻLeningradskaja'</c:v>
                </c:pt>
                <c:pt idx="2">
                  <c:v>ʻČelnočnaja'</c:v>
                </c:pt>
                <c:pt idx="3">
                  <c:v>ʻVostorg'</c:v>
                </c:pt>
                <c:pt idx="4">
                  <c:v>ʻMorena'</c:v>
                </c:pt>
                <c:pt idx="5">
                  <c:v>ʻObilnaja'</c:v>
                </c:pt>
                <c:pt idx="6">
                  <c:v>ʻPavlovskaja'</c:v>
                </c:pt>
                <c:pt idx="7">
                  <c:v>ʻPereselenka'</c:v>
                </c:pt>
                <c:pt idx="8">
                  <c:v>ʻNimfa'</c:v>
                </c:pt>
                <c:pt idx="9">
                  <c:v>ʻKalinka'</c:v>
                </c:pt>
                <c:pt idx="10">
                  <c:v>ʻBalalaika'</c:v>
                </c:pt>
              </c:strCache>
            </c:strRef>
          </c:cat>
          <c:val>
            <c:numRef>
              <c:f>sacharidai!$J$17:$J$27</c:f>
              <c:numCache>
                <c:formatCode>General</c:formatCode>
                <c:ptCount val="11"/>
                <c:pt idx="0">
                  <c:v>3.080716909130452</c:v>
                </c:pt>
                <c:pt idx="1">
                  <c:v>3.7206188102931397</c:v>
                </c:pt>
                <c:pt idx="2">
                  <c:v>2.7198690117006405</c:v>
                </c:pt>
                <c:pt idx="3">
                  <c:v>2.9075607713785829</c:v>
                </c:pt>
                <c:pt idx="4">
                  <c:v>2.6201658484365984</c:v>
                </c:pt>
                <c:pt idx="5">
                  <c:v>2.6400411856261856</c:v>
                </c:pt>
                <c:pt idx="6">
                  <c:v>2.4211328081721284</c:v>
                </c:pt>
                <c:pt idx="7">
                  <c:v>2.3600013143246348</c:v>
                </c:pt>
                <c:pt idx="8">
                  <c:v>1.9799384914335438</c:v>
                </c:pt>
                <c:pt idx="9">
                  <c:v>2.0558039796722216</c:v>
                </c:pt>
                <c:pt idx="10">
                  <c:v>4.0804122644222289</c:v>
                </c:pt>
              </c:numCache>
            </c:numRef>
          </c:val>
          <c:extLst>
            <c:ext xmlns:c16="http://schemas.microsoft.com/office/drawing/2014/chart" uri="{C3380CC4-5D6E-409C-BE32-E72D297353CC}">
              <c16:uniqueId val="{00000000-9AEE-40E1-AC8F-79849573B2F3}"/>
            </c:ext>
          </c:extLst>
        </c:ser>
        <c:ser>
          <c:idx val="1"/>
          <c:order val="1"/>
          <c:tx>
            <c:v>Glucose</c:v>
          </c:tx>
          <c:spPr>
            <a:solidFill>
              <a:srgbClr val="ED7D31">
                <a:lumMod val="75000"/>
              </a:srgbClr>
            </a:solidFill>
            <a:ln>
              <a:noFill/>
            </a:ln>
            <a:effectLst/>
          </c:spPr>
          <c:invertIfNegative val="0"/>
          <c:errBars>
            <c:errBarType val="both"/>
            <c:errValType val="cust"/>
            <c:noEndCap val="0"/>
            <c:plus>
              <c:numRef>
                <c:f>sacharidai!$O$17:$O$27</c:f>
                <c:numCache>
                  <c:formatCode>General</c:formatCode>
                  <c:ptCount val="11"/>
                  <c:pt idx="0">
                    <c:v>5.8477867123893849E-2</c:v>
                  </c:pt>
                  <c:pt idx="1">
                    <c:v>6.202079490883948E-2</c:v>
                  </c:pt>
                  <c:pt idx="2">
                    <c:v>0.28857699515080965</c:v>
                  </c:pt>
                  <c:pt idx="3">
                    <c:v>0.19305262655343239</c:v>
                  </c:pt>
                  <c:pt idx="4">
                    <c:v>2.6329926436496096E-2</c:v>
                  </c:pt>
                  <c:pt idx="5">
                    <c:v>1.2624020695475155E-2</c:v>
                  </c:pt>
                  <c:pt idx="6">
                    <c:v>6.3351582865340192E-2</c:v>
                  </c:pt>
                  <c:pt idx="7">
                    <c:v>2.1107676865269771E-3</c:v>
                  </c:pt>
                  <c:pt idx="8">
                    <c:v>0.16313602253042855</c:v>
                  </c:pt>
                  <c:pt idx="9">
                    <c:v>0.13262567191552926</c:v>
                  </c:pt>
                  <c:pt idx="10">
                    <c:v>5.4022960754841594E-2</c:v>
                  </c:pt>
                </c:numCache>
              </c:numRef>
            </c:plus>
            <c:minus>
              <c:numRef>
                <c:f>sacharidai!$O$17:$O$27</c:f>
                <c:numCache>
                  <c:formatCode>General</c:formatCode>
                  <c:ptCount val="11"/>
                  <c:pt idx="0">
                    <c:v>5.8477867123893849E-2</c:v>
                  </c:pt>
                  <c:pt idx="1">
                    <c:v>6.202079490883948E-2</c:v>
                  </c:pt>
                  <c:pt idx="2">
                    <c:v>0.28857699515080965</c:v>
                  </c:pt>
                  <c:pt idx="3">
                    <c:v>0.19305262655343239</c:v>
                  </c:pt>
                  <c:pt idx="4">
                    <c:v>2.6329926436496096E-2</c:v>
                  </c:pt>
                  <c:pt idx="5">
                    <c:v>1.2624020695475155E-2</c:v>
                  </c:pt>
                  <c:pt idx="6">
                    <c:v>6.3351582865340192E-2</c:v>
                  </c:pt>
                  <c:pt idx="7">
                    <c:v>2.1107676865269771E-3</c:v>
                  </c:pt>
                  <c:pt idx="8">
                    <c:v>0.16313602253042855</c:v>
                  </c:pt>
                  <c:pt idx="9">
                    <c:v>0.13262567191552926</c:v>
                  </c:pt>
                  <c:pt idx="10">
                    <c:v>5.4022960754841594E-2</c:v>
                  </c:pt>
                </c:numCache>
              </c:numRef>
            </c:minus>
            <c:spPr>
              <a:noFill/>
              <a:ln w="9525" cap="flat" cmpd="sng" algn="ctr">
                <a:solidFill>
                  <a:sysClr val="windowText" lastClr="000000">
                    <a:lumMod val="95000"/>
                    <a:lumOff val="5000"/>
                  </a:sysClr>
                </a:solidFill>
                <a:round/>
              </a:ln>
              <a:effectLst/>
            </c:spPr>
          </c:errBars>
          <c:cat>
            <c:strRef>
              <c:f>sacharidai!$G$17:$G$27</c:f>
              <c:strCache>
                <c:ptCount val="11"/>
                <c:pt idx="0">
                  <c:v>ʻEisbarg'</c:v>
                </c:pt>
                <c:pt idx="1">
                  <c:v>ʻLeningradskaja'</c:v>
                </c:pt>
                <c:pt idx="2">
                  <c:v>ʻČelnočnaja'</c:v>
                </c:pt>
                <c:pt idx="3">
                  <c:v>ʻVostorg'</c:v>
                </c:pt>
                <c:pt idx="4">
                  <c:v>ʻMorena'</c:v>
                </c:pt>
                <c:pt idx="5">
                  <c:v>ʻObilnaja'</c:v>
                </c:pt>
                <c:pt idx="6">
                  <c:v>ʻPavlovskaja'</c:v>
                </c:pt>
                <c:pt idx="7">
                  <c:v>ʻPereselenka'</c:v>
                </c:pt>
                <c:pt idx="8">
                  <c:v>ʻNimfa'</c:v>
                </c:pt>
                <c:pt idx="9">
                  <c:v>ʻKalinka'</c:v>
                </c:pt>
                <c:pt idx="10">
                  <c:v>ʻBalalaika'</c:v>
                </c:pt>
              </c:strCache>
            </c:strRef>
          </c:cat>
          <c:val>
            <c:numRef>
              <c:f>sacharidai!$N$17:$N$27</c:f>
              <c:numCache>
                <c:formatCode>General</c:formatCode>
                <c:ptCount val="11"/>
                <c:pt idx="0">
                  <c:v>2.7106307869297157</c:v>
                </c:pt>
                <c:pt idx="1">
                  <c:v>3.4005655793001814</c:v>
                </c:pt>
                <c:pt idx="2">
                  <c:v>2.3874405769372284</c:v>
                </c:pt>
                <c:pt idx="3">
                  <c:v>2.6769611239933848</c:v>
                </c:pt>
                <c:pt idx="4">
                  <c:v>2.3401481241761983</c:v>
                </c:pt>
                <c:pt idx="5">
                  <c:v>2.2600352573921132</c:v>
                </c:pt>
                <c:pt idx="6">
                  <c:v>2.0709689722794655</c:v>
                </c:pt>
                <c:pt idx="7">
                  <c:v>2.0000011138344362</c:v>
                </c:pt>
                <c:pt idx="8">
                  <c:v>1.6281727696052495</c:v>
                </c:pt>
                <c:pt idx="9">
                  <c:v>1.764982928889322</c:v>
                </c:pt>
                <c:pt idx="10">
                  <c:v>3.8003839717658012</c:v>
                </c:pt>
              </c:numCache>
            </c:numRef>
          </c:val>
          <c:extLst>
            <c:ext xmlns:c16="http://schemas.microsoft.com/office/drawing/2014/chart" uri="{C3380CC4-5D6E-409C-BE32-E72D297353CC}">
              <c16:uniqueId val="{00000001-9AEE-40E1-AC8F-79849573B2F3}"/>
            </c:ext>
          </c:extLst>
        </c:ser>
        <c:ser>
          <c:idx val="2"/>
          <c:order val="2"/>
          <c:tx>
            <c:v>Sucrose</c:v>
          </c:tx>
          <c:spPr>
            <a:solidFill>
              <a:srgbClr val="70AD47">
                <a:lumMod val="75000"/>
              </a:srgbClr>
            </a:solidFill>
            <a:ln>
              <a:noFill/>
            </a:ln>
            <a:effectLst/>
          </c:spPr>
          <c:invertIfNegative val="0"/>
          <c:errBars>
            <c:errBarType val="both"/>
            <c:errValType val="cust"/>
            <c:noEndCap val="0"/>
            <c:plus>
              <c:numRef>
                <c:f>sacharidai!$S$17:$S$27</c:f>
                <c:numCache>
                  <c:formatCode>General</c:formatCode>
                  <c:ptCount val="11"/>
                  <c:pt idx="0">
                    <c:v>0</c:v>
                  </c:pt>
                  <c:pt idx="1">
                    <c:v>0</c:v>
                  </c:pt>
                  <c:pt idx="2">
                    <c:v>5.2357851440864273E-2</c:v>
                  </c:pt>
                  <c:pt idx="3">
                    <c:v>0</c:v>
                  </c:pt>
                  <c:pt idx="4">
                    <c:v>0</c:v>
                  </c:pt>
                  <c:pt idx="5">
                    <c:v>0</c:v>
                  </c:pt>
                  <c:pt idx="6">
                    <c:v>4.2846481164964126E-3</c:v>
                  </c:pt>
                  <c:pt idx="7">
                    <c:v>4.3270737573794553E-4</c:v>
                  </c:pt>
                  <c:pt idx="8">
                    <c:v>0</c:v>
                  </c:pt>
                  <c:pt idx="9">
                    <c:v>0</c:v>
                  </c:pt>
                  <c:pt idx="10">
                    <c:v>0</c:v>
                  </c:pt>
                </c:numCache>
              </c:numRef>
            </c:plus>
            <c:minus>
              <c:numRef>
                <c:f>sacharidai!$S$17:$S$27</c:f>
                <c:numCache>
                  <c:formatCode>General</c:formatCode>
                  <c:ptCount val="11"/>
                  <c:pt idx="0">
                    <c:v>0</c:v>
                  </c:pt>
                  <c:pt idx="1">
                    <c:v>0</c:v>
                  </c:pt>
                  <c:pt idx="2">
                    <c:v>5.2357851440864273E-2</c:v>
                  </c:pt>
                  <c:pt idx="3">
                    <c:v>0</c:v>
                  </c:pt>
                  <c:pt idx="4">
                    <c:v>0</c:v>
                  </c:pt>
                  <c:pt idx="5">
                    <c:v>0</c:v>
                  </c:pt>
                  <c:pt idx="6">
                    <c:v>4.2846481164964126E-3</c:v>
                  </c:pt>
                  <c:pt idx="7">
                    <c:v>4.3270737573794553E-4</c:v>
                  </c:pt>
                  <c:pt idx="8">
                    <c:v>0</c:v>
                  </c:pt>
                  <c:pt idx="9">
                    <c:v>0</c:v>
                  </c:pt>
                  <c:pt idx="10">
                    <c:v>0</c:v>
                  </c:pt>
                </c:numCache>
              </c:numRef>
            </c:minus>
            <c:spPr>
              <a:noFill/>
              <a:ln w="9525" cap="flat" cmpd="sng" algn="ctr">
                <a:solidFill>
                  <a:sysClr val="windowText" lastClr="000000">
                    <a:lumMod val="95000"/>
                    <a:lumOff val="5000"/>
                  </a:sysClr>
                </a:solidFill>
                <a:round/>
              </a:ln>
              <a:effectLst/>
            </c:spPr>
          </c:errBars>
          <c:cat>
            <c:strRef>
              <c:f>sacharidai!$G$17:$G$27</c:f>
              <c:strCache>
                <c:ptCount val="11"/>
                <c:pt idx="0">
                  <c:v>ʻEisbarg'</c:v>
                </c:pt>
                <c:pt idx="1">
                  <c:v>ʻLeningradskaja'</c:v>
                </c:pt>
                <c:pt idx="2">
                  <c:v>ʻČelnočnaja'</c:v>
                </c:pt>
                <c:pt idx="3">
                  <c:v>ʻVostorg'</c:v>
                </c:pt>
                <c:pt idx="4">
                  <c:v>ʻMorena'</c:v>
                </c:pt>
                <c:pt idx="5">
                  <c:v>ʻObilnaja'</c:v>
                </c:pt>
                <c:pt idx="6">
                  <c:v>ʻPavlovskaja'</c:v>
                </c:pt>
                <c:pt idx="7">
                  <c:v>ʻPereselenka'</c:v>
                </c:pt>
                <c:pt idx="8">
                  <c:v>ʻNimfa'</c:v>
                </c:pt>
                <c:pt idx="9">
                  <c:v>ʻKalinka'</c:v>
                </c:pt>
                <c:pt idx="10">
                  <c:v>ʻBalalaika'</c:v>
                </c:pt>
              </c:strCache>
            </c:strRef>
          </c:cat>
          <c:val>
            <c:numRef>
              <c:f>sacharidai!$R$17:$R$27</c:f>
              <c:numCache>
                <c:formatCode>General</c:formatCode>
                <c:ptCount val="11"/>
                <c:pt idx="0">
                  <c:v>0</c:v>
                </c:pt>
                <c:pt idx="1">
                  <c:v>0</c:v>
                </c:pt>
                <c:pt idx="2">
                  <c:v>0.43316432408565753</c:v>
                </c:pt>
                <c:pt idx="3">
                  <c:v>0</c:v>
                </c:pt>
                <c:pt idx="4">
                  <c:v>0</c:v>
                </c:pt>
                <c:pt idx="5">
                  <c:v>0</c:v>
                </c:pt>
                <c:pt idx="6">
                  <c:v>0.14006553435706531</c:v>
                </c:pt>
                <c:pt idx="7">
                  <c:v>0.41000022833605942</c:v>
                </c:pt>
                <c:pt idx="8">
                  <c:v>0</c:v>
                </c:pt>
                <c:pt idx="9">
                  <c:v>0</c:v>
                </c:pt>
                <c:pt idx="10">
                  <c:v>0</c:v>
                </c:pt>
              </c:numCache>
            </c:numRef>
          </c:val>
          <c:extLst>
            <c:ext xmlns:c16="http://schemas.microsoft.com/office/drawing/2014/chart" uri="{C3380CC4-5D6E-409C-BE32-E72D297353CC}">
              <c16:uniqueId val="{00000002-9AEE-40E1-AC8F-79849573B2F3}"/>
            </c:ext>
          </c:extLst>
        </c:ser>
        <c:dLbls>
          <c:showLegendKey val="0"/>
          <c:showVal val="0"/>
          <c:showCatName val="0"/>
          <c:showSerName val="0"/>
          <c:showPercent val="0"/>
          <c:showBubbleSize val="0"/>
        </c:dLbls>
        <c:gapWidth val="219"/>
        <c:overlap val="-27"/>
        <c:axId val="179551232"/>
        <c:axId val="179561216"/>
      </c:barChart>
      <c:catAx>
        <c:axId val="17955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95000"/>
                    <a:lumOff val="5000"/>
                  </a:schemeClr>
                </a:solidFill>
                <a:latin typeface="+mn-lt"/>
                <a:ea typeface="+mn-ea"/>
                <a:cs typeface="+mn-cs"/>
              </a:defRPr>
            </a:pPr>
            <a:endParaRPr lang="en-US"/>
          </a:p>
        </c:txPr>
        <c:crossAx val="179561216"/>
        <c:crosses val="autoZero"/>
        <c:auto val="1"/>
        <c:lblAlgn val="ctr"/>
        <c:lblOffset val="100"/>
        <c:noMultiLvlLbl val="0"/>
      </c:catAx>
      <c:valAx>
        <c:axId val="179561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lt-LT" sz="1400" b="1" dirty="0">
                    <a:solidFill>
                      <a:schemeClr val="tx1">
                        <a:lumMod val="95000"/>
                        <a:lumOff val="5000"/>
                      </a:schemeClr>
                    </a:solidFill>
                  </a:rPr>
                  <a:t>g/</a:t>
                </a:r>
                <a:r>
                  <a:rPr lang="x-none" sz="1400" b="1" dirty="0">
                    <a:solidFill>
                      <a:schemeClr val="tx1">
                        <a:lumMod val="95000"/>
                        <a:lumOff val="5000"/>
                      </a:schemeClr>
                    </a:solidFill>
                  </a:rPr>
                  <a:t>100g</a:t>
                </a:r>
                <a:endParaRPr lang="lt-LT" sz="1400" b="1" dirty="0">
                  <a:solidFill>
                    <a:schemeClr val="tx1">
                      <a:lumMod val="95000"/>
                      <a:lumOff val="5000"/>
                    </a:schemeClr>
                  </a:solidFill>
                </a:endParaRPr>
              </a:p>
            </c:rich>
          </c:tx>
          <c:layout>
            <c:manualLayout>
              <c:xMode val="edge"/>
              <c:yMode val="edge"/>
              <c:x val="0"/>
              <c:y val="0.3901724385078709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crossAx val="17955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Fructose</c:v>
          </c:tx>
          <c:spPr>
            <a:solidFill>
              <a:srgbClr val="4472C4">
                <a:lumMod val="75000"/>
              </a:srgbClr>
            </a:solidFill>
            <a:ln>
              <a:noFill/>
            </a:ln>
            <a:effectLst/>
          </c:spPr>
          <c:invertIfNegative val="0"/>
          <c:errBars>
            <c:errBarType val="both"/>
            <c:errValType val="cust"/>
            <c:noEndCap val="0"/>
            <c:plus>
              <c:numRef>
                <c:f>sacharidai!$K$31:$K$41</c:f>
                <c:numCache>
                  <c:formatCode>General</c:formatCode>
                  <c:ptCount val="11"/>
                  <c:pt idx="0">
                    <c:v>4.3143090011651666E-3</c:v>
                  </c:pt>
                  <c:pt idx="1">
                    <c:v>4.7304319410510854E-3</c:v>
                  </c:pt>
                  <c:pt idx="2">
                    <c:v>2.8099025817995112E-2</c:v>
                  </c:pt>
                  <c:pt idx="3">
                    <c:v>1.2081972232310166E-2</c:v>
                  </c:pt>
                  <c:pt idx="4">
                    <c:v>1.8041931410418702E-3</c:v>
                  </c:pt>
                  <c:pt idx="5">
                    <c:v>1.0590049295706914E-3</c:v>
                  </c:pt>
                  <c:pt idx="6">
                    <c:v>4.9293313248972483E-3</c:v>
                  </c:pt>
                  <c:pt idx="7">
                    <c:v>1.8587357239563352E-4</c:v>
                  </c:pt>
                  <c:pt idx="8">
                    <c:v>1.0729121660188176E-2</c:v>
                  </c:pt>
                  <c:pt idx="9">
                    <c:v>9.8300200816690483E-3</c:v>
                  </c:pt>
                  <c:pt idx="10">
                    <c:v>3.1515131740481499E-3</c:v>
                  </c:pt>
                </c:numCache>
              </c:numRef>
            </c:plus>
            <c:minus>
              <c:numRef>
                <c:f>sacharidai!$K$31:$K$41</c:f>
                <c:numCache>
                  <c:formatCode>General</c:formatCode>
                  <c:ptCount val="11"/>
                  <c:pt idx="0">
                    <c:v>4.3143090011651666E-3</c:v>
                  </c:pt>
                  <c:pt idx="1">
                    <c:v>4.7304319410510854E-3</c:v>
                  </c:pt>
                  <c:pt idx="2">
                    <c:v>2.8099025817995112E-2</c:v>
                  </c:pt>
                  <c:pt idx="3">
                    <c:v>1.2081972232310166E-2</c:v>
                  </c:pt>
                  <c:pt idx="4">
                    <c:v>1.8041931410418702E-3</c:v>
                  </c:pt>
                  <c:pt idx="5">
                    <c:v>1.0590049295706914E-3</c:v>
                  </c:pt>
                  <c:pt idx="6">
                    <c:v>4.9293313248972483E-3</c:v>
                  </c:pt>
                  <c:pt idx="7">
                    <c:v>1.8587357239563352E-4</c:v>
                  </c:pt>
                  <c:pt idx="8">
                    <c:v>1.0729121660188176E-2</c:v>
                  </c:pt>
                  <c:pt idx="9">
                    <c:v>9.8300200816690483E-3</c:v>
                  </c:pt>
                  <c:pt idx="10">
                    <c:v>3.1515131740481499E-3</c:v>
                  </c:pt>
                </c:numCache>
              </c:numRef>
            </c:minus>
            <c:spPr>
              <a:noFill/>
              <a:ln w="9525" cap="flat" cmpd="sng" algn="ctr">
                <a:solidFill>
                  <a:sysClr val="windowText" lastClr="000000">
                    <a:lumMod val="95000"/>
                    <a:lumOff val="5000"/>
                  </a:sysClr>
                </a:solidFill>
                <a:round/>
              </a:ln>
              <a:effectLst/>
            </c:spPr>
          </c:errBars>
          <c:cat>
            <c:strRef>
              <c:f>sacharidai!$G$31:$G$41</c:f>
              <c:strCache>
                <c:ptCount val="11"/>
                <c:pt idx="0">
                  <c:v>ʻEisbarg'</c:v>
                </c:pt>
                <c:pt idx="1">
                  <c:v>ʻLeningradskaja'</c:v>
                </c:pt>
                <c:pt idx="2">
                  <c:v>ʻČelnočnaja'</c:v>
                </c:pt>
                <c:pt idx="3">
                  <c:v>ʻVostorg'</c:v>
                </c:pt>
                <c:pt idx="4">
                  <c:v>ʻMorena'</c:v>
                </c:pt>
                <c:pt idx="5">
                  <c:v>ʻObilnaja'</c:v>
                </c:pt>
                <c:pt idx="6">
                  <c:v>ʻPavlovskaja'</c:v>
                </c:pt>
                <c:pt idx="7">
                  <c:v>ʻPereselenka'</c:v>
                </c:pt>
                <c:pt idx="8">
                  <c:v>ʻNimfa'</c:v>
                </c:pt>
                <c:pt idx="9">
                  <c:v>ʻKalinka'</c:v>
                </c:pt>
                <c:pt idx="10">
                  <c:v>ʻBalalaika'</c:v>
                </c:pt>
              </c:strCache>
            </c:strRef>
          </c:cat>
          <c:val>
            <c:numRef>
              <c:f>sacharidai!$J$31:$J$41</c:f>
              <c:numCache>
                <c:formatCode>0.000</c:formatCode>
                <c:ptCount val="11"/>
                <c:pt idx="0">
                  <c:v>0.19998162344241815</c:v>
                </c:pt>
                <c:pt idx="1">
                  <c:v>0.25936694390332105</c:v>
                </c:pt>
                <c:pt idx="2">
                  <c:v>0.23246743689749066</c:v>
                </c:pt>
                <c:pt idx="3">
                  <c:v>0.16753447256574955</c:v>
                </c:pt>
                <c:pt idx="4">
                  <c:v>0.160352867101383</c:v>
                </c:pt>
                <c:pt idx="5">
                  <c:v>0.18959003128374763</c:v>
                </c:pt>
                <c:pt idx="6">
                  <c:v>0.16114028673358594</c:v>
                </c:pt>
                <c:pt idx="7">
                  <c:v>0.17611950106900259</c:v>
                </c:pt>
                <c:pt idx="8">
                  <c:v>0.10708158417704401</c:v>
                </c:pt>
                <c:pt idx="9">
                  <c:v>0.13081794334535293</c:v>
                </c:pt>
                <c:pt idx="10">
                  <c:v>0.22170129119381843</c:v>
                </c:pt>
              </c:numCache>
            </c:numRef>
          </c:val>
          <c:extLst>
            <c:ext xmlns:c16="http://schemas.microsoft.com/office/drawing/2014/chart" uri="{C3380CC4-5D6E-409C-BE32-E72D297353CC}">
              <c16:uniqueId val="{00000000-FE99-4068-8581-E0B17F3C5509}"/>
            </c:ext>
          </c:extLst>
        </c:ser>
        <c:ser>
          <c:idx val="1"/>
          <c:order val="1"/>
          <c:tx>
            <c:v>Glucose</c:v>
          </c:tx>
          <c:spPr>
            <a:solidFill>
              <a:srgbClr val="ED7D31">
                <a:lumMod val="75000"/>
              </a:srgbClr>
            </a:solidFill>
            <a:ln>
              <a:noFill/>
            </a:ln>
            <a:effectLst/>
          </c:spPr>
          <c:invertIfNegative val="0"/>
          <c:errBars>
            <c:errBarType val="both"/>
            <c:errValType val="cust"/>
            <c:noEndCap val="0"/>
            <c:plus>
              <c:numRef>
                <c:f>sacharidai!$O$31:$O$41</c:f>
                <c:numCache>
                  <c:formatCode>General</c:formatCode>
                  <c:ptCount val="11"/>
                  <c:pt idx="0">
                    <c:v>3.7960316211550827E-3</c:v>
                  </c:pt>
                  <c:pt idx="1">
                    <c:v>4.3235130644014956E-3</c:v>
                  </c:pt>
                  <c:pt idx="2">
                    <c:v>2.4664700440240162E-2</c:v>
                  </c:pt>
                  <c:pt idx="3">
                    <c:v>1.1123746848368333E-2</c:v>
                  </c:pt>
                  <c:pt idx="4">
                    <c:v>1.6113786068847199E-3</c:v>
                  </c:pt>
                  <c:pt idx="5">
                    <c:v>9.0657240182945938E-4</c:v>
                  </c:pt>
                  <c:pt idx="6">
                    <c:v>4.2164115051807121E-3</c:v>
                  </c:pt>
                  <c:pt idx="7">
                    <c:v>1.5751997660648438E-4</c:v>
                  </c:pt>
                  <c:pt idx="8">
                    <c:v>8.8229325327435718E-3</c:v>
                  </c:pt>
                  <c:pt idx="9">
                    <c:v>8.4394318749939062E-3</c:v>
                  </c:pt>
                  <c:pt idx="10">
                    <c:v>2.9352328581820908E-3</c:v>
                  </c:pt>
                </c:numCache>
              </c:numRef>
            </c:plus>
            <c:minus>
              <c:numRef>
                <c:f>sacharidai!$O$31:$O$41</c:f>
                <c:numCache>
                  <c:formatCode>General</c:formatCode>
                  <c:ptCount val="11"/>
                  <c:pt idx="0">
                    <c:v>3.7960316211550827E-3</c:v>
                  </c:pt>
                  <c:pt idx="1">
                    <c:v>4.3235130644014956E-3</c:v>
                  </c:pt>
                  <c:pt idx="2">
                    <c:v>2.4664700440240162E-2</c:v>
                  </c:pt>
                  <c:pt idx="3">
                    <c:v>1.1123746848368333E-2</c:v>
                  </c:pt>
                  <c:pt idx="4">
                    <c:v>1.6113786068847199E-3</c:v>
                  </c:pt>
                  <c:pt idx="5">
                    <c:v>9.0657240182945938E-4</c:v>
                  </c:pt>
                  <c:pt idx="6">
                    <c:v>4.2164115051807121E-3</c:v>
                  </c:pt>
                  <c:pt idx="7">
                    <c:v>1.5751997660648438E-4</c:v>
                  </c:pt>
                  <c:pt idx="8">
                    <c:v>8.8229325327435718E-3</c:v>
                  </c:pt>
                  <c:pt idx="9">
                    <c:v>8.4394318749939062E-3</c:v>
                  </c:pt>
                  <c:pt idx="10">
                    <c:v>2.9352328581820908E-3</c:v>
                  </c:pt>
                </c:numCache>
              </c:numRef>
            </c:minus>
            <c:spPr>
              <a:noFill/>
              <a:ln w="9525" cap="flat" cmpd="sng" algn="ctr">
                <a:solidFill>
                  <a:sysClr val="windowText" lastClr="000000">
                    <a:lumMod val="95000"/>
                    <a:lumOff val="5000"/>
                  </a:sysClr>
                </a:solidFill>
                <a:round/>
              </a:ln>
              <a:effectLst/>
            </c:spPr>
          </c:errBars>
          <c:cat>
            <c:strRef>
              <c:f>sacharidai!$G$31:$G$41</c:f>
              <c:strCache>
                <c:ptCount val="11"/>
                <c:pt idx="0">
                  <c:v>ʻEisbarg'</c:v>
                </c:pt>
                <c:pt idx="1">
                  <c:v>ʻLeningradskaja'</c:v>
                </c:pt>
                <c:pt idx="2">
                  <c:v>ʻČelnočnaja'</c:v>
                </c:pt>
                <c:pt idx="3">
                  <c:v>ʻVostorg'</c:v>
                </c:pt>
                <c:pt idx="4">
                  <c:v>ʻMorena'</c:v>
                </c:pt>
                <c:pt idx="5">
                  <c:v>ʻObilnaja'</c:v>
                </c:pt>
                <c:pt idx="6">
                  <c:v>ʻPavlovskaja'</c:v>
                </c:pt>
                <c:pt idx="7">
                  <c:v>ʻPereselenka'</c:v>
                </c:pt>
                <c:pt idx="8">
                  <c:v>ʻNimfa'</c:v>
                </c:pt>
                <c:pt idx="9">
                  <c:v>ʻKalinka'</c:v>
                </c:pt>
                <c:pt idx="10">
                  <c:v>ʻBalalaika'</c:v>
                </c:pt>
              </c:strCache>
            </c:strRef>
          </c:cat>
          <c:val>
            <c:numRef>
              <c:f>sacharidai!$N$31:$N$41</c:f>
              <c:numCache>
                <c:formatCode>0.000</c:formatCode>
                <c:ptCount val="11"/>
                <c:pt idx="0">
                  <c:v>0.17595785698991986</c:v>
                </c:pt>
                <c:pt idx="1">
                  <c:v>0.23705580894389555</c:v>
                </c:pt>
                <c:pt idx="2">
                  <c:v>0.20405475016557512</c:v>
                </c:pt>
                <c:pt idx="3">
                  <c:v>0.15424725577605214</c:v>
                </c:pt>
                <c:pt idx="4">
                  <c:v>0.14321591947222756</c:v>
                </c:pt>
                <c:pt idx="5">
                  <c:v>0.16230055708381425</c:v>
                </c:pt>
                <c:pt idx="6">
                  <c:v>0.13783487336302597</c:v>
                </c:pt>
                <c:pt idx="7">
                  <c:v>0.14925381446525643</c:v>
                </c:pt>
                <c:pt idx="8">
                  <c:v>8.8056937242036198E-2</c:v>
                </c:pt>
                <c:pt idx="9">
                  <c:v>0.11231199038430302</c:v>
                </c:pt>
                <c:pt idx="10">
                  <c:v>0.20648649670012501</c:v>
                </c:pt>
              </c:numCache>
            </c:numRef>
          </c:val>
          <c:extLst>
            <c:ext xmlns:c16="http://schemas.microsoft.com/office/drawing/2014/chart" uri="{C3380CC4-5D6E-409C-BE32-E72D297353CC}">
              <c16:uniqueId val="{00000001-FE99-4068-8581-E0B17F3C5509}"/>
            </c:ext>
          </c:extLst>
        </c:ser>
        <c:ser>
          <c:idx val="2"/>
          <c:order val="2"/>
          <c:tx>
            <c:v>Sucrose</c:v>
          </c:tx>
          <c:spPr>
            <a:solidFill>
              <a:srgbClr val="70AD47">
                <a:lumMod val="75000"/>
              </a:srgbClr>
            </a:solidFill>
            <a:ln>
              <a:noFill/>
            </a:ln>
            <a:effectLst/>
          </c:spPr>
          <c:invertIfNegative val="0"/>
          <c:errBars>
            <c:errBarType val="both"/>
            <c:errValType val="cust"/>
            <c:noEndCap val="0"/>
            <c:plus>
              <c:numRef>
                <c:f>sacharidai!$S$31:$S$41</c:f>
                <c:numCache>
                  <c:formatCode>General</c:formatCode>
                  <c:ptCount val="11"/>
                  <c:pt idx="0">
                    <c:v>0</c:v>
                  </c:pt>
                  <c:pt idx="1">
                    <c:v>0</c:v>
                  </c:pt>
                  <c:pt idx="2">
                    <c:v>4.4750300376807063E-3</c:v>
                  </c:pt>
                  <c:pt idx="3">
                    <c:v>0</c:v>
                  </c:pt>
                  <c:pt idx="4">
                    <c:v>0</c:v>
                  </c:pt>
                  <c:pt idx="5">
                    <c:v>0</c:v>
                  </c:pt>
                  <c:pt idx="6">
                    <c:v>2.8516792788661728E-4</c:v>
                  </c:pt>
                  <c:pt idx="7">
                    <c:v>3.2291595204326452E-5</c:v>
                  </c:pt>
                  <c:pt idx="8">
                    <c:v>0</c:v>
                  </c:pt>
                  <c:pt idx="9">
                    <c:v>0</c:v>
                  </c:pt>
                  <c:pt idx="10">
                    <c:v>0</c:v>
                  </c:pt>
                </c:numCache>
              </c:numRef>
            </c:plus>
            <c:minus>
              <c:numRef>
                <c:f>sacharidai!$S$31:$S$41</c:f>
                <c:numCache>
                  <c:formatCode>General</c:formatCode>
                  <c:ptCount val="11"/>
                  <c:pt idx="0">
                    <c:v>0</c:v>
                  </c:pt>
                  <c:pt idx="1">
                    <c:v>0</c:v>
                  </c:pt>
                  <c:pt idx="2">
                    <c:v>4.4750300376807063E-3</c:v>
                  </c:pt>
                  <c:pt idx="3">
                    <c:v>0</c:v>
                  </c:pt>
                  <c:pt idx="4">
                    <c:v>0</c:v>
                  </c:pt>
                  <c:pt idx="5">
                    <c:v>0</c:v>
                  </c:pt>
                  <c:pt idx="6">
                    <c:v>2.8516792788661728E-4</c:v>
                  </c:pt>
                  <c:pt idx="7">
                    <c:v>3.2291595204326452E-5</c:v>
                  </c:pt>
                  <c:pt idx="8">
                    <c:v>0</c:v>
                  </c:pt>
                  <c:pt idx="9">
                    <c:v>0</c:v>
                  </c:pt>
                  <c:pt idx="10">
                    <c:v>0</c:v>
                  </c:pt>
                </c:numCache>
              </c:numRef>
            </c:minus>
            <c:spPr>
              <a:noFill/>
              <a:ln w="9525" cap="flat" cmpd="sng" algn="ctr">
                <a:solidFill>
                  <a:sysClr val="windowText" lastClr="000000">
                    <a:lumMod val="95000"/>
                    <a:lumOff val="5000"/>
                  </a:sysClr>
                </a:solidFill>
                <a:round/>
              </a:ln>
              <a:effectLst/>
            </c:spPr>
          </c:errBars>
          <c:cat>
            <c:strRef>
              <c:f>sacharidai!$G$31:$G$41</c:f>
              <c:strCache>
                <c:ptCount val="11"/>
                <c:pt idx="0">
                  <c:v>ʻEisbarg'</c:v>
                </c:pt>
                <c:pt idx="1">
                  <c:v>ʻLeningradskaja'</c:v>
                </c:pt>
                <c:pt idx="2">
                  <c:v>ʻČelnočnaja'</c:v>
                </c:pt>
                <c:pt idx="3">
                  <c:v>ʻVostorg'</c:v>
                </c:pt>
                <c:pt idx="4">
                  <c:v>ʻMorena'</c:v>
                </c:pt>
                <c:pt idx="5">
                  <c:v>ʻObilnaja'</c:v>
                </c:pt>
                <c:pt idx="6">
                  <c:v>ʻPavlovskaja'</c:v>
                </c:pt>
                <c:pt idx="7">
                  <c:v>ʻPereselenka'</c:v>
                </c:pt>
                <c:pt idx="8">
                  <c:v>ʻNimfa'</c:v>
                </c:pt>
                <c:pt idx="9">
                  <c:v>ʻKalinka'</c:v>
                </c:pt>
                <c:pt idx="10">
                  <c:v>ʻBalalaika'</c:v>
                </c:pt>
              </c:strCache>
            </c:strRef>
          </c:cat>
          <c:val>
            <c:numRef>
              <c:f>sacharidai!$R$31:$R$41</c:f>
              <c:numCache>
                <c:formatCode>0.000</c:formatCode>
                <c:ptCount val="11"/>
                <c:pt idx="0">
                  <c:v>0</c:v>
                </c:pt>
                <c:pt idx="1">
                  <c:v>0</c:v>
                </c:pt>
                <c:pt idx="2">
                  <c:v>3.7022591802192951E-2</c:v>
                </c:pt>
                <c:pt idx="3">
                  <c:v>0</c:v>
                </c:pt>
                <c:pt idx="4">
                  <c:v>0</c:v>
                </c:pt>
                <c:pt idx="5">
                  <c:v>0</c:v>
                </c:pt>
                <c:pt idx="6">
                  <c:v>9.3221653482239812E-3</c:v>
                </c:pt>
                <c:pt idx="7">
                  <c:v>3.0597031965377566E-2</c:v>
                </c:pt>
                <c:pt idx="8">
                  <c:v>0</c:v>
                </c:pt>
                <c:pt idx="9">
                  <c:v>0</c:v>
                </c:pt>
                <c:pt idx="10">
                  <c:v>0</c:v>
                </c:pt>
              </c:numCache>
            </c:numRef>
          </c:val>
          <c:extLst>
            <c:ext xmlns:c16="http://schemas.microsoft.com/office/drawing/2014/chart" uri="{C3380CC4-5D6E-409C-BE32-E72D297353CC}">
              <c16:uniqueId val="{00000002-FE99-4068-8581-E0B17F3C5509}"/>
            </c:ext>
          </c:extLst>
        </c:ser>
        <c:dLbls>
          <c:showLegendKey val="0"/>
          <c:showVal val="0"/>
          <c:showCatName val="0"/>
          <c:showSerName val="0"/>
          <c:showPercent val="0"/>
          <c:showBubbleSize val="0"/>
        </c:dLbls>
        <c:gapWidth val="219"/>
        <c:overlap val="-27"/>
        <c:axId val="179623808"/>
        <c:axId val="179625344"/>
      </c:barChart>
      <c:catAx>
        <c:axId val="17962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95000"/>
                    <a:lumOff val="5000"/>
                  </a:schemeClr>
                </a:solidFill>
                <a:latin typeface="+mn-lt"/>
                <a:ea typeface="+mn-ea"/>
                <a:cs typeface="+mn-cs"/>
              </a:defRPr>
            </a:pPr>
            <a:endParaRPr lang="en-US"/>
          </a:p>
        </c:txPr>
        <c:crossAx val="179625344"/>
        <c:crosses val="autoZero"/>
        <c:auto val="1"/>
        <c:lblAlgn val="ctr"/>
        <c:lblOffset val="100"/>
        <c:noMultiLvlLbl val="0"/>
      </c:catAx>
      <c:valAx>
        <c:axId val="17962534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r>
                  <a:rPr lang="lt-LT" sz="1400" b="1" dirty="0">
                    <a:solidFill>
                      <a:schemeClr val="tx1">
                        <a:lumMod val="95000"/>
                        <a:lumOff val="5000"/>
                      </a:schemeClr>
                    </a:solidFill>
                  </a:rPr>
                  <a:t>g/</a:t>
                </a:r>
                <a:r>
                  <a:rPr lang="x-none" sz="1400" b="1" dirty="0">
                    <a:solidFill>
                      <a:schemeClr val="tx1">
                        <a:lumMod val="95000"/>
                        <a:lumOff val="5000"/>
                      </a:schemeClr>
                    </a:solidFill>
                  </a:rPr>
                  <a:t>1g</a:t>
                </a:r>
                <a:r>
                  <a:rPr lang="x-none" sz="1400" b="1" baseline="0" dirty="0">
                    <a:solidFill>
                      <a:schemeClr val="tx1">
                        <a:lumMod val="95000"/>
                        <a:lumOff val="5000"/>
                      </a:schemeClr>
                    </a:solidFill>
                  </a:rPr>
                  <a:t> DM</a:t>
                </a:r>
                <a:endParaRPr lang="lt-LT" sz="1400" b="1" dirty="0">
                  <a:solidFill>
                    <a:schemeClr val="tx1">
                      <a:lumMod val="95000"/>
                      <a:lumOff val="5000"/>
                    </a:schemeClr>
                  </a:solidFill>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crossAx val="179623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49781277340332"/>
          <c:y val="0.17129629629629628"/>
          <c:w val="0.79972440944881895"/>
          <c:h val="0.56584317585301835"/>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'Vit. C'!$R$3:$R$13</c:f>
                <c:numCache>
                  <c:formatCode>General</c:formatCode>
                  <c:ptCount val="11"/>
                  <c:pt idx="0">
                    <c:v>2.8103166870425484</c:v>
                  </c:pt>
                  <c:pt idx="1">
                    <c:v>0.84788374577706493</c:v>
                  </c:pt>
                  <c:pt idx="2">
                    <c:v>1.4806304122960912</c:v>
                  </c:pt>
                  <c:pt idx="3">
                    <c:v>0.21011909344080151</c:v>
                  </c:pt>
                  <c:pt idx="4">
                    <c:v>2.3167716222355108</c:v>
                  </c:pt>
                  <c:pt idx="5">
                    <c:v>1.4843898601420944</c:v>
                  </c:pt>
                  <c:pt idx="6">
                    <c:v>0.21158614210931492</c:v>
                  </c:pt>
                  <c:pt idx="7">
                    <c:v>1.4737824452059751</c:v>
                  </c:pt>
                  <c:pt idx="8">
                    <c:v>1.7598374473037834</c:v>
                  </c:pt>
                  <c:pt idx="9">
                    <c:v>6.3169349313916348</c:v>
                  </c:pt>
                  <c:pt idx="10">
                    <c:v>2.0654280524943616</c:v>
                  </c:pt>
                </c:numCache>
              </c:numRef>
            </c:plus>
            <c:minus>
              <c:numRef>
                <c:f>'Vit. C'!$R$3:$R$13</c:f>
                <c:numCache>
                  <c:formatCode>General</c:formatCode>
                  <c:ptCount val="11"/>
                  <c:pt idx="0">
                    <c:v>2.8103166870425484</c:v>
                  </c:pt>
                  <c:pt idx="1">
                    <c:v>0.84788374577706493</c:v>
                  </c:pt>
                  <c:pt idx="2">
                    <c:v>1.4806304122960912</c:v>
                  </c:pt>
                  <c:pt idx="3">
                    <c:v>0.21011909344080151</c:v>
                  </c:pt>
                  <c:pt idx="4">
                    <c:v>2.3167716222355108</c:v>
                  </c:pt>
                  <c:pt idx="5">
                    <c:v>1.4843898601420944</c:v>
                  </c:pt>
                  <c:pt idx="6">
                    <c:v>0.21158614210931492</c:v>
                  </c:pt>
                  <c:pt idx="7">
                    <c:v>1.4737824452059751</c:v>
                  </c:pt>
                  <c:pt idx="8">
                    <c:v>1.7598374473037834</c:v>
                  </c:pt>
                  <c:pt idx="9">
                    <c:v>6.3169349313916348</c:v>
                  </c:pt>
                  <c:pt idx="10">
                    <c:v>2.0654280524943616</c:v>
                  </c:pt>
                </c:numCache>
              </c:numRef>
            </c:minus>
            <c:spPr>
              <a:noFill/>
              <a:ln w="12700" cap="flat" cmpd="sng" algn="ctr">
                <a:solidFill>
                  <a:schemeClr val="tx1">
                    <a:lumMod val="95000"/>
                    <a:lumOff val="5000"/>
                    <a:alpha val="97000"/>
                  </a:schemeClr>
                </a:solidFill>
                <a:round/>
              </a:ln>
              <a:effectLst/>
            </c:spPr>
          </c:errBars>
          <c:cat>
            <c:strRef>
              <c:f>'Vit. C'!$N$3:$N$13</c:f>
              <c:strCache>
                <c:ptCount val="11"/>
                <c:pt idx="0">
                  <c:v>ʻEisbar'</c:v>
                </c:pt>
                <c:pt idx="1">
                  <c:v>ʻLeningradskaja'</c:v>
                </c:pt>
                <c:pt idx="2">
                  <c:v>ʻČelnočnaja'</c:v>
                </c:pt>
                <c:pt idx="3">
                  <c:v>ʻVostorg'</c:v>
                </c:pt>
                <c:pt idx="4">
                  <c:v>ʻMorena'</c:v>
                </c:pt>
                <c:pt idx="5">
                  <c:v>ʻObilnaja'</c:v>
                </c:pt>
                <c:pt idx="6">
                  <c:v>ʻPavlovskaja'</c:v>
                </c:pt>
                <c:pt idx="7">
                  <c:v>ʻPereselenka'</c:v>
                </c:pt>
                <c:pt idx="8">
                  <c:v>ʻNimfa'</c:v>
                </c:pt>
                <c:pt idx="9">
                  <c:v>ʻKalinka'</c:v>
                </c:pt>
                <c:pt idx="10">
                  <c:v>ʻBalalaika'</c:v>
                </c:pt>
              </c:strCache>
            </c:strRef>
          </c:cat>
          <c:val>
            <c:numRef>
              <c:f>'Vit. C'!$Q$3:$Q$13</c:f>
              <c:numCache>
                <c:formatCode>0.00</c:formatCode>
                <c:ptCount val="11"/>
                <c:pt idx="0">
                  <c:v>14.958259120594187</c:v>
                </c:pt>
                <c:pt idx="1">
                  <c:v>38.07106598984771</c:v>
                </c:pt>
                <c:pt idx="2">
                  <c:v>48.609033801974277</c:v>
                </c:pt>
                <c:pt idx="3">
                  <c:v>36.104122506388791</c:v>
                </c:pt>
                <c:pt idx="4">
                  <c:v>86.22915011914219</c:v>
                </c:pt>
                <c:pt idx="5">
                  <c:v>77.821984085729127</c:v>
                </c:pt>
                <c:pt idx="6">
                  <c:v>114.45470685631071</c:v>
                </c:pt>
                <c:pt idx="7">
                  <c:v>141.57965778712929</c:v>
                </c:pt>
                <c:pt idx="8">
                  <c:v>13.467578568262416</c:v>
                </c:pt>
                <c:pt idx="9">
                  <c:v>16.300906651425404</c:v>
                </c:pt>
                <c:pt idx="10">
                  <c:v>15.889829918293712</c:v>
                </c:pt>
              </c:numCache>
            </c:numRef>
          </c:val>
          <c:extLst>
            <c:ext xmlns:c16="http://schemas.microsoft.com/office/drawing/2014/chart" uri="{C3380CC4-5D6E-409C-BE32-E72D297353CC}">
              <c16:uniqueId val="{00000000-ACED-4C73-88DE-D73834C7A8C6}"/>
            </c:ext>
          </c:extLst>
        </c:ser>
        <c:dLbls>
          <c:dLblPos val="outEnd"/>
          <c:showLegendKey val="0"/>
          <c:showVal val="1"/>
          <c:showCatName val="0"/>
          <c:showSerName val="0"/>
          <c:showPercent val="0"/>
          <c:showBubbleSize val="0"/>
        </c:dLbls>
        <c:gapWidth val="219"/>
        <c:overlap val="-27"/>
        <c:axId val="516411192"/>
        <c:axId val="516408952"/>
      </c:barChart>
      <c:catAx>
        <c:axId val="516411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516408952"/>
        <c:crosses val="autoZero"/>
        <c:auto val="1"/>
        <c:lblAlgn val="ctr"/>
        <c:lblOffset val="100"/>
        <c:noMultiLvlLbl val="0"/>
      </c:catAx>
      <c:valAx>
        <c:axId val="516408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ang-Latn-001" sz="1400" b="1" dirty="0">
                    <a:solidFill>
                      <a:schemeClr val="tx1">
                        <a:lumMod val="95000"/>
                        <a:lumOff val="5000"/>
                      </a:schemeClr>
                    </a:solidFill>
                  </a:rPr>
                  <a:t>mg/100g</a:t>
                </a:r>
                <a:endParaRPr lang="lt-LT" sz="1400" b="1" dirty="0">
                  <a:solidFill>
                    <a:schemeClr val="tx1">
                      <a:lumMod val="95000"/>
                      <a:lumOff val="5000"/>
                    </a:schemeClr>
                  </a:solidFill>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16411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03812992542224"/>
          <c:y val="0.15249754165971288"/>
          <c:w val="0.81239107611548556"/>
          <c:h val="0.57969014289880427"/>
        </c:manualLayout>
      </c:layout>
      <c:barChart>
        <c:barDir val="col"/>
        <c:grouping val="clustered"/>
        <c:varyColors val="0"/>
        <c:ser>
          <c:idx val="0"/>
          <c:order val="0"/>
          <c:spPr>
            <a:solidFill>
              <a:srgbClr val="ED7D31">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'Vit. C'!$P$3:$P$13</c:f>
                <c:numCache>
                  <c:formatCode>General</c:formatCode>
                  <c:ptCount val="11"/>
                  <c:pt idx="0">
                    <c:v>0.18242886640977327</c:v>
                  </c:pt>
                  <c:pt idx="1">
                    <c:v>5.9106569939147043E-2</c:v>
                  </c:pt>
                  <c:pt idx="2">
                    <c:v>0.12654960788855468</c:v>
                  </c:pt>
                  <c:pt idx="3">
                    <c:v>1.2107121488954441E-2</c:v>
                  </c:pt>
                  <c:pt idx="4">
                    <c:v>0.14178528899850087</c:v>
                  </c:pt>
                  <c:pt idx="5">
                    <c:v>0.10659891275706221</c:v>
                  </c:pt>
                  <c:pt idx="6">
                    <c:v>1.4082272353365188E-2</c:v>
                  </c:pt>
                  <c:pt idx="7">
                    <c:v>0.10998376456760979</c:v>
                  </c:pt>
                  <c:pt idx="8">
                    <c:v>9.5177795960183692E-2</c:v>
                  </c:pt>
                  <c:pt idx="9">
                    <c:v>0.40196849706596499</c:v>
                  </c:pt>
                  <c:pt idx="10">
                    <c:v>0.11222102974704368</c:v>
                  </c:pt>
                </c:numCache>
              </c:numRef>
            </c:plus>
            <c:minus>
              <c:numRef>
                <c:f>'Vit. C'!$P$3:$P$13</c:f>
                <c:numCache>
                  <c:formatCode>General</c:formatCode>
                  <c:ptCount val="11"/>
                  <c:pt idx="0">
                    <c:v>0.18242886640977327</c:v>
                  </c:pt>
                  <c:pt idx="1">
                    <c:v>5.9106569939147043E-2</c:v>
                  </c:pt>
                  <c:pt idx="2">
                    <c:v>0.12654960788855468</c:v>
                  </c:pt>
                  <c:pt idx="3">
                    <c:v>1.2107121488954441E-2</c:v>
                  </c:pt>
                  <c:pt idx="4">
                    <c:v>0.14178528899850087</c:v>
                  </c:pt>
                  <c:pt idx="5">
                    <c:v>0.10659891275706221</c:v>
                  </c:pt>
                  <c:pt idx="6">
                    <c:v>1.4082272353365188E-2</c:v>
                  </c:pt>
                  <c:pt idx="7">
                    <c:v>0.10998376456760979</c:v>
                  </c:pt>
                  <c:pt idx="8">
                    <c:v>9.5177795960183692E-2</c:v>
                  </c:pt>
                  <c:pt idx="9">
                    <c:v>0.40196849706596499</c:v>
                  </c:pt>
                  <c:pt idx="10">
                    <c:v>0.11222102974704368</c:v>
                  </c:pt>
                </c:numCache>
              </c:numRef>
            </c:minus>
            <c:spPr>
              <a:noFill/>
              <a:ln w="12700" cap="flat" cmpd="sng" algn="ctr">
                <a:solidFill>
                  <a:sysClr val="windowText" lastClr="000000">
                    <a:lumMod val="95000"/>
                    <a:lumOff val="5000"/>
                    <a:alpha val="98000"/>
                  </a:sysClr>
                </a:solidFill>
                <a:round/>
              </a:ln>
              <a:effectLst/>
            </c:spPr>
          </c:errBars>
          <c:cat>
            <c:strRef>
              <c:f>'Vit. C'!$N$3:$N$13</c:f>
              <c:strCache>
                <c:ptCount val="11"/>
                <c:pt idx="0">
                  <c:v>ʻEisbar'</c:v>
                </c:pt>
                <c:pt idx="1">
                  <c:v>ʻLeningradskaja'</c:v>
                </c:pt>
                <c:pt idx="2">
                  <c:v>ʻČelnočnaja'</c:v>
                </c:pt>
                <c:pt idx="3">
                  <c:v>ʻVostorg'</c:v>
                </c:pt>
                <c:pt idx="4">
                  <c:v>ʻMorena'</c:v>
                </c:pt>
                <c:pt idx="5">
                  <c:v>ʻObilnaja'</c:v>
                </c:pt>
                <c:pt idx="6">
                  <c:v>ʻPavlovskaja'</c:v>
                </c:pt>
                <c:pt idx="7">
                  <c:v>ʻPereselenka'</c:v>
                </c:pt>
                <c:pt idx="8">
                  <c:v>ʻNimfa'</c:v>
                </c:pt>
                <c:pt idx="9">
                  <c:v>ʻKalinka'</c:v>
                </c:pt>
                <c:pt idx="10">
                  <c:v>ʻBalalaika'</c:v>
                </c:pt>
              </c:strCache>
            </c:strRef>
          </c:cat>
          <c:val>
            <c:numRef>
              <c:f>'Vit. C'!$O$3:$O$13</c:f>
              <c:numCache>
                <c:formatCode>0.00</c:formatCode>
                <c:ptCount val="11"/>
                <c:pt idx="0">
                  <c:v>0.97100026748420598</c:v>
                </c:pt>
                <c:pt idx="1">
                  <c:v>2.6539606824571429</c:v>
                </c:pt>
                <c:pt idx="2">
                  <c:v>4.1546182736730151</c:v>
                </c:pt>
                <c:pt idx="3">
                  <c:v>2.0803297324338113</c:v>
                </c:pt>
                <c:pt idx="4">
                  <c:v>5.2771817698373429</c:v>
                </c:pt>
                <c:pt idx="5">
                  <c:v>5.588652358041589</c:v>
                </c:pt>
                <c:pt idx="6">
                  <c:v>7.6176177608193498</c:v>
                </c:pt>
                <c:pt idx="7">
                  <c:v>10.565646103517112</c:v>
                </c:pt>
                <c:pt idx="8">
                  <c:v>0.72837093392441388</c:v>
                </c:pt>
                <c:pt idx="9">
                  <c:v>1.0372832740327969</c:v>
                </c:pt>
                <c:pt idx="10">
                  <c:v>0.86334310884508081</c:v>
                </c:pt>
              </c:numCache>
            </c:numRef>
          </c:val>
          <c:extLst>
            <c:ext xmlns:c16="http://schemas.microsoft.com/office/drawing/2014/chart" uri="{C3380CC4-5D6E-409C-BE32-E72D297353CC}">
              <c16:uniqueId val="{00000000-DD3C-4273-BCC8-D0FB6B9D2EE9}"/>
            </c:ext>
          </c:extLst>
        </c:ser>
        <c:dLbls>
          <c:dLblPos val="outEnd"/>
          <c:showLegendKey val="0"/>
          <c:showVal val="1"/>
          <c:showCatName val="0"/>
          <c:showSerName val="0"/>
          <c:showPercent val="0"/>
          <c:showBubbleSize val="0"/>
        </c:dLbls>
        <c:gapWidth val="219"/>
        <c:overlap val="-27"/>
        <c:axId val="559308496"/>
        <c:axId val="559312016"/>
      </c:barChart>
      <c:catAx>
        <c:axId val="55930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95000"/>
                    <a:lumOff val="5000"/>
                  </a:schemeClr>
                </a:solidFill>
                <a:latin typeface="+mn-lt"/>
                <a:ea typeface="+mn-ea"/>
                <a:cs typeface="+mn-cs"/>
              </a:defRPr>
            </a:pPr>
            <a:endParaRPr lang="en-US"/>
          </a:p>
        </c:txPr>
        <c:crossAx val="559312016"/>
        <c:crosses val="autoZero"/>
        <c:auto val="1"/>
        <c:lblAlgn val="ctr"/>
        <c:lblOffset val="100"/>
        <c:noMultiLvlLbl val="0"/>
      </c:catAx>
      <c:valAx>
        <c:axId val="559312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r>
                  <a:rPr lang="ang-Latn-001" sz="1400" b="1" dirty="0">
                    <a:solidFill>
                      <a:schemeClr val="tx1">
                        <a:lumMod val="95000"/>
                        <a:lumOff val="5000"/>
                      </a:schemeClr>
                    </a:solidFill>
                  </a:rPr>
                  <a:t>mg/g</a:t>
                </a:r>
                <a:r>
                  <a:rPr lang="ang-Latn-001" sz="1400" b="1" baseline="0" dirty="0">
                    <a:solidFill>
                      <a:schemeClr val="tx1">
                        <a:lumMod val="95000"/>
                        <a:lumOff val="5000"/>
                      </a:schemeClr>
                    </a:solidFill>
                  </a:rPr>
                  <a:t> </a:t>
                </a:r>
                <a:r>
                  <a:rPr lang="lt-LT" sz="1400" b="1" baseline="0" dirty="0">
                    <a:solidFill>
                      <a:schemeClr val="tx1">
                        <a:lumMod val="95000"/>
                        <a:lumOff val="5000"/>
                      </a:schemeClr>
                    </a:solidFill>
                  </a:rPr>
                  <a:t>DM</a:t>
                </a:r>
                <a:endParaRPr lang="ang-Latn-001" sz="1400" b="1" baseline="0" dirty="0">
                  <a:solidFill>
                    <a:schemeClr val="tx1">
                      <a:lumMod val="95000"/>
                      <a:lumOff val="5000"/>
                    </a:schemeClr>
                  </a:solidFill>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95000"/>
                      <a:lumOff val="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95000"/>
                    <a:lumOff val="5000"/>
                  </a:schemeClr>
                </a:solidFill>
                <a:latin typeface="+mn-lt"/>
                <a:ea typeface="+mn-ea"/>
                <a:cs typeface="+mn-cs"/>
              </a:defRPr>
            </a:pPr>
            <a:endParaRPr lang="en-US"/>
          </a:p>
        </c:txPr>
        <c:crossAx val="559308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Total phenolic compounds</c:v>
          </c:tx>
          <c:spPr>
            <a:solidFill>
              <a:schemeClr val="accent1"/>
            </a:solidFill>
            <a:ln>
              <a:solidFill>
                <a:srgbClr val="4472C4">
                  <a:lumMod val="75000"/>
                </a:srgbClr>
              </a:solidFill>
            </a:ln>
            <a:effectLst/>
          </c:spPr>
          <c:invertIfNegative val="0"/>
          <c:errBars>
            <c:errBarType val="both"/>
            <c:errValType val="cust"/>
            <c:noEndCap val="0"/>
            <c:plus>
              <c:numRef>
                <c:f>'Fenoliai, netikslūs'!$W$16:$W$26</c:f>
                <c:numCache>
                  <c:formatCode>General</c:formatCode>
                  <c:ptCount val="11"/>
                  <c:pt idx="0">
                    <c:v>8.726636219697069E-2</c:v>
                  </c:pt>
                  <c:pt idx="1">
                    <c:v>0.35534248778392052</c:v>
                  </c:pt>
                  <c:pt idx="2">
                    <c:v>4.0459739837186817</c:v>
                  </c:pt>
                  <c:pt idx="3">
                    <c:v>0.17865977739003802</c:v>
                  </c:pt>
                  <c:pt idx="4">
                    <c:v>8.9405392503888154E-2</c:v>
                  </c:pt>
                  <c:pt idx="5">
                    <c:v>8.7055124875610027E-2</c:v>
                  </c:pt>
                  <c:pt idx="6">
                    <c:v>2.7865734189722429</c:v>
                  </c:pt>
                  <c:pt idx="7">
                    <c:v>1.3494120777928291</c:v>
                  </c:pt>
                  <c:pt idx="8">
                    <c:v>1.8359793780650093</c:v>
                  </c:pt>
                  <c:pt idx="9">
                    <c:v>2.0013028752065218</c:v>
                  </c:pt>
                  <c:pt idx="10">
                    <c:v>7.3562010330773919</c:v>
                  </c:pt>
                </c:numCache>
              </c:numRef>
            </c:plus>
            <c:minus>
              <c:numRef>
                <c:f>'Fenoliai, netikslūs'!$W$16:$W$26</c:f>
                <c:numCache>
                  <c:formatCode>General</c:formatCode>
                  <c:ptCount val="11"/>
                  <c:pt idx="0">
                    <c:v>8.726636219697069E-2</c:v>
                  </c:pt>
                  <c:pt idx="1">
                    <c:v>0.35534248778392052</c:v>
                  </c:pt>
                  <c:pt idx="2">
                    <c:v>4.0459739837186817</c:v>
                  </c:pt>
                  <c:pt idx="3">
                    <c:v>0.17865977739003802</c:v>
                  </c:pt>
                  <c:pt idx="4">
                    <c:v>8.9405392503888154E-2</c:v>
                  </c:pt>
                  <c:pt idx="5">
                    <c:v>8.7055124875610027E-2</c:v>
                  </c:pt>
                  <c:pt idx="6">
                    <c:v>2.7865734189722429</c:v>
                  </c:pt>
                  <c:pt idx="7">
                    <c:v>1.3494120777928291</c:v>
                  </c:pt>
                  <c:pt idx="8">
                    <c:v>1.8359793780650093</c:v>
                  </c:pt>
                  <c:pt idx="9">
                    <c:v>2.0013028752065218</c:v>
                  </c:pt>
                  <c:pt idx="10">
                    <c:v>7.3562010330773919</c:v>
                  </c:pt>
                </c:numCache>
              </c:numRef>
            </c:minus>
            <c:spPr>
              <a:noFill/>
              <a:ln w="9525" cap="flat" cmpd="sng" algn="ctr">
                <a:solidFill>
                  <a:schemeClr val="tx1">
                    <a:lumMod val="95000"/>
                    <a:lumOff val="5000"/>
                  </a:schemeClr>
                </a:solidFill>
                <a:round/>
              </a:ln>
              <a:effectLst/>
            </c:spPr>
          </c:errBars>
          <c:cat>
            <c:strRef>
              <c:f>'Fenoliai, netikslūs'!$U$16:$U$26</c:f>
              <c:strCache>
                <c:ptCount val="11"/>
                <c:pt idx="0">
                  <c:v>ʻEisbarg'</c:v>
                </c:pt>
                <c:pt idx="1">
                  <c:v>ʻLeningradskaja'</c:v>
                </c:pt>
                <c:pt idx="2">
                  <c:v>ʻČelnočnaja'</c:v>
                </c:pt>
                <c:pt idx="3">
                  <c:v>ʻVostorg'</c:v>
                </c:pt>
                <c:pt idx="4">
                  <c:v>ʻMorena'</c:v>
                </c:pt>
                <c:pt idx="5">
                  <c:v>ʻObilnaja'</c:v>
                </c:pt>
                <c:pt idx="6">
                  <c:v>ʻPavlovskaja'</c:v>
                </c:pt>
                <c:pt idx="7">
                  <c:v>ʻPereselenka'</c:v>
                </c:pt>
                <c:pt idx="8">
                  <c:v>ʻNimfa'</c:v>
                </c:pt>
                <c:pt idx="9">
                  <c:v>ʻKalinka'</c:v>
                </c:pt>
                <c:pt idx="10">
                  <c:v>ʻBalalaika'</c:v>
                </c:pt>
              </c:strCache>
            </c:strRef>
          </c:cat>
          <c:val>
            <c:numRef>
              <c:f>'Fenoliai, netikslūs'!$V$16:$V$26</c:f>
              <c:numCache>
                <c:formatCode>0.00</c:formatCode>
                <c:ptCount val="11"/>
                <c:pt idx="0">
                  <c:v>434.538134084771</c:v>
                </c:pt>
                <c:pt idx="1">
                  <c:v>343.98189829256404</c:v>
                </c:pt>
                <c:pt idx="2">
                  <c:v>356.40900444525818</c:v>
                </c:pt>
                <c:pt idx="3">
                  <c:v>300.92172856050547</c:v>
                </c:pt>
                <c:pt idx="4">
                  <c:v>799.46948868659024</c:v>
                </c:pt>
                <c:pt idx="5">
                  <c:v>572.35948843194922</c:v>
                </c:pt>
                <c:pt idx="6">
                  <c:v>401.71631138910573</c:v>
                </c:pt>
                <c:pt idx="7">
                  <c:v>302.30617814171478</c:v>
                </c:pt>
                <c:pt idx="8">
                  <c:v>625.25396661314244</c:v>
                </c:pt>
                <c:pt idx="9">
                  <c:v>573.18621327135884</c:v>
                </c:pt>
                <c:pt idx="10">
                  <c:v>702.75674920801885</c:v>
                </c:pt>
              </c:numCache>
            </c:numRef>
          </c:val>
          <c:extLst>
            <c:ext xmlns:c16="http://schemas.microsoft.com/office/drawing/2014/chart" uri="{C3380CC4-5D6E-409C-BE32-E72D297353CC}">
              <c16:uniqueId val="{00000000-7362-4538-A7D8-5990B5FEE4A6}"/>
            </c:ext>
          </c:extLst>
        </c:ser>
        <c:ser>
          <c:idx val="1"/>
          <c:order val="1"/>
          <c:tx>
            <c:v>Anthocyanins</c:v>
          </c:tx>
          <c:spPr>
            <a:solidFill>
              <a:srgbClr val="ED7D31">
                <a:lumMod val="75000"/>
              </a:srgbClr>
            </a:solidFill>
            <a:ln>
              <a:noFill/>
            </a:ln>
            <a:effectLst/>
          </c:spPr>
          <c:invertIfNegative val="0"/>
          <c:errBars>
            <c:errBarType val="both"/>
            <c:errValType val="cust"/>
            <c:noEndCap val="0"/>
            <c:plus>
              <c:numRef>
                <c:f>'Fenoliai, netikslūs'!$Y$16:$Y$26</c:f>
                <c:numCache>
                  <c:formatCode>General</c:formatCode>
                  <c:ptCount val="11"/>
                  <c:pt idx="0">
                    <c:v>2.7034330678035499</c:v>
                  </c:pt>
                  <c:pt idx="1">
                    <c:v>1.1008189268877873</c:v>
                  </c:pt>
                  <c:pt idx="2">
                    <c:v>3.8994859256610983</c:v>
                  </c:pt>
                  <c:pt idx="3">
                    <c:v>0.55347185092063167</c:v>
                  </c:pt>
                  <c:pt idx="4">
                    <c:v>0.92323276479819105</c:v>
                  </c:pt>
                  <c:pt idx="5">
                    <c:v>0.89896304213719902</c:v>
                  </c:pt>
                  <c:pt idx="6">
                    <c:v>1.6186036356946407</c:v>
                  </c:pt>
                  <c:pt idx="7">
                    <c:v>0.98361334501912623</c:v>
                  </c:pt>
                  <c:pt idx="8">
                    <c:v>0.36112369891838475</c:v>
                  </c:pt>
                  <c:pt idx="9">
                    <c:v>1.6532948046464557</c:v>
                  </c:pt>
                  <c:pt idx="10">
                    <c:v>0.87334120018750649</c:v>
                  </c:pt>
                </c:numCache>
              </c:numRef>
            </c:plus>
            <c:minus>
              <c:numRef>
                <c:f>'Fenoliai, netikslūs'!$Y$16:$Y$26</c:f>
                <c:numCache>
                  <c:formatCode>General</c:formatCode>
                  <c:ptCount val="11"/>
                  <c:pt idx="0">
                    <c:v>2.7034330678035499</c:v>
                  </c:pt>
                  <c:pt idx="1">
                    <c:v>1.1008189268877873</c:v>
                  </c:pt>
                  <c:pt idx="2">
                    <c:v>3.8994859256610983</c:v>
                  </c:pt>
                  <c:pt idx="3">
                    <c:v>0.55347185092063167</c:v>
                  </c:pt>
                  <c:pt idx="4">
                    <c:v>0.92323276479819105</c:v>
                  </c:pt>
                  <c:pt idx="5">
                    <c:v>0.89896304213719902</c:v>
                  </c:pt>
                  <c:pt idx="6">
                    <c:v>1.6186036356946407</c:v>
                  </c:pt>
                  <c:pt idx="7">
                    <c:v>0.98361334501912623</c:v>
                  </c:pt>
                  <c:pt idx="8">
                    <c:v>0.36112369891838475</c:v>
                  </c:pt>
                  <c:pt idx="9">
                    <c:v>1.6532948046464557</c:v>
                  </c:pt>
                  <c:pt idx="10">
                    <c:v>0.87334120018750649</c:v>
                  </c:pt>
                </c:numCache>
              </c:numRef>
            </c:minus>
            <c:spPr>
              <a:noFill/>
              <a:ln w="9525" cap="flat" cmpd="sng" algn="ctr">
                <a:solidFill>
                  <a:schemeClr val="tx1">
                    <a:lumMod val="95000"/>
                    <a:lumOff val="5000"/>
                  </a:schemeClr>
                </a:solidFill>
                <a:round/>
              </a:ln>
              <a:effectLst/>
            </c:spPr>
          </c:errBars>
          <c:cat>
            <c:strRef>
              <c:f>'Fenoliai, netikslūs'!$U$16:$U$26</c:f>
              <c:strCache>
                <c:ptCount val="11"/>
                <c:pt idx="0">
                  <c:v>ʻEisbarg'</c:v>
                </c:pt>
                <c:pt idx="1">
                  <c:v>ʻLeningradskaja'</c:v>
                </c:pt>
                <c:pt idx="2">
                  <c:v>ʻČelnočnaja'</c:v>
                </c:pt>
                <c:pt idx="3">
                  <c:v>ʻVostorg'</c:v>
                </c:pt>
                <c:pt idx="4">
                  <c:v>ʻMorena'</c:v>
                </c:pt>
                <c:pt idx="5">
                  <c:v>ʻObilnaja'</c:v>
                </c:pt>
                <c:pt idx="6">
                  <c:v>ʻPavlovskaja'</c:v>
                </c:pt>
                <c:pt idx="7">
                  <c:v>ʻPereselenka'</c:v>
                </c:pt>
                <c:pt idx="8">
                  <c:v>ʻNimfa'</c:v>
                </c:pt>
                <c:pt idx="9">
                  <c:v>ʻKalinka'</c:v>
                </c:pt>
                <c:pt idx="10">
                  <c:v>ʻBalalaika'</c:v>
                </c:pt>
              </c:strCache>
            </c:strRef>
          </c:cat>
          <c:val>
            <c:numRef>
              <c:f>'Fenoliai, netikslūs'!$X$16:$X$26</c:f>
              <c:numCache>
                <c:formatCode>0.00</c:formatCode>
                <c:ptCount val="11"/>
                <c:pt idx="0">
                  <c:v>427.56474617411754</c:v>
                </c:pt>
                <c:pt idx="1">
                  <c:v>336.00783461294805</c:v>
                </c:pt>
                <c:pt idx="2">
                  <c:v>336.00315126050418</c:v>
                </c:pt>
                <c:pt idx="3">
                  <c:v>282.69504523120725</c:v>
                </c:pt>
                <c:pt idx="4">
                  <c:v>781.43050587708854</c:v>
                </c:pt>
                <c:pt idx="5">
                  <c:v>525.94745295484574</c:v>
                </c:pt>
                <c:pt idx="6">
                  <c:v>391.04624900807778</c:v>
                </c:pt>
                <c:pt idx="7">
                  <c:v>297.68241718864635</c:v>
                </c:pt>
                <c:pt idx="8">
                  <c:v>404.73453091855174</c:v>
                </c:pt>
                <c:pt idx="9">
                  <c:v>491.23731761324035</c:v>
                </c:pt>
                <c:pt idx="10">
                  <c:v>692.0214704261914</c:v>
                </c:pt>
              </c:numCache>
            </c:numRef>
          </c:val>
          <c:extLst>
            <c:ext xmlns:c16="http://schemas.microsoft.com/office/drawing/2014/chart" uri="{C3380CC4-5D6E-409C-BE32-E72D297353CC}">
              <c16:uniqueId val="{00000001-7362-4538-A7D8-5990B5FEE4A6}"/>
            </c:ext>
          </c:extLst>
        </c:ser>
        <c:dLbls>
          <c:showLegendKey val="0"/>
          <c:showVal val="0"/>
          <c:showCatName val="0"/>
          <c:showSerName val="0"/>
          <c:showPercent val="0"/>
          <c:showBubbleSize val="0"/>
        </c:dLbls>
        <c:gapWidth val="219"/>
        <c:overlap val="-27"/>
        <c:axId val="182135040"/>
        <c:axId val="182157312"/>
      </c:barChart>
      <c:catAx>
        <c:axId val="18213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95000"/>
                    <a:lumOff val="5000"/>
                  </a:schemeClr>
                </a:solidFill>
                <a:latin typeface="+mn-lt"/>
                <a:ea typeface="+mn-ea"/>
                <a:cs typeface="+mn-cs"/>
              </a:defRPr>
            </a:pPr>
            <a:endParaRPr lang="en-US"/>
          </a:p>
        </c:txPr>
        <c:crossAx val="182157312"/>
        <c:crosses val="autoZero"/>
        <c:auto val="1"/>
        <c:lblAlgn val="ctr"/>
        <c:lblOffset val="100"/>
        <c:noMultiLvlLbl val="0"/>
      </c:catAx>
      <c:valAx>
        <c:axId val="182157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x-none" b="1" dirty="0">
                    <a:solidFill>
                      <a:schemeClr val="tx1">
                        <a:lumMod val="95000"/>
                        <a:lumOff val="5000"/>
                      </a:schemeClr>
                    </a:solidFill>
                  </a:rPr>
                  <a:t>mg/100g</a:t>
                </a:r>
                <a:endParaRPr lang="lt-LT" b="1" dirty="0">
                  <a:solidFill>
                    <a:schemeClr val="tx1">
                      <a:lumMod val="95000"/>
                      <a:lumOff val="5000"/>
                    </a:schemeClr>
                  </a:solidFill>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135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Total phenolic compounds</c:v>
          </c:tx>
          <c:spPr>
            <a:solidFill>
              <a:schemeClr val="accent1"/>
            </a:solidFill>
            <a:ln>
              <a:solidFill>
                <a:srgbClr val="4472C4">
                  <a:lumMod val="75000"/>
                </a:srgbClr>
              </a:solidFill>
            </a:ln>
            <a:effectLst/>
          </c:spPr>
          <c:invertIfNegative val="0"/>
          <c:errBars>
            <c:errBarType val="both"/>
            <c:errValType val="cust"/>
            <c:noEndCap val="0"/>
            <c:plus>
              <c:numRef>
                <c:f>'Fenoliai, netikslūs'!$AA$16:$AA$26</c:f>
                <c:numCache>
                  <c:formatCode>General</c:formatCode>
                  <c:ptCount val="11"/>
                  <c:pt idx="0">
                    <c:v>1.1329615345273525E-2</c:v>
                  </c:pt>
                  <c:pt idx="1">
                    <c:v>4.9542347547426833E-2</c:v>
                  </c:pt>
                  <c:pt idx="2">
                    <c:v>0.69161948439635479</c:v>
                  </c:pt>
                  <c:pt idx="3">
                    <c:v>2.0588853631808145E-2</c:v>
                  </c:pt>
                  <c:pt idx="4">
                    <c:v>1.0943132497414351E-2</c:v>
                  </c:pt>
                  <c:pt idx="5">
                    <c:v>1.2503429066513316E-2</c:v>
                  </c:pt>
                  <c:pt idx="6">
                    <c:v>0.37092491433906799</c:v>
                  </c:pt>
                  <c:pt idx="7">
                    <c:v>0.20140478773027529</c:v>
                  </c:pt>
                  <c:pt idx="8">
                    <c:v>0.19859160390103398</c:v>
                  </c:pt>
                  <c:pt idx="9">
                    <c:v>0.2546996977672914</c:v>
                  </c:pt>
                  <c:pt idx="10">
                    <c:v>0.79936984874516326</c:v>
                  </c:pt>
                </c:numCache>
              </c:numRef>
            </c:plus>
            <c:minus>
              <c:numRef>
                <c:f>'Fenoliai, netikslūs'!$AA$16:$AA$26</c:f>
                <c:numCache>
                  <c:formatCode>General</c:formatCode>
                  <c:ptCount val="11"/>
                  <c:pt idx="0">
                    <c:v>1.1329615345273525E-2</c:v>
                  </c:pt>
                  <c:pt idx="1">
                    <c:v>4.9542347547426833E-2</c:v>
                  </c:pt>
                  <c:pt idx="2">
                    <c:v>0.69161948439635479</c:v>
                  </c:pt>
                  <c:pt idx="3">
                    <c:v>2.0588853631808145E-2</c:v>
                  </c:pt>
                  <c:pt idx="4">
                    <c:v>1.0943132497414351E-2</c:v>
                  </c:pt>
                  <c:pt idx="5">
                    <c:v>1.2503429066513316E-2</c:v>
                  </c:pt>
                  <c:pt idx="6">
                    <c:v>0.37092491433906799</c:v>
                  </c:pt>
                  <c:pt idx="7">
                    <c:v>0.20140478773027529</c:v>
                  </c:pt>
                  <c:pt idx="8">
                    <c:v>0.19859160390103398</c:v>
                  </c:pt>
                  <c:pt idx="9">
                    <c:v>0.2546996977672914</c:v>
                  </c:pt>
                  <c:pt idx="10">
                    <c:v>0.79936984874516326</c:v>
                  </c:pt>
                </c:numCache>
              </c:numRef>
            </c:minus>
            <c:spPr>
              <a:noFill/>
              <a:ln w="9525" cap="flat" cmpd="sng" algn="ctr">
                <a:solidFill>
                  <a:schemeClr val="tx1">
                    <a:lumMod val="95000"/>
                    <a:lumOff val="5000"/>
                  </a:schemeClr>
                </a:solidFill>
                <a:round/>
              </a:ln>
              <a:effectLst/>
            </c:spPr>
          </c:errBars>
          <c:cat>
            <c:strRef>
              <c:f>'Fenoliai, netikslūs'!$U$16:$U$26</c:f>
              <c:strCache>
                <c:ptCount val="11"/>
                <c:pt idx="0">
                  <c:v>ʻEisbarg'</c:v>
                </c:pt>
                <c:pt idx="1">
                  <c:v>ʻLeningradskaja'</c:v>
                </c:pt>
                <c:pt idx="2">
                  <c:v>ʻČelnočnaja'</c:v>
                </c:pt>
                <c:pt idx="3">
                  <c:v>ʻVostorg'</c:v>
                </c:pt>
                <c:pt idx="4">
                  <c:v>ʻMorena'</c:v>
                </c:pt>
                <c:pt idx="5">
                  <c:v>ʻObilnaja'</c:v>
                </c:pt>
                <c:pt idx="6">
                  <c:v>ʻPavlovskaja'</c:v>
                </c:pt>
                <c:pt idx="7">
                  <c:v>ʻPereselenka'</c:v>
                </c:pt>
                <c:pt idx="8">
                  <c:v>ʻNimfa'</c:v>
                </c:pt>
                <c:pt idx="9">
                  <c:v>ʻKalinka'</c:v>
                </c:pt>
                <c:pt idx="10">
                  <c:v>ʻBalalaika'</c:v>
                </c:pt>
              </c:strCache>
            </c:strRef>
          </c:cat>
          <c:val>
            <c:numRef>
              <c:f>'Fenoliai, netikslūs'!$Z$16:$Z$26</c:f>
              <c:numCache>
                <c:formatCode>0.00</c:formatCode>
                <c:ptCount val="11"/>
                <c:pt idx="0">
                  <c:v>28.207603640686223</c:v>
                </c:pt>
                <c:pt idx="1">
                  <c:v>23.97921912112681</c:v>
                </c:pt>
                <c:pt idx="2">
                  <c:v>30.462308072244291</c:v>
                </c:pt>
                <c:pt idx="3">
                  <c:v>17.339194961711641</c:v>
                </c:pt>
                <c:pt idx="4">
                  <c:v>48.927141290489004</c:v>
                </c:pt>
                <c:pt idx="5">
                  <c:v>41.103015327249494</c:v>
                </c:pt>
                <c:pt idx="6">
                  <c:v>26.736526548359784</c:v>
                </c:pt>
                <c:pt idx="7">
                  <c:v>22.560162547889163</c:v>
                </c:pt>
                <c:pt idx="8">
                  <c:v>33.815790514502012</c:v>
                </c:pt>
                <c:pt idx="9">
                  <c:v>36.473828397795664</c:v>
                </c:pt>
                <c:pt idx="10">
                  <c:v>38.182925792340058</c:v>
                </c:pt>
              </c:numCache>
            </c:numRef>
          </c:val>
          <c:extLst>
            <c:ext xmlns:c16="http://schemas.microsoft.com/office/drawing/2014/chart" uri="{C3380CC4-5D6E-409C-BE32-E72D297353CC}">
              <c16:uniqueId val="{00000000-DB9B-420B-B333-CD4CF50A0EA5}"/>
            </c:ext>
          </c:extLst>
        </c:ser>
        <c:ser>
          <c:idx val="1"/>
          <c:order val="1"/>
          <c:tx>
            <c:v>Anthocyanins</c:v>
          </c:tx>
          <c:spPr>
            <a:solidFill>
              <a:srgbClr val="ED7D31">
                <a:lumMod val="75000"/>
              </a:srgbClr>
            </a:solidFill>
            <a:ln>
              <a:noFill/>
            </a:ln>
            <a:effectLst/>
          </c:spPr>
          <c:invertIfNegative val="0"/>
          <c:errBars>
            <c:errBarType val="both"/>
            <c:errValType val="cust"/>
            <c:noEndCap val="0"/>
            <c:plus>
              <c:numRef>
                <c:f>'Fenoliai, netikslūs'!$AC$16:$AC$26</c:f>
                <c:numCache>
                  <c:formatCode>General</c:formatCode>
                  <c:ptCount val="11"/>
                  <c:pt idx="0">
                    <c:v>0.17549062432999332</c:v>
                  </c:pt>
                  <c:pt idx="1">
                    <c:v>7.6738858618876166E-2</c:v>
                  </c:pt>
                  <c:pt idx="2">
                    <c:v>0.33328939535565028</c:v>
                  </c:pt>
                  <c:pt idx="3">
                    <c:v>3.1891204316949445E-2</c:v>
                  </c:pt>
                  <c:pt idx="4">
                    <c:v>5.6501393194505888E-2</c:v>
                  </c:pt>
                  <c:pt idx="5">
                    <c:v>6.4557489561021322E-2</c:v>
                  </c:pt>
                  <c:pt idx="6">
                    <c:v>0.10772736344057469</c:v>
                  </c:pt>
                  <c:pt idx="7">
                    <c:v>7.3403980971576924E-2</c:v>
                  </c:pt>
                  <c:pt idx="8">
                    <c:v>1.9530757107537447E-2</c:v>
                  </c:pt>
                  <c:pt idx="9">
                    <c:v>0.10520488734625895</c:v>
                  </c:pt>
                  <c:pt idx="10">
                    <c:v>4.7451301287017009E-2</c:v>
                  </c:pt>
                </c:numCache>
              </c:numRef>
            </c:plus>
            <c:minus>
              <c:numRef>
                <c:f>'Fenoliai, netikslūs'!$AC$16:$AC$26</c:f>
                <c:numCache>
                  <c:formatCode>General</c:formatCode>
                  <c:ptCount val="11"/>
                  <c:pt idx="0">
                    <c:v>0.17549062432999332</c:v>
                  </c:pt>
                  <c:pt idx="1">
                    <c:v>7.6738858618876166E-2</c:v>
                  </c:pt>
                  <c:pt idx="2">
                    <c:v>0.33328939535565028</c:v>
                  </c:pt>
                  <c:pt idx="3">
                    <c:v>3.1891204316949445E-2</c:v>
                  </c:pt>
                  <c:pt idx="4">
                    <c:v>5.6501393194505888E-2</c:v>
                  </c:pt>
                  <c:pt idx="5">
                    <c:v>6.4557489561021322E-2</c:v>
                  </c:pt>
                  <c:pt idx="6">
                    <c:v>0.10772736344057469</c:v>
                  </c:pt>
                  <c:pt idx="7">
                    <c:v>7.3403980971576924E-2</c:v>
                  </c:pt>
                  <c:pt idx="8">
                    <c:v>1.9530757107537447E-2</c:v>
                  </c:pt>
                  <c:pt idx="9">
                    <c:v>0.10520488734625895</c:v>
                  </c:pt>
                  <c:pt idx="10">
                    <c:v>4.7451301287017009E-2</c:v>
                  </c:pt>
                </c:numCache>
              </c:numRef>
            </c:minus>
            <c:spPr>
              <a:noFill/>
              <a:ln w="9525" cap="flat" cmpd="sng" algn="ctr">
                <a:solidFill>
                  <a:schemeClr val="tx1">
                    <a:lumMod val="95000"/>
                    <a:lumOff val="5000"/>
                  </a:schemeClr>
                </a:solidFill>
                <a:round/>
              </a:ln>
              <a:effectLst/>
            </c:spPr>
          </c:errBars>
          <c:cat>
            <c:strRef>
              <c:f>'Fenoliai, netikslūs'!$U$16:$U$26</c:f>
              <c:strCache>
                <c:ptCount val="11"/>
                <c:pt idx="0">
                  <c:v>ʻEisbarg'</c:v>
                </c:pt>
                <c:pt idx="1">
                  <c:v>ʻLeningradskaja'</c:v>
                </c:pt>
                <c:pt idx="2">
                  <c:v>ʻČelnočnaja'</c:v>
                </c:pt>
                <c:pt idx="3">
                  <c:v>ʻVostorg'</c:v>
                </c:pt>
                <c:pt idx="4">
                  <c:v>ʻMorena'</c:v>
                </c:pt>
                <c:pt idx="5">
                  <c:v>ʻObilnaja'</c:v>
                </c:pt>
                <c:pt idx="6">
                  <c:v>ʻPavlovskaja'</c:v>
                </c:pt>
                <c:pt idx="7">
                  <c:v>ʻPereselenka'</c:v>
                </c:pt>
                <c:pt idx="8">
                  <c:v>ʻNimfa'</c:v>
                </c:pt>
                <c:pt idx="9">
                  <c:v>ʻKalinka'</c:v>
                </c:pt>
                <c:pt idx="10">
                  <c:v>ʻBalalaika'</c:v>
                </c:pt>
              </c:strCache>
            </c:strRef>
          </c:cat>
          <c:val>
            <c:numRef>
              <c:f>'Fenoliai, netikslūs'!$AB$16:$AB$26</c:f>
              <c:numCache>
                <c:formatCode>0.00</c:formatCode>
                <c:ptCount val="11"/>
                <c:pt idx="0">
                  <c:v>27.754933214808016</c:v>
                </c:pt>
                <c:pt idx="1">
                  <c:v>23.423341555451241</c:v>
                </c:pt>
                <c:pt idx="2">
                  <c:v>28.718218056453352</c:v>
                </c:pt>
                <c:pt idx="3">
                  <c:v>16.288968322166941</c:v>
                </c:pt>
                <c:pt idx="4">
                  <c:v>47.823164374362818</c:v>
                </c:pt>
                <c:pt idx="5">
                  <c:v>37.770014574854272</c:v>
                </c:pt>
                <c:pt idx="6">
                  <c:v>26.026372646128308</c:v>
                </c:pt>
                <c:pt idx="7">
                  <c:v>22.215105760346745</c:v>
                </c:pt>
                <c:pt idx="8">
                  <c:v>21.889374306033083</c:v>
                </c:pt>
                <c:pt idx="9">
                  <c:v>31.259135705583226</c:v>
                </c:pt>
                <c:pt idx="10">
                  <c:v>37.59964522826359</c:v>
                </c:pt>
              </c:numCache>
            </c:numRef>
          </c:val>
          <c:extLst>
            <c:ext xmlns:c16="http://schemas.microsoft.com/office/drawing/2014/chart" uri="{C3380CC4-5D6E-409C-BE32-E72D297353CC}">
              <c16:uniqueId val="{00000001-DB9B-420B-B333-CD4CF50A0EA5}"/>
            </c:ext>
          </c:extLst>
        </c:ser>
        <c:dLbls>
          <c:showLegendKey val="0"/>
          <c:showVal val="0"/>
          <c:showCatName val="0"/>
          <c:showSerName val="0"/>
          <c:showPercent val="0"/>
          <c:showBubbleSize val="0"/>
        </c:dLbls>
        <c:gapWidth val="219"/>
        <c:overlap val="-27"/>
        <c:axId val="181886336"/>
        <c:axId val="181888128"/>
      </c:barChart>
      <c:catAx>
        <c:axId val="18188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95000"/>
                    <a:lumOff val="5000"/>
                  </a:schemeClr>
                </a:solidFill>
                <a:latin typeface="+mn-lt"/>
                <a:ea typeface="+mn-ea"/>
                <a:cs typeface="+mn-cs"/>
              </a:defRPr>
            </a:pPr>
            <a:endParaRPr lang="en-US"/>
          </a:p>
        </c:txPr>
        <c:crossAx val="181888128"/>
        <c:crosses val="autoZero"/>
        <c:auto val="1"/>
        <c:lblAlgn val="ctr"/>
        <c:lblOffset val="100"/>
        <c:noMultiLvlLbl val="0"/>
      </c:catAx>
      <c:valAx>
        <c:axId val="181888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x-none" b="1" dirty="0">
                    <a:solidFill>
                      <a:schemeClr val="tx1">
                        <a:lumMod val="95000"/>
                        <a:lumOff val="5000"/>
                      </a:schemeClr>
                    </a:solidFill>
                  </a:rPr>
                  <a:t>mg/g DM</a:t>
                </a:r>
                <a:endParaRPr lang="lt-LT" b="1" dirty="0">
                  <a:solidFill>
                    <a:schemeClr val="tx1">
                      <a:lumMod val="95000"/>
                      <a:lumOff val="5000"/>
                    </a:schemeClr>
                  </a:solidFill>
                </a:endParaRPr>
              </a:p>
            </c:rich>
          </c:tx>
          <c:layout>
            <c:manualLayout>
              <c:xMode val="edge"/>
              <c:yMode val="edge"/>
              <c:x val="3.888888888888889E-2"/>
              <c:y val="0.3411813614970821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886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4467E-0AA4-450A-84A5-6C5015F52ACA}" type="datetimeFigureOut">
              <a:rPr lang="lt-LT" smtClean="0"/>
              <a:t>2020.11.09</a:t>
            </a:fld>
            <a:endParaRPr lang="lt-LT"/>
          </a:p>
        </p:txBody>
      </p:sp>
      <p:sp>
        <p:nvSpPr>
          <p:cNvPr id="4" name="Skaidrės vaizdo vietos rezervavimo ženkla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BF669-0FEB-4E58-8673-956BAFF7BC27}" type="slidenum">
              <a:rPr lang="lt-LT" smtClean="0"/>
              <a:t>‹#›</a:t>
            </a:fld>
            <a:endParaRPr lang="lt-LT"/>
          </a:p>
        </p:txBody>
      </p:sp>
    </p:spTree>
    <p:extLst>
      <p:ext uri="{BB962C8B-B14F-4D97-AF65-F5344CB8AC3E}">
        <p14:creationId xmlns:p14="http://schemas.microsoft.com/office/powerpoint/2010/main" val="1495299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F46BF669-0FEB-4E58-8673-956BAFF7BC27}" type="slidenum">
              <a:rPr lang="lt-LT" smtClean="0"/>
              <a:t>4</a:t>
            </a:fld>
            <a:endParaRPr lang="lt-LT"/>
          </a:p>
        </p:txBody>
      </p:sp>
    </p:spTree>
    <p:extLst>
      <p:ext uri="{BB962C8B-B14F-4D97-AF65-F5344CB8AC3E}">
        <p14:creationId xmlns:p14="http://schemas.microsoft.com/office/powerpoint/2010/main" val="204562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F46BF669-0FEB-4E58-8673-956BAFF7BC27}" type="slidenum">
              <a:rPr lang="lt-LT" smtClean="0"/>
              <a:t>9</a:t>
            </a:fld>
            <a:endParaRPr lang="lt-LT"/>
          </a:p>
        </p:txBody>
      </p:sp>
    </p:spTree>
    <p:extLst>
      <p:ext uri="{BB962C8B-B14F-4D97-AF65-F5344CB8AC3E}">
        <p14:creationId xmlns:p14="http://schemas.microsoft.com/office/powerpoint/2010/main" val="4149921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226" y="2987886"/>
            <a:ext cx="8725826" cy="3019288"/>
          </a:xfrm>
          <a:prstGeom prst="rect">
            <a:avLst/>
          </a:prstGeom>
          <a:noFill/>
        </p:spPr>
        <p:txBody>
          <a:bodyPr wrap="square" rtlCol="0">
            <a:spAutoFit/>
          </a:bodyPr>
          <a:lstStyle/>
          <a:p>
            <a:pPr algn="ctr"/>
            <a:r>
              <a:rPr lang="en-US" sz="2400" b="1" i="0" dirty="0" err="1">
                <a:solidFill>
                  <a:schemeClr val="tx1"/>
                </a:solidFill>
                <a:latin typeface="Palatino Linotype" panose="02040502050505030304" pitchFamily="18" charset="0"/>
              </a:rPr>
              <a:t>Antmicrobial</a:t>
            </a:r>
            <a:r>
              <a:rPr lang="en-US" sz="2400" b="1" i="0" dirty="0">
                <a:solidFill>
                  <a:schemeClr val="tx1"/>
                </a:solidFill>
                <a:latin typeface="Palatino Linotype" panose="02040502050505030304" pitchFamily="18" charset="0"/>
              </a:rPr>
              <a:t> Activity and Composition of Different Cultivars of Honeysuckle Berry </a:t>
            </a:r>
            <a:r>
              <a:rPr lang="en-US" sz="2400" b="1" i="1" dirty="0">
                <a:solidFill>
                  <a:schemeClr val="tx1"/>
                </a:solidFill>
                <a:latin typeface="Palatino Linotype" panose="02040502050505030304" pitchFamily="18" charset="0"/>
              </a:rPr>
              <a:t>Lonicera </a:t>
            </a:r>
            <a:r>
              <a:rPr lang="en-US" sz="2400" b="1" i="1" dirty="0" err="1">
                <a:solidFill>
                  <a:schemeClr val="tx1"/>
                </a:solidFill>
                <a:latin typeface="Palatino Linotype" panose="02040502050505030304" pitchFamily="18" charset="0"/>
              </a:rPr>
              <a:t>caerulea</a:t>
            </a:r>
            <a:r>
              <a:rPr lang="en-US" sz="2400" b="1" i="1" dirty="0">
                <a:solidFill>
                  <a:schemeClr val="tx1"/>
                </a:solidFill>
                <a:latin typeface="Palatino Linotype" panose="02040502050505030304" pitchFamily="18" charset="0"/>
              </a:rPr>
              <a:t> L.</a:t>
            </a:r>
          </a:p>
          <a:p>
            <a:pPr algn="ctr"/>
            <a:endParaRPr lang="lt-LT" sz="2400" b="1" i="1" dirty="0">
              <a:latin typeface="Palatino Linotype" panose="02040502050505030304" pitchFamily="18" charset="0"/>
            </a:endParaRPr>
          </a:p>
          <a:p>
            <a:pPr algn="ctr"/>
            <a:r>
              <a:rPr kumimoji="0" lang="lt-LT"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Aistė Pažereckaitė</a:t>
            </a:r>
            <a:r>
              <a:rPr kumimoji="0" lang="lt-LT" b="1" i="0" u="none" strike="noStrike" kern="1200" cap="none" spc="0" normalizeH="0" baseline="0" noProof="0" dirty="0">
                <a:ln>
                  <a:noFill/>
                </a:ln>
                <a:solidFill>
                  <a:prstClr val="black"/>
                </a:solidFill>
                <a:effectLst/>
                <a:uLnTx/>
                <a:uFillTx/>
                <a:latin typeface="Palatino Linotype" panose="02040502050505030304" pitchFamily="18" charset="0"/>
                <a:cs typeface="Calibri" panose="020F0502020204030204" pitchFamily="34" charset="0"/>
              </a:rPr>
              <a:t>¹</a:t>
            </a:r>
            <a:r>
              <a:rPr kumimoji="0" lang="lt-LT"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 Ina Jasutienė</a:t>
            </a:r>
            <a:r>
              <a:rPr kumimoji="0" lang="lt-LT" b="1" i="0" u="none" strike="noStrike" kern="1200" cap="none" spc="0" normalizeH="0" baseline="0" noProof="0" dirty="0">
                <a:ln>
                  <a:noFill/>
                </a:ln>
                <a:solidFill>
                  <a:prstClr val="black"/>
                </a:solidFill>
                <a:effectLst/>
                <a:uLnTx/>
                <a:uFillTx/>
                <a:latin typeface="Palatino Linotype" panose="02040502050505030304" pitchFamily="18" charset="0"/>
                <a:cs typeface="Calibri" panose="020F0502020204030204" pitchFamily="34" charset="0"/>
              </a:rPr>
              <a:t>¹</a:t>
            </a:r>
            <a:r>
              <a:rPr kumimoji="0" lang="lt-LT"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 Antanas Šarkinas</a:t>
            </a:r>
            <a:r>
              <a:rPr kumimoji="0" lang="lt-LT" b="1" i="0" u="none" strike="noStrike" kern="1200" cap="none" spc="0" normalizeH="0" baseline="0" noProof="0" dirty="0">
                <a:ln>
                  <a:noFill/>
                </a:ln>
                <a:solidFill>
                  <a:prstClr val="black"/>
                </a:solidFill>
                <a:effectLst/>
                <a:uLnTx/>
                <a:uFillTx/>
                <a:latin typeface="Palatino Linotype" panose="02040502050505030304" pitchFamily="18" charset="0"/>
                <a:cs typeface="Calibri" panose="020F0502020204030204" pitchFamily="34" charset="0"/>
              </a:rPr>
              <a:t>¹</a:t>
            </a:r>
            <a:r>
              <a:rPr kumimoji="0" lang="lt-LT"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 Laima Česonienė</a:t>
            </a:r>
            <a:r>
              <a:rPr kumimoji="0" lang="lt-LT" b="1" i="0" u="none" strike="noStrike" kern="1200" cap="none" spc="0" normalizeH="0" baseline="0" noProof="0" dirty="0">
                <a:ln>
                  <a:noFill/>
                </a:ln>
                <a:solidFill>
                  <a:prstClr val="black"/>
                </a:solidFill>
                <a:effectLst/>
                <a:uLnTx/>
                <a:uFillTx/>
                <a:latin typeface="Palatino Linotype" panose="02040502050505030304" pitchFamily="18" charset="0"/>
                <a:cs typeface="Calibri" panose="020F0502020204030204" pitchFamily="34" charset="0"/>
              </a:rPr>
              <a:t>²</a:t>
            </a:r>
            <a:endParaRPr kumimoji="0" lang="lt-LT"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lt-LT" b="1" baseline="30000" noProof="0" dirty="0">
              <a:latin typeface="Palatino Linotype" panose="02040502050505030304" pitchFamily="18"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Palatino Linotype" panose="02040502050505030304" pitchFamily="18" charset="0"/>
                <a:cs typeface="Calibri" panose="020F0502020204030204" pitchFamily="34" charset="0"/>
              </a:rPr>
              <a:t>¹</a:t>
            </a:r>
            <a:r>
              <a:rPr kumimoji="0" lang="en-US" b="0"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Kaunas University of Technology</a:t>
            </a:r>
            <a:r>
              <a:rPr lang="en-US" dirty="0">
                <a:solidFill>
                  <a:prstClr val="black"/>
                </a:solidFill>
                <a:latin typeface="Palatino Linotype" panose="02040502050505030304" pitchFamily="18" charset="0"/>
                <a:cs typeface="Arial" panose="020B0604020202020204" pitchFamily="34" charset="0"/>
              </a:rPr>
              <a:t>.</a:t>
            </a:r>
            <a:r>
              <a:rPr kumimoji="0" lang="en-US" b="0"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Palatino Linotype" panose="02040502050505030304" pitchFamily="18" charset="0"/>
                <a:cs typeface="Arial" panose="020B0604020202020204" pitchFamily="34" charset="0"/>
              </a:rPr>
              <a:t>Radvilėnų</a:t>
            </a:r>
            <a:r>
              <a:rPr kumimoji="0" lang="en-US" b="0"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 str. 19, Kaunas, Lithuania </a:t>
            </a:r>
          </a:p>
          <a:p>
            <a:pPr lvl="0">
              <a:lnSpc>
                <a:spcPct val="90000"/>
              </a:lnSpc>
              <a:spcBef>
                <a:spcPts val="1000"/>
              </a:spcBef>
              <a:defRPr/>
            </a:pPr>
            <a:r>
              <a:rPr kumimoji="0" lang="en-US" b="0" i="0" u="none" strike="noStrike" kern="1200" cap="none" spc="0" normalizeH="0" baseline="0" noProof="0" dirty="0">
                <a:ln>
                  <a:noFill/>
                </a:ln>
                <a:solidFill>
                  <a:prstClr val="black"/>
                </a:solidFill>
                <a:effectLst/>
                <a:uLnTx/>
                <a:uFillTx/>
                <a:latin typeface="Palatino Linotype" panose="02040502050505030304" pitchFamily="18" charset="0"/>
                <a:cs typeface="Calibri" panose="020F0502020204030204" pitchFamily="34" charset="0"/>
              </a:rPr>
              <a:t>²</a:t>
            </a:r>
            <a:r>
              <a:rPr kumimoji="0" lang="en-US" b="0"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Vytautas Magnus University Botanical Garden</a:t>
            </a:r>
            <a:r>
              <a:rPr lang="en-US" dirty="0">
                <a:solidFill>
                  <a:prstClr val="black"/>
                </a:solidFill>
                <a:latin typeface="Palatino Linotype" panose="02040502050505030304" pitchFamily="18" charset="0"/>
                <a:cs typeface="Arial" panose="020B0604020202020204" pitchFamily="34" charset="0"/>
              </a:rPr>
              <a:t>.</a:t>
            </a:r>
            <a:r>
              <a:rPr kumimoji="0" lang="en-US" b="0"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 Ž. E. </a:t>
            </a:r>
            <a:r>
              <a:rPr kumimoji="0" lang="en-US" b="0" i="0" u="none" strike="noStrike" kern="1200" cap="none" spc="0" normalizeH="0" baseline="0" noProof="0" dirty="0" err="1">
                <a:ln>
                  <a:noFill/>
                </a:ln>
                <a:solidFill>
                  <a:prstClr val="black"/>
                </a:solidFill>
                <a:effectLst/>
                <a:uLnTx/>
                <a:uFillTx/>
                <a:latin typeface="Palatino Linotype" panose="02040502050505030304" pitchFamily="18" charset="0"/>
                <a:cs typeface="Arial" panose="020B0604020202020204" pitchFamily="34" charset="0"/>
              </a:rPr>
              <a:t>Žilibero</a:t>
            </a:r>
            <a:r>
              <a:rPr kumimoji="0" lang="en-US" b="0"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 4, Kaunas,  Lithuania.</a:t>
            </a:r>
          </a:p>
          <a:p>
            <a:endParaRPr lang="en-US" dirty="0">
              <a:latin typeface="Palatino Linotype" panose="02040502050505030304" pitchFamily="18" charset="0"/>
            </a:endParaRPr>
          </a:p>
          <a:p>
            <a:r>
              <a:rPr lang="lt-LT" sz="1400" dirty="0" err="1">
                <a:latin typeface="Palatino Linotype" panose="02040502050505030304" pitchFamily="18" charset="0"/>
              </a:rPr>
              <a:t>ina.jasutiene</a:t>
            </a:r>
            <a:r>
              <a:rPr lang="en-US" sz="1400" dirty="0">
                <a:latin typeface="Palatino Linotype" panose="02040502050505030304" pitchFamily="18" charset="0"/>
              </a:rPr>
              <a:t>@</a:t>
            </a:r>
            <a:r>
              <a:rPr lang="lt-LT" sz="1400" dirty="0" err="1">
                <a:latin typeface="Palatino Linotype" panose="02040502050505030304" pitchFamily="18" charset="0"/>
              </a:rPr>
              <a:t>ktu.lt</a:t>
            </a:r>
            <a:endParaRPr lang="fr-FR" sz="1400" dirty="0">
              <a:latin typeface="Palatino Linotype" panose="02040502050505030304" pitchFamily="18" charset="0"/>
            </a:endParaRPr>
          </a:p>
        </p:txBody>
      </p:sp>
      <p:pic>
        <p:nvPicPr>
          <p:cNvPr id="7" name="Picture 6">
            <a:extLst>
              <a:ext uri="{FF2B5EF4-FFF2-40B4-BE49-F238E27FC236}">
                <a16:creationId xmlns:a16="http://schemas.microsoft.com/office/drawing/2014/main" id="{095D5563-C0F5-42A4-9029-F268D91A3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194"/>
            <a:ext cx="9144000" cy="3283080"/>
          </a:xfrm>
          <a:prstGeom prst="rect">
            <a:avLst/>
          </a:prstGeom>
        </p:spPr>
      </p:pic>
      <p:pic>
        <p:nvPicPr>
          <p:cNvPr id="2" name="Picture 3">
            <a:extLst>
              <a:ext uri="{FF2B5EF4-FFF2-40B4-BE49-F238E27FC236}">
                <a16:creationId xmlns:a16="http://schemas.microsoft.com/office/drawing/2014/main" id="{5E93C020-4BB9-46EE-BE48-87A0D245C1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54" t="8277" r="21821" b="11102"/>
          <a:stretch/>
        </p:blipFill>
        <p:spPr bwMode="auto">
          <a:xfrm>
            <a:off x="532913" y="5944264"/>
            <a:ext cx="689318" cy="815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a:extLst>
              <a:ext uri="{FF2B5EF4-FFF2-40B4-BE49-F238E27FC236}">
                <a16:creationId xmlns:a16="http://schemas.microsoft.com/office/drawing/2014/main" id="{45D0457F-207A-4138-8B0B-57B7703254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918" y="6077384"/>
            <a:ext cx="1263646" cy="549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4" name="Picture 2">
            <a:extLst>
              <a:ext uri="{FF2B5EF4-FFF2-40B4-BE49-F238E27FC236}">
                <a16:creationId xmlns:a16="http://schemas.microsoft.com/office/drawing/2014/main" id="{77287C6E-D74C-47C4-BEAE-375770307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1742" y="-39640"/>
            <a:ext cx="1302258" cy="1302258"/>
          </a:xfrm>
          <a:prstGeom prst="rect">
            <a:avLst/>
          </a:prstGeom>
        </p:spPr>
      </p:pic>
      <p:sp>
        <p:nvSpPr>
          <p:cNvPr id="8" name="TextBox 7">
            <a:extLst>
              <a:ext uri="{FF2B5EF4-FFF2-40B4-BE49-F238E27FC236}">
                <a16:creationId xmlns:a16="http://schemas.microsoft.com/office/drawing/2014/main" id="{FBE794B2-F7B4-4EB7-BFB0-45AFCB033EEF}"/>
              </a:ext>
            </a:extLst>
          </p:cNvPr>
          <p:cNvSpPr txBox="1"/>
          <p:nvPr/>
        </p:nvSpPr>
        <p:spPr>
          <a:xfrm>
            <a:off x="517554" y="652210"/>
            <a:ext cx="4572000" cy="482055"/>
          </a:xfrm>
          <a:prstGeom prst="rect">
            <a:avLst/>
          </a:prstGeom>
          <a:noFill/>
        </p:spPr>
        <p:txBody>
          <a:bodyPr wrap="square">
            <a:spAutoFit/>
          </a:bodyPr>
          <a:lstStyle/>
          <a:p>
            <a:pPr marL="0" marR="0" lvl="0" indent="0" algn="l" defTabSz="914400" rtl="0" eaLnBrk="1" fontAlgn="auto" latinLnBrk="0" hangingPunct="1">
              <a:lnSpc>
                <a:spcPts val="324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dirty="0">
                <a:ln>
                  <a:noFill/>
                </a:ln>
                <a:solidFill>
                  <a:prstClr val="black"/>
                </a:solidFill>
                <a:effectLst/>
                <a:uLnTx/>
                <a:uFillTx/>
                <a:latin typeface="Palatino Linotype" panose="02040502050505030304" pitchFamily="18" charset="0"/>
                <a:cs typeface="Arial" panose="020B0604020202020204" pitchFamily="34" charset="0"/>
              </a:rPr>
              <a:t>Content of Ascorbic Acid</a:t>
            </a:r>
            <a:endParaRPr kumimoji="0" lang="en-US" sz="2400" b="1" i="0" u="none" strike="noStrike" kern="1200" cap="none" spc="0" normalizeH="0" baseline="0" dirty="0">
              <a:ln>
                <a:noFill/>
              </a:ln>
              <a:solidFill>
                <a:srgbClr val="C00000"/>
              </a:solidFill>
              <a:effectLst/>
              <a:uLnTx/>
              <a:uFillTx/>
              <a:latin typeface="Palatino Linotype" panose="02040502050505030304" pitchFamily="18" charset="0"/>
              <a:cs typeface="Arial" panose="020B0604020202020204" pitchFamily="34" charset="0"/>
            </a:endParaRPr>
          </a:p>
        </p:txBody>
      </p:sp>
      <p:graphicFrame>
        <p:nvGraphicFramePr>
          <p:cNvPr id="9" name="Diagrama 8">
            <a:extLst>
              <a:ext uri="{FF2B5EF4-FFF2-40B4-BE49-F238E27FC236}">
                <a16:creationId xmlns:a16="http://schemas.microsoft.com/office/drawing/2014/main" id="{94B96EA9-A328-45BC-B02D-C2BA895A0472}"/>
              </a:ext>
            </a:extLst>
          </p:cNvPr>
          <p:cNvGraphicFramePr>
            <a:graphicFrameLocks/>
          </p:cNvGraphicFramePr>
          <p:nvPr>
            <p:extLst>
              <p:ext uri="{D42A27DB-BD31-4B8C-83A1-F6EECF244321}">
                <p14:modId xmlns:p14="http://schemas.microsoft.com/office/powerpoint/2010/main" val="1819670466"/>
              </p:ext>
            </p:extLst>
          </p:nvPr>
        </p:nvGraphicFramePr>
        <p:xfrm>
          <a:off x="-1" y="1134267"/>
          <a:ext cx="4465983" cy="57237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a 9">
            <a:extLst>
              <a:ext uri="{FF2B5EF4-FFF2-40B4-BE49-F238E27FC236}">
                <a16:creationId xmlns:a16="http://schemas.microsoft.com/office/drawing/2014/main" id="{BC743452-917E-48D8-B677-3C7C28AC79C2}"/>
              </a:ext>
            </a:extLst>
          </p:cNvPr>
          <p:cNvGraphicFramePr>
            <a:graphicFrameLocks/>
          </p:cNvGraphicFramePr>
          <p:nvPr>
            <p:extLst>
              <p:ext uri="{D42A27DB-BD31-4B8C-83A1-F6EECF244321}">
                <p14:modId xmlns:p14="http://schemas.microsoft.com/office/powerpoint/2010/main" val="3774576005"/>
              </p:ext>
            </p:extLst>
          </p:nvPr>
        </p:nvGraphicFramePr>
        <p:xfrm>
          <a:off x="4462272" y="1134266"/>
          <a:ext cx="4681728" cy="57237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853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pic>
        <p:nvPicPr>
          <p:cNvPr id="4" name="Picture 2">
            <a:extLst>
              <a:ext uri="{FF2B5EF4-FFF2-40B4-BE49-F238E27FC236}">
                <a16:creationId xmlns:a16="http://schemas.microsoft.com/office/drawing/2014/main" id="{77287C6E-D74C-47C4-BEAE-375770307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1742" y="-39640"/>
            <a:ext cx="1302258" cy="1302258"/>
          </a:xfrm>
          <a:prstGeom prst="rect">
            <a:avLst/>
          </a:prstGeom>
        </p:spPr>
      </p:pic>
      <p:sp>
        <p:nvSpPr>
          <p:cNvPr id="8" name="TextBox 7">
            <a:extLst>
              <a:ext uri="{FF2B5EF4-FFF2-40B4-BE49-F238E27FC236}">
                <a16:creationId xmlns:a16="http://schemas.microsoft.com/office/drawing/2014/main" id="{FBE794B2-F7B4-4EB7-BFB0-45AFCB033EEF}"/>
              </a:ext>
            </a:extLst>
          </p:cNvPr>
          <p:cNvSpPr txBox="1"/>
          <p:nvPr/>
        </p:nvSpPr>
        <p:spPr>
          <a:xfrm>
            <a:off x="429064" y="360138"/>
            <a:ext cx="5338690" cy="49282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sz="1800" b="0" i="0" u="none" strike="noStrike" kern="0" cap="none" spc="0" baseline="0">
                <a:solidFill>
                  <a:srgbClr val="000000"/>
                </a:solidFill>
                <a:uFillTx/>
              </a:defRPr>
            </a:pPr>
            <a:r>
              <a:rPr kumimoji="0" lang="en-US" sz="2400" b="1" i="0" u="none" strike="noStrike" kern="0" cap="none" spc="0" normalizeH="0" baseline="0" dirty="0">
                <a:ln>
                  <a:noFill/>
                </a:ln>
                <a:solidFill>
                  <a:srgbClr val="000000"/>
                </a:solidFill>
                <a:effectLst/>
                <a:uLnTx/>
                <a:uFillTx/>
                <a:latin typeface="Palatino Linotype" panose="02040502050505030304" pitchFamily="18" charset="0"/>
                <a:cs typeface="Arial" panose="020B0604020202020204" pitchFamily="34" charset="0"/>
              </a:rPr>
              <a:t>C</a:t>
            </a:r>
            <a:r>
              <a:rPr kumimoji="0" lang="en-US" sz="2400" b="1" i="0" u="none" strike="noStrike" kern="0" cap="none" spc="0" normalizeH="0" baseline="0" dirty="0">
                <a:ln>
                  <a:noFill/>
                </a:ln>
                <a:solidFill>
                  <a:srgbClr val="000000"/>
                </a:solidFill>
                <a:effectLst/>
                <a:uLnTx/>
                <a:uFillTx/>
                <a:latin typeface="Palatino Linotype" panose="02040502050505030304" pitchFamily="18" charset="0"/>
                <a:ea typeface="Calibri" pitchFamily="34"/>
                <a:cs typeface="Arial" panose="020B0604020202020204" pitchFamily="34" charset="0"/>
              </a:rPr>
              <a:t>IE L*a*b* </a:t>
            </a:r>
            <a:r>
              <a:rPr kumimoji="0" lang="en-US" sz="2400" b="1" i="0" u="none" strike="noStrike" kern="0" cap="none" spc="0" normalizeH="0" baseline="0" dirty="0" err="1">
                <a:ln>
                  <a:noFill/>
                </a:ln>
                <a:solidFill>
                  <a:srgbClr val="000000"/>
                </a:solidFill>
                <a:effectLst/>
                <a:uLnTx/>
                <a:uFillTx/>
                <a:latin typeface="Palatino Linotype" panose="02040502050505030304" pitchFamily="18" charset="0"/>
                <a:ea typeface="Calibri" pitchFamily="34"/>
                <a:cs typeface="Arial" panose="020B0604020202020204" pitchFamily="34" charset="0"/>
              </a:rPr>
              <a:t>Colour</a:t>
            </a:r>
            <a:r>
              <a:rPr kumimoji="0" lang="en-US" sz="2400" b="1" i="0" u="none" strike="noStrike" kern="0" cap="none" spc="0" normalizeH="0" baseline="0" dirty="0">
                <a:ln>
                  <a:noFill/>
                </a:ln>
                <a:solidFill>
                  <a:srgbClr val="000000"/>
                </a:solidFill>
                <a:effectLst/>
                <a:uLnTx/>
                <a:uFillTx/>
                <a:latin typeface="Palatino Linotype" panose="02040502050505030304" pitchFamily="18" charset="0"/>
                <a:ea typeface="Calibri" pitchFamily="34"/>
                <a:cs typeface="Arial" panose="020B0604020202020204" pitchFamily="34" charset="0"/>
              </a:rPr>
              <a:t> Characteristics</a:t>
            </a:r>
          </a:p>
        </p:txBody>
      </p:sp>
      <p:graphicFrame>
        <p:nvGraphicFramePr>
          <p:cNvPr id="7" name="Lentelė 3">
            <a:extLst>
              <a:ext uri="{FF2B5EF4-FFF2-40B4-BE49-F238E27FC236}">
                <a16:creationId xmlns:a16="http://schemas.microsoft.com/office/drawing/2014/main" id="{E0B4B392-74F5-4825-9702-2A80EF4B7863}"/>
              </a:ext>
            </a:extLst>
          </p:cNvPr>
          <p:cNvGraphicFramePr>
            <a:graphicFrameLocks noGrp="1"/>
          </p:cNvGraphicFramePr>
          <p:nvPr>
            <p:extLst>
              <p:ext uri="{D42A27DB-BD31-4B8C-83A1-F6EECF244321}">
                <p14:modId xmlns:p14="http://schemas.microsoft.com/office/powerpoint/2010/main" val="1510970190"/>
              </p:ext>
            </p:extLst>
          </p:nvPr>
        </p:nvGraphicFramePr>
        <p:xfrm>
          <a:off x="76200" y="1231858"/>
          <a:ext cx="8991600" cy="5582053"/>
        </p:xfrm>
        <a:graphic>
          <a:graphicData uri="http://schemas.openxmlformats.org/drawingml/2006/table">
            <a:tbl>
              <a:tblPr firstRow="1" bandRow="1">
                <a:tableStyleId>{68D230F3-CF80-4859-8CE7-A43EE81993B5}</a:tableStyleId>
              </a:tblPr>
              <a:tblGrid>
                <a:gridCol w="1760534">
                  <a:extLst>
                    <a:ext uri="{9D8B030D-6E8A-4147-A177-3AD203B41FA5}">
                      <a16:colId xmlns:a16="http://schemas.microsoft.com/office/drawing/2014/main" val="2907483090"/>
                    </a:ext>
                  </a:extLst>
                </a:gridCol>
                <a:gridCol w="1236666">
                  <a:extLst>
                    <a:ext uri="{9D8B030D-6E8A-4147-A177-3AD203B41FA5}">
                      <a16:colId xmlns:a16="http://schemas.microsoft.com/office/drawing/2014/main" val="3176365668"/>
                    </a:ext>
                  </a:extLst>
                </a:gridCol>
                <a:gridCol w="1498600">
                  <a:extLst>
                    <a:ext uri="{9D8B030D-6E8A-4147-A177-3AD203B41FA5}">
                      <a16:colId xmlns:a16="http://schemas.microsoft.com/office/drawing/2014/main" val="2106259040"/>
                    </a:ext>
                  </a:extLst>
                </a:gridCol>
                <a:gridCol w="1498600">
                  <a:extLst>
                    <a:ext uri="{9D8B030D-6E8A-4147-A177-3AD203B41FA5}">
                      <a16:colId xmlns:a16="http://schemas.microsoft.com/office/drawing/2014/main" val="1386782743"/>
                    </a:ext>
                  </a:extLst>
                </a:gridCol>
                <a:gridCol w="1498600">
                  <a:extLst>
                    <a:ext uri="{9D8B030D-6E8A-4147-A177-3AD203B41FA5}">
                      <a16:colId xmlns:a16="http://schemas.microsoft.com/office/drawing/2014/main" val="2519360545"/>
                    </a:ext>
                  </a:extLst>
                </a:gridCol>
                <a:gridCol w="1498600">
                  <a:extLst>
                    <a:ext uri="{9D8B030D-6E8A-4147-A177-3AD203B41FA5}">
                      <a16:colId xmlns:a16="http://schemas.microsoft.com/office/drawing/2014/main" val="1987781494"/>
                    </a:ext>
                  </a:extLst>
                </a:gridCol>
              </a:tblGrid>
              <a:tr h="457583">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noProof="0" dirty="0">
                          <a:solidFill>
                            <a:schemeClr val="tx1">
                              <a:lumMod val="75000"/>
                              <a:lumOff val="25000"/>
                            </a:schemeClr>
                          </a:solidFill>
                          <a:latin typeface="Palatino Linotype" panose="02040502050505030304" pitchFamily="18" charset="0"/>
                        </a:rPr>
                        <a:t>Cultivar</a:t>
                      </a:r>
                    </a:p>
                    <a:p>
                      <a:pPr algn="l" fontAlgn="b"/>
                      <a:endParaRPr lang="lt-LT" sz="1800" b="0" i="0" u="none" strike="noStrike" dirty="0">
                        <a:solidFill>
                          <a:srgbClr val="000000"/>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b"/>
                      <a:r>
                        <a:rPr lang="lt-LT" sz="1800" b="1" u="none" strike="noStrike" dirty="0">
                          <a:solidFill>
                            <a:srgbClr val="000000"/>
                          </a:solidFill>
                          <a:effectLst/>
                          <a:latin typeface="Palatino Linotype" panose="02040502050505030304" pitchFamily="18" charset="0"/>
                        </a:rPr>
                        <a:t>L*</a:t>
                      </a:r>
                      <a:endParaRPr lang="lt-LT" sz="18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b"/>
                      <a:r>
                        <a:rPr lang="lt-LT" sz="1800" b="1" u="none" strike="noStrike" dirty="0">
                          <a:solidFill>
                            <a:srgbClr val="000000"/>
                          </a:solidFill>
                          <a:effectLst/>
                          <a:latin typeface="Palatino Linotype" panose="02040502050505030304" pitchFamily="18" charset="0"/>
                        </a:rPr>
                        <a:t>a*</a:t>
                      </a:r>
                      <a:endParaRPr lang="lt-LT" sz="18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b"/>
                      <a:r>
                        <a:rPr lang="lt-LT" sz="1800" b="1" u="none" strike="noStrike" dirty="0">
                          <a:solidFill>
                            <a:srgbClr val="000000"/>
                          </a:solidFill>
                          <a:effectLst/>
                          <a:latin typeface="Palatino Linotype" panose="02040502050505030304" pitchFamily="18" charset="0"/>
                        </a:rPr>
                        <a:t>b*</a:t>
                      </a:r>
                      <a:endParaRPr lang="lt-LT" sz="18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b"/>
                      <a:r>
                        <a:rPr lang="lt-LT" sz="1800" b="1" u="none" strike="noStrike" dirty="0">
                          <a:solidFill>
                            <a:srgbClr val="000000"/>
                          </a:solidFill>
                          <a:effectLst/>
                          <a:latin typeface="Palatino Linotype" panose="02040502050505030304" pitchFamily="18" charset="0"/>
                        </a:rPr>
                        <a:t>C</a:t>
                      </a:r>
                      <a:endParaRPr lang="lt-LT" sz="18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b"/>
                      <a:r>
                        <a:rPr lang="lt-LT" sz="1800" b="1" u="none" strike="noStrike" dirty="0">
                          <a:solidFill>
                            <a:srgbClr val="000000"/>
                          </a:solidFill>
                          <a:effectLst/>
                          <a:latin typeface="Palatino Linotype" panose="02040502050505030304" pitchFamily="18" charset="0"/>
                        </a:rPr>
                        <a:t>h</a:t>
                      </a:r>
                      <a:endParaRPr lang="lt-LT" sz="1800" b="1"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2709898983"/>
                  </a:ext>
                </a:extLst>
              </a:tr>
              <a:tr h="4575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x-none" sz="1800" b="1" u="none" strike="noStrike" dirty="0">
                          <a:solidFill>
                            <a:srgbClr val="000000"/>
                          </a:solidFill>
                          <a:effectLst/>
                          <a:latin typeface="Palatino Linotype" panose="02040502050505030304" pitchFamily="18" charset="0"/>
                        </a:rPr>
                        <a:t>‘</a:t>
                      </a:r>
                      <a:r>
                        <a:rPr lang="lt-LT" sz="1800" b="1" u="none" strike="noStrike" dirty="0" err="1">
                          <a:solidFill>
                            <a:srgbClr val="000000"/>
                          </a:solidFill>
                          <a:effectLst/>
                          <a:latin typeface="Palatino Linotype" panose="02040502050505030304" pitchFamily="18" charset="0"/>
                        </a:rPr>
                        <a:t>Eisbar</a:t>
                      </a:r>
                      <a:r>
                        <a:rPr lang="lt-LT" sz="1800" b="1" u="none" strike="noStrike" dirty="0">
                          <a:solidFill>
                            <a:srgbClr val="000000"/>
                          </a:solidFill>
                          <a:effectLst/>
                          <a:latin typeface="Palatino Linotype" panose="02040502050505030304" pitchFamily="18" charset="0"/>
                        </a:rPr>
                        <a:t>‘</a:t>
                      </a:r>
                      <a:endParaRPr lang="lt-LT" sz="1800" b="1" i="0" u="none" strike="noStrike" dirty="0">
                        <a:solidFill>
                          <a:srgbClr val="000000"/>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25.68±0.113</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10.23±0.332</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2.83±0.085</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10.61±0.343</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0.27±0.001</a:t>
                      </a:r>
                      <a:endParaRPr lang="lt-LT" sz="1700" b="1"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781628288"/>
                  </a:ext>
                </a:extLst>
              </a:tr>
              <a:tr h="4575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x-none" sz="1800" b="1" u="none" strike="noStrike" dirty="0">
                          <a:solidFill>
                            <a:srgbClr val="000000"/>
                          </a:solidFill>
                          <a:effectLst/>
                          <a:latin typeface="Palatino Linotype" panose="02040502050505030304" pitchFamily="18" charset="0"/>
                        </a:rPr>
                        <a:t>‘</a:t>
                      </a:r>
                      <a:r>
                        <a:rPr lang="lt-LT" sz="1800" b="1" u="none" strike="noStrike" dirty="0" err="1">
                          <a:solidFill>
                            <a:srgbClr val="000000"/>
                          </a:solidFill>
                          <a:effectLst/>
                          <a:latin typeface="Palatino Linotype" panose="02040502050505030304" pitchFamily="18" charset="0"/>
                        </a:rPr>
                        <a:t>Leningradskaja</a:t>
                      </a:r>
                      <a:r>
                        <a:rPr lang="lt-LT" sz="1800" b="1" u="none" strike="noStrike" dirty="0">
                          <a:solidFill>
                            <a:srgbClr val="000000"/>
                          </a:solidFill>
                          <a:effectLst/>
                          <a:latin typeface="Palatino Linotype" panose="02040502050505030304" pitchFamily="18" charset="0"/>
                        </a:rPr>
                        <a:t>‘</a:t>
                      </a:r>
                      <a:endParaRPr lang="lt-LT" sz="1800" b="1" i="0" u="none" strike="noStrike" dirty="0">
                        <a:solidFill>
                          <a:srgbClr val="000000"/>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25.53±0.127</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6.85±0.035</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1.36±0.057</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6.98±0.046</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0.20±0.007</a:t>
                      </a:r>
                      <a:endParaRPr lang="lt-LT" sz="1700" b="1"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1628959487"/>
                  </a:ext>
                </a:extLst>
              </a:tr>
              <a:tr h="4575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x-none" sz="1800" b="1" u="none" strike="noStrike" dirty="0">
                          <a:solidFill>
                            <a:srgbClr val="000000"/>
                          </a:solidFill>
                          <a:effectLst/>
                          <a:latin typeface="Palatino Linotype" panose="02040502050505030304" pitchFamily="18" charset="0"/>
                        </a:rPr>
                        <a:t>‘</a:t>
                      </a:r>
                      <a:r>
                        <a:rPr lang="lt-LT" sz="1800" b="1" u="none" strike="noStrike" dirty="0" err="1">
                          <a:solidFill>
                            <a:srgbClr val="000000"/>
                          </a:solidFill>
                          <a:effectLst/>
                          <a:latin typeface="Palatino Linotype" panose="02040502050505030304" pitchFamily="18" charset="0"/>
                        </a:rPr>
                        <a:t>Čelnočnaja</a:t>
                      </a:r>
                      <a:r>
                        <a:rPr lang="lt-LT" sz="1800" b="1" u="none" strike="noStrike" dirty="0">
                          <a:solidFill>
                            <a:srgbClr val="000000"/>
                          </a:solidFill>
                          <a:effectLst/>
                          <a:latin typeface="Palatino Linotype" panose="02040502050505030304" pitchFamily="18" charset="0"/>
                        </a:rPr>
                        <a:t>‘</a:t>
                      </a:r>
                      <a:endParaRPr lang="lt-LT" sz="1800" b="1" i="0" u="none" strike="noStrike" dirty="0">
                        <a:solidFill>
                          <a:srgbClr val="000000"/>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25.76±0.085</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10.28±0.028</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3.06±0.014</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10.73±0.031</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0.29±0.001</a:t>
                      </a:r>
                      <a:endParaRPr lang="lt-LT" sz="1700" b="1"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2569068499"/>
                  </a:ext>
                </a:extLst>
              </a:tr>
              <a:tr h="4575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x-none" sz="1800" b="1" u="none" strike="noStrike" dirty="0">
                          <a:solidFill>
                            <a:srgbClr val="000000"/>
                          </a:solidFill>
                          <a:effectLst/>
                          <a:latin typeface="Palatino Linotype" panose="02040502050505030304" pitchFamily="18" charset="0"/>
                        </a:rPr>
                        <a:t>‘</a:t>
                      </a:r>
                      <a:r>
                        <a:rPr lang="lt-LT" sz="1800" b="1" u="none" strike="noStrike" dirty="0" err="1">
                          <a:solidFill>
                            <a:srgbClr val="000000"/>
                          </a:solidFill>
                          <a:effectLst/>
                          <a:latin typeface="Palatino Linotype" panose="02040502050505030304" pitchFamily="18" charset="0"/>
                        </a:rPr>
                        <a:t>Vostorg</a:t>
                      </a:r>
                      <a:r>
                        <a:rPr lang="lt-LT" sz="1800" b="1" u="none" strike="noStrike" dirty="0">
                          <a:solidFill>
                            <a:srgbClr val="000000"/>
                          </a:solidFill>
                          <a:effectLst/>
                          <a:latin typeface="Palatino Linotype" panose="02040502050505030304" pitchFamily="18" charset="0"/>
                        </a:rPr>
                        <a:t>‘</a:t>
                      </a:r>
                      <a:endParaRPr lang="lt-LT" sz="1800" b="1" i="0" u="none" strike="noStrike" dirty="0">
                        <a:solidFill>
                          <a:srgbClr val="000000"/>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24.73±0.601</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9.09±0.064</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2.34±0.085</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9.38±0.040</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0.25±0.010</a:t>
                      </a:r>
                      <a:endParaRPr lang="lt-LT" sz="1700" b="1"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1830495468"/>
                  </a:ext>
                </a:extLst>
              </a:tr>
              <a:tr h="4575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x-none" sz="1800" b="1" u="none" strike="noStrike" dirty="0">
                          <a:solidFill>
                            <a:srgbClr val="000000"/>
                          </a:solidFill>
                          <a:effectLst/>
                          <a:latin typeface="Palatino Linotype" panose="02040502050505030304" pitchFamily="18" charset="0"/>
                        </a:rPr>
                        <a:t>‘</a:t>
                      </a:r>
                      <a:r>
                        <a:rPr lang="lt-LT" sz="1800" b="1" u="none" strike="noStrike" dirty="0">
                          <a:solidFill>
                            <a:srgbClr val="000000"/>
                          </a:solidFill>
                          <a:effectLst/>
                          <a:latin typeface="Palatino Linotype" panose="02040502050505030304" pitchFamily="18" charset="0"/>
                        </a:rPr>
                        <a:t>Morena‘</a:t>
                      </a:r>
                      <a:endParaRPr lang="lt-LT" sz="1800" b="1" i="0" u="none" strike="noStrike" dirty="0">
                        <a:solidFill>
                          <a:srgbClr val="000000"/>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23.99±0.092</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6.91±0.021</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1.39±0.014</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7.04±0.024</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0.20±0.001</a:t>
                      </a:r>
                      <a:endParaRPr lang="lt-LT" sz="1700" b="1"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2640861524"/>
                  </a:ext>
                </a:extLst>
              </a:tr>
              <a:tr h="4575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x-none" sz="1800" b="1" u="none" strike="noStrike" dirty="0">
                          <a:solidFill>
                            <a:srgbClr val="000000"/>
                          </a:solidFill>
                          <a:effectLst/>
                          <a:latin typeface="Palatino Linotype" panose="02040502050505030304" pitchFamily="18" charset="0"/>
                        </a:rPr>
                        <a:t>‘</a:t>
                      </a:r>
                      <a:r>
                        <a:rPr lang="lt-LT" sz="1800" b="1" u="none" strike="noStrike" dirty="0" err="1">
                          <a:solidFill>
                            <a:srgbClr val="000000"/>
                          </a:solidFill>
                          <a:effectLst/>
                          <a:latin typeface="Palatino Linotype" panose="02040502050505030304" pitchFamily="18" charset="0"/>
                        </a:rPr>
                        <a:t>Obilnaja</a:t>
                      </a:r>
                      <a:r>
                        <a:rPr lang="lt-LT" sz="1800" b="1" u="none" strike="noStrike" dirty="0">
                          <a:solidFill>
                            <a:srgbClr val="000000"/>
                          </a:solidFill>
                          <a:effectLst/>
                          <a:latin typeface="Palatino Linotype" panose="02040502050505030304" pitchFamily="18" charset="0"/>
                        </a:rPr>
                        <a:t>‘</a:t>
                      </a:r>
                      <a:endParaRPr lang="lt-LT" sz="1800" b="1" i="0" u="none" strike="noStrike" dirty="0">
                        <a:solidFill>
                          <a:srgbClr val="000000"/>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23.61±0.764</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8.30±0.120</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1.81±0.007</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8.49±0,119</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0.21±0.002</a:t>
                      </a:r>
                      <a:endParaRPr lang="lt-LT" sz="1700" b="1"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323994447"/>
                  </a:ext>
                </a:extLst>
              </a:tr>
              <a:tr h="4575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x-none" sz="1800" b="1" u="none" strike="noStrike" dirty="0">
                          <a:solidFill>
                            <a:srgbClr val="000000"/>
                          </a:solidFill>
                          <a:effectLst/>
                          <a:latin typeface="Palatino Linotype" panose="02040502050505030304" pitchFamily="18" charset="0"/>
                        </a:rPr>
                        <a:t>‘</a:t>
                      </a:r>
                      <a:r>
                        <a:rPr lang="lt-LT" sz="1800" b="1" u="none" strike="noStrike" dirty="0" err="1">
                          <a:solidFill>
                            <a:srgbClr val="000000"/>
                          </a:solidFill>
                          <a:effectLst/>
                          <a:latin typeface="Palatino Linotype" panose="02040502050505030304" pitchFamily="18" charset="0"/>
                        </a:rPr>
                        <a:t>Pavlovskaja</a:t>
                      </a:r>
                      <a:r>
                        <a:rPr lang="lt-LT" sz="1800" b="1" u="none" strike="noStrike" dirty="0">
                          <a:solidFill>
                            <a:srgbClr val="000000"/>
                          </a:solidFill>
                          <a:effectLst/>
                          <a:latin typeface="Palatino Linotype" panose="02040502050505030304" pitchFamily="18" charset="0"/>
                        </a:rPr>
                        <a:t>‘</a:t>
                      </a:r>
                      <a:endParaRPr lang="lt-LT" sz="1800" b="1" i="0" u="none" strike="noStrike" dirty="0">
                        <a:solidFill>
                          <a:srgbClr val="000000"/>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25.91±0.580</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10.22±0.361</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3.15±0.163</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10.69±0.393</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0.30±0.005</a:t>
                      </a:r>
                      <a:endParaRPr lang="lt-LT" sz="1700" b="1"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139458417"/>
                  </a:ext>
                </a:extLst>
              </a:tr>
              <a:tr h="4575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x-none" sz="1800" b="1" u="none" strike="noStrike" dirty="0">
                          <a:solidFill>
                            <a:srgbClr val="000000"/>
                          </a:solidFill>
                          <a:effectLst/>
                          <a:latin typeface="Palatino Linotype" panose="02040502050505030304" pitchFamily="18" charset="0"/>
                        </a:rPr>
                        <a:t>‘</a:t>
                      </a:r>
                      <a:r>
                        <a:rPr lang="lt-LT" sz="1800" b="1" u="none" strike="noStrike" dirty="0" err="1">
                          <a:solidFill>
                            <a:srgbClr val="000000"/>
                          </a:solidFill>
                          <a:effectLst/>
                          <a:latin typeface="Palatino Linotype" panose="02040502050505030304" pitchFamily="18" charset="0"/>
                        </a:rPr>
                        <a:t>Pereselenka</a:t>
                      </a:r>
                      <a:r>
                        <a:rPr lang="lt-LT" sz="1800" b="1" u="none" strike="noStrike" dirty="0">
                          <a:solidFill>
                            <a:srgbClr val="000000"/>
                          </a:solidFill>
                          <a:effectLst/>
                          <a:latin typeface="Palatino Linotype" panose="02040502050505030304" pitchFamily="18" charset="0"/>
                        </a:rPr>
                        <a:t>‘</a:t>
                      </a:r>
                      <a:endParaRPr lang="lt-LT" sz="1800" b="1" i="0" u="none" strike="noStrike" dirty="0">
                        <a:solidFill>
                          <a:srgbClr val="000000"/>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28.22±1.011</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13.15±0,389</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5.33±0.163</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14.18±0.422</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0.38±0.000</a:t>
                      </a:r>
                      <a:endParaRPr lang="lt-LT" sz="1700" b="1"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1542074395"/>
                  </a:ext>
                </a:extLst>
              </a:tr>
              <a:tr h="4575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x-none" sz="1800" b="1" u="none" strike="noStrike" dirty="0">
                          <a:solidFill>
                            <a:srgbClr val="000000"/>
                          </a:solidFill>
                          <a:effectLst/>
                          <a:latin typeface="Palatino Linotype" panose="02040502050505030304" pitchFamily="18" charset="0"/>
                        </a:rPr>
                        <a:t>‘</a:t>
                      </a:r>
                      <a:r>
                        <a:rPr lang="lt-LT" sz="1800" b="1" u="none" strike="noStrike" dirty="0">
                          <a:solidFill>
                            <a:srgbClr val="000000"/>
                          </a:solidFill>
                          <a:effectLst/>
                          <a:latin typeface="Palatino Linotype" panose="02040502050505030304" pitchFamily="18" charset="0"/>
                        </a:rPr>
                        <a:t>Nimfa‘</a:t>
                      </a:r>
                      <a:endParaRPr lang="lt-LT" sz="1800" b="1" i="0" u="none" strike="noStrike" dirty="0">
                        <a:solidFill>
                          <a:srgbClr val="000000"/>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23.34±1.874</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8.58±1.138</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2.19±0.29</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8.85±1.175</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0.25±0.001</a:t>
                      </a:r>
                      <a:endParaRPr lang="lt-LT" sz="1700" b="1"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449575575"/>
                  </a:ext>
                </a:extLst>
              </a:tr>
              <a:tr h="4575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x-none" sz="1800" b="1" u="none" strike="noStrike" dirty="0">
                          <a:solidFill>
                            <a:srgbClr val="000000"/>
                          </a:solidFill>
                          <a:effectLst/>
                          <a:latin typeface="Palatino Linotype" panose="02040502050505030304" pitchFamily="18" charset="0"/>
                        </a:rPr>
                        <a:t>‘</a:t>
                      </a:r>
                      <a:r>
                        <a:rPr lang="lt-LT" sz="1800" b="1" u="none" strike="noStrike" dirty="0" err="1">
                          <a:solidFill>
                            <a:srgbClr val="000000"/>
                          </a:solidFill>
                          <a:effectLst/>
                          <a:latin typeface="Palatino Linotype" panose="02040502050505030304" pitchFamily="18" charset="0"/>
                        </a:rPr>
                        <a:t>Kalinka</a:t>
                      </a:r>
                      <a:r>
                        <a:rPr lang="lt-LT" sz="1800" b="1" u="none" strike="noStrike" dirty="0">
                          <a:solidFill>
                            <a:srgbClr val="000000"/>
                          </a:solidFill>
                          <a:effectLst/>
                          <a:latin typeface="Palatino Linotype" panose="02040502050505030304" pitchFamily="18" charset="0"/>
                        </a:rPr>
                        <a:t>‘</a:t>
                      </a:r>
                      <a:endParaRPr lang="lt-LT" sz="1800" b="1" i="0" u="none" strike="noStrike" dirty="0">
                        <a:solidFill>
                          <a:srgbClr val="000000"/>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26.44±0.134</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8.30±0.049</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2.23±0.057</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8.59±0.062</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0.26±0.001</a:t>
                      </a:r>
                      <a:endParaRPr lang="lt-LT" sz="1700" b="1"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3859614635"/>
                  </a:ext>
                </a:extLst>
              </a:tr>
              <a:tr h="45758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x-none" sz="1800" b="1" u="none" strike="noStrike" dirty="0">
                          <a:solidFill>
                            <a:srgbClr val="000000"/>
                          </a:solidFill>
                          <a:effectLst/>
                          <a:latin typeface="Palatino Linotype" panose="02040502050505030304" pitchFamily="18" charset="0"/>
                        </a:rPr>
                        <a:t>‘</a:t>
                      </a:r>
                      <a:r>
                        <a:rPr lang="lt-LT" sz="1800" b="1" u="none" strike="noStrike" dirty="0">
                          <a:solidFill>
                            <a:srgbClr val="000000"/>
                          </a:solidFill>
                          <a:effectLst/>
                          <a:latin typeface="Palatino Linotype" panose="02040502050505030304" pitchFamily="18" charset="0"/>
                        </a:rPr>
                        <a:t>Balalaika‘</a:t>
                      </a:r>
                      <a:endParaRPr lang="lt-LT" sz="1800" b="1" i="0" u="none" strike="noStrike" dirty="0">
                        <a:solidFill>
                          <a:srgbClr val="000000"/>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24.41±0.163</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6.79±0.042</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1.23±0.064</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6.90±0.030</a:t>
                      </a:r>
                      <a:endParaRPr lang="lt-LT" sz="17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700" b="1" u="none" strike="noStrike" dirty="0">
                          <a:solidFill>
                            <a:srgbClr val="000000"/>
                          </a:solidFill>
                          <a:effectLst/>
                          <a:latin typeface="Palatino Linotype" panose="02040502050505030304" pitchFamily="18" charset="0"/>
                        </a:rPr>
                        <a:t>0.18±0.001</a:t>
                      </a:r>
                      <a:endParaRPr lang="lt-LT" sz="1700" b="1"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640362344"/>
                  </a:ext>
                </a:extLst>
              </a:tr>
            </a:tbl>
          </a:graphicData>
        </a:graphic>
      </p:graphicFrame>
      <p:pic>
        <p:nvPicPr>
          <p:cNvPr id="6" name="Picture 2">
            <a:extLst>
              <a:ext uri="{FF2B5EF4-FFF2-40B4-BE49-F238E27FC236}">
                <a16:creationId xmlns:a16="http://schemas.microsoft.com/office/drawing/2014/main" id="{7D4ECCD9-8D2F-40A2-A94F-755B7A88A3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1719" y="0"/>
            <a:ext cx="1350023" cy="122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652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pic>
        <p:nvPicPr>
          <p:cNvPr id="4" name="Picture 2">
            <a:extLst>
              <a:ext uri="{FF2B5EF4-FFF2-40B4-BE49-F238E27FC236}">
                <a16:creationId xmlns:a16="http://schemas.microsoft.com/office/drawing/2014/main" id="{77287C6E-D74C-47C4-BEAE-375770307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1742" y="-39640"/>
            <a:ext cx="1302258" cy="1302258"/>
          </a:xfrm>
          <a:prstGeom prst="rect">
            <a:avLst/>
          </a:prstGeom>
        </p:spPr>
      </p:pic>
      <p:sp>
        <p:nvSpPr>
          <p:cNvPr id="8" name="TextBox 7">
            <a:extLst>
              <a:ext uri="{FF2B5EF4-FFF2-40B4-BE49-F238E27FC236}">
                <a16:creationId xmlns:a16="http://schemas.microsoft.com/office/drawing/2014/main" id="{FBE794B2-F7B4-4EB7-BFB0-45AFCB033EEF}"/>
              </a:ext>
            </a:extLst>
          </p:cNvPr>
          <p:cNvSpPr txBox="1"/>
          <p:nvPr/>
        </p:nvSpPr>
        <p:spPr>
          <a:xfrm>
            <a:off x="429064" y="360138"/>
            <a:ext cx="6900204" cy="482055"/>
          </a:xfrm>
          <a:prstGeom prst="rect">
            <a:avLst/>
          </a:prstGeom>
          <a:noFill/>
        </p:spPr>
        <p:txBody>
          <a:bodyPr wrap="square">
            <a:spAutoFit/>
          </a:bodyPr>
          <a:lstStyle/>
          <a:p>
            <a:pPr marL="0" marR="0" lvl="0" indent="0" algn="l" defTabSz="914400" rtl="0" eaLnBrk="1" fontAlgn="auto" latinLnBrk="0" hangingPunct="1">
              <a:lnSpc>
                <a:spcPts val="3240"/>
              </a:lnSpc>
              <a:spcBef>
                <a:spcPts val="1000"/>
              </a:spcBef>
              <a:spcAft>
                <a:spcPts val="0"/>
              </a:spcAft>
              <a:buClrTx/>
              <a:buSzTx/>
              <a:buFont typeface="Arial" panose="020B0604020202020204" pitchFamily="34" charset="0"/>
              <a:buNone/>
              <a:tabLst/>
              <a:defRPr/>
            </a:pPr>
            <a:r>
              <a:rPr kumimoji="0" lang="x-none"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Total </a:t>
            </a:r>
            <a:r>
              <a:rPr kumimoji="0" lang="lt-LT"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P</a:t>
            </a:r>
            <a:r>
              <a:rPr kumimoji="0" lang="x-none"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henolic </a:t>
            </a:r>
            <a:r>
              <a:rPr kumimoji="0" lang="lt-LT"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C</a:t>
            </a:r>
            <a:r>
              <a:rPr kumimoji="0" lang="x-none"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ompounds and </a:t>
            </a:r>
            <a:r>
              <a:rPr kumimoji="0" lang="lt-LT"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A</a:t>
            </a:r>
            <a:r>
              <a:rPr kumimoji="0" lang="x-none"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nthocyanins</a:t>
            </a:r>
            <a:endParaRPr kumimoji="0" lang="lt-LT"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endParaRPr>
          </a:p>
        </p:txBody>
      </p:sp>
      <p:graphicFrame>
        <p:nvGraphicFramePr>
          <p:cNvPr id="6" name="Diagrama 5">
            <a:extLst>
              <a:ext uri="{FF2B5EF4-FFF2-40B4-BE49-F238E27FC236}">
                <a16:creationId xmlns:a16="http://schemas.microsoft.com/office/drawing/2014/main" id="{96C26FDA-0254-412E-9FDC-8118BD3BACCE}"/>
              </a:ext>
            </a:extLst>
          </p:cNvPr>
          <p:cNvGraphicFramePr>
            <a:graphicFrameLocks/>
          </p:cNvGraphicFramePr>
          <p:nvPr>
            <p:extLst>
              <p:ext uri="{D42A27DB-BD31-4B8C-83A1-F6EECF244321}">
                <p14:modId xmlns:p14="http://schemas.microsoft.com/office/powerpoint/2010/main" val="2495227651"/>
              </p:ext>
            </p:extLst>
          </p:nvPr>
        </p:nvGraphicFramePr>
        <p:xfrm>
          <a:off x="0" y="1367251"/>
          <a:ext cx="4744278" cy="51716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Diagrama 8">
            <a:extLst>
              <a:ext uri="{FF2B5EF4-FFF2-40B4-BE49-F238E27FC236}">
                <a16:creationId xmlns:a16="http://schemas.microsoft.com/office/drawing/2014/main" id="{A78C9C05-AE5E-4CC7-96BB-F45F83E26563}"/>
              </a:ext>
            </a:extLst>
          </p:cNvPr>
          <p:cNvGraphicFramePr>
            <a:graphicFrameLocks/>
          </p:cNvGraphicFramePr>
          <p:nvPr>
            <p:extLst>
              <p:ext uri="{D42A27DB-BD31-4B8C-83A1-F6EECF244321}">
                <p14:modId xmlns:p14="http://schemas.microsoft.com/office/powerpoint/2010/main" val="3772486892"/>
              </p:ext>
            </p:extLst>
          </p:nvPr>
        </p:nvGraphicFramePr>
        <p:xfrm>
          <a:off x="4495800" y="1367251"/>
          <a:ext cx="4572000" cy="51716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0603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13</a:t>
            </a:fld>
            <a:endParaRPr lang="fr-FR">
              <a:latin typeface="Palatino Linotype" panose="02040502050505030304" pitchFamily="18" charset="0"/>
            </a:endParaRPr>
          </a:p>
        </p:txBody>
      </p:sp>
      <p:pic>
        <p:nvPicPr>
          <p:cNvPr id="4" name="Picture 2">
            <a:extLst>
              <a:ext uri="{FF2B5EF4-FFF2-40B4-BE49-F238E27FC236}">
                <a16:creationId xmlns:a16="http://schemas.microsoft.com/office/drawing/2014/main" id="{77287C6E-D74C-47C4-BEAE-375770307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1742" y="-39640"/>
            <a:ext cx="1302258" cy="1302258"/>
          </a:xfrm>
          <a:prstGeom prst="rect">
            <a:avLst/>
          </a:prstGeom>
        </p:spPr>
      </p:pic>
      <p:sp>
        <p:nvSpPr>
          <p:cNvPr id="8" name="TextBox 7">
            <a:extLst>
              <a:ext uri="{FF2B5EF4-FFF2-40B4-BE49-F238E27FC236}">
                <a16:creationId xmlns:a16="http://schemas.microsoft.com/office/drawing/2014/main" id="{FBE794B2-F7B4-4EB7-BFB0-45AFCB033EEF}"/>
              </a:ext>
            </a:extLst>
          </p:cNvPr>
          <p:cNvSpPr txBox="1"/>
          <p:nvPr/>
        </p:nvSpPr>
        <p:spPr>
          <a:xfrm>
            <a:off x="429063" y="360138"/>
            <a:ext cx="6928339" cy="482055"/>
          </a:xfrm>
          <a:prstGeom prst="rect">
            <a:avLst/>
          </a:prstGeom>
          <a:noFill/>
        </p:spPr>
        <p:txBody>
          <a:bodyPr wrap="square">
            <a:spAutoFit/>
          </a:bodyPr>
          <a:lstStyle/>
          <a:p>
            <a:pPr lvl="0">
              <a:lnSpc>
                <a:spcPts val="3240"/>
              </a:lnSpc>
              <a:spcBef>
                <a:spcPts val="1000"/>
              </a:spcBef>
              <a:defRPr/>
            </a:pPr>
            <a:r>
              <a:rPr kumimoji="0" lang="en-US" sz="2400" b="1" i="0" u="none" strike="noStrike" kern="1200" cap="none" spc="0" normalizeH="0" baseline="0" dirty="0">
                <a:ln>
                  <a:noFill/>
                </a:ln>
                <a:solidFill>
                  <a:prstClr val="black"/>
                </a:solidFill>
                <a:effectLst/>
                <a:uLnTx/>
                <a:uFillTx/>
                <a:latin typeface="Palatino Linotype" panose="02040502050505030304" pitchFamily="18" charset="0"/>
                <a:cs typeface="Arial" panose="020B0604020202020204" pitchFamily="34" charset="0"/>
              </a:rPr>
              <a:t>Antimicrobial Activity of Aqueous Extract</a:t>
            </a:r>
          </a:p>
        </p:txBody>
      </p:sp>
      <p:sp>
        <p:nvSpPr>
          <p:cNvPr id="11" name="TextBox 10">
            <a:extLst>
              <a:ext uri="{FF2B5EF4-FFF2-40B4-BE49-F238E27FC236}">
                <a16:creationId xmlns:a16="http://schemas.microsoft.com/office/drawing/2014/main" id="{0833D0E4-9B99-497F-9003-136C8AF2C3A5}"/>
              </a:ext>
            </a:extLst>
          </p:cNvPr>
          <p:cNvSpPr txBox="1"/>
          <p:nvPr/>
        </p:nvSpPr>
        <p:spPr>
          <a:xfrm>
            <a:off x="206342" y="1020786"/>
            <a:ext cx="7635400" cy="646331"/>
          </a:xfrm>
          <a:prstGeom prst="rect">
            <a:avLst/>
          </a:prstGeom>
          <a:noFill/>
        </p:spPr>
        <p:txBody>
          <a:bodyPr wrap="square" rtlCol="0">
            <a:spAutoFit/>
          </a:bodyPr>
          <a:lstStyle/>
          <a:p>
            <a:r>
              <a:rPr lang="en-US" dirty="0">
                <a:solidFill>
                  <a:prstClr val="black"/>
                </a:solidFill>
                <a:latin typeface="Palatino Linotype" panose="02040502050505030304" pitchFamily="18" charset="0"/>
                <a:cs typeface="Arial" panose="020B0604020202020204" pitchFamily="34" charset="0"/>
              </a:rPr>
              <a:t>Inhibition zone in mm, including the 8 mm hole. If inhibition zone  wasn't observed, results</a:t>
            </a:r>
            <a:r>
              <a:rPr lang="lt-LT" dirty="0">
                <a:solidFill>
                  <a:prstClr val="black"/>
                </a:solidFill>
                <a:latin typeface="Palatino Linotype" panose="02040502050505030304" pitchFamily="18" charset="0"/>
                <a:cs typeface="Arial" panose="020B0604020202020204" pitchFamily="34" charset="0"/>
              </a:rPr>
              <a:t> </a:t>
            </a:r>
            <a:r>
              <a:rPr lang="en-US" dirty="0">
                <a:solidFill>
                  <a:prstClr val="black"/>
                </a:solidFill>
                <a:latin typeface="Palatino Linotype" panose="02040502050505030304" pitchFamily="18" charset="0"/>
                <a:cs typeface="Arial" panose="020B0604020202020204" pitchFamily="34" charset="0"/>
              </a:rPr>
              <a:t>is presented as 0.</a:t>
            </a:r>
          </a:p>
        </p:txBody>
      </p:sp>
      <p:graphicFrame>
        <p:nvGraphicFramePr>
          <p:cNvPr id="12" name="Lentelė 4">
            <a:extLst>
              <a:ext uri="{FF2B5EF4-FFF2-40B4-BE49-F238E27FC236}">
                <a16:creationId xmlns:a16="http://schemas.microsoft.com/office/drawing/2014/main" id="{70D2CCA5-7EFA-4BD3-88F7-34D65280838F}"/>
              </a:ext>
            </a:extLst>
          </p:cNvPr>
          <p:cNvGraphicFramePr>
            <a:graphicFrameLocks noGrp="1"/>
          </p:cNvGraphicFramePr>
          <p:nvPr>
            <p:extLst>
              <p:ext uri="{D42A27DB-BD31-4B8C-83A1-F6EECF244321}">
                <p14:modId xmlns:p14="http://schemas.microsoft.com/office/powerpoint/2010/main" val="1620426454"/>
              </p:ext>
            </p:extLst>
          </p:nvPr>
        </p:nvGraphicFramePr>
        <p:xfrm>
          <a:off x="-3610" y="1667117"/>
          <a:ext cx="9144000" cy="5170391"/>
        </p:xfrm>
        <a:graphic>
          <a:graphicData uri="http://schemas.openxmlformats.org/drawingml/2006/table">
            <a:tbl>
              <a:tblPr firstRow="1" bandRow="1">
                <a:tableStyleId>{68D230F3-CF80-4859-8CE7-A43EE81993B5}</a:tableStyleId>
              </a:tblPr>
              <a:tblGrid>
                <a:gridCol w="1009934">
                  <a:extLst>
                    <a:ext uri="{9D8B030D-6E8A-4147-A177-3AD203B41FA5}">
                      <a16:colId xmlns:a16="http://schemas.microsoft.com/office/drawing/2014/main" val="1277873573"/>
                    </a:ext>
                  </a:extLst>
                </a:gridCol>
                <a:gridCol w="846162">
                  <a:extLst>
                    <a:ext uri="{9D8B030D-6E8A-4147-A177-3AD203B41FA5}">
                      <a16:colId xmlns:a16="http://schemas.microsoft.com/office/drawing/2014/main" val="947633887"/>
                    </a:ext>
                  </a:extLst>
                </a:gridCol>
                <a:gridCol w="641444">
                  <a:extLst>
                    <a:ext uri="{9D8B030D-6E8A-4147-A177-3AD203B41FA5}">
                      <a16:colId xmlns:a16="http://schemas.microsoft.com/office/drawing/2014/main" val="3909192727"/>
                    </a:ext>
                  </a:extLst>
                </a:gridCol>
                <a:gridCol w="764275">
                  <a:extLst>
                    <a:ext uri="{9D8B030D-6E8A-4147-A177-3AD203B41FA5}">
                      <a16:colId xmlns:a16="http://schemas.microsoft.com/office/drawing/2014/main" val="1603927478"/>
                    </a:ext>
                  </a:extLst>
                </a:gridCol>
                <a:gridCol w="946410">
                  <a:extLst>
                    <a:ext uri="{9D8B030D-6E8A-4147-A177-3AD203B41FA5}">
                      <a16:colId xmlns:a16="http://schemas.microsoft.com/office/drawing/2014/main" val="629435086"/>
                    </a:ext>
                  </a:extLst>
                </a:gridCol>
                <a:gridCol w="1128050">
                  <a:extLst>
                    <a:ext uri="{9D8B030D-6E8A-4147-A177-3AD203B41FA5}">
                      <a16:colId xmlns:a16="http://schemas.microsoft.com/office/drawing/2014/main" val="1329144488"/>
                    </a:ext>
                  </a:extLst>
                </a:gridCol>
                <a:gridCol w="627797">
                  <a:extLst>
                    <a:ext uri="{9D8B030D-6E8A-4147-A177-3AD203B41FA5}">
                      <a16:colId xmlns:a16="http://schemas.microsoft.com/office/drawing/2014/main" val="1145420551"/>
                    </a:ext>
                  </a:extLst>
                </a:gridCol>
                <a:gridCol w="859809">
                  <a:extLst>
                    <a:ext uri="{9D8B030D-6E8A-4147-A177-3AD203B41FA5}">
                      <a16:colId xmlns:a16="http://schemas.microsoft.com/office/drawing/2014/main" val="1444418873"/>
                    </a:ext>
                  </a:extLst>
                </a:gridCol>
                <a:gridCol w="764274">
                  <a:extLst>
                    <a:ext uri="{9D8B030D-6E8A-4147-A177-3AD203B41FA5}">
                      <a16:colId xmlns:a16="http://schemas.microsoft.com/office/drawing/2014/main" val="3612247829"/>
                    </a:ext>
                  </a:extLst>
                </a:gridCol>
                <a:gridCol w="750627">
                  <a:extLst>
                    <a:ext uri="{9D8B030D-6E8A-4147-A177-3AD203B41FA5}">
                      <a16:colId xmlns:a16="http://schemas.microsoft.com/office/drawing/2014/main" val="3930099238"/>
                    </a:ext>
                  </a:extLst>
                </a:gridCol>
                <a:gridCol w="805218">
                  <a:extLst>
                    <a:ext uri="{9D8B030D-6E8A-4147-A177-3AD203B41FA5}">
                      <a16:colId xmlns:a16="http://schemas.microsoft.com/office/drawing/2014/main" val="608156653"/>
                    </a:ext>
                  </a:extLst>
                </a:gridCol>
              </a:tblGrid>
              <a:tr h="477078">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b"/>
                      <a:r>
                        <a:rPr lang="lt-LT" sz="1200" b="1" u="none" strike="noStrike" baseline="0" dirty="0">
                          <a:solidFill>
                            <a:srgbClr val="000000"/>
                          </a:solidFill>
                          <a:effectLst/>
                          <a:latin typeface="Palatino Linotype" panose="02040502050505030304" pitchFamily="18" charset="0"/>
                        </a:rPr>
                        <a:t>Cultiva</a:t>
                      </a:r>
                      <a:r>
                        <a:rPr lang="lt-LT" sz="1200" b="0" u="none" strike="noStrike" baseline="0" dirty="0">
                          <a:solidFill>
                            <a:srgbClr val="000000"/>
                          </a:solidFill>
                          <a:effectLst/>
                          <a:latin typeface="Palatino Linotype" panose="02040502050505030304" pitchFamily="18" charset="0"/>
                        </a:rPr>
                        <a:t>r</a:t>
                      </a:r>
                      <a:r>
                        <a:rPr lang="lt-LT" sz="1200" b="0" u="none" strike="noStrike" dirty="0">
                          <a:solidFill>
                            <a:srgbClr val="000000"/>
                          </a:solidFill>
                          <a:effectLst/>
                          <a:latin typeface="Palatino Linotype" panose="02040502050505030304" pitchFamily="18" charset="0"/>
                        </a:rPr>
                        <a:t> </a:t>
                      </a:r>
                      <a:endParaRPr lang="lt-LT" sz="1200" b="0" i="0" u="none" strike="noStrike" dirty="0">
                        <a:solidFill>
                          <a:srgbClr val="000000"/>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C. </a:t>
                      </a:r>
                      <a:r>
                        <a:rPr lang="x-none" sz="1000" b="1" i="1" u="none" strike="noStrike" dirty="0">
                          <a:solidFill>
                            <a:srgbClr val="000000"/>
                          </a:solidFill>
                          <a:effectLst/>
                          <a:latin typeface="Palatino Linotype" panose="02040502050505030304" pitchFamily="18" charset="0"/>
                        </a:rPr>
                        <a:t>f</a:t>
                      </a:r>
                      <a:r>
                        <a:rPr lang="lt-LT" sz="1000" b="1" i="1" u="none" strike="noStrike" dirty="0" err="1">
                          <a:solidFill>
                            <a:srgbClr val="000000"/>
                          </a:solidFill>
                          <a:effectLst/>
                          <a:latin typeface="Palatino Linotype" panose="02040502050505030304" pitchFamily="18" charset="0"/>
                        </a:rPr>
                        <a:t>reundii</a:t>
                      </a:r>
                      <a:r>
                        <a:rPr lang="lt-LT" sz="1000" b="1" i="1" u="none" strike="noStrike" dirty="0">
                          <a:solidFill>
                            <a:srgbClr val="000000"/>
                          </a:solidFill>
                          <a:effectLst/>
                          <a:latin typeface="Palatino Linotype" panose="02040502050505030304" pitchFamily="18" charset="0"/>
                        </a:rPr>
                        <a:t> </a:t>
                      </a: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E. </a:t>
                      </a:r>
                      <a:r>
                        <a:rPr lang="x-none" sz="1000" b="1" i="1" u="none" strike="noStrike" dirty="0">
                          <a:solidFill>
                            <a:srgbClr val="000000"/>
                          </a:solidFill>
                          <a:effectLst/>
                          <a:latin typeface="Palatino Linotype" panose="02040502050505030304" pitchFamily="18" charset="0"/>
                        </a:rPr>
                        <a:t>c</a:t>
                      </a:r>
                      <a:r>
                        <a:rPr lang="lt-LT" sz="1000" b="1" i="1" u="none" strike="noStrike" dirty="0" err="1">
                          <a:solidFill>
                            <a:srgbClr val="000000"/>
                          </a:solidFill>
                          <a:effectLst/>
                          <a:latin typeface="Palatino Linotype" panose="02040502050505030304" pitchFamily="18" charset="0"/>
                        </a:rPr>
                        <a:t>oli</a:t>
                      </a:r>
                      <a:endParaRPr lang="x-none" sz="1000" b="1" i="1"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E. </a:t>
                      </a:r>
                      <a:r>
                        <a:rPr lang="x-none" sz="1000" b="1" i="1" u="none" strike="noStrike" dirty="0">
                          <a:solidFill>
                            <a:srgbClr val="000000"/>
                          </a:solidFill>
                          <a:effectLst/>
                          <a:latin typeface="Palatino Linotype" panose="02040502050505030304" pitchFamily="18" charset="0"/>
                        </a:rPr>
                        <a:t>f</a:t>
                      </a:r>
                      <a:r>
                        <a:rPr lang="lt-LT" sz="1000" b="1" i="1" u="none" strike="noStrike" dirty="0" err="1">
                          <a:solidFill>
                            <a:srgbClr val="000000"/>
                          </a:solidFill>
                          <a:effectLst/>
                          <a:latin typeface="Palatino Linotype" panose="02040502050505030304" pitchFamily="18" charset="0"/>
                        </a:rPr>
                        <a:t>eacalis</a:t>
                      </a:r>
                      <a:endParaRPr lang="lt-LT" sz="1000" b="1" i="1"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S</a:t>
                      </a:r>
                      <a:r>
                        <a:rPr lang="x-none" sz="1000" b="1" i="1" u="none" strike="noStrike" dirty="0">
                          <a:solidFill>
                            <a:srgbClr val="000000"/>
                          </a:solidFill>
                          <a:effectLst/>
                          <a:latin typeface="Palatino Linotype" panose="02040502050505030304" pitchFamily="18" charset="0"/>
                        </a:rPr>
                        <a:t>.</a:t>
                      </a:r>
                      <a:r>
                        <a:rPr lang="lt-LT" sz="1000" b="1" i="1" u="none" strike="noStrike" dirty="0">
                          <a:solidFill>
                            <a:srgbClr val="000000"/>
                          </a:solidFill>
                          <a:effectLst/>
                          <a:latin typeface="Palatino Linotype" panose="02040502050505030304" pitchFamily="18" charset="0"/>
                        </a:rPr>
                        <a:t> </a:t>
                      </a:r>
                      <a:r>
                        <a:rPr lang="x-none" sz="1000" b="1" i="1" u="none" strike="noStrike" dirty="0">
                          <a:solidFill>
                            <a:srgbClr val="000000"/>
                          </a:solidFill>
                          <a:effectLst/>
                          <a:latin typeface="Palatino Linotype" panose="02040502050505030304" pitchFamily="18" charset="0"/>
                        </a:rPr>
                        <a:t>t</a:t>
                      </a:r>
                      <a:r>
                        <a:rPr lang="lt-LT" sz="1000" b="1" i="1" u="none" strike="noStrike" dirty="0" err="1">
                          <a:solidFill>
                            <a:srgbClr val="000000"/>
                          </a:solidFill>
                          <a:effectLst/>
                          <a:latin typeface="Palatino Linotype" panose="02040502050505030304" pitchFamily="18" charset="0"/>
                        </a:rPr>
                        <a:t>yphimurium</a:t>
                      </a:r>
                      <a:endParaRPr lang="lt-LT" sz="1000" b="1" i="1"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L</a:t>
                      </a:r>
                      <a:r>
                        <a:rPr lang="x-none" sz="1000" b="1" i="1" u="none" strike="noStrike" dirty="0">
                          <a:solidFill>
                            <a:srgbClr val="000000"/>
                          </a:solidFill>
                          <a:effectLst/>
                          <a:latin typeface="Palatino Linotype" panose="02040502050505030304" pitchFamily="18" charset="0"/>
                        </a:rPr>
                        <a:t>.</a:t>
                      </a:r>
                      <a:r>
                        <a:rPr lang="lt-LT" sz="1000" b="1" i="1" u="none" strike="noStrike" dirty="0">
                          <a:solidFill>
                            <a:srgbClr val="000000"/>
                          </a:solidFill>
                          <a:effectLst/>
                          <a:latin typeface="Palatino Linotype" panose="02040502050505030304" pitchFamily="18" charset="0"/>
                        </a:rPr>
                        <a:t> </a:t>
                      </a:r>
                      <a:r>
                        <a:rPr lang="x-none" sz="1000" b="1" i="1" u="none" strike="noStrike" dirty="0">
                          <a:solidFill>
                            <a:srgbClr val="000000"/>
                          </a:solidFill>
                          <a:effectLst/>
                          <a:latin typeface="Palatino Linotype" panose="02040502050505030304" pitchFamily="18" charset="0"/>
                        </a:rPr>
                        <a:t>m</a:t>
                      </a:r>
                      <a:r>
                        <a:rPr lang="lt-LT" sz="1000" b="1" i="1" u="none" strike="noStrike" dirty="0" err="1">
                          <a:solidFill>
                            <a:srgbClr val="000000"/>
                          </a:solidFill>
                          <a:effectLst/>
                          <a:latin typeface="Palatino Linotype" panose="02040502050505030304" pitchFamily="18" charset="0"/>
                        </a:rPr>
                        <a:t>onocytogenes</a:t>
                      </a:r>
                      <a:endParaRPr lang="lt-LT" sz="1000" b="1" i="1"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S. </a:t>
                      </a:r>
                      <a:r>
                        <a:rPr lang="x-none" sz="1000" b="1" i="1" u="none" strike="noStrike" dirty="0">
                          <a:solidFill>
                            <a:srgbClr val="000000"/>
                          </a:solidFill>
                          <a:effectLst/>
                          <a:latin typeface="Palatino Linotype" panose="02040502050505030304" pitchFamily="18" charset="0"/>
                        </a:rPr>
                        <a:t>a</a:t>
                      </a:r>
                      <a:r>
                        <a:rPr lang="lt-LT" sz="1000" b="1" i="1" u="none" strike="noStrike" dirty="0" err="1">
                          <a:solidFill>
                            <a:srgbClr val="000000"/>
                          </a:solidFill>
                          <a:effectLst/>
                          <a:latin typeface="Palatino Linotype" panose="02040502050505030304" pitchFamily="18" charset="0"/>
                        </a:rPr>
                        <a:t>ureus</a:t>
                      </a:r>
                      <a:endParaRPr lang="lt-LT" sz="1000" b="1" i="1"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P</a:t>
                      </a:r>
                      <a:r>
                        <a:rPr lang="x-none" sz="1000" b="1" i="1" u="none" strike="noStrike" dirty="0">
                          <a:solidFill>
                            <a:srgbClr val="000000"/>
                          </a:solidFill>
                          <a:effectLst/>
                          <a:latin typeface="Palatino Linotype" panose="02040502050505030304" pitchFamily="18" charset="0"/>
                        </a:rPr>
                        <a:t>.</a:t>
                      </a:r>
                      <a:r>
                        <a:rPr lang="lt-LT" sz="1000" b="1" i="1" u="none" strike="noStrike" dirty="0">
                          <a:solidFill>
                            <a:srgbClr val="000000"/>
                          </a:solidFill>
                          <a:effectLst/>
                          <a:latin typeface="Palatino Linotype" panose="02040502050505030304" pitchFamily="18" charset="0"/>
                        </a:rPr>
                        <a:t> </a:t>
                      </a:r>
                      <a:r>
                        <a:rPr lang="x-none" sz="1000" b="1" i="1" u="none" strike="noStrike" dirty="0">
                          <a:solidFill>
                            <a:srgbClr val="000000"/>
                          </a:solidFill>
                          <a:effectLst/>
                          <a:latin typeface="Palatino Linotype" panose="02040502050505030304" pitchFamily="18" charset="0"/>
                        </a:rPr>
                        <a:t>a</a:t>
                      </a:r>
                      <a:r>
                        <a:rPr lang="lt-LT" sz="1000" b="1" i="1" u="none" strike="noStrike" dirty="0" err="1">
                          <a:solidFill>
                            <a:srgbClr val="000000"/>
                          </a:solidFill>
                          <a:effectLst/>
                          <a:latin typeface="Palatino Linotype" panose="02040502050505030304" pitchFamily="18" charset="0"/>
                        </a:rPr>
                        <a:t>eruginosa</a:t>
                      </a:r>
                      <a:endParaRPr lang="lt-LT" sz="1000" b="1" i="1"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B</a:t>
                      </a:r>
                      <a:r>
                        <a:rPr lang="x-none" sz="1000" b="1" i="1" u="none" strike="noStrike" dirty="0">
                          <a:solidFill>
                            <a:srgbClr val="000000"/>
                          </a:solidFill>
                          <a:effectLst/>
                          <a:latin typeface="Palatino Linotype" panose="02040502050505030304" pitchFamily="18" charset="0"/>
                        </a:rPr>
                        <a:t>.</a:t>
                      </a:r>
                      <a:r>
                        <a:rPr lang="lt-LT" sz="1000" b="1" i="1" u="none" strike="noStrike" dirty="0">
                          <a:solidFill>
                            <a:srgbClr val="000000"/>
                          </a:solidFill>
                          <a:effectLst/>
                          <a:latin typeface="Palatino Linotype" panose="02040502050505030304" pitchFamily="18" charset="0"/>
                        </a:rPr>
                        <a:t> </a:t>
                      </a:r>
                      <a:r>
                        <a:rPr lang="x-none" sz="1000" b="1" i="1" u="none" strike="noStrike" dirty="0">
                          <a:solidFill>
                            <a:srgbClr val="000000"/>
                          </a:solidFill>
                          <a:effectLst/>
                          <a:latin typeface="Palatino Linotype" panose="02040502050505030304" pitchFamily="18" charset="0"/>
                        </a:rPr>
                        <a:t>s</a:t>
                      </a:r>
                      <a:r>
                        <a:rPr lang="lt-LT" sz="1000" b="1" i="1" u="none" strike="noStrike" dirty="0" err="1">
                          <a:solidFill>
                            <a:srgbClr val="000000"/>
                          </a:solidFill>
                          <a:effectLst/>
                          <a:latin typeface="Palatino Linotype" panose="02040502050505030304" pitchFamily="18" charset="0"/>
                        </a:rPr>
                        <a:t>ubtillis</a:t>
                      </a:r>
                      <a:endParaRPr lang="lt-LT" sz="1000" b="1" i="1"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C</a:t>
                      </a:r>
                      <a:r>
                        <a:rPr lang="x-none" sz="1000" b="1" i="1" u="none" strike="noStrike" dirty="0">
                          <a:solidFill>
                            <a:srgbClr val="000000"/>
                          </a:solidFill>
                          <a:effectLst/>
                          <a:latin typeface="Palatino Linotype" panose="02040502050505030304" pitchFamily="18" charset="0"/>
                        </a:rPr>
                        <a:t>.</a:t>
                      </a:r>
                      <a:r>
                        <a:rPr lang="lt-LT" sz="1000" b="1" i="1" u="none" strike="noStrike" dirty="0">
                          <a:solidFill>
                            <a:srgbClr val="000000"/>
                          </a:solidFill>
                          <a:effectLst/>
                          <a:latin typeface="Palatino Linotype" panose="02040502050505030304" pitchFamily="18" charset="0"/>
                        </a:rPr>
                        <a:t> </a:t>
                      </a:r>
                      <a:r>
                        <a:rPr lang="x-none" sz="1000" b="1" i="1" u="none" strike="noStrike" dirty="0">
                          <a:solidFill>
                            <a:srgbClr val="000000"/>
                          </a:solidFill>
                          <a:effectLst/>
                          <a:latin typeface="Palatino Linotype" panose="02040502050505030304" pitchFamily="18" charset="0"/>
                        </a:rPr>
                        <a:t>a</a:t>
                      </a:r>
                      <a:r>
                        <a:rPr lang="lt-LT" sz="1000" b="1" i="1" u="none" strike="noStrike" dirty="0" err="1">
                          <a:solidFill>
                            <a:srgbClr val="000000"/>
                          </a:solidFill>
                          <a:effectLst/>
                          <a:latin typeface="Palatino Linotype" panose="02040502050505030304" pitchFamily="18" charset="0"/>
                        </a:rPr>
                        <a:t>lbicans</a:t>
                      </a:r>
                      <a:endParaRPr lang="lt-LT" sz="1000" b="1" i="1"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S. </a:t>
                      </a:r>
                      <a:r>
                        <a:rPr lang="x-none" sz="1000" b="1" i="1" u="none" strike="noStrike" dirty="0">
                          <a:solidFill>
                            <a:srgbClr val="000000"/>
                          </a:solidFill>
                          <a:effectLst/>
                          <a:latin typeface="Palatino Linotype" panose="02040502050505030304" pitchFamily="18" charset="0"/>
                        </a:rPr>
                        <a:t>c</a:t>
                      </a:r>
                      <a:r>
                        <a:rPr lang="lt-LT" sz="1000" b="1" i="1" u="none" strike="noStrike" dirty="0" err="1">
                          <a:solidFill>
                            <a:srgbClr val="000000"/>
                          </a:solidFill>
                          <a:effectLst/>
                          <a:latin typeface="Palatino Linotype" panose="02040502050505030304" pitchFamily="18" charset="0"/>
                        </a:rPr>
                        <a:t>erevisea</a:t>
                      </a:r>
                      <a:endParaRPr lang="lt-LT" sz="1000" b="1" i="1"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3745879039"/>
                  </a:ext>
                </a:extLst>
              </a:tr>
              <a:tr h="4317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ang-Latn" sz="1000" b="1" u="none" strike="noStrike" dirty="0">
                          <a:solidFill>
                            <a:srgbClr val="000000"/>
                          </a:solidFill>
                          <a:effectLst/>
                          <a:latin typeface="Palatino Linotype" panose="02040502050505030304" pitchFamily="18" charset="0"/>
                        </a:rPr>
                        <a:t>‘</a:t>
                      </a:r>
                      <a:r>
                        <a:rPr lang="lt-LT" sz="1000" b="1" u="none" strike="noStrike" dirty="0" err="1">
                          <a:solidFill>
                            <a:srgbClr val="000000"/>
                          </a:solidFill>
                          <a:effectLst/>
                          <a:latin typeface="Palatino Linotype" panose="02040502050505030304" pitchFamily="18" charset="0"/>
                        </a:rPr>
                        <a:t>Eisbar</a:t>
                      </a:r>
                      <a:r>
                        <a:rPr lang="ang-Latn-001" sz="1000" b="1" u="none" strike="noStrike" dirty="0">
                          <a:solidFill>
                            <a:srgbClr val="000000"/>
                          </a:solidFill>
                          <a:effectLst/>
                          <a:latin typeface="Palatino Linotype" panose="02040502050505030304" pitchFamily="18" charset="0"/>
                        </a:rPr>
                        <a:t>’</a:t>
                      </a:r>
                      <a:endParaRPr lang="lt-LT" sz="10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10.00±0.00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2143115625"/>
                  </a:ext>
                </a:extLst>
              </a:tr>
              <a:tr h="50918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ang-Latn-001" sz="1000" b="1" u="none" strike="noStrike" dirty="0">
                          <a:solidFill>
                            <a:srgbClr val="000000"/>
                          </a:solidFill>
                          <a:effectLst/>
                          <a:latin typeface="Palatino Linotype" panose="02040502050505030304" pitchFamily="18" charset="0"/>
                        </a:rPr>
                        <a:t>‘</a:t>
                      </a:r>
                      <a:r>
                        <a:rPr lang="lt-LT" sz="1000" b="1" u="none" strike="noStrike" dirty="0" err="1">
                          <a:solidFill>
                            <a:srgbClr val="000000"/>
                          </a:solidFill>
                          <a:effectLst/>
                          <a:latin typeface="Palatino Linotype" panose="02040502050505030304" pitchFamily="18" charset="0"/>
                        </a:rPr>
                        <a:t>Leningradskaja</a:t>
                      </a:r>
                      <a:r>
                        <a:rPr lang="ang-Latn-001" sz="1000" b="1" u="none" strike="noStrike" dirty="0">
                          <a:solidFill>
                            <a:srgbClr val="000000"/>
                          </a:solidFill>
                          <a:effectLst/>
                          <a:latin typeface="Palatino Linotype" panose="02040502050505030304" pitchFamily="18" charset="0"/>
                        </a:rPr>
                        <a:t>’</a:t>
                      </a:r>
                      <a:endParaRPr lang="lt-LT" sz="10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8.75±0.35</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8.75±0.35</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10.50±0.71</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672737563"/>
                  </a:ext>
                </a:extLst>
              </a:tr>
              <a:tr h="3975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ang-Latn-001" sz="1000" b="1" u="none" strike="noStrike" dirty="0">
                          <a:solidFill>
                            <a:srgbClr val="000000"/>
                          </a:solidFill>
                          <a:effectLst/>
                          <a:latin typeface="Palatino Linotype" panose="02040502050505030304" pitchFamily="18" charset="0"/>
                        </a:rPr>
                        <a:t>‘</a:t>
                      </a:r>
                      <a:r>
                        <a:rPr lang="lt-LT" sz="1000" b="1" u="none" strike="noStrike" dirty="0" err="1">
                          <a:solidFill>
                            <a:srgbClr val="000000"/>
                          </a:solidFill>
                          <a:effectLst/>
                          <a:latin typeface="Palatino Linotype" panose="02040502050505030304" pitchFamily="18" charset="0"/>
                        </a:rPr>
                        <a:t>Čelnočnaja</a:t>
                      </a:r>
                      <a:r>
                        <a:rPr lang="ang-Latn-001" sz="1000" b="1" u="none" strike="noStrike" dirty="0">
                          <a:solidFill>
                            <a:srgbClr val="000000"/>
                          </a:solidFill>
                          <a:effectLst/>
                          <a:latin typeface="Palatino Linotype" panose="02040502050505030304" pitchFamily="18" charset="0"/>
                        </a:rPr>
                        <a:t>’</a:t>
                      </a: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8.75±0.36</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10.50±0.01</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967084042"/>
                  </a:ext>
                </a:extLst>
              </a:tr>
              <a:tr h="4317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ang-Latn-001" sz="1000" b="1" u="none" strike="noStrike" dirty="0">
                          <a:solidFill>
                            <a:srgbClr val="000000"/>
                          </a:solidFill>
                          <a:effectLst/>
                          <a:latin typeface="Palatino Linotype" panose="02040502050505030304" pitchFamily="18" charset="0"/>
                        </a:rPr>
                        <a:t>‘</a:t>
                      </a:r>
                      <a:r>
                        <a:rPr lang="lt-LT" sz="1000" b="1" u="none" strike="noStrike" dirty="0" err="1">
                          <a:solidFill>
                            <a:srgbClr val="000000"/>
                          </a:solidFill>
                          <a:effectLst/>
                          <a:latin typeface="Palatino Linotype" panose="02040502050505030304" pitchFamily="18" charset="0"/>
                        </a:rPr>
                        <a:t>Vostorg</a:t>
                      </a:r>
                      <a:r>
                        <a:rPr lang="ang-Latn-001" sz="1000" b="1" u="none" strike="noStrike" dirty="0">
                          <a:solidFill>
                            <a:srgbClr val="000000"/>
                          </a:solidFill>
                          <a:effectLst/>
                          <a:latin typeface="Palatino Linotype" panose="02040502050505030304" pitchFamily="18" charset="0"/>
                        </a:rPr>
                        <a:t>’</a:t>
                      </a:r>
                      <a:endParaRPr lang="lt-LT" sz="10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8.50±0.71</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8.75±0.35</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10.00±0.00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2383924802"/>
                  </a:ext>
                </a:extLst>
              </a:tr>
              <a:tr h="4317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ang-Latn-001" sz="1000" b="1" u="none" strike="noStrike" dirty="0">
                          <a:solidFill>
                            <a:srgbClr val="000000"/>
                          </a:solidFill>
                          <a:effectLst/>
                          <a:latin typeface="Palatino Linotype" panose="02040502050505030304" pitchFamily="18" charset="0"/>
                        </a:rPr>
                        <a:t>‘</a:t>
                      </a:r>
                      <a:r>
                        <a:rPr lang="lt-LT" sz="1000" b="1" u="none" strike="noStrike" dirty="0">
                          <a:solidFill>
                            <a:srgbClr val="000000"/>
                          </a:solidFill>
                          <a:effectLst/>
                          <a:latin typeface="Palatino Linotype" panose="02040502050505030304" pitchFamily="18" charset="0"/>
                        </a:rPr>
                        <a:t>Morena</a:t>
                      </a:r>
                      <a:r>
                        <a:rPr lang="ang-Latn-001" sz="1000" b="1" u="none" strike="noStrike" dirty="0">
                          <a:solidFill>
                            <a:srgbClr val="000000"/>
                          </a:solidFill>
                          <a:effectLst/>
                          <a:latin typeface="Palatino Linotype" panose="02040502050505030304" pitchFamily="18" charset="0"/>
                        </a:rPr>
                        <a:t>’</a:t>
                      </a:r>
                      <a:endParaRPr lang="lt-LT" sz="10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8.25±0.35</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11.00±1.41</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3082182942"/>
                  </a:ext>
                </a:extLst>
              </a:tr>
              <a:tr h="4317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ang-Latn-001" sz="1000" b="1" u="none" strike="noStrike" dirty="0">
                          <a:solidFill>
                            <a:srgbClr val="000000"/>
                          </a:solidFill>
                          <a:effectLst/>
                          <a:latin typeface="Palatino Linotype" panose="02040502050505030304" pitchFamily="18" charset="0"/>
                        </a:rPr>
                        <a:t>‘</a:t>
                      </a:r>
                      <a:r>
                        <a:rPr lang="lt-LT" sz="1000" b="1" u="none" strike="noStrike" dirty="0" err="1">
                          <a:solidFill>
                            <a:srgbClr val="000000"/>
                          </a:solidFill>
                          <a:effectLst/>
                          <a:latin typeface="Palatino Linotype" panose="02040502050505030304" pitchFamily="18" charset="0"/>
                        </a:rPr>
                        <a:t>Obilnaja</a:t>
                      </a:r>
                      <a:r>
                        <a:rPr lang="ang-Latn-001" sz="1000" b="1" u="none" strike="noStrike" dirty="0">
                          <a:solidFill>
                            <a:srgbClr val="000000"/>
                          </a:solidFill>
                          <a:effectLst/>
                          <a:latin typeface="Palatino Linotype" panose="02040502050505030304" pitchFamily="18" charset="0"/>
                        </a:rPr>
                        <a:t>’</a:t>
                      </a:r>
                      <a:endParaRPr lang="lt-LT" sz="10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8.75±0.35</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8.75±0.35</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8.75±0.35</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10.50±0.71</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4173906539"/>
                  </a:ext>
                </a:extLst>
              </a:tr>
              <a:tr h="4317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ang-Latn-001" sz="1000" b="1" u="none" strike="noStrike" dirty="0">
                          <a:solidFill>
                            <a:srgbClr val="000000"/>
                          </a:solidFill>
                          <a:effectLst/>
                          <a:latin typeface="Palatino Linotype" panose="02040502050505030304" pitchFamily="18" charset="0"/>
                        </a:rPr>
                        <a:t>‘</a:t>
                      </a:r>
                      <a:r>
                        <a:rPr lang="lt-LT" sz="1000" b="1" u="none" strike="noStrike" dirty="0" err="1">
                          <a:solidFill>
                            <a:srgbClr val="000000"/>
                          </a:solidFill>
                          <a:effectLst/>
                          <a:latin typeface="Palatino Linotype" panose="02040502050505030304" pitchFamily="18" charset="0"/>
                        </a:rPr>
                        <a:t>Pavlovskaja</a:t>
                      </a:r>
                      <a:r>
                        <a:rPr lang="ang-Latn-001" sz="1000" b="1" u="none" strike="noStrike" dirty="0">
                          <a:solidFill>
                            <a:srgbClr val="000000"/>
                          </a:solidFill>
                          <a:effectLst/>
                          <a:latin typeface="Palatino Linotype" panose="02040502050505030304" pitchFamily="18" charset="0"/>
                        </a:rPr>
                        <a:t>’</a:t>
                      </a:r>
                      <a:endParaRPr lang="lt-LT" sz="10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8.50±0.71</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8.75±0.35</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9.50±0.71</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976407350"/>
                  </a:ext>
                </a:extLst>
              </a:tr>
              <a:tr h="4317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ang-Latn-001" sz="1000" b="1" u="none" strike="noStrike" dirty="0">
                          <a:solidFill>
                            <a:srgbClr val="000000"/>
                          </a:solidFill>
                          <a:effectLst/>
                          <a:latin typeface="Palatino Linotype" panose="02040502050505030304" pitchFamily="18" charset="0"/>
                        </a:rPr>
                        <a:t>‘</a:t>
                      </a:r>
                      <a:r>
                        <a:rPr lang="lt-LT" sz="1000" b="1" u="none" strike="noStrike" dirty="0" err="1">
                          <a:solidFill>
                            <a:srgbClr val="000000"/>
                          </a:solidFill>
                          <a:effectLst/>
                          <a:latin typeface="Palatino Linotype" panose="02040502050505030304" pitchFamily="18" charset="0"/>
                        </a:rPr>
                        <a:t>Pereselenka</a:t>
                      </a:r>
                      <a:r>
                        <a:rPr lang="ang-Latn-001" sz="1000" b="1" u="none" strike="noStrike" dirty="0">
                          <a:solidFill>
                            <a:srgbClr val="000000"/>
                          </a:solidFill>
                          <a:effectLst/>
                          <a:latin typeface="Palatino Linotype" panose="02040502050505030304" pitchFamily="18" charset="0"/>
                        </a:rPr>
                        <a:t>’</a:t>
                      </a:r>
                      <a:endParaRPr lang="lt-LT" sz="10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8.25±0.35</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8.25±0.35</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chemeClr val="tx1"/>
                          </a:solidFill>
                          <a:effectLst/>
                          <a:latin typeface="Palatino Linotype" panose="02040502050505030304" pitchFamily="18" charset="0"/>
                        </a:rPr>
                        <a:t>11.00±1.14</a:t>
                      </a:r>
                      <a:endParaRPr lang="lt-LT" sz="1200" b="0" i="0" u="none" strike="noStrike" dirty="0">
                        <a:solidFill>
                          <a:schemeClr val="tx1"/>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chemeClr val="tx1"/>
                          </a:solidFill>
                          <a:effectLst/>
                          <a:latin typeface="Palatino Linotype" panose="02040502050505030304" pitchFamily="18" charset="0"/>
                        </a:rPr>
                        <a:t>0</a:t>
                      </a:r>
                      <a:endParaRPr lang="lt-LT" sz="1200" b="0" i="0" u="none" strike="noStrike" dirty="0">
                        <a:solidFill>
                          <a:schemeClr val="tx1"/>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3936122821"/>
                  </a:ext>
                </a:extLst>
              </a:tr>
              <a:tr h="33282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ang-Latn-001" sz="1000" b="1" u="none" strike="noStrike" dirty="0">
                          <a:solidFill>
                            <a:srgbClr val="000000"/>
                          </a:solidFill>
                          <a:effectLst/>
                          <a:latin typeface="Palatino Linotype" panose="02040502050505030304" pitchFamily="18" charset="0"/>
                        </a:rPr>
                        <a:t>‘</a:t>
                      </a:r>
                      <a:r>
                        <a:rPr lang="lt-LT" sz="1000" b="1" u="none" strike="noStrike" dirty="0">
                          <a:solidFill>
                            <a:srgbClr val="000000"/>
                          </a:solidFill>
                          <a:effectLst/>
                          <a:latin typeface="Palatino Linotype" panose="02040502050505030304" pitchFamily="18" charset="0"/>
                        </a:rPr>
                        <a:t>Nimfa</a:t>
                      </a:r>
                      <a:r>
                        <a:rPr lang="ang-Latn-001" sz="1000" b="1" u="none" strike="noStrike" dirty="0">
                          <a:solidFill>
                            <a:srgbClr val="000000"/>
                          </a:solidFill>
                          <a:effectLst/>
                          <a:latin typeface="Palatino Linotype" panose="02040502050505030304" pitchFamily="18" charset="0"/>
                        </a:rPr>
                        <a:t>’</a:t>
                      </a:r>
                      <a:endParaRPr lang="lt-LT" sz="10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8.75±0.35</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8.75±0.35</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10.00±0.00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8.50±0.71</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chemeClr val="tx1"/>
                          </a:solidFill>
                          <a:effectLst/>
                          <a:latin typeface="Palatino Linotype" panose="02040502050505030304" pitchFamily="18" charset="0"/>
                        </a:rPr>
                        <a:t>11.00±0.00</a:t>
                      </a:r>
                      <a:endParaRPr lang="lt-LT" sz="1200" b="0" i="0" u="none" strike="noStrike" dirty="0">
                        <a:solidFill>
                          <a:schemeClr val="tx1"/>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chemeClr val="tx1"/>
                          </a:solidFill>
                          <a:effectLst/>
                          <a:latin typeface="Palatino Linotype" panose="02040502050505030304" pitchFamily="18" charset="0"/>
                        </a:rPr>
                        <a:t>0</a:t>
                      </a:r>
                      <a:endParaRPr lang="lt-LT" sz="1200" b="0" i="0" u="none" strike="noStrike" dirty="0">
                        <a:solidFill>
                          <a:schemeClr val="tx1"/>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1683979290"/>
                  </a:ext>
                </a:extLst>
              </a:tr>
              <a:tr h="4317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ang-Latn-001" sz="1000" b="1" u="none" strike="noStrike" dirty="0">
                          <a:solidFill>
                            <a:srgbClr val="000000"/>
                          </a:solidFill>
                          <a:effectLst/>
                          <a:latin typeface="Palatino Linotype" panose="02040502050505030304" pitchFamily="18" charset="0"/>
                        </a:rPr>
                        <a:t>‘</a:t>
                      </a:r>
                      <a:r>
                        <a:rPr lang="lt-LT" sz="1000" b="1" u="none" strike="noStrike" dirty="0" err="1">
                          <a:solidFill>
                            <a:srgbClr val="000000"/>
                          </a:solidFill>
                          <a:effectLst/>
                          <a:latin typeface="Palatino Linotype" panose="02040502050505030304" pitchFamily="18" charset="0"/>
                        </a:rPr>
                        <a:t>Kalinka</a:t>
                      </a:r>
                      <a:r>
                        <a:rPr lang="ang-Latn-001" sz="1000" b="1" u="none" strike="noStrike" dirty="0">
                          <a:solidFill>
                            <a:srgbClr val="000000"/>
                          </a:solidFill>
                          <a:effectLst/>
                          <a:latin typeface="Palatino Linotype" panose="02040502050505030304" pitchFamily="18" charset="0"/>
                        </a:rPr>
                        <a:t>’</a:t>
                      </a:r>
                      <a:endParaRPr lang="lt-LT" sz="10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8.50±0.707</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8.25±0.35</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chemeClr val="tx1"/>
                          </a:solidFill>
                          <a:effectLst/>
                          <a:latin typeface="Palatino Linotype" panose="02040502050505030304" pitchFamily="18" charset="0"/>
                        </a:rPr>
                        <a:t>10.50±2.12</a:t>
                      </a:r>
                      <a:endParaRPr lang="lt-LT" sz="1200" b="0" i="0" u="none" strike="noStrike" dirty="0">
                        <a:solidFill>
                          <a:schemeClr val="tx1"/>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chemeClr val="tx1"/>
                          </a:solidFill>
                          <a:effectLst/>
                          <a:latin typeface="Palatino Linotype" panose="02040502050505030304" pitchFamily="18" charset="0"/>
                        </a:rPr>
                        <a:t>0</a:t>
                      </a:r>
                      <a:endParaRPr lang="lt-LT" sz="1200" b="0" i="0" u="none" strike="noStrike" dirty="0">
                        <a:solidFill>
                          <a:schemeClr val="tx1"/>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1214096595"/>
                  </a:ext>
                </a:extLst>
              </a:tr>
              <a:tr h="43171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ang-Latn-001" sz="1000" b="1" u="none" strike="noStrike" dirty="0">
                          <a:solidFill>
                            <a:srgbClr val="000000"/>
                          </a:solidFill>
                          <a:effectLst/>
                          <a:latin typeface="Palatino Linotype" panose="02040502050505030304" pitchFamily="18" charset="0"/>
                        </a:rPr>
                        <a:t>‘</a:t>
                      </a:r>
                      <a:r>
                        <a:rPr lang="lt-LT" sz="1000" b="1" u="none" strike="noStrike" dirty="0">
                          <a:solidFill>
                            <a:srgbClr val="000000"/>
                          </a:solidFill>
                          <a:effectLst/>
                          <a:latin typeface="Palatino Linotype" panose="02040502050505030304" pitchFamily="18" charset="0"/>
                        </a:rPr>
                        <a:t>Balalaika</a:t>
                      </a:r>
                      <a:r>
                        <a:rPr lang="ang-Latn-001" sz="1000" b="1" u="none" strike="noStrike" dirty="0">
                          <a:solidFill>
                            <a:srgbClr val="000000"/>
                          </a:solidFill>
                          <a:effectLst/>
                          <a:latin typeface="Palatino Linotype" panose="02040502050505030304" pitchFamily="18" charset="0"/>
                        </a:rPr>
                        <a:t>’</a:t>
                      </a:r>
                      <a:endParaRPr lang="lt-LT" sz="10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8.50±0.00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9.00±0.00</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8.25±0.35</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8.75±0.35</a:t>
                      </a:r>
                      <a:endParaRPr lang="lt-LT" sz="12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chemeClr val="tx1"/>
                          </a:solidFill>
                          <a:effectLst/>
                          <a:latin typeface="Palatino Linotype" panose="02040502050505030304" pitchFamily="18" charset="0"/>
                        </a:rPr>
                        <a:t>10.00±.0.00</a:t>
                      </a:r>
                      <a:endParaRPr lang="lt-LT" sz="1200" b="0" i="0" u="none" strike="noStrike" dirty="0">
                        <a:solidFill>
                          <a:schemeClr val="tx1"/>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chemeClr val="tx1"/>
                          </a:solidFill>
                          <a:effectLst/>
                          <a:latin typeface="Palatino Linotype" panose="02040502050505030304" pitchFamily="18" charset="0"/>
                        </a:rPr>
                        <a:t>0</a:t>
                      </a:r>
                      <a:endParaRPr lang="lt-LT" sz="1200" b="0" i="0" u="none" strike="noStrike" dirty="0">
                        <a:solidFill>
                          <a:schemeClr val="tx1"/>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200" b="0" u="none" strike="noStrike" dirty="0">
                          <a:solidFill>
                            <a:srgbClr val="000000"/>
                          </a:solidFill>
                          <a:effectLst/>
                          <a:latin typeface="Palatino Linotype" panose="02040502050505030304" pitchFamily="18" charset="0"/>
                        </a:rPr>
                        <a:t>0</a:t>
                      </a:r>
                      <a:endParaRPr lang="lt-LT" sz="12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380911464"/>
                  </a:ext>
                </a:extLst>
              </a:tr>
            </a:tbl>
          </a:graphicData>
        </a:graphic>
      </p:graphicFrame>
    </p:spTree>
    <p:extLst>
      <p:ext uri="{BB962C8B-B14F-4D97-AF65-F5344CB8AC3E}">
        <p14:creationId xmlns:p14="http://schemas.microsoft.com/office/powerpoint/2010/main" val="405510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14</a:t>
            </a:fld>
            <a:endParaRPr lang="fr-FR">
              <a:latin typeface="Palatino Linotype" panose="02040502050505030304" pitchFamily="18" charset="0"/>
            </a:endParaRPr>
          </a:p>
        </p:txBody>
      </p:sp>
      <p:pic>
        <p:nvPicPr>
          <p:cNvPr id="4" name="Picture 2">
            <a:extLst>
              <a:ext uri="{FF2B5EF4-FFF2-40B4-BE49-F238E27FC236}">
                <a16:creationId xmlns:a16="http://schemas.microsoft.com/office/drawing/2014/main" id="{77287C6E-D74C-47C4-BEAE-375770307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1742" y="-39640"/>
            <a:ext cx="1302258" cy="1302258"/>
          </a:xfrm>
          <a:prstGeom prst="rect">
            <a:avLst/>
          </a:prstGeom>
        </p:spPr>
      </p:pic>
      <p:sp>
        <p:nvSpPr>
          <p:cNvPr id="6" name="Teksto vietos rezervavimo ženklas 2">
            <a:extLst>
              <a:ext uri="{FF2B5EF4-FFF2-40B4-BE49-F238E27FC236}">
                <a16:creationId xmlns:a16="http://schemas.microsoft.com/office/drawing/2014/main" id="{0925D8A6-52E4-482B-B9C0-727C45E17071}"/>
              </a:ext>
            </a:extLst>
          </p:cNvPr>
          <p:cNvSpPr txBox="1">
            <a:spLocks/>
          </p:cNvSpPr>
          <p:nvPr/>
        </p:nvSpPr>
        <p:spPr>
          <a:xfrm>
            <a:off x="394635" y="204204"/>
            <a:ext cx="7185607" cy="914082"/>
          </a:xfrm>
          <a:prstGeom prst="rect">
            <a:avLst/>
          </a:prstGeom>
        </p:spPr>
        <p:txBody>
          <a:bodyPr anchor="t">
            <a:noAutofit/>
          </a:bodyPr>
          <a:lstStyle>
            <a:lvl1pPr marL="0" indent="0" algn="l" defTabSz="914400" rtl="0" eaLnBrk="1" latinLnBrk="0" hangingPunct="1">
              <a:lnSpc>
                <a:spcPts val="3240"/>
              </a:lnSpc>
              <a:spcBef>
                <a:spcPts val="100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24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dirty="0">
                <a:ln>
                  <a:noFill/>
                </a:ln>
                <a:solidFill>
                  <a:sysClr val="windowText" lastClr="000000"/>
                </a:solidFill>
                <a:effectLst/>
                <a:uLnTx/>
                <a:uFillTx/>
                <a:latin typeface="Palatino Linotype" panose="02040502050505030304" pitchFamily="18" charset="0"/>
              </a:rPr>
              <a:t>Antimicrobial Activity of Ethanolic Extract</a:t>
            </a:r>
          </a:p>
        </p:txBody>
      </p:sp>
      <p:graphicFrame>
        <p:nvGraphicFramePr>
          <p:cNvPr id="9" name="Lentelė 6">
            <a:extLst>
              <a:ext uri="{FF2B5EF4-FFF2-40B4-BE49-F238E27FC236}">
                <a16:creationId xmlns:a16="http://schemas.microsoft.com/office/drawing/2014/main" id="{68F18A33-C838-48AC-AB80-2ADCA4B2DBD3}"/>
              </a:ext>
            </a:extLst>
          </p:cNvPr>
          <p:cNvGraphicFramePr>
            <a:graphicFrameLocks noGrp="1"/>
          </p:cNvGraphicFramePr>
          <p:nvPr>
            <p:extLst>
              <p:ext uri="{D42A27DB-BD31-4B8C-83A1-F6EECF244321}">
                <p14:modId xmlns:p14="http://schemas.microsoft.com/office/powerpoint/2010/main" val="394501358"/>
              </p:ext>
            </p:extLst>
          </p:nvPr>
        </p:nvGraphicFramePr>
        <p:xfrm>
          <a:off x="-2407" y="1338167"/>
          <a:ext cx="9144000" cy="5178736"/>
        </p:xfrm>
        <a:graphic>
          <a:graphicData uri="http://schemas.openxmlformats.org/drawingml/2006/table">
            <a:tbl>
              <a:tblPr firstRow="1" bandRow="1">
                <a:tableStyleId>{68D230F3-CF80-4859-8CE7-A43EE81993B5}</a:tableStyleId>
              </a:tblPr>
              <a:tblGrid>
                <a:gridCol w="1138033">
                  <a:extLst>
                    <a:ext uri="{9D8B030D-6E8A-4147-A177-3AD203B41FA5}">
                      <a16:colId xmlns:a16="http://schemas.microsoft.com/office/drawing/2014/main" val="2580606853"/>
                    </a:ext>
                  </a:extLst>
                </a:gridCol>
                <a:gridCol w="634799">
                  <a:extLst>
                    <a:ext uri="{9D8B030D-6E8A-4147-A177-3AD203B41FA5}">
                      <a16:colId xmlns:a16="http://schemas.microsoft.com/office/drawing/2014/main" val="1944157670"/>
                    </a:ext>
                  </a:extLst>
                </a:gridCol>
                <a:gridCol w="759825">
                  <a:extLst>
                    <a:ext uri="{9D8B030D-6E8A-4147-A177-3AD203B41FA5}">
                      <a16:colId xmlns:a16="http://schemas.microsoft.com/office/drawing/2014/main" val="4096229601"/>
                    </a:ext>
                  </a:extLst>
                </a:gridCol>
                <a:gridCol w="817566">
                  <a:extLst>
                    <a:ext uri="{9D8B030D-6E8A-4147-A177-3AD203B41FA5}">
                      <a16:colId xmlns:a16="http://schemas.microsoft.com/office/drawing/2014/main" val="3870222410"/>
                    </a:ext>
                  </a:extLst>
                </a:gridCol>
                <a:gridCol w="913532">
                  <a:extLst>
                    <a:ext uri="{9D8B030D-6E8A-4147-A177-3AD203B41FA5}">
                      <a16:colId xmlns:a16="http://schemas.microsoft.com/office/drawing/2014/main" val="3850518460"/>
                    </a:ext>
                  </a:extLst>
                </a:gridCol>
                <a:gridCol w="1078135">
                  <a:extLst>
                    <a:ext uri="{9D8B030D-6E8A-4147-A177-3AD203B41FA5}">
                      <a16:colId xmlns:a16="http://schemas.microsoft.com/office/drawing/2014/main" val="1524276433"/>
                    </a:ext>
                  </a:extLst>
                </a:gridCol>
                <a:gridCol w="751822">
                  <a:extLst>
                    <a:ext uri="{9D8B030D-6E8A-4147-A177-3AD203B41FA5}">
                      <a16:colId xmlns:a16="http://schemas.microsoft.com/office/drawing/2014/main" val="1452216404"/>
                    </a:ext>
                  </a:extLst>
                </a:gridCol>
                <a:gridCol w="804581">
                  <a:extLst>
                    <a:ext uri="{9D8B030D-6E8A-4147-A177-3AD203B41FA5}">
                      <a16:colId xmlns:a16="http://schemas.microsoft.com/office/drawing/2014/main" val="3379991257"/>
                    </a:ext>
                  </a:extLst>
                </a:gridCol>
                <a:gridCol w="798551">
                  <a:extLst>
                    <a:ext uri="{9D8B030D-6E8A-4147-A177-3AD203B41FA5}">
                      <a16:colId xmlns:a16="http://schemas.microsoft.com/office/drawing/2014/main" val="460302189"/>
                    </a:ext>
                  </a:extLst>
                </a:gridCol>
                <a:gridCol w="693410">
                  <a:extLst>
                    <a:ext uri="{9D8B030D-6E8A-4147-A177-3AD203B41FA5}">
                      <a16:colId xmlns:a16="http://schemas.microsoft.com/office/drawing/2014/main" val="3125975161"/>
                    </a:ext>
                  </a:extLst>
                </a:gridCol>
                <a:gridCol w="753746">
                  <a:extLst>
                    <a:ext uri="{9D8B030D-6E8A-4147-A177-3AD203B41FA5}">
                      <a16:colId xmlns:a16="http://schemas.microsoft.com/office/drawing/2014/main" val="760991905"/>
                    </a:ext>
                  </a:extLst>
                </a:gridCol>
              </a:tblGrid>
              <a:tr h="591210">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b">
                        <a:spcAft>
                          <a:spcPts val="1200"/>
                        </a:spcAft>
                      </a:pPr>
                      <a:r>
                        <a:rPr lang="lt-LT" sz="1100" b="1" u="none" strike="noStrike" baseline="0" dirty="0">
                          <a:solidFill>
                            <a:srgbClr val="000000"/>
                          </a:solidFill>
                          <a:effectLst/>
                          <a:latin typeface="Palatino Linotype" panose="02040502050505030304" pitchFamily="18" charset="0"/>
                        </a:rPr>
                        <a:t>Cultivar</a:t>
                      </a:r>
                      <a:r>
                        <a:rPr lang="lt-LT" sz="1100" b="1" u="none" strike="noStrike" dirty="0">
                          <a:solidFill>
                            <a:srgbClr val="000000"/>
                          </a:solidFill>
                          <a:effectLst/>
                          <a:latin typeface="Palatino Linotype" panose="02040502050505030304" pitchFamily="18" charset="0"/>
                        </a:rPr>
                        <a:t> </a:t>
                      </a:r>
                      <a:endParaRPr lang="lt-LT" sz="1100" b="1" i="0" u="none" strike="noStrike" dirty="0">
                        <a:solidFill>
                          <a:srgbClr val="000000"/>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C. </a:t>
                      </a:r>
                      <a:r>
                        <a:rPr lang="x-none" sz="1000" b="1" i="1" u="none" strike="noStrike" dirty="0">
                          <a:solidFill>
                            <a:srgbClr val="000000"/>
                          </a:solidFill>
                          <a:effectLst/>
                          <a:latin typeface="Palatino Linotype" panose="02040502050505030304" pitchFamily="18" charset="0"/>
                        </a:rPr>
                        <a:t>f</a:t>
                      </a:r>
                      <a:r>
                        <a:rPr lang="lt-LT" sz="1000" b="1" i="1" u="none" strike="noStrike" dirty="0" err="1">
                          <a:solidFill>
                            <a:srgbClr val="000000"/>
                          </a:solidFill>
                          <a:effectLst/>
                          <a:latin typeface="Palatino Linotype" panose="02040502050505030304" pitchFamily="18" charset="0"/>
                        </a:rPr>
                        <a:t>reundii</a:t>
                      </a:r>
                      <a:r>
                        <a:rPr lang="lt-LT" sz="1000" b="1" i="1" u="none" strike="noStrike" dirty="0">
                          <a:solidFill>
                            <a:srgbClr val="000000"/>
                          </a:solidFill>
                          <a:effectLst/>
                          <a:latin typeface="Palatino Linotype" panose="02040502050505030304" pitchFamily="18" charset="0"/>
                        </a:rPr>
                        <a:t> </a:t>
                      </a: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E. </a:t>
                      </a:r>
                      <a:r>
                        <a:rPr lang="x-none" sz="1000" b="1" i="1" u="none" strike="noStrike" dirty="0">
                          <a:solidFill>
                            <a:srgbClr val="000000"/>
                          </a:solidFill>
                          <a:effectLst/>
                          <a:latin typeface="Palatino Linotype" panose="02040502050505030304" pitchFamily="18" charset="0"/>
                        </a:rPr>
                        <a:t>c</a:t>
                      </a:r>
                      <a:r>
                        <a:rPr lang="lt-LT" sz="1000" b="1" i="1" u="none" strike="noStrike" dirty="0" err="1">
                          <a:solidFill>
                            <a:srgbClr val="000000"/>
                          </a:solidFill>
                          <a:effectLst/>
                          <a:latin typeface="Palatino Linotype" panose="02040502050505030304" pitchFamily="18" charset="0"/>
                        </a:rPr>
                        <a:t>oli</a:t>
                      </a:r>
                      <a:endParaRPr lang="x-none" sz="1000" b="1" i="1"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E. </a:t>
                      </a:r>
                      <a:r>
                        <a:rPr lang="x-none" sz="1000" b="1" i="1" u="none" strike="noStrike" dirty="0">
                          <a:solidFill>
                            <a:srgbClr val="000000"/>
                          </a:solidFill>
                          <a:effectLst/>
                          <a:latin typeface="Palatino Linotype" panose="02040502050505030304" pitchFamily="18" charset="0"/>
                        </a:rPr>
                        <a:t>f</a:t>
                      </a:r>
                      <a:r>
                        <a:rPr lang="lt-LT" sz="1000" b="1" i="1" u="none" strike="noStrike" dirty="0" err="1">
                          <a:solidFill>
                            <a:srgbClr val="000000"/>
                          </a:solidFill>
                          <a:effectLst/>
                          <a:latin typeface="Palatino Linotype" panose="02040502050505030304" pitchFamily="18" charset="0"/>
                        </a:rPr>
                        <a:t>eacalis</a:t>
                      </a:r>
                      <a:endParaRPr lang="lt-LT" sz="1000" b="1" i="1"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S</a:t>
                      </a:r>
                      <a:r>
                        <a:rPr lang="x-none" sz="1000" b="1" i="1" u="none" strike="noStrike" dirty="0">
                          <a:solidFill>
                            <a:srgbClr val="000000"/>
                          </a:solidFill>
                          <a:effectLst/>
                          <a:latin typeface="Palatino Linotype" panose="02040502050505030304" pitchFamily="18" charset="0"/>
                        </a:rPr>
                        <a:t>.</a:t>
                      </a:r>
                      <a:r>
                        <a:rPr lang="lt-LT" sz="1000" b="1" i="1" u="none" strike="noStrike" dirty="0">
                          <a:solidFill>
                            <a:srgbClr val="000000"/>
                          </a:solidFill>
                          <a:effectLst/>
                          <a:latin typeface="Palatino Linotype" panose="02040502050505030304" pitchFamily="18" charset="0"/>
                        </a:rPr>
                        <a:t> </a:t>
                      </a:r>
                      <a:r>
                        <a:rPr lang="x-none" sz="1000" b="1" i="1" u="none" strike="noStrike" dirty="0">
                          <a:solidFill>
                            <a:srgbClr val="000000"/>
                          </a:solidFill>
                          <a:effectLst/>
                          <a:latin typeface="Palatino Linotype" panose="02040502050505030304" pitchFamily="18" charset="0"/>
                        </a:rPr>
                        <a:t>t</a:t>
                      </a:r>
                      <a:r>
                        <a:rPr lang="lt-LT" sz="1000" b="1" i="1" u="none" strike="noStrike" dirty="0" err="1">
                          <a:solidFill>
                            <a:srgbClr val="000000"/>
                          </a:solidFill>
                          <a:effectLst/>
                          <a:latin typeface="Palatino Linotype" panose="02040502050505030304" pitchFamily="18" charset="0"/>
                        </a:rPr>
                        <a:t>yphimurium</a:t>
                      </a:r>
                      <a:endParaRPr lang="lt-LT" sz="1000" b="1" i="1"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L</a:t>
                      </a:r>
                      <a:r>
                        <a:rPr lang="x-none" sz="1000" b="1" i="1" u="none" strike="noStrike" dirty="0">
                          <a:solidFill>
                            <a:srgbClr val="000000"/>
                          </a:solidFill>
                          <a:effectLst/>
                          <a:latin typeface="Palatino Linotype" panose="02040502050505030304" pitchFamily="18" charset="0"/>
                        </a:rPr>
                        <a:t>.</a:t>
                      </a:r>
                      <a:r>
                        <a:rPr lang="lt-LT" sz="1000" b="1" i="1" u="none" strike="noStrike" dirty="0">
                          <a:solidFill>
                            <a:srgbClr val="000000"/>
                          </a:solidFill>
                          <a:effectLst/>
                          <a:latin typeface="Palatino Linotype" panose="02040502050505030304" pitchFamily="18" charset="0"/>
                        </a:rPr>
                        <a:t> </a:t>
                      </a:r>
                      <a:r>
                        <a:rPr lang="x-none" sz="1000" b="1" i="1" u="none" strike="noStrike" dirty="0">
                          <a:solidFill>
                            <a:srgbClr val="000000"/>
                          </a:solidFill>
                          <a:effectLst/>
                          <a:latin typeface="Palatino Linotype" panose="02040502050505030304" pitchFamily="18" charset="0"/>
                        </a:rPr>
                        <a:t>m</a:t>
                      </a:r>
                      <a:r>
                        <a:rPr lang="lt-LT" sz="1000" b="1" i="1" u="none" strike="noStrike" dirty="0" err="1">
                          <a:solidFill>
                            <a:srgbClr val="000000"/>
                          </a:solidFill>
                          <a:effectLst/>
                          <a:latin typeface="Palatino Linotype" panose="02040502050505030304" pitchFamily="18" charset="0"/>
                        </a:rPr>
                        <a:t>onocytogenes</a:t>
                      </a:r>
                      <a:endParaRPr lang="lt-LT" sz="1000" b="1" i="1"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S. </a:t>
                      </a:r>
                      <a:r>
                        <a:rPr lang="x-none" sz="1000" b="1" i="1" u="none" strike="noStrike" dirty="0">
                          <a:solidFill>
                            <a:srgbClr val="000000"/>
                          </a:solidFill>
                          <a:effectLst/>
                          <a:latin typeface="Palatino Linotype" panose="02040502050505030304" pitchFamily="18" charset="0"/>
                        </a:rPr>
                        <a:t>a</a:t>
                      </a:r>
                      <a:r>
                        <a:rPr lang="lt-LT" sz="1000" b="1" i="1" u="none" strike="noStrike" dirty="0" err="1">
                          <a:solidFill>
                            <a:srgbClr val="000000"/>
                          </a:solidFill>
                          <a:effectLst/>
                          <a:latin typeface="Palatino Linotype" panose="02040502050505030304" pitchFamily="18" charset="0"/>
                        </a:rPr>
                        <a:t>ureus</a:t>
                      </a:r>
                      <a:endParaRPr lang="lt-LT" sz="1000" b="1" i="1"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P</a:t>
                      </a:r>
                      <a:r>
                        <a:rPr lang="x-none" sz="1000" b="1" i="1" u="none" strike="noStrike" dirty="0">
                          <a:solidFill>
                            <a:srgbClr val="000000"/>
                          </a:solidFill>
                          <a:effectLst/>
                          <a:latin typeface="Palatino Linotype" panose="02040502050505030304" pitchFamily="18" charset="0"/>
                        </a:rPr>
                        <a:t>.</a:t>
                      </a:r>
                      <a:r>
                        <a:rPr lang="lt-LT" sz="1000" b="1" i="1" u="none" strike="noStrike" dirty="0">
                          <a:solidFill>
                            <a:srgbClr val="000000"/>
                          </a:solidFill>
                          <a:effectLst/>
                          <a:latin typeface="Palatino Linotype" panose="02040502050505030304" pitchFamily="18" charset="0"/>
                        </a:rPr>
                        <a:t> </a:t>
                      </a:r>
                      <a:r>
                        <a:rPr lang="x-none" sz="1000" b="1" i="1" u="none" strike="noStrike" dirty="0">
                          <a:solidFill>
                            <a:srgbClr val="000000"/>
                          </a:solidFill>
                          <a:effectLst/>
                          <a:latin typeface="Palatino Linotype" panose="02040502050505030304" pitchFamily="18" charset="0"/>
                        </a:rPr>
                        <a:t>a</a:t>
                      </a:r>
                      <a:r>
                        <a:rPr lang="lt-LT" sz="1000" b="1" i="1" u="none" strike="noStrike" dirty="0" err="1">
                          <a:solidFill>
                            <a:srgbClr val="000000"/>
                          </a:solidFill>
                          <a:effectLst/>
                          <a:latin typeface="Palatino Linotype" panose="02040502050505030304" pitchFamily="18" charset="0"/>
                        </a:rPr>
                        <a:t>eruginosa</a:t>
                      </a:r>
                      <a:endParaRPr lang="lt-LT" sz="1000" b="1" i="1"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B</a:t>
                      </a:r>
                      <a:r>
                        <a:rPr lang="x-none" sz="1000" b="1" i="1" u="none" strike="noStrike" dirty="0">
                          <a:solidFill>
                            <a:srgbClr val="000000"/>
                          </a:solidFill>
                          <a:effectLst/>
                          <a:latin typeface="Palatino Linotype" panose="02040502050505030304" pitchFamily="18" charset="0"/>
                        </a:rPr>
                        <a:t>.</a:t>
                      </a:r>
                      <a:r>
                        <a:rPr lang="lt-LT" sz="1000" b="1" i="1" u="none" strike="noStrike" dirty="0">
                          <a:solidFill>
                            <a:srgbClr val="000000"/>
                          </a:solidFill>
                          <a:effectLst/>
                          <a:latin typeface="Palatino Linotype" panose="02040502050505030304" pitchFamily="18" charset="0"/>
                        </a:rPr>
                        <a:t> </a:t>
                      </a:r>
                      <a:r>
                        <a:rPr lang="x-none" sz="1000" b="1" i="1" u="none" strike="noStrike" dirty="0">
                          <a:solidFill>
                            <a:srgbClr val="000000"/>
                          </a:solidFill>
                          <a:effectLst/>
                          <a:latin typeface="Palatino Linotype" panose="02040502050505030304" pitchFamily="18" charset="0"/>
                        </a:rPr>
                        <a:t>s</a:t>
                      </a:r>
                      <a:r>
                        <a:rPr lang="lt-LT" sz="1000" b="1" i="1" u="none" strike="noStrike" dirty="0" err="1">
                          <a:solidFill>
                            <a:srgbClr val="000000"/>
                          </a:solidFill>
                          <a:effectLst/>
                          <a:latin typeface="Palatino Linotype" panose="02040502050505030304" pitchFamily="18" charset="0"/>
                        </a:rPr>
                        <a:t>ubtillis</a:t>
                      </a:r>
                      <a:endParaRPr lang="lt-LT" sz="1000" b="1" i="1"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C</a:t>
                      </a:r>
                      <a:r>
                        <a:rPr lang="x-none" sz="1000" b="1" i="1" u="none" strike="noStrike" dirty="0">
                          <a:solidFill>
                            <a:srgbClr val="000000"/>
                          </a:solidFill>
                          <a:effectLst/>
                          <a:latin typeface="Palatino Linotype" panose="02040502050505030304" pitchFamily="18" charset="0"/>
                        </a:rPr>
                        <a:t>.</a:t>
                      </a:r>
                      <a:r>
                        <a:rPr lang="lt-LT" sz="1000" b="1" i="1" u="none" strike="noStrike" dirty="0">
                          <a:solidFill>
                            <a:srgbClr val="000000"/>
                          </a:solidFill>
                          <a:effectLst/>
                          <a:latin typeface="Palatino Linotype" panose="02040502050505030304" pitchFamily="18" charset="0"/>
                        </a:rPr>
                        <a:t> </a:t>
                      </a:r>
                      <a:r>
                        <a:rPr lang="x-none" sz="1000" b="1" i="1" u="none" strike="noStrike" dirty="0">
                          <a:solidFill>
                            <a:srgbClr val="000000"/>
                          </a:solidFill>
                          <a:effectLst/>
                          <a:latin typeface="Palatino Linotype" panose="02040502050505030304" pitchFamily="18" charset="0"/>
                        </a:rPr>
                        <a:t>a</a:t>
                      </a:r>
                      <a:r>
                        <a:rPr lang="lt-LT" sz="1000" b="1" i="1" u="none" strike="noStrike" dirty="0" err="1">
                          <a:solidFill>
                            <a:srgbClr val="000000"/>
                          </a:solidFill>
                          <a:effectLst/>
                          <a:latin typeface="Palatino Linotype" panose="02040502050505030304" pitchFamily="18" charset="0"/>
                        </a:rPr>
                        <a:t>lbicans</a:t>
                      </a:r>
                      <a:endParaRPr lang="lt-LT" sz="1000" b="1" i="1"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ctr"/>
                      <a:r>
                        <a:rPr lang="lt-LT" sz="1000" b="1" i="1" u="none" strike="noStrike" dirty="0">
                          <a:solidFill>
                            <a:srgbClr val="000000"/>
                          </a:solidFill>
                          <a:effectLst/>
                          <a:latin typeface="Palatino Linotype" panose="02040502050505030304" pitchFamily="18" charset="0"/>
                        </a:rPr>
                        <a:t>S. </a:t>
                      </a:r>
                      <a:r>
                        <a:rPr lang="x-none" sz="1000" b="1" i="1" u="none" strike="noStrike" dirty="0">
                          <a:solidFill>
                            <a:srgbClr val="000000"/>
                          </a:solidFill>
                          <a:effectLst/>
                          <a:latin typeface="Palatino Linotype" panose="02040502050505030304" pitchFamily="18" charset="0"/>
                        </a:rPr>
                        <a:t>c</a:t>
                      </a:r>
                      <a:r>
                        <a:rPr lang="lt-LT" sz="1000" b="1" i="1" u="none" strike="noStrike" dirty="0" err="1">
                          <a:solidFill>
                            <a:srgbClr val="000000"/>
                          </a:solidFill>
                          <a:effectLst/>
                          <a:latin typeface="Palatino Linotype" panose="02040502050505030304" pitchFamily="18" charset="0"/>
                        </a:rPr>
                        <a:t>erevisea</a:t>
                      </a:r>
                      <a:endParaRPr lang="lt-LT" sz="1000" b="1" i="1"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3848162586"/>
                  </a:ext>
                </a:extLst>
              </a:tr>
              <a:tr h="3753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x-none" sz="1100" b="1" u="none" strike="noStrike" dirty="0">
                          <a:solidFill>
                            <a:srgbClr val="000000"/>
                          </a:solidFill>
                          <a:effectLst/>
                          <a:latin typeface="Palatino Linotype" panose="02040502050505030304" pitchFamily="18" charset="0"/>
                        </a:rPr>
                        <a:t>’</a:t>
                      </a:r>
                      <a:r>
                        <a:rPr lang="lt-LT" sz="1100" b="1" u="none" strike="noStrike" dirty="0" err="1">
                          <a:solidFill>
                            <a:srgbClr val="000000"/>
                          </a:solidFill>
                          <a:effectLst/>
                          <a:latin typeface="Palatino Linotype" panose="02040502050505030304" pitchFamily="18" charset="0"/>
                        </a:rPr>
                        <a:t>Eisbar</a:t>
                      </a:r>
                      <a:r>
                        <a:rPr lang="x-none" sz="1100" b="1" u="none" strike="noStrike" dirty="0">
                          <a:solidFill>
                            <a:srgbClr val="000000"/>
                          </a:solidFill>
                          <a:effectLst/>
                          <a:latin typeface="Palatino Linotype" panose="02040502050505030304" pitchFamily="18" charset="0"/>
                        </a:rPr>
                        <a:t>’</a:t>
                      </a:r>
                      <a:endParaRPr lang="lt-LT" sz="11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14.00±0,00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13</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67±0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14</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11</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14</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57</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2087551246"/>
                  </a:ext>
                </a:extLst>
              </a:tr>
              <a:tr h="5090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x-none" sz="1100" b="1" u="none" strike="noStrike" dirty="0">
                          <a:solidFill>
                            <a:srgbClr val="000000"/>
                          </a:solidFill>
                          <a:effectLst/>
                          <a:latin typeface="Palatino Linotype" panose="02040502050505030304" pitchFamily="18" charset="0"/>
                        </a:rPr>
                        <a:t>‘L</a:t>
                      </a:r>
                      <a:r>
                        <a:rPr lang="lt-LT" sz="1100" b="1" u="none" strike="noStrike" dirty="0" err="1">
                          <a:solidFill>
                            <a:srgbClr val="000000"/>
                          </a:solidFill>
                          <a:effectLst/>
                          <a:latin typeface="Palatino Linotype" panose="02040502050505030304" pitchFamily="18" charset="0"/>
                        </a:rPr>
                        <a:t>eningradskaja</a:t>
                      </a:r>
                      <a:r>
                        <a:rPr lang="x-none" sz="1100" b="1" u="none" strike="noStrike" dirty="0">
                          <a:solidFill>
                            <a:srgbClr val="000000"/>
                          </a:solidFill>
                          <a:effectLst/>
                          <a:latin typeface="Palatino Linotype" panose="02040502050505030304" pitchFamily="18" charset="0"/>
                        </a:rPr>
                        <a:t>’</a:t>
                      </a:r>
                      <a:endParaRPr lang="lt-LT" sz="11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15.00±1.00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14</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12</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67±0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13</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13</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57</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11</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2183406079"/>
                  </a:ext>
                </a:extLst>
              </a:tr>
              <a:tr h="5090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x-none" sz="1100" b="1" u="none" strike="noStrike" dirty="0">
                          <a:solidFill>
                            <a:srgbClr val="000000"/>
                          </a:solidFill>
                          <a:effectLst/>
                          <a:latin typeface="Palatino Linotype" panose="02040502050505030304" pitchFamily="18" charset="0"/>
                        </a:rPr>
                        <a:t>‘</a:t>
                      </a:r>
                      <a:r>
                        <a:rPr lang="lt-LT" sz="1100" b="1" u="none" strike="noStrike" dirty="0" err="1">
                          <a:solidFill>
                            <a:srgbClr val="000000"/>
                          </a:solidFill>
                          <a:effectLst/>
                          <a:latin typeface="Palatino Linotype" panose="02040502050505030304" pitchFamily="18" charset="0"/>
                        </a:rPr>
                        <a:t>Čelnočnaja</a:t>
                      </a:r>
                      <a:r>
                        <a:rPr lang="x-none" sz="1100" b="1" u="none" strike="noStrike" dirty="0">
                          <a:solidFill>
                            <a:srgbClr val="000000"/>
                          </a:solidFill>
                          <a:effectLst/>
                          <a:latin typeface="Palatino Linotype" panose="02040502050505030304" pitchFamily="18" charset="0"/>
                        </a:rPr>
                        <a:t>’</a:t>
                      </a:r>
                      <a:endParaRPr lang="lt-LT" sz="11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15.33±0.58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13</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67±0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57</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15</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15</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14</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15</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9</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13</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3657551529"/>
                  </a:ext>
                </a:extLst>
              </a:tr>
              <a:tr h="3753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lt-LT" sz="1100" b="1" u="none" strike="noStrike" dirty="0">
                          <a:solidFill>
                            <a:srgbClr val="000000"/>
                          </a:solidFill>
                          <a:effectLst/>
                          <a:latin typeface="Palatino Linotype" panose="02040502050505030304" pitchFamily="18" charset="0"/>
                        </a:rPr>
                        <a:t> </a:t>
                      </a:r>
                      <a:r>
                        <a:rPr lang="x-none" sz="1100" b="1" u="none" strike="noStrike" dirty="0">
                          <a:solidFill>
                            <a:srgbClr val="000000"/>
                          </a:solidFill>
                          <a:effectLst/>
                          <a:latin typeface="Palatino Linotype" panose="02040502050505030304" pitchFamily="18" charset="0"/>
                        </a:rPr>
                        <a:t>‘</a:t>
                      </a:r>
                      <a:r>
                        <a:rPr lang="lt-LT" sz="1100" b="1" u="none" strike="noStrike" dirty="0" err="1">
                          <a:solidFill>
                            <a:srgbClr val="000000"/>
                          </a:solidFill>
                          <a:effectLst/>
                          <a:latin typeface="Palatino Linotype" panose="02040502050505030304" pitchFamily="18" charset="0"/>
                        </a:rPr>
                        <a:t>Vostorg</a:t>
                      </a:r>
                      <a:r>
                        <a:rPr lang="x-none" sz="1100" b="1" u="none" strike="noStrike" dirty="0">
                          <a:solidFill>
                            <a:srgbClr val="000000"/>
                          </a:solidFill>
                          <a:effectLst/>
                          <a:latin typeface="Palatino Linotype" panose="02040502050505030304" pitchFamily="18" charset="0"/>
                        </a:rPr>
                        <a:t>’</a:t>
                      </a:r>
                      <a:endParaRPr lang="lt-LT" sz="11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13.67±0.58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11</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67±0</a:t>
                      </a:r>
                      <a:r>
                        <a:rPr lang="ang-Latn-001" sz="1100" b="0" u="none" strike="noStrike" dirty="0">
                          <a:solidFill>
                            <a:srgbClr val="000000"/>
                          </a:solidFill>
                          <a:effectLst/>
                          <a:latin typeface="Palatino Linotype" panose="02040502050505030304" pitchFamily="18" charset="0"/>
                        </a:rPr>
                        <a:t>.5</a:t>
                      </a:r>
                      <a:r>
                        <a:rPr lang="lt-LT" sz="1100" b="0" u="none" strike="noStrike" dirty="0">
                          <a:solidFill>
                            <a:srgbClr val="000000"/>
                          </a:solidFill>
                          <a:effectLst/>
                          <a:latin typeface="Palatino Linotype" panose="02040502050505030304" pitchFamily="18" charset="0"/>
                        </a:rPr>
                        <a:t>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13</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14</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14</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00±1</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12</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67±1</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53</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9</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11</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1550806924"/>
                  </a:ext>
                </a:extLst>
              </a:tr>
              <a:tr h="3753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lt-LT" sz="1100" b="1" u="none" strike="noStrike" dirty="0">
                          <a:solidFill>
                            <a:srgbClr val="000000"/>
                          </a:solidFill>
                          <a:effectLst/>
                          <a:latin typeface="Palatino Linotype" panose="02040502050505030304" pitchFamily="18" charset="0"/>
                        </a:rPr>
                        <a:t> </a:t>
                      </a:r>
                      <a:r>
                        <a:rPr lang="x-none" sz="1100" b="1" u="none" strike="noStrike" dirty="0">
                          <a:solidFill>
                            <a:srgbClr val="000000"/>
                          </a:solidFill>
                          <a:effectLst/>
                          <a:latin typeface="Palatino Linotype" panose="02040502050505030304" pitchFamily="18" charset="0"/>
                        </a:rPr>
                        <a:t>‘</a:t>
                      </a:r>
                      <a:r>
                        <a:rPr lang="lt-LT" sz="1100" b="1" u="none" strike="noStrike" dirty="0">
                          <a:solidFill>
                            <a:srgbClr val="000000"/>
                          </a:solidFill>
                          <a:effectLst/>
                          <a:latin typeface="Palatino Linotype" panose="02040502050505030304" pitchFamily="18" charset="0"/>
                        </a:rPr>
                        <a:t>Morena</a:t>
                      </a:r>
                      <a:r>
                        <a:rPr lang="x-none" sz="1100" b="1" u="none" strike="noStrike" dirty="0">
                          <a:solidFill>
                            <a:srgbClr val="000000"/>
                          </a:solidFill>
                          <a:effectLst/>
                          <a:latin typeface="Palatino Linotype" panose="02040502050505030304" pitchFamily="18" charset="0"/>
                        </a:rPr>
                        <a:t>’</a:t>
                      </a:r>
                      <a:endParaRPr lang="lt-LT" sz="11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13.00±0.00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14</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15</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67±0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9</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13</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9</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1271086477"/>
                  </a:ext>
                </a:extLst>
              </a:tr>
              <a:tr h="3753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x-none" sz="1100" b="1" u="none" strike="noStrike" dirty="0">
                          <a:solidFill>
                            <a:srgbClr val="000000"/>
                          </a:solidFill>
                          <a:effectLst/>
                          <a:latin typeface="Palatino Linotype" panose="02040502050505030304" pitchFamily="18" charset="0"/>
                        </a:rPr>
                        <a:t>‘</a:t>
                      </a:r>
                      <a:r>
                        <a:rPr lang="lt-LT" sz="1100" b="1" u="none" strike="noStrike" dirty="0" err="1">
                          <a:solidFill>
                            <a:srgbClr val="000000"/>
                          </a:solidFill>
                          <a:effectLst/>
                          <a:latin typeface="Palatino Linotype" panose="02040502050505030304" pitchFamily="18" charset="0"/>
                        </a:rPr>
                        <a:t>Obilnaja</a:t>
                      </a:r>
                      <a:r>
                        <a:rPr lang="x-none" sz="1100" b="1" u="none" strike="noStrike" dirty="0">
                          <a:solidFill>
                            <a:srgbClr val="000000"/>
                          </a:solidFill>
                          <a:effectLst/>
                          <a:latin typeface="Palatino Linotype" panose="02040502050505030304" pitchFamily="18" charset="0"/>
                        </a:rPr>
                        <a:t>’</a:t>
                      </a:r>
                      <a:endParaRPr lang="lt-LT" sz="11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17.00±0.00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13</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15</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14</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67±0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13</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67±0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15</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33±1</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16</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11</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2368796064"/>
                  </a:ext>
                </a:extLst>
              </a:tr>
              <a:tr h="43324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x-none" sz="1100" b="1" u="none" strike="noStrike" dirty="0">
                          <a:solidFill>
                            <a:srgbClr val="000000"/>
                          </a:solidFill>
                          <a:effectLst/>
                          <a:latin typeface="Palatino Linotype" panose="02040502050505030304" pitchFamily="18" charset="0"/>
                        </a:rPr>
                        <a:t>‘</a:t>
                      </a:r>
                      <a:r>
                        <a:rPr lang="lt-LT" sz="1100" b="1" u="none" strike="noStrike" dirty="0" err="1">
                          <a:solidFill>
                            <a:srgbClr val="000000"/>
                          </a:solidFill>
                          <a:effectLst/>
                          <a:latin typeface="Palatino Linotype" panose="02040502050505030304" pitchFamily="18" charset="0"/>
                        </a:rPr>
                        <a:t>Pavlovskaja</a:t>
                      </a:r>
                      <a:r>
                        <a:rPr lang="x-none" sz="1100" b="1" u="none" strike="noStrike" dirty="0">
                          <a:solidFill>
                            <a:srgbClr val="000000"/>
                          </a:solidFill>
                          <a:effectLst/>
                          <a:latin typeface="Palatino Linotype" panose="02040502050505030304" pitchFamily="18" charset="0"/>
                        </a:rPr>
                        <a:t>’</a:t>
                      </a:r>
                      <a:endParaRPr lang="lt-LT" sz="11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15.67±0.58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14</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12</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16</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67±1</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16</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12</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67±0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14</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67±0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9</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673322186"/>
                  </a:ext>
                </a:extLst>
              </a:tr>
              <a:tr h="50900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x-none" sz="1100" b="1" u="none" strike="noStrike" dirty="0">
                          <a:solidFill>
                            <a:srgbClr val="000000"/>
                          </a:solidFill>
                          <a:effectLst/>
                          <a:latin typeface="Palatino Linotype" panose="02040502050505030304" pitchFamily="18" charset="0"/>
                        </a:rPr>
                        <a:t>‘</a:t>
                      </a:r>
                      <a:r>
                        <a:rPr lang="lt-LT" sz="1100" b="1" u="none" strike="noStrike" dirty="0" err="1">
                          <a:solidFill>
                            <a:srgbClr val="000000"/>
                          </a:solidFill>
                          <a:effectLst/>
                          <a:latin typeface="Palatino Linotype" panose="02040502050505030304" pitchFamily="18" charset="0"/>
                        </a:rPr>
                        <a:t>Pereselenka</a:t>
                      </a:r>
                      <a:r>
                        <a:rPr lang="x-none" sz="1100" b="1" u="none" strike="noStrike" dirty="0">
                          <a:solidFill>
                            <a:srgbClr val="000000"/>
                          </a:solidFill>
                          <a:effectLst/>
                          <a:latin typeface="Palatino Linotype" panose="02040502050505030304" pitchFamily="18" charset="0"/>
                        </a:rPr>
                        <a:t>’</a:t>
                      </a:r>
                      <a:endParaRPr lang="lt-LT" sz="11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16.00±0.00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9</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13</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14</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12</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12</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9</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67±0</a:t>
                      </a:r>
                      <a:r>
                        <a:rPr lang="ang-Latn-001" sz="1100" b="0" u="none" strike="noStrike" dirty="0">
                          <a:solidFill>
                            <a:srgbClr val="000000"/>
                          </a:solidFill>
                          <a:effectLst/>
                          <a:latin typeface="Palatino Linotype" panose="02040502050505030304" pitchFamily="18" charset="0"/>
                        </a:rPr>
                        <a:t>.5</a:t>
                      </a:r>
                      <a:r>
                        <a:rPr lang="lt-LT" sz="1100" b="0" u="none" strike="noStrike" dirty="0">
                          <a:solidFill>
                            <a:srgbClr val="000000"/>
                          </a:solidFill>
                          <a:effectLst/>
                          <a:latin typeface="Palatino Linotype" panose="02040502050505030304" pitchFamily="18" charset="0"/>
                        </a:rPr>
                        <a:t>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689905806"/>
                  </a:ext>
                </a:extLst>
              </a:tr>
              <a:tr h="3753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x-none" sz="1100" b="1" u="none" strike="noStrike" dirty="0">
                          <a:solidFill>
                            <a:srgbClr val="000000"/>
                          </a:solidFill>
                          <a:effectLst/>
                          <a:latin typeface="Palatino Linotype" panose="02040502050505030304" pitchFamily="18" charset="0"/>
                        </a:rPr>
                        <a:t>‘</a:t>
                      </a:r>
                      <a:r>
                        <a:rPr lang="lt-LT" sz="1100" b="1" u="none" strike="noStrike" dirty="0">
                          <a:solidFill>
                            <a:srgbClr val="000000"/>
                          </a:solidFill>
                          <a:effectLst/>
                          <a:latin typeface="Palatino Linotype" panose="02040502050505030304" pitchFamily="18" charset="0"/>
                        </a:rPr>
                        <a:t>Nimfa</a:t>
                      </a:r>
                      <a:r>
                        <a:rPr lang="x-none" sz="1100" b="1" u="none" strike="noStrike" dirty="0">
                          <a:solidFill>
                            <a:srgbClr val="000000"/>
                          </a:solidFill>
                          <a:effectLst/>
                          <a:latin typeface="Palatino Linotype" panose="02040502050505030304" pitchFamily="18" charset="0"/>
                        </a:rPr>
                        <a:t>’</a:t>
                      </a:r>
                      <a:endParaRPr lang="lt-LT" sz="11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9</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.5</a:t>
                      </a:r>
                      <a:r>
                        <a:rPr lang="lt-LT" sz="1100" b="0" u="none" strike="noStrike" dirty="0">
                          <a:solidFill>
                            <a:srgbClr val="000000"/>
                          </a:solidFill>
                          <a:effectLst/>
                          <a:latin typeface="Palatino Linotype" panose="02040502050505030304" pitchFamily="18" charset="0"/>
                        </a:rPr>
                        <a:t>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9</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13</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14</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11</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33±1</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15</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14</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67±0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9</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11</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4220743350"/>
                  </a:ext>
                </a:extLst>
              </a:tr>
              <a:tr h="3753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lt-LT" sz="1100" b="1" u="none" strike="noStrike" dirty="0">
                          <a:solidFill>
                            <a:srgbClr val="000000"/>
                          </a:solidFill>
                          <a:effectLst/>
                          <a:latin typeface="Palatino Linotype" panose="02040502050505030304" pitchFamily="18" charset="0"/>
                        </a:rPr>
                        <a:t> </a:t>
                      </a:r>
                      <a:r>
                        <a:rPr lang="x-none" sz="1100" b="1" u="none" strike="noStrike" dirty="0">
                          <a:solidFill>
                            <a:srgbClr val="000000"/>
                          </a:solidFill>
                          <a:effectLst/>
                          <a:latin typeface="Palatino Linotype" panose="02040502050505030304" pitchFamily="18" charset="0"/>
                        </a:rPr>
                        <a:t>‘</a:t>
                      </a:r>
                      <a:r>
                        <a:rPr lang="lt-LT" sz="1100" b="1" u="none" strike="noStrike" dirty="0" err="1">
                          <a:solidFill>
                            <a:srgbClr val="000000"/>
                          </a:solidFill>
                          <a:effectLst/>
                          <a:latin typeface="Palatino Linotype" panose="02040502050505030304" pitchFamily="18" charset="0"/>
                        </a:rPr>
                        <a:t>Kalinka</a:t>
                      </a:r>
                      <a:r>
                        <a:rPr lang="x-none" sz="1100" b="1" u="none" strike="noStrike" dirty="0">
                          <a:solidFill>
                            <a:srgbClr val="000000"/>
                          </a:solidFill>
                          <a:effectLst/>
                          <a:latin typeface="Palatino Linotype" panose="02040502050505030304" pitchFamily="18" charset="0"/>
                        </a:rPr>
                        <a:t>’</a:t>
                      </a:r>
                      <a:endParaRPr lang="lt-LT" sz="11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12</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33±1</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53</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13</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67±1</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53</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13</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16</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12</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16</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00±1</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11</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2251046750"/>
                  </a:ext>
                </a:extLst>
              </a:tr>
              <a:tr h="37532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lt-LT" sz="1100" b="1" u="none" strike="noStrike" dirty="0">
                          <a:solidFill>
                            <a:srgbClr val="000000"/>
                          </a:solidFill>
                          <a:effectLst/>
                          <a:latin typeface="Palatino Linotype" panose="02040502050505030304" pitchFamily="18" charset="0"/>
                        </a:rPr>
                        <a:t> </a:t>
                      </a:r>
                      <a:r>
                        <a:rPr lang="x-none" sz="1100" b="1" u="none" strike="noStrike" dirty="0">
                          <a:solidFill>
                            <a:srgbClr val="000000"/>
                          </a:solidFill>
                          <a:effectLst/>
                          <a:latin typeface="Palatino Linotype" panose="02040502050505030304" pitchFamily="18" charset="0"/>
                        </a:rPr>
                        <a:t>‘</a:t>
                      </a:r>
                      <a:r>
                        <a:rPr lang="lt-LT" sz="1100" b="1" u="none" strike="noStrike" dirty="0">
                          <a:solidFill>
                            <a:srgbClr val="000000"/>
                          </a:solidFill>
                          <a:effectLst/>
                          <a:latin typeface="Palatino Linotype" panose="02040502050505030304" pitchFamily="18" charset="0"/>
                        </a:rPr>
                        <a:t>Balalaika</a:t>
                      </a:r>
                      <a:r>
                        <a:rPr lang="x-none" sz="1100" b="1" u="none" strike="noStrike" dirty="0">
                          <a:solidFill>
                            <a:srgbClr val="000000"/>
                          </a:solidFill>
                          <a:effectLst/>
                          <a:latin typeface="Palatino Linotype" panose="02040502050505030304" pitchFamily="18" charset="0"/>
                        </a:rPr>
                        <a:t>’</a:t>
                      </a:r>
                      <a:endParaRPr lang="lt-LT" sz="11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16</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33±1</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16</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9</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13</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15</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9</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14</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9</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00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9</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33±0</a:t>
                      </a:r>
                      <a:r>
                        <a:rPr lang="ang-Latn-001" sz="1100" b="0" u="none" strike="noStrike" dirty="0">
                          <a:solidFill>
                            <a:srgbClr val="000000"/>
                          </a:solidFill>
                          <a:effectLst/>
                          <a:latin typeface="Palatino Linotype" panose="02040502050505030304" pitchFamily="18" charset="0"/>
                        </a:rPr>
                        <a:t>.</a:t>
                      </a:r>
                      <a:r>
                        <a:rPr lang="lt-LT" sz="1100" b="0" u="none" strike="noStrike" dirty="0">
                          <a:solidFill>
                            <a:srgbClr val="000000"/>
                          </a:solidFill>
                          <a:effectLst/>
                          <a:latin typeface="Palatino Linotype" panose="02040502050505030304" pitchFamily="18" charset="0"/>
                        </a:rPr>
                        <a:t>58</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100" b="0" u="none" strike="noStrike" dirty="0">
                          <a:solidFill>
                            <a:srgbClr val="000000"/>
                          </a:solidFill>
                          <a:effectLst/>
                          <a:latin typeface="Palatino Linotype" panose="02040502050505030304" pitchFamily="18" charset="0"/>
                        </a:rPr>
                        <a:t>0</a:t>
                      </a:r>
                      <a:endParaRPr lang="lt-LT" sz="1100" b="0" i="0" u="none" strike="noStrike" dirty="0">
                        <a:solidFill>
                          <a:srgbClr val="000000"/>
                        </a:solidFill>
                        <a:effectLst/>
                        <a:latin typeface="Palatino Linotype" panose="02040502050505030304" pitchFamily="18" charset="0"/>
                      </a:endParaRPr>
                    </a:p>
                  </a:txBody>
                  <a:tcPr marL="0" marR="0" marT="0" marB="0" anchor="ctr"/>
                </a:tc>
                <a:extLst>
                  <a:ext uri="{0D108BD9-81ED-4DB2-BD59-A6C34878D82A}">
                    <a16:rowId xmlns:a16="http://schemas.microsoft.com/office/drawing/2014/main" val="2590096462"/>
                  </a:ext>
                </a:extLst>
              </a:tr>
            </a:tbl>
          </a:graphicData>
        </a:graphic>
      </p:graphicFrame>
      <p:sp>
        <p:nvSpPr>
          <p:cNvPr id="8" name="TextBox 7">
            <a:extLst>
              <a:ext uri="{FF2B5EF4-FFF2-40B4-BE49-F238E27FC236}">
                <a16:creationId xmlns:a16="http://schemas.microsoft.com/office/drawing/2014/main" id="{B353224F-8FBB-4E10-9B2F-7D3389219494}"/>
              </a:ext>
            </a:extLst>
          </p:cNvPr>
          <p:cNvSpPr txBox="1"/>
          <p:nvPr/>
        </p:nvSpPr>
        <p:spPr>
          <a:xfrm>
            <a:off x="75592" y="691836"/>
            <a:ext cx="7635400" cy="646331"/>
          </a:xfrm>
          <a:prstGeom prst="rect">
            <a:avLst/>
          </a:prstGeom>
          <a:noFill/>
        </p:spPr>
        <p:txBody>
          <a:bodyPr wrap="square" rtlCol="0">
            <a:spAutoFit/>
          </a:bodyPr>
          <a:lstStyle/>
          <a:p>
            <a:r>
              <a:rPr lang="en-US" dirty="0">
                <a:solidFill>
                  <a:prstClr val="black"/>
                </a:solidFill>
                <a:latin typeface="Palatino Linotype" panose="02040502050505030304" pitchFamily="18" charset="0"/>
                <a:cs typeface="Arial" panose="020B0604020202020204" pitchFamily="34" charset="0"/>
              </a:rPr>
              <a:t>Inhibition zone in mm, including the 8 mm hole. If inhibition zone  wasn't observed, results</a:t>
            </a:r>
            <a:r>
              <a:rPr lang="lt-LT" dirty="0">
                <a:solidFill>
                  <a:prstClr val="black"/>
                </a:solidFill>
                <a:latin typeface="Palatino Linotype" panose="02040502050505030304" pitchFamily="18" charset="0"/>
                <a:cs typeface="Arial" panose="020B0604020202020204" pitchFamily="34" charset="0"/>
              </a:rPr>
              <a:t> </a:t>
            </a:r>
            <a:r>
              <a:rPr lang="en-US" dirty="0">
                <a:solidFill>
                  <a:prstClr val="black"/>
                </a:solidFill>
                <a:latin typeface="Palatino Linotype" panose="02040502050505030304" pitchFamily="18" charset="0"/>
                <a:cs typeface="Arial" panose="020B0604020202020204" pitchFamily="34" charset="0"/>
              </a:rPr>
              <a:t>is presented as 0.</a:t>
            </a:r>
          </a:p>
        </p:txBody>
      </p:sp>
    </p:spTree>
    <p:extLst>
      <p:ext uri="{BB962C8B-B14F-4D97-AF65-F5344CB8AC3E}">
        <p14:creationId xmlns:p14="http://schemas.microsoft.com/office/powerpoint/2010/main" val="38056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15</a:t>
            </a:fld>
            <a:endParaRPr lang="fr-FR">
              <a:latin typeface="Palatino Linotype" panose="02040502050505030304" pitchFamily="18" charset="0"/>
            </a:endParaRPr>
          </a:p>
        </p:txBody>
      </p:sp>
      <p:sp>
        <p:nvSpPr>
          <p:cNvPr id="7" name="Teksto vietos rezervavimo ženklas 2">
            <a:extLst>
              <a:ext uri="{FF2B5EF4-FFF2-40B4-BE49-F238E27FC236}">
                <a16:creationId xmlns:a16="http://schemas.microsoft.com/office/drawing/2014/main" id="{2724B27E-E51C-4396-A502-1E14D1BDFF62}"/>
              </a:ext>
            </a:extLst>
          </p:cNvPr>
          <p:cNvSpPr txBox="1">
            <a:spLocks/>
          </p:cNvSpPr>
          <p:nvPr/>
        </p:nvSpPr>
        <p:spPr>
          <a:xfrm>
            <a:off x="202857" y="1617785"/>
            <a:ext cx="8469446" cy="4126600"/>
          </a:xfrm>
          <a:prstGeom prst="rect">
            <a:avLst/>
          </a:prstGeom>
        </p:spPr>
        <p:txBody>
          <a:bodyPr anchor="t">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en-US" sz="1800" b="0" i="0" u="none" strike="noStrike" kern="1200">
                <a:solidFill>
                  <a:schemeClr val="tx1"/>
                </a:solidFill>
                <a:effectLst/>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500"/>
              </a:spcBef>
              <a:spcAft>
                <a:spcPts val="500"/>
              </a:spcAft>
              <a:buClrTx/>
              <a:buSzTx/>
              <a:buFont typeface="Arial" panose="020B0604020202020204" pitchFamily="34" charset="0"/>
              <a:buChar char="•"/>
              <a:tabLst/>
              <a:defRPr/>
            </a:pPr>
            <a:endParaRPr kumimoji="0" lang="lt-LT" altLang="lt-LT"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728D412C-F8B7-43B8-A476-2A5EB727DFA0}"/>
              </a:ext>
            </a:extLst>
          </p:cNvPr>
          <p:cNvSpPr txBox="1"/>
          <p:nvPr/>
        </p:nvSpPr>
        <p:spPr>
          <a:xfrm>
            <a:off x="400929" y="388274"/>
            <a:ext cx="4572000" cy="482055"/>
          </a:xfrm>
          <a:prstGeom prst="rect">
            <a:avLst/>
          </a:prstGeom>
          <a:noFill/>
        </p:spPr>
        <p:txBody>
          <a:bodyPr wrap="square">
            <a:spAutoFit/>
          </a:bodyPr>
          <a:lstStyle/>
          <a:p>
            <a:pPr marL="0" marR="0" lvl="0" indent="0" algn="l" defTabSz="914400" rtl="0" eaLnBrk="1" fontAlgn="auto" latinLnBrk="0" hangingPunct="1">
              <a:lnSpc>
                <a:spcPts val="3240"/>
              </a:lnSpc>
              <a:spcBef>
                <a:spcPts val="1000"/>
              </a:spcBef>
              <a:spcAft>
                <a:spcPts val="0"/>
              </a:spcAft>
              <a:buClrTx/>
              <a:buSzTx/>
              <a:buFont typeface="Arial" panose="020B0604020202020204" pitchFamily="34" charset="0"/>
              <a:buNone/>
              <a:tabLst/>
              <a:defRPr/>
            </a:pPr>
            <a:r>
              <a:rPr kumimoji="0" lang="x-none"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Conclutions</a:t>
            </a:r>
            <a:endParaRPr kumimoji="0" lang="en-US"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endParaRPr>
          </a:p>
        </p:txBody>
      </p:sp>
      <p:sp>
        <p:nvSpPr>
          <p:cNvPr id="9" name="Rectangle 1">
            <a:extLst>
              <a:ext uri="{FF2B5EF4-FFF2-40B4-BE49-F238E27FC236}">
                <a16:creationId xmlns:a16="http://schemas.microsoft.com/office/drawing/2014/main" id="{8D96A66E-08F6-42BC-9B9F-10E86FEC2213}"/>
              </a:ext>
            </a:extLst>
          </p:cNvPr>
          <p:cNvSpPr/>
          <p:nvPr/>
        </p:nvSpPr>
        <p:spPr>
          <a:xfrm>
            <a:off x="168598" y="959093"/>
            <a:ext cx="8503705" cy="4662815"/>
          </a:xfrm>
          <a:prstGeom prst="rect">
            <a:avLst/>
          </a:prstGeom>
        </p:spPr>
        <p:txBody>
          <a:bodyPr wrap="square">
            <a:spAutoFit/>
          </a:bodyPr>
          <a:lstStyle/>
          <a:p>
            <a:pPr marL="342900" indent="-342900" algn="just">
              <a:spcBef>
                <a:spcPts val="600"/>
              </a:spcBef>
              <a:spcAft>
                <a:spcPts val="600"/>
              </a:spcAft>
              <a:buFont typeface="+mj-lt"/>
              <a:buAutoNum type="arabicPeriod"/>
            </a:pPr>
            <a:r>
              <a:rPr lang="en-US" dirty="0">
                <a:solidFill>
                  <a:prstClr val="black"/>
                </a:solidFill>
                <a:latin typeface="Palatino Linotype" panose="02040502050505030304" pitchFamily="18" charset="0"/>
                <a:cs typeface="Arial" panose="020B0604020202020204" pitchFamily="34" charset="0"/>
              </a:rPr>
              <a:t>Results showed that, cultivars ‘</a:t>
            </a:r>
            <a:r>
              <a:rPr lang="en-US" dirty="0" err="1">
                <a:solidFill>
                  <a:prstClr val="black"/>
                </a:solidFill>
                <a:latin typeface="Palatino Linotype" panose="02040502050505030304" pitchFamily="18" charset="0"/>
                <a:cs typeface="Arial" panose="020B0604020202020204" pitchFamily="34" charset="0"/>
              </a:rPr>
              <a:t>Pereselenka</a:t>
            </a:r>
            <a:r>
              <a:rPr lang="en-US" dirty="0">
                <a:solidFill>
                  <a:prstClr val="black"/>
                </a:solidFill>
                <a:latin typeface="Palatino Linotype" panose="02040502050505030304" pitchFamily="18" charset="0"/>
                <a:cs typeface="Arial" panose="020B0604020202020204" pitchFamily="34" charset="0"/>
              </a:rPr>
              <a:t>’ (141 mg/100g) and ‘</a:t>
            </a:r>
            <a:r>
              <a:rPr lang="en-US" dirty="0" err="1">
                <a:solidFill>
                  <a:prstClr val="black"/>
                </a:solidFill>
                <a:latin typeface="Palatino Linotype" panose="02040502050505030304" pitchFamily="18" charset="0"/>
                <a:cs typeface="Arial" panose="020B0604020202020204" pitchFamily="34" charset="0"/>
              </a:rPr>
              <a:t>Pavlovskaja</a:t>
            </a:r>
            <a:r>
              <a:rPr lang="en-US" dirty="0">
                <a:solidFill>
                  <a:prstClr val="black"/>
                </a:solidFill>
                <a:latin typeface="Palatino Linotype" panose="02040502050505030304" pitchFamily="18" charset="0"/>
                <a:cs typeface="Arial" panose="020B0604020202020204" pitchFamily="34" charset="0"/>
              </a:rPr>
              <a:t>’ (114mg/100g) had the highest content of ascorbic acid. </a:t>
            </a:r>
          </a:p>
          <a:p>
            <a:pPr marL="342900" indent="-342900" algn="just">
              <a:spcBef>
                <a:spcPts val="600"/>
              </a:spcBef>
              <a:spcAft>
                <a:spcPts val="600"/>
              </a:spcAft>
              <a:buFont typeface="+mj-lt"/>
              <a:buAutoNum type="arabicPeriod"/>
            </a:pPr>
            <a:r>
              <a:rPr lang="en-US" dirty="0">
                <a:solidFill>
                  <a:prstClr val="black"/>
                </a:solidFill>
                <a:latin typeface="Palatino Linotype" panose="02040502050505030304" pitchFamily="18" charset="0"/>
                <a:cs typeface="Arial" panose="020B0604020202020204" pitchFamily="34" charset="0"/>
              </a:rPr>
              <a:t>The maximum glucose and fructose content was detected in ‘</a:t>
            </a:r>
            <a:r>
              <a:rPr lang="en-US" dirty="0" err="1">
                <a:solidFill>
                  <a:prstClr val="black"/>
                </a:solidFill>
                <a:latin typeface="Palatino Linotype" panose="02040502050505030304" pitchFamily="18" charset="0"/>
                <a:cs typeface="Arial" panose="020B0604020202020204" pitchFamily="34" charset="0"/>
              </a:rPr>
              <a:t>Leningradskaja</a:t>
            </a:r>
            <a:r>
              <a:rPr lang="en-US" dirty="0">
                <a:solidFill>
                  <a:prstClr val="black"/>
                </a:solidFill>
                <a:latin typeface="Palatino Linotype" panose="02040502050505030304" pitchFamily="18" charset="0"/>
                <a:cs typeface="Arial" panose="020B0604020202020204" pitchFamily="34" charset="0"/>
              </a:rPr>
              <a:t>’ and ‘Balalaika’ cultivars.</a:t>
            </a:r>
          </a:p>
          <a:p>
            <a:pPr marL="342900" indent="-342900" algn="just">
              <a:spcBef>
                <a:spcPts val="600"/>
              </a:spcBef>
              <a:spcAft>
                <a:spcPts val="600"/>
              </a:spcAft>
              <a:buFont typeface="+mj-lt"/>
              <a:buAutoNum type="arabicPeriod"/>
            </a:pPr>
            <a:r>
              <a:rPr lang="en-US" dirty="0">
                <a:solidFill>
                  <a:prstClr val="black"/>
                </a:solidFill>
                <a:latin typeface="Palatino Linotype" panose="02040502050505030304" pitchFamily="18" charset="0"/>
                <a:cs typeface="Arial" panose="020B0604020202020204" pitchFamily="34" charset="0"/>
              </a:rPr>
              <a:t>The cultivars ‘Morena‘ had the highest anthocyanins (781mg/100g) and total phenolic compounds (799mg/100g), the lowest anthocyanins (282 mg/100g) and TPC (300 mg/100g) content was detected in ‘</a:t>
            </a:r>
            <a:r>
              <a:rPr lang="en-US" dirty="0" err="1">
                <a:solidFill>
                  <a:prstClr val="black"/>
                </a:solidFill>
                <a:latin typeface="Palatino Linotype" panose="02040502050505030304" pitchFamily="18" charset="0"/>
                <a:cs typeface="Arial" panose="020B0604020202020204" pitchFamily="34" charset="0"/>
              </a:rPr>
              <a:t>Vostorg</a:t>
            </a:r>
            <a:r>
              <a:rPr lang="en-US" dirty="0">
                <a:solidFill>
                  <a:prstClr val="black"/>
                </a:solidFill>
                <a:latin typeface="Palatino Linotype" panose="02040502050505030304" pitchFamily="18" charset="0"/>
                <a:cs typeface="Arial" panose="020B0604020202020204" pitchFamily="34" charset="0"/>
              </a:rPr>
              <a:t>‘ cultivars.</a:t>
            </a:r>
          </a:p>
          <a:p>
            <a:pPr marL="342900" indent="-342900" algn="just">
              <a:spcBef>
                <a:spcPts val="600"/>
              </a:spcBef>
              <a:spcAft>
                <a:spcPts val="600"/>
              </a:spcAft>
              <a:buFont typeface="+mj-lt"/>
              <a:buAutoNum type="arabicPeriod"/>
            </a:pPr>
            <a:r>
              <a:rPr lang="en-GB" dirty="0">
                <a:latin typeface="Palatino Linotype" panose="02040502050505030304" pitchFamily="18" charset="0"/>
              </a:rPr>
              <a:t>Bacterial tests have identified antimicrobial properties of honeysuckle berries against undesirable in food products bacteria but without affecting </a:t>
            </a:r>
            <a:r>
              <a:rPr lang="en-GB" i="1" dirty="0">
                <a:latin typeface="Palatino Linotype" panose="02040502050505030304" pitchFamily="18" charset="0"/>
              </a:rPr>
              <a:t>Candida</a:t>
            </a:r>
            <a:r>
              <a:rPr lang="en-GB" dirty="0">
                <a:latin typeface="Palatino Linotype" panose="02040502050505030304" pitchFamily="18" charset="0"/>
              </a:rPr>
              <a:t> and </a:t>
            </a:r>
            <a:r>
              <a:rPr lang="en-GB" i="1" dirty="0">
                <a:latin typeface="Palatino Linotype" panose="02040502050505030304" pitchFamily="18" charset="0"/>
              </a:rPr>
              <a:t>Saccharomyces</a:t>
            </a:r>
            <a:r>
              <a:rPr lang="en-GB" dirty="0">
                <a:latin typeface="Palatino Linotype" panose="02040502050505030304" pitchFamily="18" charset="0"/>
              </a:rPr>
              <a:t> </a:t>
            </a:r>
            <a:r>
              <a:rPr lang="en-GB" i="1" dirty="0">
                <a:latin typeface="Palatino Linotype" panose="02040502050505030304" pitchFamily="18" charset="0"/>
              </a:rPr>
              <a:t>cerevisiae</a:t>
            </a:r>
            <a:r>
              <a:rPr lang="en-GB" dirty="0">
                <a:latin typeface="Palatino Linotype" panose="02040502050505030304" pitchFamily="18" charset="0"/>
              </a:rPr>
              <a:t> yeast.</a:t>
            </a:r>
          </a:p>
          <a:p>
            <a:pPr marL="342900" indent="-342900" algn="just">
              <a:spcBef>
                <a:spcPts val="600"/>
              </a:spcBef>
              <a:spcAft>
                <a:spcPts val="600"/>
              </a:spcAft>
              <a:buFont typeface="+mj-lt"/>
              <a:buAutoNum type="arabicPeriod"/>
            </a:pPr>
            <a:r>
              <a:rPr lang="en-US" dirty="0">
                <a:solidFill>
                  <a:srgbClr val="050505"/>
                </a:solidFill>
                <a:latin typeface="Palatino Linotype" panose="02040502050505030304" pitchFamily="18" charset="0"/>
                <a:cs typeface="Arial" panose="020B0604020202020204" pitchFamily="34" charset="0"/>
              </a:rPr>
              <a:t>Results indicate that, due to the amount of bioactive substances and beneficial health properties, honeysuckle berries are valuable component to the diet. </a:t>
            </a:r>
            <a:endParaRPr lang="lt-LT" dirty="0">
              <a:solidFill>
                <a:srgbClr val="050505"/>
              </a:solidFill>
              <a:latin typeface="Palatino Linotype" panose="02040502050505030304" pitchFamily="18" charset="0"/>
              <a:cs typeface="Arial" panose="020B0604020202020204" pitchFamily="34" charset="0"/>
            </a:endParaRPr>
          </a:p>
          <a:p>
            <a:pPr marL="342900" indent="-342900" algn="just">
              <a:buFont typeface="+mj-lt"/>
              <a:buAutoNum type="arabicPeriod"/>
            </a:pPr>
            <a:endParaRPr lang="lt-LT" dirty="0">
              <a:solidFill>
                <a:srgbClr val="050505"/>
              </a:solidFill>
              <a:latin typeface="Palatino Linotype" panose="02040502050505030304" pitchFamily="18" charset="0"/>
              <a:cs typeface="Arial" panose="020B0604020202020204" pitchFamily="34" charset="0"/>
            </a:endParaRPr>
          </a:p>
          <a:p>
            <a:pPr marL="342900" indent="-342900" algn="just">
              <a:buFont typeface="+mj-lt"/>
              <a:buAutoNum type="arabicPeriod"/>
            </a:pPr>
            <a:endParaRPr lang="en-US" dirty="0">
              <a:solidFill>
                <a:prstClr val="black"/>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41B7E54-99AB-4757-A122-7F87C0E4A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215" y="5240215"/>
            <a:ext cx="1617784" cy="1617784"/>
          </a:xfrm>
          <a:prstGeom prst="rect">
            <a:avLst/>
          </a:prstGeom>
        </p:spPr>
      </p:pic>
    </p:spTree>
    <p:extLst>
      <p:ext uri="{BB962C8B-B14F-4D97-AF65-F5344CB8AC3E}">
        <p14:creationId xmlns:p14="http://schemas.microsoft.com/office/powerpoint/2010/main" val="2644159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16</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05400"/>
            <a:ext cx="1752600" cy="1752600"/>
          </a:xfrm>
          <a:prstGeom prst="rect">
            <a:avLst/>
          </a:prstGeom>
        </p:spPr>
      </p:pic>
      <p:sp>
        <p:nvSpPr>
          <p:cNvPr id="4" name="Rectangle 3">
            <a:extLst>
              <a:ext uri="{FF2B5EF4-FFF2-40B4-BE49-F238E27FC236}">
                <a16:creationId xmlns:a16="http://schemas.microsoft.com/office/drawing/2014/main" id="{74E08CF4-F1A8-4ADC-90F4-A302C64FDB80}"/>
              </a:ext>
            </a:extLst>
          </p:cNvPr>
          <p:cNvSpPr/>
          <p:nvPr/>
        </p:nvSpPr>
        <p:spPr>
          <a:xfrm>
            <a:off x="2000622" y="1078650"/>
            <a:ext cx="5142755" cy="1323439"/>
          </a:xfrm>
          <a:prstGeom prst="rect">
            <a:avLst/>
          </a:prstGeom>
        </p:spPr>
        <p:txBody>
          <a:bodyPr wrap="none">
            <a:spAutoFit/>
          </a:bodyPr>
          <a:lstStyle/>
          <a:p>
            <a:r>
              <a:rPr lang="x-none" sz="4000" b="1" dirty="0">
                <a:solidFill>
                  <a:prstClr val="black"/>
                </a:solidFill>
                <a:latin typeface="Palatino Linotype" panose="02040502050505030304" pitchFamily="18" charset="0"/>
                <a:cs typeface="Arial" panose="020B0604020202020204" pitchFamily="34" charset="0"/>
              </a:rPr>
              <a:t>Thanks for attention!</a:t>
            </a:r>
            <a:endParaRPr lang="lt-LT" sz="4000" b="1" dirty="0">
              <a:solidFill>
                <a:prstClr val="black"/>
              </a:solidFill>
              <a:latin typeface="Palatino Linotype" panose="02040502050505030304" pitchFamily="18" charset="0"/>
              <a:cs typeface="Arial" panose="020B0604020202020204" pitchFamily="34" charset="0"/>
            </a:endParaRPr>
          </a:p>
          <a:p>
            <a:endParaRPr lang="lt-LT" sz="4000" dirty="0">
              <a:latin typeface="Palatino Linotype" panose="02040502050505030304" pitchFamily="18" charset="0"/>
            </a:endParaRPr>
          </a:p>
        </p:txBody>
      </p:sp>
      <p:pic>
        <p:nvPicPr>
          <p:cNvPr id="2" name="Picture 1">
            <a:extLst>
              <a:ext uri="{FF2B5EF4-FFF2-40B4-BE49-F238E27FC236}">
                <a16:creationId xmlns:a16="http://schemas.microsoft.com/office/drawing/2014/main" id="{59C2168D-2FB1-4DC8-90A5-EA088072E877}"/>
              </a:ext>
            </a:extLst>
          </p:cNvPr>
          <p:cNvPicPr>
            <a:picLocks noChangeAspect="1"/>
          </p:cNvPicPr>
          <p:nvPr/>
        </p:nvPicPr>
        <p:blipFill>
          <a:blip r:embed="rId3"/>
          <a:stretch>
            <a:fillRect/>
          </a:stretch>
        </p:blipFill>
        <p:spPr>
          <a:xfrm>
            <a:off x="5007845" y="2666229"/>
            <a:ext cx="3504577" cy="2302646"/>
          </a:xfrm>
          <a:prstGeom prst="rect">
            <a:avLst/>
          </a:prstGeom>
        </p:spPr>
      </p:pic>
      <p:pic>
        <p:nvPicPr>
          <p:cNvPr id="6" name="Picture 5">
            <a:extLst>
              <a:ext uri="{FF2B5EF4-FFF2-40B4-BE49-F238E27FC236}">
                <a16:creationId xmlns:a16="http://schemas.microsoft.com/office/drawing/2014/main" id="{96D73DC4-C011-4AFE-9063-C4A899961F9F}"/>
              </a:ext>
            </a:extLst>
          </p:cNvPr>
          <p:cNvPicPr>
            <a:picLocks noChangeAspect="1"/>
          </p:cNvPicPr>
          <p:nvPr/>
        </p:nvPicPr>
        <p:blipFill>
          <a:blip r:embed="rId4"/>
          <a:stretch>
            <a:fillRect/>
          </a:stretch>
        </p:blipFill>
        <p:spPr>
          <a:xfrm>
            <a:off x="1519206" y="2666229"/>
            <a:ext cx="3074150" cy="2302645"/>
          </a:xfrm>
          <a:prstGeom prst="rect">
            <a:avLst/>
          </a:prstGeom>
        </p:spPr>
      </p:pic>
      <p:pic>
        <p:nvPicPr>
          <p:cNvPr id="7" name="Picture 6">
            <a:extLst>
              <a:ext uri="{FF2B5EF4-FFF2-40B4-BE49-F238E27FC236}">
                <a16:creationId xmlns:a16="http://schemas.microsoft.com/office/drawing/2014/main" id="{38708FE7-8630-4258-9203-977E56ADBD22}"/>
              </a:ext>
            </a:extLst>
          </p:cNvPr>
          <p:cNvPicPr>
            <a:picLocks noChangeAspect="1"/>
          </p:cNvPicPr>
          <p:nvPr/>
        </p:nvPicPr>
        <p:blipFill>
          <a:blip r:embed="rId5"/>
          <a:stretch>
            <a:fillRect/>
          </a:stretch>
        </p:blipFill>
        <p:spPr>
          <a:xfrm>
            <a:off x="1519206" y="1849294"/>
            <a:ext cx="688908" cy="816935"/>
          </a:xfrm>
          <a:prstGeom prst="rect">
            <a:avLst/>
          </a:prstGeom>
        </p:spPr>
      </p:pic>
      <p:pic>
        <p:nvPicPr>
          <p:cNvPr id="9" name="Picture 8">
            <a:extLst>
              <a:ext uri="{FF2B5EF4-FFF2-40B4-BE49-F238E27FC236}">
                <a16:creationId xmlns:a16="http://schemas.microsoft.com/office/drawing/2014/main" id="{90F93F32-8EB8-428C-A9A4-C8D1D5C17874}"/>
              </a:ext>
            </a:extLst>
          </p:cNvPr>
          <p:cNvPicPr>
            <a:picLocks noChangeAspect="1"/>
          </p:cNvPicPr>
          <p:nvPr/>
        </p:nvPicPr>
        <p:blipFill>
          <a:blip r:embed="rId6"/>
          <a:stretch>
            <a:fillRect/>
          </a:stretch>
        </p:blipFill>
        <p:spPr>
          <a:xfrm>
            <a:off x="5007845" y="1958893"/>
            <a:ext cx="1261981" cy="548688"/>
          </a:xfrm>
          <a:prstGeom prst="rect">
            <a:avLst/>
          </a:prstGeom>
        </p:spPr>
      </p:pic>
    </p:spTree>
    <p:extLst>
      <p:ext uri="{BB962C8B-B14F-4D97-AF65-F5344CB8AC3E}">
        <p14:creationId xmlns:p14="http://schemas.microsoft.com/office/powerpoint/2010/main" val="348919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809" y="1290754"/>
            <a:ext cx="7924800" cy="49295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The edible blue honeysuckle berries comes from Russia and in recent years has been considerably planted in some European countries, Lithuania is among them. Honeysuckle berries not require special care during cultivation: they have high resistance to cold, different soil acidities, pests and various diseases. The berries are rich in an ascorbic acid and phenolic contents, which have nutritional and health promoting properties for humans</a:t>
            </a:r>
            <a:r>
              <a:rPr kumimoji="0" lang="ang-Latn-001" sz="1800" b="0"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 By the way, berries chemical composition and properties depends on the cultivars, enviroment and climate. </a:t>
            </a: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The aim of this work </a:t>
            </a:r>
            <a:r>
              <a:rPr kumimoji="0" lang="en-US" sz="1800" b="0"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was comparative study of composition and antimicrobial properties in 11 cultivars of honeysuckle berries.  </a:t>
            </a:r>
            <a:endParaRPr lang="fr-FR" dirty="0">
              <a:latin typeface="Palatino Linotype" panose="02040502050505030304" pitchFamily="18" charset="0"/>
            </a:endParaRPr>
          </a:p>
          <a:p>
            <a:endParaRPr lang="en-US" dirty="0">
              <a:latin typeface="Palatino Linotype" panose="02040502050505030304" pitchFamily="18" charset="0"/>
            </a:endParaRPr>
          </a:p>
          <a:p>
            <a:endParaRPr lang="en-US" dirty="0">
              <a:latin typeface="Palatino Linotype" panose="02040502050505030304" pitchFamily="18" charset="0"/>
            </a:endParaRPr>
          </a:p>
        </p:txBody>
      </p:sp>
      <p:sp>
        <p:nvSpPr>
          <p:cNvPr id="5" name="Slide Number Placeholder 5"/>
          <p:cNvSpPr>
            <a:spLocks noGrp="1"/>
          </p:cNvSpPr>
          <p:nvPr>
            <p:ph type="sldNum" sz="quarter" idx="12"/>
          </p:nvPr>
        </p:nvSpPr>
        <p:spPr>
          <a:xfrm>
            <a:off x="6963151" y="6306788"/>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sp>
        <p:nvSpPr>
          <p:cNvPr id="6" name="TextBox 5">
            <a:extLst>
              <a:ext uri="{FF2B5EF4-FFF2-40B4-BE49-F238E27FC236}">
                <a16:creationId xmlns:a16="http://schemas.microsoft.com/office/drawing/2014/main" id="{BD4F5F45-A475-4410-80A7-197505ABF126}"/>
              </a:ext>
            </a:extLst>
          </p:cNvPr>
          <p:cNvSpPr txBox="1"/>
          <p:nvPr/>
        </p:nvSpPr>
        <p:spPr>
          <a:xfrm>
            <a:off x="564809" y="637691"/>
            <a:ext cx="4572000" cy="461665"/>
          </a:xfrm>
          <a:prstGeom prst="rect">
            <a:avLst/>
          </a:prstGeom>
          <a:noFill/>
        </p:spPr>
        <p:txBody>
          <a:bodyPr wrap="square">
            <a:spAutoFit/>
          </a:bodyPr>
          <a:lstStyle/>
          <a:p>
            <a:pPr>
              <a:defRPr/>
            </a:pPr>
            <a:r>
              <a:rPr lang="x-none" sz="2400" b="1" dirty="0">
                <a:solidFill>
                  <a:prstClr val="black"/>
                </a:solidFill>
                <a:latin typeface="Palatino Linotype" panose="02040502050505030304" pitchFamily="18" charset="0"/>
                <a:cs typeface="Arial" panose="020B0604020202020204" pitchFamily="34" charset="0"/>
              </a:rPr>
              <a:t>Introduction</a:t>
            </a:r>
            <a:endParaRPr lang="lt-LT" sz="2400" b="1" dirty="0">
              <a:solidFill>
                <a:prstClr val="black"/>
              </a:solidFill>
              <a:latin typeface="Palatino Linotype" panose="02040502050505030304" pitchFamily="18" charset="0"/>
              <a:cs typeface="Arial" panose="020B0604020202020204" pitchFamily="34" charset="0"/>
            </a:endParaRPr>
          </a:p>
        </p:txBody>
      </p:sp>
      <p:pic>
        <p:nvPicPr>
          <p:cNvPr id="2" name="Picture 2">
            <a:extLst>
              <a:ext uri="{FF2B5EF4-FFF2-40B4-BE49-F238E27FC236}">
                <a16:creationId xmlns:a16="http://schemas.microsoft.com/office/drawing/2014/main" id="{6402130C-133C-4F48-9698-37EE6B19A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532" y="5555742"/>
            <a:ext cx="1302258" cy="1302258"/>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sp>
        <p:nvSpPr>
          <p:cNvPr id="7" name="TextBox 6">
            <a:extLst>
              <a:ext uri="{FF2B5EF4-FFF2-40B4-BE49-F238E27FC236}">
                <a16:creationId xmlns:a16="http://schemas.microsoft.com/office/drawing/2014/main" id="{89002B9B-22F5-4BDC-BEFF-6702B8A8B395}"/>
              </a:ext>
            </a:extLst>
          </p:cNvPr>
          <p:cNvSpPr txBox="1"/>
          <p:nvPr/>
        </p:nvSpPr>
        <p:spPr>
          <a:xfrm>
            <a:off x="495300" y="143148"/>
            <a:ext cx="8153400" cy="482055"/>
          </a:xfrm>
          <a:prstGeom prst="rect">
            <a:avLst/>
          </a:prstGeom>
          <a:noFill/>
        </p:spPr>
        <p:txBody>
          <a:bodyPr wrap="square" rtlCol="0">
            <a:spAutoFit/>
          </a:bodyPr>
          <a:lstStyle/>
          <a:p>
            <a:pPr marL="0" marR="0" lvl="0" indent="0" algn="l" defTabSz="914400" rtl="0" eaLnBrk="1" fontAlgn="auto" latinLnBrk="0" hangingPunct="1">
              <a:lnSpc>
                <a:spcPts val="324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Objective</a:t>
            </a:r>
          </a:p>
        </p:txBody>
      </p:sp>
      <p:sp>
        <p:nvSpPr>
          <p:cNvPr id="10" name="TextBox 9">
            <a:extLst>
              <a:ext uri="{FF2B5EF4-FFF2-40B4-BE49-F238E27FC236}">
                <a16:creationId xmlns:a16="http://schemas.microsoft.com/office/drawing/2014/main" id="{1CADA6F2-3FC1-4566-B743-58F07B6A36BB}"/>
              </a:ext>
            </a:extLst>
          </p:cNvPr>
          <p:cNvSpPr txBox="1"/>
          <p:nvPr/>
        </p:nvSpPr>
        <p:spPr>
          <a:xfrm>
            <a:off x="377820" y="758416"/>
            <a:ext cx="8388360" cy="133478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Berries of </a:t>
            </a:r>
            <a:r>
              <a:rPr kumimoji="0" lang="lt-LT" b="0"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11 </a:t>
            </a:r>
            <a:r>
              <a:rPr kumimoji="0" lang="en-US" b="0" i="1"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Lonicera </a:t>
            </a:r>
            <a:r>
              <a:rPr kumimoji="0" lang="en-US" b="0" i="1" u="none" strike="noStrike" kern="1200" cap="none" spc="0" normalizeH="0" baseline="0" noProof="0" dirty="0" err="1">
                <a:ln>
                  <a:noFill/>
                </a:ln>
                <a:solidFill>
                  <a:prstClr val="black"/>
                </a:solidFill>
                <a:effectLst/>
                <a:uLnTx/>
                <a:uFillTx/>
                <a:latin typeface="Palatino Linotype" panose="02040502050505030304" pitchFamily="18" charset="0"/>
                <a:cs typeface="Arial" panose="020B0604020202020204" pitchFamily="34" charset="0"/>
              </a:rPr>
              <a:t>caerulea</a:t>
            </a:r>
            <a:r>
              <a:rPr kumimoji="0" lang="en-US" b="0" i="1"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 </a:t>
            </a:r>
            <a:r>
              <a:rPr kumimoji="0" lang="en-US" b="0"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L. cultivars </a:t>
            </a:r>
            <a:r>
              <a:rPr kumimoji="0" lang="en-GB" b="0"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were grown in collection of </a:t>
            </a:r>
            <a:r>
              <a:rPr kumimoji="0" lang="en-GB" b="0" i="0" u="none" strike="noStrike" kern="1200" cap="none" spc="0" normalizeH="0" baseline="0" noProof="0" dirty="0" err="1">
                <a:ln>
                  <a:noFill/>
                </a:ln>
                <a:solidFill>
                  <a:prstClr val="black"/>
                </a:solidFill>
                <a:effectLst/>
                <a:uLnTx/>
                <a:uFillTx/>
                <a:latin typeface="Palatino Linotype" panose="02040502050505030304" pitchFamily="18" charset="0"/>
                <a:cs typeface="Arial" panose="020B0604020202020204" pitchFamily="34" charset="0"/>
              </a:rPr>
              <a:t>Vytautas</a:t>
            </a:r>
            <a:r>
              <a:rPr kumimoji="0" lang="en-GB" b="0"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 Magnus University Botanical Garden and collected at maturation stage.</a:t>
            </a:r>
            <a:endParaRPr kumimoji="0" lang="lt-LT" b="0"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lt-LT"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4">
            <a:extLst>
              <a:ext uri="{FF2B5EF4-FFF2-40B4-BE49-F238E27FC236}">
                <a16:creationId xmlns:a16="http://schemas.microsoft.com/office/drawing/2014/main" id="{5251A211-7475-4995-9239-A73F290799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9" t="2393" b="792"/>
          <a:stretch/>
        </p:blipFill>
        <p:spPr bwMode="auto">
          <a:xfrm>
            <a:off x="260340" y="1865375"/>
            <a:ext cx="7364335" cy="4987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a:extLst>
              <a:ext uri="{FF2B5EF4-FFF2-40B4-BE49-F238E27FC236}">
                <a16:creationId xmlns:a16="http://schemas.microsoft.com/office/drawing/2014/main" id="{FCFC3CAE-EA29-4ED4-AF33-0D0D0CED6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1742" y="5555742"/>
            <a:ext cx="1302258" cy="1302258"/>
          </a:xfrm>
          <a:prstGeom prst="rect">
            <a:avLst/>
          </a:prstGeom>
        </p:spPr>
      </p:pic>
    </p:spTree>
    <p:extLst>
      <p:ext uri="{BB962C8B-B14F-4D97-AF65-F5344CB8AC3E}">
        <p14:creationId xmlns:p14="http://schemas.microsoft.com/office/powerpoint/2010/main" val="318899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sp>
        <p:nvSpPr>
          <p:cNvPr id="6" name="Rectangle 5">
            <a:extLst>
              <a:ext uri="{FF2B5EF4-FFF2-40B4-BE49-F238E27FC236}">
                <a16:creationId xmlns:a16="http://schemas.microsoft.com/office/drawing/2014/main" id="{A41C1154-7224-409D-89AD-B63BE3EDE789}"/>
              </a:ext>
            </a:extLst>
          </p:cNvPr>
          <p:cNvSpPr/>
          <p:nvPr/>
        </p:nvSpPr>
        <p:spPr>
          <a:xfrm>
            <a:off x="462646" y="516887"/>
            <a:ext cx="5001064" cy="482055"/>
          </a:xfrm>
          <a:prstGeom prst="rect">
            <a:avLst/>
          </a:prstGeom>
        </p:spPr>
        <p:txBody>
          <a:bodyPr wrap="square">
            <a:spAutoFit/>
          </a:bodyPr>
          <a:lstStyle/>
          <a:p>
            <a:pPr marL="0" marR="0" lvl="0" indent="0" algn="l" defTabSz="914400" rtl="0" eaLnBrk="1" fontAlgn="auto" latinLnBrk="0" hangingPunct="1">
              <a:lnSpc>
                <a:spcPts val="3240"/>
              </a:lnSpc>
              <a:spcBef>
                <a:spcPts val="1000"/>
              </a:spcBef>
              <a:spcAft>
                <a:spcPts val="0"/>
              </a:spcAft>
              <a:buClrTx/>
              <a:buSzTx/>
              <a:buFont typeface="Arial" panose="020B0604020202020204" pitchFamily="34" charset="0"/>
              <a:buNone/>
              <a:tabLst/>
              <a:defRPr/>
            </a:pPr>
            <a:r>
              <a:rPr kumimoji="0" lang="x-none"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Materials and Methods</a:t>
            </a:r>
            <a:endParaRPr kumimoji="0" lang="lt-LT"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endParaRPr>
          </a:p>
        </p:txBody>
      </p:sp>
      <p:sp>
        <p:nvSpPr>
          <p:cNvPr id="7" name="Teksto vietos rezervavimo ženklas 2">
            <a:extLst>
              <a:ext uri="{FF2B5EF4-FFF2-40B4-BE49-F238E27FC236}">
                <a16:creationId xmlns:a16="http://schemas.microsoft.com/office/drawing/2014/main" id="{2724B27E-E51C-4396-A502-1E14D1BDFF62}"/>
              </a:ext>
            </a:extLst>
          </p:cNvPr>
          <p:cNvSpPr txBox="1">
            <a:spLocks/>
          </p:cNvSpPr>
          <p:nvPr/>
        </p:nvSpPr>
        <p:spPr>
          <a:xfrm>
            <a:off x="158611" y="1250821"/>
            <a:ext cx="8646176" cy="4371595"/>
          </a:xfrm>
          <a:prstGeom prst="rect">
            <a:avLst/>
          </a:prstGeom>
        </p:spPr>
        <p:txBody>
          <a:bodyPr anchor="t">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en-US" sz="1800" b="0" i="0" u="none" strike="noStrike" kern="1200">
                <a:solidFill>
                  <a:schemeClr val="tx1"/>
                </a:solidFill>
                <a:effectLst/>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500"/>
              </a:spcBef>
              <a:spcAft>
                <a:spcPts val="500"/>
              </a:spcAft>
              <a:buClrTx/>
              <a:buSzTx/>
              <a:buFont typeface="Arial" panose="020B0604020202020204" pitchFamily="34" charset="0"/>
              <a:buChar char="•"/>
              <a:tabLst/>
              <a:defRPr/>
            </a:pPr>
            <a:r>
              <a:rPr kumimoji="0" lang="en-US" sz="1800" b="1" i="0" u="none" strike="noStrike" kern="150" cap="none" spc="0" normalizeH="0" baseline="0" dirty="0">
                <a:ln>
                  <a:noFill/>
                </a:ln>
                <a:solidFill>
                  <a:srgbClr val="000000"/>
                </a:solidFill>
                <a:effectLst/>
                <a:uLnTx/>
                <a:uFillTx/>
                <a:latin typeface="Palatino Linotype" panose="02040502050505030304" pitchFamily="18" charset="0"/>
                <a:ea typeface="Times New Roman" panose="02020603050405020304" pitchFamily="18" charset="0"/>
              </a:rPr>
              <a:t>The dry matter content</a:t>
            </a:r>
            <a:r>
              <a:rPr kumimoji="0" lang="en-US" sz="1800" b="0" i="0" u="none" strike="noStrike" kern="150" cap="none" spc="0" normalizeH="0" baseline="0" dirty="0">
                <a:ln>
                  <a:noFill/>
                </a:ln>
                <a:solidFill>
                  <a:srgbClr val="000000"/>
                </a:solidFill>
                <a:effectLst/>
                <a:uLnTx/>
                <a:uFillTx/>
                <a:latin typeface="Palatino Linotype" panose="02040502050505030304" pitchFamily="18" charset="0"/>
                <a:ea typeface="Times New Roman" panose="02020603050405020304" pitchFamily="18" charset="0"/>
              </a:rPr>
              <a:t> was determined using  moisture analyzer  MB 64M. </a:t>
            </a:r>
          </a:p>
          <a:p>
            <a:pPr marL="285750" marR="0" lvl="0" indent="-285750" algn="just" defTabSz="914400" rtl="0" eaLnBrk="1" fontAlgn="auto" latinLnBrk="0" hangingPunct="1">
              <a:lnSpc>
                <a:spcPct val="110000"/>
              </a:lnSpc>
              <a:spcBef>
                <a:spcPts val="500"/>
              </a:spcBef>
              <a:spcAft>
                <a:spcPts val="500"/>
              </a:spcAft>
              <a:buClrTx/>
              <a:buSzTx/>
              <a:buFont typeface="Arial" panose="020B0604020202020204" pitchFamily="34" charset="0"/>
              <a:buChar char="•"/>
              <a:tabLst/>
              <a:defRPr/>
            </a:pPr>
            <a:r>
              <a:rPr kumimoji="0" lang="en-US" sz="1800" b="1" i="0" u="none" strike="noStrike" kern="150" cap="none" spc="0" normalizeH="0" baseline="0" dirty="0">
                <a:ln>
                  <a:noFill/>
                </a:ln>
                <a:solidFill>
                  <a:srgbClr val="000000"/>
                </a:solidFill>
                <a:effectLst/>
                <a:uLnTx/>
                <a:uFillTx/>
                <a:latin typeface="Palatino Linotype" panose="02040502050505030304" pitchFamily="18" charset="0"/>
                <a:ea typeface="Times New Roman" panose="02020603050405020304" pitchFamily="18" charset="0"/>
              </a:rPr>
              <a:t>pH</a:t>
            </a:r>
            <a:r>
              <a:rPr kumimoji="0" lang="en-US" sz="1800" b="0" i="0" u="none" strike="noStrike" kern="150" cap="none" spc="0" normalizeH="0" baseline="0" dirty="0">
                <a:ln>
                  <a:noFill/>
                </a:ln>
                <a:solidFill>
                  <a:srgbClr val="000000"/>
                </a:solidFill>
                <a:effectLst/>
                <a:uLnTx/>
                <a:uFillTx/>
                <a:latin typeface="Palatino Linotype" panose="02040502050505030304" pitchFamily="18" charset="0"/>
                <a:ea typeface="Times New Roman" panose="02020603050405020304" pitchFamily="18" charset="0"/>
              </a:rPr>
              <a:t> was determined directly by pH-meter Denver Instrument Company, USA. </a:t>
            </a:r>
          </a:p>
          <a:p>
            <a:pPr marL="285750" marR="0" lvl="0" indent="-285750" algn="just" defTabSz="914400" rtl="0" eaLnBrk="1" fontAlgn="auto" latinLnBrk="0" hangingPunct="1">
              <a:lnSpc>
                <a:spcPct val="110000"/>
              </a:lnSpc>
              <a:spcBef>
                <a:spcPts val="500"/>
              </a:spcBef>
              <a:spcAft>
                <a:spcPts val="500"/>
              </a:spcAft>
              <a:buClrTx/>
              <a:buSzTx/>
              <a:buFont typeface="Arial" panose="020B0604020202020204" pitchFamily="34" charset="0"/>
              <a:buChar char="•"/>
              <a:tabLst/>
              <a:defRPr/>
            </a:pPr>
            <a:r>
              <a:rPr kumimoji="0" lang="en-US" sz="1800" b="1" i="0" u="none" strike="noStrike" kern="1200" cap="none" spc="0" normalizeH="0" baseline="0" dirty="0">
                <a:ln>
                  <a:noFill/>
                </a:ln>
                <a:solidFill>
                  <a:prstClr val="black"/>
                </a:solidFill>
                <a:effectLst/>
                <a:uLnTx/>
                <a:uFillTx/>
                <a:latin typeface="Palatino Linotype" panose="02040502050505030304" pitchFamily="18" charset="0"/>
              </a:rPr>
              <a:t>Total soluble solids</a:t>
            </a:r>
            <a:r>
              <a:rPr kumimoji="0" lang="en-US" sz="1800" b="1" i="0" u="none" strike="noStrike" kern="150" cap="none" spc="0" normalizeH="0" baseline="0" dirty="0">
                <a:ln>
                  <a:noFill/>
                </a:ln>
                <a:solidFill>
                  <a:srgbClr val="000000"/>
                </a:solidFill>
                <a:effectLst/>
                <a:uLnTx/>
                <a:uFillTx/>
                <a:latin typeface="Palatino Linotype" panose="02040502050505030304" pitchFamily="18" charset="0"/>
                <a:ea typeface="Times New Roman" panose="02020603050405020304" pitchFamily="18" charset="0"/>
              </a:rPr>
              <a:t> </a:t>
            </a:r>
            <a:r>
              <a:rPr kumimoji="0" lang="en-US" sz="1800" b="0" i="0" u="none" strike="noStrike" kern="150" cap="none" spc="0" normalizeH="0" baseline="0" dirty="0">
                <a:ln>
                  <a:noFill/>
                </a:ln>
                <a:solidFill>
                  <a:srgbClr val="000000"/>
                </a:solidFill>
                <a:effectLst/>
                <a:uLnTx/>
                <a:uFillTx/>
                <a:latin typeface="Palatino Linotype" panose="02040502050505030304" pitchFamily="18" charset="0"/>
                <a:ea typeface="Times New Roman" panose="02020603050405020304" pitchFamily="18" charset="0"/>
              </a:rPr>
              <a:t>were determined by refractometer </a:t>
            </a:r>
            <a:r>
              <a:rPr kumimoji="0" lang="en-US" sz="1800" b="0" i="0" u="none" strike="noStrike" kern="1200" cap="none" spc="0" normalizeH="0" baseline="0" dirty="0">
                <a:ln>
                  <a:noFill/>
                </a:ln>
                <a:solidFill>
                  <a:sysClr val="windowText" lastClr="000000"/>
                </a:solidFill>
                <a:effectLst/>
                <a:uLnTx/>
                <a:uFillTx/>
                <a:latin typeface="Palatino Linotype" panose="02040502050505030304" pitchFamily="18" charset="0"/>
              </a:rPr>
              <a:t>ATAGO RX-5000CX, Japan.</a:t>
            </a:r>
          </a:p>
          <a:p>
            <a:pPr marL="285750" marR="0" lvl="0" indent="-285750" algn="just" defTabSz="914400" rtl="0" eaLnBrk="1" fontAlgn="auto" latinLnBrk="0" hangingPunct="1">
              <a:lnSpc>
                <a:spcPct val="110000"/>
              </a:lnSpc>
              <a:spcBef>
                <a:spcPts val="500"/>
              </a:spcBef>
              <a:spcAft>
                <a:spcPts val="500"/>
              </a:spcAft>
              <a:buClrTx/>
              <a:buSzTx/>
              <a:buFont typeface="Arial" panose="020B0604020202020204" pitchFamily="34" charset="0"/>
              <a:buChar char="•"/>
              <a:tabLst/>
              <a:defRPr/>
            </a:pPr>
            <a:r>
              <a:rPr kumimoji="0" lang="en-US" sz="1800" b="1" i="0" u="none" strike="noStrike" kern="150" cap="none" spc="0" normalizeH="0" baseline="0" dirty="0">
                <a:ln>
                  <a:noFill/>
                </a:ln>
                <a:solidFill>
                  <a:srgbClr val="000000"/>
                </a:solidFill>
                <a:effectLst/>
                <a:uLnTx/>
                <a:uFillTx/>
                <a:latin typeface="Palatino Linotype" panose="02040502050505030304" pitchFamily="18" charset="0"/>
                <a:ea typeface="Times New Roman" panose="02020603050405020304" pitchFamily="18" charset="0"/>
              </a:rPr>
              <a:t>Color</a:t>
            </a:r>
            <a:r>
              <a:rPr kumimoji="0" lang="en-US" sz="1800" b="0" i="0" u="none" strike="noStrike" kern="150" cap="none" spc="0" normalizeH="0" baseline="0" dirty="0">
                <a:ln>
                  <a:noFill/>
                </a:ln>
                <a:solidFill>
                  <a:srgbClr val="000000"/>
                </a:solidFill>
                <a:effectLst/>
                <a:uLnTx/>
                <a:uFillTx/>
                <a:latin typeface="Palatino Linotype" panose="02040502050505030304" pitchFamily="18" charset="0"/>
                <a:ea typeface="Times New Roman" panose="02020603050405020304" pitchFamily="18" charset="0"/>
              </a:rPr>
              <a:t>  </a:t>
            </a:r>
            <a:r>
              <a:rPr kumimoji="0" lang="en-US" sz="1800" b="1" i="0" u="none" strike="noStrike" kern="150" cap="none" spc="0" normalizeH="0" baseline="0" dirty="0">
                <a:ln>
                  <a:noFill/>
                </a:ln>
                <a:solidFill>
                  <a:srgbClr val="000000"/>
                </a:solidFill>
                <a:effectLst/>
                <a:uLnTx/>
                <a:uFillTx/>
                <a:latin typeface="Palatino Linotype" panose="02040502050505030304" pitchFamily="18" charset="0"/>
                <a:ea typeface="Times New Roman" panose="02020603050405020304" pitchFamily="18" charset="0"/>
              </a:rPr>
              <a:t>CIE L*a*b* </a:t>
            </a:r>
            <a:r>
              <a:rPr kumimoji="0" lang="en-US" sz="1800" b="0" i="0" u="none" strike="noStrike" kern="150" cap="none" spc="0" normalizeH="0" baseline="0" dirty="0">
                <a:ln>
                  <a:noFill/>
                </a:ln>
                <a:solidFill>
                  <a:srgbClr val="000000"/>
                </a:solidFill>
                <a:effectLst/>
                <a:uLnTx/>
                <a:uFillTx/>
                <a:latin typeface="Palatino Linotype" panose="02040502050505030304" pitchFamily="18" charset="0"/>
                <a:ea typeface="Times New Roman" panose="02020603050405020304" pitchFamily="18" charset="0"/>
              </a:rPr>
              <a:t>characteristics was evaluated  by chroma meter CR-410 (Konica </a:t>
            </a:r>
            <a:r>
              <a:rPr kumimoji="0" lang="en-US" sz="1800" b="0" i="0" u="none" strike="noStrike" kern="150" cap="none" spc="0" normalizeH="0" baseline="0" dirty="0" err="1">
                <a:ln>
                  <a:noFill/>
                </a:ln>
                <a:solidFill>
                  <a:srgbClr val="000000"/>
                </a:solidFill>
                <a:effectLst/>
                <a:uLnTx/>
                <a:uFillTx/>
                <a:latin typeface="Palatino Linotype" panose="02040502050505030304" pitchFamily="18" charset="0"/>
                <a:ea typeface="Times New Roman" panose="02020603050405020304" pitchFamily="18" charset="0"/>
              </a:rPr>
              <a:t>minolta</a:t>
            </a:r>
            <a:r>
              <a:rPr kumimoji="0" lang="en-US" sz="1800" b="0" i="0" u="none" strike="noStrike" kern="150" cap="none" spc="0" normalizeH="0" baseline="0" dirty="0">
                <a:ln>
                  <a:noFill/>
                </a:ln>
                <a:solidFill>
                  <a:srgbClr val="000000"/>
                </a:solidFill>
                <a:effectLst/>
                <a:uLnTx/>
                <a:uFillTx/>
                <a:latin typeface="Palatino Linotype" panose="02040502050505030304" pitchFamily="18" charset="0"/>
                <a:ea typeface="Times New Roman" panose="02020603050405020304" pitchFamily="18" charset="0"/>
              </a:rPr>
              <a:t>).</a:t>
            </a:r>
          </a:p>
          <a:p>
            <a:pPr marL="285750" marR="0" lvl="0" indent="-28575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dirty="0">
                <a:ln>
                  <a:noFill/>
                </a:ln>
                <a:solidFill>
                  <a:srgbClr val="000000"/>
                </a:solidFill>
                <a:effectLst/>
                <a:uLnTx/>
                <a:uFillTx/>
                <a:latin typeface="Palatino Linotype" panose="02040502050505030304" pitchFamily="18" charset="0"/>
                <a:ea typeface="Calibri" panose="020F0502020204030204" pitchFamily="34" charset="0"/>
              </a:rPr>
              <a:t>Total anthocyanin conten</a:t>
            </a:r>
            <a:r>
              <a:rPr kumimoji="0" lang="en-US" sz="1800" b="1" i="0" u="none" strike="noStrike" kern="1200" cap="none" spc="0" normalizeH="0" baseline="0" dirty="0">
                <a:ln>
                  <a:noFill/>
                </a:ln>
                <a:solidFill>
                  <a:prstClr val="black"/>
                </a:solidFill>
                <a:effectLst/>
                <a:uLnTx/>
                <a:uFillTx/>
                <a:latin typeface="Palatino Linotype" panose="02040502050505030304" pitchFamily="18" charset="0"/>
                <a:ea typeface="Calibri" panose="020F0502020204030204" pitchFamily="34" charset="0"/>
              </a:rPr>
              <a:t>t </a:t>
            </a:r>
            <a:r>
              <a:rPr kumimoji="0" lang="en-US" sz="1800" b="0" i="0" u="none" strike="noStrike" kern="1200" cap="none" spc="0" normalizeH="0" baseline="0" dirty="0">
                <a:ln>
                  <a:noFill/>
                </a:ln>
                <a:solidFill>
                  <a:prstClr val="black"/>
                </a:solidFill>
                <a:effectLst/>
                <a:uLnTx/>
                <a:uFillTx/>
                <a:latin typeface="Palatino Linotype" panose="02040502050505030304" pitchFamily="18" charset="0"/>
                <a:ea typeface="Calibri" panose="020F0502020204030204" pitchFamily="34" charset="0"/>
              </a:rPr>
              <a:t>: the absorption of 1:10 diluted ethanolic extract was measured on a spectrophotometer Genesys-5 (Thermo </a:t>
            </a:r>
            <a:r>
              <a:rPr kumimoji="0" lang="en-US" sz="1800" b="0" i="0" u="none" strike="noStrike" kern="1200" cap="none" spc="0" normalizeH="0" baseline="0" dirty="0" err="1">
                <a:ln>
                  <a:noFill/>
                </a:ln>
                <a:solidFill>
                  <a:prstClr val="black"/>
                </a:solidFill>
                <a:effectLst/>
                <a:uLnTx/>
                <a:uFillTx/>
                <a:latin typeface="Palatino Linotype" panose="02040502050505030304" pitchFamily="18" charset="0"/>
                <a:ea typeface="Calibri" panose="020F0502020204030204" pitchFamily="34" charset="0"/>
              </a:rPr>
              <a:t>Spectronic</a:t>
            </a:r>
            <a:r>
              <a:rPr kumimoji="0" lang="en-US" sz="1800" b="0" i="0" u="none" strike="noStrike" kern="1200" cap="none" spc="0" normalizeH="0" baseline="0" dirty="0">
                <a:ln>
                  <a:noFill/>
                </a:ln>
                <a:solidFill>
                  <a:prstClr val="black"/>
                </a:solidFill>
                <a:effectLst/>
                <a:uLnTx/>
                <a:uFillTx/>
                <a:latin typeface="Palatino Linotype" panose="02040502050505030304" pitchFamily="18" charset="0"/>
                <a:ea typeface="Calibri" panose="020F0502020204030204" pitchFamily="34" charset="0"/>
              </a:rPr>
              <a:t>, Rochester, USA) at 535 nm. The concentration of anthocyanins was determined from the calibration curve, which was constructed by measuring the absorption of cyanidin-3-glucoside (MW 449.4, ε=26.900) reference solution.</a:t>
            </a:r>
            <a:endParaRPr kumimoji="0" lang="en-US" altLang="lt-LT" sz="1800" b="0" i="0" u="none" strike="noStrike" kern="1200" cap="none" spc="0" normalizeH="0" baseline="0" dirty="0">
              <a:ln>
                <a:noFill/>
              </a:ln>
              <a:solidFill>
                <a:sysClr val="windowText" lastClr="000000"/>
              </a:solidFill>
              <a:effectLst/>
              <a:uLnTx/>
              <a:uFillTx/>
              <a:latin typeface="Palatino Linotype" panose="02040502050505030304" pitchFamily="18" charset="0"/>
            </a:endParaRPr>
          </a:p>
        </p:txBody>
      </p:sp>
      <p:pic>
        <p:nvPicPr>
          <p:cNvPr id="2" name="Picture 2">
            <a:extLst>
              <a:ext uri="{FF2B5EF4-FFF2-40B4-BE49-F238E27FC236}">
                <a16:creationId xmlns:a16="http://schemas.microsoft.com/office/drawing/2014/main" id="{F90B8CFA-9DEF-4369-A705-8AA62AB3B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1742" y="5555742"/>
            <a:ext cx="1302258" cy="1302258"/>
          </a:xfrm>
          <a:prstGeom prst="rect">
            <a:avLst/>
          </a:prstGeom>
        </p:spPr>
      </p:pic>
    </p:spTree>
    <p:extLst>
      <p:ext uri="{BB962C8B-B14F-4D97-AF65-F5344CB8AC3E}">
        <p14:creationId xmlns:p14="http://schemas.microsoft.com/office/powerpoint/2010/main" val="95517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sp>
        <p:nvSpPr>
          <p:cNvPr id="6" name="Rectangle 5">
            <a:extLst>
              <a:ext uri="{FF2B5EF4-FFF2-40B4-BE49-F238E27FC236}">
                <a16:creationId xmlns:a16="http://schemas.microsoft.com/office/drawing/2014/main" id="{A41C1154-7224-409D-89AD-B63BE3EDE789}"/>
              </a:ext>
            </a:extLst>
          </p:cNvPr>
          <p:cNvSpPr/>
          <p:nvPr/>
        </p:nvSpPr>
        <p:spPr>
          <a:xfrm>
            <a:off x="639627" y="659743"/>
            <a:ext cx="5001064" cy="482055"/>
          </a:xfrm>
          <a:prstGeom prst="rect">
            <a:avLst/>
          </a:prstGeom>
        </p:spPr>
        <p:txBody>
          <a:bodyPr wrap="square">
            <a:spAutoFit/>
          </a:bodyPr>
          <a:lstStyle/>
          <a:p>
            <a:pPr marL="0" marR="0" lvl="0" indent="0" algn="l" defTabSz="914400" rtl="0" eaLnBrk="1" fontAlgn="auto" latinLnBrk="0" hangingPunct="1">
              <a:lnSpc>
                <a:spcPts val="3240"/>
              </a:lnSpc>
              <a:spcBef>
                <a:spcPts val="1000"/>
              </a:spcBef>
              <a:spcAft>
                <a:spcPts val="0"/>
              </a:spcAft>
              <a:buClrTx/>
              <a:buSzTx/>
              <a:buFont typeface="Arial" panose="020B0604020202020204" pitchFamily="34" charset="0"/>
              <a:buNone/>
              <a:tabLst/>
              <a:defRPr/>
            </a:pPr>
            <a:r>
              <a:rPr kumimoji="0" lang="x-none"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Materials and Methods</a:t>
            </a:r>
            <a:endParaRPr kumimoji="0" lang="lt-LT"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endParaRPr>
          </a:p>
        </p:txBody>
      </p:sp>
      <p:sp>
        <p:nvSpPr>
          <p:cNvPr id="7" name="Teksto vietos rezervavimo ženklas 2">
            <a:extLst>
              <a:ext uri="{FF2B5EF4-FFF2-40B4-BE49-F238E27FC236}">
                <a16:creationId xmlns:a16="http://schemas.microsoft.com/office/drawing/2014/main" id="{2724B27E-E51C-4396-A502-1E14D1BDFF62}"/>
              </a:ext>
            </a:extLst>
          </p:cNvPr>
          <p:cNvSpPr txBox="1">
            <a:spLocks/>
          </p:cNvSpPr>
          <p:nvPr/>
        </p:nvSpPr>
        <p:spPr>
          <a:xfrm>
            <a:off x="301330" y="1463041"/>
            <a:ext cx="8469446" cy="4126600"/>
          </a:xfrm>
          <a:prstGeom prst="rect">
            <a:avLst/>
          </a:prstGeom>
        </p:spPr>
        <p:txBody>
          <a:bodyPr anchor="t">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en-US" sz="1800" b="0" i="0" u="none" strike="noStrike" kern="1200">
                <a:solidFill>
                  <a:schemeClr val="tx1"/>
                </a:solidFill>
                <a:effectLst/>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10000"/>
              </a:lnSpc>
              <a:spcBef>
                <a:spcPts val="500"/>
              </a:spcBef>
              <a:spcAft>
                <a:spcPts val="500"/>
              </a:spcAft>
              <a:buClrTx/>
              <a:buSzTx/>
              <a:tabLst/>
              <a:defRPr/>
            </a:pPr>
            <a:endParaRPr kumimoji="0" lang="lt-LT"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Text Placeholder 2">
            <a:extLst>
              <a:ext uri="{FF2B5EF4-FFF2-40B4-BE49-F238E27FC236}">
                <a16:creationId xmlns:a16="http://schemas.microsoft.com/office/drawing/2014/main" id="{931ADCF5-8360-48FE-A211-53518BCD525D}"/>
              </a:ext>
            </a:extLst>
          </p:cNvPr>
          <p:cNvSpPr txBox="1">
            <a:spLocks/>
          </p:cNvSpPr>
          <p:nvPr/>
        </p:nvSpPr>
        <p:spPr>
          <a:xfrm>
            <a:off x="344659" y="1477787"/>
            <a:ext cx="8261513" cy="4479442"/>
          </a:xfrm>
          <a:prstGeom prst="rect">
            <a:avLst/>
          </a:prstGeom>
        </p:spPr>
        <p:txBody>
          <a:bodyPr anchor="t">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en-US" sz="1800" b="0" i="0" u="none" strike="noStrike" kern="1200">
                <a:solidFill>
                  <a:schemeClr val="tx1"/>
                </a:solidFill>
                <a:effectLst/>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lgn="just">
              <a:lnSpc>
                <a:spcPct val="110000"/>
              </a:lnSpc>
              <a:spcAft>
                <a:spcPts val="1000"/>
              </a:spcAft>
              <a:buFont typeface="Arial" panose="020B0604020202020204" pitchFamily="34" charset="0"/>
              <a:buChar char="•"/>
              <a:defRPr/>
            </a:pPr>
            <a:r>
              <a:rPr kumimoji="0" lang="en-US" altLang="lt-LT" sz="1800" b="1" i="0" u="none" strike="noStrike" kern="1200" cap="none" spc="0" normalizeH="0" baseline="0" dirty="0">
                <a:ln>
                  <a:noFill/>
                </a:ln>
                <a:solidFill>
                  <a:sysClr val="windowText" lastClr="000000"/>
                </a:solidFill>
                <a:effectLst/>
                <a:uLnTx/>
                <a:uFillTx/>
                <a:latin typeface="Palatino Linotype" panose="02040502050505030304" pitchFamily="18" charset="0"/>
              </a:rPr>
              <a:t>Total phenolics content</a:t>
            </a:r>
            <a:r>
              <a:rPr kumimoji="0" lang="en-US" altLang="lt-LT" sz="1800" b="0" i="0" u="none" strike="noStrike" kern="1200" cap="none" spc="0" normalizeH="0" baseline="0" dirty="0">
                <a:ln>
                  <a:noFill/>
                </a:ln>
                <a:solidFill>
                  <a:sysClr val="windowText" lastClr="000000"/>
                </a:solidFill>
                <a:effectLst/>
                <a:uLnTx/>
                <a:uFillTx/>
                <a:latin typeface="Palatino Linotype" panose="02040502050505030304" pitchFamily="18" charset="0"/>
              </a:rPr>
              <a:t>, expressed as gallic acid, was determined by </a:t>
            </a:r>
            <a:r>
              <a:rPr kumimoji="0" lang="en-US" altLang="lt-LT" sz="1800" b="0" i="0" u="none" strike="noStrike" kern="1200" cap="none" spc="0" normalizeH="0" baseline="0" dirty="0" err="1">
                <a:ln>
                  <a:noFill/>
                </a:ln>
                <a:solidFill>
                  <a:sysClr val="windowText" lastClr="000000"/>
                </a:solidFill>
                <a:effectLst/>
                <a:uLnTx/>
                <a:uFillTx/>
                <a:latin typeface="Palatino Linotype" panose="02040502050505030304" pitchFamily="18" charset="0"/>
              </a:rPr>
              <a:t>Folin-Ciocalteu</a:t>
            </a:r>
            <a:r>
              <a:rPr kumimoji="0" lang="en-US" altLang="lt-LT" sz="1800" b="0" i="0" u="none" strike="noStrike" kern="1200" cap="none" spc="0" normalizeH="0" baseline="0" dirty="0">
                <a:ln>
                  <a:noFill/>
                </a:ln>
                <a:solidFill>
                  <a:sysClr val="windowText" lastClr="000000"/>
                </a:solidFill>
                <a:effectLst/>
                <a:uLnTx/>
                <a:uFillTx/>
                <a:latin typeface="Palatino Linotype" panose="02040502050505030304" pitchFamily="18" charset="0"/>
              </a:rPr>
              <a:t> method. </a:t>
            </a:r>
            <a:r>
              <a:rPr lang="lt-LT" kern="0" dirty="0">
                <a:solidFill>
                  <a:srgbClr val="000000"/>
                </a:solidFill>
                <a:latin typeface="Palatino Linotype" panose="02040502050505030304" pitchFamily="18" charset="0"/>
                <a:ea typeface="Times New Roman" panose="02020603050405020304" pitchFamily="18" charset="0"/>
              </a:rPr>
              <a:t>R</a:t>
            </a:r>
            <a:r>
              <a:rPr lang="en-GB" kern="0" dirty="0" err="1">
                <a:solidFill>
                  <a:srgbClr val="000000"/>
                </a:solidFill>
                <a:latin typeface="Palatino Linotype" panose="02040502050505030304" pitchFamily="18" charset="0"/>
                <a:ea typeface="Times New Roman" panose="02020603050405020304" pitchFamily="18" charset="0"/>
              </a:rPr>
              <a:t>esults</a:t>
            </a:r>
            <a:r>
              <a:rPr lang="en-GB" kern="0" dirty="0">
                <a:solidFill>
                  <a:srgbClr val="000000"/>
                </a:solidFill>
                <a:latin typeface="Palatino Linotype" panose="02040502050505030304" pitchFamily="18" charset="0"/>
                <a:ea typeface="Times New Roman" panose="02020603050405020304" pitchFamily="18" charset="0"/>
              </a:rPr>
              <a:t> were expressed in mg of gallic acid equivalents</a:t>
            </a:r>
            <a:r>
              <a:rPr lang="lt-LT" kern="0" dirty="0">
                <a:solidFill>
                  <a:srgbClr val="000000"/>
                </a:solidFill>
                <a:latin typeface="Palatino Linotype" panose="02040502050505030304" pitchFamily="18" charset="0"/>
                <a:ea typeface="Times New Roman" panose="02020603050405020304" pitchFamily="18" charset="0"/>
              </a:rPr>
              <a:t>.</a:t>
            </a:r>
            <a:endParaRPr kumimoji="0" lang="en-US" altLang="lt-LT" sz="1800" b="0" i="0" u="none" strike="noStrike" kern="1200" cap="none" spc="0" normalizeH="0" baseline="0" dirty="0">
              <a:ln>
                <a:noFill/>
              </a:ln>
              <a:solidFill>
                <a:sysClr val="windowText" lastClr="000000"/>
              </a:solidFill>
              <a:effectLst/>
              <a:uLnTx/>
              <a:uFillTx/>
              <a:latin typeface="Palatino Linotype" panose="02040502050505030304" pitchFamily="18" charset="0"/>
            </a:endParaRPr>
          </a:p>
          <a:p>
            <a:pPr marL="285750" marR="0" lvl="0" indent="-285750" algn="just" defTabSz="914400" rtl="0" eaLnBrk="1" fontAlgn="auto" latinLnBrk="0" hangingPunct="1">
              <a:lnSpc>
                <a:spcPct val="110000"/>
              </a:lnSpc>
              <a:spcBef>
                <a:spcPts val="1000"/>
              </a:spcBef>
              <a:spcAft>
                <a:spcPts val="1000"/>
              </a:spcAft>
              <a:buClrTx/>
              <a:buSzTx/>
              <a:buFont typeface="Arial" panose="020B0604020202020204" pitchFamily="34" charset="0"/>
              <a:buChar char="•"/>
              <a:tabLst/>
              <a:defRPr/>
            </a:pPr>
            <a:r>
              <a:rPr kumimoji="0" lang="en-US" sz="1800" b="1" i="0" u="none" strike="noStrike" kern="1200" cap="none" spc="0" normalizeH="0" baseline="0" dirty="0">
                <a:ln>
                  <a:noFill/>
                </a:ln>
                <a:solidFill>
                  <a:srgbClr val="000000"/>
                </a:solidFill>
                <a:effectLst/>
                <a:uLnTx/>
                <a:uFillTx/>
                <a:latin typeface="Palatino Linotype" panose="02040502050505030304" pitchFamily="18" charset="0"/>
                <a:ea typeface="Calibri" panose="020F0502020204030204" pitchFamily="34" charset="0"/>
              </a:rPr>
              <a:t>Vitamin C content </a:t>
            </a:r>
            <a:r>
              <a:rPr kumimoji="0" lang="en-US" sz="1800" b="0" i="0" u="none" strike="noStrike" kern="1200" cap="none" spc="0" normalizeH="0" baseline="0" dirty="0">
                <a:ln>
                  <a:noFill/>
                </a:ln>
                <a:solidFill>
                  <a:srgbClr val="000000"/>
                </a:solidFill>
                <a:effectLst/>
                <a:uLnTx/>
                <a:uFillTx/>
                <a:latin typeface="Palatino Linotype" panose="02040502050505030304" pitchFamily="18" charset="0"/>
                <a:ea typeface="Calibri" panose="020F0502020204030204" pitchFamily="34" charset="0"/>
              </a:rPr>
              <a:t>was determined by HPLC method after extraction with oxalic acid solution (10 g / L). Shimadzu Prominence series (Shimadzu corp., Kyoto Japan) HPLC system with Atlantis dC18 5</a:t>
            </a:r>
            <a:r>
              <a:rPr kumimoji="0" lang="en-US" sz="1800" b="0" i="0" u="none" strike="noStrike" kern="1200" cap="none" spc="0" normalizeH="0" baseline="0" dirty="0">
                <a:ln>
                  <a:noFill/>
                </a:ln>
                <a:solidFill>
                  <a:srgbClr val="000000"/>
                </a:solidFill>
                <a:effectLst/>
                <a:uLnTx/>
                <a:uFillTx/>
                <a:latin typeface="Palatino Linotype" panose="02040502050505030304" pitchFamily="18" charset="0"/>
                <a:ea typeface="Symbol" panose="05050102010706020507" pitchFamily="18" charset="2"/>
              </a:rPr>
              <a:t>m</a:t>
            </a:r>
            <a:r>
              <a:rPr kumimoji="0" lang="en-US" sz="1800" b="0" i="0" u="none" strike="noStrike" kern="1200" cap="none" spc="0" normalizeH="0" baseline="0" dirty="0">
                <a:ln>
                  <a:noFill/>
                </a:ln>
                <a:solidFill>
                  <a:srgbClr val="000000"/>
                </a:solidFill>
                <a:effectLst/>
                <a:uLnTx/>
                <a:uFillTx/>
                <a:latin typeface="Palatino Linotype" panose="02040502050505030304" pitchFamily="18" charset="0"/>
                <a:ea typeface="Calibri" panose="020F0502020204030204" pitchFamily="34" charset="0"/>
              </a:rPr>
              <a:t>m 4.6 × 150 mm column (Waters, Ireland) was used for separation and quantification.</a:t>
            </a:r>
          </a:p>
          <a:p>
            <a:pPr marL="285750" marR="0" lvl="0" indent="-28575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dirty="0">
                <a:ln>
                  <a:noFill/>
                </a:ln>
                <a:solidFill>
                  <a:srgbClr val="000000"/>
                </a:solidFill>
                <a:effectLst/>
                <a:uLnTx/>
                <a:uFillTx/>
                <a:latin typeface="Palatino Linotype" panose="02040502050505030304" pitchFamily="18" charset="0"/>
                <a:ea typeface="Calibri" panose="020F0502020204030204" pitchFamily="34" charset="0"/>
              </a:rPr>
              <a:t>Determination of saccharides:  </a:t>
            </a:r>
            <a:r>
              <a:rPr kumimoji="0" lang="en-US" sz="1800" b="0" i="0" u="none" strike="noStrike" kern="1200" cap="none" spc="0" normalizeH="0" baseline="0" dirty="0">
                <a:ln>
                  <a:noFill/>
                </a:ln>
                <a:solidFill>
                  <a:srgbClr val="000000"/>
                </a:solidFill>
                <a:effectLst/>
                <a:uLnTx/>
                <a:uFillTx/>
                <a:latin typeface="Palatino Linotype" panose="02040502050505030304" pitchFamily="18" charset="0"/>
                <a:ea typeface="Calibri" panose="020F0502020204030204" pitchFamily="34" charset="0"/>
              </a:rPr>
              <a:t>an  aqueous extract was used for HPLC separation. </a:t>
            </a:r>
            <a:r>
              <a:rPr kumimoji="0" lang="en-US" sz="1800" b="0" i="0" u="none" strike="noStrike" kern="1200" cap="none" spc="0" normalizeH="0" baseline="0" dirty="0">
                <a:ln>
                  <a:noFill/>
                </a:ln>
                <a:solidFill>
                  <a:sysClr val="windowText" lastClr="000000"/>
                </a:solidFill>
                <a:effectLst/>
                <a:uLnTx/>
                <a:uFillTx/>
                <a:latin typeface="Palatino Linotype" panose="02040502050505030304" pitchFamily="18" charset="0"/>
                <a:ea typeface="Times New Roman" panose="02020603050405020304" pitchFamily="18" charset="0"/>
              </a:rPr>
              <a:t>The YMC-Pack Polyamine II 250 × 4.6 mm, 5 </a:t>
            </a:r>
            <a:r>
              <a:rPr kumimoji="0" lang="en-US" sz="1800" b="0" i="0" u="none" strike="noStrike" kern="1200" cap="none" spc="0" normalizeH="0" baseline="0" dirty="0" err="1">
                <a:ln>
                  <a:noFill/>
                </a:ln>
                <a:solidFill>
                  <a:sysClr val="windowText" lastClr="000000"/>
                </a:solidFill>
                <a:effectLst/>
                <a:uLnTx/>
                <a:uFillTx/>
                <a:latin typeface="Palatino Linotype" panose="02040502050505030304" pitchFamily="18" charset="0"/>
                <a:ea typeface="Times New Roman" panose="02020603050405020304" pitchFamily="18" charset="0"/>
              </a:rPr>
              <a:t>μm</a:t>
            </a:r>
            <a:r>
              <a:rPr kumimoji="0" lang="en-US" sz="1800" b="0" i="0" u="none" strike="noStrike" kern="1200" cap="none" spc="0" normalizeH="0" baseline="0" dirty="0">
                <a:ln>
                  <a:noFill/>
                </a:ln>
                <a:solidFill>
                  <a:sysClr val="windowText" lastClr="000000"/>
                </a:solidFill>
                <a:effectLst/>
                <a:uLnTx/>
                <a:uFillTx/>
                <a:latin typeface="Palatino Linotype" panose="02040502050505030304" pitchFamily="18" charset="0"/>
                <a:ea typeface="Times New Roman" panose="02020603050405020304" pitchFamily="18" charset="0"/>
              </a:rPr>
              <a:t> (YMC Co., Ltd., Japan) column was used with a temperature of  28 </a:t>
            </a:r>
            <a:r>
              <a:rPr kumimoji="0" lang="en-US" sz="1800" b="0" i="0" u="none" strike="noStrike" kern="1200" cap="none" spc="0" normalizeH="0" baseline="30000" dirty="0" err="1">
                <a:ln>
                  <a:noFill/>
                </a:ln>
                <a:solidFill>
                  <a:sysClr val="windowText" lastClr="000000"/>
                </a:solidFill>
                <a:effectLst/>
                <a:uLnTx/>
                <a:uFillTx/>
                <a:latin typeface="Palatino Linotype" panose="02040502050505030304" pitchFamily="18" charset="0"/>
                <a:ea typeface="Times New Roman" panose="02020603050405020304" pitchFamily="18" charset="0"/>
              </a:rPr>
              <a:t>o</a:t>
            </a:r>
            <a:r>
              <a:rPr kumimoji="0" lang="en-US" sz="1800" b="0" i="0" u="none" strike="noStrike" kern="1200" cap="none" spc="0" normalizeH="0" baseline="0" dirty="0" err="1">
                <a:ln>
                  <a:noFill/>
                </a:ln>
                <a:solidFill>
                  <a:sysClr val="windowText" lastClr="000000"/>
                </a:solidFill>
                <a:effectLst/>
                <a:uLnTx/>
                <a:uFillTx/>
                <a:latin typeface="Palatino Linotype" panose="02040502050505030304" pitchFamily="18" charset="0"/>
                <a:ea typeface="Times New Roman" panose="02020603050405020304" pitchFamily="18" charset="0"/>
              </a:rPr>
              <a:t>C.</a:t>
            </a:r>
            <a:r>
              <a:rPr kumimoji="0" lang="en-US" sz="1800" b="0" i="0" u="none" strike="noStrike" kern="1200" cap="none" spc="0" normalizeH="0" baseline="0" dirty="0">
                <a:ln>
                  <a:noFill/>
                </a:ln>
                <a:solidFill>
                  <a:sysClr val="windowText" lastClr="000000"/>
                </a:solidFill>
                <a:effectLst/>
                <a:uLnTx/>
                <a:uFillTx/>
                <a:latin typeface="Palatino Linotype" panose="02040502050505030304" pitchFamily="18" charset="0"/>
                <a:ea typeface="Times New Roman" panose="02020603050405020304" pitchFamily="18" charset="0"/>
              </a:rPr>
              <a:t> Detection was performed using an Evaporative Light Scattering Detector ELSD-LTII (Shimadzu Corp., Japan). </a:t>
            </a:r>
            <a:r>
              <a:rPr kumimoji="0" lang="en-US" sz="1800" b="0" i="0" u="none" strike="noStrike" kern="1200" cap="none" spc="0" normalizeH="0" baseline="0" dirty="0">
                <a:ln>
                  <a:noFill/>
                </a:ln>
                <a:solidFill>
                  <a:sysClr val="windowText" lastClr="000000"/>
                </a:solidFill>
                <a:effectLst/>
                <a:uLnTx/>
                <a:uFillTx/>
                <a:latin typeface="Palatino Linotype" panose="02040502050505030304" pitchFamily="18" charset="0"/>
                <a:ea typeface="Calibri" panose="020F0502020204030204" pitchFamily="34" charset="0"/>
              </a:rPr>
              <a:t>Calibration curves of </a:t>
            </a:r>
            <a:r>
              <a:rPr kumimoji="0" lang="en-US" sz="1800" b="0" i="0" u="none" strike="noStrike" kern="1200" cap="none" spc="0" normalizeH="0" baseline="0" dirty="0">
                <a:ln>
                  <a:noFill/>
                </a:ln>
                <a:solidFill>
                  <a:sysClr val="windowText" lastClr="000000"/>
                </a:solidFill>
                <a:effectLst/>
                <a:uLnTx/>
                <a:uFillTx/>
                <a:latin typeface="Palatino Linotype" panose="02040502050505030304" pitchFamily="18" charset="0"/>
                <a:ea typeface="Times New Roman" panose="02020603050405020304" pitchFamily="18" charset="0"/>
              </a:rPr>
              <a:t>fructose, glucose and sucrose </a:t>
            </a:r>
            <a:r>
              <a:rPr kumimoji="0" lang="en-US" sz="1800" b="0" i="0" u="none" strike="noStrike" kern="1200" cap="none" spc="0" normalizeH="0" baseline="0" dirty="0">
                <a:ln>
                  <a:noFill/>
                </a:ln>
                <a:solidFill>
                  <a:sysClr val="windowText" lastClr="000000"/>
                </a:solidFill>
                <a:effectLst/>
                <a:uLnTx/>
                <a:uFillTx/>
                <a:latin typeface="Palatino Linotype" panose="02040502050505030304" pitchFamily="18" charset="0"/>
                <a:ea typeface="Calibri" panose="020F0502020204030204" pitchFamily="34" charset="0"/>
              </a:rPr>
              <a:t>were used for the quantification.</a:t>
            </a:r>
          </a:p>
          <a:p>
            <a:pPr marL="0" marR="0" lvl="0" indent="0" algn="just" defTabSz="914400" rtl="0" eaLnBrk="1" fontAlgn="auto" latinLnBrk="0" hangingPunct="1">
              <a:lnSpc>
                <a:spcPct val="100000"/>
              </a:lnSpc>
              <a:spcBef>
                <a:spcPts val="1000"/>
              </a:spcBef>
              <a:spcAft>
                <a:spcPts val="1000"/>
              </a:spcAft>
              <a:buClrTx/>
              <a:buSzTx/>
              <a:buFont typeface="Arial" panose="020B0604020202020204" pitchFamily="34" charset="0"/>
              <a:buNone/>
              <a:tabLst/>
              <a:defRPr/>
            </a:pPr>
            <a:endParaRPr kumimoji="0" lang="lt-LT"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4" name="Picture 2">
            <a:extLst>
              <a:ext uri="{FF2B5EF4-FFF2-40B4-BE49-F238E27FC236}">
                <a16:creationId xmlns:a16="http://schemas.microsoft.com/office/drawing/2014/main" id="{DD0E55AA-77E4-4C51-BA1D-0534877FC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1742" y="5555742"/>
            <a:ext cx="1302258" cy="1302258"/>
          </a:xfrm>
          <a:prstGeom prst="rect">
            <a:avLst/>
          </a:prstGeom>
        </p:spPr>
      </p:pic>
    </p:spTree>
    <p:extLst>
      <p:ext uri="{BB962C8B-B14F-4D97-AF65-F5344CB8AC3E}">
        <p14:creationId xmlns:p14="http://schemas.microsoft.com/office/powerpoint/2010/main" val="2483829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1742" y="5536934"/>
            <a:ext cx="1302258" cy="1302258"/>
          </a:xfrm>
          <a:prstGeom prst="rect">
            <a:avLst/>
          </a:prstGeom>
        </p:spPr>
      </p:pic>
      <p:sp>
        <p:nvSpPr>
          <p:cNvPr id="6" name="Rectangle 5">
            <a:extLst>
              <a:ext uri="{FF2B5EF4-FFF2-40B4-BE49-F238E27FC236}">
                <a16:creationId xmlns:a16="http://schemas.microsoft.com/office/drawing/2014/main" id="{A41C1154-7224-409D-89AD-B63BE3EDE789}"/>
              </a:ext>
            </a:extLst>
          </p:cNvPr>
          <p:cNvSpPr/>
          <p:nvPr/>
        </p:nvSpPr>
        <p:spPr>
          <a:xfrm>
            <a:off x="344659" y="421082"/>
            <a:ext cx="5001064" cy="502702"/>
          </a:xfrm>
          <a:prstGeom prst="rect">
            <a:avLst/>
          </a:prstGeom>
        </p:spPr>
        <p:txBody>
          <a:bodyPr wrap="square">
            <a:spAutoFit/>
          </a:bodyPr>
          <a:lstStyle/>
          <a:p>
            <a:pPr marL="0" marR="0" lvl="0" indent="0" algn="l" defTabSz="914400" rtl="0" eaLnBrk="1" fontAlgn="auto" latinLnBrk="0" hangingPunct="1">
              <a:lnSpc>
                <a:spcPts val="3240"/>
              </a:lnSpc>
              <a:spcBef>
                <a:spcPts val="1000"/>
              </a:spcBef>
              <a:spcAft>
                <a:spcPts val="0"/>
              </a:spcAft>
              <a:buClrTx/>
              <a:buSzTx/>
              <a:buFont typeface="Arial" panose="020B0604020202020204" pitchFamily="34" charset="0"/>
              <a:buNone/>
              <a:tabLst/>
              <a:defRPr/>
            </a:pPr>
            <a:endParaRPr kumimoji="0" lang="lt-LT"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ksto vietos rezervavimo ženklas 2">
            <a:extLst>
              <a:ext uri="{FF2B5EF4-FFF2-40B4-BE49-F238E27FC236}">
                <a16:creationId xmlns:a16="http://schemas.microsoft.com/office/drawing/2014/main" id="{2724B27E-E51C-4396-A502-1E14D1BDFF62}"/>
              </a:ext>
            </a:extLst>
          </p:cNvPr>
          <p:cNvSpPr txBox="1">
            <a:spLocks/>
          </p:cNvSpPr>
          <p:nvPr/>
        </p:nvSpPr>
        <p:spPr>
          <a:xfrm>
            <a:off x="310660" y="1268359"/>
            <a:ext cx="8469446" cy="4126600"/>
          </a:xfrm>
          <a:prstGeom prst="rect">
            <a:avLst/>
          </a:prstGeom>
        </p:spPr>
        <p:txBody>
          <a:bodyPr anchor="t">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en-US" sz="1800" b="0" i="0" u="none" strike="noStrike" kern="1200">
                <a:solidFill>
                  <a:schemeClr val="tx1"/>
                </a:solidFill>
                <a:effectLst/>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10000"/>
              </a:lnSpc>
              <a:spcBef>
                <a:spcPts val="500"/>
              </a:spcBef>
              <a:spcAft>
                <a:spcPts val="500"/>
              </a:spcAft>
              <a:buClrTx/>
              <a:buSzTx/>
              <a:tabLst/>
              <a:defRPr/>
            </a:pPr>
            <a:endParaRPr kumimoji="0" lang="lt-LT"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8" name="Text Placeholder 2">
            <a:extLst>
              <a:ext uri="{FF2B5EF4-FFF2-40B4-BE49-F238E27FC236}">
                <a16:creationId xmlns:a16="http://schemas.microsoft.com/office/drawing/2014/main" id="{931ADCF5-8360-48FE-A211-53518BCD525D}"/>
              </a:ext>
            </a:extLst>
          </p:cNvPr>
          <p:cNvSpPr txBox="1">
            <a:spLocks/>
          </p:cNvSpPr>
          <p:nvPr/>
        </p:nvSpPr>
        <p:spPr>
          <a:xfrm>
            <a:off x="310660" y="1268359"/>
            <a:ext cx="8261513" cy="3695879"/>
          </a:xfrm>
          <a:prstGeom prst="rect">
            <a:avLst/>
          </a:prstGeom>
        </p:spPr>
        <p:txBody>
          <a:bodyPr anchor="t">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en-US" sz="1800" b="0" i="0" u="none" strike="noStrike" kern="1200">
                <a:solidFill>
                  <a:schemeClr val="tx1"/>
                </a:solidFill>
                <a:effectLst/>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1000"/>
              </a:spcAft>
              <a:buClrTx/>
              <a:buSzTx/>
              <a:buFont typeface="Arial" panose="020B0604020202020204" pitchFamily="34" charset="0"/>
              <a:buNone/>
              <a:tabLst/>
              <a:defRPr/>
            </a:pPr>
            <a:endParaRPr kumimoji="0" lang="lt-LT"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9" name="Text Placeholder 1">
            <a:extLst>
              <a:ext uri="{FF2B5EF4-FFF2-40B4-BE49-F238E27FC236}">
                <a16:creationId xmlns:a16="http://schemas.microsoft.com/office/drawing/2014/main" id="{22807C7B-063F-4BD4-8ED4-07B81A54A8BF}"/>
              </a:ext>
            </a:extLst>
          </p:cNvPr>
          <p:cNvSpPr txBox="1">
            <a:spLocks/>
          </p:cNvSpPr>
          <p:nvPr/>
        </p:nvSpPr>
        <p:spPr>
          <a:xfrm>
            <a:off x="394636" y="184309"/>
            <a:ext cx="6742764" cy="914082"/>
          </a:xfrm>
          <a:prstGeom prst="rect">
            <a:avLst/>
          </a:prstGeom>
        </p:spPr>
        <p:txBody>
          <a:bodyPr anchor="ctr">
            <a:noAutofit/>
          </a:bodyPr>
          <a:lstStyle>
            <a:lvl1pPr marL="0" indent="0" algn="l" defTabSz="914400" rtl="0" eaLnBrk="1" latinLnBrk="0" hangingPunct="1">
              <a:lnSpc>
                <a:spcPts val="3240"/>
              </a:lnSpc>
              <a:spcBef>
                <a:spcPts val="1000"/>
              </a:spcBef>
              <a:buFont typeface="Arial" panose="020B0604020202020204" pitchFamily="34" charset="0"/>
              <a:buNone/>
              <a:defRPr sz="28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240"/>
              </a:lnSpc>
              <a:spcBef>
                <a:spcPts val="1000"/>
              </a:spcBef>
              <a:spcAft>
                <a:spcPts val="0"/>
              </a:spcAft>
              <a:buClrTx/>
              <a:buSzTx/>
              <a:buFont typeface="Arial" panose="020B0604020202020204" pitchFamily="34" charset="0"/>
              <a:buNone/>
              <a:tabLst/>
              <a:defRPr/>
            </a:pPr>
            <a:r>
              <a:rPr kumimoji="0" lang="x-none" sz="2400" b="1" i="0" u="none" strike="noStrike" kern="1200" cap="none" spc="0" normalizeH="0" baseline="0" noProof="0" dirty="0">
                <a:ln>
                  <a:noFill/>
                </a:ln>
                <a:solidFill>
                  <a:sysClr val="windowText" lastClr="000000"/>
                </a:solidFill>
                <a:effectLst/>
                <a:uLnTx/>
                <a:uFillTx/>
                <a:latin typeface="Palatino Linotype" panose="02040502050505030304" pitchFamily="18" charset="0"/>
              </a:rPr>
              <a:t>Materials and Methods</a:t>
            </a:r>
            <a:endParaRPr kumimoji="0" lang="lt-LT" sz="2400" b="1" i="0" u="none" strike="noStrike" kern="1200" cap="none" spc="0" normalizeH="0" baseline="0" noProof="0" dirty="0">
              <a:ln>
                <a:noFill/>
              </a:ln>
              <a:solidFill>
                <a:sysClr val="windowText" lastClr="000000"/>
              </a:solidFill>
              <a:effectLst/>
              <a:uLnTx/>
              <a:uFillTx/>
              <a:latin typeface="Palatino Linotype" panose="02040502050505030304" pitchFamily="18" charset="0"/>
            </a:endParaRPr>
          </a:p>
          <a:p>
            <a:pPr marL="0" marR="0" lvl="0" indent="0" algn="l" defTabSz="914400" rtl="0" eaLnBrk="1" fontAlgn="auto" latinLnBrk="0" hangingPunct="1">
              <a:lnSpc>
                <a:spcPts val="3240"/>
              </a:lnSpc>
              <a:spcBef>
                <a:spcPts val="1000"/>
              </a:spcBef>
              <a:spcAft>
                <a:spcPts val="0"/>
              </a:spcAft>
              <a:buClrTx/>
              <a:buSzTx/>
              <a:buFont typeface="Arial" panose="020B0604020202020204" pitchFamily="34" charset="0"/>
              <a:buNone/>
              <a:tabLst/>
              <a:defRPr/>
            </a:pPr>
            <a:r>
              <a:rPr kumimoji="0" lang="en-US" altLang="lt-LT" sz="2200" b="1" i="0" u="none" strike="noStrike" kern="1200" cap="none" spc="0" normalizeH="0" baseline="0" noProof="0" dirty="0">
                <a:ln>
                  <a:noFill/>
                </a:ln>
                <a:solidFill>
                  <a:sysClr val="windowText" lastClr="000000"/>
                </a:solidFill>
                <a:effectLst/>
                <a:uLnTx/>
                <a:uFillTx/>
                <a:latin typeface="Palatino Linotype" panose="02040502050505030304" pitchFamily="18" charset="0"/>
              </a:rPr>
              <a:t>Antimicrobial </a:t>
            </a:r>
            <a:r>
              <a:rPr kumimoji="0" lang="lt-LT" altLang="lt-LT" sz="2200" b="1" i="0" u="none" strike="noStrike" kern="1200" cap="none" spc="0" normalizeH="0" baseline="0" noProof="0" dirty="0">
                <a:ln>
                  <a:noFill/>
                </a:ln>
                <a:solidFill>
                  <a:sysClr val="windowText" lastClr="000000"/>
                </a:solidFill>
                <a:effectLst/>
                <a:uLnTx/>
                <a:uFillTx/>
                <a:latin typeface="Palatino Linotype" panose="02040502050505030304" pitchFamily="18" charset="0"/>
              </a:rPr>
              <a:t>T</a:t>
            </a:r>
            <a:r>
              <a:rPr kumimoji="0" lang="en-US" altLang="lt-LT" sz="2200" b="1" i="0" u="none" strike="noStrike" kern="1200" cap="none" spc="0" normalizeH="0" baseline="0" noProof="0" dirty="0" err="1">
                <a:ln>
                  <a:noFill/>
                </a:ln>
                <a:solidFill>
                  <a:sysClr val="windowText" lastClr="000000"/>
                </a:solidFill>
                <a:effectLst/>
                <a:uLnTx/>
                <a:uFillTx/>
                <a:latin typeface="Palatino Linotype" panose="02040502050505030304" pitchFamily="18" charset="0"/>
              </a:rPr>
              <a:t>est</a:t>
            </a:r>
            <a:r>
              <a:rPr kumimoji="0" lang="lt-LT" altLang="lt-LT" sz="2200" b="1" i="0" u="none" strike="noStrike" kern="1200" cap="none" spc="0" normalizeH="0" baseline="0" noProof="0" dirty="0">
                <a:ln>
                  <a:noFill/>
                </a:ln>
                <a:solidFill>
                  <a:sysClr val="windowText" lastClr="000000"/>
                </a:solidFill>
                <a:effectLst/>
                <a:uLnTx/>
                <a:uFillTx/>
                <a:latin typeface="Palatino Linotype" panose="02040502050505030304" pitchFamily="18" charset="0"/>
              </a:rPr>
              <a:t> </a:t>
            </a:r>
            <a:endParaRPr kumimoji="0" lang="lt-LT" sz="2200" b="1" i="0" u="none" strike="noStrike" kern="1200" cap="none" spc="0" normalizeH="0" baseline="0" noProof="0" dirty="0">
              <a:ln>
                <a:noFill/>
              </a:ln>
              <a:solidFill>
                <a:sysClr val="windowText" lastClr="000000"/>
              </a:solidFill>
              <a:effectLst/>
              <a:uLnTx/>
              <a:uFillTx/>
              <a:latin typeface="Palatino Linotype" panose="02040502050505030304" pitchFamily="18" charset="0"/>
            </a:endParaRPr>
          </a:p>
        </p:txBody>
      </p:sp>
      <p:sp>
        <p:nvSpPr>
          <p:cNvPr id="10" name="Text Placeholder 2">
            <a:extLst>
              <a:ext uri="{FF2B5EF4-FFF2-40B4-BE49-F238E27FC236}">
                <a16:creationId xmlns:a16="http://schemas.microsoft.com/office/drawing/2014/main" id="{42EAF86B-4904-4A6E-B995-A1EACD79021C}"/>
              </a:ext>
            </a:extLst>
          </p:cNvPr>
          <p:cNvSpPr txBox="1">
            <a:spLocks/>
          </p:cNvSpPr>
          <p:nvPr/>
        </p:nvSpPr>
        <p:spPr>
          <a:xfrm>
            <a:off x="220013" y="1315920"/>
            <a:ext cx="8688460" cy="3308177"/>
          </a:xfrm>
          <a:prstGeom prst="rect">
            <a:avLst/>
          </a:prstGeom>
        </p:spPr>
        <p:txBody>
          <a:bodyPr anchor="t">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en-US" sz="1800" b="0" i="0" u="none" strike="noStrike" kern="1200">
                <a:solidFill>
                  <a:schemeClr val="tx1"/>
                </a:solidFill>
                <a:effectLst/>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altLang="lt-LT" sz="1800" b="0" i="0" u="none" strike="noStrike" kern="1200" cap="none" spc="0" normalizeH="0" baseline="0" noProof="0" dirty="0">
                <a:ln>
                  <a:noFill/>
                </a:ln>
                <a:solidFill>
                  <a:sysClr val="windowText" lastClr="000000"/>
                </a:solidFill>
                <a:effectLst/>
                <a:uLnTx/>
                <a:uFillTx/>
                <a:latin typeface="Palatino Linotype" panose="02040502050505030304" pitchFamily="18" charset="0"/>
              </a:rPr>
              <a:t>Undesirable in food products the yeasts and bacteria were used in the test cultures. The antimicrobial properties were evaluated by the agar well diffusion method. </a:t>
            </a: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altLang="lt-LT" sz="1800" b="0" i="0" u="none" strike="noStrike" kern="1200" cap="none" spc="0" normalizeH="0" baseline="0" noProof="0" dirty="0">
                <a:ln>
                  <a:noFill/>
                </a:ln>
                <a:solidFill>
                  <a:sysClr val="windowText" lastClr="000000"/>
                </a:solidFill>
                <a:effectLst/>
                <a:uLnTx/>
                <a:uFillTx/>
                <a:latin typeface="Palatino Linotype" panose="02040502050505030304" pitchFamily="18" charset="0"/>
              </a:rPr>
              <a:t>Bacteria were grown in peptone-soy bouillon. Yeasts were grown on a slant potato dextrose agar.</a:t>
            </a: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altLang="lt-LT" sz="1800" b="0" i="0" u="none" strike="noStrike" kern="1200" cap="none" spc="0" normalizeH="0" baseline="0" noProof="0" dirty="0">
                <a:ln>
                  <a:noFill/>
                </a:ln>
                <a:solidFill>
                  <a:sysClr val="windowText" lastClr="000000"/>
                </a:solidFill>
                <a:effectLst/>
                <a:uLnTx/>
                <a:uFillTx/>
                <a:latin typeface="Palatino Linotype" panose="02040502050505030304" pitchFamily="18" charset="0"/>
              </a:rPr>
              <a:t>Eight-millimeter diameter wells were pushed in the agar and filled with 50 µl of sample. The plates were incubated overnight at 37</a:t>
            </a:r>
            <a:r>
              <a:rPr kumimoji="0" lang="en-US" altLang="lt-LT" sz="1800" b="0" i="0" u="none" strike="noStrike" kern="1200" cap="none" spc="0" normalizeH="0" baseline="0" noProof="0" dirty="0">
                <a:ln>
                  <a:noFill/>
                </a:ln>
                <a:solidFill>
                  <a:sysClr val="windowText" lastClr="000000"/>
                </a:solidFill>
                <a:effectLst/>
                <a:uLnTx/>
                <a:uFillTx/>
                <a:latin typeface="Palatino Linotype" panose="02040502050505030304" pitchFamily="18" charset="0"/>
                <a:sym typeface="Symbol" pitchFamily="18" charset="2"/>
              </a:rPr>
              <a:t></a:t>
            </a:r>
            <a:r>
              <a:rPr kumimoji="0" lang="en-US" altLang="lt-LT" sz="1800" b="0" i="0" u="none" strike="noStrike" kern="1200" cap="none" spc="0" normalizeH="0" baseline="0" noProof="0" dirty="0">
                <a:ln>
                  <a:noFill/>
                </a:ln>
                <a:solidFill>
                  <a:sysClr val="windowText" lastClr="000000"/>
                </a:solidFill>
                <a:effectLst/>
                <a:uLnTx/>
                <a:uFillTx/>
                <a:latin typeface="Palatino Linotype" panose="02040502050505030304" pitchFamily="18" charset="0"/>
              </a:rPr>
              <a:t>C.  After incubation the inhibition zones were measured and the effect was calculated as a mean of three replicate tests.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pic>
        <p:nvPicPr>
          <p:cNvPr id="11" name="Paveikslėlis 14" descr="Paveikslėlis, kuriame yra vidinis, metras, sėdėjimas, mažas&#10;&#10;Automatiškai sugeneruotas aprašymas">
            <a:extLst>
              <a:ext uri="{FF2B5EF4-FFF2-40B4-BE49-F238E27FC236}">
                <a16:creationId xmlns:a16="http://schemas.microsoft.com/office/drawing/2014/main" id="{104DAFDE-5CC5-400B-88E6-A9B86F9127FC}"/>
              </a:ext>
            </a:extLst>
          </p:cNvPr>
          <p:cNvPicPr>
            <a:picLocks noChangeAspect="1"/>
          </p:cNvPicPr>
          <p:nvPr/>
        </p:nvPicPr>
        <p:blipFill>
          <a:blip r:embed="rId3"/>
          <a:stretch>
            <a:fillRect/>
          </a:stretch>
        </p:blipFill>
        <p:spPr>
          <a:xfrm>
            <a:off x="220013" y="4141256"/>
            <a:ext cx="3597248" cy="2697936"/>
          </a:xfrm>
          <a:prstGeom prst="rect">
            <a:avLst/>
          </a:prstGeom>
        </p:spPr>
      </p:pic>
      <p:pic>
        <p:nvPicPr>
          <p:cNvPr id="12" name="Picture 2">
            <a:extLst>
              <a:ext uri="{FF2B5EF4-FFF2-40B4-BE49-F238E27FC236}">
                <a16:creationId xmlns:a16="http://schemas.microsoft.com/office/drawing/2014/main" id="{554F618D-7E26-4908-B834-FD499CCEDF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848" y="4141256"/>
            <a:ext cx="3515862" cy="269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6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EAE96-855E-42B1-8DE9-9C9E68DE18C5}" type="slidenum">
              <a:rPr kumimoji="0" lang="fr-FR" sz="1200" b="0" i="0" u="none" strike="noStrike" kern="1200" cap="none" spc="0" normalizeH="0" baseline="0" noProof="0" smtClean="0">
                <a:ln>
                  <a:noFill/>
                </a:ln>
                <a:solidFill>
                  <a:prstClr val="black">
                    <a:tint val="75000"/>
                  </a:prstClr>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tint val="75000"/>
                </a:prstClr>
              </a:solidFill>
              <a:effectLst/>
              <a:uLnTx/>
              <a:uFillTx/>
              <a:latin typeface="Palatino Linotype" panose="02040502050505030304" pitchFamily="18" charset="0"/>
              <a:ea typeface="+mn-ea"/>
              <a:cs typeface="+mn-cs"/>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1896" y="5544411"/>
            <a:ext cx="1342103" cy="1342103"/>
          </a:xfrm>
          <a:prstGeom prst="rect">
            <a:avLst/>
          </a:prstGeom>
        </p:spPr>
      </p:pic>
      <p:sp>
        <p:nvSpPr>
          <p:cNvPr id="7" name="TextBox 6">
            <a:extLst>
              <a:ext uri="{FF2B5EF4-FFF2-40B4-BE49-F238E27FC236}">
                <a16:creationId xmlns:a16="http://schemas.microsoft.com/office/drawing/2014/main" id="{89002B9B-22F5-4BDC-BEFF-6702B8A8B395}"/>
              </a:ext>
            </a:extLst>
          </p:cNvPr>
          <p:cNvSpPr txBox="1"/>
          <p:nvPr/>
        </p:nvSpPr>
        <p:spPr>
          <a:xfrm>
            <a:off x="768209" y="1086005"/>
            <a:ext cx="78325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dirty="0">
                <a:ln>
                  <a:noFill/>
                </a:ln>
                <a:solidFill>
                  <a:prstClr val="black"/>
                </a:solidFill>
                <a:effectLst/>
                <a:uLnTx/>
                <a:uFillTx/>
                <a:latin typeface="Palatino Linotype" panose="02040502050505030304" pitchFamily="18" charset="0"/>
                <a:ea typeface="+mn-ea"/>
                <a:cs typeface="+mn-cs"/>
              </a:rPr>
              <a:t>Results</a:t>
            </a:r>
          </a:p>
        </p:txBody>
      </p:sp>
      <p:pic>
        <p:nvPicPr>
          <p:cNvPr id="2" name="Picture 1">
            <a:extLst>
              <a:ext uri="{FF2B5EF4-FFF2-40B4-BE49-F238E27FC236}">
                <a16:creationId xmlns:a16="http://schemas.microsoft.com/office/drawing/2014/main" id="{9174B632-B343-4009-B09C-E0C8489A49B9}"/>
              </a:ext>
            </a:extLst>
          </p:cNvPr>
          <p:cNvPicPr>
            <a:picLocks noChangeAspect="1"/>
          </p:cNvPicPr>
          <p:nvPr/>
        </p:nvPicPr>
        <p:blipFill>
          <a:blip r:embed="rId3"/>
          <a:stretch>
            <a:fillRect/>
          </a:stretch>
        </p:blipFill>
        <p:spPr>
          <a:xfrm>
            <a:off x="3096640" y="1953640"/>
            <a:ext cx="2950720" cy="2950720"/>
          </a:xfrm>
          <a:prstGeom prst="rect">
            <a:avLst/>
          </a:prstGeom>
        </p:spPr>
      </p:pic>
    </p:spTree>
    <p:extLst>
      <p:ext uri="{BB962C8B-B14F-4D97-AF65-F5344CB8AC3E}">
        <p14:creationId xmlns:p14="http://schemas.microsoft.com/office/powerpoint/2010/main" val="372388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sp>
        <p:nvSpPr>
          <p:cNvPr id="6" name="TextBox 5">
            <a:extLst>
              <a:ext uri="{FF2B5EF4-FFF2-40B4-BE49-F238E27FC236}">
                <a16:creationId xmlns:a16="http://schemas.microsoft.com/office/drawing/2014/main" id="{07477BDA-C4C2-4AFB-BA03-3A7336D6605D}"/>
              </a:ext>
            </a:extLst>
          </p:cNvPr>
          <p:cNvSpPr txBox="1"/>
          <p:nvPr/>
        </p:nvSpPr>
        <p:spPr>
          <a:xfrm>
            <a:off x="263235" y="349548"/>
            <a:ext cx="7361681" cy="913070"/>
          </a:xfrm>
          <a:prstGeom prst="rect">
            <a:avLst/>
          </a:prstGeom>
          <a:noFill/>
        </p:spPr>
        <p:txBody>
          <a:bodyPr wrap="square">
            <a:spAutoFit/>
          </a:bodyPr>
          <a:lstStyle/>
          <a:p>
            <a:pPr marL="0" marR="0" lvl="0" indent="0" algn="l" defTabSz="914400" rtl="0" eaLnBrk="1" fontAlgn="auto" latinLnBrk="0" hangingPunct="1">
              <a:lnSpc>
                <a:spcPts val="3240"/>
              </a:lnSpc>
              <a:spcBef>
                <a:spcPts val="1000"/>
              </a:spcBef>
              <a:spcAft>
                <a:spcPts val="0"/>
              </a:spcAft>
              <a:buClrTx/>
              <a:buSzTx/>
              <a:buFont typeface="Arial" panose="020B0604020202020204" pitchFamily="34" charset="0"/>
              <a:buNone/>
              <a:tabLst/>
              <a:defRPr/>
            </a:pPr>
            <a:r>
              <a:rPr kumimoji="0" lang="lt-LT"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pH, S</a:t>
            </a:r>
            <a:r>
              <a:rPr kumimoji="0" lang="x-none"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oluble </a:t>
            </a:r>
            <a:r>
              <a:rPr kumimoji="0" lang="lt-LT"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S</a:t>
            </a:r>
            <a:r>
              <a:rPr kumimoji="0" lang="x-none"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olid</a:t>
            </a:r>
            <a:r>
              <a:rPr kumimoji="0" lang="lt-LT"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s</a:t>
            </a:r>
            <a:r>
              <a:rPr kumimoji="0" lang="x-none"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 and </a:t>
            </a:r>
            <a:r>
              <a:rPr kumimoji="0" lang="lt-LT"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D</a:t>
            </a:r>
            <a:r>
              <a:rPr kumimoji="0" lang="x-none"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ry </a:t>
            </a:r>
            <a:r>
              <a:rPr kumimoji="0" lang="lt-LT"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M</a:t>
            </a:r>
            <a:r>
              <a:rPr kumimoji="0" lang="x-none"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atter </a:t>
            </a:r>
            <a:r>
              <a:rPr kumimoji="0" lang="lt-LT"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A</a:t>
            </a:r>
            <a:r>
              <a:rPr kumimoji="0" lang="x-none"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mount of </a:t>
            </a:r>
            <a:r>
              <a:rPr kumimoji="0" lang="lt-LT"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H</a:t>
            </a:r>
            <a:r>
              <a:rPr kumimoji="0" lang="x-none"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oneysuckle </a:t>
            </a:r>
            <a:r>
              <a:rPr kumimoji="0" lang="lt-LT"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B</a:t>
            </a:r>
            <a:r>
              <a:rPr kumimoji="0" lang="x-none"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rPr>
              <a:t>erries</a:t>
            </a:r>
            <a:endParaRPr kumimoji="0" lang="lt-LT" sz="2400" b="1" i="0" u="none" strike="noStrike" kern="1200" cap="none" spc="0" normalizeH="0" baseline="0" noProof="0" dirty="0">
              <a:ln>
                <a:noFill/>
              </a:ln>
              <a:solidFill>
                <a:prstClr val="black"/>
              </a:solidFill>
              <a:effectLst/>
              <a:uLnTx/>
              <a:uFillTx/>
              <a:latin typeface="Palatino Linotype" panose="02040502050505030304" pitchFamily="18" charset="0"/>
              <a:cs typeface="Arial" panose="020B0604020202020204" pitchFamily="34" charset="0"/>
            </a:endParaRPr>
          </a:p>
        </p:txBody>
      </p:sp>
      <p:pic>
        <p:nvPicPr>
          <p:cNvPr id="10" name="Picture 2">
            <a:extLst>
              <a:ext uri="{FF2B5EF4-FFF2-40B4-BE49-F238E27FC236}">
                <a16:creationId xmlns:a16="http://schemas.microsoft.com/office/drawing/2014/main" id="{E4DA62D5-D0EB-4555-BD58-57ADD354D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1742" y="-39640"/>
            <a:ext cx="1302258" cy="1302258"/>
          </a:xfrm>
          <a:prstGeom prst="rect">
            <a:avLst/>
          </a:prstGeom>
        </p:spPr>
      </p:pic>
      <p:graphicFrame>
        <p:nvGraphicFramePr>
          <p:cNvPr id="11" name="Lentelė 3">
            <a:extLst>
              <a:ext uri="{FF2B5EF4-FFF2-40B4-BE49-F238E27FC236}">
                <a16:creationId xmlns:a16="http://schemas.microsoft.com/office/drawing/2014/main" id="{7CFC18DB-48F2-4764-A766-1855A85F5D95}"/>
              </a:ext>
            </a:extLst>
          </p:cNvPr>
          <p:cNvGraphicFramePr>
            <a:graphicFrameLocks noGrp="1"/>
          </p:cNvGraphicFramePr>
          <p:nvPr>
            <p:extLst>
              <p:ext uri="{D42A27DB-BD31-4B8C-83A1-F6EECF244321}">
                <p14:modId xmlns:p14="http://schemas.microsoft.com/office/powerpoint/2010/main" val="2817548105"/>
              </p:ext>
            </p:extLst>
          </p:nvPr>
        </p:nvGraphicFramePr>
        <p:xfrm>
          <a:off x="263235" y="1592826"/>
          <a:ext cx="8534401" cy="5096446"/>
        </p:xfrm>
        <a:graphic>
          <a:graphicData uri="http://schemas.openxmlformats.org/drawingml/2006/table">
            <a:tbl>
              <a:tblPr firstRow="1" bandRow="1">
                <a:tableStyleId>{68D230F3-CF80-4859-8CE7-A43EE81993B5}</a:tableStyleId>
              </a:tblPr>
              <a:tblGrid>
                <a:gridCol w="1892411">
                  <a:extLst>
                    <a:ext uri="{9D8B030D-6E8A-4147-A177-3AD203B41FA5}">
                      <a16:colId xmlns:a16="http://schemas.microsoft.com/office/drawing/2014/main" val="2026711811"/>
                    </a:ext>
                  </a:extLst>
                </a:gridCol>
                <a:gridCol w="1397663">
                  <a:extLst>
                    <a:ext uri="{9D8B030D-6E8A-4147-A177-3AD203B41FA5}">
                      <a16:colId xmlns:a16="http://schemas.microsoft.com/office/drawing/2014/main" val="2313012168"/>
                    </a:ext>
                  </a:extLst>
                </a:gridCol>
                <a:gridCol w="3178755">
                  <a:extLst>
                    <a:ext uri="{9D8B030D-6E8A-4147-A177-3AD203B41FA5}">
                      <a16:colId xmlns:a16="http://schemas.microsoft.com/office/drawing/2014/main" val="1936072184"/>
                    </a:ext>
                  </a:extLst>
                </a:gridCol>
                <a:gridCol w="2065572">
                  <a:extLst>
                    <a:ext uri="{9D8B030D-6E8A-4147-A177-3AD203B41FA5}">
                      <a16:colId xmlns:a16="http://schemas.microsoft.com/office/drawing/2014/main" val="1571134839"/>
                    </a:ext>
                  </a:extLst>
                </a:gridCol>
              </a:tblGrid>
              <a:tr h="238924">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lnSpc>
                          <a:spcPct val="150000"/>
                        </a:lnSpc>
                      </a:pPr>
                      <a:r>
                        <a:rPr lang="en-US" sz="1800" noProof="0" dirty="0">
                          <a:solidFill>
                            <a:schemeClr val="tx1">
                              <a:lumMod val="75000"/>
                              <a:lumOff val="25000"/>
                            </a:schemeClr>
                          </a:solidFill>
                          <a:latin typeface="Palatino Linotype" panose="02040502050505030304" pitchFamily="18" charset="0"/>
                        </a:rPr>
                        <a:t>Cultivar</a:t>
                      </a:r>
                    </a:p>
                  </a:txBody>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b">
                        <a:lnSpc>
                          <a:spcPct val="150000"/>
                        </a:lnSpc>
                      </a:pPr>
                      <a:r>
                        <a:rPr lang="en-US" sz="1800" b="1" u="none" strike="noStrike" noProof="0" dirty="0">
                          <a:solidFill>
                            <a:srgbClr val="000000"/>
                          </a:solidFill>
                          <a:effectLst/>
                          <a:latin typeface="Palatino Linotype" panose="02040502050505030304" pitchFamily="18" charset="0"/>
                        </a:rPr>
                        <a:t>pH</a:t>
                      </a:r>
                      <a:endParaRPr lang="en-US" sz="1800" b="1" i="0" u="none" strike="noStrike" noProof="0" dirty="0">
                        <a:solidFill>
                          <a:srgbClr val="000000"/>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b">
                        <a:lnSpc>
                          <a:spcPct val="150000"/>
                        </a:lnSpc>
                      </a:pPr>
                      <a:r>
                        <a:rPr lang="en-US" sz="1800" b="1" u="none" strike="noStrike" noProof="0" dirty="0">
                          <a:solidFill>
                            <a:srgbClr val="000000"/>
                          </a:solidFill>
                          <a:effectLst/>
                          <a:latin typeface="Palatino Linotype" panose="02040502050505030304" pitchFamily="18" charset="0"/>
                        </a:rPr>
                        <a:t>Soluble solids, Brix</a:t>
                      </a:r>
                      <a:endParaRPr lang="lt-LT" sz="1800" b="1" u="none" strike="noStrike" noProof="0" dirty="0">
                        <a:solidFill>
                          <a:srgbClr val="000000"/>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fontAlgn="b">
                        <a:lnSpc>
                          <a:spcPct val="150000"/>
                        </a:lnSpc>
                      </a:pPr>
                      <a:r>
                        <a:rPr lang="en-US" sz="1800" b="1" u="none" strike="noStrike" noProof="0" dirty="0">
                          <a:solidFill>
                            <a:srgbClr val="000000"/>
                          </a:solidFill>
                          <a:effectLst/>
                          <a:latin typeface="Palatino Linotype" panose="02040502050505030304" pitchFamily="18" charset="0"/>
                        </a:rPr>
                        <a:t>Dry matter, %</a:t>
                      </a:r>
                      <a:endParaRPr lang="en-US" sz="1800" b="1" i="0" u="none" strike="noStrike" noProof="0" dirty="0">
                        <a:solidFill>
                          <a:srgbClr val="000000"/>
                        </a:solidFill>
                        <a:effectLst/>
                        <a:latin typeface="Palatino Linotype" panose="02040502050505030304" pitchFamily="18" charset="0"/>
                      </a:endParaRPr>
                    </a:p>
                  </a:txBody>
                  <a:tcPr marL="0" marR="0" marT="0" marB="0" anchor="b"/>
                </a:tc>
                <a:extLst>
                  <a:ext uri="{0D108BD9-81ED-4DB2-BD59-A6C34878D82A}">
                    <a16:rowId xmlns:a16="http://schemas.microsoft.com/office/drawing/2014/main" val="1511047811"/>
                  </a:ext>
                </a:extLst>
              </a:tr>
              <a:tr h="4214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x-none" sz="1800" b="1" u="none" strike="noStrike" dirty="0">
                          <a:solidFill>
                            <a:srgbClr val="000000"/>
                          </a:solidFill>
                          <a:effectLst/>
                          <a:latin typeface="Palatino Linotype" panose="02040502050505030304" pitchFamily="18" charset="0"/>
                        </a:rPr>
                        <a:t>‘</a:t>
                      </a:r>
                      <a:r>
                        <a:rPr lang="lt-LT" sz="1800" b="1" u="none" strike="noStrike" dirty="0" err="1">
                          <a:solidFill>
                            <a:srgbClr val="000000"/>
                          </a:solidFill>
                          <a:effectLst/>
                          <a:latin typeface="Palatino Linotype" panose="02040502050505030304" pitchFamily="18" charset="0"/>
                        </a:rPr>
                        <a:t>Eisbar</a:t>
                      </a:r>
                      <a:r>
                        <a:rPr lang="lt-LT" sz="1800" b="1" u="none" strike="noStrike" dirty="0">
                          <a:solidFill>
                            <a:srgbClr val="000000"/>
                          </a:solidFill>
                          <a:effectLst/>
                          <a:latin typeface="Palatino Linotype" panose="02040502050505030304" pitchFamily="18" charset="0"/>
                        </a:rPr>
                        <a:t>‘</a:t>
                      </a:r>
                      <a:endParaRPr lang="lt-LT" sz="18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3.13</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12.10 ± 0.021</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15.41 ± 0.332</a:t>
                      </a:r>
                      <a:endParaRPr lang="lt-LT" sz="1800" b="0" i="0" u="none" strike="noStrike" dirty="0">
                        <a:solidFill>
                          <a:schemeClr val="tx1"/>
                        </a:solidFill>
                        <a:effectLst/>
                        <a:latin typeface="Palatino Linotype" panose="02040502050505030304" pitchFamily="18" charset="0"/>
                      </a:endParaRPr>
                    </a:p>
                  </a:txBody>
                  <a:tcPr marL="0" marR="0" marT="0" marB="0" anchor="b"/>
                </a:tc>
                <a:extLst>
                  <a:ext uri="{0D108BD9-81ED-4DB2-BD59-A6C34878D82A}">
                    <a16:rowId xmlns:a16="http://schemas.microsoft.com/office/drawing/2014/main" val="3310712113"/>
                  </a:ext>
                </a:extLst>
              </a:tr>
              <a:tr h="4214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x-none" sz="1800" b="1" u="none" strike="noStrike" dirty="0">
                          <a:solidFill>
                            <a:srgbClr val="000000"/>
                          </a:solidFill>
                          <a:effectLst/>
                          <a:latin typeface="Palatino Linotype" panose="02040502050505030304" pitchFamily="18" charset="0"/>
                        </a:rPr>
                        <a:t>‘</a:t>
                      </a:r>
                      <a:r>
                        <a:rPr lang="lt-LT" sz="1800" b="1" u="none" strike="noStrike" dirty="0" err="1">
                          <a:solidFill>
                            <a:srgbClr val="000000"/>
                          </a:solidFill>
                          <a:effectLst/>
                          <a:latin typeface="Palatino Linotype" panose="02040502050505030304" pitchFamily="18" charset="0"/>
                        </a:rPr>
                        <a:t>Leningradskaja</a:t>
                      </a:r>
                      <a:r>
                        <a:rPr lang="lt-LT" sz="1800" b="1" u="none" strike="noStrike" dirty="0">
                          <a:solidFill>
                            <a:srgbClr val="000000"/>
                          </a:solidFill>
                          <a:effectLst/>
                          <a:latin typeface="Palatino Linotype" panose="02040502050505030304" pitchFamily="18" charset="0"/>
                        </a:rPr>
                        <a:t>‘</a:t>
                      </a: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3.37</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13.01 ± 0.021</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14.35 ± 0.262</a:t>
                      </a:r>
                      <a:endParaRPr lang="lt-LT" sz="1800" b="0" i="0" u="none" strike="noStrike" dirty="0">
                        <a:solidFill>
                          <a:schemeClr val="tx1"/>
                        </a:solidFill>
                        <a:effectLst/>
                        <a:latin typeface="Palatino Linotype" panose="02040502050505030304" pitchFamily="18" charset="0"/>
                      </a:endParaRPr>
                    </a:p>
                  </a:txBody>
                  <a:tcPr marL="0" marR="0" marT="0" marB="0" anchor="b"/>
                </a:tc>
                <a:extLst>
                  <a:ext uri="{0D108BD9-81ED-4DB2-BD59-A6C34878D82A}">
                    <a16:rowId xmlns:a16="http://schemas.microsoft.com/office/drawing/2014/main" val="462460792"/>
                  </a:ext>
                </a:extLst>
              </a:tr>
              <a:tr h="4214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x-none" sz="1800" b="1" u="none" strike="noStrike" dirty="0">
                          <a:solidFill>
                            <a:srgbClr val="000000"/>
                          </a:solidFill>
                          <a:effectLst/>
                          <a:latin typeface="Palatino Linotype" panose="02040502050505030304" pitchFamily="18" charset="0"/>
                        </a:rPr>
                        <a:t>‘</a:t>
                      </a:r>
                      <a:r>
                        <a:rPr lang="lt-LT" sz="1800" b="1" u="none" strike="noStrike" dirty="0" err="1">
                          <a:solidFill>
                            <a:srgbClr val="000000"/>
                          </a:solidFill>
                          <a:effectLst/>
                          <a:latin typeface="Palatino Linotype" panose="02040502050505030304" pitchFamily="18" charset="0"/>
                        </a:rPr>
                        <a:t>Čelnočnaja</a:t>
                      </a:r>
                      <a:r>
                        <a:rPr lang="lt-LT" sz="1800" b="1" u="none" strike="noStrike" dirty="0">
                          <a:solidFill>
                            <a:srgbClr val="000000"/>
                          </a:solidFill>
                          <a:effectLst/>
                          <a:latin typeface="Palatino Linotype" panose="02040502050505030304" pitchFamily="18" charset="0"/>
                        </a:rPr>
                        <a:t>‘</a:t>
                      </a:r>
                      <a:endParaRPr lang="lt-LT" sz="18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3.04</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11.03 ± 0.007</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11.70 ± 1.414</a:t>
                      </a:r>
                      <a:endParaRPr lang="lt-LT" sz="1800" b="0" i="0" u="none" strike="noStrike" dirty="0">
                        <a:solidFill>
                          <a:schemeClr val="tx1"/>
                        </a:solidFill>
                        <a:effectLst/>
                        <a:latin typeface="Palatino Linotype" panose="02040502050505030304" pitchFamily="18" charset="0"/>
                      </a:endParaRPr>
                    </a:p>
                  </a:txBody>
                  <a:tcPr marL="0" marR="0" marT="0" marB="0" anchor="b"/>
                </a:tc>
                <a:extLst>
                  <a:ext uri="{0D108BD9-81ED-4DB2-BD59-A6C34878D82A}">
                    <a16:rowId xmlns:a16="http://schemas.microsoft.com/office/drawing/2014/main" val="643987770"/>
                  </a:ext>
                </a:extLst>
              </a:tr>
              <a:tr h="4214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x-none" sz="1800" b="1" u="none" strike="noStrike" dirty="0">
                          <a:solidFill>
                            <a:srgbClr val="000000"/>
                          </a:solidFill>
                          <a:effectLst/>
                          <a:latin typeface="Palatino Linotype" panose="02040502050505030304" pitchFamily="18" charset="0"/>
                        </a:rPr>
                        <a:t>‘</a:t>
                      </a:r>
                      <a:r>
                        <a:rPr lang="lt-LT" sz="1800" b="1" u="none" strike="noStrike" dirty="0" err="1">
                          <a:solidFill>
                            <a:srgbClr val="000000"/>
                          </a:solidFill>
                          <a:effectLst/>
                          <a:latin typeface="Palatino Linotype" panose="02040502050505030304" pitchFamily="18" charset="0"/>
                        </a:rPr>
                        <a:t>Vostorg</a:t>
                      </a:r>
                      <a:r>
                        <a:rPr lang="lt-LT" sz="1800" b="1" u="none" strike="noStrike" dirty="0">
                          <a:solidFill>
                            <a:srgbClr val="000000"/>
                          </a:solidFill>
                          <a:effectLst/>
                          <a:latin typeface="Palatino Linotype" panose="02040502050505030304" pitchFamily="18" charset="0"/>
                        </a:rPr>
                        <a:t>‘</a:t>
                      </a:r>
                      <a:endParaRPr lang="lt-LT" sz="18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3.17</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11.03 ± 0.017</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17.36 ± 1.252</a:t>
                      </a:r>
                      <a:endParaRPr lang="lt-LT" sz="1800" b="0" i="0" u="none" strike="noStrike" dirty="0">
                        <a:solidFill>
                          <a:schemeClr val="tx1"/>
                        </a:solidFill>
                        <a:effectLst/>
                        <a:latin typeface="Palatino Linotype" panose="02040502050505030304" pitchFamily="18" charset="0"/>
                      </a:endParaRPr>
                    </a:p>
                  </a:txBody>
                  <a:tcPr marL="0" marR="0" marT="0" marB="0" anchor="b"/>
                </a:tc>
                <a:extLst>
                  <a:ext uri="{0D108BD9-81ED-4DB2-BD59-A6C34878D82A}">
                    <a16:rowId xmlns:a16="http://schemas.microsoft.com/office/drawing/2014/main" val="2818067730"/>
                  </a:ext>
                </a:extLst>
              </a:tr>
              <a:tr h="4214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x-none" sz="1800" b="1" u="none" strike="noStrike" dirty="0">
                          <a:solidFill>
                            <a:srgbClr val="000000"/>
                          </a:solidFill>
                          <a:effectLst/>
                          <a:latin typeface="Palatino Linotype" panose="02040502050505030304" pitchFamily="18" charset="0"/>
                        </a:rPr>
                        <a:t>‘</a:t>
                      </a:r>
                      <a:r>
                        <a:rPr lang="lt-LT" sz="1800" b="1" u="none" strike="noStrike" dirty="0">
                          <a:solidFill>
                            <a:srgbClr val="000000"/>
                          </a:solidFill>
                          <a:effectLst/>
                          <a:latin typeface="Palatino Linotype" panose="02040502050505030304" pitchFamily="18" charset="0"/>
                        </a:rPr>
                        <a:t>Morena‘</a:t>
                      </a:r>
                      <a:endParaRPr lang="lt-LT" sz="18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2.99</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12.45 ± 0.044</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16.34 ± 0.184</a:t>
                      </a:r>
                      <a:endParaRPr lang="lt-LT" sz="1800" b="0" i="0" u="none" strike="noStrike" dirty="0">
                        <a:solidFill>
                          <a:schemeClr val="tx1"/>
                        </a:solidFill>
                        <a:effectLst/>
                        <a:latin typeface="Palatino Linotype" panose="02040502050505030304" pitchFamily="18" charset="0"/>
                      </a:endParaRPr>
                    </a:p>
                  </a:txBody>
                  <a:tcPr marL="0" marR="0" marT="0" marB="0" anchor="b"/>
                </a:tc>
                <a:extLst>
                  <a:ext uri="{0D108BD9-81ED-4DB2-BD59-A6C34878D82A}">
                    <a16:rowId xmlns:a16="http://schemas.microsoft.com/office/drawing/2014/main" val="3325179425"/>
                  </a:ext>
                </a:extLst>
              </a:tr>
              <a:tr h="4214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x-none" sz="1800" b="1" u="none" strike="noStrike" dirty="0">
                          <a:solidFill>
                            <a:srgbClr val="000000"/>
                          </a:solidFill>
                          <a:effectLst/>
                          <a:latin typeface="Palatino Linotype" panose="02040502050505030304" pitchFamily="18" charset="0"/>
                        </a:rPr>
                        <a:t>‘</a:t>
                      </a:r>
                      <a:r>
                        <a:rPr lang="lt-LT" sz="1800" b="1" u="none" strike="noStrike" dirty="0" err="1">
                          <a:solidFill>
                            <a:srgbClr val="000000"/>
                          </a:solidFill>
                          <a:effectLst/>
                          <a:latin typeface="Palatino Linotype" panose="02040502050505030304" pitchFamily="18" charset="0"/>
                        </a:rPr>
                        <a:t>Obilnaja</a:t>
                      </a:r>
                      <a:r>
                        <a:rPr lang="lt-LT" sz="1800" b="1" u="none" strike="noStrike" dirty="0">
                          <a:solidFill>
                            <a:srgbClr val="000000"/>
                          </a:solidFill>
                          <a:effectLst/>
                          <a:latin typeface="Palatino Linotype" panose="02040502050505030304" pitchFamily="18" charset="0"/>
                        </a:rPr>
                        <a:t>‘</a:t>
                      </a:r>
                      <a:endParaRPr lang="lt-LT" sz="18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3.04</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12.10 ± 0.014</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13.93 ± 0.078</a:t>
                      </a:r>
                      <a:endParaRPr lang="lt-LT" sz="1800" b="0" i="0" u="none" strike="noStrike" dirty="0">
                        <a:solidFill>
                          <a:schemeClr val="tx1"/>
                        </a:solidFill>
                        <a:effectLst/>
                        <a:latin typeface="Palatino Linotype" panose="02040502050505030304" pitchFamily="18" charset="0"/>
                      </a:endParaRPr>
                    </a:p>
                  </a:txBody>
                  <a:tcPr marL="0" marR="0" marT="0" marB="0" anchor="b"/>
                </a:tc>
                <a:extLst>
                  <a:ext uri="{0D108BD9-81ED-4DB2-BD59-A6C34878D82A}">
                    <a16:rowId xmlns:a16="http://schemas.microsoft.com/office/drawing/2014/main" val="3020147321"/>
                  </a:ext>
                </a:extLst>
              </a:tr>
              <a:tr h="4214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x-none" sz="1800" b="1" u="none" strike="noStrike" dirty="0">
                          <a:solidFill>
                            <a:srgbClr val="000000"/>
                          </a:solidFill>
                          <a:effectLst/>
                          <a:latin typeface="Palatino Linotype" panose="02040502050505030304" pitchFamily="18" charset="0"/>
                        </a:rPr>
                        <a:t>‘</a:t>
                      </a:r>
                      <a:r>
                        <a:rPr lang="lt-LT" sz="1800" b="1" u="none" strike="noStrike" dirty="0" err="1">
                          <a:solidFill>
                            <a:srgbClr val="000000"/>
                          </a:solidFill>
                          <a:effectLst/>
                          <a:latin typeface="Palatino Linotype" panose="02040502050505030304" pitchFamily="18" charset="0"/>
                        </a:rPr>
                        <a:t>Pavlovskaja</a:t>
                      </a:r>
                      <a:r>
                        <a:rPr lang="lt-LT" sz="1800" b="1" u="none" strike="noStrike" dirty="0">
                          <a:solidFill>
                            <a:srgbClr val="000000"/>
                          </a:solidFill>
                          <a:effectLst/>
                          <a:latin typeface="Palatino Linotype" panose="02040502050505030304" pitchFamily="18" charset="0"/>
                        </a:rPr>
                        <a:t>‘</a:t>
                      </a:r>
                      <a:endParaRPr lang="lt-LT" sz="18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3.02</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10.57 ± 0.028</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15.03 ± 0.987</a:t>
                      </a:r>
                      <a:endParaRPr lang="lt-LT" sz="1800" b="0" i="0" u="none" strike="noStrike" dirty="0">
                        <a:solidFill>
                          <a:schemeClr val="tx1"/>
                        </a:solidFill>
                        <a:effectLst/>
                        <a:latin typeface="Palatino Linotype" panose="02040502050505030304" pitchFamily="18" charset="0"/>
                      </a:endParaRPr>
                    </a:p>
                  </a:txBody>
                  <a:tcPr marL="0" marR="0" marT="0" marB="0" anchor="b"/>
                </a:tc>
                <a:extLst>
                  <a:ext uri="{0D108BD9-81ED-4DB2-BD59-A6C34878D82A}">
                    <a16:rowId xmlns:a16="http://schemas.microsoft.com/office/drawing/2014/main" val="1348624149"/>
                  </a:ext>
                </a:extLst>
              </a:tr>
              <a:tr h="4214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x-none" sz="1800" b="1" u="none" strike="noStrike" dirty="0">
                          <a:solidFill>
                            <a:srgbClr val="000000"/>
                          </a:solidFill>
                          <a:effectLst/>
                          <a:latin typeface="Palatino Linotype" panose="02040502050505030304" pitchFamily="18" charset="0"/>
                        </a:rPr>
                        <a:t>‘</a:t>
                      </a:r>
                      <a:r>
                        <a:rPr lang="lt-LT" sz="1800" b="1" u="none" strike="noStrike" dirty="0" err="1">
                          <a:solidFill>
                            <a:srgbClr val="000000"/>
                          </a:solidFill>
                          <a:effectLst/>
                          <a:latin typeface="Palatino Linotype" panose="02040502050505030304" pitchFamily="18" charset="0"/>
                        </a:rPr>
                        <a:t>Pereselenka</a:t>
                      </a:r>
                      <a:r>
                        <a:rPr lang="lt-LT" sz="1800" b="1" u="none" strike="noStrike" dirty="0">
                          <a:solidFill>
                            <a:srgbClr val="000000"/>
                          </a:solidFill>
                          <a:effectLst/>
                          <a:latin typeface="Palatino Linotype" panose="02040502050505030304" pitchFamily="18" charset="0"/>
                        </a:rPr>
                        <a:t>‘</a:t>
                      </a:r>
                      <a:endParaRPr lang="lt-LT" sz="18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3.01</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10.32 ± 0.028</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13.40 ± 0.658</a:t>
                      </a:r>
                      <a:endParaRPr lang="lt-LT" sz="1800" b="0" i="0" u="none" strike="noStrike" dirty="0">
                        <a:solidFill>
                          <a:schemeClr val="tx1"/>
                        </a:solidFill>
                        <a:effectLst/>
                        <a:latin typeface="Palatino Linotype" panose="02040502050505030304" pitchFamily="18" charset="0"/>
                      </a:endParaRPr>
                    </a:p>
                  </a:txBody>
                  <a:tcPr marL="0" marR="0" marT="0" marB="0" anchor="b"/>
                </a:tc>
                <a:extLst>
                  <a:ext uri="{0D108BD9-81ED-4DB2-BD59-A6C34878D82A}">
                    <a16:rowId xmlns:a16="http://schemas.microsoft.com/office/drawing/2014/main" val="744864360"/>
                  </a:ext>
                </a:extLst>
              </a:tr>
              <a:tr h="4214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x-none" sz="1800" b="1" u="none" strike="noStrike" dirty="0">
                          <a:solidFill>
                            <a:srgbClr val="000000"/>
                          </a:solidFill>
                          <a:effectLst/>
                          <a:latin typeface="Palatino Linotype" panose="02040502050505030304" pitchFamily="18" charset="0"/>
                        </a:rPr>
                        <a:t>‘</a:t>
                      </a:r>
                      <a:r>
                        <a:rPr lang="lt-LT" sz="1800" b="1" u="none" strike="noStrike" dirty="0">
                          <a:solidFill>
                            <a:srgbClr val="000000"/>
                          </a:solidFill>
                          <a:effectLst/>
                          <a:latin typeface="Palatino Linotype" panose="02040502050505030304" pitchFamily="18" charset="0"/>
                        </a:rPr>
                        <a:t>Nimfa‘</a:t>
                      </a:r>
                      <a:endParaRPr lang="lt-LT" sz="18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3.14</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10.32 ± 0.106</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18.49 ± 1.853</a:t>
                      </a:r>
                      <a:endParaRPr lang="lt-LT" sz="1800" b="0" i="0" u="none" strike="noStrike" dirty="0">
                        <a:solidFill>
                          <a:schemeClr val="tx1"/>
                        </a:solidFill>
                        <a:effectLst/>
                        <a:latin typeface="Palatino Linotype" panose="02040502050505030304" pitchFamily="18" charset="0"/>
                      </a:endParaRPr>
                    </a:p>
                  </a:txBody>
                  <a:tcPr marL="0" marR="0" marT="0" marB="0" anchor="b"/>
                </a:tc>
                <a:extLst>
                  <a:ext uri="{0D108BD9-81ED-4DB2-BD59-A6C34878D82A}">
                    <a16:rowId xmlns:a16="http://schemas.microsoft.com/office/drawing/2014/main" val="1765248737"/>
                  </a:ext>
                </a:extLst>
              </a:tr>
              <a:tr h="4214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x-none" sz="1800" b="1" u="none" strike="noStrike" dirty="0">
                          <a:solidFill>
                            <a:srgbClr val="000000"/>
                          </a:solidFill>
                          <a:effectLst/>
                          <a:latin typeface="Palatino Linotype" panose="02040502050505030304" pitchFamily="18" charset="0"/>
                        </a:rPr>
                        <a:t>‘</a:t>
                      </a:r>
                      <a:r>
                        <a:rPr lang="lt-LT" sz="1800" b="1" u="none" strike="noStrike" dirty="0" err="1">
                          <a:solidFill>
                            <a:srgbClr val="000000"/>
                          </a:solidFill>
                          <a:effectLst/>
                          <a:latin typeface="Palatino Linotype" panose="02040502050505030304" pitchFamily="18" charset="0"/>
                        </a:rPr>
                        <a:t>Kalinka</a:t>
                      </a:r>
                      <a:r>
                        <a:rPr lang="lt-LT" sz="1800" b="1" u="none" strike="noStrike" dirty="0">
                          <a:solidFill>
                            <a:srgbClr val="000000"/>
                          </a:solidFill>
                          <a:effectLst/>
                          <a:latin typeface="Palatino Linotype" panose="02040502050505030304" pitchFamily="18" charset="0"/>
                        </a:rPr>
                        <a:t>‘</a:t>
                      </a:r>
                      <a:endParaRPr lang="lt-LT" sz="18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2.99</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10.07 ± 0.402</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15.72 ± 1.181</a:t>
                      </a:r>
                      <a:endParaRPr lang="lt-LT" sz="1800" b="0" i="0" u="none" strike="noStrike" dirty="0">
                        <a:solidFill>
                          <a:schemeClr val="tx1"/>
                        </a:solidFill>
                        <a:effectLst/>
                        <a:latin typeface="Palatino Linotype" panose="02040502050505030304" pitchFamily="18" charset="0"/>
                      </a:endParaRPr>
                    </a:p>
                  </a:txBody>
                  <a:tcPr marL="0" marR="0" marT="0" marB="0" anchor="b"/>
                </a:tc>
                <a:extLst>
                  <a:ext uri="{0D108BD9-81ED-4DB2-BD59-A6C34878D82A}">
                    <a16:rowId xmlns:a16="http://schemas.microsoft.com/office/drawing/2014/main" val="4272140703"/>
                  </a:ext>
                </a:extLst>
              </a:tr>
              <a:tr h="4214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x-none" sz="1800" b="1" u="none" strike="noStrike" dirty="0">
                          <a:solidFill>
                            <a:srgbClr val="000000"/>
                          </a:solidFill>
                          <a:effectLst/>
                          <a:latin typeface="Palatino Linotype" panose="02040502050505030304" pitchFamily="18" charset="0"/>
                        </a:rPr>
                        <a:t>‘</a:t>
                      </a:r>
                      <a:r>
                        <a:rPr lang="lt-LT" sz="1800" b="1" u="none" strike="noStrike" dirty="0">
                          <a:solidFill>
                            <a:srgbClr val="000000"/>
                          </a:solidFill>
                          <a:effectLst/>
                          <a:latin typeface="Palatino Linotype" panose="02040502050505030304" pitchFamily="18" charset="0"/>
                        </a:rPr>
                        <a:t>Balalaika‘</a:t>
                      </a:r>
                      <a:endParaRPr lang="lt-LT" sz="1800" b="1" i="0" u="none" strike="noStrike" dirty="0">
                        <a:solidFill>
                          <a:srgbClr val="000000"/>
                        </a:solidFill>
                        <a:effectLst/>
                        <a:latin typeface="Palatino Linotype" panose="02040502050505030304" pitchFamily="18"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3.37</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16.09 ± 0.078</a:t>
                      </a:r>
                      <a:endParaRPr lang="lt-LT" sz="1800" b="0" i="0" u="none" strike="noStrike" dirty="0">
                        <a:solidFill>
                          <a:schemeClr val="tx1"/>
                        </a:solidFill>
                        <a:effectLst/>
                        <a:latin typeface="Palatino Linotype" panose="02040502050505030304" pitchFamily="18" charset="0"/>
                      </a:endParaRPr>
                    </a:p>
                  </a:txBody>
                  <a:tcPr marL="0" marR="0" marT="0" marB="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lt-LT" sz="1800" b="0" u="none" strike="noStrike" dirty="0">
                          <a:solidFill>
                            <a:schemeClr val="tx1"/>
                          </a:solidFill>
                          <a:effectLst/>
                          <a:latin typeface="Palatino Linotype" panose="02040502050505030304" pitchFamily="18" charset="0"/>
                        </a:rPr>
                        <a:t>18.41 ± 0.262</a:t>
                      </a:r>
                      <a:endParaRPr lang="lt-LT" sz="1800" b="0" i="0" u="none" strike="noStrike" dirty="0">
                        <a:solidFill>
                          <a:schemeClr val="tx1"/>
                        </a:solidFill>
                        <a:effectLst/>
                        <a:latin typeface="Palatino Linotype" panose="02040502050505030304" pitchFamily="18" charset="0"/>
                      </a:endParaRPr>
                    </a:p>
                  </a:txBody>
                  <a:tcPr marL="0" marR="0" marT="0" marB="0" anchor="b"/>
                </a:tc>
                <a:extLst>
                  <a:ext uri="{0D108BD9-81ED-4DB2-BD59-A6C34878D82A}">
                    <a16:rowId xmlns:a16="http://schemas.microsoft.com/office/drawing/2014/main" val="3374911479"/>
                  </a:ext>
                </a:extLst>
              </a:tr>
            </a:tbl>
          </a:graphicData>
        </a:graphic>
      </p:graphicFrame>
    </p:spTree>
    <p:extLst>
      <p:ext uri="{BB962C8B-B14F-4D97-AF65-F5344CB8AC3E}">
        <p14:creationId xmlns:p14="http://schemas.microsoft.com/office/powerpoint/2010/main" val="2483114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4" name="Picture 2">
            <a:extLst>
              <a:ext uri="{FF2B5EF4-FFF2-40B4-BE49-F238E27FC236}">
                <a16:creationId xmlns:a16="http://schemas.microsoft.com/office/drawing/2014/main" id="{BD1DDB2B-2DA5-4700-B3F8-844834B9E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1742" y="-39640"/>
            <a:ext cx="1302258" cy="1302258"/>
          </a:xfrm>
          <a:prstGeom prst="rect">
            <a:avLst/>
          </a:prstGeom>
        </p:spPr>
      </p:pic>
      <p:sp>
        <p:nvSpPr>
          <p:cNvPr id="8" name="TextBox 7">
            <a:extLst>
              <a:ext uri="{FF2B5EF4-FFF2-40B4-BE49-F238E27FC236}">
                <a16:creationId xmlns:a16="http://schemas.microsoft.com/office/drawing/2014/main" id="{9A3FFC3D-3D72-4542-BB57-801932F86F23}"/>
              </a:ext>
            </a:extLst>
          </p:cNvPr>
          <p:cNvSpPr txBox="1"/>
          <p:nvPr/>
        </p:nvSpPr>
        <p:spPr>
          <a:xfrm>
            <a:off x="347835" y="262370"/>
            <a:ext cx="7287064" cy="913070"/>
          </a:xfrm>
          <a:prstGeom prst="rect">
            <a:avLst/>
          </a:prstGeom>
          <a:noFill/>
        </p:spPr>
        <p:txBody>
          <a:bodyPr wrap="square">
            <a:spAutoFit/>
          </a:bodyPr>
          <a:lstStyle/>
          <a:p>
            <a:pPr marL="0" marR="0" lvl="0" indent="0" algn="l" defTabSz="914400" rtl="0" eaLnBrk="1" fontAlgn="auto" latinLnBrk="0" hangingPunct="1">
              <a:lnSpc>
                <a:spcPts val="324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dirty="0">
                <a:ln>
                  <a:noFill/>
                </a:ln>
                <a:solidFill>
                  <a:prstClr val="black"/>
                </a:solidFill>
                <a:effectLst/>
                <a:uLnTx/>
                <a:uFillTx/>
                <a:latin typeface="Palatino Linotype" panose="02040502050505030304" pitchFamily="18" charset="0"/>
                <a:cs typeface="Arial" panose="020B0604020202020204" pitchFamily="34" charset="0"/>
              </a:rPr>
              <a:t>Qualitative and Quantitative Composition of Saccharides</a:t>
            </a:r>
          </a:p>
        </p:txBody>
      </p:sp>
      <p:graphicFrame>
        <p:nvGraphicFramePr>
          <p:cNvPr id="9" name="Diagrama 8">
            <a:extLst>
              <a:ext uri="{FF2B5EF4-FFF2-40B4-BE49-F238E27FC236}">
                <a16:creationId xmlns:a16="http://schemas.microsoft.com/office/drawing/2014/main" id="{63D8CD62-63C0-4316-AD8D-027EDEC6E3F5}"/>
              </a:ext>
            </a:extLst>
          </p:cNvPr>
          <p:cNvGraphicFramePr>
            <a:graphicFrameLocks/>
          </p:cNvGraphicFramePr>
          <p:nvPr>
            <p:extLst>
              <p:ext uri="{D42A27DB-BD31-4B8C-83A1-F6EECF244321}">
                <p14:modId xmlns:p14="http://schemas.microsoft.com/office/powerpoint/2010/main" val="1910083594"/>
              </p:ext>
            </p:extLst>
          </p:nvPr>
        </p:nvGraphicFramePr>
        <p:xfrm>
          <a:off x="1" y="1311965"/>
          <a:ext cx="4757530" cy="55460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Diagrama 9">
            <a:extLst>
              <a:ext uri="{FF2B5EF4-FFF2-40B4-BE49-F238E27FC236}">
                <a16:creationId xmlns:a16="http://schemas.microsoft.com/office/drawing/2014/main" id="{2D927DA0-1F39-4E94-ADE8-7D41F685D712}"/>
              </a:ext>
            </a:extLst>
          </p:cNvPr>
          <p:cNvGraphicFramePr>
            <a:graphicFrameLocks/>
          </p:cNvGraphicFramePr>
          <p:nvPr>
            <p:extLst>
              <p:ext uri="{D42A27DB-BD31-4B8C-83A1-F6EECF244321}">
                <p14:modId xmlns:p14="http://schemas.microsoft.com/office/powerpoint/2010/main" val="103530518"/>
              </p:ext>
            </p:extLst>
          </p:nvPr>
        </p:nvGraphicFramePr>
        <p:xfrm>
          <a:off x="4505739" y="1311964"/>
          <a:ext cx="4638261" cy="5546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223031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689</TotalTime>
  <Words>1765</Words>
  <Application>Microsoft Office PowerPoint</Application>
  <PresentationFormat>On-screen Show (4:3)</PresentationFormat>
  <Paragraphs>453</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Aiste Paz</dc:creator>
  <cp:lastModifiedBy>rimjas</cp:lastModifiedBy>
  <cp:revision>28</cp:revision>
  <dcterms:created xsi:type="dcterms:W3CDTF">2020-11-06T15:55:40Z</dcterms:created>
  <dcterms:modified xsi:type="dcterms:W3CDTF">2020-11-09T19:57:27Z</dcterms:modified>
</cp:coreProperties>
</file>