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2" r:id="rId7"/>
    <p:sldId id="263" r:id="rId8"/>
    <p:sldId id="269" r:id="rId9"/>
    <p:sldId id="261" r:id="rId10"/>
    <p:sldId id="270" r:id="rId11"/>
    <p:sldId id="271" r:id="rId12"/>
    <p:sldId id="264" r:id="rId13"/>
    <p:sldId id="265" r:id="rId14"/>
    <p:sldId id="266" r:id="rId15"/>
    <p:sldId id="267" r:id="rId16"/>
    <p:sldId id="268" r:id="rId1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99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4C44A91-38CD-4191-9758-3FBC7476C92E}" type="datetimeFigureOut">
              <a:rPr lang="it-IT"/>
              <a:pPr>
                <a:defRPr/>
              </a:pPr>
              <a:t>01/12/2020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5ADA609-18B1-4D96-A200-90AE7C388176}"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93F3A03-E043-4874-A36D-57EB171F7C57}" type="datetimeFigureOut">
              <a:rPr lang="it-IT"/>
              <a:pPr>
                <a:defRPr/>
              </a:pPr>
              <a:t>01/12/2020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A3DE663-E549-41AC-90D4-91857BC4EBAA}"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D5B76C8-111D-417F-9E48-43D83B0FB38E}" type="datetimeFigureOut">
              <a:rPr lang="it-IT"/>
              <a:pPr>
                <a:defRPr/>
              </a:pPr>
              <a:t>01/12/2020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1BFCF0F-17D9-452D-849D-B5A183B09F17}"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553B7B4-5F19-449E-A4B8-6AFDB657EFE8}" type="datetimeFigureOut">
              <a:rPr lang="it-IT"/>
              <a:pPr>
                <a:defRPr/>
              </a:pPr>
              <a:t>01/12/2020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E5BE7B1-A8A4-4134-BA12-0E2F8EAF5962}"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E5DC85B-1529-441D-B13A-3261848993C1}" type="datetimeFigureOut">
              <a:rPr lang="it-IT"/>
              <a:pPr>
                <a:defRPr/>
              </a:pPr>
              <a:t>01/12/2020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E30774D-ECD4-4A39-B151-421441A4C29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63345CD-AB4D-42AE-8292-9E1856BA5390}" type="datetimeFigureOut">
              <a:rPr lang="it-IT"/>
              <a:pPr>
                <a:defRPr/>
              </a:pPr>
              <a:t>01/12/2020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2F568F8-191F-4613-87B6-9F4EDFD448D1}"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5EE9A72-C68F-406F-B9B7-692C45FAB7D6}" type="datetimeFigureOut">
              <a:rPr lang="it-IT"/>
              <a:pPr>
                <a:defRPr/>
              </a:pPr>
              <a:t>01/12/2020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BE0617D-16A7-4F2B-9079-84AE13726C05}"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36F0D83B-97CE-4499-9211-36EEBCD53797}" type="datetimeFigureOut">
              <a:rPr lang="it-IT"/>
              <a:pPr>
                <a:defRPr/>
              </a:pPr>
              <a:t>01/12/2020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DCBCEF8-6963-49BE-BE57-80CE9E4CB18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8E6BA174-71D6-487C-9A10-CC48EC4EBA9B}" type="datetimeFigureOut">
              <a:rPr lang="it-IT"/>
              <a:pPr>
                <a:defRPr/>
              </a:pPr>
              <a:t>01/12/2020</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2346ADDB-A325-4FF4-933F-F4F9A2B66625}"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CAD2608F-CB5B-4508-A278-A85859964892}" type="datetimeFigureOut">
              <a:rPr lang="it-IT"/>
              <a:pPr>
                <a:defRPr/>
              </a:pPr>
              <a:t>01/12/2020</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8421EF87-4863-4C88-92B9-A545D20A15EF}"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CAEBC7E2-4D64-407C-A9C8-0F8D1D09C8E4}" type="datetimeFigureOut">
              <a:rPr lang="it-IT"/>
              <a:pPr>
                <a:defRPr/>
              </a:pPr>
              <a:t>01/12/2020</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E097A225-8343-429D-844A-4897EC1B26B2}"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A7697A8-0CBF-4ECE-9AD0-DB72C7991CA1}" type="datetimeFigureOut">
              <a:rPr lang="it-IT"/>
              <a:pPr>
                <a:defRPr/>
              </a:pPr>
              <a:t>01/12/2020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3D8F1BA-3C4C-4669-A404-4706735E05A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84D2A86-4628-46B5-84DF-11AF8C01D4C0}" type="datetimeFigureOut">
              <a:rPr lang="it-IT"/>
              <a:pPr>
                <a:defRPr/>
              </a:pPr>
              <a:t>01/12/2020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FE7D97B-D15C-41E8-9CA1-429B37C608F3}"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8037C38-E728-4E71-AAA4-79DB38F29679}" type="datetimeFigureOut">
              <a:rPr lang="it-IT"/>
              <a:pPr>
                <a:defRPr/>
              </a:pPr>
              <a:t>01/12/2020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5E2C1D8-46FC-41C1-9FE3-394CE387A95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media/audio10.wav"/><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audio" Target="../media/audio13.wav"/><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audio" Target="../media/audio14.wav"/><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audio" Target="../media/audio15.wav"/><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media/audio3.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audio" Target="../media/audio4.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8.wav"/><Relationship Id="rId1" Type="http://schemas.openxmlformats.org/officeDocument/2006/relationships/tags" Target="../tags/tag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9.wav"/><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Banner IECPS 2020 hero"/>
          <p:cNvPicPr>
            <a:picLocks noChangeAspect="1" noChangeArrowheads="1"/>
          </p:cNvPicPr>
          <p:nvPr/>
        </p:nvPicPr>
        <p:blipFill>
          <a:blip r:embed="rId3"/>
          <a:srcRect/>
          <a:stretch>
            <a:fillRect/>
          </a:stretch>
        </p:blipFill>
        <p:spPr bwMode="auto">
          <a:xfrm>
            <a:off x="0" y="0"/>
            <a:ext cx="4067175" cy="1651000"/>
          </a:xfrm>
          <a:prstGeom prst="rect">
            <a:avLst/>
          </a:prstGeom>
          <a:noFill/>
          <a:ln w="9525">
            <a:noFill/>
            <a:miter lim="800000"/>
            <a:headEnd/>
            <a:tailEnd/>
          </a:ln>
        </p:spPr>
      </p:pic>
      <p:sp>
        <p:nvSpPr>
          <p:cNvPr id="2051" name="Rectangle 5"/>
          <p:cNvSpPr>
            <a:spLocks noChangeArrowheads="1"/>
          </p:cNvSpPr>
          <p:nvPr/>
        </p:nvSpPr>
        <p:spPr bwMode="auto">
          <a:xfrm>
            <a:off x="0" y="1773238"/>
            <a:ext cx="5603875" cy="304800"/>
          </a:xfrm>
          <a:prstGeom prst="rect">
            <a:avLst/>
          </a:prstGeom>
          <a:solidFill>
            <a:srgbClr val="FFFFFF"/>
          </a:solidFill>
          <a:ln w="9525">
            <a:noFill/>
            <a:miter lim="800000"/>
            <a:headEnd/>
            <a:tailEnd/>
          </a:ln>
        </p:spPr>
        <p:txBody>
          <a:bodyPr wrap="none" anchor="ctr">
            <a:spAutoFit/>
          </a:bodyPr>
          <a:lstStyle/>
          <a:p>
            <a:r>
              <a:rPr lang="en-GB" altLang="ja-JP" sz="1400" b="1"/>
              <a:t>Session: </a:t>
            </a:r>
            <a:r>
              <a:rPr lang="en-GB" altLang="ja-JP" sz="1400"/>
              <a:t>Plant Protection, Response to stress and Climate Change </a:t>
            </a:r>
            <a:r>
              <a:rPr lang="it-IT" altLang="ja-JP" sz="1400"/>
              <a:t> </a:t>
            </a:r>
          </a:p>
        </p:txBody>
      </p:sp>
      <p:sp>
        <p:nvSpPr>
          <p:cNvPr id="2052" name="Rectangle 7"/>
          <p:cNvSpPr>
            <a:spLocks noChangeArrowheads="1"/>
          </p:cNvSpPr>
          <p:nvPr/>
        </p:nvSpPr>
        <p:spPr bwMode="auto">
          <a:xfrm>
            <a:off x="431800" y="2622550"/>
            <a:ext cx="8275638" cy="1617663"/>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algn="ctr">
              <a:defRPr/>
            </a:pPr>
            <a:r>
              <a:rPr lang="en-GB" sz="2800" b="1" i="1" dirty="0">
                <a:solidFill>
                  <a:srgbClr val="009900"/>
                </a:solidFill>
                <a:effectLst>
                  <a:outerShdw blurRad="38100" dist="38100" dir="2700000" algn="tl">
                    <a:srgbClr val="000000">
                      <a:alpha val="43137"/>
                    </a:srgbClr>
                  </a:outerShdw>
                </a:effectLst>
              </a:rPr>
              <a:t>Plant molecular responses to salt stress</a:t>
            </a:r>
          </a:p>
          <a:p>
            <a:pPr algn="ctr">
              <a:defRPr/>
            </a:pPr>
            <a:endParaRPr lang="it-IT" sz="2800" dirty="0">
              <a:solidFill>
                <a:srgbClr val="009900"/>
              </a:solidFill>
            </a:endParaRPr>
          </a:p>
          <a:p>
            <a:pPr algn="ctr">
              <a:defRPr/>
            </a:pPr>
            <a:r>
              <a:rPr lang="it-IT" sz="1600" b="1" dirty="0"/>
              <a:t>Loredana F. Ciarmiello</a:t>
            </a:r>
            <a:r>
              <a:rPr lang="it-IT" sz="1600" dirty="0"/>
              <a:t>*, Petronia Carillo, Pasqualina Woodrow</a:t>
            </a:r>
          </a:p>
          <a:p>
            <a:pPr algn="ctr">
              <a:defRPr/>
            </a:pPr>
            <a:endParaRPr lang="it-IT" sz="1600" dirty="0"/>
          </a:p>
          <a:p>
            <a:pPr algn="ctr">
              <a:defRPr/>
            </a:pPr>
            <a:r>
              <a:rPr lang="it-IT" sz="1200" dirty="0"/>
              <a:t>Università della Campania Luigi Vanvitelli, Dipartimento di Scienze e Tecnologie Ambientali, Biologiche e Farmaceutiche</a:t>
            </a:r>
          </a:p>
        </p:txBody>
      </p:sp>
      <p:pic>
        <p:nvPicPr>
          <p:cNvPr id="5" name="~PP2283.WAV">
            <a:hlinkClick r:id="" action="ppaction://media"/>
          </p:cNvPr>
          <p:cNvPicPr>
            <a:picLocks noRot="1" noChangeAspect="1"/>
          </p:cNvPicPr>
          <p:nvPr>
            <a:wavAudioFile r:embed="rId1" name="~PP2283.WAV"/>
          </p:nvPr>
        </p:nvPicPr>
        <p:blipFill>
          <a:blip r:embed="rId4"/>
          <a:stretch>
            <a:fillRect/>
          </a:stretch>
        </p:blipFill>
        <p:spPr>
          <a:xfrm>
            <a:off x="8653463" y="6367463"/>
            <a:ext cx="304800" cy="304800"/>
          </a:xfrm>
          <a:prstGeom prst="rect">
            <a:avLst/>
          </a:prstGeom>
        </p:spPr>
      </p:pic>
    </p:spTree>
  </p:cSld>
  <p:clrMapOvr>
    <a:masterClrMapping/>
  </p:clrMapOvr>
  <p:transition advTm="131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ttangolo 1"/>
          <p:cNvSpPr>
            <a:spLocks noChangeArrowheads="1"/>
          </p:cNvSpPr>
          <p:nvPr/>
        </p:nvSpPr>
        <p:spPr bwMode="auto">
          <a:xfrm>
            <a:off x="719138" y="581025"/>
            <a:ext cx="7705725" cy="400050"/>
          </a:xfrm>
          <a:prstGeom prst="rect">
            <a:avLst/>
          </a:prstGeom>
          <a:noFill/>
          <a:ln w="9525">
            <a:noFill/>
            <a:miter lim="800000"/>
            <a:headEnd/>
            <a:tailEnd/>
          </a:ln>
        </p:spPr>
        <p:txBody>
          <a:bodyPr>
            <a:spAutoFit/>
          </a:bodyPr>
          <a:lstStyle/>
          <a:p>
            <a:pPr algn="ctr"/>
            <a:r>
              <a:rPr lang="en-US" sz="2000" b="1">
                <a:solidFill>
                  <a:srgbClr val="009900"/>
                </a:solidFill>
              </a:rPr>
              <a:t>ADAPT MECHANISM TO SALINITY</a:t>
            </a:r>
            <a:endParaRPr lang="it-IT" sz="2000" b="1">
              <a:solidFill>
                <a:srgbClr val="009900"/>
              </a:solidFill>
            </a:endParaRPr>
          </a:p>
        </p:txBody>
      </p:sp>
      <p:sp>
        <p:nvSpPr>
          <p:cNvPr id="3" name="Rettangolo 2"/>
          <p:cNvSpPr/>
          <p:nvPr/>
        </p:nvSpPr>
        <p:spPr>
          <a:xfrm>
            <a:off x="827088" y="1408113"/>
            <a:ext cx="7489825" cy="2308225"/>
          </a:xfrm>
          <a:prstGeom prst="rect">
            <a:avLst/>
          </a:prstGeom>
        </p:spPr>
        <p:txBody>
          <a:bodyPr>
            <a:spAutoFit/>
          </a:bodyPr>
          <a:lstStyle/>
          <a:p>
            <a:pPr marL="285750" indent="-285750" algn="just">
              <a:buClr>
                <a:srgbClr val="009900"/>
              </a:buClr>
              <a:buFont typeface="Wingdings" pitchFamily="2" charset="2"/>
              <a:buChar char="ü"/>
              <a:defRPr/>
            </a:pPr>
            <a:r>
              <a:rPr lang="en-US" dirty="0"/>
              <a:t>Ions partitioning in the vacuole;</a:t>
            </a:r>
          </a:p>
          <a:p>
            <a:pPr marL="285750" indent="-285750" algn="just">
              <a:buClr>
                <a:srgbClr val="009900"/>
              </a:buClr>
              <a:buFont typeface="Wingdings" pitchFamily="2" charset="2"/>
              <a:buChar char="ü"/>
              <a:defRPr/>
            </a:pPr>
            <a:endParaRPr lang="en-US" dirty="0"/>
          </a:p>
          <a:p>
            <a:pPr marL="285750" indent="-285750" algn="just">
              <a:buClr>
                <a:srgbClr val="009900"/>
              </a:buClr>
              <a:buFont typeface="Wingdings" pitchFamily="2" charset="2"/>
              <a:buChar char="ü"/>
              <a:defRPr/>
            </a:pPr>
            <a:r>
              <a:rPr lang="en-US" dirty="0"/>
              <a:t>Synthesis and accumulation of </a:t>
            </a:r>
            <a:r>
              <a:rPr lang="en-US" dirty="0" err="1"/>
              <a:t>osmolytes</a:t>
            </a:r>
            <a:r>
              <a:rPr lang="en-US" dirty="0"/>
              <a:t> in the cytosol.</a:t>
            </a:r>
          </a:p>
          <a:p>
            <a:pPr algn="just">
              <a:buClr>
                <a:srgbClr val="009900"/>
              </a:buClr>
              <a:defRPr/>
            </a:pPr>
            <a:r>
              <a:rPr lang="en-US" dirty="0"/>
              <a:t>(Annunziata et al. 2017). </a:t>
            </a:r>
          </a:p>
          <a:p>
            <a:pPr algn="just">
              <a:defRPr/>
            </a:pPr>
            <a:endParaRPr lang="en-US" dirty="0"/>
          </a:p>
          <a:p>
            <a:pPr algn="just">
              <a:defRPr/>
            </a:pPr>
            <a:r>
              <a:rPr lang="en-US" b="1" dirty="0"/>
              <a:t>Glycine </a:t>
            </a:r>
            <a:r>
              <a:rPr lang="en-US" b="1" dirty="0" err="1"/>
              <a:t>betaine</a:t>
            </a:r>
            <a:r>
              <a:rPr lang="en-US" b="1" dirty="0"/>
              <a:t> </a:t>
            </a:r>
            <a:r>
              <a:rPr lang="en-US" dirty="0"/>
              <a:t>plays an important role in osmoregulation, in fact, it is one of the main nitrogen-containing compatible </a:t>
            </a:r>
            <a:r>
              <a:rPr lang="en-US" dirty="0" err="1"/>
              <a:t>osmolytes</a:t>
            </a:r>
            <a:r>
              <a:rPr lang="en-US" dirty="0"/>
              <a:t> found in </a:t>
            </a:r>
            <a:r>
              <a:rPr lang="en-US" dirty="0" err="1"/>
              <a:t>Poaceae</a:t>
            </a:r>
            <a:r>
              <a:rPr lang="en-US" dirty="0"/>
              <a:t> (Annunziata et al., 2019). </a:t>
            </a:r>
            <a:endParaRPr lang="it-IT" dirty="0"/>
          </a:p>
        </p:txBody>
      </p:sp>
      <p:pic>
        <p:nvPicPr>
          <p:cNvPr id="11268" name="Picture 2"/>
          <p:cNvPicPr>
            <a:picLocks noChangeAspect="1" noChangeArrowheads="1"/>
          </p:cNvPicPr>
          <p:nvPr/>
        </p:nvPicPr>
        <p:blipFill>
          <a:blip r:embed="rId3"/>
          <a:srcRect b="6516"/>
          <a:stretch>
            <a:fillRect/>
          </a:stretch>
        </p:blipFill>
        <p:spPr bwMode="auto">
          <a:xfrm>
            <a:off x="5018088" y="4292600"/>
            <a:ext cx="2944812" cy="1839913"/>
          </a:xfrm>
          <a:prstGeom prst="rect">
            <a:avLst/>
          </a:prstGeom>
          <a:noFill/>
          <a:ln w="9525">
            <a:noFill/>
            <a:miter lim="800000"/>
            <a:headEnd/>
            <a:tailEnd/>
          </a:ln>
        </p:spPr>
      </p:pic>
      <p:pic>
        <p:nvPicPr>
          <p:cNvPr id="5" name="~PP1906.WAV">
            <a:hlinkClick r:id="" action="ppaction://media"/>
          </p:cNvPr>
          <p:cNvPicPr>
            <a:picLocks noRot="1" noChangeAspect="1"/>
          </p:cNvPicPr>
          <p:nvPr>
            <a:wavAudioFile r:embed="rId1" name="~PP1906.WAV"/>
          </p:nvPr>
        </p:nvPicPr>
        <p:blipFill>
          <a:blip r:embed="rId4"/>
          <a:stretch>
            <a:fillRect/>
          </a:stretch>
        </p:blipFill>
        <p:spPr>
          <a:xfrm>
            <a:off x="8653463" y="6367463"/>
            <a:ext cx="304800" cy="304800"/>
          </a:xfrm>
          <a:prstGeom prst="rect">
            <a:avLst/>
          </a:prstGeom>
        </p:spPr>
      </p:pic>
    </p:spTree>
  </p:cSld>
  <p:clrMapOvr>
    <a:masterClrMapping/>
  </p:clrMapOvr>
  <p:transition advTm="360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ttangolo 1"/>
          <p:cNvSpPr>
            <a:spLocks noChangeArrowheads="1"/>
          </p:cNvSpPr>
          <p:nvPr/>
        </p:nvSpPr>
        <p:spPr bwMode="auto">
          <a:xfrm>
            <a:off x="611188" y="188913"/>
            <a:ext cx="7705725" cy="368300"/>
          </a:xfrm>
          <a:prstGeom prst="rect">
            <a:avLst/>
          </a:prstGeom>
          <a:noFill/>
          <a:ln w="9525">
            <a:noFill/>
            <a:miter lim="800000"/>
            <a:headEnd/>
            <a:tailEnd/>
          </a:ln>
        </p:spPr>
        <p:txBody>
          <a:bodyPr>
            <a:spAutoFit/>
          </a:bodyPr>
          <a:lstStyle/>
          <a:p>
            <a:pPr algn="ctr"/>
            <a:r>
              <a:rPr lang="en-US" b="1">
                <a:solidFill>
                  <a:srgbClr val="009900"/>
                </a:solidFill>
              </a:rPr>
              <a:t>EFFECT OF EXOGENOUS GB UNDER SALT STRESS</a:t>
            </a:r>
            <a:endParaRPr lang="it-IT" b="1">
              <a:solidFill>
                <a:srgbClr val="009900"/>
              </a:solidFill>
            </a:endParaRPr>
          </a:p>
        </p:txBody>
      </p:sp>
      <p:graphicFrame>
        <p:nvGraphicFramePr>
          <p:cNvPr id="3" name="Tabella 2"/>
          <p:cNvGraphicFramePr>
            <a:graphicFrameLocks noGrp="1"/>
          </p:cNvGraphicFramePr>
          <p:nvPr/>
        </p:nvGraphicFramePr>
        <p:xfrm>
          <a:off x="323850" y="692150"/>
          <a:ext cx="8568951" cy="6004560"/>
        </p:xfrm>
        <a:graphic>
          <a:graphicData uri="http://schemas.openxmlformats.org/drawingml/2006/table">
            <a:tbl>
              <a:tblPr firstRow="1" bandRow="1">
                <a:tableStyleId>{5C22544A-7EE6-4342-B048-85BDC9FD1C3A}</a:tableStyleId>
              </a:tblPr>
              <a:tblGrid>
                <a:gridCol w="2856317"/>
                <a:gridCol w="2856317"/>
                <a:gridCol w="2856317"/>
              </a:tblGrid>
              <a:tr h="370840">
                <a:tc>
                  <a:txBody>
                    <a:bodyPr/>
                    <a:lstStyle/>
                    <a:p>
                      <a:r>
                        <a:rPr lang="en-US" sz="1100" dirty="0" smtClean="0">
                          <a:latin typeface="Arial" pitchFamily="34" charset="0"/>
                          <a:cs typeface="Arial" pitchFamily="34" charset="0"/>
                        </a:rPr>
                        <a:t>Crop</a:t>
                      </a:r>
                      <a:endParaRPr lang="it-IT" sz="1100" dirty="0">
                        <a:latin typeface="Arial" pitchFamily="34" charset="0"/>
                        <a:cs typeface="Arial" pitchFamily="34" charset="0"/>
                      </a:endParaRPr>
                    </a:p>
                  </a:txBody>
                  <a:tcPr/>
                </a:tc>
                <a:tc>
                  <a:txBody>
                    <a:bodyPr/>
                    <a:lstStyle/>
                    <a:p>
                      <a:r>
                        <a:rPr lang="en-US" sz="1100" dirty="0" smtClean="0">
                          <a:latin typeface="Arial" pitchFamily="34" charset="0"/>
                          <a:cs typeface="Arial" pitchFamily="34" charset="0"/>
                        </a:rPr>
                        <a:t>Effect of exogenous GB under salt stress</a:t>
                      </a:r>
                      <a:endParaRPr lang="it-IT" sz="1100" dirty="0">
                        <a:latin typeface="Arial" pitchFamily="34" charset="0"/>
                        <a:cs typeface="Arial" pitchFamily="34" charset="0"/>
                      </a:endParaRPr>
                    </a:p>
                  </a:txBody>
                  <a:tcPr/>
                </a:tc>
                <a:tc>
                  <a:txBody>
                    <a:bodyPr/>
                    <a:lstStyle/>
                    <a:p>
                      <a:r>
                        <a:rPr lang="en-US" sz="1100" dirty="0" smtClean="0">
                          <a:latin typeface="Arial" pitchFamily="34" charset="0"/>
                          <a:cs typeface="Arial" pitchFamily="34" charset="0"/>
                        </a:rPr>
                        <a:t>Reference</a:t>
                      </a:r>
                      <a:endParaRPr lang="it-IT" sz="1100" dirty="0">
                        <a:latin typeface="Arial" pitchFamily="34" charset="0"/>
                        <a:cs typeface="Arial" pitchFamily="34" charset="0"/>
                      </a:endParaRPr>
                    </a:p>
                  </a:txBody>
                  <a:tcPr/>
                </a:tc>
              </a:tr>
              <a:tr h="370840">
                <a:tc>
                  <a:txBody>
                    <a:bodyPr/>
                    <a:lstStyle/>
                    <a:p>
                      <a:r>
                        <a:rPr lang="it-IT" sz="1100" i="1" dirty="0" err="1" smtClean="0">
                          <a:latin typeface="Arial" pitchFamily="34" charset="0"/>
                          <a:cs typeface="Arial" pitchFamily="34" charset="0"/>
                        </a:rPr>
                        <a:t>Glycine</a:t>
                      </a:r>
                      <a:r>
                        <a:rPr lang="it-IT" sz="1100" i="1" dirty="0" smtClean="0">
                          <a:latin typeface="Arial" pitchFamily="34" charset="0"/>
                          <a:cs typeface="Arial" pitchFamily="34" charset="0"/>
                        </a:rPr>
                        <a:t> </a:t>
                      </a:r>
                      <a:r>
                        <a:rPr lang="it-IT" sz="1100" i="1" dirty="0" err="1" smtClean="0">
                          <a:latin typeface="Arial" pitchFamily="34" charset="0"/>
                          <a:cs typeface="Arial" pitchFamily="34" charset="0"/>
                        </a:rPr>
                        <a:t>max</a:t>
                      </a:r>
                      <a:endParaRPr lang="it-IT" sz="1100" i="1" dirty="0">
                        <a:latin typeface="Arial" pitchFamily="34" charset="0"/>
                        <a:cs typeface="Arial" pitchFamily="34" charset="0"/>
                      </a:endParaRPr>
                    </a:p>
                  </a:txBody>
                  <a:tcPr/>
                </a:tc>
                <a:tc>
                  <a:txBody>
                    <a:bodyPr/>
                    <a:lstStyle/>
                    <a:p>
                      <a:r>
                        <a:rPr lang="it-IT" sz="1100" dirty="0" err="1" smtClean="0">
                          <a:latin typeface="Arial" pitchFamily="34" charset="0"/>
                          <a:cs typeface="Arial" pitchFamily="34" charset="0"/>
                        </a:rPr>
                        <a:t>Reduced</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lipid</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peroxidation</a:t>
                      </a:r>
                      <a:r>
                        <a:rPr lang="it-IT" sz="1100" dirty="0" smtClean="0">
                          <a:latin typeface="Arial" pitchFamily="34" charset="0"/>
                          <a:cs typeface="Arial" pitchFamily="34" charset="0"/>
                        </a:rPr>
                        <a:t> (MDA </a:t>
                      </a:r>
                      <a:r>
                        <a:rPr lang="it-IT" sz="1100" dirty="0" err="1" smtClean="0">
                          <a:latin typeface="Arial" pitchFamily="34" charset="0"/>
                          <a:cs typeface="Arial" pitchFamily="34" charset="0"/>
                        </a:rPr>
                        <a:t>content</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increased</a:t>
                      </a:r>
                      <a:r>
                        <a:rPr lang="it-IT" sz="1100" dirty="0" smtClean="0">
                          <a:latin typeface="Arial" pitchFamily="34" charset="0"/>
                          <a:cs typeface="Arial" pitchFamily="34" charset="0"/>
                        </a:rPr>
                        <a:t> proline </a:t>
                      </a:r>
                      <a:r>
                        <a:rPr lang="it-IT" sz="1100" dirty="0" err="1" smtClean="0">
                          <a:latin typeface="Arial" pitchFamily="34" charset="0"/>
                          <a:cs typeface="Arial" pitchFamily="34" charset="0"/>
                        </a:rPr>
                        <a:t>content</a:t>
                      </a:r>
                      <a:r>
                        <a:rPr lang="it-IT" sz="1100" dirty="0" smtClean="0">
                          <a:latin typeface="Arial" pitchFamily="34" charset="0"/>
                          <a:cs typeface="Arial" pitchFamily="34" charset="0"/>
                        </a:rPr>
                        <a:t> of</a:t>
                      </a:r>
                    </a:p>
                    <a:p>
                      <a:r>
                        <a:rPr lang="it-IT" sz="1100" dirty="0" err="1" smtClean="0">
                          <a:latin typeface="Arial" pitchFamily="34" charset="0"/>
                          <a:cs typeface="Arial" pitchFamily="34" charset="0"/>
                        </a:rPr>
                        <a:t>seedlings</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increased</a:t>
                      </a:r>
                      <a:r>
                        <a:rPr lang="it-IT" sz="1100" dirty="0" smtClean="0">
                          <a:latin typeface="Arial" pitchFamily="34" charset="0"/>
                          <a:cs typeface="Arial" pitchFamily="34" charset="0"/>
                        </a:rPr>
                        <a:t> CAT and APX </a:t>
                      </a:r>
                      <a:r>
                        <a:rPr lang="it-IT" sz="1100" dirty="0" err="1" smtClean="0">
                          <a:latin typeface="Arial" pitchFamily="34" charset="0"/>
                          <a:cs typeface="Arial" pitchFamily="34" charset="0"/>
                        </a:rPr>
                        <a:t>enzyme</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activity</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reduced</a:t>
                      </a:r>
                      <a:r>
                        <a:rPr lang="it-IT" sz="1100" dirty="0" smtClean="0">
                          <a:latin typeface="Arial" pitchFamily="34" charset="0"/>
                          <a:cs typeface="Arial" pitchFamily="34" charset="0"/>
                        </a:rPr>
                        <a:t> ROS </a:t>
                      </a:r>
                      <a:r>
                        <a:rPr lang="it-IT" sz="1100" dirty="0" err="1" smtClean="0">
                          <a:latin typeface="Arial" pitchFamily="34" charset="0"/>
                          <a:cs typeface="Arial" pitchFamily="34" charset="0"/>
                        </a:rPr>
                        <a:t>level</a:t>
                      </a:r>
                      <a:r>
                        <a:rPr lang="it-IT" sz="1100" dirty="0" smtClean="0">
                          <a:latin typeface="Arial" pitchFamily="34" charset="0"/>
                          <a:cs typeface="Arial" pitchFamily="34" charset="0"/>
                        </a:rPr>
                        <a:t>,</a:t>
                      </a:r>
                    </a:p>
                    <a:p>
                      <a:r>
                        <a:rPr lang="it-IT" sz="1100" dirty="0" err="1" smtClean="0">
                          <a:latin typeface="Arial" pitchFamily="34" charset="0"/>
                          <a:cs typeface="Arial" pitchFamily="34" charset="0"/>
                        </a:rPr>
                        <a:t>reduced</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NaC</a:t>
                      </a:r>
                      <a:r>
                        <a:rPr lang="it-IT" sz="1100" dirty="0" smtClean="0">
                          <a:latin typeface="Arial" pitchFamily="34" charset="0"/>
                          <a:cs typeface="Arial" pitchFamily="34" charset="0"/>
                        </a:rPr>
                        <a:t>/KC ratio</a:t>
                      </a:r>
                    </a:p>
                    <a:p>
                      <a:endParaRPr lang="it-IT" sz="11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err="1" smtClean="0">
                          <a:latin typeface="Arial" pitchFamily="34" charset="0"/>
                          <a:cs typeface="Arial" pitchFamily="34" charset="0"/>
                        </a:rPr>
                        <a:t>Malekzadeh</a:t>
                      </a:r>
                      <a:r>
                        <a:rPr lang="it-IT" sz="1100" dirty="0" smtClean="0">
                          <a:latin typeface="Arial" pitchFamily="34" charset="0"/>
                          <a:cs typeface="Arial" pitchFamily="34" charset="0"/>
                        </a:rPr>
                        <a:t>, 2015</a:t>
                      </a:r>
                    </a:p>
                    <a:p>
                      <a:endParaRPr lang="it-IT" sz="1100" dirty="0">
                        <a:latin typeface="Arial" pitchFamily="34" charset="0"/>
                        <a:cs typeface="Arial" pitchFamily="34" charset="0"/>
                      </a:endParaRPr>
                    </a:p>
                  </a:txBody>
                  <a:tcPr/>
                </a:tc>
              </a:tr>
              <a:tr h="370840">
                <a:tc>
                  <a:txBody>
                    <a:bodyPr/>
                    <a:lstStyle/>
                    <a:p>
                      <a:r>
                        <a:rPr lang="it-IT" sz="1100" i="1" dirty="0" err="1" smtClean="0">
                          <a:latin typeface="Arial" pitchFamily="34" charset="0"/>
                          <a:cs typeface="Arial" pitchFamily="34" charset="0"/>
                        </a:rPr>
                        <a:t>Lolium</a:t>
                      </a:r>
                      <a:r>
                        <a:rPr lang="it-IT" sz="1100" i="1" dirty="0" smtClean="0">
                          <a:latin typeface="Arial" pitchFamily="34" charset="0"/>
                          <a:cs typeface="Arial" pitchFamily="34" charset="0"/>
                        </a:rPr>
                        <a:t> perenne</a:t>
                      </a:r>
                      <a:endParaRPr lang="it-IT" sz="1100" i="1" dirty="0">
                        <a:latin typeface="Arial" pitchFamily="34" charset="0"/>
                        <a:cs typeface="Arial" pitchFamily="34" charset="0"/>
                      </a:endParaRPr>
                    </a:p>
                  </a:txBody>
                  <a:tcPr/>
                </a:tc>
                <a:tc>
                  <a:txBody>
                    <a:bodyPr/>
                    <a:lstStyle/>
                    <a:p>
                      <a:r>
                        <a:rPr lang="it-IT" sz="1100" dirty="0" err="1" smtClean="0">
                          <a:latin typeface="Arial" pitchFamily="34" charset="0"/>
                          <a:cs typeface="Arial" pitchFamily="34" charset="0"/>
                        </a:rPr>
                        <a:t>Higher</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shoot</a:t>
                      </a:r>
                      <a:r>
                        <a:rPr lang="it-IT" sz="1100" dirty="0" smtClean="0">
                          <a:latin typeface="Arial" pitchFamily="34" charset="0"/>
                          <a:cs typeface="Arial" pitchFamily="34" charset="0"/>
                        </a:rPr>
                        <a:t> and </a:t>
                      </a:r>
                      <a:r>
                        <a:rPr lang="it-IT" sz="1100" dirty="0" err="1" smtClean="0">
                          <a:latin typeface="Arial" pitchFamily="34" charset="0"/>
                          <a:cs typeface="Arial" pitchFamily="34" charset="0"/>
                        </a:rPr>
                        <a:t>root</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fresh</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weight</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lower</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decline</a:t>
                      </a:r>
                      <a:r>
                        <a:rPr lang="it-IT" sz="1100" dirty="0" smtClean="0">
                          <a:latin typeface="Arial" pitchFamily="34" charset="0"/>
                          <a:cs typeface="Arial" pitchFamily="34" charset="0"/>
                        </a:rPr>
                        <a:t> of RWC and </a:t>
                      </a:r>
                      <a:r>
                        <a:rPr lang="it-IT" sz="1100" dirty="0" err="1" smtClean="0">
                          <a:latin typeface="Arial" pitchFamily="34" charset="0"/>
                          <a:cs typeface="Arial" pitchFamily="34" charset="0"/>
                        </a:rPr>
                        <a:t>Chl</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reduced</a:t>
                      </a:r>
                      <a:endParaRPr lang="it-IT" sz="1100" dirty="0" smtClean="0">
                        <a:latin typeface="Arial" pitchFamily="34" charset="0"/>
                        <a:cs typeface="Arial" pitchFamily="34" charset="0"/>
                      </a:endParaRPr>
                    </a:p>
                    <a:p>
                      <a:r>
                        <a:rPr lang="it-IT" sz="1100" dirty="0" err="1" smtClean="0">
                          <a:latin typeface="Arial" pitchFamily="34" charset="0"/>
                          <a:cs typeface="Arial" pitchFamily="34" charset="0"/>
                        </a:rPr>
                        <a:t>electrolyte</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leakage</a:t>
                      </a:r>
                      <a:r>
                        <a:rPr lang="it-IT" sz="1100" dirty="0" smtClean="0">
                          <a:latin typeface="Arial" pitchFamily="34" charset="0"/>
                          <a:cs typeface="Arial" pitchFamily="34" charset="0"/>
                        </a:rPr>
                        <a:t> and MDA </a:t>
                      </a:r>
                      <a:r>
                        <a:rPr lang="it-IT" sz="1100" dirty="0" err="1" smtClean="0">
                          <a:latin typeface="Arial" pitchFamily="34" charset="0"/>
                          <a:cs typeface="Arial" pitchFamily="34" charset="0"/>
                        </a:rPr>
                        <a:t>content</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increased</a:t>
                      </a:r>
                      <a:r>
                        <a:rPr lang="it-IT" sz="1100" dirty="0" smtClean="0">
                          <a:latin typeface="Arial" pitchFamily="34" charset="0"/>
                          <a:cs typeface="Arial" pitchFamily="34" charset="0"/>
                        </a:rPr>
                        <a:t> GB </a:t>
                      </a:r>
                      <a:r>
                        <a:rPr lang="it-IT" sz="1100" dirty="0" err="1" smtClean="0">
                          <a:latin typeface="Arial" pitchFamily="34" charset="0"/>
                          <a:cs typeface="Arial" pitchFamily="34" charset="0"/>
                        </a:rPr>
                        <a:t>content</a:t>
                      </a:r>
                      <a:r>
                        <a:rPr lang="it-IT" sz="1100" dirty="0" smtClean="0">
                          <a:latin typeface="Arial" pitchFamily="34" charset="0"/>
                          <a:cs typeface="Arial" pitchFamily="34" charset="0"/>
                        </a:rPr>
                        <a:t>, SOD, CAT</a:t>
                      </a:r>
                    </a:p>
                    <a:p>
                      <a:r>
                        <a:rPr lang="it-IT" sz="1100" dirty="0" smtClean="0">
                          <a:latin typeface="Arial" pitchFamily="34" charset="0"/>
                          <a:cs typeface="Arial" pitchFamily="34" charset="0"/>
                        </a:rPr>
                        <a:t>and APX </a:t>
                      </a:r>
                      <a:r>
                        <a:rPr lang="it-IT" sz="1100" dirty="0" err="1" smtClean="0">
                          <a:latin typeface="Arial" pitchFamily="34" charset="0"/>
                          <a:cs typeface="Arial" pitchFamily="34" charset="0"/>
                        </a:rPr>
                        <a:t>activity</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reduced</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NaC</a:t>
                      </a:r>
                      <a:r>
                        <a:rPr lang="it-IT" sz="1100" dirty="0" smtClean="0">
                          <a:latin typeface="Arial" pitchFamily="34" charset="0"/>
                          <a:cs typeface="Arial" pitchFamily="34" charset="0"/>
                        </a:rPr>
                        <a:t>/KC ratio in </a:t>
                      </a:r>
                      <a:r>
                        <a:rPr lang="it-IT" sz="1100" dirty="0" err="1" smtClean="0">
                          <a:latin typeface="Arial" pitchFamily="34" charset="0"/>
                          <a:cs typeface="Arial" pitchFamily="34" charset="0"/>
                        </a:rPr>
                        <a:t>leaves</a:t>
                      </a:r>
                      <a:r>
                        <a:rPr lang="it-IT" sz="1100" dirty="0" smtClean="0">
                          <a:latin typeface="Arial" pitchFamily="34" charset="0"/>
                          <a:cs typeface="Arial" pitchFamily="34" charset="0"/>
                        </a:rPr>
                        <a:t> and </a:t>
                      </a:r>
                      <a:r>
                        <a:rPr lang="it-IT" sz="1100" dirty="0" err="1" smtClean="0">
                          <a:latin typeface="Arial" pitchFamily="34" charset="0"/>
                          <a:cs typeface="Arial" pitchFamily="34" charset="0"/>
                        </a:rPr>
                        <a:t>stems</a:t>
                      </a:r>
                      <a:endParaRPr lang="it-IT" sz="1100" dirty="0" smtClean="0">
                        <a:latin typeface="Arial" pitchFamily="34" charset="0"/>
                        <a:cs typeface="Arial" pitchFamily="34" charset="0"/>
                      </a:endParaRPr>
                    </a:p>
                    <a:p>
                      <a:endParaRPr lang="it-IT" sz="11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err="1" smtClean="0">
                          <a:latin typeface="Arial" pitchFamily="34" charset="0"/>
                          <a:cs typeface="Arial" pitchFamily="34" charset="0"/>
                        </a:rPr>
                        <a:t>Hu</a:t>
                      </a:r>
                      <a:r>
                        <a:rPr lang="it-IT" sz="1100" dirty="0" smtClean="0">
                          <a:latin typeface="Arial" pitchFamily="34" charset="0"/>
                          <a:cs typeface="Arial" pitchFamily="34" charset="0"/>
                        </a:rPr>
                        <a:t> et al., 2012</a:t>
                      </a:r>
                    </a:p>
                    <a:p>
                      <a:endParaRPr lang="it-IT" sz="1100" dirty="0">
                        <a:latin typeface="Arial" pitchFamily="34" charset="0"/>
                        <a:cs typeface="Arial" pitchFamily="34" charset="0"/>
                      </a:endParaRPr>
                    </a:p>
                  </a:txBody>
                  <a:tcPr/>
                </a:tc>
              </a:tr>
              <a:tr h="370840">
                <a:tc>
                  <a:txBody>
                    <a:bodyPr/>
                    <a:lstStyle/>
                    <a:p>
                      <a:r>
                        <a:rPr lang="it-IT" sz="1100" i="1" dirty="0" err="1" smtClean="0">
                          <a:latin typeface="Arial" pitchFamily="34" charset="0"/>
                          <a:cs typeface="Arial" pitchFamily="34" charset="0"/>
                        </a:rPr>
                        <a:t>Oryza</a:t>
                      </a:r>
                      <a:r>
                        <a:rPr lang="it-IT" sz="1100" i="1" dirty="0" smtClean="0">
                          <a:latin typeface="Arial" pitchFamily="34" charset="0"/>
                          <a:cs typeface="Arial" pitchFamily="34" charset="0"/>
                        </a:rPr>
                        <a:t> sativa</a:t>
                      </a:r>
                      <a:endParaRPr lang="it-IT" sz="1100" i="1" dirty="0">
                        <a:latin typeface="Arial" pitchFamily="34" charset="0"/>
                        <a:cs typeface="Arial" pitchFamily="34" charset="0"/>
                      </a:endParaRPr>
                    </a:p>
                  </a:txBody>
                  <a:tcPr/>
                </a:tc>
                <a:tc>
                  <a:txBody>
                    <a:bodyPr/>
                    <a:lstStyle/>
                    <a:p>
                      <a:r>
                        <a:rPr lang="it-IT" sz="1100" dirty="0" err="1" smtClean="0">
                          <a:latin typeface="Arial" pitchFamily="34" charset="0"/>
                          <a:cs typeface="Arial" pitchFamily="34" charset="0"/>
                        </a:rPr>
                        <a:t>Improved</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height</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fresh</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weight</a:t>
                      </a:r>
                      <a:r>
                        <a:rPr lang="it-IT" sz="1100" dirty="0" smtClean="0">
                          <a:latin typeface="Arial" pitchFamily="34" charset="0"/>
                          <a:cs typeface="Arial" pitchFamily="34" charset="0"/>
                        </a:rPr>
                        <a:t> and dry </a:t>
                      </a:r>
                      <a:r>
                        <a:rPr lang="it-IT" sz="1100" dirty="0" err="1" smtClean="0">
                          <a:latin typeface="Arial" pitchFamily="34" charset="0"/>
                          <a:cs typeface="Arial" pitchFamily="34" charset="0"/>
                        </a:rPr>
                        <a:t>weight</a:t>
                      </a:r>
                      <a:r>
                        <a:rPr lang="it-IT" sz="1100" dirty="0" smtClean="0">
                          <a:latin typeface="Arial" pitchFamily="34" charset="0"/>
                          <a:cs typeface="Arial" pitchFamily="34" charset="0"/>
                        </a:rPr>
                        <a:t> in plant, </a:t>
                      </a:r>
                      <a:r>
                        <a:rPr lang="it-IT" sz="1100" dirty="0" err="1" smtClean="0">
                          <a:latin typeface="Arial" pitchFamily="34" charset="0"/>
                          <a:cs typeface="Arial" pitchFamily="34" charset="0"/>
                        </a:rPr>
                        <a:t>enhanced</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total</a:t>
                      </a:r>
                      <a:endParaRPr lang="it-IT" sz="1100" dirty="0" smtClean="0">
                        <a:latin typeface="Arial" pitchFamily="34" charset="0"/>
                        <a:cs typeface="Arial" pitchFamily="34" charset="0"/>
                      </a:endParaRPr>
                    </a:p>
                    <a:p>
                      <a:r>
                        <a:rPr lang="it-IT" sz="1100" dirty="0" err="1" smtClean="0">
                          <a:latin typeface="Arial" pitchFamily="34" charset="0"/>
                          <a:cs typeface="Arial" pitchFamily="34" charset="0"/>
                        </a:rPr>
                        <a:t>chlorophyll</a:t>
                      </a:r>
                      <a:r>
                        <a:rPr lang="it-IT" sz="1100" dirty="0" smtClean="0">
                          <a:latin typeface="Arial" pitchFamily="34" charset="0"/>
                          <a:cs typeface="Arial" pitchFamily="34" charset="0"/>
                        </a:rPr>
                        <a:t> and proline </a:t>
                      </a:r>
                      <a:r>
                        <a:rPr lang="it-IT" sz="1100" dirty="0" err="1" smtClean="0">
                          <a:latin typeface="Arial" pitchFamily="34" charset="0"/>
                          <a:cs typeface="Arial" pitchFamily="34" charset="0"/>
                        </a:rPr>
                        <a:t>content</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reduced</a:t>
                      </a:r>
                      <a:r>
                        <a:rPr lang="it-IT" sz="1100" dirty="0" smtClean="0">
                          <a:latin typeface="Arial" pitchFamily="34" charset="0"/>
                          <a:cs typeface="Arial" pitchFamily="34" charset="0"/>
                        </a:rPr>
                        <a:t> MDA </a:t>
                      </a:r>
                      <a:r>
                        <a:rPr lang="it-IT" sz="1100" dirty="0" err="1" smtClean="0">
                          <a:latin typeface="Arial" pitchFamily="34" charset="0"/>
                          <a:cs typeface="Arial" pitchFamily="34" charset="0"/>
                        </a:rPr>
                        <a:t>content</a:t>
                      </a:r>
                      <a:endParaRPr lang="it-IT" sz="1100" dirty="0" smtClean="0">
                        <a:latin typeface="Arial" pitchFamily="34" charset="0"/>
                        <a:cs typeface="Arial" pitchFamily="34" charset="0"/>
                      </a:endParaRPr>
                    </a:p>
                    <a:p>
                      <a:endParaRPr lang="it-IT" sz="11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err="1" smtClean="0">
                          <a:latin typeface="Arial" pitchFamily="34" charset="0"/>
                          <a:cs typeface="Arial" pitchFamily="34" charset="0"/>
                        </a:rPr>
                        <a:t>Yao</a:t>
                      </a:r>
                      <a:r>
                        <a:rPr lang="it-IT" sz="1100" dirty="0" smtClean="0">
                          <a:latin typeface="Arial" pitchFamily="34" charset="0"/>
                          <a:cs typeface="Arial" pitchFamily="34" charset="0"/>
                        </a:rPr>
                        <a:t> et al., 2016</a:t>
                      </a:r>
                    </a:p>
                    <a:p>
                      <a:endParaRPr lang="it-IT" sz="1100" dirty="0">
                        <a:latin typeface="Arial" pitchFamily="34" charset="0"/>
                        <a:cs typeface="Arial" pitchFamily="34" charset="0"/>
                      </a:endParaRPr>
                    </a:p>
                  </a:txBody>
                  <a:tcPr/>
                </a:tc>
              </a:tr>
              <a:tr h="370840">
                <a:tc>
                  <a:txBody>
                    <a:bodyPr/>
                    <a:lstStyle/>
                    <a:p>
                      <a:r>
                        <a:rPr lang="it-IT" sz="1100" i="1" dirty="0" err="1" smtClean="0">
                          <a:latin typeface="Arial" pitchFamily="34" charset="0"/>
                          <a:cs typeface="Arial" pitchFamily="34" charset="0"/>
                        </a:rPr>
                        <a:t>Triticum</a:t>
                      </a:r>
                      <a:r>
                        <a:rPr lang="it-IT" sz="1100" i="1" dirty="0" smtClean="0">
                          <a:latin typeface="Arial" pitchFamily="34" charset="0"/>
                          <a:cs typeface="Arial" pitchFamily="34" charset="0"/>
                        </a:rPr>
                        <a:t> </a:t>
                      </a:r>
                      <a:r>
                        <a:rPr lang="it-IT" sz="1100" i="1" dirty="0" err="1" smtClean="0">
                          <a:latin typeface="Arial" pitchFamily="34" charset="0"/>
                          <a:cs typeface="Arial" pitchFamily="34" charset="0"/>
                        </a:rPr>
                        <a:t>aestivum</a:t>
                      </a:r>
                      <a:endParaRPr lang="it-IT" sz="1100" i="1" dirty="0">
                        <a:latin typeface="Arial" pitchFamily="34" charset="0"/>
                        <a:cs typeface="Arial" pitchFamily="34" charset="0"/>
                      </a:endParaRPr>
                    </a:p>
                  </a:txBody>
                  <a:tcPr/>
                </a:tc>
                <a:tc>
                  <a:txBody>
                    <a:bodyPr/>
                    <a:lstStyle/>
                    <a:p>
                      <a:r>
                        <a:rPr lang="it-IT" sz="1100" dirty="0" err="1" smtClean="0">
                          <a:latin typeface="Arial" pitchFamily="34" charset="0"/>
                          <a:cs typeface="Arial" pitchFamily="34" charset="0"/>
                        </a:rPr>
                        <a:t>Higher</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endogenous</a:t>
                      </a:r>
                      <a:r>
                        <a:rPr lang="it-IT" sz="1100" dirty="0" smtClean="0">
                          <a:latin typeface="Arial" pitchFamily="34" charset="0"/>
                          <a:cs typeface="Arial" pitchFamily="34" charset="0"/>
                        </a:rPr>
                        <a:t> GB </a:t>
                      </a:r>
                      <a:r>
                        <a:rPr lang="it-IT" sz="1100" dirty="0" err="1" smtClean="0">
                          <a:latin typeface="Arial" pitchFamily="34" charset="0"/>
                          <a:cs typeface="Arial" pitchFamily="34" charset="0"/>
                        </a:rPr>
                        <a:t>levels</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improved</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leaf</a:t>
                      </a:r>
                      <a:r>
                        <a:rPr lang="it-IT" sz="1100" dirty="0" smtClean="0">
                          <a:latin typeface="Arial" pitchFamily="34" charset="0"/>
                          <a:cs typeface="Arial" pitchFamily="34" charset="0"/>
                        </a:rPr>
                        <a:t> water and </a:t>
                      </a:r>
                      <a:r>
                        <a:rPr lang="it-IT" sz="1100" dirty="0" err="1" smtClean="0">
                          <a:latin typeface="Arial" pitchFamily="34" charset="0"/>
                          <a:cs typeface="Arial" pitchFamily="34" charset="0"/>
                        </a:rPr>
                        <a:t>osmotic</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potential</a:t>
                      </a:r>
                      <a:r>
                        <a:rPr lang="it-IT" sz="1100" dirty="0" smtClean="0">
                          <a:latin typeface="Arial" pitchFamily="34" charset="0"/>
                          <a:cs typeface="Arial" pitchFamily="34" charset="0"/>
                        </a:rPr>
                        <a:t>,</a:t>
                      </a:r>
                    </a:p>
                    <a:p>
                      <a:r>
                        <a:rPr lang="it-IT" sz="1100" dirty="0" err="1" smtClean="0">
                          <a:latin typeface="Arial" pitchFamily="34" charset="0"/>
                          <a:cs typeface="Arial" pitchFamily="34" charset="0"/>
                        </a:rPr>
                        <a:t>reduced</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NaC</a:t>
                      </a:r>
                      <a:r>
                        <a:rPr lang="it-IT" sz="1100" dirty="0" smtClean="0">
                          <a:latin typeface="Arial" pitchFamily="34" charset="0"/>
                          <a:cs typeface="Arial" pitchFamily="34" charset="0"/>
                        </a:rPr>
                        <a:t> and </a:t>
                      </a:r>
                      <a:r>
                        <a:rPr lang="it-IT" sz="1100" dirty="0" err="1" smtClean="0">
                          <a:latin typeface="Arial" pitchFamily="34" charset="0"/>
                          <a:cs typeface="Arial" pitchFamily="34" charset="0"/>
                        </a:rPr>
                        <a:t>increased</a:t>
                      </a:r>
                      <a:r>
                        <a:rPr lang="it-IT" sz="1100" dirty="0" smtClean="0">
                          <a:latin typeface="Arial" pitchFamily="34" charset="0"/>
                          <a:cs typeface="Arial" pitchFamily="34" charset="0"/>
                        </a:rPr>
                        <a:t> KC and Ca2C, </a:t>
                      </a:r>
                      <a:r>
                        <a:rPr lang="it-IT" sz="1100" dirty="0" err="1" smtClean="0">
                          <a:latin typeface="Arial" pitchFamily="34" charset="0"/>
                          <a:cs typeface="Arial" pitchFamily="34" charset="0"/>
                        </a:rPr>
                        <a:t>improved</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growth</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enhanced</a:t>
                      </a:r>
                      <a:endParaRPr lang="it-IT" sz="1100" dirty="0" smtClean="0">
                        <a:latin typeface="Arial" pitchFamily="34" charset="0"/>
                        <a:cs typeface="Arial" pitchFamily="34" charset="0"/>
                      </a:endParaRPr>
                    </a:p>
                    <a:p>
                      <a:r>
                        <a:rPr lang="it-IT" sz="1100" dirty="0" err="1" smtClean="0">
                          <a:latin typeface="Arial" pitchFamily="34" charset="0"/>
                          <a:cs typeface="Arial" pitchFamily="34" charset="0"/>
                        </a:rPr>
                        <a:t>activities</a:t>
                      </a:r>
                      <a:r>
                        <a:rPr lang="it-IT" sz="1100" dirty="0" smtClean="0">
                          <a:latin typeface="Arial" pitchFamily="34" charset="0"/>
                          <a:cs typeface="Arial" pitchFamily="34" charset="0"/>
                        </a:rPr>
                        <a:t> of SOD, CAT, and POD</a:t>
                      </a:r>
                    </a:p>
                    <a:p>
                      <a:endParaRPr lang="it-IT" sz="11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err="1" smtClean="0">
                          <a:latin typeface="Arial" pitchFamily="34" charset="0"/>
                          <a:cs typeface="Arial" pitchFamily="34" charset="0"/>
                        </a:rPr>
                        <a:t>Raza</a:t>
                      </a:r>
                      <a:r>
                        <a:rPr lang="it-IT" sz="1100" dirty="0" smtClean="0">
                          <a:latin typeface="Arial" pitchFamily="34" charset="0"/>
                          <a:cs typeface="Arial" pitchFamily="34" charset="0"/>
                        </a:rPr>
                        <a:t> et al., 2007</a:t>
                      </a:r>
                    </a:p>
                    <a:p>
                      <a:endParaRPr lang="it-IT" sz="1100" dirty="0">
                        <a:latin typeface="Arial" pitchFamily="34" charset="0"/>
                        <a:cs typeface="Arial" pitchFamily="34" charset="0"/>
                      </a:endParaRPr>
                    </a:p>
                  </a:txBody>
                  <a:tcPr/>
                </a:tc>
              </a:tr>
              <a:tr h="370840">
                <a:tc>
                  <a:txBody>
                    <a:bodyPr/>
                    <a:lstStyle/>
                    <a:p>
                      <a:r>
                        <a:rPr lang="it-IT" sz="1100" i="1" dirty="0" err="1" smtClean="0">
                          <a:latin typeface="Arial" pitchFamily="34" charset="0"/>
                          <a:cs typeface="Arial" pitchFamily="34" charset="0"/>
                        </a:rPr>
                        <a:t>Triticum</a:t>
                      </a:r>
                      <a:r>
                        <a:rPr lang="it-IT" sz="1100" i="1" dirty="0" smtClean="0">
                          <a:latin typeface="Arial" pitchFamily="34" charset="0"/>
                          <a:cs typeface="Arial" pitchFamily="34" charset="0"/>
                        </a:rPr>
                        <a:t> </a:t>
                      </a:r>
                      <a:r>
                        <a:rPr lang="it-IT" sz="1100" i="1" dirty="0" err="1" smtClean="0">
                          <a:latin typeface="Arial" pitchFamily="34" charset="0"/>
                          <a:cs typeface="Arial" pitchFamily="34" charset="0"/>
                        </a:rPr>
                        <a:t>aestivum</a:t>
                      </a:r>
                      <a:endParaRPr lang="it-IT" sz="1100" i="1" dirty="0">
                        <a:latin typeface="Arial" pitchFamily="34" charset="0"/>
                        <a:cs typeface="Arial" pitchFamily="34" charset="0"/>
                      </a:endParaRPr>
                    </a:p>
                  </a:txBody>
                  <a:tcPr/>
                </a:tc>
                <a:tc>
                  <a:txBody>
                    <a:bodyPr/>
                    <a:lstStyle/>
                    <a:p>
                      <a:r>
                        <a:rPr lang="it-IT" sz="1100" dirty="0" err="1" smtClean="0">
                          <a:latin typeface="Arial" pitchFamily="34" charset="0"/>
                          <a:cs typeface="Arial" pitchFamily="34" charset="0"/>
                        </a:rPr>
                        <a:t>Alleviated</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inhibition</a:t>
                      </a:r>
                      <a:r>
                        <a:rPr lang="it-IT" sz="1100" dirty="0" smtClean="0">
                          <a:latin typeface="Arial" pitchFamily="34" charset="0"/>
                          <a:cs typeface="Arial" pitchFamily="34" charset="0"/>
                        </a:rPr>
                        <a:t> of </a:t>
                      </a:r>
                      <a:r>
                        <a:rPr lang="it-IT" sz="1100" dirty="0" err="1" smtClean="0">
                          <a:latin typeface="Arial" pitchFamily="34" charset="0"/>
                          <a:cs typeface="Arial" pitchFamily="34" charset="0"/>
                        </a:rPr>
                        <a:t>photosynthesis</a:t>
                      </a:r>
                      <a:r>
                        <a:rPr lang="it-IT" sz="1100" dirty="0" smtClean="0">
                          <a:latin typeface="Arial" pitchFamily="34" charset="0"/>
                          <a:cs typeface="Arial" pitchFamily="34" charset="0"/>
                        </a:rPr>
                        <a:t> </a:t>
                      </a:r>
                      <a:endParaRPr lang="it-IT" sz="11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err="1" smtClean="0">
                          <a:latin typeface="Arial" pitchFamily="34" charset="0"/>
                          <a:cs typeface="Arial" pitchFamily="34" charset="0"/>
                        </a:rPr>
                        <a:t>Rajasekaran</a:t>
                      </a:r>
                      <a:r>
                        <a:rPr lang="it-IT" sz="1100" dirty="0" smtClean="0">
                          <a:latin typeface="Arial" pitchFamily="34" charset="0"/>
                          <a:cs typeface="Arial" pitchFamily="34" charset="0"/>
                        </a:rPr>
                        <a:t> et al., 1997</a:t>
                      </a:r>
                    </a:p>
                    <a:p>
                      <a:endParaRPr lang="it-IT" sz="1100" dirty="0">
                        <a:latin typeface="Arial" pitchFamily="34" charset="0"/>
                        <a:cs typeface="Arial" pitchFamily="34" charset="0"/>
                      </a:endParaRPr>
                    </a:p>
                  </a:txBody>
                  <a:tcPr/>
                </a:tc>
              </a:tr>
              <a:tr h="370840">
                <a:tc>
                  <a:txBody>
                    <a:bodyPr/>
                    <a:lstStyle/>
                    <a:p>
                      <a:r>
                        <a:rPr lang="it-IT" sz="1100" i="1" dirty="0" smtClean="0">
                          <a:latin typeface="Arial" pitchFamily="34" charset="0"/>
                          <a:cs typeface="Arial" pitchFamily="34" charset="0"/>
                        </a:rPr>
                        <a:t>Vigna </a:t>
                      </a:r>
                      <a:r>
                        <a:rPr lang="it-IT" sz="1100" i="1" dirty="0" err="1" smtClean="0">
                          <a:latin typeface="Arial" pitchFamily="34" charset="0"/>
                          <a:cs typeface="Arial" pitchFamily="34" charset="0"/>
                        </a:rPr>
                        <a:t>unguiculata</a:t>
                      </a:r>
                      <a:endParaRPr lang="it-IT" sz="1100" i="1" dirty="0">
                        <a:latin typeface="Arial" pitchFamily="34" charset="0"/>
                        <a:cs typeface="Arial" pitchFamily="34" charset="0"/>
                      </a:endParaRPr>
                    </a:p>
                  </a:txBody>
                  <a:tcPr/>
                </a:tc>
                <a:tc>
                  <a:txBody>
                    <a:bodyPr/>
                    <a:lstStyle/>
                    <a:p>
                      <a:r>
                        <a:rPr lang="it-IT" sz="1100" dirty="0" smtClean="0">
                          <a:latin typeface="Arial" pitchFamily="34" charset="0"/>
                          <a:cs typeface="Arial" pitchFamily="34" charset="0"/>
                        </a:rPr>
                        <a:t>Salt stress </a:t>
                      </a:r>
                      <a:r>
                        <a:rPr lang="it-IT" sz="1100" dirty="0" err="1" smtClean="0">
                          <a:latin typeface="Arial" pitchFamily="34" charset="0"/>
                          <a:cs typeface="Arial" pitchFamily="34" charset="0"/>
                        </a:rPr>
                        <a:t>Increased</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total</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soluble</a:t>
                      </a:r>
                      <a:r>
                        <a:rPr lang="it-IT" sz="1100" dirty="0" smtClean="0">
                          <a:latin typeface="Arial" pitchFamily="34" charset="0"/>
                          <a:cs typeface="Arial" pitchFamily="34" charset="0"/>
                        </a:rPr>
                        <a:t> sugar </a:t>
                      </a:r>
                      <a:r>
                        <a:rPr lang="it-IT" sz="1100" dirty="0" err="1" smtClean="0">
                          <a:latin typeface="Arial" pitchFamily="34" charset="0"/>
                          <a:cs typeface="Arial" pitchFamily="34" charset="0"/>
                        </a:rPr>
                        <a:t>concentration</a:t>
                      </a:r>
                      <a:r>
                        <a:rPr lang="it-IT" sz="1100" dirty="0" smtClean="0">
                          <a:latin typeface="Arial" pitchFamily="34" charset="0"/>
                          <a:cs typeface="Arial" pitchFamily="34" charset="0"/>
                        </a:rPr>
                        <a:t> and </a:t>
                      </a:r>
                      <a:r>
                        <a:rPr lang="it-IT" sz="1100" dirty="0" err="1" smtClean="0">
                          <a:latin typeface="Arial" pitchFamily="34" charset="0"/>
                          <a:cs typeface="Arial" pitchFamily="34" charset="0"/>
                        </a:rPr>
                        <a:t>antioxidative</a:t>
                      </a:r>
                      <a:r>
                        <a:rPr lang="it-IT" sz="1100" dirty="0" smtClean="0">
                          <a:latin typeface="Arial" pitchFamily="34" charset="0"/>
                          <a:cs typeface="Arial" pitchFamily="34" charset="0"/>
                        </a:rPr>
                        <a:t> </a:t>
                      </a:r>
                      <a:r>
                        <a:rPr lang="it-IT" sz="1100" dirty="0" err="1" smtClean="0">
                          <a:latin typeface="Arial" pitchFamily="34" charset="0"/>
                          <a:cs typeface="Arial" pitchFamily="34" charset="0"/>
                        </a:rPr>
                        <a:t>enzymes</a:t>
                      </a:r>
                      <a:endParaRPr lang="it-IT" sz="1100" dirty="0" smtClean="0">
                        <a:latin typeface="Arial" pitchFamily="34" charset="0"/>
                        <a:cs typeface="Arial" pitchFamily="34" charset="0"/>
                      </a:endParaRPr>
                    </a:p>
                    <a:p>
                      <a:r>
                        <a:rPr lang="it-IT" sz="1100" dirty="0" smtClean="0">
                          <a:latin typeface="Arial" pitchFamily="34" charset="0"/>
                          <a:cs typeface="Arial" pitchFamily="34" charset="0"/>
                        </a:rPr>
                        <a:t>(POD and PAL), </a:t>
                      </a:r>
                      <a:r>
                        <a:rPr lang="it-IT" sz="1100" dirty="0" err="1" smtClean="0">
                          <a:latin typeface="Arial" pitchFamily="34" charset="0"/>
                          <a:cs typeface="Arial" pitchFamily="34" charset="0"/>
                        </a:rPr>
                        <a:t>increment</a:t>
                      </a:r>
                      <a:r>
                        <a:rPr lang="it-IT" sz="1100" dirty="0" smtClean="0">
                          <a:latin typeface="Arial" pitchFamily="34" charset="0"/>
                          <a:cs typeface="Arial" pitchFamily="34" charset="0"/>
                        </a:rPr>
                        <a:t> of proline</a:t>
                      </a:r>
                    </a:p>
                    <a:p>
                      <a:endParaRPr lang="it-IT" sz="11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err="1" smtClean="0">
                          <a:latin typeface="Arial" pitchFamily="34" charset="0"/>
                          <a:cs typeface="Arial" pitchFamily="34" charset="0"/>
                        </a:rPr>
                        <a:t>Manaf</a:t>
                      </a:r>
                      <a:r>
                        <a:rPr lang="it-IT" sz="1100" dirty="0" smtClean="0">
                          <a:latin typeface="Arial" pitchFamily="34" charset="0"/>
                          <a:cs typeface="Arial" pitchFamily="34" charset="0"/>
                        </a:rPr>
                        <a:t>, 2016</a:t>
                      </a:r>
                    </a:p>
                    <a:p>
                      <a:endParaRPr lang="it-IT" sz="1100" dirty="0">
                        <a:latin typeface="Arial" pitchFamily="34" charset="0"/>
                        <a:cs typeface="Arial" pitchFamily="34" charset="0"/>
                      </a:endParaRPr>
                    </a:p>
                  </a:txBody>
                  <a:tcPr/>
                </a:tc>
              </a:tr>
            </a:tbl>
          </a:graphicData>
        </a:graphic>
      </p:graphicFrame>
      <p:pic>
        <p:nvPicPr>
          <p:cNvPr id="4" name="~PP3839.WAV">
            <a:hlinkClick r:id="" action="ppaction://media"/>
          </p:cNvPr>
          <p:cNvPicPr>
            <a:picLocks noRot="1" noChangeAspect="1"/>
          </p:cNvPicPr>
          <p:nvPr>
            <a:wavAudioFile r:embed="rId1" name="~PP3839.WAV"/>
          </p:nvPr>
        </p:nvPicPr>
        <p:blipFill>
          <a:blip r:embed="rId3"/>
          <a:stretch>
            <a:fillRect/>
          </a:stretch>
        </p:blipFill>
        <p:spPr>
          <a:xfrm>
            <a:off x="8653463" y="6367463"/>
            <a:ext cx="304800" cy="304800"/>
          </a:xfrm>
          <a:prstGeom prst="rect">
            <a:avLst/>
          </a:prstGeom>
        </p:spPr>
      </p:pic>
    </p:spTree>
  </p:cSld>
  <p:clrMapOvr>
    <a:masterClrMapping/>
  </p:clrMapOvr>
  <p:transition advTm="960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eaLnBrk="1" hangingPunct="1"/>
            <a:r>
              <a:rPr lang="en-GB" altLang="ja-JP" sz="3200" b="1" smtClean="0">
                <a:solidFill>
                  <a:srgbClr val="009900"/>
                </a:solidFill>
              </a:rPr>
              <a:t>PLANTS ADAPTIVE MECHANISMS AND SIGNALLING PATHWAYS SURING SALT STRESS</a:t>
            </a:r>
            <a:r>
              <a:rPr lang="it-IT" altLang="ja-JP" sz="3200" smtClean="0">
                <a:solidFill>
                  <a:srgbClr val="009900"/>
                </a:solidFill>
              </a:rPr>
              <a:t> </a:t>
            </a:r>
            <a:endParaRPr lang="it-IT" sz="3200" smtClean="0">
              <a:solidFill>
                <a:srgbClr val="009900"/>
              </a:solidFill>
            </a:endParaRPr>
          </a:p>
        </p:txBody>
      </p:sp>
      <p:pic>
        <p:nvPicPr>
          <p:cNvPr id="13315" name="Picture 4" descr="Figure 1"/>
          <p:cNvPicPr>
            <a:picLocks noChangeAspect="1" noChangeArrowheads="1"/>
          </p:cNvPicPr>
          <p:nvPr>
            <p:ph idx="1"/>
          </p:nvPr>
        </p:nvPicPr>
        <p:blipFill>
          <a:blip r:embed="rId3">
            <a:lum bright="-6000" contrast="18000"/>
          </a:blip>
          <a:srcRect/>
          <a:stretch>
            <a:fillRect/>
          </a:stretch>
        </p:blipFill>
        <p:spPr>
          <a:xfrm>
            <a:off x="250825" y="1916113"/>
            <a:ext cx="4897438" cy="3673475"/>
          </a:xfrm>
        </p:spPr>
      </p:pic>
      <p:sp>
        <p:nvSpPr>
          <p:cNvPr id="13316" name="Text Box 6"/>
          <p:cNvSpPr txBox="1">
            <a:spLocks noChangeArrowheads="1"/>
          </p:cNvSpPr>
          <p:nvPr/>
        </p:nvSpPr>
        <p:spPr bwMode="auto">
          <a:xfrm>
            <a:off x="5292725" y="2060575"/>
            <a:ext cx="3600450" cy="4133850"/>
          </a:xfrm>
          <a:prstGeom prst="rect">
            <a:avLst/>
          </a:prstGeom>
          <a:noFill/>
          <a:ln w="9525">
            <a:noFill/>
            <a:miter lim="800000"/>
            <a:headEnd/>
            <a:tailEnd/>
          </a:ln>
        </p:spPr>
        <p:txBody>
          <a:bodyPr>
            <a:spAutoFit/>
          </a:bodyPr>
          <a:lstStyle/>
          <a:p>
            <a:pPr algn="just"/>
            <a:r>
              <a:rPr lang="en-GB" sz="1400"/>
              <a:t>The Ca2+/salt overly sensitive (SOS) cascade. Under salt stress, the SOS pathway is activated by a calcium and SCaBP8 is phosphorylated by SOS2. This latter act on vacuolar H+-ATPase and Na+/H+ exchanger. Vacuolar partitioning of Na+ is mediated by the vacuolar Na+/H+ antiporter (NHX). SOS1 sodium transport requires a proton gradient created by H+-ATPase. SOS2 enhance gene expression. </a:t>
            </a:r>
          </a:p>
          <a:p>
            <a:pPr algn="just"/>
            <a:r>
              <a:rPr lang="en-GB" sz="1400"/>
              <a:t>SOS4 encodes a pyridoxal (PL) kinase involved in pyridoxal-5-phosphate (PLP) biosynthesis, which is associate with AKT1, a potassium channel. SOS5, a putative cell surface adhesion protein, is involved in cell expansion process.</a:t>
            </a:r>
          </a:p>
          <a:p>
            <a:pPr algn="just"/>
            <a:r>
              <a:rPr lang="en-GB" sz="1400"/>
              <a:t>SOS = salt overly sensitive;</a:t>
            </a:r>
            <a:r>
              <a:rPr lang="pt-BR" sz="1400"/>
              <a:t> H+- ATPase = vacuolar type ATPase; NHX = vacuolar Na+/H+ antiporter. </a:t>
            </a:r>
            <a:endParaRPr lang="it-IT" sz="1400"/>
          </a:p>
        </p:txBody>
      </p:sp>
      <p:pic>
        <p:nvPicPr>
          <p:cNvPr id="5" name="~PP1789.WAV">
            <a:hlinkClick r:id="" action="ppaction://media"/>
          </p:cNvPr>
          <p:cNvPicPr>
            <a:picLocks noRot="1" noChangeAspect="1"/>
          </p:cNvPicPr>
          <p:nvPr>
            <a:wavAudioFile r:embed="rId1" name="~PP1789.WAV"/>
          </p:nvPr>
        </p:nvPicPr>
        <p:blipFill>
          <a:blip r:embed="rId4"/>
          <a:stretch>
            <a:fillRect/>
          </a:stretch>
        </p:blipFill>
        <p:spPr>
          <a:xfrm>
            <a:off x="8653463" y="6367463"/>
            <a:ext cx="304800" cy="304800"/>
          </a:xfrm>
          <a:prstGeom prst="rect">
            <a:avLst/>
          </a:prstGeom>
        </p:spPr>
      </p:pic>
    </p:spTree>
  </p:cSld>
  <p:clrMapOvr>
    <a:masterClrMapping/>
  </p:clrMapOvr>
  <p:transition advTm="2026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p:cNvSpPr>
          <p:nvPr/>
        </p:nvSpPr>
        <p:spPr bwMode="auto">
          <a:xfrm>
            <a:off x="457200" y="274638"/>
            <a:ext cx="8229600" cy="1143000"/>
          </a:xfrm>
          <a:prstGeom prst="rect">
            <a:avLst/>
          </a:prstGeom>
          <a:noFill/>
          <a:ln w="9525">
            <a:noFill/>
            <a:miter lim="800000"/>
            <a:headEnd/>
            <a:tailEnd/>
          </a:ln>
        </p:spPr>
        <p:txBody>
          <a:bodyPr anchor="ctr"/>
          <a:lstStyle/>
          <a:p>
            <a:pPr algn="ctr"/>
            <a:r>
              <a:rPr lang="en-GB" altLang="ja-JP" sz="3200" b="1">
                <a:solidFill>
                  <a:srgbClr val="009900"/>
                </a:solidFill>
                <a:latin typeface="Calibri" pitchFamily="34" charset="0"/>
              </a:rPr>
              <a:t>PLANTS ADAPTIVE MECHANISMS AND SIGNALLING PATHWAYS SURING SALT STRESS</a:t>
            </a:r>
            <a:r>
              <a:rPr lang="it-IT" altLang="ja-JP" sz="3200">
                <a:solidFill>
                  <a:srgbClr val="009900"/>
                </a:solidFill>
                <a:latin typeface="Calibri" pitchFamily="34" charset="0"/>
              </a:rPr>
              <a:t> </a:t>
            </a:r>
            <a:endParaRPr lang="it-IT" sz="3200">
              <a:solidFill>
                <a:srgbClr val="009900"/>
              </a:solidFill>
              <a:latin typeface="Calibri" pitchFamily="34" charset="0"/>
            </a:endParaRPr>
          </a:p>
        </p:txBody>
      </p:sp>
      <p:pic>
        <p:nvPicPr>
          <p:cNvPr id="14339" name="Picture 5" descr="Figure 2"/>
          <p:cNvPicPr>
            <a:picLocks noChangeAspect="1" noChangeArrowheads="1"/>
          </p:cNvPicPr>
          <p:nvPr/>
        </p:nvPicPr>
        <p:blipFill>
          <a:blip r:embed="rId3"/>
          <a:srcRect r="23309"/>
          <a:stretch>
            <a:fillRect/>
          </a:stretch>
        </p:blipFill>
        <p:spPr bwMode="auto">
          <a:xfrm>
            <a:off x="323850" y="1341438"/>
            <a:ext cx="5327650" cy="5210175"/>
          </a:xfrm>
          <a:prstGeom prst="rect">
            <a:avLst/>
          </a:prstGeom>
          <a:noFill/>
          <a:ln w="9525">
            <a:noFill/>
            <a:miter lim="800000"/>
            <a:headEnd/>
            <a:tailEnd/>
          </a:ln>
        </p:spPr>
      </p:pic>
      <p:sp>
        <p:nvSpPr>
          <p:cNvPr id="14340" name="Rectangle 6"/>
          <p:cNvSpPr>
            <a:spLocks noChangeArrowheads="1"/>
          </p:cNvSpPr>
          <p:nvPr/>
        </p:nvSpPr>
        <p:spPr bwMode="auto">
          <a:xfrm>
            <a:off x="5364163" y="5805488"/>
            <a:ext cx="3536950" cy="641350"/>
          </a:xfrm>
          <a:prstGeom prst="rect">
            <a:avLst/>
          </a:prstGeom>
          <a:noFill/>
          <a:ln w="9525">
            <a:noFill/>
            <a:miter lim="800000"/>
            <a:headEnd/>
            <a:tailEnd/>
          </a:ln>
        </p:spPr>
        <p:txBody>
          <a:bodyPr anchor="ctr">
            <a:spAutoFit/>
          </a:bodyPr>
          <a:lstStyle/>
          <a:p>
            <a:r>
              <a:rPr lang="en-GB" altLang="ja-JP"/>
              <a:t>ROS signal transduction pathway under saltinity stress</a:t>
            </a:r>
            <a:r>
              <a:rPr lang="it-IT" altLang="ja-JP"/>
              <a:t> </a:t>
            </a:r>
          </a:p>
        </p:txBody>
      </p:sp>
      <p:pic>
        <p:nvPicPr>
          <p:cNvPr id="5" name="~PP1398.WAV">
            <a:hlinkClick r:id="" action="ppaction://media"/>
          </p:cNvPr>
          <p:cNvPicPr>
            <a:picLocks noRot="1" noChangeAspect="1"/>
          </p:cNvPicPr>
          <p:nvPr>
            <a:wavAudioFile r:embed="rId1" name="~PP1398.WAV"/>
          </p:nvPr>
        </p:nvPicPr>
        <p:blipFill>
          <a:blip r:embed="rId4"/>
          <a:stretch>
            <a:fillRect/>
          </a:stretch>
        </p:blipFill>
        <p:spPr>
          <a:xfrm>
            <a:off x="8653463" y="6367463"/>
            <a:ext cx="304800" cy="304800"/>
          </a:xfrm>
          <a:prstGeom prst="rect">
            <a:avLst/>
          </a:prstGeom>
        </p:spPr>
      </p:pic>
    </p:spTree>
  </p:cSld>
  <p:clrMapOvr>
    <a:masterClrMapping/>
  </p:clrMapOvr>
  <p:transition advTm="1428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Figure 3"/>
          <p:cNvPicPr>
            <a:picLocks noChangeAspect="1" noChangeArrowheads="1"/>
          </p:cNvPicPr>
          <p:nvPr/>
        </p:nvPicPr>
        <p:blipFill>
          <a:blip r:embed="rId3"/>
          <a:srcRect/>
          <a:stretch>
            <a:fillRect/>
          </a:stretch>
        </p:blipFill>
        <p:spPr bwMode="auto">
          <a:xfrm>
            <a:off x="34925" y="0"/>
            <a:ext cx="9142413" cy="6856413"/>
          </a:xfrm>
          <a:prstGeom prst="rect">
            <a:avLst/>
          </a:prstGeom>
          <a:noFill/>
          <a:ln w="9525">
            <a:noFill/>
            <a:miter lim="800000"/>
            <a:headEnd/>
            <a:tailEnd/>
          </a:ln>
        </p:spPr>
      </p:pic>
      <p:sp>
        <p:nvSpPr>
          <p:cNvPr id="15363" name="Text Box 5"/>
          <p:cNvSpPr txBox="1">
            <a:spLocks noChangeArrowheads="1"/>
          </p:cNvSpPr>
          <p:nvPr/>
        </p:nvSpPr>
        <p:spPr bwMode="auto">
          <a:xfrm>
            <a:off x="6300788" y="3500438"/>
            <a:ext cx="2663825" cy="3282950"/>
          </a:xfrm>
          <a:prstGeom prst="rect">
            <a:avLst/>
          </a:prstGeom>
          <a:noFill/>
          <a:ln w="9525">
            <a:noFill/>
            <a:miter lim="800000"/>
            <a:headEnd/>
            <a:tailEnd/>
          </a:ln>
        </p:spPr>
        <p:txBody>
          <a:bodyPr>
            <a:spAutoFit/>
          </a:bodyPr>
          <a:lstStyle/>
          <a:p>
            <a:pPr algn="just"/>
            <a:r>
              <a:rPr lang="en-GB" sz="1400"/>
              <a:t>Transcriptional network of salt stress responses. Transcription factors are shown in ovals. The small rhombuses correspond to post-translational modifications. Sky-blue boxes represent the </a:t>
            </a:r>
            <a:r>
              <a:rPr lang="en-GB" sz="1400" i="1"/>
              <a:t>cis</a:t>
            </a:r>
            <a:r>
              <a:rPr lang="en-GB" sz="1400"/>
              <a:t>-elements present in stress-responsive genes. </a:t>
            </a:r>
          </a:p>
          <a:p>
            <a:pPr algn="just"/>
            <a:r>
              <a:rPr lang="en-GB" sz="1400"/>
              <a:t>DREBs, WRKYs and ABREs TFs bind to stress-related </a:t>
            </a:r>
            <a:r>
              <a:rPr lang="en-GB" sz="1400" i="1"/>
              <a:t>cis</a:t>
            </a:r>
            <a:r>
              <a:rPr lang="en-GB" sz="1400"/>
              <a:t>-regulatory elements in the promoter of regulated NAC genes and influence their transcription. </a:t>
            </a:r>
            <a:endParaRPr lang="it-IT" sz="1400"/>
          </a:p>
        </p:txBody>
      </p:sp>
      <p:sp>
        <p:nvSpPr>
          <p:cNvPr id="15364" name="Rectangle 6"/>
          <p:cNvSpPr>
            <a:spLocks noChangeArrowheads="1"/>
          </p:cNvSpPr>
          <p:nvPr/>
        </p:nvSpPr>
        <p:spPr bwMode="auto">
          <a:xfrm>
            <a:off x="4657725" y="57150"/>
            <a:ext cx="4451350" cy="923925"/>
          </a:xfrm>
          <a:prstGeom prst="rect">
            <a:avLst/>
          </a:prstGeom>
          <a:noFill/>
          <a:ln w="9525">
            <a:noFill/>
            <a:miter lim="800000"/>
            <a:headEnd/>
            <a:tailEnd/>
          </a:ln>
        </p:spPr>
        <p:txBody>
          <a:bodyPr anchor="ctr">
            <a:spAutoFit/>
          </a:bodyPr>
          <a:lstStyle/>
          <a:p>
            <a:pPr algn="ctr"/>
            <a:r>
              <a:rPr lang="en-GB" altLang="ja-JP" b="1">
                <a:solidFill>
                  <a:srgbClr val="009900"/>
                </a:solidFill>
              </a:rPr>
              <a:t>GENE REGULATION AND TRANSCRIPTIONAL FACTOR IN SALINITY STRESS</a:t>
            </a:r>
            <a:r>
              <a:rPr lang="it-IT" altLang="ja-JP" b="1">
                <a:solidFill>
                  <a:srgbClr val="009900"/>
                </a:solidFill>
              </a:rPr>
              <a:t> </a:t>
            </a:r>
          </a:p>
        </p:txBody>
      </p:sp>
      <p:pic>
        <p:nvPicPr>
          <p:cNvPr id="5" name="~PP2863.WAV">
            <a:hlinkClick r:id="" action="ppaction://media"/>
          </p:cNvPr>
          <p:cNvPicPr>
            <a:picLocks noRot="1" noChangeAspect="1"/>
          </p:cNvPicPr>
          <p:nvPr>
            <a:wavAudioFile r:embed="rId1" name="~PP2863.WAV"/>
          </p:nvPr>
        </p:nvPicPr>
        <p:blipFill>
          <a:blip r:embed="rId4"/>
          <a:stretch>
            <a:fillRect/>
          </a:stretch>
        </p:blipFill>
        <p:spPr>
          <a:xfrm>
            <a:off x="8653463" y="6367463"/>
            <a:ext cx="304800" cy="304800"/>
          </a:xfrm>
          <a:prstGeom prst="rect">
            <a:avLst/>
          </a:prstGeom>
        </p:spPr>
      </p:pic>
    </p:spTree>
  </p:cSld>
  <p:clrMapOvr>
    <a:masterClrMapping/>
  </p:clrMapOvr>
  <p:transition advTm="2348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Figure 4"/>
          <p:cNvPicPr>
            <a:picLocks noChangeAspect="1" noChangeArrowheads="1"/>
          </p:cNvPicPr>
          <p:nvPr/>
        </p:nvPicPr>
        <p:blipFill>
          <a:blip r:embed="rId3"/>
          <a:srcRect/>
          <a:stretch>
            <a:fillRect/>
          </a:stretch>
        </p:blipFill>
        <p:spPr bwMode="auto">
          <a:xfrm>
            <a:off x="0" y="0"/>
            <a:ext cx="9142413" cy="6856413"/>
          </a:xfrm>
          <a:prstGeom prst="rect">
            <a:avLst/>
          </a:prstGeom>
          <a:noFill/>
          <a:ln w="9525">
            <a:noFill/>
            <a:miter lim="800000"/>
            <a:headEnd/>
            <a:tailEnd/>
          </a:ln>
        </p:spPr>
      </p:pic>
      <p:sp>
        <p:nvSpPr>
          <p:cNvPr id="16387" name="Rectangle 4"/>
          <p:cNvSpPr>
            <a:spLocks noChangeArrowheads="1"/>
          </p:cNvSpPr>
          <p:nvPr/>
        </p:nvSpPr>
        <p:spPr bwMode="auto">
          <a:xfrm>
            <a:off x="107950" y="287338"/>
            <a:ext cx="4229100" cy="460375"/>
          </a:xfrm>
          <a:prstGeom prst="rect">
            <a:avLst/>
          </a:prstGeom>
          <a:noFill/>
          <a:ln w="9525">
            <a:noFill/>
            <a:miter lim="800000"/>
            <a:headEnd/>
            <a:tailEnd/>
          </a:ln>
        </p:spPr>
        <p:txBody>
          <a:bodyPr wrap="none" anchor="ctr">
            <a:spAutoFit/>
          </a:bodyPr>
          <a:lstStyle/>
          <a:p>
            <a:r>
              <a:rPr lang="en-GB" altLang="ja-JP" sz="2400" b="1">
                <a:solidFill>
                  <a:srgbClr val="009900"/>
                </a:solidFill>
              </a:rPr>
              <a:t>EPIGENETIC REGULATION</a:t>
            </a:r>
            <a:r>
              <a:rPr lang="it-IT" altLang="ja-JP" sz="2400">
                <a:solidFill>
                  <a:srgbClr val="009900"/>
                </a:solidFill>
              </a:rPr>
              <a:t> </a:t>
            </a:r>
          </a:p>
        </p:txBody>
      </p:sp>
      <p:pic>
        <p:nvPicPr>
          <p:cNvPr id="4" name="~PP1940.WAV">
            <a:hlinkClick r:id="" action="ppaction://media"/>
          </p:cNvPr>
          <p:cNvPicPr>
            <a:picLocks noRot="1" noChangeAspect="1"/>
          </p:cNvPicPr>
          <p:nvPr>
            <a:wavAudioFile r:embed="rId1" name="~PP1940.WAV"/>
          </p:nvPr>
        </p:nvPicPr>
        <p:blipFill>
          <a:blip r:embed="rId4"/>
          <a:stretch>
            <a:fillRect/>
          </a:stretch>
        </p:blipFill>
        <p:spPr>
          <a:xfrm>
            <a:off x="8653463" y="6367463"/>
            <a:ext cx="304800" cy="304800"/>
          </a:xfrm>
          <a:prstGeom prst="rect">
            <a:avLst/>
          </a:prstGeom>
        </p:spPr>
      </p:pic>
    </p:spTree>
  </p:cSld>
  <p:clrMapOvr>
    <a:masterClrMapping/>
  </p:clrMapOvr>
  <p:transition advTm="1996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pPr eaLnBrk="1" hangingPunct="1"/>
            <a:r>
              <a:rPr lang="en-GB" altLang="ja-JP" sz="4000" b="1" smtClean="0">
                <a:solidFill>
                  <a:srgbClr val="009900"/>
                </a:solidFill>
              </a:rPr>
              <a:t>CONCLUSIONS AND PERSPECTIVES</a:t>
            </a:r>
            <a:r>
              <a:rPr lang="it-IT" altLang="ja-JP" sz="4000" smtClean="0">
                <a:solidFill>
                  <a:srgbClr val="009900"/>
                </a:solidFill>
              </a:rPr>
              <a:t> </a:t>
            </a:r>
            <a:endParaRPr lang="it-IT" sz="4000" smtClean="0">
              <a:solidFill>
                <a:srgbClr val="009900"/>
              </a:solidFill>
            </a:endParaRPr>
          </a:p>
        </p:txBody>
      </p:sp>
      <p:sp>
        <p:nvSpPr>
          <p:cNvPr id="17411" name="Rectangle 3"/>
          <p:cNvSpPr>
            <a:spLocks noGrp="1"/>
          </p:cNvSpPr>
          <p:nvPr>
            <p:ph type="body" idx="1"/>
          </p:nvPr>
        </p:nvSpPr>
        <p:spPr/>
        <p:txBody>
          <a:bodyPr/>
          <a:lstStyle/>
          <a:p>
            <a:pPr algn="just" eaLnBrk="1" hangingPunct="1">
              <a:lnSpc>
                <a:spcPct val="80000"/>
              </a:lnSpc>
              <a:buClr>
                <a:srgbClr val="009900"/>
              </a:buClr>
              <a:buFont typeface="Wingdings" pitchFamily="2" charset="2"/>
              <a:buChar char="Ø"/>
            </a:pPr>
            <a:r>
              <a:rPr lang="en-GB" sz="1800" smtClean="0"/>
              <a:t>Many genetic loci linked to plant salt tolerance have been identified and cloned. However, many factors have not been studied in sufficient detail, and other areas require further elucidation, such as Na+ signal perception, salt-triggered developmental regulation and the molecular markers for breeding salt-resistance crops, epigenetic regulation of plant salt stress responses.</a:t>
            </a:r>
          </a:p>
          <a:p>
            <a:pPr algn="just" eaLnBrk="1" hangingPunct="1">
              <a:lnSpc>
                <a:spcPct val="80000"/>
              </a:lnSpc>
              <a:buClr>
                <a:srgbClr val="009900"/>
              </a:buClr>
              <a:buFont typeface="Wingdings" pitchFamily="2" charset="2"/>
              <a:buNone/>
            </a:pPr>
            <a:endParaRPr lang="en-GB" sz="1800" smtClean="0"/>
          </a:p>
          <a:p>
            <a:pPr algn="just" eaLnBrk="1" hangingPunct="1">
              <a:lnSpc>
                <a:spcPct val="80000"/>
              </a:lnSpc>
              <a:buClr>
                <a:srgbClr val="009900"/>
              </a:buClr>
              <a:buFont typeface="Wingdings" pitchFamily="2" charset="2"/>
              <a:buChar char="Ø"/>
            </a:pPr>
            <a:r>
              <a:rPr lang="en-GB" sz="1800" smtClean="0"/>
              <a:t>Although significant research advances have been made to our understanding of plant salt-tolerance mechanisms in recent years, more studies are required to expand our knowledge, such as the elucidation of salt stress perception and the identification of key components of the salt stress response and development of efficient strategies to improve crop salt tolerance.</a:t>
            </a:r>
          </a:p>
          <a:p>
            <a:pPr algn="just" eaLnBrk="1" hangingPunct="1">
              <a:lnSpc>
                <a:spcPct val="80000"/>
              </a:lnSpc>
              <a:buClr>
                <a:srgbClr val="009900"/>
              </a:buClr>
              <a:buFont typeface="Wingdings" pitchFamily="2" charset="2"/>
              <a:buNone/>
            </a:pPr>
            <a:endParaRPr lang="en-GB" sz="1800" smtClean="0"/>
          </a:p>
          <a:p>
            <a:pPr algn="just" eaLnBrk="1" hangingPunct="1">
              <a:lnSpc>
                <a:spcPct val="80000"/>
              </a:lnSpc>
              <a:buClr>
                <a:srgbClr val="009900"/>
              </a:buClr>
              <a:buFont typeface="Wingdings" pitchFamily="2" charset="2"/>
              <a:buChar char="Ø"/>
            </a:pPr>
            <a:r>
              <a:rPr lang="en-GB" sz="1800" smtClean="0"/>
              <a:t>The further characterization and in particular functional analysis of transcriptional factors, genes as well as elements with key role in epigenetic control such as siRNA and miRNA, could help to explain the complex salinity stress regulatory pathways. The ability of TFs and small RNA to induce or repress the expression of stress-responsive genes may be a useful key point to develop improved crop plants resistant or tolerant to salt stress.</a:t>
            </a:r>
            <a:endParaRPr lang="it-IT" sz="1800" smtClean="0"/>
          </a:p>
        </p:txBody>
      </p:sp>
      <p:pic>
        <p:nvPicPr>
          <p:cNvPr id="4" name="~PP719.WAV">
            <a:hlinkClick r:id="" action="ppaction://media"/>
          </p:cNvPr>
          <p:cNvPicPr>
            <a:picLocks noRot="1" noChangeAspect="1"/>
          </p:cNvPicPr>
          <p:nvPr>
            <a:wavAudioFile r:embed="rId1" name="~PP719.WAV"/>
          </p:nvPr>
        </p:nvPicPr>
        <p:blipFill>
          <a:blip r:embed="rId3"/>
          <a:stretch>
            <a:fillRect/>
          </a:stretch>
        </p:blipFill>
        <p:spPr>
          <a:xfrm>
            <a:off x="8653463" y="6367463"/>
            <a:ext cx="304800" cy="304800"/>
          </a:xfrm>
          <a:prstGeom prst="rect">
            <a:avLst/>
          </a:prstGeom>
        </p:spPr>
      </p:pic>
    </p:spTree>
  </p:cSld>
  <p:clrMapOvr>
    <a:masterClrMapping/>
  </p:clrMapOvr>
  <p:transition advTm="1174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1258888" y="595313"/>
            <a:ext cx="6591300" cy="457200"/>
          </a:xfrm>
          <a:prstGeom prst="rect">
            <a:avLst/>
          </a:prstGeom>
          <a:noFill/>
          <a:ln w="9525">
            <a:noFill/>
            <a:miter lim="800000"/>
            <a:headEnd/>
            <a:tailEnd/>
          </a:ln>
        </p:spPr>
        <p:txBody>
          <a:bodyPr wrap="none">
            <a:spAutoFit/>
          </a:bodyPr>
          <a:lstStyle/>
          <a:p>
            <a:r>
              <a:rPr lang="en-US" sz="2400" b="1">
                <a:solidFill>
                  <a:srgbClr val="009900"/>
                </a:solidFill>
                <a:latin typeface="Times New Roman" pitchFamily="18" charset="0"/>
                <a:cs typeface="Times New Roman" pitchFamily="18" charset="0"/>
              </a:rPr>
              <a:t>SALT STRESS EFFECT ON AGRICULTURAL</a:t>
            </a:r>
            <a:endParaRPr lang="en-GB" sz="2400" b="1">
              <a:solidFill>
                <a:srgbClr val="009900"/>
              </a:solidFill>
              <a:latin typeface="Times New Roman" pitchFamily="18" charset="0"/>
              <a:cs typeface="Times New Roman" pitchFamily="18" charset="0"/>
            </a:endParaRPr>
          </a:p>
        </p:txBody>
      </p:sp>
      <p:sp>
        <p:nvSpPr>
          <p:cNvPr id="3075" name="Text Box 14"/>
          <p:cNvSpPr txBox="1">
            <a:spLocks noChangeArrowheads="1"/>
          </p:cNvSpPr>
          <p:nvPr/>
        </p:nvSpPr>
        <p:spPr bwMode="auto">
          <a:xfrm>
            <a:off x="2667000" y="6019800"/>
            <a:ext cx="1652588" cy="274638"/>
          </a:xfrm>
          <a:prstGeom prst="rect">
            <a:avLst/>
          </a:prstGeom>
          <a:noFill/>
          <a:ln w="9525">
            <a:noFill/>
            <a:miter lim="800000"/>
            <a:headEnd/>
            <a:tailEnd/>
          </a:ln>
        </p:spPr>
        <p:txBody>
          <a:bodyPr wrap="none">
            <a:spAutoFit/>
          </a:bodyPr>
          <a:lstStyle/>
          <a:p>
            <a:r>
              <a:rPr lang="en-US" sz="1200" b="1" i="1">
                <a:solidFill>
                  <a:schemeClr val="bg1"/>
                </a:solidFill>
                <a:latin typeface="Times New Roman" pitchFamily="18" charset="0"/>
                <a:cs typeface="Times New Roman" pitchFamily="18" charset="0"/>
              </a:rPr>
              <a:t>Source : FAO database</a:t>
            </a:r>
            <a:endParaRPr lang="en-GB" sz="1200" b="1" i="1">
              <a:solidFill>
                <a:schemeClr val="bg1"/>
              </a:solidFill>
              <a:latin typeface="Times New Roman" pitchFamily="18" charset="0"/>
              <a:cs typeface="Times New Roman" pitchFamily="18" charset="0"/>
            </a:endParaRPr>
          </a:p>
        </p:txBody>
      </p:sp>
      <p:sp>
        <p:nvSpPr>
          <p:cNvPr id="3076" name="Text Box 15"/>
          <p:cNvSpPr txBox="1">
            <a:spLocks noChangeArrowheads="1"/>
          </p:cNvSpPr>
          <p:nvPr/>
        </p:nvSpPr>
        <p:spPr bwMode="auto">
          <a:xfrm>
            <a:off x="4876800" y="5791200"/>
            <a:ext cx="1492250" cy="304800"/>
          </a:xfrm>
          <a:prstGeom prst="rect">
            <a:avLst/>
          </a:prstGeom>
          <a:noFill/>
          <a:ln w="9525">
            <a:noFill/>
            <a:miter lim="800000"/>
            <a:headEnd/>
            <a:tailEnd/>
          </a:ln>
        </p:spPr>
        <p:txBody>
          <a:bodyPr wrap="none">
            <a:spAutoFit/>
          </a:bodyPr>
          <a:lstStyle/>
          <a:p>
            <a:pPr algn="ctr"/>
            <a:r>
              <a:rPr lang="en-US" sz="1400" b="1">
                <a:solidFill>
                  <a:schemeClr val="bg1"/>
                </a:solidFill>
                <a:latin typeface="Times New Roman" pitchFamily="18" charset="0"/>
                <a:cs typeface="Times New Roman" pitchFamily="18" charset="0"/>
              </a:rPr>
              <a:t>Total : 444 M ha </a:t>
            </a:r>
            <a:endParaRPr lang="en-GB" sz="1400" b="1">
              <a:solidFill>
                <a:schemeClr val="bg1"/>
              </a:solidFill>
              <a:latin typeface="Times New Roman" pitchFamily="18" charset="0"/>
              <a:cs typeface="Times New Roman" pitchFamily="18" charset="0"/>
            </a:endParaRPr>
          </a:p>
        </p:txBody>
      </p:sp>
      <p:sp>
        <p:nvSpPr>
          <p:cNvPr id="3077" name="Rectangle 16"/>
          <p:cNvSpPr>
            <a:spLocks noChangeArrowheads="1"/>
          </p:cNvSpPr>
          <p:nvPr/>
        </p:nvSpPr>
        <p:spPr bwMode="auto">
          <a:xfrm>
            <a:off x="395288" y="1557338"/>
            <a:ext cx="8497887" cy="1311275"/>
          </a:xfrm>
          <a:prstGeom prst="rect">
            <a:avLst/>
          </a:prstGeom>
          <a:noFill/>
          <a:ln w="9525">
            <a:noFill/>
            <a:miter lim="800000"/>
            <a:headEnd/>
            <a:tailEnd/>
          </a:ln>
        </p:spPr>
        <p:txBody>
          <a:bodyPr anchor="ctr">
            <a:spAutoFit/>
          </a:bodyPr>
          <a:lstStyle/>
          <a:p>
            <a:pPr algn="just"/>
            <a:r>
              <a:rPr lang="en-GB" altLang="ja-JP" sz="2000"/>
              <a:t>It decreases the production potential of up to 46 million ha/year and  is estimated that it caused an annual loss in agricultural productivity with a lost of about US$ 31 million. Excess salt concentrations takes up to 1.5 million ha/year of farmland out of production (FAO, 2019). </a:t>
            </a:r>
          </a:p>
        </p:txBody>
      </p:sp>
      <p:pic>
        <p:nvPicPr>
          <p:cNvPr id="3078" name="Picture 17" descr="sustainability-11-04558-g001"/>
          <p:cNvPicPr>
            <a:picLocks noChangeAspect="1" noChangeArrowheads="1"/>
          </p:cNvPicPr>
          <p:nvPr/>
        </p:nvPicPr>
        <p:blipFill>
          <a:blip r:embed="rId3">
            <a:lum bright="-6000" contrast="24000"/>
          </a:blip>
          <a:srcRect/>
          <a:stretch>
            <a:fillRect/>
          </a:stretch>
        </p:blipFill>
        <p:spPr bwMode="auto">
          <a:xfrm>
            <a:off x="2051050" y="3284538"/>
            <a:ext cx="4876800" cy="2608262"/>
          </a:xfrm>
          <a:prstGeom prst="rect">
            <a:avLst/>
          </a:prstGeom>
          <a:noFill/>
          <a:ln w="9525">
            <a:noFill/>
            <a:miter lim="800000"/>
            <a:headEnd/>
            <a:tailEnd/>
          </a:ln>
        </p:spPr>
      </p:pic>
      <p:pic>
        <p:nvPicPr>
          <p:cNvPr id="7" name="~PP2196.WAV">
            <a:hlinkClick r:id="" action="ppaction://media"/>
          </p:cNvPr>
          <p:cNvPicPr>
            <a:picLocks noRot="1" noChangeAspect="1"/>
          </p:cNvPicPr>
          <p:nvPr>
            <a:wavAudioFile r:embed="rId1" name="~PP2196.WAV"/>
          </p:nvPr>
        </p:nvPicPr>
        <p:blipFill>
          <a:blip r:embed="rId4"/>
          <a:stretch>
            <a:fillRect/>
          </a:stretch>
        </p:blipFill>
        <p:spPr>
          <a:xfrm>
            <a:off x="8653463" y="6367463"/>
            <a:ext cx="304800" cy="304800"/>
          </a:xfrm>
          <a:prstGeom prst="rect">
            <a:avLst/>
          </a:prstGeom>
        </p:spPr>
      </p:pic>
    </p:spTree>
  </p:cSld>
  <p:clrMapOvr>
    <a:masterClrMapping/>
  </p:clrMapOvr>
  <p:transition advTm="44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alt-water-intrusion"/>
          <p:cNvPicPr>
            <a:picLocks noChangeAspect="1" noChangeArrowheads="1"/>
          </p:cNvPicPr>
          <p:nvPr/>
        </p:nvPicPr>
        <p:blipFill>
          <a:blip r:embed="rId3"/>
          <a:srcRect/>
          <a:stretch>
            <a:fillRect/>
          </a:stretch>
        </p:blipFill>
        <p:spPr bwMode="auto">
          <a:xfrm>
            <a:off x="1908175" y="1541463"/>
            <a:ext cx="5840413" cy="2535237"/>
          </a:xfrm>
          <a:prstGeom prst="rect">
            <a:avLst/>
          </a:prstGeom>
          <a:noFill/>
          <a:ln w="9525">
            <a:noFill/>
            <a:miter lim="800000"/>
            <a:headEnd/>
            <a:tailEnd/>
          </a:ln>
        </p:spPr>
      </p:pic>
      <p:sp>
        <p:nvSpPr>
          <p:cNvPr id="4099" name="Rectangle 5"/>
          <p:cNvSpPr>
            <a:spLocks noChangeArrowheads="1"/>
          </p:cNvSpPr>
          <p:nvPr/>
        </p:nvSpPr>
        <p:spPr bwMode="auto">
          <a:xfrm>
            <a:off x="539750" y="4137025"/>
            <a:ext cx="8151813" cy="1739900"/>
          </a:xfrm>
          <a:prstGeom prst="rect">
            <a:avLst/>
          </a:prstGeom>
          <a:noFill/>
          <a:ln w="9525">
            <a:noFill/>
            <a:miter lim="800000"/>
            <a:headEnd/>
            <a:tailEnd/>
          </a:ln>
        </p:spPr>
        <p:txBody>
          <a:bodyPr anchor="ctr">
            <a:spAutoFit/>
          </a:bodyPr>
          <a:lstStyle/>
          <a:p>
            <a:pPr algn="just">
              <a:buClr>
                <a:srgbClr val="009900"/>
              </a:buClr>
              <a:buFont typeface="Wingdings" pitchFamily="2" charset="2"/>
              <a:buChar char="ü"/>
            </a:pPr>
            <a:r>
              <a:rPr lang="en-GB"/>
              <a:t>In the Mediterranean basin, one of the process that most contribute to soil salinity is seawater intrusion into freshwater and the irrigation with brackish water (Maggio et al., 2011). </a:t>
            </a:r>
          </a:p>
          <a:p>
            <a:pPr algn="just">
              <a:buClr>
                <a:srgbClr val="009900"/>
              </a:buClr>
              <a:buFont typeface="Wingdings" pitchFamily="2" charset="2"/>
              <a:buChar char="ü"/>
            </a:pPr>
            <a:endParaRPr lang="en-GB"/>
          </a:p>
          <a:p>
            <a:pPr algn="just">
              <a:buClr>
                <a:srgbClr val="009900"/>
              </a:buClr>
              <a:buFont typeface="Wingdings" pitchFamily="2" charset="2"/>
              <a:buChar char="ü"/>
            </a:pPr>
            <a:r>
              <a:rPr lang="en-GB"/>
              <a:t>This is ulterior enhanced by secondary salt, that is accumulated in irrigated soils as water evaporates. </a:t>
            </a:r>
          </a:p>
        </p:txBody>
      </p:sp>
      <p:sp>
        <p:nvSpPr>
          <p:cNvPr id="4100" name="Rectangle 6"/>
          <p:cNvSpPr>
            <a:spLocks noChangeArrowheads="1"/>
          </p:cNvSpPr>
          <p:nvPr/>
        </p:nvSpPr>
        <p:spPr bwMode="auto">
          <a:xfrm>
            <a:off x="2627313" y="404813"/>
            <a:ext cx="4246562" cy="522287"/>
          </a:xfrm>
          <a:prstGeom prst="rect">
            <a:avLst/>
          </a:prstGeom>
          <a:noFill/>
          <a:ln w="9525">
            <a:noFill/>
            <a:miter lim="800000"/>
            <a:headEnd/>
            <a:tailEnd/>
          </a:ln>
        </p:spPr>
        <p:txBody>
          <a:bodyPr wrap="none">
            <a:spAutoFit/>
          </a:bodyPr>
          <a:lstStyle/>
          <a:p>
            <a:r>
              <a:rPr lang="en-GB" sz="2800" b="1">
                <a:solidFill>
                  <a:srgbClr val="009900"/>
                </a:solidFill>
              </a:rPr>
              <a:t>SEAWATER INTRUSION</a:t>
            </a:r>
            <a:endParaRPr lang="it-IT" sz="2800" b="1">
              <a:solidFill>
                <a:srgbClr val="009900"/>
              </a:solidFill>
            </a:endParaRPr>
          </a:p>
        </p:txBody>
      </p:sp>
      <p:pic>
        <p:nvPicPr>
          <p:cNvPr id="5" name="~PP3711.WAV">
            <a:hlinkClick r:id="" action="ppaction://media"/>
          </p:cNvPr>
          <p:cNvPicPr>
            <a:picLocks noRot="1" noChangeAspect="1"/>
          </p:cNvPicPr>
          <p:nvPr>
            <a:wavAudioFile r:embed="rId1" name="~PP3711.WAV"/>
          </p:nvPr>
        </p:nvPicPr>
        <p:blipFill>
          <a:blip r:embed="rId4"/>
          <a:stretch>
            <a:fillRect/>
          </a:stretch>
        </p:blipFill>
        <p:spPr>
          <a:xfrm>
            <a:off x="8653463" y="6367463"/>
            <a:ext cx="304800" cy="304800"/>
          </a:xfrm>
          <a:prstGeom prst="rect">
            <a:avLst/>
          </a:prstGeom>
        </p:spPr>
      </p:pic>
    </p:spTree>
  </p:cSld>
  <p:clrMapOvr>
    <a:masterClrMapping/>
  </p:clrMapOvr>
  <p:transition advTm="300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title"/>
          </p:nvPr>
        </p:nvSpPr>
        <p:spPr/>
        <p:txBody>
          <a:bodyPr/>
          <a:lstStyle/>
          <a:p>
            <a:pPr eaLnBrk="1" hangingPunct="1"/>
            <a:r>
              <a:rPr lang="en-GB" altLang="ja-JP" sz="3200" b="1" smtClean="0">
                <a:solidFill>
                  <a:srgbClr val="009900"/>
                </a:solidFill>
              </a:rPr>
              <a:t>SOIL SALINIZATION AND SODIFICATION EFFECT</a:t>
            </a:r>
            <a:endParaRPr lang="it-IT" sz="3200" b="1" smtClean="0">
              <a:solidFill>
                <a:srgbClr val="009900"/>
              </a:solidFill>
            </a:endParaRPr>
          </a:p>
        </p:txBody>
      </p:sp>
      <p:sp>
        <p:nvSpPr>
          <p:cNvPr id="5123" name="Rectangle 5"/>
          <p:cNvSpPr>
            <a:spLocks noGrp="1"/>
          </p:cNvSpPr>
          <p:nvPr>
            <p:ph type="body" sz="half" idx="1"/>
          </p:nvPr>
        </p:nvSpPr>
        <p:spPr/>
        <p:txBody>
          <a:bodyPr/>
          <a:lstStyle/>
          <a:p>
            <a:pPr eaLnBrk="1" hangingPunct="1">
              <a:buClr>
                <a:srgbClr val="009900"/>
              </a:buClr>
              <a:buFont typeface="Wingdings" pitchFamily="2" charset="2"/>
              <a:buChar char="ü"/>
            </a:pPr>
            <a:r>
              <a:rPr lang="en-GB" altLang="ja-JP" sz="2800" smtClean="0"/>
              <a:t>major soil degradation processes </a:t>
            </a:r>
          </a:p>
          <a:p>
            <a:pPr eaLnBrk="1" hangingPunct="1">
              <a:buClr>
                <a:srgbClr val="009900"/>
              </a:buClr>
              <a:buFont typeface="Wingdings" pitchFamily="2" charset="2"/>
              <a:buChar char="ü"/>
            </a:pPr>
            <a:r>
              <a:rPr lang="en-GB" altLang="ja-JP" sz="2800" smtClean="0"/>
              <a:t>decrease of water quality</a:t>
            </a:r>
          </a:p>
          <a:p>
            <a:pPr eaLnBrk="1" hangingPunct="1">
              <a:buClr>
                <a:srgbClr val="009900"/>
              </a:buClr>
              <a:buFont typeface="Wingdings" pitchFamily="2" charset="2"/>
              <a:buChar char="ü"/>
            </a:pPr>
            <a:r>
              <a:rPr lang="en-GB" altLang="ja-JP" sz="2800" smtClean="0"/>
              <a:t>decrease of soil biodiversity </a:t>
            </a:r>
          </a:p>
          <a:p>
            <a:pPr eaLnBrk="1" hangingPunct="1">
              <a:buClr>
                <a:srgbClr val="009900"/>
              </a:buClr>
              <a:buFont typeface="Wingdings" pitchFamily="2" charset="2"/>
              <a:buChar char="ü"/>
            </a:pPr>
            <a:r>
              <a:rPr lang="en-GB" altLang="ja-JP" sz="2800" smtClean="0"/>
              <a:t>Soil erosion </a:t>
            </a:r>
            <a:endParaRPr lang="it-IT" sz="2800" smtClean="0"/>
          </a:p>
        </p:txBody>
      </p:sp>
      <p:pic>
        <p:nvPicPr>
          <p:cNvPr id="5124" name="Picture 9" descr="salinization and sodification"/>
          <p:cNvPicPr>
            <a:picLocks noChangeAspect="1" noChangeArrowheads="1"/>
          </p:cNvPicPr>
          <p:nvPr>
            <p:ph sz="half" idx="2"/>
          </p:nvPr>
        </p:nvPicPr>
        <p:blipFill>
          <a:blip r:embed="rId3"/>
          <a:srcRect/>
          <a:stretch>
            <a:fillRect/>
          </a:stretch>
        </p:blipFill>
        <p:spPr>
          <a:xfrm>
            <a:off x="4648200" y="2133600"/>
            <a:ext cx="4038600" cy="2671763"/>
          </a:xfrm>
        </p:spPr>
      </p:pic>
      <p:pic>
        <p:nvPicPr>
          <p:cNvPr id="5" name="~PP2287.WAV">
            <a:hlinkClick r:id="" action="ppaction://media"/>
          </p:cNvPr>
          <p:cNvPicPr>
            <a:picLocks noRot="1" noChangeAspect="1"/>
          </p:cNvPicPr>
          <p:nvPr>
            <a:wavAudioFile r:embed="rId1" name="~PP2287.WAV"/>
          </p:nvPr>
        </p:nvPicPr>
        <p:blipFill>
          <a:blip r:embed="rId4"/>
          <a:stretch>
            <a:fillRect/>
          </a:stretch>
        </p:blipFill>
        <p:spPr>
          <a:xfrm>
            <a:off x="8653463" y="6367463"/>
            <a:ext cx="304800" cy="304800"/>
          </a:xfrm>
          <a:prstGeom prst="rect">
            <a:avLst/>
          </a:prstGeom>
        </p:spPr>
      </p:pic>
    </p:spTree>
  </p:cSld>
  <p:clrMapOvr>
    <a:masterClrMapping/>
  </p:clrMapOvr>
  <p:transition advTm="312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3"/>
          <p:cNvSpPr>
            <a:spLocks noGrp="1"/>
          </p:cNvSpPr>
          <p:nvPr>
            <p:ph type="title"/>
          </p:nvPr>
        </p:nvSpPr>
        <p:spPr>
          <a:xfrm>
            <a:off x="457200" y="-26988"/>
            <a:ext cx="8229600" cy="1143001"/>
          </a:xfrm>
        </p:spPr>
        <p:txBody>
          <a:bodyPr/>
          <a:lstStyle/>
          <a:p>
            <a:pPr eaLnBrk="1" hangingPunct="1"/>
            <a:r>
              <a:rPr lang="it-IT" sz="3200" b="1" smtClean="0">
                <a:solidFill>
                  <a:srgbClr val="009900"/>
                </a:solidFill>
              </a:rPr>
              <a:t>SALT STRESS EFFECT AND PLANT RESPONSES</a:t>
            </a:r>
          </a:p>
        </p:txBody>
      </p:sp>
      <p:sp>
        <p:nvSpPr>
          <p:cNvPr id="6147" name="Rectangle 3"/>
          <p:cNvSpPr>
            <a:spLocks noGrp="1"/>
          </p:cNvSpPr>
          <p:nvPr>
            <p:ph type="body" sz="half" idx="1"/>
          </p:nvPr>
        </p:nvSpPr>
        <p:spPr>
          <a:xfrm>
            <a:off x="0" y="5157788"/>
            <a:ext cx="9144000" cy="720725"/>
          </a:xfrm>
        </p:spPr>
        <p:txBody>
          <a:bodyPr/>
          <a:lstStyle/>
          <a:p>
            <a:pPr algn="just" eaLnBrk="1" hangingPunct="1">
              <a:buClr>
                <a:srgbClr val="009900"/>
              </a:buClr>
              <a:buFont typeface="Wingdings" pitchFamily="2" charset="2"/>
              <a:buChar char="Ø"/>
            </a:pPr>
            <a:r>
              <a:rPr lang="en-GB" altLang="ja-JP" sz="2000" smtClean="0"/>
              <a:t>Salinity induces in plants three stress pathways: ionic stress, osmotic stress, and secondary stresses, especially oxidative stress and nutritional disorders (Yang and Guo 2018).</a:t>
            </a:r>
            <a:r>
              <a:rPr lang="it-IT" altLang="ja-JP" sz="2000" smtClean="0"/>
              <a:t> </a:t>
            </a:r>
            <a:endParaRPr lang="it-IT" sz="2000" smtClean="0"/>
          </a:p>
        </p:txBody>
      </p:sp>
      <p:graphicFrame>
        <p:nvGraphicFramePr>
          <p:cNvPr id="67634" name="Group 50"/>
          <p:cNvGraphicFramePr>
            <a:graphicFrameLocks noGrp="1"/>
          </p:cNvGraphicFramePr>
          <p:nvPr>
            <p:ph sz="half" idx="2"/>
          </p:nvPr>
        </p:nvGraphicFramePr>
        <p:xfrm>
          <a:off x="612775" y="1293813"/>
          <a:ext cx="7920038" cy="3352800"/>
        </p:xfrm>
        <a:graphic>
          <a:graphicData uri="http://schemas.openxmlformats.org/drawingml/2006/table">
            <a:tbl>
              <a:tblPr/>
              <a:tblGrid>
                <a:gridCol w="3960813"/>
                <a:gridCol w="3959225"/>
              </a:tblGrid>
              <a:tr h="3063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Consequences</a:t>
                      </a:r>
                      <a:endParaRPr kumimoji="0" lang="en-GB" sz="28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Plant Responses</a:t>
                      </a:r>
                      <a:endParaRPr kumimoji="0" lang="en-GB" sz="28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892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High NaCl concentrations affect plant physiology and metabolism at different</a:t>
                      </a:r>
                      <a:endParaRPr kumimoji="0" lang="it-IT" sz="16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levels: water deficit, ion toxicity, nutrient imbalance, and oxidative stress (Vinocur et al., 2005; Ciarmiello et al., 2011)</a:t>
                      </a:r>
                      <a:endParaRPr kumimoji="0" lang="en-GB" sz="28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Plants adopt two main responses: a rapid protective ones together with a long term adaptation response. During initial exposure to high salt concentrations, plants attempt water stress, which in turn reduces leaf expansion. During long-term exposure to salinity, plants attempt ionic stress, which can lead to premature senescence of adult leaves, and thus a reduction in the photosynthetic area available to growth support (Cramer &amp; Nowak, 1992)</a:t>
                      </a:r>
                      <a:endParaRPr kumimoji="0" lang="en-GB" sz="28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 name="~PP3528.WAV">
            <a:hlinkClick r:id="" action="ppaction://media"/>
          </p:cNvPr>
          <p:cNvPicPr>
            <a:picLocks noRot="1" noChangeAspect="1"/>
          </p:cNvPicPr>
          <p:nvPr>
            <a:wavAudioFile r:embed="rId1" name="~PP3528.WAV"/>
          </p:nvPr>
        </p:nvPicPr>
        <p:blipFill>
          <a:blip r:embed="rId3"/>
          <a:stretch>
            <a:fillRect/>
          </a:stretch>
        </p:blipFill>
        <p:spPr>
          <a:xfrm>
            <a:off x="8653463" y="6367463"/>
            <a:ext cx="304800" cy="304800"/>
          </a:xfrm>
          <a:prstGeom prst="rect">
            <a:avLst/>
          </a:prstGeom>
        </p:spPr>
      </p:pic>
    </p:spTree>
  </p:cSld>
  <p:clrMapOvr>
    <a:masterClrMapping/>
  </p:clrMapOvr>
  <p:transition advTm="1035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609600" y="1038225"/>
            <a:ext cx="6291263" cy="4894263"/>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Morphological Symptoms</a:t>
            </a:r>
          </a:p>
          <a:p>
            <a:endParaRPr lang="en-US" sz="2400" b="1">
              <a:latin typeface="Times New Roman" pitchFamily="18" charset="0"/>
              <a:cs typeface="Times New Roman" pitchFamily="18" charset="0"/>
            </a:endParaRPr>
          </a:p>
          <a:p>
            <a:pPr>
              <a:buClr>
                <a:srgbClr val="009900"/>
              </a:buClr>
              <a:buFont typeface="Wingdings" pitchFamily="2" charset="2"/>
              <a:buChar char="ü"/>
            </a:pPr>
            <a:r>
              <a:rPr lang="en-US" sz="2400">
                <a:latin typeface="Times New Roman" pitchFamily="18" charset="0"/>
                <a:cs typeface="Times New Roman" pitchFamily="18" charset="0"/>
              </a:rPr>
              <a:t>White leaf tip followed by tip burning (salinity)</a:t>
            </a:r>
          </a:p>
          <a:p>
            <a:pPr>
              <a:buClr>
                <a:srgbClr val="009900"/>
              </a:buClr>
              <a:buFont typeface="Wingdings" pitchFamily="2" charset="2"/>
              <a:buChar char="ü"/>
            </a:pPr>
            <a:r>
              <a:rPr lang="en-US" sz="2400">
                <a:latin typeface="Times New Roman" pitchFamily="18" charset="0"/>
                <a:cs typeface="Times New Roman" pitchFamily="18" charset="0"/>
              </a:rPr>
              <a:t>Leaf browning and death (sodicity)</a:t>
            </a:r>
          </a:p>
          <a:p>
            <a:pPr>
              <a:buClr>
                <a:srgbClr val="009900"/>
              </a:buClr>
              <a:buFont typeface="Wingdings" pitchFamily="2" charset="2"/>
              <a:buChar char="ü"/>
            </a:pPr>
            <a:r>
              <a:rPr lang="en-US" sz="2400">
                <a:latin typeface="Times New Roman" pitchFamily="18" charset="0"/>
                <a:cs typeface="Times New Roman" pitchFamily="18" charset="0"/>
              </a:rPr>
              <a:t>Stunted plant growth</a:t>
            </a:r>
          </a:p>
          <a:p>
            <a:pPr>
              <a:buClr>
                <a:srgbClr val="009900"/>
              </a:buClr>
              <a:buFont typeface="Wingdings" pitchFamily="2" charset="2"/>
              <a:buChar char="ü"/>
            </a:pPr>
            <a:r>
              <a:rPr lang="en-US" sz="2400">
                <a:latin typeface="Times New Roman" pitchFamily="18" charset="0"/>
                <a:cs typeface="Times New Roman" pitchFamily="18" charset="0"/>
              </a:rPr>
              <a:t>Low tillering</a:t>
            </a:r>
          </a:p>
          <a:p>
            <a:pPr>
              <a:buClr>
                <a:srgbClr val="009900"/>
              </a:buClr>
              <a:buFont typeface="Wingdings" pitchFamily="2" charset="2"/>
              <a:buChar char="ü"/>
            </a:pPr>
            <a:r>
              <a:rPr lang="en-US" sz="2400">
                <a:latin typeface="Times New Roman" pitchFamily="18" charset="0"/>
                <a:cs typeface="Times New Roman" pitchFamily="18" charset="0"/>
              </a:rPr>
              <a:t>Spikelet sterility</a:t>
            </a:r>
          </a:p>
          <a:p>
            <a:pPr>
              <a:buClr>
                <a:srgbClr val="009900"/>
              </a:buClr>
              <a:buFont typeface="Wingdings" pitchFamily="2" charset="2"/>
              <a:buChar char="ü"/>
            </a:pPr>
            <a:r>
              <a:rPr lang="en-US" sz="2400">
                <a:latin typeface="Times New Roman" pitchFamily="18" charset="0"/>
                <a:cs typeface="Times New Roman" pitchFamily="18" charset="0"/>
              </a:rPr>
              <a:t>Low harvest index</a:t>
            </a:r>
          </a:p>
          <a:p>
            <a:pPr>
              <a:buClr>
                <a:srgbClr val="009900"/>
              </a:buClr>
              <a:buFont typeface="Wingdings" pitchFamily="2" charset="2"/>
              <a:buChar char="ü"/>
            </a:pPr>
            <a:r>
              <a:rPr lang="en-US" sz="2400">
                <a:latin typeface="Times New Roman" pitchFamily="18" charset="0"/>
                <a:cs typeface="Times New Roman" pitchFamily="18" charset="0"/>
              </a:rPr>
              <a:t>Low yield</a:t>
            </a:r>
          </a:p>
          <a:p>
            <a:pPr>
              <a:buClr>
                <a:srgbClr val="009900"/>
              </a:buClr>
              <a:buFont typeface="Wingdings" pitchFamily="2" charset="2"/>
              <a:buChar char="ü"/>
            </a:pPr>
            <a:r>
              <a:rPr lang="en-US" sz="2400">
                <a:latin typeface="Times New Roman" pitchFamily="18" charset="0"/>
                <a:cs typeface="Times New Roman" pitchFamily="18" charset="0"/>
              </a:rPr>
              <a:t>Change in flowering time</a:t>
            </a:r>
          </a:p>
          <a:p>
            <a:pPr>
              <a:buClr>
                <a:srgbClr val="009900"/>
              </a:buClr>
              <a:buFont typeface="Wingdings" pitchFamily="2" charset="2"/>
              <a:buChar char="ü"/>
            </a:pPr>
            <a:r>
              <a:rPr lang="en-US" sz="2400">
                <a:latin typeface="Times New Roman" pitchFamily="18" charset="0"/>
                <a:cs typeface="Times New Roman" pitchFamily="18" charset="0"/>
              </a:rPr>
              <a:t>Leaf rolling</a:t>
            </a:r>
          </a:p>
          <a:p>
            <a:pPr>
              <a:buClr>
                <a:srgbClr val="009900"/>
              </a:buClr>
              <a:buFont typeface="Wingdings" pitchFamily="2" charset="2"/>
              <a:buChar char="ü"/>
            </a:pPr>
            <a:r>
              <a:rPr lang="en-US" sz="2400">
                <a:latin typeface="Times New Roman" pitchFamily="18" charset="0"/>
                <a:cs typeface="Times New Roman" pitchFamily="18" charset="0"/>
              </a:rPr>
              <a:t>Poor root growth </a:t>
            </a:r>
          </a:p>
          <a:p>
            <a:pPr>
              <a:buClr>
                <a:srgbClr val="009900"/>
              </a:buClr>
              <a:buFont typeface="Wingdings" pitchFamily="2" charset="2"/>
              <a:buNone/>
            </a:pPr>
            <a:endParaRPr lang="en-GB" sz="2400">
              <a:latin typeface="Times New Roman" pitchFamily="18" charset="0"/>
              <a:cs typeface="Times New Roman" pitchFamily="18" charset="0"/>
            </a:endParaRPr>
          </a:p>
        </p:txBody>
      </p:sp>
      <p:sp>
        <p:nvSpPr>
          <p:cNvPr id="7171" name="Rectangle 5"/>
          <p:cNvSpPr>
            <a:spLocks noChangeArrowheads="1"/>
          </p:cNvSpPr>
          <p:nvPr/>
        </p:nvSpPr>
        <p:spPr bwMode="auto">
          <a:xfrm>
            <a:off x="1476375" y="307975"/>
            <a:ext cx="6480175" cy="523875"/>
          </a:xfrm>
          <a:prstGeom prst="rect">
            <a:avLst/>
          </a:prstGeom>
          <a:noFill/>
          <a:ln w="9525">
            <a:noFill/>
            <a:miter lim="800000"/>
            <a:headEnd/>
            <a:tailEnd/>
          </a:ln>
        </p:spPr>
        <p:txBody>
          <a:bodyPr>
            <a:spAutoFit/>
          </a:bodyPr>
          <a:lstStyle/>
          <a:p>
            <a:pPr algn="ctr">
              <a:spcBef>
                <a:spcPct val="50000"/>
              </a:spcBef>
            </a:pPr>
            <a:r>
              <a:rPr lang="en-US" sz="2800" b="1">
                <a:solidFill>
                  <a:srgbClr val="009900"/>
                </a:solidFill>
                <a:latin typeface="Times New Roman" pitchFamily="18" charset="0"/>
                <a:cs typeface="Times New Roman" pitchFamily="18" charset="0"/>
              </a:rPr>
              <a:t>MANIFESTATION OF SALT STRESS</a:t>
            </a:r>
          </a:p>
        </p:txBody>
      </p:sp>
      <p:pic>
        <p:nvPicPr>
          <p:cNvPr id="4" name="~PP1182.WAV">
            <a:hlinkClick r:id="" action="ppaction://media"/>
          </p:cNvPr>
          <p:cNvPicPr>
            <a:picLocks noRot="1" noChangeAspect="1"/>
          </p:cNvPicPr>
          <p:nvPr>
            <a:wavAudioFile r:embed="rId1" name="~PP1182.WAV"/>
          </p:nvPr>
        </p:nvPicPr>
        <p:blipFill>
          <a:blip r:embed="rId3"/>
          <a:stretch>
            <a:fillRect/>
          </a:stretch>
        </p:blipFill>
        <p:spPr>
          <a:xfrm>
            <a:off x="8653463" y="6367463"/>
            <a:ext cx="304800" cy="304800"/>
          </a:xfrm>
          <a:prstGeom prst="rect">
            <a:avLst/>
          </a:prstGeom>
        </p:spPr>
      </p:pic>
    </p:spTree>
  </p:cSld>
  <p:clrMapOvr>
    <a:masterClrMapping/>
  </p:clrMapOvr>
  <p:transition advTm="302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152525" y="1295400"/>
            <a:ext cx="6405563" cy="3786188"/>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Physiological &amp; Biochemical</a:t>
            </a:r>
          </a:p>
          <a:p>
            <a:endParaRPr lang="en-US" sz="2400" b="1">
              <a:latin typeface="Times New Roman" pitchFamily="18" charset="0"/>
              <a:cs typeface="Times New Roman" pitchFamily="18" charset="0"/>
            </a:endParaRPr>
          </a:p>
          <a:p>
            <a:pPr>
              <a:buClr>
                <a:srgbClr val="009900"/>
              </a:buClr>
              <a:buFont typeface="Wingdings" pitchFamily="2" charset="2"/>
              <a:buChar char="ü"/>
            </a:pPr>
            <a:r>
              <a:rPr lang="en-US" sz="2400">
                <a:latin typeface="Times New Roman" pitchFamily="18" charset="0"/>
                <a:cs typeface="Times New Roman" pitchFamily="18" charset="0"/>
              </a:rPr>
              <a:t>High Na</a:t>
            </a:r>
            <a:r>
              <a:rPr lang="en-US" sz="2400" baseline="30000">
                <a:latin typeface="Times New Roman" pitchFamily="18" charset="0"/>
                <a:cs typeface="Times New Roman" pitchFamily="18" charset="0"/>
              </a:rPr>
              <a:t>+</a:t>
            </a:r>
            <a:r>
              <a:rPr lang="en-US" sz="2400">
                <a:latin typeface="Times New Roman" pitchFamily="18" charset="0"/>
                <a:cs typeface="Times New Roman" pitchFamily="18" charset="0"/>
              </a:rPr>
              <a:t> transport to shoot</a:t>
            </a:r>
          </a:p>
          <a:p>
            <a:pPr>
              <a:buClr>
                <a:srgbClr val="009900"/>
              </a:buClr>
              <a:buFont typeface="Wingdings" pitchFamily="2" charset="2"/>
              <a:buChar char="ü"/>
            </a:pPr>
            <a:r>
              <a:rPr lang="en-US" sz="2400">
                <a:latin typeface="Times New Roman" pitchFamily="18" charset="0"/>
                <a:cs typeface="Times New Roman" pitchFamily="18" charset="0"/>
              </a:rPr>
              <a:t>Preferential accumulation of Na</a:t>
            </a:r>
            <a:r>
              <a:rPr lang="en-US" sz="2400" baseline="30000">
                <a:latin typeface="Times New Roman" pitchFamily="18" charset="0"/>
                <a:cs typeface="Times New Roman" pitchFamily="18" charset="0"/>
              </a:rPr>
              <a:t> +</a:t>
            </a:r>
            <a:r>
              <a:rPr lang="en-US" sz="2400">
                <a:latin typeface="Times New Roman" pitchFamily="18" charset="0"/>
                <a:cs typeface="Times New Roman" pitchFamily="18" charset="0"/>
              </a:rPr>
              <a:t> in older leaves</a:t>
            </a:r>
          </a:p>
          <a:p>
            <a:pPr>
              <a:buClr>
                <a:srgbClr val="009900"/>
              </a:buClr>
              <a:buFont typeface="Wingdings" pitchFamily="2" charset="2"/>
              <a:buChar char="ü"/>
            </a:pPr>
            <a:r>
              <a:rPr lang="en-US" sz="2400">
                <a:latin typeface="Times New Roman" pitchFamily="18" charset="0"/>
                <a:cs typeface="Times New Roman" pitchFamily="18" charset="0"/>
              </a:rPr>
              <a:t>High Cl</a:t>
            </a:r>
            <a:r>
              <a:rPr lang="en-US" sz="2400" baseline="30000">
                <a:latin typeface="Times New Roman" pitchFamily="18" charset="0"/>
                <a:cs typeface="Times New Roman" pitchFamily="18" charset="0"/>
              </a:rPr>
              <a:t>-</a:t>
            </a:r>
            <a:r>
              <a:rPr lang="en-US" sz="2400">
                <a:latin typeface="Times New Roman" pitchFamily="18" charset="0"/>
                <a:cs typeface="Times New Roman" pitchFamily="18" charset="0"/>
              </a:rPr>
              <a:t> uptake </a:t>
            </a:r>
          </a:p>
          <a:p>
            <a:pPr>
              <a:buClr>
                <a:srgbClr val="009900"/>
              </a:buClr>
              <a:buFont typeface="Wingdings" pitchFamily="2" charset="2"/>
              <a:buChar char="ü"/>
            </a:pPr>
            <a:r>
              <a:rPr lang="en-US" sz="2400">
                <a:latin typeface="Times New Roman" pitchFamily="18" charset="0"/>
                <a:cs typeface="Times New Roman" pitchFamily="18" charset="0"/>
              </a:rPr>
              <a:t>Lower K</a:t>
            </a:r>
            <a:r>
              <a:rPr lang="en-US" sz="2400" baseline="30000">
                <a:latin typeface="Times New Roman" pitchFamily="18" charset="0"/>
                <a:cs typeface="Times New Roman" pitchFamily="18" charset="0"/>
              </a:rPr>
              <a:t>+</a:t>
            </a:r>
            <a:r>
              <a:rPr lang="en-US" sz="2400">
                <a:latin typeface="Times New Roman" pitchFamily="18" charset="0"/>
                <a:cs typeface="Times New Roman" pitchFamily="18" charset="0"/>
              </a:rPr>
              <a:t> uptake </a:t>
            </a:r>
          </a:p>
          <a:p>
            <a:pPr>
              <a:buClr>
                <a:srgbClr val="009900"/>
              </a:buClr>
              <a:buFont typeface="Wingdings" pitchFamily="2" charset="2"/>
              <a:buChar char="ü"/>
            </a:pPr>
            <a:r>
              <a:rPr lang="en-US" sz="2400">
                <a:latin typeface="Times New Roman" pitchFamily="18" charset="0"/>
                <a:cs typeface="Times New Roman" pitchFamily="18" charset="0"/>
              </a:rPr>
              <a:t>Lower fresh and dry weight of shoot and roots</a:t>
            </a:r>
          </a:p>
          <a:p>
            <a:pPr>
              <a:buClr>
                <a:srgbClr val="009900"/>
              </a:buClr>
              <a:buFont typeface="Wingdings" pitchFamily="2" charset="2"/>
              <a:buChar char="ü"/>
            </a:pPr>
            <a:r>
              <a:rPr lang="en-US" sz="2400">
                <a:latin typeface="Times New Roman" pitchFamily="18" charset="0"/>
                <a:cs typeface="Times New Roman" pitchFamily="18" charset="0"/>
              </a:rPr>
              <a:t>Low P and Zn uptake</a:t>
            </a:r>
          </a:p>
          <a:p>
            <a:pPr>
              <a:buClr>
                <a:srgbClr val="009900"/>
              </a:buClr>
              <a:buFont typeface="Wingdings" pitchFamily="2" charset="2"/>
              <a:buChar char="ü"/>
            </a:pPr>
            <a:r>
              <a:rPr lang="en-US" sz="2400">
                <a:latin typeface="Times New Roman" pitchFamily="18" charset="0"/>
                <a:cs typeface="Times New Roman" pitchFamily="18" charset="0"/>
              </a:rPr>
              <a:t>Increase of non-toxic organic compatible solutes</a:t>
            </a:r>
          </a:p>
          <a:p>
            <a:pPr>
              <a:buClr>
                <a:srgbClr val="009900"/>
              </a:buClr>
              <a:buFont typeface="Wingdings" pitchFamily="2" charset="2"/>
              <a:buChar char="ü"/>
            </a:pPr>
            <a:r>
              <a:rPr lang="en-US" sz="2400">
                <a:latin typeface="Times New Roman" pitchFamily="18" charset="0"/>
                <a:cs typeface="Times New Roman" pitchFamily="18" charset="0"/>
              </a:rPr>
              <a:t>Increase in Polyamine levels </a:t>
            </a:r>
          </a:p>
        </p:txBody>
      </p:sp>
      <p:sp>
        <p:nvSpPr>
          <p:cNvPr id="8195" name="Rectangle 7"/>
          <p:cNvSpPr>
            <a:spLocks noChangeArrowheads="1"/>
          </p:cNvSpPr>
          <p:nvPr/>
        </p:nvSpPr>
        <p:spPr bwMode="auto">
          <a:xfrm>
            <a:off x="1476375" y="379413"/>
            <a:ext cx="6480175" cy="523875"/>
          </a:xfrm>
          <a:prstGeom prst="rect">
            <a:avLst/>
          </a:prstGeom>
          <a:noFill/>
          <a:ln w="9525">
            <a:noFill/>
            <a:miter lim="800000"/>
            <a:headEnd/>
            <a:tailEnd/>
          </a:ln>
        </p:spPr>
        <p:txBody>
          <a:bodyPr>
            <a:spAutoFit/>
          </a:bodyPr>
          <a:lstStyle/>
          <a:p>
            <a:pPr algn="ctr">
              <a:spcBef>
                <a:spcPct val="50000"/>
              </a:spcBef>
            </a:pPr>
            <a:r>
              <a:rPr lang="en-US" sz="2800" b="1">
                <a:solidFill>
                  <a:srgbClr val="009900"/>
                </a:solidFill>
                <a:latin typeface="Times New Roman" pitchFamily="18" charset="0"/>
                <a:cs typeface="Times New Roman" pitchFamily="18" charset="0"/>
              </a:rPr>
              <a:t>MANIFESTATION OF SALT STRESS</a:t>
            </a:r>
          </a:p>
        </p:txBody>
      </p:sp>
      <p:pic>
        <p:nvPicPr>
          <p:cNvPr id="4" name="~PP1465.WAV">
            <a:hlinkClick r:id="" action="ppaction://media"/>
          </p:cNvPr>
          <p:cNvPicPr>
            <a:picLocks noRot="1" noChangeAspect="1"/>
          </p:cNvPicPr>
          <p:nvPr>
            <a:wavAudioFile r:embed="rId1" name="~PP1465.WAV"/>
          </p:nvPr>
        </p:nvPicPr>
        <p:blipFill>
          <a:blip r:embed="rId3"/>
          <a:stretch>
            <a:fillRect/>
          </a:stretch>
        </p:blipFill>
        <p:spPr>
          <a:xfrm>
            <a:off x="8653463" y="6367463"/>
            <a:ext cx="304800" cy="304800"/>
          </a:xfrm>
          <a:prstGeom prst="rect">
            <a:avLst/>
          </a:prstGeom>
        </p:spPr>
      </p:pic>
    </p:spTree>
  </p:cSld>
  <p:clrMapOvr>
    <a:masterClrMapping/>
  </p:clrMapOvr>
  <p:transition advTm="247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447800" y="28575"/>
            <a:ext cx="6400800" cy="990600"/>
          </a:xfrm>
          <a:prstGeom prst="rect">
            <a:avLst/>
          </a:prstGeom>
          <a:noFill/>
          <a:ln w="9525">
            <a:noFill/>
            <a:miter lim="800000"/>
            <a:headEnd/>
            <a:tailEnd/>
          </a:ln>
        </p:spPr>
        <p:txBody>
          <a:bodyPr wrap="none" anchor="ctr"/>
          <a:lstStyle/>
          <a:p>
            <a:endParaRPr lang="it-IT"/>
          </a:p>
        </p:txBody>
      </p:sp>
      <p:sp>
        <p:nvSpPr>
          <p:cNvPr id="9219" name="Text Box 5"/>
          <p:cNvSpPr txBox="1">
            <a:spLocks noChangeArrowheads="1"/>
          </p:cNvSpPr>
          <p:nvPr/>
        </p:nvSpPr>
        <p:spPr bwMode="auto">
          <a:xfrm>
            <a:off x="790575" y="461963"/>
            <a:ext cx="7597775" cy="461962"/>
          </a:xfrm>
          <a:prstGeom prst="rect">
            <a:avLst/>
          </a:prstGeom>
          <a:noFill/>
          <a:ln w="9525">
            <a:noFill/>
            <a:miter lim="800000"/>
            <a:headEnd/>
            <a:tailEnd/>
          </a:ln>
        </p:spPr>
        <p:txBody>
          <a:bodyPr wrap="none">
            <a:spAutoFit/>
          </a:bodyPr>
          <a:lstStyle/>
          <a:p>
            <a:r>
              <a:rPr lang="en-US" sz="2400" b="1">
                <a:solidFill>
                  <a:srgbClr val="009900"/>
                </a:solidFill>
                <a:latin typeface="Times New Roman" pitchFamily="18" charset="0"/>
                <a:cs typeface="Times New Roman" pitchFamily="18" charset="0"/>
              </a:rPr>
              <a:t>HOW TO MANAGE THE SALT-AFFECTED AREAS ?</a:t>
            </a:r>
            <a:endParaRPr lang="en-GB" sz="2400" b="1">
              <a:solidFill>
                <a:srgbClr val="009900"/>
              </a:solidFill>
              <a:latin typeface="Times New Roman" pitchFamily="18" charset="0"/>
              <a:cs typeface="Times New Roman" pitchFamily="18" charset="0"/>
            </a:endParaRPr>
          </a:p>
        </p:txBody>
      </p:sp>
      <p:sp>
        <p:nvSpPr>
          <p:cNvPr id="9220" name="Text Box 6"/>
          <p:cNvSpPr txBox="1">
            <a:spLocks noChangeArrowheads="1"/>
          </p:cNvSpPr>
          <p:nvPr/>
        </p:nvSpPr>
        <p:spPr bwMode="auto">
          <a:xfrm>
            <a:off x="323850" y="1665288"/>
            <a:ext cx="8569325" cy="118745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 Environment modifying approach:</a:t>
            </a:r>
            <a:r>
              <a:rPr lang="en-US" sz="2400">
                <a:latin typeface="Times New Roman" pitchFamily="18" charset="0"/>
                <a:cs typeface="Times New Roman" pitchFamily="18" charset="0"/>
              </a:rPr>
              <a:t> </a:t>
            </a:r>
          </a:p>
          <a:p>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Change the environment for the normal growth of plants </a:t>
            </a:r>
            <a:endParaRPr lang="en-GB" sz="2400">
              <a:latin typeface="Times New Roman" pitchFamily="18" charset="0"/>
              <a:cs typeface="Times New Roman" pitchFamily="18" charset="0"/>
            </a:endParaRPr>
          </a:p>
        </p:txBody>
      </p:sp>
      <p:sp>
        <p:nvSpPr>
          <p:cNvPr id="78855" name="Text Box 7"/>
          <p:cNvSpPr txBox="1">
            <a:spLocks noChangeArrowheads="1"/>
          </p:cNvSpPr>
          <p:nvPr/>
        </p:nvSpPr>
        <p:spPr bwMode="auto">
          <a:xfrm>
            <a:off x="250825" y="3733800"/>
            <a:ext cx="8713788" cy="118745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2. Crop based approach:</a:t>
            </a:r>
            <a:r>
              <a:rPr lang="en-US" sz="2400">
                <a:latin typeface="Times New Roman" pitchFamily="18" charset="0"/>
                <a:cs typeface="Times New Roman" pitchFamily="18" charset="0"/>
              </a:rPr>
              <a:t> </a:t>
            </a:r>
          </a:p>
          <a:p>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Select or develop crop variety which can withstand the salt stress </a:t>
            </a:r>
            <a:endParaRPr lang="en-GB" sz="2400">
              <a:latin typeface="Times New Roman" pitchFamily="18" charset="0"/>
              <a:cs typeface="Times New Roman" pitchFamily="18" charset="0"/>
            </a:endParaRPr>
          </a:p>
        </p:txBody>
      </p:sp>
      <p:sp>
        <p:nvSpPr>
          <p:cNvPr id="9222" name="Line 8"/>
          <p:cNvSpPr>
            <a:spLocks noChangeShapeType="1"/>
          </p:cNvSpPr>
          <p:nvPr/>
        </p:nvSpPr>
        <p:spPr bwMode="auto">
          <a:xfrm>
            <a:off x="5819775" y="2667000"/>
            <a:ext cx="685800" cy="0"/>
          </a:xfrm>
          <a:prstGeom prst="line">
            <a:avLst/>
          </a:prstGeom>
          <a:noFill/>
          <a:ln w="38100" cmpd="dbl">
            <a:noFill/>
            <a:round/>
            <a:headEnd/>
            <a:tailEnd type="triangle" w="med" len="med"/>
          </a:ln>
        </p:spPr>
        <p:txBody>
          <a:bodyPr/>
          <a:lstStyle/>
          <a:p>
            <a:endParaRPr lang="it-IT"/>
          </a:p>
        </p:txBody>
      </p:sp>
      <p:sp>
        <p:nvSpPr>
          <p:cNvPr id="78857" name="Line 9"/>
          <p:cNvSpPr>
            <a:spLocks noChangeShapeType="1"/>
          </p:cNvSpPr>
          <p:nvPr/>
        </p:nvSpPr>
        <p:spPr bwMode="auto">
          <a:xfrm>
            <a:off x="5791200" y="4495800"/>
            <a:ext cx="609600" cy="0"/>
          </a:xfrm>
          <a:prstGeom prst="line">
            <a:avLst/>
          </a:prstGeom>
          <a:noFill/>
          <a:ln w="38100" cmpd="dbl">
            <a:noFill/>
            <a:round/>
            <a:headEnd/>
            <a:tailEnd type="triangle" w="med" len="med"/>
          </a:ln>
        </p:spPr>
        <p:txBody>
          <a:bodyPr/>
          <a:lstStyle/>
          <a:p>
            <a:endParaRPr lang="it-IT"/>
          </a:p>
        </p:txBody>
      </p:sp>
      <p:pic>
        <p:nvPicPr>
          <p:cNvPr id="8" name="~PP3929.WAV">
            <a:hlinkClick r:id="" action="ppaction://media"/>
          </p:cNvPr>
          <p:cNvPicPr>
            <a:picLocks noRot="1" noChangeAspect="1"/>
          </p:cNvPicPr>
          <p:nvPr>
            <a:wavAudioFile r:embed="rId2" name="~PP3929.WAV"/>
          </p:nvPr>
        </p:nvPicPr>
        <p:blipFill>
          <a:blip r:embed="rId4"/>
          <a:stretch>
            <a:fillRect/>
          </a:stretch>
        </p:blipFill>
        <p:spPr>
          <a:xfrm>
            <a:off x="8653463" y="6367463"/>
            <a:ext cx="304800" cy="304800"/>
          </a:xfrm>
          <a:prstGeom prst="rect">
            <a:avLst/>
          </a:prstGeom>
        </p:spPr>
      </p:pic>
    </p:spTree>
    <p:custDataLst>
      <p:tags r:id="rId1"/>
    </p:custDataLst>
  </p:cSld>
  <p:clrMapOvr>
    <a:masterClrMapping/>
  </p:clrMapOvr>
  <p:transition advTm="392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5"/>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78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3"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78855" grpId="0"/>
      <p:bldP spid="788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04800" y="5384800"/>
            <a:ext cx="3810000" cy="711200"/>
          </a:xfrm>
          <a:prstGeom prst="rect">
            <a:avLst/>
          </a:prstGeom>
          <a:solidFill>
            <a:srgbClr val="FFFF99"/>
          </a:solidFill>
          <a:ln w="9525">
            <a:solidFill>
              <a:schemeClr val="tx1"/>
            </a:solidFill>
            <a:miter lim="800000"/>
            <a:headEnd/>
            <a:tailEnd/>
          </a:ln>
        </p:spPr>
        <p:txBody>
          <a:bodyPr>
            <a:spAutoFit/>
          </a:bodyPr>
          <a:lstStyle/>
          <a:p>
            <a:r>
              <a:rPr lang="en-US" sz="2000">
                <a:latin typeface="Times New Roman" pitchFamily="18" charset="0"/>
                <a:cs typeface="Times New Roman" pitchFamily="18" charset="0"/>
              </a:rPr>
              <a:t>1. Restricting the entry of toxic ions at root level - Exclusion</a:t>
            </a:r>
            <a:endParaRPr lang="en-GB" sz="2000">
              <a:latin typeface="Times New Roman" pitchFamily="18" charset="0"/>
              <a:cs typeface="Times New Roman" pitchFamily="18" charset="0"/>
            </a:endParaRPr>
          </a:p>
        </p:txBody>
      </p:sp>
      <p:sp>
        <p:nvSpPr>
          <p:cNvPr id="69637" name="Text Box 5"/>
          <p:cNvSpPr txBox="1">
            <a:spLocks noChangeArrowheads="1"/>
          </p:cNvSpPr>
          <p:nvPr/>
        </p:nvSpPr>
        <p:spPr bwMode="auto">
          <a:xfrm>
            <a:off x="304800" y="3784600"/>
            <a:ext cx="3810000" cy="1016000"/>
          </a:xfrm>
          <a:prstGeom prst="rect">
            <a:avLst/>
          </a:prstGeom>
          <a:solidFill>
            <a:srgbClr val="FFFF99"/>
          </a:solidFill>
          <a:ln w="9525">
            <a:solidFill>
              <a:schemeClr val="tx1"/>
            </a:solidFill>
            <a:miter lim="800000"/>
            <a:headEnd/>
            <a:tailEnd/>
          </a:ln>
        </p:spPr>
        <p:txBody>
          <a:bodyPr>
            <a:spAutoFit/>
          </a:bodyPr>
          <a:lstStyle/>
          <a:p>
            <a:r>
              <a:rPr lang="en-US" sz="2000">
                <a:latin typeface="Times New Roman" pitchFamily="18" charset="0"/>
                <a:cs typeface="Times New Roman" pitchFamily="18" charset="0"/>
              </a:rPr>
              <a:t>2. Transporting the toxic ions to stem, leaf sheath or older leaves – plant level compartmentation  </a:t>
            </a:r>
            <a:endParaRPr lang="en-GB" sz="2000">
              <a:latin typeface="Times New Roman" pitchFamily="18" charset="0"/>
              <a:cs typeface="Times New Roman" pitchFamily="18" charset="0"/>
            </a:endParaRPr>
          </a:p>
        </p:txBody>
      </p:sp>
      <p:sp>
        <p:nvSpPr>
          <p:cNvPr id="69638" name="Text Box 6"/>
          <p:cNvSpPr txBox="1">
            <a:spLocks noChangeArrowheads="1"/>
          </p:cNvSpPr>
          <p:nvPr/>
        </p:nvSpPr>
        <p:spPr bwMode="auto">
          <a:xfrm>
            <a:off x="304800" y="812800"/>
            <a:ext cx="3733800" cy="1016000"/>
          </a:xfrm>
          <a:prstGeom prst="rect">
            <a:avLst/>
          </a:prstGeom>
          <a:solidFill>
            <a:srgbClr val="FFFF99"/>
          </a:solidFill>
          <a:ln w="9525">
            <a:solidFill>
              <a:schemeClr val="tx1"/>
            </a:solidFill>
            <a:miter lim="800000"/>
            <a:headEnd/>
            <a:tailEnd/>
          </a:ln>
        </p:spPr>
        <p:txBody>
          <a:bodyPr>
            <a:spAutoFit/>
          </a:bodyPr>
          <a:lstStyle/>
          <a:p>
            <a:r>
              <a:rPr lang="en-US" sz="2000">
                <a:latin typeface="Times New Roman" pitchFamily="18" charset="0"/>
                <a:cs typeface="Times New Roman" pitchFamily="18" charset="0"/>
              </a:rPr>
              <a:t>4. Sequestration of the toxic ions to vacuole or cell wall – cell level compartmentation</a:t>
            </a:r>
            <a:endParaRPr lang="en-GB" sz="2000">
              <a:latin typeface="Times New Roman" pitchFamily="18" charset="0"/>
              <a:cs typeface="Times New Roman" pitchFamily="18" charset="0"/>
            </a:endParaRPr>
          </a:p>
        </p:txBody>
      </p:sp>
      <p:sp>
        <p:nvSpPr>
          <p:cNvPr id="69639" name="Text Box 7"/>
          <p:cNvSpPr txBox="1">
            <a:spLocks noChangeArrowheads="1"/>
          </p:cNvSpPr>
          <p:nvPr/>
        </p:nvSpPr>
        <p:spPr bwMode="auto">
          <a:xfrm>
            <a:off x="304800" y="2260600"/>
            <a:ext cx="3810000" cy="1016000"/>
          </a:xfrm>
          <a:prstGeom prst="rect">
            <a:avLst/>
          </a:prstGeom>
          <a:solidFill>
            <a:srgbClr val="FFFF99"/>
          </a:solidFill>
          <a:ln w="9525">
            <a:solidFill>
              <a:schemeClr val="tx1"/>
            </a:solidFill>
            <a:miter lim="800000"/>
            <a:headEnd/>
            <a:tailEnd/>
          </a:ln>
        </p:spPr>
        <p:txBody>
          <a:bodyPr>
            <a:spAutoFit/>
          </a:bodyPr>
          <a:lstStyle/>
          <a:p>
            <a:r>
              <a:rPr lang="en-US" sz="2000">
                <a:latin typeface="Times New Roman" pitchFamily="18" charset="0"/>
                <a:cs typeface="Times New Roman" pitchFamily="18" charset="0"/>
              </a:rPr>
              <a:t>3. Excretion of salt through salt glands, salt-hairs or bladders – in most halophytes  </a:t>
            </a:r>
            <a:endParaRPr lang="en-GB" sz="2000">
              <a:latin typeface="Times New Roman" pitchFamily="18" charset="0"/>
              <a:cs typeface="Times New Roman" pitchFamily="18" charset="0"/>
            </a:endParaRPr>
          </a:p>
        </p:txBody>
      </p:sp>
      <p:sp>
        <p:nvSpPr>
          <p:cNvPr id="10246" name="Text Box 8"/>
          <p:cNvSpPr txBox="1">
            <a:spLocks noChangeArrowheads="1"/>
          </p:cNvSpPr>
          <p:nvPr/>
        </p:nvSpPr>
        <p:spPr bwMode="auto">
          <a:xfrm>
            <a:off x="323850" y="152400"/>
            <a:ext cx="8369300" cy="369888"/>
          </a:xfrm>
          <a:prstGeom prst="rect">
            <a:avLst/>
          </a:prstGeom>
          <a:noFill/>
          <a:ln w="9525">
            <a:noFill/>
            <a:miter lim="800000"/>
            <a:headEnd/>
            <a:tailEnd/>
          </a:ln>
        </p:spPr>
        <p:txBody>
          <a:bodyPr wrap="none">
            <a:spAutoFit/>
          </a:bodyPr>
          <a:lstStyle/>
          <a:p>
            <a:r>
              <a:rPr lang="en-US" b="1">
                <a:solidFill>
                  <a:srgbClr val="009900"/>
                </a:solidFill>
                <a:latin typeface="Times New Roman" pitchFamily="18" charset="0"/>
                <a:cs typeface="Times New Roman" pitchFamily="18" charset="0"/>
              </a:rPr>
              <a:t>PREDOMINANT SALT-TOLERANCE MECHANISMS OPERATING IN PLANT</a:t>
            </a:r>
            <a:endParaRPr lang="en-GB" b="1">
              <a:solidFill>
                <a:srgbClr val="009900"/>
              </a:solidFill>
              <a:latin typeface="Times New Roman" pitchFamily="18" charset="0"/>
              <a:cs typeface="Times New Roman" pitchFamily="18" charset="0"/>
            </a:endParaRPr>
          </a:p>
        </p:txBody>
      </p:sp>
      <p:pic>
        <p:nvPicPr>
          <p:cNvPr id="10247" name="Object 15" descr="npo000012"/>
          <p:cNvPicPr>
            <a:picLocks noChangeAspect="1" noChangeArrowheads="1"/>
          </p:cNvPicPr>
          <p:nvPr/>
        </p:nvPicPr>
        <p:blipFill>
          <a:blip r:embed="rId4"/>
          <a:srcRect/>
          <a:stretch>
            <a:fillRect/>
          </a:stretch>
        </p:blipFill>
        <p:spPr bwMode="auto">
          <a:xfrm>
            <a:off x="5791200" y="762000"/>
            <a:ext cx="2733675" cy="5191125"/>
          </a:xfrm>
          <a:prstGeom prst="rect">
            <a:avLst/>
          </a:prstGeom>
          <a:noFill/>
          <a:ln w="9525" algn="ctr">
            <a:noFill/>
            <a:miter lim="800000"/>
            <a:headEnd/>
            <a:tailEnd/>
          </a:ln>
        </p:spPr>
      </p:pic>
      <p:sp>
        <p:nvSpPr>
          <p:cNvPr id="69642" name="AutoShape 10"/>
          <p:cNvSpPr>
            <a:spLocks noChangeArrowheads="1"/>
          </p:cNvSpPr>
          <p:nvPr/>
        </p:nvSpPr>
        <p:spPr bwMode="auto">
          <a:xfrm>
            <a:off x="1981200" y="4800600"/>
            <a:ext cx="381000" cy="593725"/>
          </a:xfrm>
          <a:prstGeom prst="upArrow">
            <a:avLst>
              <a:gd name="adj1" fmla="val 50000"/>
              <a:gd name="adj2" fmla="val 38958"/>
            </a:avLst>
          </a:prstGeom>
          <a:solidFill>
            <a:srgbClr val="00CC00"/>
          </a:solidFill>
          <a:ln w="9525">
            <a:solidFill>
              <a:schemeClr val="tx1"/>
            </a:solidFill>
            <a:miter lim="800000"/>
            <a:headEnd/>
            <a:tailEnd/>
          </a:ln>
        </p:spPr>
        <p:txBody>
          <a:bodyPr wrap="none" anchor="ctr"/>
          <a:lstStyle/>
          <a:p>
            <a:endParaRPr lang="it-IT"/>
          </a:p>
        </p:txBody>
      </p:sp>
      <p:sp>
        <p:nvSpPr>
          <p:cNvPr id="69643" name="AutoShape 11"/>
          <p:cNvSpPr>
            <a:spLocks noChangeArrowheads="1"/>
          </p:cNvSpPr>
          <p:nvPr/>
        </p:nvSpPr>
        <p:spPr bwMode="auto">
          <a:xfrm>
            <a:off x="1981200" y="3276600"/>
            <a:ext cx="381000" cy="504825"/>
          </a:xfrm>
          <a:prstGeom prst="upArrow">
            <a:avLst>
              <a:gd name="adj1" fmla="val 50000"/>
              <a:gd name="adj2" fmla="val 33125"/>
            </a:avLst>
          </a:prstGeom>
          <a:solidFill>
            <a:srgbClr val="00CC00"/>
          </a:solidFill>
          <a:ln w="9525">
            <a:solidFill>
              <a:schemeClr val="tx1"/>
            </a:solidFill>
            <a:miter lim="800000"/>
            <a:headEnd/>
            <a:tailEnd/>
          </a:ln>
        </p:spPr>
        <p:txBody>
          <a:bodyPr wrap="none" anchor="ctr"/>
          <a:lstStyle/>
          <a:p>
            <a:endParaRPr lang="it-IT"/>
          </a:p>
        </p:txBody>
      </p:sp>
      <p:sp>
        <p:nvSpPr>
          <p:cNvPr id="69644" name="AutoShape 12"/>
          <p:cNvSpPr>
            <a:spLocks noChangeArrowheads="1"/>
          </p:cNvSpPr>
          <p:nvPr/>
        </p:nvSpPr>
        <p:spPr bwMode="auto">
          <a:xfrm>
            <a:off x="1978025" y="1828800"/>
            <a:ext cx="381000" cy="422275"/>
          </a:xfrm>
          <a:prstGeom prst="upArrow">
            <a:avLst>
              <a:gd name="adj1" fmla="val 50000"/>
              <a:gd name="adj2" fmla="val 27708"/>
            </a:avLst>
          </a:prstGeom>
          <a:solidFill>
            <a:srgbClr val="00CC00"/>
          </a:solidFill>
          <a:ln w="9525">
            <a:solidFill>
              <a:schemeClr val="tx1"/>
            </a:solidFill>
            <a:miter lim="800000"/>
            <a:headEnd/>
            <a:tailEnd/>
          </a:ln>
        </p:spPr>
        <p:txBody>
          <a:bodyPr wrap="none" anchor="ctr"/>
          <a:lstStyle/>
          <a:p>
            <a:endParaRPr lang="it-IT"/>
          </a:p>
        </p:txBody>
      </p:sp>
      <p:sp>
        <p:nvSpPr>
          <p:cNvPr id="10251" name="AutoShape 13"/>
          <p:cNvSpPr>
            <a:spLocks noChangeArrowheads="1"/>
          </p:cNvSpPr>
          <p:nvPr/>
        </p:nvSpPr>
        <p:spPr bwMode="auto">
          <a:xfrm>
            <a:off x="4038600" y="5410200"/>
            <a:ext cx="3124200" cy="609600"/>
          </a:xfrm>
          <a:custGeom>
            <a:avLst/>
            <a:gdLst>
              <a:gd name="T0" fmla="*/ 2147483647 w 21600"/>
              <a:gd name="T1" fmla="*/ 0 h 21600"/>
              <a:gd name="T2" fmla="*/ 0 w 21600"/>
              <a:gd name="T3" fmla="*/ 242771193 h 21600"/>
              <a:gd name="T4" fmla="*/ 2147483647 w 21600"/>
              <a:gd name="T5" fmla="*/ 485542386 h 21600"/>
              <a:gd name="T6" fmla="*/ 2147483647 w 21600"/>
              <a:gd name="T7" fmla="*/ 24277119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p:spPr>
        <p:txBody>
          <a:bodyPr wrap="none" anchor="ctr"/>
          <a:lstStyle/>
          <a:p>
            <a:endParaRPr lang="it-IT"/>
          </a:p>
        </p:txBody>
      </p:sp>
      <p:sp>
        <p:nvSpPr>
          <p:cNvPr id="10252" name="Text Box 14"/>
          <p:cNvSpPr txBox="1">
            <a:spLocks noChangeArrowheads="1"/>
          </p:cNvSpPr>
          <p:nvPr/>
        </p:nvSpPr>
        <p:spPr bwMode="auto">
          <a:xfrm>
            <a:off x="7081838" y="5486400"/>
            <a:ext cx="1223962" cy="457200"/>
          </a:xfrm>
          <a:prstGeom prst="rect">
            <a:avLst/>
          </a:prstGeom>
          <a:noFill/>
          <a:ln w="9525">
            <a:noFill/>
            <a:miter lim="800000"/>
            <a:headEnd/>
            <a:tailEnd/>
          </a:ln>
        </p:spPr>
        <p:txBody>
          <a:bodyPr wrap="none">
            <a:spAutoFit/>
          </a:bodyPr>
          <a:lstStyle/>
          <a:p>
            <a:r>
              <a:rPr lang="en-US" sz="2400" b="1">
                <a:solidFill>
                  <a:schemeClr val="bg1"/>
                </a:solidFill>
                <a:latin typeface="Times New Roman" pitchFamily="18" charset="0"/>
                <a:cs typeface="Times New Roman" pitchFamily="18" charset="0"/>
              </a:rPr>
              <a:t>Na</a:t>
            </a:r>
            <a:r>
              <a:rPr lang="en-US" sz="2400" b="1" baseline="30000">
                <a:solidFill>
                  <a:schemeClr val="bg1"/>
                </a:solidFill>
                <a:latin typeface="Times New Roman" pitchFamily="18" charset="0"/>
                <a:cs typeface="Times New Roman" pitchFamily="18" charset="0"/>
              </a:rPr>
              <a:t>+  </a:t>
            </a:r>
            <a:r>
              <a:rPr lang="en-US" sz="2400" b="1">
                <a:solidFill>
                  <a:schemeClr val="bg1"/>
                </a:solidFill>
                <a:latin typeface="Times New Roman" pitchFamily="18" charset="0"/>
                <a:cs typeface="Times New Roman" pitchFamily="18" charset="0"/>
              </a:rPr>
              <a:t> Cl</a:t>
            </a:r>
            <a:r>
              <a:rPr lang="en-US" sz="2400" b="1" baseline="30000">
                <a:solidFill>
                  <a:schemeClr val="bg1"/>
                </a:solidFill>
                <a:latin typeface="Times New Roman" pitchFamily="18" charset="0"/>
                <a:cs typeface="Times New Roman" pitchFamily="18" charset="0"/>
              </a:rPr>
              <a:t>-</a:t>
            </a:r>
            <a:endParaRPr lang="en-GB" sz="2400" b="1" baseline="30000">
              <a:solidFill>
                <a:schemeClr val="bg1"/>
              </a:solidFill>
              <a:latin typeface="Times New Roman" pitchFamily="18" charset="0"/>
              <a:cs typeface="Times New Roman" pitchFamily="18" charset="0"/>
            </a:endParaRPr>
          </a:p>
        </p:txBody>
      </p:sp>
      <p:sp>
        <p:nvSpPr>
          <p:cNvPr id="69647" name="AutoShape 15"/>
          <p:cNvSpPr>
            <a:spLocks noChangeArrowheads="1"/>
          </p:cNvSpPr>
          <p:nvPr/>
        </p:nvSpPr>
        <p:spPr bwMode="auto">
          <a:xfrm>
            <a:off x="4038600" y="3886200"/>
            <a:ext cx="2743200" cy="609600"/>
          </a:xfrm>
          <a:custGeom>
            <a:avLst/>
            <a:gdLst>
              <a:gd name="T0" fmla="*/ 2147483647 w 21600"/>
              <a:gd name="T1" fmla="*/ 0 h 21600"/>
              <a:gd name="T2" fmla="*/ 0 w 21600"/>
              <a:gd name="T3" fmla="*/ 242771193 h 21600"/>
              <a:gd name="T4" fmla="*/ 2147483647 w 21600"/>
              <a:gd name="T5" fmla="*/ 485542386 h 21600"/>
              <a:gd name="T6" fmla="*/ 2147483647 w 21600"/>
              <a:gd name="T7" fmla="*/ 24277119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p:spPr>
        <p:txBody>
          <a:bodyPr wrap="none" anchor="ctr"/>
          <a:lstStyle/>
          <a:p>
            <a:endParaRPr lang="it-IT"/>
          </a:p>
        </p:txBody>
      </p:sp>
      <p:pic>
        <p:nvPicPr>
          <p:cNvPr id="14" name="~PP2598.WAV">
            <a:hlinkClick r:id="" action="ppaction://media"/>
          </p:cNvPr>
          <p:cNvPicPr>
            <a:picLocks noRot="1" noChangeAspect="1"/>
          </p:cNvPicPr>
          <p:nvPr>
            <a:wavAudioFile r:embed="rId2" name="~PP2598.WAV"/>
          </p:nvPr>
        </p:nvPicPr>
        <p:blipFill>
          <a:blip r:embed="rId5"/>
          <a:stretch>
            <a:fillRect/>
          </a:stretch>
        </p:blipFill>
        <p:spPr>
          <a:xfrm>
            <a:off x="8653463" y="6367463"/>
            <a:ext cx="304800" cy="304800"/>
          </a:xfrm>
          <a:prstGeom prst="rect">
            <a:avLst/>
          </a:prstGeom>
        </p:spPr>
      </p:pic>
    </p:spTree>
    <p:custDataLst>
      <p:tags r:id="rId1"/>
    </p:custDataLst>
  </p:cSld>
  <p:clrMapOvr>
    <a:masterClrMapping/>
  </p:clrMapOvr>
  <p:transition advTm="599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6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6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63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6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7" fill="hold" display="0">
                  <p:stCondLst>
                    <p:cond delay="indefinite"/>
                  </p:stCondLst>
                  <p:endCondLst>
                    <p:cond evt="onPrev" delay="0">
                      <p:tgtEl>
                        <p:sldTgt/>
                      </p:tgtEl>
                    </p:cond>
                    <p:cond evt="onStopAudio" delay="0">
                      <p:tgtEl>
                        <p:sldTgt/>
                      </p:tgtEl>
                    </p:cond>
                  </p:endCondLst>
                </p:cTn>
                <p:tgtEl>
                  <p:spTgt spid="14"/>
                </p:tgtEl>
              </p:cMediaNode>
            </p:audio>
          </p:childTnLst>
        </p:cTn>
      </p:par>
    </p:tnLst>
    <p:bldLst>
      <p:bldP spid="69637" grpId="0" animBg="1"/>
      <p:bldP spid="69638" grpId="0" animBg="1"/>
      <p:bldP spid="69639" grpId="0" animBg="1"/>
      <p:bldP spid="69642" grpId="0" animBg="1"/>
      <p:bldP spid="69643" grpId="0" animBg="1"/>
      <p:bldP spid="69644" grpId="0" animBg="1"/>
      <p:bldP spid="6964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1"/>
</p:tagLst>
</file>

<file path=ppt/tags/tag2.xml><?xml version="1.0" encoding="utf-8"?>
<p:tagLst xmlns:a="http://schemas.openxmlformats.org/drawingml/2006/main" xmlns:r="http://schemas.openxmlformats.org/officeDocument/2006/relationships" xmlns:p="http://schemas.openxmlformats.org/presentationml/2006/main">
  <p:tag name="TIMING" val="|17.8|19.8|13.2"/>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1224</Words>
  <Application>Microsoft Office PowerPoint</Application>
  <PresentationFormat>Presentazione su schermo (4:3)</PresentationFormat>
  <Paragraphs>116</Paragraphs>
  <Slides>16</Slides>
  <Notes>0</Notes>
  <HiddenSlides>0</HiddenSlides>
  <MMClips>16</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Calibri</vt:lpstr>
      <vt:lpstr>MS PGothic</vt:lpstr>
      <vt:lpstr>Times New Roman</vt:lpstr>
      <vt:lpstr>Wingdings</vt:lpstr>
      <vt:lpstr>MS Mincho</vt:lpstr>
      <vt:lpstr>Tema di Office</vt:lpstr>
      <vt:lpstr>Diapositiva 1</vt:lpstr>
      <vt:lpstr>Diapositiva 2</vt:lpstr>
      <vt:lpstr>Diapositiva 3</vt:lpstr>
      <vt:lpstr>SOIL SALINIZATION AND SODIFICATION EFFECT</vt:lpstr>
      <vt:lpstr>SALT STRESS EFFECT AND PLANT RESPONSES</vt:lpstr>
      <vt:lpstr>Diapositiva 6</vt:lpstr>
      <vt:lpstr>Diapositiva 7</vt:lpstr>
      <vt:lpstr>Diapositiva 8</vt:lpstr>
      <vt:lpstr>Diapositiva 9</vt:lpstr>
      <vt:lpstr>Diapositiva 10</vt:lpstr>
      <vt:lpstr>Diapositiva 11</vt:lpstr>
      <vt:lpstr>PLANTS ADAPTIVE MECHANISMS AND SIGNALLING PATHWAYS SURING SALT STRESS </vt:lpstr>
      <vt:lpstr>Diapositiva 13</vt:lpstr>
      <vt:lpstr>Diapositiva 14</vt:lpstr>
      <vt:lpstr>Diapositiva 15</vt:lpstr>
      <vt:lpstr>CONCLUSIONS AND PERSPECTIVES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58</cp:revision>
  <dcterms:created xsi:type="dcterms:W3CDTF">2017-05-03T08:19:38Z</dcterms:created>
  <dcterms:modified xsi:type="dcterms:W3CDTF">2020-12-01T12:57:24Z</dcterms:modified>
</cp:coreProperties>
</file>