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88" r:id="rId2"/>
    <p:sldId id="324" r:id="rId3"/>
    <p:sldId id="318" r:id="rId4"/>
    <p:sldId id="327" r:id="rId5"/>
    <p:sldId id="315" r:id="rId6"/>
    <p:sldId id="316" r:id="rId7"/>
    <p:sldId id="328" r:id="rId8"/>
    <p:sldId id="329" r:id="rId9"/>
    <p:sldId id="264" r:id="rId10"/>
    <p:sldId id="304" r:id="rId11"/>
    <p:sldId id="306" r:id="rId12"/>
    <p:sldId id="330" r:id="rId13"/>
    <p:sldId id="307" r:id="rId14"/>
    <p:sldId id="305" r:id="rId15"/>
    <p:sldId id="309" r:id="rId16"/>
    <p:sldId id="310" r:id="rId17"/>
    <p:sldId id="312" r:id="rId18"/>
    <p:sldId id="326" r:id="rId19"/>
    <p:sldId id="286"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8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4434" autoAdjust="0"/>
  </p:normalViewPr>
  <p:slideViewPr>
    <p:cSldViewPr>
      <p:cViewPr varScale="1">
        <p:scale>
          <a:sx n="70" d="100"/>
          <a:sy n="70" d="100"/>
        </p:scale>
        <p:origin x="1296" y="72"/>
      </p:cViewPr>
      <p:guideLst>
        <p:guide orient="horz" pos="2160"/>
        <p:guide pos="2880"/>
      </p:guideLst>
    </p:cSldViewPr>
  </p:slideViewPr>
  <p:outlineViewPr>
    <p:cViewPr>
      <p:scale>
        <a:sx n="33" d="100"/>
        <a:sy n="33" d="100"/>
      </p:scale>
      <p:origin x="0" y="26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1971E-CAD7-40B5-A924-2EDE5BDC639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IN"/>
        </a:p>
      </dgm:t>
    </dgm:pt>
    <dgm:pt modelId="{DB9B235E-0D99-4D9C-918A-D591AC265A29}">
      <dgm:prSet phldrT="[Text]" custT="1"/>
      <dgm:spPr/>
      <dgm:t>
        <a:bodyPr/>
        <a:lstStyle/>
        <a:p>
          <a:r>
            <a:rPr lang="en-IN" sz="2200" dirty="0" smtClean="0">
              <a:latin typeface="+mn-lt"/>
              <a:cs typeface="Times New Roman" panose="02020603050405020304" pitchFamily="18" charset="0"/>
            </a:rPr>
            <a:t>Limitations of current oral conventional drug delivery systems of calcium </a:t>
          </a:r>
          <a:endParaRPr lang="en-IN" sz="2200" dirty="0">
            <a:latin typeface="+mn-lt"/>
            <a:cs typeface="Times New Roman" panose="02020603050405020304" pitchFamily="18" charset="0"/>
          </a:endParaRPr>
        </a:p>
      </dgm:t>
    </dgm:pt>
    <dgm:pt modelId="{30D40C6B-0F0A-4D7D-8D7B-1F2EDF16618C}" type="parTrans" cxnId="{56B53629-0C8A-4891-BBD5-3781B3926B75}">
      <dgm:prSet/>
      <dgm:spPr/>
      <dgm:t>
        <a:bodyPr/>
        <a:lstStyle/>
        <a:p>
          <a:endParaRPr lang="en-IN"/>
        </a:p>
      </dgm:t>
    </dgm:pt>
    <dgm:pt modelId="{9D20697B-2112-4945-8175-00002954AC7F}" type="sibTrans" cxnId="{56B53629-0C8A-4891-BBD5-3781B3926B75}">
      <dgm:prSet/>
      <dgm:spPr/>
      <dgm:t>
        <a:bodyPr/>
        <a:lstStyle/>
        <a:p>
          <a:endParaRPr lang="en-IN"/>
        </a:p>
      </dgm:t>
    </dgm:pt>
    <dgm:pt modelId="{4DA78348-B9EB-45CC-9335-90412FB1CC08}">
      <dgm:prSet phldrT="[Text]" custT="1"/>
      <dgm:spPr/>
      <dgm:t>
        <a:bodyPr/>
        <a:lstStyle/>
        <a:p>
          <a:r>
            <a:rPr lang="en-IN" sz="2200" dirty="0" smtClean="0">
              <a:latin typeface="+mn-lt"/>
              <a:cs typeface="Times New Roman" panose="02020603050405020304" pitchFamily="18" charset="0"/>
            </a:rPr>
            <a:t>The release of the drug is hindered by the fluctuation in gastric emptying time.</a:t>
          </a:r>
          <a:endParaRPr lang="en-IN" sz="2200" dirty="0">
            <a:latin typeface="+mn-lt"/>
            <a:cs typeface="Times New Roman" panose="02020603050405020304" pitchFamily="18" charset="0"/>
          </a:endParaRPr>
        </a:p>
      </dgm:t>
    </dgm:pt>
    <dgm:pt modelId="{FEDA2F15-B2C0-4024-A5EA-3E9CBC2F2EF5}" type="parTrans" cxnId="{E8C9CD1F-6552-4C1F-853A-FB275FD5A268}">
      <dgm:prSet/>
      <dgm:spPr/>
      <dgm:t>
        <a:bodyPr/>
        <a:lstStyle/>
        <a:p>
          <a:endParaRPr lang="en-IN"/>
        </a:p>
      </dgm:t>
    </dgm:pt>
    <dgm:pt modelId="{22DA0EA0-3040-4EE9-9ACC-C6E18069A94C}" type="sibTrans" cxnId="{E8C9CD1F-6552-4C1F-853A-FB275FD5A268}">
      <dgm:prSet/>
      <dgm:spPr/>
      <dgm:t>
        <a:bodyPr/>
        <a:lstStyle/>
        <a:p>
          <a:endParaRPr lang="en-IN"/>
        </a:p>
      </dgm:t>
    </dgm:pt>
    <dgm:pt modelId="{027957FA-201A-4FE2-8995-E404C66F1F44}">
      <dgm:prSet phldrT="[Text]" custT="1"/>
      <dgm:spPr/>
      <dgm:t>
        <a:bodyPr/>
        <a:lstStyle/>
        <a:p>
          <a:r>
            <a:rPr lang="en-IN" sz="2200" dirty="0" smtClean="0">
              <a:latin typeface="+mn-lt"/>
              <a:cs typeface="Times New Roman" panose="02020603050405020304" pitchFamily="18" charset="0"/>
            </a:rPr>
            <a:t>The variation in pH in different segments of the gastro-intestinal tract.</a:t>
          </a:r>
          <a:endParaRPr lang="en-IN" sz="2200" dirty="0">
            <a:latin typeface="+mn-lt"/>
            <a:cs typeface="Times New Roman" panose="02020603050405020304" pitchFamily="18" charset="0"/>
          </a:endParaRPr>
        </a:p>
      </dgm:t>
    </dgm:pt>
    <dgm:pt modelId="{94405559-5975-43C3-876B-8F72765ABF2F}" type="parTrans" cxnId="{F1481646-E2AD-4FAB-B95B-ED461D9F6F36}">
      <dgm:prSet/>
      <dgm:spPr/>
      <dgm:t>
        <a:bodyPr/>
        <a:lstStyle/>
        <a:p>
          <a:endParaRPr lang="en-IN"/>
        </a:p>
      </dgm:t>
    </dgm:pt>
    <dgm:pt modelId="{23AA5934-C2AC-47F4-B5A7-1ED70E8786F9}" type="sibTrans" cxnId="{F1481646-E2AD-4FAB-B95B-ED461D9F6F36}">
      <dgm:prSet/>
      <dgm:spPr/>
      <dgm:t>
        <a:bodyPr/>
        <a:lstStyle/>
        <a:p>
          <a:endParaRPr lang="en-IN"/>
        </a:p>
      </dgm:t>
    </dgm:pt>
    <dgm:pt modelId="{45D54077-6C15-48A1-92A7-15982BC3CD74}">
      <dgm:prSet phldrT="[Text]" custT="1"/>
      <dgm:spPr/>
      <dgm:t>
        <a:bodyPr/>
        <a:lstStyle/>
        <a:p>
          <a:r>
            <a:rPr lang="en-IN" sz="2200" dirty="0" smtClean="0">
              <a:latin typeface="+mn-lt"/>
              <a:cs typeface="Times New Roman" panose="02020603050405020304" pitchFamily="18" charset="0"/>
            </a:rPr>
            <a:t>Difficulty of localizing an oral delivery system in a selected region of the GI tract. </a:t>
          </a:r>
          <a:endParaRPr lang="en-IN" sz="2200" dirty="0">
            <a:latin typeface="+mn-lt"/>
            <a:cs typeface="Times New Roman" panose="02020603050405020304" pitchFamily="18" charset="0"/>
          </a:endParaRPr>
        </a:p>
      </dgm:t>
    </dgm:pt>
    <dgm:pt modelId="{2EDB7BF2-64D1-4802-8159-662EBD82F551}" type="parTrans" cxnId="{04DF2093-DC0A-4589-A935-067E75ABB10F}">
      <dgm:prSet/>
      <dgm:spPr/>
      <dgm:t>
        <a:bodyPr/>
        <a:lstStyle/>
        <a:p>
          <a:endParaRPr lang="en-IN"/>
        </a:p>
      </dgm:t>
    </dgm:pt>
    <dgm:pt modelId="{7F40F157-8F4B-46D1-983E-41CB22E857D9}" type="sibTrans" cxnId="{04DF2093-DC0A-4589-A935-067E75ABB10F}">
      <dgm:prSet/>
      <dgm:spPr/>
      <dgm:t>
        <a:bodyPr/>
        <a:lstStyle/>
        <a:p>
          <a:endParaRPr lang="en-IN"/>
        </a:p>
      </dgm:t>
    </dgm:pt>
    <dgm:pt modelId="{9586DF47-E489-4F00-8AF0-F74DA199A6CC}">
      <dgm:prSet phldrT="[Text]" custT="1"/>
      <dgm:spPr/>
      <dgm:t>
        <a:bodyPr/>
        <a:lstStyle/>
        <a:p>
          <a:r>
            <a:rPr lang="en-IN" sz="2200" dirty="0" smtClean="0">
              <a:latin typeface="+mn-lt"/>
              <a:cs typeface="Times New Roman" panose="02020603050405020304" pitchFamily="18" charset="0"/>
            </a:rPr>
            <a:t>Resulting in side effects like constipation &amp; bloating of the stomach.</a:t>
          </a:r>
          <a:endParaRPr lang="en-IN" sz="2200" dirty="0">
            <a:latin typeface="+mn-lt"/>
            <a:cs typeface="Times New Roman" panose="02020603050405020304" pitchFamily="18" charset="0"/>
          </a:endParaRPr>
        </a:p>
      </dgm:t>
    </dgm:pt>
    <dgm:pt modelId="{6FEDCDD2-24DF-472D-873A-89529C397F69}" type="parTrans" cxnId="{9EAA3A13-8981-4F53-A3D7-76E0B9C2638C}">
      <dgm:prSet/>
      <dgm:spPr/>
      <dgm:t>
        <a:bodyPr/>
        <a:lstStyle/>
        <a:p>
          <a:endParaRPr lang="en-IN"/>
        </a:p>
      </dgm:t>
    </dgm:pt>
    <dgm:pt modelId="{7577A2BE-7163-4674-BFEA-009661BD4847}" type="sibTrans" cxnId="{9EAA3A13-8981-4F53-A3D7-76E0B9C2638C}">
      <dgm:prSet/>
      <dgm:spPr/>
      <dgm:t>
        <a:bodyPr/>
        <a:lstStyle/>
        <a:p>
          <a:endParaRPr lang="en-IN"/>
        </a:p>
      </dgm:t>
    </dgm:pt>
    <dgm:pt modelId="{E6FD699E-CF3C-4622-8DB4-38974BBDD70F}" type="pres">
      <dgm:prSet presAssocID="{0131971E-CAD7-40B5-A924-2EDE5BDC639A}" presName="composite" presStyleCnt="0">
        <dgm:presLayoutVars>
          <dgm:chMax val="1"/>
          <dgm:dir/>
          <dgm:resizeHandles val="exact"/>
        </dgm:presLayoutVars>
      </dgm:prSet>
      <dgm:spPr/>
      <dgm:t>
        <a:bodyPr/>
        <a:lstStyle/>
        <a:p>
          <a:endParaRPr lang="en-IN"/>
        </a:p>
      </dgm:t>
    </dgm:pt>
    <dgm:pt modelId="{1E460EC9-F49F-4099-9A3E-BAA3929A5AB4}" type="pres">
      <dgm:prSet presAssocID="{DB9B235E-0D99-4D9C-918A-D591AC265A29}" presName="roof" presStyleLbl="dkBgShp" presStyleIdx="0" presStyleCnt="2" custLinFactNeighborY="-9494"/>
      <dgm:spPr/>
      <dgm:t>
        <a:bodyPr/>
        <a:lstStyle/>
        <a:p>
          <a:endParaRPr lang="en-IN"/>
        </a:p>
      </dgm:t>
    </dgm:pt>
    <dgm:pt modelId="{B7692597-3947-47AF-AC06-B98E9676AD88}" type="pres">
      <dgm:prSet presAssocID="{DB9B235E-0D99-4D9C-918A-D591AC265A29}" presName="pillars" presStyleCnt="0"/>
      <dgm:spPr/>
    </dgm:pt>
    <dgm:pt modelId="{8623C7DA-8D37-470F-948F-AE962D283866}" type="pres">
      <dgm:prSet presAssocID="{DB9B235E-0D99-4D9C-918A-D591AC265A29}" presName="pillar1" presStyleLbl="node1" presStyleIdx="0" presStyleCnt="4">
        <dgm:presLayoutVars>
          <dgm:bulletEnabled val="1"/>
        </dgm:presLayoutVars>
      </dgm:prSet>
      <dgm:spPr/>
      <dgm:t>
        <a:bodyPr/>
        <a:lstStyle/>
        <a:p>
          <a:endParaRPr lang="en-IN"/>
        </a:p>
      </dgm:t>
    </dgm:pt>
    <dgm:pt modelId="{E129CA0D-0B4F-4BBE-8010-883BA6116D8B}" type="pres">
      <dgm:prSet presAssocID="{027957FA-201A-4FE2-8995-E404C66F1F44}" presName="pillarX" presStyleLbl="node1" presStyleIdx="1" presStyleCnt="4">
        <dgm:presLayoutVars>
          <dgm:bulletEnabled val="1"/>
        </dgm:presLayoutVars>
      </dgm:prSet>
      <dgm:spPr/>
      <dgm:t>
        <a:bodyPr/>
        <a:lstStyle/>
        <a:p>
          <a:endParaRPr lang="en-IN"/>
        </a:p>
      </dgm:t>
    </dgm:pt>
    <dgm:pt modelId="{9ED752F4-00D9-4D79-BDC0-DE7ABB3F9576}" type="pres">
      <dgm:prSet presAssocID="{45D54077-6C15-48A1-92A7-15982BC3CD74}" presName="pillarX" presStyleLbl="node1" presStyleIdx="2" presStyleCnt="4">
        <dgm:presLayoutVars>
          <dgm:bulletEnabled val="1"/>
        </dgm:presLayoutVars>
      </dgm:prSet>
      <dgm:spPr/>
      <dgm:t>
        <a:bodyPr/>
        <a:lstStyle/>
        <a:p>
          <a:endParaRPr lang="en-IN"/>
        </a:p>
      </dgm:t>
    </dgm:pt>
    <dgm:pt modelId="{EC408B5E-050E-4C5D-9A93-329294B1984C}" type="pres">
      <dgm:prSet presAssocID="{9586DF47-E489-4F00-8AF0-F74DA199A6CC}" presName="pillarX" presStyleLbl="node1" presStyleIdx="3" presStyleCnt="4">
        <dgm:presLayoutVars>
          <dgm:bulletEnabled val="1"/>
        </dgm:presLayoutVars>
      </dgm:prSet>
      <dgm:spPr/>
      <dgm:t>
        <a:bodyPr/>
        <a:lstStyle/>
        <a:p>
          <a:endParaRPr lang="en-IN"/>
        </a:p>
      </dgm:t>
    </dgm:pt>
    <dgm:pt modelId="{E0B53EDE-77A7-4C68-B01F-CC4F8EB57140}" type="pres">
      <dgm:prSet presAssocID="{DB9B235E-0D99-4D9C-918A-D591AC265A29}" presName="base" presStyleLbl="dkBgShp" presStyleIdx="1" presStyleCnt="2"/>
      <dgm:spPr/>
    </dgm:pt>
  </dgm:ptLst>
  <dgm:cxnLst>
    <dgm:cxn modelId="{E8C9CD1F-6552-4C1F-853A-FB275FD5A268}" srcId="{DB9B235E-0D99-4D9C-918A-D591AC265A29}" destId="{4DA78348-B9EB-45CC-9335-90412FB1CC08}" srcOrd="0" destOrd="0" parTransId="{FEDA2F15-B2C0-4024-A5EA-3E9CBC2F2EF5}" sibTransId="{22DA0EA0-3040-4EE9-9ACC-C6E18069A94C}"/>
    <dgm:cxn modelId="{32D6676F-7817-4783-B9C8-A6B0944D7B3B}" type="presOf" srcId="{45D54077-6C15-48A1-92A7-15982BC3CD74}" destId="{9ED752F4-00D9-4D79-BDC0-DE7ABB3F9576}" srcOrd="0" destOrd="0" presId="urn:microsoft.com/office/officeart/2005/8/layout/hList3"/>
    <dgm:cxn modelId="{8B8B65E3-DD4B-4C3C-8874-310A629F3CB2}" type="presOf" srcId="{DB9B235E-0D99-4D9C-918A-D591AC265A29}" destId="{1E460EC9-F49F-4099-9A3E-BAA3929A5AB4}" srcOrd="0" destOrd="0" presId="urn:microsoft.com/office/officeart/2005/8/layout/hList3"/>
    <dgm:cxn modelId="{9EAA3A13-8981-4F53-A3D7-76E0B9C2638C}" srcId="{DB9B235E-0D99-4D9C-918A-D591AC265A29}" destId="{9586DF47-E489-4F00-8AF0-F74DA199A6CC}" srcOrd="3" destOrd="0" parTransId="{6FEDCDD2-24DF-472D-873A-89529C397F69}" sibTransId="{7577A2BE-7163-4674-BFEA-009661BD4847}"/>
    <dgm:cxn modelId="{080CCA99-A9EB-4FF0-88B6-B49C488E409A}" type="presOf" srcId="{4DA78348-B9EB-45CC-9335-90412FB1CC08}" destId="{8623C7DA-8D37-470F-948F-AE962D283866}" srcOrd="0" destOrd="0" presId="urn:microsoft.com/office/officeart/2005/8/layout/hList3"/>
    <dgm:cxn modelId="{7D25D9C1-1CDB-4653-99DD-175BDC3F773A}" type="presOf" srcId="{0131971E-CAD7-40B5-A924-2EDE5BDC639A}" destId="{E6FD699E-CF3C-4622-8DB4-38974BBDD70F}" srcOrd="0" destOrd="0" presId="urn:microsoft.com/office/officeart/2005/8/layout/hList3"/>
    <dgm:cxn modelId="{56B53629-0C8A-4891-BBD5-3781B3926B75}" srcId="{0131971E-CAD7-40B5-A924-2EDE5BDC639A}" destId="{DB9B235E-0D99-4D9C-918A-D591AC265A29}" srcOrd="0" destOrd="0" parTransId="{30D40C6B-0F0A-4D7D-8D7B-1F2EDF16618C}" sibTransId="{9D20697B-2112-4945-8175-00002954AC7F}"/>
    <dgm:cxn modelId="{04DF2093-DC0A-4589-A935-067E75ABB10F}" srcId="{DB9B235E-0D99-4D9C-918A-D591AC265A29}" destId="{45D54077-6C15-48A1-92A7-15982BC3CD74}" srcOrd="2" destOrd="0" parTransId="{2EDB7BF2-64D1-4802-8159-662EBD82F551}" sibTransId="{7F40F157-8F4B-46D1-983E-41CB22E857D9}"/>
    <dgm:cxn modelId="{E67FE180-DA43-4683-9DC3-E88AE9434044}" type="presOf" srcId="{9586DF47-E489-4F00-8AF0-F74DA199A6CC}" destId="{EC408B5E-050E-4C5D-9A93-329294B1984C}" srcOrd="0" destOrd="0" presId="urn:microsoft.com/office/officeart/2005/8/layout/hList3"/>
    <dgm:cxn modelId="{F1481646-E2AD-4FAB-B95B-ED461D9F6F36}" srcId="{DB9B235E-0D99-4D9C-918A-D591AC265A29}" destId="{027957FA-201A-4FE2-8995-E404C66F1F44}" srcOrd="1" destOrd="0" parTransId="{94405559-5975-43C3-876B-8F72765ABF2F}" sibTransId="{23AA5934-C2AC-47F4-B5A7-1ED70E8786F9}"/>
    <dgm:cxn modelId="{AC18E0EF-4B13-446E-A7A2-386A0A56232E}" type="presOf" srcId="{027957FA-201A-4FE2-8995-E404C66F1F44}" destId="{E129CA0D-0B4F-4BBE-8010-883BA6116D8B}" srcOrd="0" destOrd="0" presId="urn:microsoft.com/office/officeart/2005/8/layout/hList3"/>
    <dgm:cxn modelId="{F0B7D385-A2AB-43BD-8EC7-C6826FBBC614}" type="presParOf" srcId="{E6FD699E-CF3C-4622-8DB4-38974BBDD70F}" destId="{1E460EC9-F49F-4099-9A3E-BAA3929A5AB4}" srcOrd="0" destOrd="0" presId="urn:microsoft.com/office/officeart/2005/8/layout/hList3"/>
    <dgm:cxn modelId="{A28C3236-7A2C-4B23-B891-EEBDBF6CA64E}" type="presParOf" srcId="{E6FD699E-CF3C-4622-8DB4-38974BBDD70F}" destId="{B7692597-3947-47AF-AC06-B98E9676AD88}" srcOrd="1" destOrd="0" presId="urn:microsoft.com/office/officeart/2005/8/layout/hList3"/>
    <dgm:cxn modelId="{5FC2CD90-38AD-4763-8D64-8187B8E3B770}" type="presParOf" srcId="{B7692597-3947-47AF-AC06-B98E9676AD88}" destId="{8623C7DA-8D37-470F-948F-AE962D283866}" srcOrd="0" destOrd="0" presId="urn:microsoft.com/office/officeart/2005/8/layout/hList3"/>
    <dgm:cxn modelId="{11CF1225-8524-4B17-A4CB-7DC9FF007C29}" type="presParOf" srcId="{B7692597-3947-47AF-AC06-B98E9676AD88}" destId="{E129CA0D-0B4F-4BBE-8010-883BA6116D8B}" srcOrd="1" destOrd="0" presId="urn:microsoft.com/office/officeart/2005/8/layout/hList3"/>
    <dgm:cxn modelId="{5E5DDFCA-AEBA-4B36-8C95-665725E58C20}" type="presParOf" srcId="{B7692597-3947-47AF-AC06-B98E9676AD88}" destId="{9ED752F4-00D9-4D79-BDC0-DE7ABB3F9576}" srcOrd="2" destOrd="0" presId="urn:microsoft.com/office/officeart/2005/8/layout/hList3"/>
    <dgm:cxn modelId="{CB49E25E-F335-450D-858D-AE117B398286}" type="presParOf" srcId="{B7692597-3947-47AF-AC06-B98E9676AD88}" destId="{EC408B5E-050E-4C5D-9A93-329294B1984C}" srcOrd="3" destOrd="0" presId="urn:microsoft.com/office/officeart/2005/8/layout/hList3"/>
    <dgm:cxn modelId="{252850C4-D215-4FD1-971B-8A445A4C7808}" type="presParOf" srcId="{E6FD699E-CF3C-4622-8DB4-38974BBDD70F}" destId="{E0B53EDE-77A7-4C68-B01F-CC4F8EB5714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23E9BCE-CC4A-4130-81BD-6D416DA1E864}" type="datetimeFigureOut">
              <a:rPr lang="en-IN" smtClean="0"/>
              <a:t>16-10-2020</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9153178-22D8-4A34-9E8F-2CAC19CACAEB}" type="slidenum">
              <a:rPr lang="en-IN" smtClean="0"/>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3E9BCE-CC4A-4130-81BD-6D416DA1E864}" type="datetimeFigureOut">
              <a:rPr lang="en-IN" smtClean="0"/>
              <a:t>16-10-2020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153178-22D8-4A34-9E8F-2CAC19CACAEB}" type="slidenum">
              <a:rPr lang="en-IN" smtClean="0"/>
              <a:t>‹#›</a:t>
            </a:fld>
            <a:endParaRPr lang="en-IN"/>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3E9BCE-CC4A-4130-81BD-6D416DA1E864}" type="datetimeFigureOut">
              <a:rPr lang="en-IN" smtClean="0"/>
              <a:t>16-10-2020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153178-22D8-4A34-9E8F-2CAC19CACAEB}" type="slidenum">
              <a:rPr lang="en-IN" smtClean="0"/>
              <a:t>‹#›</a:t>
            </a:fld>
            <a:endParaRPr lang="en-IN"/>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23E9BCE-CC4A-4130-81BD-6D416DA1E864}" type="datetimeFigureOut">
              <a:rPr lang="en-IN" smtClean="0"/>
              <a:t>16-10-2020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153178-22D8-4A34-9E8F-2CAC19CACAEB}" type="slidenum">
              <a:rPr lang="en-IN" smtClean="0"/>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3E9BCE-CC4A-4130-81BD-6D416DA1E864}" type="datetimeFigureOut">
              <a:rPr lang="en-IN" smtClean="0"/>
              <a:t>16-10-2020</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9153178-22D8-4A34-9E8F-2CAC19CACAEB}"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23E9BCE-CC4A-4130-81BD-6D416DA1E864}" type="datetimeFigureOut">
              <a:rPr lang="en-IN" smtClean="0"/>
              <a:t>16-10-2020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153178-22D8-4A34-9E8F-2CAC19CACAEB}" type="slidenum">
              <a:rPr lang="en-IN" smtClean="0"/>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23E9BCE-CC4A-4130-81BD-6D416DA1E864}" type="datetimeFigureOut">
              <a:rPr lang="en-IN" smtClean="0"/>
              <a:t>16-10-2020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9153178-22D8-4A34-9E8F-2CAC19CACAEB}" type="slidenum">
              <a:rPr lang="en-IN" smtClean="0"/>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3E9BCE-CC4A-4130-81BD-6D416DA1E864}" type="datetimeFigureOut">
              <a:rPr lang="en-IN" smtClean="0"/>
              <a:t>16-10-2020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9153178-22D8-4A34-9E8F-2CAC19CACAEB}" type="slidenum">
              <a:rPr lang="en-IN" smtClean="0"/>
              <a:t>‹#›</a:t>
            </a:fld>
            <a:endParaRPr lang="en-IN"/>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E9BCE-CC4A-4130-81BD-6D416DA1E864}" type="datetimeFigureOut">
              <a:rPr lang="en-IN" smtClean="0"/>
              <a:t>16-10-2020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9153178-22D8-4A34-9E8F-2CAC19CACAEB}" type="slidenum">
              <a:rPr lang="en-IN" smtClean="0"/>
              <a:t>‹#›</a:t>
            </a:fld>
            <a:endParaRPr lang="en-IN"/>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3E9BCE-CC4A-4130-81BD-6D416DA1E864}" type="datetimeFigureOut">
              <a:rPr lang="en-IN" smtClean="0"/>
              <a:t>16-10-2020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153178-22D8-4A34-9E8F-2CAC19CACAEB}" type="slidenum">
              <a:rPr lang="en-IN" smtClean="0"/>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3E9BCE-CC4A-4130-81BD-6D416DA1E864}" type="datetimeFigureOut">
              <a:rPr lang="en-IN" smtClean="0"/>
              <a:t>16-10-2020</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79153178-22D8-4A34-9E8F-2CAC19CACAEB}" type="slidenum">
              <a:rPr lang="en-IN" smtClean="0"/>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23E9BCE-CC4A-4130-81BD-6D416DA1E864}" type="datetimeFigureOut">
              <a:rPr lang="en-IN" smtClean="0"/>
              <a:t>16-10-2020</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9153178-22D8-4A34-9E8F-2CAC19CACAEB}"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slow">
    <p:wip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512948"/>
            <a:ext cx="8784976"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IN" sz="2800" b="1" dirty="0">
                <a:latin typeface="Algerian" panose="04020705040A02060702" pitchFamily="82" charset="0"/>
              </a:rPr>
              <a:t>Oral raft forming in situ gelling system for site specific delivery of </a:t>
            </a:r>
            <a:r>
              <a:rPr lang="en-IN" sz="2800" b="1" dirty="0" smtClean="0">
                <a:latin typeface="Algerian" panose="04020705040A02060702" pitchFamily="82" charset="0"/>
              </a:rPr>
              <a:t>calcium</a:t>
            </a:r>
            <a:endParaRPr lang="en-IN" sz="2800" dirty="0">
              <a:latin typeface="Algerian" panose="04020705040A02060702" pitchFamily="82" charset="0"/>
            </a:endParaRPr>
          </a:p>
        </p:txBody>
      </p:sp>
      <p:sp>
        <p:nvSpPr>
          <p:cNvPr id="3" name="Rectangle 2"/>
          <p:cNvSpPr/>
          <p:nvPr/>
        </p:nvSpPr>
        <p:spPr>
          <a:xfrm>
            <a:off x="-36005" y="3306179"/>
            <a:ext cx="4572000" cy="2031325"/>
          </a:xfrm>
          <a:prstGeom prst="rect">
            <a:avLst/>
          </a:prstGeom>
        </p:spPr>
        <p:txBody>
          <a:bodyPr>
            <a:spAutoFit/>
          </a:bodyPr>
          <a:lstStyle/>
          <a:p>
            <a:r>
              <a:rPr lang="en-US" dirty="0" smtClean="0">
                <a:latin typeface="Times New Roman" pitchFamily="18" charset="0"/>
                <a:cs typeface="Times New Roman" pitchFamily="18" charset="0"/>
              </a:rPr>
              <a:t>               UNDER THE GUIDANCE OF</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DR(PROF) H.N.SHIVAKUMAR</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r>
              <a:rPr lang="en-IN"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PROFESSOR AND </a:t>
            </a:r>
          </a:p>
          <a:p>
            <a:r>
              <a:rPr lang="en-US" b="1" dirty="0" smtClean="0">
                <a:latin typeface="Times New Roman" pitchFamily="18" charset="0"/>
                <a:cs typeface="Times New Roman" pitchFamily="18" charset="0"/>
              </a:rPr>
              <a:t>              HEAD OF THE DEPARTMENT</a:t>
            </a:r>
            <a:r>
              <a:rPr lang="en-IN" b="1" dirty="0" smtClean="0">
                <a:latin typeface="Times New Roman" pitchFamily="18" charset="0"/>
                <a:cs typeface="Times New Roman" pitchFamily="18" charset="0"/>
              </a:rPr>
              <a:t/>
            </a:r>
            <a:br>
              <a:rPr lang="en-IN" b="1" dirty="0" smtClean="0">
                <a:latin typeface="Times New Roman" pitchFamily="18" charset="0"/>
                <a:cs typeface="Times New Roman" pitchFamily="18" charset="0"/>
              </a:rPr>
            </a:br>
            <a:r>
              <a:rPr lang="en-IN"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(DEPT OF PHARMACEUTICS)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KLEU’S COLLEGE OF PHARMACY,</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r>
              <a:rPr lang="en-US" dirty="0" smtClean="0">
                <a:latin typeface="Times New Roman" pitchFamily="18" charset="0"/>
                <a:cs typeface="Times New Roman" pitchFamily="18" charset="0"/>
              </a:rPr>
              <a:t>                                 BENGALURU</a:t>
            </a:r>
            <a:endParaRPr lang="en-IN" dirty="0"/>
          </a:p>
        </p:txBody>
      </p:sp>
      <p:sp>
        <p:nvSpPr>
          <p:cNvPr id="4" name="Rectangle 3"/>
          <p:cNvSpPr/>
          <p:nvPr/>
        </p:nvSpPr>
        <p:spPr>
          <a:xfrm>
            <a:off x="4932040" y="5805264"/>
            <a:ext cx="4572000" cy="646331"/>
          </a:xfrm>
          <a:prstGeom prst="rect">
            <a:avLst/>
          </a:prstGeom>
        </p:spPr>
        <p:txBody>
          <a:bodyPr>
            <a:spAutoFit/>
          </a:bodyPr>
          <a:lstStyle/>
          <a:p>
            <a:pPr algn="ctr">
              <a:defRPr/>
            </a:pPr>
            <a:r>
              <a:rPr lang="en-GB" b="1" dirty="0">
                <a:solidFill>
                  <a:schemeClr val="tx1">
                    <a:lumMod val="95000"/>
                    <a:lumOff val="5000"/>
                  </a:schemeClr>
                </a:solidFill>
                <a:latin typeface="Arial" pitchFamily="34" charset="0"/>
                <a:ea typeface="Batang" pitchFamily="18" charset="-127"/>
                <a:cs typeface="Arial" pitchFamily="34" charset="0"/>
              </a:rPr>
              <a:t>Presented by</a:t>
            </a:r>
          </a:p>
          <a:p>
            <a:pPr algn="ctr" eaLnBrk="0" hangingPunct="0">
              <a:defRPr/>
            </a:pPr>
            <a:r>
              <a:rPr lang="en-GB" b="1" dirty="0">
                <a:solidFill>
                  <a:schemeClr val="tx1">
                    <a:lumMod val="95000"/>
                    <a:lumOff val="5000"/>
                  </a:schemeClr>
                </a:solidFill>
                <a:latin typeface="Arial" pitchFamily="34" charset="0"/>
                <a:ea typeface="Batang" pitchFamily="18" charset="-127"/>
                <a:cs typeface="Arial" pitchFamily="34" charset="0"/>
              </a:rPr>
              <a:t>MANASA.MOGANTI</a:t>
            </a:r>
          </a:p>
        </p:txBody>
      </p:sp>
      <p:pic>
        <p:nvPicPr>
          <p:cNvPr id="6" name="Picture 3" descr="KLE University Logo 01"/>
          <p:cNvPicPr>
            <a:picLocks noChangeAspect="1" noChangeArrowheads="1"/>
          </p:cNvPicPr>
          <p:nvPr/>
        </p:nvPicPr>
        <p:blipFill>
          <a:blip r:embed="rId2" cstate="print">
            <a:extLst>
              <a:ext uri="{28A0092B-C50C-407E-A947-70E740481C1C}">
                <a14:useLocalDpi xmlns:a14="http://schemas.microsoft.com/office/drawing/2010/main" val="0"/>
              </a:ext>
            </a:extLst>
          </a:blip>
          <a:srcRect l="4681" t="9654" r="6383" b="9418"/>
          <a:stretch>
            <a:fillRect/>
          </a:stretch>
        </p:blipFill>
        <p:spPr bwMode="auto">
          <a:xfrm>
            <a:off x="3347864" y="299549"/>
            <a:ext cx="1693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847933"/>
      </p:ext>
    </p:extLst>
  </p:cSld>
  <p:clrMapOvr>
    <a:masterClrMapping/>
  </p:clrMapOvr>
  <p:transition spd="slow" advTm="1182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205" y="260648"/>
            <a:ext cx="8748464" cy="1446550"/>
          </a:xfrm>
          <a:prstGeom prst="rect">
            <a:avLst/>
          </a:prstGeom>
        </p:spPr>
        <p:txBody>
          <a:bodyPr wrap="square">
            <a:spAutoFit/>
          </a:bodyPr>
          <a:lstStyle/>
          <a:p>
            <a:r>
              <a:rPr lang="en-IN" sz="2200" dirty="0"/>
              <a:t>A</a:t>
            </a:r>
            <a:r>
              <a:rPr lang="en-IN" sz="2200" dirty="0" smtClean="0"/>
              <a:t> </a:t>
            </a:r>
            <a:r>
              <a:rPr lang="en-IN" sz="2200" dirty="0"/>
              <a:t>simple lattice design was employed to elucidate the influence of the factors namely the proportion of HPMC K100 M (X1) and Xanthan gum (X2) on the buoyancy lag time (Y1), percent release at the end of 1 </a:t>
            </a:r>
            <a:r>
              <a:rPr lang="en-IN" sz="2200" dirty="0" err="1"/>
              <a:t>hr</a:t>
            </a:r>
            <a:r>
              <a:rPr lang="en-IN" sz="2200" dirty="0"/>
              <a:t> (Y2) and percent release at the end of 6 </a:t>
            </a:r>
            <a:r>
              <a:rPr lang="en-IN" sz="2200" dirty="0" err="1"/>
              <a:t>hr</a:t>
            </a:r>
            <a:r>
              <a:rPr lang="en-IN" sz="2200" dirty="0"/>
              <a:t> (Y3</a:t>
            </a:r>
            <a:r>
              <a:rPr lang="en-IN" sz="2200" dirty="0" smtClean="0"/>
              <a:t>).</a:t>
            </a:r>
            <a:endParaRPr lang="en-IN" sz="2200" dirty="0">
              <a:cs typeface="Times New Roman" panose="02020603050405020304" pitchFamily="18" charset="0"/>
            </a:endParaRPr>
          </a:p>
        </p:txBody>
      </p:sp>
      <p:sp>
        <p:nvSpPr>
          <p:cNvPr id="2" name="Rectangle 1"/>
          <p:cNvSpPr/>
          <p:nvPr/>
        </p:nvSpPr>
        <p:spPr>
          <a:xfrm>
            <a:off x="611560" y="1988840"/>
            <a:ext cx="7992888" cy="646331"/>
          </a:xfrm>
          <a:prstGeom prst="rect">
            <a:avLst/>
          </a:prstGeom>
        </p:spPr>
        <p:txBody>
          <a:bodyPr wrap="square">
            <a:spAutoFit/>
          </a:bodyPr>
          <a:lstStyle/>
          <a:p>
            <a:r>
              <a:rPr lang="en-IN" b="1" u="sng" dirty="0"/>
              <a:t>Table 1: Independent variables with experimental ranges as per simplex lattice mixture design</a:t>
            </a:r>
            <a:endParaRPr lang="en-IN" u="sng" dirty="0"/>
          </a:p>
        </p:txBody>
      </p:sp>
      <p:graphicFrame>
        <p:nvGraphicFramePr>
          <p:cNvPr id="7" name="Table 6"/>
          <p:cNvGraphicFramePr>
            <a:graphicFrameLocks noGrp="1"/>
          </p:cNvGraphicFramePr>
          <p:nvPr>
            <p:extLst>
              <p:ext uri="{D42A27DB-BD31-4B8C-83A1-F6EECF244321}">
                <p14:modId xmlns:p14="http://schemas.microsoft.com/office/powerpoint/2010/main" val="244059799"/>
              </p:ext>
            </p:extLst>
          </p:nvPr>
        </p:nvGraphicFramePr>
        <p:xfrm>
          <a:off x="755577" y="2916813"/>
          <a:ext cx="7704854" cy="3530128"/>
        </p:xfrm>
        <a:graphic>
          <a:graphicData uri="http://schemas.openxmlformats.org/drawingml/2006/table">
            <a:tbl>
              <a:tblPr firstRow="1" firstCol="1" bandRow="1">
                <a:tableStyleId>{22838BEF-8BB2-4498-84A7-C5851F593DF1}</a:tableStyleId>
              </a:tblPr>
              <a:tblGrid>
                <a:gridCol w="3994762"/>
                <a:gridCol w="1936258"/>
                <a:gridCol w="1773834"/>
              </a:tblGrid>
              <a:tr h="504304">
                <a:tc>
                  <a:txBody>
                    <a:bodyPr/>
                    <a:lstStyle/>
                    <a:p>
                      <a:pPr algn="ctr">
                        <a:lnSpc>
                          <a:spcPct val="150000"/>
                        </a:lnSpc>
                        <a:spcAft>
                          <a:spcPts val="0"/>
                        </a:spcAft>
                      </a:pPr>
                      <a:r>
                        <a:rPr lang="en-IN" sz="1800" dirty="0">
                          <a:effectLst/>
                        </a:rPr>
                        <a:t>Independent variables</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Low value (%)</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High value (%)</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04304">
                <a:tc>
                  <a:txBody>
                    <a:bodyPr/>
                    <a:lstStyle/>
                    <a:p>
                      <a:pPr>
                        <a:lnSpc>
                          <a:spcPct val="150000"/>
                        </a:lnSpc>
                        <a:spcAft>
                          <a:spcPts val="0"/>
                        </a:spcAft>
                      </a:pPr>
                      <a:r>
                        <a:rPr lang="en-IN" sz="1800" dirty="0">
                          <a:effectLst/>
                        </a:rPr>
                        <a:t>X1 : Fraction of HPMC K100 M (% w/w)</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50</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90</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04304">
                <a:tc>
                  <a:txBody>
                    <a:bodyPr/>
                    <a:lstStyle/>
                    <a:p>
                      <a:pPr>
                        <a:lnSpc>
                          <a:spcPct val="150000"/>
                        </a:lnSpc>
                        <a:spcAft>
                          <a:spcPts val="0"/>
                        </a:spcAft>
                      </a:pPr>
                      <a:r>
                        <a:rPr lang="en-IN" sz="1800" dirty="0">
                          <a:effectLst/>
                        </a:rPr>
                        <a:t>X2 : Fraction of Xanthan gum (%w/w)</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10</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800">
                          <a:effectLst/>
                        </a:rPr>
                        <a:t>50</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04304">
                <a:tc>
                  <a:txBody>
                    <a:bodyPr/>
                    <a:lstStyle/>
                    <a:p>
                      <a:pPr>
                        <a:lnSpc>
                          <a:spcPct val="150000"/>
                        </a:lnSpc>
                        <a:spcAft>
                          <a:spcPts val="0"/>
                        </a:spcAft>
                      </a:pPr>
                      <a:r>
                        <a:rPr lang="en-IN" sz="1800" dirty="0">
                          <a:effectLst/>
                        </a:rPr>
                        <a:t>       Dependent variables</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Aft>
                          <a:spcPts val="0"/>
                        </a:spcAft>
                      </a:pPr>
                      <a:r>
                        <a:rPr lang="en-IN" sz="1800">
                          <a:effectLst/>
                        </a:rPr>
                        <a:t>Constraints</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r>
              <a:tr h="504304">
                <a:tc>
                  <a:txBody>
                    <a:bodyPr/>
                    <a:lstStyle/>
                    <a:p>
                      <a:pPr>
                        <a:lnSpc>
                          <a:spcPct val="150000"/>
                        </a:lnSpc>
                        <a:spcAft>
                          <a:spcPts val="0"/>
                        </a:spcAft>
                      </a:pPr>
                      <a:r>
                        <a:rPr lang="en-IN" sz="1800" dirty="0">
                          <a:effectLst/>
                        </a:rPr>
                        <a:t>Y1: Buoyancy lag time (sec)</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Aft>
                          <a:spcPts val="0"/>
                        </a:spcAft>
                      </a:pPr>
                      <a:r>
                        <a:rPr lang="en-IN" sz="1800" dirty="0">
                          <a:effectLst/>
                        </a:rPr>
                        <a:t>Minimize</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r>
              <a:tr h="504304">
                <a:tc>
                  <a:txBody>
                    <a:bodyPr/>
                    <a:lstStyle/>
                    <a:p>
                      <a:pPr>
                        <a:lnSpc>
                          <a:spcPct val="150000"/>
                        </a:lnSpc>
                        <a:spcAft>
                          <a:spcPts val="0"/>
                        </a:spcAft>
                      </a:pPr>
                      <a:r>
                        <a:rPr lang="en-IN" sz="1800" dirty="0">
                          <a:effectLst/>
                        </a:rPr>
                        <a:t>Y2: Drug release at 1</a:t>
                      </a:r>
                      <a:r>
                        <a:rPr lang="en-IN" sz="1800" baseline="30000" dirty="0">
                          <a:effectLst/>
                        </a:rPr>
                        <a:t>st </a:t>
                      </a:r>
                      <a:r>
                        <a:rPr lang="en-IN" sz="1800" dirty="0" err="1" smtClean="0">
                          <a:effectLst/>
                        </a:rPr>
                        <a:t>hr</a:t>
                      </a:r>
                      <a:r>
                        <a:rPr lang="en-IN" sz="1800" dirty="0" smtClean="0">
                          <a:effectLst/>
                        </a:rPr>
                        <a:t> </a:t>
                      </a:r>
                      <a:r>
                        <a:rPr lang="en-IN" sz="1800" dirty="0">
                          <a:effectLst/>
                        </a:rPr>
                        <a:t>(%)</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Aft>
                          <a:spcPts val="0"/>
                        </a:spcAft>
                      </a:pPr>
                      <a:r>
                        <a:rPr lang="en-IN" sz="1800" dirty="0">
                          <a:effectLst/>
                        </a:rPr>
                        <a:t>Minimize</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r>
              <a:tr h="504304">
                <a:tc>
                  <a:txBody>
                    <a:bodyPr/>
                    <a:lstStyle/>
                    <a:p>
                      <a:pPr>
                        <a:lnSpc>
                          <a:spcPct val="150000"/>
                        </a:lnSpc>
                        <a:spcAft>
                          <a:spcPts val="0"/>
                        </a:spcAft>
                      </a:pPr>
                      <a:r>
                        <a:rPr lang="en-IN" sz="1800" dirty="0">
                          <a:effectLst/>
                        </a:rPr>
                        <a:t>Y3: Drug release at the end of 6</a:t>
                      </a:r>
                      <a:r>
                        <a:rPr lang="en-IN" sz="1800" baseline="30000" dirty="0">
                          <a:effectLst/>
                        </a:rPr>
                        <a:t>th </a:t>
                      </a:r>
                      <a:r>
                        <a:rPr lang="en-IN" sz="1800" dirty="0" err="1" smtClean="0">
                          <a:effectLst/>
                        </a:rPr>
                        <a:t>hr</a:t>
                      </a:r>
                      <a:r>
                        <a:rPr lang="en-IN" sz="1800" dirty="0" smtClean="0">
                          <a:effectLst/>
                        </a:rPr>
                        <a:t> </a:t>
                      </a:r>
                      <a:r>
                        <a:rPr lang="en-IN" sz="1800" dirty="0">
                          <a:effectLst/>
                        </a:rPr>
                        <a:t>(%)</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Aft>
                          <a:spcPts val="0"/>
                        </a:spcAft>
                      </a:pPr>
                      <a:r>
                        <a:rPr lang="en-IN" sz="1800" dirty="0">
                          <a:effectLst/>
                        </a:rPr>
                        <a:t>Maximize</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r>
            </a:tbl>
          </a:graphicData>
        </a:graphic>
      </p:graphicFrame>
    </p:spTree>
    <p:extLst>
      <p:ext uri="{BB962C8B-B14F-4D97-AF65-F5344CB8AC3E}">
        <p14:creationId xmlns:p14="http://schemas.microsoft.com/office/powerpoint/2010/main" val="1333596480"/>
      </p:ext>
    </p:extLst>
  </p:cSld>
  <p:clrMapOvr>
    <a:masterClrMapping/>
  </p:clrMapOvr>
  <p:transition spd="slow" advTm="54406">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396" y="692696"/>
            <a:ext cx="8568952" cy="1061829"/>
          </a:xfrm>
          <a:prstGeom prst="rect">
            <a:avLst/>
          </a:prstGeom>
        </p:spPr>
        <p:txBody>
          <a:bodyPr wrap="square">
            <a:spAutoFit/>
          </a:bodyPr>
          <a:lstStyle/>
          <a:p>
            <a:r>
              <a:rPr lang="en-IN" b="1" u="sng" dirty="0"/>
              <a:t>Table </a:t>
            </a:r>
            <a:r>
              <a:rPr lang="en-IN" b="1" u="sng" dirty="0" smtClean="0"/>
              <a:t>2: </a:t>
            </a:r>
            <a:r>
              <a:rPr lang="en-IN" b="1" u="sng" dirty="0"/>
              <a:t>Formulation variables for the in situ gelling raft formulations and their observed responses</a:t>
            </a:r>
            <a:endParaRPr lang="en-IN" u="sng" dirty="0"/>
          </a:p>
          <a:p>
            <a:pPr algn="just">
              <a:lnSpc>
                <a:spcPct val="150000"/>
              </a:lnSpc>
              <a:spcAft>
                <a:spcPts val="0"/>
              </a:spcAft>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544" y="5517232"/>
            <a:ext cx="4459714" cy="473206"/>
          </a:xfrm>
          <a:prstGeom prst="rect">
            <a:avLst/>
          </a:prstGeom>
        </p:spPr>
        <p:txBody>
          <a:bodyPr wrap="square">
            <a:spAutoFit/>
          </a:bodyPr>
          <a:lstStyle/>
          <a:p>
            <a:pPr algn="just">
              <a:lnSpc>
                <a:spcPct val="150000"/>
              </a:lnSpc>
              <a:spcAft>
                <a:spcPts val="0"/>
              </a:spcAft>
            </a:pPr>
            <a:r>
              <a:rPr lang="en-IN" dirty="0">
                <a:solidFill>
                  <a:srgbClr val="000000"/>
                </a:solidFill>
                <a:latin typeface="Perpetua" panose="02020502060401020303" pitchFamily="18" charset="0"/>
                <a:ea typeface="Calibri" panose="020F0502020204030204" pitchFamily="34" charset="0"/>
                <a:cs typeface="Times New Roman" panose="02020603050405020304" pitchFamily="18" charset="0"/>
              </a:rPr>
              <a:t>Each data point represents mean ± S.D (n=3)</a:t>
            </a:r>
            <a:endParaRPr lang="en-IN" dirty="0">
              <a:latin typeface="Perpetua" panose="02020502060401020303" pitchFamily="18"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14892372"/>
              </p:ext>
            </p:extLst>
          </p:nvPr>
        </p:nvGraphicFramePr>
        <p:xfrm>
          <a:off x="474048" y="1772816"/>
          <a:ext cx="8262201" cy="3744421"/>
        </p:xfrm>
        <a:graphic>
          <a:graphicData uri="http://schemas.openxmlformats.org/drawingml/2006/table">
            <a:tbl>
              <a:tblPr firstRow="1" firstCol="1" bandRow="1">
                <a:tableStyleId>{BDBED569-4797-4DF1-A0F4-6AAB3CD982D8}</a:tableStyleId>
              </a:tblPr>
              <a:tblGrid>
                <a:gridCol w="767438"/>
                <a:gridCol w="1602322"/>
                <a:gridCol w="1584176"/>
                <a:gridCol w="1584176"/>
                <a:gridCol w="1440160"/>
                <a:gridCol w="1283929"/>
              </a:tblGrid>
              <a:tr h="594421">
                <a:tc>
                  <a:txBody>
                    <a:bodyPr/>
                    <a:lstStyle/>
                    <a:p>
                      <a:pPr algn="ctr">
                        <a:spcAft>
                          <a:spcPts val="0"/>
                        </a:spcAft>
                      </a:pPr>
                      <a:r>
                        <a:rPr lang="en-IN" sz="1600" dirty="0">
                          <a:effectLst/>
                        </a:rPr>
                        <a:t>Run</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07950" algn="ctr">
                        <a:spcAft>
                          <a:spcPts val="0"/>
                        </a:spcAft>
                      </a:pPr>
                      <a:r>
                        <a:rPr lang="en-IN" sz="1600">
                          <a:effectLst/>
                        </a:rPr>
                        <a:t>X1: HPMC K 100 M (% w/w)</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IN" sz="1600">
                          <a:effectLst/>
                        </a:rPr>
                        <a:t>X2: Xanthan gum (% w/w)</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IN" sz="1600">
                          <a:effectLst/>
                        </a:rPr>
                        <a:t>Y1:Buoyancy lag time (sec)</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IN" sz="1600" dirty="0">
                          <a:effectLst/>
                        </a:rPr>
                        <a:t>Y2:% </a:t>
                      </a:r>
                      <a:r>
                        <a:rPr lang="en-IN" sz="1600" dirty="0" smtClean="0">
                          <a:effectLst/>
                        </a:rPr>
                        <a:t>Release</a:t>
                      </a:r>
                      <a:endParaRPr lang="en-IN" sz="1600" dirty="0">
                        <a:effectLst/>
                      </a:endParaRPr>
                    </a:p>
                    <a:p>
                      <a:pPr algn="ctr">
                        <a:spcAft>
                          <a:spcPts val="0"/>
                        </a:spcAft>
                      </a:pPr>
                      <a:r>
                        <a:rPr lang="en-IN" sz="1600" dirty="0">
                          <a:effectLst/>
                        </a:rPr>
                        <a:t>at 1 </a:t>
                      </a:r>
                      <a:r>
                        <a:rPr lang="en-IN" sz="1600" dirty="0" err="1" smtClean="0">
                          <a:effectLst/>
                        </a:rPr>
                        <a:t>hr</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IN" sz="1600" dirty="0">
                          <a:effectLst/>
                        </a:rPr>
                        <a:t>Y3:% </a:t>
                      </a:r>
                      <a:r>
                        <a:rPr lang="en-IN" sz="1600" dirty="0" smtClean="0">
                          <a:effectLst/>
                        </a:rPr>
                        <a:t>Release </a:t>
                      </a:r>
                      <a:endParaRPr lang="en-IN" sz="1600" dirty="0">
                        <a:effectLst/>
                      </a:endParaRPr>
                    </a:p>
                    <a:p>
                      <a:pPr algn="ctr">
                        <a:spcAft>
                          <a:spcPts val="0"/>
                        </a:spcAft>
                      </a:pPr>
                      <a:r>
                        <a:rPr lang="en-IN" sz="1600" dirty="0">
                          <a:effectLst/>
                        </a:rPr>
                        <a:t>at 6 </a:t>
                      </a:r>
                      <a:r>
                        <a:rPr lang="en-IN" sz="1600" dirty="0" err="1" smtClean="0">
                          <a:effectLst/>
                        </a:rPr>
                        <a:t>hr</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3750">
                <a:tc>
                  <a:txBody>
                    <a:bodyPr/>
                    <a:lstStyle/>
                    <a:p>
                      <a:pPr algn="ctr">
                        <a:lnSpc>
                          <a:spcPct val="150000"/>
                        </a:lnSpc>
                        <a:spcAft>
                          <a:spcPts val="0"/>
                        </a:spcAft>
                      </a:pPr>
                      <a:r>
                        <a:rPr lang="en-IN" sz="1600">
                          <a:effectLst/>
                        </a:rPr>
                        <a:t>F1</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70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30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IN" sz="1600">
                          <a:effectLst/>
                        </a:rPr>
                        <a:t>15.55 ± 3.51</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21.78 ± 2.47</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83.50 ± 1.20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3750">
                <a:tc>
                  <a:txBody>
                    <a:bodyPr/>
                    <a:lstStyle/>
                    <a:p>
                      <a:pPr algn="ctr">
                        <a:lnSpc>
                          <a:spcPct val="150000"/>
                        </a:lnSpc>
                        <a:spcAft>
                          <a:spcPts val="0"/>
                        </a:spcAft>
                      </a:pPr>
                      <a:r>
                        <a:rPr lang="en-IN" sz="1600">
                          <a:effectLst/>
                        </a:rPr>
                        <a:t>F2</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50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50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IN" sz="1600">
                          <a:effectLst/>
                        </a:rPr>
                        <a:t>4.52 ± 2.78</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16.15 ± 3.46</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68.65 ± 0.97</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3750">
                <a:tc>
                  <a:txBody>
                    <a:bodyPr/>
                    <a:lstStyle/>
                    <a:p>
                      <a:pPr algn="ctr">
                        <a:lnSpc>
                          <a:spcPct val="150000"/>
                        </a:lnSpc>
                        <a:spcAft>
                          <a:spcPts val="0"/>
                        </a:spcAft>
                      </a:pPr>
                      <a:r>
                        <a:rPr lang="en-IN" sz="1600">
                          <a:effectLst/>
                        </a:rPr>
                        <a:t>F3</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50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50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IN" sz="1600">
                          <a:effectLst/>
                        </a:rPr>
                        <a:t>4.58 ± 0.49</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14.51 ± 3.06</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65.50 ± 1.98</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3750">
                <a:tc>
                  <a:txBody>
                    <a:bodyPr/>
                    <a:lstStyle/>
                    <a:p>
                      <a:pPr algn="ctr">
                        <a:lnSpc>
                          <a:spcPct val="150000"/>
                        </a:lnSpc>
                        <a:spcAft>
                          <a:spcPts val="0"/>
                        </a:spcAft>
                      </a:pPr>
                      <a:r>
                        <a:rPr lang="en-IN" sz="1600">
                          <a:effectLst/>
                        </a:rPr>
                        <a:t>F4</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60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40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IN" sz="1600">
                          <a:effectLst/>
                        </a:rPr>
                        <a:t>10.46 ± 0.20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25.12 ± 1.80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82.90 ± 1.13</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3750">
                <a:tc>
                  <a:txBody>
                    <a:bodyPr/>
                    <a:lstStyle/>
                    <a:p>
                      <a:pPr algn="ctr">
                        <a:lnSpc>
                          <a:spcPct val="150000"/>
                        </a:lnSpc>
                        <a:spcAft>
                          <a:spcPts val="0"/>
                        </a:spcAft>
                      </a:pPr>
                      <a:r>
                        <a:rPr lang="en-IN" sz="1600">
                          <a:effectLst/>
                        </a:rPr>
                        <a:t>F5</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80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20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IN" sz="1600" dirty="0">
                          <a:effectLst/>
                        </a:rPr>
                        <a:t>34.43 ± 2.39</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27.34 ± 2.01</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87.07 ± 0.85</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3750">
                <a:tc>
                  <a:txBody>
                    <a:bodyPr/>
                    <a:lstStyle/>
                    <a:p>
                      <a:pPr algn="ctr">
                        <a:lnSpc>
                          <a:spcPct val="150000"/>
                        </a:lnSpc>
                        <a:spcAft>
                          <a:spcPts val="0"/>
                        </a:spcAft>
                      </a:pPr>
                      <a:r>
                        <a:rPr lang="en-IN" sz="1600">
                          <a:effectLst/>
                        </a:rPr>
                        <a:t>F6</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90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10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IN" sz="1600" dirty="0">
                          <a:effectLst/>
                        </a:rPr>
                        <a:t>56.17 ± 3.62</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58.56 ± 2.64</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80.33 ± 1.68</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3750">
                <a:tc>
                  <a:txBody>
                    <a:bodyPr/>
                    <a:lstStyle/>
                    <a:p>
                      <a:pPr algn="ctr">
                        <a:lnSpc>
                          <a:spcPct val="150000"/>
                        </a:lnSpc>
                        <a:spcAft>
                          <a:spcPts val="0"/>
                        </a:spcAft>
                      </a:pPr>
                      <a:r>
                        <a:rPr lang="en-IN" sz="1600">
                          <a:effectLst/>
                        </a:rPr>
                        <a:t>F7</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90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10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IN" sz="1600" dirty="0">
                          <a:effectLst/>
                        </a:rPr>
                        <a:t>50.74 ± 0.44</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56.54 ± 3.60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79.30 ± 0.04</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3750">
                <a:tc>
                  <a:txBody>
                    <a:bodyPr/>
                    <a:lstStyle/>
                    <a:p>
                      <a:pPr algn="ctr">
                        <a:lnSpc>
                          <a:spcPct val="150000"/>
                        </a:lnSpc>
                        <a:spcAft>
                          <a:spcPts val="0"/>
                        </a:spcAft>
                      </a:pPr>
                      <a:r>
                        <a:rPr lang="en-IN" sz="1600">
                          <a:effectLst/>
                        </a:rPr>
                        <a:t>F8</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70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30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IN" sz="1600" dirty="0">
                          <a:effectLst/>
                        </a:rPr>
                        <a:t>13.46 ± 0.57</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19.54 ± 3.30</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85.69 ± 2.44</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76203925"/>
      </p:ext>
    </p:extLst>
  </p:cSld>
  <p:clrMapOvr>
    <a:masterClrMapping/>
  </p:clrMapOvr>
  <p:transition spd="slow" advTm="24676">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34048"/>
            <a:ext cx="4855468" cy="300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Chart 11"/>
          <p:cNvPicPr>
            <a:picLocks noChangeArrowheads="1"/>
          </p:cNvPicPr>
          <p:nvPr/>
        </p:nvPicPr>
        <p:blipFill>
          <a:blip r:embed="rId3">
            <a:extLst>
              <a:ext uri="{28A0092B-C50C-407E-A947-70E740481C1C}">
                <a14:useLocalDpi xmlns:a14="http://schemas.microsoft.com/office/drawing/2010/main" val="0"/>
              </a:ext>
            </a:extLst>
          </a:blip>
          <a:srcRect b="-82"/>
          <a:stretch>
            <a:fillRect/>
          </a:stretch>
        </p:blipFill>
        <p:spPr bwMode="auto">
          <a:xfrm>
            <a:off x="395536" y="3284984"/>
            <a:ext cx="4819650" cy="288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8599" y="1327990"/>
            <a:ext cx="3672408" cy="646331"/>
          </a:xfrm>
          <a:prstGeom prst="rect">
            <a:avLst/>
          </a:prstGeom>
        </p:spPr>
        <p:txBody>
          <a:bodyPr wrap="square">
            <a:spAutoFit/>
          </a:bodyPr>
          <a:lstStyle/>
          <a:p>
            <a:pPr marR="31115" algn="just">
              <a:spcAft>
                <a:spcPts val="0"/>
              </a:spcAft>
            </a:pPr>
            <a:r>
              <a:rPr lang="en-IN" b="1" dirty="0" smtClean="0">
                <a:ea typeface="Calibri" panose="020F0502020204030204" pitchFamily="34" charset="0"/>
                <a:cs typeface="Times New Roman" panose="02020603050405020304" pitchFamily="18" charset="0"/>
              </a:rPr>
              <a:t>Figure 1: Overlay of </a:t>
            </a:r>
            <a:r>
              <a:rPr lang="en-US" b="1" dirty="0" smtClean="0">
                <a:ea typeface="Calibri" panose="020F0502020204030204" pitchFamily="34" charset="0"/>
                <a:cs typeface="Times New Roman" panose="02020603050405020304" pitchFamily="18" charset="0"/>
              </a:rPr>
              <a:t>Viscosity Curve (Viscosity versus Shear rate)</a:t>
            </a:r>
            <a:endParaRPr lang="en-IN" dirty="0">
              <a:effectLst/>
              <a:ea typeface="Times New Roman" panose="02020603050405020304" pitchFamily="18" charset="0"/>
              <a:cs typeface="Times New Roman" panose="02020603050405020304" pitchFamily="18" charset="0"/>
            </a:endParaRPr>
          </a:p>
        </p:txBody>
      </p:sp>
      <p:sp>
        <p:nvSpPr>
          <p:cNvPr id="3" name="Rectangle 2"/>
          <p:cNvSpPr/>
          <p:nvPr/>
        </p:nvSpPr>
        <p:spPr>
          <a:xfrm>
            <a:off x="5364088" y="4293096"/>
            <a:ext cx="3636218" cy="1200329"/>
          </a:xfrm>
          <a:prstGeom prst="rect">
            <a:avLst/>
          </a:prstGeom>
        </p:spPr>
        <p:txBody>
          <a:bodyPr wrap="square">
            <a:spAutoFit/>
          </a:bodyPr>
          <a:lstStyle/>
          <a:p>
            <a:pPr algn="just">
              <a:spcAft>
                <a:spcPts val="0"/>
              </a:spcAft>
            </a:pPr>
            <a:r>
              <a:rPr lang="en-IN" b="1" dirty="0">
                <a:ea typeface="Times New Roman" panose="02020603050405020304" pitchFamily="18" charset="0"/>
                <a:cs typeface="Times New Roman" panose="02020603050405020304" pitchFamily="18" charset="0"/>
              </a:rPr>
              <a:t>Figure 6: Comparative cumulative amount of Calcium carbonate release from </a:t>
            </a:r>
            <a:r>
              <a:rPr lang="en-IN" b="1" i="1" dirty="0">
                <a:ea typeface="Times New Roman" panose="02020603050405020304" pitchFamily="18" charset="0"/>
                <a:cs typeface="Times New Roman" panose="02020603050405020304" pitchFamily="18" charset="0"/>
              </a:rPr>
              <a:t>in situ</a:t>
            </a:r>
            <a:r>
              <a:rPr lang="en-IN" b="1" dirty="0">
                <a:ea typeface="Times New Roman" panose="02020603050405020304" pitchFamily="18" charset="0"/>
                <a:cs typeface="Times New Roman" panose="02020603050405020304" pitchFamily="18" charset="0"/>
              </a:rPr>
              <a:t> gelling raft formulation batches F1-F8</a:t>
            </a:r>
            <a:endParaRPr lang="en-IN"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55369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1708160"/>
          </a:xfrm>
          <a:prstGeom prst="rect">
            <a:avLst/>
          </a:prstGeom>
        </p:spPr>
        <p:txBody>
          <a:bodyPr wrap="square">
            <a:spAutoFit/>
          </a:bodyPr>
          <a:lstStyle/>
          <a:p>
            <a:pPr>
              <a:spcAft>
                <a:spcPts val="0"/>
              </a:spcAft>
            </a:pPr>
            <a:r>
              <a:rPr lang="en-IN" sz="2100" b="1" dirty="0">
                <a:solidFill>
                  <a:srgbClr val="000000"/>
                </a:solidFill>
                <a:ea typeface="Calibri" panose="020F0502020204030204" pitchFamily="34" charset="0"/>
                <a:cs typeface="Times New Roman" panose="02020603050405020304" pitchFamily="18" charset="0"/>
              </a:rPr>
              <a:t>Data Analysis of the D-Optimal Mixture Design</a:t>
            </a:r>
            <a:endParaRPr lang="en-IN" sz="2100" dirty="0">
              <a:ea typeface="Calibri" panose="020F0502020204030204" pitchFamily="34" charset="0"/>
              <a:cs typeface="Times New Roman" panose="02020603050405020304" pitchFamily="18" charset="0"/>
            </a:endParaRPr>
          </a:p>
          <a:p>
            <a:pPr algn="just">
              <a:spcAft>
                <a:spcPts val="0"/>
              </a:spcAft>
            </a:pPr>
            <a:r>
              <a:rPr lang="en-IN" sz="2100" dirty="0">
                <a:solidFill>
                  <a:srgbClr val="000000"/>
                </a:solidFill>
                <a:ea typeface="Calibri" panose="020F0502020204030204" pitchFamily="34" charset="0"/>
                <a:cs typeface="Times New Roman" panose="02020603050405020304" pitchFamily="18" charset="0"/>
              </a:rPr>
              <a:t>The design expert</a:t>
            </a:r>
            <a:r>
              <a:rPr lang="en-IN" sz="2100" baseline="30000" dirty="0">
                <a:solidFill>
                  <a:srgbClr val="000000"/>
                </a:solidFill>
                <a:ea typeface="Calibri" panose="020F0502020204030204" pitchFamily="34" charset="0"/>
                <a:cs typeface="Times New Roman" panose="02020603050405020304" pitchFamily="18" charset="0"/>
              </a:rPr>
              <a:t>®</a:t>
            </a:r>
            <a:r>
              <a:rPr lang="en-IN" sz="2100" dirty="0">
                <a:solidFill>
                  <a:srgbClr val="000000"/>
                </a:solidFill>
                <a:ea typeface="Calibri" panose="020F0502020204030204" pitchFamily="34" charset="0"/>
                <a:cs typeface="Times New Roman" panose="02020603050405020304" pitchFamily="18" charset="0"/>
              </a:rPr>
              <a:t> v-10 software was used to systematically analyse the experimental data obtained and generate mathematical models that define the relationship between the proportions of the </a:t>
            </a:r>
            <a:r>
              <a:rPr lang="en-IN" sz="2100" dirty="0" smtClean="0">
                <a:solidFill>
                  <a:srgbClr val="000000"/>
                </a:solidFill>
                <a:ea typeface="Calibri" panose="020F0502020204030204" pitchFamily="34" charset="0"/>
                <a:cs typeface="Times New Roman" panose="02020603050405020304" pitchFamily="18" charset="0"/>
              </a:rPr>
              <a:t>two </a:t>
            </a:r>
            <a:r>
              <a:rPr lang="en-IN" sz="2100" dirty="0">
                <a:solidFill>
                  <a:srgbClr val="000000"/>
                </a:solidFill>
                <a:ea typeface="Calibri" panose="020F0502020204030204" pitchFamily="34" charset="0"/>
                <a:cs typeface="Times New Roman" panose="02020603050405020304" pitchFamily="18" charset="0"/>
              </a:rPr>
              <a:t>components (</a:t>
            </a:r>
            <a:r>
              <a:rPr lang="en-IN" sz="2100" dirty="0" smtClean="0">
                <a:solidFill>
                  <a:srgbClr val="000000"/>
                </a:solidFill>
                <a:ea typeface="Calibri" panose="020F0502020204030204" pitchFamily="34" charset="0"/>
                <a:cs typeface="Times New Roman" panose="02020603050405020304" pitchFamily="18" charset="0"/>
              </a:rPr>
              <a:t>X1 and X2) </a:t>
            </a:r>
            <a:r>
              <a:rPr lang="en-IN" sz="2100" dirty="0">
                <a:solidFill>
                  <a:srgbClr val="000000"/>
                </a:solidFill>
                <a:ea typeface="Calibri" panose="020F0502020204030204" pitchFamily="34" charset="0"/>
                <a:cs typeface="Times New Roman" panose="02020603050405020304" pitchFamily="18" charset="0"/>
              </a:rPr>
              <a:t>and the </a:t>
            </a:r>
            <a:r>
              <a:rPr lang="en-IN" sz="2100" dirty="0" smtClean="0">
                <a:solidFill>
                  <a:srgbClr val="000000"/>
                </a:solidFill>
                <a:ea typeface="Calibri" panose="020F0502020204030204" pitchFamily="34" charset="0"/>
                <a:cs typeface="Times New Roman" panose="02020603050405020304" pitchFamily="18" charset="0"/>
              </a:rPr>
              <a:t>three </a:t>
            </a:r>
            <a:r>
              <a:rPr lang="en-IN" sz="2100" dirty="0">
                <a:solidFill>
                  <a:srgbClr val="000000"/>
                </a:solidFill>
                <a:ea typeface="Calibri" panose="020F0502020204030204" pitchFamily="34" charset="0"/>
                <a:cs typeface="Times New Roman" panose="02020603050405020304" pitchFamily="18" charset="0"/>
              </a:rPr>
              <a:t>responses </a:t>
            </a:r>
            <a:r>
              <a:rPr lang="en-IN" sz="2100" dirty="0" smtClean="0">
                <a:solidFill>
                  <a:srgbClr val="000000"/>
                </a:solidFill>
                <a:ea typeface="Calibri" panose="020F0502020204030204" pitchFamily="34" charset="0"/>
                <a:cs typeface="Times New Roman" panose="02020603050405020304" pitchFamily="18" charset="0"/>
              </a:rPr>
              <a:t>namely buoyancy </a:t>
            </a:r>
            <a:r>
              <a:rPr lang="en-IN" sz="2100" dirty="0">
                <a:solidFill>
                  <a:srgbClr val="000000"/>
                </a:solidFill>
                <a:ea typeface="Calibri" panose="020F0502020204030204" pitchFamily="34" charset="0"/>
                <a:cs typeface="Times New Roman" panose="02020603050405020304" pitchFamily="18" charset="0"/>
              </a:rPr>
              <a:t>lag time </a:t>
            </a:r>
            <a:r>
              <a:rPr lang="en-IN" sz="2100" dirty="0" smtClean="0">
                <a:solidFill>
                  <a:srgbClr val="000000"/>
                </a:solidFill>
                <a:ea typeface="Calibri" panose="020F0502020204030204" pitchFamily="34" charset="0"/>
                <a:cs typeface="Times New Roman" panose="02020603050405020304" pitchFamily="18" charset="0"/>
              </a:rPr>
              <a:t>(BLT</a:t>
            </a:r>
            <a:r>
              <a:rPr lang="en-IN" sz="2100" dirty="0">
                <a:solidFill>
                  <a:srgbClr val="000000"/>
                </a:solidFill>
                <a:ea typeface="Calibri" panose="020F0502020204030204" pitchFamily="34" charset="0"/>
                <a:cs typeface="Times New Roman" panose="02020603050405020304" pitchFamily="18" charset="0"/>
              </a:rPr>
              <a:t>), Rel</a:t>
            </a:r>
            <a:r>
              <a:rPr lang="en-IN" sz="2100" baseline="-25000" dirty="0">
                <a:solidFill>
                  <a:srgbClr val="000000"/>
                </a:solidFill>
                <a:ea typeface="Calibri" panose="020F0502020204030204" pitchFamily="34" charset="0"/>
                <a:cs typeface="Times New Roman" panose="02020603050405020304" pitchFamily="18" charset="0"/>
              </a:rPr>
              <a:t>1h</a:t>
            </a:r>
            <a:r>
              <a:rPr lang="en-IN" sz="2100" dirty="0">
                <a:solidFill>
                  <a:srgbClr val="000000"/>
                </a:solidFill>
                <a:ea typeface="Calibri" panose="020F0502020204030204" pitchFamily="34" charset="0"/>
                <a:cs typeface="Times New Roman" panose="02020603050405020304" pitchFamily="18" charset="0"/>
              </a:rPr>
              <a:t> and Rel</a:t>
            </a:r>
            <a:r>
              <a:rPr lang="en-IN" sz="2100" baseline="-25000" dirty="0">
                <a:solidFill>
                  <a:srgbClr val="000000"/>
                </a:solidFill>
                <a:ea typeface="Calibri" panose="020F0502020204030204" pitchFamily="34" charset="0"/>
                <a:cs typeface="Times New Roman" panose="02020603050405020304" pitchFamily="18" charset="0"/>
              </a:rPr>
              <a:t>6h</a:t>
            </a:r>
            <a:r>
              <a:rPr lang="en-IN" sz="2100" dirty="0">
                <a:solidFill>
                  <a:srgbClr val="000000"/>
                </a:solidFill>
                <a:ea typeface="Calibri" panose="020F0502020204030204" pitchFamily="34" charset="0"/>
                <a:cs typeface="Times New Roman" panose="02020603050405020304" pitchFamily="18" charset="0"/>
              </a:rPr>
              <a:t>. </a:t>
            </a:r>
            <a:endParaRPr lang="en-IN" sz="2100" dirty="0">
              <a:effectLst/>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503548" y="1779919"/>
            <a:ext cx="831692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IN" b="1" u="sng" dirty="0"/>
              <a:t>Table </a:t>
            </a:r>
            <a:r>
              <a:rPr lang="en-IN" b="1" u="sng" dirty="0" smtClean="0"/>
              <a:t>3: </a:t>
            </a:r>
            <a:r>
              <a:rPr lang="en-IN" b="1" u="sng" dirty="0"/>
              <a:t>Summary of ANNOVA for the response parameters of the Model formulations of </a:t>
            </a:r>
            <a:r>
              <a:rPr lang="en-IN" b="1" i="1" u="sng" dirty="0"/>
              <a:t>in situ</a:t>
            </a:r>
            <a:r>
              <a:rPr lang="en-IN" b="1" u="sng" dirty="0"/>
              <a:t> gelling raft formulation prepared as per simplex lattice design</a:t>
            </a:r>
            <a:endParaRPr lang="en-IN" u="sng"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557740"/>
              </p:ext>
            </p:extLst>
          </p:nvPr>
        </p:nvGraphicFramePr>
        <p:xfrm>
          <a:off x="683568" y="3356992"/>
          <a:ext cx="7560842" cy="3161232"/>
        </p:xfrm>
        <a:graphic>
          <a:graphicData uri="http://schemas.openxmlformats.org/drawingml/2006/table">
            <a:tbl>
              <a:tblPr firstRow="1" firstCol="1" bandRow="1">
                <a:tableStyleId>{BDBED569-4797-4DF1-A0F4-6AAB3CD982D8}</a:tableStyleId>
              </a:tblPr>
              <a:tblGrid>
                <a:gridCol w="1259581"/>
                <a:gridCol w="1259581"/>
                <a:gridCol w="1260420"/>
                <a:gridCol w="1260420"/>
                <a:gridCol w="1260420"/>
                <a:gridCol w="1260420"/>
              </a:tblGrid>
              <a:tr h="395154">
                <a:tc>
                  <a:txBody>
                    <a:bodyPr/>
                    <a:lstStyle/>
                    <a:p>
                      <a:pPr algn="ctr">
                        <a:lnSpc>
                          <a:spcPct val="150000"/>
                        </a:lnSpc>
                        <a:spcAft>
                          <a:spcPts val="0"/>
                        </a:spcAft>
                      </a:pPr>
                      <a:r>
                        <a:rPr lang="en-IN" sz="1600" dirty="0">
                          <a:effectLst/>
                        </a:rPr>
                        <a:t>Response</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F-value</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p-value</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R</a:t>
                      </a:r>
                      <a:r>
                        <a:rPr lang="en-IN" sz="1600" baseline="30000">
                          <a:effectLst/>
                        </a:rPr>
                        <a:t>2</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Adj R</a:t>
                      </a:r>
                      <a:r>
                        <a:rPr lang="en-IN" sz="1600" baseline="30000">
                          <a:effectLst/>
                        </a:rPr>
                        <a:t>2</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 C.V.</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5154">
                <a:tc>
                  <a:txBody>
                    <a:bodyPr/>
                    <a:lstStyle/>
                    <a:p>
                      <a:pPr algn="ctr">
                        <a:lnSpc>
                          <a:spcPct val="150000"/>
                        </a:lnSpc>
                        <a:spcAft>
                          <a:spcPts val="0"/>
                        </a:spcAft>
                      </a:pPr>
                      <a:r>
                        <a:rPr lang="en-IN" sz="1600">
                          <a:effectLst/>
                        </a:rPr>
                        <a:t>Y1</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395.04</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&lt;0.0001</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0.9850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0.9825</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4.69</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5154">
                <a:tc>
                  <a:txBody>
                    <a:bodyPr/>
                    <a:lstStyle/>
                    <a:p>
                      <a:pPr algn="ctr">
                        <a:lnSpc>
                          <a:spcPct val="150000"/>
                        </a:lnSpc>
                        <a:spcAft>
                          <a:spcPts val="0"/>
                        </a:spcAft>
                      </a:pPr>
                      <a:r>
                        <a:rPr lang="en-IN" sz="1600" dirty="0">
                          <a:effectLst/>
                        </a:rPr>
                        <a:t>Y2</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269.11</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&lt;0.0001</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0.9951</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0.9914</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5.44</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5154">
                <a:tc>
                  <a:txBody>
                    <a:bodyPr/>
                    <a:lstStyle/>
                    <a:p>
                      <a:pPr algn="ctr">
                        <a:lnSpc>
                          <a:spcPct val="150000"/>
                        </a:lnSpc>
                        <a:spcAft>
                          <a:spcPts val="0"/>
                        </a:spcAft>
                      </a:pPr>
                      <a:r>
                        <a:rPr lang="en-IN" sz="1600">
                          <a:effectLst/>
                        </a:rPr>
                        <a:t>Y3</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 52.54</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  0.0015</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0.9546</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a:effectLst/>
                        </a:rPr>
                        <a:t>0.9364</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IN" sz="1600" dirty="0">
                          <a:effectLst/>
                        </a:rPr>
                        <a:t>2.54</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5154">
                <a:tc gridSpan="6">
                  <a:txBody>
                    <a:bodyPr/>
                    <a:lstStyle/>
                    <a:p>
                      <a:pPr algn="just">
                        <a:lnSpc>
                          <a:spcPct val="150000"/>
                        </a:lnSpc>
                        <a:spcAft>
                          <a:spcPts val="0"/>
                        </a:spcAft>
                      </a:pPr>
                      <a:r>
                        <a:rPr lang="en-IN" sz="1600" dirty="0">
                          <a:effectLst/>
                        </a:rPr>
                        <a:t>Regression equations of the fitted model containing only the significant terms:  </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95154">
                <a:tc gridSpan="6">
                  <a:txBody>
                    <a:bodyPr/>
                    <a:lstStyle/>
                    <a:p>
                      <a:pPr algn="just">
                        <a:lnSpc>
                          <a:spcPct val="150000"/>
                        </a:lnSpc>
                        <a:spcAft>
                          <a:spcPts val="0"/>
                        </a:spcAft>
                      </a:pPr>
                      <a:r>
                        <a:rPr lang="en-IN" sz="1600" dirty="0">
                          <a:effectLst/>
                        </a:rPr>
                        <a:t>Log BLT = + 0.05*X1 – 0.01*X2</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95154">
                <a:tc gridSpan="6">
                  <a:txBody>
                    <a:bodyPr/>
                    <a:lstStyle/>
                    <a:p>
                      <a:pPr algn="just">
                        <a:lnSpc>
                          <a:spcPct val="150000"/>
                        </a:lnSpc>
                        <a:spcAft>
                          <a:spcPts val="0"/>
                        </a:spcAft>
                      </a:pPr>
                      <a:r>
                        <a:rPr lang="en-IN" sz="1600" dirty="0">
                          <a:effectLst/>
                        </a:rPr>
                        <a:t>Rel</a:t>
                      </a:r>
                      <a:r>
                        <a:rPr lang="en-IN" sz="1600" baseline="-25000" dirty="0">
                          <a:effectLst/>
                        </a:rPr>
                        <a:t>1h </a:t>
                      </a:r>
                      <a:r>
                        <a:rPr lang="en-IN" sz="1600" dirty="0">
                          <a:effectLst/>
                        </a:rPr>
                        <a:t>= + 1.36*X1 – 8.94*X2 + 0.16*X1X2</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95154">
                <a:tc gridSpan="6">
                  <a:txBody>
                    <a:bodyPr/>
                    <a:lstStyle/>
                    <a:p>
                      <a:pPr algn="just">
                        <a:lnSpc>
                          <a:spcPct val="150000"/>
                        </a:lnSpc>
                        <a:spcAft>
                          <a:spcPts val="0"/>
                        </a:spcAft>
                      </a:pPr>
                      <a:r>
                        <a:rPr lang="en-IN" sz="1600" dirty="0">
                          <a:effectLst/>
                        </a:rPr>
                        <a:t>Rel</a:t>
                      </a:r>
                      <a:r>
                        <a:rPr lang="en-IN" sz="1600" baseline="-25000" dirty="0">
                          <a:effectLst/>
                        </a:rPr>
                        <a:t>6h</a:t>
                      </a:r>
                      <a:r>
                        <a:rPr lang="en-IN" sz="1600" dirty="0">
                          <a:effectLst/>
                        </a:rPr>
                        <a:t>  = + 0.67*X1 - 0.92*X2 + 0.03*X1X2</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spTree>
    <p:extLst>
      <p:ext uri="{BB962C8B-B14F-4D97-AF65-F5344CB8AC3E}">
        <p14:creationId xmlns:p14="http://schemas.microsoft.com/office/powerpoint/2010/main" val="1852703098"/>
      </p:ext>
    </p:extLst>
  </p:cSld>
  <p:clrMapOvr>
    <a:masterClrMapping/>
  </p:clrMapOvr>
  <p:transition spd="slow" advTm="64934">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4176464" cy="8463855"/>
          </a:xfrm>
          <a:prstGeom prst="rect">
            <a:avLst/>
          </a:prstGeom>
        </p:spPr>
        <p:txBody>
          <a:bodyPr wrap="square">
            <a:spAutoFit/>
          </a:bodyPr>
          <a:lstStyle/>
          <a:p>
            <a:r>
              <a:rPr lang="en-IN" sz="2000" b="1" u="sng" dirty="0" smtClean="0">
                <a:latin typeface="Perpetua" panose="02020502060401020303" pitchFamily="18" charset="0"/>
                <a:cs typeface="Times New Roman" panose="02020603050405020304" pitchFamily="18" charset="0"/>
              </a:rPr>
              <a:t>Buoyancy </a:t>
            </a:r>
            <a:r>
              <a:rPr lang="en-IN" sz="2000" b="1" u="sng" dirty="0">
                <a:latin typeface="Perpetua" panose="02020502060401020303" pitchFamily="18" charset="0"/>
                <a:cs typeface="Times New Roman" panose="02020603050405020304" pitchFamily="18" charset="0"/>
              </a:rPr>
              <a:t>Lag </a:t>
            </a:r>
            <a:r>
              <a:rPr lang="en-IN" sz="2000" b="1" u="sng" dirty="0" smtClean="0">
                <a:latin typeface="Perpetua" panose="02020502060401020303" pitchFamily="18" charset="0"/>
                <a:cs typeface="Times New Roman" panose="02020603050405020304" pitchFamily="18" charset="0"/>
              </a:rPr>
              <a:t>time (Y1)</a:t>
            </a:r>
          </a:p>
          <a:p>
            <a:pPr algn="just">
              <a:lnSpc>
                <a:spcPct val="150000"/>
              </a:lnSpc>
              <a:spcAft>
                <a:spcPts val="0"/>
              </a:spcAft>
            </a:pPr>
            <a:r>
              <a:rPr lang="en-IN" sz="2000" b="1" u="sng" dirty="0"/>
              <a:t>Log BLT = + 0.05*X1 – 0.01*X2</a:t>
            </a:r>
            <a:endParaRPr lang="en-IN" sz="2000" b="1" u="sng" dirty="0">
              <a:latin typeface="Calibri" panose="020F0502020204030204" pitchFamily="34" charset="0"/>
              <a:ea typeface="Times New Roman" panose="02020603050405020304" pitchFamily="18" charset="0"/>
              <a:cs typeface="Times New Roman" panose="02020603050405020304" pitchFamily="18" charset="0"/>
            </a:endParaRPr>
          </a:p>
          <a:p>
            <a:endParaRPr lang="en-IN" sz="2000" dirty="0">
              <a:latin typeface="Perpetua" panose="02020502060401020303" pitchFamily="18" charset="0"/>
              <a:cs typeface="Times New Roman" panose="02020603050405020304" pitchFamily="18" charset="0"/>
            </a:endParaRPr>
          </a:p>
          <a:p>
            <a:pPr marL="285750" indent="-285750" algn="just">
              <a:buFont typeface="Arial" panose="020B0604020202020204" pitchFamily="34" charset="0"/>
              <a:buChar char="•"/>
            </a:pPr>
            <a:r>
              <a:rPr lang="en-IN" sz="2000" dirty="0"/>
              <a:t>the effect of HPMC K100 M (X1) was found to have a positive effect on the </a:t>
            </a:r>
            <a:r>
              <a:rPr lang="en-IN" sz="2000" dirty="0" smtClean="0"/>
              <a:t>BLT, </a:t>
            </a:r>
            <a:r>
              <a:rPr lang="en-IN" sz="2000" dirty="0"/>
              <a:t>t</a:t>
            </a:r>
            <a:r>
              <a:rPr lang="en-IN" sz="2000" dirty="0" smtClean="0"/>
              <a:t>his </a:t>
            </a:r>
            <a:r>
              <a:rPr lang="en-IN" sz="2000" dirty="0"/>
              <a:t>indicates that HPMC facilitated ﬂuid movement into the liquid raft formulation through its swelling action, followed by expanding the surface of the raft </a:t>
            </a:r>
            <a:r>
              <a:rPr lang="en-IN" sz="2000" dirty="0" smtClean="0"/>
              <a:t>gel.</a:t>
            </a:r>
          </a:p>
          <a:p>
            <a:pPr marL="285750" indent="-285750" algn="just">
              <a:buFont typeface="Arial" panose="020B0604020202020204" pitchFamily="34" charset="0"/>
              <a:buChar char="•"/>
            </a:pPr>
            <a:r>
              <a:rPr lang="en-IN" sz="2000" dirty="0"/>
              <a:t>X</a:t>
            </a:r>
            <a:r>
              <a:rPr lang="en-IN" sz="2000" dirty="0" smtClean="0"/>
              <a:t>anthan </a:t>
            </a:r>
            <a:r>
              <a:rPr lang="en-IN" sz="2000" dirty="0"/>
              <a:t>gum (X2) was found to have a negative influence on the </a:t>
            </a:r>
            <a:r>
              <a:rPr lang="en-IN" sz="2000" dirty="0" smtClean="0"/>
              <a:t>BLT, this implies </a:t>
            </a:r>
            <a:r>
              <a:rPr lang="en-IN" sz="2000" dirty="0"/>
              <a:t>low BLT are invariably associated with high levels of xanthan gum</a:t>
            </a:r>
            <a:endParaRPr lang="en-IN" sz="2000" dirty="0">
              <a:cs typeface="Times New Roman" panose="02020603050405020304" pitchFamily="18" charset="0"/>
            </a:endParaRPr>
          </a:p>
          <a:p>
            <a:pPr marL="285750" indent="-285750" algn="just">
              <a:buFont typeface="Arial" panose="020B0604020202020204" pitchFamily="34" charset="0"/>
              <a:buChar char="•"/>
            </a:pPr>
            <a:endParaRPr lang="en-IN"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N"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N"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N"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N" dirty="0" smtClean="0">
              <a:latin typeface="Times New Roman" panose="02020603050405020304" pitchFamily="18" charset="0"/>
              <a:cs typeface="Times New Roman" panose="02020603050405020304" pitchFamily="18" charset="0"/>
            </a:endParaRPr>
          </a:p>
          <a:p>
            <a:pPr algn="just"/>
            <a:r>
              <a:rPr lang="en-IN" dirty="0" smtClean="0">
                <a:latin typeface="Perpetua" panose="02020502060401020303" pitchFamily="18" charset="0"/>
                <a:cs typeface="Times New Roman" panose="02020603050405020304" pitchFamily="18" charset="0"/>
              </a:rPr>
              <a:t>                                                                                       </a:t>
            </a:r>
          </a:p>
          <a:p>
            <a:pPr algn="ctr"/>
            <a:r>
              <a:rPr lang="en-IN" b="1" dirty="0" smtClean="0">
                <a:latin typeface="Perpetua" panose="02020502060401020303" pitchFamily="18" charset="0"/>
                <a:cs typeface="Times New Roman" panose="02020603050405020304" pitchFamily="18" charset="0"/>
              </a:rPr>
              <a:t>            </a:t>
            </a:r>
          </a:p>
          <a:p>
            <a:pPr algn="ctr"/>
            <a:endParaRPr lang="en-IN" b="1" u="sng" dirty="0" smtClean="0">
              <a:latin typeface="Perpetua" panose="02020502060401020303" pitchFamily="18" charset="0"/>
              <a:cs typeface="Times New Roman" panose="02020603050405020304" pitchFamily="18" charset="0"/>
            </a:endParaRPr>
          </a:p>
          <a:p>
            <a:pPr algn="ctr"/>
            <a:endParaRPr lang="en-IN" b="1" u="sng" dirty="0">
              <a:latin typeface="Perpetua" panose="02020502060401020303" pitchFamily="18" charset="0"/>
              <a:cs typeface="Times New Roman" panose="02020603050405020304" pitchFamily="18" charset="0"/>
            </a:endParaRPr>
          </a:p>
          <a:p>
            <a:pPr algn="ctr"/>
            <a:endParaRPr lang="en-IN" b="1" u="sng" dirty="0" smtClean="0">
              <a:latin typeface="Perpetua" panose="02020502060401020303" pitchFamily="18" charset="0"/>
              <a:cs typeface="Times New Roman" panose="02020603050405020304" pitchFamily="18" charset="0"/>
            </a:endParaRPr>
          </a:p>
          <a:p>
            <a:pPr algn="ctr"/>
            <a:endParaRPr lang="en-IN" b="1" u="sng" dirty="0">
              <a:latin typeface="Perpetua" panose="02020502060401020303" pitchFamily="18" charset="0"/>
              <a:cs typeface="Times New Roman" panose="02020603050405020304" pitchFamily="18" charset="0"/>
            </a:endParaRPr>
          </a:p>
          <a:p>
            <a:pPr algn="ctr"/>
            <a:endParaRPr lang="en-IN" dirty="0">
              <a:latin typeface="Perpetua" panose="02020502060401020303"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716016" y="1592469"/>
            <a:ext cx="3455318" cy="3062486"/>
          </a:xfrm>
          <a:prstGeom prst="rect">
            <a:avLst/>
          </a:prstGeom>
        </p:spPr>
      </p:pic>
      <p:sp>
        <p:nvSpPr>
          <p:cNvPr id="4" name="Rectangle 3"/>
          <p:cNvSpPr/>
          <p:nvPr/>
        </p:nvSpPr>
        <p:spPr>
          <a:xfrm>
            <a:off x="4812167" y="4678124"/>
            <a:ext cx="3476208" cy="369332"/>
          </a:xfrm>
          <a:prstGeom prst="rect">
            <a:avLst/>
          </a:prstGeom>
        </p:spPr>
        <p:txBody>
          <a:bodyPr wrap="none">
            <a:spAutoFit/>
          </a:bodyPr>
          <a:lstStyle/>
          <a:p>
            <a:pPr algn="ctr"/>
            <a:r>
              <a:rPr lang="en-IN" b="1" u="sng" dirty="0">
                <a:latin typeface="Perpetua" panose="02020502060401020303" pitchFamily="18" charset="0"/>
                <a:cs typeface="Times New Roman" panose="02020603050405020304" pitchFamily="18" charset="0"/>
              </a:rPr>
              <a:t>Fig 3: </a:t>
            </a:r>
            <a:r>
              <a:rPr lang="en-IN" b="1" u="sng" dirty="0" smtClean="0">
                <a:latin typeface="Perpetua" panose="02020502060401020303" pitchFamily="18" charset="0"/>
                <a:cs typeface="Times New Roman" panose="02020603050405020304" pitchFamily="18" charset="0"/>
              </a:rPr>
              <a:t>Two component mix </a:t>
            </a:r>
            <a:r>
              <a:rPr lang="en-IN" b="1" u="sng" dirty="0">
                <a:latin typeface="Perpetua" panose="02020502060401020303" pitchFamily="18" charset="0"/>
                <a:cs typeface="Times New Roman" panose="02020603050405020304" pitchFamily="18" charset="0"/>
              </a:rPr>
              <a:t>for BLT</a:t>
            </a:r>
            <a:endParaRPr lang="en-IN" b="1" u="sng" dirty="0">
              <a:latin typeface="Perpetua" panose="02020502060401020303" pitchFamily="18" charset="0"/>
              <a:cs typeface="Times New Roman" panose="02020603050405020304" pitchFamily="18" charset="0"/>
            </a:endParaRPr>
          </a:p>
        </p:txBody>
      </p:sp>
    </p:spTree>
    <p:extLst>
      <p:ext uri="{BB962C8B-B14F-4D97-AF65-F5344CB8AC3E}">
        <p14:creationId xmlns:p14="http://schemas.microsoft.com/office/powerpoint/2010/main" val="2429069620"/>
      </p:ext>
    </p:extLst>
  </p:cSld>
  <p:clrMapOvr>
    <a:masterClrMapping/>
  </p:clrMapOvr>
  <p:transition spd="slow" advTm="99912">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125183"/>
            <a:ext cx="5033212" cy="3477875"/>
          </a:xfrm>
          <a:prstGeom prst="rect">
            <a:avLst/>
          </a:prstGeom>
        </p:spPr>
        <p:txBody>
          <a:bodyPr wrap="square">
            <a:spAutoFit/>
          </a:bodyPr>
          <a:lstStyle/>
          <a:p>
            <a:r>
              <a:rPr lang="en-IN" sz="2000" b="1" u="sng" dirty="0">
                <a:latin typeface="Perpetua" panose="02020502060401020303" pitchFamily="18" charset="0"/>
              </a:rPr>
              <a:t>Release at </a:t>
            </a:r>
            <a:r>
              <a:rPr lang="en-IN" sz="2000" b="1" u="sng" dirty="0" smtClean="0">
                <a:latin typeface="Perpetua" panose="02020502060401020303" pitchFamily="18" charset="0"/>
              </a:rPr>
              <a:t>6h</a:t>
            </a:r>
            <a:endParaRPr lang="en-IN" sz="2000" b="1" u="sng" dirty="0">
              <a:latin typeface="Perpetua" panose="02020502060401020303" pitchFamily="18" charset="0"/>
            </a:endParaRPr>
          </a:p>
          <a:p>
            <a:r>
              <a:rPr lang="en-IN" sz="2000" b="1" u="sng" dirty="0"/>
              <a:t>Rel</a:t>
            </a:r>
            <a:r>
              <a:rPr lang="en-IN" sz="2000" b="1" u="sng" baseline="-25000" dirty="0"/>
              <a:t>6h</a:t>
            </a:r>
            <a:r>
              <a:rPr lang="en-IN" sz="2000" b="1" u="sng" dirty="0"/>
              <a:t>  = + 0.67*X1 - 0.92*X2 + </a:t>
            </a:r>
            <a:r>
              <a:rPr lang="en-IN" sz="2000" b="1" u="sng" dirty="0" smtClean="0"/>
              <a:t>0.03*X1X2</a:t>
            </a:r>
          </a:p>
          <a:p>
            <a:endParaRPr lang="en-IN" sz="2000" b="1" u="sng"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000" dirty="0"/>
              <a:t>amount of Xanthan gum (X2) had a high negative coefficient (-0.92) that implies the factor was found to have the considerable influence on the release at 6h. Xanthan gum on coming in contact with aqueous medium forms a very viscous strong gel </a:t>
            </a:r>
            <a:r>
              <a:rPr lang="en-IN" sz="2000" dirty="0" smtClean="0"/>
              <a:t>network.</a:t>
            </a:r>
          </a:p>
          <a:p>
            <a:pPr marL="342900" indent="-342900">
              <a:buFont typeface="Arial" panose="020B0604020202020204" pitchFamily="34" charset="0"/>
              <a:buChar char="•"/>
            </a:pPr>
            <a:endParaRPr lang="en-IN" sz="2000" b="1" dirty="0" smtClean="0">
              <a:latin typeface="Perpetua" panose="02020502060401020303" pitchFamily="18" charset="0"/>
              <a:cs typeface="Times New Roman" panose="02020603050405020304" pitchFamily="18" charset="0"/>
            </a:endParaRPr>
          </a:p>
          <a:p>
            <a:endParaRPr lang="en-IN" sz="2000" b="1" dirty="0" smtClean="0">
              <a:latin typeface="Perpetua" panose="02020502060401020303" pitchFamily="18" charset="0"/>
              <a:cs typeface="Times New Roman" panose="02020603050405020304" pitchFamily="18" charset="0"/>
            </a:endParaRPr>
          </a:p>
        </p:txBody>
      </p:sp>
      <p:sp>
        <p:nvSpPr>
          <p:cNvPr id="4" name="Rectangle 3"/>
          <p:cNvSpPr/>
          <p:nvPr/>
        </p:nvSpPr>
        <p:spPr>
          <a:xfrm>
            <a:off x="4571138" y="6362148"/>
            <a:ext cx="4360489" cy="369332"/>
          </a:xfrm>
          <a:prstGeom prst="rect">
            <a:avLst/>
          </a:prstGeom>
        </p:spPr>
        <p:txBody>
          <a:bodyPr wrap="none">
            <a:spAutoFit/>
          </a:bodyPr>
          <a:lstStyle/>
          <a:p>
            <a:r>
              <a:rPr lang="en-IN" b="1" u="sng" dirty="0" smtClean="0">
                <a:latin typeface="Perpetua" panose="02020502060401020303" pitchFamily="18" charset="0"/>
                <a:cs typeface="Times New Roman" panose="02020603050405020304" pitchFamily="18" charset="0"/>
              </a:rPr>
              <a:t>Fig </a:t>
            </a:r>
            <a:r>
              <a:rPr lang="en-IN" b="1" u="sng" dirty="0">
                <a:latin typeface="Perpetua" panose="02020502060401020303" pitchFamily="18" charset="0"/>
                <a:cs typeface="Times New Roman" panose="02020603050405020304" pitchFamily="18" charset="0"/>
              </a:rPr>
              <a:t>5</a:t>
            </a:r>
            <a:r>
              <a:rPr lang="en-IN" b="1" u="sng" dirty="0" smtClean="0">
                <a:latin typeface="Perpetua" panose="02020502060401020303" pitchFamily="18" charset="0"/>
                <a:cs typeface="Times New Roman" panose="02020603050405020304" pitchFamily="18" charset="0"/>
              </a:rPr>
              <a:t>: </a:t>
            </a:r>
            <a:r>
              <a:rPr lang="en-IN" b="1" u="sng" dirty="0">
                <a:latin typeface="Perpetua" panose="02020502060401020303" pitchFamily="18" charset="0"/>
                <a:cs typeface="Times New Roman" panose="02020603050405020304" pitchFamily="18" charset="0"/>
              </a:rPr>
              <a:t>Two component mix for </a:t>
            </a:r>
            <a:r>
              <a:rPr lang="en-IN" b="1" u="sng" dirty="0" smtClean="0">
                <a:latin typeface="Perpetua" panose="02020502060401020303" pitchFamily="18" charset="0"/>
                <a:cs typeface="Times New Roman" panose="02020603050405020304" pitchFamily="18" charset="0"/>
              </a:rPr>
              <a:t>Release at 6h</a:t>
            </a:r>
            <a:endParaRPr lang="en-IN" u="sng" dirty="0"/>
          </a:p>
        </p:txBody>
      </p:sp>
      <p:pic>
        <p:nvPicPr>
          <p:cNvPr id="5" name="Picture 4"/>
          <p:cNvPicPr>
            <a:picLocks noChangeAspect="1"/>
          </p:cNvPicPr>
          <p:nvPr/>
        </p:nvPicPr>
        <p:blipFill>
          <a:blip r:embed="rId2"/>
          <a:stretch>
            <a:fillRect/>
          </a:stretch>
        </p:blipFill>
        <p:spPr>
          <a:xfrm>
            <a:off x="5436096" y="3499456"/>
            <a:ext cx="2952328" cy="2877412"/>
          </a:xfrm>
          <a:prstGeom prst="rect">
            <a:avLst/>
          </a:prstGeom>
        </p:spPr>
      </p:pic>
      <p:sp>
        <p:nvSpPr>
          <p:cNvPr id="6" name="Rectangle 5"/>
          <p:cNvSpPr/>
          <p:nvPr/>
        </p:nvSpPr>
        <p:spPr>
          <a:xfrm>
            <a:off x="251520" y="260079"/>
            <a:ext cx="4608512" cy="3046988"/>
          </a:xfrm>
          <a:prstGeom prst="rect">
            <a:avLst/>
          </a:prstGeom>
        </p:spPr>
        <p:txBody>
          <a:bodyPr wrap="square">
            <a:spAutoFit/>
          </a:bodyPr>
          <a:lstStyle/>
          <a:p>
            <a:r>
              <a:rPr lang="en-IN" b="1" u="sng" dirty="0">
                <a:latin typeface="Perpetua" panose="02020502060401020303" pitchFamily="18" charset="0"/>
                <a:cs typeface="Times New Roman" panose="02020603050405020304" pitchFamily="18" charset="0"/>
              </a:rPr>
              <a:t>Release at 1h (Y2)</a:t>
            </a:r>
          </a:p>
          <a:p>
            <a:r>
              <a:rPr lang="en-IN" b="1" u="sng" dirty="0"/>
              <a:t>Rel</a:t>
            </a:r>
            <a:r>
              <a:rPr lang="en-IN" b="1" u="sng" baseline="-25000" dirty="0"/>
              <a:t>1h </a:t>
            </a:r>
            <a:r>
              <a:rPr lang="en-IN" b="1" u="sng" dirty="0"/>
              <a:t>= + 1.36*X1 – 8.94*X2 + 0.16*X1X2</a:t>
            </a:r>
          </a:p>
          <a:p>
            <a:endParaRPr lang="en-IN" b="1" u="sng"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000" dirty="0"/>
              <a:t>the burst effect from the raft formulations could be minimized by using high levels of xanthan gum, could result in formation of more compact gel that would prevent the penetration of the dissolution media and therefore the burst effect.</a:t>
            </a:r>
          </a:p>
          <a:p>
            <a:pPr marL="342900" indent="-342900">
              <a:buFont typeface="Arial" panose="020B0604020202020204" pitchFamily="34" charset="0"/>
              <a:buChar char="•"/>
            </a:pPr>
            <a:endParaRPr lang="en-IN" b="1" dirty="0">
              <a:latin typeface="Perpetua" panose="02020502060401020303"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5284732" y="113196"/>
            <a:ext cx="2959473" cy="2787010"/>
          </a:xfrm>
          <a:prstGeom prst="rect">
            <a:avLst/>
          </a:prstGeom>
        </p:spPr>
      </p:pic>
      <p:sp>
        <p:nvSpPr>
          <p:cNvPr id="8" name="Rectangle 7"/>
          <p:cNvSpPr/>
          <p:nvPr/>
        </p:nvSpPr>
        <p:spPr>
          <a:xfrm>
            <a:off x="4618427" y="2903500"/>
            <a:ext cx="4360489" cy="369332"/>
          </a:xfrm>
          <a:prstGeom prst="rect">
            <a:avLst/>
          </a:prstGeom>
        </p:spPr>
        <p:txBody>
          <a:bodyPr wrap="none">
            <a:spAutoFit/>
          </a:bodyPr>
          <a:lstStyle/>
          <a:p>
            <a:r>
              <a:rPr lang="en-IN" b="1" u="sng" dirty="0">
                <a:latin typeface="Perpetua" panose="02020502060401020303" pitchFamily="18" charset="0"/>
                <a:cs typeface="Times New Roman" panose="02020603050405020304" pitchFamily="18" charset="0"/>
              </a:rPr>
              <a:t>Fig 4</a:t>
            </a:r>
            <a:r>
              <a:rPr lang="en-IN" b="1" u="sng" dirty="0" smtClean="0">
                <a:latin typeface="Perpetua" panose="02020502060401020303" pitchFamily="18" charset="0"/>
                <a:cs typeface="Times New Roman" panose="02020603050405020304" pitchFamily="18" charset="0"/>
              </a:rPr>
              <a:t>: </a:t>
            </a:r>
            <a:r>
              <a:rPr lang="en-IN" b="1" u="sng" dirty="0" smtClean="0">
                <a:latin typeface="Perpetua" panose="02020502060401020303" pitchFamily="18" charset="0"/>
                <a:cs typeface="Times New Roman" panose="02020603050405020304" pitchFamily="18" charset="0"/>
              </a:rPr>
              <a:t>Two component mix</a:t>
            </a:r>
            <a:r>
              <a:rPr lang="en-IN" b="1" u="sng" dirty="0" smtClean="0">
                <a:latin typeface="Perpetua" panose="02020502060401020303" pitchFamily="18" charset="0"/>
                <a:cs typeface="Times New Roman" panose="02020603050405020304" pitchFamily="18" charset="0"/>
              </a:rPr>
              <a:t> </a:t>
            </a:r>
            <a:r>
              <a:rPr lang="en-IN" b="1" u="sng" dirty="0">
                <a:latin typeface="Perpetua" panose="02020502060401020303" pitchFamily="18" charset="0"/>
                <a:cs typeface="Times New Roman" panose="02020603050405020304" pitchFamily="18" charset="0"/>
              </a:rPr>
              <a:t>for </a:t>
            </a:r>
            <a:r>
              <a:rPr lang="en-IN" b="1" u="sng" dirty="0" smtClean="0">
                <a:latin typeface="Perpetua" panose="02020502060401020303" pitchFamily="18" charset="0"/>
                <a:cs typeface="Times New Roman" panose="02020603050405020304" pitchFamily="18" charset="0"/>
              </a:rPr>
              <a:t>Release at 1h</a:t>
            </a:r>
            <a:endParaRPr lang="en-IN" u="sng" dirty="0"/>
          </a:p>
        </p:txBody>
      </p:sp>
    </p:spTree>
    <p:extLst>
      <p:ext uri="{BB962C8B-B14F-4D97-AF65-F5344CB8AC3E}">
        <p14:creationId xmlns:p14="http://schemas.microsoft.com/office/powerpoint/2010/main" val="3915743576"/>
      </p:ext>
    </p:extLst>
  </p:cSld>
  <p:clrMapOvr>
    <a:masterClrMapping/>
  </p:clrMapOvr>
  <p:transition spd="slow" advTm="56165">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159" y="260648"/>
            <a:ext cx="8064896" cy="1477328"/>
          </a:xfrm>
          <a:prstGeom prst="rect">
            <a:avLst/>
          </a:prstGeom>
        </p:spPr>
        <p:txBody>
          <a:bodyPr wrap="square">
            <a:spAutoFit/>
          </a:bodyPr>
          <a:lstStyle/>
          <a:p>
            <a:pPr algn="just">
              <a:lnSpc>
                <a:spcPct val="150000"/>
              </a:lnSpc>
              <a:spcAft>
                <a:spcPts val="0"/>
              </a:spcAft>
            </a:pPr>
            <a:r>
              <a:rPr lang="en-IN" sz="2000" b="1" u="sng" dirty="0">
                <a:solidFill>
                  <a:srgbClr val="000000"/>
                </a:solidFill>
                <a:latin typeface="Perpetua" panose="02020502060401020303" pitchFamily="18" charset="0"/>
                <a:ea typeface="Calibri" panose="020F0502020204030204" pitchFamily="34" charset="0"/>
                <a:cs typeface="Times New Roman" panose="02020603050405020304" pitchFamily="18" charset="0"/>
              </a:rPr>
              <a:t>Optimization</a:t>
            </a:r>
            <a:endParaRPr lang="en-IN" sz="2000" u="sng" dirty="0">
              <a:latin typeface="Perpetua" panose="02020502060401020303" pitchFamily="18" charset="0"/>
              <a:ea typeface="Calibri" panose="020F0502020204030204" pitchFamily="34" charset="0"/>
              <a:cs typeface="Times New Roman" panose="02020603050405020304" pitchFamily="18" charset="0"/>
            </a:endParaRPr>
          </a:p>
          <a:p>
            <a:endParaRPr lang="en-IN" sz="2000" dirty="0" smtClean="0"/>
          </a:p>
          <a:p>
            <a:r>
              <a:rPr lang="en-IN" sz="2000" dirty="0" smtClean="0"/>
              <a:t>A </a:t>
            </a:r>
            <a:r>
              <a:rPr lang="en-IN" sz="2000" dirty="0"/>
              <a:t>numerical optimization technique using the desirability approach was employed to develop new GRFS formulations with the desired </a:t>
            </a:r>
            <a:r>
              <a:rPr lang="en-IN" sz="2000" dirty="0" smtClean="0"/>
              <a:t>responses.</a:t>
            </a:r>
            <a:endParaRPr lang="en-IN" sz="2000" dirty="0">
              <a:latin typeface="Perpetua" panose="02020502060401020303" pitchFamily="18" charset="0"/>
            </a:endParaRPr>
          </a:p>
        </p:txBody>
      </p:sp>
      <p:sp>
        <p:nvSpPr>
          <p:cNvPr id="4" name="Rectangle 1"/>
          <p:cNvSpPr>
            <a:spLocks noChangeArrowheads="1"/>
          </p:cNvSpPr>
          <p:nvPr/>
        </p:nvSpPr>
        <p:spPr bwMode="auto">
          <a:xfrm>
            <a:off x="700426" y="1988840"/>
            <a:ext cx="79083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smtClean="0">
                <a:ln>
                  <a:noFill/>
                </a:ln>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Table </a:t>
            </a:r>
            <a:r>
              <a:rPr kumimoji="0" lang="en-US" b="1" i="0" u="sng" strike="noStrike" cap="none" normalizeH="0" baseline="0" dirty="0" smtClean="0">
                <a:ln>
                  <a:noFill/>
                </a:ln>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4: </a:t>
            </a:r>
            <a:r>
              <a:rPr kumimoji="0" lang="en-US" b="1" i="0" u="sng" strike="noStrike" cap="none" normalizeH="0" baseline="0" dirty="0" smtClean="0">
                <a:ln>
                  <a:noFill/>
                </a:ln>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rPr>
              <a:t>Composition of the optimized formulations and comparison of experimental values of the response parameters with the predicted values.</a:t>
            </a:r>
            <a:endParaRPr kumimoji="0" lang="en-US" b="0" i="0" u="sng" strike="noStrike" cap="none" normalizeH="0" baseline="0" dirty="0" smtClean="0">
              <a:ln>
                <a:noFill/>
              </a:ln>
              <a:solidFill>
                <a:schemeClr val="tx1"/>
              </a:solidFill>
              <a:effectLst/>
              <a:latin typeface="Perpetua" panose="02020502060401020303" pitchFamily="18" charset="0"/>
              <a:cs typeface="Times New Roman" panose="02020603050405020304" pitchFamily="18" charset="0"/>
            </a:endParaRPr>
          </a:p>
        </p:txBody>
      </p:sp>
      <p:sp>
        <p:nvSpPr>
          <p:cNvPr id="5" name="Rectangle 4"/>
          <p:cNvSpPr/>
          <p:nvPr/>
        </p:nvSpPr>
        <p:spPr>
          <a:xfrm>
            <a:off x="899592" y="5805264"/>
            <a:ext cx="3968843" cy="369332"/>
          </a:xfrm>
          <a:prstGeom prst="rect">
            <a:avLst/>
          </a:prstGeom>
        </p:spPr>
        <p:txBody>
          <a:bodyPr wrap="none">
            <a:spAutoFit/>
          </a:bodyPr>
          <a:lstStyle/>
          <a:p>
            <a:pPr lvl="0" algn="just" eaLnBrk="0" fontAlgn="base" hangingPunct="0">
              <a:spcBef>
                <a:spcPct val="0"/>
              </a:spcBef>
              <a:spcAft>
                <a:spcPct val="0"/>
              </a:spcAft>
            </a:pPr>
            <a:r>
              <a:rPr lang="en-US" dirty="0">
                <a:solidFill>
                  <a:srgbClr val="000000"/>
                </a:solidFill>
                <a:latin typeface="Perpetua" panose="02020502060401020303" pitchFamily="18" charset="0"/>
                <a:ea typeface="Calibri" panose="020F0502020204030204" pitchFamily="34" charset="0"/>
                <a:cs typeface="Times New Roman" panose="02020603050405020304" pitchFamily="18" charset="0"/>
              </a:rPr>
              <a:t>Each data point represents mean ± S.D (n=3)</a:t>
            </a:r>
            <a:endParaRPr lang="en-US" sz="1100" dirty="0">
              <a:latin typeface="Perpetua" panose="02020502060401020303"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5719535"/>
              </p:ext>
            </p:extLst>
          </p:nvPr>
        </p:nvGraphicFramePr>
        <p:xfrm>
          <a:off x="899592" y="2910115"/>
          <a:ext cx="7330744" cy="2736304"/>
        </p:xfrm>
        <a:graphic>
          <a:graphicData uri="http://schemas.openxmlformats.org/drawingml/2006/table">
            <a:tbl>
              <a:tblPr firstRow="1" firstCol="1" bandRow="1">
                <a:tableStyleId>{616DA210-FB5B-4158-B5E0-FEB733F419BA}</a:tableStyleId>
              </a:tblPr>
              <a:tblGrid>
                <a:gridCol w="1832686"/>
                <a:gridCol w="1832686"/>
                <a:gridCol w="1832686"/>
                <a:gridCol w="1832686"/>
              </a:tblGrid>
              <a:tr h="404813">
                <a:tc>
                  <a:txBody>
                    <a:bodyPr/>
                    <a:lstStyle/>
                    <a:p>
                      <a:pPr marR="31115" algn="ctr">
                        <a:lnSpc>
                          <a:spcPct val="150000"/>
                        </a:lnSpc>
                        <a:spcAft>
                          <a:spcPts val="0"/>
                        </a:spcAft>
                      </a:pPr>
                      <a:r>
                        <a:rPr lang="en-IN" sz="1600" dirty="0">
                          <a:effectLst/>
                        </a:rPr>
                        <a:t>Factor</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marR="31115" algn="r">
                        <a:lnSpc>
                          <a:spcPct val="150000"/>
                        </a:lnSpc>
                        <a:spcAft>
                          <a:spcPts val="0"/>
                        </a:spcAft>
                      </a:pPr>
                      <a:r>
                        <a:rPr lang="en-IN" sz="1600" dirty="0">
                          <a:effectLst/>
                        </a:rPr>
                        <a:t>Optimized level  (D-0.757)</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r>
              <a:tr h="350392">
                <a:tc>
                  <a:txBody>
                    <a:bodyPr/>
                    <a:lstStyle/>
                    <a:p>
                      <a:pPr marR="31115" algn="ctr">
                        <a:lnSpc>
                          <a:spcPct val="150000"/>
                        </a:lnSpc>
                        <a:spcAft>
                          <a:spcPts val="0"/>
                        </a:spcAft>
                      </a:pPr>
                      <a:r>
                        <a:rPr lang="en-IN" sz="1600" dirty="0">
                          <a:effectLst/>
                        </a:rPr>
                        <a:t>X1:HPMC K 100 M</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a:effectLst/>
                        </a:rPr>
                        <a:t>65.88</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just">
                        <a:lnSpc>
                          <a:spcPct val="150000"/>
                        </a:lnSpc>
                        <a:spcAft>
                          <a:spcPts val="0"/>
                        </a:spcAft>
                      </a:pPr>
                      <a:r>
                        <a:rPr lang="en-IN" sz="1600">
                          <a:effectLst/>
                        </a:rPr>
                        <a:t>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just">
                        <a:lnSpc>
                          <a:spcPct val="150000"/>
                        </a:lnSpc>
                        <a:spcAft>
                          <a:spcPts val="0"/>
                        </a:spcAft>
                      </a:pPr>
                      <a:r>
                        <a:rPr lang="en-IN" sz="1600">
                          <a:effectLst/>
                        </a:rPr>
                        <a:t>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04813">
                <a:tc>
                  <a:txBody>
                    <a:bodyPr/>
                    <a:lstStyle/>
                    <a:p>
                      <a:pPr marR="31115" algn="ctr">
                        <a:lnSpc>
                          <a:spcPct val="150000"/>
                        </a:lnSpc>
                        <a:spcAft>
                          <a:spcPts val="0"/>
                        </a:spcAft>
                      </a:pPr>
                      <a:r>
                        <a:rPr lang="en-IN" sz="1600">
                          <a:effectLst/>
                        </a:rPr>
                        <a:t>X2:Xanthangum</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dirty="0">
                          <a:effectLst/>
                        </a:rPr>
                        <a:t>34.13</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just">
                        <a:lnSpc>
                          <a:spcPct val="150000"/>
                        </a:lnSpc>
                        <a:spcAft>
                          <a:spcPts val="0"/>
                        </a:spcAft>
                      </a:pPr>
                      <a:r>
                        <a:rPr lang="en-IN" sz="1600">
                          <a:effectLst/>
                        </a:rPr>
                        <a:t>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just">
                        <a:lnSpc>
                          <a:spcPct val="150000"/>
                        </a:lnSpc>
                        <a:spcAft>
                          <a:spcPts val="0"/>
                        </a:spcAft>
                      </a:pPr>
                      <a:r>
                        <a:rPr lang="en-IN" sz="1600">
                          <a:effectLst/>
                        </a:rPr>
                        <a:t>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0491">
                <a:tc>
                  <a:txBody>
                    <a:bodyPr/>
                    <a:lstStyle/>
                    <a:p>
                      <a:pPr marR="31115" algn="ctr">
                        <a:lnSpc>
                          <a:spcPct val="150000"/>
                        </a:lnSpc>
                        <a:spcAft>
                          <a:spcPts val="0"/>
                        </a:spcAft>
                      </a:pPr>
                      <a:r>
                        <a:rPr lang="en-IN" sz="1600">
                          <a:effectLst/>
                        </a:rPr>
                        <a:t>Response</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dirty="0">
                          <a:effectLst/>
                        </a:rPr>
                        <a:t>Predicted value</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a:effectLst/>
                        </a:rPr>
                        <a:t>Observed value</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a:effectLst/>
                        </a:rPr>
                        <a:t>% Residual Error</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0491">
                <a:tc>
                  <a:txBody>
                    <a:bodyPr/>
                    <a:lstStyle/>
                    <a:p>
                      <a:pPr marR="31115" algn="ctr">
                        <a:lnSpc>
                          <a:spcPct val="150000"/>
                        </a:lnSpc>
                        <a:spcAft>
                          <a:spcPts val="0"/>
                        </a:spcAft>
                      </a:pPr>
                      <a:r>
                        <a:rPr lang="en-IN" sz="1600">
                          <a:effectLst/>
                        </a:rPr>
                        <a:t>Y1:BLT</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dirty="0">
                          <a:effectLst/>
                        </a:rPr>
                        <a:t>12.52</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a:effectLst/>
                        </a:rPr>
                        <a:t>10.90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a:effectLst/>
                        </a:rPr>
                        <a:t>14.86</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0491">
                <a:tc>
                  <a:txBody>
                    <a:bodyPr/>
                    <a:lstStyle/>
                    <a:p>
                      <a:pPr marR="31115" algn="ctr">
                        <a:lnSpc>
                          <a:spcPct val="150000"/>
                        </a:lnSpc>
                        <a:spcAft>
                          <a:spcPts val="0"/>
                        </a:spcAft>
                      </a:pPr>
                      <a:r>
                        <a:rPr lang="en-IN" sz="1600">
                          <a:effectLst/>
                        </a:rPr>
                        <a:t>Y2:Release at 1Hr</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dirty="0">
                          <a:effectLst/>
                        </a:rPr>
                        <a:t>22.95</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a:effectLst/>
                        </a:rPr>
                        <a:t>20.74</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a:effectLst/>
                        </a:rPr>
                        <a:t>-10.65</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04813">
                <a:tc>
                  <a:txBody>
                    <a:bodyPr/>
                    <a:lstStyle/>
                    <a:p>
                      <a:pPr marR="31115" algn="ctr">
                        <a:lnSpc>
                          <a:spcPct val="150000"/>
                        </a:lnSpc>
                        <a:spcAft>
                          <a:spcPts val="0"/>
                        </a:spcAft>
                      </a:pPr>
                      <a:r>
                        <a:rPr lang="en-IN" sz="1600">
                          <a:effectLst/>
                        </a:rPr>
                        <a:t>Y3:Release at 6Hr</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dirty="0">
                          <a:effectLst/>
                        </a:rPr>
                        <a:t>84.82</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dirty="0">
                          <a:effectLst/>
                        </a:rPr>
                        <a:t>87.25</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1115" algn="ctr">
                        <a:lnSpc>
                          <a:spcPct val="150000"/>
                        </a:lnSpc>
                        <a:spcAft>
                          <a:spcPts val="0"/>
                        </a:spcAft>
                      </a:pPr>
                      <a:r>
                        <a:rPr lang="en-IN" sz="1600" dirty="0">
                          <a:effectLst/>
                        </a:rPr>
                        <a:t>-2.78</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84770807"/>
      </p:ext>
    </p:extLst>
  </p:cSld>
  <p:clrMapOvr>
    <a:masterClrMapping/>
  </p:clrMapOvr>
  <p:transition spd="slow" advTm="43184">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4392488" cy="6494085"/>
          </a:xfrm>
          <a:prstGeom prst="rect">
            <a:avLst/>
          </a:prstGeom>
        </p:spPr>
        <p:txBody>
          <a:bodyPr wrap="square">
            <a:spAutoFit/>
          </a:bodyPr>
          <a:lstStyle/>
          <a:p>
            <a:r>
              <a:rPr lang="en-IN" b="1" i="1" u="sng" dirty="0">
                <a:solidFill>
                  <a:srgbClr val="000000"/>
                </a:solidFill>
                <a:latin typeface="Perpetua" panose="02020502060401020303" pitchFamily="18" charset="0"/>
                <a:ea typeface="Calibri" panose="020F0502020204030204" pitchFamily="34" charset="0"/>
                <a:cs typeface="Times New Roman" panose="02020603050405020304" pitchFamily="18" charset="0"/>
              </a:rPr>
              <a:t>In vivo</a:t>
            </a:r>
            <a:r>
              <a:rPr lang="en-IN" b="1" u="sng" dirty="0">
                <a:solidFill>
                  <a:srgbClr val="000000"/>
                </a:solidFill>
                <a:latin typeface="Perpetua" panose="02020502060401020303" pitchFamily="18" charset="0"/>
                <a:ea typeface="Calibri" panose="020F0502020204030204" pitchFamily="34" charset="0"/>
                <a:cs typeface="Times New Roman" panose="02020603050405020304" pitchFamily="18" charset="0"/>
              </a:rPr>
              <a:t> X-ray Imaging </a:t>
            </a:r>
            <a:r>
              <a:rPr lang="en-IN" b="1" u="sng"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Studies :</a:t>
            </a:r>
            <a:endParaRPr lang="en-IN" b="1" u="sng" dirty="0">
              <a:latin typeface="Perpetua" panose="02020502060401020303" pitchFamily="18" charset="0"/>
              <a:ea typeface="Calibri" panose="020F0502020204030204" pitchFamily="34" charset="0"/>
              <a:cs typeface="Times New Roman" panose="02020603050405020304" pitchFamily="18" charset="0"/>
            </a:endParaRPr>
          </a:p>
          <a:p>
            <a:endParaRPr lang="en-US" dirty="0" smtClean="0">
              <a:latin typeface="Perpetua" panose="02020502060401020303" pitchFamily="18" charset="0"/>
              <a:cs typeface="Times New Roman" panose="02020603050405020304" pitchFamily="18" charset="0"/>
            </a:endParaRPr>
          </a:p>
          <a:p>
            <a:r>
              <a:rPr lang="en-US" sz="2000" dirty="0" smtClean="0">
                <a:latin typeface="Perpetua" panose="02020502060401020303" pitchFamily="18" charset="0"/>
                <a:cs typeface="Times New Roman" panose="02020603050405020304" pitchFamily="18" charset="0"/>
              </a:rPr>
              <a:t>Study </a:t>
            </a:r>
            <a:r>
              <a:rPr lang="en-US" sz="2000" dirty="0">
                <a:latin typeface="Perpetua" panose="02020502060401020303" pitchFamily="18" charset="0"/>
                <a:cs typeface="Times New Roman" panose="02020603050405020304" pitchFamily="18" charset="0"/>
              </a:rPr>
              <a:t>Title : </a:t>
            </a:r>
            <a:r>
              <a:rPr lang="en-IN" sz="2000" i="1" dirty="0">
                <a:solidFill>
                  <a:srgbClr val="000000"/>
                </a:solidFill>
                <a:latin typeface="Perpetua" panose="02020502060401020303" pitchFamily="18" charset="0"/>
                <a:ea typeface="Calibri" panose="020F0502020204030204" pitchFamily="34" charset="0"/>
                <a:cs typeface="Times New Roman" panose="02020603050405020304" pitchFamily="18" charset="0"/>
              </a:rPr>
              <a:t>In vivo</a:t>
            </a:r>
            <a:r>
              <a:rPr lang="en-IN" sz="2000" dirty="0">
                <a:solidFill>
                  <a:srgbClr val="000000"/>
                </a:solidFill>
                <a:latin typeface="Perpetua" panose="02020502060401020303" pitchFamily="18" charset="0"/>
                <a:ea typeface="Calibri" panose="020F0502020204030204" pitchFamily="34" charset="0"/>
                <a:cs typeface="Times New Roman" panose="02020603050405020304" pitchFamily="18" charset="0"/>
              </a:rPr>
              <a:t> X-ray Imaging Studies </a:t>
            </a:r>
            <a:r>
              <a:rPr lang="en-US" sz="2000" dirty="0" smtClean="0">
                <a:latin typeface="Perpetua" panose="02020502060401020303" pitchFamily="18" charset="0"/>
                <a:cs typeface="Times New Roman" panose="02020603050405020304" pitchFamily="18" charset="0"/>
              </a:rPr>
              <a:t>for different formulations in rabbit model.</a:t>
            </a:r>
          </a:p>
          <a:p>
            <a:r>
              <a:rPr lang="en-IN" sz="2000" dirty="0" smtClean="0">
                <a:latin typeface="Perpetua" panose="02020502060401020303" pitchFamily="18" charset="0"/>
              </a:rPr>
              <a:t>Test Facility : </a:t>
            </a:r>
            <a:r>
              <a:rPr lang="en-IN" sz="2000" dirty="0" err="1" smtClean="0">
                <a:latin typeface="Perpetua" panose="02020502060401020303" pitchFamily="18" charset="0"/>
              </a:rPr>
              <a:t>Invivo</a:t>
            </a:r>
            <a:r>
              <a:rPr lang="en-IN" sz="2000" dirty="0" smtClean="0">
                <a:latin typeface="Perpetua" panose="02020502060401020303" pitchFamily="18" charset="0"/>
              </a:rPr>
              <a:t> Biosciences.</a:t>
            </a:r>
          </a:p>
          <a:p>
            <a:r>
              <a:rPr lang="en-US" sz="2000" dirty="0" smtClean="0">
                <a:latin typeface="Perpetua" panose="02020502060401020303" pitchFamily="18" charset="0"/>
                <a:cs typeface="Times New Roman" panose="02020603050405020304" pitchFamily="18" charset="0"/>
              </a:rPr>
              <a:t>Study </a:t>
            </a:r>
            <a:r>
              <a:rPr lang="en-US" sz="2000" dirty="0">
                <a:latin typeface="Perpetua" panose="02020502060401020303" pitchFamily="18" charset="0"/>
                <a:cs typeface="Times New Roman" panose="02020603050405020304" pitchFamily="18" charset="0"/>
              </a:rPr>
              <a:t>Number : </a:t>
            </a:r>
            <a:r>
              <a:rPr lang="en-US" sz="2000" dirty="0" smtClean="0">
                <a:latin typeface="Perpetua" panose="02020502060401020303" pitchFamily="18" charset="0"/>
                <a:cs typeface="Times New Roman" panose="02020603050405020304" pitchFamily="18" charset="0"/>
              </a:rPr>
              <a:t>IE-52.</a:t>
            </a:r>
          </a:p>
          <a:p>
            <a:r>
              <a:rPr lang="en-US" sz="2000" dirty="0">
                <a:latin typeface="Perpetua" panose="02020502060401020303" pitchFamily="18" charset="0"/>
                <a:cs typeface="Times New Roman" panose="02020603050405020304" pitchFamily="18" charset="0"/>
              </a:rPr>
              <a:t>Species </a:t>
            </a:r>
            <a:r>
              <a:rPr lang="en-US" sz="2000" dirty="0" smtClean="0">
                <a:latin typeface="Perpetua" panose="02020502060401020303" pitchFamily="18" charset="0"/>
                <a:cs typeface="Times New Roman" panose="02020603050405020304" pitchFamily="18" charset="0"/>
              </a:rPr>
              <a:t>&amp; </a:t>
            </a:r>
            <a:r>
              <a:rPr lang="en-US" sz="2000" dirty="0">
                <a:latin typeface="Perpetua" panose="02020502060401020303" pitchFamily="18" charset="0"/>
                <a:cs typeface="Times New Roman" panose="02020603050405020304" pitchFamily="18" charset="0"/>
              </a:rPr>
              <a:t>Strain : Rabbit </a:t>
            </a:r>
            <a:r>
              <a:rPr lang="en-US" sz="2000" dirty="0" smtClean="0">
                <a:latin typeface="Perpetua" panose="02020502060401020303" pitchFamily="18" charset="0"/>
                <a:cs typeface="Times New Roman" panose="02020603050405020304" pitchFamily="18" charset="0"/>
              </a:rPr>
              <a:t> &amp; New </a:t>
            </a:r>
            <a:r>
              <a:rPr lang="en-US" sz="2000" dirty="0">
                <a:latin typeface="Perpetua" panose="02020502060401020303" pitchFamily="18" charset="0"/>
                <a:cs typeface="Times New Roman" panose="02020603050405020304" pitchFamily="18" charset="0"/>
              </a:rPr>
              <a:t>Zealand </a:t>
            </a:r>
            <a:r>
              <a:rPr lang="en-US" sz="2000" dirty="0" smtClean="0">
                <a:latin typeface="Perpetua" panose="02020502060401020303" pitchFamily="18" charset="0"/>
                <a:cs typeface="Times New Roman" panose="02020603050405020304" pitchFamily="18" charset="0"/>
              </a:rPr>
              <a:t>white.</a:t>
            </a:r>
          </a:p>
          <a:p>
            <a:r>
              <a:rPr lang="en-US" sz="2000" dirty="0" smtClean="0">
                <a:latin typeface="Perpetua" panose="02020502060401020303" pitchFamily="18" charset="0"/>
                <a:cs typeface="Times New Roman" panose="02020603050405020304" pitchFamily="18" charset="0"/>
              </a:rPr>
              <a:t>Avg. </a:t>
            </a:r>
            <a:r>
              <a:rPr lang="en-US" sz="2000" dirty="0">
                <a:latin typeface="Perpetua" panose="02020502060401020303" pitchFamily="18" charset="0"/>
                <a:cs typeface="Times New Roman" panose="02020603050405020304" pitchFamily="18" charset="0"/>
              </a:rPr>
              <a:t>w</a:t>
            </a:r>
            <a:r>
              <a:rPr lang="en-US" sz="2000" dirty="0" smtClean="0">
                <a:latin typeface="Perpetua" panose="02020502060401020303" pitchFamily="18" charset="0"/>
                <a:cs typeface="Times New Roman" panose="02020603050405020304" pitchFamily="18" charset="0"/>
              </a:rPr>
              <a:t>eight of animals : </a:t>
            </a:r>
            <a:r>
              <a:rPr lang="en-IN" sz="2000" dirty="0">
                <a:solidFill>
                  <a:srgbClr val="000000"/>
                </a:solidFill>
                <a:latin typeface="Perpetua" panose="02020502060401020303" pitchFamily="18" charset="0"/>
                <a:ea typeface="Calibri" panose="020F0502020204030204" pitchFamily="34" charset="0"/>
                <a:cs typeface="Times New Roman" panose="02020603050405020304" pitchFamily="18" charset="0"/>
              </a:rPr>
              <a:t>2–2.5 </a:t>
            </a:r>
            <a:r>
              <a:rPr lang="en-IN" sz="2000"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kg.</a:t>
            </a:r>
            <a:endParaRPr lang="en-US" sz="2000" dirty="0" smtClean="0">
              <a:latin typeface="Perpetua" panose="02020502060401020303" pitchFamily="18" charset="0"/>
              <a:cs typeface="Times New Roman" panose="02020603050405020304" pitchFamily="18" charset="0"/>
            </a:endParaRPr>
          </a:p>
          <a:p>
            <a:r>
              <a:rPr lang="en-US" sz="2000" dirty="0" smtClean="0">
                <a:latin typeface="Perpetua" panose="02020502060401020303" pitchFamily="18" charset="0"/>
                <a:cs typeface="Times New Roman" panose="02020603050405020304" pitchFamily="18" charset="0"/>
              </a:rPr>
              <a:t>No</a:t>
            </a:r>
            <a:r>
              <a:rPr lang="en-US" sz="2000" dirty="0">
                <a:latin typeface="Perpetua" panose="02020502060401020303" pitchFamily="18" charset="0"/>
                <a:cs typeface="Times New Roman" panose="02020603050405020304" pitchFamily="18" charset="0"/>
              </a:rPr>
              <a:t>. of groups : 2</a:t>
            </a:r>
            <a:r>
              <a:rPr lang="en-US" sz="2000" dirty="0" smtClean="0">
                <a:latin typeface="Perpetua" panose="02020502060401020303" pitchFamily="18" charset="0"/>
                <a:cs typeface="Times New Roman" panose="02020603050405020304" pitchFamily="18" charset="0"/>
              </a:rPr>
              <a:t> (4 animals per group)</a:t>
            </a:r>
          </a:p>
          <a:p>
            <a:r>
              <a:rPr lang="en-US" sz="2000" dirty="0" smtClean="0">
                <a:latin typeface="Perpetua" panose="02020502060401020303" pitchFamily="18" charset="0"/>
                <a:cs typeface="Times New Roman" panose="02020603050405020304" pitchFamily="18" charset="0"/>
              </a:rPr>
              <a:t>Group 1 (</a:t>
            </a:r>
            <a:r>
              <a:rPr lang="en-IN" sz="2000" dirty="0">
                <a:solidFill>
                  <a:srgbClr val="000000"/>
                </a:solidFill>
                <a:latin typeface="Perpetua" panose="02020502060401020303" pitchFamily="18" charset="0"/>
                <a:ea typeface="Calibri" panose="020F0502020204030204" pitchFamily="34" charset="0"/>
                <a:cs typeface="Times New Roman" panose="02020603050405020304" pitchFamily="18" charset="0"/>
              </a:rPr>
              <a:t>optimized batch of </a:t>
            </a:r>
            <a:r>
              <a:rPr lang="en-IN" sz="2000"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raft forming solution </a:t>
            </a:r>
            <a:r>
              <a:rPr lang="en-IN" sz="2000" dirty="0">
                <a:solidFill>
                  <a:srgbClr val="000000"/>
                </a:solidFill>
                <a:latin typeface="Perpetua" panose="02020502060401020303" pitchFamily="18" charset="0"/>
                <a:ea typeface="Calibri" panose="020F0502020204030204" pitchFamily="34" charset="0"/>
                <a:cs typeface="Times New Roman" panose="02020603050405020304" pitchFamily="18" charset="0"/>
              </a:rPr>
              <a:t>containing barium sulphate as a </a:t>
            </a:r>
            <a:r>
              <a:rPr lang="en-IN" sz="2000"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marker).</a:t>
            </a:r>
          </a:p>
          <a:p>
            <a:r>
              <a:rPr lang="en-US" sz="2000" dirty="0">
                <a:latin typeface="Perpetua" panose="02020502060401020303" pitchFamily="18" charset="0"/>
                <a:cs typeface="Times New Roman" panose="02020603050405020304" pitchFamily="18" charset="0"/>
              </a:rPr>
              <a:t>Group </a:t>
            </a:r>
            <a:r>
              <a:rPr lang="en-US" sz="2000" dirty="0" smtClean="0">
                <a:latin typeface="Perpetua" panose="02020502060401020303" pitchFamily="18" charset="0"/>
                <a:cs typeface="Times New Roman" panose="02020603050405020304" pitchFamily="18" charset="0"/>
              </a:rPr>
              <a:t>2 (</a:t>
            </a:r>
            <a:r>
              <a:rPr lang="en-IN" sz="2000" dirty="0" smtClean="0">
                <a:solidFill>
                  <a:srgbClr val="000000"/>
                </a:solidFill>
                <a:latin typeface="Perpetua" panose="02020502060401020303" pitchFamily="18" charset="0"/>
                <a:cs typeface="Times New Roman" panose="02020603050405020304" pitchFamily="18" charset="0"/>
              </a:rPr>
              <a:t>conventional suspension (</a:t>
            </a:r>
            <a:r>
              <a:rPr lang="en-IN" sz="2000" dirty="0" err="1" smtClean="0">
                <a:solidFill>
                  <a:srgbClr val="000000"/>
                </a:solidFill>
                <a:latin typeface="Perpetua" panose="02020502060401020303" pitchFamily="18" charset="0"/>
                <a:cs typeface="Times New Roman" panose="02020603050405020304" pitchFamily="18" charset="0"/>
              </a:rPr>
              <a:t>Calcimax</a:t>
            </a:r>
            <a:r>
              <a:rPr lang="en-IN" sz="2000" dirty="0" smtClean="0">
                <a:solidFill>
                  <a:srgbClr val="000000"/>
                </a:solidFill>
                <a:latin typeface="Perpetua" panose="02020502060401020303" pitchFamily="18" charset="0"/>
                <a:cs typeface="Times New Roman" panose="02020603050405020304" pitchFamily="18" charset="0"/>
              </a:rPr>
              <a:t> plus)</a:t>
            </a:r>
            <a:r>
              <a:rPr lang="en-IN" sz="2000"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 </a:t>
            </a:r>
            <a:r>
              <a:rPr lang="en-IN" sz="2000" dirty="0">
                <a:solidFill>
                  <a:srgbClr val="000000"/>
                </a:solidFill>
                <a:latin typeface="Perpetua" panose="02020502060401020303" pitchFamily="18" charset="0"/>
                <a:ea typeface="Calibri" panose="020F0502020204030204" pitchFamily="34" charset="0"/>
                <a:cs typeface="Times New Roman" panose="02020603050405020304" pitchFamily="18" charset="0"/>
              </a:rPr>
              <a:t>containing the same </a:t>
            </a:r>
            <a:r>
              <a:rPr lang="en-IN" sz="2000"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marker).</a:t>
            </a:r>
            <a:endParaRPr lang="en-US" sz="2000" dirty="0" smtClean="0">
              <a:latin typeface="Perpetua" panose="02020502060401020303" pitchFamily="18" charset="0"/>
              <a:cs typeface="Times New Roman" panose="02020603050405020304" pitchFamily="18" charset="0"/>
            </a:endParaRPr>
          </a:p>
          <a:p>
            <a:r>
              <a:rPr lang="en-US" sz="2000" dirty="0" smtClean="0">
                <a:latin typeface="Perpetua" panose="02020502060401020303" pitchFamily="18" charset="0"/>
                <a:cs typeface="Times New Roman" panose="02020603050405020304" pitchFamily="18" charset="0"/>
              </a:rPr>
              <a:t>Housing conditions : </a:t>
            </a:r>
            <a:r>
              <a:rPr lang="en-IN" sz="2000" dirty="0" smtClean="0">
                <a:solidFill>
                  <a:srgbClr val="000000"/>
                </a:solidFill>
                <a:latin typeface="Perpetua" panose="02020502060401020303" pitchFamily="18" charset="0"/>
                <a:cs typeface="Times New Roman" panose="02020603050405020304" pitchFamily="18" charset="0"/>
              </a:rPr>
              <a:t>S</a:t>
            </a:r>
            <a:r>
              <a:rPr lang="en-IN" sz="2000"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tandard </a:t>
            </a:r>
            <a:r>
              <a:rPr lang="en-IN" sz="2000" dirty="0">
                <a:solidFill>
                  <a:srgbClr val="000000"/>
                </a:solidFill>
                <a:latin typeface="Perpetua" panose="02020502060401020303" pitchFamily="18" charset="0"/>
                <a:ea typeface="Calibri" panose="020F0502020204030204" pitchFamily="34" charset="0"/>
                <a:cs typeface="Times New Roman" panose="02020603050405020304" pitchFamily="18" charset="0"/>
              </a:rPr>
              <a:t>laboratory conditions at 25±2°C and 55±5% RH with standard diet and tap water ad </a:t>
            </a:r>
            <a:r>
              <a:rPr lang="en-IN" sz="2000"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libitum.</a:t>
            </a:r>
          </a:p>
          <a:p>
            <a:r>
              <a:rPr lang="en-IN" sz="2000" dirty="0">
                <a:solidFill>
                  <a:srgbClr val="000000"/>
                </a:solidFill>
                <a:latin typeface="Perpetua" panose="02020502060401020303" pitchFamily="18" charset="0"/>
                <a:ea typeface="Calibri" panose="020F0502020204030204" pitchFamily="34" charset="0"/>
                <a:cs typeface="Times New Roman" panose="02020603050405020304" pitchFamily="18" charset="0"/>
              </a:rPr>
              <a:t>X-ray machine </a:t>
            </a:r>
            <a:r>
              <a:rPr lang="en-IN" sz="2000"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 </a:t>
            </a:r>
            <a:r>
              <a:rPr lang="en-IN" sz="2000" dirty="0" err="1"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Skanray</a:t>
            </a:r>
            <a:r>
              <a:rPr lang="en-IN" sz="2000"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 Model (</a:t>
            </a:r>
            <a:r>
              <a:rPr lang="en-IN" sz="2000" dirty="0" err="1"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Microskan</a:t>
            </a:r>
            <a:r>
              <a:rPr lang="en-IN" sz="2000"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 DR).</a:t>
            </a:r>
          </a:p>
          <a:p>
            <a:r>
              <a:rPr lang="en-IN" sz="2000"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Time </a:t>
            </a:r>
            <a:r>
              <a:rPr lang="en-IN" sz="2000" dirty="0">
                <a:solidFill>
                  <a:srgbClr val="000000"/>
                </a:solidFill>
                <a:latin typeface="Perpetua" panose="02020502060401020303" pitchFamily="18" charset="0"/>
                <a:ea typeface="Calibri" panose="020F0502020204030204" pitchFamily="34" charset="0"/>
                <a:cs typeface="Times New Roman" panose="02020603050405020304" pitchFamily="18" charset="0"/>
              </a:rPr>
              <a:t>intervals </a:t>
            </a:r>
            <a:r>
              <a:rPr lang="en-IN" sz="2000"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 0, 2</a:t>
            </a:r>
            <a:r>
              <a:rPr lang="en-IN" sz="2000" dirty="0">
                <a:solidFill>
                  <a:srgbClr val="000000"/>
                </a:solidFill>
                <a:latin typeface="Perpetua" panose="02020502060401020303" pitchFamily="18" charset="0"/>
                <a:ea typeface="Calibri" panose="020F0502020204030204" pitchFamily="34" charset="0"/>
                <a:cs typeface="Times New Roman" panose="02020603050405020304" pitchFamily="18" charset="0"/>
              </a:rPr>
              <a:t>, 4 and </a:t>
            </a:r>
            <a:r>
              <a:rPr lang="en-IN" sz="2000" dirty="0" smtClean="0">
                <a:solidFill>
                  <a:srgbClr val="000000"/>
                </a:solidFill>
                <a:latin typeface="Perpetua" panose="02020502060401020303" pitchFamily="18" charset="0"/>
                <a:ea typeface="Calibri" panose="020F0502020204030204" pitchFamily="34" charset="0"/>
                <a:cs typeface="Times New Roman" panose="02020603050405020304" pitchFamily="18" charset="0"/>
              </a:rPr>
              <a:t>6h.</a:t>
            </a:r>
            <a:endParaRPr lang="en-US" sz="2000" dirty="0" smtClean="0">
              <a:latin typeface="Perpetua" panose="02020502060401020303" pitchFamily="18" charset="0"/>
              <a:cs typeface="Times New Roman" panose="02020603050405020304" pitchFamily="18" charset="0"/>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032" y="863095"/>
            <a:ext cx="4035181" cy="528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186145"/>
      </p:ext>
    </p:extLst>
  </p:cSld>
  <p:clrMapOvr>
    <a:masterClrMapping/>
  </p:clrMapOvr>
  <p:transition spd="slow" advTm="66793">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71800" y="404664"/>
            <a:ext cx="316835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latin typeface="Algerian" pitchFamily="82" charset="0"/>
              </a:rPr>
              <a:t>Conclusion</a:t>
            </a:r>
            <a:endParaRPr lang="en-IN" sz="3600" b="1" dirty="0">
              <a:latin typeface="Algerian" pitchFamily="82" charset="0"/>
            </a:endParaRPr>
          </a:p>
        </p:txBody>
      </p:sp>
      <p:sp>
        <p:nvSpPr>
          <p:cNvPr id="4" name="TextBox 3"/>
          <p:cNvSpPr txBox="1"/>
          <p:nvPr/>
        </p:nvSpPr>
        <p:spPr>
          <a:xfrm>
            <a:off x="323528" y="1916832"/>
            <a:ext cx="8568952" cy="1846659"/>
          </a:xfrm>
          <a:prstGeom prst="rect">
            <a:avLst/>
          </a:prstGeom>
          <a:noFill/>
        </p:spPr>
        <p:txBody>
          <a:bodyPr wrap="square" rtlCol="0">
            <a:spAutoFit/>
          </a:bodyPr>
          <a:lstStyle/>
          <a:p>
            <a:pPr algn="ctr"/>
            <a:r>
              <a:rPr lang="en-IN" dirty="0" smtClean="0"/>
              <a:t> </a:t>
            </a:r>
            <a:r>
              <a:rPr lang="en-IN" sz="2400" dirty="0"/>
              <a:t>T</a:t>
            </a:r>
            <a:r>
              <a:rPr lang="en-IN" sz="2400" dirty="0" smtClean="0"/>
              <a:t>he </a:t>
            </a:r>
            <a:r>
              <a:rPr lang="en-IN" sz="2400" dirty="0"/>
              <a:t>studies collectively proved that bilayer </a:t>
            </a:r>
            <a:r>
              <a:rPr lang="en-IN" sz="2400" dirty="0" err="1"/>
              <a:t>gastroretentive</a:t>
            </a:r>
            <a:r>
              <a:rPr lang="en-IN" sz="2400" dirty="0"/>
              <a:t> tablets possessing floating properties would be highly promising drug delivery platform for nutrients and therapeutic agents with absorption window in the upper part of the gastrointestinal tract.</a:t>
            </a:r>
          </a:p>
          <a:p>
            <a:endParaRPr lang="en-IN" dirty="0"/>
          </a:p>
        </p:txBody>
      </p:sp>
    </p:spTree>
    <p:extLst>
      <p:ext uri="{BB962C8B-B14F-4D97-AF65-F5344CB8AC3E}">
        <p14:creationId xmlns:p14="http://schemas.microsoft.com/office/powerpoint/2010/main" val="64722480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601416"/>
            <a:ext cx="8784976" cy="5256584"/>
          </a:xfrm>
        </p:spPr>
        <p:txBody>
          <a:bodyPr>
            <a:normAutofit fontScale="92500" lnSpcReduction="20000"/>
          </a:bodyPr>
          <a:lstStyle/>
          <a:p>
            <a:pPr>
              <a:lnSpc>
                <a:spcPct val="110000"/>
              </a:lnSpc>
            </a:pPr>
            <a:r>
              <a:rPr lang="en-IN" sz="2400" dirty="0" err="1" smtClean="0">
                <a:cs typeface="Times New Roman" panose="02020603050405020304" pitchFamily="18" charset="0"/>
              </a:rPr>
              <a:t>Nagaraju</a:t>
            </a:r>
            <a:r>
              <a:rPr lang="en-IN" sz="2400" dirty="0" smtClean="0">
                <a:cs typeface="Times New Roman" panose="02020603050405020304" pitchFamily="18" charset="0"/>
              </a:rPr>
              <a:t> B, </a:t>
            </a:r>
            <a:r>
              <a:rPr lang="en-IN" sz="2400" dirty="0" err="1" smtClean="0">
                <a:cs typeface="Times New Roman" panose="02020603050405020304" pitchFamily="18" charset="0"/>
              </a:rPr>
              <a:t>Ramu</a:t>
            </a:r>
            <a:r>
              <a:rPr lang="en-IN" sz="2400" dirty="0" smtClean="0">
                <a:cs typeface="Times New Roman" panose="02020603050405020304" pitchFamily="18" charset="0"/>
              </a:rPr>
              <a:t> B, </a:t>
            </a:r>
            <a:r>
              <a:rPr lang="en-IN" sz="2400" dirty="0" err="1" smtClean="0">
                <a:cs typeface="Times New Roman" panose="02020603050405020304" pitchFamily="18" charset="0"/>
              </a:rPr>
              <a:t>Saibaba</a:t>
            </a:r>
            <a:r>
              <a:rPr lang="en-IN" sz="2400" dirty="0" smtClean="0">
                <a:cs typeface="Times New Roman" panose="02020603050405020304" pitchFamily="18" charset="0"/>
              </a:rPr>
              <a:t> SV, </a:t>
            </a:r>
            <a:r>
              <a:rPr lang="en-IN" sz="2400" dirty="0" err="1" smtClean="0">
                <a:cs typeface="Times New Roman" panose="02020603050405020304" pitchFamily="18" charset="0"/>
              </a:rPr>
              <a:t>Rajkamal</a:t>
            </a:r>
            <a:r>
              <a:rPr lang="en-IN" sz="2400" dirty="0" smtClean="0">
                <a:cs typeface="Times New Roman" panose="02020603050405020304" pitchFamily="18" charset="0"/>
              </a:rPr>
              <a:t> B. </a:t>
            </a:r>
            <a:r>
              <a:rPr lang="en-IN" sz="2400" dirty="0">
                <a:cs typeface="Times New Roman" panose="02020603050405020304" pitchFamily="18" charset="0"/>
              </a:rPr>
              <a:t>Formulation and evaluation of floating </a:t>
            </a:r>
            <a:r>
              <a:rPr lang="en-IN" sz="2400" dirty="0" err="1">
                <a:cs typeface="Times New Roman" panose="02020603050405020304" pitchFamily="18" charset="0"/>
              </a:rPr>
              <a:t>bioadhesive</a:t>
            </a:r>
            <a:r>
              <a:rPr lang="en-IN" sz="2400" dirty="0">
                <a:cs typeface="Times New Roman" panose="02020603050405020304" pitchFamily="18" charset="0"/>
              </a:rPr>
              <a:t> </a:t>
            </a:r>
            <a:r>
              <a:rPr lang="en-IN" sz="2400" dirty="0" err="1">
                <a:cs typeface="Times New Roman" panose="02020603050405020304" pitchFamily="18" charset="0"/>
              </a:rPr>
              <a:t>Doxofylline</a:t>
            </a:r>
            <a:r>
              <a:rPr lang="en-IN" sz="2400" dirty="0">
                <a:cs typeface="Times New Roman" panose="02020603050405020304" pitchFamily="18" charset="0"/>
              </a:rPr>
              <a:t> </a:t>
            </a:r>
            <a:r>
              <a:rPr lang="en-IN" sz="2400" dirty="0" smtClean="0">
                <a:cs typeface="Times New Roman" panose="02020603050405020304" pitchFamily="18" charset="0"/>
              </a:rPr>
              <a:t>tablets.</a:t>
            </a:r>
            <a:r>
              <a:rPr lang="en-IN" sz="2400" dirty="0">
                <a:cs typeface="Times New Roman" panose="02020603050405020304" pitchFamily="18" charset="0"/>
              </a:rPr>
              <a:t> International Journal of Drug </a:t>
            </a:r>
            <a:r>
              <a:rPr lang="en-IN" sz="2400" dirty="0" smtClean="0">
                <a:cs typeface="Times New Roman" panose="02020603050405020304" pitchFamily="18" charset="0"/>
              </a:rPr>
              <a:t>Delivery. 2016;8:134-141.</a:t>
            </a:r>
          </a:p>
          <a:p>
            <a:pPr>
              <a:lnSpc>
                <a:spcPct val="110000"/>
              </a:lnSpc>
            </a:pPr>
            <a:endParaRPr lang="en-IN" sz="2400" dirty="0">
              <a:cs typeface="Times New Roman" panose="02020603050405020304" pitchFamily="18" charset="0"/>
            </a:endParaRPr>
          </a:p>
          <a:p>
            <a:pPr>
              <a:lnSpc>
                <a:spcPct val="110000"/>
              </a:lnSpc>
            </a:pPr>
            <a:r>
              <a:rPr lang="en-IN" sz="2400" dirty="0" smtClean="0">
                <a:cs typeface="Times New Roman" panose="02020603050405020304" pitchFamily="18" charset="0"/>
              </a:rPr>
              <a:t>El-</a:t>
            </a:r>
            <a:r>
              <a:rPr lang="en-IN" sz="2400" dirty="0" err="1" smtClean="0">
                <a:cs typeface="Times New Roman" panose="02020603050405020304" pitchFamily="18" charset="0"/>
              </a:rPr>
              <a:t>Zahaby</a:t>
            </a:r>
            <a:r>
              <a:rPr lang="en-IN" sz="2400" dirty="0" smtClean="0">
                <a:cs typeface="Times New Roman" panose="02020603050405020304" pitchFamily="18" charset="0"/>
              </a:rPr>
              <a:t> </a:t>
            </a:r>
            <a:r>
              <a:rPr lang="en-IN" sz="2400" dirty="0">
                <a:cs typeface="Times New Roman" panose="02020603050405020304" pitchFamily="18" charset="0"/>
              </a:rPr>
              <a:t>SA, </a:t>
            </a:r>
            <a:r>
              <a:rPr lang="en-IN" sz="2400" dirty="0" err="1">
                <a:cs typeface="Times New Roman" panose="02020603050405020304" pitchFamily="18" charset="0"/>
              </a:rPr>
              <a:t>Kassem</a:t>
            </a:r>
            <a:r>
              <a:rPr lang="en-IN" sz="2400" dirty="0">
                <a:cs typeface="Times New Roman" panose="02020603050405020304" pitchFamily="18" charset="0"/>
              </a:rPr>
              <a:t> AA, El-</a:t>
            </a:r>
            <a:r>
              <a:rPr lang="en-IN" sz="2400" dirty="0" err="1">
                <a:cs typeface="Times New Roman" panose="02020603050405020304" pitchFamily="18" charset="0"/>
              </a:rPr>
              <a:t>Kamel</a:t>
            </a:r>
            <a:r>
              <a:rPr lang="en-IN" sz="2400" dirty="0">
                <a:cs typeface="Times New Roman" panose="02020603050405020304" pitchFamily="18" charset="0"/>
              </a:rPr>
              <a:t> AH. Formulation and in vitro evaluation of size expanding gastro-retentive systems of levofloxacin hemihydrate. </a:t>
            </a:r>
            <a:r>
              <a:rPr lang="en-IN" sz="2400" dirty="0" err="1">
                <a:cs typeface="Times New Roman" panose="02020603050405020304" pitchFamily="18" charset="0"/>
              </a:rPr>
              <a:t>Int</a:t>
            </a:r>
            <a:r>
              <a:rPr lang="en-IN" sz="2400" dirty="0">
                <a:cs typeface="Times New Roman" panose="02020603050405020304" pitchFamily="18" charset="0"/>
              </a:rPr>
              <a:t> J </a:t>
            </a:r>
            <a:r>
              <a:rPr lang="en-IN" sz="2400" dirty="0" smtClean="0">
                <a:cs typeface="Times New Roman" panose="02020603050405020304" pitchFamily="18" charset="0"/>
              </a:rPr>
              <a:t>Pharm.2014;464:10–18.</a:t>
            </a:r>
            <a:endParaRPr lang="en-IN" sz="2400" dirty="0">
              <a:cs typeface="Times New Roman" panose="02020603050405020304" pitchFamily="18" charset="0"/>
            </a:endParaRPr>
          </a:p>
          <a:p>
            <a:pPr>
              <a:lnSpc>
                <a:spcPct val="110000"/>
              </a:lnSpc>
            </a:pPr>
            <a:endParaRPr lang="en-IN" sz="2400" dirty="0">
              <a:cs typeface="Times New Roman" panose="02020603050405020304" pitchFamily="18" charset="0"/>
            </a:endParaRPr>
          </a:p>
          <a:p>
            <a:pPr>
              <a:lnSpc>
                <a:spcPct val="110000"/>
              </a:lnSpc>
            </a:pPr>
            <a:r>
              <a:rPr lang="en-IN" sz="2400" dirty="0" err="1" smtClean="0">
                <a:cs typeface="Times New Roman" panose="02020603050405020304" pitchFamily="18" charset="0"/>
              </a:rPr>
              <a:t>Lifang</a:t>
            </a:r>
            <a:r>
              <a:rPr lang="en-IN" sz="2400" dirty="0" smtClean="0">
                <a:cs typeface="Times New Roman" panose="02020603050405020304" pitchFamily="18" charset="0"/>
              </a:rPr>
              <a:t> Y, </a:t>
            </a:r>
            <a:r>
              <a:rPr lang="en-IN" sz="2400" dirty="0">
                <a:cs typeface="Times New Roman" panose="02020603050405020304" pitchFamily="18" charset="0"/>
              </a:rPr>
              <a:t>Chao </a:t>
            </a:r>
            <a:r>
              <a:rPr lang="en-IN" sz="2400" dirty="0" smtClean="0">
                <a:cs typeface="Times New Roman" panose="02020603050405020304" pitchFamily="18" charset="0"/>
              </a:rPr>
              <a:t>Q, </a:t>
            </a:r>
            <a:r>
              <a:rPr lang="en-IN" sz="2400" dirty="0" err="1">
                <a:cs typeface="Times New Roman" panose="02020603050405020304" pitchFamily="18" charset="0"/>
              </a:rPr>
              <a:t>Kaisheng</a:t>
            </a:r>
            <a:r>
              <a:rPr lang="en-IN" sz="2400" dirty="0">
                <a:cs typeface="Times New Roman" panose="02020603050405020304" pitchFamily="18" charset="0"/>
              </a:rPr>
              <a:t> </a:t>
            </a:r>
            <a:r>
              <a:rPr lang="en-IN" sz="2400" dirty="0" smtClean="0">
                <a:cs typeface="Times New Roman" panose="02020603050405020304" pitchFamily="18" charset="0"/>
              </a:rPr>
              <a:t>C, </a:t>
            </a:r>
            <a:r>
              <a:rPr lang="en-IN" sz="2400" dirty="0" err="1">
                <a:cs typeface="Times New Roman" panose="02020603050405020304" pitchFamily="18" charset="0"/>
              </a:rPr>
              <a:t>Chunli</a:t>
            </a:r>
            <a:r>
              <a:rPr lang="en-IN" sz="2400" dirty="0">
                <a:cs typeface="Times New Roman" panose="02020603050405020304" pitchFamily="18" charset="0"/>
              </a:rPr>
              <a:t> </a:t>
            </a:r>
            <a:r>
              <a:rPr lang="en-IN" sz="2400" dirty="0" smtClean="0">
                <a:cs typeface="Times New Roman" panose="02020603050405020304" pitchFamily="18" charset="0"/>
              </a:rPr>
              <a:t>Z, </a:t>
            </a:r>
            <a:r>
              <a:rPr lang="en-IN" sz="2400" dirty="0" err="1">
                <a:cs typeface="Times New Roman" panose="02020603050405020304" pitchFamily="18" charset="0"/>
              </a:rPr>
              <a:t>Hui</a:t>
            </a:r>
            <a:r>
              <a:rPr lang="en-IN" sz="2400" dirty="0">
                <a:cs typeface="Times New Roman" panose="02020603050405020304" pitchFamily="18" charset="0"/>
              </a:rPr>
              <a:t> </a:t>
            </a:r>
            <a:r>
              <a:rPr lang="en-IN" sz="2400" dirty="0" smtClean="0">
                <a:cs typeface="Times New Roman" panose="02020603050405020304" pitchFamily="18" charset="0"/>
              </a:rPr>
              <a:t>C, </a:t>
            </a:r>
            <a:r>
              <a:rPr lang="en-IN" sz="2400" dirty="0" err="1">
                <a:cs typeface="Times New Roman" panose="02020603050405020304" pitchFamily="18" charset="0"/>
              </a:rPr>
              <a:t>Jianping</a:t>
            </a:r>
            <a:r>
              <a:rPr lang="en-IN" sz="2400" dirty="0">
                <a:cs typeface="Times New Roman" panose="02020603050405020304" pitchFamily="18" charset="0"/>
              </a:rPr>
              <a:t> </a:t>
            </a:r>
            <a:r>
              <a:rPr lang="en-IN" sz="2400" dirty="0" err="1" smtClean="0">
                <a:cs typeface="Times New Roman" panose="02020603050405020304" pitchFamily="18" charset="0"/>
              </a:rPr>
              <a:t>Z,Wei</a:t>
            </a:r>
            <a:r>
              <a:rPr lang="en-IN" sz="2400" dirty="0" smtClean="0">
                <a:cs typeface="Times New Roman" panose="02020603050405020304" pitchFamily="18" charset="0"/>
              </a:rPr>
              <a:t> H, </a:t>
            </a:r>
            <a:r>
              <a:rPr lang="en-IN" sz="2400" dirty="0" err="1">
                <a:cs typeface="Times New Roman" panose="02020603050405020304" pitchFamily="18" charset="0"/>
              </a:rPr>
              <a:t>Qiang</a:t>
            </a:r>
            <a:r>
              <a:rPr lang="en-IN" sz="2400" dirty="0">
                <a:cs typeface="Times New Roman" panose="02020603050405020304" pitchFamily="18" charset="0"/>
              </a:rPr>
              <a:t> </a:t>
            </a:r>
            <a:r>
              <a:rPr lang="en-IN" sz="2400" dirty="0" smtClean="0">
                <a:cs typeface="Times New Roman" panose="02020603050405020304" pitchFamily="18" charset="0"/>
              </a:rPr>
              <a:t>Z. </a:t>
            </a:r>
            <a:r>
              <a:rPr lang="en-IN" sz="2400" dirty="0">
                <a:cs typeface="Times New Roman" panose="02020603050405020304" pitchFamily="18" charset="0"/>
              </a:rPr>
              <a:t>Gastro-floating tablets of cephalexin: Preparation and in vitro/in vivo evaluation. International Journal of </a:t>
            </a:r>
            <a:r>
              <a:rPr lang="en-IN" sz="2400" dirty="0" smtClean="0">
                <a:cs typeface="Times New Roman" panose="02020603050405020304" pitchFamily="18" charset="0"/>
              </a:rPr>
              <a:t>Pharmaceutics.2013;452:241</a:t>
            </a:r>
            <a:r>
              <a:rPr lang="en-IN" sz="2400" dirty="0">
                <a:cs typeface="Times New Roman" panose="02020603050405020304" pitchFamily="18" charset="0"/>
              </a:rPr>
              <a:t>– </a:t>
            </a:r>
            <a:r>
              <a:rPr lang="en-IN" sz="2400" dirty="0" smtClean="0">
                <a:cs typeface="Times New Roman" panose="02020603050405020304" pitchFamily="18" charset="0"/>
              </a:rPr>
              <a:t>248.</a:t>
            </a:r>
          </a:p>
          <a:p>
            <a:pPr>
              <a:lnSpc>
                <a:spcPct val="110000"/>
              </a:lnSpc>
            </a:pPr>
            <a:endParaRPr lang="en-IN" sz="2400" dirty="0">
              <a:cs typeface="Times New Roman" panose="02020603050405020304" pitchFamily="18" charset="0"/>
            </a:endParaRPr>
          </a:p>
          <a:p>
            <a:pPr>
              <a:lnSpc>
                <a:spcPct val="110000"/>
              </a:lnSpc>
            </a:pPr>
            <a:r>
              <a:rPr lang="en-IN" sz="2400" dirty="0" smtClean="0">
                <a:cs typeface="Times New Roman" panose="02020603050405020304" pitchFamily="18" charset="0"/>
              </a:rPr>
              <a:t>Anil </a:t>
            </a:r>
            <a:r>
              <a:rPr lang="en-IN" sz="2400" dirty="0">
                <a:cs typeface="Times New Roman" panose="02020603050405020304" pitchFamily="18" charset="0"/>
              </a:rPr>
              <a:t>Kumar </a:t>
            </a:r>
            <a:r>
              <a:rPr lang="en-IN" sz="2400" dirty="0" smtClean="0">
                <a:cs typeface="Times New Roman" panose="02020603050405020304" pitchFamily="18" charset="0"/>
              </a:rPr>
              <a:t>AR, Chandra </a:t>
            </a:r>
            <a:r>
              <a:rPr lang="en-IN" sz="2400" dirty="0" err="1">
                <a:cs typeface="Times New Roman" panose="02020603050405020304" pitchFamily="18" charset="0"/>
              </a:rPr>
              <a:t>Sekhara</a:t>
            </a:r>
            <a:r>
              <a:rPr lang="en-IN" sz="2400" dirty="0">
                <a:cs typeface="Times New Roman" panose="02020603050405020304" pitchFamily="18" charset="0"/>
              </a:rPr>
              <a:t> Rao </a:t>
            </a:r>
            <a:r>
              <a:rPr lang="en-IN" sz="2400" dirty="0" smtClean="0">
                <a:cs typeface="Times New Roman" panose="02020603050405020304" pitchFamily="18" charset="0"/>
              </a:rPr>
              <a:t>G, </a:t>
            </a:r>
            <a:r>
              <a:rPr lang="en-IN" sz="2400" dirty="0" err="1" smtClean="0">
                <a:cs typeface="Times New Roman" panose="02020603050405020304" pitchFamily="18" charset="0"/>
              </a:rPr>
              <a:t>Prabhakar</a:t>
            </a:r>
            <a:r>
              <a:rPr lang="en-IN" sz="2400" dirty="0" smtClean="0">
                <a:cs typeface="Times New Roman" panose="02020603050405020304" pitchFamily="18" charset="0"/>
              </a:rPr>
              <a:t> </a:t>
            </a:r>
            <a:r>
              <a:rPr lang="en-IN" sz="2400" dirty="0">
                <a:cs typeface="Times New Roman" panose="02020603050405020304" pitchFamily="18" charset="0"/>
              </a:rPr>
              <a:t>Reddy </a:t>
            </a:r>
            <a:r>
              <a:rPr lang="en-IN" sz="2400" dirty="0" smtClean="0">
                <a:cs typeface="Times New Roman" panose="02020603050405020304" pitchFamily="18" charset="0"/>
              </a:rPr>
              <a:t>V. </a:t>
            </a:r>
            <a:r>
              <a:rPr lang="en-IN" sz="2400" dirty="0">
                <a:cs typeface="Times New Roman" panose="02020603050405020304" pitchFamily="18" charset="0"/>
              </a:rPr>
              <a:t>Formulation and Evaluation of </a:t>
            </a:r>
            <a:r>
              <a:rPr lang="en-IN" sz="2400" dirty="0" err="1">
                <a:cs typeface="Times New Roman" panose="02020603050405020304" pitchFamily="18" charset="0"/>
              </a:rPr>
              <a:t>Swellable</a:t>
            </a:r>
            <a:r>
              <a:rPr lang="en-IN" sz="2400" dirty="0">
                <a:cs typeface="Times New Roman" panose="02020603050405020304" pitchFamily="18" charset="0"/>
              </a:rPr>
              <a:t> and Floating </a:t>
            </a:r>
            <a:r>
              <a:rPr lang="en-IN" sz="2400" dirty="0" err="1" smtClean="0">
                <a:cs typeface="Times New Roman" panose="02020603050405020304" pitchFamily="18" charset="0"/>
              </a:rPr>
              <a:t>Gastroretentive</a:t>
            </a:r>
            <a:r>
              <a:rPr lang="en-IN" sz="2400" dirty="0">
                <a:cs typeface="Times New Roman" panose="02020603050405020304" pitchFamily="18" charset="0"/>
              </a:rPr>
              <a:t> </a:t>
            </a:r>
            <a:r>
              <a:rPr lang="en-IN" sz="2400" dirty="0" smtClean="0">
                <a:cs typeface="Times New Roman" panose="02020603050405020304" pitchFamily="18" charset="0"/>
              </a:rPr>
              <a:t>Ciprofloxacin </a:t>
            </a:r>
            <a:r>
              <a:rPr lang="en-IN" sz="2400" dirty="0">
                <a:cs typeface="Times New Roman" panose="02020603050405020304" pitchFamily="18" charset="0"/>
              </a:rPr>
              <a:t>Hydrochloride </a:t>
            </a:r>
            <a:r>
              <a:rPr lang="en-IN" sz="2400" dirty="0" smtClean="0">
                <a:cs typeface="Times New Roman" panose="02020603050405020304" pitchFamily="18" charset="0"/>
              </a:rPr>
              <a:t>Tablets.</a:t>
            </a:r>
            <a:r>
              <a:rPr lang="en-IN" sz="2400" dirty="0">
                <a:cs typeface="Times New Roman" panose="02020603050405020304" pitchFamily="18" charset="0"/>
              </a:rPr>
              <a:t> AAPS </a:t>
            </a:r>
            <a:r>
              <a:rPr lang="en-IN" sz="2400" dirty="0" smtClean="0">
                <a:cs typeface="Times New Roman" panose="02020603050405020304" pitchFamily="18" charset="0"/>
              </a:rPr>
              <a:t>PharmSciTech.2009;10(1)</a:t>
            </a:r>
            <a:endParaRPr lang="en-IN" sz="2400" dirty="0">
              <a:cs typeface="Times New Roman" panose="02020603050405020304" pitchFamily="18" charset="0"/>
            </a:endParaRPr>
          </a:p>
          <a:p>
            <a:endParaRPr lang="en-IN" sz="2200" dirty="0" smtClean="0">
              <a:latin typeface="Comic Sans MS" pitchFamily="66" charset="0"/>
            </a:endParaRPr>
          </a:p>
          <a:p>
            <a:endParaRPr lang="en-IN" dirty="0"/>
          </a:p>
        </p:txBody>
      </p:sp>
      <p:sp>
        <p:nvSpPr>
          <p:cNvPr id="4" name="Rounded Rectangle 3"/>
          <p:cNvSpPr/>
          <p:nvPr/>
        </p:nvSpPr>
        <p:spPr>
          <a:xfrm>
            <a:off x="2123728" y="476672"/>
            <a:ext cx="453650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latin typeface="Algerian" pitchFamily="82" charset="0"/>
              </a:rPr>
              <a:t>references</a:t>
            </a:r>
            <a:endParaRPr lang="en-IN" sz="3600" b="1" dirty="0">
              <a:latin typeface="Algerian" pitchFamily="82" charset="0"/>
            </a:endParaRPr>
          </a:p>
        </p:txBody>
      </p:sp>
    </p:spTree>
    <p:extLst>
      <p:ext uri="{BB962C8B-B14F-4D97-AF65-F5344CB8AC3E}">
        <p14:creationId xmlns:p14="http://schemas.microsoft.com/office/powerpoint/2010/main" val="3311429463"/>
      </p:ext>
    </p:extLst>
  </p:cSld>
  <p:clrMapOvr>
    <a:masterClrMapping/>
  </p:clrMapOvr>
  <p:transition spd="slow" advTm="885">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47864" y="332656"/>
            <a:ext cx="25202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000" b="1" dirty="0" smtClean="0">
                <a:latin typeface="Algerian" pitchFamily="82" charset="0"/>
              </a:rPr>
              <a:t>Contents</a:t>
            </a:r>
            <a:endParaRPr lang="en-IN" sz="3000" dirty="0"/>
          </a:p>
        </p:txBody>
      </p:sp>
      <p:sp>
        <p:nvSpPr>
          <p:cNvPr id="3" name="TextBox 2"/>
          <p:cNvSpPr txBox="1"/>
          <p:nvPr/>
        </p:nvSpPr>
        <p:spPr>
          <a:xfrm>
            <a:off x="827584" y="1556792"/>
            <a:ext cx="6048672" cy="3970318"/>
          </a:xfrm>
          <a:prstGeom prst="rect">
            <a:avLst/>
          </a:prstGeom>
          <a:noFill/>
        </p:spPr>
        <p:txBody>
          <a:bodyPr wrap="square" rtlCol="0">
            <a:spAutoFit/>
          </a:bodyPr>
          <a:lstStyle/>
          <a:p>
            <a:pPr marL="342900" indent="-342900">
              <a:buAutoNum type="arabicPeriod"/>
            </a:pPr>
            <a:r>
              <a:rPr lang="en-IN" sz="2800" b="1" dirty="0" smtClean="0"/>
              <a:t>Introduction</a:t>
            </a:r>
          </a:p>
          <a:p>
            <a:pPr marL="342900" indent="-342900">
              <a:buAutoNum type="arabicPeriod" startAt="2"/>
            </a:pPr>
            <a:r>
              <a:rPr lang="en-IN" sz="2800" b="1" dirty="0" smtClean="0"/>
              <a:t>Need for the study</a:t>
            </a:r>
          </a:p>
          <a:p>
            <a:pPr marL="342900" indent="-342900">
              <a:buAutoNum type="arabicPeriod" startAt="2"/>
            </a:pPr>
            <a:r>
              <a:rPr lang="en-IN" sz="2800" b="1" dirty="0" smtClean="0"/>
              <a:t>Justification for the study</a:t>
            </a:r>
          </a:p>
          <a:p>
            <a:pPr marL="342900" indent="-342900">
              <a:buAutoNum type="arabicPeriod" startAt="2"/>
            </a:pPr>
            <a:r>
              <a:rPr lang="en-IN" sz="2800" b="1" dirty="0" smtClean="0"/>
              <a:t>Methodology</a:t>
            </a:r>
          </a:p>
          <a:p>
            <a:pPr marL="342900" indent="-342900">
              <a:buAutoNum type="arabicPeriod" startAt="2"/>
            </a:pPr>
            <a:r>
              <a:rPr lang="en-IN" sz="2800" b="1" dirty="0" smtClean="0"/>
              <a:t>Results and discussion</a:t>
            </a:r>
          </a:p>
          <a:p>
            <a:pPr marL="342900" indent="-342900">
              <a:buAutoNum type="arabicPeriod" startAt="2"/>
            </a:pPr>
            <a:r>
              <a:rPr lang="en-IN" sz="2800" b="1" dirty="0" smtClean="0"/>
              <a:t>Optimization</a:t>
            </a:r>
          </a:p>
          <a:p>
            <a:pPr marL="342900" indent="-342900">
              <a:buAutoNum type="arabicPeriod" startAt="2"/>
            </a:pPr>
            <a:r>
              <a:rPr lang="en-IN" sz="2800" b="1" dirty="0" smtClean="0"/>
              <a:t>In vivo X-ray imaging studies</a:t>
            </a:r>
          </a:p>
          <a:p>
            <a:pPr marL="342900" indent="-342900">
              <a:buAutoNum type="arabicPeriod" startAt="2"/>
            </a:pPr>
            <a:r>
              <a:rPr lang="en-IN" sz="2800" b="1" dirty="0" smtClean="0"/>
              <a:t>Conclusion</a:t>
            </a:r>
          </a:p>
          <a:p>
            <a:pPr marL="342900" indent="-342900">
              <a:buAutoNum type="arabicPeriod" startAt="2"/>
            </a:pPr>
            <a:r>
              <a:rPr lang="en-IN" sz="2800" b="1" dirty="0" smtClean="0"/>
              <a:t>References</a:t>
            </a:r>
            <a:endParaRPr lang="en-IN" sz="2800" b="1" dirty="0"/>
          </a:p>
        </p:txBody>
      </p:sp>
    </p:spTree>
    <p:extLst>
      <p:ext uri="{BB962C8B-B14F-4D97-AF65-F5344CB8AC3E}">
        <p14:creationId xmlns:p14="http://schemas.microsoft.com/office/powerpoint/2010/main" val="610577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916832"/>
            <a:ext cx="8496944" cy="156966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IN" sz="9600" dirty="0" smtClean="0">
                <a:latin typeface="Algerian" pitchFamily="82" charset="0"/>
              </a:rPr>
              <a:t>THANK  YOU</a:t>
            </a:r>
            <a:endParaRPr lang="en-IN" sz="9600" dirty="0">
              <a:latin typeface="Algerian" pitchFamily="82" charset="0"/>
            </a:endParaRPr>
          </a:p>
        </p:txBody>
      </p:sp>
    </p:spTree>
    <p:extLst>
      <p:ext uri="{BB962C8B-B14F-4D97-AF65-F5344CB8AC3E}">
        <p14:creationId xmlns:p14="http://schemas.microsoft.com/office/powerpoint/2010/main" val="2403895639"/>
      </p:ext>
    </p:extLst>
  </p:cSld>
  <p:clrMapOvr>
    <a:masterClrMapping/>
  </p:clrMapOvr>
  <p:transition spd="slow" advTm="3948">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332656"/>
            <a:ext cx="6330164" cy="584775"/>
          </a:xfrm>
          <a:prstGeom prst="rect">
            <a:avLst/>
          </a:prstGeom>
          <a:noFill/>
        </p:spPr>
        <p:txBody>
          <a:bodyPr wrap="square" rtlCol="0">
            <a:spAutoFit/>
          </a:bodyPr>
          <a:lstStyle/>
          <a:p>
            <a:pPr algn="ctr"/>
            <a:r>
              <a:rPr lang="en-IN" sz="3200" b="1" dirty="0" smtClean="0">
                <a:latin typeface="Algerian" pitchFamily="82" charset="0"/>
              </a:rPr>
              <a:t>INTRODUCTION</a:t>
            </a:r>
            <a:endParaRPr lang="en-IN" sz="3200" b="1" dirty="0">
              <a:latin typeface="Algerian" pitchFamily="82" charset="0"/>
            </a:endParaRPr>
          </a:p>
        </p:txBody>
      </p:sp>
      <p:graphicFrame>
        <p:nvGraphicFramePr>
          <p:cNvPr id="6" name="Diagram 5"/>
          <p:cNvGraphicFramePr/>
          <p:nvPr>
            <p:extLst>
              <p:ext uri="{D42A27DB-BD31-4B8C-83A1-F6EECF244321}">
                <p14:modId xmlns:p14="http://schemas.microsoft.com/office/powerpoint/2010/main" val="337086231"/>
              </p:ext>
            </p:extLst>
          </p:nvPr>
        </p:nvGraphicFramePr>
        <p:xfrm>
          <a:off x="467544" y="1268760"/>
          <a:ext cx="828092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28685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516" y="1268760"/>
            <a:ext cx="8280920" cy="513217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IN" sz="2000" dirty="0">
                <a:latin typeface="Perpetua" panose="02020502060401020303" pitchFamily="18" charset="0"/>
                <a:ea typeface="Times New Roman" panose="02020603050405020304" pitchFamily="18" charset="0"/>
              </a:rPr>
              <a:t>Gastro-retentive drug delivery </a:t>
            </a:r>
            <a:r>
              <a:rPr lang="en-IN" sz="2000" dirty="0" smtClean="0">
                <a:latin typeface="Perpetua" panose="02020502060401020303" pitchFamily="18" charset="0"/>
                <a:ea typeface="Times New Roman" panose="02020603050405020304" pitchFamily="18" charset="0"/>
              </a:rPr>
              <a:t>system </a:t>
            </a:r>
            <a:r>
              <a:rPr lang="en-IN" sz="2000" dirty="0">
                <a:latin typeface="Perpetua" panose="02020502060401020303" pitchFamily="18" charset="0"/>
                <a:ea typeface="Times New Roman" panose="02020603050405020304" pitchFamily="18" charset="0"/>
              </a:rPr>
              <a:t>(GRDDS) is an approach that has been used to resolve the bioavailability issues arising from poor absorption of nutrients or drugs that are absorbed only from a specific absorption window in the upper part of gastrointestinal (GI) tract. </a:t>
            </a:r>
            <a:endParaRPr lang="en-IN" sz="2000" dirty="0" smtClean="0">
              <a:latin typeface="Perpetua" panose="02020502060401020303" pitchFamily="18" charset="0"/>
              <a:ea typeface="Times New Roman" panose="02020603050405020304" pitchFamily="18" charset="0"/>
            </a:endParaRPr>
          </a:p>
          <a:p>
            <a:pPr marL="285750" indent="-285750" algn="just">
              <a:lnSpc>
                <a:spcPct val="150000"/>
              </a:lnSpc>
              <a:buFont typeface="Arial" panose="020B0604020202020204" pitchFamily="34" charset="0"/>
              <a:buChar char="•"/>
            </a:pPr>
            <a:r>
              <a:rPr lang="en-IN" sz="2000" dirty="0" smtClean="0">
                <a:latin typeface="Perpetua" panose="02020502060401020303" pitchFamily="18" charset="0"/>
                <a:ea typeface="Times New Roman" panose="02020603050405020304" pitchFamily="18" charset="0"/>
              </a:rPr>
              <a:t>These </a:t>
            </a:r>
            <a:r>
              <a:rPr lang="en-IN" sz="2000" dirty="0">
                <a:latin typeface="Perpetua" panose="02020502060401020303" pitchFamily="18" charset="0"/>
                <a:ea typeface="Times New Roman" panose="02020603050405020304" pitchFamily="18" charset="0"/>
              </a:rPr>
              <a:t>systems are designed to be well retained in the upper part of the GI tract and release the drug in a sustained manner. </a:t>
            </a:r>
            <a:endParaRPr lang="en-IN" sz="2000" dirty="0" smtClean="0">
              <a:latin typeface="Perpetua" panose="02020502060401020303" pitchFamily="18" charset="0"/>
              <a:ea typeface="Times New Roman" panose="02020603050405020304" pitchFamily="18" charset="0"/>
            </a:endParaRPr>
          </a:p>
          <a:p>
            <a:pPr marL="285750" indent="-285750" algn="just">
              <a:lnSpc>
                <a:spcPct val="150000"/>
              </a:lnSpc>
              <a:buFont typeface="Arial" panose="020B0604020202020204" pitchFamily="34" charset="0"/>
              <a:buChar char="•"/>
            </a:pPr>
            <a:r>
              <a:rPr lang="en-IN" sz="2000" dirty="0" smtClean="0">
                <a:latin typeface="Perpetua" panose="02020502060401020303" pitchFamily="18" charset="0"/>
                <a:ea typeface="Times New Roman" panose="02020603050405020304" pitchFamily="18" charset="0"/>
              </a:rPr>
              <a:t>The </a:t>
            </a:r>
            <a:r>
              <a:rPr lang="en-IN" sz="2000" dirty="0">
                <a:latin typeface="Perpetua" panose="02020502060401020303" pitchFamily="18" charset="0"/>
                <a:ea typeface="Times New Roman" panose="02020603050405020304" pitchFamily="18" charset="0"/>
              </a:rPr>
              <a:t>floating raft system (GFRS) is a novel GRDDS that would be well retained in the stomach by virtue of floating and </a:t>
            </a:r>
            <a:r>
              <a:rPr lang="en-IN" sz="2000" dirty="0" err="1">
                <a:latin typeface="Perpetua" panose="02020502060401020303" pitchFamily="18" charset="0"/>
                <a:ea typeface="Times New Roman" panose="02020603050405020304" pitchFamily="18" charset="0"/>
              </a:rPr>
              <a:t>bioadhesive</a:t>
            </a:r>
            <a:r>
              <a:rPr lang="en-IN" sz="2000" dirty="0">
                <a:latin typeface="Perpetua" panose="02020502060401020303" pitchFamily="18" charset="0"/>
                <a:ea typeface="Times New Roman" panose="02020603050405020304" pitchFamily="18" charset="0"/>
              </a:rPr>
              <a:t> properties. </a:t>
            </a:r>
          </a:p>
          <a:p>
            <a:pPr marL="285750" indent="-285750" algn="just">
              <a:lnSpc>
                <a:spcPct val="150000"/>
              </a:lnSpc>
              <a:buFont typeface="Arial" panose="020B0604020202020204" pitchFamily="34" charset="0"/>
              <a:buChar char="•"/>
            </a:pPr>
            <a:r>
              <a:rPr lang="en-IN" sz="2000" dirty="0" smtClean="0">
                <a:latin typeface="Perpetua" panose="02020502060401020303" pitchFamily="18" charset="0"/>
                <a:ea typeface="Times New Roman" panose="02020603050405020304" pitchFamily="18" charset="0"/>
              </a:rPr>
              <a:t>Biopolymers like sodium alginate, pectin and numerous others have been used to develop in situ gels as they offer advantages in development in terms of low cost, availability, biodegradation and freedom from toxicity and sustainability.</a:t>
            </a:r>
            <a:endParaRPr lang="en-IN" sz="2000" dirty="0">
              <a:latin typeface="Perpetua" panose="02020502060401020303" pitchFamily="18" charset="0"/>
            </a:endParaRPr>
          </a:p>
        </p:txBody>
      </p:sp>
      <p:sp>
        <p:nvSpPr>
          <p:cNvPr id="3" name="Rounded Rectangle 2"/>
          <p:cNvSpPr/>
          <p:nvPr/>
        </p:nvSpPr>
        <p:spPr>
          <a:xfrm>
            <a:off x="215516" y="260648"/>
            <a:ext cx="878497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000" b="1" dirty="0" smtClean="0">
                <a:latin typeface="Algerian" pitchFamily="82" charset="0"/>
              </a:rPr>
              <a:t>GASTRORETENTIVE  </a:t>
            </a:r>
            <a:r>
              <a:rPr lang="en-IN" sz="3000" b="1" dirty="0">
                <a:latin typeface="Algerian" pitchFamily="82" charset="0"/>
              </a:rPr>
              <a:t>DRUG </a:t>
            </a:r>
            <a:r>
              <a:rPr lang="en-IN" sz="3000" b="1" dirty="0" smtClean="0">
                <a:latin typeface="Algerian" pitchFamily="82" charset="0"/>
              </a:rPr>
              <a:t> DELIVERY </a:t>
            </a:r>
            <a:r>
              <a:rPr lang="en-IN" sz="3000" b="1" dirty="0">
                <a:latin typeface="Algerian" pitchFamily="82" charset="0"/>
              </a:rPr>
              <a:t>SYSTEM</a:t>
            </a:r>
            <a:endParaRPr lang="en-IN" sz="3000" dirty="0"/>
          </a:p>
        </p:txBody>
      </p:sp>
    </p:spTree>
    <p:extLst>
      <p:ext uri="{BB962C8B-B14F-4D97-AF65-F5344CB8AC3E}">
        <p14:creationId xmlns:p14="http://schemas.microsoft.com/office/powerpoint/2010/main" val="14624438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483768" y="476672"/>
            <a:ext cx="460851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000" b="1" dirty="0" smtClean="0">
                <a:latin typeface="Algerian" pitchFamily="82" charset="0"/>
              </a:rPr>
              <a:t>need  for  the  study</a:t>
            </a:r>
            <a:endParaRPr lang="en-IN" sz="3000" dirty="0"/>
          </a:p>
        </p:txBody>
      </p:sp>
      <p:grpSp>
        <p:nvGrpSpPr>
          <p:cNvPr id="4" name="Group 3"/>
          <p:cNvGrpSpPr/>
          <p:nvPr/>
        </p:nvGrpSpPr>
        <p:grpSpPr>
          <a:xfrm>
            <a:off x="540751" y="1916832"/>
            <a:ext cx="1078922" cy="1541315"/>
            <a:chOff x="0" y="2265"/>
            <a:chExt cx="1078922" cy="1541315"/>
          </a:xfrm>
          <a:scene3d>
            <a:camera prst="orthographicFront"/>
            <a:lightRig rig="flat" dir="t"/>
          </a:scene3d>
        </p:grpSpPr>
        <p:sp>
          <p:nvSpPr>
            <p:cNvPr id="20" name="Chevron 19"/>
            <p:cNvSpPr/>
            <p:nvPr/>
          </p:nvSpPr>
          <p:spPr>
            <a:xfrm rot="5400000">
              <a:off x="-231197" y="233462"/>
              <a:ext cx="1541315" cy="1078921"/>
            </a:xfrm>
            <a:prstGeom prst="chevron">
              <a:avLst/>
            </a:prstGeom>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Chevron 4"/>
            <p:cNvSpPr/>
            <p:nvPr/>
          </p:nvSpPr>
          <p:spPr>
            <a:xfrm>
              <a:off x="1" y="541726"/>
              <a:ext cx="1078921" cy="4623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IN" sz="3100" kern="1200" dirty="0"/>
            </a:p>
          </p:txBody>
        </p:sp>
      </p:grpSp>
      <p:grpSp>
        <p:nvGrpSpPr>
          <p:cNvPr id="5" name="Group 4"/>
          <p:cNvGrpSpPr/>
          <p:nvPr/>
        </p:nvGrpSpPr>
        <p:grpSpPr>
          <a:xfrm>
            <a:off x="1619672" y="1916832"/>
            <a:ext cx="6913966" cy="1001855"/>
            <a:chOff x="1078921" y="2265"/>
            <a:chExt cx="6913966" cy="1001855"/>
          </a:xfrm>
          <a:scene3d>
            <a:camera prst="orthographicFront"/>
            <a:lightRig rig="flat" dir="t"/>
          </a:scene3d>
        </p:grpSpPr>
        <p:sp>
          <p:nvSpPr>
            <p:cNvPr id="18" name="Round Same Side Corner Rectangle 17"/>
            <p:cNvSpPr/>
            <p:nvPr/>
          </p:nvSpPr>
          <p:spPr>
            <a:xfrm rot="5400000">
              <a:off x="4034976" y="-2953790"/>
              <a:ext cx="1001855" cy="6913966"/>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9" name="Round Same Side Corner Rectangle 6"/>
            <p:cNvSpPr/>
            <p:nvPr/>
          </p:nvSpPr>
          <p:spPr>
            <a:xfrm>
              <a:off x="1078921" y="51172"/>
              <a:ext cx="6865059" cy="90404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IN" sz="2200" kern="1200" dirty="0" smtClean="0">
                  <a:cs typeface="Times New Roman" panose="02020603050405020304" pitchFamily="18" charset="0"/>
                </a:rPr>
                <a:t>Oral calcium is the First</a:t>
              </a:r>
              <a:r>
                <a:rPr lang="en-IN" sz="2200" kern="1200" baseline="0" dirty="0" smtClean="0">
                  <a:cs typeface="Times New Roman" panose="02020603050405020304" pitchFamily="18" charset="0"/>
                </a:rPr>
                <a:t> line therapy for calcium deficiency.</a:t>
              </a:r>
              <a:endParaRPr lang="en-IN" sz="2200" kern="1200" dirty="0">
                <a:cs typeface="Times New Roman" panose="02020603050405020304" pitchFamily="18" charset="0"/>
              </a:endParaRPr>
            </a:p>
          </p:txBody>
        </p:sp>
      </p:grpSp>
      <p:grpSp>
        <p:nvGrpSpPr>
          <p:cNvPr id="6" name="Group 5"/>
          <p:cNvGrpSpPr/>
          <p:nvPr/>
        </p:nvGrpSpPr>
        <p:grpSpPr>
          <a:xfrm>
            <a:off x="540751" y="3263807"/>
            <a:ext cx="1078922" cy="1541315"/>
            <a:chOff x="0" y="1349240"/>
            <a:chExt cx="1078922" cy="1541315"/>
          </a:xfrm>
          <a:scene3d>
            <a:camera prst="orthographicFront"/>
            <a:lightRig rig="flat" dir="t"/>
          </a:scene3d>
        </p:grpSpPr>
        <p:sp>
          <p:nvSpPr>
            <p:cNvPr id="16" name="Chevron 15"/>
            <p:cNvSpPr/>
            <p:nvPr/>
          </p:nvSpPr>
          <p:spPr>
            <a:xfrm rot="5400000">
              <a:off x="-231197" y="1580437"/>
              <a:ext cx="1541315" cy="1078921"/>
            </a:xfrm>
            <a:prstGeom prst="chevron">
              <a:avLst/>
            </a:prstGeom>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Chevron 8"/>
            <p:cNvSpPr/>
            <p:nvPr/>
          </p:nvSpPr>
          <p:spPr>
            <a:xfrm>
              <a:off x="1" y="1888701"/>
              <a:ext cx="1078921" cy="4623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IN" sz="3100" kern="1200" dirty="0"/>
            </a:p>
          </p:txBody>
        </p:sp>
      </p:grpSp>
      <p:grpSp>
        <p:nvGrpSpPr>
          <p:cNvPr id="7" name="Group 6"/>
          <p:cNvGrpSpPr/>
          <p:nvPr/>
        </p:nvGrpSpPr>
        <p:grpSpPr>
          <a:xfrm>
            <a:off x="1619672" y="3263807"/>
            <a:ext cx="6913966" cy="1001855"/>
            <a:chOff x="1078921" y="1349240"/>
            <a:chExt cx="6913966" cy="1001855"/>
          </a:xfrm>
          <a:scene3d>
            <a:camera prst="orthographicFront"/>
            <a:lightRig rig="flat" dir="t"/>
          </a:scene3d>
        </p:grpSpPr>
        <p:sp>
          <p:nvSpPr>
            <p:cNvPr id="14" name="Round Same Side Corner Rectangle 13"/>
            <p:cNvSpPr/>
            <p:nvPr/>
          </p:nvSpPr>
          <p:spPr>
            <a:xfrm rot="5400000">
              <a:off x="4034976" y="-1606815"/>
              <a:ext cx="1001855" cy="6913966"/>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Round Same Side Corner Rectangle 10"/>
            <p:cNvSpPr/>
            <p:nvPr/>
          </p:nvSpPr>
          <p:spPr>
            <a:xfrm>
              <a:off x="1078921" y="1398147"/>
              <a:ext cx="6865059" cy="90404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IN" sz="2200" kern="1200" dirty="0" smtClean="0">
                  <a:cs typeface="Times New Roman" panose="02020603050405020304" pitchFamily="18" charset="0"/>
                </a:rPr>
                <a:t>Approx. 75-100 % of Indians were Calcium</a:t>
              </a:r>
              <a:r>
                <a:rPr lang="en-IN" sz="2200" kern="1200" baseline="0" dirty="0" smtClean="0">
                  <a:cs typeface="Times New Roman" panose="02020603050405020304" pitchFamily="18" charset="0"/>
                </a:rPr>
                <a:t> deficient</a:t>
              </a:r>
              <a:r>
                <a:rPr lang="en-IN" sz="2400" kern="1200" baseline="0" dirty="0" smtClean="0">
                  <a:latin typeface="Times New Roman" panose="02020603050405020304" pitchFamily="18" charset="0"/>
                  <a:cs typeface="Times New Roman" panose="02020603050405020304" pitchFamily="18" charset="0"/>
                </a:rPr>
                <a:t>.</a:t>
              </a:r>
              <a:endParaRPr lang="en-IN" sz="2400" kern="1200"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540751" y="4619458"/>
            <a:ext cx="1078922" cy="1541315"/>
            <a:chOff x="0" y="2704891"/>
            <a:chExt cx="1078922" cy="1541315"/>
          </a:xfrm>
          <a:scene3d>
            <a:camera prst="orthographicFront"/>
            <a:lightRig rig="flat" dir="t"/>
          </a:scene3d>
        </p:grpSpPr>
        <p:sp>
          <p:nvSpPr>
            <p:cNvPr id="12" name="Chevron 11"/>
            <p:cNvSpPr/>
            <p:nvPr/>
          </p:nvSpPr>
          <p:spPr>
            <a:xfrm rot="5400000">
              <a:off x="-231197" y="2936088"/>
              <a:ext cx="1541315" cy="1078921"/>
            </a:xfrm>
            <a:prstGeom prst="chevron">
              <a:avLst/>
            </a:prstGeom>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Chevron 12"/>
            <p:cNvSpPr/>
            <p:nvPr/>
          </p:nvSpPr>
          <p:spPr>
            <a:xfrm>
              <a:off x="1" y="3244352"/>
              <a:ext cx="1078921" cy="4623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IN" sz="3100" kern="1200" dirty="0"/>
            </a:p>
          </p:txBody>
        </p:sp>
      </p:grpSp>
      <p:grpSp>
        <p:nvGrpSpPr>
          <p:cNvPr id="9" name="Group 8"/>
          <p:cNvGrpSpPr/>
          <p:nvPr/>
        </p:nvGrpSpPr>
        <p:grpSpPr>
          <a:xfrm>
            <a:off x="1619672" y="4610070"/>
            <a:ext cx="6913966" cy="1019207"/>
            <a:chOff x="1078921" y="2695503"/>
            <a:chExt cx="6913966" cy="1019207"/>
          </a:xfrm>
          <a:scene3d>
            <a:camera prst="orthographicFront"/>
            <a:lightRig rig="flat" dir="t"/>
          </a:scene3d>
        </p:grpSpPr>
        <p:sp>
          <p:nvSpPr>
            <p:cNvPr id="10" name="Round Same Side Corner Rectangle 9"/>
            <p:cNvSpPr/>
            <p:nvPr/>
          </p:nvSpPr>
          <p:spPr>
            <a:xfrm rot="5400000">
              <a:off x="4026300" y="-251876"/>
              <a:ext cx="1019207" cy="6913966"/>
            </a:xfrm>
            <a:prstGeom prst="round2SameRect">
              <a:avLst/>
            </a:prstGeom>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Round Same Side Corner Rectangle 14"/>
            <p:cNvSpPr/>
            <p:nvPr/>
          </p:nvSpPr>
          <p:spPr>
            <a:xfrm>
              <a:off x="1078921" y="2745257"/>
              <a:ext cx="6864212" cy="91969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IN" sz="2200" kern="1200" dirty="0" smtClean="0">
                  <a:cs typeface="Times New Roman" panose="02020603050405020304" pitchFamily="18" charset="0"/>
                </a:rPr>
                <a:t>Higher</a:t>
              </a:r>
              <a:r>
                <a:rPr lang="en-IN" sz="2200" kern="1200" baseline="0" dirty="0" smtClean="0">
                  <a:cs typeface="Times New Roman" panose="02020603050405020304" pitchFamily="18" charset="0"/>
                </a:rPr>
                <a:t> demand for sensitive group like children, pregnant &amp; PMS women, elderly patients.</a:t>
              </a:r>
              <a:endParaRPr lang="en-IN" sz="2200" kern="1200" dirty="0">
                <a:cs typeface="Times New Roman" panose="02020603050405020304" pitchFamily="18" charset="0"/>
              </a:endParaRPr>
            </a:p>
          </p:txBody>
        </p:sp>
      </p:grpSp>
    </p:spTree>
    <p:extLst>
      <p:ext uri="{BB962C8B-B14F-4D97-AF65-F5344CB8AC3E}">
        <p14:creationId xmlns:p14="http://schemas.microsoft.com/office/powerpoint/2010/main" val="2480953162"/>
      </p:ext>
    </p:extLst>
  </p:cSld>
  <p:clrMapOvr>
    <a:masterClrMapping/>
  </p:clrMapOvr>
  <p:transition spd="slow" advTm="26379">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15616" y="404664"/>
            <a:ext cx="648072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000" b="1" dirty="0">
                <a:latin typeface="Algerian" pitchFamily="82" charset="0"/>
              </a:rPr>
              <a:t>Justification  for  the  study</a:t>
            </a:r>
            <a:endParaRPr lang="en-IN" sz="3000" dirty="0"/>
          </a:p>
        </p:txBody>
      </p:sp>
      <p:sp>
        <p:nvSpPr>
          <p:cNvPr id="3" name="Rectangle 2"/>
          <p:cNvSpPr/>
          <p:nvPr/>
        </p:nvSpPr>
        <p:spPr>
          <a:xfrm>
            <a:off x="611560" y="1988840"/>
            <a:ext cx="8280920" cy="2862322"/>
          </a:xfrm>
          <a:prstGeom prst="rect">
            <a:avLst/>
          </a:prstGeom>
        </p:spPr>
        <p:txBody>
          <a:bodyPr wrap="square">
            <a:spAutoFit/>
          </a:bodyPr>
          <a:lstStyle/>
          <a:p>
            <a:pPr marL="342900" indent="-342900" algn="just">
              <a:buFont typeface="Arial" panose="020B0604020202020204" pitchFamily="34" charset="0"/>
              <a:buChar char="•"/>
            </a:pPr>
            <a:r>
              <a:rPr lang="en-IN" sz="2200" dirty="0">
                <a:cs typeface="Times New Roman" panose="02020603050405020304" pitchFamily="18" charset="0"/>
              </a:rPr>
              <a:t>Calcium is primarily absorbed  in the duodenum as a result of the presence of active absorption sites in the upper GI tract</a:t>
            </a:r>
            <a:r>
              <a:rPr lang="en-IN" sz="2200" dirty="0" smtClean="0">
                <a:cs typeface="Times New Roman" panose="02020603050405020304" pitchFamily="18" charset="0"/>
              </a:rPr>
              <a:t>.</a:t>
            </a:r>
          </a:p>
          <a:p>
            <a:pPr algn="just"/>
            <a:endParaRPr lang="en-IN" sz="2200" dirty="0">
              <a:cs typeface="Times New Roman" panose="02020603050405020304" pitchFamily="18" charset="0"/>
            </a:endParaRPr>
          </a:p>
          <a:p>
            <a:pPr marL="342900" indent="-342900" algn="just">
              <a:buFont typeface="Arial" panose="020B0604020202020204" pitchFamily="34" charset="0"/>
              <a:buChar char="•"/>
            </a:pPr>
            <a:r>
              <a:rPr lang="en-IN" sz="2200" dirty="0">
                <a:cs typeface="Times New Roman" panose="02020603050405020304" pitchFamily="18" charset="0"/>
              </a:rPr>
              <a:t>Its solubility in acidic environment which enhances oral bioavailability makes it an ideal candidate for </a:t>
            </a:r>
            <a:r>
              <a:rPr lang="en-IN" sz="2200" dirty="0" err="1">
                <a:cs typeface="Times New Roman" panose="02020603050405020304" pitchFamily="18" charset="0"/>
              </a:rPr>
              <a:t>gastroretentive</a:t>
            </a:r>
            <a:r>
              <a:rPr lang="en-IN" sz="2200" dirty="0">
                <a:cs typeface="Times New Roman" panose="02020603050405020304" pitchFamily="18" charset="0"/>
              </a:rPr>
              <a:t> drug delivery system.</a:t>
            </a:r>
          </a:p>
          <a:p>
            <a:pPr algn="just"/>
            <a:endParaRPr lang="en-US" sz="2200" b="1" dirty="0">
              <a:cs typeface="Times New Roman" panose="02020603050405020304" pitchFamily="18" charset="0"/>
            </a:endParaRPr>
          </a:p>
          <a:p>
            <a:pPr algn="just"/>
            <a:r>
              <a:rPr lang="en-US" sz="2200" b="1" u="sng" dirty="0">
                <a:cs typeface="Times New Roman" panose="02020603050405020304" pitchFamily="18" charset="0"/>
              </a:rPr>
              <a:t>We propose to undertake the </a:t>
            </a:r>
            <a:r>
              <a:rPr lang="en-US" sz="2200" b="1" u="sng" dirty="0" smtClean="0">
                <a:cs typeface="Times New Roman" panose="02020603050405020304" pitchFamily="18" charset="0"/>
              </a:rPr>
              <a:t>“</a:t>
            </a:r>
            <a:r>
              <a:rPr lang="en-IN" sz="2400" b="1" u="sng" dirty="0"/>
              <a:t>Oral raft forming in situ gelling system for site specific delivery of </a:t>
            </a:r>
            <a:r>
              <a:rPr lang="en-IN" sz="2400" b="1" u="sng" dirty="0" smtClean="0"/>
              <a:t>calcium</a:t>
            </a:r>
            <a:r>
              <a:rPr lang="en-US" sz="2200" b="1" u="sng" dirty="0" smtClean="0">
                <a:cs typeface="Times New Roman" panose="02020603050405020304" pitchFamily="18" charset="0"/>
              </a:rPr>
              <a:t>”</a:t>
            </a:r>
            <a:endParaRPr lang="en-US" sz="2200" b="1" u="sng" dirty="0">
              <a:cs typeface="Times New Roman" panose="02020603050405020304" pitchFamily="18" charset="0"/>
            </a:endParaRPr>
          </a:p>
        </p:txBody>
      </p:sp>
    </p:spTree>
    <p:extLst>
      <p:ext uri="{BB962C8B-B14F-4D97-AF65-F5344CB8AC3E}">
        <p14:creationId xmlns:p14="http://schemas.microsoft.com/office/powerpoint/2010/main" val="3531764132"/>
      </p:ext>
    </p:extLst>
  </p:cSld>
  <p:clrMapOvr>
    <a:masterClrMapping/>
  </p:clrMapOvr>
  <p:transition spd="slow" advTm="30718">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43808" y="260648"/>
            <a:ext cx="302433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000" b="1" dirty="0">
                <a:solidFill>
                  <a:schemeClr val="tx1"/>
                </a:solidFill>
                <a:latin typeface="Algerian" pitchFamily="82" charset="0"/>
              </a:rPr>
              <a:t>methodology</a:t>
            </a:r>
            <a:endParaRPr lang="en-IN" sz="3000" dirty="0"/>
          </a:p>
        </p:txBody>
      </p:sp>
      <p:pic>
        <p:nvPicPr>
          <p:cNvPr id="102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1648"/>
            <a:ext cx="4248472" cy="25853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03548" y="3628679"/>
            <a:ext cx="4680520" cy="339773"/>
          </a:xfrm>
          <a:prstGeom prst="rect">
            <a:avLst/>
          </a:prstGeom>
        </p:spPr>
        <p:txBody>
          <a:bodyPr wrap="square">
            <a:spAutoFit/>
          </a:bodyPr>
          <a:lstStyle/>
          <a:p>
            <a:pPr marR="31115" algn="just">
              <a:lnSpc>
                <a:spcPct val="150000"/>
              </a:lnSpc>
              <a:spcAft>
                <a:spcPts val="0"/>
              </a:spcAft>
            </a:pPr>
            <a:r>
              <a:rPr lang="en-IN" sz="1200" b="1" dirty="0">
                <a:latin typeface="Times New Roman" panose="02020603050405020304" pitchFamily="18" charset="0"/>
                <a:ea typeface="Calibri" panose="020F0502020204030204" pitchFamily="34" charset="0"/>
                <a:cs typeface="Times New Roman" panose="02020603050405020304" pitchFamily="18" charset="0"/>
              </a:rPr>
              <a:t>Fig 1: Calibration curve of </a:t>
            </a:r>
            <a:r>
              <a:rPr lang="en-IN" sz="1200" b="1" dirty="0" smtClean="0">
                <a:latin typeface="Times New Roman" panose="02020603050405020304" pitchFamily="18" charset="0"/>
                <a:ea typeface="Calibri" panose="020F0502020204030204" pitchFamily="34" charset="0"/>
                <a:cs typeface="Times New Roman" panose="02020603050405020304" pitchFamily="18" charset="0"/>
              </a:rPr>
              <a:t>Calcium </a:t>
            </a:r>
            <a:r>
              <a:rPr lang="en-IN" sz="1200" b="1" dirty="0">
                <a:latin typeface="Times New Roman" panose="02020603050405020304" pitchFamily="18" charset="0"/>
                <a:ea typeface="Calibri" panose="020F0502020204030204" pitchFamily="34" charset="0"/>
                <a:cs typeface="Times New Roman" panose="02020603050405020304" pitchFamily="18" charset="0"/>
              </a:rPr>
              <a:t>carbonate in pH 1.2.</a:t>
            </a:r>
            <a:endParaRPr lang="en-IN" sz="12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7"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582" y="3501008"/>
            <a:ext cx="3899874"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932040" y="6192467"/>
            <a:ext cx="3600400" cy="369332"/>
          </a:xfrm>
          <a:prstGeom prst="rect">
            <a:avLst/>
          </a:prstGeom>
        </p:spPr>
        <p:txBody>
          <a:bodyPr wrap="square">
            <a:spAutoFit/>
          </a:bodyPr>
          <a:lstStyle/>
          <a:p>
            <a:pPr marR="31115" algn="just">
              <a:lnSpc>
                <a:spcPct val="150000"/>
              </a:lnSpc>
              <a:spcAft>
                <a:spcPts val="0"/>
              </a:spcAft>
            </a:pPr>
            <a:r>
              <a:rPr lang="en-IN" sz="1200" b="1" dirty="0">
                <a:latin typeface="Times New Roman" panose="02020603050405020304" pitchFamily="18" charset="0"/>
                <a:ea typeface="Calibri" panose="020F0502020204030204" pitchFamily="34" charset="0"/>
                <a:cs typeface="Times New Roman" panose="02020603050405020304" pitchFamily="18" charset="0"/>
              </a:rPr>
              <a:t>Fig </a:t>
            </a:r>
            <a:r>
              <a:rPr lang="en-IN" sz="1200" b="1" dirty="0" smtClean="0">
                <a:latin typeface="Times New Roman" panose="02020603050405020304" pitchFamily="18" charset="0"/>
                <a:ea typeface="Calibri" panose="020F0502020204030204" pitchFamily="34" charset="0"/>
                <a:cs typeface="Times New Roman" panose="02020603050405020304" pitchFamily="18" charset="0"/>
              </a:rPr>
              <a:t>2: pH solubility profile of Calcium carbonate</a:t>
            </a:r>
            <a:endParaRPr lang="en-IN"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4873028" y="1543144"/>
            <a:ext cx="3636404" cy="1323439"/>
          </a:xfrm>
          <a:prstGeom prst="rect">
            <a:avLst/>
          </a:prstGeom>
          <a:noFill/>
        </p:spPr>
        <p:txBody>
          <a:bodyPr wrap="square" rtlCol="0">
            <a:spAutoFit/>
          </a:bodyPr>
          <a:lstStyle/>
          <a:p>
            <a:r>
              <a:rPr lang="en-IN" sz="2000" dirty="0" smtClean="0"/>
              <a:t>Conc. Range: 10-200 </a:t>
            </a:r>
            <a:r>
              <a:rPr lang="en-IN" sz="2000" dirty="0" smtClean="0">
                <a:cs typeface="Calibri" panose="020F0502020204030204" pitchFamily="34" charset="0"/>
              </a:rPr>
              <a:t>µg/mL</a:t>
            </a:r>
          </a:p>
          <a:p>
            <a:r>
              <a:rPr lang="en-IN" sz="2000" dirty="0" smtClean="0">
                <a:cs typeface="Calibri" panose="020F0502020204030204" pitchFamily="34" charset="0"/>
              </a:rPr>
              <a:t>Media: 0.1 N </a:t>
            </a:r>
            <a:r>
              <a:rPr lang="en-IN" sz="2000" dirty="0" err="1" smtClean="0">
                <a:cs typeface="Calibri" panose="020F0502020204030204" pitchFamily="34" charset="0"/>
              </a:rPr>
              <a:t>HCl</a:t>
            </a:r>
            <a:endParaRPr lang="en-IN" sz="2000" dirty="0" smtClean="0">
              <a:cs typeface="Calibri" panose="020F0502020204030204" pitchFamily="34" charset="0"/>
            </a:endParaRPr>
          </a:p>
          <a:p>
            <a:r>
              <a:rPr lang="en-IN" sz="2000" dirty="0" smtClean="0">
                <a:cs typeface="Calibri" panose="020F0502020204030204" pitchFamily="34" charset="0"/>
              </a:rPr>
              <a:t>Instrument used: Flame photometer (</a:t>
            </a:r>
            <a:r>
              <a:rPr lang="en-IN" sz="2000" dirty="0" smtClean="0"/>
              <a:t>Model </a:t>
            </a:r>
            <a:r>
              <a:rPr lang="en-IN" sz="2000" dirty="0"/>
              <a:t>– 128, </a:t>
            </a:r>
            <a:r>
              <a:rPr lang="en-IN" sz="2000" dirty="0" err="1" smtClean="0"/>
              <a:t>Systronics</a:t>
            </a:r>
            <a:r>
              <a:rPr lang="en-IN" sz="2000" dirty="0"/>
              <a:t>)</a:t>
            </a:r>
          </a:p>
        </p:txBody>
      </p:sp>
      <p:sp>
        <p:nvSpPr>
          <p:cNvPr id="6" name="TextBox 5"/>
          <p:cNvSpPr txBox="1"/>
          <p:nvPr/>
        </p:nvSpPr>
        <p:spPr>
          <a:xfrm>
            <a:off x="1907704" y="4203358"/>
            <a:ext cx="2662857" cy="2031325"/>
          </a:xfrm>
          <a:prstGeom prst="rect">
            <a:avLst/>
          </a:prstGeom>
          <a:noFill/>
        </p:spPr>
        <p:txBody>
          <a:bodyPr wrap="square" rtlCol="0">
            <a:spAutoFit/>
          </a:bodyPr>
          <a:lstStyle/>
          <a:p>
            <a:r>
              <a:rPr lang="en-IN" dirty="0" smtClean="0"/>
              <a:t>Buffers used: </a:t>
            </a:r>
          </a:p>
          <a:p>
            <a:pPr marL="342900" indent="-342900">
              <a:buAutoNum type="alphaLcParenR"/>
            </a:pPr>
            <a:r>
              <a:rPr lang="en-IN" dirty="0" smtClean="0"/>
              <a:t>0.1 N </a:t>
            </a:r>
            <a:r>
              <a:rPr lang="en-IN" dirty="0" err="1" smtClean="0"/>
              <a:t>HCl</a:t>
            </a:r>
            <a:endParaRPr lang="en-IN" dirty="0" smtClean="0"/>
          </a:p>
          <a:p>
            <a:pPr marL="342900" indent="-342900">
              <a:buAutoNum type="alphaLcParenR"/>
            </a:pPr>
            <a:r>
              <a:rPr lang="en-IN" dirty="0" smtClean="0"/>
              <a:t>pH 4.0 Acetate buffer</a:t>
            </a:r>
          </a:p>
          <a:p>
            <a:pPr marL="342900" indent="-342900">
              <a:buAutoNum type="alphaLcParenR"/>
            </a:pPr>
            <a:r>
              <a:rPr lang="en-IN" dirty="0" smtClean="0"/>
              <a:t>pH 5.5 Acetate buffer</a:t>
            </a:r>
          </a:p>
          <a:p>
            <a:pPr marL="342900" indent="-342900">
              <a:buAutoNum type="alphaLcParenR"/>
            </a:pPr>
            <a:r>
              <a:rPr lang="en-IN" dirty="0" smtClean="0"/>
              <a:t>pH 6.8 Phosphate buffer</a:t>
            </a:r>
          </a:p>
          <a:p>
            <a:pPr marL="342900" indent="-342900">
              <a:buAutoNum type="alphaLcParenR"/>
            </a:pPr>
            <a:r>
              <a:rPr lang="en-IN" dirty="0" smtClean="0"/>
              <a:t>pH 7.4 Phosphate buffer</a:t>
            </a:r>
          </a:p>
          <a:p>
            <a:endParaRPr lang="en-IN" dirty="0"/>
          </a:p>
        </p:txBody>
      </p:sp>
    </p:spTree>
    <p:extLst>
      <p:ext uri="{BB962C8B-B14F-4D97-AF65-F5344CB8AC3E}">
        <p14:creationId xmlns:p14="http://schemas.microsoft.com/office/powerpoint/2010/main" val="407899052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136904" cy="2862322"/>
          </a:xfrm>
          <a:prstGeom prst="rect">
            <a:avLst/>
          </a:prstGeom>
        </p:spPr>
        <p:txBody>
          <a:bodyPr wrap="square">
            <a:spAutoFit/>
          </a:bodyPr>
          <a:lstStyle/>
          <a:p>
            <a:r>
              <a:rPr lang="en-IN" sz="2000" dirty="0" smtClean="0">
                <a:ea typeface="Times New Roman" panose="02020603050405020304" pitchFamily="18" charset="0"/>
              </a:rPr>
              <a:t>Based on the </a:t>
            </a:r>
            <a:r>
              <a:rPr lang="en-IN" sz="2000" dirty="0" err="1" smtClean="0">
                <a:ea typeface="Times New Roman" panose="02020603050405020304" pitchFamily="18" charset="0"/>
              </a:rPr>
              <a:t>Pourability</a:t>
            </a:r>
            <a:r>
              <a:rPr lang="en-IN" sz="2000" dirty="0" smtClean="0">
                <a:ea typeface="Times New Roman" panose="02020603050405020304" pitchFamily="18" charset="0"/>
              </a:rPr>
              <a:t> </a:t>
            </a:r>
            <a:r>
              <a:rPr lang="en-IN" sz="2000" dirty="0">
                <a:ea typeface="Times New Roman" panose="02020603050405020304" pitchFamily="18" charset="0"/>
              </a:rPr>
              <a:t>and gelling properties on contact with the acidic environment </a:t>
            </a:r>
            <a:r>
              <a:rPr lang="en-IN" sz="2000" dirty="0" smtClean="0">
                <a:ea typeface="Times New Roman" panose="02020603050405020304" pitchFamily="18" charset="0"/>
              </a:rPr>
              <a:t>the polymers and natural gums were screened during </a:t>
            </a:r>
            <a:r>
              <a:rPr lang="en-IN" sz="2000" dirty="0">
                <a:ea typeface="Times New Roman" panose="02020603050405020304" pitchFamily="18" charset="0"/>
              </a:rPr>
              <a:t>the preliminary trials</a:t>
            </a:r>
            <a:r>
              <a:rPr lang="en-IN" sz="2000" dirty="0" smtClean="0">
                <a:ea typeface="Times New Roman" panose="02020603050405020304" pitchFamily="18" charset="0"/>
              </a:rPr>
              <a:t>.</a:t>
            </a:r>
          </a:p>
          <a:p>
            <a:r>
              <a:rPr lang="en-IN" sz="2000" dirty="0" smtClean="0"/>
              <a:t>  </a:t>
            </a:r>
          </a:p>
          <a:p>
            <a:r>
              <a:rPr lang="en-IN" sz="2000" b="1" dirty="0">
                <a:ea typeface="Times New Roman" panose="02020603050405020304" pitchFamily="18" charset="0"/>
              </a:rPr>
              <a:t>Screening of the </a:t>
            </a:r>
            <a:r>
              <a:rPr lang="en-IN" sz="2000" b="1" dirty="0" smtClean="0">
                <a:ea typeface="Times New Roman" panose="02020603050405020304" pitchFamily="18" charset="0"/>
              </a:rPr>
              <a:t>polymers for good gelation </a:t>
            </a:r>
            <a:r>
              <a:rPr lang="en-IN" sz="2000" dirty="0" smtClean="0">
                <a:ea typeface="Times New Roman" panose="02020603050405020304" pitchFamily="18" charset="0"/>
              </a:rPr>
              <a:t>– </a:t>
            </a:r>
            <a:r>
              <a:rPr lang="en-IN" sz="2000" dirty="0">
                <a:ea typeface="Times New Roman" panose="02020603050405020304" pitchFamily="18" charset="0"/>
              </a:rPr>
              <a:t>The different viscosity grades of </a:t>
            </a:r>
            <a:r>
              <a:rPr lang="en-IN" sz="2000" dirty="0" smtClean="0">
                <a:ea typeface="Times New Roman" panose="02020603050405020304" pitchFamily="18" charset="0"/>
              </a:rPr>
              <a:t>Sodium alginate, </a:t>
            </a:r>
            <a:r>
              <a:rPr lang="en-IN" sz="2000" dirty="0" err="1" smtClean="0">
                <a:ea typeface="Times New Roman" panose="02020603050405020304" pitchFamily="18" charset="0"/>
              </a:rPr>
              <a:t>Hydroxypropyl</a:t>
            </a:r>
            <a:r>
              <a:rPr lang="en-IN" sz="2000" dirty="0" smtClean="0">
                <a:ea typeface="Times New Roman" panose="02020603050405020304" pitchFamily="18" charset="0"/>
              </a:rPr>
              <a:t> </a:t>
            </a:r>
            <a:r>
              <a:rPr lang="en-IN" sz="2000" dirty="0">
                <a:ea typeface="Times New Roman" panose="02020603050405020304" pitchFamily="18" charset="0"/>
              </a:rPr>
              <a:t>methylcellulose like HPMC K4M, HPMC </a:t>
            </a:r>
            <a:r>
              <a:rPr lang="en-IN" sz="2000" dirty="0">
                <a:solidFill>
                  <a:srgbClr val="000000"/>
                </a:solidFill>
                <a:ea typeface="Times New Roman" panose="02020603050405020304" pitchFamily="18" charset="0"/>
              </a:rPr>
              <a:t>K15M, HPMC </a:t>
            </a:r>
            <a:r>
              <a:rPr lang="en-IN" sz="2000" dirty="0" smtClean="0">
                <a:solidFill>
                  <a:srgbClr val="000000"/>
                </a:solidFill>
                <a:ea typeface="Times New Roman" panose="02020603050405020304" pitchFamily="18" charset="0"/>
              </a:rPr>
              <a:t>K100</a:t>
            </a:r>
            <a:r>
              <a:rPr lang="en-IN" sz="2000" dirty="0" smtClean="0">
                <a:ea typeface="Times New Roman" panose="02020603050405020304" pitchFamily="18" charset="0"/>
              </a:rPr>
              <a:t>M.</a:t>
            </a:r>
          </a:p>
          <a:p>
            <a:endParaRPr lang="en-IN" sz="2000" dirty="0"/>
          </a:p>
          <a:p>
            <a:r>
              <a:rPr lang="en-IN" sz="2000" b="1" dirty="0">
                <a:ea typeface="Times New Roman" panose="02020603050405020304" pitchFamily="18" charset="0"/>
              </a:rPr>
              <a:t>Screening of the </a:t>
            </a:r>
            <a:r>
              <a:rPr lang="en-IN" sz="2000" b="1" dirty="0" smtClean="0">
                <a:ea typeface="Times New Roman" panose="02020603050405020304" pitchFamily="18" charset="0"/>
              </a:rPr>
              <a:t>gums for controlled release – </a:t>
            </a:r>
            <a:r>
              <a:rPr lang="en-IN" sz="2000" dirty="0" smtClean="0">
                <a:ea typeface="Times New Roman" panose="02020603050405020304" pitchFamily="18" charset="0"/>
              </a:rPr>
              <a:t>Xanthan gum, Guar gum, </a:t>
            </a:r>
            <a:r>
              <a:rPr lang="en-IN" sz="2000" dirty="0" err="1" smtClean="0">
                <a:ea typeface="Times New Roman" panose="02020603050405020304" pitchFamily="18" charset="0"/>
              </a:rPr>
              <a:t>Karaya</a:t>
            </a:r>
            <a:r>
              <a:rPr lang="en-IN" sz="2000" dirty="0" smtClean="0">
                <a:ea typeface="Times New Roman" panose="02020603050405020304" pitchFamily="18" charset="0"/>
              </a:rPr>
              <a:t> gum and </a:t>
            </a:r>
            <a:r>
              <a:rPr lang="en-IN" sz="2000" dirty="0" err="1" smtClean="0">
                <a:ea typeface="Times New Roman" panose="02020603050405020304" pitchFamily="18" charset="0"/>
              </a:rPr>
              <a:t>Gellan</a:t>
            </a:r>
            <a:r>
              <a:rPr lang="en-IN" sz="2000" dirty="0" smtClean="0">
                <a:ea typeface="Times New Roman" panose="02020603050405020304" pitchFamily="18" charset="0"/>
              </a:rPr>
              <a:t> gum.</a:t>
            </a:r>
            <a:endParaRPr lang="en-IN" sz="2000" dirty="0"/>
          </a:p>
        </p:txBody>
      </p:sp>
      <p:pic>
        <p:nvPicPr>
          <p:cNvPr id="3" name="Picture 2"/>
          <p:cNvPicPr>
            <a:picLocks noChangeAspect="1"/>
          </p:cNvPicPr>
          <p:nvPr/>
        </p:nvPicPr>
        <p:blipFill>
          <a:blip r:embed="rId2"/>
          <a:stretch>
            <a:fillRect/>
          </a:stretch>
        </p:blipFill>
        <p:spPr>
          <a:xfrm>
            <a:off x="4788024" y="3645024"/>
            <a:ext cx="3672408" cy="2520280"/>
          </a:xfrm>
          <a:prstGeom prst="rect">
            <a:avLst/>
          </a:prstGeom>
        </p:spPr>
      </p:pic>
      <p:sp>
        <p:nvSpPr>
          <p:cNvPr id="4" name="TextBox 3"/>
          <p:cNvSpPr txBox="1"/>
          <p:nvPr/>
        </p:nvSpPr>
        <p:spPr>
          <a:xfrm>
            <a:off x="1043608" y="3933056"/>
            <a:ext cx="3240360" cy="1754326"/>
          </a:xfrm>
          <a:prstGeom prst="rect">
            <a:avLst/>
          </a:prstGeom>
          <a:noFill/>
        </p:spPr>
        <p:txBody>
          <a:bodyPr wrap="square" rtlCol="0">
            <a:spAutoFit/>
          </a:bodyPr>
          <a:lstStyle/>
          <a:p>
            <a:r>
              <a:rPr lang="en-IN" dirty="0" smtClean="0"/>
              <a:t>Selected polymers for formulating Raft forming solutions – </a:t>
            </a:r>
          </a:p>
          <a:p>
            <a:r>
              <a:rPr lang="en-IN" dirty="0" smtClean="0"/>
              <a:t>a)Sodium alginate</a:t>
            </a:r>
          </a:p>
          <a:p>
            <a:r>
              <a:rPr lang="en-IN" dirty="0" smtClean="0"/>
              <a:t>b)HPMC K100 M</a:t>
            </a:r>
          </a:p>
          <a:p>
            <a:r>
              <a:rPr lang="en-IN" dirty="0" smtClean="0"/>
              <a:t>c)Xanthan gum</a:t>
            </a:r>
          </a:p>
          <a:p>
            <a:endParaRPr lang="en-IN" dirty="0"/>
          </a:p>
        </p:txBody>
      </p:sp>
    </p:spTree>
    <p:extLst>
      <p:ext uri="{BB962C8B-B14F-4D97-AF65-F5344CB8AC3E}">
        <p14:creationId xmlns:p14="http://schemas.microsoft.com/office/powerpoint/2010/main" val="144250003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0"/>
            <a:ext cx="8352928" cy="3816429"/>
          </a:xfrm>
          <a:prstGeom prst="rect">
            <a:avLst/>
          </a:prstGeom>
        </p:spPr>
        <p:txBody>
          <a:bodyPr wrap="square">
            <a:spAutoFit/>
          </a:bodyPr>
          <a:lstStyle/>
          <a:p>
            <a:endParaRPr lang="en-US" sz="2200" b="1" dirty="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Preliminary </a:t>
            </a:r>
            <a:r>
              <a:rPr lang="en-US" sz="2200" b="1" dirty="0">
                <a:latin typeface="Times New Roman" panose="02020603050405020304" pitchFamily="18" charset="0"/>
                <a:cs typeface="Times New Roman" panose="02020603050405020304" pitchFamily="18" charset="0"/>
              </a:rPr>
              <a:t>studies </a:t>
            </a:r>
            <a:endParaRPr lang="en-US" sz="2200" b="1" dirty="0" smtClean="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en-US" sz="2200" u="sng" dirty="0">
                <a:cs typeface="Times New Roman" panose="02020603050405020304" pitchFamily="18" charset="0"/>
              </a:rPr>
              <a:t>The following conclusion </a:t>
            </a:r>
            <a:r>
              <a:rPr lang="en-US" sz="2200" u="sng" dirty="0" smtClean="0">
                <a:cs typeface="Times New Roman" panose="02020603050405020304" pitchFamily="18" charset="0"/>
              </a:rPr>
              <a:t>were </a:t>
            </a:r>
            <a:r>
              <a:rPr lang="en-US" sz="2200" u="sng" dirty="0">
                <a:cs typeface="Times New Roman" panose="02020603050405020304" pitchFamily="18" charset="0"/>
              </a:rPr>
              <a:t>drawn from the results of preliminary studies</a:t>
            </a:r>
            <a:r>
              <a:rPr lang="en-US" sz="2200" u="sng" dirty="0" smtClean="0">
                <a:cs typeface="Times New Roman" panose="02020603050405020304" pitchFamily="18" charset="0"/>
              </a:rPr>
              <a:t>:</a:t>
            </a:r>
          </a:p>
          <a:p>
            <a:endParaRPr lang="en-US" sz="2200" u="sng" dirty="0">
              <a:cs typeface="Times New Roman" panose="02020603050405020304" pitchFamily="18" charset="0"/>
            </a:endParaRPr>
          </a:p>
          <a:p>
            <a:pPr marL="285750" indent="-285750">
              <a:buFont typeface="Arial" panose="020B0604020202020204" pitchFamily="34" charset="0"/>
              <a:buChar char="•"/>
            </a:pPr>
            <a:r>
              <a:rPr lang="en-US" sz="2200" dirty="0" smtClean="0">
                <a:cs typeface="Times New Roman" panose="02020603050405020304" pitchFamily="18" charset="0"/>
              </a:rPr>
              <a:t>when </a:t>
            </a:r>
            <a:r>
              <a:rPr lang="en-US" sz="2200" dirty="0">
                <a:cs typeface="Times New Roman" panose="02020603050405020304" pitchFamily="18" charset="0"/>
              </a:rPr>
              <a:t>lower amounts of the </a:t>
            </a:r>
            <a:r>
              <a:rPr lang="en-US" sz="2200" dirty="0" smtClean="0">
                <a:cs typeface="Times New Roman" panose="02020603050405020304" pitchFamily="18" charset="0"/>
              </a:rPr>
              <a:t>polymer (X1: HPMC K100M) </a:t>
            </a:r>
            <a:r>
              <a:rPr lang="en-US" sz="2200" dirty="0">
                <a:cs typeface="Times New Roman" panose="02020603050405020304" pitchFamily="18" charset="0"/>
              </a:rPr>
              <a:t>and higher amount of gum </a:t>
            </a:r>
            <a:r>
              <a:rPr lang="en-US" sz="2200" dirty="0" smtClean="0">
                <a:cs typeface="Times New Roman" panose="02020603050405020304" pitchFamily="18" charset="0"/>
              </a:rPr>
              <a:t>(X2: Xanthan gum) resulted in non pourable thick viscous solution </a:t>
            </a:r>
          </a:p>
          <a:p>
            <a:pPr marL="285750" indent="-285750">
              <a:buFont typeface="Arial" panose="020B0604020202020204" pitchFamily="34" charset="0"/>
              <a:buChar char="•"/>
            </a:pPr>
            <a:r>
              <a:rPr lang="en-US" sz="2200" dirty="0" smtClean="0">
                <a:cs typeface="Times New Roman" panose="02020603050405020304" pitchFamily="18" charset="0"/>
              </a:rPr>
              <a:t>when </a:t>
            </a:r>
            <a:r>
              <a:rPr lang="en-US" sz="2200" dirty="0">
                <a:cs typeface="Times New Roman" panose="02020603050405020304" pitchFamily="18" charset="0"/>
              </a:rPr>
              <a:t>higher amounts of the </a:t>
            </a:r>
            <a:r>
              <a:rPr lang="en-US" sz="2200" dirty="0" smtClean="0">
                <a:cs typeface="Times New Roman" panose="02020603050405020304" pitchFamily="18" charset="0"/>
              </a:rPr>
              <a:t>polymer </a:t>
            </a:r>
            <a:r>
              <a:rPr lang="en-US" sz="2200" dirty="0">
                <a:cs typeface="Times New Roman" panose="02020603050405020304" pitchFamily="18" charset="0"/>
              </a:rPr>
              <a:t>and lower amount of </a:t>
            </a:r>
            <a:r>
              <a:rPr lang="en-US" sz="2200" dirty="0" smtClean="0">
                <a:cs typeface="Times New Roman" panose="02020603050405020304" pitchFamily="18" charset="0"/>
              </a:rPr>
              <a:t>gum resulted </a:t>
            </a:r>
            <a:r>
              <a:rPr lang="en-US" sz="2200" dirty="0">
                <a:cs typeface="Times New Roman" panose="02020603050405020304" pitchFamily="18" charset="0"/>
              </a:rPr>
              <a:t>bilayer tablets with increased floating lag times</a:t>
            </a:r>
            <a:r>
              <a:rPr lang="en-US" sz="2200" dirty="0" smtClean="0">
                <a:cs typeface="Times New Roman" panose="02020603050405020304" pitchFamily="18" charset="0"/>
              </a:rPr>
              <a:t>.</a:t>
            </a:r>
            <a:endParaRPr lang="en-US" sz="2200" dirty="0">
              <a:cs typeface="Times New Roman" panose="02020603050405020304" pitchFamily="18" charset="0"/>
            </a:endParaRPr>
          </a:p>
          <a:p>
            <a:pPr marL="285750" indent="-285750">
              <a:buFont typeface="Arial" panose="020B0604020202020204" pitchFamily="34" charset="0"/>
              <a:buChar char="•"/>
            </a:pPr>
            <a:r>
              <a:rPr lang="en-US" sz="2200" dirty="0">
                <a:cs typeface="Times New Roman" panose="02020603050405020304" pitchFamily="18" charset="0"/>
              </a:rPr>
              <a:t>The </a:t>
            </a:r>
            <a:r>
              <a:rPr lang="en-US" sz="2200" dirty="0" smtClean="0">
                <a:cs typeface="Times New Roman" panose="02020603050405020304" pitchFamily="18" charset="0"/>
              </a:rPr>
              <a:t>range </a:t>
            </a:r>
            <a:r>
              <a:rPr lang="en-US" sz="2200" dirty="0">
                <a:cs typeface="Times New Roman" panose="02020603050405020304" pitchFamily="18" charset="0"/>
              </a:rPr>
              <a:t>of </a:t>
            </a:r>
            <a:r>
              <a:rPr lang="en-US" sz="2200" dirty="0" smtClean="0">
                <a:cs typeface="Times New Roman" panose="02020603050405020304" pitchFamily="18" charset="0"/>
              </a:rPr>
              <a:t>polymer to gum ratio was </a:t>
            </a:r>
            <a:r>
              <a:rPr lang="en-US" sz="2200" dirty="0">
                <a:cs typeface="Times New Roman" panose="02020603050405020304" pitchFamily="18" charset="0"/>
              </a:rPr>
              <a:t>known to significantly affect the </a:t>
            </a:r>
            <a:r>
              <a:rPr lang="en-US" sz="2200" dirty="0" smtClean="0">
                <a:cs typeface="Times New Roman" panose="02020603050405020304" pitchFamily="18" charset="0"/>
              </a:rPr>
              <a:t>buoyancy lag times </a:t>
            </a:r>
            <a:r>
              <a:rPr lang="en-US" sz="2200" dirty="0">
                <a:cs typeface="Times New Roman" panose="02020603050405020304" pitchFamily="18" charset="0"/>
              </a:rPr>
              <a:t>and dissolution of the raft forming </a:t>
            </a:r>
            <a:r>
              <a:rPr lang="en-US" sz="2200" dirty="0" smtClean="0">
                <a:cs typeface="Times New Roman" panose="02020603050405020304" pitchFamily="18" charset="0"/>
              </a:rPr>
              <a:t>solution.</a:t>
            </a:r>
            <a:endParaRPr lang="en-US" sz="2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940152" y="4077072"/>
            <a:ext cx="2160240" cy="2187163"/>
          </a:xfrm>
          <a:prstGeom prst="rect">
            <a:avLst/>
          </a:prstGeom>
        </p:spPr>
      </p:pic>
    </p:spTree>
    <p:extLst>
      <p:ext uri="{BB962C8B-B14F-4D97-AF65-F5344CB8AC3E}">
        <p14:creationId xmlns:p14="http://schemas.microsoft.com/office/powerpoint/2010/main" val="3107691589"/>
      </p:ext>
    </p:extLst>
  </p:cSld>
  <p:clrMapOvr>
    <a:masterClrMapping/>
  </p:clrMapOvr>
  <p:transition spd="slow" advTm="85466">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2989</TotalTime>
  <Words>1704</Words>
  <Application>Microsoft Office PowerPoint</Application>
  <PresentationFormat>On-screen Show (4:3)</PresentationFormat>
  <Paragraphs>260</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Algerian</vt:lpstr>
      <vt:lpstr>Arial</vt:lpstr>
      <vt:lpstr>Batang</vt:lpstr>
      <vt:lpstr>Calibri</vt:lpstr>
      <vt:lpstr>Comic Sans MS</vt:lpstr>
      <vt:lpstr>Franklin Gothic Book</vt:lpstr>
      <vt:lpstr>Perpetua</vt:lpstr>
      <vt:lpstr>Times New Roman</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Windows User</cp:lastModifiedBy>
  <cp:revision>245</cp:revision>
  <dcterms:created xsi:type="dcterms:W3CDTF">2017-07-24T12:14:22Z</dcterms:created>
  <dcterms:modified xsi:type="dcterms:W3CDTF">2020-10-16T15:53:20Z</dcterms:modified>
</cp:coreProperties>
</file>