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72" r:id="rId4"/>
    <p:sldId id="283" r:id="rId5"/>
    <p:sldId id="275" r:id="rId6"/>
    <p:sldId id="276" r:id="rId7"/>
    <p:sldId id="277" r:id="rId8"/>
    <p:sldId id="284" r:id="rId9"/>
    <p:sldId id="264" r:id="rId10"/>
    <p:sldId id="279" r:id="rId11"/>
    <p:sldId id="285" r:id="rId12"/>
    <p:sldId id="265" r:id="rId13"/>
    <p:sldId id="266" r:id="rId14"/>
    <p:sldId id="267" r:id="rId15"/>
    <p:sldId id="286" r:id="rId16"/>
    <p:sldId id="268" r:id="rId17"/>
    <p:sldId id="269" r:id="rId18"/>
    <p:sldId id="270" r:id="rId19"/>
    <p:sldId id="271" r:id="rId20"/>
    <p:sldId id="287" r:id="rId21"/>
    <p:sldId id="261" r:id="rId22"/>
    <p:sldId id="263"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FCFBF2"/>
    <a:srgbClr val="EAEAEA"/>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snapToGrid="0">
      <p:cViewPr>
        <p:scale>
          <a:sx n="69" d="100"/>
          <a:sy n="69"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51727"/>
            <a:ext cx="9260114" cy="2616101"/>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smtClean="0">
                <a:latin typeface="Palatino Linotype" panose="02040502050505030304" pitchFamily="18" charset="0"/>
              </a:rPr>
              <a:t>J</a:t>
            </a:r>
            <a:r>
              <a:rPr lang="en-US" altLang="zh-CN" b="1" dirty="0" err="1" smtClean="0">
                <a:latin typeface="Palatino Linotype" panose="02040502050505030304" pitchFamily="18" charset="0"/>
              </a:rPr>
              <a:t>unwei</a:t>
            </a:r>
            <a:r>
              <a:rPr lang="en-US" altLang="zh-CN" b="1" dirty="0" smtClean="0">
                <a:latin typeface="Palatino Linotype" panose="02040502050505030304" pitchFamily="18" charset="0"/>
              </a:rPr>
              <a:t> Xu </a:t>
            </a:r>
            <a:r>
              <a:rPr lang="it-IT" b="1" baseline="30000" dirty="0" smtClean="0">
                <a:latin typeface="Palatino Linotype" panose="02040502050505030304" pitchFamily="18" charset="0"/>
              </a:rPr>
              <a:t>1,2</a:t>
            </a:r>
            <a:r>
              <a:rPr lang="it-IT" b="1" dirty="0" smtClean="0">
                <a:latin typeface="Palatino Linotype" panose="02040502050505030304" pitchFamily="18" charset="0"/>
              </a:rPr>
              <a:t>, Ping Li </a:t>
            </a:r>
            <a:r>
              <a:rPr lang="it-IT" altLang="zh-CN" b="1" baseline="30000" dirty="0" smtClean="0">
                <a:latin typeface="Palatino Linotype" panose="02040502050505030304" pitchFamily="18" charset="0"/>
              </a:rPr>
              <a:t>1,2 </a:t>
            </a:r>
            <a:r>
              <a:rPr lang="en-US" altLang="zh-CN" b="1" baseline="30000" dirty="0">
                <a:latin typeface="Palatino Linotype" panose="02040502050505030304" pitchFamily="18" charset="0"/>
              </a:rPr>
              <a:t>,</a:t>
            </a:r>
            <a:r>
              <a:rPr lang="it-IT" altLang="zh-CN" b="1" dirty="0" smtClean="0">
                <a:latin typeface="Palatino Linotype" panose="02040502050505030304" pitchFamily="18" charset="0"/>
              </a:rPr>
              <a:t>*</a:t>
            </a:r>
            <a:r>
              <a:rPr lang="it-IT" b="1" dirty="0" smtClean="0">
                <a:latin typeface="Palatino Linotype" panose="02040502050505030304" pitchFamily="18" charset="0"/>
              </a:rPr>
              <a:t>, </a:t>
            </a:r>
            <a:r>
              <a:rPr lang="it-IT" b="1" dirty="0">
                <a:latin typeface="Palatino Linotype" panose="02040502050505030304" pitchFamily="18" charset="0"/>
              </a:rPr>
              <a:t>and </a:t>
            </a:r>
            <a:r>
              <a:rPr lang="it-IT" b="1" dirty="0" smtClean="0">
                <a:latin typeface="Palatino Linotype" panose="02040502050505030304" pitchFamily="18" charset="0"/>
              </a:rPr>
              <a:t>Yubo Fan </a:t>
            </a:r>
            <a:r>
              <a:rPr lang="it-IT" b="1" baseline="30000" dirty="0" smtClean="0">
                <a:latin typeface="Palatino Linotype" panose="02040502050505030304" pitchFamily="18" charset="0"/>
              </a:rPr>
              <a:t>2</a:t>
            </a:r>
            <a:r>
              <a:rPr lang="it-IT" altLang="zh-CN" b="1" baseline="30000" dirty="0" smtClean="0">
                <a:latin typeface="Palatino Linotype" panose="02040502050505030304" pitchFamily="18" charset="0"/>
              </a:rPr>
              <a:t>,3 </a:t>
            </a:r>
            <a:r>
              <a:rPr lang="en-US" altLang="zh-CN" b="1" baseline="30000" dirty="0">
                <a:latin typeface="Palatino Linotype" panose="02040502050505030304" pitchFamily="18" charset="0"/>
              </a:rPr>
              <a:t>,</a:t>
            </a:r>
            <a:r>
              <a:rPr lang="it-IT" altLang="zh-CN" b="1" dirty="0" smtClean="0">
                <a:latin typeface="Palatino Linotype" panose="02040502050505030304" pitchFamily="18" charset="0"/>
              </a:rPr>
              <a:t>* </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School of Biological Science and Medical Engineering, </a:t>
            </a:r>
            <a:r>
              <a:rPr lang="en-US" dirty="0" smtClean="0">
                <a:latin typeface="Palatino Linotype" panose="02040502050505030304" pitchFamily="18" charset="0"/>
              </a:rPr>
              <a:t>BUAA, Beijing, China; </a:t>
            </a:r>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n-US" altLang="zh-CN" dirty="0">
                <a:latin typeface="Palatino Linotype" panose="02040502050505030304" pitchFamily="18" charset="0"/>
              </a:rPr>
              <a:t>Beijing Advanced Innovation Centre for Biomedical </a:t>
            </a:r>
            <a:r>
              <a:rPr lang="en-US" altLang="zh-CN" dirty="0" smtClean="0">
                <a:latin typeface="Palatino Linotype" panose="02040502050505030304" pitchFamily="18" charset="0"/>
              </a:rPr>
              <a:t>Engineering, BUAA</a:t>
            </a:r>
            <a:r>
              <a:rPr lang="en-US" altLang="zh-CN" dirty="0">
                <a:latin typeface="Palatino Linotype" panose="02040502050505030304" pitchFamily="18" charset="0"/>
              </a:rPr>
              <a:t>, Beijing, China; </a:t>
            </a:r>
            <a:endParaRPr lang="fr-FR" altLang="zh-CN" dirty="0">
              <a:latin typeface="Palatino Linotype" panose="02040502050505030304" pitchFamily="18" charset="0"/>
            </a:endParaRPr>
          </a:p>
          <a:p>
            <a:r>
              <a:rPr lang="en-US" altLang="zh-CN" baseline="30000" dirty="0" smtClean="0">
                <a:latin typeface="Palatino Linotype" panose="02040502050505030304" pitchFamily="18" charset="0"/>
              </a:rPr>
              <a:t>3</a:t>
            </a:r>
            <a:r>
              <a:rPr lang="en-US" altLang="zh-CN" dirty="0">
                <a:latin typeface="Palatino Linotype" panose="02040502050505030304" pitchFamily="18" charset="0"/>
              </a:rPr>
              <a:t> School of Medical Science and </a:t>
            </a:r>
            <a:r>
              <a:rPr lang="en-US" altLang="zh-CN" dirty="0" smtClean="0">
                <a:latin typeface="Palatino Linotype" panose="02040502050505030304" pitchFamily="18" charset="0"/>
              </a:rPr>
              <a:t>Engineering, </a:t>
            </a:r>
            <a:r>
              <a:rPr lang="en-US" altLang="zh-CN" dirty="0">
                <a:latin typeface="Palatino Linotype" panose="02040502050505030304" pitchFamily="18" charset="0"/>
              </a:rPr>
              <a:t>BUAA, Beijing, China</a:t>
            </a:r>
            <a:r>
              <a:rPr lang="en-US" dirty="0" smtClean="0">
                <a:latin typeface="Palatino Linotype" panose="02040502050505030304" pitchFamily="18" charset="0"/>
              </a:rPr>
              <a:t>. </a:t>
            </a:r>
            <a:endParaRPr lang="en-US"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liping@buaa.edu.cn;  yubofan@buaa.edu.cn</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sp>
        <p:nvSpPr>
          <p:cNvPr id="2" name="矩形 1"/>
          <p:cNvSpPr/>
          <p:nvPr/>
        </p:nvSpPr>
        <p:spPr>
          <a:xfrm>
            <a:off x="2" y="1134908"/>
            <a:ext cx="9143996" cy="1477328"/>
          </a:xfrm>
          <a:prstGeom prst="rect">
            <a:avLst/>
          </a:prstGeom>
        </p:spPr>
        <p:txBody>
          <a:bodyPr wrap="square">
            <a:spAutoFit/>
          </a:bodyPr>
          <a:lstStyle/>
          <a:p>
            <a:r>
              <a:rPr lang="en-US" altLang="zh-CN" sz="3000" b="1" dirty="0">
                <a:solidFill>
                  <a:schemeClr val="tx1">
                    <a:lumMod val="95000"/>
                    <a:lumOff val="5000"/>
                  </a:schemeClr>
                </a:solidFill>
                <a:latin typeface="Palatino Linotype" panose="02040502050505030304" pitchFamily="18" charset="0"/>
              </a:rPr>
              <a:t>Preparation of Magnetic-Fluorescent Bifunctional </a:t>
            </a:r>
            <a:r>
              <a:rPr lang="en-US" altLang="zh-CN" sz="3000" b="1" dirty="0" err="1">
                <a:solidFill>
                  <a:schemeClr val="tx1">
                    <a:lumMod val="95000"/>
                    <a:lumOff val="5000"/>
                  </a:schemeClr>
                </a:solidFill>
                <a:latin typeface="Palatino Linotype" panose="02040502050505030304" pitchFamily="18" charset="0"/>
              </a:rPr>
              <a:t>Microrods</a:t>
            </a:r>
            <a:r>
              <a:rPr lang="en-US" altLang="zh-CN" sz="3000" b="1" dirty="0">
                <a:solidFill>
                  <a:schemeClr val="tx1">
                    <a:lumMod val="95000"/>
                    <a:lumOff val="5000"/>
                  </a:schemeClr>
                </a:solidFill>
                <a:latin typeface="Palatino Linotype" panose="02040502050505030304" pitchFamily="18" charset="0"/>
              </a:rPr>
              <a:t> as a Drug Delivery System via One-step </a:t>
            </a:r>
            <a:r>
              <a:rPr lang="en-US" altLang="zh-CN" sz="3000" b="1" dirty="0" err="1">
                <a:solidFill>
                  <a:schemeClr val="tx1">
                    <a:lumMod val="95000"/>
                    <a:lumOff val="5000"/>
                  </a:schemeClr>
                </a:solidFill>
                <a:latin typeface="Palatino Linotype" panose="02040502050505030304" pitchFamily="18" charset="0"/>
              </a:rPr>
              <a:t>Electrospraying</a:t>
            </a:r>
            <a:endParaRPr lang="zh-CN" altLang="en-US" sz="3000" b="1" dirty="0">
              <a:solidFill>
                <a:schemeClr val="tx1">
                  <a:lumMod val="95000"/>
                  <a:lumOff val="5000"/>
                </a:schemeClr>
              </a:solidFill>
              <a:latin typeface="Palatino Linotype" panose="02040502050505030304" pitchFamily="18" charset="0"/>
            </a:endParaRPr>
          </a:p>
        </p:txBody>
      </p:sp>
      <p:pic>
        <p:nvPicPr>
          <p:cNvPr id="1027" name="Picture 3" descr="C:\Users\灵枫\AppData\Local\Temp\WeChat Files\e36189a4416addc90b85a79bcf03d8c.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r="57782"/>
          <a:stretch/>
        </p:blipFill>
        <p:spPr bwMode="auto">
          <a:xfrm>
            <a:off x="4593025" y="5849255"/>
            <a:ext cx="4357682" cy="100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84587" y="5942943"/>
            <a:ext cx="3941497" cy="854385"/>
            <a:chOff x="112017" y="5942943"/>
            <a:chExt cx="3941497" cy="854385"/>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17" y="5942943"/>
              <a:ext cx="882398" cy="85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416" y="5973747"/>
              <a:ext cx="3059098" cy="792000"/>
            </a:xfrm>
            <a:prstGeom prst="rect">
              <a:avLst/>
            </a:prstGeom>
          </p:spPr>
        </p:pic>
      </p:gr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矩形 6"/>
          <p:cNvSpPr/>
          <p:nvPr/>
        </p:nvSpPr>
        <p:spPr>
          <a:xfrm>
            <a:off x="426539" y="283420"/>
            <a:ext cx="1928733" cy="369332"/>
          </a:xfrm>
          <a:prstGeom prst="rect">
            <a:avLst/>
          </a:prstGeom>
        </p:spPr>
        <p:txBody>
          <a:bodyPr wrap="none">
            <a:spAutoFit/>
          </a:bodyPr>
          <a:lstStyle/>
          <a:p>
            <a:r>
              <a:rPr lang="en-US" altLang="zh-CN" b="1" dirty="0">
                <a:latin typeface="Palatino Linotype" panose="02040502050505030304" pitchFamily="18" charset="0"/>
              </a:rPr>
              <a:t>Characterization</a:t>
            </a:r>
          </a:p>
        </p:txBody>
      </p:sp>
      <p:sp>
        <p:nvSpPr>
          <p:cNvPr id="3" name="矩形 2"/>
          <p:cNvSpPr/>
          <p:nvPr/>
        </p:nvSpPr>
        <p:spPr>
          <a:xfrm>
            <a:off x="595736" y="1094509"/>
            <a:ext cx="2396836" cy="651164"/>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Linotype" panose="02040502050505030304" pitchFamily="18" charset="0"/>
              </a:rPr>
              <a:t>Fe</a:t>
            </a:r>
            <a:r>
              <a:rPr lang="en-US" altLang="zh-CN" baseline="-25000" dirty="0">
                <a:solidFill>
                  <a:schemeClr val="tx1"/>
                </a:solidFill>
                <a:latin typeface="Palatino Linotype" panose="02040502050505030304" pitchFamily="18" charset="0"/>
              </a:rPr>
              <a:t>3</a:t>
            </a:r>
            <a:r>
              <a:rPr lang="en-US" altLang="zh-CN" dirty="0">
                <a:solidFill>
                  <a:schemeClr val="tx1"/>
                </a:solidFill>
                <a:latin typeface="Palatino Linotype" panose="02040502050505030304" pitchFamily="18" charset="0"/>
              </a:rPr>
              <a:t>O</a:t>
            </a:r>
            <a:r>
              <a:rPr lang="en-US" altLang="zh-CN" baseline="-25000" dirty="0">
                <a:solidFill>
                  <a:schemeClr val="tx1"/>
                </a:solidFill>
                <a:latin typeface="Palatino Linotype" panose="02040502050505030304" pitchFamily="18" charset="0"/>
              </a:rPr>
              <a:t>4</a:t>
            </a:r>
            <a:r>
              <a:rPr lang="en-US" altLang="zh-CN" dirty="0">
                <a:solidFill>
                  <a:schemeClr val="tx1"/>
                </a:solidFill>
                <a:latin typeface="Palatino Linotype" panose="02040502050505030304" pitchFamily="18" charset="0"/>
              </a:rPr>
              <a:t>/NaYF</a:t>
            </a:r>
            <a:r>
              <a:rPr lang="en-US" altLang="zh-CN" baseline="-25000" dirty="0">
                <a:solidFill>
                  <a:schemeClr val="tx1"/>
                </a:solidFill>
                <a:latin typeface="Palatino Linotype" panose="02040502050505030304" pitchFamily="18" charset="0"/>
              </a:rPr>
              <a:t>4</a:t>
            </a:r>
            <a:r>
              <a:rPr lang="en-US" altLang="zh-CN" dirty="0">
                <a:solidFill>
                  <a:schemeClr val="tx1"/>
                </a:solidFill>
                <a:latin typeface="Palatino Linotype" panose="02040502050505030304" pitchFamily="18" charset="0"/>
              </a:rPr>
              <a:t>:Eu</a:t>
            </a:r>
            <a:r>
              <a:rPr lang="en-US" altLang="zh-CN" baseline="30000" dirty="0">
                <a:solidFill>
                  <a:schemeClr val="tx1"/>
                </a:solidFill>
                <a:latin typeface="Palatino Linotype" panose="02040502050505030304" pitchFamily="18" charset="0"/>
              </a:rPr>
              <a:t>3</a:t>
            </a:r>
            <a:r>
              <a:rPr lang="en-US" altLang="zh-CN" baseline="30000" dirty="0" smtClean="0">
                <a:solidFill>
                  <a:schemeClr val="tx1"/>
                </a:solidFill>
                <a:latin typeface="Palatino Linotype" panose="02040502050505030304" pitchFamily="18" charset="0"/>
              </a:rPr>
              <a:t>+</a:t>
            </a:r>
            <a:r>
              <a:rPr lang="en-US" altLang="zh-CN" dirty="0" smtClean="0">
                <a:solidFill>
                  <a:schemeClr val="tx1"/>
                </a:solidFill>
                <a:latin typeface="Palatino Linotype" panose="02040502050505030304" pitchFamily="18" charset="0"/>
              </a:rPr>
              <a:t>/</a:t>
            </a:r>
          </a:p>
          <a:p>
            <a:pPr algn="ctr"/>
            <a:r>
              <a:rPr lang="en-US" altLang="zh-CN" dirty="0" smtClean="0">
                <a:solidFill>
                  <a:schemeClr val="tx1"/>
                </a:solidFill>
                <a:latin typeface="Palatino Linotype" panose="02040502050505030304" pitchFamily="18" charset="0"/>
              </a:rPr>
              <a:t>PLGA </a:t>
            </a:r>
            <a:r>
              <a:rPr lang="en-US" altLang="zh-CN" dirty="0" err="1">
                <a:solidFill>
                  <a:schemeClr val="tx1"/>
                </a:solidFill>
                <a:latin typeface="Palatino Linotype" panose="02040502050505030304" pitchFamily="18" charset="0"/>
              </a:rPr>
              <a:t>microrods</a:t>
            </a:r>
            <a:endParaRPr lang="zh-CN" altLang="en-US" dirty="0">
              <a:solidFill>
                <a:schemeClr val="tx1"/>
              </a:solidFill>
              <a:latin typeface="Palatino Linotype" panose="02040502050505030304" pitchFamily="18" charset="0"/>
            </a:endParaRPr>
          </a:p>
        </p:txBody>
      </p:sp>
      <p:sp>
        <p:nvSpPr>
          <p:cNvPr id="8" name="矩形 7"/>
          <p:cNvSpPr/>
          <p:nvPr/>
        </p:nvSpPr>
        <p:spPr>
          <a:xfrm>
            <a:off x="5472536" y="722040"/>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Palatino Linotype" panose="02040502050505030304" pitchFamily="18" charset="0"/>
              </a:rPr>
              <a:t>SEM: Morphology</a:t>
            </a:r>
            <a:endParaRPr lang="zh-CN" altLang="en-US" dirty="0">
              <a:solidFill>
                <a:schemeClr val="tx1"/>
              </a:solidFill>
              <a:latin typeface="Palatino Linotype" panose="02040502050505030304" pitchFamily="18" charset="0"/>
            </a:endParaRPr>
          </a:p>
        </p:txBody>
      </p:sp>
      <p:sp>
        <p:nvSpPr>
          <p:cNvPr id="9" name="矩形 8"/>
          <p:cNvSpPr/>
          <p:nvPr/>
        </p:nvSpPr>
        <p:spPr>
          <a:xfrm>
            <a:off x="5472536" y="1219215"/>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Linotype" panose="02040502050505030304" pitchFamily="18" charset="0"/>
              </a:rPr>
              <a:t>Infrared analysis</a:t>
            </a:r>
            <a:endParaRPr lang="zh-CN" altLang="en-US" dirty="0">
              <a:solidFill>
                <a:schemeClr val="tx1"/>
              </a:solidFill>
              <a:latin typeface="Palatino Linotype" panose="02040502050505030304" pitchFamily="18" charset="0"/>
            </a:endParaRPr>
          </a:p>
        </p:txBody>
      </p:sp>
      <p:sp>
        <p:nvSpPr>
          <p:cNvPr id="10" name="矩形 9"/>
          <p:cNvSpPr/>
          <p:nvPr/>
        </p:nvSpPr>
        <p:spPr>
          <a:xfrm>
            <a:off x="5472536" y="1704125"/>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Thermal </a:t>
            </a:r>
            <a:r>
              <a:rPr lang="en-US" altLang="zh-CN" dirty="0">
                <a:solidFill>
                  <a:schemeClr val="tx1"/>
                </a:solidFill>
              </a:rPr>
              <a:t>stabilities</a:t>
            </a:r>
            <a:endParaRPr lang="zh-CN" altLang="en-US" dirty="0">
              <a:solidFill>
                <a:schemeClr val="tx1"/>
              </a:solidFill>
              <a:latin typeface="Palatino Linotype" panose="02040502050505030304" pitchFamily="18" charset="0"/>
            </a:endParaRPr>
          </a:p>
        </p:txBody>
      </p:sp>
      <p:sp>
        <p:nvSpPr>
          <p:cNvPr id="11" name="矩形 10"/>
          <p:cNvSpPr/>
          <p:nvPr/>
        </p:nvSpPr>
        <p:spPr>
          <a:xfrm>
            <a:off x="5472536" y="2216743"/>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Magnetic </a:t>
            </a:r>
            <a:r>
              <a:rPr lang="en-US" altLang="zh-CN" dirty="0" smtClean="0">
                <a:solidFill>
                  <a:schemeClr val="tx1"/>
                </a:solidFill>
              </a:rPr>
              <a:t>property</a:t>
            </a:r>
            <a:endParaRPr lang="zh-CN" altLang="en-US" dirty="0">
              <a:solidFill>
                <a:schemeClr val="tx1"/>
              </a:solidFill>
              <a:latin typeface="Palatino Linotype" panose="02040502050505030304" pitchFamily="18" charset="0"/>
            </a:endParaRPr>
          </a:p>
        </p:txBody>
      </p:sp>
      <p:sp>
        <p:nvSpPr>
          <p:cNvPr id="12" name="矩形 11"/>
          <p:cNvSpPr/>
          <p:nvPr/>
        </p:nvSpPr>
        <p:spPr>
          <a:xfrm>
            <a:off x="5472536" y="2743216"/>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Fluorescent property</a:t>
            </a:r>
            <a:endParaRPr lang="zh-CN" altLang="en-US" dirty="0">
              <a:solidFill>
                <a:schemeClr val="tx1"/>
              </a:solidFill>
              <a:latin typeface="Palatino Linotype" panose="02040502050505030304" pitchFamily="18" charset="0"/>
            </a:endParaRPr>
          </a:p>
        </p:txBody>
      </p:sp>
      <p:sp>
        <p:nvSpPr>
          <p:cNvPr id="13" name="矩形 12"/>
          <p:cNvSpPr/>
          <p:nvPr/>
        </p:nvSpPr>
        <p:spPr>
          <a:xfrm>
            <a:off x="595736" y="5434516"/>
            <a:ext cx="2396836" cy="651164"/>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Linotype" panose="02040502050505030304" pitchFamily="18" charset="0"/>
              </a:rPr>
              <a:t>Fe</a:t>
            </a:r>
            <a:r>
              <a:rPr lang="en-US" altLang="zh-CN" baseline="-25000" dirty="0">
                <a:solidFill>
                  <a:schemeClr val="tx1"/>
                </a:solidFill>
                <a:latin typeface="Palatino Linotype" panose="02040502050505030304" pitchFamily="18" charset="0"/>
              </a:rPr>
              <a:t>3</a:t>
            </a:r>
            <a:r>
              <a:rPr lang="en-US" altLang="zh-CN" dirty="0">
                <a:solidFill>
                  <a:schemeClr val="tx1"/>
                </a:solidFill>
                <a:latin typeface="Palatino Linotype" panose="02040502050505030304" pitchFamily="18" charset="0"/>
              </a:rPr>
              <a:t>O</a:t>
            </a:r>
            <a:r>
              <a:rPr lang="en-US" altLang="zh-CN" baseline="-25000" dirty="0">
                <a:solidFill>
                  <a:schemeClr val="tx1"/>
                </a:solidFill>
                <a:latin typeface="Palatino Linotype" panose="02040502050505030304" pitchFamily="18" charset="0"/>
              </a:rPr>
              <a:t>4</a:t>
            </a:r>
            <a:r>
              <a:rPr lang="en-US" altLang="zh-CN" dirty="0">
                <a:solidFill>
                  <a:schemeClr val="tx1"/>
                </a:solidFill>
                <a:latin typeface="Palatino Linotype" panose="02040502050505030304" pitchFamily="18" charset="0"/>
              </a:rPr>
              <a:t>/NaYF</a:t>
            </a:r>
            <a:r>
              <a:rPr lang="en-US" altLang="zh-CN" baseline="-25000" dirty="0">
                <a:solidFill>
                  <a:schemeClr val="tx1"/>
                </a:solidFill>
                <a:latin typeface="Palatino Linotype" panose="02040502050505030304" pitchFamily="18" charset="0"/>
              </a:rPr>
              <a:t>4</a:t>
            </a:r>
            <a:r>
              <a:rPr lang="en-US" altLang="zh-CN" dirty="0">
                <a:solidFill>
                  <a:schemeClr val="tx1"/>
                </a:solidFill>
                <a:latin typeface="Palatino Linotype" panose="02040502050505030304" pitchFamily="18" charset="0"/>
              </a:rPr>
              <a:t>:Eu</a:t>
            </a:r>
            <a:r>
              <a:rPr lang="en-US" altLang="zh-CN" baseline="30000" dirty="0">
                <a:solidFill>
                  <a:schemeClr val="tx1"/>
                </a:solidFill>
                <a:latin typeface="Palatino Linotype" panose="02040502050505030304" pitchFamily="18" charset="0"/>
              </a:rPr>
              <a:t>3</a:t>
            </a:r>
            <a:r>
              <a:rPr lang="en-US" altLang="zh-CN" baseline="30000" dirty="0" smtClean="0">
                <a:solidFill>
                  <a:schemeClr val="tx1"/>
                </a:solidFill>
                <a:latin typeface="Palatino Linotype" panose="02040502050505030304" pitchFamily="18" charset="0"/>
              </a:rPr>
              <a:t>+</a:t>
            </a:r>
            <a:r>
              <a:rPr lang="en-US" altLang="zh-CN" dirty="0" smtClean="0">
                <a:solidFill>
                  <a:schemeClr val="tx1"/>
                </a:solidFill>
                <a:latin typeface="Palatino Linotype" panose="02040502050505030304" pitchFamily="18" charset="0"/>
              </a:rPr>
              <a:t>/</a:t>
            </a:r>
          </a:p>
          <a:p>
            <a:pPr algn="ctr"/>
            <a:r>
              <a:rPr lang="en-US" altLang="zh-CN" dirty="0" smtClean="0">
                <a:solidFill>
                  <a:schemeClr val="tx1"/>
                </a:solidFill>
                <a:latin typeface="Palatino Linotype" panose="02040502050505030304" pitchFamily="18" charset="0"/>
              </a:rPr>
              <a:t>PLGA microspheres</a:t>
            </a:r>
            <a:endParaRPr lang="zh-CN" altLang="en-US" dirty="0">
              <a:solidFill>
                <a:schemeClr val="tx1"/>
              </a:solidFill>
              <a:latin typeface="Palatino Linotype" panose="02040502050505030304" pitchFamily="18" charset="0"/>
            </a:endParaRPr>
          </a:p>
        </p:txBody>
      </p:sp>
      <p:cxnSp>
        <p:nvCxnSpPr>
          <p:cNvPr id="14" name="直接连接符 13"/>
          <p:cNvCxnSpPr>
            <a:stCxn id="3" idx="3"/>
            <a:endCxn id="9" idx="1"/>
          </p:cNvCxnSpPr>
          <p:nvPr/>
        </p:nvCxnSpPr>
        <p:spPr>
          <a:xfrm>
            <a:off x="2992572" y="1420091"/>
            <a:ext cx="2479964" cy="15"/>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1794154" y="1745673"/>
            <a:ext cx="0" cy="2050472"/>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1794154" y="3384044"/>
            <a:ext cx="0" cy="2050472"/>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sp>
        <p:nvSpPr>
          <p:cNvPr id="18" name="矩形 17"/>
          <p:cNvSpPr/>
          <p:nvPr/>
        </p:nvSpPr>
        <p:spPr>
          <a:xfrm>
            <a:off x="2729336" y="2770220"/>
            <a:ext cx="1704109" cy="403200"/>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Hydrophobicity</a:t>
            </a:r>
          </a:p>
        </p:txBody>
      </p:sp>
      <p:sp>
        <p:nvSpPr>
          <p:cNvPr id="19" name="矩形 18"/>
          <p:cNvSpPr/>
          <p:nvPr/>
        </p:nvSpPr>
        <p:spPr>
          <a:xfrm>
            <a:off x="2729336" y="3311254"/>
            <a:ext cx="1704109"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Cytotoxicity</a:t>
            </a:r>
            <a:endParaRPr lang="en-US" altLang="zh-CN" dirty="0">
              <a:solidFill>
                <a:schemeClr val="tx1"/>
              </a:solidFill>
            </a:endParaRPr>
          </a:p>
        </p:txBody>
      </p:sp>
      <p:sp>
        <p:nvSpPr>
          <p:cNvPr id="20" name="矩形 19"/>
          <p:cNvSpPr/>
          <p:nvPr/>
        </p:nvSpPr>
        <p:spPr>
          <a:xfrm>
            <a:off x="2729336" y="4281070"/>
            <a:ext cx="1704109"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DOX-loaded</a:t>
            </a:r>
            <a:endParaRPr lang="en-US" altLang="zh-CN" dirty="0">
              <a:solidFill>
                <a:schemeClr val="tx1"/>
              </a:solidFill>
            </a:endParaRPr>
          </a:p>
        </p:txBody>
      </p:sp>
      <p:sp>
        <p:nvSpPr>
          <p:cNvPr id="21" name="矩形 20"/>
          <p:cNvSpPr/>
          <p:nvPr/>
        </p:nvSpPr>
        <p:spPr>
          <a:xfrm>
            <a:off x="5472536" y="3505213"/>
            <a:ext cx="2587406"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Entrapment </a:t>
            </a:r>
            <a:r>
              <a:rPr lang="en-US" altLang="zh-CN" dirty="0" smtClean="0">
                <a:solidFill>
                  <a:schemeClr val="tx1"/>
                </a:solidFill>
              </a:rPr>
              <a:t>efficiency</a:t>
            </a:r>
            <a:endParaRPr lang="en-US" altLang="zh-CN" dirty="0">
              <a:solidFill>
                <a:schemeClr val="tx1"/>
              </a:solidFill>
            </a:endParaRPr>
          </a:p>
        </p:txBody>
      </p:sp>
      <p:sp>
        <p:nvSpPr>
          <p:cNvPr id="22" name="矩形 21"/>
          <p:cNvSpPr/>
          <p:nvPr/>
        </p:nvSpPr>
        <p:spPr>
          <a:xfrm>
            <a:off x="5472535" y="4017825"/>
            <a:ext cx="2587407"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Drug-loading </a:t>
            </a:r>
            <a:r>
              <a:rPr lang="en-US" altLang="zh-CN" dirty="0">
                <a:solidFill>
                  <a:schemeClr val="tx1"/>
                </a:solidFill>
              </a:rPr>
              <a:t>capacity</a:t>
            </a:r>
          </a:p>
        </p:txBody>
      </p:sp>
      <p:sp>
        <p:nvSpPr>
          <p:cNvPr id="24" name="矩形 23"/>
          <p:cNvSpPr/>
          <p:nvPr/>
        </p:nvSpPr>
        <p:spPr>
          <a:xfrm>
            <a:off x="5472536" y="4793701"/>
            <a:ext cx="2587408" cy="401782"/>
          </a:xfrm>
          <a:prstGeom prst="rect">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Anti-cancer cell efficiency</a:t>
            </a:r>
            <a:endParaRPr lang="zh-CN" altLang="en-US" dirty="0">
              <a:solidFill>
                <a:schemeClr val="tx1"/>
              </a:solidFill>
            </a:endParaRPr>
          </a:p>
        </p:txBody>
      </p:sp>
      <p:cxnSp>
        <p:nvCxnSpPr>
          <p:cNvPr id="26" name="直接连接符 25"/>
          <p:cNvCxnSpPr/>
          <p:nvPr/>
        </p:nvCxnSpPr>
        <p:spPr>
          <a:xfrm>
            <a:off x="4745189" y="2937885"/>
            <a:ext cx="72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69336" y="2971820"/>
            <a:ext cx="36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a:off x="4745188" y="1932709"/>
            <a:ext cx="72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4752536" y="2452256"/>
            <a:ext cx="72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flipV="1">
            <a:off x="4745187" y="918374"/>
            <a:ext cx="2" cy="201600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2369336" y="3532932"/>
            <a:ext cx="36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flipV="1">
            <a:off x="2369336" y="2971828"/>
            <a:ext cx="0" cy="561104"/>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1794154" y="3304332"/>
            <a:ext cx="575182"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1794154" y="4495816"/>
            <a:ext cx="935182"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a:off x="4433445" y="4495816"/>
            <a:ext cx="504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p:cNvCxnSpPr/>
          <p:nvPr/>
        </p:nvCxnSpPr>
        <p:spPr>
          <a:xfrm flipV="1">
            <a:off x="4937663" y="3983188"/>
            <a:ext cx="0" cy="100800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直接连接符 43"/>
          <p:cNvCxnSpPr/>
          <p:nvPr/>
        </p:nvCxnSpPr>
        <p:spPr>
          <a:xfrm>
            <a:off x="5184536" y="3706104"/>
            <a:ext cx="288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5184536" y="4218716"/>
            <a:ext cx="288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4937445" y="4991188"/>
            <a:ext cx="54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919445" y="3976260"/>
            <a:ext cx="252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flipV="1">
            <a:off x="5184536" y="3706104"/>
            <a:ext cx="0" cy="50400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4757445" y="935181"/>
            <a:ext cx="720000" cy="0"/>
          </a:xfrm>
          <a:prstGeom prst="lin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2928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12" name="组合 14"/>
          <p:cNvGrpSpPr>
            <a:grpSpLocks/>
          </p:cNvGrpSpPr>
          <p:nvPr/>
        </p:nvGrpSpPr>
        <p:grpSpPr bwMode="auto">
          <a:xfrm>
            <a:off x="1384803" y="1800689"/>
            <a:ext cx="1527175" cy="1527175"/>
            <a:chOff x="8077074" y="845254"/>
            <a:chExt cx="2036802" cy="2036802"/>
          </a:xfrm>
        </p:grpSpPr>
        <p:sp>
          <p:nvSpPr>
            <p:cNvPr id="13" name="椭圆 12"/>
            <p:cNvSpPr/>
            <p:nvPr/>
          </p:nvSpPr>
          <p:spPr>
            <a:xfrm>
              <a:off x="8077074" y="845254"/>
              <a:ext cx="2036802" cy="20368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a:p>
          </p:txBody>
        </p:sp>
        <p:sp>
          <p:nvSpPr>
            <p:cNvPr id="14" name="Freeform 126"/>
            <p:cNvSpPr>
              <a:spLocks noChangeAspect="1" noEditPoints="1"/>
            </p:cNvSpPr>
            <p:nvPr/>
          </p:nvSpPr>
          <p:spPr bwMode="auto">
            <a:xfrm>
              <a:off x="8640265" y="1291996"/>
              <a:ext cx="910421" cy="114331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lstStyle/>
            <a:p>
              <a:pPr defTabSz="685165" fontAlgn="auto">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grpSp>
      <p:sp>
        <p:nvSpPr>
          <p:cNvPr id="4" name="矩形 3"/>
          <p:cNvSpPr/>
          <p:nvPr/>
        </p:nvSpPr>
        <p:spPr>
          <a:xfrm>
            <a:off x="954795" y="3521928"/>
            <a:ext cx="2387192" cy="954107"/>
          </a:xfrm>
          <a:prstGeom prst="rect">
            <a:avLst/>
          </a:prstGeom>
        </p:spPr>
        <p:txBody>
          <a:bodyPr wrap="none">
            <a:spAutoFit/>
          </a:bodyPr>
          <a:lstStyle/>
          <a:p>
            <a:pPr algn="ctr"/>
            <a:r>
              <a:rPr lang="en-US" altLang="zh-CN" sz="2800" b="1" dirty="0" smtClean="0">
                <a:latin typeface="Palatino Linotype" panose="02040502050505030304" pitchFamily="18" charset="0"/>
              </a:rPr>
              <a:t>Results </a:t>
            </a:r>
          </a:p>
          <a:p>
            <a:pPr algn="ctr"/>
            <a:r>
              <a:rPr lang="en-US" altLang="zh-CN" sz="2800" b="1" dirty="0" smtClean="0">
                <a:latin typeface="Palatino Linotype" panose="02040502050505030304" pitchFamily="18" charset="0"/>
              </a:rPr>
              <a:t>&amp; Discussion</a:t>
            </a:r>
            <a:endParaRPr lang="en-US" altLang="zh-CN" sz="2800" b="1" dirty="0">
              <a:latin typeface="Palatino Linotype" panose="02040502050505030304" pitchFamily="18" charset="0"/>
            </a:endParaRPr>
          </a:p>
        </p:txBody>
      </p:sp>
      <p:grpSp>
        <p:nvGrpSpPr>
          <p:cNvPr id="28" name="组合 27"/>
          <p:cNvGrpSpPr/>
          <p:nvPr/>
        </p:nvGrpSpPr>
        <p:grpSpPr>
          <a:xfrm>
            <a:off x="3700945" y="1136845"/>
            <a:ext cx="796799" cy="4068000"/>
            <a:chOff x="3788228" y="1066419"/>
            <a:chExt cx="796799" cy="4068000"/>
          </a:xfrm>
        </p:grpSpPr>
        <p:sp>
          <p:nvSpPr>
            <p:cNvPr id="15" name="椭圆 14"/>
            <p:cNvSpPr/>
            <p:nvPr/>
          </p:nvSpPr>
          <p:spPr>
            <a:xfrm>
              <a:off x="3788228"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05027"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186627" y="1066419"/>
              <a:ext cx="0" cy="4068000"/>
            </a:xfrm>
            <a:prstGeom prst="line">
              <a:avLst/>
            </a:prstGeom>
            <a:ln w="76200">
              <a:solidFill>
                <a:srgbClr val="1A7B7C"/>
              </a:solidFill>
            </a:ln>
          </p:spPr>
          <p:style>
            <a:lnRef idx="1">
              <a:schemeClr val="accent1"/>
            </a:lnRef>
            <a:fillRef idx="0">
              <a:schemeClr val="accent1"/>
            </a:fillRef>
            <a:effectRef idx="0">
              <a:schemeClr val="accent1"/>
            </a:effectRef>
            <a:fontRef idx="minor">
              <a:schemeClr val="tx1"/>
            </a:fontRef>
          </p:style>
        </p:cxnSp>
        <p:sp>
          <p:nvSpPr>
            <p:cNvPr id="21" name="弧形 20"/>
            <p:cNvSpPr/>
            <p:nvPr/>
          </p:nvSpPr>
          <p:spPr>
            <a:xfrm>
              <a:off x="3788228" y="1664683"/>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椭圆 24"/>
            <p:cNvSpPr/>
            <p:nvPr/>
          </p:nvSpPr>
          <p:spPr>
            <a:xfrm>
              <a:off x="3788228"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05027"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弧形 26"/>
            <p:cNvSpPr/>
            <p:nvPr/>
          </p:nvSpPr>
          <p:spPr>
            <a:xfrm>
              <a:off x="3788228" y="3286980"/>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9" name="矩形 28"/>
          <p:cNvSpPr/>
          <p:nvPr/>
        </p:nvSpPr>
        <p:spPr>
          <a:xfrm>
            <a:off x="4817310" y="1187710"/>
            <a:ext cx="3841116" cy="3933384"/>
          </a:xfrm>
          <a:prstGeom prst="rect">
            <a:avLst/>
          </a:prstGeom>
        </p:spPr>
        <p:txBody>
          <a:bodyPr wrap="none">
            <a:spAutoFit/>
          </a:bodyPr>
          <a:lstStyle/>
          <a:p>
            <a:pPr>
              <a:lnSpc>
                <a:spcPct val="130000"/>
              </a:lnSpc>
            </a:pPr>
            <a:r>
              <a:rPr lang="en-US" altLang="zh-CN" sz="2400" b="1" dirty="0" smtClean="0">
                <a:latin typeface="Palatino Linotype" panose="02040502050505030304" pitchFamily="18" charset="0"/>
              </a:rPr>
              <a:t>Morphology</a:t>
            </a:r>
          </a:p>
          <a:p>
            <a:pPr>
              <a:lnSpc>
                <a:spcPct val="130000"/>
              </a:lnSpc>
            </a:pPr>
            <a:r>
              <a:rPr lang="en-US" altLang="zh-CN" sz="2400" b="1" dirty="0" smtClean="0">
                <a:latin typeface="Palatino Linotype" panose="02040502050505030304" pitchFamily="18" charset="0"/>
              </a:rPr>
              <a:t>Composition</a:t>
            </a:r>
            <a:endParaRPr lang="en-US" altLang="zh-CN" sz="2400" b="1" dirty="0">
              <a:latin typeface="Palatino Linotype" panose="02040502050505030304" pitchFamily="18" charset="0"/>
            </a:endParaRPr>
          </a:p>
          <a:p>
            <a:pPr>
              <a:lnSpc>
                <a:spcPct val="130000"/>
              </a:lnSpc>
            </a:pPr>
            <a:r>
              <a:rPr lang="en-US" altLang="zh-CN" sz="2400" b="1" dirty="0" smtClean="0">
                <a:latin typeface="Palatino Linotype" panose="02040502050505030304" pitchFamily="18" charset="0"/>
              </a:rPr>
              <a:t>Magnetic property</a:t>
            </a:r>
          </a:p>
          <a:p>
            <a:pPr>
              <a:lnSpc>
                <a:spcPct val="130000"/>
              </a:lnSpc>
            </a:pPr>
            <a:r>
              <a:rPr lang="en-US" altLang="zh-CN" sz="2400" b="1" dirty="0" smtClean="0">
                <a:latin typeface="Palatino Linotype" panose="02040502050505030304" pitchFamily="18" charset="0"/>
              </a:rPr>
              <a:t>Fluorescent </a:t>
            </a:r>
            <a:r>
              <a:rPr lang="en-US" altLang="zh-CN" sz="2400" b="1" dirty="0">
                <a:latin typeface="Palatino Linotype" panose="02040502050505030304" pitchFamily="18" charset="0"/>
              </a:rPr>
              <a:t>property</a:t>
            </a:r>
          </a:p>
          <a:p>
            <a:pPr>
              <a:lnSpc>
                <a:spcPct val="130000"/>
              </a:lnSpc>
            </a:pPr>
            <a:r>
              <a:rPr lang="en-US" altLang="zh-CN" sz="2400" b="1" dirty="0">
                <a:latin typeface="Palatino Linotype" panose="02040502050505030304" pitchFamily="18" charset="0"/>
              </a:rPr>
              <a:t>Hydrophobicity</a:t>
            </a:r>
          </a:p>
          <a:p>
            <a:pPr>
              <a:lnSpc>
                <a:spcPct val="130000"/>
              </a:lnSpc>
            </a:pPr>
            <a:r>
              <a:rPr lang="en-US" altLang="zh-CN" sz="2400" b="1" dirty="0" smtClean="0">
                <a:latin typeface="Palatino Linotype" panose="02040502050505030304" pitchFamily="18" charset="0"/>
              </a:rPr>
              <a:t>Cytotoxicity</a:t>
            </a:r>
          </a:p>
          <a:p>
            <a:pPr>
              <a:lnSpc>
                <a:spcPct val="130000"/>
              </a:lnSpc>
            </a:pPr>
            <a:r>
              <a:rPr lang="en-US" altLang="zh-CN" sz="2400" b="1" dirty="0" smtClean="0">
                <a:latin typeface="Palatino Linotype" panose="02040502050505030304" pitchFamily="18" charset="0"/>
              </a:rPr>
              <a:t>Drug </a:t>
            </a:r>
            <a:r>
              <a:rPr lang="en-US" altLang="zh-CN" sz="2400" b="1" dirty="0">
                <a:latin typeface="Palatino Linotype" panose="02040502050505030304" pitchFamily="18" charset="0"/>
              </a:rPr>
              <a:t>loading </a:t>
            </a:r>
            <a:r>
              <a:rPr lang="en-US" altLang="zh-CN" sz="2400" b="1" dirty="0" smtClean="0">
                <a:latin typeface="Palatino Linotype" panose="02040502050505030304" pitchFamily="18" charset="0"/>
              </a:rPr>
              <a:t>capacity</a:t>
            </a:r>
          </a:p>
          <a:p>
            <a:pPr>
              <a:lnSpc>
                <a:spcPct val="130000"/>
              </a:lnSpc>
            </a:pPr>
            <a:r>
              <a:rPr lang="en-US" altLang="zh-CN" sz="2400" b="1" dirty="0">
                <a:latin typeface="Palatino Linotype" panose="02040502050505030304" pitchFamily="18" charset="0"/>
              </a:rPr>
              <a:t>Anti-cancer cell efficiency</a:t>
            </a:r>
            <a:endParaRPr lang="en-US" altLang="zh-CN" sz="2400" b="1" dirty="0" smtClean="0">
              <a:latin typeface="Palatino Linotype" panose="02040502050505030304" pitchFamily="18" charset="0"/>
            </a:endParaRPr>
          </a:p>
        </p:txBody>
      </p:sp>
      <p:sp>
        <p:nvSpPr>
          <p:cNvPr id="3" name="Rectangle 1"/>
          <p:cNvSpPr>
            <a:spLocks noChangeArrowheads="1"/>
          </p:cNvSpPr>
          <p:nvPr/>
        </p:nvSpPr>
        <p:spPr bwMode="auto">
          <a:xfrm>
            <a:off x="1552575" y="356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charset="0"/>
                <a:ea typeface="宋体" charset="-122"/>
                <a:cs typeface="宋体" charset="-122"/>
              </a:rPr>
              <a:t/>
            </a:r>
            <a:br>
              <a:rPr kumimoji="0" lang="zh-CN" altLang="zh-CN" sz="1800" b="0" i="0" u="none" strike="noStrike" cap="none" normalizeH="0" baseline="0" smtClean="0">
                <a:ln>
                  <a:noFill/>
                </a:ln>
                <a:solidFill>
                  <a:schemeClr val="tx1"/>
                </a:solidFill>
                <a:effectLst/>
                <a:latin typeface="Arial" charset="0"/>
                <a:ea typeface="宋体" charset="-122"/>
                <a:cs typeface="宋体" charset="-122"/>
              </a:rPr>
            </a:br>
            <a:endParaRPr kumimoji="0" lang="zh-CN" altLang="zh-CN" sz="1800" b="0" i="0" u="none" strike="noStrike" cap="none" normalizeH="0" baseline="0" smtClean="0">
              <a:ln>
                <a:noFill/>
              </a:ln>
              <a:solidFill>
                <a:schemeClr val="tx1"/>
              </a:solidFill>
              <a:effectLst/>
              <a:latin typeface="Arial" charset="0"/>
              <a:ea typeface="宋体" charset="-122"/>
              <a:cs typeface="宋体" charset="-122"/>
            </a:endParaRPr>
          </a:p>
        </p:txBody>
      </p:sp>
    </p:spTree>
    <p:extLst>
      <p:ext uri="{BB962C8B-B14F-4D97-AF65-F5344CB8AC3E}">
        <p14:creationId xmlns:p14="http://schemas.microsoft.com/office/powerpoint/2010/main" val="177244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050" name="Picture 2" descr="C:\Users\灵枫\Desktop\会议\Fig2.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157" y="1256390"/>
            <a:ext cx="5603986" cy="46621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5841" y="5897567"/>
            <a:ext cx="7607553" cy="923330"/>
          </a:xfrm>
          <a:prstGeom prst="rect">
            <a:avLst/>
          </a:prstGeom>
        </p:spPr>
        <p:txBody>
          <a:bodyPr wrap="square">
            <a:spAutoFit/>
          </a:bodyPr>
          <a:lstStyle/>
          <a:p>
            <a:r>
              <a:rPr lang="en-US" altLang="zh-CN" b="1" dirty="0">
                <a:latin typeface="Palatino Linotype" panose="02040502050505030304" pitchFamily="18" charset="0"/>
              </a:rPr>
              <a:t>Figure 2.</a:t>
            </a:r>
            <a:r>
              <a:rPr lang="en-US" altLang="zh-CN" dirty="0">
                <a:latin typeface="Palatino Linotype" panose="02040502050505030304" pitchFamily="18" charset="0"/>
              </a:rPr>
              <a:t> SEM images of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 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at different magnifications, (</a:t>
            </a:r>
            <a:r>
              <a:rPr lang="en-US" altLang="zh-CN" b="1" dirty="0">
                <a:latin typeface="Palatino Linotype" panose="02040502050505030304" pitchFamily="18" charset="0"/>
              </a:rPr>
              <a:t>a</a:t>
            </a:r>
            <a:r>
              <a:rPr lang="en-US" altLang="zh-CN" dirty="0">
                <a:latin typeface="Palatino Linotype" panose="02040502050505030304" pitchFamily="18" charset="0"/>
              </a:rPr>
              <a:t>) ×5000, (</a:t>
            </a:r>
            <a:r>
              <a:rPr lang="en-US" altLang="zh-CN" b="1" dirty="0">
                <a:latin typeface="Palatino Linotype" panose="02040502050505030304" pitchFamily="18" charset="0"/>
              </a:rPr>
              <a:t>b</a:t>
            </a:r>
            <a:r>
              <a:rPr lang="en-US" altLang="zh-CN" dirty="0">
                <a:latin typeface="Palatino Linotype" panose="02040502050505030304" pitchFamily="18" charset="0"/>
              </a:rPr>
              <a:t>) ×10000; (</a:t>
            </a:r>
            <a:r>
              <a:rPr lang="en-US" altLang="zh-CN" b="1" dirty="0">
                <a:latin typeface="Palatino Linotype" panose="02040502050505030304" pitchFamily="18" charset="0"/>
              </a:rPr>
              <a:t>c</a:t>
            </a:r>
            <a:r>
              <a:rPr lang="en-US" altLang="zh-CN" dirty="0">
                <a:latin typeface="Palatino Linotype" panose="02040502050505030304" pitchFamily="18" charset="0"/>
              </a:rPr>
              <a:t>) length distribution and </a:t>
            </a:r>
            <a:endParaRPr lang="en-US" altLang="zh-CN" dirty="0" smtClean="0">
              <a:latin typeface="Palatino Linotype" panose="02040502050505030304" pitchFamily="18" charset="0"/>
            </a:endParaRPr>
          </a:p>
          <a:p>
            <a:r>
              <a:rPr lang="en-US" altLang="zh-CN" dirty="0" smtClean="0">
                <a:latin typeface="Palatino Linotype" panose="02040502050505030304" pitchFamily="18" charset="0"/>
              </a:rPr>
              <a:t>(</a:t>
            </a:r>
            <a:r>
              <a:rPr lang="en-US" altLang="zh-CN" b="1" dirty="0">
                <a:latin typeface="Palatino Linotype" panose="02040502050505030304" pitchFamily="18" charset="0"/>
              </a:rPr>
              <a:t>d</a:t>
            </a:r>
            <a:r>
              <a:rPr lang="en-US" altLang="zh-CN" dirty="0">
                <a:latin typeface="Palatino Linotype" panose="02040502050505030304" pitchFamily="18" charset="0"/>
              </a:rPr>
              <a:t>) diameter distribution of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 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a:t>
            </a:r>
            <a:endParaRPr lang="zh-CN" altLang="zh-CN" dirty="0">
              <a:latin typeface="Palatino Linotype" panose="02040502050505030304" pitchFamily="18" charset="0"/>
            </a:endParaRPr>
          </a:p>
        </p:txBody>
      </p:sp>
      <p:sp>
        <p:nvSpPr>
          <p:cNvPr id="3" name="矩形 2"/>
          <p:cNvSpPr/>
          <p:nvPr/>
        </p:nvSpPr>
        <p:spPr>
          <a:xfrm>
            <a:off x="370225" y="159171"/>
            <a:ext cx="1947969"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Morphology</a:t>
            </a:r>
          </a:p>
        </p:txBody>
      </p:sp>
      <p:sp>
        <p:nvSpPr>
          <p:cNvPr id="4" name="矩形 3"/>
          <p:cNvSpPr/>
          <p:nvPr/>
        </p:nvSpPr>
        <p:spPr>
          <a:xfrm>
            <a:off x="375303" y="762458"/>
            <a:ext cx="7782900" cy="400110"/>
          </a:xfrm>
          <a:prstGeom prst="rect">
            <a:avLst/>
          </a:prstGeom>
        </p:spPr>
        <p:txBody>
          <a:bodyPr wrap="none">
            <a:spAutoFit/>
          </a:bodyPr>
          <a:lstStyle/>
          <a:p>
            <a:r>
              <a:rPr lang="en-US" altLang="zh-CN" sz="2000" dirty="0">
                <a:latin typeface="Palatino Linotype" panose="02040502050505030304" pitchFamily="18" charset="0"/>
              </a:rPr>
              <a:t>Fe</a:t>
            </a:r>
            <a:r>
              <a:rPr lang="en-US" altLang="zh-CN" sz="2000" baseline="-25000" dirty="0">
                <a:latin typeface="Palatino Linotype" panose="02040502050505030304" pitchFamily="18" charset="0"/>
              </a:rPr>
              <a:t>3</a:t>
            </a:r>
            <a:r>
              <a:rPr lang="en-US" altLang="zh-CN" sz="2000" dirty="0">
                <a:latin typeface="Palatino Linotype" panose="02040502050505030304" pitchFamily="18" charset="0"/>
              </a:rPr>
              <a:t>O</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/NaYF</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 Eu</a:t>
            </a:r>
            <a:r>
              <a:rPr lang="en-US" altLang="zh-CN" sz="2000" baseline="30000" dirty="0">
                <a:latin typeface="Palatino Linotype" panose="02040502050505030304" pitchFamily="18" charset="0"/>
              </a:rPr>
              <a:t>3+</a:t>
            </a:r>
            <a:r>
              <a:rPr lang="en-US" altLang="zh-CN" sz="2000" dirty="0">
                <a:latin typeface="Palatino Linotype" panose="02040502050505030304" pitchFamily="18" charset="0"/>
              </a:rPr>
              <a:t>/PLGA </a:t>
            </a:r>
            <a:r>
              <a:rPr lang="en-US" altLang="zh-CN" sz="2000" dirty="0" err="1" smtClean="0">
                <a:latin typeface="Palatino Linotype" panose="02040502050505030304" pitchFamily="18" charset="0"/>
              </a:rPr>
              <a:t>microrod</a:t>
            </a:r>
            <a:r>
              <a:rPr lang="en-US" altLang="zh-CN" sz="2000" dirty="0" smtClean="0">
                <a:latin typeface="Palatino Linotype" panose="02040502050505030304" pitchFamily="18" charset="0"/>
              </a:rPr>
              <a:t> possessed </a:t>
            </a:r>
            <a:r>
              <a:rPr lang="en-US" altLang="zh-CN" sz="2000" dirty="0">
                <a:latin typeface="Palatino Linotype" panose="02040502050505030304" pitchFamily="18" charset="0"/>
              </a:rPr>
              <a:t>uniform rod </a:t>
            </a:r>
            <a:r>
              <a:rPr lang="en-US" altLang="zh-CN" sz="2000" dirty="0" smtClean="0">
                <a:latin typeface="Palatino Linotype" panose="02040502050505030304" pitchFamily="18" charset="0"/>
              </a:rPr>
              <a:t>shape</a:t>
            </a:r>
            <a:r>
              <a:rPr lang="en-US" altLang="zh-CN" sz="2000" dirty="0">
                <a:latin typeface="Palatino Linotype" panose="02040502050505030304" pitchFamily="18" charset="0"/>
              </a:rPr>
              <a:t>.</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134428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074" name="Picture 2" descr="C:\Users\灵枫\Desktop\会议\Fig3.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585" y="1452288"/>
            <a:ext cx="8417979" cy="370867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15040" y="5591729"/>
            <a:ext cx="6976570" cy="923330"/>
          </a:xfrm>
          <a:prstGeom prst="rect">
            <a:avLst/>
          </a:prstGeom>
        </p:spPr>
        <p:txBody>
          <a:bodyPr wrap="square">
            <a:spAutoFit/>
          </a:bodyPr>
          <a:lstStyle/>
          <a:p>
            <a:r>
              <a:rPr lang="en-US" altLang="zh-CN" b="1" dirty="0" smtClean="0">
                <a:latin typeface="Palatino Linotype" panose="02040502050505030304" pitchFamily="18" charset="0"/>
              </a:rPr>
              <a:t>Figure </a:t>
            </a:r>
            <a:r>
              <a:rPr lang="en-US" altLang="zh-CN" b="1" dirty="0">
                <a:latin typeface="Palatino Linotype" panose="02040502050505030304" pitchFamily="18" charset="0"/>
              </a:rPr>
              <a:t>3.</a:t>
            </a:r>
            <a:r>
              <a:rPr lang="en-US" altLang="zh-CN" dirty="0">
                <a:latin typeface="Palatino Linotype" panose="02040502050505030304" pitchFamily="18" charset="0"/>
              </a:rPr>
              <a:t> (</a:t>
            </a:r>
            <a:r>
              <a:rPr lang="en-US" altLang="zh-CN" b="1" dirty="0">
                <a:latin typeface="Palatino Linotype" panose="02040502050505030304" pitchFamily="18" charset="0"/>
              </a:rPr>
              <a:t>a</a:t>
            </a:r>
            <a:r>
              <a:rPr lang="en-US" altLang="zh-CN" dirty="0">
                <a:latin typeface="Palatino Linotype" panose="02040502050505030304" pitchFamily="18" charset="0"/>
              </a:rPr>
              <a:t>) FTIR spectra of PLGA and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t>
            </a:r>
            <a:r>
              <a:rPr lang="en-US" altLang="zh-CN" dirty="0" smtClean="0">
                <a:latin typeface="Palatino Linotype" panose="02040502050505030304" pitchFamily="18" charset="0"/>
              </a:rPr>
              <a:t> (</a:t>
            </a:r>
            <a:r>
              <a:rPr lang="en-US" altLang="zh-CN" b="1" dirty="0">
                <a:latin typeface="Palatino Linotype" panose="02040502050505030304" pitchFamily="18" charset="0"/>
              </a:rPr>
              <a:t>b</a:t>
            </a:r>
            <a:r>
              <a:rPr lang="en-US" altLang="zh-CN" dirty="0">
                <a:latin typeface="Palatino Linotype" panose="02040502050505030304" pitchFamily="18" charset="0"/>
              </a:rPr>
              <a:t>) TG curve of PLGA and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 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a:t>
            </a:r>
            <a:endParaRPr lang="zh-CN" altLang="zh-CN" dirty="0">
              <a:latin typeface="Palatino Linotype" panose="02040502050505030304" pitchFamily="18" charset="0"/>
            </a:endParaRPr>
          </a:p>
        </p:txBody>
      </p:sp>
      <p:sp>
        <p:nvSpPr>
          <p:cNvPr id="4" name="矩形 3"/>
          <p:cNvSpPr/>
          <p:nvPr/>
        </p:nvSpPr>
        <p:spPr>
          <a:xfrm>
            <a:off x="312445" y="218952"/>
            <a:ext cx="2015295"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Composition</a:t>
            </a:r>
          </a:p>
        </p:txBody>
      </p:sp>
      <p:sp>
        <p:nvSpPr>
          <p:cNvPr id="7" name="矩形 6"/>
          <p:cNvSpPr/>
          <p:nvPr/>
        </p:nvSpPr>
        <p:spPr>
          <a:xfrm>
            <a:off x="784181" y="756508"/>
            <a:ext cx="4867038" cy="460704"/>
          </a:xfrm>
          <a:prstGeom prst="rect">
            <a:avLst/>
          </a:prstGeom>
        </p:spPr>
        <p:txBody>
          <a:bodyPr wrap="none">
            <a:spAutoFit/>
          </a:bodyPr>
          <a:lstStyle/>
          <a:p>
            <a:pPr>
              <a:lnSpc>
                <a:spcPct val="130000"/>
              </a:lnSpc>
            </a:pPr>
            <a:r>
              <a:rPr lang="en-US" altLang="zh-CN" sz="2000" dirty="0">
                <a:latin typeface="Palatino Linotype" panose="02040502050505030304" pitchFamily="18" charset="0"/>
              </a:rPr>
              <a:t>Infrared analysis and thermal stabilities</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297755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4098" name="Picture 2" descr="C:\Users\灵枫\Desktop\会议\Fig4.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67121" y="2535796"/>
            <a:ext cx="9076879" cy="2736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7061" y="5432217"/>
            <a:ext cx="6865257" cy="923330"/>
          </a:xfrm>
          <a:prstGeom prst="rect">
            <a:avLst/>
          </a:prstGeom>
        </p:spPr>
        <p:txBody>
          <a:bodyPr wrap="square">
            <a:spAutoFit/>
          </a:bodyPr>
          <a:lstStyle/>
          <a:p>
            <a:pPr algn="just"/>
            <a:r>
              <a:rPr lang="en-US" altLang="zh-CN" b="1" dirty="0">
                <a:latin typeface="Palatino Linotype" panose="02040502050505030304" pitchFamily="18" charset="0"/>
              </a:rPr>
              <a:t>Figure 4.</a:t>
            </a:r>
            <a:r>
              <a:rPr lang="en-US" altLang="zh-CN" dirty="0">
                <a:latin typeface="Palatino Linotype" panose="02040502050505030304" pitchFamily="18" charset="0"/>
              </a:rPr>
              <a:t> Hysteresis loop of (</a:t>
            </a:r>
            <a:r>
              <a:rPr lang="en-US" altLang="zh-CN" b="1" dirty="0">
                <a:latin typeface="Palatino Linotype" panose="02040502050505030304" pitchFamily="18" charset="0"/>
              </a:rPr>
              <a:t>a</a:t>
            </a:r>
            <a:r>
              <a:rPr lang="en-US" altLang="zh-CN" dirty="0">
                <a:latin typeface="Palatino Linotype" panose="02040502050505030304" pitchFamily="18" charset="0"/>
              </a:rPr>
              <a:t>) pure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 MNPs and (b)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(c) Optical microscope images of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t>
            </a:r>
            <a:endParaRPr lang="zh-CN" altLang="en-US" dirty="0">
              <a:latin typeface="Palatino Linotype" panose="02040502050505030304" pitchFamily="18" charset="0"/>
            </a:endParaRPr>
          </a:p>
        </p:txBody>
      </p:sp>
      <p:sp>
        <p:nvSpPr>
          <p:cNvPr id="3" name="矩形 2"/>
          <p:cNvSpPr/>
          <p:nvPr/>
        </p:nvSpPr>
        <p:spPr>
          <a:xfrm>
            <a:off x="537061" y="726056"/>
            <a:ext cx="8440682" cy="1477328"/>
          </a:xfrm>
          <a:prstGeom prst="rect">
            <a:avLst/>
          </a:prstGeom>
        </p:spPr>
        <p:txBody>
          <a:bodyPr wrap="square">
            <a:spAutoFit/>
          </a:bodyPr>
          <a:lstStyle/>
          <a:p>
            <a:pPr algn="just"/>
            <a:r>
              <a:rPr lang="en-US" altLang="zh-CN" sz="2000" dirty="0">
                <a:latin typeface="Palatino Linotype" panose="02040502050505030304" pitchFamily="18" charset="0"/>
              </a:rPr>
              <a:t>The saturation </a:t>
            </a:r>
            <a:r>
              <a:rPr lang="en-US" altLang="zh-CN" sz="2000" dirty="0" smtClean="0">
                <a:latin typeface="Palatino Linotype" panose="02040502050505030304" pitchFamily="18" charset="0"/>
              </a:rPr>
              <a:t>magnetizations </a:t>
            </a:r>
            <a:r>
              <a:rPr lang="en-US" altLang="zh-CN" sz="2000" dirty="0">
                <a:latin typeface="Palatino Linotype" panose="02040502050505030304" pitchFamily="18" charset="0"/>
              </a:rPr>
              <a:t>of the pure Fe</a:t>
            </a:r>
            <a:r>
              <a:rPr lang="en-US" altLang="zh-CN" sz="2000" baseline="-25000" dirty="0">
                <a:latin typeface="Palatino Linotype" panose="02040502050505030304" pitchFamily="18" charset="0"/>
              </a:rPr>
              <a:t>3</a:t>
            </a:r>
            <a:r>
              <a:rPr lang="en-US" altLang="zh-CN" sz="2000" dirty="0">
                <a:latin typeface="Palatino Linotype" panose="02040502050505030304" pitchFamily="18" charset="0"/>
              </a:rPr>
              <a:t>O</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 MNPs </a:t>
            </a:r>
            <a:r>
              <a:rPr lang="en-US" altLang="zh-CN" sz="2000" dirty="0" smtClean="0">
                <a:latin typeface="Palatino Linotype" panose="02040502050505030304" pitchFamily="18" charset="0"/>
              </a:rPr>
              <a:t>and  </a:t>
            </a:r>
            <a:r>
              <a:rPr lang="en-US" altLang="zh-CN" sz="2000" dirty="0">
                <a:latin typeface="Palatino Linotype" panose="02040502050505030304" pitchFamily="18" charset="0"/>
              </a:rPr>
              <a:t>Fe</a:t>
            </a:r>
            <a:r>
              <a:rPr lang="en-US" altLang="zh-CN" sz="2000" baseline="-25000" dirty="0">
                <a:latin typeface="Palatino Linotype" panose="02040502050505030304" pitchFamily="18" charset="0"/>
              </a:rPr>
              <a:t>3</a:t>
            </a:r>
            <a:r>
              <a:rPr lang="en-US" altLang="zh-CN" sz="2000" dirty="0">
                <a:latin typeface="Palatino Linotype" panose="02040502050505030304" pitchFamily="18" charset="0"/>
              </a:rPr>
              <a:t>O</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/NaYF</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:Eu</a:t>
            </a:r>
            <a:r>
              <a:rPr lang="en-US" altLang="zh-CN" sz="2000" baseline="30000" dirty="0">
                <a:latin typeface="Palatino Linotype" panose="02040502050505030304" pitchFamily="18" charset="0"/>
              </a:rPr>
              <a:t>3+</a:t>
            </a:r>
            <a:r>
              <a:rPr lang="en-US" altLang="zh-CN" sz="2000" dirty="0">
                <a:latin typeface="Palatino Linotype" panose="02040502050505030304" pitchFamily="18" charset="0"/>
              </a:rPr>
              <a:t>/PLGA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were</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67.4 and 4.6 emu/g, respectively. </a:t>
            </a:r>
          </a:p>
          <a:p>
            <a:pPr algn="just">
              <a:spcBef>
                <a:spcPts val="1200"/>
              </a:spcBef>
            </a:pPr>
            <a:r>
              <a:rPr lang="en-US" altLang="zh-CN" sz="2000" dirty="0" smtClean="0">
                <a:latin typeface="Palatino Linotype" panose="02040502050505030304" pitchFamily="18" charset="0"/>
              </a:rPr>
              <a:t>Fe</a:t>
            </a:r>
            <a:r>
              <a:rPr lang="en-US" altLang="zh-CN" sz="2000" baseline="-25000" dirty="0" smtClean="0">
                <a:latin typeface="Palatino Linotype" panose="02040502050505030304" pitchFamily="18" charset="0"/>
              </a:rPr>
              <a:t>3</a:t>
            </a:r>
            <a:r>
              <a:rPr lang="en-US" altLang="zh-CN" sz="2000" dirty="0" smtClean="0">
                <a:latin typeface="Palatino Linotype" panose="02040502050505030304" pitchFamily="18" charset="0"/>
              </a:rPr>
              <a:t>O</a:t>
            </a:r>
            <a:r>
              <a:rPr lang="en-US" altLang="zh-CN" sz="2000" baseline="-25000" dirty="0" smtClean="0">
                <a:latin typeface="Palatino Linotype" panose="02040502050505030304" pitchFamily="18" charset="0"/>
              </a:rPr>
              <a:t>4</a:t>
            </a:r>
            <a:r>
              <a:rPr lang="en-US" altLang="zh-CN" sz="2000" dirty="0" smtClean="0">
                <a:latin typeface="Palatino Linotype" panose="02040502050505030304" pitchFamily="18" charset="0"/>
              </a:rPr>
              <a:t>/NaYF</a:t>
            </a:r>
            <a:r>
              <a:rPr lang="en-US" altLang="zh-CN" sz="2000" baseline="-25000" dirty="0" smtClean="0">
                <a:latin typeface="Palatino Linotype" panose="02040502050505030304" pitchFamily="18" charset="0"/>
              </a:rPr>
              <a:t>4</a:t>
            </a:r>
            <a:r>
              <a:rPr lang="en-US" altLang="zh-CN" sz="2000" dirty="0" smtClean="0">
                <a:latin typeface="Palatino Linotype" panose="02040502050505030304" pitchFamily="18" charset="0"/>
              </a:rPr>
              <a:t>:Eu</a:t>
            </a:r>
            <a:r>
              <a:rPr lang="en-US" altLang="zh-CN" sz="2000" baseline="30000" dirty="0" smtClean="0">
                <a:latin typeface="Palatino Linotype" panose="02040502050505030304" pitchFamily="18" charset="0"/>
              </a:rPr>
              <a:t>3</a:t>
            </a:r>
            <a:r>
              <a:rPr lang="en-US" altLang="zh-CN" sz="2000" baseline="30000" dirty="0">
                <a:latin typeface="Palatino Linotype" panose="02040502050505030304" pitchFamily="18" charset="0"/>
              </a:rPr>
              <a:t>+</a:t>
            </a:r>
            <a:r>
              <a:rPr lang="en-US" altLang="zh-CN" sz="2000" dirty="0">
                <a:latin typeface="Palatino Linotype" panose="02040502050505030304" pitchFamily="18" charset="0"/>
              </a:rPr>
              <a:t>/PLGA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still exhibited great magnetic properties. </a:t>
            </a:r>
            <a:endParaRPr lang="zh-CN" altLang="en-US" sz="2000" dirty="0">
              <a:latin typeface="Palatino Linotype" panose="02040502050505030304" pitchFamily="18" charset="0"/>
            </a:endParaRPr>
          </a:p>
        </p:txBody>
      </p:sp>
      <p:sp>
        <p:nvSpPr>
          <p:cNvPr id="4" name="矩形 3"/>
          <p:cNvSpPr/>
          <p:nvPr/>
        </p:nvSpPr>
        <p:spPr>
          <a:xfrm>
            <a:off x="376640" y="154673"/>
            <a:ext cx="2792752"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Magnetic property</a:t>
            </a:r>
          </a:p>
        </p:txBody>
      </p:sp>
    </p:spTree>
    <p:extLst>
      <p:ext uri="{BB962C8B-B14F-4D97-AF65-F5344CB8AC3E}">
        <p14:creationId xmlns:p14="http://schemas.microsoft.com/office/powerpoint/2010/main" val="297755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4098" name="Picture 2" descr="C:\Users\灵枫\Desktop\会议\Fig4.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32084" y="2535796"/>
            <a:ext cx="9076880" cy="2736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3102" y="5474896"/>
            <a:ext cx="6865257" cy="923330"/>
          </a:xfrm>
          <a:prstGeom prst="rect">
            <a:avLst/>
          </a:prstGeom>
        </p:spPr>
        <p:txBody>
          <a:bodyPr wrap="square">
            <a:spAutoFit/>
          </a:bodyPr>
          <a:lstStyle/>
          <a:p>
            <a:pPr algn="just"/>
            <a:r>
              <a:rPr lang="en-US" altLang="zh-CN" b="1" dirty="0">
                <a:latin typeface="Palatino Linotype" panose="02040502050505030304" pitchFamily="18" charset="0"/>
              </a:rPr>
              <a:t>Figure 4.</a:t>
            </a:r>
            <a:r>
              <a:rPr lang="en-US" altLang="zh-CN" dirty="0">
                <a:latin typeface="Palatino Linotype" panose="02040502050505030304" pitchFamily="18" charset="0"/>
              </a:rPr>
              <a:t> </a:t>
            </a:r>
            <a:r>
              <a:rPr lang="en-US" altLang="zh-CN" dirty="0" smtClean="0">
                <a:latin typeface="Palatino Linotype" panose="02040502050505030304" pitchFamily="18" charset="0"/>
              </a:rPr>
              <a:t>Emission </a:t>
            </a:r>
            <a:r>
              <a:rPr lang="en-US" altLang="zh-CN" dirty="0">
                <a:latin typeface="Palatino Linotype" panose="02040502050505030304" pitchFamily="18" charset="0"/>
              </a:rPr>
              <a:t>spectra of (</a:t>
            </a:r>
            <a:r>
              <a:rPr lang="en-US" altLang="zh-CN" b="1" dirty="0">
                <a:latin typeface="Palatino Linotype" panose="02040502050505030304" pitchFamily="18" charset="0"/>
              </a:rPr>
              <a:t>d</a:t>
            </a:r>
            <a:r>
              <a:rPr lang="en-US" altLang="zh-CN" dirty="0">
                <a:latin typeface="Palatino Linotype" panose="02040502050505030304" pitchFamily="18" charset="0"/>
              </a:rPr>
              <a:t>) pure 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 NPs and (</a:t>
            </a:r>
            <a:r>
              <a:rPr lang="en-US" altLang="zh-CN" b="1" dirty="0">
                <a:latin typeface="Palatino Linotype" panose="02040502050505030304" pitchFamily="18" charset="0"/>
              </a:rPr>
              <a:t>e</a:t>
            </a:r>
            <a:r>
              <a:rPr lang="en-US" altLang="zh-CN" dirty="0">
                <a:latin typeface="Palatino Linotype" panose="02040502050505030304" pitchFamily="18" charset="0"/>
              </a:rPr>
              <a:t>)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(f) Fluorescent photograph of the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a:t>
            </a:r>
            <a:endParaRPr lang="zh-CN" altLang="en-US" dirty="0">
              <a:latin typeface="Palatino Linotype" panose="02040502050505030304" pitchFamily="18" charset="0"/>
            </a:endParaRPr>
          </a:p>
        </p:txBody>
      </p:sp>
      <p:sp>
        <p:nvSpPr>
          <p:cNvPr id="3" name="矩形 2"/>
          <p:cNvSpPr/>
          <p:nvPr/>
        </p:nvSpPr>
        <p:spPr>
          <a:xfrm>
            <a:off x="418629" y="283121"/>
            <a:ext cx="3100529"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Fluorescent property</a:t>
            </a:r>
          </a:p>
        </p:txBody>
      </p:sp>
      <p:sp>
        <p:nvSpPr>
          <p:cNvPr id="4" name="矩形 3"/>
          <p:cNvSpPr/>
          <p:nvPr/>
        </p:nvSpPr>
        <p:spPr>
          <a:xfrm>
            <a:off x="496972" y="950909"/>
            <a:ext cx="8213891" cy="1323439"/>
          </a:xfrm>
          <a:prstGeom prst="rect">
            <a:avLst/>
          </a:prstGeom>
        </p:spPr>
        <p:txBody>
          <a:bodyPr wrap="square">
            <a:spAutoFit/>
          </a:bodyPr>
          <a:lstStyle/>
          <a:p>
            <a:pPr algn="just"/>
            <a:r>
              <a:rPr lang="en-US" altLang="zh-CN" sz="2000" dirty="0">
                <a:latin typeface="Palatino Linotype" panose="02040502050505030304" pitchFamily="18" charset="0"/>
              </a:rPr>
              <a:t>The intensity of emission spectra and the fluorescence </a:t>
            </a:r>
            <a:r>
              <a:rPr lang="en-US" altLang="zh-CN" sz="2000" dirty="0" smtClean="0">
                <a:latin typeface="Palatino Linotype" panose="02040502050505030304" pitchFamily="18" charset="0"/>
              </a:rPr>
              <a:t>photograph suggested </a:t>
            </a:r>
            <a:r>
              <a:rPr lang="en-US" altLang="zh-CN" sz="2000" dirty="0">
                <a:latin typeface="Palatino Linotype" panose="02040502050505030304" pitchFamily="18" charset="0"/>
              </a:rPr>
              <a:t>the excellent luminescent property of Fe</a:t>
            </a:r>
            <a:r>
              <a:rPr lang="en-US" altLang="zh-CN" sz="2000" baseline="-25000" dirty="0">
                <a:latin typeface="Palatino Linotype" panose="02040502050505030304" pitchFamily="18" charset="0"/>
              </a:rPr>
              <a:t>3</a:t>
            </a:r>
            <a:r>
              <a:rPr lang="en-US" altLang="zh-CN" sz="2000" dirty="0">
                <a:latin typeface="Palatino Linotype" panose="02040502050505030304" pitchFamily="18" charset="0"/>
              </a:rPr>
              <a:t>O</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/NaYF</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:Eu</a:t>
            </a:r>
            <a:r>
              <a:rPr lang="en-US" altLang="zh-CN" sz="2000" baseline="30000" dirty="0">
                <a:latin typeface="Palatino Linotype" panose="02040502050505030304" pitchFamily="18" charset="0"/>
              </a:rPr>
              <a:t>3+</a:t>
            </a:r>
            <a:r>
              <a:rPr lang="en-US" altLang="zh-CN" sz="2000" dirty="0">
                <a:latin typeface="Palatino Linotype" panose="02040502050505030304" pitchFamily="18" charset="0"/>
              </a:rPr>
              <a:t>/PLGA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which would be a good candidate for </a:t>
            </a:r>
            <a:r>
              <a:rPr lang="en-US" altLang="zh-CN" sz="2000" dirty="0" err="1">
                <a:latin typeface="Palatino Linotype" panose="02040502050505030304" pitchFamily="18" charset="0"/>
              </a:rPr>
              <a:t>bioimaging</a:t>
            </a:r>
            <a:r>
              <a:rPr lang="en-US" altLang="zh-CN" sz="2000" dirty="0">
                <a:latin typeface="Palatino Linotype" panose="02040502050505030304" pitchFamily="18" charset="0"/>
              </a:rPr>
              <a:t> and drug tracer.</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194935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5122" name="Picture 2" descr="C:\Users\灵枫\Desktop\会议\Fig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4" y="2174584"/>
            <a:ext cx="8899525" cy="309721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86228" y="5273860"/>
            <a:ext cx="7071568" cy="1200329"/>
          </a:xfrm>
          <a:prstGeom prst="rect">
            <a:avLst/>
          </a:prstGeom>
        </p:spPr>
        <p:txBody>
          <a:bodyPr wrap="square">
            <a:spAutoFit/>
          </a:bodyPr>
          <a:lstStyle/>
          <a:p>
            <a:r>
              <a:rPr lang="en-US" altLang="zh-CN" b="1" dirty="0">
                <a:latin typeface="Palatino Linotype" panose="02040502050505030304" pitchFamily="18" charset="0"/>
              </a:rPr>
              <a:t>Figure 5.</a:t>
            </a:r>
            <a:r>
              <a:rPr lang="en-US" altLang="zh-CN" dirty="0">
                <a:latin typeface="Palatino Linotype" panose="02040502050505030304" pitchFamily="18" charset="0"/>
              </a:rPr>
              <a:t> Images of water droplets on (a)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and (b)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microspheres; (c) contact angles and of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and microspheres, n=3.</a:t>
            </a:r>
            <a:endParaRPr lang="zh-CN" altLang="zh-CN" dirty="0">
              <a:latin typeface="Palatino Linotype" panose="02040502050505030304" pitchFamily="18" charset="0"/>
            </a:endParaRPr>
          </a:p>
        </p:txBody>
      </p:sp>
      <p:sp>
        <p:nvSpPr>
          <p:cNvPr id="3" name="矩形 2"/>
          <p:cNvSpPr/>
          <p:nvPr/>
        </p:nvSpPr>
        <p:spPr>
          <a:xfrm>
            <a:off x="486228" y="202910"/>
            <a:ext cx="2441694"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Hydrophobicity</a:t>
            </a:r>
          </a:p>
        </p:txBody>
      </p:sp>
      <p:sp>
        <p:nvSpPr>
          <p:cNvPr id="4" name="矩形 3"/>
          <p:cNvSpPr/>
          <p:nvPr/>
        </p:nvSpPr>
        <p:spPr>
          <a:xfrm>
            <a:off x="486228" y="837251"/>
            <a:ext cx="7615035" cy="1015663"/>
          </a:xfrm>
          <a:prstGeom prst="rect">
            <a:avLst/>
          </a:prstGeom>
        </p:spPr>
        <p:txBody>
          <a:bodyPr wrap="square">
            <a:spAutoFit/>
          </a:bodyPr>
          <a:lstStyle/>
          <a:p>
            <a:pPr algn="just"/>
            <a:r>
              <a:rPr lang="en-US" altLang="zh-CN" sz="2000" dirty="0">
                <a:latin typeface="Palatino Linotype" panose="02040502050505030304" pitchFamily="18" charset="0"/>
              </a:rPr>
              <a:t>The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exhibited a smaller contact angle of approximately 9.7 </a:t>
            </a:r>
            <a:r>
              <a:rPr lang="en-US" altLang="zh-CN" sz="2000" dirty="0" smtClean="0">
                <a:latin typeface="Palatino Linotype" panose="02040502050505030304" pitchFamily="18" charset="0"/>
              </a:rPr>
              <a:t>°than </a:t>
            </a:r>
            <a:r>
              <a:rPr lang="en-US" altLang="zh-CN" sz="2000" dirty="0">
                <a:latin typeface="Palatino Linotype" panose="02040502050505030304" pitchFamily="18" charset="0"/>
              </a:rPr>
              <a:t>the microspheres, which suggested that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were more hydrophilic than microspheres.</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297755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17</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6146" name="Picture 2" descr="C:\Users\灵枫\Desktop\会议\Fig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34" y="1056681"/>
            <a:ext cx="5741671" cy="58013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464969" y="1099580"/>
            <a:ext cx="2534653" cy="4278094"/>
          </a:xfrm>
          <a:prstGeom prst="rect">
            <a:avLst/>
          </a:prstGeom>
        </p:spPr>
        <p:txBody>
          <a:bodyPr wrap="square">
            <a:spAutoFit/>
          </a:bodyPr>
          <a:lstStyle/>
          <a:p>
            <a:pPr algn="just"/>
            <a:r>
              <a:rPr lang="en-US" altLang="zh-CN" sz="1600" b="1" dirty="0">
                <a:latin typeface="Palatino Linotype" panose="02040502050505030304" pitchFamily="18" charset="0"/>
              </a:rPr>
              <a:t>Figure 6.</a:t>
            </a:r>
            <a:r>
              <a:rPr lang="en-US" altLang="zh-CN" sz="1600" dirty="0">
                <a:latin typeface="Palatino Linotype" panose="02040502050505030304" pitchFamily="18" charset="0"/>
              </a:rPr>
              <a:t> (</a:t>
            </a:r>
            <a:r>
              <a:rPr lang="en-US" altLang="zh-CN" sz="1600" b="1" dirty="0">
                <a:latin typeface="Palatino Linotype" panose="02040502050505030304" pitchFamily="18" charset="0"/>
              </a:rPr>
              <a:t>a</a:t>
            </a:r>
            <a:r>
              <a:rPr lang="en-US" altLang="zh-CN" sz="1600" dirty="0">
                <a:latin typeface="Palatino Linotype" panose="02040502050505030304" pitchFamily="18" charset="0"/>
              </a:rPr>
              <a:t>) Fluorescence images of HUVECs and A549 cells (stained with AO) cultured with </a:t>
            </a:r>
            <a:r>
              <a:rPr lang="en-US" altLang="zh-CN" sz="1600" dirty="0" err="1">
                <a:latin typeface="Palatino Linotype" panose="02040502050505030304" pitchFamily="18" charset="0"/>
              </a:rPr>
              <a:t>microrods</a:t>
            </a:r>
            <a:r>
              <a:rPr lang="en-US" altLang="zh-CN" sz="1600" dirty="0">
                <a:latin typeface="Palatino Linotype" panose="02040502050505030304" pitchFamily="18" charset="0"/>
              </a:rPr>
              <a:t> or microspheres at the concentration of 1 mg/mL for 5 d, scale bar: 100 </a:t>
            </a:r>
            <a:r>
              <a:rPr lang="en-US" altLang="zh-CN" sz="1600" dirty="0" err="1">
                <a:latin typeface="Palatino Linotype" panose="02040502050505030304" pitchFamily="18" charset="0"/>
              </a:rPr>
              <a:t>μm</a:t>
            </a:r>
            <a:r>
              <a:rPr lang="en-US" altLang="zh-CN" sz="1600" dirty="0">
                <a:latin typeface="Palatino Linotype" panose="02040502050505030304" pitchFamily="18" charset="0"/>
              </a:rPr>
              <a:t>. </a:t>
            </a:r>
            <a:r>
              <a:rPr lang="en-US" altLang="zh-CN" sz="1600" i="1" dirty="0">
                <a:latin typeface="Palatino Linotype" panose="02040502050505030304" pitchFamily="18" charset="0"/>
              </a:rPr>
              <a:t>In vitro</a:t>
            </a:r>
            <a:r>
              <a:rPr lang="en-US" altLang="zh-CN" sz="1600" dirty="0">
                <a:latin typeface="Palatino Linotype" panose="02040502050505030304" pitchFamily="18" charset="0"/>
              </a:rPr>
              <a:t> cell relative viabilities of (</a:t>
            </a:r>
            <a:r>
              <a:rPr lang="en-US" altLang="zh-CN" sz="1600" b="1" dirty="0">
                <a:latin typeface="Palatino Linotype" panose="02040502050505030304" pitchFamily="18" charset="0"/>
              </a:rPr>
              <a:t>b</a:t>
            </a:r>
            <a:r>
              <a:rPr lang="en-US" altLang="zh-CN" sz="1600" dirty="0">
                <a:latin typeface="Palatino Linotype" panose="02040502050505030304" pitchFamily="18" charset="0"/>
              </a:rPr>
              <a:t>) HUVECs and (</a:t>
            </a:r>
            <a:r>
              <a:rPr lang="en-US" altLang="zh-CN" sz="1600" b="1" dirty="0">
                <a:latin typeface="Palatino Linotype" panose="02040502050505030304" pitchFamily="18" charset="0"/>
              </a:rPr>
              <a:t>c</a:t>
            </a:r>
            <a:r>
              <a:rPr lang="en-US" altLang="zh-CN" sz="1600" dirty="0">
                <a:latin typeface="Palatino Linotype" panose="02040502050505030304" pitchFamily="18" charset="0"/>
              </a:rPr>
              <a:t>) A549 cells co-cultured with Fe</a:t>
            </a:r>
            <a:r>
              <a:rPr lang="en-US" altLang="zh-CN" sz="1600" baseline="-25000" dirty="0">
                <a:latin typeface="Palatino Linotype" panose="02040502050505030304" pitchFamily="18" charset="0"/>
              </a:rPr>
              <a:t>3</a:t>
            </a:r>
            <a:r>
              <a:rPr lang="en-US" altLang="zh-CN" sz="1600" dirty="0">
                <a:latin typeface="Palatino Linotype" panose="02040502050505030304" pitchFamily="18" charset="0"/>
              </a:rPr>
              <a:t>O</a:t>
            </a:r>
            <a:r>
              <a:rPr lang="en-US" altLang="zh-CN" sz="1600" baseline="-25000" dirty="0">
                <a:latin typeface="Palatino Linotype" panose="02040502050505030304" pitchFamily="18" charset="0"/>
              </a:rPr>
              <a:t>4</a:t>
            </a:r>
            <a:r>
              <a:rPr lang="en-US" altLang="zh-CN" sz="1600" dirty="0">
                <a:latin typeface="Palatino Linotype" panose="02040502050505030304" pitchFamily="18" charset="0"/>
              </a:rPr>
              <a:t>/NaYF</a:t>
            </a:r>
            <a:r>
              <a:rPr lang="en-US" altLang="zh-CN" sz="1600" baseline="-25000" dirty="0">
                <a:latin typeface="Palatino Linotype" panose="02040502050505030304" pitchFamily="18" charset="0"/>
              </a:rPr>
              <a:t>4</a:t>
            </a:r>
            <a:r>
              <a:rPr lang="en-US" altLang="zh-CN" sz="1600" dirty="0">
                <a:latin typeface="Palatino Linotype" panose="02040502050505030304" pitchFamily="18" charset="0"/>
              </a:rPr>
              <a:t>:Eu</a:t>
            </a:r>
            <a:r>
              <a:rPr lang="en-US" altLang="zh-CN" sz="1600" baseline="30000" dirty="0">
                <a:latin typeface="Palatino Linotype" panose="02040502050505030304" pitchFamily="18" charset="0"/>
              </a:rPr>
              <a:t>3+</a:t>
            </a:r>
            <a:r>
              <a:rPr lang="en-US" altLang="zh-CN" sz="1600" dirty="0">
                <a:latin typeface="Palatino Linotype" panose="02040502050505030304" pitchFamily="18" charset="0"/>
              </a:rPr>
              <a:t>/PLGA </a:t>
            </a:r>
            <a:r>
              <a:rPr lang="en-US" altLang="zh-CN" sz="1600" dirty="0" err="1">
                <a:latin typeface="Palatino Linotype" panose="02040502050505030304" pitchFamily="18" charset="0"/>
              </a:rPr>
              <a:t>microrods</a:t>
            </a:r>
            <a:r>
              <a:rPr lang="en-US" altLang="zh-CN" sz="1600" dirty="0">
                <a:latin typeface="Palatino Linotype" panose="02040502050505030304" pitchFamily="18" charset="0"/>
              </a:rPr>
              <a:t> or microspheres at the concentration of 1 mg/mL for 1 d, 3 d and 5 d, n=3. </a:t>
            </a:r>
            <a:endParaRPr lang="zh-CN" altLang="en-US" sz="1600" dirty="0">
              <a:latin typeface="Palatino Linotype" panose="02040502050505030304" pitchFamily="18" charset="0"/>
            </a:endParaRPr>
          </a:p>
        </p:txBody>
      </p:sp>
      <p:sp>
        <p:nvSpPr>
          <p:cNvPr id="3" name="矩形 2"/>
          <p:cNvSpPr/>
          <p:nvPr/>
        </p:nvSpPr>
        <p:spPr>
          <a:xfrm>
            <a:off x="549834" y="74574"/>
            <a:ext cx="1896673"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Cytotoxicity</a:t>
            </a:r>
          </a:p>
        </p:txBody>
      </p:sp>
      <p:sp>
        <p:nvSpPr>
          <p:cNvPr id="4" name="矩形 3"/>
          <p:cNvSpPr/>
          <p:nvPr/>
        </p:nvSpPr>
        <p:spPr>
          <a:xfrm>
            <a:off x="1027678" y="608951"/>
            <a:ext cx="7275094" cy="400110"/>
          </a:xfrm>
          <a:prstGeom prst="rect">
            <a:avLst/>
          </a:prstGeom>
        </p:spPr>
        <p:txBody>
          <a:bodyPr wrap="square">
            <a:spAutoFit/>
          </a:bodyPr>
          <a:lstStyle/>
          <a:p>
            <a:r>
              <a:rPr lang="en-US" altLang="zh-CN" sz="2000" dirty="0" smtClean="0">
                <a:solidFill>
                  <a:srgbClr val="FF0000"/>
                </a:solidFill>
                <a:latin typeface="Palatino Linotype" panose="02040502050505030304" pitchFamily="18" charset="0"/>
              </a:rPr>
              <a:t>No significant </a:t>
            </a:r>
            <a:r>
              <a:rPr lang="en-US" altLang="zh-CN" sz="2000" dirty="0">
                <a:solidFill>
                  <a:srgbClr val="FF0000"/>
                </a:solidFill>
                <a:latin typeface="Palatino Linotype" panose="02040502050505030304" pitchFamily="18" charset="0"/>
              </a:rPr>
              <a:t>cytotoxicity to HUVECs and A549 </a:t>
            </a:r>
            <a:r>
              <a:rPr lang="en-US" altLang="zh-CN" sz="2000" dirty="0" smtClean="0">
                <a:solidFill>
                  <a:srgbClr val="FF0000"/>
                </a:solidFill>
                <a:latin typeface="Palatino Linotype" panose="02040502050505030304" pitchFamily="18" charset="0"/>
              </a:rPr>
              <a:t>cells !</a:t>
            </a:r>
            <a:endParaRPr lang="zh-CN" altLang="en-US" sz="2000"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297755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18</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32" r="14044"/>
          <a:stretch/>
        </p:blipFill>
        <p:spPr bwMode="auto">
          <a:xfrm>
            <a:off x="1005737" y="1957135"/>
            <a:ext cx="4272845" cy="398819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05737" y="6064898"/>
            <a:ext cx="6325503" cy="646331"/>
          </a:xfrm>
          <a:prstGeom prst="rect">
            <a:avLst/>
          </a:prstGeom>
        </p:spPr>
        <p:txBody>
          <a:bodyPr wrap="square">
            <a:spAutoFit/>
          </a:bodyPr>
          <a:lstStyle/>
          <a:p>
            <a:pPr algn="just"/>
            <a:r>
              <a:rPr lang="en-US" altLang="zh-CN" b="1" dirty="0">
                <a:latin typeface="Palatino Linotype" panose="02040502050505030304" pitchFamily="18" charset="0"/>
              </a:rPr>
              <a:t>Figure 7.</a:t>
            </a:r>
            <a:r>
              <a:rPr lang="en-US" altLang="zh-CN" dirty="0">
                <a:latin typeface="Palatino Linotype" panose="02040502050505030304" pitchFamily="18" charset="0"/>
              </a:rPr>
              <a:t> The calculated EE and LC of DOX loaded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and microspheres, n=3.</a:t>
            </a:r>
            <a:endParaRPr lang="zh-CN" altLang="zh-CN" dirty="0">
              <a:latin typeface="Palatino Linotype" panose="02040502050505030304" pitchFamily="18" charset="0"/>
            </a:endParaRPr>
          </a:p>
        </p:txBody>
      </p:sp>
      <p:sp>
        <p:nvSpPr>
          <p:cNvPr id="3" name="矩形 2"/>
          <p:cNvSpPr/>
          <p:nvPr/>
        </p:nvSpPr>
        <p:spPr>
          <a:xfrm>
            <a:off x="569495" y="216426"/>
            <a:ext cx="3296095" cy="572464"/>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Drug loading capacity</a:t>
            </a:r>
          </a:p>
        </p:txBody>
      </p:sp>
      <p:sp>
        <p:nvSpPr>
          <p:cNvPr id="4" name="矩形 3"/>
          <p:cNvSpPr/>
          <p:nvPr/>
        </p:nvSpPr>
        <p:spPr>
          <a:xfrm>
            <a:off x="569495" y="756806"/>
            <a:ext cx="8061158" cy="1200329"/>
          </a:xfrm>
          <a:prstGeom prst="rect">
            <a:avLst/>
          </a:prstGeom>
        </p:spPr>
        <p:txBody>
          <a:bodyPr wrap="square">
            <a:spAutoFit/>
          </a:bodyPr>
          <a:lstStyle/>
          <a:p>
            <a:pPr algn="just"/>
            <a:r>
              <a:rPr lang="en-US" altLang="zh-CN" dirty="0">
                <a:latin typeface="Palatino Linotype" panose="02040502050505030304" pitchFamily="18" charset="0"/>
              </a:rPr>
              <a:t>T</a:t>
            </a:r>
            <a:r>
              <a:rPr lang="en-US" altLang="zh-CN" dirty="0" smtClean="0">
                <a:latin typeface="Palatino Linotype" panose="02040502050505030304" pitchFamily="18" charset="0"/>
              </a:rPr>
              <a:t>he entrapment efficiency </a:t>
            </a:r>
            <a:r>
              <a:rPr lang="en-US" altLang="zh-CN" dirty="0">
                <a:latin typeface="Palatino Linotype" panose="02040502050505030304" pitchFamily="18" charset="0"/>
              </a:rPr>
              <a:t>and drug-loading capacity of DOX loaded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were </a:t>
            </a:r>
            <a:r>
              <a:rPr lang="en-US" altLang="zh-CN" dirty="0">
                <a:latin typeface="Palatino Linotype" panose="02040502050505030304" pitchFamily="18" charset="0"/>
              </a:rPr>
              <a:t>9.153±0.506% and 0.907±0.050%, higher than 8.368±0.259% and 0.830±0.025% </a:t>
            </a:r>
            <a:r>
              <a:rPr lang="en-US" altLang="zh-CN" dirty="0" smtClean="0">
                <a:latin typeface="Palatino Linotype" panose="02040502050505030304" pitchFamily="18" charset="0"/>
              </a:rPr>
              <a:t>of </a:t>
            </a:r>
            <a:r>
              <a:rPr lang="en-US" altLang="zh-CN" dirty="0">
                <a:latin typeface="Palatino Linotype" panose="02040502050505030304" pitchFamily="18" charset="0"/>
              </a:rPr>
              <a:t>DOX loaded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microspheres.</a:t>
            </a:r>
            <a:endParaRPr lang="zh-CN" altLang="en-US" dirty="0">
              <a:latin typeface="Palatino Linotype" panose="02040502050505030304" pitchFamily="18" charset="0"/>
            </a:endParaRPr>
          </a:p>
        </p:txBody>
      </p:sp>
      <p:sp>
        <p:nvSpPr>
          <p:cNvPr id="7" name="矩形 6"/>
          <p:cNvSpPr/>
          <p:nvPr/>
        </p:nvSpPr>
        <p:spPr>
          <a:xfrm>
            <a:off x="5519466" y="3525309"/>
            <a:ext cx="3335775" cy="1631216"/>
          </a:xfrm>
          <a:prstGeom prst="rect">
            <a:avLst/>
          </a:prstGeom>
        </p:spPr>
        <p:txBody>
          <a:bodyPr wrap="square">
            <a:spAutoFit/>
          </a:bodyPr>
          <a:lstStyle/>
          <a:p>
            <a:pPr algn="just"/>
            <a:r>
              <a:rPr lang="en-US" altLang="zh-CN" sz="2000" dirty="0">
                <a:latin typeface="Palatino Linotype" panose="02040502050505030304" pitchFamily="18" charset="0"/>
              </a:rPr>
              <a:t>The </a:t>
            </a:r>
            <a:r>
              <a:rPr lang="en-US" altLang="zh-CN" sz="2000" dirty="0" smtClean="0">
                <a:latin typeface="Palatino Linotype" panose="02040502050505030304" pitchFamily="18" charset="0"/>
              </a:rPr>
              <a:t>high drug </a:t>
            </a:r>
            <a:r>
              <a:rPr lang="en-US" altLang="zh-CN" sz="2000" dirty="0">
                <a:latin typeface="Palatino Linotype" panose="02040502050505030304" pitchFamily="18" charset="0"/>
              </a:rPr>
              <a:t>loading </a:t>
            </a:r>
            <a:r>
              <a:rPr lang="en-US" altLang="zh-CN" sz="2000" dirty="0" smtClean="0">
                <a:latin typeface="Palatino Linotype" panose="02040502050505030304" pitchFamily="18" charset="0"/>
              </a:rPr>
              <a:t>capacity  might </a:t>
            </a:r>
            <a:r>
              <a:rPr lang="en-US" altLang="zh-CN" sz="2000" dirty="0">
                <a:latin typeface="Palatino Linotype" panose="02040502050505030304" pitchFamily="18" charset="0"/>
              </a:rPr>
              <a:t>due to the larger specific surface area in </a:t>
            </a:r>
            <a:r>
              <a:rPr lang="en-US" altLang="zh-CN" sz="2000" dirty="0" err="1">
                <a:latin typeface="Palatino Linotype" panose="02040502050505030304" pitchFamily="18" charset="0"/>
              </a:rPr>
              <a:t>comparasion</a:t>
            </a:r>
            <a:r>
              <a:rPr lang="en-US" altLang="zh-CN" sz="2000" dirty="0">
                <a:latin typeface="Palatino Linotype" panose="02040502050505030304" pitchFamily="18" charset="0"/>
              </a:rPr>
              <a:t> with microspheres. </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297755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19</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194" name="Picture 2" descr="C:\Users\灵枫\Desktop\会议\Fig8.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31" y="1590334"/>
            <a:ext cx="8119025" cy="351334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0803" y="5103674"/>
            <a:ext cx="7232613" cy="1754326"/>
          </a:xfrm>
          <a:prstGeom prst="rect">
            <a:avLst/>
          </a:prstGeom>
        </p:spPr>
        <p:txBody>
          <a:bodyPr wrap="square">
            <a:spAutoFit/>
          </a:bodyPr>
          <a:lstStyle/>
          <a:p>
            <a:pPr algn="just"/>
            <a:r>
              <a:rPr lang="en-US" altLang="zh-CN" b="1" dirty="0">
                <a:latin typeface="Palatino Linotype" panose="02040502050505030304" pitchFamily="18" charset="0"/>
              </a:rPr>
              <a:t>Figure 8.</a:t>
            </a:r>
            <a:r>
              <a:rPr lang="en-US" altLang="zh-CN" dirty="0">
                <a:latin typeface="Palatino Linotype" panose="02040502050505030304" pitchFamily="18" charset="0"/>
              </a:rPr>
              <a:t> (</a:t>
            </a:r>
            <a:r>
              <a:rPr lang="en-US" altLang="zh-CN" b="1" dirty="0">
                <a:latin typeface="Palatino Linotype" panose="02040502050505030304" pitchFamily="18" charset="0"/>
              </a:rPr>
              <a:t>a</a:t>
            </a:r>
            <a:r>
              <a:rPr lang="en-US" altLang="zh-CN" dirty="0">
                <a:latin typeface="Palatino Linotype" panose="02040502050505030304" pitchFamily="18" charset="0"/>
              </a:rPr>
              <a:t>) </a:t>
            </a:r>
            <a:r>
              <a:rPr lang="en-US" altLang="zh-CN" i="1" dirty="0">
                <a:latin typeface="Palatino Linotype" panose="02040502050505030304" pitchFamily="18" charset="0"/>
              </a:rPr>
              <a:t>In vitro</a:t>
            </a:r>
            <a:r>
              <a:rPr lang="en-US" altLang="zh-CN" dirty="0">
                <a:latin typeface="Palatino Linotype" panose="02040502050505030304" pitchFamily="18" charset="0"/>
              </a:rPr>
              <a:t> A549 cell relative viabilities normalized to the untreated control after co-cultured with DOX loaded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a:t>
            </a:r>
            <a:r>
              <a:rPr lang="en-US" altLang="zh-CN" dirty="0" err="1">
                <a:latin typeface="Palatino Linotype" panose="02040502050505030304" pitchFamily="18" charset="0"/>
              </a:rPr>
              <a:t>microrods</a:t>
            </a:r>
            <a:r>
              <a:rPr lang="en-US" altLang="zh-CN" dirty="0">
                <a:latin typeface="Palatino Linotype" panose="02040502050505030304" pitchFamily="18" charset="0"/>
              </a:rPr>
              <a:t> or microspheres at different concentrations of 0.1, 0.2, 0.5, 1.0, 2.0 or 5.0 mg/mL for 48 h, n=3. (C) </a:t>
            </a:r>
            <a:r>
              <a:rPr lang="en-US" altLang="zh-CN" i="1" dirty="0">
                <a:latin typeface="Palatino Linotype" panose="02040502050505030304" pitchFamily="18" charset="0"/>
              </a:rPr>
              <a:t>In vitro</a:t>
            </a:r>
            <a:r>
              <a:rPr lang="en-US" altLang="zh-CN" dirty="0">
                <a:latin typeface="Palatino Linotype" panose="02040502050505030304" pitchFamily="18" charset="0"/>
              </a:rPr>
              <a:t> A549 cell relative viabilities normalized to the untreated control at the concentration of 1.0 mg/mL for 12, 24, 48 and 72 h, n=3.</a:t>
            </a:r>
            <a:endParaRPr lang="zh-CN" altLang="zh-CN" dirty="0">
              <a:latin typeface="Palatino Linotype" panose="02040502050505030304" pitchFamily="18" charset="0"/>
            </a:endParaRPr>
          </a:p>
        </p:txBody>
      </p:sp>
      <p:sp>
        <p:nvSpPr>
          <p:cNvPr id="3" name="矩形 2"/>
          <p:cNvSpPr/>
          <p:nvPr/>
        </p:nvSpPr>
        <p:spPr>
          <a:xfrm>
            <a:off x="398567" y="186867"/>
            <a:ext cx="3841116" cy="534377"/>
          </a:xfrm>
          <a:prstGeom prst="rect">
            <a:avLst/>
          </a:prstGeom>
        </p:spPr>
        <p:txBody>
          <a:bodyPr wrap="none">
            <a:spAutoFit/>
          </a:bodyPr>
          <a:lstStyle/>
          <a:p>
            <a:pPr>
              <a:lnSpc>
                <a:spcPct val="130000"/>
              </a:lnSpc>
            </a:pPr>
            <a:r>
              <a:rPr lang="en-US" altLang="zh-CN" sz="2400" b="1" dirty="0">
                <a:latin typeface="Palatino Linotype" panose="02040502050505030304" pitchFamily="18" charset="0"/>
              </a:rPr>
              <a:t>Anti-cancer cell efficiency</a:t>
            </a:r>
          </a:p>
        </p:txBody>
      </p:sp>
      <p:sp>
        <p:nvSpPr>
          <p:cNvPr id="4" name="矩形 3"/>
          <p:cNvSpPr/>
          <p:nvPr/>
        </p:nvSpPr>
        <p:spPr>
          <a:xfrm>
            <a:off x="592530" y="786272"/>
            <a:ext cx="8406756" cy="707886"/>
          </a:xfrm>
          <a:prstGeom prst="rect">
            <a:avLst/>
          </a:prstGeom>
        </p:spPr>
        <p:txBody>
          <a:bodyPr wrap="square">
            <a:spAutoFit/>
          </a:bodyPr>
          <a:lstStyle/>
          <a:p>
            <a:r>
              <a:rPr lang="en-US" altLang="zh-CN" sz="2000" dirty="0" smtClean="0">
                <a:latin typeface="Palatino Linotype" panose="02040502050505030304" pitchFamily="18" charset="0"/>
              </a:rPr>
              <a:t>The </a:t>
            </a:r>
            <a:r>
              <a:rPr lang="en-US" altLang="zh-CN" sz="2000" dirty="0">
                <a:latin typeface="Palatino Linotype" panose="02040502050505030304" pitchFamily="18" charset="0"/>
              </a:rPr>
              <a:t>drug-loading Fe</a:t>
            </a:r>
            <a:r>
              <a:rPr lang="en-US" altLang="zh-CN" sz="2000" baseline="-25000" dirty="0">
                <a:latin typeface="Palatino Linotype" panose="02040502050505030304" pitchFamily="18" charset="0"/>
              </a:rPr>
              <a:t>3</a:t>
            </a:r>
            <a:r>
              <a:rPr lang="en-US" altLang="zh-CN" sz="2000" dirty="0">
                <a:latin typeface="Palatino Linotype" panose="02040502050505030304" pitchFamily="18" charset="0"/>
              </a:rPr>
              <a:t>O</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/NaYF</a:t>
            </a:r>
            <a:r>
              <a:rPr lang="en-US" altLang="zh-CN" sz="2000" baseline="-25000" dirty="0">
                <a:latin typeface="Palatino Linotype" panose="02040502050505030304" pitchFamily="18" charset="0"/>
              </a:rPr>
              <a:t>4</a:t>
            </a:r>
            <a:r>
              <a:rPr lang="en-US" altLang="zh-CN" sz="2000" dirty="0">
                <a:latin typeface="Palatino Linotype" panose="02040502050505030304" pitchFamily="18" charset="0"/>
              </a:rPr>
              <a:t>:Eu</a:t>
            </a:r>
            <a:r>
              <a:rPr lang="en-US" altLang="zh-CN" sz="2000" baseline="30000" dirty="0">
                <a:latin typeface="Palatino Linotype" panose="02040502050505030304" pitchFamily="18" charset="0"/>
              </a:rPr>
              <a:t>3+</a:t>
            </a:r>
            <a:r>
              <a:rPr lang="en-US" altLang="zh-CN" sz="2000" dirty="0">
                <a:latin typeface="Palatino Linotype" panose="02040502050505030304" pitchFamily="18" charset="0"/>
              </a:rPr>
              <a:t>/PLGA </a:t>
            </a:r>
            <a:r>
              <a:rPr lang="en-US" altLang="zh-CN" sz="2000" dirty="0" err="1">
                <a:latin typeface="Palatino Linotype" panose="02040502050505030304" pitchFamily="18" charset="0"/>
              </a:rPr>
              <a:t>microrods</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had stronger </a:t>
            </a:r>
            <a:r>
              <a:rPr lang="en-US" altLang="zh-CN" sz="2000" dirty="0">
                <a:latin typeface="Palatino Linotype" panose="02040502050505030304" pitchFamily="18" charset="0"/>
              </a:rPr>
              <a:t>killing effects to cancer </a:t>
            </a:r>
            <a:r>
              <a:rPr lang="en-US" altLang="zh-CN" sz="2000" dirty="0" smtClean="0">
                <a:latin typeface="Palatino Linotype" panose="02040502050505030304" pitchFamily="18" charset="0"/>
              </a:rPr>
              <a:t>cells in comparison with </a:t>
            </a:r>
            <a:r>
              <a:rPr lang="en-US" altLang="zh-CN" sz="2000" dirty="0" err="1" smtClean="0">
                <a:latin typeface="Palatino Linotype" panose="02040502050505030304" pitchFamily="18" charset="0"/>
              </a:rPr>
              <a:t>microsheres</a:t>
            </a:r>
            <a:r>
              <a:rPr lang="en-US" altLang="zh-CN" sz="2000" dirty="0" smtClean="0">
                <a:latin typeface="Palatino Linotype" panose="02040502050505030304" pitchFamily="18" charset="0"/>
              </a:rPr>
              <a:t>.</a:t>
            </a:r>
            <a:endParaRPr lang="zh-CN" altLang="en-US" sz="2000" dirty="0">
              <a:latin typeface="Palatino Linotype" panose="02040502050505030304" pitchFamily="18" charset="0"/>
            </a:endParaRPr>
          </a:p>
        </p:txBody>
      </p:sp>
    </p:spTree>
    <p:extLst>
      <p:ext uri="{BB962C8B-B14F-4D97-AF65-F5344CB8AC3E}">
        <p14:creationId xmlns:p14="http://schemas.microsoft.com/office/powerpoint/2010/main" val="297755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219" y="287225"/>
            <a:ext cx="7823200" cy="5016758"/>
          </a:xfrm>
          <a:prstGeom prst="rect">
            <a:avLst/>
          </a:prstGeom>
          <a:noFill/>
        </p:spPr>
        <p:txBody>
          <a:bodyPr wrap="square" rtlCol="0">
            <a:spAutoFit/>
          </a:bodyPr>
          <a:lstStyle/>
          <a:p>
            <a:pPr algn="just"/>
            <a:r>
              <a:rPr lang="fr-FR" sz="2000" b="1" dirty="0" smtClean="0">
                <a:latin typeface="Palatino Linotype" panose="02040502050505030304" pitchFamily="18" charset="0"/>
              </a:rPr>
              <a:t>Abstract: </a:t>
            </a:r>
          </a:p>
          <a:p>
            <a:pPr algn="just">
              <a:spcBef>
                <a:spcPts val="1200"/>
              </a:spcBef>
            </a:pPr>
            <a:r>
              <a:rPr lang="en-US" altLang="zh-CN" sz="2000" b="1" dirty="0" smtClean="0">
                <a:solidFill>
                  <a:srgbClr val="FF0000"/>
                </a:solidFill>
                <a:latin typeface="Palatino Linotype" panose="02040502050505030304" pitchFamily="18" charset="0"/>
              </a:rPr>
              <a:t>☞ </a:t>
            </a:r>
            <a:r>
              <a:rPr lang="en-US" altLang="zh-CN" sz="2000" dirty="0" smtClean="0">
                <a:latin typeface="Palatino Linotype" panose="02040502050505030304" pitchFamily="18" charset="0"/>
              </a:rPr>
              <a:t>Magnetic-fluorescent bifunctional drug delivery system which possesses magnetic targeting and fluorescent tracing capabilities, effectively improves the delivery efficiency of drugs. </a:t>
            </a:r>
          </a:p>
          <a:p>
            <a:pPr algn="just">
              <a:spcBef>
                <a:spcPts val="1800"/>
              </a:spcBef>
            </a:pPr>
            <a:r>
              <a:rPr lang="en-US" altLang="zh-CN" sz="2000" b="1" dirty="0">
                <a:solidFill>
                  <a:srgbClr val="FF0000"/>
                </a:solidFill>
                <a:latin typeface="Palatino Linotype" panose="02040502050505030304" pitchFamily="18" charset="0"/>
              </a:rPr>
              <a:t>☞ </a:t>
            </a:r>
            <a:r>
              <a:rPr lang="en-US" altLang="zh-CN" sz="2000" dirty="0" smtClean="0">
                <a:latin typeface="Palatino Linotype" panose="02040502050505030304" pitchFamily="18" charset="0"/>
              </a:rPr>
              <a:t>With the in-depth study of the properties of non-spherical </a:t>
            </a:r>
            <a:r>
              <a:rPr lang="en-US" altLang="zh-CN" sz="2000" dirty="0" err="1" smtClean="0">
                <a:latin typeface="Palatino Linotype" panose="02040502050505030304" pitchFamily="18" charset="0"/>
              </a:rPr>
              <a:t>microparticles</a:t>
            </a:r>
            <a:r>
              <a:rPr lang="en-US" altLang="zh-CN" sz="2000" dirty="0" smtClean="0">
                <a:latin typeface="Palatino Linotype" panose="02040502050505030304" pitchFamily="18" charset="0"/>
              </a:rPr>
              <a:t>, it is found that the shape of the </a:t>
            </a:r>
            <a:r>
              <a:rPr lang="en-US" altLang="zh-CN" sz="2000" dirty="0" err="1" smtClean="0">
                <a:latin typeface="Palatino Linotype" panose="02040502050505030304" pitchFamily="18" charset="0"/>
              </a:rPr>
              <a:t>microparticles</a:t>
            </a:r>
            <a:r>
              <a:rPr lang="en-US" altLang="zh-CN" sz="2000" dirty="0" smtClean="0">
                <a:latin typeface="Palatino Linotype" panose="02040502050505030304" pitchFamily="18" charset="0"/>
              </a:rPr>
              <a:t> also plays a key role in drug delivery. </a:t>
            </a:r>
          </a:p>
          <a:p>
            <a:pPr algn="just">
              <a:spcBef>
                <a:spcPts val="1800"/>
              </a:spcBef>
            </a:pPr>
            <a:r>
              <a:rPr lang="en-US" altLang="zh-CN" sz="2000" b="1" dirty="0">
                <a:solidFill>
                  <a:srgbClr val="FF0000"/>
                </a:solidFill>
                <a:latin typeface="Palatino Linotype" panose="02040502050505030304" pitchFamily="18" charset="0"/>
              </a:rPr>
              <a:t>☞ </a:t>
            </a:r>
            <a:r>
              <a:rPr lang="en-US" altLang="zh-CN" sz="2000" dirty="0" smtClean="0">
                <a:latin typeface="Palatino Linotype" panose="02040502050505030304" pitchFamily="18" charset="0"/>
              </a:rPr>
              <a:t>Because of the unique shape, rod-like </a:t>
            </a:r>
            <a:r>
              <a:rPr lang="en-US" altLang="zh-CN" sz="2000" dirty="0" err="1" smtClean="0">
                <a:latin typeface="Palatino Linotype" panose="02040502050505030304" pitchFamily="18" charset="0"/>
              </a:rPr>
              <a:t>microparticles</a:t>
            </a:r>
            <a:r>
              <a:rPr lang="en-US" altLang="zh-CN" sz="2000" dirty="0" smtClean="0">
                <a:latin typeface="Palatino Linotype" panose="02040502050505030304" pitchFamily="18" charset="0"/>
              </a:rPr>
              <a:t> have exhibited great drug molecule metabolic dynamics and excellent anti-tumor effects during the process of treatment. </a:t>
            </a:r>
          </a:p>
          <a:p>
            <a:pPr algn="just">
              <a:spcBef>
                <a:spcPts val="1800"/>
              </a:spcBef>
            </a:pPr>
            <a:r>
              <a:rPr lang="en-US" altLang="zh-CN" sz="2000" b="1" dirty="0">
                <a:solidFill>
                  <a:srgbClr val="FF0000"/>
                </a:solidFill>
                <a:latin typeface="Palatino Linotype" panose="02040502050505030304" pitchFamily="18" charset="0"/>
              </a:rPr>
              <a:t>☞ </a:t>
            </a:r>
            <a:r>
              <a:rPr lang="en-US" altLang="zh-CN" sz="2000" dirty="0" smtClean="0">
                <a:latin typeface="Palatino Linotype" panose="02040502050505030304" pitchFamily="18" charset="0"/>
              </a:rPr>
              <a:t>In this study, Fe</a:t>
            </a:r>
            <a:r>
              <a:rPr lang="en-US" altLang="zh-CN" sz="2000" baseline="-25000" dirty="0" smtClean="0">
                <a:latin typeface="Palatino Linotype" panose="02040502050505030304" pitchFamily="18" charset="0"/>
              </a:rPr>
              <a:t>3</a:t>
            </a:r>
            <a:r>
              <a:rPr lang="en-US" altLang="zh-CN" sz="2000" dirty="0" smtClean="0">
                <a:latin typeface="Palatino Linotype" panose="02040502050505030304" pitchFamily="18" charset="0"/>
              </a:rPr>
              <a:t>O</a:t>
            </a:r>
            <a:r>
              <a:rPr lang="en-US" altLang="zh-CN" sz="2000" baseline="-25000" dirty="0" smtClean="0">
                <a:latin typeface="Palatino Linotype" panose="02040502050505030304" pitchFamily="18" charset="0"/>
              </a:rPr>
              <a:t>4</a:t>
            </a:r>
            <a:r>
              <a:rPr lang="en-US" altLang="zh-CN" sz="2000" dirty="0" smtClean="0">
                <a:latin typeface="Palatino Linotype" panose="02040502050505030304" pitchFamily="18" charset="0"/>
              </a:rPr>
              <a:t>/NaYF</a:t>
            </a:r>
            <a:r>
              <a:rPr lang="en-US" altLang="zh-CN" sz="2000" baseline="-25000" dirty="0" smtClean="0">
                <a:latin typeface="Palatino Linotype" panose="02040502050505030304" pitchFamily="18" charset="0"/>
              </a:rPr>
              <a:t>4</a:t>
            </a:r>
            <a:r>
              <a:rPr lang="en-US" altLang="zh-CN" sz="2000" dirty="0" smtClean="0">
                <a:latin typeface="Palatino Linotype" panose="02040502050505030304" pitchFamily="18" charset="0"/>
              </a:rPr>
              <a:t>:Eu</a:t>
            </a:r>
            <a:r>
              <a:rPr lang="en-US" altLang="zh-CN" sz="2000" baseline="30000" dirty="0" smtClean="0">
                <a:latin typeface="Palatino Linotype" panose="02040502050505030304" pitchFamily="18" charset="0"/>
              </a:rPr>
              <a:t>3+</a:t>
            </a:r>
            <a:r>
              <a:rPr lang="en-US" altLang="zh-CN" sz="2000" dirty="0" smtClean="0">
                <a:latin typeface="Palatino Linotype" panose="02040502050505030304" pitchFamily="18" charset="0"/>
              </a:rPr>
              <a:t>/PLGA magnetic- fluorescent bifunctional </a:t>
            </a:r>
            <a:r>
              <a:rPr lang="en-US" altLang="zh-CN" sz="2000" dirty="0" err="1" smtClean="0">
                <a:latin typeface="Palatino Linotype" panose="02040502050505030304" pitchFamily="18" charset="0"/>
              </a:rPr>
              <a:t>microrods</a:t>
            </a:r>
            <a:r>
              <a:rPr lang="en-US" altLang="zh-CN" sz="2000" dirty="0" smtClean="0">
                <a:latin typeface="Palatino Linotype" panose="02040502050505030304" pitchFamily="18" charset="0"/>
              </a:rPr>
              <a:t> were prepared via one-step </a:t>
            </a:r>
            <a:r>
              <a:rPr lang="en-US" altLang="zh-CN" sz="2000" dirty="0" err="1" smtClean="0">
                <a:latin typeface="Palatino Linotype" panose="02040502050505030304" pitchFamily="18" charset="0"/>
              </a:rPr>
              <a:t>electrospraying</a:t>
            </a:r>
            <a:r>
              <a:rPr lang="en-US" altLang="zh-CN" sz="2000" dirty="0" smtClean="0">
                <a:latin typeface="Palatino Linotype" panose="02040502050505030304" pitchFamily="18" charset="0"/>
              </a:rPr>
              <a:t>. </a:t>
            </a:r>
          </a:p>
          <a:p>
            <a:pPr algn="just"/>
            <a:endParaRPr lang="en-US" sz="20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矩形 1"/>
          <p:cNvSpPr/>
          <p:nvPr/>
        </p:nvSpPr>
        <p:spPr>
          <a:xfrm>
            <a:off x="583219" y="5144276"/>
            <a:ext cx="6255657" cy="1446550"/>
          </a:xfrm>
          <a:prstGeom prst="rect">
            <a:avLst/>
          </a:prstGeom>
        </p:spPr>
        <p:txBody>
          <a:bodyPr wrap="square">
            <a:spAutoFit/>
          </a:bodyPr>
          <a:lstStyle/>
          <a:p>
            <a:pPr lvl="0" algn="just"/>
            <a:r>
              <a:rPr lang="fr-FR" altLang="zh-CN" sz="2000" b="1" dirty="0">
                <a:solidFill>
                  <a:prstClr val="black"/>
                </a:solidFill>
                <a:latin typeface="Palatino Linotype" panose="02040502050505030304" pitchFamily="18" charset="0"/>
              </a:rPr>
              <a:t>Keywords: </a:t>
            </a:r>
          </a:p>
          <a:p>
            <a:pPr lvl="0" algn="just"/>
            <a:r>
              <a:rPr lang="en-US" altLang="zh-CN" sz="2000" b="1" dirty="0">
                <a:solidFill>
                  <a:srgbClr val="FF0000"/>
                </a:solidFill>
                <a:latin typeface="Palatino Linotype" panose="02040502050505030304" pitchFamily="18" charset="0"/>
              </a:rPr>
              <a:t>♢</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One-step </a:t>
            </a:r>
            <a:r>
              <a:rPr lang="en-US" altLang="zh-CN" sz="2000" dirty="0" err="1">
                <a:solidFill>
                  <a:prstClr val="black"/>
                </a:solidFill>
                <a:latin typeface="Palatino Linotype" panose="02040502050505030304" pitchFamily="18" charset="0"/>
              </a:rPr>
              <a:t>electrospraying</a:t>
            </a:r>
            <a:r>
              <a:rPr lang="en-US" altLang="zh-CN" sz="2000" dirty="0">
                <a:solidFill>
                  <a:prstClr val="black"/>
                </a:solidFill>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    </a:t>
            </a:r>
            <a:r>
              <a:rPr lang="en-US" altLang="zh-CN" sz="2000" b="1" dirty="0" smtClean="0">
                <a:solidFill>
                  <a:srgbClr val="FF0000"/>
                </a:solidFill>
                <a:latin typeface="Palatino Linotype" panose="02040502050505030304" pitchFamily="18" charset="0"/>
              </a:rPr>
              <a:t>♢</a:t>
            </a:r>
            <a:r>
              <a:rPr lang="en-US" altLang="zh-CN" sz="2000" dirty="0" smtClean="0">
                <a:latin typeface="Palatino Linotype" panose="02040502050505030304" pitchFamily="18" charset="0"/>
              </a:rPr>
              <a:t>  </a:t>
            </a:r>
            <a:r>
              <a:rPr lang="en-US" altLang="zh-CN" sz="2000" dirty="0" err="1" smtClean="0">
                <a:solidFill>
                  <a:prstClr val="black"/>
                </a:solidFill>
                <a:latin typeface="Palatino Linotype" panose="02040502050505030304" pitchFamily="18" charset="0"/>
              </a:rPr>
              <a:t>Microrods</a:t>
            </a:r>
            <a:r>
              <a:rPr lang="en-US" altLang="zh-CN" sz="2000" dirty="0">
                <a:solidFill>
                  <a:prstClr val="black"/>
                </a:solidFill>
                <a:latin typeface="Palatino Linotype" panose="02040502050505030304" pitchFamily="18" charset="0"/>
              </a:rPr>
              <a:t>; </a:t>
            </a:r>
            <a:endParaRPr lang="en-US" altLang="zh-CN" sz="2000" dirty="0" smtClean="0">
              <a:solidFill>
                <a:prstClr val="black"/>
              </a:solidFill>
              <a:latin typeface="Palatino Linotype" panose="02040502050505030304" pitchFamily="18" charset="0"/>
            </a:endParaRPr>
          </a:p>
          <a:p>
            <a:pPr lvl="0" algn="just"/>
            <a:r>
              <a:rPr lang="en-US" altLang="zh-CN" sz="2000" b="1" dirty="0">
                <a:solidFill>
                  <a:srgbClr val="FF0000"/>
                </a:solidFill>
                <a:latin typeface="Palatino Linotype" panose="02040502050505030304" pitchFamily="18" charset="0"/>
              </a:rPr>
              <a:t>♢</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Drug </a:t>
            </a:r>
            <a:r>
              <a:rPr lang="en-US" altLang="zh-CN" sz="2000" dirty="0">
                <a:solidFill>
                  <a:prstClr val="black"/>
                </a:solidFill>
                <a:latin typeface="Palatino Linotype" panose="02040502050505030304" pitchFamily="18" charset="0"/>
              </a:rPr>
              <a:t>delivery system; </a:t>
            </a:r>
            <a:r>
              <a:rPr lang="en-US" altLang="zh-CN" sz="2000" dirty="0" smtClean="0">
                <a:solidFill>
                  <a:prstClr val="black"/>
                </a:solidFill>
                <a:latin typeface="Palatino Linotype" panose="02040502050505030304" pitchFamily="18" charset="0"/>
              </a:rPr>
              <a:t>      </a:t>
            </a:r>
            <a:r>
              <a:rPr lang="en-US" altLang="zh-CN" sz="2400" dirty="0" smtClean="0">
                <a:solidFill>
                  <a:prstClr val="black"/>
                </a:solidFill>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   </a:t>
            </a:r>
            <a:r>
              <a:rPr lang="en-US" altLang="zh-CN" sz="2000" b="1" dirty="0" smtClean="0">
                <a:solidFill>
                  <a:srgbClr val="FF0000"/>
                </a:solidFill>
                <a:latin typeface="Palatino Linotype" panose="02040502050505030304" pitchFamily="18" charset="0"/>
              </a:rPr>
              <a:t>♢</a:t>
            </a:r>
            <a:r>
              <a:rPr lang="en-US" altLang="zh-CN" sz="2000" dirty="0" smtClean="0">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A549 cells</a:t>
            </a:r>
            <a:r>
              <a:rPr lang="zh-CN" altLang="en-US" sz="2000" dirty="0" smtClean="0">
                <a:solidFill>
                  <a:prstClr val="black"/>
                </a:solidFill>
                <a:latin typeface="Palatino Linotype" panose="02040502050505030304" pitchFamily="18" charset="0"/>
              </a:rPr>
              <a:t>；</a:t>
            </a:r>
            <a:endParaRPr lang="en-US" altLang="zh-CN" sz="2000" dirty="0" smtClean="0">
              <a:solidFill>
                <a:prstClr val="black"/>
              </a:solidFill>
              <a:latin typeface="Palatino Linotype" panose="02040502050505030304" pitchFamily="18" charset="0"/>
            </a:endParaRPr>
          </a:p>
          <a:p>
            <a:pPr algn="just"/>
            <a:r>
              <a:rPr lang="en-US" altLang="zh-CN" sz="2000" b="1" dirty="0">
                <a:solidFill>
                  <a:srgbClr val="FF0000"/>
                </a:solidFill>
                <a:latin typeface="Palatino Linotype" panose="02040502050505030304" pitchFamily="18" charset="0"/>
              </a:rPr>
              <a:t>♢</a:t>
            </a:r>
            <a:r>
              <a:rPr lang="en-US" altLang="zh-CN" sz="2000" dirty="0">
                <a:latin typeface="Palatino Linotype" panose="02040502050505030304" pitchFamily="18" charset="0"/>
              </a:rPr>
              <a:t> </a:t>
            </a:r>
            <a:r>
              <a:rPr lang="en-US" altLang="zh-CN" sz="2000" dirty="0" smtClean="0">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Magnetic-fluorescent</a:t>
            </a:r>
            <a:r>
              <a:rPr lang="en-US" altLang="zh-CN" sz="2400" dirty="0" smtClean="0">
                <a:solidFill>
                  <a:prstClr val="black"/>
                </a:solidFill>
                <a:latin typeface="Palatino Linotype" panose="02040502050505030304" pitchFamily="18" charset="0"/>
              </a:rPr>
              <a:t> </a:t>
            </a:r>
            <a:r>
              <a:rPr lang="en-US" altLang="zh-CN" sz="2000" dirty="0" smtClean="0">
                <a:solidFill>
                  <a:prstClr val="black"/>
                </a:solidFill>
                <a:latin typeface="Palatino Linotype" panose="02040502050505030304" pitchFamily="18" charset="0"/>
              </a:rPr>
              <a:t>bifunctional  </a:t>
            </a:r>
            <a:endParaRPr lang="en-US" altLang="zh-CN" sz="240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20</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12" name="组合 14"/>
          <p:cNvGrpSpPr>
            <a:grpSpLocks/>
          </p:cNvGrpSpPr>
          <p:nvPr/>
        </p:nvGrpSpPr>
        <p:grpSpPr bwMode="auto">
          <a:xfrm>
            <a:off x="1609391" y="1800689"/>
            <a:ext cx="1527175" cy="1527175"/>
            <a:chOff x="8077074" y="845254"/>
            <a:chExt cx="2036802" cy="2036802"/>
          </a:xfrm>
        </p:grpSpPr>
        <p:sp>
          <p:nvSpPr>
            <p:cNvPr id="13" name="椭圆 12"/>
            <p:cNvSpPr/>
            <p:nvPr/>
          </p:nvSpPr>
          <p:spPr>
            <a:xfrm>
              <a:off x="8077074" y="845254"/>
              <a:ext cx="2036802" cy="20368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a:p>
          </p:txBody>
        </p:sp>
        <p:sp>
          <p:nvSpPr>
            <p:cNvPr id="14" name="Freeform 126"/>
            <p:cNvSpPr>
              <a:spLocks noChangeAspect="1" noEditPoints="1"/>
            </p:cNvSpPr>
            <p:nvPr/>
          </p:nvSpPr>
          <p:spPr bwMode="auto">
            <a:xfrm>
              <a:off x="8640265" y="1291996"/>
              <a:ext cx="910421" cy="114331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lstStyle/>
            <a:p>
              <a:pPr defTabSz="685165" fontAlgn="auto">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grpSp>
      <p:sp>
        <p:nvSpPr>
          <p:cNvPr id="4" name="矩形 3"/>
          <p:cNvSpPr/>
          <p:nvPr/>
        </p:nvSpPr>
        <p:spPr>
          <a:xfrm>
            <a:off x="1357315" y="3521928"/>
            <a:ext cx="2220480" cy="523220"/>
          </a:xfrm>
          <a:prstGeom prst="rect">
            <a:avLst/>
          </a:prstGeom>
        </p:spPr>
        <p:txBody>
          <a:bodyPr wrap="none">
            <a:spAutoFit/>
          </a:bodyPr>
          <a:lstStyle/>
          <a:p>
            <a:r>
              <a:rPr lang="fr-FR" altLang="zh-CN" sz="2800" b="1" dirty="0">
                <a:latin typeface="Palatino Linotype" panose="02040502050505030304" pitchFamily="18" charset="0"/>
              </a:rPr>
              <a:t>Conclusions</a:t>
            </a:r>
          </a:p>
        </p:txBody>
      </p:sp>
      <p:grpSp>
        <p:nvGrpSpPr>
          <p:cNvPr id="28" name="组合 27"/>
          <p:cNvGrpSpPr/>
          <p:nvPr/>
        </p:nvGrpSpPr>
        <p:grpSpPr>
          <a:xfrm>
            <a:off x="3945572" y="1261094"/>
            <a:ext cx="796799" cy="4032000"/>
            <a:chOff x="3788228" y="1146629"/>
            <a:chExt cx="796799" cy="4032000"/>
          </a:xfrm>
        </p:grpSpPr>
        <p:sp>
          <p:nvSpPr>
            <p:cNvPr id="15" name="椭圆 14"/>
            <p:cNvSpPr/>
            <p:nvPr/>
          </p:nvSpPr>
          <p:spPr>
            <a:xfrm>
              <a:off x="3788228"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05027"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186627" y="1146629"/>
              <a:ext cx="0" cy="4032000"/>
            </a:xfrm>
            <a:prstGeom prst="line">
              <a:avLst/>
            </a:prstGeom>
            <a:ln w="76200">
              <a:solidFill>
                <a:srgbClr val="1A7B7C"/>
              </a:solidFill>
            </a:ln>
          </p:spPr>
          <p:style>
            <a:lnRef idx="1">
              <a:schemeClr val="accent1"/>
            </a:lnRef>
            <a:fillRef idx="0">
              <a:schemeClr val="accent1"/>
            </a:fillRef>
            <a:effectRef idx="0">
              <a:schemeClr val="accent1"/>
            </a:effectRef>
            <a:fontRef idx="minor">
              <a:schemeClr val="tx1"/>
            </a:fontRef>
          </p:style>
        </p:cxnSp>
        <p:sp>
          <p:nvSpPr>
            <p:cNvPr id="21" name="弧形 20"/>
            <p:cNvSpPr/>
            <p:nvPr/>
          </p:nvSpPr>
          <p:spPr>
            <a:xfrm>
              <a:off x="3788228" y="1664683"/>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椭圆 24"/>
            <p:cNvSpPr/>
            <p:nvPr/>
          </p:nvSpPr>
          <p:spPr>
            <a:xfrm>
              <a:off x="3788228"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05027"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弧形 26"/>
            <p:cNvSpPr/>
            <p:nvPr/>
          </p:nvSpPr>
          <p:spPr>
            <a:xfrm>
              <a:off x="3788228" y="3286980"/>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9" name="矩形 28"/>
          <p:cNvSpPr/>
          <p:nvPr/>
        </p:nvSpPr>
        <p:spPr>
          <a:xfrm>
            <a:off x="5250448" y="1967656"/>
            <a:ext cx="3276859" cy="1815882"/>
          </a:xfrm>
          <a:prstGeom prst="rect">
            <a:avLst/>
          </a:prstGeom>
        </p:spPr>
        <p:txBody>
          <a:bodyPr wrap="none">
            <a:spAutoFit/>
          </a:bodyPr>
          <a:lstStyle/>
          <a:p>
            <a:r>
              <a:rPr lang="fr-FR" altLang="zh-CN" sz="2800" b="1" dirty="0">
                <a:latin typeface="Palatino Linotype" panose="02040502050505030304" pitchFamily="18" charset="0"/>
              </a:rPr>
              <a:t>Conclusions</a:t>
            </a:r>
          </a:p>
          <a:p>
            <a:endParaRPr lang="en-US" altLang="zh-CN" sz="2800" b="1" dirty="0">
              <a:latin typeface="Palatino Linotype" panose="02040502050505030304" pitchFamily="18" charset="0"/>
            </a:endParaRPr>
          </a:p>
          <a:p>
            <a:endParaRPr lang="en-US" altLang="zh-CN" sz="2800" b="1" dirty="0" smtClean="0">
              <a:latin typeface="Palatino Linotype" panose="02040502050505030304" pitchFamily="18" charset="0"/>
            </a:endParaRPr>
          </a:p>
          <a:p>
            <a:r>
              <a:rPr lang="fr-FR" altLang="zh-CN" sz="2800" b="1" dirty="0">
                <a:latin typeface="Palatino Linotype" panose="02040502050505030304" pitchFamily="18" charset="0"/>
              </a:rPr>
              <a:t>Acknowledgments</a:t>
            </a:r>
          </a:p>
        </p:txBody>
      </p:sp>
    </p:spTree>
    <p:extLst>
      <p:ext uri="{BB962C8B-B14F-4D97-AF65-F5344CB8AC3E}">
        <p14:creationId xmlns:p14="http://schemas.microsoft.com/office/powerpoint/2010/main" val="423061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21</a:t>
            </a:fld>
            <a:endParaRPr lang="fr-FR">
              <a:latin typeface="Palatino Linotype" panose="02040502050505030304" pitchFamily="18" charset="0"/>
            </a:endParaRPr>
          </a:p>
        </p:txBody>
      </p:sp>
      <p:sp>
        <p:nvSpPr>
          <p:cNvPr id="7" name="TextBox 6"/>
          <p:cNvSpPr txBox="1"/>
          <p:nvPr/>
        </p:nvSpPr>
        <p:spPr>
          <a:xfrm>
            <a:off x="304798" y="153909"/>
            <a:ext cx="1927131" cy="572464"/>
          </a:xfrm>
          <a:prstGeom prst="rect">
            <a:avLst/>
          </a:prstGeom>
        </p:spPr>
        <p:txBody>
          <a:bodyPr wrap="none">
            <a:spAutoFit/>
          </a:bodyPr>
          <a:lstStyle>
            <a:defPPr>
              <a:defRPr lang="en-US"/>
            </a:defPPr>
            <a:lvl1pPr>
              <a:lnSpc>
                <a:spcPct val="130000"/>
              </a:lnSpc>
              <a:defRPr sz="2400" b="1">
                <a:latin typeface="Palatino Linotype" panose="02040502050505030304" pitchFamily="18" charset="0"/>
              </a:defRPr>
            </a:lvl1pPr>
          </a:lstStyle>
          <a:p>
            <a:r>
              <a:rPr lang="fr-FR" dirty="0"/>
              <a:t>Conclusions</a:t>
            </a: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矩形 1"/>
          <p:cNvSpPr/>
          <p:nvPr/>
        </p:nvSpPr>
        <p:spPr>
          <a:xfrm>
            <a:off x="128337" y="870591"/>
            <a:ext cx="9144000" cy="4093428"/>
          </a:xfrm>
          <a:prstGeom prst="rect">
            <a:avLst/>
          </a:prstGeom>
        </p:spPr>
        <p:txBody>
          <a:bodyPr wrap="square">
            <a:spAutoFit/>
          </a:bodyPr>
          <a:lstStyle/>
          <a:p>
            <a:r>
              <a:rPr lang="zh-CN" altLang="en-US" sz="2000" b="1" dirty="0">
                <a:solidFill>
                  <a:srgbClr val="FF0000"/>
                </a:solidFill>
              </a:rPr>
              <a:t>☺ </a:t>
            </a:r>
            <a:r>
              <a:rPr lang="en-US" altLang="zh-CN" sz="2000" b="1" dirty="0" smtClean="0">
                <a:latin typeface="Palatino Linotype" panose="02040502050505030304" pitchFamily="18" charset="0"/>
              </a:rPr>
              <a:t>The </a:t>
            </a:r>
            <a:r>
              <a:rPr lang="en-US" altLang="zh-CN" sz="2000" b="1" dirty="0">
                <a:latin typeface="Palatino Linotype" panose="02040502050505030304" pitchFamily="18" charset="0"/>
              </a:rPr>
              <a:t>Fe</a:t>
            </a:r>
            <a:r>
              <a:rPr lang="en-US" altLang="zh-CN" sz="2000" b="1" baseline="-25000" dirty="0">
                <a:latin typeface="Palatino Linotype" panose="02040502050505030304" pitchFamily="18" charset="0"/>
              </a:rPr>
              <a:t>3</a:t>
            </a:r>
            <a:r>
              <a:rPr lang="en-US" altLang="zh-CN" sz="2000" b="1" dirty="0">
                <a:latin typeface="Palatino Linotype" panose="02040502050505030304" pitchFamily="18" charset="0"/>
              </a:rPr>
              <a:t>O</a:t>
            </a:r>
            <a:r>
              <a:rPr lang="en-US" altLang="zh-CN" sz="2000" b="1" baseline="-25000" dirty="0">
                <a:latin typeface="Palatino Linotype" panose="02040502050505030304" pitchFamily="18" charset="0"/>
              </a:rPr>
              <a:t>4</a:t>
            </a:r>
            <a:r>
              <a:rPr lang="en-US" altLang="zh-CN" sz="2000" b="1" dirty="0">
                <a:latin typeface="Palatino Linotype" panose="02040502050505030304" pitchFamily="18" charset="0"/>
              </a:rPr>
              <a:t>/NaYF</a:t>
            </a:r>
            <a:r>
              <a:rPr lang="en-US" altLang="zh-CN" sz="2000" b="1" baseline="-25000" dirty="0">
                <a:latin typeface="Palatino Linotype" panose="02040502050505030304" pitchFamily="18" charset="0"/>
              </a:rPr>
              <a:t>4</a:t>
            </a:r>
            <a:r>
              <a:rPr lang="en-US" altLang="zh-CN" sz="2000" b="1" dirty="0">
                <a:latin typeface="Palatino Linotype" panose="02040502050505030304" pitchFamily="18" charset="0"/>
              </a:rPr>
              <a:t>:Eu</a:t>
            </a:r>
            <a:r>
              <a:rPr lang="en-US" altLang="zh-CN" sz="2000" b="1" baseline="30000" dirty="0">
                <a:latin typeface="Palatino Linotype" panose="02040502050505030304" pitchFamily="18" charset="0"/>
              </a:rPr>
              <a:t>3+</a:t>
            </a:r>
            <a:r>
              <a:rPr lang="en-US" altLang="zh-CN" sz="2000" b="1" dirty="0">
                <a:latin typeface="Palatino Linotype" panose="02040502050505030304" pitchFamily="18" charset="0"/>
              </a:rPr>
              <a:t>/PLGA </a:t>
            </a:r>
            <a:r>
              <a:rPr lang="en-US" altLang="zh-CN" sz="2000" b="1" dirty="0" err="1">
                <a:latin typeface="Palatino Linotype" panose="02040502050505030304" pitchFamily="18" charset="0"/>
              </a:rPr>
              <a:t>microrods</a:t>
            </a:r>
            <a:r>
              <a:rPr lang="en-US" altLang="zh-CN" sz="2000" b="1" dirty="0">
                <a:latin typeface="Palatino Linotype" panose="02040502050505030304" pitchFamily="18" charset="0"/>
              </a:rPr>
              <a:t> showed a good </a:t>
            </a:r>
            <a:r>
              <a:rPr lang="en-US" altLang="zh-CN" sz="2000" b="1" dirty="0" smtClean="0">
                <a:latin typeface="Palatino Linotype" panose="02040502050505030304" pitchFamily="18" charset="0"/>
              </a:rPr>
              <a:t>rod. </a:t>
            </a:r>
          </a:p>
          <a:p>
            <a:endParaRPr lang="en-US" altLang="zh-CN" sz="2000" b="1" dirty="0">
              <a:latin typeface="Palatino Linotype" panose="02040502050505030304" pitchFamily="18" charset="0"/>
            </a:endParaRPr>
          </a:p>
          <a:p>
            <a:r>
              <a:rPr lang="zh-CN" altLang="en-US" sz="2000" b="1" dirty="0">
                <a:solidFill>
                  <a:srgbClr val="FF0000"/>
                </a:solidFill>
              </a:rPr>
              <a:t>☺</a:t>
            </a:r>
            <a:r>
              <a:rPr lang="ta-IN" altLang="zh-CN" sz="2000" b="1" dirty="0" smtClean="0">
                <a:solidFill>
                  <a:srgbClr val="FF0000"/>
                </a:solidFill>
                <a:latin typeface="Palatino Linotype" panose="02040502050505030304" pitchFamily="18" charset="0"/>
              </a:rPr>
              <a:t> </a:t>
            </a:r>
            <a:r>
              <a:rPr lang="en-US" altLang="zh-CN" sz="2000" b="1" dirty="0" smtClean="0">
                <a:latin typeface="Palatino Linotype" panose="02040502050505030304" pitchFamily="18" charset="0"/>
              </a:rPr>
              <a:t>The </a:t>
            </a:r>
            <a:r>
              <a:rPr lang="en-US" altLang="zh-CN" sz="2000" b="1" dirty="0" err="1" smtClean="0">
                <a:latin typeface="Palatino Linotype" panose="02040502050505030304" pitchFamily="18" charset="0"/>
              </a:rPr>
              <a:t>microrods</a:t>
            </a:r>
            <a:r>
              <a:rPr lang="en-US" altLang="zh-CN" sz="2000" b="1" dirty="0" smtClean="0">
                <a:latin typeface="Palatino Linotype" panose="02040502050505030304" pitchFamily="18" charset="0"/>
              </a:rPr>
              <a:t> </a:t>
            </a:r>
            <a:r>
              <a:rPr lang="en-US" altLang="zh-CN" sz="2000" b="1" dirty="0">
                <a:latin typeface="Palatino Linotype" panose="02040502050505030304" pitchFamily="18" charset="0"/>
              </a:rPr>
              <a:t>had outstanding magnetic </a:t>
            </a:r>
            <a:r>
              <a:rPr lang="en-US" altLang="zh-CN" sz="2000" b="1" dirty="0" smtClean="0">
                <a:latin typeface="Palatino Linotype" panose="02040502050505030304" pitchFamily="18" charset="0"/>
              </a:rPr>
              <a:t>and fluorescent properties</a:t>
            </a:r>
            <a:r>
              <a:rPr lang="en-US" altLang="zh-CN" sz="2000" b="1" dirty="0">
                <a:latin typeface="Palatino Linotype" panose="02040502050505030304" pitchFamily="18" charset="0"/>
              </a:rPr>
              <a:t>. </a:t>
            </a:r>
            <a:endParaRPr lang="en-US" altLang="zh-CN" sz="2000" b="1" dirty="0" smtClean="0">
              <a:latin typeface="Palatino Linotype" panose="02040502050505030304" pitchFamily="18" charset="0"/>
            </a:endParaRPr>
          </a:p>
          <a:p>
            <a:endParaRPr lang="en-US" altLang="zh-CN" sz="2000" b="1" dirty="0">
              <a:latin typeface="Palatino Linotype" panose="02040502050505030304" pitchFamily="18" charset="0"/>
            </a:endParaRPr>
          </a:p>
          <a:p>
            <a:r>
              <a:rPr lang="zh-CN" altLang="en-US" sz="2000" b="1" dirty="0">
                <a:solidFill>
                  <a:srgbClr val="FF0000"/>
                </a:solidFill>
              </a:rPr>
              <a:t>☺ </a:t>
            </a:r>
            <a:r>
              <a:rPr lang="en-US" altLang="zh-CN" sz="2000" b="1" dirty="0" smtClean="0">
                <a:latin typeface="Palatino Linotype" panose="02040502050505030304" pitchFamily="18" charset="0"/>
              </a:rPr>
              <a:t>Compared </a:t>
            </a:r>
            <a:r>
              <a:rPr lang="en-US" altLang="zh-CN" sz="2000" b="1" dirty="0">
                <a:latin typeface="Palatino Linotype" panose="02040502050505030304" pitchFamily="18" charset="0"/>
              </a:rPr>
              <a:t>with microspheres, </a:t>
            </a:r>
            <a:r>
              <a:rPr lang="en-US" altLang="zh-CN" sz="2000" b="1" dirty="0" err="1">
                <a:latin typeface="Palatino Linotype" panose="02040502050505030304" pitchFamily="18" charset="0"/>
              </a:rPr>
              <a:t>microrods</a:t>
            </a:r>
            <a:r>
              <a:rPr lang="en-US" altLang="zh-CN" sz="2000" b="1" dirty="0">
                <a:latin typeface="Palatino Linotype" panose="02040502050505030304" pitchFamily="18" charset="0"/>
              </a:rPr>
              <a:t> </a:t>
            </a:r>
            <a:r>
              <a:rPr lang="en-US" altLang="zh-CN" sz="2000" b="1" dirty="0" smtClean="0">
                <a:latin typeface="Palatino Linotype" panose="02040502050505030304" pitchFamily="18" charset="0"/>
              </a:rPr>
              <a:t>had </a:t>
            </a:r>
            <a:r>
              <a:rPr lang="en-US" altLang="zh-CN" sz="2000" b="1" dirty="0">
                <a:latin typeface="Palatino Linotype" panose="02040502050505030304" pitchFamily="18" charset="0"/>
              </a:rPr>
              <a:t>better hydrophilic </a:t>
            </a:r>
            <a:r>
              <a:rPr lang="en-US" altLang="zh-CN" sz="2000" b="1" dirty="0" smtClean="0">
                <a:latin typeface="Palatino Linotype" panose="02040502050505030304" pitchFamily="18" charset="0"/>
              </a:rPr>
              <a:t>property.</a:t>
            </a:r>
          </a:p>
          <a:p>
            <a:endParaRPr lang="en-US" altLang="zh-CN" sz="2000" b="1" dirty="0">
              <a:latin typeface="Palatino Linotype" panose="02040502050505030304" pitchFamily="18" charset="0"/>
            </a:endParaRPr>
          </a:p>
          <a:p>
            <a:r>
              <a:rPr lang="zh-CN" altLang="en-US" sz="2000" b="1" dirty="0">
                <a:solidFill>
                  <a:srgbClr val="FF0000"/>
                </a:solidFill>
              </a:rPr>
              <a:t>☺</a:t>
            </a:r>
            <a:r>
              <a:rPr lang="ta-IN" altLang="zh-CN" sz="2000" b="1" dirty="0" smtClean="0">
                <a:solidFill>
                  <a:srgbClr val="FF0000"/>
                </a:solidFill>
                <a:latin typeface="Palatino Linotype" panose="02040502050505030304" pitchFamily="18" charset="0"/>
              </a:rPr>
              <a:t> </a:t>
            </a:r>
            <a:r>
              <a:rPr lang="en-US" altLang="zh-CN" sz="2000" b="1" dirty="0" smtClean="0">
                <a:latin typeface="Palatino Linotype" panose="02040502050505030304" pitchFamily="18" charset="0"/>
              </a:rPr>
              <a:t>there </a:t>
            </a:r>
            <a:r>
              <a:rPr lang="en-US" altLang="zh-CN" sz="2000" b="1" dirty="0">
                <a:latin typeface="Palatino Linotype" panose="02040502050505030304" pitchFamily="18" charset="0"/>
              </a:rPr>
              <a:t>was no obvious cytotoxicity of Fe</a:t>
            </a:r>
            <a:r>
              <a:rPr lang="en-US" altLang="zh-CN" sz="2000" b="1" baseline="-25000" dirty="0">
                <a:latin typeface="Palatino Linotype" panose="02040502050505030304" pitchFamily="18" charset="0"/>
              </a:rPr>
              <a:t>3</a:t>
            </a:r>
            <a:r>
              <a:rPr lang="en-US" altLang="zh-CN" sz="2000" b="1" dirty="0">
                <a:latin typeface="Palatino Linotype" panose="02040502050505030304" pitchFamily="18" charset="0"/>
              </a:rPr>
              <a:t>O</a:t>
            </a:r>
            <a:r>
              <a:rPr lang="en-US" altLang="zh-CN" sz="2000" b="1" baseline="-25000" dirty="0">
                <a:latin typeface="Palatino Linotype" panose="02040502050505030304" pitchFamily="18" charset="0"/>
              </a:rPr>
              <a:t>4</a:t>
            </a:r>
            <a:r>
              <a:rPr lang="en-US" altLang="zh-CN" sz="2000" b="1" dirty="0">
                <a:latin typeface="Palatino Linotype" panose="02040502050505030304" pitchFamily="18" charset="0"/>
              </a:rPr>
              <a:t>/NaYF</a:t>
            </a:r>
            <a:r>
              <a:rPr lang="en-US" altLang="zh-CN" sz="2000" b="1" baseline="-25000" dirty="0">
                <a:latin typeface="Palatino Linotype" panose="02040502050505030304" pitchFamily="18" charset="0"/>
              </a:rPr>
              <a:t>4</a:t>
            </a:r>
            <a:r>
              <a:rPr lang="en-US" altLang="zh-CN" sz="2000" b="1" dirty="0">
                <a:latin typeface="Palatino Linotype" panose="02040502050505030304" pitchFamily="18" charset="0"/>
              </a:rPr>
              <a:t>:Eu</a:t>
            </a:r>
            <a:r>
              <a:rPr lang="en-US" altLang="zh-CN" sz="2000" b="1" baseline="30000" dirty="0">
                <a:latin typeface="Palatino Linotype" panose="02040502050505030304" pitchFamily="18" charset="0"/>
              </a:rPr>
              <a:t>3+</a:t>
            </a:r>
            <a:r>
              <a:rPr lang="en-US" altLang="zh-CN" sz="2000" b="1" dirty="0">
                <a:latin typeface="Palatino Linotype" panose="02040502050505030304" pitchFamily="18" charset="0"/>
              </a:rPr>
              <a:t>/PLGA </a:t>
            </a:r>
            <a:r>
              <a:rPr lang="en-US" altLang="zh-CN" sz="2000" b="1" dirty="0" err="1" smtClean="0">
                <a:latin typeface="Palatino Linotype" panose="02040502050505030304" pitchFamily="18" charset="0"/>
              </a:rPr>
              <a:t>microrods</a:t>
            </a:r>
            <a:r>
              <a:rPr lang="en-US" altLang="zh-CN" sz="2000" b="1" dirty="0" smtClean="0">
                <a:latin typeface="Palatino Linotype" panose="02040502050505030304" pitchFamily="18" charset="0"/>
              </a:rPr>
              <a:t>.</a:t>
            </a:r>
          </a:p>
          <a:p>
            <a:endParaRPr lang="en-US" altLang="zh-CN" sz="2000" b="1" dirty="0">
              <a:latin typeface="Palatino Linotype" panose="02040502050505030304" pitchFamily="18" charset="0"/>
            </a:endParaRPr>
          </a:p>
          <a:p>
            <a:r>
              <a:rPr lang="zh-CN" altLang="en-US" sz="2000" b="1" dirty="0">
                <a:solidFill>
                  <a:srgbClr val="FF0000"/>
                </a:solidFill>
              </a:rPr>
              <a:t>☺ </a:t>
            </a:r>
            <a:r>
              <a:rPr lang="en-US" altLang="zh-CN" sz="2000" b="1" dirty="0" err="1" smtClean="0">
                <a:latin typeface="Palatino Linotype" panose="02040502050505030304" pitchFamily="18" charset="0"/>
              </a:rPr>
              <a:t>Microrods</a:t>
            </a:r>
            <a:r>
              <a:rPr lang="en-US" altLang="zh-CN" sz="2000" b="1" dirty="0" smtClean="0">
                <a:latin typeface="Palatino Linotype" panose="02040502050505030304" pitchFamily="18" charset="0"/>
              </a:rPr>
              <a:t> </a:t>
            </a:r>
            <a:r>
              <a:rPr lang="en-US" altLang="zh-CN" sz="2000" b="1" dirty="0">
                <a:latin typeface="Palatino Linotype" panose="02040502050505030304" pitchFamily="18" charset="0"/>
              </a:rPr>
              <a:t>had a higher entrapment efficiency and </a:t>
            </a:r>
            <a:r>
              <a:rPr lang="en-US" altLang="zh-CN" sz="2000" b="1" dirty="0" smtClean="0">
                <a:latin typeface="Palatino Linotype" panose="02040502050505030304" pitchFamily="18" charset="0"/>
              </a:rPr>
              <a:t>drug-loading.</a:t>
            </a:r>
          </a:p>
          <a:p>
            <a:endParaRPr lang="en-US" altLang="zh-CN" sz="2000" b="1" dirty="0">
              <a:latin typeface="Palatino Linotype" panose="02040502050505030304" pitchFamily="18" charset="0"/>
            </a:endParaRPr>
          </a:p>
          <a:p>
            <a:r>
              <a:rPr lang="zh-CN" altLang="en-US" sz="2000" b="1" dirty="0">
                <a:solidFill>
                  <a:srgbClr val="FF0000"/>
                </a:solidFill>
              </a:rPr>
              <a:t>☺ </a:t>
            </a:r>
            <a:r>
              <a:rPr lang="en-US" altLang="zh-CN" sz="2000" b="1" dirty="0" smtClean="0">
                <a:latin typeface="Palatino Linotype" panose="02040502050505030304" pitchFamily="18" charset="0"/>
              </a:rPr>
              <a:t>Compared </a:t>
            </a:r>
            <a:r>
              <a:rPr lang="en-US" altLang="zh-CN" sz="2000" b="1" dirty="0">
                <a:latin typeface="Palatino Linotype" panose="02040502050505030304" pitchFamily="18" charset="0"/>
              </a:rPr>
              <a:t>with </a:t>
            </a:r>
            <a:r>
              <a:rPr lang="en-US" altLang="zh-CN" sz="2000" b="1" dirty="0" smtClean="0">
                <a:latin typeface="Palatino Linotype" panose="02040502050505030304" pitchFamily="18" charset="0"/>
              </a:rPr>
              <a:t>microspheres, </a:t>
            </a:r>
            <a:r>
              <a:rPr lang="en-US" altLang="zh-CN" sz="2000" b="1" dirty="0" err="1" smtClean="0">
                <a:latin typeface="Palatino Linotype" panose="02040502050505030304" pitchFamily="18" charset="0"/>
              </a:rPr>
              <a:t>microrods</a:t>
            </a:r>
            <a:r>
              <a:rPr lang="en-US" altLang="zh-CN" sz="2000" b="1" dirty="0" smtClean="0">
                <a:latin typeface="Palatino Linotype" panose="02040502050505030304" pitchFamily="18" charset="0"/>
              </a:rPr>
              <a:t> had </a:t>
            </a:r>
            <a:r>
              <a:rPr lang="en-US" altLang="zh-CN" sz="2000" b="1" dirty="0">
                <a:latin typeface="Palatino Linotype" panose="02040502050505030304" pitchFamily="18" charset="0"/>
              </a:rPr>
              <a:t>stronger killing effects to cancer </a:t>
            </a:r>
            <a:r>
              <a:rPr lang="en-US" altLang="zh-CN" sz="2000" b="1" dirty="0" smtClean="0">
                <a:latin typeface="Palatino Linotype" panose="02040502050505030304" pitchFamily="18" charset="0"/>
              </a:rPr>
              <a:t>cells (after loading DOX). </a:t>
            </a:r>
          </a:p>
          <a:p>
            <a:endParaRPr lang="en-US" altLang="zh-CN" sz="2000" b="1" dirty="0">
              <a:latin typeface="Palatino Linotype" panose="02040502050505030304" pitchFamily="18" charset="0"/>
            </a:endParaRPr>
          </a:p>
        </p:txBody>
      </p:sp>
      <p:sp>
        <p:nvSpPr>
          <p:cNvPr id="3" name="矩形 2"/>
          <p:cNvSpPr/>
          <p:nvPr/>
        </p:nvSpPr>
        <p:spPr>
          <a:xfrm>
            <a:off x="304798" y="4922901"/>
            <a:ext cx="7459579" cy="1015663"/>
          </a:xfrm>
          <a:prstGeom prst="rect">
            <a:avLst/>
          </a:prstGeom>
        </p:spPr>
        <p:txBody>
          <a:bodyPr wrap="square">
            <a:spAutoFit/>
          </a:bodyPr>
          <a:lstStyle/>
          <a:p>
            <a:pPr lvl="0"/>
            <a:r>
              <a:rPr lang="en-US" altLang="zh-CN" sz="2000" b="1" dirty="0">
                <a:solidFill>
                  <a:srgbClr val="FF0000"/>
                </a:solidFill>
                <a:latin typeface="Palatino Linotype" panose="02040502050505030304" pitchFamily="18" charset="0"/>
              </a:rPr>
              <a:t>In short, this rod-shaped drug carrier, Fe</a:t>
            </a:r>
            <a:r>
              <a:rPr lang="en-US" altLang="zh-CN" sz="2000" b="1" baseline="-25000" dirty="0">
                <a:solidFill>
                  <a:srgbClr val="FF0000"/>
                </a:solidFill>
                <a:latin typeface="Palatino Linotype" panose="02040502050505030304" pitchFamily="18" charset="0"/>
              </a:rPr>
              <a:t>3</a:t>
            </a:r>
            <a:r>
              <a:rPr lang="en-US" altLang="zh-CN" sz="2000" b="1" dirty="0">
                <a:solidFill>
                  <a:srgbClr val="FF0000"/>
                </a:solidFill>
                <a:latin typeface="Palatino Linotype" panose="02040502050505030304" pitchFamily="18" charset="0"/>
              </a:rPr>
              <a:t>O</a:t>
            </a:r>
            <a:r>
              <a:rPr lang="en-US" altLang="zh-CN" sz="2000" b="1" baseline="-25000" dirty="0">
                <a:solidFill>
                  <a:srgbClr val="FF0000"/>
                </a:solidFill>
                <a:latin typeface="Palatino Linotype" panose="02040502050505030304" pitchFamily="18" charset="0"/>
              </a:rPr>
              <a:t>4</a:t>
            </a:r>
            <a:r>
              <a:rPr lang="en-US" altLang="zh-CN" sz="2000" b="1" dirty="0">
                <a:solidFill>
                  <a:srgbClr val="FF0000"/>
                </a:solidFill>
                <a:latin typeface="Palatino Linotype" panose="02040502050505030304" pitchFamily="18" charset="0"/>
              </a:rPr>
              <a:t>/NaYF</a:t>
            </a:r>
            <a:r>
              <a:rPr lang="en-US" altLang="zh-CN" sz="2000" b="1" baseline="-25000" dirty="0">
                <a:solidFill>
                  <a:srgbClr val="FF0000"/>
                </a:solidFill>
                <a:latin typeface="Palatino Linotype" panose="02040502050505030304" pitchFamily="18" charset="0"/>
              </a:rPr>
              <a:t>4</a:t>
            </a:r>
            <a:r>
              <a:rPr lang="en-US" altLang="zh-CN" sz="2000" b="1" dirty="0">
                <a:solidFill>
                  <a:srgbClr val="FF0000"/>
                </a:solidFill>
                <a:latin typeface="Palatino Linotype" panose="02040502050505030304" pitchFamily="18" charset="0"/>
              </a:rPr>
              <a:t>:Eu</a:t>
            </a:r>
            <a:r>
              <a:rPr lang="en-US" altLang="zh-CN" sz="2000" b="1" baseline="30000" dirty="0">
                <a:solidFill>
                  <a:srgbClr val="FF0000"/>
                </a:solidFill>
                <a:latin typeface="Palatino Linotype" panose="02040502050505030304" pitchFamily="18" charset="0"/>
              </a:rPr>
              <a:t>3+</a:t>
            </a:r>
            <a:r>
              <a:rPr lang="en-US" altLang="zh-CN" sz="2000" b="1" dirty="0">
                <a:solidFill>
                  <a:srgbClr val="FF0000"/>
                </a:solidFill>
                <a:latin typeface="Palatino Linotype" panose="02040502050505030304" pitchFamily="18" charset="0"/>
              </a:rPr>
              <a:t>/PLGA </a:t>
            </a:r>
            <a:r>
              <a:rPr lang="en-US" altLang="zh-CN" sz="2000" b="1" dirty="0" err="1">
                <a:solidFill>
                  <a:srgbClr val="FF0000"/>
                </a:solidFill>
                <a:latin typeface="Palatino Linotype" panose="02040502050505030304" pitchFamily="18" charset="0"/>
              </a:rPr>
              <a:t>microrods</a:t>
            </a:r>
            <a:r>
              <a:rPr lang="en-US" altLang="zh-CN" sz="2000" b="1" dirty="0">
                <a:solidFill>
                  <a:srgbClr val="FF0000"/>
                </a:solidFill>
                <a:latin typeface="Palatino Linotype" panose="02040502050505030304" pitchFamily="18" charset="0"/>
              </a:rPr>
              <a:t>, with magnetic-fluorescent bifunctional have a good prospect in the field of drug delivery.</a:t>
            </a:r>
            <a:endParaRPr lang="zh-CN" altLang="zh-CN" sz="2000"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598"/>
            <a:ext cx="8153400" cy="1661993"/>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dirty="0">
                <a:latin typeface="Palatino Linotype" panose="02040502050505030304" pitchFamily="18" charset="0"/>
              </a:rPr>
              <a:t>This study was supported by funds from National Natural Science Foundation of China (NSFC) Research Grants (61871014, 52071008, 11827803, 11421202), and it was also supported by Beijing Natural Science Foundation (7191006).</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22</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93" y="2863934"/>
            <a:ext cx="1807221" cy="228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188" y="2897363"/>
            <a:ext cx="1724267" cy="222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82514" y="2897363"/>
            <a:ext cx="2438868" cy="2308324"/>
          </a:xfrm>
          <a:prstGeom prst="rect">
            <a:avLst/>
          </a:prstGeom>
          <a:noFill/>
        </p:spPr>
        <p:txBody>
          <a:bodyPr wrap="square" rtlCol="0">
            <a:spAutoFit/>
          </a:bodyPr>
          <a:lstStyle>
            <a:defPPr>
              <a:defRPr lang="en-US"/>
            </a:defPPr>
            <a:lvl1pPr>
              <a:defRPr sz="1600">
                <a:latin typeface="Palatino Linotype" panose="02040502050505030304" pitchFamily="18" charset="0"/>
              </a:defRPr>
            </a:lvl1pPr>
          </a:lstStyle>
          <a:p>
            <a:r>
              <a:rPr lang="en-US" altLang="zh-CN" dirty="0"/>
              <a:t>Prof. Y.B. Fan</a:t>
            </a:r>
          </a:p>
          <a:p>
            <a:r>
              <a:rPr lang="en-US" altLang="zh-CN" dirty="0"/>
              <a:t>Beijing Advanced Innovation Centre for Biomedical Engineering</a:t>
            </a:r>
            <a:endParaRPr lang="zh-CN" altLang="zh-CN" dirty="0"/>
          </a:p>
          <a:p>
            <a:r>
              <a:rPr lang="en-US" altLang="zh-CN" dirty="0" err="1"/>
              <a:t>Beihang</a:t>
            </a:r>
            <a:r>
              <a:rPr lang="en-US" altLang="zh-CN" dirty="0"/>
              <a:t> University</a:t>
            </a:r>
            <a:endParaRPr lang="zh-CN" altLang="zh-CN" dirty="0"/>
          </a:p>
          <a:p>
            <a:r>
              <a:rPr lang="en-US" altLang="zh-CN" dirty="0"/>
              <a:t>Beijing 100191, P. R. China</a:t>
            </a:r>
            <a:endParaRPr lang="zh-CN" altLang="zh-CN" dirty="0"/>
          </a:p>
          <a:p>
            <a:r>
              <a:rPr lang="en-US" altLang="zh-CN" dirty="0"/>
              <a:t>E-mail: yubofan@buaa.edu.cn </a:t>
            </a:r>
          </a:p>
        </p:txBody>
      </p:sp>
      <p:sp>
        <p:nvSpPr>
          <p:cNvPr id="8" name="TextBox 7"/>
          <p:cNvSpPr txBox="1"/>
          <p:nvPr/>
        </p:nvSpPr>
        <p:spPr>
          <a:xfrm>
            <a:off x="6410567" y="2853681"/>
            <a:ext cx="2399475" cy="2308324"/>
          </a:xfrm>
          <a:prstGeom prst="rect">
            <a:avLst/>
          </a:prstGeom>
          <a:noFill/>
        </p:spPr>
        <p:txBody>
          <a:bodyPr wrap="square" rtlCol="0">
            <a:spAutoFit/>
          </a:bodyPr>
          <a:lstStyle/>
          <a:p>
            <a:r>
              <a:rPr lang="en-US" altLang="zh-CN" sz="1600" dirty="0" smtClean="0">
                <a:latin typeface="Palatino Linotype" panose="02040502050505030304" pitchFamily="18" charset="0"/>
              </a:rPr>
              <a:t>Prof. P. Li</a:t>
            </a:r>
          </a:p>
          <a:p>
            <a:r>
              <a:rPr lang="en-US" altLang="zh-CN" sz="1600" dirty="0" smtClean="0">
                <a:latin typeface="Palatino Linotype" panose="02040502050505030304" pitchFamily="18" charset="0"/>
              </a:rPr>
              <a:t>School </a:t>
            </a:r>
            <a:r>
              <a:rPr lang="en-US" altLang="zh-CN" sz="1600" dirty="0">
                <a:latin typeface="Palatino Linotype" panose="02040502050505030304" pitchFamily="18" charset="0"/>
              </a:rPr>
              <a:t>of Biological Science and Medical Engineering</a:t>
            </a:r>
            <a:endParaRPr lang="zh-CN" altLang="zh-CN" sz="1600" dirty="0">
              <a:latin typeface="Palatino Linotype" panose="02040502050505030304" pitchFamily="18" charset="0"/>
            </a:endParaRPr>
          </a:p>
          <a:p>
            <a:r>
              <a:rPr lang="en-US" altLang="zh-CN" sz="1600" dirty="0" err="1">
                <a:latin typeface="Palatino Linotype" panose="02040502050505030304" pitchFamily="18" charset="0"/>
              </a:rPr>
              <a:t>Beihang</a:t>
            </a:r>
            <a:r>
              <a:rPr lang="en-US" altLang="zh-CN" sz="1600" dirty="0">
                <a:latin typeface="Palatino Linotype" panose="02040502050505030304" pitchFamily="18" charset="0"/>
              </a:rPr>
              <a:t> University</a:t>
            </a:r>
            <a:endParaRPr lang="zh-CN" altLang="zh-CN" sz="1600" dirty="0">
              <a:latin typeface="Palatino Linotype" panose="02040502050505030304" pitchFamily="18" charset="0"/>
            </a:endParaRPr>
          </a:p>
          <a:p>
            <a:r>
              <a:rPr lang="en-US" altLang="zh-CN" sz="1600" dirty="0">
                <a:latin typeface="Palatino Linotype" panose="02040502050505030304" pitchFamily="18" charset="0"/>
              </a:rPr>
              <a:t>Beijing 100191, P. R. China</a:t>
            </a:r>
            <a:endParaRPr lang="zh-CN" altLang="zh-CN" sz="1600" dirty="0">
              <a:latin typeface="Palatino Linotype" panose="02040502050505030304" pitchFamily="18" charset="0"/>
            </a:endParaRPr>
          </a:p>
          <a:p>
            <a:r>
              <a:rPr lang="en-US" altLang="zh-CN" sz="1600" dirty="0">
                <a:latin typeface="Palatino Linotype" panose="02040502050505030304" pitchFamily="18" charset="0"/>
              </a:rPr>
              <a:t>E-mail: liping@buaa.edu.cn</a:t>
            </a:r>
            <a:endParaRPr lang="en-US" altLang="zh-CN" sz="1600" dirty="0" smtClean="0">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23</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050" name="Picture 2" descr="C:\Users\灵枫\AppData\Local\Temp\WeChat Files\6a3363b89d84e82ee8da06713ee56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4" y="856342"/>
            <a:ext cx="6985543" cy="56724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153909"/>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Our group~</a:t>
            </a:r>
          </a:p>
        </p:txBody>
      </p:sp>
    </p:spTree>
    <p:extLst>
      <p:ext uri="{BB962C8B-B14F-4D97-AF65-F5344CB8AC3E}">
        <p14:creationId xmlns:p14="http://schemas.microsoft.com/office/powerpoint/2010/main" val="259814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24</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1027" name="Picture 3" descr="C:\Users\灵枫\AppData\Local\Temp\WeChat Files\e36189a4416addc90b85a79bcf03d8c.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r="57782"/>
          <a:stretch/>
        </p:blipFill>
        <p:spPr bwMode="auto">
          <a:xfrm>
            <a:off x="4593025" y="5849255"/>
            <a:ext cx="4357682" cy="100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84587" y="5942943"/>
            <a:ext cx="3941497" cy="854385"/>
            <a:chOff x="112017" y="5942943"/>
            <a:chExt cx="3941497" cy="854385"/>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17" y="5942943"/>
              <a:ext cx="882398" cy="85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416" y="5973747"/>
              <a:ext cx="3059098" cy="792000"/>
            </a:xfrm>
            <a:prstGeom prst="rect">
              <a:avLst/>
            </a:prstGeom>
          </p:spPr>
        </p:pic>
      </p:grpSp>
      <p:sp>
        <p:nvSpPr>
          <p:cNvPr id="10" name="TextBox 9"/>
          <p:cNvSpPr txBox="1"/>
          <p:nvPr/>
        </p:nvSpPr>
        <p:spPr>
          <a:xfrm>
            <a:off x="2695166" y="3733189"/>
            <a:ext cx="8153400" cy="1323439"/>
          </a:xfrm>
          <a:prstGeom prst="rect">
            <a:avLst/>
          </a:prstGeom>
          <a:noFill/>
        </p:spPr>
        <p:txBody>
          <a:bodyPr wrap="square" rtlCol="0">
            <a:spAutoFit/>
          </a:bodyPr>
          <a:lstStyle/>
          <a:p>
            <a:r>
              <a:rPr lang="fr-FR" sz="8000" b="1" dirty="0" smtClean="0">
                <a:latin typeface="Palatino Linotype" panose="02040502050505030304" pitchFamily="18" charset="0"/>
              </a:rPr>
              <a:t>T</a:t>
            </a:r>
            <a:r>
              <a:rPr lang="en-US" altLang="zh-CN" sz="8000" b="1" dirty="0" smtClean="0">
                <a:latin typeface="Palatino Linotype" panose="02040502050505030304" pitchFamily="18" charset="0"/>
              </a:rPr>
              <a:t>hanks!</a:t>
            </a:r>
            <a:endParaRPr lang="fr-FR" sz="8000" b="1" dirty="0">
              <a:latin typeface="Palatino Linotype" panose="02040502050505030304" pitchFamily="18" charset="0"/>
            </a:endParaRPr>
          </a:p>
        </p:txBody>
      </p:sp>
    </p:spTree>
    <p:extLst>
      <p:ext uri="{BB962C8B-B14F-4D97-AF65-F5344CB8AC3E}">
        <p14:creationId xmlns:p14="http://schemas.microsoft.com/office/powerpoint/2010/main" val="86823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3048001" y="1770742"/>
            <a:ext cx="5155579" cy="3970318"/>
          </a:xfrm>
          <a:prstGeom prst="rect">
            <a:avLst/>
          </a:prstGeom>
          <a:noFill/>
        </p:spPr>
        <p:txBody>
          <a:bodyPr wrap="none" rtlCol="0">
            <a:spAutoFit/>
          </a:bodyPr>
          <a:lstStyle/>
          <a:p>
            <a:r>
              <a:rPr lang="en-US" altLang="zh-CN" sz="3600" b="1" i="1" dirty="0" smtClean="0">
                <a:latin typeface="Palatino Linotype" panose="02040502050505030304" pitchFamily="18" charset="0"/>
              </a:rPr>
              <a:t>1. </a:t>
            </a:r>
            <a:r>
              <a:rPr lang="en-US" altLang="zh-CN" sz="3600" b="1" dirty="0" smtClean="0">
                <a:latin typeface="Palatino Linotype" panose="02040502050505030304" pitchFamily="18" charset="0"/>
              </a:rPr>
              <a:t>Background</a:t>
            </a:r>
          </a:p>
          <a:p>
            <a:endParaRPr lang="en-US" altLang="zh-CN" sz="3600" b="1" dirty="0">
              <a:latin typeface="Palatino Linotype" panose="02040502050505030304" pitchFamily="18" charset="0"/>
            </a:endParaRPr>
          </a:p>
          <a:p>
            <a:r>
              <a:rPr lang="en-US" altLang="zh-CN" sz="3600" b="1" i="1" dirty="0" smtClean="0">
                <a:latin typeface="Palatino Linotype" panose="02040502050505030304" pitchFamily="18" charset="0"/>
              </a:rPr>
              <a:t>2. </a:t>
            </a:r>
            <a:r>
              <a:rPr lang="en-US" altLang="zh-CN" sz="3600" b="1" dirty="0" smtClean="0">
                <a:latin typeface="Palatino Linotype" panose="02040502050505030304" pitchFamily="18" charset="0"/>
              </a:rPr>
              <a:t>Materials &amp; Methods</a:t>
            </a:r>
          </a:p>
          <a:p>
            <a:endParaRPr lang="en-US" altLang="zh-CN" sz="3600" b="1" dirty="0">
              <a:latin typeface="Palatino Linotype" panose="02040502050505030304" pitchFamily="18" charset="0"/>
            </a:endParaRPr>
          </a:p>
          <a:p>
            <a:r>
              <a:rPr lang="en-US" altLang="zh-CN" sz="3600" b="1" i="1" dirty="0" smtClean="0">
                <a:latin typeface="Palatino Linotype" panose="02040502050505030304" pitchFamily="18" charset="0"/>
              </a:rPr>
              <a:t>3. </a:t>
            </a:r>
            <a:r>
              <a:rPr lang="en-US" altLang="zh-CN" sz="3600" b="1" dirty="0" smtClean="0">
                <a:latin typeface="Palatino Linotype" panose="02040502050505030304" pitchFamily="18" charset="0"/>
              </a:rPr>
              <a:t>Results &amp; Discussion</a:t>
            </a:r>
          </a:p>
          <a:p>
            <a:endParaRPr lang="en-US" altLang="zh-CN" sz="3600" b="1" dirty="0">
              <a:latin typeface="Palatino Linotype" panose="02040502050505030304" pitchFamily="18" charset="0"/>
            </a:endParaRPr>
          </a:p>
          <a:p>
            <a:r>
              <a:rPr lang="en-US" altLang="zh-CN" sz="3600" b="1" i="1" dirty="0" smtClean="0">
                <a:latin typeface="Palatino Linotype" panose="02040502050505030304" pitchFamily="18" charset="0"/>
              </a:rPr>
              <a:t>4. </a:t>
            </a:r>
            <a:r>
              <a:rPr lang="en-US" altLang="zh-CN" sz="3600" b="1" dirty="0" smtClean="0">
                <a:latin typeface="Palatino Linotype" panose="02040502050505030304" pitchFamily="18" charset="0"/>
              </a:rPr>
              <a:t>Conclusions</a:t>
            </a:r>
          </a:p>
        </p:txBody>
      </p:sp>
      <p:sp>
        <p:nvSpPr>
          <p:cNvPr id="3" name="椭圆 2"/>
          <p:cNvSpPr/>
          <p:nvPr/>
        </p:nvSpPr>
        <p:spPr>
          <a:xfrm>
            <a:off x="609595" y="1045029"/>
            <a:ext cx="1944915" cy="1944914"/>
          </a:xfrm>
          <a:prstGeom prst="ellipse">
            <a:avLst/>
          </a:prstGeom>
          <a:solidFill>
            <a:srgbClr val="FCFBF2"/>
          </a:solidFill>
          <a:ln w="1016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endParaRPr>
          </a:p>
        </p:txBody>
      </p:sp>
      <p:cxnSp>
        <p:nvCxnSpPr>
          <p:cNvPr id="7" name="直接连接符 6"/>
          <p:cNvCxnSpPr>
            <a:stCxn id="3" idx="6"/>
          </p:cNvCxnSpPr>
          <p:nvPr/>
        </p:nvCxnSpPr>
        <p:spPr>
          <a:xfrm flipV="1">
            <a:off x="2554510" y="-14514"/>
            <a:ext cx="0" cy="2032000"/>
          </a:xfrm>
          <a:prstGeom prst="line">
            <a:avLst/>
          </a:prstGeom>
          <a:solidFill>
            <a:srgbClr val="FCFBF2"/>
          </a:solidFill>
          <a:ln w="101600">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flipV="1">
            <a:off x="609595" y="2032000"/>
            <a:ext cx="0" cy="4824000"/>
          </a:xfrm>
          <a:prstGeom prst="line">
            <a:avLst/>
          </a:prstGeom>
          <a:solidFill>
            <a:srgbClr val="FCFBF2"/>
          </a:solidFill>
          <a:ln w="101600">
            <a:solidFill>
              <a:srgbClr val="1A7B7C"/>
            </a:solidFill>
          </a:ln>
        </p:spPr>
        <p:style>
          <a:lnRef idx="2">
            <a:schemeClr val="accent1">
              <a:shade val="50000"/>
            </a:schemeClr>
          </a:lnRef>
          <a:fillRef idx="1">
            <a:schemeClr val="accent1"/>
          </a:fillRef>
          <a:effectRef idx="0">
            <a:schemeClr val="accent1"/>
          </a:effectRef>
          <a:fontRef idx="minor">
            <a:schemeClr val="lt1"/>
          </a:fontRef>
        </p:style>
      </p:cxnSp>
      <p:sp>
        <p:nvSpPr>
          <p:cNvPr id="8" name="矩形 7"/>
          <p:cNvSpPr/>
          <p:nvPr/>
        </p:nvSpPr>
        <p:spPr>
          <a:xfrm>
            <a:off x="609595" y="1727200"/>
            <a:ext cx="1877437" cy="646331"/>
          </a:xfrm>
          <a:prstGeom prst="rect">
            <a:avLst/>
          </a:prstGeom>
        </p:spPr>
        <p:txBody>
          <a:bodyPr wrap="none">
            <a:spAutoFit/>
          </a:bodyPr>
          <a:lstStyle/>
          <a:p>
            <a:pPr algn="ctr"/>
            <a:r>
              <a:rPr lang="en-US" altLang="zh-CN" sz="3600" b="1" dirty="0">
                <a:latin typeface="Palatino Linotype" panose="02040502050505030304" pitchFamily="18" charset="0"/>
              </a:rPr>
              <a:t>Content</a:t>
            </a:r>
            <a:endParaRPr lang="zh-CN" altLang="en-US" sz="3600" b="1" dirty="0">
              <a:latin typeface="Palatino Linotype" panose="02040502050505030304" pitchFamily="18" charset="0"/>
            </a:endParaRPr>
          </a:p>
        </p:txBody>
      </p:sp>
    </p:spTree>
    <p:extLst>
      <p:ext uri="{BB962C8B-B14F-4D97-AF65-F5344CB8AC3E}">
        <p14:creationId xmlns:p14="http://schemas.microsoft.com/office/powerpoint/2010/main" val="249460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12" name="组合 14"/>
          <p:cNvGrpSpPr>
            <a:grpSpLocks/>
          </p:cNvGrpSpPr>
          <p:nvPr/>
        </p:nvGrpSpPr>
        <p:grpSpPr bwMode="auto">
          <a:xfrm>
            <a:off x="1641475" y="1800689"/>
            <a:ext cx="1527175" cy="1527175"/>
            <a:chOff x="8077074" y="845254"/>
            <a:chExt cx="2036802" cy="2036802"/>
          </a:xfrm>
        </p:grpSpPr>
        <p:sp>
          <p:nvSpPr>
            <p:cNvPr id="13" name="椭圆 12"/>
            <p:cNvSpPr/>
            <p:nvPr/>
          </p:nvSpPr>
          <p:spPr>
            <a:xfrm>
              <a:off x="8077074" y="845254"/>
              <a:ext cx="2036802" cy="20368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a:p>
          </p:txBody>
        </p:sp>
        <p:sp>
          <p:nvSpPr>
            <p:cNvPr id="14" name="Freeform 126"/>
            <p:cNvSpPr>
              <a:spLocks noChangeAspect="1" noEditPoints="1"/>
            </p:cNvSpPr>
            <p:nvPr/>
          </p:nvSpPr>
          <p:spPr bwMode="auto">
            <a:xfrm>
              <a:off x="8640265" y="1291996"/>
              <a:ext cx="910421" cy="114331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lstStyle/>
            <a:p>
              <a:pPr defTabSz="685165" fontAlgn="auto">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grpSp>
      <p:sp>
        <p:nvSpPr>
          <p:cNvPr id="4" name="矩形 3"/>
          <p:cNvSpPr/>
          <p:nvPr/>
        </p:nvSpPr>
        <p:spPr>
          <a:xfrm>
            <a:off x="1316462" y="3824917"/>
            <a:ext cx="2177199" cy="523220"/>
          </a:xfrm>
          <a:prstGeom prst="rect">
            <a:avLst/>
          </a:prstGeom>
        </p:spPr>
        <p:txBody>
          <a:bodyPr wrap="none">
            <a:spAutoFit/>
          </a:bodyPr>
          <a:lstStyle/>
          <a:p>
            <a:r>
              <a:rPr lang="en-US" altLang="zh-CN" sz="2800" b="1" dirty="0">
                <a:latin typeface="Palatino Linotype" panose="02040502050505030304" pitchFamily="18" charset="0"/>
              </a:rPr>
              <a:t>Background</a:t>
            </a:r>
          </a:p>
        </p:txBody>
      </p:sp>
      <p:sp>
        <p:nvSpPr>
          <p:cNvPr id="29" name="矩形 28"/>
          <p:cNvSpPr/>
          <p:nvPr/>
        </p:nvSpPr>
        <p:spPr>
          <a:xfrm>
            <a:off x="5186284" y="1834944"/>
            <a:ext cx="3212739" cy="2677656"/>
          </a:xfrm>
          <a:prstGeom prst="rect">
            <a:avLst/>
          </a:prstGeom>
        </p:spPr>
        <p:txBody>
          <a:bodyPr wrap="none">
            <a:spAutoFit/>
          </a:bodyPr>
          <a:lstStyle/>
          <a:p>
            <a:r>
              <a:rPr lang="en-US" altLang="zh-CN" sz="2400" b="1" dirty="0" smtClean="0">
                <a:latin typeface="Palatino Linotype" panose="02040502050505030304" pitchFamily="18" charset="0"/>
              </a:rPr>
              <a:t>Drug delivery system</a:t>
            </a:r>
          </a:p>
          <a:p>
            <a:endParaRPr lang="en-US" altLang="zh-CN" sz="2400" b="1" dirty="0">
              <a:latin typeface="Palatino Linotype" panose="02040502050505030304" pitchFamily="18" charset="0"/>
            </a:endParaRPr>
          </a:p>
          <a:p>
            <a:endParaRPr lang="en-US" altLang="zh-CN" sz="2400" b="1" dirty="0" smtClean="0">
              <a:latin typeface="Palatino Linotype" panose="02040502050505030304" pitchFamily="18" charset="0"/>
            </a:endParaRPr>
          </a:p>
          <a:p>
            <a:r>
              <a:rPr lang="en-US" altLang="zh-CN" sz="2400" b="1" dirty="0" smtClean="0">
                <a:latin typeface="Palatino Linotype" panose="02040502050505030304" pitchFamily="18" charset="0"/>
              </a:rPr>
              <a:t>Magnetic-fluorescent</a:t>
            </a:r>
          </a:p>
          <a:p>
            <a:endParaRPr lang="en-US" altLang="zh-CN" sz="2400" b="1" dirty="0">
              <a:latin typeface="Palatino Linotype" panose="02040502050505030304" pitchFamily="18" charset="0"/>
            </a:endParaRPr>
          </a:p>
          <a:p>
            <a:endParaRPr lang="en-US" altLang="zh-CN" sz="2400" b="1" dirty="0" smtClean="0">
              <a:latin typeface="Palatino Linotype" panose="02040502050505030304" pitchFamily="18" charset="0"/>
            </a:endParaRPr>
          </a:p>
          <a:p>
            <a:r>
              <a:rPr lang="en-US" altLang="zh-CN" sz="2400" b="1" dirty="0" smtClean="0">
                <a:latin typeface="Palatino Linotype" panose="02040502050505030304" pitchFamily="18" charset="0"/>
              </a:rPr>
              <a:t>Shape influence</a:t>
            </a:r>
            <a:endParaRPr lang="en-US" altLang="zh-CN" sz="2400" b="1" dirty="0">
              <a:latin typeface="Palatino Linotype" panose="02040502050505030304" pitchFamily="18" charset="0"/>
            </a:endParaRPr>
          </a:p>
        </p:txBody>
      </p:sp>
      <p:grpSp>
        <p:nvGrpSpPr>
          <p:cNvPr id="31" name="组合 30"/>
          <p:cNvGrpSpPr/>
          <p:nvPr/>
        </p:nvGrpSpPr>
        <p:grpSpPr>
          <a:xfrm>
            <a:off x="3945572" y="1261094"/>
            <a:ext cx="796799" cy="4032000"/>
            <a:chOff x="3788228" y="1146629"/>
            <a:chExt cx="796799" cy="4032000"/>
          </a:xfrm>
        </p:grpSpPr>
        <p:sp>
          <p:nvSpPr>
            <p:cNvPr id="32" name="椭圆 31"/>
            <p:cNvSpPr/>
            <p:nvPr/>
          </p:nvSpPr>
          <p:spPr>
            <a:xfrm>
              <a:off x="3788228"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405027"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4186627" y="1146629"/>
              <a:ext cx="0" cy="4032000"/>
            </a:xfrm>
            <a:prstGeom prst="line">
              <a:avLst/>
            </a:prstGeom>
            <a:ln w="76200">
              <a:solidFill>
                <a:srgbClr val="1A7B7C"/>
              </a:solidFill>
            </a:ln>
          </p:spPr>
          <p:style>
            <a:lnRef idx="1">
              <a:schemeClr val="accent1"/>
            </a:lnRef>
            <a:fillRef idx="0">
              <a:schemeClr val="accent1"/>
            </a:fillRef>
            <a:effectRef idx="0">
              <a:schemeClr val="accent1"/>
            </a:effectRef>
            <a:fontRef idx="minor">
              <a:schemeClr val="tx1"/>
            </a:fontRef>
          </p:style>
        </p:cxnSp>
        <p:sp>
          <p:nvSpPr>
            <p:cNvPr id="35" name="弧形 34"/>
            <p:cNvSpPr/>
            <p:nvPr/>
          </p:nvSpPr>
          <p:spPr>
            <a:xfrm>
              <a:off x="3788228" y="1664683"/>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椭圆 35"/>
            <p:cNvSpPr/>
            <p:nvPr/>
          </p:nvSpPr>
          <p:spPr>
            <a:xfrm>
              <a:off x="3788228"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405027"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弧形 37"/>
            <p:cNvSpPr/>
            <p:nvPr/>
          </p:nvSpPr>
          <p:spPr>
            <a:xfrm>
              <a:off x="3788228" y="3286980"/>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93988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矩形 1"/>
          <p:cNvSpPr/>
          <p:nvPr/>
        </p:nvSpPr>
        <p:spPr>
          <a:xfrm>
            <a:off x="269513" y="227340"/>
            <a:ext cx="4235513" cy="461665"/>
          </a:xfrm>
          <a:prstGeom prst="rect">
            <a:avLst/>
          </a:prstGeom>
          <a:noFill/>
        </p:spPr>
        <p:txBody>
          <a:bodyPr wrap="square" rtlCol="0">
            <a:spAutoFit/>
          </a:bodyPr>
          <a:lstStyle/>
          <a:p>
            <a:r>
              <a:rPr lang="en-US" altLang="zh-CN" sz="2400" b="1" dirty="0" smtClean="0">
                <a:latin typeface="Palatino Linotype" panose="02040502050505030304" pitchFamily="18" charset="0"/>
              </a:rPr>
              <a:t>Drug delivery system</a:t>
            </a:r>
            <a:endParaRPr lang="en-US" altLang="zh-CN" sz="2400" b="1" dirty="0">
              <a:latin typeface="Palatino Linotype" panose="02040502050505030304" pitchFamily="18" charset="0"/>
            </a:endParaRPr>
          </a:p>
        </p:txBody>
      </p:sp>
      <p:sp>
        <p:nvSpPr>
          <p:cNvPr id="7" name="TextBox 15"/>
          <p:cNvSpPr txBox="1">
            <a:spLocks noChangeArrowheads="1"/>
          </p:cNvSpPr>
          <p:nvPr/>
        </p:nvSpPr>
        <p:spPr bwMode="auto">
          <a:xfrm>
            <a:off x="6077957" y="4694739"/>
            <a:ext cx="2959677" cy="646331"/>
          </a:xfrm>
          <a:prstGeom prst="rect">
            <a:avLst/>
          </a:prstGeom>
          <a:noFill/>
          <a:ln w="9525">
            <a:noFill/>
            <a:miter lim="800000"/>
            <a:headEnd/>
            <a:tailEnd/>
          </a:ln>
        </p:spPr>
        <p:txBody>
          <a:bodyPr wrap="square">
            <a:spAutoFit/>
          </a:bodyPr>
          <a:lstStyle/>
          <a:p>
            <a:r>
              <a:rPr lang="en-US" altLang="zh-CN" dirty="0">
                <a:latin typeface="Calibri" pitchFamily="34" charset="0"/>
              </a:rPr>
              <a:t>Chen H.B., et al. Sci. China Chem. 2018,61:1503</a:t>
            </a:r>
            <a:endParaRPr lang="zh-CN" altLang="en-US" dirty="0">
              <a:latin typeface="Calibri" pitchFamily="34" charset="0"/>
            </a:endParaRPr>
          </a:p>
        </p:txBody>
      </p:sp>
      <p:grpSp>
        <p:nvGrpSpPr>
          <p:cNvPr id="4" name="组合 3"/>
          <p:cNvGrpSpPr/>
          <p:nvPr/>
        </p:nvGrpSpPr>
        <p:grpSpPr>
          <a:xfrm>
            <a:off x="6020520" y="2113035"/>
            <a:ext cx="2766438" cy="2558409"/>
            <a:chOff x="4685053" y="68546"/>
            <a:chExt cx="2921000" cy="2825750"/>
          </a:xfrm>
        </p:grpSpPr>
        <p:pic>
          <p:nvPicPr>
            <p:cNvPr id="8" name="Picture 2"/>
            <p:cNvPicPr>
              <a:picLocks noChangeAspect="1" noChangeArrowheads="1"/>
            </p:cNvPicPr>
            <p:nvPr/>
          </p:nvPicPr>
          <p:blipFill>
            <a:blip r:embed="rId3"/>
            <a:srcRect/>
            <a:stretch>
              <a:fillRect/>
            </a:stretch>
          </p:blipFill>
          <p:spPr bwMode="auto">
            <a:xfrm>
              <a:off x="4685053" y="68546"/>
              <a:ext cx="1412875" cy="1412875"/>
            </a:xfrm>
            <a:prstGeom prst="rect">
              <a:avLst/>
            </a:prstGeom>
            <a:noFill/>
            <a:ln w="9525">
              <a:noFill/>
              <a:miter lim="800000"/>
              <a:headEnd/>
              <a:tailEnd/>
            </a:ln>
          </p:spPr>
        </p:pic>
        <p:pic>
          <p:nvPicPr>
            <p:cNvPr id="9" name="Picture 3"/>
            <p:cNvPicPr>
              <a:picLocks noChangeAspect="1" noChangeArrowheads="1"/>
            </p:cNvPicPr>
            <p:nvPr/>
          </p:nvPicPr>
          <p:blipFill>
            <a:blip r:embed="rId4"/>
            <a:srcRect/>
            <a:stretch>
              <a:fillRect/>
            </a:stretch>
          </p:blipFill>
          <p:spPr bwMode="auto">
            <a:xfrm>
              <a:off x="4685053" y="1481421"/>
              <a:ext cx="1463675" cy="1412875"/>
            </a:xfrm>
            <a:prstGeom prst="rect">
              <a:avLst/>
            </a:prstGeom>
            <a:noFill/>
            <a:ln w="9525">
              <a:noFill/>
              <a:miter lim="800000"/>
              <a:headEnd/>
              <a:tailEnd/>
            </a:ln>
          </p:spPr>
        </p:pic>
        <p:pic>
          <p:nvPicPr>
            <p:cNvPr id="10" name="Picture 4"/>
            <p:cNvPicPr>
              <a:picLocks noChangeAspect="1" noChangeArrowheads="1"/>
            </p:cNvPicPr>
            <p:nvPr/>
          </p:nvPicPr>
          <p:blipFill>
            <a:blip r:embed="rId5"/>
            <a:srcRect/>
            <a:stretch>
              <a:fillRect/>
            </a:stretch>
          </p:blipFill>
          <p:spPr bwMode="auto">
            <a:xfrm>
              <a:off x="6148728" y="1481421"/>
              <a:ext cx="1457325" cy="1412875"/>
            </a:xfrm>
            <a:prstGeom prst="rect">
              <a:avLst/>
            </a:prstGeom>
            <a:noFill/>
            <a:ln w="9525">
              <a:noFill/>
              <a:miter lim="800000"/>
              <a:headEnd/>
              <a:tailEnd/>
            </a:ln>
          </p:spPr>
        </p:pic>
        <p:pic>
          <p:nvPicPr>
            <p:cNvPr id="11" name="Picture 5"/>
            <p:cNvPicPr>
              <a:picLocks noChangeAspect="1" noChangeArrowheads="1"/>
            </p:cNvPicPr>
            <p:nvPr/>
          </p:nvPicPr>
          <p:blipFill>
            <a:blip r:embed="rId6"/>
            <a:srcRect/>
            <a:stretch>
              <a:fillRect/>
            </a:stretch>
          </p:blipFill>
          <p:spPr bwMode="auto">
            <a:xfrm>
              <a:off x="6097929" y="74509"/>
              <a:ext cx="1494270" cy="1412875"/>
            </a:xfrm>
            <a:prstGeom prst="rect">
              <a:avLst/>
            </a:prstGeom>
            <a:noFill/>
            <a:ln w="9525">
              <a:noFill/>
              <a:miter lim="800000"/>
              <a:headEnd/>
              <a:tailEnd/>
            </a:ln>
          </p:spPr>
        </p:pic>
      </p:grpSp>
      <p:sp>
        <p:nvSpPr>
          <p:cNvPr id="12" name="矩形 11"/>
          <p:cNvSpPr/>
          <p:nvPr/>
        </p:nvSpPr>
        <p:spPr>
          <a:xfrm>
            <a:off x="341969" y="871664"/>
            <a:ext cx="8444989" cy="1015663"/>
          </a:xfrm>
          <a:prstGeom prst="rect">
            <a:avLst/>
          </a:prstGeom>
          <a:ln>
            <a:solidFill>
              <a:srgbClr val="1A7B7C"/>
            </a:solidFill>
          </a:ln>
        </p:spPr>
        <p:txBody>
          <a:bodyPr wrap="square">
            <a:spAutoFit/>
          </a:bodyPr>
          <a:lstStyle/>
          <a:p>
            <a:pPr algn="just"/>
            <a:r>
              <a:rPr lang="en-US" altLang="zh-CN" sz="2000" dirty="0">
                <a:latin typeface="Palatino Linotype" panose="02040502050505030304" pitchFamily="18" charset="0"/>
              </a:rPr>
              <a:t>In order to improve the efficiency of drug utilization, drug delivery system (DDS) was proposed and used for delivering and then releasing the drugs to the lesion as well as reducing the toxicity of </a:t>
            </a:r>
            <a:r>
              <a:rPr lang="en-US" altLang="zh-CN" sz="2000" dirty="0" smtClean="0">
                <a:latin typeface="Palatino Linotype" panose="02040502050505030304" pitchFamily="18" charset="0"/>
              </a:rPr>
              <a:t>drugs.</a:t>
            </a:r>
            <a:endParaRPr lang="zh-CN" altLang="en-US" sz="2000" dirty="0">
              <a:latin typeface="Palatino Linotype" panose="02040502050505030304" pitchFamily="18" charset="0"/>
            </a:endParaRPr>
          </a:p>
        </p:txBody>
      </p:sp>
      <p:pic>
        <p:nvPicPr>
          <p:cNvPr id="2050" name="Picture 2" descr="æ·±å³åè¿é¢å¼åé»ç£·çº³ç±³è¯ç©æ§éè½½ä½ ç©¿éå¼å¸ç³»ç»ç²æ¶²å±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92" y="2113035"/>
            <a:ext cx="5507826" cy="38095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5"/>
          <p:cNvSpPr txBox="1">
            <a:spLocks noChangeArrowheads="1"/>
          </p:cNvSpPr>
          <p:nvPr/>
        </p:nvSpPr>
        <p:spPr bwMode="auto">
          <a:xfrm>
            <a:off x="374718" y="5963362"/>
            <a:ext cx="5235205" cy="369332"/>
          </a:xfrm>
          <a:prstGeom prst="rect">
            <a:avLst/>
          </a:prstGeom>
          <a:noFill/>
          <a:ln w="9525">
            <a:noFill/>
            <a:miter lim="800000"/>
            <a:headEnd/>
            <a:tailEnd/>
          </a:ln>
        </p:spPr>
        <p:txBody>
          <a:bodyPr wrap="square">
            <a:spAutoFit/>
          </a:bodyPr>
          <a:lstStyle/>
          <a:p>
            <a:r>
              <a:rPr lang="en-US" altLang="zh-CN" dirty="0" smtClean="0">
                <a:latin typeface="Calibri" pitchFamily="34" charset="0"/>
              </a:rPr>
              <a:t>Yu X.F., </a:t>
            </a:r>
            <a:r>
              <a:rPr lang="en-US" altLang="zh-CN" dirty="0">
                <a:latin typeface="Calibri" pitchFamily="34" charset="0"/>
              </a:rPr>
              <a:t>et al. </a:t>
            </a:r>
            <a:r>
              <a:rPr lang="en-US" altLang="zh-CN" dirty="0" err="1" smtClean="0">
                <a:latin typeface="Calibri" pitchFamily="34" charset="0"/>
              </a:rPr>
              <a:t>Angew</a:t>
            </a:r>
            <a:r>
              <a:rPr lang="en-US" altLang="zh-CN" dirty="0" smtClean="0">
                <a:latin typeface="Calibri" pitchFamily="34" charset="0"/>
              </a:rPr>
              <a:t>. Chem. Int. Edit. 2020, 59: 20568</a:t>
            </a:r>
            <a:endParaRPr lang="zh-CN" altLang="en-US" dirty="0">
              <a:latin typeface="Calibri" pitchFamily="34" charset="0"/>
            </a:endParaRPr>
          </a:p>
        </p:txBody>
      </p:sp>
    </p:spTree>
    <p:extLst>
      <p:ext uri="{BB962C8B-B14F-4D97-AF65-F5344CB8AC3E}">
        <p14:creationId xmlns:p14="http://schemas.microsoft.com/office/powerpoint/2010/main" val="184116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7" name="组合 6"/>
          <p:cNvGrpSpPr>
            <a:grpSpLocks/>
          </p:cNvGrpSpPr>
          <p:nvPr/>
        </p:nvGrpSpPr>
        <p:grpSpPr bwMode="auto">
          <a:xfrm>
            <a:off x="4905112" y="786335"/>
            <a:ext cx="3708099" cy="2191384"/>
            <a:chOff x="4884738" y="2957513"/>
            <a:chExt cx="3440112" cy="1925637"/>
          </a:xfrm>
        </p:grpSpPr>
        <p:sp>
          <p:nvSpPr>
            <p:cNvPr id="8" name="TextBox 6"/>
            <p:cNvSpPr txBox="1">
              <a:spLocks noChangeArrowheads="1"/>
            </p:cNvSpPr>
            <p:nvPr/>
          </p:nvSpPr>
          <p:spPr bwMode="auto">
            <a:xfrm>
              <a:off x="5000191" y="4575175"/>
              <a:ext cx="2932113" cy="307975"/>
            </a:xfrm>
            <a:prstGeom prst="rect">
              <a:avLst/>
            </a:prstGeom>
            <a:noFill/>
            <a:ln w="9525">
              <a:noFill/>
              <a:miter lim="800000"/>
              <a:headEnd/>
              <a:tailEnd/>
            </a:ln>
          </p:spPr>
          <p:txBody>
            <a:bodyPr wrap="none">
              <a:spAutoFit/>
            </a:bodyPr>
            <a:lstStyle/>
            <a:p>
              <a:r>
                <a:rPr lang="en-US" altLang="zh-CN" dirty="0">
                  <a:latin typeface="Calibri" pitchFamily="34" charset="0"/>
                </a:rPr>
                <a:t>Zhang M., et al. PNAS, 2018,115:6590</a:t>
              </a:r>
            </a:p>
          </p:txBody>
        </p:sp>
        <p:grpSp>
          <p:nvGrpSpPr>
            <p:cNvPr id="9" name="组合 1"/>
            <p:cNvGrpSpPr>
              <a:grpSpLocks/>
            </p:cNvGrpSpPr>
            <p:nvPr/>
          </p:nvGrpSpPr>
          <p:grpSpPr bwMode="auto">
            <a:xfrm>
              <a:off x="4884738" y="2957513"/>
              <a:ext cx="3440112" cy="1617662"/>
              <a:chOff x="3388102" y="957324"/>
              <a:chExt cx="3695700" cy="1824038"/>
            </a:xfrm>
          </p:grpSpPr>
          <p:pic>
            <p:nvPicPr>
              <p:cNvPr id="10" name="Picture 3"/>
              <p:cNvPicPr>
                <a:picLocks noChangeAspect="1" noChangeArrowheads="1"/>
              </p:cNvPicPr>
              <p:nvPr/>
            </p:nvPicPr>
            <p:blipFill>
              <a:blip r:embed="rId3"/>
              <a:srcRect b="50000"/>
              <a:stretch>
                <a:fillRect/>
              </a:stretch>
            </p:blipFill>
            <p:spPr bwMode="auto">
              <a:xfrm>
                <a:off x="3388102" y="957324"/>
                <a:ext cx="1847850" cy="1824037"/>
              </a:xfrm>
              <a:prstGeom prst="rect">
                <a:avLst/>
              </a:prstGeom>
              <a:noFill/>
              <a:ln w="9525">
                <a:noFill/>
                <a:miter lim="800000"/>
                <a:headEnd/>
                <a:tailEnd/>
              </a:ln>
            </p:spPr>
          </p:pic>
          <p:pic>
            <p:nvPicPr>
              <p:cNvPr id="11" name="Picture 3"/>
              <p:cNvPicPr>
                <a:picLocks noChangeAspect="1" noChangeArrowheads="1"/>
              </p:cNvPicPr>
              <p:nvPr/>
            </p:nvPicPr>
            <p:blipFill>
              <a:blip r:embed="rId3"/>
              <a:srcRect t="50459" b="-459"/>
              <a:stretch>
                <a:fillRect/>
              </a:stretch>
            </p:blipFill>
            <p:spPr bwMode="auto">
              <a:xfrm>
                <a:off x="5235952" y="957325"/>
                <a:ext cx="1847850" cy="1824037"/>
              </a:xfrm>
              <a:prstGeom prst="rect">
                <a:avLst/>
              </a:prstGeom>
              <a:noFill/>
              <a:ln w="9525">
                <a:noFill/>
                <a:miter lim="800000"/>
                <a:headEnd/>
                <a:tailEnd/>
              </a:ln>
            </p:spPr>
          </p:pic>
        </p:grpSp>
      </p:grpSp>
      <p:sp>
        <p:nvSpPr>
          <p:cNvPr id="3" name="矩形 2"/>
          <p:cNvSpPr/>
          <p:nvPr/>
        </p:nvSpPr>
        <p:spPr>
          <a:xfrm>
            <a:off x="628878" y="255395"/>
            <a:ext cx="3175869" cy="461665"/>
          </a:xfrm>
          <a:prstGeom prst="rect">
            <a:avLst/>
          </a:prstGeom>
        </p:spPr>
        <p:txBody>
          <a:bodyPr wrap="none">
            <a:spAutoFit/>
          </a:bodyPr>
          <a:lstStyle/>
          <a:p>
            <a:r>
              <a:rPr lang="en-US" altLang="zh-CN" sz="2400" b="1" dirty="0">
                <a:latin typeface="Palatino Linotype" panose="02040502050505030304" pitchFamily="18" charset="0"/>
              </a:rPr>
              <a:t>Magnetic-fluorescent</a:t>
            </a:r>
          </a:p>
        </p:txBody>
      </p:sp>
      <p:sp>
        <p:nvSpPr>
          <p:cNvPr id="4" name="矩形 3"/>
          <p:cNvSpPr/>
          <p:nvPr/>
        </p:nvSpPr>
        <p:spPr>
          <a:xfrm>
            <a:off x="628878" y="3004028"/>
            <a:ext cx="8287963" cy="1015663"/>
          </a:xfrm>
          <a:prstGeom prst="rect">
            <a:avLst/>
          </a:prstGeom>
          <a:ln>
            <a:solidFill>
              <a:srgbClr val="1A7B7C"/>
            </a:solidFill>
          </a:ln>
        </p:spPr>
        <p:txBody>
          <a:bodyPr wrap="square">
            <a:spAutoFit/>
          </a:bodyPr>
          <a:lstStyle/>
          <a:p>
            <a:pPr algn="just"/>
            <a:r>
              <a:rPr lang="en-US" altLang="zh-CN" sz="2000" dirty="0">
                <a:latin typeface="Palatino Linotype" panose="02040502050505030304" pitchFamily="18" charset="0"/>
              </a:rPr>
              <a:t>With magnetic targeting and fluorescent labeling functions, the DDS could realize the integration of diagnosis and treatment such as biological imaging and drug </a:t>
            </a:r>
            <a:r>
              <a:rPr lang="en-US" altLang="zh-CN" sz="2000" dirty="0" smtClean="0">
                <a:latin typeface="Palatino Linotype" panose="02040502050505030304" pitchFamily="18" charset="0"/>
              </a:rPr>
              <a:t>delivery.</a:t>
            </a:r>
            <a:endParaRPr lang="zh-CN" altLang="en-US" sz="2000" dirty="0">
              <a:latin typeface="Palatino Linotype" panose="02040502050505030304" pitchFamily="18" charset="0"/>
            </a:endParaRPr>
          </a:p>
        </p:txBody>
      </p:sp>
      <p:pic>
        <p:nvPicPr>
          <p:cNvPr id="13" name="图片 1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74" y="4203365"/>
            <a:ext cx="5859848" cy="2136862"/>
          </a:xfrm>
          <a:prstGeom prst="rect">
            <a:avLst/>
          </a:prstGeom>
        </p:spPr>
      </p:pic>
      <p:sp>
        <p:nvSpPr>
          <p:cNvPr id="14" name="矩形 13"/>
          <p:cNvSpPr/>
          <p:nvPr/>
        </p:nvSpPr>
        <p:spPr>
          <a:xfrm>
            <a:off x="677340" y="891181"/>
            <a:ext cx="4137085" cy="1631216"/>
          </a:xfrm>
          <a:prstGeom prst="rect">
            <a:avLst/>
          </a:prstGeom>
          <a:ln>
            <a:solidFill>
              <a:srgbClr val="1A7B7C"/>
            </a:solidFill>
          </a:ln>
        </p:spPr>
        <p:txBody>
          <a:bodyPr wrap="square">
            <a:spAutoFit/>
          </a:bodyPr>
          <a:lstStyle/>
          <a:p>
            <a:r>
              <a:rPr lang="en-US" altLang="zh-CN" sz="2000" dirty="0">
                <a:latin typeface="Palatino Linotype" panose="02040502050505030304" pitchFamily="18" charset="0"/>
              </a:rPr>
              <a:t>With the development of DDS, researchers paid more attention to the delivery targeting efficiency of DDS, especially that with magnetic targeting and fluorescence </a:t>
            </a:r>
            <a:r>
              <a:rPr lang="en-US" altLang="zh-CN" sz="2000" dirty="0" smtClean="0">
                <a:latin typeface="Palatino Linotype" panose="02040502050505030304" pitchFamily="18" charset="0"/>
              </a:rPr>
              <a:t>tracer</a:t>
            </a:r>
            <a:r>
              <a:rPr lang="en-US" altLang="zh-CN" sz="2000" dirty="0">
                <a:latin typeface="Palatino Linotype" panose="02040502050505030304" pitchFamily="18" charset="0"/>
              </a:rPr>
              <a:t>.</a:t>
            </a:r>
            <a:endParaRPr lang="zh-CN" altLang="en-US" sz="2000" dirty="0">
              <a:latin typeface="Palatino Linotype" panose="02040502050505030304" pitchFamily="18" charset="0"/>
            </a:endParaRPr>
          </a:p>
        </p:txBody>
      </p:sp>
      <p:sp>
        <p:nvSpPr>
          <p:cNvPr id="15" name="TextBox 6"/>
          <p:cNvSpPr txBox="1">
            <a:spLocks noChangeArrowheads="1"/>
          </p:cNvSpPr>
          <p:nvPr/>
        </p:nvSpPr>
        <p:spPr bwMode="auto">
          <a:xfrm>
            <a:off x="1416208" y="6369878"/>
            <a:ext cx="477707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Mandal K., </a:t>
            </a:r>
            <a:r>
              <a:rPr lang="en-US" altLang="zh-CN" dirty="0">
                <a:latin typeface="Calibri" pitchFamily="34" charset="0"/>
              </a:rPr>
              <a:t>et al. </a:t>
            </a:r>
            <a:r>
              <a:rPr lang="it-IT" altLang="zh-CN" dirty="0">
                <a:latin typeface="Calibri" pitchFamily="34" charset="0"/>
              </a:rPr>
              <a:t>Appl. Nano Mater. 2019, 2, </a:t>
            </a:r>
            <a:r>
              <a:rPr lang="it-IT" altLang="zh-CN" dirty="0" smtClean="0">
                <a:latin typeface="Calibri" pitchFamily="34" charset="0"/>
              </a:rPr>
              <a:t>3292</a:t>
            </a:r>
            <a:endParaRPr lang="en-US" altLang="zh-CN" dirty="0">
              <a:latin typeface="Calibri" pitchFamily="34" charset="0"/>
            </a:endParaRPr>
          </a:p>
        </p:txBody>
      </p:sp>
    </p:spTree>
    <p:extLst>
      <p:ext uri="{BB962C8B-B14F-4D97-AF65-F5344CB8AC3E}">
        <p14:creationId xmlns:p14="http://schemas.microsoft.com/office/powerpoint/2010/main" val="184116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grpSp>
        <p:nvGrpSpPr>
          <p:cNvPr id="7" name="组合 6"/>
          <p:cNvGrpSpPr>
            <a:grpSpLocks/>
          </p:cNvGrpSpPr>
          <p:nvPr/>
        </p:nvGrpSpPr>
        <p:grpSpPr bwMode="auto">
          <a:xfrm>
            <a:off x="4326356" y="841721"/>
            <a:ext cx="4484513" cy="2148960"/>
            <a:chOff x="4647555" y="1013367"/>
            <a:chExt cx="4077345" cy="1910808"/>
          </a:xfrm>
        </p:grpSpPr>
        <p:pic>
          <p:nvPicPr>
            <p:cNvPr id="8" name="Picture 2"/>
            <p:cNvPicPr>
              <a:picLocks noChangeAspect="1" noChangeArrowheads="1"/>
            </p:cNvPicPr>
            <p:nvPr/>
          </p:nvPicPr>
          <p:blipFill rotWithShape="1">
            <a:blip r:embed="rId2"/>
            <a:srcRect t="1406"/>
            <a:stretch/>
          </p:blipFill>
          <p:spPr bwMode="auto">
            <a:xfrm>
              <a:off x="4647555" y="1013367"/>
              <a:ext cx="4077345" cy="1517108"/>
            </a:xfrm>
            <a:prstGeom prst="rect">
              <a:avLst/>
            </a:prstGeom>
            <a:noFill/>
            <a:ln w="9525">
              <a:noFill/>
              <a:miter lim="800000"/>
              <a:headEnd/>
              <a:tailEnd/>
            </a:ln>
          </p:spPr>
        </p:pic>
        <p:sp>
          <p:nvSpPr>
            <p:cNvPr id="9" name="TextBox 27"/>
            <p:cNvSpPr txBox="1">
              <a:spLocks noChangeArrowheads="1"/>
            </p:cNvSpPr>
            <p:nvPr/>
          </p:nvSpPr>
          <p:spPr bwMode="auto">
            <a:xfrm>
              <a:off x="5235575" y="2616200"/>
              <a:ext cx="2822575" cy="307975"/>
            </a:xfrm>
            <a:prstGeom prst="rect">
              <a:avLst/>
            </a:prstGeom>
            <a:noFill/>
            <a:ln w="9525">
              <a:noFill/>
              <a:miter lim="800000"/>
              <a:headEnd/>
              <a:tailEnd/>
            </a:ln>
          </p:spPr>
          <p:txBody>
            <a:bodyPr wrap="none">
              <a:spAutoFit/>
            </a:bodyPr>
            <a:lstStyle/>
            <a:p>
              <a:r>
                <a:rPr lang="en-US" altLang="zh-CN">
                  <a:latin typeface="Calibri" pitchFamily="34" charset="0"/>
                </a:rPr>
                <a:t>Lu Y., et al. Adv. Mater., 2001,13:271</a:t>
              </a:r>
            </a:p>
          </p:txBody>
        </p:sp>
      </p:grpSp>
      <p:grpSp>
        <p:nvGrpSpPr>
          <p:cNvPr id="10" name="组合 9"/>
          <p:cNvGrpSpPr/>
          <p:nvPr/>
        </p:nvGrpSpPr>
        <p:grpSpPr>
          <a:xfrm>
            <a:off x="469570" y="3027920"/>
            <a:ext cx="4298950" cy="3532188"/>
            <a:chOff x="4738688" y="1057275"/>
            <a:chExt cx="4298950" cy="3532188"/>
          </a:xfrm>
        </p:grpSpPr>
        <p:pic>
          <p:nvPicPr>
            <p:cNvPr id="11" name="Picture 3"/>
            <p:cNvPicPr>
              <a:picLocks noChangeAspect="1" noChangeArrowheads="1"/>
            </p:cNvPicPr>
            <p:nvPr/>
          </p:nvPicPr>
          <p:blipFill>
            <a:blip r:embed="rId3"/>
            <a:srcRect/>
            <a:stretch>
              <a:fillRect/>
            </a:stretch>
          </p:blipFill>
          <p:spPr bwMode="auto">
            <a:xfrm>
              <a:off x="4743450" y="1057275"/>
              <a:ext cx="1701800" cy="1452563"/>
            </a:xfrm>
            <a:prstGeom prst="rect">
              <a:avLst/>
            </a:prstGeom>
            <a:noFill/>
            <a:ln w="9525">
              <a:noFill/>
              <a:miter lim="800000"/>
              <a:headEnd/>
              <a:tailEnd/>
            </a:ln>
          </p:spPr>
        </p:pic>
        <p:grpSp>
          <p:nvGrpSpPr>
            <p:cNvPr id="12" name="组合 11"/>
            <p:cNvGrpSpPr>
              <a:grpSpLocks/>
            </p:cNvGrpSpPr>
            <p:nvPr/>
          </p:nvGrpSpPr>
          <p:grpSpPr bwMode="auto">
            <a:xfrm>
              <a:off x="4738688" y="1057275"/>
              <a:ext cx="4298950" cy="3532188"/>
              <a:chOff x="4738997" y="1057680"/>
              <a:chExt cx="4298552" cy="3531782"/>
            </a:xfrm>
          </p:grpSpPr>
          <p:sp>
            <p:nvSpPr>
              <p:cNvPr id="13" name="TextBox 11"/>
              <p:cNvSpPr txBox="1">
                <a:spLocks noChangeArrowheads="1"/>
              </p:cNvSpPr>
              <p:nvPr/>
            </p:nvSpPr>
            <p:spPr bwMode="auto">
              <a:xfrm>
                <a:off x="4955288" y="4281487"/>
                <a:ext cx="3640138" cy="307975"/>
              </a:xfrm>
              <a:prstGeom prst="rect">
                <a:avLst/>
              </a:prstGeom>
              <a:noFill/>
              <a:ln w="9525">
                <a:noFill/>
                <a:miter lim="800000"/>
                <a:headEnd/>
                <a:tailEnd/>
              </a:ln>
            </p:spPr>
            <p:txBody>
              <a:bodyPr wrap="none">
                <a:spAutoFit/>
              </a:bodyPr>
              <a:lstStyle/>
              <a:p>
                <a:r>
                  <a:rPr lang="en-US" altLang="zh-CN">
                    <a:latin typeface="Calibri" pitchFamily="34" charset="0"/>
                  </a:rPr>
                  <a:t>Zhang H., et al. J Control. Release, 2016,244:52</a:t>
                </a:r>
              </a:p>
            </p:txBody>
          </p:sp>
          <p:grpSp>
            <p:nvGrpSpPr>
              <p:cNvPr id="14" name="组合 1"/>
              <p:cNvGrpSpPr>
                <a:grpSpLocks/>
              </p:cNvGrpSpPr>
              <p:nvPr/>
            </p:nvGrpSpPr>
            <p:grpSpPr bwMode="auto">
              <a:xfrm>
                <a:off x="4738997" y="1057680"/>
                <a:ext cx="4298552" cy="3069820"/>
                <a:chOff x="4738997" y="1057680"/>
                <a:chExt cx="4298552" cy="3069820"/>
              </a:xfrm>
            </p:grpSpPr>
            <p:pic>
              <p:nvPicPr>
                <p:cNvPr id="15" name="Picture 3"/>
                <p:cNvPicPr>
                  <a:picLocks noChangeAspect="1" noChangeArrowheads="1"/>
                </p:cNvPicPr>
                <p:nvPr/>
              </p:nvPicPr>
              <p:blipFill>
                <a:blip r:embed="rId4"/>
                <a:srcRect/>
                <a:stretch>
                  <a:fillRect/>
                </a:stretch>
              </p:blipFill>
              <p:spPr bwMode="auto">
                <a:xfrm>
                  <a:off x="6494374" y="1057680"/>
                  <a:ext cx="2543175" cy="1452563"/>
                </a:xfrm>
                <a:prstGeom prst="rect">
                  <a:avLst/>
                </a:prstGeom>
                <a:noFill/>
                <a:ln w="9525">
                  <a:noFill/>
                  <a:miter lim="800000"/>
                  <a:headEnd/>
                  <a:tailEnd/>
                </a:ln>
              </p:spPr>
            </p:pic>
            <p:pic>
              <p:nvPicPr>
                <p:cNvPr id="16" name="Picture 4"/>
                <p:cNvPicPr>
                  <a:picLocks noChangeAspect="1" noChangeArrowheads="1"/>
                </p:cNvPicPr>
                <p:nvPr/>
              </p:nvPicPr>
              <p:blipFill>
                <a:blip r:embed="rId5"/>
                <a:srcRect/>
                <a:stretch>
                  <a:fillRect/>
                </a:stretch>
              </p:blipFill>
              <p:spPr bwMode="auto">
                <a:xfrm>
                  <a:off x="6494374" y="2679700"/>
                  <a:ext cx="2524125" cy="1447800"/>
                </a:xfrm>
                <a:prstGeom prst="rect">
                  <a:avLst/>
                </a:prstGeom>
                <a:noFill/>
                <a:ln w="9525">
                  <a:noFill/>
                  <a:miter lim="800000"/>
                  <a:headEnd/>
                  <a:tailEnd/>
                </a:ln>
              </p:spPr>
            </p:pic>
            <p:pic>
              <p:nvPicPr>
                <p:cNvPr id="17" name="Picture 5"/>
                <p:cNvPicPr>
                  <a:picLocks noChangeAspect="1" noChangeArrowheads="1"/>
                </p:cNvPicPr>
                <p:nvPr/>
              </p:nvPicPr>
              <p:blipFill>
                <a:blip r:embed="rId6"/>
                <a:srcRect/>
                <a:stretch>
                  <a:fillRect/>
                </a:stretch>
              </p:blipFill>
              <p:spPr bwMode="auto">
                <a:xfrm>
                  <a:off x="4738997" y="2679700"/>
                  <a:ext cx="1672796" cy="1447800"/>
                </a:xfrm>
                <a:prstGeom prst="rect">
                  <a:avLst/>
                </a:prstGeom>
                <a:noFill/>
                <a:ln w="9525">
                  <a:noFill/>
                  <a:miter lim="800000"/>
                  <a:headEnd/>
                  <a:tailEnd/>
                </a:ln>
              </p:spPr>
            </p:pic>
          </p:grpSp>
        </p:grpSp>
      </p:grpSp>
      <p:sp>
        <p:nvSpPr>
          <p:cNvPr id="2" name="矩形 1"/>
          <p:cNvSpPr/>
          <p:nvPr/>
        </p:nvSpPr>
        <p:spPr>
          <a:xfrm>
            <a:off x="426605" y="201588"/>
            <a:ext cx="2464136" cy="461665"/>
          </a:xfrm>
          <a:prstGeom prst="rect">
            <a:avLst/>
          </a:prstGeom>
        </p:spPr>
        <p:txBody>
          <a:bodyPr wrap="none">
            <a:spAutoFit/>
          </a:bodyPr>
          <a:lstStyle/>
          <a:p>
            <a:r>
              <a:rPr lang="en-US" altLang="zh-CN" sz="2400" b="1" dirty="0">
                <a:latin typeface="Palatino Linotype" panose="02040502050505030304" pitchFamily="18" charset="0"/>
              </a:rPr>
              <a:t>Shape influence</a:t>
            </a:r>
          </a:p>
        </p:txBody>
      </p:sp>
      <p:sp>
        <p:nvSpPr>
          <p:cNvPr id="3" name="矩形 2"/>
          <p:cNvSpPr/>
          <p:nvPr/>
        </p:nvSpPr>
        <p:spPr>
          <a:xfrm>
            <a:off x="488620" y="916697"/>
            <a:ext cx="3570761" cy="1631216"/>
          </a:xfrm>
          <a:prstGeom prst="rect">
            <a:avLst/>
          </a:prstGeom>
          <a:ln>
            <a:solidFill>
              <a:srgbClr val="1A7B7C"/>
            </a:solidFill>
          </a:ln>
        </p:spPr>
        <p:txBody>
          <a:bodyPr wrap="square">
            <a:spAutoFit/>
          </a:bodyPr>
          <a:lstStyle/>
          <a:p>
            <a:pPr algn="just"/>
            <a:r>
              <a:rPr lang="en-US" altLang="zh-CN" sz="2000" dirty="0">
                <a:latin typeface="Palatino Linotype" panose="02040502050505030304" pitchFamily="18" charset="0"/>
              </a:rPr>
              <a:t>T</a:t>
            </a:r>
            <a:r>
              <a:rPr lang="en-US" altLang="zh-CN" sz="2000" dirty="0" smtClean="0">
                <a:latin typeface="Palatino Linotype" panose="02040502050505030304" pitchFamily="18" charset="0"/>
              </a:rPr>
              <a:t>he </a:t>
            </a:r>
            <a:r>
              <a:rPr lang="en-US" altLang="zh-CN" sz="2000" dirty="0">
                <a:latin typeface="Palatino Linotype" panose="02040502050505030304" pitchFamily="18" charset="0"/>
              </a:rPr>
              <a:t>regulation in the </a:t>
            </a:r>
            <a:r>
              <a:rPr lang="en-US" altLang="zh-CN" sz="2000" dirty="0" smtClean="0">
                <a:latin typeface="Palatino Linotype" panose="02040502050505030304" pitchFamily="18" charset="0"/>
              </a:rPr>
              <a:t>morphology</a:t>
            </a:r>
            <a:r>
              <a:rPr lang="en-US" altLang="zh-CN" sz="2000" dirty="0" smtClean="0"/>
              <a:t>, </a:t>
            </a:r>
            <a:r>
              <a:rPr lang="en-US" altLang="zh-CN" sz="2000" dirty="0"/>
              <a:t>size, and surface composition </a:t>
            </a:r>
            <a:r>
              <a:rPr lang="en-US" altLang="zh-CN" sz="2000" dirty="0" smtClean="0">
                <a:latin typeface="Palatino Linotype" panose="02040502050505030304" pitchFamily="18" charset="0"/>
              </a:rPr>
              <a:t>of </a:t>
            </a:r>
            <a:r>
              <a:rPr lang="en-US" altLang="zh-CN" sz="2000" dirty="0">
                <a:latin typeface="Palatino Linotype" panose="02040502050505030304" pitchFamily="18" charset="0"/>
              </a:rPr>
              <a:t>the carrier also affects the therapeutic effect of the </a:t>
            </a:r>
            <a:r>
              <a:rPr lang="en-US" altLang="zh-CN" sz="2000" dirty="0" smtClean="0">
                <a:latin typeface="Palatino Linotype" panose="02040502050505030304" pitchFamily="18" charset="0"/>
              </a:rPr>
              <a:t>DDS.</a:t>
            </a:r>
            <a:endParaRPr lang="zh-CN" altLang="en-US" sz="2000" dirty="0">
              <a:latin typeface="Palatino Linotype" panose="02040502050505030304" pitchFamily="18" charset="0"/>
            </a:endParaRPr>
          </a:p>
        </p:txBody>
      </p:sp>
      <p:sp>
        <p:nvSpPr>
          <p:cNvPr id="4" name="矩形 3"/>
          <p:cNvSpPr/>
          <p:nvPr/>
        </p:nvSpPr>
        <p:spPr>
          <a:xfrm>
            <a:off x="4973095" y="3203377"/>
            <a:ext cx="3837774" cy="2554545"/>
          </a:xfrm>
          <a:prstGeom prst="rect">
            <a:avLst/>
          </a:prstGeom>
          <a:ln>
            <a:solidFill>
              <a:srgbClr val="1A7B7C"/>
            </a:solidFill>
          </a:ln>
        </p:spPr>
        <p:txBody>
          <a:bodyPr wrap="square">
            <a:spAutoFit/>
          </a:bodyPr>
          <a:lstStyle/>
          <a:p>
            <a:pPr algn="just"/>
            <a:r>
              <a:rPr lang="en-US" altLang="zh-CN" sz="2000" dirty="0">
                <a:latin typeface="Palatino Linotype" panose="02040502050505030304" pitchFamily="18" charset="0"/>
              </a:rPr>
              <a:t>With the large specific surface area, high drug-loading capacity, long circulation time and high cell uptake efficiency, the rod-shaped DDS has a better effect than the spherical DDS in the </a:t>
            </a:r>
            <a:endParaRPr lang="en-US" altLang="zh-CN" sz="2000" dirty="0" smtClean="0">
              <a:latin typeface="Palatino Linotype" panose="02040502050505030304" pitchFamily="18" charset="0"/>
            </a:endParaRPr>
          </a:p>
          <a:p>
            <a:r>
              <a:rPr lang="en-US" altLang="zh-CN" sz="2000" dirty="0" smtClean="0">
                <a:latin typeface="Palatino Linotype" panose="02040502050505030304" pitchFamily="18" charset="0"/>
              </a:rPr>
              <a:t>treatment </a:t>
            </a:r>
            <a:r>
              <a:rPr lang="en-US" altLang="zh-CN" sz="2000" dirty="0">
                <a:latin typeface="Palatino Linotype" panose="02040502050505030304" pitchFamily="18" charset="0"/>
              </a:rPr>
              <a:t>of cancer </a:t>
            </a:r>
            <a:r>
              <a:rPr lang="en-US" altLang="zh-CN" sz="2000" dirty="0" smtClean="0">
                <a:latin typeface="Palatino Linotype" panose="02040502050505030304" pitchFamily="18" charset="0"/>
              </a:rPr>
              <a:t>                  and </a:t>
            </a:r>
            <a:r>
              <a:rPr lang="en-US" altLang="zh-CN" sz="2000" dirty="0">
                <a:latin typeface="Palatino Linotype" panose="02040502050505030304" pitchFamily="18" charset="0"/>
              </a:rPr>
              <a:t>other diseases</a:t>
            </a:r>
            <a:endParaRPr lang="zh-CN" altLang="en-US" sz="2000" dirty="0">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184116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12" name="组合 14"/>
          <p:cNvGrpSpPr>
            <a:grpSpLocks/>
          </p:cNvGrpSpPr>
          <p:nvPr/>
        </p:nvGrpSpPr>
        <p:grpSpPr bwMode="auto">
          <a:xfrm>
            <a:off x="1609391" y="1800689"/>
            <a:ext cx="1527175" cy="1527175"/>
            <a:chOff x="8077074" y="845254"/>
            <a:chExt cx="2036802" cy="2036802"/>
          </a:xfrm>
        </p:grpSpPr>
        <p:sp>
          <p:nvSpPr>
            <p:cNvPr id="13" name="椭圆 12"/>
            <p:cNvSpPr/>
            <p:nvPr/>
          </p:nvSpPr>
          <p:spPr>
            <a:xfrm>
              <a:off x="8077074" y="845254"/>
              <a:ext cx="2036802" cy="20368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a:p>
          </p:txBody>
        </p:sp>
        <p:sp>
          <p:nvSpPr>
            <p:cNvPr id="14" name="Freeform 126"/>
            <p:cNvSpPr>
              <a:spLocks noChangeAspect="1" noEditPoints="1"/>
            </p:cNvSpPr>
            <p:nvPr/>
          </p:nvSpPr>
          <p:spPr bwMode="auto">
            <a:xfrm>
              <a:off x="8640265" y="1291996"/>
              <a:ext cx="910421" cy="1143319"/>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lstStyle/>
            <a:p>
              <a:pPr defTabSz="685165" fontAlgn="auto">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grpSp>
      <p:sp>
        <p:nvSpPr>
          <p:cNvPr id="4" name="矩形 3"/>
          <p:cNvSpPr/>
          <p:nvPr/>
        </p:nvSpPr>
        <p:spPr>
          <a:xfrm>
            <a:off x="1357315" y="3521928"/>
            <a:ext cx="2031325" cy="954107"/>
          </a:xfrm>
          <a:prstGeom prst="rect">
            <a:avLst/>
          </a:prstGeom>
        </p:spPr>
        <p:txBody>
          <a:bodyPr wrap="none">
            <a:spAutoFit/>
          </a:bodyPr>
          <a:lstStyle/>
          <a:p>
            <a:pPr algn="ctr"/>
            <a:r>
              <a:rPr lang="en-US" altLang="zh-CN" sz="2800" b="1" dirty="0">
                <a:latin typeface="Palatino Linotype" panose="02040502050505030304" pitchFamily="18" charset="0"/>
              </a:rPr>
              <a:t>Materials </a:t>
            </a:r>
            <a:endParaRPr lang="en-US" altLang="zh-CN" sz="2800" b="1" dirty="0" smtClean="0">
              <a:latin typeface="Palatino Linotype" panose="02040502050505030304" pitchFamily="18" charset="0"/>
            </a:endParaRPr>
          </a:p>
          <a:p>
            <a:pPr algn="ctr"/>
            <a:r>
              <a:rPr lang="en-US" altLang="zh-CN" sz="2800" b="1" dirty="0" smtClean="0">
                <a:latin typeface="Palatino Linotype" panose="02040502050505030304" pitchFamily="18" charset="0"/>
              </a:rPr>
              <a:t>&amp; </a:t>
            </a:r>
            <a:r>
              <a:rPr lang="en-US" altLang="zh-CN" sz="2800" b="1" dirty="0">
                <a:latin typeface="Palatino Linotype" panose="02040502050505030304" pitchFamily="18" charset="0"/>
              </a:rPr>
              <a:t>Methods</a:t>
            </a:r>
          </a:p>
        </p:txBody>
      </p:sp>
      <p:grpSp>
        <p:nvGrpSpPr>
          <p:cNvPr id="28" name="组合 27"/>
          <p:cNvGrpSpPr/>
          <p:nvPr/>
        </p:nvGrpSpPr>
        <p:grpSpPr>
          <a:xfrm>
            <a:off x="3945572" y="1261094"/>
            <a:ext cx="796799" cy="4032000"/>
            <a:chOff x="3788228" y="1146629"/>
            <a:chExt cx="796799" cy="4032000"/>
          </a:xfrm>
        </p:grpSpPr>
        <p:sp>
          <p:nvSpPr>
            <p:cNvPr id="15" name="椭圆 14"/>
            <p:cNvSpPr/>
            <p:nvPr/>
          </p:nvSpPr>
          <p:spPr>
            <a:xfrm>
              <a:off x="3788228"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05027" y="1800689"/>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186627" y="1146629"/>
              <a:ext cx="0" cy="4032000"/>
            </a:xfrm>
            <a:prstGeom prst="line">
              <a:avLst/>
            </a:prstGeom>
            <a:ln w="76200">
              <a:solidFill>
                <a:srgbClr val="1A7B7C"/>
              </a:solidFill>
            </a:ln>
          </p:spPr>
          <p:style>
            <a:lnRef idx="1">
              <a:schemeClr val="accent1"/>
            </a:lnRef>
            <a:fillRef idx="0">
              <a:schemeClr val="accent1"/>
            </a:fillRef>
            <a:effectRef idx="0">
              <a:schemeClr val="accent1"/>
            </a:effectRef>
            <a:fontRef idx="minor">
              <a:schemeClr val="tx1"/>
            </a:fontRef>
          </p:style>
        </p:cxnSp>
        <p:sp>
          <p:nvSpPr>
            <p:cNvPr id="21" name="弧形 20"/>
            <p:cNvSpPr/>
            <p:nvPr/>
          </p:nvSpPr>
          <p:spPr>
            <a:xfrm>
              <a:off x="3788228" y="1664683"/>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椭圆 24"/>
            <p:cNvSpPr/>
            <p:nvPr/>
          </p:nvSpPr>
          <p:spPr>
            <a:xfrm>
              <a:off x="3788228"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05027" y="3422986"/>
              <a:ext cx="180000" cy="180000"/>
            </a:xfrm>
            <a:prstGeom prst="ellipse">
              <a:avLst/>
            </a:prstGeom>
            <a:noFill/>
            <a:ln w="76200">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弧形 26"/>
            <p:cNvSpPr/>
            <p:nvPr/>
          </p:nvSpPr>
          <p:spPr>
            <a:xfrm>
              <a:off x="3788228" y="3286980"/>
              <a:ext cx="796799" cy="1234411"/>
            </a:xfrm>
            <a:prstGeom prst="arc">
              <a:avLst>
                <a:gd name="adj1" fmla="val 14077069"/>
                <a:gd name="adj2" fmla="val 18344124"/>
              </a:avLst>
            </a:prstGeom>
            <a:ln w="76200">
              <a:solidFill>
                <a:srgbClr val="1A7B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9" name="矩形 28"/>
          <p:cNvSpPr/>
          <p:nvPr/>
        </p:nvSpPr>
        <p:spPr>
          <a:xfrm>
            <a:off x="5250449" y="1947129"/>
            <a:ext cx="2900153" cy="1815882"/>
          </a:xfrm>
          <a:prstGeom prst="rect">
            <a:avLst/>
          </a:prstGeom>
        </p:spPr>
        <p:txBody>
          <a:bodyPr wrap="none">
            <a:spAutoFit/>
          </a:bodyPr>
          <a:lstStyle/>
          <a:p>
            <a:r>
              <a:rPr lang="en-US" altLang="zh-CN" sz="2800" b="1" dirty="0" smtClean="0">
                <a:latin typeface="Palatino Linotype" panose="02040502050505030304" pitchFamily="18" charset="0"/>
              </a:rPr>
              <a:t>Preparation</a:t>
            </a:r>
          </a:p>
          <a:p>
            <a:endParaRPr lang="en-US" altLang="zh-CN" sz="2800" b="1" dirty="0">
              <a:latin typeface="Palatino Linotype" panose="02040502050505030304" pitchFamily="18" charset="0"/>
            </a:endParaRPr>
          </a:p>
          <a:p>
            <a:endParaRPr lang="en-US" altLang="zh-CN" sz="2800" b="1" dirty="0" smtClean="0">
              <a:latin typeface="Palatino Linotype" panose="02040502050505030304" pitchFamily="18" charset="0"/>
            </a:endParaRPr>
          </a:p>
          <a:p>
            <a:r>
              <a:rPr lang="en-US" altLang="zh-CN" sz="2800" b="1" dirty="0">
                <a:latin typeface="Palatino Linotype" panose="02040502050505030304" pitchFamily="18" charset="0"/>
              </a:rPr>
              <a:t>Characterization</a:t>
            </a:r>
            <a:endParaRPr lang="en-US" altLang="zh-CN" sz="2800" b="1" dirty="0" smtClean="0">
              <a:latin typeface="Palatino Linotype" panose="02040502050505030304" pitchFamily="18" charset="0"/>
            </a:endParaRPr>
          </a:p>
        </p:txBody>
      </p:sp>
    </p:spTree>
    <p:extLst>
      <p:ext uri="{BB962C8B-B14F-4D97-AF65-F5344CB8AC3E}">
        <p14:creationId xmlns:p14="http://schemas.microsoft.com/office/powerpoint/2010/main" val="127107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026" name="Picture 2" descr="C:\Users\灵枫\Desktop\会议\Fig1.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466" y="900545"/>
            <a:ext cx="6454025" cy="500632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26539" y="283420"/>
            <a:ext cx="3175869" cy="461665"/>
          </a:xfrm>
          <a:prstGeom prst="rect">
            <a:avLst/>
          </a:prstGeom>
          <a:noFill/>
        </p:spPr>
        <p:txBody>
          <a:bodyPr wrap="square" rtlCol="0">
            <a:spAutoFit/>
          </a:bodyPr>
          <a:lstStyle/>
          <a:p>
            <a:r>
              <a:rPr lang="en-US" altLang="zh-CN" sz="2400" b="1" dirty="0">
                <a:latin typeface="Palatino Linotype" panose="02040502050505030304" pitchFamily="18" charset="0"/>
              </a:rPr>
              <a:t>Materials &amp; Methods</a:t>
            </a:r>
          </a:p>
        </p:txBody>
      </p:sp>
      <p:sp>
        <p:nvSpPr>
          <p:cNvPr id="3" name="矩形 2"/>
          <p:cNvSpPr/>
          <p:nvPr/>
        </p:nvSpPr>
        <p:spPr>
          <a:xfrm>
            <a:off x="342523" y="6003844"/>
            <a:ext cx="7244290" cy="646331"/>
          </a:xfrm>
          <a:prstGeom prst="rect">
            <a:avLst/>
          </a:prstGeom>
        </p:spPr>
        <p:txBody>
          <a:bodyPr wrap="square">
            <a:spAutoFit/>
          </a:bodyPr>
          <a:lstStyle/>
          <a:p>
            <a:pPr algn="just"/>
            <a:r>
              <a:rPr lang="en-US" altLang="zh-CN" b="1" dirty="0">
                <a:latin typeface="Palatino Linotype" panose="02040502050505030304" pitchFamily="18" charset="0"/>
              </a:rPr>
              <a:t>Figure 1.</a:t>
            </a:r>
            <a:r>
              <a:rPr lang="en-US" altLang="zh-CN" dirty="0">
                <a:latin typeface="Palatino Linotype" panose="02040502050505030304" pitchFamily="18" charset="0"/>
              </a:rPr>
              <a:t> Schematic illustration of the preparation of the Fe</a:t>
            </a:r>
            <a:r>
              <a:rPr lang="en-US" altLang="zh-CN" baseline="-25000" dirty="0">
                <a:latin typeface="Palatino Linotype" panose="02040502050505030304" pitchFamily="18" charset="0"/>
              </a:rPr>
              <a:t>3</a:t>
            </a:r>
            <a:r>
              <a:rPr lang="en-US" altLang="zh-CN" dirty="0">
                <a:latin typeface="Palatino Linotype" panose="02040502050505030304" pitchFamily="18" charset="0"/>
              </a:rPr>
              <a:t>O</a:t>
            </a:r>
            <a:r>
              <a:rPr lang="en-US" altLang="zh-CN" baseline="-25000" dirty="0">
                <a:latin typeface="Palatino Linotype" panose="02040502050505030304" pitchFamily="18" charset="0"/>
              </a:rPr>
              <a:t>4</a:t>
            </a:r>
            <a:r>
              <a:rPr lang="en-US" altLang="zh-CN" dirty="0">
                <a:latin typeface="Palatino Linotype" panose="02040502050505030304" pitchFamily="18" charset="0"/>
              </a:rPr>
              <a:t>/NaYF</a:t>
            </a:r>
            <a:r>
              <a:rPr lang="en-US" altLang="zh-CN" baseline="-25000" dirty="0">
                <a:latin typeface="Palatino Linotype" panose="02040502050505030304" pitchFamily="18" charset="0"/>
              </a:rPr>
              <a:t>4</a:t>
            </a:r>
            <a:r>
              <a:rPr lang="en-US" altLang="zh-CN" dirty="0">
                <a:latin typeface="Palatino Linotype" panose="02040502050505030304" pitchFamily="18" charset="0"/>
              </a:rPr>
              <a:t>:Eu</a:t>
            </a:r>
            <a:r>
              <a:rPr lang="en-US" altLang="zh-CN" baseline="30000" dirty="0">
                <a:latin typeface="Palatino Linotype" panose="02040502050505030304" pitchFamily="18" charset="0"/>
              </a:rPr>
              <a:t>3+</a:t>
            </a:r>
            <a:r>
              <a:rPr lang="en-US" altLang="zh-CN" dirty="0">
                <a:latin typeface="Palatino Linotype" panose="02040502050505030304" pitchFamily="18" charset="0"/>
              </a:rPr>
              <a:t>/PLGA magnetic-fluorescent bifunctional </a:t>
            </a:r>
            <a:r>
              <a:rPr lang="en-US" altLang="zh-CN" dirty="0" err="1">
                <a:latin typeface="Palatino Linotype" panose="02040502050505030304" pitchFamily="18" charset="0"/>
              </a:rPr>
              <a:t>microrods</a:t>
            </a:r>
            <a:r>
              <a:rPr lang="en-US" altLang="zh-CN" dirty="0">
                <a:latin typeface="Palatino Linotype" panose="02040502050505030304" pitchFamily="18" charset="0"/>
              </a:rPr>
              <a:t>.</a:t>
            </a:r>
            <a:endParaRPr lang="zh-CN" altLang="zh-CN" dirty="0">
              <a:latin typeface="Palatino Linotype" panose="02040502050505030304" pitchFamily="18" charset="0"/>
            </a:endParaRPr>
          </a:p>
        </p:txBody>
      </p:sp>
    </p:spTree>
    <p:extLst>
      <p:ext uri="{BB962C8B-B14F-4D97-AF65-F5344CB8AC3E}">
        <p14:creationId xmlns:p14="http://schemas.microsoft.com/office/powerpoint/2010/main" val="2261145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1047</TotalTime>
  <Words>1324</Words>
  <Application>Microsoft Office PowerPoint</Application>
  <PresentationFormat>全屏显示(4:3)</PresentationFormat>
  <Paragraphs>169</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灵枫</cp:lastModifiedBy>
  <cp:revision>75</cp:revision>
  <dcterms:created xsi:type="dcterms:W3CDTF">2017-05-27T02:37:01Z</dcterms:created>
  <dcterms:modified xsi:type="dcterms:W3CDTF">2020-11-16T11:03:27Z</dcterms:modified>
</cp:coreProperties>
</file>